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432" r:id="rId2"/>
    <p:sldId id="454" r:id="rId3"/>
    <p:sldId id="437" r:id="rId4"/>
    <p:sldId id="438" r:id="rId5"/>
    <p:sldId id="467" r:id="rId6"/>
    <p:sldId id="380" r:id="rId7"/>
    <p:sldId id="381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4" r:id="rId18"/>
    <p:sldId id="392" r:id="rId19"/>
    <p:sldId id="393" r:id="rId20"/>
    <p:sldId id="395" r:id="rId21"/>
    <p:sldId id="396" r:id="rId22"/>
    <p:sldId id="440" r:id="rId23"/>
    <p:sldId id="442" r:id="rId24"/>
    <p:sldId id="443" r:id="rId25"/>
    <p:sldId id="444" r:id="rId26"/>
    <p:sldId id="449" r:id="rId27"/>
    <p:sldId id="398" r:id="rId28"/>
    <p:sldId id="441" r:id="rId29"/>
    <p:sldId id="456" r:id="rId30"/>
    <p:sldId id="457" r:id="rId31"/>
    <p:sldId id="458" r:id="rId32"/>
    <p:sldId id="446" r:id="rId33"/>
    <p:sldId id="459" r:id="rId34"/>
    <p:sldId id="460" r:id="rId35"/>
    <p:sldId id="461" r:id="rId36"/>
    <p:sldId id="462" r:id="rId37"/>
    <p:sldId id="463" r:id="rId38"/>
    <p:sldId id="401" r:id="rId39"/>
    <p:sldId id="402" r:id="rId40"/>
    <p:sldId id="403" r:id="rId41"/>
    <p:sldId id="404" r:id="rId42"/>
    <p:sldId id="405" r:id="rId43"/>
    <p:sldId id="411" r:id="rId44"/>
    <p:sldId id="439" r:id="rId45"/>
    <p:sldId id="412" r:id="rId46"/>
    <p:sldId id="413" r:id="rId47"/>
    <p:sldId id="414" r:id="rId48"/>
    <p:sldId id="416" r:id="rId49"/>
    <p:sldId id="417" r:id="rId50"/>
    <p:sldId id="418" r:id="rId51"/>
    <p:sldId id="419" r:id="rId52"/>
    <p:sldId id="420" r:id="rId53"/>
    <p:sldId id="421" r:id="rId54"/>
    <p:sldId id="422" r:id="rId55"/>
    <p:sldId id="423" r:id="rId56"/>
    <p:sldId id="427" r:id="rId57"/>
    <p:sldId id="464" r:id="rId58"/>
    <p:sldId id="465" r:id="rId59"/>
    <p:sldId id="428" r:id="rId60"/>
    <p:sldId id="430" r:id="rId61"/>
    <p:sldId id="431" r:id="rId62"/>
    <p:sldId id="455" r:id="rId6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3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A6-441B-AD26-C25541B88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690304"/>
        <c:axId val="180692480"/>
      </c:barChart>
      <c:catAx>
        <c:axId val="18069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692480"/>
        <c:crosses val="autoZero"/>
        <c:auto val="1"/>
        <c:lblAlgn val="ctr"/>
        <c:lblOffset val="100"/>
        <c:noMultiLvlLbl val="0"/>
      </c:catAx>
      <c:valAx>
        <c:axId val="18069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0690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8052F0D-0858-AFED-5C36-6A2FC5AFDD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5BB91C-742B-61E1-BE0E-0FF948895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8C2A19-10D9-C574-1249-6E61EB4A932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6274BB1-7CED-39B5-8821-38A38EFD40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4233F87-A8FE-58A0-0A77-47E75C8422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256F25C-F159-9C9E-0EC5-B7E8B8EE1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A455F59-0784-4E7D-9BE2-D213742655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71458FF-C848-5562-FD12-C1321E3A0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B1AD1-1BAD-480F-AD61-CC371EAC6C79}" type="slidenum">
              <a:rPr lang="en-US" altLang="zh-CN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2F9CB69-9E97-F538-5E6F-9AA96B748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9415665-574D-5E2E-01BB-BB9299AF4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25F82F-CC58-EA46-DFFC-75AA26CA80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zh-CN" altLang="en-US" sz="3200">
                <a:solidFill>
                  <a:schemeClr val="bg1"/>
                </a:solidFill>
                <a:ea typeface="黑体" panose="02010609060101010101" pitchFamily="49" charset="-122"/>
              </a:rPr>
              <a:t>单击此处编辑母版标题样式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204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5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587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371600"/>
            <a:ext cx="8153400" cy="47545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470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250F47F-1B14-222B-6CFA-A64BD35C5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0ABCC372-C45D-83FD-8B60-1C94666A5B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11">
            <a:extLst>
              <a:ext uri="{FF2B5EF4-FFF2-40B4-BE49-F238E27FC236}">
                <a16:creationId xmlns:a16="http://schemas.microsoft.com/office/drawing/2014/main" id="{D2742DD5-4948-4BBD-FBCC-24F216D2C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3" r:id="rId2"/>
    <p:sldLayoutId id="2147483924" r:id="rId3"/>
    <p:sldLayoutId id="214748392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195C621-247B-EB69-C98F-91967EF7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743A67D3-80A7-F631-5286-80E394A71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362200"/>
            <a:ext cx="8229600" cy="1143000"/>
          </a:xfrm>
          <a:noFill/>
        </p:spPr>
        <p:txBody>
          <a:bodyPr/>
          <a:lstStyle/>
          <a:p>
            <a:pPr algn="ctr" eaLnBrk="1" hangingPunct="1"/>
            <a:br>
              <a:rPr lang="en-US" altLang="zh-CN" sz="2800" b="1" dirty="0">
                <a:solidFill>
                  <a:schemeClr val="tx1"/>
                </a:solidFill>
              </a:rPr>
            </a:br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10</a:t>
            </a:r>
            <a:r>
              <a:rPr lang="zh-CN" altLang="en-US" sz="3600" b="1" dirty="0">
                <a:solidFill>
                  <a:schemeClr val="tx1"/>
                </a:solidFill>
              </a:rPr>
              <a:t>章 </a:t>
            </a:r>
            <a:r>
              <a:rPr lang="en-US" altLang="zh-CN" sz="3600" b="1" dirty="0">
                <a:solidFill>
                  <a:schemeClr val="tx1"/>
                </a:solidFill>
              </a:rPr>
              <a:t>Spark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01" name="Oval 7">
            <a:extLst>
              <a:ext uri="{FF2B5EF4-FFF2-40B4-BE49-F238E27FC236}">
                <a16:creationId xmlns:a16="http://schemas.microsoft.com/office/drawing/2014/main" id="{C007678F-493E-4677-C6A1-7F7A27D8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2" name="AutoShape 8">
            <a:extLst>
              <a:ext uri="{FF2B5EF4-FFF2-40B4-BE49-F238E27FC236}">
                <a16:creationId xmlns:a16="http://schemas.microsoft.com/office/drawing/2014/main" id="{80CA838C-D1C5-D854-F8BF-3D47C989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-80963"/>
            <a:ext cx="990600" cy="2286001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9">
            <a:extLst>
              <a:ext uri="{FF2B5EF4-FFF2-40B4-BE49-F238E27FC236}">
                <a16:creationId xmlns:a16="http://schemas.microsoft.com/office/drawing/2014/main" id="{78E785BB-2BC8-0155-0597-8A07B7C7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152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0C0C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4104" name="Picture 10" descr="arrow">
            <a:extLst>
              <a:ext uri="{FF2B5EF4-FFF2-40B4-BE49-F238E27FC236}">
                <a16:creationId xmlns:a16="http://schemas.microsoft.com/office/drawing/2014/main" id="{0BB5B235-5753-23A2-9D79-AA45CC953B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38688"/>
            <a:ext cx="200025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TextBox 15">
            <a:extLst>
              <a:ext uri="{FF2B5EF4-FFF2-40B4-BE49-F238E27FC236}">
                <a16:creationId xmlns:a16="http://schemas.microsoft.com/office/drawing/2014/main" id="{661DD7E7-C86F-D562-1746-BE2D7F50B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24000"/>
            <a:ext cx="655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</a:rPr>
              <a:t>http://dblab.xmu.edu.cn/post/bigdata3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106" name="Text Box 12">
            <a:extLst>
              <a:ext uri="{FF2B5EF4-FFF2-40B4-BE49-F238E27FC236}">
                <a16:creationId xmlns:a16="http://schemas.microsoft.com/office/drawing/2014/main" id="{41C5EAE9-E917-6854-FBE5-B24F5DE8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大数据技术原理与应用（第</a:t>
            </a: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版）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》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BE123006-81E9-EAD0-1275-9EBC371C0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95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br>
              <a:rPr lang="en-US" altLang="zh-CN" sz="2800" b="1" kern="0" dirty="0">
                <a:solidFill>
                  <a:schemeClr val="tx1"/>
                </a:solidFill>
              </a:rPr>
            </a:br>
            <a:r>
              <a:rPr lang="en-US" altLang="zh-CN" sz="3600" b="1" kern="0" dirty="0">
                <a:solidFill>
                  <a:schemeClr val="tx1"/>
                </a:solidFill>
              </a:rPr>
              <a:t>2022</a:t>
            </a:r>
            <a:r>
              <a:rPr lang="zh-CN" altLang="en-US" sz="3600" b="1" kern="0" dirty="0">
                <a:solidFill>
                  <a:schemeClr val="tx1"/>
                </a:solidFill>
              </a:rPr>
              <a:t>年</a:t>
            </a:r>
            <a:r>
              <a:rPr lang="en-US" altLang="zh-CN" sz="3600" b="1" kern="0" dirty="0">
                <a:solidFill>
                  <a:schemeClr val="tx1"/>
                </a:solidFill>
              </a:rPr>
              <a:t>12</a:t>
            </a:r>
            <a:r>
              <a:rPr lang="zh-CN" altLang="en-US" sz="3600" b="1" kern="0" dirty="0">
                <a:solidFill>
                  <a:schemeClr val="tx1"/>
                </a:solidFill>
              </a:rPr>
              <a:t>月</a:t>
            </a:r>
            <a:r>
              <a:rPr lang="en-US" altLang="zh-CN" sz="3600" b="1" kern="0" dirty="0">
                <a:solidFill>
                  <a:schemeClr val="tx1"/>
                </a:solidFill>
              </a:rPr>
              <a:t>6</a:t>
            </a:r>
            <a:r>
              <a:rPr lang="zh-CN" altLang="en-US" sz="3600" b="1" kern="0" dirty="0">
                <a:solidFill>
                  <a:schemeClr val="tx1"/>
                </a:solidFill>
              </a:rPr>
              <a:t>日（第</a:t>
            </a:r>
            <a:r>
              <a:rPr lang="en-US" altLang="zh-CN" sz="3600" b="1" kern="0" dirty="0">
                <a:solidFill>
                  <a:schemeClr val="tx1"/>
                </a:solidFill>
              </a:rPr>
              <a:t>14</a:t>
            </a:r>
            <a:r>
              <a:rPr lang="zh-CN" altLang="en-US" sz="3600" b="1" kern="0" dirty="0">
                <a:solidFill>
                  <a:schemeClr val="tx1"/>
                </a:solidFill>
              </a:rPr>
              <a:t>周）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62C4F4A6-BF27-9EAE-8288-10C8A0A53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10.1.3 Spark</a:t>
            </a:r>
            <a:r>
              <a:rPr lang="zh-CN" altLang="zh-CN"/>
              <a:t>与</a:t>
            </a:r>
            <a:r>
              <a:rPr lang="en-US" altLang="zh-CN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BEA33-CF08-F7EC-1FD3-69167FCF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08" y="1371654"/>
            <a:ext cx="8381780" cy="452431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j-lt"/>
              </a:rPr>
              <a:t>Spark</a:t>
            </a:r>
            <a:r>
              <a:rPr lang="zh-CN" altLang="zh-CN" sz="2400" dirty="0">
                <a:latin typeface="+mj-lt"/>
              </a:rPr>
              <a:t>在借鉴</a:t>
            </a:r>
            <a:r>
              <a:rPr lang="en-US" altLang="zh-CN" sz="2400" dirty="0" err="1">
                <a:latin typeface="+mj-lt"/>
              </a:rPr>
              <a:t>Hadoop</a:t>
            </a: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err="1">
                <a:latin typeface="+mj-lt"/>
              </a:rPr>
              <a:t>MapReduce</a:t>
            </a:r>
            <a:r>
              <a:rPr lang="zh-CN" altLang="zh-CN" sz="2400" dirty="0">
                <a:latin typeface="+mj-lt"/>
              </a:rPr>
              <a:t>优点的同时，很好</a:t>
            </a:r>
            <a:r>
              <a:rPr lang="zh-CN" altLang="en-US" sz="2400" dirty="0">
                <a:latin typeface="+mj-lt"/>
              </a:rPr>
              <a:t>地</a:t>
            </a:r>
            <a:r>
              <a:rPr lang="zh-CN" altLang="zh-CN" sz="2400" dirty="0">
                <a:latin typeface="+mj-lt"/>
              </a:rPr>
              <a:t>解决了</a:t>
            </a:r>
            <a:r>
              <a:rPr lang="en-US" altLang="zh-CN" sz="2400" dirty="0" err="1">
                <a:latin typeface="+mj-lt"/>
              </a:rPr>
              <a:t>MapReduce</a:t>
            </a:r>
            <a:r>
              <a:rPr lang="zh-CN" altLang="zh-CN" sz="2400" dirty="0">
                <a:latin typeface="+mj-lt"/>
              </a:rPr>
              <a:t>所面临的问题</a:t>
            </a:r>
            <a:endParaRPr lang="en-US" altLang="zh-CN" sz="2400" dirty="0">
              <a:latin typeface="+mj-lt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2400" dirty="0">
              <a:latin typeface="+mj-lt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400" dirty="0">
                <a:latin typeface="+mj-lt"/>
                <a:cs typeface="Times New Roman" pitchFamily="18" charset="0"/>
              </a:rPr>
              <a:t>相比于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Hadoop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主要具有如下优点：</a:t>
            </a:r>
            <a:endParaRPr lang="en-US" altLang="zh-CN" sz="2400" dirty="0">
              <a:latin typeface="+mj-lt"/>
              <a:cs typeface="Times New Roman" pitchFamily="18" charset="0"/>
            </a:endParaRPr>
          </a:p>
          <a:p>
            <a:pPr indent="269875"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400" dirty="0">
                <a:latin typeface="+mj-lt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的计算模式也属于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，但不局限于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Map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和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Reduce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操作，还提供了多种数据集操作类型，编程模型比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Hadoop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+mj-lt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更灵活</a:t>
            </a:r>
            <a:endParaRPr lang="zh-CN" altLang="en-US" sz="2400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400" dirty="0">
                <a:latin typeface="+mj-lt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提供了内存计算，可将中间结果放到内存中，对于迭代运算效率更高</a:t>
            </a:r>
            <a:endParaRPr lang="en-US" altLang="zh-CN" sz="2400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sz="2400" dirty="0">
                <a:latin typeface="+mj-lt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基于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DAG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的任务调度执行机制，要优于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Hadoop MapReduce</a:t>
            </a:r>
            <a:r>
              <a:rPr lang="zh-CN" altLang="en-US" sz="2400" dirty="0">
                <a:latin typeface="+mj-lt"/>
                <a:cs typeface="Times New Roman" pitchFamily="18" charset="0"/>
              </a:rPr>
              <a:t>迭代执行机制</a:t>
            </a:r>
            <a:r>
              <a:rPr lang="zh-CN" altLang="en-US" sz="24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157017C1-9494-7159-F942-C6B5F6340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10.1.3 Spark</a:t>
            </a:r>
            <a:r>
              <a:rPr lang="zh-CN" altLang="zh-CN"/>
              <a:t>与</a:t>
            </a:r>
            <a:r>
              <a:rPr lang="en-US" altLang="zh-CN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177E71A-D863-BF6C-CD39-A85DBEF8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0" name="Object 1">
            <a:extLst>
              <a:ext uri="{FF2B5EF4-FFF2-40B4-BE49-F238E27FC236}">
                <a16:creationId xmlns:a16="http://schemas.microsoft.com/office/drawing/2014/main" id="{9E85FC66-2926-2731-4B5B-65F4A02AC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219200"/>
          <a:ext cx="55626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972554" imgH="9677561" progId="Visio.Drawing.15">
                  <p:embed/>
                </p:oleObj>
              </mc:Choice>
              <mc:Fallback>
                <p:oleObj r:id="rId2" imgW="9972554" imgH="96775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5562600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矩形 4">
            <a:extLst>
              <a:ext uri="{FF2B5EF4-FFF2-40B4-BE49-F238E27FC236}">
                <a16:creationId xmlns:a16="http://schemas.microsoft.com/office/drawing/2014/main" id="{79420930-B22F-3C7C-2DF0-36CB1286B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6019800"/>
            <a:ext cx="419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16-2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的执行流程对比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1EBC9EE-9AA4-DF76-4B60-E80247DF4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10.1.3 Spark</a:t>
            </a:r>
            <a:r>
              <a:rPr lang="zh-CN" altLang="zh-CN"/>
              <a:t>与</a:t>
            </a:r>
            <a:r>
              <a:rPr lang="en-US" altLang="zh-CN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C5531027-BC9F-64DA-CAB3-1D9A9BF6A30C}"/>
              </a:ext>
            </a:extLst>
          </p:cNvPr>
          <p:cNvGraphicFramePr/>
          <p:nvPr/>
        </p:nvGraphicFramePr>
        <p:xfrm>
          <a:off x="2438456" y="2667020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64" name="矩形 3">
            <a:extLst>
              <a:ext uri="{FF2B5EF4-FFF2-40B4-BE49-F238E27FC236}">
                <a16:creationId xmlns:a16="http://schemas.microsoft.com/office/drawing/2014/main" id="{DA7423FB-436F-ABAA-AB36-09567741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16-3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执行逻辑回归的时间对比</a:t>
            </a:r>
            <a:endParaRPr lang="zh-CN" altLang="en-US" sz="1800"/>
          </a:p>
        </p:txBody>
      </p:sp>
      <p:sp>
        <p:nvSpPr>
          <p:cNvPr id="15365" name="矩形 4">
            <a:extLst>
              <a:ext uri="{FF2B5EF4-FFF2-40B4-BE49-F238E27FC236}">
                <a16:creationId xmlns:a16="http://schemas.microsoft.com/office/drawing/2014/main" id="{808C0170-8D50-9242-3443-94F61548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54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使用</a:t>
            </a:r>
            <a:r>
              <a:rPr lang="en-US" altLang="zh-CN" sz="1800"/>
              <a:t>Hadoop</a:t>
            </a:r>
            <a:r>
              <a:rPr lang="zh-CN" altLang="zh-CN" sz="1800"/>
              <a:t>进行迭代计算非常耗资源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Spark</a:t>
            </a:r>
            <a:r>
              <a:rPr lang="zh-CN" altLang="zh-CN" sz="1800"/>
              <a:t>将数据载入内存后，之后的迭代计算都可以直接使用内存中的中间结果作运算，避免了从磁盘中频繁读取数据</a:t>
            </a: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6684649-8911-ED5F-2E3D-E27F279CD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Spark</a:t>
            </a:r>
            <a:r>
              <a:rPr lang="zh-CN" altLang="en-US"/>
              <a:t>生态系统</a:t>
            </a:r>
          </a:p>
        </p:txBody>
      </p:sp>
      <p:sp>
        <p:nvSpPr>
          <p:cNvPr id="16387" name="矩形 2">
            <a:extLst>
              <a:ext uri="{FF2B5EF4-FFF2-40B4-BE49-F238E27FC236}">
                <a16:creationId xmlns:a16="http://schemas.microsoft.com/office/drawing/2014/main" id="{6F4DD0CF-1BAA-768C-F06B-7BAD92957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807709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在实际应用中，大数据处理主要包括以下三个类型：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dirty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zh-CN" altLang="zh-CN" sz="2000" dirty="0">
                <a:solidFill>
                  <a:schemeClr val="accent2"/>
                </a:solidFill>
              </a:rPr>
              <a:t>复杂的批量数据处理：通常时间跨度在数十分钟到数小时之间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zh-CN" altLang="zh-CN" sz="2000" dirty="0">
                <a:solidFill>
                  <a:schemeClr val="accent2"/>
                </a:solidFill>
              </a:rPr>
              <a:t>基于历史数据的交互式查询：通常时间跨度在数十秒到数分钟之间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zh-CN" altLang="zh-CN" sz="2000" dirty="0">
                <a:solidFill>
                  <a:schemeClr val="accent2"/>
                </a:solidFill>
              </a:rPr>
              <a:t>基于实时数据流的数据处理：通常时间跨度在数百毫秒到数秒之间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95E15C5C-E5C6-9839-A7A0-D55B7FDD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7924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zh-CN" altLang="en-US" sz="2000" dirty="0">
                <a:latin typeface="Arial" charset="0"/>
              </a:rPr>
              <a:t>当</a:t>
            </a:r>
            <a:r>
              <a:rPr lang="zh-CN" altLang="zh-CN" sz="2000" dirty="0">
                <a:latin typeface="Arial" charset="0"/>
              </a:rPr>
              <a:t>同时存在以上三种场景</a:t>
            </a:r>
            <a:r>
              <a:rPr lang="zh-CN" altLang="en-US" sz="2000" dirty="0">
                <a:latin typeface="Arial" charset="0"/>
              </a:rPr>
              <a:t>时</a:t>
            </a:r>
            <a:r>
              <a:rPr lang="zh-CN" altLang="zh-CN" sz="2000" dirty="0">
                <a:latin typeface="Arial" charset="0"/>
              </a:rPr>
              <a:t>，就需要同时部署三种不同的软件</a:t>
            </a:r>
            <a:endParaRPr lang="en-US" altLang="zh-CN" sz="2000" dirty="0">
              <a:latin typeface="Arial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charset="0"/>
              </a:rPr>
              <a:t>比如</a:t>
            </a:r>
            <a:r>
              <a:rPr lang="en-US" altLang="zh-CN" sz="2000" dirty="0">
                <a:latin typeface="Arial" charset="0"/>
              </a:rPr>
              <a:t>: </a:t>
            </a:r>
            <a:r>
              <a:rPr lang="en-US" altLang="zh-CN" sz="2000" dirty="0" err="1">
                <a:latin typeface="Arial" charset="0"/>
              </a:rPr>
              <a:t>MapReduce</a:t>
            </a:r>
            <a:r>
              <a:rPr lang="en-US" altLang="zh-CN" sz="2000" dirty="0">
                <a:latin typeface="Arial" charset="0"/>
              </a:rPr>
              <a:t>  /  Impala  /  Storm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 marL="0" lvl="1" eaLnBrk="1" hangingPunct="1">
              <a:buFont typeface="Arial" charset="0"/>
              <a:buNone/>
              <a:defRPr/>
            </a:pPr>
            <a:r>
              <a:rPr lang="zh-CN" altLang="zh-CN" sz="2000" dirty="0">
                <a:latin typeface="Arial" charset="0"/>
              </a:rPr>
              <a:t>这样做难免会带来一些问题：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不同场景之间输入输出数据无法做到无缝共享，通常需要进行数据格式的转换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不同的软件</a:t>
            </a:r>
            <a:r>
              <a:rPr lang="zh-CN" altLang="en-US" sz="2000" dirty="0">
                <a:latin typeface="Arial" charset="0"/>
              </a:rPr>
              <a:t>需要</a:t>
            </a:r>
            <a:r>
              <a:rPr lang="zh-CN" altLang="zh-CN" sz="2000" dirty="0">
                <a:latin typeface="Arial" charset="0"/>
              </a:rPr>
              <a:t>不同的开发和维护团队，带来了较高的使用成本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zh-CN" sz="2000" dirty="0">
                <a:latin typeface="Arial" charset="0"/>
              </a:rPr>
              <a:t>比较难以对同一个集群中的各个系统进行统一的资源协调和分配</a:t>
            </a:r>
            <a:endParaRPr lang="zh-CN" alt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A5F4078-6AA8-467B-8EB6-20F831E94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Spark</a:t>
            </a:r>
            <a:r>
              <a:rPr lang="zh-CN" altLang="en-US"/>
              <a:t>生态系统</a:t>
            </a:r>
          </a:p>
        </p:txBody>
      </p:sp>
      <p:sp>
        <p:nvSpPr>
          <p:cNvPr id="17411" name="矩形 3">
            <a:extLst>
              <a:ext uri="{FF2B5EF4-FFF2-40B4-BE49-F238E27FC236}">
                <a16:creationId xmlns:a16="http://schemas.microsoft.com/office/drawing/2014/main" id="{1E0869E1-25E2-FC09-DB0F-8782FE82B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60513"/>
            <a:ext cx="7772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/>
              <a:t>Spark</a:t>
            </a:r>
            <a:r>
              <a:rPr lang="zh-CN" altLang="zh-CN" sz="2400"/>
              <a:t>的设计遵循“一个软件栈满足不同应用场景”的理念，逐渐形成了一套完整的生态系统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既能够提供内存计算框架，也可以支持</a:t>
            </a:r>
            <a:r>
              <a:rPr lang="en-US" altLang="zh-CN" sz="2400"/>
              <a:t>SQL</a:t>
            </a:r>
            <a:r>
              <a:rPr lang="zh-CN" altLang="zh-CN" sz="2400"/>
              <a:t>即席查询、实时流式计算、机器学习和图计算等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Spark</a:t>
            </a:r>
            <a:r>
              <a:rPr lang="zh-CN" altLang="zh-CN" sz="2400"/>
              <a:t>可以部署在资源管理器</a:t>
            </a:r>
            <a:r>
              <a:rPr lang="en-US" altLang="zh-CN" sz="2400"/>
              <a:t>YARN</a:t>
            </a:r>
            <a:r>
              <a:rPr lang="zh-CN" altLang="zh-CN" sz="2400"/>
              <a:t>之上，提供一站式的大数据解决方案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因此，</a:t>
            </a:r>
            <a:r>
              <a:rPr lang="en-US" altLang="zh-CN" sz="2400"/>
              <a:t>Spark</a:t>
            </a:r>
            <a:r>
              <a:rPr lang="zh-CN" altLang="zh-CN" sz="2400"/>
              <a:t>所提供的生态系统足以应对上述三种场景，即同时支持批处理、交互式查询和流数据处理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CA557EC9-50B1-0C4D-5973-78B8FE9BC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Spark</a:t>
            </a:r>
            <a:r>
              <a:rPr lang="zh-CN" altLang="en-US"/>
              <a:t>生态系统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295D50C-B738-D2CE-5D95-AB16A124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8436" name="Object 1">
            <a:extLst>
              <a:ext uri="{FF2B5EF4-FFF2-40B4-BE49-F238E27FC236}">
                <a16:creationId xmlns:a16="http://schemas.microsoft.com/office/drawing/2014/main" id="{2677D85B-48F9-8550-84AE-04B8B1F9E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2133600"/>
          <a:ext cx="6297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34244" imgH="2723989" progId="Visio.Drawing.15">
                  <p:embed/>
                </p:oleObj>
              </mc:Choice>
              <mc:Fallback>
                <p:oleObj r:id="rId2" imgW="5934244" imgH="27239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33600"/>
                        <a:ext cx="629761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4">
            <a:extLst>
              <a:ext uri="{FF2B5EF4-FFF2-40B4-BE49-F238E27FC236}">
                <a16:creationId xmlns:a16="http://schemas.microsoft.com/office/drawing/2014/main" id="{E2F16FCA-1B6D-64BA-5A6A-85749390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388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的生态系统主要包含了</a:t>
            </a:r>
            <a:r>
              <a:rPr lang="en-US" altLang="zh-CN" sz="1800"/>
              <a:t>Spark Core</a:t>
            </a:r>
            <a:r>
              <a:rPr lang="zh-CN" altLang="zh-CN" sz="1800"/>
              <a:t>、</a:t>
            </a:r>
            <a:r>
              <a:rPr lang="en-US" altLang="zh-CN" sz="1800"/>
              <a:t>Spark SQL</a:t>
            </a:r>
            <a:r>
              <a:rPr lang="zh-CN" altLang="zh-CN" sz="1800"/>
              <a:t>、</a:t>
            </a:r>
            <a:r>
              <a:rPr lang="en-US" altLang="zh-CN" sz="1800"/>
              <a:t>Spark Streaming</a:t>
            </a:r>
            <a:r>
              <a:rPr lang="zh-CN" altLang="zh-CN" sz="1800"/>
              <a:t>、</a:t>
            </a:r>
            <a:r>
              <a:rPr lang="en-US" altLang="zh-CN" sz="1800"/>
              <a:t>MLLib</a:t>
            </a:r>
            <a:r>
              <a:rPr lang="zh-CN" altLang="zh-CN" sz="1800"/>
              <a:t>和</a:t>
            </a:r>
            <a:r>
              <a:rPr lang="en-US" altLang="zh-CN" sz="1800"/>
              <a:t>GraphX </a:t>
            </a:r>
            <a:r>
              <a:rPr lang="zh-CN" altLang="zh-CN" sz="1800"/>
              <a:t>等组件</a:t>
            </a:r>
            <a:endParaRPr lang="zh-CN" altLang="en-US" sz="1800"/>
          </a:p>
        </p:txBody>
      </p:sp>
      <p:sp>
        <p:nvSpPr>
          <p:cNvPr id="18438" name="矩形 5">
            <a:extLst>
              <a:ext uri="{FF2B5EF4-FFF2-40B4-BE49-F238E27FC236}">
                <a16:creationId xmlns:a16="http://schemas.microsoft.com/office/drawing/2014/main" id="{5E4ED076-0F9D-0397-B736-ECACDBAF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927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16-4 BDAS</a:t>
            </a:r>
            <a:r>
              <a:rPr lang="zh-CN" altLang="zh-CN" sz="1800"/>
              <a:t>架构</a:t>
            </a:r>
            <a:endParaRPr lang="zh-CN" altLang="en-US" sz="1800"/>
          </a:p>
        </p:txBody>
      </p:sp>
      <p:sp>
        <p:nvSpPr>
          <p:cNvPr id="18439" name="矩形 6">
            <a:extLst>
              <a:ext uri="{FF2B5EF4-FFF2-40B4-BE49-F238E27FC236}">
                <a16:creationId xmlns:a16="http://schemas.microsoft.com/office/drawing/2014/main" id="{D0B42F0B-B3DD-2484-D46B-1AB2C3EE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588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生态系统已经成为伯克利数据分析软件栈</a:t>
            </a:r>
            <a:r>
              <a:rPr lang="en-US" altLang="zh-CN" sz="1800"/>
              <a:t>BDAS</a:t>
            </a:r>
            <a:r>
              <a:rPr lang="zh-CN" altLang="zh-CN" sz="1800"/>
              <a:t>（</a:t>
            </a:r>
            <a:r>
              <a:rPr lang="en-US" altLang="zh-CN" sz="1800"/>
              <a:t>Berkeley Data Analytics Stack</a:t>
            </a:r>
            <a:r>
              <a:rPr lang="zh-CN" altLang="zh-CN" sz="1800"/>
              <a:t>）的重要组成部分</a:t>
            </a: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6504DBB-AE16-3FF2-36F8-7E979F4AA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10.2 Spark</a:t>
            </a:r>
            <a:r>
              <a:rPr lang="zh-CN" altLang="en-US"/>
              <a:t>生态系统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160F19-2C90-FE92-03EC-D21250E06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54516"/>
              </p:ext>
            </p:extLst>
          </p:nvPr>
        </p:nvGraphicFramePr>
        <p:xfrm>
          <a:off x="304912" y="2057401"/>
          <a:ext cx="8153186" cy="3962332"/>
        </p:xfrm>
        <a:graphic>
          <a:graphicData uri="http://schemas.openxmlformats.org/drawingml/2006/table">
            <a:tbl>
              <a:tblPr/>
              <a:tblGrid>
                <a:gridCol w="236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应用场景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时间跨度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其他框架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Spark</a:t>
                      </a: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生态系统中的组件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复杂的批量数据处理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小时级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MapReduce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Hive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Spark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基于历史数据的交互式查询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分钟级、秒级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Impala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Dremel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Drill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Spark SQL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基于实时数据流的数据处理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毫秒、秒级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Storm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S4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Spark Streaming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2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基于历史数据的数据挖掘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Mahout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MLlib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1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图结构数据处理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Pregel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Hama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GraphX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96" name="矩形 4">
            <a:extLst>
              <a:ext uri="{FF2B5EF4-FFF2-40B4-BE49-F238E27FC236}">
                <a16:creationId xmlns:a16="http://schemas.microsoft.com/office/drawing/2014/main" id="{B5456517-93A1-2C01-F3CC-5A32ADE6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1524000"/>
            <a:ext cx="374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表</a:t>
            </a:r>
            <a:r>
              <a:rPr lang="en-US" altLang="zh-CN" sz="1800"/>
              <a:t>1 Spark</a:t>
            </a:r>
            <a:r>
              <a:rPr lang="zh-CN" altLang="en-US" sz="1800"/>
              <a:t>生态系统组件</a:t>
            </a:r>
            <a:r>
              <a:rPr lang="zh-CN" altLang="zh-CN" sz="1800"/>
              <a:t>的应用场景</a:t>
            </a:r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08AA446D-13DB-9A82-A0D8-9F8961D56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Spark</a:t>
            </a:r>
            <a:r>
              <a:rPr lang="zh-CN" altLang="zh-CN"/>
              <a:t>运行架构</a:t>
            </a:r>
            <a:endParaRPr lang="zh-CN" altLang="en-US"/>
          </a:p>
        </p:txBody>
      </p:sp>
      <p:sp>
        <p:nvSpPr>
          <p:cNvPr id="20483" name="TextBox 2">
            <a:extLst>
              <a:ext uri="{FF2B5EF4-FFF2-40B4-BE49-F238E27FC236}">
                <a16:creationId xmlns:a16="http://schemas.microsoft.com/office/drawing/2014/main" id="{E56FE325-4530-264F-7BAA-5B810DAA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49688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10.3.1 </a:t>
            </a:r>
            <a:r>
              <a:rPr lang="zh-CN" altLang="en-US"/>
              <a:t>基本概念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10.3.2 </a:t>
            </a:r>
            <a:r>
              <a:rPr lang="zh-CN" altLang="en-US"/>
              <a:t>架构设计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10.3.3 Spark</a:t>
            </a:r>
            <a:r>
              <a:rPr lang="zh-CN" altLang="en-US"/>
              <a:t>运行基本流程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10.3.4 Spark</a:t>
            </a:r>
            <a:r>
              <a:rPr lang="zh-CN" altLang="en-US"/>
              <a:t>运行原理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43885D7-BE82-E72A-1751-2B5D25038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10.3.1 </a:t>
            </a:r>
            <a:r>
              <a:rPr lang="zh-CN" altLang="en-US"/>
              <a:t>基本概念</a:t>
            </a:r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6831D86F-6BE4-BF52-4BE6-731F02776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6213"/>
            <a:ext cx="8686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cs typeface="Times New Roman" panose="02020603050405020304" pitchFamily="18" charset="0"/>
              </a:rPr>
              <a:t>：是</a:t>
            </a:r>
            <a:r>
              <a:rPr lang="en-US" altLang="zh-CN" sz="2000" dirty="0" err="1">
                <a:cs typeface="Times New Roman" panose="02020603050405020304" pitchFamily="18" charset="0"/>
              </a:rPr>
              <a:t>Resillient</a:t>
            </a:r>
            <a:r>
              <a:rPr lang="en-US" altLang="zh-CN" sz="2000" dirty="0">
                <a:cs typeface="Times New Roman" panose="02020603050405020304" pitchFamily="18" charset="0"/>
              </a:rPr>
              <a:t> Distributed Dataset</a:t>
            </a:r>
            <a:r>
              <a:rPr lang="zh-CN" altLang="en-US" sz="2000" dirty="0"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sz="2000" dirty="0"/>
              <a:t>提供了一种高度受限的共享内存模型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cs typeface="Times New Roman" panose="02020603050405020304" pitchFamily="18" charset="0"/>
              </a:rPr>
              <a:t>：是</a:t>
            </a:r>
            <a:r>
              <a:rPr lang="en-US" altLang="zh-CN" sz="2000" dirty="0">
                <a:cs typeface="Times New Roman" panose="02020603050405020304" pitchFamily="18" charset="0"/>
              </a:rPr>
              <a:t>Directed Acyclic Graph</a:t>
            </a:r>
            <a:r>
              <a:rPr lang="zh-CN" altLang="en-US" sz="2000" dirty="0"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sz="2000" dirty="0"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cs typeface="Times New Roman" panose="02020603050405020304" pitchFamily="18" charset="0"/>
              </a:rPr>
              <a:t>之间的依赖关系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cs typeface="Times New Roman" panose="02020603050405020304" pitchFamily="18" charset="0"/>
              </a:rPr>
              <a:t>：是运行在工作节点（</a:t>
            </a:r>
            <a:r>
              <a:rPr lang="en-US" altLang="zh-CN" sz="2000" dirty="0" err="1">
                <a:cs typeface="Times New Roman" panose="02020603050405020304" pitchFamily="18" charset="0"/>
              </a:rPr>
              <a:t>WorkerNode</a:t>
            </a:r>
            <a:r>
              <a:rPr lang="zh-CN" altLang="en-US" sz="2000" dirty="0"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sz="2000" dirty="0">
                <a:cs typeface="Times New Roman" panose="02020603050405020304" pitchFamily="18" charset="0"/>
              </a:rPr>
              <a:t>Task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Application</a:t>
            </a:r>
            <a:r>
              <a:rPr lang="zh-CN" altLang="en-US" sz="2000" dirty="0">
                <a:cs typeface="Times New Roman" panose="02020603050405020304" pitchFamily="18" charset="0"/>
              </a:rPr>
              <a:t>：用户编写的</a:t>
            </a:r>
            <a:r>
              <a:rPr lang="en-US" altLang="zh-CN" sz="2000" dirty="0"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cs typeface="Times New Roman" panose="02020603050405020304" pitchFamily="18" charset="0"/>
              </a:rPr>
              <a:t>应用程序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cs typeface="Times New Roman" panose="02020603050405020304" pitchFamily="18" charset="0"/>
              </a:rPr>
              <a:t>：运行在</a:t>
            </a:r>
            <a:r>
              <a:rPr lang="en-US" altLang="zh-CN" sz="2000" dirty="0"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cs typeface="Times New Roman" panose="02020603050405020304" pitchFamily="18" charset="0"/>
              </a:rPr>
              <a:t>上的工作单元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</a:pPr>
            <a:r>
              <a:rPr lang="en-US" altLang="zh-CN" sz="2000" dirty="0"/>
              <a:t>Job</a:t>
            </a:r>
            <a:r>
              <a:rPr lang="zh-CN" altLang="zh-CN" sz="2000" dirty="0"/>
              <a:t>：一个</a:t>
            </a:r>
            <a:r>
              <a:rPr lang="en-US" altLang="zh-CN" sz="2000" dirty="0"/>
              <a:t>Job</a:t>
            </a:r>
            <a:r>
              <a:rPr lang="zh-CN" altLang="zh-CN" sz="2000" dirty="0"/>
              <a:t>包含多个</a:t>
            </a:r>
            <a:r>
              <a:rPr lang="en-US" altLang="zh-CN" sz="2000" dirty="0"/>
              <a:t>RDD</a:t>
            </a:r>
            <a:r>
              <a:rPr lang="zh-CN" altLang="zh-CN" sz="2000" dirty="0"/>
              <a:t>及作用于相应</a:t>
            </a:r>
            <a:r>
              <a:rPr lang="en-US" altLang="zh-CN" sz="2000" dirty="0"/>
              <a:t>RDD</a:t>
            </a:r>
            <a:r>
              <a:rPr lang="zh-CN" altLang="zh-CN" sz="2000" dirty="0"/>
              <a:t>上的各种操作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dirty="0"/>
              <a:t>Stage</a:t>
            </a:r>
            <a:r>
              <a:rPr lang="zh-CN" altLang="zh-CN" sz="2000" dirty="0"/>
              <a:t>：是</a:t>
            </a:r>
            <a:r>
              <a:rPr lang="en-US" altLang="zh-CN" sz="2000" dirty="0"/>
              <a:t>Job</a:t>
            </a:r>
            <a:r>
              <a:rPr lang="zh-CN" altLang="zh-CN" sz="2000" dirty="0"/>
              <a:t>的基本调度单位，一个</a:t>
            </a:r>
            <a:r>
              <a:rPr lang="en-US" altLang="zh-CN" sz="2000" dirty="0"/>
              <a:t>Job</a:t>
            </a:r>
            <a:r>
              <a:rPr lang="zh-CN" altLang="zh-CN" sz="2000" dirty="0"/>
              <a:t>会分为多组</a:t>
            </a:r>
            <a:r>
              <a:rPr lang="en-US" altLang="zh-CN" sz="2000" dirty="0"/>
              <a:t>Task</a:t>
            </a:r>
            <a:r>
              <a:rPr lang="zh-CN" altLang="zh-CN" sz="2000" dirty="0"/>
              <a:t>，每组</a:t>
            </a:r>
            <a:r>
              <a:rPr lang="en-US" altLang="zh-CN" sz="2000" dirty="0"/>
              <a:t>Task</a:t>
            </a:r>
            <a:r>
              <a:rPr lang="zh-CN" altLang="zh-CN" sz="2000" dirty="0"/>
              <a:t>被称为</a:t>
            </a:r>
            <a:r>
              <a:rPr lang="en-US" altLang="zh-CN" sz="2000" dirty="0"/>
              <a:t>Stage</a:t>
            </a:r>
            <a:r>
              <a:rPr lang="zh-CN" altLang="zh-CN" sz="2000" dirty="0"/>
              <a:t>，或者也被称为</a:t>
            </a:r>
            <a:r>
              <a:rPr lang="en-US" altLang="zh-CN" sz="2000" dirty="0" err="1"/>
              <a:t>TaskSet</a:t>
            </a:r>
            <a:r>
              <a:rPr lang="zh-CN" altLang="zh-CN" sz="2000" dirty="0"/>
              <a:t>，代表了一组关联的、相互之间没有</a:t>
            </a:r>
            <a:r>
              <a:rPr lang="en-US" altLang="zh-CN" sz="2000" dirty="0"/>
              <a:t>Shuffle</a:t>
            </a:r>
            <a:r>
              <a:rPr lang="zh-CN" altLang="zh-CN" sz="2000" dirty="0"/>
              <a:t>依赖关系的任务组成的任务集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EC8895B7-7BCC-84B4-3BC5-038741A89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10.3.2 </a:t>
            </a:r>
            <a:r>
              <a:rPr lang="zh-CN" altLang="zh-CN"/>
              <a:t>架构</a:t>
            </a:r>
            <a:r>
              <a:rPr lang="zh-CN" altLang="en-US"/>
              <a:t>设计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6B1F7F4-8921-236F-71D5-6EA4349A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2532" name="Object 1">
            <a:extLst>
              <a:ext uri="{FF2B5EF4-FFF2-40B4-BE49-F238E27FC236}">
                <a16:creationId xmlns:a16="http://schemas.microsoft.com/office/drawing/2014/main" id="{60D3DBDF-3515-460B-DC30-912E339D5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7425" y="3505200"/>
          <a:ext cx="75469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34250" imgH="3038555" progId="Visio.Drawing.15">
                  <p:embed/>
                </p:oleObj>
              </mc:Choice>
              <mc:Fallback>
                <p:oleObj r:id="rId2" imgW="7334250" imgH="303855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505200"/>
                        <a:ext cx="7546975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4">
            <a:extLst>
              <a:ext uri="{FF2B5EF4-FFF2-40B4-BE49-F238E27FC236}">
                <a16:creationId xmlns:a16="http://schemas.microsoft.com/office/drawing/2014/main" id="{5AFA644C-0503-60D4-2BE4-272892A1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6183313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16-5 Spark</a:t>
            </a:r>
            <a:r>
              <a:rPr lang="zh-CN" altLang="zh-CN" sz="1800"/>
              <a:t>运行架构</a:t>
            </a:r>
            <a:endParaRPr lang="zh-CN" altLang="en-US" sz="1800"/>
          </a:p>
        </p:txBody>
      </p:sp>
      <p:sp>
        <p:nvSpPr>
          <p:cNvPr id="22534" name="矩形 5">
            <a:extLst>
              <a:ext uri="{FF2B5EF4-FFF2-40B4-BE49-F238E27FC236}">
                <a16:creationId xmlns:a16="http://schemas.microsoft.com/office/drawing/2014/main" id="{AFC4454A-7633-F55E-DF1E-E3F835A31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38250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Spark</a:t>
            </a:r>
            <a:r>
              <a:rPr lang="zh-CN" altLang="zh-CN" sz="1800"/>
              <a:t>运行架构包括集群资源管理器（</a:t>
            </a:r>
            <a:r>
              <a:rPr lang="en-US" altLang="zh-CN" sz="1800"/>
              <a:t>Cluster Manager</a:t>
            </a:r>
            <a:r>
              <a:rPr lang="zh-CN" altLang="zh-CN" sz="1800"/>
              <a:t>）、运行作业任务的工作</a:t>
            </a:r>
            <a:r>
              <a:rPr lang="zh-CN" altLang="en-US" sz="1800"/>
              <a:t>节点</a:t>
            </a:r>
            <a:r>
              <a:rPr lang="zh-CN" altLang="zh-CN" sz="1800"/>
              <a:t>（</a:t>
            </a:r>
            <a:r>
              <a:rPr lang="en-US" altLang="zh-CN" sz="1800"/>
              <a:t>Worker Node</a:t>
            </a:r>
            <a:r>
              <a:rPr lang="zh-CN" altLang="zh-CN" sz="1800"/>
              <a:t>）、每个应用的任务控制</a:t>
            </a:r>
            <a:r>
              <a:rPr lang="zh-CN" altLang="en-US" sz="1800"/>
              <a:t>节点</a:t>
            </a:r>
            <a:r>
              <a:rPr lang="zh-CN" altLang="zh-CN" sz="1800"/>
              <a:t>（</a:t>
            </a:r>
            <a:r>
              <a:rPr lang="en-US" altLang="zh-CN" sz="1800"/>
              <a:t>Driver</a:t>
            </a:r>
            <a:r>
              <a:rPr lang="zh-CN" altLang="zh-CN" sz="1800"/>
              <a:t>）和每个工作节点上负责具体任务的执行进程（</a:t>
            </a:r>
            <a:r>
              <a:rPr lang="en-US" altLang="zh-CN" sz="1800"/>
              <a:t>Executor</a:t>
            </a:r>
            <a:r>
              <a:rPr lang="zh-CN" altLang="zh-CN" sz="1800"/>
              <a:t>）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en-US" sz="1800"/>
              <a:t>资源管理器可以自带或</a:t>
            </a:r>
            <a:r>
              <a:rPr lang="en-US" altLang="zh-CN" sz="1800"/>
              <a:t>Mesos</a:t>
            </a:r>
            <a:r>
              <a:rPr lang="zh-CN" altLang="en-US" sz="1800"/>
              <a:t>或</a:t>
            </a:r>
            <a:r>
              <a:rPr lang="en-US" altLang="zh-CN" sz="1800"/>
              <a:t>YARN</a:t>
            </a:r>
            <a:endParaRPr lang="zh-CN" altLang="en-US" sz="1800"/>
          </a:p>
        </p:txBody>
      </p:sp>
      <p:sp>
        <p:nvSpPr>
          <p:cNvPr id="22535" name="矩形 6">
            <a:extLst>
              <a:ext uri="{FF2B5EF4-FFF2-40B4-BE49-F238E27FC236}">
                <a16:creationId xmlns:a16="http://schemas.microsoft.com/office/drawing/2014/main" id="{9FEE2ACA-D556-58C7-4CB6-20AD6B8DB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3650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与</a:t>
            </a:r>
            <a:r>
              <a:rPr lang="en-US" altLang="zh-CN" sz="1800"/>
              <a:t>Hadoop MapReduce</a:t>
            </a:r>
            <a:r>
              <a:rPr lang="zh-CN" altLang="en-US" sz="1800"/>
              <a:t>计算框架相比，</a:t>
            </a:r>
            <a:r>
              <a:rPr lang="en-US" altLang="zh-CN" sz="1800"/>
              <a:t>Spark</a:t>
            </a:r>
            <a:r>
              <a:rPr lang="zh-CN" altLang="en-US" sz="1800"/>
              <a:t>所采用的</a:t>
            </a:r>
            <a:r>
              <a:rPr lang="en-US" altLang="zh-CN" sz="1800"/>
              <a:t>Executor</a:t>
            </a:r>
            <a:r>
              <a:rPr lang="zh-CN" altLang="en-US" sz="1800"/>
              <a:t>有两个优点：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en-US" sz="1800"/>
              <a:t>一是利用多线程来执行具体的任务，减少任务的启动开销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en-US" sz="1800"/>
              <a:t>二是</a:t>
            </a:r>
            <a:r>
              <a:rPr lang="en-US" altLang="zh-CN" sz="1800"/>
              <a:t>Executor</a:t>
            </a:r>
            <a:r>
              <a:rPr lang="zh-CN" altLang="en-US" sz="1800"/>
              <a:t>中有一个</a:t>
            </a:r>
            <a:r>
              <a:rPr lang="en-US" altLang="zh-CN" sz="1800"/>
              <a:t>BlockManager</a:t>
            </a:r>
            <a:r>
              <a:rPr lang="zh-CN" altLang="en-US" sz="1800"/>
              <a:t>存储模块，会将内存和磁盘共同作为存储设备，有效减少</a:t>
            </a:r>
            <a:r>
              <a:rPr lang="en-US" altLang="zh-CN" sz="1800"/>
              <a:t>IO</a:t>
            </a:r>
            <a:r>
              <a:rPr lang="zh-CN" altLang="en-US" sz="1800"/>
              <a:t>开销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">
            <a:extLst>
              <a:ext uri="{FF2B5EF4-FFF2-40B4-BE49-F238E27FC236}">
                <a16:creationId xmlns:a16="http://schemas.microsoft.com/office/drawing/2014/main" id="{94EBD7FB-FBAE-0B33-9A27-8C94FC7F4302}"/>
              </a:ext>
            </a:extLst>
          </p:cNvPr>
          <p:cNvSpPr>
            <a:spLocks noGrp="1" noChangeArrowheads="1"/>
          </p:cNvSpPr>
          <p:nvPr>
            <p:ph type="title" idx="10"/>
          </p:nvPr>
        </p:nvSpPr>
        <p:spPr/>
        <p:txBody>
          <a:bodyPr/>
          <a:lstStyle/>
          <a:p>
            <a:r>
              <a:rPr lang="zh-CN" altLang="en-US"/>
              <a:t>本章配套教学视频</a:t>
            </a:r>
          </a:p>
        </p:txBody>
      </p:sp>
      <p:sp>
        <p:nvSpPr>
          <p:cNvPr id="6147" name="矩形 3">
            <a:extLst>
              <a:ext uri="{FF2B5EF4-FFF2-40B4-BE49-F238E27FC236}">
                <a16:creationId xmlns:a16="http://schemas.microsoft.com/office/drawing/2014/main" id="{71A4205B-21E4-DCDA-216A-F8B2A6EA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839913"/>
            <a:ext cx="632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/>
              <a:t>http://www.icourse163.org/course/XMU-1002335004</a:t>
            </a:r>
            <a:endParaRPr lang="zh-CN" altLang="en-US" sz="1800" dirty="0"/>
          </a:p>
        </p:txBody>
      </p:sp>
      <p:sp>
        <p:nvSpPr>
          <p:cNvPr id="6148" name="TextBox 5">
            <a:extLst>
              <a:ext uri="{FF2B5EF4-FFF2-40B4-BE49-F238E27FC236}">
                <a16:creationId xmlns:a16="http://schemas.microsoft.com/office/drawing/2014/main" id="{B44EB002-8216-2D42-0C75-63E24FAF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219200"/>
            <a:ext cx="563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《</a:t>
            </a:r>
            <a:r>
              <a:rPr lang="zh-CN" altLang="en-US" sz="1800"/>
              <a:t>大数据技术原理与应用（第</a:t>
            </a:r>
            <a:r>
              <a:rPr lang="en-US" altLang="zh-CN" sz="1800"/>
              <a:t>3</a:t>
            </a:r>
            <a:r>
              <a:rPr lang="zh-CN" altLang="en-US" sz="1800"/>
              <a:t>版）</a:t>
            </a:r>
            <a:r>
              <a:rPr lang="en-US" altLang="zh-CN" sz="1800"/>
              <a:t>》</a:t>
            </a:r>
            <a:br>
              <a:rPr lang="en-US" altLang="zh-CN" sz="1800"/>
            </a:br>
            <a:r>
              <a:rPr lang="zh-CN" altLang="en-US" sz="1800"/>
              <a:t>在线视频观看地址</a:t>
            </a:r>
          </a:p>
        </p:txBody>
      </p:sp>
      <p:pic>
        <p:nvPicPr>
          <p:cNvPr id="6149" name="Picture 2" descr="http://dblab.xmu.edu.cn/wp-content/uploads/2015/11/%E8%AF%BE%E7%A8%8B%E5%9B%BE%E7%89%87-680x383.jpg">
            <a:extLst>
              <a:ext uri="{FF2B5EF4-FFF2-40B4-BE49-F238E27FC236}">
                <a16:creationId xmlns:a16="http://schemas.microsoft.com/office/drawing/2014/main" id="{1EB3ABC4-679F-9A53-8DEC-18EB4B129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92400"/>
            <a:ext cx="35814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dblab.xmu.edu.cn/wp-content/uploads/2016/02/IMG_0734.jpg">
            <a:extLst>
              <a:ext uri="{FF2B5EF4-FFF2-40B4-BE49-F238E27FC236}">
                <a16:creationId xmlns:a16="http://schemas.microsoft.com/office/drawing/2014/main" id="{18CA9B91-B638-A671-1100-AF0FDB35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92400"/>
            <a:ext cx="3048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0D4E503-3508-270A-CD1C-98B3CC359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10.3.2 </a:t>
            </a:r>
            <a:r>
              <a:rPr lang="zh-CN" altLang="zh-CN"/>
              <a:t>架构</a:t>
            </a:r>
            <a:r>
              <a:rPr lang="zh-CN" altLang="en-US"/>
              <a:t>设计</a:t>
            </a:r>
          </a:p>
        </p:txBody>
      </p:sp>
      <p:sp>
        <p:nvSpPr>
          <p:cNvPr id="23555" name="矩形 3">
            <a:extLst>
              <a:ext uri="{FF2B5EF4-FFF2-40B4-BE49-F238E27FC236}">
                <a16:creationId xmlns:a16="http://schemas.microsoft.com/office/drawing/2014/main" id="{1DA90612-4D95-2E94-9343-74DAEA99F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259513"/>
            <a:ext cx="4313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16-6 Spark</a:t>
            </a:r>
            <a:r>
              <a:rPr lang="zh-CN" altLang="zh-CN" sz="1800"/>
              <a:t>中各种概念之间的相互关系</a:t>
            </a:r>
            <a:endParaRPr lang="zh-CN" altLang="en-US" sz="1800"/>
          </a:p>
        </p:txBody>
      </p:sp>
      <p:sp>
        <p:nvSpPr>
          <p:cNvPr id="23556" name="矩形 4">
            <a:extLst>
              <a:ext uri="{FF2B5EF4-FFF2-40B4-BE49-F238E27FC236}">
                <a16:creationId xmlns:a16="http://schemas.microsoft.com/office/drawing/2014/main" id="{039B4EC5-723A-023F-7518-5C94EAA04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8001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一个</a:t>
            </a:r>
            <a:r>
              <a:rPr lang="en-US" altLang="zh-CN" sz="1800"/>
              <a:t>Application</a:t>
            </a:r>
            <a:r>
              <a:rPr lang="zh-CN" altLang="zh-CN" sz="1800"/>
              <a:t>由一个</a:t>
            </a:r>
            <a:r>
              <a:rPr lang="en-US" altLang="zh-CN" sz="1800"/>
              <a:t>Driver</a:t>
            </a:r>
            <a:r>
              <a:rPr lang="zh-CN" altLang="zh-CN" sz="1800"/>
              <a:t>和若干个</a:t>
            </a:r>
            <a:r>
              <a:rPr lang="en-US" altLang="zh-CN" sz="1800"/>
              <a:t>Job</a:t>
            </a:r>
            <a:r>
              <a:rPr lang="zh-CN" altLang="zh-CN" sz="1800"/>
              <a:t>构成，一个</a:t>
            </a:r>
            <a:r>
              <a:rPr lang="en-US" altLang="zh-CN" sz="1800"/>
              <a:t>Job</a:t>
            </a:r>
            <a:r>
              <a:rPr lang="zh-CN" altLang="zh-CN" sz="1800"/>
              <a:t>由多个</a:t>
            </a:r>
            <a:r>
              <a:rPr lang="en-US" altLang="zh-CN" sz="1800"/>
              <a:t>Stage</a:t>
            </a:r>
            <a:r>
              <a:rPr lang="zh-CN" altLang="zh-CN" sz="1800"/>
              <a:t>构成，一个</a:t>
            </a:r>
            <a:r>
              <a:rPr lang="en-US" altLang="zh-CN" sz="1800"/>
              <a:t>Stage</a:t>
            </a:r>
            <a:r>
              <a:rPr lang="zh-CN" altLang="zh-CN" sz="1800"/>
              <a:t>由多个没有</a:t>
            </a:r>
            <a:r>
              <a:rPr lang="en-US" altLang="zh-CN" sz="1800"/>
              <a:t>Shuffle</a:t>
            </a:r>
            <a:r>
              <a:rPr lang="zh-CN" altLang="zh-CN" sz="1800"/>
              <a:t>关系的</a:t>
            </a:r>
            <a:r>
              <a:rPr lang="en-US" altLang="zh-CN" sz="1800"/>
              <a:t>Task</a:t>
            </a:r>
            <a:r>
              <a:rPr lang="zh-CN" altLang="zh-CN" sz="1800"/>
              <a:t>组成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当执行一个</a:t>
            </a:r>
            <a:r>
              <a:rPr lang="en-US" altLang="zh-CN" sz="1800"/>
              <a:t>Application</a:t>
            </a:r>
            <a:r>
              <a:rPr lang="zh-CN" altLang="zh-CN" sz="1800"/>
              <a:t>时，</a:t>
            </a:r>
            <a:r>
              <a:rPr lang="en-US" altLang="zh-CN" sz="1800"/>
              <a:t>Driver</a:t>
            </a:r>
            <a:r>
              <a:rPr lang="zh-CN" altLang="zh-CN" sz="1800"/>
              <a:t>会向集群管理器申请资源，启动</a:t>
            </a:r>
            <a:r>
              <a:rPr lang="en-US" altLang="zh-CN" sz="1800"/>
              <a:t>Executor</a:t>
            </a:r>
            <a:r>
              <a:rPr lang="zh-CN" altLang="zh-CN" sz="1800"/>
              <a:t>，并向</a:t>
            </a:r>
            <a:r>
              <a:rPr lang="en-US" altLang="zh-CN" sz="1800"/>
              <a:t>Executor</a:t>
            </a:r>
            <a:r>
              <a:rPr lang="zh-CN" altLang="zh-CN" sz="1800"/>
              <a:t>发送应用程序代码和文件，然后在</a:t>
            </a:r>
            <a:r>
              <a:rPr lang="en-US" altLang="zh-CN" sz="1800"/>
              <a:t>Executor</a:t>
            </a:r>
            <a:r>
              <a:rPr lang="zh-CN" altLang="zh-CN" sz="1800"/>
              <a:t>上执行</a:t>
            </a:r>
            <a:r>
              <a:rPr lang="en-US" altLang="zh-CN" sz="1800"/>
              <a:t>Task</a:t>
            </a:r>
            <a:r>
              <a:rPr lang="zh-CN" altLang="zh-CN" sz="1800"/>
              <a:t>，运行结束后，执行结果会返回给</a:t>
            </a:r>
            <a:r>
              <a:rPr lang="en-US" altLang="zh-CN" sz="1800"/>
              <a:t>Driver</a:t>
            </a:r>
            <a:r>
              <a:rPr lang="zh-CN" altLang="en-US" sz="1800"/>
              <a:t>，</a:t>
            </a:r>
            <a:r>
              <a:rPr lang="zh-CN" altLang="zh-CN" sz="1800"/>
              <a:t>或者写到</a:t>
            </a:r>
            <a:r>
              <a:rPr lang="en-US" altLang="zh-CN" sz="1800"/>
              <a:t>HDFS</a:t>
            </a:r>
            <a:r>
              <a:rPr lang="zh-CN" altLang="zh-CN" sz="1800"/>
              <a:t>或者其他数据库中</a:t>
            </a:r>
            <a:endParaRPr lang="zh-CN" altLang="en-US" sz="1800"/>
          </a:p>
        </p:txBody>
      </p:sp>
      <p:pic>
        <p:nvPicPr>
          <p:cNvPr id="23557" name="图片 14">
            <a:extLst>
              <a:ext uri="{FF2B5EF4-FFF2-40B4-BE49-F238E27FC236}">
                <a16:creationId xmlns:a16="http://schemas.microsoft.com/office/drawing/2014/main" id="{31DA3F43-7344-AD2C-4379-02EE177E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8516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70CB13B-8B52-FDA9-8881-8CF865A1E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10.3.3 Spark</a:t>
            </a:r>
            <a:r>
              <a:rPr lang="zh-CN" altLang="zh-CN"/>
              <a:t>运行基本流程</a:t>
            </a:r>
            <a:endParaRPr lang="zh-CN" altLang="en-US"/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1097EE6E-AA30-F21B-FA88-BEC17142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315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16-7 Spark</a:t>
            </a:r>
            <a:r>
              <a:rPr lang="zh-CN" altLang="zh-CN" sz="1800"/>
              <a:t>运行基本流程图</a:t>
            </a:r>
            <a:endParaRPr lang="zh-CN" altLang="en-US" sz="1800"/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BAA2CC33-4124-ABCC-E05C-5EA6D549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6">
            <a:extLst>
              <a:ext uri="{FF2B5EF4-FFF2-40B4-BE49-F238E27FC236}">
                <a16:creationId xmlns:a16="http://schemas.microsoft.com/office/drawing/2014/main" id="{06160307-A3A6-AF1E-3A74-D08040C1D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80" y="1715429"/>
            <a:ext cx="381002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黑体" panose="02010609060101010101" pitchFamily="49" charset="-122"/>
              <a:buAutoNum type="circleNumDbPlain"/>
            </a:pP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首先为应用构建起基本运行环境，即由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Driver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创建一个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SparkContext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，进行资源申请、任务分配和监控</a:t>
            </a:r>
            <a:endParaRPr lang="en-US" altLang="zh-CN" sz="1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黑体" panose="02010609060101010101" pitchFamily="49" charset="-122"/>
              <a:buAutoNum type="circleNumDbPlain"/>
            </a:pP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资源管理器为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分配资源，并启动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进程</a:t>
            </a:r>
            <a:endParaRPr lang="en-US" altLang="zh-CN" sz="1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黑体" panose="02010609060101010101" pitchFamily="49" charset="-122"/>
              <a:buAutoNum type="circleNumDbPlain"/>
            </a:pP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SparkContext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根据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的依赖关系构建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DAG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图，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DAG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图提交给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DAGScheduler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解析成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Stage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，然后把一个个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TaskSet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提交给底层调度器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TaskScheduler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处理；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向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SparkContext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申请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 Scheduler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发放给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运行，并提供应用程序代码</a:t>
            </a:r>
            <a:endParaRPr lang="en-US" altLang="zh-CN" sz="1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黑体" panose="02010609060101010101" pitchFamily="49" charset="-122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TaskScheduler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，然后反馈给</a:t>
            </a:r>
            <a:r>
              <a:rPr lang="en-US" altLang="zh-CN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DAGScheduler</a:t>
            </a:r>
            <a:r>
              <a:rPr lang="zh-CN" altLang="en-US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 sz="16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3C1BF66-26B0-D2F3-2E82-8556FD5AB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10.3.3 Spark</a:t>
            </a:r>
            <a:r>
              <a:rPr lang="zh-CN" altLang="zh-CN"/>
              <a:t>运行基本流程</a:t>
            </a:r>
            <a:endParaRPr lang="zh-CN" altLang="en-US"/>
          </a:p>
        </p:txBody>
      </p:sp>
      <p:sp>
        <p:nvSpPr>
          <p:cNvPr id="25603" name="矩形 2">
            <a:extLst>
              <a:ext uri="{FF2B5EF4-FFF2-40B4-BE49-F238E27FC236}">
                <a16:creationId xmlns:a16="http://schemas.microsoft.com/office/drawing/2014/main" id="{A81B8D37-ECB4-35D5-A313-6CFF0D61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总体而言，</a:t>
            </a:r>
            <a:r>
              <a:rPr lang="en-US" altLang="zh-CN" sz="2400" dirty="0"/>
              <a:t>Spark</a:t>
            </a:r>
            <a:r>
              <a:rPr lang="zh-CN" altLang="en-US" sz="2400" dirty="0"/>
              <a:t>运行架构具有以下特点：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/>
              <a:t>每个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都有自己专属的</a:t>
            </a:r>
            <a:r>
              <a:rPr lang="en-US" altLang="zh-CN" sz="2400" dirty="0"/>
              <a:t>Executor</a:t>
            </a:r>
            <a:r>
              <a:rPr lang="zh-CN" altLang="en-US" sz="2400" dirty="0"/>
              <a:t>进程，并且该进程在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运行期间一直驻留。</a:t>
            </a:r>
            <a:r>
              <a:rPr lang="en-US" altLang="zh-CN" sz="2400" dirty="0"/>
              <a:t>Executor</a:t>
            </a:r>
            <a:r>
              <a:rPr lang="zh-CN" altLang="en-US" sz="2400" dirty="0"/>
              <a:t>进程以多线程方式运行</a:t>
            </a:r>
            <a:r>
              <a:rPr lang="en-US" altLang="zh-CN" sz="2400" dirty="0"/>
              <a:t>Task</a:t>
            </a:r>
            <a:endParaRPr lang="zh-CN" altLang="en-US" sz="2400" dirty="0"/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zh-CN" sz="2400" dirty="0"/>
              <a:t>Spark</a:t>
            </a:r>
            <a:r>
              <a:rPr lang="zh-CN" altLang="en-US" sz="2400" dirty="0"/>
              <a:t>运行过程与资源管理器无关，只要能够获取</a:t>
            </a:r>
            <a:r>
              <a:rPr lang="en-US" altLang="zh-CN" sz="2400" dirty="0"/>
              <a:t>Executor</a:t>
            </a:r>
            <a:r>
              <a:rPr lang="zh-CN" altLang="en-US" sz="2400" dirty="0"/>
              <a:t>进程并保持通信即可</a:t>
            </a:r>
          </a:p>
          <a:p>
            <a:pPr marL="457200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zh-CN" sz="2400" dirty="0"/>
              <a:t>Task</a:t>
            </a:r>
            <a:r>
              <a:rPr lang="zh-CN" altLang="en-US" sz="2400" dirty="0"/>
              <a:t>采用了数据本地性和推测执行等优化机制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9E3204AA-C9AE-7900-1AB0-64EE20B7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26627" name="TextBox 3">
            <a:extLst>
              <a:ext uri="{FF2B5EF4-FFF2-40B4-BE49-F238E27FC236}">
                <a16:creationId xmlns:a16="http://schemas.microsoft.com/office/drawing/2014/main" id="{D291F808-523E-CDB8-58E7-846FADB2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42878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1.</a:t>
            </a:r>
            <a:r>
              <a:rPr lang="zh-CN" altLang="en-US"/>
              <a:t>设计背景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2.RDD</a:t>
            </a:r>
            <a:r>
              <a:rPr lang="zh-CN" altLang="en-US"/>
              <a:t>概念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3.RDD</a:t>
            </a:r>
            <a:r>
              <a:rPr lang="zh-CN" altLang="en-US"/>
              <a:t>特性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4.RDD</a:t>
            </a:r>
            <a:r>
              <a:rPr lang="zh-CN" altLang="en-US"/>
              <a:t>之间的依赖关系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5.Stage</a:t>
            </a:r>
            <a:r>
              <a:rPr lang="zh-CN" altLang="en-US"/>
              <a:t>的划分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6.RDD</a:t>
            </a:r>
            <a:r>
              <a:rPr lang="zh-CN" altLang="en-US"/>
              <a:t>运行过程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C23AC5C-2715-BA1C-4012-DD47291AF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27651" name="矩形 2">
            <a:extLst>
              <a:ext uri="{FF2B5EF4-FFF2-40B4-BE49-F238E27FC236}">
                <a16:creationId xmlns:a16="http://schemas.microsoft.com/office/drawing/2014/main" id="{09EFA7BC-EEC5-CFA5-6726-47153DB4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167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设计背景</a:t>
            </a:r>
            <a:endParaRPr lang="en-US" altLang="zh-CN" sz="2400" b="1"/>
          </a:p>
        </p:txBody>
      </p:sp>
      <p:sp>
        <p:nvSpPr>
          <p:cNvPr id="27652" name="矩形 3">
            <a:extLst>
              <a:ext uri="{FF2B5EF4-FFF2-40B4-BE49-F238E27FC236}">
                <a16:creationId xmlns:a16="http://schemas.microsoft.com/office/drawing/2014/main" id="{203FEADF-F422-1CD2-FAF3-A0A7D13A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92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/>
              <a:t>许多迭代式算法（比如机器学习、图算法等）和交互式数据挖掘工具</a:t>
            </a:r>
            <a:r>
              <a:rPr lang="zh-CN" altLang="en-US" sz="2400"/>
              <a:t>，</a:t>
            </a:r>
            <a:r>
              <a:rPr lang="zh-CN" altLang="zh-CN" sz="2400"/>
              <a:t>共同之处是，不同计算阶段之间会重用中间结果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目前的</a:t>
            </a:r>
            <a:r>
              <a:rPr lang="en-US" altLang="zh-CN" sz="2400"/>
              <a:t>MapReduce</a:t>
            </a:r>
            <a:r>
              <a:rPr lang="zh-CN" altLang="zh-CN" sz="2400"/>
              <a:t>框架都是把中间结果写入到</a:t>
            </a:r>
            <a:r>
              <a:rPr lang="en-US" altLang="zh-CN" sz="2400"/>
              <a:t>HDFS</a:t>
            </a:r>
            <a:r>
              <a:rPr lang="zh-CN" altLang="zh-CN" sz="2400"/>
              <a:t>中，带来了大量的数据复制、磁盘</a:t>
            </a:r>
            <a:r>
              <a:rPr lang="en-US" altLang="zh-CN" sz="2400"/>
              <a:t>IO</a:t>
            </a:r>
            <a:r>
              <a:rPr lang="zh-CN" altLang="zh-CN" sz="2400"/>
              <a:t>和序列化开销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RDD</a:t>
            </a:r>
            <a:r>
              <a:rPr lang="zh-CN" altLang="zh-CN" sz="2400"/>
              <a:t>就是为了满足这种需求而出现的，它提供了一个抽象的数据架构，我们不必担心底层数据的分布式特性，只需将具体的应用逻辑表达为一系列转换处理</a:t>
            </a:r>
            <a:r>
              <a:rPr lang="zh-CN" altLang="en-US" sz="2400"/>
              <a:t>，不同</a:t>
            </a:r>
            <a:r>
              <a:rPr lang="en-US" altLang="zh-CN" sz="2400"/>
              <a:t>RDD</a:t>
            </a:r>
            <a:r>
              <a:rPr lang="zh-CN" altLang="en-US" sz="2400"/>
              <a:t>之间的转换操作形成依赖关系，可以实现管道化，避免中间数据存储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13A334E2-7DDA-DA89-84B6-71C16C2EA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28675" name="TextBox 3">
            <a:extLst>
              <a:ext uri="{FF2B5EF4-FFF2-40B4-BE49-F238E27FC236}">
                <a16:creationId xmlns:a16="http://schemas.microsoft.com/office/drawing/2014/main" id="{337CE0A1-F9D4-8073-D967-361793A16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1984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2.RDD</a:t>
            </a:r>
            <a:r>
              <a:rPr lang="zh-CN" altLang="zh-CN" sz="2800" b="1" dirty="0"/>
              <a:t>概念</a:t>
            </a:r>
            <a:endParaRPr lang="zh-CN" altLang="zh-CN" sz="2800" dirty="0"/>
          </a:p>
        </p:txBody>
      </p:sp>
      <p:sp>
        <p:nvSpPr>
          <p:cNvPr id="28676" name="矩形 4">
            <a:extLst>
              <a:ext uri="{FF2B5EF4-FFF2-40B4-BE49-F238E27FC236}">
                <a16:creationId xmlns:a16="http://schemas.microsoft.com/office/drawing/2014/main" id="{A5214313-C4D5-B6A0-E317-307929D5E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36"/>
            <a:ext cx="8305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一个</a:t>
            </a:r>
            <a:r>
              <a:rPr lang="en-US" altLang="zh-CN" sz="2400" dirty="0"/>
              <a:t>RDD</a:t>
            </a:r>
            <a:r>
              <a:rPr lang="zh-CN" altLang="zh-CN" sz="2400" dirty="0"/>
              <a:t>就是一个分布式对象集合，本质上是一个只读的分区记录集合，每个</a:t>
            </a:r>
            <a:r>
              <a:rPr lang="en-US" altLang="zh-CN" sz="2400" dirty="0"/>
              <a:t>RDD</a:t>
            </a:r>
            <a:r>
              <a:rPr lang="zh-CN" altLang="zh-CN" sz="2400" dirty="0"/>
              <a:t>可分成多个分区，每个分区就是一个数据集片段，并且一个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的不同分区可以被保存到集群中不同的节点上，从而可以在集群中的不同节点上进行并行计算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提供了一种高度受限的共享内存模型，即</a:t>
            </a:r>
            <a:r>
              <a:rPr lang="en-US" altLang="zh-CN" sz="2400" dirty="0"/>
              <a:t>RDD</a:t>
            </a:r>
            <a:r>
              <a:rPr lang="zh-CN" altLang="zh-CN" sz="2400" dirty="0"/>
              <a:t>是只读的记录分区的集合，不能直接修改，只能基于稳定的物理存储中的数据集创建</a:t>
            </a:r>
            <a:r>
              <a:rPr lang="en-US" altLang="zh-CN" sz="2400" dirty="0"/>
              <a:t>RDD</a:t>
            </a:r>
            <a:r>
              <a:rPr lang="zh-CN" altLang="zh-CN" sz="2400" dirty="0"/>
              <a:t>，或者通过在其他</a:t>
            </a:r>
            <a:r>
              <a:rPr lang="en-US" altLang="zh-CN" sz="2400" dirty="0"/>
              <a:t>RDD</a:t>
            </a:r>
            <a:r>
              <a:rPr lang="zh-CN" altLang="zh-CN" sz="2400" dirty="0"/>
              <a:t>上执行确定的转换操作（如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和</a:t>
            </a:r>
            <a:r>
              <a:rPr lang="en-US" altLang="zh-CN" sz="2400" dirty="0"/>
              <a:t>group by</a:t>
            </a:r>
            <a:r>
              <a:rPr lang="zh-CN" altLang="zh-CN" sz="2400" dirty="0"/>
              <a:t>）而创建得到新的</a:t>
            </a:r>
            <a:r>
              <a:rPr lang="en-US" altLang="zh-CN" sz="2400" dirty="0"/>
              <a:t>RDD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0D6EBB0-8599-1083-4D84-787CD5553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29699" name="矩形 2">
            <a:extLst>
              <a:ext uri="{FF2B5EF4-FFF2-40B4-BE49-F238E27FC236}">
                <a16:creationId xmlns:a16="http://schemas.microsoft.com/office/drawing/2014/main" id="{68D0BC8D-92A9-E71E-F37C-29FABAFE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86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提供了一组丰富的操作以支持常见的数据运算，分为</a:t>
            </a:r>
            <a:r>
              <a:rPr lang="zh-CN" altLang="en-US" sz="2400" dirty="0"/>
              <a:t>“动作”（</a:t>
            </a:r>
            <a:r>
              <a:rPr lang="en-US" altLang="zh-CN" sz="2400" dirty="0"/>
              <a:t>Action</a:t>
            </a:r>
            <a:r>
              <a:rPr lang="zh-CN" altLang="en-US" sz="2400" dirty="0"/>
              <a:t>）</a:t>
            </a:r>
            <a:r>
              <a:rPr lang="zh-CN" altLang="zh-CN" sz="2400" dirty="0"/>
              <a:t>和</a:t>
            </a:r>
            <a:r>
              <a:rPr lang="zh-CN" altLang="en-US" sz="2400" dirty="0"/>
              <a:t>“转换”（</a:t>
            </a:r>
            <a:r>
              <a:rPr lang="en-US" altLang="zh-CN" sz="2400" dirty="0"/>
              <a:t>Transformation</a:t>
            </a:r>
            <a:r>
              <a:rPr lang="zh-CN" altLang="en-US" sz="2400" dirty="0"/>
              <a:t>）</a:t>
            </a:r>
            <a:r>
              <a:rPr lang="zh-CN" altLang="zh-CN" sz="2400" dirty="0"/>
              <a:t>两种类型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RDD</a:t>
            </a:r>
            <a:r>
              <a:rPr lang="zh-CN" altLang="zh-CN" sz="2400" dirty="0"/>
              <a:t>提供的</a:t>
            </a:r>
            <a:r>
              <a:rPr lang="zh-CN" altLang="en-US" sz="2400" dirty="0"/>
              <a:t>转换</a:t>
            </a:r>
            <a:r>
              <a:rPr lang="zh-CN" altLang="zh-CN" sz="2400" dirty="0"/>
              <a:t>接口都非常简单，都是类似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filter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groupBy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等粗粒度的数据转换操作，而不是针对某个数据项的细粒度修改</a:t>
            </a:r>
            <a:r>
              <a:rPr lang="zh-CN" altLang="en-US" sz="2400" dirty="0"/>
              <a:t>（不适合网页爬虫）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表面上</a:t>
            </a:r>
            <a:r>
              <a:rPr lang="en-US" altLang="zh-CN" sz="2400" dirty="0"/>
              <a:t>RDD</a:t>
            </a:r>
            <a:r>
              <a:rPr lang="zh-CN" altLang="zh-CN" sz="2400" dirty="0"/>
              <a:t>功能很受限、不够强大</a:t>
            </a:r>
            <a:r>
              <a:rPr lang="zh-CN" altLang="en-US" sz="2400" dirty="0"/>
              <a:t>，</a:t>
            </a:r>
            <a:r>
              <a:rPr lang="zh-CN" altLang="zh-CN" sz="2400" dirty="0"/>
              <a:t>实际上</a:t>
            </a:r>
            <a:r>
              <a:rPr lang="en-US" altLang="zh-CN" sz="2400" dirty="0"/>
              <a:t>RDD</a:t>
            </a:r>
            <a:r>
              <a:rPr lang="zh-CN" altLang="zh-CN" sz="2400" dirty="0"/>
              <a:t>已经被实践证明可以高效地表达许多框架的编程模型</a:t>
            </a:r>
            <a:r>
              <a:rPr lang="zh-CN" altLang="en-US" sz="2400" dirty="0"/>
              <a:t>（</a:t>
            </a:r>
            <a:r>
              <a:rPr lang="zh-CN" altLang="zh-CN" sz="2400" dirty="0"/>
              <a:t>比如</a:t>
            </a:r>
            <a:r>
              <a:rPr lang="en-US" altLang="zh-CN" sz="2400" dirty="0"/>
              <a:t>MapReduce</a:t>
            </a:r>
            <a:r>
              <a:rPr lang="zh-CN" altLang="zh-CN" sz="2400" dirty="0"/>
              <a:t>、</a:t>
            </a:r>
            <a:r>
              <a:rPr lang="en-US" altLang="zh-CN" sz="2400" dirty="0"/>
              <a:t>SQL</a:t>
            </a:r>
            <a:r>
              <a:rPr lang="zh-CN" altLang="zh-CN" sz="2400" dirty="0"/>
              <a:t>、</a:t>
            </a:r>
            <a:r>
              <a:rPr lang="en-US" altLang="zh-CN" sz="2400" dirty="0"/>
              <a:t>Pregel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Spark</a:t>
            </a:r>
            <a:r>
              <a:rPr lang="zh-CN" altLang="zh-CN" sz="2400" dirty="0"/>
              <a:t>用</a:t>
            </a:r>
            <a:r>
              <a:rPr lang="en-US" altLang="zh-CN" sz="2400" dirty="0"/>
              <a:t>Scala</a:t>
            </a:r>
            <a:r>
              <a:rPr lang="zh-CN" altLang="zh-CN" sz="2400" dirty="0"/>
              <a:t>语言实现了</a:t>
            </a:r>
            <a:r>
              <a:rPr lang="en-US" altLang="zh-CN" sz="2400" dirty="0"/>
              <a:t>RDD</a:t>
            </a:r>
            <a:r>
              <a:rPr lang="zh-CN" altLang="zh-CN" sz="2400" dirty="0"/>
              <a:t>的</a:t>
            </a:r>
            <a:r>
              <a:rPr lang="en-US" altLang="zh-CN" sz="2400" dirty="0"/>
              <a:t>API</a:t>
            </a:r>
            <a:r>
              <a:rPr lang="zh-CN" altLang="zh-CN" sz="2400" dirty="0"/>
              <a:t>，程序员可以通过调用</a:t>
            </a:r>
            <a:r>
              <a:rPr lang="en-US" altLang="zh-CN" sz="2400" dirty="0"/>
              <a:t>API</a:t>
            </a:r>
            <a:r>
              <a:rPr lang="zh-CN" altLang="zh-CN" sz="2400" dirty="0"/>
              <a:t>实现对</a:t>
            </a:r>
            <a:r>
              <a:rPr lang="en-US" altLang="zh-CN" sz="2400" dirty="0"/>
              <a:t>RDD</a:t>
            </a:r>
            <a:r>
              <a:rPr lang="zh-CN" altLang="zh-CN" sz="2400" dirty="0"/>
              <a:t>的各种操作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EB4BE22D-6A17-9026-E2E8-4C1F7092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A53F985C-B07B-C0D6-96AF-6D8815F75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8534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典型的执行过程如下：</a:t>
            </a:r>
            <a:endParaRPr lang="zh-CN" altLang="en-US" sz="2000" dirty="0"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读入外部数据源进行创建</a:t>
            </a:r>
            <a:endParaRPr lang="zh-CN" altLang="en-US" sz="2000" dirty="0">
              <a:latin typeface="+mj-lt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Transformation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，供给下一个转换操作使用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最后一个</a:t>
            </a:r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+mj-lt"/>
                <a:cs typeface="Times New Roman" panose="02020603050405020304" pitchFamily="18" charset="0"/>
              </a:rPr>
              <a:t>经过“动作”操作进行转换，并输出到外部数据源</a:t>
            </a:r>
            <a:r>
              <a:rPr lang="zh-CN" altLang="en-US" sz="2000" dirty="0">
                <a:latin typeface="+mj-lt"/>
              </a:rPr>
              <a:t> </a:t>
            </a: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id="{311DAF48-51B2-0ED9-783C-29CA00AF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3582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16-8  RDD</a:t>
            </a:r>
            <a:r>
              <a:rPr lang="zh-CN" altLang="zh-CN" sz="1800"/>
              <a:t>执行过程的一个实例</a:t>
            </a:r>
            <a:endParaRPr lang="zh-CN" altLang="en-US" sz="1800"/>
          </a:p>
        </p:txBody>
      </p:sp>
      <p:sp>
        <p:nvSpPr>
          <p:cNvPr id="30725" name="矩形 6">
            <a:extLst>
              <a:ext uri="{FF2B5EF4-FFF2-40B4-BE49-F238E27FC236}">
                <a16:creationId xmlns:a16="http://schemas.microsoft.com/office/drawing/2014/main" id="{28651A41-2E1F-2D3C-3E7E-4C94306C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这一系列处理称为一个</a:t>
            </a:r>
            <a:r>
              <a:rPr lang="en-US" altLang="zh-CN" sz="2000"/>
              <a:t>Lineage</a:t>
            </a:r>
            <a:r>
              <a:rPr lang="zh-CN" altLang="en-US" sz="2000"/>
              <a:t>（血缘关系），即</a:t>
            </a:r>
            <a:r>
              <a:rPr lang="en-US" altLang="zh-CN" sz="2000"/>
              <a:t>DAG</a:t>
            </a:r>
            <a:r>
              <a:rPr lang="zh-CN" altLang="en-US" sz="2000"/>
              <a:t>拓扑排序的结果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/>
              <a:t>优点：惰性调用、管道化、避免同步等待、不需要保存中间结果、每次操作变得简单</a:t>
            </a:r>
          </a:p>
        </p:txBody>
      </p:sp>
      <p:grpSp>
        <p:nvGrpSpPr>
          <p:cNvPr id="30726" name="组合 15">
            <a:extLst>
              <a:ext uri="{FF2B5EF4-FFF2-40B4-BE49-F238E27FC236}">
                <a16:creationId xmlns:a16="http://schemas.microsoft.com/office/drawing/2014/main" id="{5442FBCB-DFAD-DE20-0231-2DF4C871126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14800"/>
            <a:ext cx="6805613" cy="1828800"/>
            <a:chOff x="1295400" y="4114800"/>
            <a:chExt cx="6805613" cy="1828800"/>
          </a:xfrm>
        </p:grpSpPr>
        <p:pic>
          <p:nvPicPr>
            <p:cNvPr id="30727" name="Picture 6">
              <a:extLst>
                <a:ext uri="{FF2B5EF4-FFF2-40B4-BE49-F238E27FC236}">
                  <a16:creationId xmlns:a16="http://schemas.microsoft.com/office/drawing/2014/main" id="{352C11AF-2F6E-5E3D-3744-186E7390D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TextBox 6">
              <a:extLst>
                <a:ext uri="{FF2B5EF4-FFF2-40B4-BE49-F238E27FC236}">
                  <a16:creationId xmlns:a16="http://schemas.microsoft.com/office/drawing/2014/main" id="{5F3B9DA3-2A50-CCCD-2922-1316249A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动作</a:t>
              </a:r>
            </a:p>
          </p:txBody>
        </p:sp>
        <p:sp>
          <p:nvSpPr>
            <p:cNvPr id="30729" name="TextBox 7">
              <a:extLst>
                <a:ext uri="{FF2B5EF4-FFF2-40B4-BE49-F238E27FC236}">
                  <a16:creationId xmlns:a16="http://schemas.microsoft.com/office/drawing/2014/main" id="{4BE1B1AD-8953-469A-4527-DEFAE0D63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30730" name="TextBox 8">
              <a:extLst>
                <a:ext uri="{FF2B5EF4-FFF2-40B4-BE49-F238E27FC236}">
                  <a16:creationId xmlns:a16="http://schemas.microsoft.com/office/drawing/2014/main" id="{70328F8B-9D6B-4F01-B078-47226CCD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30731" name="TextBox 9">
              <a:extLst>
                <a:ext uri="{FF2B5EF4-FFF2-40B4-BE49-F238E27FC236}">
                  <a16:creationId xmlns:a16="http://schemas.microsoft.com/office/drawing/2014/main" id="{BE5B9031-525F-6200-5235-3F17EB443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30732" name="TextBox 10">
              <a:extLst>
                <a:ext uri="{FF2B5EF4-FFF2-40B4-BE49-F238E27FC236}">
                  <a16:creationId xmlns:a16="http://schemas.microsoft.com/office/drawing/2014/main" id="{1C44DD00-7821-B2F4-6652-8CDF7C30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30733" name="TextBox 11">
              <a:extLst>
                <a:ext uri="{FF2B5EF4-FFF2-40B4-BE49-F238E27FC236}">
                  <a16:creationId xmlns:a16="http://schemas.microsoft.com/office/drawing/2014/main" id="{E38F268B-F995-6BA5-AAA3-B649A2C06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30734" name="TextBox 7">
              <a:extLst>
                <a:ext uri="{FF2B5EF4-FFF2-40B4-BE49-F238E27FC236}">
                  <a16:creationId xmlns:a16="http://schemas.microsoft.com/office/drawing/2014/main" id="{52C41ED8-AF28-F323-D9D0-9EA774B99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  <p:sp>
          <p:nvSpPr>
            <p:cNvPr id="30735" name="TextBox 7">
              <a:extLst>
                <a:ext uri="{FF2B5EF4-FFF2-40B4-BE49-F238E27FC236}">
                  <a16:creationId xmlns:a16="http://schemas.microsoft.com/office/drawing/2014/main" id="{24E51716-CC27-D285-DD51-1E6389DEE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90A095F-F9BB-8C09-C0D6-F0CD3BF3C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1747" name="矩形 2">
            <a:extLst>
              <a:ext uri="{FF2B5EF4-FFF2-40B4-BE49-F238E27FC236}">
                <a16:creationId xmlns:a16="http://schemas.microsoft.com/office/drawing/2014/main" id="{C31F4FEA-EDA5-4FEB-5AD2-BE4D60E7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830568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/>
              <a:t>RDD</a:t>
            </a:r>
            <a:r>
              <a:rPr lang="zh-CN" altLang="en-US" sz="2400" dirty="0"/>
              <a:t>以后能够实现高效计算的原因主要在于：</a:t>
            </a:r>
            <a:endParaRPr lang="en-US" altLang="zh-CN" sz="2400" dirty="0"/>
          </a:p>
          <a:p>
            <a:pPr marL="457200" indent="-457200" eaLnBrk="1" hangingPunct="1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400" dirty="0"/>
              <a:t>高效的容错性</a:t>
            </a:r>
            <a:endParaRPr lang="en-US" altLang="zh-CN" sz="24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/>
              <a:t>现有容错机制：</a:t>
            </a:r>
            <a:r>
              <a:rPr lang="zh-CN" altLang="zh-CN" dirty="0"/>
              <a:t>数据复制或者记录日志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en-US" altLang="zh-CN" dirty="0"/>
              <a:t>RDD</a:t>
            </a:r>
            <a:r>
              <a:rPr lang="zh-CN" altLang="en-US" dirty="0"/>
              <a:t>：血缘关系、重新计算丢失分区、无需回滚系统、重算过程在不同节点之间并行、只记录粗粒度的操作</a:t>
            </a:r>
            <a:endParaRPr lang="en-US" altLang="zh-CN" dirty="0"/>
          </a:p>
          <a:p>
            <a:pPr marL="457200" indent="-457200" eaLnBrk="1" hangingPunct="1">
              <a:spcBef>
                <a:spcPct val="0"/>
              </a:spcBef>
              <a:buFont typeface="+mj-ea"/>
              <a:buAutoNum type="circleNumDbPlain"/>
            </a:pPr>
            <a:r>
              <a:rPr lang="zh-CN" altLang="zh-CN" sz="2400" dirty="0"/>
              <a:t>中间结果持久化到内存</a:t>
            </a:r>
            <a:r>
              <a:rPr lang="zh-CN" altLang="en-US" sz="2400" dirty="0"/>
              <a:t>，</a:t>
            </a:r>
            <a:r>
              <a:rPr lang="zh-CN" altLang="zh-CN" sz="2400" dirty="0"/>
              <a:t>数据在内存中的多个</a:t>
            </a:r>
            <a:r>
              <a:rPr lang="en-US" altLang="zh-CN" sz="2400" dirty="0"/>
              <a:t>RDD</a:t>
            </a:r>
            <a:r>
              <a:rPr lang="zh-CN" altLang="zh-CN" sz="2400" dirty="0"/>
              <a:t>操</a:t>
            </a:r>
            <a:r>
              <a:rPr lang="en-US" altLang="zh-CN" sz="2400" dirty="0"/>
              <a:t>   </a:t>
            </a:r>
            <a:r>
              <a:rPr lang="zh-CN" altLang="zh-CN" sz="2400" dirty="0"/>
              <a:t>作之间进行传递</a:t>
            </a:r>
            <a:r>
              <a:rPr lang="zh-CN" altLang="en-US" sz="2400" dirty="0"/>
              <a:t>，</a:t>
            </a:r>
            <a:r>
              <a:rPr lang="zh-CN" altLang="zh-CN" sz="2400" dirty="0"/>
              <a:t>避免了不必要的读写磁盘开销</a:t>
            </a:r>
            <a:endParaRPr lang="en-US" altLang="zh-CN" sz="2400" dirty="0"/>
          </a:p>
          <a:p>
            <a:pPr marL="457200" indent="-457200" eaLnBrk="1" hangingPunct="1">
              <a:spcBef>
                <a:spcPct val="0"/>
              </a:spcBef>
              <a:buFont typeface="+mj-ea"/>
              <a:buAutoNum type="circleNumDbPlain"/>
            </a:pPr>
            <a:r>
              <a:rPr lang="zh-CN" altLang="en-US" sz="2400" dirty="0"/>
              <a:t>存放的数据可以是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对象，避免了不必要的对象序列化和反序列化</a:t>
            </a:r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4F5BF9A1-5877-EE78-9DF6-A356264E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3.RDD</a:t>
            </a:r>
            <a:r>
              <a:rPr lang="zh-CN" altLang="zh-CN" sz="2400" b="1" dirty="0"/>
              <a:t>特性</a:t>
            </a:r>
            <a:endParaRPr lang="zh-CN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2D6F480-B741-86FC-ED80-2EC5EE724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2771" name="TextBox 6">
            <a:extLst>
              <a:ext uri="{FF2B5EF4-FFF2-40B4-BE49-F238E27FC236}">
                <a16:creationId xmlns:a16="http://schemas.microsoft.com/office/drawing/2014/main" id="{C023D3FD-23EF-5477-D0C3-B8E90F11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04" y="1189090"/>
            <a:ext cx="358130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4. RDD</a:t>
            </a:r>
            <a:r>
              <a:rPr lang="zh-CN" altLang="zh-CN" sz="2400" b="1" dirty="0"/>
              <a:t>之间的依赖关系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32772" name="TextBox 3">
            <a:extLst>
              <a:ext uri="{FF2B5EF4-FFF2-40B4-BE49-F238E27FC236}">
                <a16:creationId xmlns:a16="http://schemas.microsoft.com/office/drawing/2014/main" id="{E90027C1-1492-9BBF-381F-2856FB2E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554913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/>
              <a:t>Shuffle</a:t>
            </a:r>
            <a:r>
              <a:rPr lang="zh-CN" altLang="en-US" sz="2400"/>
              <a:t>操作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什么是</a:t>
            </a:r>
            <a:r>
              <a:rPr lang="en-US" altLang="zh-CN" sz="2400"/>
              <a:t>Shuffle</a:t>
            </a:r>
            <a:r>
              <a:rPr lang="zh-CN" altLang="en-US" sz="2400"/>
              <a:t>操作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en-US" sz="2400"/>
              <a:t>窄依赖和宽依赖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是否包含</a:t>
            </a:r>
            <a:r>
              <a:rPr lang="en-US" altLang="zh-CN" sz="2400"/>
              <a:t>Shuffle</a:t>
            </a:r>
            <a:r>
              <a:rPr lang="zh-CN" altLang="en-US" sz="2400"/>
              <a:t>操作是区分窄依赖和宽依赖的根据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">
            <a:extLst>
              <a:ext uri="{FF2B5EF4-FFF2-40B4-BE49-F238E27FC236}">
                <a16:creationId xmlns:a16="http://schemas.microsoft.com/office/drawing/2014/main" id="{98F41696-1517-F0E6-CB30-9984A6672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</a:p>
        </p:txBody>
      </p:sp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1CF0BF4B-1584-25BC-CB53-D882F5239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61905" imgH="6504762" progId="">
                  <p:embed/>
                </p:oleObj>
              </mc:Choice>
              <mc:Fallback>
                <p:oleObj r:id="rId2" imgW="4761905" imgH="650476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>
            <a:extLst>
              <a:ext uri="{FF2B5EF4-FFF2-40B4-BE49-F238E27FC236}">
                <a16:creationId xmlns:a16="http://schemas.microsoft.com/office/drawing/2014/main" id="{8F38553E-5A77-3A2F-BC20-325054CC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12" y="1382398"/>
            <a:ext cx="525769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10.1 Spark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概述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10.2 Spark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生态系统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10.3 Spark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运行架构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10.4 Spark SQL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10.5 Spark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的部署和应用方式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ea typeface="黑体" panose="02010609060101010101" pitchFamily="49" charset="-122"/>
              </a:rPr>
              <a:t>10.6 Spark</a:t>
            </a:r>
            <a:r>
              <a:rPr lang="zh-CN" altLang="en-US" sz="2400" b="1">
                <a:solidFill>
                  <a:srgbClr val="000000"/>
                </a:solidFill>
                <a:ea typeface="黑体" panose="02010609060101010101" pitchFamily="49" charset="-122"/>
              </a:rPr>
              <a:t>编程实践</a:t>
            </a:r>
            <a:endParaRPr lang="zh-CN" altLang="en-US" sz="2400" b="1"/>
          </a:p>
        </p:txBody>
      </p:sp>
      <p:sp>
        <p:nvSpPr>
          <p:cNvPr id="7173" name="Text Box 13">
            <a:extLst>
              <a:ext uri="{FF2B5EF4-FFF2-40B4-BE49-F238E27FC236}">
                <a16:creationId xmlns:a16="http://schemas.microsoft.com/office/drawing/2014/main" id="{6C403B5B-1DF1-E83B-A422-A2C5E0D48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638800"/>
            <a:ext cx="43132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欢迎访问</a:t>
            </a:r>
            <a:r>
              <a:rPr lang="en-US" altLang="zh-CN" sz="1400"/>
              <a:t>《</a:t>
            </a:r>
            <a:r>
              <a:rPr lang="zh-CN" altLang="en-US" sz="1400"/>
              <a:t>大数据技术原理与应用</a:t>
            </a:r>
            <a:r>
              <a:rPr lang="en-US" altLang="zh-CN" sz="1400"/>
              <a:t>》</a:t>
            </a:r>
            <a:r>
              <a:rPr lang="zh-CN" altLang="en-US" sz="1400"/>
              <a:t>教材官方网站：</a:t>
            </a:r>
            <a:endParaRPr lang="en-US" altLang="zh-CN" sz="1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http://dblab.xmu.edu.cn/post/bigdata3</a:t>
            </a:r>
            <a:endParaRPr lang="zh-CN" altLang="en-US" sz="1400"/>
          </a:p>
        </p:txBody>
      </p:sp>
      <p:sp>
        <p:nvSpPr>
          <p:cNvPr id="7174" name="TextBox 5">
            <a:extLst>
              <a:ext uri="{FF2B5EF4-FFF2-40B4-BE49-F238E27FC236}">
                <a16:creationId xmlns:a16="http://schemas.microsoft.com/office/drawing/2014/main" id="{CA48F0D3-9CD9-DB1F-6297-EB62B3ABB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114800"/>
            <a:ext cx="3336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本</a:t>
            </a:r>
            <a:r>
              <a:rPr lang="en-US" altLang="zh-CN" sz="1400"/>
              <a:t>PPT</a:t>
            </a:r>
            <a:r>
              <a:rPr lang="zh-CN" altLang="en-US" sz="1400"/>
              <a:t>是如下教材的配套讲义：</a:t>
            </a:r>
            <a:endParaRPr lang="en-US" altLang="zh-CN" sz="1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《</a:t>
            </a:r>
            <a:r>
              <a:rPr lang="zh-CN" altLang="en-US" sz="1400"/>
              <a:t>大数据技术原理与应用</a:t>
            </a:r>
            <a:endParaRPr lang="en-US" altLang="zh-CN" sz="1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/>
              <a:t>——</a:t>
            </a:r>
            <a:r>
              <a:rPr lang="zh-CN" altLang="en-US" sz="1400"/>
              <a:t>概念、存储、处理、分析与应用</a:t>
            </a:r>
            <a:r>
              <a:rPr lang="en-US" altLang="zh-CN" sz="1400"/>
              <a:t>》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（</a:t>
            </a:r>
            <a:r>
              <a:rPr lang="en-US" altLang="zh-CN" sz="1400"/>
              <a:t>2021</a:t>
            </a:r>
            <a:r>
              <a:rPr lang="zh-CN" altLang="en-US" sz="1400"/>
              <a:t>年</a:t>
            </a:r>
            <a:r>
              <a:rPr lang="en-US" altLang="zh-CN" sz="1400"/>
              <a:t>1</a:t>
            </a:r>
            <a:r>
              <a:rPr lang="zh-CN" altLang="en-US" sz="1400"/>
              <a:t>月第</a:t>
            </a:r>
            <a:r>
              <a:rPr lang="en-US" altLang="zh-CN" sz="1400"/>
              <a:t>3</a:t>
            </a:r>
            <a:r>
              <a:rPr lang="zh-CN" altLang="en-US" sz="1400"/>
              <a:t>版）</a:t>
            </a:r>
            <a:br>
              <a:rPr lang="en-US" altLang="zh-CN" sz="1400"/>
            </a:br>
            <a:r>
              <a:rPr lang="en-US" altLang="zh-CN" sz="1400"/>
              <a:t>ISBN:978-7-115-54405-6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厦门大学 林子雨 编著，人民邮电出版社</a:t>
            </a:r>
            <a:endParaRPr lang="en-US" altLang="zh-C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0A33408-DF70-415C-857C-299432BAC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3795" name="TextBox 6">
            <a:extLst>
              <a:ext uri="{FF2B5EF4-FFF2-40B4-BE49-F238E27FC236}">
                <a16:creationId xmlns:a16="http://schemas.microsoft.com/office/drawing/2014/main" id="{1B4B665C-2045-3D7C-0E26-77382A91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487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4. RDD</a:t>
            </a:r>
            <a:r>
              <a:rPr lang="zh-CN" altLang="zh-CN" sz="1800" b="1"/>
              <a:t>之间的依赖关系</a:t>
            </a:r>
            <a:r>
              <a:rPr lang="en-US" altLang="zh-CN" sz="1800" b="1"/>
              <a:t>——Shuffle</a:t>
            </a:r>
            <a:r>
              <a:rPr lang="zh-CN" altLang="en-US" sz="1800" b="1"/>
              <a:t>操作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01673A5F-1CDA-EE49-CA65-4D7A6BD33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181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矩形 3">
            <a:extLst>
              <a:ext uri="{FF2B5EF4-FFF2-40B4-BE49-F238E27FC236}">
                <a16:creationId xmlns:a16="http://schemas.microsoft.com/office/drawing/2014/main" id="{122776CC-BE8D-1E37-E0FC-7C53E4D1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6259513"/>
            <a:ext cx="350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一个关于</a:t>
            </a:r>
            <a:r>
              <a:rPr lang="en-US" altLang="zh-CN" sz="1800"/>
              <a:t>Shuffle </a:t>
            </a:r>
            <a:r>
              <a:rPr lang="zh-CN" altLang="en-US" sz="1800"/>
              <a:t>操作的简单实例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9FFED76-7D5F-8CCC-0E0E-557FCEE00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4819" name="矩形 2">
            <a:extLst>
              <a:ext uri="{FF2B5EF4-FFF2-40B4-BE49-F238E27FC236}">
                <a16:creationId xmlns:a16="http://schemas.microsoft.com/office/drawing/2014/main" id="{4914E1CD-7B9F-1B55-0E8C-CEF1A423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090738"/>
            <a:ext cx="21336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窄依赖表现为一个父</a:t>
            </a:r>
            <a:r>
              <a:rPr lang="en-US" altLang="zh-CN" sz="1800"/>
              <a:t>RDD</a:t>
            </a:r>
            <a:r>
              <a:rPr lang="zh-CN" altLang="zh-CN" sz="1800"/>
              <a:t>的分区对应于一个子</a:t>
            </a:r>
            <a:r>
              <a:rPr lang="en-US" altLang="zh-CN" sz="1800"/>
              <a:t>RDD</a:t>
            </a:r>
            <a:r>
              <a:rPr lang="zh-CN" altLang="zh-CN" sz="1800"/>
              <a:t>的分区或多个父</a:t>
            </a:r>
            <a:r>
              <a:rPr lang="en-US" altLang="zh-CN" sz="1800"/>
              <a:t>RDD</a:t>
            </a:r>
            <a:r>
              <a:rPr lang="zh-CN" altLang="zh-CN" sz="1800"/>
              <a:t>的分区对应于一个子</a:t>
            </a:r>
            <a:r>
              <a:rPr lang="en-US" altLang="zh-CN" sz="1800"/>
              <a:t>RDD</a:t>
            </a:r>
            <a:r>
              <a:rPr lang="zh-CN" altLang="zh-CN" sz="1800"/>
              <a:t>的分区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宽依赖则表现为存在一个父</a:t>
            </a:r>
            <a:r>
              <a:rPr lang="en-US" altLang="zh-CN" sz="1800"/>
              <a:t>RDD</a:t>
            </a:r>
            <a:r>
              <a:rPr lang="zh-CN" altLang="zh-CN" sz="1800"/>
              <a:t>的一个分区对应一个子</a:t>
            </a:r>
            <a:r>
              <a:rPr lang="en-US" altLang="zh-CN" sz="1800"/>
              <a:t>RDD</a:t>
            </a:r>
            <a:r>
              <a:rPr lang="zh-CN" altLang="zh-CN" sz="1800"/>
              <a:t>的多个分区</a:t>
            </a:r>
            <a:endParaRPr lang="zh-CN" altLang="en-US" sz="1800"/>
          </a:p>
        </p:txBody>
      </p:sp>
      <p:pic>
        <p:nvPicPr>
          <p:cNvPr id="34820" name="图片 3">
            <a:extLst>
              <a:ext uri="{FF2B5EF4-FFF2-40B4-BE49-F238E27FC236}">
                <a16:creationId xmlns:a16="http://schemas.microsoft.com/office/drawing/2014/main" id="{5B5E1364-8304-97A6-6ABE-31AEC05E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55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矩形 4">
            <a:extLst>
              <a:ext uri="{FF2B5EF4-FFF2-40B4-BE49-F238E27FC236}">
                <a16:creationId xmlns:a16="http://schemas.microsoft.com/office/drawing/2014/main" id="{212133FE-D3E2-737F-1ECD-F750943FF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632460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</a:t>
            </a:r>
            <a:r>
              <a:rPr lang="zh-CN" altLang="zh-CN" sz="1800"/>
              <a:t>窄依赖与宽依赖的区别</a:t>
            </a:r>
            <a:endParaRPr lang="zh-CN" altLang="en-US" sz="1800"/>
          </a:p>
        </p:txBody>
      </p:sp>
      <p:sp>
        <p:nvSpPr>
          <p:cNvPr id="34822" name="TextBox 6">
            <a:extLst>
              <a:ext uri="{FF2B5EF4-FFF2-40B4-BE49-F238E27FC236}">
                <a16:creationId xmlns:a16="http://schemas.microsoft.com/office/drawing/2014/main" id="{2AA1EF83-2C62-622E-0AEE-45A3F302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06488"/>
            <a:ext cx="6705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4. RDD</a:t>
            </a:r>
            <a:r>
              <a:rPr lang="zh-CN" altLang="zh-CN" sz="1800" b="1"/>
              <a:t>之间的依赖关系</a:t>
            </a:r>
            <a:r>
              <a:rPr lang="en-US" altLang="zh-CN" sz="1800" b="1"/>
              <a:t>——</a:t>
            </a:r>
            <a:r>
              <a:rPr lang="zh-CN" altLang="en-US" sz="1800" b="1"/>
              <a:t>窄依赖和宽依赖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27CD41CA-BF36-EF82-0103-867386167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010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5843" name="TextBox 3">
            <a:extLst>
              <a:ext uri="{FF2B5EF4-FFF2-40B4-BE49-F238E27FC236}">
                <a16:creationId xmlns:a16="http://schemas.microsoft.com/office/drawing/2014/main" id="{EF8C6E6F-0550-6733-E545-78359CF2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2B1120A4-5E8E-8AA7-FD17-BA6F7357B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84582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Spark </a:t>
            </a:r>
            <a:r>
              <a:rPr lang="zh-CN" altLang="en-US" sz="2400"/>
              <a:t>根据</a:t>
            </a:r>
            <a:r>
              <a:rPr lang="en-US" altLang="zh-CN" sz="2400"/>
              <a:t>DAG </a:t>
            </a:r>
            <a:r>
              <a:rPr lang="zh-CN" altLang="en-US" sz="2400"/>
              <a:t>图中的</a:t>
            </a:r>
            <a:r>
              <a:rPr lang="en-US" altLang="zh-CN" sz="2400"/>
              <a:t>RDD </a:t>
            </a:r>
            <a:r>
              <a:rPr lang="zh-CN" altLang="en-US" sz="2400"/>
              <a:t>依赖关系，把一个作业分成多个阶段。阶段划分的依据是窄依赖和宽依赖。对于宽依赖和窄依赖而言，窄依赖对于作业的优化很有利，宽依赖无法优化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逻辑上，每个</a:t>
            </a:r>
            <a:r>
              <a:rPr lang="en-US" altLang="zh-CN" sz="2400"/>
              <a:t>RDD </a:t>
            </a:r>
            <a:r>
              <a:rPr lang="zh-CN" altLang="en-US" sz="2400"/>
              <a:t>操作都是一个</a:t>
            </a:r>
            <a:r>
              <a:rPr lang="en-US" altLang="zh-CN" sz="2400"/>
              <a:t>fork/join</a:t>
            </a:r>
            <a:r>
              <a:rPr lang="zh-CN" altLang="en-US" sz="2400"/>
              <a:t>（一种用于并行执行任务的框架），把计算</a:t>
            </a:r>
            <a:r>
              <a:rPr lang="en-US" altLang="zh-CN" sz="2400"/>
              <a:t>fork </a:t>
            </a:r>
            <a:r>
              <a:rPr lang="zh-CN" altLang="en-US" sz="2400"/>
              <a:t>到每个</a:t>
            </a:r>
            <a:r>
              <a:rPr lang="en-US" altLang="zh-CN" sz="2400"/>
              <a:t>RDD </a:t>
            </a:r>
            <a:r>
              <a:rPr lang="zh-CN" altLang="en-US" sz="2400"/>
              <a:t>分区，完成计算后对各个分区得到的结果进行</a:t>
            </a:r>
            <a:r>
              <a:rPr lang="en-US" altLang="zh-CN" sz="2400"/>
              <a:t>join </a:t>
            </a:r>
            <a:r>
              <a:rPr lang="zh-CN" altLang="en-US" sz="2400"/>
              <a:t>操作，然后</a:t>
            </a:r>
            <a:r>
              <a:rPr lang="en-US" altLang="zh-CN" sz="2400"/>
              <a:t>fork/join</a:t>
            </a:r>
            <a:r>
              <a:rPr lang="zh-CN" altLang="en-US" sz="2400"/>
              <a:t>下一个</a:t>
            </a:r>
            <a:r>
              <a:rPr lang="en-US" altLang="zh-CN" sz="2400"/>
              <a:t>RDD </a:t>
            </a:r>
            <a:r>
              <a:rPr lang="zh-CN" altLang="en-US" sz="2400"/>
              <a:t>操作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3060124F-71D4-3752-7047-BD36E68CA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38625"/>
            <a:ext cx="21336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72C31674-D6ED-70C5-1D55-1DCD64BC4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914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4A3AEE04-63EB-9AAB-EBEF-50C8F433F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3A07BA28-551A-C5FD-4DE8-2B0E342FA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280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fork/join</a:t>
            </a:r>
            <a:r>
              <a:rPr lang="zh-CN" altLang="en-US" sz="2400"/>
              <a:t>的优化原理</a:t>
            </a:r>
          </a:p>
        </p:txBody>
      </p:sp>
      <p:sp>
        <p:nvSpPr>
          <p:cNvPr id="36869" name="TextBox 5">
            <a:extLst>
              <a:ext uri="{FF2B5EF4-FFF2-40B4-BE49-F238E27FC236}">
                <a16:creationId xmlns:a16="http://schemas.microsoft.com/office/drawing/2014/main" id="{5949E3FB-0921-C1B6-43AA-E04E6FB5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2286000"/>
            <a:ext cx="774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举例：一个学校（含</a:t>
            </a:r>
            <a:r>
              <a:rPr lang="en-US" altLang="zh-CN" sz="2400"/>
              <a:t>2</a:t>
            </a:r>
            <a:r>
              <a:rPr lang="zh-CN" altLang="en-US" sz="2400"/>
              <a:t>个班级）完成从北京到厦门的长征</a:t>
            </a:r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22F51A8B-4046-1EEE-A543-2324D74A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200400"/>
            <a:ext cx="703738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1360C0F6-331C-11FC-D9BE-4CA423413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3914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7891" name="TextBox 5">
            <a:extLst>
              <a:ext uri="{FF2B5EF4-FFF2-40B4-BE49-F238E27FC236}">
                <a16:creationId xmlns:a16="http://schemas.microsoft.com/office/drawing/2014/main" id="{6A3A7F83-6EBE-1279-EA1F-3DE44BE8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  <p:sp>
        <p:nvSpPr>
          <p:cNvPr id="37892" name="矩形 6">
            <a:extLst>
              <a:ext uri="{FF2B5EF4-FFF2-40B4-BE49-F238E27FC236}">
                <a16:creationId xmlns:a16="http://schemas.microsoft.com/office/drawing/2014/main" id="{50CD233A-8BB3-4D6A-FD16-B51F2B2A9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6368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窄依赖可以实现“流水线”优化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宽依赖无法实现“流水线”优化</a:t>
            </a:r>
          </a:p>
        </p:txBody>
      </p:sp>
      <p:pic>
        <p:nvPicPr>
          <p:cNvPr id="37893" name="Picture 7">
            <a:extLst>
              <a:ext uri="{FF2B5EF4-FFF2-40B4-BE49-F238E27FC236}">
                <a16:creationId xmlns:a16="http://schemas.microsoft.com/office/drawing/2014/main" id="{0CA25414-2A6F-A9F6-1624-75453663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14588"/>
            <a:ext cx="65532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0F17E64-DD94-887B-C699-68ABF66E8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4676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8915" name="TextBox 3">
            <a:extLst>
              <a:ext uri="{FF2B5EF4-FFF2-40B4-BE49-F238E27FC236}">
                <a16:creationId xmlns:a16="http://schemas.microsoft.com/office/drawing/2014/main" id="{CBB40DB9-957C-021C-7BA8-2760CA91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71BEF649-A9B4-8746-ABC9-AE47EE74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143000"/>
            <a:ext cx="63341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E100FC2-107E-8520-B67F-BDDA7E0BF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7056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39939" name="TextBox 2">
            <a:extLst>
              <a:ext uri="{FF2B5EF4-FFF2-40B4-BE49-F238E27FC236}">
                <a16:creationId xmlns:a16="http://schemas.microsoft.com/office/drawing/2014/main" id="{5542ED7A-271B-E175-9240-575B2FF4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153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Spark</a:t>
            </a:r>
            <a:r>
              <a:rPr lang="zh-CN" altLang="zh-CN" sz="2400"/>
              <a:t>根据</a:t>
            </a:r>
            <a:r>
              <a:rPr lang="en-US" altLang="zh-CN" sz="2400"/>
              <a:t>DAG</a:t>
            </a:r>
            <a:r>
              <a:rPr lang="zh-CN" altLang="zh-CN" sz="2400"/>
              <a:t>图中的</a:t>
            </a:r>
            <a:r>
              <a:rPr lang="en-US" altLang="zh-CN" sz="2400"/>
              <a:t>RDD</a:t>
            </a:r>
            <a:r>
              <a:rPr lang="zh-CN" altLang="zh-CN" sz="2400"/>
              <a:t>依赖关系，把一个作业分成多个阶段。对于宽依赖和窄依赖而言，窄依赖对于作业的优化很有利。只有窄依赖可以实现流水线优化</a:t>
            </a:r>
            <a:r>
              <a:rPr lang="zh-CN" altLang="en-US" sz="2400"/>
              <a:t>，宽依赖包含</a:t>
            </a:r>
            <a:r>
              <a:rPr lang="en-US" altLang="zh-CN" sz="2400"/>
              <a:t>Shuffle</a:t>
            </a:r>
            <a:r>
              <a:rPr lang="zh-CN" altLang="en-US" sz="2400"/>
              <a:t>过程，</a:t>
            </a:r>
            <a:r>
              <a:rPr lang="zh-CN" altLang="zh-CN" sz="2400"/>
              <a:t>无法实现流水线方式处理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Spark</a:t>
            </a:r>
            <a:r>
              <a:rPr lang="zh-CN" altLang="zh-CN" sz="2400"/>
              <a:t>通过分析各个</a:t>
            </a:r>
            <a:r>
              <a:rPr lang="en-US" altLang="zh-CN" sz="2400"/>
              <a:t>RDD</a:t>
            </a:r>
            <a:r>
              <a:rPr lang="zh-CN" altLang="zh-CN" sz="2400"/>
              <a:t>的依赖关系生成了</a:t>
            </a:r>
            <a:r>
              <a:rPr lang="en-US" altLang="zh-CN" sz="2400"/>
              <a:t>DAG</a:t>
            </a:r>
            <a:r>
              <a:rPr lang="zh-CN" altLang="zh-CN" sz="2400"/>
              <a:t>，再通过分析各个</a:t>
            </a:r>
            <a:r>
              <a:rPr lang="en-US" altLang="zh-CN" sz="2400"/>
              <a:t>RDD</a:t>
            </a:r>
            <a:r>
              <a:rPr lang="zh-CN" altLang="zh-CN" sz="2400"/>
              <a:t>中的分区之间的依赖关系来决定如何划分</a:t>
            </a:r>
            <a:r>
              <a:rPr lang="en-US" altLang="zh-CN" sz="2400"/>
              <a:t>Stage</a:t>
            </a:r>
            <a:r>
              <a:rPr lang="zh-CN" altLang="zh-CN" sz="2400"/>
              <a:t>，具体划分方法是：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在</a:t>
            </a:r>
            <a:r>
              <a:rPr lang="en-US" altLang="zh-CN" sz="2400"/>
              <a:t>DAG</a:t>
            </a:r>
            <a:r>
              <a:rPr lang="zh-CN" altLang="zh-CN" sz="2400"/>
              <a:t>中进行反向解析，遇到宽依赖就断开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遇到窄依赖就把当前的</a:t>
            </a:r>
            <a:r>
              <a:rPr lang="en-US" altLang="zh-CN" sz="2400"/>
              <a:t>RDD</a:t>
            </a:r>
            <a:r>
              <a:rPr lang="zh-CN" altLang="zh-CN" sz="2400"/>
              <a:t>加入到</a:t>
            </a:r>
            <a:r>
              <a:rPr lang="en-US" altLang="zh-CN" sz="2400"/>
              <a:t>Stage</a:t>
            </a:r>
            <a:r>
              <a:rPr lang="zh-CN" altLang="zh-CN" sz="2400"/>
              <a:t>中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zh-CN" altLang="zh-CN" sz="2400"/>
              <a:t>将窄依赖尽量划分在同一个</a:t>
            </a:r>
            <a:r>
              <a:rPr lang="en-US" altLang="zh-CN" sz="2400"/>
              <a:t>Stage</a:t>
            </a:r>
            <a:r>
              <a:rPr lang="zh-CN" altLang="zh-CN" sz="2400"/>
              <a:t>中，可以实现流水线计算</a:t>
            </a:r>
            <a:endParaRPr lang="zh-CN" altLang="en-US" sz="2400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C27392EA-D99B-B3FA-81CB-038162995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4963E19B-D965-8BF6-880B-7EF7C0BB6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6705600" cy="914400"/>
          </a:xfrm>
        </p:spPr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40963" name="矩形 3">
            <a:extLst>
              <a:ext uri="{FF2B5EF4-FFF2-40B4-BE49-F238E27FC236}">
                <a16:creationId xmlns:a16="http://schemas.microsoft.com/office/drawing/2014/main" id="{7395ED5B-A277-6D5A-1F26-1A1CF4216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48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 </a:t>
            </a:r>
            <a:r>
              <a:rPr lang="zh-CN" altLang="zh-CN" sz="1800"/>
              <a:t>根据</a:t>
            </a:r>
            <a:r>
              <a:rPr lang="en-US" altLang="zh-CN" sz="1800"/>
              <a:t>RDD</a:t>
            </a:r>
            <a:r>
              <a:rPr lang="zh-CN" altLang="zh-CN" sz="1800"/>
              <a:t>分区的依赖关系划分</a:t>
            </a:r>
            <a:r>
              <a:rPr lang="en-US" altLang="zh-CN" sz="1800"/>
              <a:t>Stage</a:t>
            </a:r>
            <a:endParaRPr lang="zh-CN" altLang="en-US" sz="1800"/>
          </a:p>
        </p:txBody>
      </p:sp>
      <p:sp>
        <p:nvSpPr>
          <p:cNvPr id="40964" name="TextBox 4">
            <a:extLst>
              <a:ext uri="{FF2B5EF4-FFF2-40B4-BE49-F238E27FC236}">
                <a16:creationId xmlns:a16="http://schemas.microsoft.com/office/drawing/2014/main" id="{75DCA87D-12AA-85E1-35F0-F878655C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 sz="1800"/>
          </a:p>
        </p:txBody>
      </p:sp>
      <p:sp>
        <p:nvSpPr>
          <p:cNvPr id="40965" name="矩形 5">
            <a:extLst>
              <a:ext uri="{FF2B5EF4-FFF2-40B4-BE49-F238E27FC236}">
                <a16:creationId xmlns:a16="http://schemas.microsoft.com/office/drawing/2014/main" id="{B588F16D-1A5B-365E-49E2-61BB932B5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1826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被分成三个</a:t>
            </a:r>
            <a:r>
              <a:rPr lang="en-US" altLang="zh-CN" sz="1800"/>
              <a:t>Stage</a:t>
            </a:r>
            <a:r>
              <a:rPr lang="zh-CN" altLang="en-US" sz="1800"/>
              <a:t>，</a:t>
            </a:r>
            <a:r>
              <a:rPr lang="zh-CN" altLang="zh-CN" sz="1800"/>
              <a:t>在</a:t>
            </a:r>
            <a:r>
              <a:rPr lang="en-US" altLang="zh-CN" sz="1800"/>
              <a:t>Stage2</a:t>
            </a:r>
            <a:r>
              <a:rPr lang="zh-CN" altLang="zh-CN" sz="1800"/>
              <a:t>中，从</a:t>
            </a:r>
            <a:r>
              <a:rPr lang="en-US" altLang="zh-CN" sz="1800"/>
              <a:t>map</a:t>
            </a:r>
            <a:r>
              <a:rPr lang="zh-CN" altLang="zh-CN" sz="1800"/>
              <a:t>到</a:t>
            </a:r>
            <a:r>
              <a:rPr lang="en-US" altLang="zh-CN" sz="1800"/>
              <a:t>union</a:t>
            </a:r>
            <a:r>
              <a:rPr lang="zh-CN" altLang="zh-CN" sz="1800"/>
              <a:t>都是窄依赖，这两步操作可以形成一个流水线操作</a:t>
            </a:r>
            <a:endParaRPr lang="en-US" altLang="zh-CN" sz="1800"/>
          </a:p>
        </p:txBody>
      </p:sp>
      <p:pic>
        <p:nvPicPr>
          <p:cNvPr id="40966" name="Picture 7">
            <a:extLst>
              <a:ext uri="{FF2B5EF4-FFF2-40B4-BE49-F238E27FC236}">
                <a16:creationId xmlns:a16="http://schemas.microsoft.com/office/drawing/2014/main" id="{23E16387-14C6-24BC-6BD8-7CE2D28D3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6553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矩形 7">
            <a:extLst>
              <a:ext uri="{FF2B5EF4-FFF2-40B4-BE49-F238E27FC236}">
                <a16:creationId xmlns:a16="http://schemas.microsoft.com/office/drawing/2014/main" id="{D10B93FB-38E4-E13D-0FF7-F106C0A6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057400"/>
            <a:ext cx="1981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流水线操作实例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分区</a:t>
            </a:r>
            <a:r>
              <a:rPr lang="en-US" altLang="zh-CN" sz="1800"/>
              <a:t>7</a:t>
            </a:r>
            <a:r>
              <a:rPr lang="zh-CN" altLang="en-US" sz="1800"/>
              <a:t>通过</a:t>
            </a:r>
            <a:r>
              <a:rPr lang="en-US" altLang="zh-CN" sz="1800"/>
              <a:t>map</a:t>
            </a:r>
            <a:r>
              <a:rPr lang="zh-CN" altLang="en-US" sz="1800"/>
              <a:t>操作生成的分区</a:t>
            </a:r>
            <a:r>
              <a:rPr lang="en-US" altLang="zh-CN" sz="1800"/>
              <a:t>9</a:t>
            </a:r>
            <a:r>
              <a:rPr lang="zh-CN" altLang="en-US" sz="1800"/>
              <a:t>，可以不用等待分区</a:t>
            </a:r>
            <a:r>
              <a:rPr lang="en-US" altLang="zh-CN" sz="1800"/>
              <a:t>8</a:t>
            </a:r>
            <a:r>
              <a:rPr lang="zh-CN" altLang="en-US" sz="1800"/>
              <a:t>到分区</a:t>
            </a:r>
            <a:r>
              <a:rPr lang="en-US" altLang="zh-CN" sz="1800"/>
              <a:t>10</a:t>
            </a:r>
            <a:r>
              <a:rPr lang="zh-CN" altLang="en-US" sz="1800"/>
              <a:t>这个</a:t>
            </a:r>
            <a:r>
              <a:rPr lang="en-US" altLang="zh-CN" sz="1800"/>
              <a:t>map</a:t>
            </a:r>
            <a:r>
              <a:rPr lang="zh-CN" altLang="en-US" sz="1800"/>
              <a:t>操作的计算结束，而是继续进行</a:t>
            </a:r>
            <a:r>
              <a:rPr lang="en-US" altLang="zh-CN" sz="1800"/>
              <a:t>union</a:t>
            </a:r>
            <a:r>
              <a:rPr lang="zh-CN" altLang="en-US" sz="1800"/>
              <a:t>操作，得到分区</a:t>
            </a:r>
            <a:r>
              <a:rPr lang="en-US" altLang="zh-CN" sz="1800"/>
              <a:t>13</a:t>
            </a:r>
            <a:r>
              <a:rPr lang="zh-CN" altLang="en-US" sz="1800"/>
              <a:t>，这样流水线执行大大提高了计算的效率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D26B0B11-876F-4C33-A206-034914B1E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41987" name="矩形 2">
            <a:extLst>
              <a:ext uri="{FF2B5EF4-FFF2-40B4-BE49-F238E27FC236}">
                <a16:creationId xmlns:a16="http://schemas.microsoft.com/office/drawing/2014/main" id="{00D8F47E-BF8A-AF7F-3BAF-7A682B78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6213"/>
            <a:ext cx="8610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通过上述对</a:t>
            </a:r>
            <a:r>
              <a:rPr lang="en-US" altLang="zh-CN" sz="1800"/>
              <a:t>RDD</a:t>
            </a:r>
            <a:r>
              <a:rPr lang="zh-CN" altLang="zh-CN" sz="1800"/>
              <a:t>概念、依赖关系和</a:t>
            </a:r>
            <a:r>
              <a:rPr lang="en-US" altLang="zh-CN" sz="1800"/>
              <a:t>Stage</a:t>
            </a:r>
            <a:r>
              <a:rPr lang="zh-CN" altLang="zh-CN" sz="1800"/>
              <a:t>划分的介绍，结合之前介绍的</a:t>
            </a:r>
            <a:r>
              <a:rPr lang="en-US" altLang="zh-CN" sz="1800"/>
              <a:t>Spark</a:t>
            </a:r>
            <a:r>
              <a:rPr lang="zh-CN" altLang="zh-CN" sz="1800"/>
              <a:t>运行基本流程，再总结一下</a:t>
            </a:r>
            <a:r>
              <a:rPr lang="en-US" altLang="zh-CN" sz="1800"/>
              <a:t>RDD</a:t>
            </a:r>
            <a:r>
              <a:rPr lang="zh-CN" altLang="zh-CN" sz="1800"/>
              <a:t>在</a:t>
            </a:r>
            <a:r>
              <a:rPr lang="en-US" altLang="zh-CN" sz="1800"/>
              <a:t>Spark</a:t>
            </a:r>
            <a:r>
              <a:rPr lang="zh-CN" altLang="zh-CN" sz="1800"/>
              <a:t>架构中的运行过程：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（</a:t>
            </a:r>
            <a:r>
              <a:rPr lang="en-US" altLang="zh-CN" sz="1800"/>
              <a:t>1</a:t>
            </a:r>
            <a:r>
              <a:rPr lang="zh-CN" altLang="zh-CN" sz="1800"/>
              <a:t>）创建</a:t>
            </a:r>
            <a:r>
              <a:rPr lang="en-US" altLang="zh-CN" sz="1800"/>
              <a:t>RDD</a:t>
            </a:r>
            <a:r>
              <a:rPr lang="zh-CN" altLang="zh-CN" sz="1800"/>
              <a:t>对象；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（</a:t>
            </a:r>
            <a:r>
              <a:rPr lang="en-US" altLang="zh-CN" sz="1800"/>
              <a:t>2</a:t>
            </a:r>
            <a:r>
              <a:rPr lang="zh-CN" altLang="zh-CN" sz="1800"/>
              <a:t>）</a:t>
            </a:r>
            <a:r>
              <a:rPr lang="en-US" altLang="zh-CN" sz="1800"/>
              <a:t>SparkContext</a:t>
            </a:r>
            <a:r>
              <a:rPr lang="zh-CN" altLang="zh-CN" sz="1800"/>
              <a:t>负责计算</a:t>
            </a:r>
            <a:r>
              <a:rPr lang="en-US" altLang="zh-CN" sz="1800"/>
              <a:t>RDD</a:t>
            </a:r>
            <a:r>
              <a:rPr lang="zh-CN" altLang="zh-CN" sz="1800"/>
              <a:t>之间的依赖关系，构建</a:t>
            </a:r>
            <a:r>
              <a:rPr lang="en-US" altLang="zh-CN" sz="1800"/>
              <a:t>DAG</a:t>
            </a:r>
            <a:r>
              <a:rPr lang="zh-CN" altLang="zh-CN" sz="180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（</a:t>
            </a:r>
            <a:r>
              <a:rPr lang="en-US" altLang="zh-CN" sz="1800"/>
              <a:t>3</a:t>
            </a:r>
            <a:r>
              <a:rPr lang="zh-CN" altLang="zh-CN" sz="1800"/>
              <a:t>）</a:t>
            </a:r>
            <a:r>
              <a:rPr lang="en-US" altLang="zh-CN" sz="1800"/>
              <a:t>DAGScheduler</a:t>
            </a:r>
            <a:r>
              <a:rPr lang="zh-CN" altLang="zh-CN" sz="1800"/>
              <a:t>负责把</a:t>
            </a:r>
            <a:r>
              <a:rPr lang="en-US" altLang="zh-CN" sz="1800"/>
              <a:t>DAG</a:t>
            </a:r>
            <a:r>
              <a:rPr lang="zh-CN" altLang="zh-CN" sz="1800"/>
              <a:t>图分解成多个</a:t>
            </a:r>
            <a:r>
              <a:rPr lang="en-US" altLang="zh-CN" sz="1800"/>
              <a:t>Stage</a:t>
            </a:r>
            <a:r>
              <a:rPr lang="zh-CN" altLang="zh-CN" sz="1800"/>
              <a:t>，每个</a:t>
            </a:r>
            <a:r>
              <a:rPr lang="en-US" altLang="zh-CN" sz="1800"/>
              <a:t>Stage</a:t>
            </a:r>
            <a:r>
              <a:rPr lang="zh-CN" altLang="zh-CN" sz="1800"/>
              <a:t>中包含了多个</a:t>
            </a:r>
            <a:r>
              <a:rPr lang="en-US" altLang="zh-CN" sz="1800"/>
              <a:t>Task</a:t>
            </a:r>
            <a:r>
              <a:rPr lang="zh-CN" altLang="zh-CN" sz="1800"/>
              <a:t>，每个</a:t>
            </a:r>
            <a:r>
              <a:rPr lang="en-US" altLang="zh-CN" sz="1800"/>
              <a:t>Task</a:t>
            </a:r>
            <a:r>
              <a:rPr lang="zh-CN" altLang="zh-CN" sz="1800"/>
              <a:t>会被</a:t>
            </a:r>
            <a:r>
              <a:rPr lang="en-US" altLang="zh-CN" sz="1800"/>
              <a:t>TaskScheduler</a:t>
            </a:r>
            <a:r>
              <a:rPr lang="zh-CN" altLang="zh-CN" sz="1800"/>
              <a:t>分发给各个</a:t>
            </a:r>
            <a:r>
              <a:rPr lang="en-US" altLang="zh-CN" sz="1800"/>
              <a:t>WorkerNode</a:t>
            </a:r>
            <a:r>
              <a:rPr lang="zh-CN" altLang="zh-CN" sz="1800"/>
              <a:t>上的</a:t>
            </a:r>
            <a:r>
              <a:rPr lang="en-US" altLang="zh-CN" sz="1800"/>
              <a:t>Executor</a:t>
            </a:r>
            <a:r>
              <a:rPr lang="zh-CN" altLang="zh-CN" sz="1800"/>
              <a:t>去执行。</a:t>
            </a:r>
            <a:endParaRPr lang="zh-CN" altLang="en-US" sz="1800"/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F72FEB53-61A9-2985-10CE-0945D063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259513"/>
            <a:ext cx="3770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16-11 RDD</a:t>
            </a:r>
            <a:r>
              <a:rPr lang="zh-CN" altLang="zh-CN" sz="1800"/>
              <a:t>在</a:t>
            </a:r>
            <a:r>
              <a:rPr lang="en-US" altLang="zh-CN" sz="1800"/>
              <a:t>Spark</a:t>
            </a:r>
            <a:r>
              <a:rPr lang="zh-CN" altLang="zh-CN" sz="1800"/>
              <a:t>中的运行过程</a:t>
            </a:r>
            <a:endParaRPr lang="zh-CN" altLang="en-US" sz="1800"/>
          </a:p>
        </p:txBody>
      </p:sp>
      <p:pic>
        <p:nvPicPr>
          <p:cNvPr id="41989" name="图片 17">
            <a:extLst>
              <a:ext uri="{FF2B5EF4-FFF2-40B4-BE49-F238E27FC236}">
                <a16:creationId xmlns:a16="http://schemas.microsoft.com/office/drawing/2014/main" id="{6A07380F-3879-28DE-189A-05D8F80D3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352800"/>
            <a:ext cx="741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矩形 5">
            <a:extLst>
              <a:ext uri="{FF2B5EF4-FFF2-40B4-BE49-F238E27FC236}">
                <a16:creationId xmlns:a16="http://schemas.microsoft.com/office/drawing/2014/main" id="{A70588B1-9F7D-3648-C222-4AA485F7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7791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6.RDD</a:t>
            </a:r>
            <a:r>
              <a:rPr lang="zh-CN" altLang="en-US" sz="1800" b="1"/>
              <a:t>运行过程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3E2A17F9-18FE-4174-218B-99AEBBEC0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Spark SQL</a:t>
            </a:r>
            <a:endParaRPr lang="zh-CN" altLang="en-US"/>
          </a:p>
        </p:txBody>
      </p:sp>
      <p:sp>
        <p:nvSpPr>
          <p:cNvPr id="43011" name="TextBox 2">
            <a:extLst>
              <a:ext uri="{FF2B5EF4-FFF2-40B4-BE49-F238E27FC236}">
                <a16:creationId xmlns:a16="http://schemas.microsoft.com/office/drawing/2014/main" id="{328714E9-B315-1176-6F3C-6DA593E3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42624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10.4.1 </a:t>
            </a:r>
            <a:r>
              <a:rPr lang="zh-CN" altLang="en-US"/>
              <a:t>从</a:t>
            </a:r>
            <a:r>
              <a:rPr lang="en-US" altLang="zh-CN"/>
              <a:t>Shark</a:t>
            </a:r>
            <a:r>
              <a:rPr lang="zh-CN" altLang="en-US"/>
              <a:t>说起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10.4.2 Spark SQL</a:t>
            </a:r>
            <a:r>
              <a:rPr lang="zh-CN" altLang="en-US"/>
              <a:t>设计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71B0839E-3C2C-49DA-752B-440746C98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52400"/>
            <a:ext cx="8001000" cy="914400"/>
          </a:xfrm>
        </p:spPr>
        <p:txBody>
          <a:bodyPr/>
          <a:lstStyle/>
          <a:p>
            <a:r>
              <a:rPr lang="en-US" altLang="zh-CN"/>
              <a:t>10.1 Spark</a:t>
            </a:r>
            <a:r>
              <a:rPr lang="zh-CN" altLang="en-US"/>
              <a:t>概述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F38D6D2A-D389-4C47-ABE1-BCD53E4C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55832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10.1.1 Spark</a:t>
            </a:r>
            <a:r>
              <a:rPr lang="zh-CN" altLang="en-US"/>
              <a:t>简介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10.1.2 Scala</a:t>
            </a:r>
            <a:r>
              <a:rPr lang="zh-CN" altLang="en-US"/>
              <a:t>简介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10.1.3 Spark</a:t>
            </a: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的比较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064B817C-949B-3A65-2D73-FAD5A649A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10.4.1 </a:t>
            </a:r>
            <a:r>
              <a:rPr lang="zh-CN" altLang="zh-CN"/>
              <a:t>从</a:t>
            </a:r>
            <a:r>
              <a:rPr lang="en-US" altLang="zh-CN"/>
              <a:t>Shark</a:t>
            </a:r>
            <a:r>
              <a:rPr lang="zh-CN" altLang="zh-CN"/>
              <a:t>说起</a:t>
            </a:r>
            <a:endParaRPr lang="zh-CN" altLang="en-US"/>
          </a:p>
        </p:txBody>
      </p:sp>
      <p:sp>
        <p:nvSpPr>
          <p:cNvPr id="44035" name="矩形 2">
            <a:extLst>
              <a:ext uri="{FF2B5EF4-FFF2-40B4-BE49-F238E27FC236}">
                <a16:creationId xmlns:a16="http://schemas.microsoft.com/office/drawing/2014/main" id="{56E65C58-AABF-4F13-4D31-73C0578C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446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Shark</a:t>
            </a:r>
            <a:r>
              <a:rPr lang="zh-CN" altLang="zh-CN" sz="1800"/>
              <a:t>即</a:t>
            </a:r>
            <a:r>
              <a:rPr lang="en-US" altLang="zh-CN" sz="1800"/>
              <a:t>Hive on Spark</a:t>
            </a:r>
            <a:r>
              <a:rPr lang="zh-CN" altLang="zh-CN" sz="1800"/>
              <a:t>，为了实现与</a:t>
            </a:r>
            <a:r>
              <a:rPr lang="en-US" altLang="zh-CN" sz="1800"/>
              <a:t>Hive</a:t>
            </a:r>
            <a:r>
              <a:rPr lang="zh-CN" altLang="zh-CN" sz="1800"/>
              <a:t>兼容，</a:t>
            </a:r>
            <a:r>
              <a:rPr lang="en-US" altLang="zh-CN" sz="1800"/>
              <a:t>Shark</a:t>
            </a:r>
            <a:r>
              <a:rPr lang="zh-CN" altLang="zh-CN" sz="1800"/>
              <a:t>在</a:t>
            </a:r>
            <a:r>
              <a:rPr lang="en-US" altLang="zh-CN" sz="1800"/>
              <a:t>HiveQL</a:t>
            </a:r>
            <a:r>
              <a:rPr lang="zh-CN" altLang="zh-CN" sz="1800"/>
              <a:t>方面重用了</a:t>
            </a:r>
            <a:r>
              <a:rPr lang="en-US" altLang="zh-CN" sz="1800"/>
              <a:t>Hive</a:t>
            </a:r>
            <a:r>
              <a:rPr lang="zh-CN" altLang="zh-CN" sz="1800"/>
              <a:t>中</a:t>
            </a:r>
            <a:r>
              <a:rPr lang="en-US" altLang="zh-CN" sz="1800"/>
              <a:t>HiveQL</a:t>
            </a:r>
            <a:r>
              <a:rPr lang="zh-CN" altLang="zh-CN" sz="1800"/>
              <a:t>的解析、逻辑执行计划翻译、执行计划优化等逻辑，可以近似认为仅将物理执行计划从</a:t>
            </a:r>
            <a:r>
              <a:rPr lang="en-US" altLang="zh-CN" sz="1800"/>
              <a:t>MapReduce</a:t>
            </a:r>
            <a:r>
              <a:rPr lang="zh-CN" altLang="zh-CN" sz="1800"/>
              <a:t>作业替换成了</a:t>
            </a:r>
            <a:r>
              <a:rPr lang="en-US" altLang="zh-CN" sz="1800"/>
              <a:t>Spark</a:t>
            </a:r>
            <a:r>
              <a:rPr lang="zh-CN" altLang="zh-CN" sz="1800"/>
              <a:t>作业，通过</a:t>
            </a:r>
            <a:r>
              <a:rPr lang="en-US" altLang="zh-CN" sz="1800"/>
              <a:t>Hive</a:t>
            </a:r>
            <a:r>
              <a:rPr lang="zh-CN" altLang="zh-CN" sz="1800"/>
              <a:t>的</a:t>
            </a:r>
            <a:r>
              <a:rPr lang="en-US" altLang="zh-CN" sz="1800"/>
              <a:t>HiveQL</a:t>
            </a:r>
            <a:r>
              <a:rPr lang="zh-CN" altLang="zh-CN" sz="1800"/>
              <a:t>解析，把</a:t>
            </a:r>
            <a:r>
              <a:rPr lang="en-US" altLang="zh-CN" sz="1800"/>
              <a:t>HiveQL</a:t>
            </a:r>
            <a:r>
              <a:rPr lang="zh-CN" altLang="zh-CN" sz="1800"/>
              <a:t>翻译成</a:t>
            </a:r>
            <a:r>
              <a:rPr lang="en-US" altLang="zh-CN" sz="1800"/>
              <a:t>Spark</a:t>
            </a:r>
            <a:r>
              <a:rPr lang="zh-CN" altLang="zh-CN" sz="1800"/>
              <a:t>上的</a:t>
            </a:r>
            <a:r>
              <a:rPr lang="en-US" altLang="zh-CN" sz="1800"/>
              <a:t>RDD</a:t>
            </a:r>
            <a:r>
              <a:rPr lang="zh-CN" altLang="zh-CN" sz="1800"/>
              <a:t>操作。</a:t>
            </a:r>
            <a:endParaRPr lang="zh-CN" altLang="en-US" sz="1800"/>
          </a:p>
        </p:txBody>
      </p:sp>
      <p:sp>
        <p:nvSpPr>
          <p:cNvPr id="44036" name="矩形 3">
            <a:extLst>
              <a:ext uri="{FF2B5EF4-FFF2-40B4-BE49-F238E27FC236}">
                <a16:creationId xmlns:a16="http://schemas.microsoft.com/office/drawing/2014/main" id="{2BADE38F-0A43-E836-48BC-84BBF48B4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4648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Shark</a:t>
            </a:r>
            <a:r>
              <a:rPr lang="zh-CN" altLang="zh-CN" sz="1800"/>
              <a:t>的设计导致了两个问题：</a:t>
            </a:r>
            <a:endParaRPr lang="en-US" altLang="zh-CN" sz="18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800"/>
              <a:t>一是执行计划优化完全依赖于</a:t>
            </a:r>
            <a:r>
              <a:rPr lang="en-US" altLang="zh-CN" sz="1800"/>
              <a:t>Hive</a:t>
            </a:r>
            <a:r>
              <a:rPr lang="zh-CN" altLang="zh-CN" sz="1800"/>
              <a:t>，不方便添加新的优化策略；</a:t>
            </a:r>
            <a:endParaRPr lang="en-US" altLang="zh-CN" sz="180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800"/>
              <a:t>二是因为</a:t>
            </a:r>
            <a:r>
              <a:rPr lang="en-US" altLang="zh-CN" sz="1800"/>
              <a:t>Spark</a:t>
            </a:r>
            <a:r>
              <a:rPr lang="zh-CN" altLang="zh-CN" sz="1800"/>
              <a:t>是线程级并行，而</a:t>
            </a:r>
            <a:r>
              <a:rPr lang="en-US" altLang="zh-CN" sz="1800"/>
              <a:t>MapReduce</a:t>
            </a:r>
            <a:r>
              <a:rPr lang="zh-CN" altLang="zh-CN" sz="1800"/>
              <a:t>是进程级并行，因此，</a:t>
            </a:r>
            <a:r>
              <a:rPr lang="en-US" altLang="zh-CN" sz="1800"/>
              <a:t>Spark</a:t>
            </a:r>
            <a:r>
              <a:rPr lang="zh-CN" altLang="zh-CN" sz="1800"/>
              <a:t>在兼容</a:t>
            </a:r>
            <a:r>
              <a:rPr lang="en-US" altLang="zh-CN" sz="1800"/>
              <a:t>Hive</a:t>
            </a:r>
            <a:r>
              <a:rPr lang="zh-CN" altLang="zh-CN" sz="1800"/>
              <a:t>的实现上存在线程安全问题，导致</a:t>
            </a:r>
            <a:r>
              <a:rPr lang="en-US" altLang="zh-CN" sz="1800"/>
              <a:t>Shark</a:t>
            </a:r>
            <a:r>
              <a:rPr lang="zh-CN" altLang="zh-CN" sz="1800"/>
              <a:t>不得不使用另外一套独立维护的打了补丁的</a:t>
            </a:r>
            <a:r>
              <a:rPr lang="en-US" altLang="zh-CN" sz="1800"/>
              <a:t>Hive</a:t>
            </a:r>
            <a:r>
              <a:rPr lang="zh-CN" altLang="zh-CN" sz="1800"/>
              <a:t>源码分支</a:t>
            </a:r>
            <a:endParaRPr lang="zh-CN" altLang="en-US" sz="1800"/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FEF5528A-001B-B496-531C-38098FCFA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43000"/>
            <a:ext cx="338455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矩形 5">
            <a:extLst>
              <a:ext uri="{FF2B5EF4-FFF2-40B4-BE49-F238E27FC236}">
                <a16:creationId xmlns:a16="http://schemas.microsoft.com/office/drawing/2014/main" id="{D36297F5-3567-46F7-8337-13A406AF0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259513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Hive</a:t>
            </a:r>
            <a:r>
              <a:rPr lang="zh-CN" altLang="zh-CN" sz="1800"/>
              <a:t>中</a:t>
            </a:r>
            <a:r>
              <a:rPr lang="en-US" altLang="zh-CN" sz="1800"/>
              <a:t>SQL</a:t>
            </a:r>
            <a:r>
              <a:rPr lang="zh-CN" altLang="zh-CN" sz="1800"/>
              <a:t>查询的</a:t>
            </a:r>
            <a:r>
              <a:rPr lang="en-US" altLang="zh-CN" sz="1800"/>
              <a:t>MapReduce</a:t>
            </a:r>
            <a:r>
              <a:rPr lang="zh-CN" altLang="zh-CN" sz="1800"/>
              <a:t>作业转化过程</a:t>
            </a:r>
            <a:endParaRPr lang="zh-CN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BB7AFD96-220C-D395-6A45-24BE4CCB6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10.4.2 Spark SQL</a:t>
            </a:r>
            <a:r>
              <a:rPr lang="zh-CN" altLang="zh-CN"/>
              <a:t>设计</a:t>
            </a:r>
            <a:endParaRPr lang="zh-CN" altLang="en-US"/>
          </a:p>
        </p:txBody>
      </p:sp>
      <p:sp>
        <p:nvSpPr>
          <p:cNvPr id="45059" name="矩形 2">
            <a:extLst>
              <a:ext uri="{FF2B5EF4-FFF2-40B4-BE49-F238E27FC236}">
                <a16:creationId xmlns:a16="http://schemas.microsoft.com/office/drawing/2014/main" id="{8BD55CDB-8C87-F4DA-C058-E1CDBBFD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 SQL</a:t>
            </a:r>
            <a:r>
              <a:rPr lang="zh-CN" altLang="zh-CN" sz="1800"/>
              <a:t>在</a:t>
            </a:r>
            <a:r>
              <a:rPr lang="en-US" altLang="zh-CN" sz="1800"/>
              <a:t>Hive</a:t>
            </a:r>
            <a:r>
              <a:rPr lang="zh-CN" altLang="zh-CN" sz="1800"/>
              <a:t>兼容层面仅依赖</a:t>
            </a:r>
            <a:r>
              <a:rPr lang="en-US" altLang="zh-CN" sz="1800"/>
              <a:t>HiveQL</a:t>
            </a:r>
            <a:r>
              <a:rPr lang="zh-CN" altLang="en-US" sz="1800"/>
              <a:t>解析</a:t>
            </a:r>
            <a:r>
              <a:rPr lang="zh-CN" altLang="zh-CN" sz="1800"/>
              <a:t>、</a:t>
            </a:r>
            <a:r>
              <a:rPr lang="en-US" altLang="zh-CN" sz="1800"/>
              <a:t>Hive</a:t>
            </a:r>
            <a:r>
              <a:rPr lang="zh-CN" altLang="zh-CN" sz="1800"/>
              <a:t>元数据，也就是说，从</a:t>
            </a:r>
            <a:r>
              <a:rPr lang="en-US" altLang="zh-CN" sz="1800"/>
              <a:t>HQL</a:t>
            </a:r>
            <a:r>
              <a:rPr lang="zh-CN" altLang="zh-CN" sz="1800"/>
              <a:t>被解析成抽象语法树（</a:t>
            </a:r>
            <a:r>
              <a:rPr lang="en-US" altLang="zh-CN" sz="1800"/>
              <a:t>AST</a:t>
            </a:r>
            <a:r>
              <a:rPr lang="zh-CN" altLang="zh-CN" sz="1800"/>
              <a:t>）起，就全部由</a:t>
            </a:r>
            <a:r>
              <a:rPr lang="en-US" altLang="zh-CN" sz="1800"/>
              <a:t>Spark SQL</a:t>
            </a:r>
            <a:r>
              <a:rPr lang="zh-CN" altLang="zh-CN" sz="1800"/>
              <a:t>接管了。</a:t>
            </a:r>
            <a:r>
              <a:rPr lang="en-US" altLang="zh-CN" sz="1800"/>
              <a:t>Spark SQL</a:t>
            </a:r>
            <a:r>
              <a:rPr lang="zh-CN" altLang="zh-CN" sz="1800"/>
              <a:t>执行计划生成和优化都由</a:t>
            </a:r>
            <a:r>
              <a:rPr lang="en-US" altLang="zh-CN" sz="1800"/>
              <a:t>Catalyst</a:t>
            </a:r>
            <a:r>
              <a:rPr lang="zh-CN" altLang="zh-CN" sz="1800"/>
              <a:t>（函数式关系查询优化框架）负责</a:t>
            </a:r>
            <a:endParaRPr lang="zh-CN" altLang="en-US" sz="18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5FDAF74-A4BD-7567-C916-8635B2B48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5061" name="Object 1">
            <a:extLst>
              <a:ext uri="{FF2B5EF4-FFF2-40B4-BE49-F238E27FC236}">
                <a16:creationId xmlns:a16="http://schemas.microsoft.com/office/drawing/2014/main" id="{9F279140-7FEC-3438-51B8-9E929FA7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69913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505748" imgH="3686272" progId="Visio.Drawing.15">
                  <p:embed/>
                </p:oleObj>
              </mc:Choice>
              <mc:Fallback>
                <p:oleObj r:id="rId2" imgW="7505748" imgH="36862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69913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矩形 5">
            <a:extLst>
              <a:ext uri="{FF2B5EF4-FFF2-40B4-BE49-F238E27FC236}">
                <a16:creationId xmlns:a16="http://schemas.microsoft.com/office/drawing/2014/main" id="{6D579EAC-F123-5F8F-5370-C6A62BE23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6019800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16-12 Spark SQL</a:t>
            </a:r>
            <a:r>
              <a:rPr lang="zh-CN" altLang="zh-CN" sz="1800"/>
              <a:t>架构</a:t>
            </a:r>
            <a:endParaRPr lang="zh-CN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448223B-78E6-86AF-C5E4-1F0DA96C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10.4.2 Spark SQL</a:t>
            </a:r>
            <a:r>
              <a:rPr lang="zh-CN" altLang="zh-CN"/>
              <a:t>设计</a:t>
            </a:r>
            <a:endParaRPr lang="zh-CN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5963F17-9AB1-03D9-A6CF-BBBB920F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6084" name="Object 1">
            <a:extLst>
              <a:ext uri="{FF2B5EF4-FFF2-40B4-BE49-F238E27FC236}">
                <a16:creationId xmlns:a16="http://schemas.microsoft.com/office/drawing/2014/main" id="{74246A91-45E2-AD2E-C8F8-24B87E77C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048000"/>
          <a:ext cx="7607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67700" imgH="2723989" progId="Visio.Drawing.15">
                  <p:embed/>
                </p:oleObj>
              </mc:Choice>
              <mc:Fallback>
                <p:oleObj r:id="rId2" imgW="8267700" imgH="27239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6073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矩形 4">
            <a:extLst>
              <a:ext uri="{FF2B5EF4-FFF2-40B4-BE49-F238E27FC236}">
                <a16:creationId xmlns:a16="http://schemas.microsoft.com/office/drawing/2014/main" id="{2230792F-07FD-5D96-01DD-76964288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67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16-13 Spark SQL</a:t>
            </a:r>
            <a:r>
              <a:rPr lang="zh-CN" altLang="zh-CN" sz="1800"/>
              <a:t>支持的数据格式和编程语言</a:t>
            </a:r>
            <a:endParaRPr lang="zh-CN" altLang="en-US" sz="1800"/>
          </a:p>
        </p:txBody>
      </p:sp>
      <p:sp>
        <p:nvSpPr>
          <p:cNvPr id="46086" name="矩形 5">
            <a:extLst>
              <a:ext uri="{FF2B5EF4-FFF2-40B4-BE49-F238E27FC236}">
                <a16:creationId xmlns:a16="http://schemas.microsoft.com/office/drawing/2014/main" id="{444A8BAC-96D3-EDEC-C97B-A26C76BB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1800"/>
              <a:t>Spark SQL</a:t>
            </a:r>
            <a:r>
              <a:rPr lang="zh-CN" altLang="zh-CN" sz="1800"/>
              <a:t>增加了</a:t>
            </a:r>
            <a:r>
              <a:rPr lang="en-US" altLang="zh-CN" sz="1800"/>
              <a:t>SchemaRDD</a:t>
            </a:r>
            <a:r>
              <a:rPr lang="zh-CN" altLang="zh-CN" sz="1800"/>
              <a:t>（即带有</a:t>
            </a:r>
            <a:r>
              <a:rPr lang="en-US" altLang="zh-CN" sz="1800"/>
              <a:t>Schema</a:t>
            </a:r>
            <a:r>
              <a:rPr lang="zh-CN" altLang="zh-CN" sz="1800"/>
              <a:t>信息的</a:t>
            </a:r>
            <a:r>
              <a:rPr lang="en-US" altLang="zh-CN" sz="1800"/>
              <a:t>RDD</a:t>
            </a:r>
            <a:r>
              <a:rPr lang="zh-CN" altLang="zh-CN" sz="1800"/>
              <a:t>），使用户可以在</a:t>
            </a:r>
            <a:r>
              <a:rPr lang="en-US" altLang="zh-CN" sz="1800"/>
              <a:t>Spark SQL</a:t>
            </a:r>
            <a:r>
              <a:rPr lang="zh-CN" altLang="zh-CN" sz="1800"/>
              <a:t>中执行</a:t>
            </a:r>
            <a:r>
              <a:rPr lang="en-US" altLang="zh-CN" sz="1800"/>
              <a:t>SQL</a:t>
            </a:r>
            <a:r>
              <a:rPr lang="zh-CN" altLang="zh-CN" sz="1800"/>
              <a:t>语句，数据既可以来自</a:t>
            </a:r>
            <a:r>
              <a:rPr lang="en-US" altLang="zh-CN" sz="1800"/>
              <a:t>RDD</a:t>
            </a:r>
            <a:r>
              <a:rPr lang="zh-CN" altLang="zh-CN" sz="1800"/>
              <a:t>，也可以是</a:t>
            </a:r>
            <a:r>
              <a:rPr lang="en-US" altLang="zh-CN" sz="1800"/>
              <a:t>Hive</a:t>
            </a:r>
            <a:r>
              <a:rPr lang="zh-CN" altLang="zh-CN" sz="1800"/>
              <a:t>、</a:t>
            </a:r>
            <a:r>
              <a:rPr lang="en-US" altLang="zh-CN" sz="1800"/>
              <a:t>HDFS</a:t>
            </a:r>
            <a:r>
              <a:rPr lang="zh-CN" altLang="zh-CN" sz="1800"/>
              <a:t>、</a:t>
            </a:r>
            <a:r>
              <a:rPr lang="en-US" altLang="zh-CN" sz="1800"/>
              <a:t>Cassandra</a:t>
            </a:r>
            <a:r>
              <a:rPr lang="zh-CN" altLang="zh-CN" sz="1800"/>
              <a:t>等外部数据源，还可以是</a:t>
            </a:r>
            <a:r>
              <a:rPr lang="en-US" altLang="zh-CN" sz="1800"/>
              <a:t>JSON</a:t>
            </a:r>
            <a:r>
              <a:rPr lang="zh-CN" altLang="zh-CN" sz="1800"/>
              <a:t>格式的数据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Spark SQL</a:t>
            </a:r>
            <a:r>
              <a:rPr lang="zh-CN" altLang="zh-CN" sz="1800"/>
              <a:t>目前支持</a:t>
            </a:r>
            <a:r>
              <a:rPr lang="en-US" altLang="zh-CN" sz="1800"/>
              <a:t>Scala</a:t>
            </a:r>
            <a:r>
              <a:rPr lang="zh-CN" altLang="zh-CN" sz="1800"/>
              <a:t>、</a:t>
            </a:r>
            <a:r>
              <a:rPr lang="en-US" altLang="zh-CN" sz="1800"/>
              <a:t>Java</a:t>
            </a:r>
            <a:r>
              <a:rPr lang="zh-CN" altLang="zh-CN" sz="1800"/>
              <a:t>、</a:t>
            </a:r>
            <a:r>
              <a:rPr lang="en-US" altLang="zh-CN" sz="1800"/>
              <a:t>Python</a:t>
            </a:r>
            <a:r>
              <a:rPr lang="zh-CN" altLang="zh-CN" sz="1800"/>
              <a:t>三种语言，支持</a:t>
            </a:r>
            <a:r>
              <a:rPr lang="en-US" altLang="zh-CN" sz="1800"/>
              <a:t>SQL-92</a:t>
            </a:r>
            <a:r>
              <a:rPr lang="zh-CN" altLang="zh-CN" sz="1800"/>
              <a:t>规范</a:t>
            </a:r>
            <a:endParaRPr lang="zh-CN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38675E72-F90A-7A05-F97B-2216E2642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10.5 Spark</a:t>
            </a:r>
            <a:r>
              <a:rPr lang="zh-CN" altLang="zh-CN"/>
              <a:t>的部署</a:t>
            </a:r>
            <a:r>
              <a:rPr lang="zh-CN" altLang="en-US"/>
              <a:t>和应用</a:t>
            </a:r>
            <a:r>
              <a:rPr lang="zh-CN" altLang="zh-CN"/>
              <a:t>方式</a:t>
            </a:r>
            <a:endParaRPr lang="zh-CN" altLang="en-US"/>
          </a:p>
        </p:txBody>
      </p:sp>
      <p:sp>
        <p:nvSpPr>
          <p:cNvPr id="47107" name="TextBox 2">
            <a:extLst>
              <a:ext uri="{FF2B5EF4-FFF2-40B4-BE49-F238E27FC236}">
                <a16:creationId xmlns:a16="http://schemas.microsoft.com/office/drawing/2014/main" id="{9468AD79-678E-51BB-6552-8D55FB25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148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10.5.1 Spark</a:t>
            </a:r>
            <a:r>
              <a:rPr lang="zh-CN" altLang="en-US"/>
              <a:t>三种部署方式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10.5.2 </a:t>
            </a:r>
            <a:r>
              <a:rPr lang="zh-CN" altLang="en-US"/>
              <a:t>从</a:t>
            </a:r>
            <a:r>
              <a:rPr lang="en-US" altLang="zh-CN"/>
              <a:t>Hadoop+Storm</a:t>
            </a:r>
            <a:r>
              <a:rPr lang="zh-CN" altLang="en-US"/>
              <a:t>架构转向</a:t>
            </a:r>
            <a:r>
              <a:rPr lang="en-US" altLang="zh-CN"/>
              <a:t>Spark</a:t>
            </a:r>
            <a:r>
              <a:rPr lang="zh-CN" altLang="en-US"/>
              <a:t>架构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10.5.3 Hadoop</a:t>
            </a:r>
            <a:r>
              <a:rPr lang="zh-CN" altLang="en-US"/>
              <a:t>和</a:t>
            </a:r>
            <a:r>
              <a:rPr lang="en-US" altLang="zh-CN"/>
              <a:t>Spark</a:t>
            </a:r>
            <a:r>
              <a:rPr lang="zh-CN" altLang="en-US"/>
              <a:t>的统一部署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A78921BF-1576-AAF9-AA4D-F21672CA8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10.5.1 Spark</a:t>
            </a:r>
            <a:r>
              <a:rPr lang="zh-CN" altLang="en-US"/>
              <a:t>三种部署方式</a:t>
            </a:r>
          </a:p>
        </p:txBody>
      </p:sp>
      <p:sp>
        <p:nvSpPr>
          <p:cNvPr id="48131" name="矩形 2">
            <a:extLst>
              <a:ext uri="{FF2B5EF4-FFF2-40B4-BE49-F238E27FC236}">
                <a16:creationId xmlns:a16="http://schemas.microsoft.com/office/drawing/2014/main" id="{CACE0286-92B4-E7FF-1E7F-4554DF5F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229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Spark</a:t>
            </a:r>
            <a:r>
              <a:rPr lang="zh-CN" altLang="zh-CN" sz="2400"/>
              <a:t>支持三种不同类型的部署方式，包括</a:t>
            </a:r>
            <a:r>
              <a:rPr lang="zh-CN" altLang="en-US" sz="2400"/>
              <a:t>：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Standalone</a:t>
            </a:r>
            <a:r>
              <a:rPr lang="zh-CN" altLang="en-US" sz="2400"/>
              <a:t>（类似于</a:t>
            </a:r>
            <a:r>
              <a:rPr lang="en-US" altLang="zh-CN" sz="2400"/>
              <a:t>MapReduce1.0</a:t>
            </a:r>
            <a:r>
              <a:rPr lang="zh-CN" altLang="en-US" sz="2400"/>
              <a:t>，</a:t>
            </a:r>
            <a:r>
              <a:rPr lang="en-US" altLang="zh-CN" sz="2400"/>
              <a:t>slot</a:t>
            </a:r>
            <a:r>
              <a:rPr lang="zh-CN" altLang="en-US" sz="2400"/>
              <a:t>为资源分配单位）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Spark on Mesos</a:t>
            </a:r>
            <a:r>
              <a:rPr lang="zh-CN" altLang="en-US" sz="2400"/>
              <a:t>（和</a:t>
            </a:r>
            <a:r>
              <a:rPr lang="en-US" altLang="zh-CN" sz="2400"/>
              <a:t>Spark</a:t>
            </a:r>
            <a:r>
              <a:rPr lang="zh-CN" altLang="en-US" sz="2400"/>
              <a:t>有血缘关系，更好支持</a:t>
            </a:r>
            <a:r>
              <a:rPr lang="en-US" altLang="zh-CN" sz="2400"/>
              <a:t>Mesos</a:t>
            </a:r>
            <a:r>
              <a:rPr lang="zh-CN" altLang="en-US" sz="2400"/>
              <a:t>）</a:t>
            </a:r>
            <a:endParaRPr lang="en-US" altLang="zh-CN" sz="2400"/>
          </a:p>
          <a:p>
            <a:pPr eaLnBrk="1" hangingPunct="1">
              <a:spcBef>
                <a:spcPct val="0"/>
              </a:spcBef>
            </a:pPr>
            <a:r>
              <a:rPr lang="en-US" altLang="zh-CN" sz="2400"/>
              <a:t>Spark on YARN</a:t>
            </a:r>
            <a:endParaRPr lang="zh-CN" altLang="en-US" sz="2400"/>
          </a:p>
        </p:txBody>
      </p:sp>
      <p:pic>
        <p:nvPicPr>
          <p:cNvPr id="48132" name="Picture 2">
            <a:extLst>
              <a:ext uri="{FF2B5EF4-FFF2-40B4-BE49-F238E27FC236}">
                <a16:creationId xmlns:a16="http://schemas.microsoft.com/office/drawing/2014/main" id="{3E1B60F0-F50A-81D3-3538-5C4324489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9769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矩形 4">
            <a:extLst>
              <a:ext uri="{FF2B5EF4-FFF2-40B4-BE49-F238E27FC236}">
                <a16:creationId xmlns:a16="http://schemas.microsoft.com/office/drawing/2014/main" id="{9D3BA8C0-7EB6-DDA5-ACD5-E96E4EDE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096000"/>
            <a:ext cx="2984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16-17 Spark on Yarn</a:t>
            </a:r>
            <a:r>
              <a:rPr lang="zh-CN" altLang="zh-CN" sz="1800"/>
              <a:t>架构</a:t>
            </a:r>
            <a:endParaRPr lang="zh-CN" altLang="en-US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E65652E5-9EE4-87D9-C29B-C876A3C40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10.5.2 </a:t>
            </a:r>
            <a:r>
              <a:rPr lang="zh-CN" altLang="zh-CN" sz="2800"/>
              <a:t>从</a:t>
            </a:r>
            <a:r>
              <a:rPr lang="en-US" altLang="zh-CN" sz="2800"/>
              <a:t>Hadoop+Storm</a:t>
            </a:r>
            <a:r>
              <a:rPr lang="zh-CN" altLang="zh-CN" sz="2800"/>
              <a:t>架构转向</a:t>
            </a:r>
            <a:r>
              <a:rPr lang="en-US" altLang="zh-CN" sz="2800"/>
              <a:t>Spark</a:t>
            </a:r>
            <a:r>
              <a:rPr lang="zh-CN" altLang="zh-CN" sz="2800"/>
              <a:t>架构</a:t>
            </a:r>
            <a:endParaRPr lang="zh-CN" altLang="en-US" sz="2800"/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CA981405-8DF7-3DBD-C9CE-EA732340B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7818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矩形 4">
            <a:extLst>
              <a:ext uri="{FF2B5EF4-FFF2-40B4-BE49-F238E27FC236}">
                <a16:creationId xmlns:a16="http://schemas.microsoft.com/office/drawing/2014/main" id="{65D42199-7D9C-4F20-283C-D0151151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183313"/>
            <a:ext cx="5638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16-18  </a:t>
            </a:r>
            <a:r>
              <a:rPr lang="zh-CN" altLang="zh-CN" sz="1800"/>
              <a:t>采用</a:t>
            </a:r>
            <a:r>
              <a:rPr lang="en-US" altLang="zh-CN" sz="1800"/>
              <a:t>Hadoop+Storm</a:t>
            </a:r>
            <a:r>
              <a:rPr lang="zh-CN" altLang="zh-CN" sz="1800"/>
              <a:t>部署方式的一个案例</a:t>
            </a:r>
            <a:endParaRPr lang="zh-CN" altLang="en-US" sz="1800"/>
          </a:p>
        </p:txBody>
      </p:sp>
      <p:sp>
        <p:nvSpPr>
          <p:cNvPr id="49157" name="矩形 4">
            <a:extLst>
              <a:ext uri="{FF2B5EF4-FFF2-40B4-BE49-F238E27FC236}">
                <a16:creationId xmlns:a16="http://schemas.microsoft.com/office/drawing/2014/main" id="{4B11F651-278B-C4C9-45AB-17CB99F3C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这种架构部署较为繁琐</a:t>
            </a:r>
            <a:endParaRPr lang="zh-CN" altLang="en-US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902828CE-BFFD-4EFC-2295-3D63AD84B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10.5.2 </a:t>
            </a:r>
            <a:r>
              <a:rPr lang="zh-CN" altLang="zh-CN" sz="2800"/>
              <a:t>从</a:t>
            </a:r>
            <a:r>
              <a:rPr lang="en-US" altLang="zh-CN" sz="2800"/>
              <a:t>Hadoop+Storm</a:t>
            </a:r>
            <a:r>
              <a:rPr lang="zh-CN" altLang="zh-CN" sz="2800"/>
              <a:t>架构转向</a:t>
            </a:r>
            <a:r>
              <a:rPr lang="en-US" altLang="zh-CN" sz="2800"/>
              <a:t>Spark</a:t>
            </a:r>
            <a:r>
              <a:rPr lang="zh-CN" altLang="zh-CN" sz="2800"/>
              <a:t>架构</a:t>
            </a:r>
            <a:endParaRPr lang="zh-CN" altLang="en-US" sz="2800"/>
          </a:p>
        </p:txBody>
      </p:sp>
      <p:pic>
        <p:nvPicPr>
          <p:cNvPr id="50179" name="图片 2">
            <a:extLst>
              <a:ext uri="{FF2B5EF4-FFF2-40B4-BE49-F238E27FC236}">
                <a16:creationId xmlns:a16="http://schemas.microsoft.com/office/drawing/2014/main" id="{8EF5D901-9B72-546D-57E1-9F77BAAB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038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矩形 3">
            <a:extLst>
              <a:ext uri="{FF2B5EF4-FFF2-40B4-BE49-F238E27FC236}">
                <a16:creationId xmlns:a16="http://schemas.microsoft.com/office/drawing/2014/main" id="{00BBB54B-09C6-4A92-77DF-438857B3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4300"/>
            <a:ext cx="3810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用</a:t>
            </a:r>
            <a:r>
              <a:rPr lang="en-US" altLang="zh-CN" sz="1800"/>
              <a:t>Spark</a:t>
            </a:r>
            <a:r>
              <a:rPr lang="zh-CN" altLang="zh-CN" sz="1800"/>
              <a:t>架构具有如下优点：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实现一键式安装和配置、线程级别的任务监控和告警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降低硬件集群、软件维护、任务监控和应用开发的难度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便于做成统一的硬件、计算平台资源池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需要说明的是，</a:t>
            </a:r>
            <a:r>
              <a:rPr lang="en-US" altLang="zh-CN" sz="1800"/>
              <a:t>Spark Streaming</a:t>
            </a:r>
            <a:r>
              <a:rPr lang="zh-CN" altLang="zh-CN" sz="1800"/>
              <a:t>无法实现毫秒级的流计算，因此，对于需要毫秒级实时响应的企业应用而言，仍然需要采用流计算框架（如</a:t>
            </a:r>
            <a:r>
              <a:rPr lang="en-US" altLang="zh-CN" sz="1800"/>
              <a:t>Storm</a:t>
            </a:r>
            <a:r>
              <a:rPr lang="zh-CN" altLang="zh-CN" sz="1800"/>
              <a:t>）</a:t>
            </a:r>
            <a:endParaRPr lang="zh-CN" altLang="en-US" sz="1800"/>
          </a:p>
        </p:txBody>
      </p:sp>
      <p:sp>
        <p:nvSpPr>
          <p:cNvPr id="50181" name="矩形 4">
            <a:extLst>
              <a:ext uri="{FF2B5EF4-FFF2-40B4-BE49-F238E27FC236}">
                <a16:creationId xmlns:a16="http://schemas.microsoft.com/office/drawing/2014/main" id="{7223E07A-6854-6196-F4B9-8DFB573E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324600"/>
            <a:ext cx="510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16-19 </a:t>
            </a:r>
            <a:r>
              <a:rPr lang="zh-CN" altLang="zh-CN" sz="1800"/>
              <a:t>用</a:t>
            </a:r>
            <a:r>
              <a:rPr lang="en-US" altLang="zh-CN" sz="1800"/>
              <a:t>Spark</a:t>
            </a:r>
            <a:r>
              <a:rPr lang="zh-CN" altLang="zh-CN" sz="1800"/>
              <a:t>架构满足批处理和流处理需求</a:t>
            </a:r>
            <a:endParaRPr lang="zh-CN" altLang="en-US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56B32C92-E167-74E7-726F-1266C3584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10.5.3 Hadoop</a:t>
            </a:r>
            <a:r>
              <a:rPr lang="zh-CN" altLang="zh-CN"/>
              <a:t>和</a:t>
            </a:r>
            <a:r>
              <a:rPr lang="en-US" altLang="zh-CN"/>
              <a:t>Spark</a:t>
            </a:r>
            <a:r>
              <a:rPr lang="zh-CN" altLang="zh-CN"/>
              <a:t>的统一部署</a:t>
            </a:r>
            <a:endParaRPr lang="zh-CN" altLang="en-US"/>
          </a:p>
        </p:txBody>
      </p:sp>
      <p:sp>
        <p:nvSpPr>
          <p:cNvPr id="51203" name="矩形 2">
            <a:extLst>
              <a:ext uri="{FF2B5EF4-FFF2-40B4-BE49-F238E27FC236}">
                <a16:creationId xmlns:a16="http://schemas.microsoft.com/office/drawing/2014/main" id="{AEA7D23C-4229-0932-36FA-77E99BC0B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79638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不同的计算框架统一运行在</a:t>
            </a:r>
            <a:r>
              <a:rPr lang="en-US" altLang="zh-CN" sz="1800"/>
              <a:t>YARN</a:t>
            </a:r>
            <a:r>
              <a:rPr lang="zh-CN" altLang="zh-CN" sz="1800"/>
              <a:t>中，可以带来如下好处：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计算资源按需伸缩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不用负载应用混搭，集群利用率高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共享底层存储，避免数据跨集群迁移</a:t>
            </a:r>
            <a:endParaRPr lang="zh-CN" altLang="en-US" sz="18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50D3259-6DC3-2722-3EDA-9FE03F4A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1205" name="Object 1">
            <a:extLst>
              <a:ext uri="{FF2B5EF4-FFF2-40B4-BE49-F238E27FC236}">
                <a16:creationId xmlns:a16="http://schemas.microsoft.com/office/drawing/2014/main" id="{8C04B3AC-BD34-814D-743A-A151AFD93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56025"/>
          <a:ext cx="6172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10696" imgH="3266962" progId="Visio.Drawing.15">
                  <p:embed/>
                </p:oleObj>
              </mc:Choice>
              <mc:Fallback>
                <p:oleObj r:id="rId2" imgW="8610696" imgH="32669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56025"/>
                        <a:ext cx="61722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矩形 5">
            <a:extLst>
              <a:ext uri="{FF2B5EF4-FFF2-40B4-BE49-F238E27FC236}">
                <a16:creationId xmlns:a16="http://schemas.microsoft.com/office/drawing/2014/main" id="{EF689E92-9B00-39EE-8DD2-342F6C92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107113"/>
            <a:ext cx="3865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16-20 Hadoop</a:t>
            </a:r>
            <a:r>
              <a:rPr lang="zh-CN" altLang="zh-CN" sz="1800"/>
              <a:t>和</a:t>
            </a:r>
            <a:r>
              <a:rPr lang="en-US" altLang="zh-CN" sz="1800"/>
              <a:t>Spark</a:t>
            </a:r>
            <a:r>
              <a:rPr lang="zh-CN" altLang="zh-CN" sz="1800"/>
              <a:t>的统一部署</a:t>
            </a:r>
            <a:endParaRPr lang="zh-CN" altLang="en-US" sz="1800"/>
          </a:p>
        </p:txBody>
      </p:sp>
      <p:sp>
        <p:nvSpPr>
          <p:cNvPr id="51207" name="矩形 6">
            <a:extLst>
              <a:ext uri="{FF2B5EF4-FFF2-40B4-BE49-F238E27FC236}">
                <a16:creationId xmlns:a16="http://schemas.microsoft.com/office/drawing/2014/main" id="{6E28EC41-0605-0827-637C-C1B38F19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77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800"/>
              <a:t>由于</a:t>
            </a:r>
            <a:r>
              <a:rPr lang="en-US" altLang="zh-CN" sz="1800"/>
              <a:t>Hadoop</a:t>
            </a:r>
            <a:r>
              <a:rPr lang="zh-CN" altLang="zh-CN" sz="1800"/>
              <a:t>生态系统中的一些组件所实现的功能，目前还是无法由</a:t>
            </a:r>
            <a:r>
              <a:rPr lang="en-US" altLang="zh-CN" sz="1800"/>
              <a:t>Spark</a:t>
            </a:r>
            <a:r>
              <a:rPr lang="zh-CN" altLang="zh-CN" sz="1800"/>
              <a:t>取代的，比如，</a:t>
            </a:r>
            <a:r>
              <a:rPr lang="en-US" altLang="zh-CN" sz="1800"/>
              <a:t>Storm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1800"/>
              <a:t>现有的</a:t>
            </a:r>
            <a:r>
              <a:rPr lang="en-US" altLang="zh-CN" sz="1800"/>
              <a:t>Hadoop</a:t>
            </a:r>
            <a:r>
              <a:rPr lang="zh-CN" altLang="zh-CN" sz="1800"/>
              <a:t>组件开发的</a:t>
            </a:r>
            <a:r>
              <a:rPr lang="zh-CN" altLang="en-US" sz="1800"/>
              <a:t>应用</a:t>
            </a:r>
            <a:r>
              <a:rPr lang="zh-CN" altLang="zh-CN" sz="1800"/>
              <a:t>，完全转移到</a:t>
            </a:r>
            <a:r>
              <a:rPr lang="en-US" altLang="zh-CN" sz="1800"/>
              <a:t>Spark</a:t>
            </a:r>
            <a:r>
              <a:rPr lang="zh-CN" altLang="zh-CN" sz="1800"/>
              <a:t>上需要一定的成本</a:t>
            </a:r>
            <a:endParaRPr lang="zh-CN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AD2FA308-E588-9173-D8B9-734497999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 6 Spark</a:t>
            </a:r>
            <a:r>
              <a:rPr lang="zh-CN" altLang="en-US"/>
              <a:t>编程实践</a:t>
            </a:r>
          </a:p>
        </p:txBody>
      </p:sp>
      <p:sp>
        <p:nvSpPr>
          <p:cNvPr id="52227" name="TextBox 2">
            <a:extLst>
              <a:ext uri="{FF2B5EF4-FFF2-40B4-BE49-F238E27FC236}">
                <a16:creationId xmlns:a16="http://schemas.microsoft.com/office/drawing/2014/main" id="{DE4D6789-D62A-1750-8F4F-9987896E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45386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10.6.1 Spark</a:t>
            </a:r>
            <a:r>
              <a:rPr lang="zh-CN" altLang="en-US" sz="2800"/>
              <a:t>安装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10.6.2 </a:t>
            </a:r>
            <a:r>
              <a:rPr lang="zh-CN" altLang="en-US" sz="2800"/>
              <a:t>启动</a:t>
            </a:r>
            <a:r>
              <a:rPr lang="en-US" altLang="zh-CN" sz="2800"/>
              <a:t>Spark Shell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10.6.3 Spark RDD</a:t>
            </a:r>
            <a:r>
              <a:rPr lang="zh-CN" altLang="en-US" sz="2800"/>
              <a:t>基本操作</a:t>
            </a:r>
            <a:endParaRPr lang="en-US" altLang="zh-CN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10.6.4 Spark</a:t>
            </a:r>
            <a:r>
              <a:rPr lang="zh-CN" altLang="en-US" sz="2800"/>
              <a:t>应用程序</a:t>
            </a:r>
            <a:r>
              <a:rPr lang="en-US" altLang="zh-CN" sz="2800"/>
              <a:t>	</a:t>
            </a:r>
            <a:endParaRPr lang="zh-CN" altLang="en-US" sz="2800"/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41948EA8-8E5A-91DB-ADC7-75DE9C6D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6557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</a:t>
            </a:r>
            <a:r>
              <a:rPr lang="zh-CN" altLang="en-US" sz="1800"/>
              <a:t>上机实践详细过程，请参考厦门大学数据库实验室建设的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“高校大数据课程公共服务平台”中的技术文章：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《</a:t>
            </a:r>
            <a:r>
              <a:rPr lang="zh-CN" altLang="en-US" sz="1800"/>
              <a:t>大数据技术原理与应用（第</a:t>
            </a:r>
            <a:r>
              <a:rPr lang="en-US" altLang="zh-CN" sz="1800"/>
              <a:t>3</a:t>
            </a:r>
            <a:r>
              <a:rPr lang="zh-CN" altLang="en-US" sz="1800"/>
              <a:t>版）第</a:t>
            </a:r>
            <a:r>
              <a:rPr lang="en-US" altLang="zh-CN" sz="1800"/>
              <a:t>10</a:t>
            </a:r>
            <a:r>
              <a:rPr lang="zh-CN" altLang="en-US" sz="1800"/>
              <a:t>章 </a:t>
            </a:r>
            <a:r>
              <a:rPr lang="en-US" altLang="zh-CN" sz="1800"/>
              <a:t>Spark </a:t>
            </a:r>
            <a:r>
              <a:rPr lang="zh-CN" altLang="en-US" sz="1800"/>
              <a:t>学习指南</a:t>
            </a:r>
            <a:r>
              <a:rPr lang="en-US" altLang="zh-CN" sz="1800"/>
              <a:t>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访问地址：</a:t>
            </a:r>
            <a:r>
              <a:rPr lang="en-US" altLang="zh-CN" sz="1800"/>
              <a:t>http://dblab.xmu.edu.cn/blog/2501-2/</a:t>
            </a:r>
            <a:endParaRPr lang="zh-CN" altLang="en-US" sz="1800"/>
          </a:p>
        </p:txBody>
      </p:sp>
      <p:pic>
        <p:nvPicPr>
          <p:cNvPr id="52229" name="Picture 7" descr="http://dblab.xmu.edu.cn/wp-content/uploads/2015/09/%E9%AB%98%E6%A0%A1%E5%A4%A7%E6%95%B0%E6%8D%AE%E8%AF%BE%E7%A8%8B%E5%85%AC%E5%85%B1%E6%9C%8D%E5%8A%A1%E5%B9%B3%E5%8F%B02017LOGO.jpg">
            <a:extLst>
              <a:ext uri="{FF2B5EF4-FFF2-40B4-BE49-F238E27FC236}">
                <a16:creationId xmlns:a16="http://schemas.microsoft.com/office/drawing/2014/main" id="{B19765AA-2337-7B2F-1D33-FD66DF02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3276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CA0E930A-D96A-62DD-A735-DD627E64A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10.6.1 Spark</a:t>
            </a:r>
            <a:r>
              <a:rPr lang="zh-CN" altLang="en-US"/>
              <a:t>安装</a:t>
            </a:r>
          </a:p>
        </p:txBody>
      </p:sp>
      <p:sp>
        <p:nvSpPr>
          <p:cNvPr id="53251" name="矩形 3">
            <a:extLst>
              <a:ext uri="{FF2B5EF4-FFF2-40B4-BE49-F238E27FC236}">
                <a16:creationId xmlns:a16="http://schemas.microsoft.com/office/drawing/2014/main" id="{20990D90-1086-C04C-6402-791790A0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162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注意：安装</a:t>
            </a:r>
            <a:r>
              <a:rPr lang="en-US" altLang="zh-CN" sz="1800"/>
              <a:t>Spark</a:t>
            </a:r>
            <a:r>
              <a:rPr lang="zh-CN" altLang="en-US" sz="1800"/>
              <a:t>之前需要安装</a:t>
            </a:r>
            <a:r>
              <a:rPr lang="en-US" altLang="zh-CN" sz="1800"/>
              <a:t>Java</a:t>
            </a:r>
            <a:r>
              <a:rPr lang="zh-CN" altLang="zh-CN" sz="1800"/>
              <a:t>环境和</a:t>
            </a:r>
            <a:r>
              <a:rPr lang="en-US" altLang="zh-CN" sz="1800"/>
              <a:t>Hadoop</a:t>
            </a:r>
            <a:r>
              <a:rPr lang="zh-CN" altLang="zh-CN" sz="1800"/>
              <a:t>环境</a:t>
            </a:r>
            <a:r>
              <a:rPr lang="zh-CN" altLang="en-US" sz="1800"/>
              <a:t>。</a:t>
            </a:r>
            <a:endParaRPr lang="en-US" altLang="zh-CN" sz="1800"/>
          </a:p>
          <a:p>
            <a:pPr eaLnBrk="1" hangingPunct="1">
              <a:spcBef>
                <a:spcPct val="0"/>
              </a:spcBef>
            </a:pPr>
            <a:r>
              <a:rPr lang="en-US" altLang="zh-CN" sz="1800"/>
              <a:t>Spark</a:t>
            </a:r>
            <a:r>
              <a:rPr lang="zh-CN" altLang="en-US" sz="1800"/>
              <a:t>下载地址：</a:t>
            </a:r>
            <a:r>
              <a:rPr lang="en-US" altLang="zh-CN" sz="1800"/>
              <a:t> </a:t>
            </a:r>
            <a:r>
              <a:rPr lang="en-US" altLang="zh-CN" sz="1800">
                <a:hlinkClick r:id="rId2"/>
              </a:rPr>
              <a:t>http://spark.apache.org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53252" name="TextBox 7">
            <a:extLst>
              <a:ext uri="{FF2B5EF4-FFF2-40B4-BE49-F238E27FC236}">
                <a16:creationId xmlns:a16="http://schemas.microsoft.com/office/drawing/2014/main" id="{10B33D28-F702-3227-54D2-5FA23147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/>
              <a:t>登录</a:t>
            </a:r>
            <a:r>
              <a:rPr lang="en-US" altLang="zh-CN" sz="2000"/>
              <a:t>Linux</a:t>
            </a:r>
            <a:r>
              <a:rPr lang="zh-CN" altLang="zh-CN" sz="2000"/>
              <a:t>系统（本教程统一采用</a:t>
            </a:r>
            <a:r>
              <a:rPr lang="en-US" altLang="zh-CN" sz="2000"/>
              <a:t>hadoop</a:t>
            </a:r>
            <a:r>
              <a:rPr lang="zh-CN" altLang="zh-CN" sz="2000"/>
              <a:t>用户登录），打开浏览器，访问</a:t>
            </a:r>
            <a:r>
              <a:rPr lang="en-US" altLang="zh-CN" sz="2000"/>
              <a:t>Spark</a:t>
            </a:r>
            <a:r>
              <a:rPr lang="zh-CN" altLang="zh-CN" sz="2000"/>
              <a:t>官网（</a:t>
            </a:r>
            <a:r>
              <a:rPr lang="en-US" altLang="zh-CN" sz="2000"/>
              <a:t>https://archive.apache.org/dist/spark/spark-2.4.0/</a:t>
            </a:r>
            <a:r>
              <a:rPr lang="zh-CN" altLang="zh-CN" sz="2000"/>
              <a:t>）（如</a:t>
            </a:r>
            <a:r>
              <a:rPr lang="zh-CN" altLang="en-US" sz="2000"/>
              <a:t>下</a:t>
            </a:r>
            <a:r>
              <a:rPr lang="zh-CN" altLang="zh-CN" sz="2000"/>
              <a:t>图所示），在页面中选择下载“</a:t>
            </a:r>
            <a:r>
              <a:rPr lang="en-US" altLang="zh-CN" sz="2000"/>
              <a:t>spark-2.4.0-bin-without-hadoop.tgz</a:t>
            </a:r>
            <a:r>
              <a:rPr lang="zh-CN" altLang="zh-CN" sz="2000"/>
              <a:t>”。假设下载后的文件被保存在“</a:t>
            </a:r>
            <a:r>
              <a:rPr lang="en-US" altLang="zh-CN" sz="2000"/>
              <a:t>~/Downloads</a:t>
            </a:r>
            <a:r>
              <a:rPr lang="zh-CN" altLang="zh-CN" sz="2000"/>
              <a:t>”目录下。</a:t>
            </a:r>
            <a:endParaRPr lang="zh-CN" altLang="en-US" sz="2400"/>
          </a:p>
        </p:txBody>
      </p:sp>
      <p:pic>
        <p:nvPicPr>
          <p:cNvPr id="53253" name="图片 6">
            <a:extLst>
              <a:ext uri="{FF2B5EF4-FFF2-40B4-BE49-F238E27FC236}">
                <a16:creationId xmlns:a16="http://schemas.microsoft.com/office/drawing/2014/main" id="{CF9A3523-AC10-9811-C1CB-101CED3E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715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0293-F3F9-A315-8668-9473E1AE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发展简史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F8F0A-F0B6-72AE-8544-41B80B99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1371654"/>
            <a:ext cx="8070377" cy="48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38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F5CC22E6-F8D0-9B96-0F52-82DF5B2E3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10.6.1 Spark</a:t>
            </a:r>
            <a:r>
              <a:rPr lang="zh-CN" altLang="en-US"/>
              <a:t>安装</a:t>
            </a:r>
          </a:p>
        </p:txBody>
      </p:sp>
      <p:sp>
        <p:nvSpPr>
          <p:cNvPr id="54275" name="矩形 3">
            <a:extLst>
              <a:ext uri="{FF2B5EF4-FFF2-40B4-BE49-F238E27FC236}">
                <a16:creationId xmlns:a16="http://schemas.microsoft.com/office/drawing/2014/main" id="{8E9F8596-BCA4-9E36-124C-36241BB4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81113"/>
            <a:ext cx="84582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/>
              <a:t>解压安装包</a:t>
            </a:r>
            <a:r>
              <a:rPr lang="en-US" altLang="zh-CN" sz="1800"/>
              <a:t>spark-2.4.0-bin-without-hadoop.tgz</a:t>
            </a:r>
            <a:r>
              <a:rPr lang="zh-CN" altLang="en-US" sz="1800"/>
              <a:t>至路径 </a:t>
            </a:r>
            <a:r>
              <a:rPr lang="en-US" altLang="zh-CN" sz="1800"/>
              <a:t>/usr/local</a:t>
            </a:r>
            <a:r>
              <a:rPr lang="zh-CN" altLang="zh-CN" sz="1800"/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cd /usr/local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sudo mv ./spark-2.4.0-bin-without-hadoop/ ./spark   # </a:t>
            </a:r>
            <a:r>
              <a:rPr lang="zh-CN" altLang="zh-CN" sz="1600"/>
              <a:t>更改文件夹名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sudo chown -R hadoop ./spark                   # </a:t>
            </a:r>
            <a:r>
              <a:rPr lang="zh-CN" altLang="zh-CN" sz="1600"/>
              <a:t>此处的</a:t>
            </a:r>
            <a:r>
              <a:rPr lang="en-US" altLang="zh-CN" sz="1600"/>
              <a:t> hadoop </a:t>
            </a:r>
            <a:r>
              <a:rPr lang="zh-CN" altLang="zh-CN" sz="1600"/>
              <a:t>为系统用户名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</a:pPr>
            <a:r>
              <a:rPr lang="zh-CN" altLang="en-US" sz="1800"/>
              <a:t>配置</a:t>
            </a:r>
            <a:r>
              <a:rPr lang="en-US" altLang="zh-CN" sz="1800"/>
              <a:t>Spark </a:t>
            </a:r>
            <a:r>
              <a:rPr lang="zh-CN" altLang="en-US" sz="1800"/>
              <a:t>的</a:t>
            </a:r>
            <a:r>
              <a:rPr lang="en-US" altLang="zh-CN" sz="1800"/>
              <a:t>Classpath</a:t>
            </a:r>
            <a:r>
              <a:rPr lang="zh-CN" altLang="zh-CN" sz="18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编辑该配置文件，在文件最后面加上如下一行内容：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保存配置文件后，就可以启动、运行</a:t>
            </a:r>
            <a:r>
              <a:rPr lang="en-US" altLang="zh-CN" sz="1800"/>
              <a:t>Spark</a:t>
            </a:r>
            <a:r>
              <a:rPr lang="zh-CN" altLang="zh-CN" sz="1800"/>
              <a:t>了。</a:t>
            </a:r>
            <a:r>
              <a:rPr lang="en-US" altLang="zh-CN" sz="1800"/>
              <a:t>Spark</a:t>
            </a:r>
            <a:r>
              <a:rPr lang="zh-CN" altLang="zh-CN" sz="1800"/>
              <a:t>包含多种运行模式</a:t>
            </a:r>
            <a:r>
              <a:rPr lang="zh-CN" altLang="en-US" sz="1800"/>
              <a:t>：</a:t>
            </a:r>
            <a:r>
              <a:rPr lang="zh-CN" altLang="zh-CN" sz="1800"/>
              <a:t>单机模式</a:t>
            </a:r>
            <a:r>
              <a:rPr lang="zh-CN" altLang="en-US" sz="1800"/>
              <a:t>、</a:t>
            </a:r>
            <a:r>
              <a:rPr lang="zh-CN" altLang="zh-CN" sz="1800"/>
              <a:t>伪分布式</a:t>
            </a:r>
            <a:r>
              <a:rPr lang="zh-CN" altLang="en-US" sz="1800"/>
              <a:t>模式</a:t>
            </a:r>
            <a:r>
              <a:rPr lang="zh-CN" altLang="zh-CN" sz="1800"/>
              <a:t>、完全分布式模式</a:t>
            </a:r>
            <a:r>
              <a:rPr lang="zh-CN" altLang="en-US" sz="1800"/>
              <a:t>。</a:t>
            </a:r>
            <a:r>
              <a:rPr lang="zh-CN" altLang="zh-CN" sz="1800"/>
              <a:t>本章使用单机模式运行</a:t>
            </a:r>
            <a:r>
              <a:rPr lang="en-US" altLang="zh-CN" sz="1800"/>
              <a:t>Spark</a:t>
            </a:r>
            <a:r>
              <a:rPr lang="zh-CN" altLang="zh-CN" sz="1800"/>
              <a:t>。</a:t>
            </a:r>
            <a:r>
              <a:rPr lang="zh-CN" altLang="en-US" sz="1800"/>
              <a:t>若</a:t>
            </a:r>
            <a:r>
              <a:rPr lang="zh-CN" altLang="zh-CN" sz="1800"/>
              <a:t>需要使用</a:t>
            </a:r>
            <a:r>
              <a:rPr lang="en-US" altLang="zh-CN" sz="1800"/>
              <a:t>HDFS</a:t>
            </a:r>
            <a:r>
              <a:rPr lang="zh-CN" altLang="zh-CN" sz="1800"/>
              <a:t>中的文件，则在使用</a:t>
            </a:r>
            <a:r>
              <a:rPr lang="en-US" altLang="zh-CN" sz="1800"/>
              <a:t>Spark</a:t>
            </a:r>
            <a:r>
              <a:rPr lang="zh-CN" altLang="zh-CN" sz="1800"/>
              <a:t>前需要启动</a:t>
            </a:r>
            <a:r>
              <a:rPr lang="en-US" altLang="zh-CN" sz="1800"/>
              <a:t>Hadoop</a:t>
            </a:r>
            <a:r>
              <a:rPr lang="zh-CN" altLang="zh-CN" sz="1800"/>
              <a:t>。</a:t>
            </a:r>
            <a:endParaRPr lang="zh-CN" altLang="en-US" sz="1800"/>
          </a:p>
        </p:txBody>
      </p:sp>
      <p:sp>
        <p:nvSpPr>
          <p:cNvPr id="54276" name="TextBox 4">
            <a:extLst>
              <a:ext uri="{FF2B5EF4-FFF2-40B4-BE49-F238E27FC236}">
                <a16:creationId xmlns:a16="http://schemas.microsoft.com/office/drawing/2014/main" id="{3441C77E-7C87-34B3-FC0B-FA81082C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7543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sudo tar -zxf ~/Downloads/spark-2.4.0-bin-without-hadoop.tgz -C /usr/local/</a:t>
            </a:r>
            <a:endParaRPr lang="zh-CN" altLang="en-US" sz="1600"/>
          </a:p>
        </p:txBody>
      </p:sp>
      <p:sp>
        <p:nvSpPr>
          <p:cNvPr id="54277" name="TextBox 5">
            <a:extLst>
              <a:ext uri="{FF2B5EF4-FFF2-40B4-BE49-F238E27FC236}">
                <a16:creationId xmlns:a16="http://schemas.microsoft.com/office/drawing/2014/main" id="{DE8D7C5B-AD3E-8862-83FD-1F01C61C4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5200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cd /usr/local/spark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$ cp ./conf/spark-env.sh.template ./conf/spark-env.sh   #</a:t>
            </a:r>
            <a:r>
              <a:rPr lang="zh-CN" altLang="zh-CN" sz="1600"/>
              <a:t>拷贝配置文件</a:t>
            </a:r>
            <a:endParaRPr lang="zh-CN" altLang="en-US" sz="1600"/>
          </a:p>
        </p:txBody>
      </p:sp>
      <p:sp>
        <p:nvSpPr>
          <p:cNvPr id="54278" name="TextBox 6">
            <a:extLst>
              <a:ext uri="{FF2B5EF4-FFF2-40B4-BE49-F238E27FC236}">
                <a16:creationId xmlns:a16="http://schemas.microsoft.com/office/drawing/2014/main" id="{8AF8905A-6617-7405-2350-F298284E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7543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export SPARK_DIST_CLASSPATH=$(/usr/local/hadoop/bin/hadoop classpath)</a:t>
            </a:r>
            <a:endParaRPr lang="zh-CN" altLang="zh-CN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1D019FB4-C70F-96CA-860E-3B76F7CF6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10.6.2</a:t>
            </a:r>
            <a:r>
              <a:rPr lang="zh-CN" altLang="en-US"/>
              <a:t>启动</a:t>
            </a:r>
            <a:r>
              <a:rPr lang="en-US" altLang="zh-CN"/>
              <a:t>Spark Shell</a:t>
            </a:r>
            <a:endParaRPr lang="zh-CN" altLang="en-US"/>
          </a:p>
        </p:txBody>
      </p:sp>
      <p:sp>
        <p:nvSpPr>
          <p:cNvPr id="10244" name="矩形 2">
            <a:extLst>
              <a:ext uri="{FF2B5EF4-FFF2-40B4-BE49-F238E27FC236}">
                <a16:creationId xmlns:a16="http://schemas.microsoft.com/office/drawing/2014/main" id="{E0A68067-48B7-536A-44AC-FF0EC9D8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80010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Spark Shell </a:t>
            </a:r>
            <a:r>
              <a:rPr lang="zh-CN" altLang="en-US" dirty="0">
                <a:latin typeface="Arial" charset="0"/>
              </a:rPr>
              <a:t>提供了简单的方式来学习</a:t>
            </a:r>
            <a:r>
              <a:rPr lang="en-US" altLang="zh-CN" dirty="0">
                <a:latin typeface="Arial" charset="0"/>
              </a:rPr>
              <a:t>Spark API</a:t>
            </a:r>
          </a:p>
          <a:p>
            <a:pPr indent="457200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Spark Shell</a:t>
            </a:r>
            <a:r>
              <a:rPr lang="zh-CN" altLang="en-US" dirty="0">
                <a:latin typeface="Arial" charset="0"/>
              </a:rPr>
              <a:t>可以以实时、交互的方式来分析数据</a:t>
            </a:r>
            <a:endParaRPr lang="en-US" altLang="zh-CN" dirty="0">
              <a:latin typeface="Arial" charset="0"/>
            </a:endParaRPr>
          </a:p>
          <a:p>
            <a:pPr indent="457200" eaLnBrk="1" hangingPunct="1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Arial" charset="0"/>
              </a:rPr>
              <a:t>Spark Shell</a:t>
            </a:r>
            <a:r>
              <a:rPr lang="zh-CN" altLang="en-US" dirty="0">
                <a:latin typeface="Arial" charset="0"/>
              </a:rPr>
              <a:t>支持</a:t>
            </a:r>
            <a:r>
              <a:rPr lang="en-US" altLang="zh-CN" dirty="0" err="1">
                <a:latin typeface="Arial" charset="0"/>
              </a:rPr>
              <a:t>Scala</a:t>
            </a:r>
            <a:r>
              <a:rPr lang="zh-CN" altLang="en-US" dirty="0">
                <a:latin typeface="Arial" charset="0"/>
              </a:rPr>
              <a:t>和</a:t>
            </a:r>
            <a:r>
              <a:rPr lang="en-US" altLang="zh-CN" dirty="0">
                <a:latin typeface="Arial" charset="0"/>
              </a:rPr>
              <a:t>Python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 </a:t>
            </a:r>
          </a:p>
          <a:p>
            <a:pPr eaLnBrk="1" hangingPunct="1">
              <a:buFont typeface="Arial" charset="0"/>
              <a:buNone/>
              <a:defRPr/>
            </a:pPr>
            <a:endParaRPr lang="en-US" altLang="zh-CN" dirty="0">
              <a:latin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zh-CN" dirty="0">
              <a:latin typeface="Arial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 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启动</a:t>
            </a:r>
            <a:r>
              <a:rPr lang="en-US" altLang="zh-CN" dirty="0">
                <a:latin typeface="Arial" charset="0"/>
              </a:rPr>
              <a:t>Spark Shell</a:t>
            </a:r>
            <a:r>
              <a:rPr lang="zh-CN" altLang="en-US" dirty="0">
                <a:latin typeface="Arial" charset="0"/>
              </a:rPr>
              <a:t>成功后在输出信息的末尾可以看到“</a:t>
            </a:r>
            <a:r>
              <a:rPr lang="en-US" altLang="zh-CN" dirty="0" err="1">
                <a:latin typeface="Arial" charset="0"/>
              </a:rPr>
              <a:t>Scala</a:t>
            </a:r>
            <a:r>
              <a:rPr lang="en-US" altLang="zh-CN" dirty="0">
                <a:latin typeface="Arial" charset="0"/>
              </a:rPr>
              <a:t> &gt;”</a:t>
            </a:r>
            <a:r>
              <a:rPr lang="zh-CN" altLang="en-US" dirty="0">
                <a:latin typeface="Arial" charset="0"/>
              </a:rPr>
              <a:t>的命令提示符，如下图所示。</a:t>
            </a: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DAE9761-72F8-433E-689E-E728B019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5301" name="TextBox 6">
            <a:extLst>
              <a:ext uri="{FF2B5EF4-FFF2-40B4-BE49-F238E27FC236}">
                <a16:creationId xmlns:a16="http://schemas.microsoft.com/office/drawing/2014/main" id="{312530D8-CB63-BE34-2403-607C346CF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153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本章节内容选择使用</a:t>
            </a:r>
            <a:r>
              <a:rPr lang="en-US" altLang="zh-CN" sz="1800"/>
              <a:t>Scala</a:t>
            </a:r>
            <a:r>
              <a:rPr lang="zh-CN" altLang="en-US" sz="1800"/>
              <a:t>进行编程实践，了解</a:t>
            </a:r>
            <a:r>
              <a:rPr lang="en-US" altLang="zh-CN" sz="1800"/>
              <a:t>Scala</a:t>
            </a:r>
            <a:r>
              <a:rPr lang="zh-CN" altLang="en-US" sz="1800"/>
              <a:t>有助于更好地掌握</a:t>
            </a:r>
            <a:r>
              <a:rPr lang="en-US" altLang="zh-CN" sz="1800"/>
              <a:t>Spark</a:t>
            </a:r>
            <a:r>
              <a:rPr lang="zh-CN" altLang="en-US" sz="1800"/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执行如下命令启动</a:t>
            </a:r>
            <a:r>
              <a:rPr lang="en-US" altLang="zh-CN" sz="1800"/>
              <a:t>Spark Shell</a:t>
            </a:r>
            <a:r>
              <a:rPr lang="zh-CN" altLang="en-US" sz="1800"/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77189-E3B8-876C-E9D4-120D4D513C0C}"/>
              </a:ext>
            </a:extLst>
          </p:cNvPr>
          <p:cNvSpPr txBox="1"/>
          <p:nvPr/>
        </p:nvSpPr>
        <p:spPr>
          <a:xfrm>
            <a:off x="914496" y="2895614"/>
            <a:ext cx="701021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</a:rPr>
              <a:t>$ ./bin/spark-shell</a:t>
            </a:r>
          </a:p>
        </p:txBody>
      </p:sp>
      <p:pic>
        <p:nvPicPr>
          <p:cNvPr id="55303" name="图片 8">
            <a:extLst>
              <a:ext uri="{FF2B5EF4-FFF2-40B4-BE49-F238E27FC236}">
                <a16:creationId xmlns:a16="http://schemas.microsoft.com/office/drawing/2014/main" id="{336C314E-B46D-25FC-72A1-FB39CF465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1818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3910C3DD-8EDC-2FBB-ED0D-9299ECB4F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10.6.3 Spark RDD</a:t>
            </a:r>
            <a:r>
              <a:rPr lang="zh-CN" altLang="en-US"/>
              <a:t>基本操作</a:t>
            </a:r>
          </a:p>
        </p:txBody>
      </p:sp>
      <p:sp>
        <p:nvSpPr>
          <p:cNvPr id="56323" name="矩形 2">
            <a:extLst>
              <a:ext uri="{FF2B5EF4-FFF2-40B4-BE49-F238E27FC236}">
                <a16:creationId xmlns:a16="http://schemas.microsoft.com/office/drawing/2014/main" id="{828FD087-D9D5-EE43-5942-05C5BFB8C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27163"/>
            <a:ext cx="7848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altLang="zh-CN" sz="1800"/>
              <a:t>Spark</a:t>
            </a:r>
            <a:r>
              <a:rPr lang="zh-CN" altLang="zh-CN" sz="1800"/>
              <a:t>的主要操作对象是</a:t>
            </a:r>
            <a:r>
              <a:rPr lang="en-US" altLang="zh-CN" sz="1800"/>
              <a:t>RDD</a:t>
            </a:r>
            <a:r>
              <a:rPr lang="zh-CN" altLang="zh-CN" sz="1800"/>
              <a:t>，</a:t>
            </a:r>
            <a:r>
              <a:rPr lang="en-US" altLang="zh-CN" sz="1800"/>
              <a:t>RDD</a:t>
            </a:r>
            <a:r>
              <a:rPr lang="zh-CN" altLang="zh-CN" sz="1800"/>
              <a:t>可以通过多种方式灵活创建，可通过导入外部数据源建立</a:t>
            </a:r>
            <a:r>
              <a:rPr lang="zh-CN" altLang="en-US" sz="1800"/>
              <a:t>，</a:t>
            </a:r>
            <a:r>
              <a:rPr lang="zh-CN" altLang="zh-CN" sz="1800"/>
              <a:t>或者从其他的</a:t>
            </a:r>
            <a:r>
              <a:rPr lang="en-US" altLang="zh-CN" sz="1800"/>
              <a:t>RDD</a:t>
            </a:r>
            <a:r>
              <a:rPr lang="zh-CN" altLang="zh-CN" sz="1800"/>
              <a:t>转化而来。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800"/>
              <a:t>在</a:t>
            </a:r>
            <a:r>
              <a:rPr lang="en-US" altLang="zh-CN" sz="1800"/>
              <a:t>Spark</a:t>
            </a:r>
            <a:r>
              <a:rPr lang="zh-CN" altLang="zh-CN" sz="1800"/>
              <a:t>程序中必须创建一个</a:t>
            </a:r>
            <a:r>
              <a:rPr lang="en-US" altLang="zh-CN" sz="1800"/>
              <a:t>SparkContext</a:t>
            </a:r>
            <a:r>
              <a:rPr lang="zh-CN" altLang="zh-CN" sz="1800"/>
              <a:t>对象，该对象是</a:t>
            </a:r>
            <a:r>
              <a:rPr lang="en-US" altLang="zh-CN" sz="1800"/>
              <a:t>Spark</a:t>
            </a:r>
            <a:r>
              <a:rPr lang="zh-CN" altLang="zh-CN" sz="1800"/>
              <a:t>程序的入口，负责创建</a:t>
            </a:r>
            <a:r>
              <a:rPr lang="en-US" altLang="zh-CN" sz="1800"/>
              <a:t>RDD</a:t>
            </a:r>
            <a:r>
              <a:rPr lang="zh-CN" altLang="zh-CN" sz="1800"/>
              <a:t>、启动任务等。在启动</a:t>
            </a:r>
            <a:r>
              <a:rPr lang="en-US" altLang="zh-CN" sz="1800"/>
              <a:t>Spark Shell</a:t>
            </a:r>
            <a:r>
              <a:rPr lang="zh-CN" altLang="zh-CN" sz="1800"/>
              <a:t>后，该对象会自动创建，可以通过变量</a:t>
            </a:r>
            <a:r>
              <a:rPr lang="en-US" altLang="zh-CN" sz="1800"/>
              <a:t>sc</a:t>
            </a:r>
            <a:r>
              <a:rPr lang="zh-CN" altLang="zh-CN" sz="1800"/>
              <a:t>进行访问。</a:t>
            </a:r>
            <a:endParaRPr lang="en-US" altLang="zh-CN" sz="1800"/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zh-CN" sz="1800"/>
              <a:t>作为示例，我们选择以</a:t>
            </a:r>
            <a:r>
              <a:rPr lang="en-US" altLang="zh-CN" sz="1800"/>
              <a:t>Spark</a:t>
            </a:r>
            <a:r>
              <a:rPr lang="zh-CN" altLang="zh-CN" sz="1800"/>
              <a:t>安装目录中的</a:t>
            </a:r>
            <a:r>
              <a:rPr lang="en-US" altLang="zh-CN" sz="1800"/>
              <a:t>“README.md”</a:t>
            </a:r>
            <a:r>
              <a:rPr lang="zh-CN" altLang="zh-CN" sz="1800"/>
              <a:t>文件作为数据源新建一个</a:t>
            </a:r>
            <a:r>
              <a:rPr lang="en-US" altLang="zh-CN" sz="1800"/>
              <a:t>RDD</a:t>
            </a:r>
            <a:r>
              <a:rPr lang="zh-CN" altLang="zh-CN" sz="1800"/>
              <a:t>，代码如下：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Spark RDD</a:t>
            </a:r>
            <a:r>
              <a:rPr lang="zh-CN" altLang="zh-CN" sz="1800"/>
              <a:t>支持两种类型的操作：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动作（</a:t>
            </a:r>
            <a:r>
              <a:rPr lang="en-US" altLang="zh-CN" sz="1800"/>
              <a:t>action</a:t>
            </a:r>
            <a:r>
              <a:rPr lang="zh-CN" altLang="zh-CN" sz="1800"/>
              <a:t>）：在数据集上进行运算，返回计算值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转换（</a:t>
            </a:r>
            <a:r>
              <a:rPr lang="en-US" altLang="zh-CN" sz="1800"/>
              <a:t>transformation</a:t>
            </a:r>
            <a:r>
              <a:rPr lang="zh-CN" altLang="zh-CN" sz="1800"/>
              <a:t>）： 基于现有的数据集创建一个新的数据集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BF26AE1-24BB-7E2C-DB92-D213548A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5" name="TextBox 6">
            <a:extLst>
              <a:ext uri="{FF2B5EF4-FFF2-40B4-BE49-F238E27FC236}">
                <a16:creationId xmlns:a16="http://schemas.microsoft.com/office/drawing/2014/main" id="{41F2E7B3-CA25-0B37-7E71-02E1EA2E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3488"/>
            <a:ext cx="7467600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val textFile = sc.textFile("file:///usr/local/spark/README.md")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                                                             // </a:t>
            </a:r>
            <a:r>
              <a:rPr lang="zh-CN" altLang="zh-CN" sz="1800">
                <a:solidFill>
                  <a:schemeClr val="bg1"/>
                </a:solidFill>
              </a:rPr>
              <a:t>通过</a:t>
            </a:r>
            <a:r>
              <a:rPr lang="en-US" altLang="zh-CN" sz="1800">
                <a:solidFill>
                  <a:schemeClr val="bg1"/>
                </a:solidFill>
              </a:rPr>
              <a:t>file:</a:t>
            </a:r>
            <a:r>
              <a:rPr lang="zh-CN" altLang="zh-CN" sz="1800">
                <a:solidFill>
                  <a:schemeClr val="bg1"/>
                </a:solidFill>
              </a:rPr>
              <a:t>前缀指定读取本地文件</a:t>
            </a:r>
            <a:endParaRPr lang="zh-CN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32A58A4C-5887-085F-A07C-143D2DE3D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10.6.3 Spark RDD</a:t>
            </a:r>
            <a:r>
              <a:rPr lang="zh-CN" altLang="en-US"/>
              <a:t>基本操作</a:t>
            </a: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4C4FFCE8-9854-7D9A-BD15-087BC2CA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848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zh-CN" sz="1800"/>
              <a:t>Spark</a:t>
            </a:r>
            <a:r>
              <a:rPr lang="zh-CN" altLang="zh-CN" sz="1800"/>
              <a:t>提供了非常丰富的</a:t>
            </a:r>
            <a:r>
              <a:rPr lang="en-US" altLang="zh-CN" sz="1800"/>
              <a:t>API</a:t>
            </a:r>
            <a:r>
              <a:rPr lang="zh-CN" altLang="zh-CN" sz="1800"/>
              <a:t>，</a:t>
            </a:r>
            <a:r>
              <a:rPr lang="zh-CN" altLang="en-US" sz="1800"/>
              <a:t>下面两</a:t>
            </a:r>
            <a:r>
              <a:rPr lang="zh-CN" altLang="zh-CN" sz="1800"/>
              <a:t>表格列出了几个常用的动作、转换</a:t>
            </a:r>
            <a:r>
              <a:rPr lang="en-US" altLang="zh-CN" sz="1800"/>
              <a:t>API</a:t>
            </a:r>
            <a:r>
              <a:rPr lang="zh-CN" altLang="zh-CN" sz="1800"/>
              <a:t>，更详细的</a:t>
            </a:r>
            <a:r>
              <a:rPr lang="en-US" altLang="zh-CN" sz="1800"/>
              <a:t>API</a:t>
            </a:r>
            <a:r>
              <a:rPr lang="zh-CN" altLang="zh-CN" sz="1800"/>
              <a:t>及说明可查阅官方文档。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5FE1BAF-60E6-23B3-D8D4-6F566DCD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5F647AC-0F86-3AA8-33B5-C0664D5D3B49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2514600"/>
          <a:ext cx="6477000" cy="1371601"/>
        </p:xfrm>
        <a:graphic>
          <a:graphicData uri="http://schemas.openxmlformats.org/drawingml/2006/table">
            <a:tbl>
              <a:tblPr/>
              <a:tblGrid>
                <a:gridCol w="159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Action API</a:t>
                      </a:r>
                      <a:endParaRPr lang="zh-CN" sz="11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说明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count()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返回数据集中的元素个数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collect()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以数组的形式返回数据集中的所有元素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first()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返回数据集中的第一个元素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take(n)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以数组的形式返回数据集中的前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个元素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reduce(func)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通过函数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（输入两个参数并返回一个值）聚合数据集中的元素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foreach(func)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将数据集中的每个元素传递到函数</a:t>
                      </a:r>
                      <a:r>
                        <a:rPr lang="en-US" sz="1100" kern="100" dirty="0" err="1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中运行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694D5A-714D-A1B5-2AF8-7341E668C74C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4495800"/>
          <a:ext cx="6477000" cy="1371598"/>
        </p:xfrm>
        <a:graphic>
          <a:graphicData uri="http://schemas.openxmlformats.org/drawingml/2006/table">
            <a:tbl>
              <a:tblPr/>
              <a:tblGrid>
                <a:gridCol w="159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Transformation API</a:t>
                      </a:r>
                      <a:endParaRPr lang="zh-CN" sz="11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说明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filter(func)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筛选出满足函数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的元素，并返回一个新的数据集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map(</a:t>
                      </a:r>
                      <a:r>
                        <a:rPr lang="en-US" sz="1100" kern="100" dirty="0" err="1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)</a:t>
                      </a:r>
                      <a:endParaRPr lang="zh-CN" sz="11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将每个元素传递到函数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中，并将结果返回为一个新的数据集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flatMap(func)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与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map()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相似，但每个输入元素都可以映射到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或多个输出结果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groupByKey()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</a:rPr>
                        <a:t>应用于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(K,V)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键值对的数据集时，返回一个新的</a:t>
                      </a:r>
                      <a:r>
                        <a:rPr lang="en-US" sz="1100" kern="100">
                          <a:latin typeface="Times New Roman"/>
                          <a:ea typeface="宋体"/>
                        </a:rPr>
                        <a:t>(K, Iterable&lt;V&gt;)</a:t>
                      </a:r>
                      <a:r>
                        <a:rPr lang="zh-CN" sz="1100" kern="100">
                          <a:latin typeface="Times New Roman"/>
                          <a:ea typeface="宋体"/>
                        </a:rPr>
                        <a:t>形式的数据集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</a:rPr>
                        <a:t>reduceByKey(func)</a:t>
                      </a:r>
                      <a:endParaRPr lang="zh-CN" sz="11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应用于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(K,V)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键值对的数据集时，返回一个新的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(K, V)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形式的数据集，其中的每个值是将每个</a:t>
                      </a:r>
                      <a:r>
                        <a:rPr lang="en-US" sz="1100" kern="100" dirty="0">
                          <a:latin typeface="Times New Roman"/>
                          <a:ea typeface="宋体"/>
                        </a:rPr>
                        <a:t>key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传递到函数</a:t>
                      </a:r>
                      <a:r>
                        <a:rPr lang="en-US" sz="1100" kern="100" dirty="0" err="1">
                          <a:latin typeface="Times New Roman"/>
                          <a:ea typeface="宋体"/>
                        </a:rPr>
                        <a:t>func</a:t>
                      </a:r>
                      <a:r>
                        <a:rPr lang="zh-CN" sz="1100" kern="100" dirty="0">
                          <a:latin typeface="Times New Roman"/>
                          <a:ea typeface="宋体"/>
                        </a:rPr>
                        <a:t>中进行聚合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98" name="Rectangle 1">
            <a:extLst>
              <a:ext uri="{FF2B5EF4-FFF2-40B4-BE49-F238E27FC236}">
                <a16:creationId xmlns:a16="http://schemas.microsoft.com/office/drawing/2014/main" id="{5F5263F7-5745-B70F-3EF9-D503B326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ambria" panose="020405030504060302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latin typeface="Cambria" panose="02040503050406030204" pitchFamily="18" charset="0"/>
                <a:cs typeface="Times New Roman" panose="02020603050405020304" pitchFamily="18" charset="0"/>
              </a:rPr>
              <a:t>10-1</a:t>
            </a:r>
            <a:r>
              <a:rPr lang="zh-CN" altLang="en-US" sz="1800">
                <a:latin typeface="Cambria" panose="02040503050406030204" pitchFamily="18" charset="0"/>
                <a:cs typeface="Times New Roman" panose="02020603050405020304" pitchFamily="18" charset="0"/>
              </a:rPr>
              <a:t>常用的几个</a:t>
            </a:r>
            <a:r>
              <a:rPr lang="en-US" altLang="zh-CN" sz="1800">
                <a:latin typeface="Cambria" panose="02040503050406030204" pitchFamily="18" charset="0"/>
                <a:cs typeface="Times New Roman" panose="02020603050405020304" pitchFamily="18" charset="0"/>
              </a:rPr>
              <a:t>Action API</a:t>
            </a:r>
            <a:r>
              <a:rPr lang="zh-CN" altLang="en-US" sz="1800">
                <a:latin typeface="Cambria" panose="02040503050406030204" pitchFamily="18" charset="0"/>
                <a:cs typeface="Times New Roman" panose="02020603050405020304" pitchFamily="18" charset="0"/>
              </a:rPr>
              <a:t>介绍</a:t>
            </a:r>
            <a:endParaRPr lang="zh-CN" altLang="en-US" sz="1800"/>
          </a:p>
        </p:txBody>
      </p:sp>
      <p:sp>
        <p:nvSpPr>
          <p:cNvPr id="57399" name="Rectangle 1">
            <a:extLst>
              <a:ext uri="{FF2B5EF4-FFF2-40B4-BE49-F238E27FC236}">
                <a16:creationId xmlns:a16="http://schemas.microsoft.com/office/drawing/2014/main" id="{A28C0D95-8D19-BC2B-C313-8991DF5E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9713"/>
            <a:ext cx="472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latin typeface="Cambria" panose="020405030504060302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latin typeface="Cambria" panose="02040503050406030204" pitchFamily="18" charset="0"/>
                <a:cs typeface="Times New Roman" panose="02020603050405020304" pitchFamily="18" charset="0"/>
              </a:rPr>
              <a:t>10-2  </a:t>
            </a:r>
            <a:r>
              <a:rPr lang="zh-CN" altLang="zh-CN" sz="1800"/>
              <a:t>常用的几个</a:t>
            </a:r>
            <a:r>
              <a:rPr lang="en-US" altLang="zh-CN" sz="1800"/>
              <a:t>Transformation API</a:t>
            </a:r>
            <a:r>
              <a:rPr lang="zh-CN" altLang="zh-CN" sz="1800"/>
              <a:t>介绍</a:t>
            </a:r>
            <a:endParaRPr lang="zh-CN" altLang="en-US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4EB876E5-4241-4CBE-EC81-BC63DD43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10.6.3 Spark RDD</a:t>
            </a:r>
            <a:r>
              <a:rPr lang="zh-CN" altLang="en-US"/>
              <a:t>基本操作</a:t>
            </a:r>
          </a:p>
        </p:txBody>
      </p:sp>
      <p:sp>
        <p:nvSpPr>
          <p:cNvPr id="58371" name="矩形 2">
            <a:extLst>
              <a:ext uri="{FF2B5EF4-FFF2-40B4-BE49-F238E27FC236}">
                <a16:creationId xmlns:a16="http://schemas.microsoft.com/office/drawing/2014/main" id="{80EFD54B-0E4E-EEAB-877A-4D265F7A1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848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600"/>
              <a:t>使用</a:t>
            </a:r>
            <a:r>
              <a:rPr lang="en-US" altLang="zh-CN" sz="1600"/>
              <a:t>action API - count()</a:t>
            </a:r>
            <a:r>
              <a:rPr lang="zh-CN" altLang="zh-CN" sz="1600"/>
              <a:t>可以统计该文本文件的行数，命令如下</a:t>
            </a:r>
            <a:r>
              <a:rPr lang="zh-CN" altLang="en-US" sz="1600"/>
              <a:t>：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输出结果</a:t>
            </a:r>
            <a:r>
              <a:rPr lang="en-US" altLang="zh-CN" sz="1600"/>
              <a:t> Long = 95</a:t>
            </a:r>
            <a:r>
              <a:rPr lang="zh-CN" altLang="en-US" sz="1600"/>
              <a:t>（</a:t>
            </a:r>
            <a:r>
              <a:rPr lang="en-US" altLang="zh-CN" sz="1600"/>
              <a:t> “Long=95”</a:t>
            </a:r>
            <a:r>
              <a:rPr lang="zh-CN" altLang="zh-CN" sz="1600"/>
              <a:t>表示该文件共有</a:t>
            </a:r>
            <a:r>
              <a:rPr lang="en-US" altLang="zh-CN" sz="1600"/>
              <a:t>95</a:t>
            </a:r>
            <a:r>
              <a:rPr lang="zh-CN" altLang="zh-CN" sz="1600"/>
              <a:t>行内容</a:t>
            </a:r>
            <a:r>
              <a:rPr lang="zh-CN" altLang="en-US" sz="1600"/>
              <a:t>）。</a:t>
            </a:r>
            <a:r>
              <a:rPr lang="en-US" altLang="zh-CN" sz="1600"/>
              <a:t> </a:t>
            </a:r>
            <a:endParaRPr lang="zh-CN" altLang="zh-CN" sz="16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AC10CF1-94FD-D86B-7D5A-09CA3F251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3" name="TextBox 5">
            <a:extLst>
              <a:ext uri="{FF2B5EF4-FFF2-40B4-BE49-F238E27FC236}">
                <a16:creationId xmlns:a16="http://schemas.microsoft.com/office/drawing/2014/main" id="{80D2E20A-C556-096C-71D5-2694FF2D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391400" cy="3698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textFile.count()</a:t>
            </a:r>
          </a:p>
        </p:txBody>
      </p:sp>
      <p:sp>
        <p:nvSpPr>
          <p:cNvPr id="58374" name="TextBox 7">
            <a:extLst>
              <a:ext uri="{FF2B5EF4-FFF2-40B4-BE49-F238E27FC236}">
                <a16:creationId xmlns:a16="http://schemas.microsoft.com/office/drawing/2014/main" id="{A87AC0A7-D758-64DA-A315-643C5A6D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38400"/>
            <a:ext cx="76200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1600"/>
              <a:t>使用</a:t>
            </a:r>
            <a:r>
              <a:rPr lang="en-US" altLang="zh-CN" sz="1600"/>
              <a:t>transformation API - filter()</a:t>
            </a:r>
            <a:r>
              <a:rPr lang="zh-CN" altLang="zh-CN" sz="1600"/>
              <a:t>可以筛选出只包含</a:t>
            </a:r>
            <a:r>
              <a:rPr lang="en-US" altLang="zh-CN" sz="1600"/>
              <a:t>Spark</a:t>
            </a:r>
            <a:r>
              <a:rPr lang="zh-CN" altLang="zh-CN" sz="1600"/>
              <a:t>的行，命令如下：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 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第一条命令会返回一个新的</a:t>
            </a:r>
            <a:r>
              <a:rPr lang="en-US" altLang="zh-CN" sz="1600"/>
              <a:t>RDD</a:t>
            </a:r>
            <a:r>
              <a:rPr lang="zh-CN" altLang="zh-CN" sz="1600"/>
              <a:t>；</a:t>
            </a: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输出结果</a:t>
            </a:r>
            <a:r>
              <a:rPr lang="en-US" altLang="zh-CN" sz="1600"/>
              <a:t>Long=17</a:t>
            </a:r>
            <a:r>
              <a:rPr lang="zh-CN" altLang="en-US" sz="1600"/>
              <a:t>（</a:t>
            </a:r>
            <a:r>
              <a:rPr lang="zh-CN" altLang="zh-CN" sz="1600"/>
              <a:t>表示该文件中共有</a:t>
            </a:r>
            <a:r>
              <a:rPr lang="en-US" altLang="zh-CN" sz="1600"/>
              <a:t>17</a:t>
            </a:r>
            <a:r>
              <a:rPr lang="zh-CN" altLang="zh-CN" sz="1600"/>
              <a:t>行内容包含</a:t>
            </a:r>
            <a:r>
              <a:rPr lang="en-US" altLang="zh-CN" sz="1600"/>
              <a:t>“Spark”</a:t>
            </a:r>
            <a:r>
              <a:rPr lang="zh-CN" altLang="zh-CN" sz="1600"/>
              <a:t>）</a:t>
            </a:r>
            <a:r>
              <a:rPr lang="zh-CN" altLang="en-US" sz="1600"/>
              <a:t>。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5" name="TextBox 8">
            <a:extLst>
              <a:ext uri="{FF2B5EF4-FFF2-40B4-BE49-F238E27FC236}">
                <a16:creationId xmlns:a16="http://schemas.microsoft.com/office/drawing/2014/main" id="{F9AED4DA-71A2-AD36-B678-677D8B560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43200"/>
            <a:ext cx="7467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val linesWithSpark = textFile.filter(line =&gt; line.contains("Spark"))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linesWithSpark.count()</a:t>
            </a:r>
          </a:p>
        </p:txBody>
      </p:sp>
      <p:sp>
        <p:nvSpPr>
          <p:cNvPr id="58376" name="TextBox 9">
            <a:extLst>
              <a:ext uri="{FF2B5EF4-FFF2-40B4-BE49-F238E27FC236}">
                <a16:creationId xmlns:a16="http://schemas.microsoft.com/office/drawing/2014/main" id="{2B2D5322-DE86-0562-D978-251180EEC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76200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/>
              <a:t>也可以</a:t>
            </a:r>
            <a:r>
              <a:rPr lang="zh-CN" altLang="zh-CN" sz="1600"/>
              <a:t>在同一条代码中同时使用多个</a:t>
            </a:r>
            <a:r>
              <a:rPr lang="en-US" altLang="zh-CN" sz="1600"/>
              <a:t>API</a:t>
            </a:r>
            <a:r>
              <a:rPr lang="zh-CN" altLang="zh-CN" sz="1600"/>
              <a:t>，连续进行运算</a:t>
            </a:r>
            <a:r>
              <a:rPr lang="zh-CN" altLang="en-US" sz="1600"/>
              <a:t>，称为</a:t>
            </a:r>
            <a:r>
              <a:rPr lang="zh-CN" altLang="zh-CN" sz="1600"/>
              <a:t>链式操作</a:t>
            </a:r>
            <a:r>
              <a:rPr lang="zh-CN" altLang="en-US" sz="1600"/>
              <a:t>。</a:t>
            </a:r>
            <a:r>
              <a:rPr lang="zh-CN" altLang="zh-CN" sz="1600"/>
              <a:t>不仅可以使</a:t>
            </a:r>
            <a:r>
              <a:rPr lang="en-US" altLang="zh-CN" sz="1600"/>
              <a:t>Spark</a:t>
            </a:r>
            <a:r>
              <a:rPr lang="zh-CN" altLang="zh-CN" sz="1600"/>
              <a:t>代码更加简洁，也优化了计算过程。如上述两条代码可合并为如下一行代码：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 </a:t>
            </a:r>
            <a:endParaRPr lang="zh-CN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假设我们只需要得到包含</a:t>
            </a:r>
            <a:r>
              <a:rPr lang="en-US" altLang="zh-CN" sz="1600"/>
              <a:t>“Spark”</a:t>
            </a:r>
            <a:r>
              <a:rPr lang="zh-CN" altLang="zh-CN" sz="1600"/>
              <a:t>的行数，那么存储筛选后的文本数据是多余的，因为这部分数据在计算得到行数后就不再使用到了。</a:t>
            </a:r>
            <a:r>
              <a:rPr lang="en-US" altLang="zh-CN" sz="1600"/>
              <a:t>Spark</a:t>
            </a:r>
            <a:r>
              <a:rPr lang="zh-CN" altLang="zh-CN" sz="1600"/>
              <a:t>基于整个操作链，仅储存、计算所需的数据，提升了运行效率。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77" name="TextBox 10">
            <a:extLst>
              <a:ext uri="{FF2B5EF4-FFF2-40B4-BE49-F238E27FC236}">
                <a16:creationId xmlns:a16="http://schemas.microsoft.com/office/drawing/2014/main" id="{5F6CFA8A-533F-5BE1-D374-B3F19F5F7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53000"/>
            <a:ext cx="74676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val linesCountWithSpark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= textFile.filter(line =&gt; line.contains("Spark")).count()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60E43E55-7B3E-C3C3-21B2-1BDF49C82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10.6.3 Spark RDD</a:t>
            </a:r>
            <a:r>
              <a:rPr lang="zh-CN" altLang="en-US"/>
              <a:t>基本操作</a:t>
            </a:r>
          </a:p>
        </p:txBody>
      </p:sp>
      <p:sp>
        <p:nvSpPr>
          <p:cNvPr id="59395" name="矩形 2">
            <a:extLst>
              <a:ext uri="{FF2B5EF4-FFF2-40B4-BE49-F238E27FC236}">
                <a16:creationId xmlns:a16="http://schemas.microsoft.com/office/drawing/2014/main" id="{B1762DF1-6A39-C666-7529-6A0A74DB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22425"/>
            <a:ext cx="78486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Spark</a:t>
            </a:r>
            <a:r>
              <a:rPr lang="zh-CN" altLang="zh-CN" sz="1600"/>
              <a:t>属于</a:t>
            </a:r>
            <a:r>
              <a:rPr lang="en-US" altLang="zh-CN" sz="1600"/>
              <a:t>MapReduce</a:t>
            </a:r>
            <a:r>
              <a:rPr lang="zh-CN" altLang="zh-CN" sz="1600"/>
              <a:t>计算模型，因此也可以实现</a:t>
            </a:r>
            <a:r>
              <a:rPr lang="en-US" altLang="zh-CN" sz="1600"/>
              <a:t>MapReduce</a:t>
            </a:r>
            <a:r>
              <a:rPr lang="zh-CN" altLang="zh-CN" sz="1600"/>
              <a:t>的计算流程，如实现单词统计，可以使用如下的命令实现</a:t>
            </a:r>
            <a:r>
              <a:rPr lang="zh-CN" altLang="en-US" sz="1600"/>
              <a:t>：</a:t>
            </a: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600"/>
              <a:t>首先使用</a:t>
            </a:r>
            <a:r>
              <a:rPr lang="en-US" altLang="zh-CN" sz="1600"/>
              <a:t>flatMap()</a:t>
            </a:r>
            <a:r>
              <a:rPr lang="zh-CN" altLang="zh-CN" sz="1600"/>
              <a:t>将每一行的文本内容通过空格进行划分为单词</a:t>
            </a:r>
            <a:r>
              <a:rPr lang="zh-CN" altLang="en-US" sz="1600"/>
              <a:t>；</a:t>
            </a:r>
            <a:endParaRPr lang="en-US" altLang="zh-CN" sz="160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600"/>
              <a:t>再使用</a:t>
            </a:r>
            <a:r>
              <a:rPr lang="en-US" altLang="zh-CN" sz="1600"/>
              <a:t>map()</a:t>
            </a:r>
            <a:r>
              <a:rPr lang="zh-CN" altLang="zh-CN" sz="1600"/>
              <a:t>将单词映射为</a:t>
            </a:r>
            <a:r>
              <a:rPr lang="en-US" altLang="zh-CN" sz="1600"/>
              <a:t>(K,V)</a:t>
            </a:r>
            <a:r>
              <a:rPr lang="zh-CN" altLang="zh-CN" sz="1600"/>
              <a:t>的键值对，其中</a:t>
            </a:r>
            <a:r>
              <a:rPr lang="en-US" altLang="zh-CN" sz="1600"/>
              <a:t>K</a:t>
            </a:r>
            <a:r>
              <a:rPr lang="zh-CN" altLang="zh-CN" sz="1600"/>
              <a:t>为单词，</a:t>
            </a:r>
            <a:r>
              <a:rPr lang="en-US" altLang="zh-CN" sz="1600"/>
              <a:t>V</a:t>
            </a:r>
            <a:r>
              <a:rPr lang="zh-CN" altLang="zh-CN" sz="1600"/>
              <a:t>为</a:t>
            </a:r>
            <a:r>
              <a:rPr lang="en-US" altLang="zh-CN" sz="1600"/>
              <a:t>1</a:t>
            </a:r>
            <a:r>
              <a:rPr lang="zh-CN" altLang="zh-CN" sz="1600"/>
              <a:t>；</a:t>
            </a:r>
            <a:endParaRPr lang="en-US" altLang="zh-CN" sz="1600"/>
          </a:p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lang="zh-CN" altLang="zh-CN" sz="1600"/>
              <a:t>最后使用</a:t>
            </a:r>
            <a:r>
              <a:rPr lang="en-US" altLang="zh-CN" sz="1600"/>
              <a:t>reduceByKey()</a:t>
            </a:r>
            <a:r>
              <a:rPr lang="zh-CN" altLang="zh-CN" sz="1600"/>
              <a:t>将相同单词的计数进行相加</a:t>
            </a:r>
            <a:r>
              <a:rPr lang="zh-CN" altLang="en-US" sz="1600"/>
              <a:t>，</a:t>
            </a:r>
            <a:r>
              <a:rPr lang="zh-CN" altLang="zh-CN" sz="1600"/>
              <a:t>最终得到该单词总的出现的次数</a:t>
            </a:r>
            <a:r>
              <a:rPr lang="zh-CN" altLang="en-US" sz="1600"/>
              <a:t>。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 </a:t>
            </a:r>
            <a:endParaRPr lang="zh-CN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输出结果</a:t>
            </a:r>
            <a:r>
              <a:rPr lang="en-US" altLang="zh-CN" sz="1600"/>
              <a:t> Long = 95</a:t>
            </a:r>
            <a:r>
              <a:rPr lang="zh-CN" altLang="en-US" sz="1600"/>
              <a:t>（</a:t>
            </a:r>
            <a:r>
              <a:rPr lang="en-US" altLang="zh-CN" sz="1600"/>
              <a:t> “Long=95”</a:t>
            </a:r>
            <a:r>
              <a:rPr lang="zh-CN" altLang="zh-CN" sz="1600"/>
              <a:t>表示该文件共有</a:t>
            </a:r>
            <a:r>
              <a:rPr lang="en-US" altLang="zh-CN" sz="1600"/>
              <a:t>95</a:t>
            </a:r>
            <a:r>
              <a:rPr lang="zh-CN" altLang="zh-CN" sz="1600"/>
              <a:t>行内容</a:t>
            </a:r>
            <a:r>
              <a:rPr lang="zh-CN" altLang="en-US" sz="1600"/>
              <a:t>）。</a:t>
            </a:r>
            <a:r>
              <a:rPr lang="en-US" altLang="zh-CN" sz="1600"/>
              <a:t> </a:t>
            </a:r>
            <a:endParaRPr lang="zh-CN" altLang="zh-CN" sz="16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9E0B1EE6-CD2C-1B26-812B-C6B00135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397" name="TextBox 5">
            <a:extLst>
              <a:ext uri="{FF2B5EF4-FFF2-40B4-BE49-F238E27FC236}">
                <a16:creationId xmlns:a16="http://schemas.microsoft.com/office/drawing/2014/main" id="{86ECAAED-B32B-20F7-484D-7AE82FBC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3914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val wordCounts = textFile.flatMap(line =&gt; line.split(" ")).map(word =&gt; (word, 1)).reduceByKey((a, b) =&gt; a +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Scala &gt; wordCounts.collect() // </a:t>
            </a:r>
            <a:r>
              <a:rPr lang="zh-CN" altLang="en-US" sz="1800">
                <a:solidFill>
                  <a:schemeClr val="bg1"/>
                </a:solidFill>
              </a:rPr>
              <a:t>输出单词统计结果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</a:rPr>
              <a:t>// Array[(String, Int)] = Array((package,1), (For,2), (Programs,1), (processing.,1), (Because,1), (The,1)...)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B6D8FB36-5FFE-0C56-54E2-B93987BA9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 Spark</a:t>
            </a:r>
            <a:r>
              <a:rPr lang="zh-CN" altLang="en-US"/>
              <a:t>应用程序</a:t>
            </a:r>
          </a:p>
        </p:txBody>
      </p:sp>
      <p:sp>
        <p:nvSpPr>
          <p:cNvPr id="60419" name="矩形 2">
            <a:extLst>
              <a:ext uri="{FF2B5EF4-FFF2-40B4-BE49-F238E27FC236}">
                <a16:creationId xmlns:a16="http://schemas.microsoft.com/office/drawing/2014/main" id="{CBDB25D1-1C7E-86D4-7ADB-31EA37312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50950"/>
            <a:ext cx="8534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1600"/>
              <a:t>在</a:t>
            </a:r>
            <a:r>
              <a:rPr lang="en-US" altLang="zh-CN" sz="1600"/>
              <a:t>Spark Shell</a:t>
            </a:r>
            <a:r>
              <a:rPr lang="zh-CN" altLang="en-US" sz="1600"/>
              <a:t>中进行编程主要是方便对代码进行调试，但需要以逐行代码的方式运行。一般情况下，会选择将调试后代码打包成独立的</a:t>
            </a:r>
            <a:r>
              <a:rPr lang="en-US" altLang="zh-CN" sz="1600"/>
              <a:t>Spark</a:t>
            </a:r>
            <a:r>
              <a:rPr lang="zh-CN" altLang="en-US" sz="1600"/>
              <a:t>应用程序，提交到</a:t>
            </a:r>
            <a:r>
              <a:rPr lang="en-US" altLang="zh-CN" sz="1600"/>
              <a:t>Spark</a:t>
            </a:r>
            <a:r>
              <a:rPr lang="zh-CN" altLang="en-US" sz="1600"/>
              <a:t>中运行。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zh-CN" altLang="en-US" sz="1600"/>
              <a:t>采用</a:t>
            </a:r>
            <a:r>
              <a:rPr lang="en-US" altLang="zh-CN" sz="1600"/>
              <a:t>Scala</a:t>
            </a:r>
            <a:r>
              <a:rPr lang="zh-CN" altLang="en-US" sz="1600"/>
              <a:t>编写的程序需要使用</a:t>
            </a:r>
            <a:r>
              <a:rPr lang="en-US" altLang="zh-CN" sz="1600"/>
              <a:t>sbt</a:t>
            </a:r>
            <a:r>
              <a:rPr lang="zh-CN" altLang="en-US" sz="1600"/>
              <a:t>（</a:t>
            </a:r>
            <a:r>
              <a:rPr lang="en-US" altLang="zh-CN" sz="1600"/>
              <a:t>Simple Build Tool</a:t>
            </a:r>
            <a:r>
              <a:rPr lang="zh-CN" altLang="en-US" sz="1600"/>
              <a:t>）进行打包，</a:t>
            </a:r>
            <a:r>
              <a:rPr lang="en-US" altLang="zh-CN" sz="1600"/>
              <a:t>sbt</a:t>
            </a:r>
            <a:r>
              <a:rPr lang="zh-CN" altLang="en-US" sz="1600"/>
              <a:t>的安装配置步骤如下：</a:t>
            </a:r>
            <a:endParaRPr lang="en-US" altLang="zh-CN" sz="16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BC7F5AC3-419D-48BD-E819-77309464A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0421" name="TextBox 6">
            <a:extLst>
              <a:ext uri="{FF2B5EF4-FFF2-40B4-BE49-F238E27FC236}">
                <a16:creationId xmlns:a16="http://schemas.microsoft.com/office/drawing/2014/main" id="{BB4C9A09-997C-A2F5-18C7-1F12CC83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/>
              <a:t>下载</a:t>
            </a:r>
            <a:r>
              <a:rPr lang="en-US" altLang="zh-CN" sz="1600"/>
              <a:t>sbt</a:t>
            </a:r>
            <a:r>
              <a:rPr lang="zh-CN" altLang="en-US" sz="1600"/>
              <a:t>安装包文件</a:t>
            </a:r>
            <a:r>
              <a:rPr lang="en-US" altLang="zh-CN" sz="1600"/>
              <a:t>sbt-1.3.8.tgz</a:t>
            </a:r>
            <a:r>
              <a:rPr lang="zh-CN" altLang="en-US" sz="1600"/>
              <a:t>（下载地址</a:t>
            </a:r>
            <a:r>
              <a:rPr lang="en-US" altLang="zh-CN" sz="1600"/>
              <a:t> http://www.scala-sbt.org</a:t>
            </a:r>
            <a:r>
              <a:rPr lang="zh-CN" altLang="en-US" sz="1600"/>
              <a:t>）</a:t>
            </a: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/>
              <a:t>将下载后的文件拷贝至安装目录</a:t>
            </a:r>
            <a:r>
              <a:rPr lang="en-US" altLang="zh-CN" sz="1600"/>
              <a:t>/usr/local/sbt</a:t>
            </a:r>
            <a:r>
              <a:rPr lang="zh-CN" altLang="en-US" sz="1600"/>
              <a:t>中，命令如下：</a:t>
            </a:r>
            <a:endParaRPr lang="en-US" altLang="zh-CN" sz="1600"/>
          </a:p>
        </p:txBody>
      </p:sp>
      <p:sp>
        <p:nvSpPr>
          <p:cNvPr id="60422" name="TextBox 8">
            <a:extLst>
              <a:ext uri="{FF2B5EF4-FFF2-40B4-BE49-F238E27FC236}">
                <a16:creationId xmlns:a16="http://schemas.microsoft.com/office/drawing/2014/main" id="{15DA9403-AD53-45EC-E864-8FEF79E5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6629400" cy="2062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sudo mkdir /usr/local/sbt             </a:t>
            </a:r>
            <a:r>
              <a:rPr lang="zh-CN" altLang="en-US" sz="1600">
                <a:solidFill>
                  <a:schemeClr val="bg1"/>
                </a:solidFill>
              </a:rPr>
              <a:t>　　　</a:t>
            </a:r>
            <a:r>
              <a:rPr lang="en-US" altLang="zh-CN" sz="1600">
                <a:solidFill>
                  <a:schemeClr val="bg1"/>
                </a:solidFill>
              </a:rPr>
              <a:t># </a:t>
            </a:r>
            <a:r>
              <a:rPr lang="zh-CN" altLang="en-US" sz="1600">
                <a:solidFill>
                  <a:schemeClr val="bg1"/>
                </a:solidFill>
              </a:rPr>
              <a:t>创建安装目录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cd ~/Downloads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sudo tar -zxvf ./sbt-1.3.8.tgz -C /usr/local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cd /usr/local/sbt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sudo chown -R hadoop /usr/local/sbt  </a:t>
            </a:r>
            <a:r>
              <a:rPr lang="zh-CN" altLang="en-US" sz="1600">
                <a:solidFill>
                  <a:schemeClr val="bg1"/>
                </a:solidFill>
              </a:rPr>
              <a:t>　　 </a:t>
            </a:r>
            <a:r>
              <a:rPr lang="en-US" altLang="zh-CN" sz="1600">
                <a:solidFill>
                  <a:schemeClr val="bg1"/>
                </a:solidFill>
              </a:rPr>
              <a:t># </a:t>
            </a:r>
            <a:r>
              <a:rPr lang="zh-CN" altLang="en-US" sz="1600">
                <a:solidFill>
                  <a:schemeClr val="bg1"/>
                </a:solidFill>
              </a:rPr>
              <a:t>此处的</a:t>
            </a:r>
            <a:r>
              <a:rPr lang="en-US" altLang="zh-CN" sz="1600">
                <a:solidFill>
                  <a:schemeClr val="bg1"/>
                </a:solidFill>
              </a:rPr>
              <a:t>hadoop</a:t>
            </a:r>
            <a:r>
              <a:rPr lang="zh-CN" altLang="en-US" sz="1600">
                <a:solidFill>
                  <a:schemeClr val="bg1"/>
                </a:solidFill>
              </a:rPr>
              <a:t>为系统当前用户名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cp ./bin/sbt-launch.jar ./  #</a:t>
            </a:r>
            <a:r>
              <a:rPr lang="zh-CN" altLang="en-US" sz="1600">
                <a:solidFill>
                  <a:schemeClr val="bg1"/>
                </a:solidFill>
              </a:rPr>
              <a:t>把</a:t>
            </a:r>
            <a:r>
              <a:rPr lang="en-US" altLang="zh-CN" sz="1600">
                <a:solidFill>
                  <a:schemeClr val="bg1"/>
                </a:solidFill>
              </a:rPr>
              <a:t>bin</a:t>
            </a:r>
            <a:r>
              <a:rPr lang="zh-CN" altLang="en-US" sz="1600">
                <a:solidFill>
                  <a:schemeClr val="bg1"/>
                </a:solidFill>
              </a:rPr>
              <a:t>目录下的</a:t>
            </a:r>
            <a:r>
              <a:rPr lang="en-US" altLang="zh-CN" sz="1600">
                <a:solidFill>
                  <a:schemeClr val="bg1"/>
                </a:solidFill>
              </a:rPr>
              <a:t>sbt-launch.jar</a:t>
            </a:r>
            <a:r>
              <a:rPr lang="zh-CN" altLang="en-US" sz="1600">
                <a:solidFill>
                  <a:schemeClr val="bg1"/>
                </a:solidFill>
              </a:rPr>
              <a:t>复制到</a:t>
            </a:r>
            <a:r>
              <a:rPr lang="en-US" altLang="zh-CN" sz="1600">
                <a:solidFill>
                  <a:schemeClr val="bg1"/>
                </a:solidFill>
              </a:rPr>
              <a:t>sbt</a:t>
            </a:r>
            <a:r>
              <a:rPr lang="zh-CN" altLang="en-US" sz="1600">
                <a:solidFill>
                  <a:schemeClr val="bg1"/>
                </a:solidFill>
              </a:rPr>
              <a:t>安装目录下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7F4D829-4E65-045C-32D4-A013C17D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 Spark</a:t>
            </a:r>
            <a:r>
              <a:rPr lang="zh-CN" altLang="en-US"/>
              <a:t>应用程序</a:t>
            </a: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D3B3B2B-CA02-43C4-E1E9-D8FA89F8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44" name="TextBox 8">
            <a:extLst>
              <a:ext uri="{FF2B5EF4-FFF2-40B4-BE49-F238E27FC236}">
                <a16:creationId xmlns:a16="http://schemas.microsoft.com/office/drawing/2014/main" id="{893E8D0D-768A-1DA6-46F6-043D3BD1A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6629400" cy="1108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#!/bin/bash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SBT_OPTS="-Xms512M -Xmx1536M -Xss1M -XX:+CMSClassUnloadingEnabled -XX:MaxPermSize=256M"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java $SBT_OPTS -jar `dirname $0`/sbt-launch.jar "$@"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1445" name="TextBox 8">
            <a:extLst>
              <a:ext uri="{FF2B5EF4-FFF2-40B4-BE49-F238E27FC236}">
                <a16:creationId xmlns:a16="http://schemas.microsoft.com/office/drawing/2014/main" id="{4604ABC1-AC16-305C-34B9-10FD048DC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6629400" cy="3381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chmod u+x /usr/local/sbt/sbt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1446" name="矩形 8">
            <a:extLst>
              <a:ext uri="{FF2B5EF4-FFF2-40B4-BE49-F238E27FC236}">
                <a16:creationId xmlns:a16="http://schemas.microsoft.com/office/drawing/2014/main" id="{17896D11-F313-AE55-D8A0-1A414D35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219200"/>
            <a:ext cx="716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接着在安装目录中使用下面命令创建一个</a:t>
            </a:r>
            <a:r>
              <a:rPr lang="en-US" altLang="zh-CN" sz="2400"/>
              <a:t>Shell</a:t>
            </a:r>
            <a:r>
              <a:rPr lang="zh-CN" altLang="zh-CN" sz="2400"/>
              <a:t>脚本文件，用于启动</a:t>
            </a:r>
            <a:r>
              <a:rPr lang="en-US" altLang="zh-CN" sz="2400"/>
              <a:t>sbt</a:t>
            </a:r>
            <a:r>
              <a:rPr lang="zh-CN" altLang="zh-CN" sz="2400"/>
              <a:t>：</a:t>
            </a:r>
            <a:endParaRPr lang="zh-CN" altLang="en-US" sz="2400"/>
          </a:p>
        </p:txBody>
      </p:sp>
      <p:sp>
        <p:nvSpPr>
          <p:cNvPr id="61447" name="TextBox 8">
            <a:extLst>
              <a:ext uri="{FF2B5EF4-FFF2-40B4-BE49-F238E27FC236}">
                <a16:creationId xmlns:a16="http://schemas.microsoft.com/office/drawing/2014/main" id="{4708A185-9642-686E-684F-F2AEE9319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6629400" cy="3381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vim /usr/local/sbt/sbt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1448" name="矩形 10">
            <a:extLst>
              <a:ext uri="{FF2B5EF4-FFF2-40B4-BE49-F238E27FC236}">
                <a16:creationId xmlns:a16="http://schemas.microsoft.com/office/drawing/2014/main" id="{5971F99C-8F07-7936-1D67-9E84BAC7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3878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该脚本文件中的代码如下：</a:t>
            </a:r>
            <a:endParaRPr lang="zh-CN" altLang="en-US" sz="2400"/>
          </a:p>
        </p:txBody>
      </p:sp>
      <p:sp>
        <p:nvSpPr>
          <p:cNvPr id="61449" name="矩形 11">
            <a:extLst>
              <a:ext uri="{FF2B5EF4-FFF2-40B4-BE49-F238E27FC236}">
                <a16:creationId xmlns:a16="http://schemas.microsoft.com/office/drawing/2014/main" id="{36A066F2-E2F3-A1F0-E27B-28EC0E73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5800"/>
            <a:ext cx="701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保存后，还需要为该</a:t>
            </a:r>
            <a:r>
              <a:rPr lang="en-US" altLang="zh-CN" sz="2400"/>
              <a:t>Shell</a:t>
            </a:r>
            <a:r>
              <a:rPr lang="zh-CN" altLang="zh-CN" sz="2400"/>
              <a:t>脚本文件增加可执行权限：</a:t>
            </a:r>
            <a:endParaRPr lang="zh-CN" altLang="en-US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1113CE0E-F102-0F0D-A384-5F901B93D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 Spark</a:t>
            </a:r>
            <a:r>
              <a:rPr lang="zh-CN" altLang="en-US"/>
              <a:t>应用程序</a:t>
            </a:r>
          </a:p>
        </p:txBody>
      </p:sp>
      <p:sp>
        <p:nvSpPr>
          <p:cNvPr id="62467" name="矩形 2">
            <a:extLst>
              <a:ext uri="{FF2B5EF4-FFF2-40B4-BE49-F238E27FC236}">
                <a16:creationId xmlns:a16="http://schemas.microsoft.com/office/drawing/2014/main" id="{B5748F67-79E7-6173-CEFF-39ED05FB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295400"/>
            <a:ext cx="613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然后，可以使用如下命令查看</a:t>
            </a:r>
            <a:r>
              <a:rPr lang="en-US" altLang="zh-CN" sz="2400"/>
              <a:t>sbt</a:t>
            </a:r>
            <a:r>
              <a:rPr lang="zh-CN" altLang="zh-CN" sz="2400"/>
              <a:t>版本信息：</a:t>
            </a:r>
            <a:endParaRPr lang="zh-CN" altLang="en-US" sz="2400"/>
          </a:p>
        </p:txBody>
      </p:sp>
      <p:sp>
        <p:nvSpPr>
          <p:cNvPr id="62468" name="TextBox 8">
            <a:extLst>
              <a:ext uri="{FF2B5EF4-FFF2-40B4-BE49-F238E27FC236}">
                <a16:creationId xmlns:a16="http://schemas.microsoft.com/office/drawing/2014/main" id="{6A99D1E8-20F1-5E1B-4EFE-B9189C7C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629400" cy="2092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cd /usr/local/sbt</a:t>
            </a:r>
            <a:endParaRPr lang="zh-CN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$ ./sbt sbtVersion</a:t>
            </a:r>
            <a:endParaRPr lang="zh-CN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Java HotSpot(TM) 64-Bit Server VM warning: ignoring option MaxPermSize=256M; support was removed in 8.0</a:t>
            </a:r>
            <a:endParaRPr lang="zh-CN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[warn] No sbt.version set in project/build.properties, base directory: /usr/local/sbt</a:t>
            </a:r>
            <a:endParaRPr lang="zh-CN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[info] Set current project to sbt (in build file:/usr/local/sbt/)</a:t>
            </a:r>
            <a:endParaRPr lang="zh-CN" altLang="zh-CN" sz="16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[info] 1.3.8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62469" name="矩形 4">
            <a:extLst>
              <a:ext uri="{FF2B5EF4-FFF2-40B4-BE49-F238E27FC236}">
                <a16:creationId xmlns:a16="http://schemas.microsoft.com/office/drawing/2014/main" id="{104F0DFD-70B3-76BF-EC2F-181D4C03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上述查看版本信息的命令，可能需要执行几分钟，执行成功以后就可以看到版本为</a:t>
            </a:r>
            <a:r>
              <a:rPr lang="en-US" altLang="zh-CN" sz="2400"/>
              <a:t>1.3.8</a:t>
            </a:r>
            <a:r>
              <a:rPr lang="zh-CN" altLang="zh-CN" sz="240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820D19A5-F5E7-E5B0-2C97-08AF8DC13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10.6.4Spark</a:t>
            </a:r>
            <a:r>
              <a:rPr lang="zh-CN" altLang="en-US"/>
              <a:t>应用程序</a:t>
            </a:r>
          </a:p>
        </p:txBody>
      </p:sp>
      <p:sp>
        <p:nvSpPr>
          <p:cNvPr id="63491" name="矩形 2">
            <a:extLst>
              <a:ext uri="{FF2B5EF4-FFF2-40B4-BE49-F238E27FC236}">
                <a16:creationId xmlns:a16="http://schemas.microsoft.com/office/drawing/2014/main" id="{DBB2600E-EBBD-DDA4-8526-E7C24718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229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/>
              <a:t>我们以一个简单的程序为例，介绍如何打包并运行</a:t>
            </a:r>
            <a:r>
              <a:rPr lang="en-US" altLang="zh-CN" sz="1600"/>
              <a:t>Spark</a:t>
            </a:r>
            <a:r>
              <a:rPr lang="zh-CN" altLang="zh-CN" sz="1600"/>
              <a:t>程序，该程序的功能是统计文本文件中包含字母</a:t>
            </a:r>
            <a:r>
              <a:rPr lang="en-US" altLang="zh-CN" sz="1600"/>
              <a:t>a</a:t>
            </a:r>
            <a:r>
              <a:rPr lang="zh-CN" altLang="zh-CN" sz="1600"/>
              <a:t>和字</a:t>
            </a:r>
            <a:r>
              <a:rPr lang="en-US" altLang="zh-CN" sz="1600"/>
              <a:t>b</a:t>
            </a:r>
            <a:r>
              <a:rPr lang="zh-CN" altLang="zh-CN" sz="1600"/>
              <a:t>的各有多少行</a:t>
            </a:r>
            <a:r>
              <a:rPr lang="zh-CN" altLang="en-US" sz="1600"/>
              <a:t>，具体步骤如下：</a:t>
            </a: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 </a:t>
            </a:r>
            <a:endParaRPr lang="zh-CN" altLang="zh-CN" sz="16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F57F084-CFE2-C356-08A3-09B0518BF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1205" name="TextBox 6">
            <a:extLst>
              <a:ext uri="{FF2B5EF4-FFF2-40B4-BE49-F238E27FC236}">
                <a16:creationId xmlns:a16="http://schemas.microsoft.com/office/drawing/2014/main" id="{0082B061-E9FA-2E7B-7623-D67917DA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CN" altLang="zh-CN" sz="1400" dirty="0">
                <a:latin typeface="Arial" charset="0"/>
              </a:rPr>
              <a:t>创建程序根目录，并创建程序所需的文件夹结构</a:t>
            </a:r>
            <a:r>
              <a:rPr lang="zh-CN" altLang="en-US" sz="1400" dirty="0">
                <a:latin typeface="Arial" charset="0"/>
              </a:rPr>
              <a:t>，</a:t>
            </a:r>
            <a:r>
              <a:rPr lang="zh-CN" altLang="zh-CN" sz="1400" dirty="0">
                <a:latin typeface="Arial" charset="0"/>
              </a:rPr>
              <a:t>命令</a:t>
            </a:r>
            <a:r>
              <a:rPr lang="zh-CN" altLang="en-US" sz="1400" dirty="0">
                <a:latin typeface="Arial" charset="0"/>
              </a:rPr>
              <a:t>如下：</a:t>
            </a:r>
            <a:endParaRPr lang="en-US" altLang="zh-CN" sz="1400" dirty="0">
              <a:latin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altLang="zh-CN" sz="1400" dirty="0">
              <a:latin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altLang="zh-CN" sz="1400" dirty="0">
              <a:latin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endParaRPr lang="en-US" altLang="zh-CN" sz="1400" dirty="0">
              <a:latin typeface="Arial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zh-CN" altLang="zh-CN" sz="1400" dirty="0">
                <a:latin typeface="Arial" charset="0"/>
              </a:rPr>
              <a:t>创建一个</a:t>
            </a:r>
            <a:r>
              <a:rPr lang="en-US" altLang="zh-CN" sz="1400" dirty="0" err="1">
                <a:latin typeface="Arial" charset="0"/>
              </a:rPr>
              <a:t>SimpleApp.scala</a:t>
            </a:r>
            <a:r>
              <a:rPr lang="zh-CN" altLang="zh-CN" sz="1400" dirty="0">
                <a:latin typeface="Arial" charset="0"/>
              </a:rPr>
              <a:t>文件（</a:t>
            </a:r>
            <a:r>
              <a:rPr lang="zh-CN" altLang="en-US" sz="1400" dirty="0">
                <a:latin typeface="Arial" charset="0"/>
              </a:rPr>
              <a:t>文件路径： </a:t>
            </a:r>
            <a:r>
              <a:rPr lang="en-US" altLang="zh-CN" sz="1400" dirty="0">
                <a:latin typeface="Arial" charset="0"/>
              </a:rPr>
              <a:t>~/</a:t>
            </a:r>
            <a:r>
              <a:rPr lang="en-US" altLang="zh-CN" sz="1400" dirty="0" err="1">
                <a:latin typeface="Arial" charset="0"/>
              </a:rPr>
              <a:t>sparkapp</a:t>
            </a:r>
            <a:r>
              <a:rPr lang="en-US" altLang="zh-CN" sz="1400" dirty="0">
                <a:latin typeface="Arial" charset="0"/>
              </a:rPr>
              <a:t>/</a:t>
            </a:r>
            <a:r>
              <a:rPr lang="en-US" altLang="zh-CN" sz="1400" dirty="0" err="1">
                <a:latin typeface="Arial" charset="0"/>
              </a:rPr>
              <a:t>src</a:t>
            </a:r>
            <a:r>
              <a:rPr lang="en-US" altLang="zh-CN" sz="1400" dirty="0">
                <a:latin typeface="Arial" charset="0"/>
              </a:rPr>
              <a:t>/main/</a:t>
            </a:r>
            <a:r>
              <a:rPr lang="en-US" altLang="zh-CN" sz="1400" dirty="0" err="1">
                <a:latin typeface="Arial" charset="0"/>
              </a:rPr>
              <a:t>scala</a:t>
            </a:r>
            <a:r>
              <a:rPr lang="en-US" altLang="zh-CN" sz="1400" dirty="0">
                <a:latin typeface="Arial" charset="0"/>
              </a:rPr>
              <a:t>/</a:t>
            </a:r>
            <a:r>
              <a:rPr lang="en-US" altLang="zh-CN" sz="1400" dirty="0" err="1">
                <a:latin typeface="Arial" charset="0"/>
              </a:rPr>
              <a:t>SimpleApp.scala</a:t>
            </a:r>
            <a:r>
              <a:rPr lang="zh-CN" altLang="zh-CN" sz="1400" dirty="0">
                <a:latin typeface="Arial" charset="0"/>
              </a:rPr>
              <a:t>），文件</a:t>
            </a:r>
            <a:r>
              <a:rPr lang="zh-CN" altLang="en-US" sz="1400" dirty="0">
                <a:latin typeface="Arial" charset="0"/>
              </a:rPr>
              <a:t>中的</a:t>
            </a:r>
            <a:r>
              <a:rPr lang="zh-CN" altLang="zh-CN" sz="1400" dirty="0">
                <a:latin typeface="Arial" charset="0"/>
              </a:rPr>
              <a:t>代码内容如下：</a:t>
            </a:r>
          </a:p>
          <a:p>
            <a:pPr eaLnBrk="1" hangingPunct="1">
              <a:buFont typeface="Arial" charset="0"/>
              <a:buNone/>
              <a:defRPr/>
            </a:pPr>
            <a:endParaRPr lang="zh-CN" altLang="zh-CN" sz="1400" dirty="0">
              <a:latin typeface="Arial" charset="0"/>
            </a:endParaRPr>
          </a:p>
        </p:txBody>
      </p:sp>
      <p:sp>
        <p:nvSpPr>
          <p:cNvPr id="63494" name="TextBox 7">
            <a:extLst>
              <a:ext uri="{FF2B5EF4-FFF2-40B4-BE49-F238E27FC236}">
                <a16:creationId xmlns:a16="http://schemas.microsoft.com/office/drawing/2014/main" id="{7E72B93A-E46C-9F96-16B0-919426D4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71628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import org.apache.spark.SparkContext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import org.apache.spark.SparkContext._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import org.apache.spark.SparkConf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object SimpleApp {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def main(args: Array[String]) {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logFile = "file:///usr/local/spark/README.md" // </a:t>
            </a:r>
            <a:r>
              <a:rPr lang="zh-CN" altLang="zh-CN" sz="1400"/>
              <a:t>用于统计的文本文件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conf = new SparkConf().setAppName("Simple Application")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sc = new SparkContext(conf)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logData = sc.textFile(logFile, 2).cache()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numAs = logData.filter(line =&gt; line.contains("a")).count()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val numBs = logData.filter(line =&gt; line.contains("b")).count()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  println("Lines with a: %s, Lines with b: %s".format(numAs, numBs))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  }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}</a:t>
            </a:r>
          </a:p>
        </p:txBody>
      </p:sp>
      <p:sp>
        <p:nvSpPr>
          <p:cNvPr id="63495" name="TextBox 8">
            <a:extLst>
              <a:ext uri="{FF2B5EF4-FFF2-40B4-BE49-F238E27FC236}">
                <a16:creationId xmlns:a16="http://schemas.microsoft.com/office/drawing/2014/main" id="{30691FBA-D10E-8CAF-4EB4-4F90C16C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7162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mkdir ~/sparkapp                 # </a:t>
            </a:r>
            <a:r>
              <a:rPr lang="zh-CN" altLang="en-US" sz="1400">
                <a:solidFill>
                  <a:schemeClr val="bg1"/>
                </a:solidFill>
              </a:rPr>
              <a:t>创建程序根目录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mkdir -p ~/sparkapp/src/main/scala   # </a:t>
            </a:r>
            <a:r>
              <a:rPr lang="zh-CN" altLang="en-US" sz="1400">
                <a:solidFill>
                  <a:schemeClr val="bg1"/>
                </a:solidFill>
              </a:rPr>
              <a:t>创建程序所需的文件夹结构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6B190341-333B-AACE-D478-357852A68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10.1.1 Spark</a:t>
            </a:r>
            <a:r>
              <a:rPr lang="zh-CN" altLang="zh-CN"/>
              <a:t>简介</a:t>
            </a:r>
            <a:endParaRPr lang="zh-CN" altLang="en-US"/>
          </a:p>
        </p:txBody>
      </p:sp>
      <p:sp>
        <p:nvSpPr>
          <p:cNvPr id="9219" name="矩形 2">
            <a:extLst>
              <a:ext uri="{FF2B5EF4-FFF2-40B4-BE49-F238E27FC236}">
                <a16:creationId xmlns:a16="http://schemas.microsoft.com/office/drawing/2014/main" id="{41914601-0D71-2260-4C05-994F16EB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8" y="1295456"/>
            <a:ext cx="8610600" cy="489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/>
              <a:t>Spark</a:t>
            </a:r>
            <a:r>
              <a:rPr lang="zh-CN" altLang="zh-CN" sz="2400" dirty="0"/>
              <a:t>最初由美国加州伯克利大学（</a:t>
            </a:r>
            <a:r>
              <a:rPr lang="en-US" altLang="zh-CN" sz="2400" dirty="0" err="1"/>
              <a:t>UCBerkeley</a:t>
            </a:r>
            <a:r>
              <a:rPr lang="zh-CN" altLang="zh-CN" sz="2400" dirty="0"/>
              <a:t>）</a:t>
            </a:r>
            <a:r>
              <a:rPr lang="en-US" altLang="zh-CN" sz="2400" dirty="0"/>
              <a:t>AMP</a:t>
            </a:r>
            <a:r>
              <a:rPr lang="zh-CN" altLang="zh-CN" sz="2400" dirty="0"/>
              <a:t>实验室于</a:t>
            </a:r>
            <a:r>
              <a:rPr lang="en-US" altLang="zh-CN" sz="2400" dirty="0"/>
              <a:t>2009</a:t>
            </a:r>
            <a:r>
              <a:rPr lang="zh-CN" altLang="zh-CN" sz="2400" dirty="0"/>
              <a:t>年开发，是</a:t>
            </a:r>
            <a:r>
              <a:rPr lang="zh-CN" altLang="zh-CN" sz="2400" dirty="0">
                <a:solidFill>
                  <a:srgbClr val="002060"/>
                </a:solidFill>
              </a:rPr>
              <a:t>基于内存计算的大数据并行计算框架</a:t>
            </a:r>
            <a:r>
              <a:rPr lang="zh-CN" altLang="zh-CN" sz="2400" dirty="0"/>
              <a:t>，可用于构建大型、</a:t>
            </a:r>
            <a:r>
              <a:rPr lang="zh-CN" altLang="zh-CN" sz="2400" dirty="0">
                <a:solidFill>
                  <a:srgbClr val="002060"/>
                </a:solidFill>
              </a:rPr>
              <a:t>低延迟</a:t>
            </a:r>
            <a:r>
              <a:rPr lang="zh-CN" altLang="zh-CN" sz="2400" dirty="0"/>
              <a:t>数据分析应用程序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/>
              <a:t>2013</a:t>
            </a:r>
            <a:r>
              <a:rPr lang="zh-CN" altLang="zh-CN" sz="2400" dirty="0"/>
              <a:t>年</a:t>
            </a:r>
            <a:r>
              <a:rPr lang="en-US" altLang="zh-CN" sz="2400" dirty="0"/>
              <a:t>Spark</a:t>
            </a:r>
            <a:r>
              <a:rPr lang="zh-CN" altLang="zh-CN" sz="2400" dirty="0"/>
              <a:t>加入</a:t>
            </a:r>
            <a:r>
              <a:rPr lang="en-US" altLang="zh-CN" sz="2400" dirty="0"/>
              <a:t>Apache</a:t>
            </a:r>
            <a:r>
              <a:rPr lang="zh-CN" altLang="zh-CN" sz="2400" dirty="0"/>
              <a:t>孵化器项目后发展迅猛，如今已成为</a:t>
            </a:r>
            <a:r>
              <a:rPr lang="en-US" altLang="zh-CN" sz="2400" dirty="0"/>
              <a:t>Apache</a:t>
            </a:r>
            <a:r>
              <a:rPr lang="zh-CN" altLang="zh-CN" sz="2400" dirty="0"/>
              <a:t>软件基金会最重要的三大分布式计算系统开源项目之一（</a:t>
            </a:r>
            <a:r>
              <a:rPr lang="en-US" altLang="zh-CN" sz="2400" dirty="0"/>
              <a:t>Hadoop</a:t>
            </a:r>
            <a:r>
              <a:rPr lang="zh-CN" altLang="zh-CN" sz="2400" dirty="0"/>
              <a:t>、</a:t>
            </a:r>
            <a:r>
              <a:rPr lang="en-US" altLang="zh-CN" sz="2400" dirty="0"/>
              <a:t>Spark</a:t>
            </a:r>
            <a:r>
              <a:rPr lang="zh-CN" altLang="zh-CN" sz="2400" dirty="0"/>
              <a:t>、</a:t>
            </a:r>
            <a:r>
              <a:rPr lang="en-US" altLang="zh-CN" sz="2400" dirty="0"/>
              <a:t>Storm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/>
              <a:t>Spark</a:t>
            </a:r>
            <a:r>
              <a:rPr lang="zh-CN" altLang="en-US" sz="2400" dirty="0"/>
              <a:t>在</a:t>
            </a:r>
            <a:r>
              <a:rPr lang="en-US" altLang="zh-CN" sz="2400" dirty="0"/>
              <a:t>2014</a:t>
            </a:r>
            <a:r>
              <a:rPr lang="zh-CN" altLang="en-US" sz="2400" dirty="0"/>
              <a:t>年打破了</a:t>
            </a:r>
            <a:r>
              <a:rPr lang="en-US" altLang="zh-CN" sz="2400" dirty="0"/>
              <a:t>Hadoop</a:t>
            </a:r>
            <a:r>
              <a:rPr lang="zh-CN" altLang="en-US" sz="2400" dirty="0"/>
              <a:t>保持的基准排序纪录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Spark/206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/23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Hadoop/2000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/72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用十分之一的计算资源，获得了比</a:t>
            </a:r>
            <a:r>
              <a:rPr lang="en-US" altLang="zh-CN" sz="2400" dirty="0"/>
              <a:t>Hadoop</a:t>
            </a:r>
            <a:r>
              <a:rPr lang="zh-CN" altLang="en-US" sz="2400" dirty="0"/>
              <a:t>快</a:t>
            </a:r>
            <a:r>
              <a:rPr lang="en-US" altLang="zh-CN" sz="2400" dirty="0"/>
              <a:t>3</a:t>
            </a:r>
            <a:r>
              <a:rPr lang="zh-CN" altLang="en-US" sz="2400" dirty="0"/>
              <a:t>倍的速度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8BC1BBC5-7BCF-9CA6-6A0A-3AF8822B3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 Spark</a:t>
            </a:r>
            <a:r>
              <a:rPr lang="zh-CN" altLang="en-US"/>
              <a:t>应用程序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918257-B5E6-CEAF-5ECC-D44DC4E76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516" name="TextBox 6">
            <a:extLst>
              <a:ext uri="{FF2B5EF4-FFF2-40B4-BE49-F238E27FC236}">
                <a16:creationId xmlns:a16="http://schemas.microsoft.com/office/drawing/2014/main" id="{6F59C936-0EE2-D6AA-E936-EDDC016D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7772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zh-CN" altLang="zh-CN" sz="1400"/>
              <a:t>然后创建一个</a:t>
            </a:r>
            <a:r>
              <a:rPr lang="en-US" altLang="zh-CN" sz="1400"/>
              <a:t>simple.sbt</a:t>
            </a:r>
            <a:r>
              <a:rPr lang="zh-CN" altLang="zh-CN" sz="1400"/>
              <a:t>文件（</a:t>
            </a:r>
            <a:r>
              <a:rPr lang="zh-CN" altLang="en-US" sz="1400"/>
              <a:t>文件路径：</a:t>
            </a:r>
            <a:r>
              <a:rPr lang="en-US" altLang="zh-CN" sz="1400"/>
              <a:t>~/sparkapp/simple.sbt</a:t>
            </a:r>
            <a:r>
              <a:rPr lang="zh-CN" altLang="zh-CN" sz="1400"/>
              <a:t>），用于声明该应用程序的信息以及与</a:t>
            </a:r>
            <a:r>
              <a:rPr lang="en-US" altLang="zh-CN" sz="1400"/>
              <a:t>Spark</a:t>
            </a:r>
            <a:r>
              <a:rPr lang="zh-CN" altLang="zh-CN" sz="1400"/>
              <a:t>的依赖关系，具体内容如下：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zh-CN" altLang="zh-CN" sz="1400"/>
              <a:t>使用</a:t>
            </a:r>
            <a:r>
              <a:rPr lang="en-US" altLang="zh-CN" sz="1400"/>
              <a:t>sbt</a:t>
            </a:r>
            <a:r>
              <a:rPr lang="zh-CN" altLang="en-US" sz="1400"/>
              <a:t>对该应用程序</a:t>
            </a:r>
            <a:r>
              <a:rPr lang="zh-CN" altLang="zh-CN" sz="1400"/>
              <a:t>进行打包</a:t>
            </a:r>
            <a:r>
              <a:rPr lang="zh-CN" altLang="en-US" sz="1400"/>
              <a:t>，</a:t>
            </a:r>
            <a:r>
              <a:rPr lang="zh-CN" altLang="zh-CN" sz="1400"/>
              <a:t>命令</a:t>
            </a:r>
            <a:r>
              <a:rPr lang="zh-CN" altLang="en-US" sz="1400"/>
              <a:t>如下：</a:t>
            </a: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en-US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400"/>
              <a:t>打包成功后，会输出程序</a:t>
            </a:r>
            <a:r>
              <a:rPr lang="en-US" altLang="zh-CN" sz="1400"/>
              <a:t>jar</a:t>
            </a:r>
            <a:r>
              <a:rPr lang="zh-CN" altLang="zh-CN" sz="1400"/>
              <a:t>包的位置以及“</a:t>
            </a:r>
            <a:r>
              <a:rPr lang="en-US" altLang="zh-CN" sz="1400"/>
              <a:t>Done Packaging</a:t>
            </a:r>
            <a:r>
              <a:rPr lang="zh-CN" altLang="zh-CN" sz="1400"/>
              <a:t>”的提示</a:t>
            </a:r>
            <a:r>
              <a:rPr lang="zh-CN" altLang="en-US" sz="1400"/>
              <a:t>，</a:t>
            </a:r>
            <a:r>
              <a:rPr lang="zh-CN" altLang="zh-CN" sz="1400"/>
              <a:t>如</a:t>
            </a:r>
            <a:r>
              <a:rPr lang="zh-CN" altLang="en-US" sz="1400"/>
              <a:t>下</a:t>
            </a:r>
            <a:r>
              <a:rPr lang="zh-CN" altLang="zh-CN" sz="1400"/>
              <a:t>所示。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endParaRPr lang="zh-CN" altLang="zh-CN" sz="1400"/>
          </a:p>
        </p:txBody>
      </p:sp>
      <p:sp>
        <p:nvSpPr>
          <p:cNvPr id="64517" name="TextBox 7">
            <a:extLst>
              <a:ext uri="{FF2B5EF4-FFF2-40B4-BE49-F238E27FC236}">
                <a16:creationId xmlns:a16="http://schemas.microsoft.com/office/drawing/2014/main" id="{4CCE0866-3F14-6156-6176-02ABA1D3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01838"/>
            <a:ext cx="7086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name := "Simple Project"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version := "1.0"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scalaVersion := "2.11.12"</a:t>
            </a:r>
            <a:endParaRPr lang="zh-CN" altLang="zh-CN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libraryDependencies += "org.apache.spark" %% "spark-core" % “2.4.0"</a:t>
            </a:r>
          </a:p>
        </p:txBody>
      </p:sp>
      <p:sp>
        <p:nvSpPr>
          <p:cNvPr id="64518" name="TextBox 8">
            <a:extLst>
              <a:ext uri="{FF2B5EF4-FFF2-40B4-BE49-F238E27FC236}">
                <a16:creationId xmlns:a16="http://schemas.microsoft.com/office/drawing/2014/main" id="{04FB41D4-D898-065B-954B-136A22A4E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46450"/>
            <a:ext cx="67056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cd ~/sparkapp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/usr/local/sbt/sbt package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64519" name="TextBox 8">
            <a:extLst>
              <a:ext uri="{FF2B5EF4-FFF2-40B4-BE49-F238E27FC236}">
                <a16:creationId xmlns:a16="http://schemas.microsoft.com/office/drawing/2014/main" id="{C2B49E43-35AB-63A8-45C9-7028821D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95800"/>
            <a:ext cx="6705600" cy="18780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$~/sparkapp$ /usr/local/sbt/sbt package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Set current project to Simple Project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Updating {file:/home/hadoop/sparkapp/}sparkapp...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Done updating.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Compiling 1 Scala source to /home/hadoop/sparkapp/target/...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Packaging /home/hadoop/sparkapp/target/scala-2.11/...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[info] Done packaging.</a:t>
            </a:r>
            <a:endParaRPr lang="zh-CN" altLang="zh-CN" sz="1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[success] Total time: 17 s, completed 2020-1-27 16:13:56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C867C43C-2153-446E-78A5-877DD9500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10.6.4 Spark</a:t>
            </a:r>
            <a:r>
              <a:rPr lang="zh-CN" altLang="en-US"/>
              <a:t>应用程序</a:t>
            </a:r>
          </a:p>
        </p:txBody>
      </p:sp>
      <p:sp>
        <p:nvSpPr>
          <p:cNvPr id="65539" name="矩形 2">
            <a:extLst>
              <a:ext uri="{FF2B5EF4-FFF2-40B4-BE49-F238E27FC236}">
                <a16:creationId xmlns:a16="http://schemas.microsoft.com/office/drawing/2014/main" id="{C2064CF7-EA0C-1FF3-78BF-ECD180A5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17663"/>
            <a:ext cx="7010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     </a:t>
            </a:r>
            <a:r>
              <a:rPr lang="zh-CN" altLang="zh-CN" sz="1600"/>
              <a:t>有了最终生成的</a:t>
            </a:r>
            <a:r>
              <a:rPr lang="en-US" altLang="zh-CN" sz="1600"/>
              <a:t>jar</a:t>
            </a:r>
            <a:r>
              <a:rPr lang="zh-CN" altLang="zh-CN" sz="1600"/>
              <a:t>包后，再通过</a:t>
            </a:r>
            <a:r>
              <a:rPr lang="en-US" altLang="zh-CN" sz="1600"/>
              <a:t>spark-submit</a:t>
            </a:r>
            <a:r>
              <a:rPr lang="zh-CN" altLang="zh-CN" sz="1600"/>
              <a:t>就可以提交到</a:t>
            </a:r>
            <a:r>
              <a:rPr lang="en-US" altLang="zh-CN" sz="1600"/>
              <a:t>Spark</a:t>
            </a:r>
            <a:r>
              <a:rPr lang="zh-CN" altLang="zh-CN" sz="1600"/>
              <a:t>中运行了，命令如下：</a:t>
            </a: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    </a:t>
            </a:r>
            <a:r>
              <a:rPr lang="zh-CN" altLang="zh-CN" sz="1600"/>
              <a:t>该应用程序的执行结果如下：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207E54B6-6E1E-E8A1-C969-79E94BC2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541" name="TextBox 7">
            <a:extLst>
              <a:ext uri="{FF2B5EF4-FFF2-40B4-BE49-F238E27FC236}">
                <a16:creationId xmlns:a16="http://schemas.microsoft.com/office/drawing/2014/main" id="{FEE587E9-C43C-5569-D788-AA79CF05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2025"/>
            <a:ext cx="6553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/>
              <a:t>Lines with a: 62, Lines with b: 31</a:t>
            </a:r>
          </a:p>
        </p:txBody>
      </p:sp>
      <p:sp>
        <p:nvSpPr>
          <p:cNvPr id="65542" name="TextBox 8">
            <a:extLst>
              <a:ext uri="{FF2B5EF4-FFF2-40B4-BE49-F238E27FC236}">
                <a16:creationId xmlns:a16="http://schemas.microsoft.com/office/drawing/2014/main" id="{AFEDA47C-EF73-E0EA-9A07-4B100091B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11400"/>
            <a:ext cx="65532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/</a:t>
            </a:r>
            <a:r>
              <a:rPr lang="en-US" altLang="zh-CN" sz="1600">
                <a:solidFill>
                  <a:schemeClr val="bg1"/>
                </a:solidFill>
              </a:rPr>
              <a:t>usr/local/spark/bin/spark-submit --class "SimpleApp" ~/sparkapp/target/scala-2.11/simple-project_2.11-1.0.jar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A402E7FC-6210-51D5-7875-3868CA18C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66563" name="矩形 2">
            <a:extLst>
              <a:ext uri="{FF2B5EF4-FFF2-40B4-BE49-F238E27FC236}">
                <a16:creationId xmlns:a16="http://schemas.microsoft.com/office/drawing/2014/main" id="{8B1AB901-0DA0-030A-4A1C-0C77D25D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772294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本章首先介绍了</a:t>
            </a:r>
            <a:r>
              <a:rPr lang="en-US" altLang="zh-CN" sz="2400" dirty="0"/>
              <a:t>Spark</a:t>
            </a:r>
            <a:r>
              <a:rPr lang="zh-CN" altLang="zh-CN" sz="2400" dirty="0"/>
              <a:t>的起源与发展，分析了</a:t>
            </a:r>
            <a:r>
              <a:rPr lang="en-US" altLang="zh-CN" sz="2400" dirty="0"/>
              <a:t>Hadoop</a:t>
            </a:r>
            <a:r>
              <a:rPr lang="zh-CN" altLang="zh-CN" sz="2400" dirty="0"/>
              <a:t>存在的缺点与</a:t>
            </a:r>
            <a:r>
              <a:rPr lang="en-US" altLang="zh-CN" sz="2400" dirty="0"/>
              <a:t>Spark</a:t>
            </a:r>
            <a:r>
              <a:rPr lang="zh-CN" altLang="zh-CN" sz="2400" dirty="0"/>
              <a:t>的优势。接着介绍了</a:t>
            </a:r>
            <a:r>
              <a:rPr lang="en-US" altLang="zh-CN" sz="2400" dirty="0"/>
              <a:t>Spark</a:t>
            </a:r>
            <a:r>
              <a:rPr lang="zh-CN" altLang="zh-CN" sz="2400" dirty="0"/>
              <a:t>的相关概念、生态系统与核心设计。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</a:pPr>
            <a:r>
              <a:rPr lang="en-US" altLang="zh-CN" sz="2400" dirty="0"/>
              <a:t>Spark</a:t>
            </a:r>
            <a:r>
              <a:rPr lang="zh-CN" altLang="zh-CN" sz="2400" dirty="0"/>
              <a:t>的核心是统一的抽象</a:t>
            </a:r>
            <a:r>
              <a:rPr lang="en-US" altLang="zh-CN" sz="2400" dirty="0"/>
              <a:t>RDD</a:t>
            </a:r>
            <a:r>
              <a:rPr lang="zh-CN" altLang="zh-CN" sz="2400" dirty="0"/>
              <a:t>，在此之上形成了结构一体化、功能多元化的完整的大数据生态系统，支持内存计算，</a:t>
            </a:r>
            <a:r>
              <a:rPr lang="en-US" altLang="zh-CN" sz="2400" dirty="0"/>
              <a:t>SQL</a:t>
            </a:r>
            <a:r>
              <a:rPr lang="zh-CN" altLang="zh-CN" sz="2400" dirty="0"/>
              <a:t>即席查询、实时流式计算、机器学习和图计算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sz="2400" dirty="0"/>
              <a:t>本章最后介绍了</a:t>
            </a:r>
            <a:r>
              <a:rPr lang="en-US" altLang="zh-CN" sz="2400" dirty="0"/>
              <a:t>Spark</a:t>
            </a:r>
            <a:r>
              <a:rPr lang="zh-CN" altLang="zh-CN" sz="2400" dirty="0"/>
              <a:t>基本的编程实践，包括</a:t>
            </a:r>
            <a:r>
              <a:rPr lang="en-US" altLang="zh-CN" sz="2400" dirty="0"/>
              <a:t>Spark</a:t>
            </a:r>
            <a:r>
              <a:rPr lang="zh-CN" altLang="zh-CN" sz="2400" dirty="0"/>
              <a:t>的安装与</a:t>
            </a:r>
            <a:r>
              <a:rPr lang="en-US" altLang="zh-CN" sz="2400" dirty="0"/>
              <a:t>Spark Shell</a:t>
            </a:r>
            <a:r>
              <a:rPr lang="zh-CN" altLang="zh-CN" sz="2400" dirty="0"/>
              <a:t>的使用，并演示了</a:t>
            </a:r>
            <a:r>
              <a:rPr lang="en-US" altLang="zh-CN" sz="2400" dirty="0"/>
              <a:t>Spark RDD</a:t>
            </a:r>
            <a:r>
              <a:rPr lang="zh-CN" altLang="zh-CN" sz="2400" dirty="0"/>
              <a:t>的基本操作。</a:t>
            </a:r>
            <a:r>
              <a:rPr lang="en-US" altLang="zh-CN" sz="2400" dirty="0"/>
              <a:t>Spark</a:t>
            </a:r>
            <a:r>
              <a:rPr lang="zh-CN" altLang="zh-CN" sz="2400" dirty="0"/>
              <a:t>提供了丰富的</a:t>
            </a:r>
            <a:r>
              <a:rPr lang="en-US" altLang="zh-CN" sz="2400" dirty="0"/>
              <a:t>API</a:t>
            </a:r>
            <a:r>
              <a:rPr lang="zh-CN" altLang="zh-CN" sz="2400" dirty="0"/>
              <a:t>，让开发人员可以用简洁的方式来处理复杂的数据计算与分析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A28E2D59-8340-4721-975A-0D0D22478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10.1.1 Spark</a:t>
            </a:r>
            <a:r>
              <a:rPr lang="zh-CN" altLang="zh-CN"/>
              <a:t>简介</a:t>
            </a:r>
            <a:endParaRPr lang="zh-CN" altLang="en-US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738F3336-919A-1C39-1A8E-A6AF5984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06" y="1380328"/>
            <a:ext cx="7619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cs typeface="Times New Roman" panose="02020603050405020304" pitchFamily="18" charset="0"/>
              </a:rPr>
              <a:t>具有如下几个主要特点：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cs typeface="Times New Roman" panose="02020603050405020304" pitchFamily="18" charset="0"/>
              </a:rPr>
              <a:t>运行速度快：使用</a:t>
            </a:r>
            <a:r>
              <a:rPr lang="en-US" altLang="zh-CN" sz="2400" dirty="0">
                <a:cs typeface="Times New Roman" panose="02020603050405020304" pitchFamily="18" charset="0"/>
              </a:rPr>
              <a:t>DAG</a:t>
            </a:r>
            <a:r>
              <a:rPr lang="zh-CN" altLang="en-US" sz="2400" dirty="0">
                <a:cs typeface="Times New Roman" panose="02020603050405020304" pitchFamily="18" charset="0"/>
              </a:rPr>
              <a:t>执行引擎以支持循环数据流与内存计算</a:t>
            </a:r>
            <a:endParaRPr lang="zh-CN" altLang="en-US" sz="24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cs typeface="Times New Roman" panose="02020603050405020304" pitchFamily="18" charset="0"/>
              </a:rPr>
              <a:t>容易使用：支持使用</a:t>
            </a:r>
            <a:r>
              <a:rPr lang="en-US" altLang="zh-CN" sz="2400" dirty="0">
                <a:cs typeface="Times New Roman" panose="02020603050405020304" pitchFamily="18" charset="0"/>
              </a:rPr>
              <a:t>Scala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400" dirty="0">
                <a:cs typeface="Times New Roman" panose="02020603050405020304" pitchFamily="18" charset="0"/>
              </a:rPr>
              <a:t>Spark Shell</a:t>
            </a:r>
            <a:r>
              <a:rPr lang="zh-CN" altLang="en-US" sz="2400" dirty="0">
                <a:cs typeface="Times New Roman" panose="02020603050405020304" pitchFamily="18" charset="0"/>
              </a:rPr>
              <a:t>进行交互式编程 </a:t>
            </a:r>
            <a:endParaRPr lang="zh-CN" altLang="en-US" sz="2400" dirty="0"/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cs typeface="Times New Roman" panose="02020603050405020304" pitchFamily="18" charset="0"/>
              </a:rPr>
              <a:t>通用性：</a:t>
            </a:r>
            <a:r>
              <a:rPr lang="en-US" altLang="zh-CN" sz="2400" dirty="0"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400" dirty="0"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dirty="0">
                <a:cs typeface="Times New Roman" panose="02020603050405020304" pitchFamily="18" charset="0"/>
              </a:rPr>
              <a:t>运行模式多样：可运行于独立集群模式，可运行于</a:t>
            </a:r>
            <a:r>
              <a:rPr lang="en-US" altLang="zh-CN" sz="2400" dirty="0"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cs typeface="Times New Roman" panose="02020603050405020304" pitchFamily="18" charset="0"/>
              </a:rPr>
              <a:t>，也可运行于</a:t>
            </a:r>
            <a:r>
              <a:rPr lang="en-US" altLang="zh-CN" sz="2400" dirty="0">
                <a:cs typeface="Times New Roman" panose="02020603050405020304" pitchFamily="18" charset="0"/>
              </a:rPr>
              <a:t>Amazon EC2</a:t>
            </a:r>
            <a:r>
              <a:rPr lang="zh-CN" altLang="en-US" sz="2400" dirty="0"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400" dirty="0">
                <a:cs typeface="Times New Roman" panose="02020603050405020304" pitchFamily="18" charset="0"/>
              </a:rPr>
              <a:t>HDFS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Cassandra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HBase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Hive</a:t>
            </a:r>
            <a:r>
              <a:rPr lang="zh-CN" altLang="en-US" sz="2400" dirty="0">
                <a:cs typeface="Times New Roman" panose="02020603050405020304" pitchFamily="18" charset="0"/>
              </a:rPr>
              <a:t>等多种数据源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529DF0C5-80C4-4FBB-8A6A-D91825A32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10.1.2 Scala</a:t>
            </a:r>
            <a:r>
              <a:rPr lang="zh-CN" altLang="zh-CN"/>
              <a:t>简介</a:t>
            </a:r>
            <a:endParaRPr lang="zh-CN" altLang="en-US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CF4B4248-E047-3CC6-E453-65127C25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31913"/>
            <a:ext cx="7620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/>
              <a:t>Scala</a:t>
            </a:r>
            <a:r>
              <a:rPr lang="zh-CN" altLang="zh-CN" sz="2000" dirty="0"/>
              <a:t>是一门现代的多范式编程语言，运行于</a:t>
            </a:r>
            <a:r>
              <a:rPr lang="en-US" altLang="zh-CN" sz="2000" dirty="0"/>
              <a:t>Java</a:t>
            </a:r>
            <a:r>
              <a:rPr lang="zh-CN" altLang="zh-CN" sz="2000" dirty="0"/>
              <a:t>平台（</a:t>
            </a:r>
            <a:r>
              <a:rPr lang="en-US" altLang="zh-CN" sz="2000" dirty="0"/>
              <a:t>JVM</a:t>
            </a:r>
            <a:r>
              <a:rPr lang="zh-CN" altLang="zh-CN" sz="2000" dirty="0"/>
              <a:t>，</a:t>
            </a:r>
            <a:r>
              <a:rPr lang="en-US" altLang="zh-CN" sz="2000" dirty="0"/>
              <a:t>Java </a:t>
            </a:r>
            <a:r>
              <a:rPr lang="zh-CN" altLang="zh-CN" sz="2000" dirty="0"/>
              <a:t>虚拟机），并兼容现有的</a:t>
            </a:r>
            <a:r>
              <a:rPr lang="en-US" altLang="zh-CN" sz="2000" dirty="0"/>
              <a:t>Java</a:t>
            </a:r>
            <a:r>
              <a:rPr lang="zh-CN" altLang="zh-CN" sz="2000" dirty="0"/>
              <a:t>程序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cs typeface="Times New Roman" panose="02020603050405020304" pitchFamily="18" charset="0"/>
              </a:rPr>
              <a:t>的特性：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cs typeface="Times New Roman" panose="02020603050405020304" pitchFamily="18" charset="0"/>
              </a:rPr>
              <a:t>具备强大的并发性，支持函数式编程，可以更好地支持分布式系统</a:t>
            </a:r>
            <a:endParaRPr lang="zh-CN" altLang="en-US" sz="2000" dirty="0"/>
          </a:p>
          <a:p>
            <a:pPr>
              <a:spcBef>
                <a:spcPct val="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cs typeface="Times New Roman" panose="02020603050405020304" pitchFamily="18" charset="0"/>
              </a:rPr>
              <a:t>语法简洁，能提供优雅的</a:t>
            </a:r>
            <a:r>
              <a:rPr lang="en-US" altLang="zh-CN" sz="2000" dirty="0">
                <a:cs typeface="Times New Roman" panose="02020603050405020304" pitchFamily="18" charset="0"/>
              </a:rPr>
              <a:t>API</a:t>
            </a:r>
            <a:endParaRPr lang="zh-CN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cs typeface="Times New Roman" panose="02020603050405020304" pitchFamily="18" charset="0"/>
              </a:rPr>
              <a:t>兼容</a:t>
            </a:r>
            <a:r>
              <a:rPr lang="en-US" altLang="zh-CN" sz="2000" dirty="0"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000" dirty="0"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cs typeface="Times New Roman" panose="02020603050405020304" pitchFamily="18" charset="0"/>
              </a:rPr>
              <a:t>生态圈中</a:t>
            </a:r>
            <a:r>
              <a:rPr lang="zh-CN" altLang="en-US" sz="2000" dirty="0"/>
              <a:t> </a:t>
            </a:r>
          </a:p>
        </p:txBody>
      </p:sp>
      <p:sp>
        <p:nvSpPr>
          <p:cNvPr id="11268" name="矩形 3">
            <a:extLst>
              <a:ext uri="{FF2B5EF4-FFF2-40B4-BE49-F238E27FC236}">
                <a16:creationId xmlns:a16="http://schemas.microsoft.com/office/drawing/2014/main" id="{1CFC533A-CD01-036D-D88D-024DB921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3385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Scala</a:t>
            </a:r>
            <a:r>
              <a:rPr lang="zh-CN" altLang="zh-CN" sz="2000" dirty="0"/>
              <a:t>是</a:t>
            </a:r>
            <a:r>
              <a:rPr lang="en-US" altLang="zh-CN" sz="2000" dirty="0"/>
              <a:t>Spark</a:t>
            </a:r>
            <a:r>
              <a:rPr lang="zh-CN" altLang="zh-CN" sz="2000" dirty="0"/>
              <a:t>的主要编程语言，但</a:t>
            </a:r>
            <a:r>
              <a:rPr lang="en-US" altLang="zh-CN" sz="2000" dirty="0"/>
              <a:t>Spark</a:t>
            </a:r>
            <a:r>
              <a:rPr lang="zh-CN" altLang="zh-CN" sz="2000" dirty="0"/>
              <a:t>还支持</a:t>
            </a:r>
            <a:r>
              <a:rPr lang="en-US" altLang="zh-CN" sz="2000" dirty="0"/>
              <a:t>Java</a:t>
            </a:r>
            <a:r>
              <a:rPr lang="zh-CN" altLang="zh-CN" sz="2000" dirty="0"/>
              <a:t>、</a:t>
            </a:r>
            <a:r>
              <a:rPr lang="en-US" altLang="zh-CN" sz="2000" dirty="0"/>
              <a:t>Python</a:t>
            </a:r>
            <a:r>
              <a:rPr lang="zh-CN" altLang="zh-CN" sz="2000" dirty="0"/>
              <a:t>、</a:t>
            </a:r>
            <a:r>
              <a:rPr lang="en-US" altLang="zh-CN" sz="2000" dirty="0"/>
              <a:t>R</a:t>
            </a:r>
            <a:r>
              <a:rPr lang="zh-CN" altLang="zh-CN" sz="2000" dirty="0"/>
              <a:t>作为编程语言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Scala</a:t>
            </a:r>
            <a:r>
              <a:rPr lang="zh-CN" altLang="zh-CN" sz="2000" dirty="0"/>
              <a:t>的优势是提供了</a:t>
            </a:r>
            <a:r>
              <a:rPr lang="en-US" altLang="zh-CN" sz="2000" dirty="0"/>
              <a:t>REPL</a:t>
            </a:r>
            <a:r>
              <a:rPr lang="zh-CN" altLang="zh-CN" sz="2000" dirty="0"/>
              <a:t>（</a:t>
            </a:r>
            <a:r>
              <a:rPr lang="en-US" altLang="zh-CN" sz="2000" dirty="0"/>
              <a:t>Read-Eval-Print Loop</a:t>
            </a:r>
            <a:r>
              <a:rPr lang="zh-CN" altLang="zh-CN" sz="2000" dirty="0"/>
              <a:t>，交互式解释器）</a:t>
            </a:r>
            <a:r>
              <a:rPr lang="zh-CN" altLang="en-US" sz="2000" dirty="0"/>
              <a:t>，提高程序开发效率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BACD8C3-F4EA-6CF0-0E12-852240798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10.1.3 Spark</a:t>
            </a:r>
            <a:r>
              <a:rPr lang="zh-CN" altLang="zh-CN"/>
              <a:t>与</a:t>
            </a:r>
            <a:r>
              <a:rPr lang="en-US" altLang="zh-CN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B4EB4E9E-4C25-833E-436A-8ACDC140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96" y="1524050"/>
            <a:ext cx="7848394" cy="353943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800" dirty="0" err="1">
                <a:latin typeface="+mj-lt"/>
                <a:cs typeface="Times New Roman" pitchFamily="18" charset="0"/>
              </a:rPr>
              <a:t>Hadoop</a:t>
            </a:r>
            <a:r>
              <a:rPr lang="zh-CN" altLang="en-US" sz="2800" dirty="0">
                <a:latin typeface="+mj-lt"/>
                <a:cs typeface="Times New Roman" pitchFamily="18" charset="0"/>
              </a:rPr>
              <a:t>存在如下一些缺点：</a:t>
            </a:r>
            <a:endParaRPr lang="en-US" altLang="zh-CN" sz="2800" dirty="0">
              <a:latin typeface="+mj-lt"/>
              <a:cs typeface="Times New Roman" pitchFamily="18" charset="0"/>
            </a:endParaRPr>
          </a:p>
          <a:p>
            <a:pPr indent="266700">
              <a:buFont typeface="Arial" panose="020B0604020202020204" pitchFamily="34" charset="0"/>
              <a:buNone/>
              <a:defRPr/>
            </a:pPr>
            <a:endParaRPr lang="zh-CN" altLang="en-US" sz="2800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800" dirty="0">
                <a:latin typeface="+mj-lt"/>
                <a:cs typeface="Times New Roman" pitchFamily="18" charset="0"/>
              </a:rPr>
              <a:t>表达能力有限</a:t>
            </a:r>
            <a:endParaRPr lang="zh-CN" altLang="en-US" sz="2800" dirty="0">
              <a:latin typeface="+mj-lt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800" dirty="0">
                <a:latin typeface="+mj-lt"/>
                <a:cs typeface="Times New Roman" pitchFamily="18" charset="0"/>
              </a:rPr>
              <a:t>磁盘</a:t>
            </a:r>
            <a:r>
              <a:rPr lang="en-US" altLang="zh-CN" sz="2800" dirty="0">
                <a:latin typeface="+mj-lt"/>
                <a:cs typeface="Times New Roman" pitchFamily="18" charset="0"/>
              </a:rPr>
              <a:t>IO</a:t>
            </a:r>
            <a:r>
              <a:rPr lang="zh-CN" altLang="en-US" sz="2800" dirty="0">
                <a:latin typeface="+mj-lt"/>
                <a:cs typeface="Times New Roman" pitchFamily="18" charset="0"/>
              </a:rPr>
              <a:t>开销大</a:t>
            </a:r>
            <a:endParaRPr lang="en-US" altLang="zh-CN" sz="2800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800" dirty="0">
                <a:latin typeface="+mj-lt"/>
                <a:cs typeface="Times New Roman" pitchFamily="18" charset="0"/>
              </a:rPr>
              <a:t>延迟高</a:t>
            </a:r>
            <a:endParaRPr lang="en-US" altLang="zh-CN" sz="28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+mj-lt"/>
                <a:cs typeface="Times New Roman" pitchFamily="18" charset="0"/>
              </a:rPr>
              <a:t>任务之间的衔接涉及</a:t>
            </a:r>
            <a:r>
              <a:rPr lang="en-US" altLang="zh-CN" sz="2800" dirty="0">
                <a:latin typeface="+mj-lt"/>
                <a:cs typeface="Times New Roman" pitchFamily="18" charset="0"/>
              </a:rPr>
              <a:t>IO</a:t>
            </a:r>
            <a:r>
              <a:rPr lang="zh-CN" altLang="en-US" sz="2800" dirty="0">
                <a:latin typeface="+mj-lt"/>
                <a:cs typeface="Times New Roman" pitchFamily="18" charset="0"/>
              </a:rPr>
              <a:t>开销</a:t>
            </a:r>
            <a:endParaRPr lang="en-US" altLang="zh-CN" sz="2800" dirty="0">
              <a:latin typeface="+mj-lt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+mj-lt"/>
                <a:cs typeface="Times New Roman" pitchFamily="18" charset="0"/>
              </a:rPr>
              <a:t>在前一个任务执行完成之前，其他任务就无法开始，难以胜任复杂、多阶段的计算任务</a:t>
            </a:r>
            <a:r>
              <a:rPr lang="zh-CN" altLang="en-US" sz="2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6126</Words>
  <Application>Microsoft Office PowerPoint</Application>
  <PresentationFormat>全屏显示(4:3)</PresentationFormat>
  <Paragraphs>522</Paragraphs>
  <Slides>62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8" baseType="lpstr">
      <vt:lpstr>黑体</vt:lpstr>
      <vt:lpstr>Arial</vt:lpstr>
      <vt:lpstr>Cambria</vt:lpstr>
      <vt:lpstr>Times New Roman</vt:lpstr>
      <vt:lpstr>默认设计模板</vt:lpstr>
      <vt:lpstr>Visio.Drawing.15</vt:lpstr>
      <vt:lpstr> 第10章 Spark</vt:lpstr>
      <vt:lpstr>本章配套教学视频</vt:lpstr>
      <vt:lpstr>提纲</vt:lpstr>
      <vt:lpstr>10.1 Spark概述</vt:lpstr>
      <vt:lpstr>Hadoop发展简史</vt:lpstr>
      <vt:lpstr>10.1.1 Spark简介</vt:lpstr>
      <vt:lpstr>10.1.1 Spark简介</vt:lpstr>
      <vt:lpstr>10.1.2 Scala简介</vt:lpstr>
      <vt:lpstr>10.1.3 Spark与Hadoop的对比</vt:lpstr>
      <vt:lpstr>10.1.3 Spark与Hadoop的对比</vt:lpstr>
      <vt:lpstr>10.1.3 Spark与Hadoop的对比</vt:lpstr>
      <vt:lpstr>10.1.3 Spark与Hadoop的对比</vt:lpstr>
      <vt:lpstr>10.2 Spark生态系统</vt:lpstr>
      <vt:lpstr>10.2 Spark生态系统</vt:lpstr>
      <vt:lpstr>10.2 Spark生态系统</vt:lpstr>
      <vt:lpstr>10.2 Spark生态系统</vt:lpstr>
      <vt:lpstr>10.3 Spark运行架构</vt:lpstr>
      <vt:lpstr>10.3.1 基本概念</vt:lpstr>
      <vt:lpstr>10.3.2 架构设计</vt:lpstr>
      <vt:lpstr>10.3.2 架构设计</vt:lpstr>
      <vt:lpstr>10.3.3 Spark运行基本流程</vt:lpstr>
      <vt:lpstr>10.3.3 Spark运行基本流程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10.3.4 RDD运行原理</vt:lpstr>
      <vt:lpstr>10.4 Spark SQL</vt:lpstr>
      <vt:lpstr>10.4.1 从Shark说起</vt:lpstr>
      <vt:lpstr>10.4.2 Spark SQL设计</vt:lpstr>
      <vt:lpstr>10.4.2 Spark SQL设计</vt:lpstr>
      <vt:lpstr>10.5 Spark的部署和应用方式</vt:lpstr>
      <vt:lpstr>10.5.1 Spark三种部署方式</vt:lpstr>
      <vt:lpstr>10.5.2 从Hadoop+Storm架构转向Spark架构</vt:lpstr>
      <vt:lpstr>10.5.2 从Hadoop+Storm架构转向Spark架构</vt:lpstr>
      <vt:lpstr>10.5.3 Hadoop和Spark的统一部署</vt:lpstr>
      <vt:lpstr>10. 6 Spark编程实践</vt:lpstr>
      <vt:lpstr>10.6.1 Spark安装</vt:lpstr>
      <vt:lpstr>10.6.1 Spark安装</vt:lpstr>
      <vt:lpstr>10.6.2启动Spark Shell</vt:lpstr>
      <vt:lpstr>10.6.3 Spark RDD基本操作</vt:lpstr>
      <vt:lpstr>10.6.3 Spark RDD基本操作</vt:lpstr>
      <vt:lpstr>10.6.3 Spark RDD基本操作</vt:lpstr>
      <vt:lpstr>10.6.3 Spark RDD基本操作</vt:lpstr>
      <vt:lpstr>10.6.4 Spark应用程序</vt:lpstr>
      <vt:lpstr>10.6.4 Spark应用程序</vt:lpstr>
      <vt:lpstr>10.6.4 Spark应用程序</vt:lpstr>
      <vt:lpstr>10.6.4Spark应用程序</vt:lpstr>
      <vt:lpstr>10.6.4 Spark应用程序</vt:lpstr>
      <vt:lpstr>10.6.4 Spark应用程序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Xu Rick</cp:lastModifiedBy>
  <cp:revision>531</cp:revision>
  <dcterms:modified xsi:type="dcterms:W3CDTF">2022-12-05T17:36:52Z</dcterms:modified>
</cp:coreProperties>
</file>