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gif" ContentType="image/gif"/>
  <Default Extension="png" ContentType="image/png"/>
  <Default Extension="emf" ContentType="image/x-e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3" r:id="rId3"/>
  </p:sldMasterIdLst>
  <p:notesMasterIdLst>
    <p:notesMasterId r:id="rId42"/>
  </p:notesMasterIdLst>
  <p:sldIdLst>
    <p:sldId id="256" r:id="rId4"/>
    <p:sldId id="439" r:id="rId5"/>
    <p:sldId id="347" r:id="rId6"/>
    <p:sldId id="402" r:id="rId7"/>
    <p:sldId id="360" r:id="rId8"/>
    <p:sldId id="361" r:id="rId9"/>
    <p:sldId id="367" r:id="rId10"/>
    <p:sldId id="368" r:id="rId11"/>
    <p:sldId id="406" r:id="rId12"/>
    <p:sldId id="369" r:id="rId13"/>
    <p:sldId id="407" r:id="rId14"/>
    <p:sldId id="408" r:id="rId15"/>
    <p:sldId id="409" r:id="rId16"/>
    <p:sldId id="410" r:id="rId17"/>
    <p:sldId id="370" r:id="rId18"/>
    <p:sldId id="403" r:id="rId19"/>
    <p:sldId id="371" r:id="rId20"/>
    <p:sldId id="373" r:id="rId21"/>
    <p:sldId id="374" r:id="rId22"/>
    <p:sldId id="375" r:id="rId23"/>
    <p:sldId id="376" r:id="rId24"/>
    <p:sldId id="404" r:id="rId25"/>
    <p:sldId id="377" r:id="rId26"/>
    <p:sldId id="379" r:id="rId27"/>
    <p:sldId id="380" r:id="rId28"/>
    <p:sldId id="382" r:id="rId29"/>
    <p:sldId id="383" r:id="rId30"/>
    <p:sldId id="384" r:id="rId31"/>
    <p:sldId id="405" r:id="rId32"/>
    <p:sldId id="434" r:id="rId33"/>
    <p:sldId id="433" r:id="rId34"/>
    <p:sldId id="432" r:id="rId35"/>
    <p:sldId id="385" r:id="rId36"/>
    <p:sldId id="386" r:id="rId37"/>
    <p:sldId id="416" r:id="rId38"/>
    <p:sldId id="393" r:id="rId39"/>
    <p:sldId id="394" r:id="rId40"/>
    <p:sldId id="395" r:id="rId41"/>
    <p:sldId id="396" r:id="rId43"/>
    <p:sldId id="400" r:id="rId44"/>
    <p:sldId id="398" r:id="rId45"/>
    <p:sldId id="506" r:id="rId46"/>
    <p:sldId id="508" r:id="rId47"/>
    <p:sldId id="509" r:id="rId48"/>
    <p:sldId id="507" r:id="rId49"/>
    <p:sldId id="510" r:id="rId50"/>
    <p:sldId id="511" r:id="rId51"/>
    <p:sldId id="512" r:id="rId52"/>
    <p:sldId id="513" r:id="rId53"/>
    <p:sldId id="423" r:id="rId54"/>
    <p:sldId id="499" r:id="rId55"/>
    <p:sldId id="500" r:id="rId56"/>
    <p:sldId id="501" r:id="rId57"/>
    <p:sldId id="502" r:id="rId58"/>
    <p:sldId id="503" r:id="rId59"/>
    <p:sldId id="504" r:id="rId60"/>
    <p:sldId id="505" r:id="rId61"/>
    <p:sldId id="524" r:id="rId62"/>
    <p:sldId id="525" r:id="rId63"/>
    <p:sldId id="522" r:id="rId64"/>
    <p:sldId id="523" r:id="rId65"/>
    <p:sldId id="520" r:id="rId66"/>
    <p:sldId id="521" r:id="rId67"/>
    <p:sldId id="518" r:id="rId68"/>
    <p:sldId id="519" r:id="rId69"/>
    <p:sldId id="516" r:id="rId70"/>
    <p:sldId id="517" r:id="rId71"/>
    <p:sldId id="514" r:id="rId72"/>
    <p:sldId id="515" r:id="rId73"/>
    <p:sldId id="526" r:id="rId74"/>
    <p:sldId id="401" r:id="rId75"/>
  </p:sldIdLst>
  <p:sldSz cx="9144000" cy="6858000" type="screen4x3"/>
  <p:notesSz cx="6858000" cy="9144000"/>
  <p:custDataLst>
    <p:tags r:id="rId79"/>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FF3300"/>
    <a:srgbClr val="666633"/>
    <a:srgbClr val="EAEAEA"/>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104" d="100"/>
          <a:sy n="104" d="100"/>
        </p:scale>
        <p:origin x="1824" y="-360"/>
      </p:cViewPr>
      <p:guideLst>
        <p:guide orient="horz" pos="2173"/>
        <p:guide pos="2904"/>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9" Type="http://schemas.openxmlformats.org/officeDocument/2006/relationships/tags" Target="tags/tag1.xml"/><Relationship Id="rId78" Type="http://schemas.openxmlformats.org/officeDocument/2006/relationships/tableStyles" Target="tableStyles.xml"/><Relationship Id="rId77" Type="http://schemas.openxmlformats.org/officeDocument/2006/relationships/viewProps" Target="viewProps.xml"/><Relationship Id="rId76" Type="http://schemas.openxmlformats.org/officeDocument/2006/relationships/presProps" Target="presProps.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notesMaster" Target="notesMasters/notesMaster1.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84613"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p:cNvSpPr>
          <p:nvPr>
            <p:ph type="sldImg"/>
          </p:nvPr>
        </p:nvSpPr>
        <p:spPr>
          <a:xfrm>
            <a:off x="1143000" y="685800"/>
            <a:ext cx="4572000" cy="3429000"/>
          </a:xfrm>
          <a:prstGeom prst="rect">
            <a:avLst/>
          </a:prstGeom>
          <a:noFill/>
          <a:ln w="9525">
            <a:noFill/>
          </a:ln>
        </p:spPr>
      </p:sp>
      <p:sp>
        <p:nvSpPr>
          <p:cNvPr id="2053" name="Rectangle 5"/>
          <p:cNvSpPr>
            <a:spLocks noGrp="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8685213"/>
            <a:ext cx="2971800" cy="457200"/>
          </a:xfrm>
          <a:prstGeom prst="rect">
            <a:avLst/>
          </a:prstGeom>
          <a:noFill/>
          <a:ln w="9525">
            <a:noFill/>
            <a:miter lim="800000"/>
          </a:ln>
        </p:spPr>
        <p:txBody>
          <a:bodyPr vert="horz" wrap="square" lIns="91440" tIns="45720" rIns="91440" bIns="45720" numCol="1" anchor="b" anchorCtr="0" compatLnSpc="1"/>
          <a:lstStyle>
            <a:lvl1pPr eaLnBrk="1" hangingPunct="1">
              <a:buFont typeface="Arial" panose="020B0604020202020204" pitchFamily="34" charset="0"/>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p:spPr>
        <p:txBody>
          <a:bodyPr vert="horz" wrap="square" lIns="91440" tIns="45720" rIns="91440" bIns="45720" numCol="1" anchor="b" anchorCtr="0" compatLnSpc="1"/>
          <a:p>
            <a:pPr lvl="0" algn="r" eaLnBrk="1" hangingPunct="1"/>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p:nvPr>
        </p:nvSpPr>
        <p:spPr/>
        <p:txBody>
          <a:bodyPr wrap="square" lIns="91440" tIns="45720" rIns="91440" bIns="45720" anchor="ctr" anchorCtr="0"/>
          <a:p>
            <a:pPr lvl="0"/>
            <a:r>
              <a:rPr lang="zh-CN" altLang="en-US" dirty="0"/>
              <a:t>图片显示的实例为：</a:t>
            </a:r>
            <a:endParaRPr lang="en-US" altLang="zh-CN" dirty="0"/>
          </a:p>
          <a:p>
            <a:pPr lvl="0"/>
            <a:r>
              <a:rPr lang="zh-CN" altLang="en-US" dirty="0"/>
              <a:t>（</a:t>
            </a:r>
            <a:r>
              <a:rPr lang="en-US" altLang="zh-CN" dirty="0"/>
              <a:t>1</a:t>
            </a:r>
            <a:r>
              <a:rPr lang="zh-CN" altLang="en-US" dirty="0"/>
              <a:t>）利用</a:t>
            </a:r>
            <a:r>
              <a:rPr lang="en-US" altLang="zh-CN" dirty="0"/>
              <a:t>mkdir</a:t>
            </a:r>
            <a:r>
              <a:rPr lang="zh-CN" altLang="en-US" dirty="0"/>
              <a:t>命令在计算机上创建</a:t>
            </a:r>
            <a:r>
              <a:rPr lang="en-US" altLang="zh-CN" dirty="0"/>
              <a:t>hdfs</a:t>
            </a:r>
            <a:r>
              <a:rPr lang="zh-CN" altLang="en-US" dirty="0"/>
              <a:t>目录</a:t>
            </a:r>
            <a:r>
              <a:rPr lang="en-US" altLang="zh-CN" dirty="0"/>
              <a:t>tempDir</a:t>
            </a:r>
            <a:endParaRPr lang="en-US" altLang="zh-CN" dirty="0"/>
          </a:p>
          <a:p>
            <a:pPr lvl="0"/>
            <a:r>
              <a:rPr lang="zh-CN" altLang="en-US" dirty="0"/>
              <a:t>（</a:t>
            </a:r>
            <a:r>
              <a:rPr lang="en-US" altLang="zh-CN" dirty="0"/>
              <a:t>2</a:t>
            </a:r>
            <a:r>
              <a:rPr lang="zh-CN" altLang="en-US" dirty="0"/>
              <a:t>）利用</a:t>
            </a:r>
            <a:r>
              <a:rPr lang="en-US" altLang="zh-CN" dirty="0"/>
              <a:t>ls</a:t>
            </a:r>
            <a:r>
              <a:rPr lang="zh-CN" altLang="en-US" dirty="0"/>
              <a:t>命令显示</a:t>
            </a:r>
            <a:r>
              <a:rPr lang="en-US" altLang="zh-CN" dirty="0"/>
              <a:t>127.0.0.1</a:t>
            </a:r>
            <a:r>
              <a:rPr lang="zh-CN" altLang="en-US" dirty="0"/>
              <a:t>机器上现有的</a:t>
            </a:r>
            <a:r>
              <a:rPr lang="en-US" altLang="zh-CN" dirty="0"/>
              <a:t>hdfs</a:t>
            </a:r>
            <a:r>
              <a:rPr lang="zh-CN" altLang="en-US" dirty="0"/>
              <a:t>文件</a:t>
            </a:r>
            <a:endParaRPr lang="en-US" altLang="zh-CN" dirty="0"/>
          </a:p>
        </p:txBody>
      </p:sp>
      <p:sp>
        <p:nvSpPr>
          <p:cNvPr id="43012" name="灯片编号占位符 3"/>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zh-CN" dirty="0"/>
            </a:fld>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幻灯片图像占位符 1"/>
          <p:cNvSpPr>
            <a:spLocks noGrp="1" noRot="1" noChangeAspect="1" noTextEdit="1"/>
          </p:cNvSpPr>
          <p:nvPr>
            <p:ph type="sldImg"/>
          </p:nvPr>
        </p:nvSpPr>
        <p:spPr/>
      </p:sp>
      <p:sp>
        <p:nvSpPr>
          <p:cNvPr id="45059" name="备注占位符 2"/>
          <p:cNvSpPr>
            <a:spLocks noGrp="1"/>
          </p:cNvSpPr>
          <p:nvPr>
            <p:ph type="body"/>
          </p:nvPr>
        </p:nvSpPr>
        <p:spPr/>
        <p:txBody>
          <a:bodyPr wrap="square" lIns="91440" tIns="45720" rIns="91440" bIns="45720" anchor="ctr" anchorCtr="0"/>
          <a:p>
            <a:pPr lvl="0"/>
            <a:r>
              <a:rPr lang="zh-CN" altLang="en-US" dirty="0"/>
              <a:t>图片展示的实例：</a:t>
            </a:r>
            <a:endParaRPr lang="en-US" altLang="zh-CN" dirty="0"/>
          </a:p>
          <a:p>
            <a:pPr lvl="0"/>
            <a:r>
              <a:rPr lang="zh-CN" altLang="en-US" dirty="0"/>
              <a:t>（</a:t>
            </a:r>
            <a:r>
              <a:rPr lang="en-US" altLang="zh-CN" dirty="0"/>
              <a:t>1</a:t>
            </a:r>
            <a:r>
              <a:rPr lang="zh-CN" altLang="en-US" dirty="0"/>
              <a:t>）利用</a:t>
            </a:r>
            <a:r>
              <a:rPr lang="en-US" altLang="zh-CN" dirty="0"/>
              <a:t>copyFromLocal</a:t>
            </a:r>
            <a:r>
              <a:rPr lang="zh-CN" altLang="en-US" dirty="0"/>
              <a:t>命令从本地计算机上传</a:t>
            </a:r>
            <a:r>
              <a:rPr lang="en-US" altLang="zh-CN" dirty="0"/>
              <a:t>tempfile</a:t>
            </a:r>
            <a:r>
              <a:rPr lang="zh-CN" altLang="en-US" dirty="0"/>
              <a:t>文件夹里的所有文件到</a:t>
            </a:r>
            <a:r>
              <a:rPr lang="en-US" altLang="zh-CN" dirty="0"/>
              <a:t>127.0.0.1</a:t>
            </a:r>
            <a:r>
              <a:rPr lang="zh-CN" altLang="en-US" dirty="0"/>
              <a:t>计算机底下的</a:t>
            </a:r>
            <a:r>
              <a:rPr lang="en-US" altLang="zh-CN" dirty="0"/>
              <a:t>tempDir</a:t>
            </a:r>
            <a:r>
              <a:rPr lang="zh-CN" altLang="en-US" dirty="0"/>
              <a:t>文件夹下</a:t>
            </a:r>
            <a:endParaRPr lang="en-US" altLang="zh-CN" dirty="0"/>
          </a:p>
          <a:p>
            <a:pPr lvl="0"/>
            <a:r>
              <a:rPr lang="zh-CN" altLang="en-US" dirty="0"/>
              <a:t>（</a:t>
            </a:r>
            <a:r>
              <a:rPr lang="en-US" altLang="zh-CN" dirty="0"/>
              <a:t>2</a:t>
            </a:r>
            <a:r>
              <a:rPr lang="zh-CN" altLang="en-US" dirty="0"/>
              <a:t>）利用</a:t>
            </a:r>
            <a:r>
              <a:rPr lang="en-US" altLang="zh-CN" dirty="0"/>
              <a:t>ls</a:t>
            </a:r>
            <a:r>
              <a:rPr lang="zh-CN" altLang="en-US" dirty="0"/>
              <a:t>命令显示</a:t>
            </a:r>
            <a:r>
              <a:rPr lang="en-US" altLang="zh-CN" dirty="0"/>
              <a:t>127.0.0.1</a:t>
            </a:r>
            <a:r>
              <a:rPr lang="zh-CN" altLang="en-US" dirty="0"/>
              <a:t>计算机中的</a:t>
            </a:r>
            <a:r>
              <a:rPr lang="en-US" altLang="zh-CN" dirty="0"/>
              <a:t>tempDir</a:t>
            </a:r>
            <a:r>
              <a:rPr lang="zh-CN" altLang="en-US" dirty="0"/>
              <a:t>文件夹里的所有文件</a:t>
            </a:r>
            <a:endParaRPr lang="en-US" altLang="zh-CN" dirty="0"/>
          </a:p>
          <a:p>
            <a:pPr lvl="0"/>
            <a:r>
              <a:rPr lang="zh-CN" altLang="en-US" dirty="0"/>
              <a:t>（</a:t>
            </a:r>
            <a:r>
              <a:rPr lang="en-US" altLang="zh-CN" dirty="0"/>
              <a:t>3</a:t>
            </a:r>
            <a:r>
              <a:rPr lang="zh-CN" altLang="en-US" dirty="0"/>
              <a:t>）利用</a:t>
            </a:r>
            <a:r>
              <a:rPr lang="en-US" altLang="zh-CN" dirty="0"/>
              <a:t>cat</a:t>
            </a:r>
            <a:r>
              <a:rPr lang="zh-CN" altLang="en-US" dirty="0"/>
              <a:t>命令打印出</a:t>
            </a:r>
            <a:r>
              <a:rPr lang="en-US" altLang="zh-CN" dirty="0"/>
              <a:t>127.0.0.1</a:t>
            </a:r>
            <a:r>
              <a:rPr lang="zh-CN" altLang="en-US" dirty="0"/>
              <a:t>计算机中的</a:t>
            </a:r>
            <a:r>
              <a:rPr lang="en-US" altLang="zh-CN" dirty="0"/>
              <a:t>tempDir</a:t>
            </a:r>
            <a:r>
              <a:rPr lang="zh-CN" altLang="en-US" dirty="0"/>
              <a:t>文件夹里的所有文件的内容</a:t>
            </a:r>
            <a:endParaRPr lang="en-US" altLang="zh-CN" dirty="0"/>
          </a:p>
        </p:txBody>
      </p:sp>
      <p:sp>
        <p:nvSpPr>
          <p:cNvPr id="45060" name="灯片编号占位符 3"/>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zh-CN" dirty="0"/>
            </a:fld>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371600"/>
            <a:ext cx="8153400" cy="4754563"/>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标题 1"/>
          <p:cNvSpPr>
            <a:spLocks noGrp="1"/>
          </p:cNvSpPr>
          <p:nvPr>
            <p:ph type="title" idx="10"/>
          </p:nvPr>
        </p:nvSpPr>
        <p:spPr>
          <a:xfrm>
            <a:off x="1143000" y="76200"/>
            <a:ext cx="8001000" cy="914400"/>
          </a:xfrm>
        </p:spPr>
        <p:txBody>
          <a:bodyPr/>
          <a:lstStyle/>
          <a:p>
            <a:r>
              <a:rPr lang="zh-CN" altLang="en-US" noProof="1"/>
              <a:t>单击此处编辑母版标题样式</a:t>
            </a:r>
            <a:endParaRPr lang="zh-CN" altLang="en-US"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标题 1"/>
          <p:cNvSpPr>
            <a:spLocks noGrp="1"/>
          </p:cNvSpPr>
          <p:nvPr>
            <p:ph type="title"/>
          </p:nvPr>
        </p:nvSpPr>
        <p:spPr>
          <a:xfrm>
            <a:off x="1143000" y="76200"/>
            <a:ext cx="8001000" cy="914400"/>
          </a:xfrm>
        </p:spPr>
        <p:txBody>
          <a:bodyPr/>
          <a:lstStyle/>
          <a:p>
            <a:r>
              <a:rPr lang="zh-CN" altLang="en-US" noProof="1"/>
              <a:t>单击此处编辑母版标题样式</a:t>
            </a:r>
            <a:endParaRPr lang="zh-CN" altLang="en-US"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371600"/>
            <a:ext cx="8153400" cy="4754563"/>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标题 1"/>
          <p:cNvSpPr>
            <a:spLocks noGrp="1"/>
          </p:cNvSpPr>
          <p:nvPr>
            <p:ph type="title" idx="10"/>
          </p:nvPr>
        </p:nvSpPr>
        <p:spPr>
          <a:xfrm>
            <a:off x="1143000" y="76200"/>
            <a:ext cx="8001000" cy="914400"/>
          </a:xfrm>
        </p:spPr>
        <p:txBody>
          <a:bodyPr/>
          <a:lstStyle/>
          <a:p>
            <a:r>
              <a:rPr lang="zh-CN" altLang="en-US" noProof="1"/>
              <a:t>单击此处编辑母版标题样式</a:t>
            </a:r>
            <a:endParaRPr lang="zh-CN" altLang="en-US"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标题 1"/>
          <p:cNvSpPr>
            <a:spLocks noGrp="1"/>
          </p:cNvSpPr>
          <p:nvPr>
            <p:ph type="title"/>
          </p:nvPr>
        </p:nvSpPr>
        <p:spPr>
          <a:xfrm>
            <a:off x="1143000" y="76200"/>
            <a:ext cx="8001000" cy="914400"/>
          </a:xfrm>
        </p:spPr>
        <p:txBody>
          <a:bodyPr/>
          <a:lstStyle/>
          <a:p>
            <a:r>
              <a:rPr lang="zh-CN" altLang="en-US" noProof="1"/>
              <a:t>单击此处编辑母版标题样式</a:t>
            </a:r>
            <a:endParaRPr lang="zh-CN" altLang="en-US"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a:r>
              <a:rPr lang="zh-CN" noProof="1"/>
              <a:t>单击此处编辑母版标题样式</a:t>
            </a:r>
            <a:endParaRPr lang="zh-CN"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a:r>
              <a:rPr lang="zh-CN" noProof="1"/>
              <a:t>单击此处编辑母版标题样式</a:t>
            </a:r>
            <a:endParaRPr lang="zh-CN" noProof="1"/>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3"/>
          <p:cNvSpPr>
            <a:spLocks noGrp="1"/>
          </p:cNvSpPr>
          <p:nvPr>
            <p:ph type="body"/>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7" name="Rectangle 7"/>
          <p:cNvSpPr>
            <a:spLocks noChangeArrowheads="1"/>
          </p:cNvSpPr>
          <p:nvPr/>
        </p:nvSpPr>
        <p:spPr bwMode="auto">
          <a:xfrm>
            <a:off x="0" y="0"/>
            <a:ext cx="9144000" cy="1066800"/>
          </a:xfrm>
          <a:prstGeom prst="rect">
            <a:avLst/>
          </a:prstGeom>
          <a:solidFill>
            <a:srgbClr val="0056AC"/>
          </a:solidFill>
          <a:ln w="9525">
            <a:solidFill>
              <a:schemeClr val="tx1"/>
            </a:solidFill>
            <a:miter lim="800000"/>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8" name="Rectangle 11"/>
          <p:cNvSpPr>
            <a:spLocks noGrp="1"/>
          </p:cNvSpPr>
          <p:nvPr>
            <p:ph type="title"/>
          </p:nvPr>
        </p:nvSpPr>
        <p:spPr>
          <a:xfrm>
            <a:off x="1143000" y="76200"/>
            <a:ext cx="8001000" cy="914400"/>
          </a:xfrm>
          <a:prstGeom prst="rect">
            <a:avLst/>
          </a:prstGeom>
          <a:noFill/>
          <a:ln w="9525">
            <a:noFill/>
          </a:ln>
        </p:spPr>
        <p:txBody>
          <a:bodyPr anchor="ctr" anchorCtr="0"/>
          <a:p>
            <a:pPr lvl="0"/>
            <a:r>
              <a:rPr lang="zh-CN" altLang="en-US" dirty="0"/>
              <a:t>单击此处编辑母版标题样式</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5pPr>
      <a:lvl6pPr marL="4572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9144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13716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18288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3"/>
          <p:cNvSpPr>
            <a:spLocks noGrp="1"/>
          </p:cNvSpPr>
          <p:nvPr>
            <p:ph type="body"/>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051" name="Rectangle 7"/>
          <p:cNvSpPr>
            <a:spLocks noChangeArrowheads="1"/>
          </p:cNvSpPr>
          <p:nvPr/>
        </p:nvSpPr>
        <p:spPr bwMode="auto">
          <a:xfrm>
            <a:off x="0" y="0"/>
            <a:ext cx="9144000" cy="1066800"/>
          </a:xfrm>
          <a:prstGeom prst="rect">
            <a:avLst/>
          </a:prstGeom>
          <a:solidFill>
            <a:srgbClr val="0056AC"/>
          </a:solidFill>
          <a:ln w="9525">
            <a:solidFill>
              <a:schemeClr val="tx1"/>
            </a:solidFill>
            <a:miter lim="800000"/>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Rectangle 11"/>
          <p:cNvSpPr>
            <a:spLocks noGrp="1"/>
          </p:cNvSpPr>
          <p:nvPr>
            <p:ph type="title"/>
          </p:nvPr>
        </p:nvSpPr>
        <p:spPr>
          <a:xfrm>
            <a:off x="1143000" y="76200"/>
            <a:ext cx="8001000" cy="914400"/>
          </a:xfrm>
          <a:prstGeom prst="rect">
            <a:avLst/>
          </a:prstGeom>
          <a:noFill/>
          <a:ln w="9525">
            <a:noFill/>
          </a:ln>
        </p:spPr>
        <p:txBody>
          <a:bodyPr anchor="ctr" anchorCtr="0"/>
          <a:p>
            <a:pPr lvl="0"/>
            <a:r>
              <a:rPr lang="zh-CN" altLang="en-US" dirty="0"/>
              <a:t>单击此处编辑母版标题样式</a:t>
            </a:r>
            <a:endParaRPr lang="zh-CN" altLang="en-US" dirty="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hf sldNum="0" hdr="0" ft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5pPr>
      <a:lvl6pPr marL="4572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9144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13716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18288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GI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jpe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emf"/></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emf"/></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emf"/></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6.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emf"/></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7.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emf"/></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6.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7.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8.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p:nvPr/>
        </p:nvSpPr>
        <p:spPr>
          <a:xfrm>
            <a:off x="0" y="0"/>
            <a:ext cx="9144000" cy="2133600"/>
          </a:xfrm>
          <a:prstGeom prst="rect">
            <a:avLst/>
          </a:prstGeom>
          <a:solidFill>
            <a:srgbClr val="0056AC"/>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4099" name="Rectangle 6"/>
          <p:cNvSpPr>
            <a:spLocks noGrp="1"/>
          </p:cNvSpPr>
          <p:nvPr>
            <p:ph type="title"/>
          </p:nvPr>
        </p:nvSpPr>
        <p:spPr>
          <a:xfrm>
            <a:off x="533400" y="2362200"/>
            <a:ext cx="8229600" cy="1143000"/>
          </a:xfrm>
        </p:spPr>
        <p:txBody>
          <a:bodyPr vert="horz" wrap="square" lIns="91440" tIns="45720" rIns="91440" bIns="45720" anchor="ctr" anchorCtr="0"/>
          <a:p>
            <a:pPr algn="ctr" eaLnBrk="1" hangingPunct="1"/>
            <a:br>
              <a:rPr lang="en-US" altLang="zh-CN" sz="2400" b="1" dirty="0">
                <a:solidFill>
                  <a:schemeClr val="tx1"/>
                </a:solidFill>
              </a:rPr>
            </a:br>
            <a:r>
              <a:rPr lang="zh-CN" altLang="en-US" b="1" dirty="0">
                <a:solidFill>
                  <a:schemeClr val="tx1"/>
                </a:solidFill>
              </a:rPr>
              <a:t>第</a:t>
            </a:r>
            <a:r>
              <a:rPr lang="en-US" altLang="zh-CN" b="1" dirty="0">
                <a:solidFill>
                  <a:schemeClr val="tx1"/>
                </a:solidFill>
              </a:rPr>
              <a:t>3</a:t>
            </a:r>
            <a:r>
              <a:rPr lang="zh-CN" altLang="en-US" b="1" dirty="0">
                <a:solidFill>
                  <a:schemeClr val="tx1"/>
                </a:solidFill>
              </a:rPr>
              <a:t>章 分布式文件系统HDFS</a:t>
            </a:r>
            <a:br>
              <a:rPr lang="en-US" altLang="zh-CN" sz="2400" b="1" dirty="0">
                <a:solidFill>
                  <a:schemeClr val="tx1"/>
                </a:solidFill>
              </a:rPr>
            </a:br>
            <a:r>
              <a:rPr lang="en-US" altLang="zh-CN" sz="2400" b="1" dirty="0">
                <a:solidFill>
                  <a:schemeClr val="tx1"/>
                </a:solidFill>
              </a:rPr>
              <a:t> </a:t>
            </a:r>
            <a:endParaRPr lang="zh-CN" altLang="en-US" dirty="0">
              <a:solidFill>
                <a:schemeClr val="tx1"/>
              </a:solidFill>
            </a:endParaRPr>
          </a:p>
        </p:txBody>
      </p:sp>
      <p:sp>
        <p:nvSpPr>
          <p:cNvPr id="4100" name="Oval 7"/>
          <p:cNvSpPr/>
          <p:nvPr/>
        </p:nvSpPr>
        <p:spPr>
          <a:xfrm>
            <a:off x="1447800" y="304800"/>
            <a:ext cx="990600" cy="1600200"/>
          </a:xfrm>
          <a:prstGeom prst="ellipse">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4101" name="AutoShape 8"/>
          <p:cNvSpPr/>
          <p:nvPr/>
        </p:nvSpPr>
        <p:spPr>
          <a:xfrm>
            <a:off x="609600" y="-80962"/>
            <a:ext cx="990600" cy="2286000"/>
          </a:xfrm>
          <a:custGeom>
            <a:avLst/>
            <a:gdLst>
              <a:gd name="txL" fmla="*/ 0 w 21600"/>
              <a:gd name="txT" fmla="*/ 0 h 21600"/>
              <a:gd name="txR" fmla="*/ 21600 w 21600"/>
              <a:gd name="txB" fmla="*/ 21600 h 21600"/>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0" y="2147483646"/>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bg1">
              <a:alpha val="100000"/>
            </a:schemeClr>
          </a:solidFill>
          <a:ln w="9525">
            <a:noFill/>
          </a:ln>
        </p:spPr>
        <p:txBody>
          <a:bodyPr/>
          <a:p>
            <a:endParaRPr lang="zh-CN" altLang="en-US"/>
          </a:p>
        </p:txBody>
      </p:sp>
      <p:sp>
        <p:nvSpPr>
          <p:cNvPr id="4102" name="Rectangle 9"/>
          <p:cNvSpPr/>
          <p:nvPr/>
        </p:nvSpPr>
        <p:spPr>
          <a:xfrm>
            <a:off x="0" y="2133600"/>
            <a:ext cx="9144000" cy="152400"/>
          </a:xfrm>
          <a:prstGeom prst="rect">
            <a:avLst/>
          </a:prstGeom>
          <a:gradFill rotWithShape="1">
            <a:gsLst>
              <a:gs pos="0">
                <a:schemeClr val="bg1"/>
              </a:gs>
              <a:gs pos="100000">
                <a:srgbClr val="C0C0C0"/>
              </a:gs>
            </a:gsLst>
            <a:lin ang="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pic>
        <p:nvPicPr>
          <p:cNvPr id="4103" name="Picture 10" descr="arrow"/>
          <p:cNvPicPr>
            <a:picLocks noChangeAspect="1"/>
          </p:cNvPicPr>
          <p:nvPr/>
        </p:nvPicPr>
        <p:blipFill>
          <a:blip r:embed="rId1"/>
          <a:stretch>
            <a:fillRect/>
          </a:stretch>
        </p:blipFill>
        <p:spPr>
          <a:xfrm>
            <a:off x="7391400" y="4738688"/>
            <a:ext cx="200025" cy="114300"/>
          </a:xfrm>
          <a:prstGeom prst="rect">
            <a:avLst/>
          </a:prstGeom>
          <a:noFill/>
          <a:ln w="9525">
            <a:noFill/>
          </a:ln>
        </p:spPr>
      </p:pic>
      <p:sp>
        <p:nvSpPr>
          <p:cNvPr id="4104" name="TextBox 15"/>
          <p:cNvSpPr txBox="1"/>
          <p:nvPr/>
        </p:nvSpPr>
        <p:spPr>
          <a:xfrm>
            <a:off x="1971675" y="1423988"/>
            <a:ext cx="6553200" cy="523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solidFill>
                  <a:schemeClr val="bg1"/>
                </a:solidFill>
              </a:rPr>
              <a:t>http://dblab.xmu.edu.cn/post/bigdata</a:t>
            </a:r>
            <a:endParaRPr lang="zh-CN" altLang="en-US" sz="2800" dirty="0">
              <a:solidFill>
                <a:schemeClr val="bg1"/>
              </a:solidFill>
            </a:endParaRPr>
          </a:p>
        </p:txBody>
      </p:sp>
      <p:sp>
        <p:nvSpPr>
          <p:cNvPr id="4105" name="Text Box 12"/>
          <p:cNvSpPr txBox="1"/>
          <p:nvPr/>
        </p:nvSpPr>
        <p:spPr>
          <a:xfrm>
            <a:off x="1828800" y="520700"/>
            <a:ext cx="6934200" cy="584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50000"/>
              </a:spcBef>
              <a:buNone/>
            </a:pPr>
            <a:r>
              <a:rPr lang="en-US" altLang="zh-CN" b="1" dirty="0">
                <a:solidFill>
                  <a:schemeClr val="bg1"/>
                </a:solidFill>
                <a:latin typeface="Times New Roman" panose="02020603050405020304" pitchFamily="18" charset="0"/>
              </a:rPr>
              <a:t>《</a:t>
            </a:r>
            <a:r>
              <a:rPr lang="zh-CN" altLang="en-US" b="1" dirty="0">
                <a:solidFill>
                  <a:schemeClr val="bg1"/>
                </a:solidFill>
                <a:latin typeface="Times New Roman" panose="02020603050405020304" pitchFamily="18" charset="0"/>
              </a:rPr>
              <a:t>大数据技术原理与应用（第</a:t>
            </a:r>
            <a:r>
              <a:rPr lang="en-US" altLang="zh-CN" b="1" dirty="0">
                <a:solidFill>
                  <a:schemeClr val="bg1"/>
                </a:solidFill>
                <a:latin typeface="Times New Roman" panose="02020603050405020304" pitchFamily="18" charset="0"/>
              </a:rPr>
              <a:t>3</a:t>
            </a:r>
            <a:r>
              <a:rPr lang="zh-CN" altLang="en-US" b="1" dirty="0">
                <a:solidFill>
                  <a:schemeClr val="bg1"/>
                </a:solidFill>
                <a:latin typeface="Times New Roman" panose="02020603050405020304" pitchFamily="18" charset="0"/>
              </a:rPr>
              <a:t>版）</a:t>
            </a: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2" name="Rectangle 6"/>
          <p:cNvSpPr>
            <a:spLocks noGrp="1"/>
          </p:cNvSpPr>
          <p:nvPr/>
        </p:nvSpPr>
        <p:spPr>
          <a:xfrm>
            <a:off x="685800" y="4267200"/>
            <a:ext cx="8229600" cy="1143000"/>
          </a:xfrm>
          <a:prstGeom prst="rect">
            <a:avLst/>
          </a:prstGeom>
          <a:noFill/>
          <a:ln w="9525">
            <a:noFill/>
          </a:ln>
        </p:spPr>
        <p:txBody>
          <a:bodyPr vert="horz" wrap="square" lIns="91440" tIns="45720" rIns="91440" bIns="45720" anchor="ctr" anchorCtr="0"/>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5pPr>
            <a:lvl6pPr marL="4572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9144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13716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18288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9pPr>
          </a:lstStyle>
          <a:p>
            <a:pPr algn="ctr" eaLnBrk="1" hangingPunct="1"/>
            <a:br>
              <a:rPr lang="en-US" altLang="zh-CN" sz="2400" b="1" dirty="0">
                <a:solidFill>
                  <a:schemeClr val="tx1"/>
                </a:solidFill>
              </a:rPr>
            </a:br>
            <a:r>
              <a:rPr lang="en-US" altLang="zh-CN" b="1" dirty="0">
                <a:solidFill>
                  <a:schemeClr val="tx1"/>
                </a:solidFill>
              </a:rPr>
              <a:t>2022</a:t>
            </a:r>
            <a:r>
              <a:rPr lang="zh-CN" altLang="en-US" b="1" dirty="0">
                <a:solidFill>
                  <a:schemeClr val="tx1"/>
                </a:solidFill>
              </a:rPr>
              <a:t>年</a:t>
            </a:r>
            <a:r>
              <a:rPr lang="en-US" altLang="zh-CN" b="1" dirty="0">
                <a:solidFill>
                  <a:schemeClr val="tx1"/>
                </a:solidFill>
              </a:rPr>
              <a:t>9</a:t>
            </a:r>
            <a:r>
              <a:rPr lang="zh-CN" altLang="en-US" b="1" dirty="0">
                <a:solidFill>
                  <a:schemeClr val="tx1"/>
                </a:solidFill>
              </a:rPr>
              <a:t>月</a:t>
            </a:r>
            <a:r>
              <a:rPr lang="en-US" altLang="zh-CN" b="1" dirty="0">
                <a:solidFill>
                  <a:schemeClr val="tx1"/>
                </a:solidFill>
              </a:rPr>
              <a:t>27</a:t>
            </a:r>
            <a:r>
              <a:rPr lang="zh-CN" altLang="en-US" b="1" dirty="0">
                <a:solidFill>
                  <a:schemeClr val="tx1"/>
                </a:solidFill>
              </a:rPr>
              <a:t>日</a:t>
            </a:r>
            <a:endParaRPr lang="zh-CN" altLang="en-US" b="1" dirty="0">
              <a:solidFill>
                <a:schemeClr val="tx1"/>
              </a:solidFill>
            </a:endParaRPr>
          </a:p>
          <a:p>
            <a:pPr algn="ctr" eaLnBrk="1" hangingPunct="1"/>
            <a:r>
              <a:rPr lang="zh-CN" altLang="en-US" b="1" dirty="0">
                <a:solidFill>
                  <a:schemeClr val="tx1"/>
                </a:solidFill>
              </a:rPr>
              <a:t>第</a:t>
            </a:r>
            <a:r>
              <a:rPr lang="en-US" altLang="zh-CN" b="1" dirty="0">
                <a:solidFill>
                  <a:schemeClr val="tx1"/>
                </a:solidFill>
              </a:rPr>
              <a:t>4</a:t>
            </a:r>
            <a:r>
              <a:rPr lang="zh-CN" altLang="en-US" b="1" dirty="0">
                <a:solidFill>
                  <a:schemeClr val="tx1"/>
                </a:solidFill>
              </a:rPr>
              <a:t>周</a:t>
            </a:r>
            <a:r>
              <a:rPr lang="zh-CN" altLang="en-US" b="1" dirty="0">
                <a:solidFill>
                  <a:schemeClr val="tx1"/>
                </a:solidFill>
              </a:rPr>
              <a:t> </a:t>
            </a:r>
            <a:endParaRPr lang="zh-CN" alt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p:nvPr>
        </p:nvSpPr>
        <p:spPr/>
        <p:txBody>
          <a:bodyPr vert="horz" wrap="square" lIns="91440" tIns="45720" rIns="91440" bIns="45720" anchor="ctr" anchorCtr="0"/>
          <a:p>
            <a:pPr marL="342900" indent="-342900"/>
            <a:r>
              <a:rPr lang="en-US" altLang="zh-CN" b="1" dirty="0"/>
              <a:t>3.3.2	</a:t>
            </a:r>
            <a:r>
              <a:rPr lang="zh-CN" altLang="en-US" b="1" dirty="0"/>
              <a:t>名称节点和数据节点</a:t>
            </a:r>
            <a:endParaRPr lang="zh-CN" altLang="en-US" b="1" dirty="0"/>
          </a:p>
        </p:txBody>
      </p:sp>
      <p:sp>
        <p:nvSpPr>
          <p:cNvPr id="13315" name="文本框 1"/>
          <p:cNvSpPr txBox="1"/>
          <p:nvPr/>
        </p:nvSpPr>
        <p:spPr>
          <a:xfrm>
            <a:off x="533400" y="1479550"/>
            <a:ext cx="8001000" cy="1416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pPr>
            <a:r>
              <a:rPr lang="zh-CN" altLang="en-US" sz="1800" dirty="0"/>
              <a:t>在</a:t>
            </a:r>
            <a:r>
              <a:rPr lang="en-US" altLang="zh-CN" sz="1800" dirty="0"/>
              <a:t>HDFS</a:t>
            </a:r>
            <a:r>
              <a:rPr lang="zh-CN" altLang="en-US" sz="1800" dirty="0"/>
              <a:t>中，名称节点（</a:t>
            </a:r>
            <a:r>
              <a:rPr lang="en-US" altLang="zh-CN" sz="1800" dirty="0"/>
              <a:t>NameNode</a:t>
            </a:r>
            <a:r>
              <a:rPr lang="zh-CN" altLang="en-US" sz="1800" dirty="0"/>
              <a:t>）负责管理分布式文件系统的命名空间（</a:t>
            </a:r>
            <a:r>
              <a:rPr lang="en-US" altLang="zh-CN" sz="1800" dirty="0"/>
              <a:t>Namespace</a:t>
            </a:r>
            <a:r>
              <a:rPr lang="zh-CN" altLang="en-US" sz="1800" dirty="0"/>
              <a:t>），保存了两个核心的数据结构，即</a:t>
            </a:r>
            <a:r>
              <a:rPr lang="en-US" altLang="zh-CN" sz="1800" dirty="0"/>
              <a:t>FsImage</a:t>
            </a:r>
            <a:r>
              <a:rPr lang="zh-CN" altLang="en-US" sz="1800" dirty="0"/>
              <a:t>和</a:t>
            </a:r>
            <a:r>
              <a:rPr lang="en-US" altLang="zh-CN" sz="1800" dirty="0"/>
              <a:t>EditLog</a:t>
            </a:r>
            <a:endParaRPr lang="en-US" altLang="zh-CN" sz="1800" dirty="0"/>
          </a:p>
          <a:p>
            <a:pPr marL="457200" lvl="1" indent="0" eaLnBrk="1" hangingPunct="1">
              <a:spcBef>
                <a:spcPct val="0"/>
              </a:spcBef>
              <a:buFont typeface="Arial" panose="020B0604020202020204" pitchFamily="34" charset="0"/>
              <a:buChar char="•"/>
            </a:pPr>
            <a:r>
              <a:rPr lang="en-US" altLang="zh-CN" sz="1600" dirty="0"/>
              <a:t>FsImage</a:t>
            </a:r>
            <a:r>
              <a:rPr lang="zh-CN" altLang="en-US" sz="1600" dirty="0"/>
              <a:t>用于维护文件系统树以及文件树中所有的文件和文件夹的元数据</a:t>
            </a:r>
            <a:endParaRPr lang="en-US" altLang="zh-CN" sz="1600" dirty="0"/>
          </a:p>
          <a:p>
            <a:pPr marL="457200" lvl="1" indent="0" eaLnBrk="1" hangingPunct="1">
              <a:spcBef>
                <a:spcPct val="0"/>
              </a:spcBef>
              <a:buFont typeface="Arial" panose="020B0604020202020204" pitchFamily="34" charset="0"/>
              <a:buChar char="•"/>
            </a:pPr>
            <a:r>
              <a:rPr lang="zh-CN" altLang="en-US" sz="1600" dirty="0"/>
              <a:t>操作日志文件</a:t>
            </a:r>
            <a:r>
              <a:rPr lang="en-US" altLang="zh-CN" sz="1600" dirty="0"/>
              <a:t>EditLog</a:t>
            </a:r>
            <a:r>
              <a:rPr lang="zh-CN" altLang="en-US" sz="1600" dirty="0"/>
              <a:t>中记录了所有针对文件的创建、删除、重命名等操作</a:t>
            </a:r>
            <a:endParaRPr lang="en-US" altLang="zh-CN" sz="1600" dirty="0"/>
          </a:p>
          <a:p>
            <a:pPr marL="0" lvl="0" indent="0" eaLnBrk="1" hangingPunct="1">
              <a:spcBef>
                <a:spcPct val="0"/>
              </a:spcBef>
            </a:pPr>
            <a:r>
              <a:rPr lang="zh-CN" altLang="en-US" sz="1800" dirty="0"/>
              <a:t>名称节点记录了每个文件中各个块所在的数据节点的位置信息</a:t>
            </a:r>
            <a:endParaRPr lang="en-US" altLang="zh-CN" sz="1800" dirty="0"/>
          </a:p>
        </p:txBody>
      </p:sp>
      <p:pic>
        <p:nvPicPr>
          <p:cNvPr id="13316" name="Picture 5"/>
          <p:cNvPicPr>
            <a:picLocks noChangeAspect="1"/>
          </p:cNvPicPr>
          <p:nvPr/>
        </p:nvPicPr>
        <p:blipFill>
          <a:blip r:embed="rId1"/>
          <a:stretch>
            <a:fillRect/>
          </a:stretch>
        </p:blipFill>
        <p:spPr>
          <a:xfrm>
            <a:off x="1143000" y="2895600"/>
            <a:ext cx="6781800" cy="3224213"/>
          </a:xfrm>
          <a:prstGeom prst="rect">
            <a:avLst/>
          </a:prstGeom>
          <a:noFill/>
          <a:ln w="9525">
            <a:noFill/>
          </a:ln>
        </p:spPr>
      </p:pic>
      <p:sp>
        <p:nvSpPr>
          <p:cNvPr id="13317" name="Rectangle 6"/>
          <p:cNvSpPr/>
          <p:nvPr/>
        </p:nvSpPr>
        <p:spPr>
          <a:xfrm>
            <a:off x="3048000" y="6172200"/>
            <a:ext cx="2927350" cy="366713"/>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en-US" sz="1800" dirty="0"/>
              <a:t>图</a:t>
            </a:r>
            <a:r>
              <a:rPr lang="en-US" altLang="zh-CN" sz="1800" dirty="0"/>
              <a:t>3-3 </a:t>
            </a:r>
            <a:r>
              <a:rPr lang="zh-CN" altLang="en-US" sz="1800" dirty="0"/>
              <a:t>名称节点的数据结构 </a:t>
            </a:r>
            <a:endParaRPr lang="zh-CN" altLang="en-US" sz="1800" dirty="0"/>
          </a:p>
        </p:txBody>
      </p:sp>
      <p:sp>
        <p:nvSpPr>
          <p:cNvPr id="13318" name="TextBox 5"/>
          <p:cNvSpPr txBox="1"/>
          <p:nvPr/>
        </p:nvSpPr>
        <p:spPr>
          <a:xfrm>
            <a:off x="533400" y="1066800"/>
            <a:ext cx="2262188"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en-US" sz="1800" b="1" dirty="0">
                <a:solidFill>
                  <a:srgbClr val="FF0000"/>
                </a:solidFill>
              </a:rPr>
              <a:t>名称节点的数据结构</a:t>
            </a:r>
            <a:endParaRPr lang="zh-CN" altLang="en-US" sz="1800" b="1"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p:txBody>
          <a:bodyPr vert="horz" wrap="square" lIns="91440" tIns="45720" rIns="91440" bIns="45720" anchor="ctr" anchorCtr="0"/>
          <a:p>
            <a:pPr marL="342900" indent="-342900"/>
            <a:r>
              <a:rPr lang="en-US" altLang="zh-CN" b="1" dirty="0"/>
              <a:t>3.3.2	</a:t>
            </a:r>
            <a:r>
              <a:rPr lang="zh-CN" altLang="en-US" b="1" dirty="0"/>
              <a:t>名称节点和数据节点</a:t>
            </a:r>
            <a:endParaRPr lang="zh-CN" altLang="en-US" b="1" dirty="0"/>
          </a:p>
        </p:txBody>
      </p:sp>
      <p:sp>
        <p:nvSpPr>
          <p:cNvPr id="14339" name="TextBox 4"/>
          <p:cNvSpPr txBox="1"/>
          <p:nvPr/>
        </p:nvSpPr>
        <p:spPr>
          <a:xfrm>
            <a:off x="495300" y="1825625"/>
            <a:ext cx="8153400" cy="4524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pPr>
            <a:r>
              <a:rPr lang="en-US" altLang="zh-CN" sz="2400" dirty="0"/>
              <a:t>FsImage</a:t>
            </a:r>
            <a:r>
              <a:rPr lang="zh-CN" altLang="en-US" sz="2400" dirty="0"/>
              <a:t>文件包含文件系统中所有目录和文件</a:t>
            </a:r>
            <a:r>
              <a:rPr lang="en-US" altLang="zh-CN" sz="2400" dirty="0"/>
              <a:t>inode</a:t>
            </a:r>
            <a:r>
              <a:rPr lang="zh-CN" altLang="en-US" sz="2400" dirty="0"/>
              <a:t>的序列化形式。每个</a:t>
            </a:r>
            <a:r>
              <a:rPr lang="en-US" altLang="zh-CN" sz="2400" dirty="0"/>
              <a:t>inode</a:t>
            </a:r>
            <a:r>
              <a:rPr lang="zh-CN" altLang="en-US" sz="2400" dirty="0"/>
              <a:t>是一个文件或目录的元数据的内部表示，并包含此类信息：文件的复制等级、修改和访问时间、访问权限、块大小以及组成文件的块。对于目录，则存储修改时间、权限和配额元数据</a:t>
            </a:r>
            <a:endParaRPr lang="en-US" altLang="zh-CN" sz="2400" dirty="0"/>
          </a:p>
          <a:p>
            <a:pPr marL="0" lvl="0" indent="0">
              <a:spcBef>
                <a:spcPct val="0"/>
              </a:spcBef>
            </a:pPr>
            <a:endParaRPr lang="en-US" altLang="zh-CN" sz="2400" dirty="0"/>
          </a:p>
          <a:p>
            <a:pPr marL="0" lvl="0" indent="0">
              <a:spcBef>
                <a:spcPct val="0"/>
              </a:spcBef>
            </a:pPr>
            <a:r>
              <a:rPr lang="en-US" altLang="zh-CN" sz="2400" b="1" dirty="0">
                <a:solidFill>
                  <a:srgbClr val="002060"/>
                </a:solidFill>
              </a:rPr>
              <a:t>FsImage</a:t>
            </a:r>
            <a:r>
              <a:rPr lang="zh-CN" altLang="en-US" sz="2400" b="1" dirty="0">
                <a:solidFill>
                  <a:srgbClr val="002060"/>
                </a:solidFill>
              </a:rPr>
              <a:t>文件没有记录每个块存储在哪个数据节点。而是由名称节点把这些映射信息保留在内存中，当数据节点加入</a:t>
            </a:r>
            <a:r>
              <a:rPr lang="en-US" altLang="zh-CN" sz="2400" b="1" dirty="0">
                <a:solidFill>
                  <a:srgbClr val="002060"/>
                </a:solidFill>
              </a:rPr>
              <a:t>HDFS</a:t>
            </a:r>
            <a:r>
              <a:rPr lang="zh-CN" altLang="en-US" sz="2400" b="1" dirty="0">
                <a:solidFill>
                  <a:srgbClr val="002060"/>
                </a:solidFill>
              </a:rPr>
              <a:t>集群时，数据节点会把自己所包含的块列表告知给名称节点，此后会定期执行这种告知操作，以确保名称节点的块映射是最新的。</a:t>
            </a:r>
            <a:endParaRPr lang="en-US" altLang="zh-CN" sz="2400" b="1" dirty="0">
              <a:solidFill>
                <a:srgbClr val="002060"/>
              </a:solidFill>
            </a:endParaRPr>
          </a:p>
          <a:p>
            <a:pPr marL="0" lvl="0" indent="0">
              <a:spcBef>
                <a:spcPct val="0"/>
              </a:spcBef>
              <a:buNone/>
            </a:pPr>
            <a:endParaRPr lang="zh-CN" altLang="en-US" sz="2400" dirty="0"/>
          </a:p>
        </p:txBody>
      </p:sp>
      <p:sp>
        <p:nvSpPr>
          <p:cNvPr id="14340" name="TextBox 3"/>
          <p:cNvSpPr txBox="1"/>
          <p:nvPr/>
        </p:nvSpPr>
        <p:spPr>
          <a:xfrm>
            <a:off x="522288" y="1262063"/>
            <a:ext cx="2365375"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800" b="1" dirty="0">
                <a:solidFill>
                  <a:srgbClr val="FF0000"/>
                </a:solidFill>
              </a:rPr>
              <a:t>FsImage</a:t>
            </a:r>
            <a:r>
              <a:rPr lang="zh-CN" altLang="en-US" sz="2800" b="1" dirty="0">
                <a:solidFill>
                  <a:srgbClr val="FF0000"/>
                </a:solidFill>
              </a:rPr>
              <a:t>文件</a:t>
            </a:r>
            <a:endParaRPr lang="zh-CN" altLang="en-US" sz="2800" b="1"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
          <p:cNvSpPr>
            <a:spLocks noGrp="1"/>
          </p:cNvSpPr>
          <p:nvPr>
            <p:ph type="title"/>
          </p:nvPr>
        </p:nvSpPr>
        <p:spPr/>
        <p:txBody>
          <a:bodyPr vert="horz" wrap="square" lIns="91440" tIns="45720" rIns="91440" bIns="45720" anchor="ctr" anchorCtr="0"/>
          <a:p>
            <a:r>
              <a:rPr lang="en-US" altLang="zh-CN" b="1" dirty="0"/>
              <a:t>3.3.2	</a:t>
            </a:r>
            <a:r>
              <a:rPr lang="zh-CN" altLang="en-US" b="1" dirty="0"/>
              <a:t>名称节点和数据节点</a:t>
            </a:r>
            <a:endParaRPr lang="zh-CN" altLang="en-US" dirty="0"/>
          </a:p>
        </p:txBody>
      </p:sp>
      <p:sp>
        <p:nvSpPr>
          <p:cNvPr id="15363" name="矩形 2"/>
          <p:cNvSpPr/>
          <p:nvPr/>
        </p:nvSpPr>
        <p:spPr>
          <a:xfrm>
            <a:off x="457200" y="1447800"/>
            <a:ext cx="8077200" cy="34163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pPr>
            <a:r>
              <a:rPr lang="zh-CN" altLang="en-US" sz="1800" dirty="0"/>
              <a:t>在名称节点启动的时候，它会将</a:t>
            </a:r>
            <a:r>
              <a:rPr lang="en-US" altLang="zh-CN" sz="1800" dirty="0"/>
              <a:t>FsImage</a:t>
            </a:r>
            <a:r>
              <a:rPr lang="zh-CN" altLang="en-US" sz="1800" dirty="0"/>
              <a:t>文件中的内容加载到内存中，之后再执行</a:t>
            </a:r>
            <a:r>
              <a:rPr lang="en-US" altLang="zh-CN" sz="1800" dirty="0"/>
              <a:t>EditLog</a:t>
            </a:r>
            <a:r>
              <a:rPr lang="zh-CN" altLang="en-US" sz="1800" dirty="0"/>
              <a:t>文件中的各项操作，使得内存中的元数据和实际的同步，存在内存中的元数据支持客户端的读操作。</a:t>
            </a:r>
            <a:endParaRPr lang="en-US" altLang="zh-CN" sz="1800" dirty="0"/>
          </a:p>
          <a:p>
            <a:pPr marL="0" lvl="0" indent="0">
              <a:spcBef>
                <a:spcPct val="0"/>
              </a:spcBef>
            </a:pPr>
            <a:endParaRPr lang="en-US" altLang="zh-CN" sz="1800" dirty="0"/>
          </a:p>
          <a:p>
            <a:pPr marL="0" lvl="0" indent="0">
              <a:spcBef>
                <a:spcPct val="0"/>
              </a:spcBef>
            </a:pPr>
            <a:r>
              <a:rPr lang="zh-CN" altLang="en-US" sz="1800" dirty="0"/>
              <a:t>一旦在内存中成功建立文件系统元数据的映射，则创建一个新的</a:t>
            </a:r>
            <a:r>
              <a:rPr lang="en-US" altLang="zh-CN" sz="1800" dirty="0"/>
              <a:t>FsImage</a:t>
            </a:r>
            <a:r>
              <a:rPr lang="zh-CN" altLang="en-US" sz="1800" dirty="0"/>
              <a:t>文件和一个空的</a:t>
            </a:r>
            <a:r>
              <a:rPr lang="en-US" altLang="zh-CN" sz="1800" dirty="0"/>
              <a:t>EditLog</a:t>
            </a:r>
            <a:r>
              <a:rPr lang="zh-CN" altLang="en-US" sz="1800" dirty="0"/>
              <a:t>文件</a:t>
            </a:r>
            <a:endParaRPr lang="zh-CN" altLang="en-US" sz="1800" dirty="0"/>
          </a:p>
          <a:p>
            <a:pPr marL="0" lvl="0" indent="0">
              <a:spcBef>
                <a:spcPct val="0"/>
              </a:spcBef>
            </a:pPr>
            <a:endParaRPr lang="zh-CN" altLang="en-US" sz="1800" dirty="0"/>
          </a:p>
          <a:p>
            <a:pPr marL="0" lvl="0" indent="0">
              <a:spcBef>
                <a:spcPct val="0"/>
              </a:spcBef>
            </a:pPr>
            <a:r>
              <a:rPr lang="zh-CN" altLang="en-US" sz="1800" dirty="0"/>
              <a:t>名称节点起来之后，</a:t>
            </a:r>
            <a:r>
              <a:rPr lang="en-US" altLang="zh-CN" sz="1800" dirty="0"/>
              <a:t>HDFS</a:t>
            </a:r>
            <a:r>
              <a:rPr lang="zh-CN" altLang="en-US" sz="1800" dirty="0"/>
              <a:t>中的更新操作会重新写到</a:t>
            </a:r>
            <a:r>
              <a:rPr lang="en-US" altLang="zh-CN" sz="1800" dirty="0"/>
              <a:t>EditLog</a:t>
            </a:r>
            <a:r>
              <a:rPr lang="zh-CN" altLang="en-US" sz="1800" dirty="0"/>
              <a:t>文件中，因为</a:t>
            </a:r>
            <a:r>
              <a:rPr lang="en-US" altLang="zh-CN" sz="1800" dirty="0"/>
              <a:t>FsImage</a:t>
            </a:r>
            <a:r>
              <a:rPr lang="zh-CN" altLang="en-US" sz="1800" dirty="0"/>
              <a:t>文件一般都很大（</a:t>
            </a:r>
            <a:r>
              <a:rPr lang="en-US" altLang="zh-CN" sz="1800" dirty="0"/>
              <a:t>GB</a:t>
            </a:r>
            <a:r>
              <a:rPr lang="zh-CN" altLang="en-US" sz="1800" dirty="0"/>
              <a:t>级别的很常见），如果所有的更新操作都往</a:t>
            </a:r>
            <a:r>
              <a:rPr lang="en-US" altLang="zh-CN" sz="1800" dirty="0"/>
              <a:t>FsImage</a:t>
            </a:r>
            <a:r>
              <a:rPr lang="zh-CN" altLang="en-US" sz="1800" dirty="0"/>
              <a:t>文件中添加，这样会导致系统运行的十分缓慢，但是，如果往</a:t>
            </a:r>
            <a:r>
              <a:rPr lang="en-US" altLang="zh-CN" sz="1800" dirty="0"/>
              <a:t>EditLog</a:t>
            </a:r>
            <a:r>
              <a:rPr lang="zh-CN" altLang="en-US" sz="1800" dirty="0"/>
              <a:t>文件里面写就不会这样，因为</a:t>
            </a:r>
            <a:r>
              <a:rPr lang="en-US" altLang="zh-CN" sz="1800" dirty="0"/>
              <a:t>EditLog </a:t>
            </a:r>
            <a:r>
              <a:rPr lang="zh-CN" altLang="en-US" sz="1800" dirty="0"/>
              <a:t>要小很多。每次执行写操作之后，且在向客户端发送成功代码之前，</a:t>
            </a:r>
            <a:r>
              <a:rPr lang="en-US" altLang="zh-CN" sz="1800" dirty="0"/>
              <a:t>edits</a:t>
            </a:r>
            <a:r>
              <a:rPr lang="zh-CN" altLang="en-US" sz="1800" dirty="0"/>
              <a:t>文件都需要同步更新</a:t>
            </a:r>
            <a:endParaRPr lang="zh-CN" altLang="en-US" sz="1800" dirty="0"/>
          </a:p>
        </p:txBody>
      </p:sp>
      <p:sp>
        <p:nvSpPr>
          <p:cNvPr id="15364" name="TextBox 3"/>
          <p:cNvSpPr txBox="1"/>
          <p:nvPr/>
        </p:nvSpPr>
        <p:spPr>
          <a:xfrm>
            <a:off x="457200" y="1066800"/>
            <a:ext cx="1800225"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en-US" sz="1800" b="1" dirty="0">
                <a:solidFill>
                  <a:srgbClr val="FF0000"/>
                </a:solidFill>
              </a:rPr>
              <a:t>名称节点的启动</a:t>
            </a:r>
            <a:endParaRPr lang="zh-CN" altLang="en-US" sz="1800" b="1"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1"/>
          <p:cNvSpPr>
            <a:spLocks noGrp="1"/>
          </p:cNvSpPr>
          <p:nvPr>
            <p:ph type="title"/>
          </p:nvPr>
        </p:nvSpPr>
        <p:spPr/>
        <p:txBody>
          <a:bodyPr vert="horz" wrap="square" lIns="91440" tIns="45720" rIns="91440" bIns="45720" anchor="ctr" anchorCtr="0"/>
          <a:p>
            <a:r>
              <a:rPr lang="en-US" altLang="zh-CN" b="1" dirty="0"/>
              <a:t>3.3.2	</a:t>
            </a:r>
            <a:r>
              <a:rPr lang="zh-CN" altLang="en-US" b="1" dirty="0"/>
              <a:t>名称节点和数据节点</a:t>
            </a:r>
            <a:endParaRPr lang="zh-CN" altLang="en-US" dirty="0"/>
          </a:p>
        </p:txBody>
      </p:sp>
      <p:sp>
        <p:nvSpPr>
          <p:cNvPr id="16387" name="矩形 2"/>
          <p:cNvSpPr/>
          <p:nvPr/>
        </p:nvSpPr>
        <p:spPr>
          <a:xfrm>
            <a:off x="762000" y="1681163"/>
            <a:ext cx="7620000" cy="2308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pPr>
            <a:r>
              <a:rPr lang="zh-CN" altLang="en-US" sz="1800" dirty="0"/>
              <a:t>在名称节点运行期间，</a:t>
            </a:r>
            <a:r>
              <a:rPr lang="en-US" altLang="zh-CN" sz="1800" dirty="0"/>
              <a:t>HDFS</a:t>
            </a:r>
            <a:r>
              <a:rPr lang="zh-CN" altLang="en-US" sz="1800" dirty="0"/>
              <a:t>的所有更新操作都是直接写到</a:t>
            </a:r>
            <a:r>
              <a:rPr lang="en-US" altLang="zh-CN" sz="1800" dirty="0"/>
              <a:t>EditLog</a:t>
            </a:r>
            <a:r>
              <a:rPr lang="zh-CN" altLang="en-US" sz="1800" dirty="0"/>
              <a:t>中，久而久之，</a:t>
            </a:r>
            <a:r>
              <a:rPr lang="en-US" altLang="zh-CN" sz="1800" dirty="0"/>
              <a:t> EditLog</a:t>
            </a:r>
            <a:r>
              <a:rPr lang="zh-CN" altLang="en-US" sz="1800" dirty="0"/>
              <a:t>文件将会变得很大</a:t>
            </a:r>
            <a:endParaRPr lang="en-US" altLang="zh-CN" sz="1800" dirty="0"/>
          </a:p>
          <a:p>
            <a:pPr marL="0" lvl="0" indent="0">
              <a:spcBef>
                <a:spcPct val="0"/>
              </a:spcBef>
            </a:pPr>
            <a:endParaRPr lang="en-US" altLang="zh-CN" sz="1800" dirty="0"/>
          </a:p>
          <a:p>
            <a:pPr marL="0" lvl="0" indent="0">
              <a:spcBef>
                <a:spcPct val="0"/>
              </a:spcBef>
            </a:pPr>
            <a:r>
              <a:rPr lang="zh-CN" altLang="en-US" sz="1800" dirty="0"/>
              <a:t>虽然这对名称节点运行时候是没有什么明显影响的，但是，当名称节点重启的时候，名称节点需要先将</a:t>
            </a:r>
            <a:r>
              <a:rPr lang="en-US" altLang="zh-CN" sz="1800" dirty="0"/>
              <a:t>FsImage</a:t>
            </a:r>
            <a:r>
              <a:rPr lang="zh-CN" altLang="en-US" sz="1800" dirty="0"/>
              <a:t>里面的所有内容映像到内存中，然后再一条一条地执行</a:t>
            </a:r>
            <a:r>
              <a:rPr lang="en-US" altLang="zh-CN" sz="1800" dirty="0"/>
              <a:t>EditLog</a:t>
            </a:r>
            <a:r>
              <a:rPr lang="zh-CN" altLang="en-US" sz="1800" dirty="0"/>
              <a:t>中的记录，当</a:t>
            </a:r>
            <a:r>
              <a:rPr lang="en-US" altLang="zh-CN" sz="1800" dirty="0"/>
              <a:t>EditLog</a:t>
            </a:r>
            <a:r>
              <a:rPr lang="zh-CN" altLang="en-US" sz="1800" dirty="0"/>
              <a:t>文件非常大的时候，会导致名称节点启动操作非常慢，而在这段时间内</a:t>
            </a:r>
            <a:r>
              <a:rPr lang="en-US" altLang="zh-CN" sz="1800" dirty="0"/>
              <a:t>HDFS</a:t>
            </a:r>
            <a:r>
              <a:rPr lang="zh-CN" altLang="en-US" sz="1800" dirty="0"/>
              <a:t>系统处于安全模式，一直无法对外提供写操作，影响了用户的使用</a:t>
            </a:r>
            <a:endParaRPr lang="en-US" altLang="zh-CN" sz="1800" dirty="0"/>
          </a:p>
        </p:txBody>
      </p:sp>
      <p:sp>
        <p:nvSpPr>
          <p:cNvPr id="16388" name="TextBox 3"/>
          <p:cNvSpPr txBox="1"/>
          <p:nvPr/>
        </p:nvSpPr>
        <p:spPr>
          <a:xfrm>
            <a:off x="727075" y="1230313"/>
            <a:ext cx="4530725"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en-US" sz="1800" b="1" dirty="0">
                <a:solidFill>
                  <a:srgbClr val="FF0000"/>
                </a:solidFill>
              </a:rPr>
              <a:t>名称节点运行期间</a:t>
            </a:r>
            <a:r>
              <a:rPr lang="en-US" altLang="zh-CN" sz="1800" b="1" dirty="0">
                <a:solidFill>
                  <a:srgbClr val="FF0000"/>
                </a:solidFill>
              </a:rPr>
              <a:t>EditLog</a:t>
            </a:r>
            <a:r>
              <a:rPr lang="zh-CN" altLang="en-US" sz="1800" b="1" dirty="0">
                <a:solidFill>
                  <a:srgbClr val="FF0000"/>
                </a:solidFill>
              </a:rPr>
              <a:t>不断变大的问题</a:t>
            </a:r>
            <a:endParaRPr lang="zh-CN" altLang="en-US" sz="1800" b="1" dirty="0">
              <a:solidFill>
                <a:srgbClr val="FF0000"/>
              </a:solidFill>
            </a:endParaRPr>
          </a:p>
        </p:txBody>
      </p:sp>
      <p:sp>
        <p:nvSpPr>
          <p:cNvPr id="16389" name="TextBox 4"/>
          <p:cNvSpPr txBox="1"/>
          <p:nvPr/>
        </p:nvSpPr>
        <p:spPr>
          <a:xfrm>
            <a:off x="1524000" y="4495800"/>
            <a:ext cx="5916613"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en-US" sz="1800" dirty="0"/>
              <a:t>如何解决？答案是：</a:t>
            </a:r>
            <a:r>
              <a:rPr lang="en-US" altLang="zh-CN" sz="1800" dirty="0"/>
              <a:t>SecondaryNameNode</a:t>
            </a:r>
            <a:r>
              <a:rPr lang="zh-CN" altLang="en-US" sz="1800" dirty="0"/>
              <a:t>第二名称节点</a:t>
            </a:r>
            <a:endParaRPr lang="zh-CN" altLang="en-US" sz="1800" dirty="0"/>
          </a:p>
        </p:txBody>
      </p:sp>
      <p:sp>
        <p:nvSpPr>
          <p:cNvPr id="16390" name="矩形 2"/>
          <p:cNvSpPr/>
          <p:nvPr/>
        </p:nvSpPr>
        <p:spPr>
          <a:xfrm>
            <a:off x="457200" y="5172075"/>
            <a:ext cx="8305800" cy="9239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en-US" sz="1800" b="1" dirty="0">
                <a:solidFill>
                  <a:srgbClr val="FF0000"/>
                </a:solidFill>
              </a:rPr>
              <a:t>第二名称节点</a:t>
            </a:r>
            <a:r>
              <a:rPr lang="zh-CN" altLang="en-US" sz="1800" dirty="0"/>
              <a:t>是</a:t>
            </a:r>
            <a:r>
              <a:rPr lang="en-US" altLang="zh-CN" sz="1800" dirty="0"/>
              <a:t>HDFS</a:t>
            </a:r>
            <a:r>
              <a:rPr lang="zh-CN" altLang="en-US" sz="1800" dirty="0"/>
              <a:t>架构中的一个组成部分，它是用来保存名称节点中对</a:t>
            </a:r>
            <a:r>
              <a:rPr lang="en-US" altLang="zh-CN" sz="1800" dirty="0"/>
              <a:t>HDFS </a:t>
            </a:r>
            <a:r>
              <a:rPr lang="zh-CN" altLang="en-US" sz="1800" dirty="0"/>
              <a:t>元数据信息的备份，并减少名称节点重启的时间。</a:t>
            </a:r>
            <a:r>
              <a:rPr lang="en-US" altLang="zh-CN" sz="1800" dirty="0"/>
              <a:t>SecondaryNameNode</a:t>
            </a:r>
            <a:r>
              <a:rPr lang="zh-CN" altLang="en-US" sz="1800" dirty="0"/>
              <a:t>一般是单独运行在一台机器上</a:t>
            </a:r>
            <a:endParaRPr lang="en-US" altLang="zh-CN"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标题 1"/>
          <p:cNvSpPr>
            <a:spLocks noGrp="1"/>
          </p:cNvSpPr>
          <p:nvPr>
            <p:ph type="title"/>
          </p:nvPr>
        </p:nvSpPr>
        <p:spPr/>
        <p:txBody>
          <a:bodyPr vert="horz" wrap="square" lIns="91440" tIns="45720" rIns="91440" bIns="45720" anchor="ctr" anchorCtr="0"/>
          <a:p>
            <a:r>
              <a:rPr lang="en-US" altLang="zh-CN" b="1" dirty="0"/>
              <a:t>3.3.2	</a:t>
            </a:r>
            <a:r>
              <a:rPr lang="zh-CN" altLang="en-US" b="1" dirty="0"/>
              <a:t>名称节点和数据节点</a:t>
            </a:r>
            <a:endParaRPr lang="zh-CN" altLang="en-US" dirty="0"/>
          </a:p>
        </p:txBody>
      </p:sp>
      <p:pic>
        <p:nvPicPr>
          <p:cNvPr id="17411" name="Picture 2" descr="fsimage_edits"/>
          <p:cNvPicPr>
            <a:picLocks noChangeAspect="1"/>
          </p:cNvPicPr>
          <p:nvPr/>
        </p:nvPicPr>
        <p:blipFill>
          <a:blip r:embed="rId1"/>
          <a:stretch>
            <a:fillRect/>
          </a:stretch>
        </p:blipFill>
        <p:spPr>
          <a:xfrm>
            <a:off x="76200" y="1143000"/>
            <a:ext cx="4876800" cy="5292725"/>
          </a:xfrm>
          <a:prstGeom prst="rect">
            <a:avLst/>
          </a:prstGeom>
          <a:noFill/>
          <a:ln w="9525">
            <a:noFill/>
          </a:ln>
        </p:spPr>
      </p:pic>
      <p:sp>
        <p:nvSpPr>
          <p:cNvPr id="17412" name="矩形 3"/>
          <p:cNvSpPr/>
          <p:nvPr/>
        </p:nvSpPr>
        <p:spPr>
          <a:xfrm>
            <a:off x="4953000" y="990600"/>
            <a:ext cx="4038600" cy="60023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1600" dirty="0"/>
              <a:t>SecondaryNameNode</a:t>
            </a:r>
            <a:r>
              <a:rPr lang="zh-CN" altLang="en-US" sz="1600" dirty="0"/>
              <a:t>的工作情况：</a:t>
            </a:r>
            <a:endParaRPr lang="en-US" altLang="zh-CN" sz="1600" dirty="0"/>
          </a:p>
          <a:p>
            <a:pPr marL="0" lvl="0" indent="0">
              <a:spcBef>
                <a:spcPct val="0"/>
              </a:spcBef>
              <a:buAutoNum type="arabicPeriod"/>
            </a:pPr>
            <a:r>
              <a:rPr lang="en-US" altLang="zh-CN" sz="1600" dirty="0"/>
              <a:t>SecondaryNameNode</a:t>
            </a:r>
            <a:r>
              <a:rPr lang="zh-CN" altLang="en-US" sz="1600" dirty="0"/>
              <a:t>会定期和</a:t>
            </a:r>
            <a:r>
              <a:rPr lang="en-US" altLang="zh-CN" sz="1600" dirty="0"/>
              <a:t>NameNode</a:t>
            </a:r>
            <a:r>
              <a:rPr lang="zh-CN" altLang="en-US" sz="1600" dirty="0"/>
              <a:t>通信，请求其停止使用</a:t>
            </a:r>
            <a:r>
              <a:rPr lang="en-US" altLang="zh-CN" sz="1600" dirty="0"/>
              <a:t>EditLog</a:t>
            </a:r>
            <a:r>
              <a:rPr lang="zh-CN" altLang="en-US" sz="1600" dirty="0"/>
              <a:t>文件，暂时将新的写操作写到一个新的文件</a:t>
            </a:r>
            <a:r>
              <a:rPr lang="en-US" altLang="zh-CN" sz="1600" dirty="0"/>
              <a:t>edit.new</a:t>
            </a:r>
            <a:r>
              <a:rPr lang="zh-CN" altLang="en-US" sz="1600" dirty="0"/>
              <a:t>上来，这个操作是瞬间完成，上层写日志的函数完全感觉不到差别。</a:t>
            </a:r>
            <a:endParaRPr lang="zh-CN" altLang="en-US" sz="1600" dirty="0"/>
          </a:p>
          <a:p>
            <a:pPr marL="0" lvl="0" indent="0">
              <a:spcBef>
                <a:spcPct val="0"/>
              </a:spcBef>
              <a:buAutoNum type="arabicPeriod"/>
            </a:pPr>
            <a:r>
              <a:rPr lang="en-US" altLang="zh-CN" sz="1600" dirty="0"/>
              <a:t>SecondaryNameNode</a:t>
            </a:r>
            <a:r>
              <a:rPr lang="zh-CN" altLang="en-US" sz="1600" dirty="0"/>
              <a:t>通过</a:t>
            </a:r>
            <a:r>
              <a:rPr lang="en-US" altLang="zh-CN" sz="1600" dirty="0"/>
              <a:t>HTTP GET</a:t>
            </a:r>
            <a:r>
              <a:rPr lang="zh-CN" altLang="en-US" sz="1600" dirty="0"/>
              <a:t>方式从</a:t>
            </a:r>
            <a:r>
              <a:rPr lang="en-US" altLang="zh-CN" sz="1600" dirty="0"/>
              <a:t>NameNode</a:t>
            </a:r>
            <a:r>
              <a:rPr lang="zh-CN" altLang="en-US" sz="1600" dirty="0"/>
              <a:t>上获取到</a:t>
            </a:r>
            <a:r>
              <a:rPr lang="en-US" altLang="zh-CN" sz="1600" dirty="0"/>
              <a:t>FsImage</a:t>
            </a:r>
            <a:r>
              <a:rPr lang="zh-CN" altLang="en-US" sz="1600" dirty="0"/>
              <a:t>和</a:t>
            </a:r>
            <a:r>
              <a:rPr lang="en-US" altLang="zh-CN" sz="1600" dirty="0"/>
              <a:t>EditLog</a:t>
            </a:r>
            <a:r>
              <a:rPr lang="zh-CN" altLang="en-US" sz="1600" dirty="0"/>
              <a:t>文件，并下载到本地的相应目录下。</a:t>
            </a:r>
            <a:endParaRPr lang="zh-CN" altLang="en-US" sz="1600" dirty="0"/>
          </a:p>
          <a:p>
            <a:pPr marL="0" lvl="0" indent="0">
              <a:spcBef>
                <a:spcPct val="0"/>
              </a:spcBef>
              <a:buAutoNum type="arabicPeriod"/>
            </a:pPr>
            <a:r>
              <a:rPr lang="en-US" altLang="zh-CN" sz="1600" dirty="0"/>
              <a:t>SecondaryNameNode</a:t>
            </a:r>
            <a:r>
              <a:rPr lang="zh-CN" altLang="en-US" sz="1600" dirty="0"/>
              <a:t>将下载下来的</a:t>
            </a:r>
            <a:r>
              <a:rPr lang="en-US" altLang="zh-CN" sz="1600" dirty="0"/>
              <a:t>FsImage</a:t>
            </a:r>
            <a:r>
              <a:rPr lang="zh-CN" altLang="en-US" sz="1600" dirty="0"/>
              <a:t>载入到内存，然后一条一条地执行</a:t>
            </a:r>
            <a:r>
              <a:rPr lang="en-US" altLang="zh-CN" sz="1600" dirty="0"/>
              <a:t>EditLog</a:t>
            </a:r>
            <a:r>
              <a:rPr lang="zh-CN" altLang="en-US" sz="1600" dirty="0"/>
              <a:t>文件中的各项更新操作，使得内存中的</a:t>
            </a:r>
            <a:r>
              <a:rPr lang="en-US" altLang="zh-CN" sz="1600" dirty="0"/>
              <a:t>FsImage</a:t>
            </a:r>
            <a:r>
              <a:rPr lang="zh-CN" altLang="en-US" sz="1600" dirty="0"/>
              <a:t>保持最新；这个过程就是</a:t>
            </a:r>
            <a:r>
              <a:rPr lang="en-US" altLang="zh-CN" sz="1600" dirty="0"/>
              <a:t>EditLog</a:t>
            </a:r>
            <a:r>
              <a:rPr lang="zh-CN" altLang="en-US" sz="1600" dirty="0"/>
              <a:t>和</a:t>
            </a:r>
            <a:r>
              <a:rPr lang="en-US" altLang="zh-CN" sz="1600" dirty="0"/>
              <a:t>FsImage</a:t>
            </a:r>
            <a:r>
              <a:rPr lang="zh-CN" altLang="en-US" sz="1600" dirty="0"/>
              <a:t>文件合并。</a:t>
            </a:r>
            <a:endParaRPr lang="zh-CN" altLang="en-US" sz="1600" dirty="0"/>
          </a:p>
          <a:p>
            <a:pPr marL="0" lvl="0" indent="0">
              <a:spcBef>
                <a:spcPct val="0"/>
              </a:spcBef>
              <a:buAutoNum type="arabicPeriod"/>
            </a:pPr>
            <a:r>
              <a:rPr lang="en-US" altLang="zh-CN" sz="1600" dirty="0"/>
              <a:t>SecondaryNameNode</a:t>
            </a:r>
            <a:r>
              <a:rPr lang="zh-CN" altLang="en-US" sz="1600" dirty="0"/>
              <a:t>执行完（</a:t>
            </a:r>
            <a:r>
              <a:rPr lang="en-US" altLang="zh-CN" sz="1600" dirty="0"/>
              <a:t>3</a:t>
            </a:r>
            <a:r>
              <a:rPr lang="zh-CN" altLang="en-US" sz="1600" dirty="0"/>
              <a:t>）操作之后，会通过</a:t>
            </a:r>
            <a:r>
              <a:rPr lang="en-US" altLang="zh-CN" sz="1600" dirty="0"/>
              <a:t>post</a:t>
            </a:r>
            <a:r>
              <a:rPr lang="zh-CN" altLang="en-US" sz="1600" dirty="0"/>
              <a:t>方式将新的</a:t>
            </a:r>
            <a:r>
              <a:rPr lang="en-US" altLang="zh-CN" sz="1600" dirty="0"/>
              <a:t>FsImage</a:t>
            </a:r>
            <a:r>
              <a:rPr lang="zh-CN" altLang="en-US" sz="1600" dirty="0"/>
              <a:t>文件发送到</a:t>
            </a:r>
            <a:r>
              <a:rPr lang="en-US" altLang="zh-CN" sz="1600" dirty="0"/>
              <a:t>NameNode</a:t>
            </a:r>
            <a:r>
              <a:rPr lang="zh-CN" altLang="en-US" sz="1600" dirty="0"/>
              <a:t>节点。</a:t>
            </a:r>
            <a:endParaRPr lang="zh-CN" altLang="en-US" sz="1600" dirty="0"/>
          </a:p>
          <a:p>
            <a:pPr marL="0" lvl="0" indent="0">
              <a:spcBef>
                <a:spcPct val="0"/>
              </a:spcBef>
              <a:buAutoNum type="arabicPeriod"/>
            </a:pPr>
            <a:r>
              <a:rPr lang="en-US" altLang="zh-CN" sz="1600" dirty="0"/>
              <a:t>NameNode</a:t>
            </a:r>
            <a:r>
              <a:rPr lang="zh-CN" altLang="en-US" sz="1600" dirty="0"/>
              <a:t>将从</a:t>
            </a:r>
            <a:r>
              <a:rPr lang="en-US" altLang="zh-CN" sz="1600" dirty="0"/>
              <a:t>SecondaryNameNode</a:t>
            </a:r>
            <a:r>
              <a:rPr lang="zh-CN" altLang="en-US" sz="1600" dirty="0"/>
              <a:t>接收到的新的</a:t>
            </a:r>
            <a:r>
              <a:rPr lang="en-US" altLang="zh-CN" sz="1600" dirty="0"/>
              <a:t>FsImage</a:t>
            </a:r>
            <a:r>
              <a:rPr lang="zh-CN" altLang="en-US" sz="1600" dirty="0"/>
              <a:t>替换旧的</a:t>
            </a:r>
            <a:r>
              <a:rPr lang="en-US" altLang="zh-CN" sz="1600" dirty="0"/>
              <a:t>FsImage</a:t>
            </a:r>
            <a:r>
              <a:rPr lang="zh-CN" altLang="en-US" sz="1600" dirty="0"/>
              <a:t>文件，同时将</a:t>
            </a:r>
            <a:r>
              <a:rPr lang="en-US" altLang="zh-CN" sz="1600" dirty="0"/>
              <a:t>edit.new</a:t>
            </a:r>
            <a:r>
              <a:rPr lang="zh-CN" altLang="en-US" sz="1600" dirty="0"/>
              <a:t>替换</a:t>
            </a:r>
            <a:r>
              <a:rPr lang="en-US" altLang="zh-CN" sz="1600" dirty="0"/>
              <a:t>EditLog</a:t>
            </a:r>
            <a:r>
              <a:rPr lang="zh-CN" altLang="en-US" sz="1600" dirty="0"/>
              <a:t>文件，通过这个过程</a:t>
            </a:r>
            <a:r>
              <a:rPr lang="en-US" altLang="zh-CN" sz="1600" dirty="0"/>
              <a:t>EditLog</a:t>
            </a:r>
            <a:r>
              <a:rPr lang="zh-CN" altLang="en-US" sz="1600" dirty="0"/>
              <a:t>就变小了。</a:t>
            </a:r>
            <a:endParaRPr lang="zh-CN" alt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p:txBody>
          <a:bodyPr vert="horz" wrap="square" lIns="91440" tIns="45720" rIns="91440" bIns="45720" anchor="ctr" anchorCtr="0"/>
          <a:p>
            <a:r>
              <a:rPr lang="en-US" altLang="zh-CN" b="1" dirty="0"/>
              <a:t>3.3.2	</a:t>
            </a:r>
            <a:r>
              <a:rPr lang="zh-CN" altLang="en-US" b="1" dirty="0"/>
              <a:t>名称节点和数据节点</a:t>
            </a:r>
            <a:endParaRPr lang="zh-CN" altLang="en-US" b="1" dirty="0"/>
          </a:p>
        </p:txBody>
      </p:sp>
      <p:sp>
        <p:nvSpPr>
          <p:cNvPr id="18435" name="文本框 5"/>
          <p:cNvSpPr txBox="1"/>
          <p:nvPr/>
        </p:nvSpPr>
        <p:spPr>
          <a:xfrm>
            <a:off x="685800" y="1752600"/>
            <a:ext cx="7772400" cy="2678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50000"/>
              </a:lnSpc>
              <a:spcBef>
                <a:spcPct val="0"/>
              </a:spcBef>
            </a:pPr>
            <a:r>
              <a:rPr lang="zh-CN" altLang="en-US" sz="2000" dirty="0"/>
              <a:t>数据节点是分布式文件系统</a:t>
            </a:r>
            <a:r>
              <a:rPr lang="en-US" altLang="zh-CN" sz="2000" dirty="0"/>
              <a:t>HDFS</a:t>
            </a:r>
            <a:r>
              <a:rPr lang="zh-CN" altLang="en-US" sz="2000" dirty="0"/>
              <a:t>的工作节点，负责数据的存储和读取，会根据客户端或者是名称节点的调度来进行数据的存储和检索，并且向名称节点定期发送自己所存储的块的列表</a:t>
            </a:r>
            <a:endParaRPr lang="en-US" altLang="zh-CN" sz="2000" dirty="0"/>
          </a:p>
          <a:p>
            <a:pPr marL="0" lvl="0" indent="0" eaLnBrk="1" hangingPunct="1">
              <a:lnSpc>
                <a:spcPct val="150000"/>
              </a:lnSpc>
              <a:spcBef>
                <a:spcPct val="0"/>
              </a:spcBef>
            </a:pPr>
            <a:endParaRPr lang="en-US" altLang="zh-CN" sz="2000" dirty="0"/>
          </a:p>
          <a:p>
            <a:pPr marL="0" lvl="0" indent="0" eaLnBrk="1" hangingPunct="1">
              <a:lnSpc>
                <a:spcPct val="150000"/>
              </a:lnSpc>
              <a:spcBef>
                <a:spcPct val="0"/>
              </a:spcBef>
            </a:pPr>
            <a:r>
              <a:rPr lang="zh-CN" altLang="en-US" sz="2000" dirty="0"/>
              <a:t>每个数据节点中的数据会被保存在各自节点的本地</a:t>
            </a:r>
            <a:r>
              <a:rPr lang="en-US" altLang="zh-CN" sz="2000" dirty="0"/>
              <a:t>Linux</a:t>
            </a:r>
            <a:r>
              <a:rPr lang="zh-CN" altLang="en-US" sz="2000" dirty="0"/>
              <a:t>文件系统中</a:t>
            </a:r>
            <a:endParaRPr lang="zh-CN" altLang="en-US" sz="2000" dirty="0"/>
          </a:p>
          <a:p>
            <a:pPr marL="0" lvl="0" indent="0" eaLnBrk="1" hangingPunct="1">
              <a:spcBef>
                <a:spcPct val="0"/>
              </a:spcBef>
              <a:buNone/>
            </a:pPr>
            <a:endParaRPr lang="zh-CN" altLang="en-US" sz="1800" dirty="0"/>
          </a:p>
        </p:txBody>
      </p:sp>
      <p:sp>
        <p:nvSpPr>
          <p:cNvPr id="18436" name="TextBox 3"/>
          <p:cNvSpPr txBox="1"/>
          <p:nvPr/>
        </p:nvSpPr>
        <p:spPr>
          <a:xfrm>
            <a:off x="685800" y="1219200"/>
            <a:ext cx="2614613"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en-US" sz="1800" b="1" dirty="0">
                <a:solidFill>
                  <a:srgbClr val="FF0000"/>
                </a:solidFill>
              </a:rPr>
              <a:t>数据节点</a:t>
            </a:r>
            <a:r>
              <a:rPr lang="zh-CN" altLang="en-US" sz="1800" dirty="0">
                <a:solidFill>
                  <a:srgbClr val="FF0000"/>
                </a:solidFill>
              </a:rPr>
              <a:t>（</a:t>
            </a:r>
            <a:r>
              <a:rPr lang="en-US" altLang="zh-CN" sz="1800" dirty="0">
                <a:solidFill>
                  <a:srgbClr val="FF0000"/>
                </a:solidFill>
              </a:rPr>
              <a:t>DataNode</a:t>
            </a:r>
            <a:r>
              <a:rPr lang="zh-CN" altLang="en-US" sz="1800" dirty="0">
                <a:solidFill>
                  <a:srgbClr val="FF0000"/>
                </a:solidFill>
              </a:rPr>
              <a:t>）</a:t>
            </a:r>
            <a:endParaRPr lang="zh-CN" altLang="en-US" sz="1800" b="1"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type="title" idx="4294967295"/>
          </p:nvPr>
        </p:nvSpPr>
        <p:spPr/>
        <p:txBody>
          <a:bodyPr vert="horz" wrap="square" lIns="91440" tIns="45720" rIns="91440" bIns="45720" anchor="ctr" anchorCtr="0"/>
          <a:p>
            <a:r>
              <a:rPr lang="en-US" altLang="zh-CN" dirty="0"/>
              <a:t>3.4	HDFS</a:t>
            </a:r>
            <a:r>
              <a:rPr lang="zh-CN" altLang="en-US" dirty="0"/>
              <a:t>体系结构</a:t>
            </a:r>
            <a:endParaRPr lang="zh-CN" altLang="en-US" dirty="0"/>
          </a:p>
        </p:txBody>
      </p:sp>
      <p:sp>
        <p:nvSpPr>
          <p:cNvPr id="19459" name="Rectangle 3"/>
          <p:cNvSpPr>
            <a:spLocks noGrp="1"/>
          </p:cNvSpPr>
          <p:nvPr>
            <p:ph idx="1"/>
          </p:nvPr>
        </p:nvSpPr>
        <p:spPr/>
        <p:txBody>
          <a:bodyPr vert="horz" wrap="square" lIns="91440" tIns="45720" rIns="91440" bIns="45720" anchor="t" anchorCtr="0"/>
          <a:p>
            <a:pPr marL="0" indent="0">
              <a:buNone/>
            </a:pPr>
            <a:r>
              <a:rPr lang="en-US" altLang="zh-CN" sz="2400" dirty="0"/>
              <a:t>3.4.1	HDFS</a:t>
            </a:r>
            <a:r>
              <a:rPr lang="zh-CN" altLang="en-US" sz="2400" dirty="0"/>
              <a:t>体系结构概述</a:t>
            </a:r>
            <a:endParaRPr lang="zh-CN" altLang="en-US" sz="2400" dirty="0"/>
          </a:p>
          <a:p>
            <a:pPr marL="0" indent="0">
              <a:buNone/>
            </a:pPr>
            <a:r>
              <a:rPr lang="en-US" altLang="zh-CN" sz="2400" dirty="0"/>
              <a:t>3.4.2	HDFS</a:t>
            </a:r>
            <a:r>
              <a:rPr lang="zh-CN" altLang="en-US" sz="2400" dirty="0"/>
              <a:t>命名空间管理</a:t>
            </a:r>
            <a:endParaRPr lang="zh-CN" altLang="en-US" sz="2400" dirty="0"/>
          </a:p>
          <a:p>
            <a:pPr marL="0" indent="0">
              <a:buNone/>
            </a:pPr>
            <a:r>
              <a:rPr lang="en-US" altLang="zh-CN" sz="2400" dirty="0"/>
              <a:t>3.4.3	</a:t>
            </a:r>
            <a:r>
              <a:rPr lang="zh-CN" altLang="en-US" sz="2400" dirty="0"/>
              <a:t>通信协议</a:t>
            </a:r>
            <a:endParaRPr lang="zh-CN" altLang="en-US" sz="2400" dirty="0"/>
          </a:p>
          <a:p>
            <a:pPr marL="0" indent="0">
              <a:buNone/>
            </a:pPr>
            <a:r>
              <a:rPr lang="en-US" altLang="zh-CN" sz="2400" dirty="0"/>
              <a:t>3.4.4	</a:t>
            </a:r>
            <a:r>
              <a:rPr lang="zh-CN" altLang="en-US" sz="2400" dirty="0"/>
              <a:t>客户端</a:t>
            </a:r>
            <a:endParaRPr lang="zh-CN" altLang="en-US" sz="2400" dirty="0"/>
          </a:p>
          <a:p>
            <a:pPr marL="0" indent="0">
              <a:buNone/>
            </a:pPr>
            <a:r>
              <a:rPr lang="en-US" altLang="zh-CN" sz="2400" dirty="0"/>
              <a:t>3.4.5	HDFS</a:t>
            </a:r>
            <a:r>
              <a:rPr lang="zh-CN" altLang="en-US" sz="2400" dirty="0"/>
              <a:t>体系结构的局限性</a:t>
            </a:r>
            <a:endParaRPr lang="zh-CN"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p:txBody>
          <a:bodyPr vert="horz" wrap="square" lIns="91440" tIns="45720" rIns="91440" bIns="45720" anchor="ctr" anchorCtr="0"/>
          <a:p>
            <a:pPr marL="342900" indent="-342900"/>
            <a:r>
              <a:rPr lang="en-US" altLang="en-US" b="1" dirty="0"/>
              <a:t>3.4.1	HDFS体系结构概述</a:t>
            </a:r>
            <a:endParaRPr lang="zh-CN" altLang="en-US" b="1" dirty="0"/>
          </a:p>
        </p:txBody>
      </p:sp>
      <p:sp>
        <p:nvSpPr>
          <p:cNvPr id="20483" name="Rectangle 3"/>
          <p:cNvSpPr>
            <a:spLocks noGrp="1"/>
          </p:cNvSpPr>
          <p:nvPr>
            <p:ph type="body" idx="4294967295"/>
          </p:nvPr>
        </p:nvSpPr>
        <p:spPr>
          <a:xfrm>
            <a:off x="228600" y="1143000"/>
            <a:ext cx="8534400" cy="2514600"/>
          </a:xfrm>
        </p:spPr>
        <p:txBody>
          <a:bodyPr vert="horz" wrap="square" lIns="91440" tIns="45720" rIns="91440" bIns="45720" anchor="t" anchorCtr="0"/>
          <a:p>
            <a:pPr marL="0" indent="0">
              <a:buNone/>
            </a:pPr>
            <a:r>
              <a:rPr lang="en-US" altLang="zh-CN" sz="2000" dirty="0"/>
              <a:t>        HDFS</a:t>
            </a:r>
            <a:r>
              <a:rPr lang="zh-CN" altLang="en-US" sz="2000" dirty="0"/>
              <a:t>采用了主从（</a:t>
            </a:r>
            <a:r>
              <a:rPr lang="en-US" altLang="zh-CN" sz="2000" dirty="0"/>
              <a:t>Master/Slave</a:t>
            </a:r>
            <a:r>
              <a:rPr lang="zh-CN" altLang="en-US" sz="2000" dirty="0"/>
              <a:t>）结构模型，一个</a:t>
            </a:r>
            <a:r>
              <a:rPr lang="en-US" altLang="zh-CN" sz="2000" dirty="0"/>
              <a:t>HDFS</a:t>
            </a:r>
            <a:r>
              <a:rPr lang="zh-CN" altLang="en-US" sz="2000" dirty="0"/>
              <a:t>集群包括一个名称节点（</a:t>
            </a:r>
            <a:r>
              <a:rPr lang="en-US" altLang="zh-CN" sz="2000" dirty="0"/>
              <a:t>NameNode</a:t>
            </a:r>
            <a:r>
              <a:rPr lang="zh-CN" altLang="en-US" sz="2000" dirty="0"/>
              <a:t>）和若干个数据节点（</a:t>
            </a:r>
            <a:r>
              <a:rPr lang="en-US" altLang="zh-CN" sz="2000" dirty="0"/>
              <a:t>DataNode</a:t>
            </a:r>
            <a:r>
              <a:rPr lang="zh-CN" altLang="en-US" sz="2000" dirty="0"/>
              <a:t>）（如图</a:t>
            </a:r>
            <a:r>
              <a:rPr lang="en-US" altLang="zh-CN" sz="2000" dirty="0"/>
              <a:t>3-4</a:t>
            </a:r>
            <a:r>
              <a:rPr lang="zh-CN" altLang="en-US" sz="2000" dirty="0"/>
              <a:t>所示）。名称节点作为中心服务器，负责管理文件系统的命名空间及客户端对文件的访问。集群中的数据节点一般是一个节点运行一个数据节点进程，负责处理文件系统客户端的读</a:t>
            </a:r>
            <a:r>
              <a:rPr lang="en-US" altLang="zh-CN" sz="2000" dirty="0"/>
              <a:t>/</a:t>
            </a:r>
            <a:r>
              <a:rPr lang="zh-CN" altLang="en-US" sz="2000" dirty="0"/>
              <a:t>写请求，在名称节点的统一调度下进行数据块的创建、删除和复制等操作。每个数据节点的数据实际上是保存在本地</a:t>
            </a:r>
            <a:r>
              <a:rPr lang="en-US" altLang="zh-CN" sz="2000" dirty="0"/>
              <a:t>Linux</a:t>
            </a:r>
            <a:r>
              <a:rPr lang="zh-CN" altLang="en-US" sz="2000" dirty="0"/>
              <a:t>文件系统中的</a:t>
            </a:r>
            <a:endParaRPr lang="zh-CN" altLang="en-US" sz="2000" dirty="0"/>
          </a:p>
        </p:txBody>
      </p:sp>
      <p:pic>
        <p:nvPicPr>
          <p:cNvPr id="20484" name="Picture 5"/>
          <p:cNvPicPr>
            <a:picLocks noChangeAspect="1"/>
          </p:cNvPicPr>
          <p:nvPr/>
        </p:nvPicPr>
        <p:blipFill>
          <a:blip r:embed="rId1"/>
          <a:stretch>
            <a:fillRect/>
          </a:stretch>
        </p:blipFill>
        <p:spPr>
          <a:xfrm>
            <a:off x="1371600" y="3143250"/>
            <a:ext cx="6705600" cy="3409950"/>
          </a:xfrm>
          <a:prstGeom prst="rect">
            <a:avLst/>
          </a:prstGeom>
          <a:noFill/>
          <a:ln w="9525">
            <a:noFill/>
          </a:ln>
        </p:spPr>
      </p:pic>
      <p:sp>
        <p:nvSpPr>
          <p:cNvPr id="20485" name="Rectangle 6"/>
          <p:cNvSpPr/>
          <p:nvPr/>
        </p:nvSpPr>
        <p:spPr>
          <a:xfrm>
            <a:off x="3429000" y="6262688"/>
            <a:ext cx="2406650" cy="366712"/>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en-US" sz="1800" dirty="0"/>
              <a:t>图</a:t>
            </a:r>
            <a:r>
              <a:rPr lang="en-US" altLang="zh-CN" sz="1800" dirty="0"/>
              <a:t>3-4 HDFS</a:t>
            </a:r>
            <a:r>
              <a:rPr lang="zh-CN" altLang="en-US" sz="1800" dirty="0"/>
              <a:t>体系结构 </a:t>
            </a:r>
            <a:endParaRPr lang="zh-CN" alt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type="title"/>
          </p:nvPr>
        </p:nvSpPr>
        <p:spPr/>
        <p:txBody>
          <a:bodyPr vert="horz" wrap="square" lIns="91440" tIns="45720" rIns="91440" bIns="45720" anchor="ctr" anchorCtr="0"/>
          <a:p>
            <a:pPr marL="342900" indent="-342900"/>
            <a:r>
              <a:rPr lang="en-US" altLang="en-US" b="1" dirty="0"/>
              <a:t>3.4.2	HDFS命名空间管理</a:t>
            </a:r>
            <a:endParaRPr lang="zh-CN" altLang="en-US" b="1" dirty="0"/>
          </a:p>
        </p:txBody>
      </p:sp>
      <p:sp>
        <p:nvSpPr>
          <p:cNvPr id="21507" name="文本框 1"/>
          <p:cNvSpPr txBox="1"/>
          <p:nvPr/>
        </p:nvSpPr>
        <p:spPr>
          <a:xfrm>
            <a:off x="609600" y="1374775"/>
            <a:ext cx="7772400" cy="30368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ts val="600"/>
              </a:spcBef>
              <a:spcAft>
                <a:spcPts val="800"/>
              </a:spcAft>
              <a:buNone/>
            </a:pPr>
            <a:r>
              <a:rPr lang="en-US" altLang="zh-CN" sz="2400" dirty="0">
                <a:latin typeface="宋体" panose="02010600030101010101" pitchFamily="2" charset="-122"/>
                <a:sym typeface="Arial" panose="020B0604020202020204" pitchFamily="34" charset="0"/>
              </a:rPr>
              <a:t>HDFS</a:t>
            </a:r>
            <a:r>
              <a:rPr lang="zh-CN" altLang="en-US" sz="2400" dirty="0">
                <a:latin typeface="宋体" panose="02010600030101010101" pitchFamily="2" charset="-122"/>
                <a:sym typeface="Arial" panose="020B0604020202020204" pitchFamily="34" charset="0"/>
              </a:rPr>
              <a:t>的命名空间包含目录、文件和块</a:t>
            </a:r>
            <a:endParaRPr lang="en-US" altLang="zh-CN" sz="2400" dirty="0">
              <a:latin typeface="宋体" panose="02010600030101010101" pitchFamily="2" charset="-122"/>
              <a:sym typeface="Arial" panose="020B0604020202020204" pitchFamily="34" charset="0"/>
            </a:endParaRPr>
          </a:p>
          <a:p>
            <a:pPr marL="0" lvl="0" indent="0" algn="just" eaLnBrk="1" hangingPunct="1">
              <a:spcBef>
                <a:spcPts val="600"/>
              </a:spcBef>
              <a:spcAft>
                <a:spcPts val="800"/>
              </a:spcAft>
              <a:buAutoNum type="arabicPeriod"/>
            </a:pPr>
            <a:r>
              <a:rPr lang="zh-CN" altLang="en-US" sz="2400" dirty="0">
                <a:latin typeface="宋体" panose="02010600030101010101" pitchFamily="2" charset="-122"/>
                <a:sym typeface="Arial" panose="020B0604020202020204" pitchFamily="34" charset="0"/>
              </a:rPr>
              <a:t>在</a:t>
            </a:r>
            <a:r>
              <a:rPr lang="en-US" altLang="zh-CN" sz="2400" dirty="0">
                <a:latin typeface="宋体" panose="02010600030101010101" pitchFamily="2" charset="-122"/>
                <a:sym typeface="Arial" panose="020B0604020202020204" pitchFamily="34" charset="0"/>
              </a:rPr>
              <a:t>HDFS1.0</a:t>
            </a:r>
            <a:r>
              <a:rPr lang="zh-CN" altLang="en-US" sz="2400" dirty="0">
                <a:latin typeface="宋体" panose="02010600030101010101" pitchFamily="2" charset="-122"/>
                <a:sym typeface="Arial" panose="020B0604020202020204" pitchFamily="34" charset="0"/>
              </a:rPr>
              <a:t>体系结构中，在整个</a:t>
            </a:r>
            <a:r>
              <a:rPr lang="en-US" altLang="zh-CN" sz="2400" dirty="0">
                <a:latin typeface="宋体" panose="02010600030101010101" pitchFamily="2" charset="-122"/>
                <a:sym typeface="Arial" panose="020B0604020202020204" pitchFamily="34" charset="0"/>
              </a:rPr>
              <a:t>HDFS</a:t>
            </a:r>
            <a:r>
              <a:rPr lang="zh-CN" altLang="en-US" sz="2400" dirty="0">
                <a:latin typeface="宋体" panose="02010600030101010101" pitchFamily="2" charset="-122"/>
                <a:sym typeface="Arial" panose="020B0604020202020204" pitchFamily="34" charset="0"/>
              </a:rPr>
              <a:t>集群中只有一个命名空间，并且只有唯一一个名称节点，该节点负责对这个命名空间进行管理</a:t>
            </a:r>
            <a:endParaRPr lang="zh-CN" altLang="en-US" sz="2400" dirty="0">
              <a:latin typeface="宋体" panose="02010600030101010101" pitchFamily="2" charset="-122"/>
              <a:sym typeface="Arial" panose="020B0604020202020204" pitchFamily="34" charset="0"/>
            </a:endParaRPr>
          </a:p>
          <a:p>
            <a:pPr marL="0" lvl="0" indent="0" algn="just" eaLnBrk="1" hangingPunct="1">
              <a:spcBef>
                <a:spcPts val="600"/>
              </a:spcBef>
              <a:spcAft>
                <a:spcPts val="800"/>
              </a:spcAft>
              <a:buAutoNum type="arabicPeriod"/>
            </a:pPr>
            <a:r>
              <a:rPr lang="en-US" altLang="zh-CN" sz="2400" dirty="0">
                <a:latin typeface="宋体" panose="02010600030101010101" pitchFamily="2" charset="-122"/>
                <a:sym typeface="Arial" panose="020B0604020202020204" pitchFamily="34" charset="0"/>
              </a:rPr>
              <a:t>HDFS</a:t>
            </a:r>
            <a:r>
              <a:rPr lang="zh-CN" altLang="en-US" sz="2400" dirty="0">
                <a:latin typeface="宋体" panose="02010600030101010101" pitchFamily="2" charset="-122"/>
                <a:sym typeface="Arial" panose="020B0604020202020204" pitchFamily="34" charset="0"/>
              </a:rPr>
              <a:t>使用的是传统的分级文件体系，因此，用户可以像使用普通文件系统一样，创建、删除目录和文件，在目录间转移文件，重命名文件等</a:t>
            </a:r>
            <a:endParaRPr lang="zh-CN" altLang="en-US" sz="2400" dirty="0">
              <a:latin typeface="宋体" panose="02010600030101010101" pitchFamily="2" charset="-122"/>
              <a:sym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p:txBody>
          <a:bodyPr vert="horz" wrap="square" lIns="91440" tIns="45720" rIns="91440" bIns="45720" anchor="ctr" anchorCtr="0"/>
          <a:p>
            <a:pPr marL="342900" indent="-342900"/>
            <a:r>
              <a:rPr lang="en-US" altLang="zh-CN" b="1" dirty="0"/>
              <a:t>3.4.3	</a:t>
            </a:r>
            <a:r>
              <a:rPr lang="zh-CN" altLang="en-US" b="1" dirty="0"/>
              <a:t>通信协议</a:t>
            </a:r>
            <a:endParaRPr lang="zh-CN" altLang="en-US" b="1" dirty="0"/>
          </a:p>
        </p:txBody>
      </p:sp>
      <p:sp>
        <p:nvSpPr>
          <p:cNvPr id="22531" name="文本框 1"/>
          <p:cNvSpPr txBox="1"/>
          <p:nvPr/>
        </p:nvSpPr>
        <p:spPr>
          <a:xfrm>
            <a:off x="457200" y="1524000"/>
            <a:ext cx="8077200" cy="37242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57200" lvl="0" indent="-457200" algn="just" eaLnBrk="1" hangingPunct="1">
              <a:spcBef>
                <a:spcPct val="0"/>
              </a:spcBef>
              <a:buAutoNum type="arabicPeriod"/>
            </a:pPr>
            <a:r>
              <a:rPr lang="en-US" altLang="zh-CN" sz="2400" dirty="0"/>
              <a:t>HDFS</a:t>
            </a:r>
            <a:r>
              <a:rPr lang="zh-CN" altLang="en-US" sz="2400" dirty="0"/>
              <a:t>是一个部署在集群上的分布式文件系统，因此，很多数据需要通过网络进行传输。</a:t>
            </a:r>
            <a:endParaRPr lang="en-US" altLang="zh-CN" sz="2400" dirty="0"/>
          </a:p>
          <a:p>
            <a:pPr marL="457200" lvl="0" indent="-457200" algn="just" eaLnBrk="1" hangingPunct="1">
              <a:spcBef>
                <a:spcPct val="0"/>
              </a:spcBef>
              <a:buAutoNum type="arabicPeriod"/>
            </a:pPr>
            <a:r>
              <a:rPr lang="zh-CN" altLang="en-US" sz="2400" dirty="0"/>
              <a:t>所有</a:t>
            </a:r>
            <a:r>
              <a:rPr lang="en-US" altLang="zh-CN" sz="2400" dirty="0"/>
              <a:t>HDFS</a:t>
            </a:r>
            <a:r>
              <a:rPr lang="zh-CN" altLang="en-US" sz="2400" dirty="0"/>
              <a:t>通信协议都是构建在</a:t>
            </a:r>
            <a:r>
              <a:rPr lang="en-US" altLang="zh-CN" sz="2400" dirty="0"/>
              <a:t>TCP/IP</a:t>
            </a:r>
            <a:r>
              <a:rPr lang="zh-CN" altLang="en-US" sz="2400" dirty="0"/>
              <a:t>协议基础之上。</a:t>
            </a:r>
            <a:endParaRPr lang="en-US" altLang="zh-CN" sz="2400" dirty="0"/>
          </a:p>
          <a:p>
            <a:pPr marL="457200" lvl="0" indent="-457200" algn="just" eaLnBrk="1" hangingPunct="1">
              <a:spcBef>
                <a:spcPct val="0"/>
              </a:spcBef>
              <a:buAutoNum type="arabicPeriod"/>
            </a:pPr>
            <a:r>
              <a:rPr lang="zh-CN" altLang="en-US" sz="2400" dirty="0"/>
              <a:t>客户端通过一个可配置的端口向名称节点主动发起</a:t>
            </a:r>
            <a:r>
              <a:rPr lang="en-US" altLang="zh-CN" sz="2400" dirty="0"/>
              <a:t>TCP</a:t>
            </a:r>
            <a:r>
              <a:rPr lang="zh-CN" altLang="en-US" sz="2400" dirty="0"/>
              <a:t>连接，并使用客户端协议与名称节点进行交互。</a:t>
            </a:r>
            <a:endParaRPr lang="en-US" altLang="zh-CN" sz="2400" dirty="0"/>
          </a:p>
          <a:p>
            <a:pPr marL="457200" lvl="0" indent="-457200" algn="just" eaLnBrk="1" hangingPunct="1">
              <a:spcBef>
                <a:spcPct val="0"/>
              </a:spcBef>
              <a:buAutoNum type="arabicPeriod"/>
            </a:pPr>
            <a:r>
              <a:rPr lang="zh-CN" altLang="en-US" sz="2400" dirty="0"/>
              <a:t>名称节点和数据节点之间则使用数据节点协议进行交互。</a:t>
            </a:r>
            <a:endParaRPr lang="en-US" altLang="zh-CN" sz="2400" dirty="0"/>
          </a:p>
          <a:p>
            <a:pPr marL="457200" lvl="0" indent="-457200" algn="just" eaLnBrk="1" hangingPunct="1">
              <a:spcBef>
                <a:spcPct val="0"/>
              </a:spcBef>
              <a:buAutoNum type="arabicPeriod"/>
            </a:pPr>
            <a:r>
              <a:rPr lang="zh-CN" altLang="en-US" sz="2400" dirty="0"/>
              <a:t>客户端与数据节点的交互是通过</a:t>
            </a:r>
            <a:r>
              <a:rPr lang="en-US" altLang="zh-CN" sz="2400" dirty="0"/>
              <a:t>RPC</a:t>
            </a:r>
            <a:r>
              <a:rPr lang="zh-CN" altLang="en-US" sz="2400" dirty="0"/>
              <a:t>（</a:t>
            </a:r>
            <a:r>
              <a:rPr lang="en-US" altLang="zh-CN" sz="2400" dirty="0"/>
              <a:t>Remote Procedure Call</a:t>
            </a:r>
            <a:r>
              <a:rPr lang="zh-CN" altLang="en-US" sz="2400" dirty="0"/>
              <a:t>）来实现。在设计上，名称节点不会主动发起</a:t>
            </a:r>
            <a:r>
              <a:rPr lang="en-US" altLang="zh-CN" sz="2400" dirty="0"/>
              <a:t>RPC</a:t>
            </a:r>
            <a:r>
              <a:rPr lang="zh-CN" altLang="en-US" sz="2400" dirty="0"/>
              <a:t>，而是响应来自客户端和数据节点</a:t>
            </a:r>
            <a:r>
              <a:rPr lang="en-US" altLang="zh-CN" sz="2400" dirty="0"/>
              <a:t>RPC</a:t>
            </a:r>
            <a:r>
              <a:rPr lang="zh-CN" altLang="en-US" sz="2400" dirty="0"/>
              <a:t>请求。</a:t>
            </a:r>
            <a:endParaRPr lang="zh-CN" altLang="en-US" sz="2400" dirty="0"/>
          </a:p>
          <a:p>
            <a:pPr marL="457200" lvl="0" indent="-457200" eaLnBrk="1" hangingPunct="1">
              <a:spcBef>
                <a:spcPct val="0"/>
              </a:spcBef>
              <a:buNone/>
            </a:pPr>
            <a:endParaRPr lang="zh-CN" alt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2"/>
          <p:cNvSpPr>
            <a:spLocks noGrp="1"/>
          </p:cNvSpPr>
          <p:nvPr>
            <p:ph type="title" idx="10"/>
          </p:nvPr>
        </p:nvSpPr>
        <p:spPr/>
        <p:txBody>
          <a:bodyPr vert="horz" wrap="square" lIns="91440" tIns="45720" rIns="91440" bIns="45720" anchor="ctr" anchorCtr="0"/>
          <a:p>
            <a:r>
              <a:rPr lang="zh-CN" altLang="en-US" dirty="0"/>
              <a:t>本章配套教学视频</a:t>
            </a:r>
            <a:endParaRPr lang="zh-CN" altLang="en-US" dirty="0"/>
          </a:p>
        </p:txBody>
      </p:sp>
      <p:sp>
        <p:nvSpPr>
          <p:cNvPr id="5123" name="矩形 3"/>
          <p:cNvSpPr/>
          <p:nvPr/>
        </p:nvSpPr>
        <p:spPr>
          <a:xfrm>
            <a:off x="1295400" y="1839913"/>
            <a:ext cx="63246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http://www.icourse163.org/course/XMU-1002335004</a:t>
            </a:r>
            <a:endParaRPr lang="zh-CN" altLang="en-US" sz="1800" dirty="0"/>
          </a:p>
        </p:txBody>
      </p:sp>
      <p:sp>
        <p:nvSpPr>
          <p:cNvPr id="5124" name="TextBox 5"/>
          <p:cNvSpPr txBox="1"/>
          <p:nvPr/>
        </p:nvSpPr>
        <p:spPr>
          <a:xfrm>
            <a:off x="1600200" y="1219200"/>
            <a:ext cx="5638800" cy="646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t>《</a:t>
            </a:r>
            <a:r>
              <a:rPr lang="zh-CN" altLang="en-US" sz="1800" dirty="0"/>
              <a:t>大数据技术原理与应用（第</a:t>
            </a:r>
            <a:r>
              <a:rPr lang="en-US" altLang="zh-CN" sz="1800" dirty="0"/>
              <a:t>3</a:t>
            </a:r>
            <a:r>
              <a:rPr lang="zh-CN" altLang="en-US" sz="1800" dirty="0"/>
              <a:t>版）</a:t>
            </a:r>
            <a:r>
              <a:rPr lang="en-US" altLang="zh-CN" sz="1800" dirty="0"/>
              <a:t>》</a:t>
            </a:r>
            <a:br>
              <a:rPr lang="en-US" altLang="zh-CN" sz="1800" dirty="0"/>
            </a:br>
            <a:r>
              <a:rPr lang="zh-CN" altLang="en-US" sz="1800" dirty="0"/>
              <a:t>在线视频观看地址</a:t>
            </a:r>
            <a:endParaRPr lang="zh-CN" altLang="en-US" sz="1800" dirty="0"/>
          </a:p>
        </p:txBody>
      </p:sp>
      <p:pic>
        <p:nvPicPr>
          <p:cNvPr id="5125" name="Picture 2" descr="http://dblab.xmu.edu.cn/wp-content/uploads/2015/11/%E8%AF%BE%E7%A8%8B%E5%9B%BE%E7%89%87-680x383.jpg"/>
          <p:cNvPicPr>
            <a:picLocks noChangeAspect="1"/>
          </p:cNvPicPr>
          <p:nvPr/>
        </p:nvPicPr>
        <p:blipFill>
          <a:blip r:embed="rId1"/>
          <a:stretch>
            <a:fillRect/>
          </a:stretch>
        </p:blipFill>
        <p:spPr>
          <a:xfrm>
            <a:off x="1066800" y="2692400"/>
            <a:ext cx="3581400" cy="2017713"/>
          </a:xfrm>
          <a:prstGeom prst="rect">
            <a:avLst/>
          </a:prstGeom>
          <a:noFill/>
          <a:ln w="9525">
            <a:noFill/>
          </a:ln>
        </p:spPr>
      </p:pic>
      <p:pic>
        <p:nvPicPr>
          <p:cNvPr id="5126" name="Picture 2" descr="http://dblab.xmu.edu.cn/wp-content/uploads/2016/02/IMG_0734.jpg"/>
          <p:cNvPicPr>
            <a:picLocks noChangeAspect="1"/>
          </p:cNvPicPr>
          <p:nvPr/>
        </p:nvPicPr>
        <p:blipFill>
          <a:blip r:embed="rId2"/>
          <a:stretch>
            <a:fillRect/>
          </a:stretch>
        </p:blipFill>
        <p:spPr>
          <a:xfrm>
            <a:off x="4953000" y="2692400"/>
            <a:ext cx="3048000" cy="2032000"/>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p:nvPr>
        </p:nvSpPr>
        <p:spPr/>
        <p:txBody>
          <a:bodyPr vert="horz" wrap="square" lIns="91440" tIns="45720" rIns="91440" bIns="45720" anchor="ctr" anchorCtr="0"/>
          <a:p>
            <a:pPr marL="342900" indent="-342900"/>
            <a:r>
              <a:rPr lang="en-US" altLang="zh-CN" b="1" dirty="0"/>
              <a:t>3.4.4	</a:t>
            </a:r>
            <a:r>
              <a:rPr lang="zh-CN" altLang="en-US" b="1" dirty="0"/>
              <a:t>客户端</a:t>
            </a:r>
            <a:endParaRPr lang="zh-CN" altLang="en-US" b="1" dirty="0"/>
          </a:p>
        </p:txBody>
      </p:sp>
      <p:sp>
        <p:nvSpPr>
          <p:cNvPr id="23555" name="文本框 1"/>
          <p:cNvSpPr txBox="1"/>
          <p:nvPr/>
        </p:nvSpPr>
        <p:spPr>
          <a:xfrm>
            <a:off x="685800" y="1524000"/>
            <a:ext cx="7467600" cy="40624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57200" lvl="0" indent="-457200" algn="just" eaLnBrk="1" hangingPunct="1">
              <a:spcBef>
                <a:spcPct val="0"/>
              </a:spcBef>
              <a:buAutoNum type="arabicPeriod"/>
            </a:pPr>
            <a:r>
              <a:rPr lang="zh-CN" altLang="en-US" sz="2400" dirty="0"/>
              <a:t>客户端是用户操作</a:t>
            </a:r>
            <a:r>
              <a:rPr lang="en-US" altLang="zh-CN" sz="2400" dirty="0"/>
              <a:t>HDFS</a:t>
            </a:r>
            <a:r>
              <a:rPr lang="zh-CN" altLang="en-US" sz="2400" dirty="0"/>
              <a:t>最常用的方式，</a:t>
            </a:r>
            <a:r>
              <a:rPr lang="en-US" altLang="zh-CN" sz="2400" dirty="0"/>
              <a:t>HDFS</a:t>
            </a:r>
            <a:r>
              <a:rPr lang="zh-CN" altLang="en-US" sz="2400" dirty="0"/>
              <a:t>在部署时都提供了客户端。</a:t>
            </a:r>
            <a:endParaRPr lang="en-US" altLang="zh-CN" sz="2400" dirty="0"/>
          </a:p>
          <a:p>
            <a:pPr marL="457200" lvl="0" indent="-457200" algn="just" eaLnBrk="1" hangingPunct="1">
              <a:spcBef>
                <a:spcPct val="0"/>
              </a:spcBef>
              <a:buAutoNum type="arabicPeriod"/>
            </a:pPr>
            <a:r>
              <a:rPr lang="en-US" altLang="zh-CN" sz="2400" dirty="0"/>
              <a:t>HDFS</a:t>
            </a:r>
            <a:r>
              <a:rPr lang="zh-CN" altLang="en-US" sz="2400" dirty="0"/>
              <a:t>客户端是一个库，暴露了</a:t>
            </a:r>
            <a:r>
              <a:rPr lang="en-US" altLang="zh-CN" sz="2400" dirty="0"/>
              <a:t>HDFS</a:t>
            </a:r>
            <a:r>
              <a:rPr lang="zh-CN" altLang="en-US" sz="2400" dirty="0"/>
              <a:t>文件系统接口，这些接口隐藏了</a:t>
            </a:r>
            <a:r>
              <a:rPr lang="en-US" altLang="zh-CN" sz="2400" dirty="0"/>
              <a:t>HDFS</a:t>
            </a:r>
            <a:r>
              <a:rPr lang="zh-CN" altLang="en-US" sz="2400" dirty="0"/>
              <a:t>实现中的大部分复杂性。</a:t>
            </a:r>
            <a:endParaRPr lang="en-US" altLang="zh-CN" sz="2400" dirty="0"/>
          </a:p>
          <a:p>
            <a:pPr marL="457200" lvl="0" indent="-457200" algn="just" eaLnBrk="1" hangingPunct="1">
              <a:spcBef>
                <a:spcPct val="0"/>
              </a:spcBef>
              <a:buAutoNum type="arabicPeriod"/>
            </a:pPr>
            <a:r>
              <a:rPr lang="zh-CN" altLang="en-US" sz="2400" dirty="0"/>
              <a:t>严格来说，客户端并不算是</a:t>
            </a:r>
            <a:r>
              <a:rPr lang="en-US" altLang="zh-CN" sz="2400" dirty="0"/>
              <a:t>HDFS</a:t>
            </a:r>
            <a:r>
              <a:rPr lang="zh-CN" altLang="en-US" sz="2400" dirty="0"/>
              <a:t>的一部分。</a:t>
            </a:r>
            <a:endParaRPr lang="en-US" altLang="zh-CN" sz="2400" dirty="0"/>
          </a:p>
          <a:p>
            <a:pPr marL="457200" lvl="0" indent="-457200" algn="just" eaLnBrk="1" hangingPunct="1">
              <a:spcBef>
                <a:spcPct val="0"/>
              </a:spcBef>
              <a:buAutoNum type="arabicPeriod"/>
            </a:pPr>
            <a:r>
              <a:rPr lang="zh-CN" altLang="en-US" sz="2400" dirty="0"/>
              <a:t>客户端可以支持打开、读取、写入等常见的操作，并且提供了类似</a:t>
            </a:r>
            <a:r>
              <a:rPr lang="en-US" altLang="zh-CN" sz="2400" dirty="0"/>
              <a:t>Shell</a:t>
            </a:r>
            <a:r>
              <a:rPr lang="zh-CN" altLang="en-US" sz="2400" dirty="0"/>
              <a:t>的命令行方式来访问</a:t>
            </a:r>
            <a:r>
              <a:rPr lang="en-US" altLang="zh-CN" sz="2400" dirty="0"/>
              <a:t>HDFS</a:t>
            </a:r>
            <a:r>
              <a:rPr lang="zh-CN" altLang="en-US" sz="2400" dirty="0"/>
              <a:t>中的数据。</a:t>
            </a:r>
            <a:endParaRPr lang="en-US" altLang="zh-CN" sz="2400" dirty="0"/>
          </a:p>
          <a:p>
            <a:pPr marL="457200" lvl="0" indent="-457200" algn="just" eaLnBrk="1" hangingPunct="1">
              <a:spcBef>
                <a:spcPct val="0"/>
              </a:spcBef>
              <a:buAutoNum type="arabicPeriod"/>
            </a:pPr>
            <a:r>
              <a:rPr lang="zh-CN" altLang="en-US" sz="2400" dirty="0"/>
              <a:t>此外，</a:t>
            </a:r>
            <a:r>
              <a:rPr lang="en-US" altLang="zh-CN" sz="2400" dirty="0"/>
              <a:t>HDFS</a:t>
            </a:r>
            <a:r>
              <a:rPr lang="zh-CN" altLang="en-US" sz="2400" dirty="0"/>
              <a:t>也提供了</a:t>
            </a:r>
            <a:r>
              <a:rPr lang="en-US" altLang="zh-CN" sz="2400" dirty="0"/>
              <a:t>Java API</a:t>
            </a:r>
            <a:r>
              <a:rPr lang="zh-CN" altLang="en-US" sz="2400" dirty="0"/>
              <a:t>，作为应用程序访问文件系统的客户端编程接口。</a:t>
            </a:r>
            <a:endParaRPr lang="zh-CN" altLang="en-US" sz="2400" dirty="0"/>
          </a:p>
          <a:p>
            <a:pPr marL="457200" lvl="0" indent="-457200" eaLnBrk="1" hangingPunct="1">
              <a:spcBef>
                <a:spcPct val="0"/>
              </a:spcBef>
              <a:buNone/>
            </a:pPr>
            <a:endParaRPr lang="zh-CN" altLang="en-US"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p:txBody>
          <a:bodyPr vert="horz" wrap="square" lIns="91440" tIns="45720" rIns="91440" bIns="45720" anchor="ctr" anchorCtr="0"/>
          <a:p>
            <a:pPr marL="342900" indent="-342900"/>
            <a:r>
              <a:rPr lang="en-US" altLang="en-US" b="1" dirty="0"/>
              <a:t>3.4.5	HDFS体系结构的局限性</a:t>
            </a:r>
            <a:endParaRPr lang="zh-CN" altLang="en-US" b="1" dirty="0"/>
          </a:p>
        </p:txBody>
      </p:sp>
      <p:sp>
        <p:nvSpPr>
          <p:cNvPr id="24579" name="文本框 1"/>
          <p:cNvSpPr txBox="1"/>
          <p:nvPr/>
        </p:nvSpPr>
        <p:spPr>
          <a:xfrm>
            <a:off x="533400" y="1295400"/>
            <a:ext cx="8077200" cy="4770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spcAft>
                <a:spcPts val="600"/>
              </a:spcAft>
              <a:buNone/>
            </a:pPr>
            <a:r>
              <a:rPr lang="en-US" altLang="zh-CN" sz="2400" dirty="0"/>
              <a:t>HDFS</a:t>
            </a:r>
            <a:r>
              <a:rPr lang="zh-CN" altLang="en-US" sz="2400" dirty="0"/>
              <a:t>只设置唯一一个名称节点，这样做虽然大大简化了系统设计，但也带来了一些明显的局限性，具体如下：</a:t>
            </a:r>
            <a:endParaRPr lang="zh-CN" altLang="en-US" sz="2400" dirty="0"/>
          </a:p>
          <a:p>
            <a:pPr marL="0" lvl="0" indent="0" eaLnBrk="1" hangingPunct="1">
              <a:spcBef>
                <a:spcPts val="600"/>
              </a:spcBef>
              <a:spcAft>
                <a:spcPts val="600"/>
              </a:spcAft>
              <a:buAutoNum type="arabicPeriod"/>
            </a:pPr>
            <a:r>
              <a:rPr lang="zh-CN" altLang="en-US" sz="2400" b="1" dirty="0"/>
              <a:t>命名空间的限制</a:t>
            </a:r>
            <a:r>
              <a:rPr lang="zh-CN" altLang="en-US" sz="2400" dirty="0"/>
              <a:t>：名称节点是保存在内存中的，因此，名称节点能够容纳的对象（文件、块）的个数会受到内存空间大小的限制。</a:t>
            </a:r>
            <a:endParaRPr lang="zh-CN" altLang="en-US" sz="2400" dirty="0"/>
          </a:p>
          <a:p>
            <a:pPr marL="0" lvl="0" indent="0" eaLnBrk="1" hangingPunct="1">
              <a:spcBef>
                <a:spcPts val="600"/>
              </a:spcBef>
              <a:spcAft>
                <a:spcPts val="600"/>
              </a:spcAft>
              <a:buAutoNum type="arabicPeriod"/>
            </a:pPr>
            <a:r>
              <a:rPr lang="zh-CN" altLang="en-US" sz="2400" b="1" dirty="0"/>
              <a:t>性能的瓶颈</a:t>
            </a:r>
            <a:r>
              <a:rPr lang="zh-CN" altLang="en-US" sz="2400" dirty="0"/>
              <a:t>：整个分布式文件系统的吞吐量，受限于单个名称节点的吞吐量。</a:t>
            </a:r>
            <a:endParaRPr lang="zh-CN" altLang="en-US" sz="2400" dirty="0"/>
          </a:p>
          <a:p>
            <a:pPr marL="0" lvl="0" indent="0" eaLnBrk="1" hangingPunct="1">
              <a:spcBef>
                <a:spcPts val="600"/>
              </a:spcBef>
              <a:spcAft>
                <a:spcPts val="600"/>
              </a:spcAft>
              <a:buAutoNum type="arabicPeriod"/>
            </a:pPr>
            <a:r>
              <a:rPr lang="zh-CN" altLang="en-US" sz="2400" b="1" dirty="0"/>
              <a:t>隔离问题</a:t>
            </a:r>
            <a:r>
              <a:rPr lang="zh-CN" altLang="en-US" sz="2400" dirty="0"/>
              <a:t>：由于集群中只有一个名称节点，只有一个命名空间，因此，无法对不同应用程序进行隔离。</a:t>
            </a:r>
            <a:endParaRPr lang="zh-CN" altLang="en-US" sz="2400" dirty="0"/>
          </a:p>
          <a:p>
            <a:pPr marL="0" lvl="0" indent="0" eaLnBrk="1" hangingPunct="1">
              <a:spcBef>
                <a:spcPts val="600"/>
              </a:spcBef>
              <a:spcAft>
                <a:spcPts val="600"/>
              </a:spcAft>
              <a:buAutoNum type="arabicPeriod"/>
            </a:pPr>
            <a:r>
              <a:rPr lang="zh-CN" altLang="en-US" sz="2400" b="1" dirty="0"/>
              <a:t>集群的可用性</a:t>
            </a:r>
            <a:r>
              <a:rPr lang="zh-CN" altLang="en-US" sz="2400" dirty="0"/>
              <a:t>：一旦这个唯一的名称节点发生故障，会导致整个集群变得不可用。</a:t>
            </a:r>
            <a:endParaRPr lang="zh-CN" alt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p:cNvSpPr>
          <p:nvPr>
            <p:ph type="title" idx="4294967295"/>
          </p:nvPr>
        </p:nvSpPr>
        <p:spPr/>
        <p:txBody>
          <a:bodyPr vert="horz" wrap="square" lIns="91440" tIns="45720" rIns="91440" bIns="45720" anchor="ctr" anchorCtr="0"/>
          <a:p>
            <a:r>
              <a:rPr lang="en-US" altLang="zh-CN" dirty="0"/>
              <a:t>3.5	HDFS</a:t>
            </a:r>
            <a:r>
              <a:rPr lang="zh-CN" altLang="en-US" dirty="0"/>
              <a:t>存储原理</a:t>
            </a:r>
            <a:endParaRPr lang="zh-CN" altLang="en-US" dirty="0"/>
          </a:p>
        </p:txBody>
      </p:sp>
      <p:sp>
        <p:nvSpPr>
          <p:cNvPr id="25603" name="Rectangle 3"/>
          <p:cNvSpPr>
            <a:spLocks noGrp="1" noChangeArrowheads="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800" b="0" i="0" u="none" strike="noStrike" kern="0" cap="none" spc="0" normalizeH="0" baseline="0" noProof="0" dirty="0">
                <a:ln>
                  <a:noFill/>
                </a:ln>
                <a:solidFill>
                  <a:schemeClr val="tx1"/>
                </a:solidFill>
                <a:effectLst/>
                <a:uLnTx/>
                <a:uFillTx/>
                <a:latin typeface="+mn-lt"/>
                <a:ea typeface="+mn-ea"/>
                <a:cs typeface="+mn-cs"/>
              </a:rPr>
              <a:t>3.5.1	</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冗余数据保存</a:t>
            </a:r>
            <a:endParaRPr kumimoji="0" lang="zh-CN" altLang="en-US" sz="28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800" b="0" i="0" u="none" strike="noStrike" kern="0" cap="none" spc="0" normalizeH="0" baseline="0" noProof="0" dirty="0">
                <a:ln>
                  <a:noFill/>
                </a:ln>
                <a:solidFill>
                  <a:schemeClr val="tx1"/>
                </a:solidFill>
                <a:effectLst/>
                <a:uLnTx/>
                <a:uFillTx/>
                <a:latin typeface="+mn-lt"/>
                <a:ea typeface="+mn-ea"/>
                <a:cs typeface="+mn-cs"/>
              </a:rPr>
              <a:t>3.5.2	</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数据存取策略</a:t>
            </a:r>
            <a:endParaRPr kumimoji="0" lang="zh-CN" altLang="en-US" sz="28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800" b="0" i="0" u="none" strike="noStrike" kern="0" cap="none" spc="0" normalizeH="0" baseline="0" noProof="0" dirty="0">
                <a:ln>
                  <a:noFill/>
                </a:ln>
                <a:solidFill>
                  <a:schemeClr val="tx1"/>
                </a:solidFill>
                <a:effectLst/>
                <a:uLnTx/>
                <a:uFillTx/>
                <a:latin typeface="+mn-lt"/>
                <a:ea typeface="+mn-ea"/>
                <a:cs typeface="+mn-cs"/>
              </a:rPr>
              <a:t>3.5.3	</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数据错误与恢复</a:t>
            </a:r>
            <a:endParaRPr kumimoji="0" lang="zh-CN" altLang="en-US"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6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p:nvPr>
        </p:nvSpPr>
        <p:spPr/>
        <p:txBody>
          <a:bodyPr vert="horz" wrap="square" lIns="91440" tIns="45720" rIns="91440" bIns="45720" anchor="ctr" anchorCtr="0"/>
          <a:p>
            <a:pPr marL="342900" indent="-342900"/>
            <a:r>
              <a:rPr lang="en-US" altLang="zh-CN" b="1" dirty="0"/>
              <a:t>3.5.1	</a:t>
            </a:r>
            <a:r>
              <a:rPr lang="zh-CN" altLang="en-US" b="1" dirty="0"/>
              <a:t>冗余数据保存</a:t>
            </a:r>
            <a:endParaRPr lang="zh-CN" altLang="en-US" b="1" dirty="0"/>
          </a:p>
        </p:txBody>
      </p:sp>
      <p:sp>
        <p:nvSpPr>
          <p:cNvPr id="26627" name="文本框 1"/>
          <p:cNvSpPr txBox="1"/>
          <p:nvPr/>
        </p:nvSpPr>
        <p:spPr>
          <a:xfrm>
            <a:off x="152400" y="1295400"/>
            <a:ext cx="8839200" cy="2682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spcAft>
                <a:spcPts val="600"/>
              </a:spcAft>
              <a:buNone/>
            </a:pPr>
            <a:r>
              <a:rPr lang="zh-CN" altLang="en-US" sz="1800" dirty="0"/>
              <a:t>        </a:t>
            </a:r>
            <a:r>
              <a:rPr lang="zh-CN" altLang="en-US" sz="2000" dirty="0"/>
              <a:t>作为一个分布式文件系统，为了保证系统的容错性和可用性，</a:t>
            </a:r>
            <a:r>
              <a:rPr lang="en-US" altLang="zh-CN" sz="2000" dirty="0"/>
              <a:t>HDFS</a:t>
            </a:r>
            <a:r>
              <a:rPr lang="zh-CN" altLang="en-US" sz="2000" dirty="0"/>
              <a:t>采用了多副本方式对数据进行冗余存储，通常一个数据块的多个副本会被分布到不同的数据节点上，如图</a:t>
            </a:r>
            <a:r>
              <a:rPr lang="en-US" altLang="zh-CN" sz="2000" dirty="0"/>
              <a:t>3-5</a:t>
            </a:r>
            <a:r>
              <a:rPr lang="zh-CN" altLang="en-US" sz="2000" dirty="0"/>
              <a:t>所示，数据块</a:t>
            </a:r>
            <a:r>
              <a:rPr lang="en-US" altLang="zh-CN" sz="2000" dirty="0"/>
              <a:t>1</a:t>
            </a:r>
            <a:r>
              <a:rPr lang="zh-CN" altLang="en-US" sz="2000" dirty="0"/>
              <a:t>被分别存放到数据节点</a:t>
            </a:r>
            <a:r>
              <a:rPr lang="en-US" altLang="zh-CN" sz="2000" dirty="0"/>
              <a:t>A</a:t>
            </a:r>
            <a:r>
              <a:rPr lang="zh-CN" altLang="en-US" sz="2000" dirty="0"/>
              <a:t>和</a:t>
            </a:r>
            <a:r>
              <a:rPr lang="en-US" altLang="zh-CN" sz="2000" dirty="0"/>
              <a:t>C</a:t>
            </a:r>
            <a:r>
              <a:rPr lang="zh-CN" altLang="en-US" sz="2000" dirty="0"/>
              <a:t>上，数据块</a:t>
            </a:r>
            <a:r>
              <a:rPr lang="en-US" altLang="zh-CN" sz="2000" dirty="0"/>
              <a:t>2</a:t>
            </a:r>
            <a:r>
              <a:rPr lang="zh-CN" altLang="en-US" sz="2000" dirty="0"/>
              <a:t>被存放在数据节点</a:t>
            </a:r>
            <a:r>
              <a:rPr lang="en-US" altLang="zh-CN" sz="2000" dirty="0"/>
              <a:t>A</a:t>
            </a:r>
            <a:r>
              <a:rPr lang="zh-CN" altLang="en-US" sz="2000" dirty="0"/>
              <a:t>和</a:t>
            </a:r>
            <a:r>
              <a:rPr lang="en-US" altLang="zh-CN" sz="2000" dirty="0"/>
              <a:t>B</a:t>
            </a:r>
            <a:r>
              <a:rPr lang="zh-CN" altLang="en-US" sz="2000" dirty="0"/>
              <a:t>上。这种多副本方式具有以下几个优点：</a:t>
            </a:r>
            <a:endParaRPr lang="zh-CN" altLang="en-US" sz="2000" dirty="0"/>
          </a:p>
          <a:p>
            <a:pPr marL="0" lvl="0" indent="0" eaLnBrk="1" hangingPunct="1">
              <a:spcBef>
                <a:spcPts val="600"/>
              </a:spcBef>
              <a:spcAft>
                <a:spcPts val="600"/>
              </a:spcAft>
              <a:buNone/>
            </a:pPr>
            <a:r>
              <a:rPr lang="zh-CN" altLang="en-US" sz="2000" dirty="0"/>
              <a:t>    （</a:t>
            </a:r>
            <a:r>
              <a:rPr lang="en-US" altLang="zh-CN" sz="2000" dirty="0"/>
              <a:t>1</a:t>
            </a:r>
            <a:r>
              <a:rPr lang="zh-CN" altLang="en-US" sz="2000" dirty="0"/>
              <a:t>）</a:t>
            </a:r>
            <a:r>
              <a:rPr lang="zh-CN" altLang="en-US" sz="2000" b="1" dirty="0"/>
              <a:t>加快数据传输速度</a:t>
            </a:r>
            <a:endParaRPr lang="zh-CN" altLang="en-US" sz="2000" dirty="0"/>
          </a:p>
          <a:p>
            <a:pPr marL="0" lvl="0" indent="0" eaLnBrk="1" hangingPunct="1">
              <a:spcBef>
                <a:spcPts val="600"/>
              </a:spcBef>
              <a:spcAft>
                <a:spcPts val="600"/>
              </a:spcAft>
              <a:buNone/>
            </a:pPr>
            <a:r>
              <a:rPr lang="zh-CN" altLang="en-US" sz="2000" dirty="0"/>
              <a:t>    （</a:t>
            </a:r>
            <a:r>
              <a:rPr lang="en-US" altLang="zh-CN" sz="2000" dirty="0"/>
              <a:t>2</a:t>
            </a:r>
            <a:r>
              <a:rPr lang="zh-CN" altLang="en-US" sz="2000" dirty="0"/>
              <a:t>）</a:t>
            </a:r>
            <a:r>
              <a:rPr lang="zh-CN" altLang="en-US" sz="2000" b="1" dirty="0"/>
              <a:t>容易检查数据错误</a:t>
            </a:r>
            <a:endParaRPr lang="zh-CN" altLang="en-US" sz="2000" dirty="0"/>
          </a:p>
          <a:p>
            <a:pPr marL="0" lvl="0" indent="0" eaLnBrk="1" hangingPunct="1">
              <a:spcBef>
                <a:spcPts val="600"/>
              </a:spcBef>
              <a:spcAft>
                <a:spcPts val="600"/>
              </a:spcAft>
              <a:buNone/>
            </a:pPr>
            <a:r>
              <a:rPr lang="zh-CN" altLang="en-US" sz="2000" dirty="0"/>
              <a:t>    （</a:t>
            </a:r>
            <a:r>
              <a:rPr lang="en-US" altLang="zh-CN" sz="2000" dirty="0"/>
              <a:t>3</a:t>
            </a:r>
            <a:r>
              <a:rPr lang="zh-CN" altLang="en-US" sz="2000" dirty="0"/>
              <a:t>）</a:t>
            </a:r>
            <a:r>
              <a:rPr lang="zh-CN" altLang="en-US" sz="2000" b="1" dirty="0"/>
              <a:t>保证数据可靠性</a:t>
            </a:r>
            <a:endParaRPr lang="zh-CN" altLang="en-US" sz="1800" dirty="0"/>
          </a:p>
        </p:txBody>
      </p:sp>
      <p:pic>
        <p:nvPicPr>
          <p:cNvPr id="26628" name="Picture 5"/>
          <p:cNvPicPr>
            <a:picLocks noChangeAspect="1"/>
          </p:cNvPicPr>
          <p:nvPr/>
        </p:nvPicPr>
        <p:blipFill>
          <a:blip r:embed="rId1"/>
          <a:stretch>
            <a:fillRect/>
          </a:stretch>
        </p:blipFill>
        <p:spPr>
          <a:xfrm>
            <a:off x="2514600" y="3124200"/>
            <a:ext cx="5181600" cy="2984500"/>
          </a:xfrm>
          <a:prstGeom prst="rect">
            <a:avLst/>
          </a:prstGeom>
          <a:noFill/>
          <a:ln w="9525">
            <a:noFill/>
          </a:ln>
        </p:spPr>
      </p:pic>
      <p:sp>
        <p:nvSpPr>
          <p:cNvPr id="26629" name="Rectangle 6"/>
          <p:cNvSpPr/>
          <p:nvPr/>
        </p:nvSpPr>
        <p:spPr>
          <a:xfrm>
            <a:off x="3352800" y="6172200"/>
            <a:ext cx="3321050" cy="366713"/>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en-US" sz="1800" dirty="0"/>
              <a:t>图</a:t>
            </a:r>
            <a:r>
              <a:rPr lang="en-US" altLang="zh-CN" sz="1800" dirty="0"/>
              <a:t>3-5 HDFS</a:t>
            </a:r>
            <a:r>
              <a:rPr lang="zh-CN" altLang="en-US" sz="1800" dirty="0"/>
              <a:t>数据块多副本存储 </a:t>
            </a:r>
            <a:endParaRPr lang="zh-CN" altLang="en-US" sz="1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p:nvPr>
        </p:nvSpPr>
        <p:spPr/>
        <p:txBody>
          <a:bodyPr vert="horz" wrap="square" lIns="91440" tIns="45720" rIns="91440" bIns="45720" anchor="ctr" anchorCtr="0"/>
          <a:p>
            <a:pPr marL="342900" indent="-342900"/>
            <a:r>
              <a:rPr lang="en-US" altLang="zh-CN" b="1" dirty="0"/>
              <a:t>3.5.2	</a:t>
            </a:r>
            <a:r>
              <a:rPr lang="zh-CN" altLang="en-US" b="1" dirty="0"/>
              <a:t>数据存取策略</a:t>
            </a:r>
            <a:endParaRPr lang="zh-CN" altLang="en-US" b="1" dirty="0"/>
          </a:p>
        </p:txBody>
      </p:sp>
      <p:sp>
        <p:nvSpPr>
          <p:cNvPr id="27651" name="文本框 2"/>
          <p:cNvSpPr txBox="1"/>
          <p:nvPr/>
        </p:nvSpPr>
        <p:spPr>
          <a:xfrm>
            <a:off x="609600" y="1219200"/>
            <a:ext cx="6934200" cy="3810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b="1" dirty="0"/>
              <a:t>1.</a:t>
            </a:r>
            <a:r>
              <a:rPr lang="zh-CN" altLang="en-US" sz="1800" b="1" dirty="0"/>
              <a:t>数据存放</a:t>
            </a:r>
            <a:endParaRPr lang="zh-CN" altLang="en-US" sz="1800" b="1" dirty="0"/>
          </a:p>
        </p:txBody>
      </p:sp>
      <p:sp>
        <p:nvSpPr>
          <p:cNvPr id="27652" name="TextBox 6"/>
          <p:cNvSpPr txBox="1"/>
          <p:nvPr/>
        </p:nvSpPr>
        <p:spPr>
          <a:xfrm>
            <a:off x="2743200" y="3519488"/>
            <a:ext cx="3124200" cy="3683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en-US" altLang="zh-CN" sz="1800" dirty="0"/>
              <a:t>Block</a:t>
            </a:r>
            <a:r>
              <a:rPr lang="zh-CN" altLang="en-US" sz="1800" dirty="0"/>
              <a:t>的副本放置策略</a:t>
            </a:r>
            <a:endParaRPr lang="zh-CN" altLang="en-US" sz="1800" dirty="0"/>
          </a:p>
        </p:txBody>
      </p:sp>
      <p:pic>
        <p:nvPicPr>
          <p:cNvPr id="27653" name="Picture 3"/>
          <p:cNvPicPr>
            <a:picLocks noChangeAspect="1"/>
          </p:cNvPicPr>
          <p:nvPr/>
        </p:nvPicPr>
        <p:blipFill>
          <a:blip r:embed="rId1"/>
          <a:stretch>
            <a:fillRect/>
          </a:stretch>
        </p:blipFill>
        <p:spPr>
          <a:xfrm>
            <a:off x="2362200" y="4011613"/>
            <a:ext cx="4267200" cy="2654300"/>
          </a:xfrm>
          <a:prstGeom prst="rect">
            <a:avLst/>
          </a:prstGeom>
          <a:noFill/>
          <a:ln w="9525">
            <a:noFill/>
          </a:ln>
        </p:spPr>
      </p:pic>
      <p:sp>
        <p:nvSpPr>
          <p:cNvPr id="27654" name="TextBox 8"/>
          <p:cNvSpPr txBox="1"/>
          <p:nvPr/>
        </p:nvSpPr>
        <p:spPr>
          <a:xfrm>
            <a:off x="609600" y="1676400"/>
            <a:ext cx="7696200" cy="16319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a:spcBef>
                <a:spcPct val="0"/>
              </a:spcBef>
              <a:buFont typeface="黑体" panose="02010609060101010101" pitchFamily="49" charset="-122"/>
              <a:buAutoNum type="circleNumDbPlain"/>
            </a:pPr>
            <a:r>
              <a:rPr lang="zh-CN" altLang="en-US" sz="2000" dirty="0"/>
              <a:t>第一个副本：放置在上传文件的数据节点；如果是集群外提交，则随机挑选一台磁盘不太满、</a:t>
            </a:r>
            <a:r>
              <a:rPr lang="en-US" altLang="zh-CN" sz="2000" dirty="0"/>
              <a:t>CPU</a:t>
            </a:r>
            <a:r>
              <a:rPr lang="zh-CN" altLang="en-US" sz="2000" dirty="0"/>
              <a:t>不太忙的节点</a:t>
            </a:r>
            <a:endParaRPr lang="en-US" altLang="zh-CN" sz="2000" dirty="0"/>
          </a:p>
          <a:p>
            <a:pPr marL="342900" lvl="0" indent="-342900">
              <a:spcBef>
                <a:spcPct val="0"/>
              </a:spcBef>
              <a:buFont typeface="黑体" panose="02010609060101010101" pitchFamily="49" charset="-122"/>
              <a:buAutoNum type="circleNumDbPlain"/>
            </a:pPr>
            <a:r>
              <a:rPr lang="zh-CN" altLang="en-US" sz="2000" dirty="0"/>
              <a:t>第二个副本：放置在与第一个副本不同的机架的节点上</a:t>
            </a:r>
            <a:endParaRPr lang="en-US" altLang="zh-CN" sz="2000" dirty="0"/>
          </a:p>
          <a:p>
            <a:pPr marL="342900" lvl="0" indent="-342900">
              <a:spcBef>
                <a:spcPct val="0"/>
              </a:spcBef>
              <a:buFont typeface="黑体" panose="02010609060101010101" pitchFamily="49" charset="-122"/>
              <a:buAutoNum type="circleNumDbPlain"/>
            </a:pPr>
            <a:r>
              <a:rPr lang="zh-CN" altLang="en-US" sz="2000" dirty="0"/>
              <a:t>第三个副本：与第一个副本相同机架的其他节点上</a:t>
            </a:r>
            <a:endParaRPr lang="en-US" altLang="zh-CN" sz="2000" dirty="0"/>
          </a:p>
          <a:p>
            <a:pPr marL="342900" lvl="0" indent="-342900">
              <a:spcBef>
                <a:spcPct val="0"/>
              </a:spcBef>
              <a:buFont typeface="黑体" panose="02010609060101010101" pitchFamily="49" charset="-122"/>
              <a:buAutoNum type="circleNumDbPlain"/>
            </a:pPr>
            <a:r>
              <a:rPr lang="zh-CN" altLang="en-US" sz="2000" dirty="0"/>
              <a:t>更多副本：随机节点</a:t>
            </a:r>
            <a:endParaRPr lang="zh-CN" alt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p:txBody>
          <a:bodyPr vert="horz" wrap="square" lIns="91440" tIns="45720" rIns="91440" bIns="45720" anchor="ctr" anchorCtr="0"/>
          <a:p>
            <a:pPr marL="342900" indent="-342900"/>
            <a:r>
              <a:rPr lang="en-US" altLang="zh-CN" b="1" dirty="0"/>
              <a:t>3.5.2	</a:t>
            </a:r>
            <a:r>
              <a:rPr lang="zh-CN" altLang="en-US" b="1" dirty="0"/>
              <a:t>数据存取策略</a:t>
            </a:r>
            <a:endParaRPr lang="zh-CN" altLang="en-US" b="1" dirty="0"/>
          </a:p>
        </p:txBody>
      </p:sp>
      <p:sp>
        <p:nvSpPr>
          <p:cNvPr id="28675" name="文本框 1"/>
          <p:cNvSpPr txBox="1">
            <a:spLocks noChangeArrowheads="1"/>
          </p:cNvSpPr>
          <p:nvPr/>
        </p:nvSpPr>
        <p:spPr bwMode="auto">
          <a:xfrm>
            <a:off x="381000" y="1447800"/>
            <a:ext cx="8153400" cy="2957513"/>
          </a:xfrm>
          <a:prstGeom prst="rect">
            <a:avLst/>
          </a:prstGeom>
          <a:noFill/>
          <a:ln>
            <a:noFill/>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ts val="120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2. </a:t>
            </a:r>
            <a:r>
              <a:rPr kumimoji="0" lang="zh-CN" altLang="en-US" sz="2000" b="1"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数据读取</a:t>
            </a:r>
            <a:endParaRPr kumimoji="0" lang="zh-CN" altLang="en-US"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 typeface="+mj-ea"/>
              <a:buAutoNum type="circleNumDbPlain"/>
              <a:defRPr/>
            </a:pPr>
            <a:r>
              <a:rPr kumimoji="0" lang="en-US" altLang="zh-CN"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HDFS</a:t>
            </a:r>
            <a:r>
              <a:rPr kumimoji="0" lang="zh-CN" altLang="en-US"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提供了一个</a:t>
            </a:r>
            <a:r>
              <a:rPr kumimoji="0" lang="en-US" altLang="zh-CN"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API</a:t>
            </a:r>
            <a:r>
              <a:rPr kumimoji="0" lang="zh-CN" altLang="en-US"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可以确定一个数据节点所属的机架</a:t>
            </a:r>
            <a:r>
              <a:rPr kumimoji="0" lang="en-US" altLang="zh-CN"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ID</a:t>
            </a:r>
            <a:r>
              <a:rPr kumimoji="0" lang="zh-CN" altLang="en-US"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，客户端也可以调用</a:t>
            </a:r>
            <a:r>
              <a:rPr kumimoji="0" lang="en-US" altLang="zh-CN"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API</a:t>
            </a:r>
            <a:r>
              <a:rPr kumimoji="0" lang="zh-CN" altLang="en-US"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获取自己所属的机架</a:t>
            </a:r>
            <a:r>
              <a:rPr kumimoji="0" lang="en-US" altLang="zh-CN"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ID</a:t>
            </a:r>
            <a:r>
              <a:rPr kumimoji="0" lang="zh-CN" altLang="en-US"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a:t>
            </a:r>
            <a:endParaRPr kumimoji="0" lang="en-US" altLang="zh-CN"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 typeface="+mj-ea"/>
              <a:buAutoNum type="circleNumDbPlain"/>
              <a:defRPr/>
            </a:pPr>
            <a:r>
              <a:rPr kumimoji="0" lang="zh-CN" altLang="en-US"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当客户端读取数据时，从名称节点获得数据块不同副本的存放位置列表，列表中包含了副本所在的数据节点，可以调用</a:t>
            </a:r>
            <a:r>
              <a:rPr kumimoji="0" lang="en-US" altLang="zh-CN"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API</a:t>
            </a:r>
            <a:r>
              <a:rPr kumimoji="0" lang="zh-CN" altLang="en-US"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来确定客户端和这些数据节点所属的机架</a:t>
            </a:r>
            <a:r>
              <a:rPr kumimoji="0" lang="en-US" altLang="zh-CN"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ID</a:t>
            </a:r>
            <a:r>
              <a:rPr kumimoji="0" lang="zh-CN" altLang="en-US"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，当发现某个数据块副本对应的机架</a:t>
            </a:r>
            <a:r>
              <a:rPr kumimoji="0" lang="en-US" altLang="zh-CN"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ID</a:t>
            </a:r>
            <a:r>
              <a:rPr kumimoji="0" lang="zh-CN" altLang="en-US"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和客户端对应的机架</a:t>
            </a:r>
            <a:r>
              <a:rPr kumimoji="0" lang="en-US" altLang="zh-CN"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ID</a:t>
            </a:r>
            <a:r>
              <a:rPr kumimoji="0" lang="zh-CN" altLang="en-US"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相同时，就优先选择该副本读取数据，如果没有发现，就随机选择一个副本读取数据。</a:t>
            </a:r>
            <a:endParaRPr kumimoji="0" lang="zh-CN" altLang="en-US"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Grp="1"/>
          </p:cNvSpPr>
          <p:nvPr>
            <p:ph type="title"/>
          </p:nvPr>
        </p:nvSpPr>
        <p:spPr/>
        <p:txBody>
          <a:bodyPr vert="horz" wrap="square" lIns="91440" tIns="45720" rIns="91440" bIns="45720" anchor="ctr" anchorCtr="0"/>
          <a:p>
            <a:pPr marL="342900" indent="-342900"/>
            <a:r>
              <a:rPr lang="en-US" altLang="zh-CN" b="1" dirty="0"/>
              <a:t>3.5.3	</a:t>
            </a:r>
            <a:r>
              <a:rPr lang="zh-CN" altLang="en-US" b="1" dirty="0"/>
              <a:t>数据错误与恢复</a:t>
            </a:r>
            <a:endParaRPr lang="zh-CN" altLang="en-US" b="1" dirty="0"/>
          </a:p>
        </p:txBody>
      </p:sp>
      <p:sp>
        <p:nvSpPr>
          <p:cNvPr id="29699" name="文本框 1"/>
          <p:cNvSpPr txBox="1">
            <a:spLocks noChangeArrowheads="1"/>
          </p:cNvSpPr>
          <p:nvPr/>
        </p:nvSpPr>
        <p:spPr bwMode="auto">
          <a:xfrm>
            <a:off x="533400" y="1219200"/>
            <a:ext cx="8075613" cy="1878013"/>
          </a:xfrm>
          <a:prstGeom prst="rect">
            <a:avLst/>
          </a:prstGeom>
          <a:noFill/>
          <a:ln>
            <a:noFill/>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 HDFS</a:t>
            </a:r>
            <a:r>
              <a:rPr kumimoji="0" lang="zh-CN" altLang="en-US" sz="24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具有较高的容错性，可以兼容廉价的硬件，它把硬件出错看作一种常态，而不是异常，并设计了相应的机制检测数据错误和进行自动恢复，主要包括以下几种情形：</a:t>
            </a:r>
            <a:r>
              <a:rPr kumimoji="0" lang="zh-CN" altLang="en-US" sz="2400" b="1" i="0" u="none" strike="noStrike" kern="1200" cap="none" spc="0" normalizeH="0" baseline="0" noProof="0" dirty="0">
                <a:ln>
                  <a:noFill/>
                </a:ln>
                <a:solidFill>
                  <a:srgbClr val="002060"/>
                </a:solidFill>
                <a:effectLst/>
                <a:uLnTx/>
                <a:uFillTx/>
                <a:latin typeface="+mj-lt"/>
                <a:ea typeface="宋体" panose="02010600030101010101" pitchFamily="2" charset="-122"/>
                <a:cs typeface="+mn-cs"/>
              </a:rPr>
              <a:t>名称节点出错</a:t>
            </a:r>
            <a:r>
              <a:rPr kumimoji="0" lang="zh-CN" altLang="en-US" sz="24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a:t>
            </a:r>
            <a:r>
              <a:rPr kumimoji="0" lang="zh-CN" altLang="en-US" sz="2400" b="1" i="0" u="none" strike="noStrike" kern="1200" cap="none" spc="0" normalizeH="0" baseline="0" noProof="0" dirty="0">
                <a:ln>
                  <a:noFill/>
                </a:ln>
                <a:solidFill>
                  <a:srgbClr val="002060"/>
                </a:solidFill>
                <a:effectLst/>
                <a:uLnTx/>
                <a:uFillTx/>
                <a:latin typeface="+mj-lt"/>
                <a:ea typeface="宋体" panose="02010600030101010101" pitchFamily="2" charset="-122"/>
                <a:cs typeface="+mn-cs"/>
              </a:rPr>
              <a:t>数据节点出错</a:t>
            </a:r>
            <a:r>
              <a:rPr kumimoji="0" lang="zh-CN" altLang="en-US" sz="24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和</a:t>
            </a:r>
            <a:r>
              <a:rPr kumimoji="0" lang="zh-CN" altLang="en-US" sz="2400" b="1" i="0" u="none" strike="noStrike" kern="1200" cap="none" spc="0" normalizeH="0" baseline="0" noProof="0" dirty="0">
                <a:ln>
                  <a:noFill/>
                </a:ln>
                <a:solidFill>
                  <a:srgbClr val="002060"/>
                </a:solidFill>
                <a:effectLst/>
                <a:uLnTx/>
                <a:uFillTx/>
                <a:latin typeface="+mj-lt"/>
                <a:ea typeface="宋体" panose="02010600030101010101" pitchFamily="2" charset="-122"/>
                <a:cs typeface="+mn-cs"/>
              </a:rPr>
              <a:t>数据出错</a:t>
            </a:r>
            <a:r>
              <a:rPr kumimoji="0" lang="zh-CN" altLang="en-US" sz="24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a:t>
            </a:r>
            <a:endParaRPr kumimoji="0" lang="zh-CN" altLang="en-US" sz="24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p:txBody>
      </p:sp>
      <p:sp>
        <p:nvSpPr>
          <p:cNvPr id="29700" name="文本框 2"/>
          <p:cNvSpPr txBox="1">
            <a:spLocks noChangeArrowheads="1"/>
          </p:cNvSpPr>
          <p:nvPr/>
        </p:nvSpPr>
        <p:spPr bwMode="auto">
          <a:xfrm>
            <a:off x="647700" y="2971800"/>
            <a:ext cx="7847013" cy="3632200"/>
          </a:xfrm>
          <a:prstGeom prst="rect">
            <a:avLst/>
          </a:prstGeom>
          <a:noFill/>
          <a:ln>
            <a:noFill/>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ts val="240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1. </a:t>
            </a:r>
            <a:r>
              <a:rPr kumimoji="0" lang="zh-CN" altLang="en-US" sz="2400" b="1"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名称节点出错</a:t>
            </a:r>
            <a:endParaRPr kumimoji="0" lang="zh-CN" altLang="en-US" sz="24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2060"/>
                </a:solidFill>
                <a:effectLst/>
                <a:uLnTx/>
                <a:uFillTx/>
                <a:latin typeface="+mj-lt"/>
                <a:ea typeface="宋体" panose="02010600030101010101" pitchFamily="2" charset="-122"/>
                <a:cs typeface="+mn-cs"/>
              </a:rPr>
              <a:t>名称节点保存了所有的元数据信息，其中，最核心的两大数据结构是</a:t>
            </a:r>
            <a:r>
              <a:rPr kumimoji="0" lang="en-US" altLang="zh-CN" sz="2400" b="1" i="0" u="none" strike="noStrike" kern="1200" cap="none" spc="0" normalizeH="0" baseline="0" noProof="0" dirty="0" err="1">
                <a:ln>
                  <a:noFill/>
                </a:ln>
                <a:solidFill>
                  <a:srgbClr val="002060"/>
                </a:solidFill>
                <a:effectLst/>
                <a:uLnTx/>
                <a:uFillTx/>
                <a:latin typeface="+mj-lt"/>
                <a:ea typeface="宋体" panose="02010600030101010101" pitchFamily="2" charset="-122"/>
                <a:cs typeface="+mn-cs"/>
              </a:rPr>
              <a:t>FsImage</a:t>
            </a:r>
            <a:r>
              <a:rPr kumimoji="0" lang="zh-CN" altLang="en-US" sz="2400" b="1" i="0" u="none" strike="noStrike" kern="1200" cap="none" spc="0" normalizeH="0" baseline="0" noProof="0" dirty="0">
                <a:ln>
                  <a:noFill/>
                </a:ln>
                <a:solidFill>
                  <a:srgbClr val="002060"/>
                </a:solidFill>
                <a:effectLst/>
                <a:uLnTx/>
                <a:uFillTx/>
                <a:latin typeface="+mj-lt"/>
                <a:ea typeface="宋体" panose="02010600030101010101" pitchFamily="2" charset="-122"/>
                <a:cs typeface="+mn-cs"/>
              </a:rPr>
              <a:t>和</a:t>
            </a:r>
            <a:r>
              <a:rPr kumimoji="0" lang="en-US" altLang="zh-CN" sz="2400" b="1" i="0" u="none" strike="noStrike" kern="1200" cap="none" spc="0" normalizeH="0" baseline="0" noProof="0" dirty="0" err="1">
                <a:ln>
                  <a:noFill/>
                </a:ln>
                <a:solidFill>
                  <a:srgbClr val="002060"/>
                </a:solidFill>
                <a:effectLst/>
                <a:uLnTx/>
                <a:uFillTx/>
                <a:latin typeface="+mj-lt"/>
                <a:ea typeface="宋体" panose="02010600030101010101" pitchFamily="2" charset="-122"/>
                <a:cs typeface="+mn-cs"/>
              </a:rPr>
              <a:t>Editlog</a:t>
            </a:r>
            <a:r>
              <a:rPr kumimoji="0" lang="zh-CN" altLang="en-US" sz="24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，如果这两个文件发生损坏，那么整个</a:t>
            </a:r>
            <a:r>
              <a:rPr kumimoji="0" lang="en-US" altLang="zh-CN" sz="24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HDFS</a:t>
            </a:r>
            <a:r>
              <a:rPr kumimoji="0" lang="zh-CN" altLang="en-US" sz="24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实例将失效。因此，</a:t>
            </a:r>
            <a:r>
              <a:rPr kumimoji="0" lang="en-US" altLang="zh-CN" sz="24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HDFS</a:t>
            </a:r>
            <a:r>
              <a:rPr kumimoji="0" lang="zh-CN" altLang="en-US" sz="24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设置了备份机制，把这些核心文件同步复制到备份服务器</a:t>
            </a:r>
            <a:r>
              <a:rPr kumimoji="0" lang="en-US" altLang="zh-CN" sz="2400" b="0" i="0" u="none" strike="noStrike" kern="1200" cap="none" spc="0" normalizeH="0" baseline="0" noProof="0" dirty="0" err="1">
                <a:ln>
                  <a:noFill/>
                </a:ln>
                <a:solidFill>
                  <a:schemeClr val="tx1"/>
                </a:solidFill>
                <a:effectLst/>
                <a:uLnTx/>
                <a:uFillTx/>
                <a:latin typeface="+mj-lt"/>
                <a:ea typeface="宋体" panose="02010600030101010101" pitchFamily="2" charset="-122"/>
                <a:cs typeface="+mn-cs"/>
              </a:rPr>
              <a:t>SecondaryNameNode</a:t>
            </a:r>
            <a:r>
              <a:rPr kumimoji="0" lang="zh-CN" altLang="en-US" sz="24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上。当名称节点出错时，就可以根据备份服务器</a:t>
            </a:r>
            <a:r>
              <a:rPr kumimoji="0" lang="en-US" altLang="zh-CN" sz="2400" b="0" i="0" u="none" strike="noStrike" kern="1200" cap="none" spc="0" normalizeH="0" baseline="0" noProof="0" dirty="0" err="1">
                <a:ln>
                  <a:noFill/>
                </a:ln>
                <a:solidFill>
                  <a:schemeClr val="tx1"/>
                </a:solidFill>
                <a:effectLst/>
                <a:uLnTx/>
                <a:uFillTx/>
                <a:latin typeface="+mj-lt"/>
                <a:ea typeface="宋体" panose="02010600030101010101" pitchFamily="2" charset="-122"/>
                <a:cs typeface="+mn-cs"/>
              </a:rPr>
              <a:t>SecondaryNameNode</a:t>
            </a:r>
            <a:r>
              <a:rPr kumimoji="0" lang="zh-CN" altLang="en-US" sz="24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中的</a:t>
            </a:r>
            <a:r>
              <a:rPr kumimoji="0" lang="en-US" altLang="zh-CN" sz="2400" b="0" i="0" u="none" strike="noStrike" kern="1200" cap="none" spc="0" normalizeH="0" baseline="0" noProof="0" dirty="0" err="1">
                <a:ln>
                  <a:noFill/>
                </a:ln>
                <a:solidFill>
                  <a:schemeClr val="tx1"/>
                </a:solidFill>
                <a:effectLst/>
                <a:uLnTx/>
                <a:uFillTx/>
                <a:latin typeface="+mj-lt"/>
                <a:ea typeface="宋体" panose="02010600030101010101" pitchFamily="2" charset="-122"/>
                <a:cs typeface="+mn-cs"/>
              </a:rPr>
              <a:t>FsImage</a:t>
            </a:r>
            <a:r>
              <a:rPr kumimoji="0" lang="zh-CN" altLang="en-US" sz="24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和</a:t>
            </a:r>
            <a:r>
              <a:rPr kumimoji="0" lang="en-US" altLang="zh-CN" sz="2400" b="0" i="0" u="none" strike="noStrike" kern="1200" cap="none" spc="0" normalizeH="0" baseline="0" noProof="0" dirty="0" err="1">
                <a:ln>
                  <a:noFill/>
                </a:ln>
                <a:solidFill>
                  <a:schemeClr val="tx1"/>
                </a:solidFill>
                <a:effectLst/>
                <a:uLnTx/>
                <a:uFillTx/>
                <a:latin typeface="+mj-lt"/>
                <a:ea typeface="宋体" panose="02010600030101010101" pitchFamily="2" charset="-122"/>
                <a:cs typeface="+mn-cs"/>
              </a:rPr>
              <a:t>Editlog</a:t>
            </a:r>
            <a:r>
              <a:rPr kumimoji="0" lang="zh-CN" altLang="en-US" sz="24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数据进行恢复。</a:t>
            </a:r>
            <a:endParaRPr kumimoji="0" lang="zh-CN" altLang="en-US" sz="24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1"/>
          <p:cNvSpPr>
            <a:spLocks noGrp="1"/>
          </p:cNvSpPr>
          <p:nvPr>
            <p:ph type="title"/>
          </p:nvPr>
        </p:nvSpPr>
        <p:spPr/>
        <p:txBody>
          <a:bodyPr vert="horz" wrap="square" lIns="91440" tIns="45720" rIns="91440" bIns="45720" anchor="ctr" anchorCtr="0"/>
          <a:p>
            <a:pPr marL="342900" indent="-342900"/>
            <a:r>
              <a:rPr lang="en-US" altLang="zh-CN" b="1" dirty="0"/>
              <a:t>3.5.3	</a:t>
            </a:r>
            <a:r>
              <a:rPr lang="zh-CN" altLang="en-US" b="1" dirty="0"/>
              <a:t>数据错误与恢复</a:t>
            </a:r>
            <a:endParaRPr lang="zh-CN" altLang="en-US" b="1" dirty="0"/>
          </a:p>
        </p:txBody>
      </p:sp>
      <p:sp>
        <p:nvSpPr>
          <p:cNvPr id="30723" name="文本框 3"/>
          <p:cNvSpPr txBox="1">
            <a:spLocks noChangeArrowheads="1"/>
          </p:cNvSpPr>
          <p:nvPr/>
        </p:nvSpPr>
        <p:spPr bwMode="auto">
          <a:xfrm>
            <a:off x="400050" y="1295400"/>
            <a:ext cx="8343900" cy="4094163"/>
          </a:xfrm>
          <a:prstGeom prst="rect">
            <a:avLst/>
          </a:prstGeom>
          <a:noFill/>
          <a:ln>
            <a:noFill/>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ts val="240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2. </a:t>
            </a:r>
            <a:r>
              <a:rPr kumimoji="0" lang="zh-CN" altLang="en-US"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数据节点出错</a:t>
            </a:r>
            <a:endPar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 typeface="+mj-ea"/>
              <a:buAutoNum type="circleNumDbPlain"/>
              <a:defRPr/>
            </a:pP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每个数据节点会定期向名称节点发送“心跳”信息，向名称节点报告自己的状态。</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 typeface="+mj-ea"/>
              <a:buAutoNum type="circleNumDbPlain"/>
              <a:defRPr/>
            </a:pP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当数据节点发生故障，或者网络发生断网时，名称节点就无法收到来自一些数据节点的心跳信息，这时，这些数据节点就会被标记为“宕机”，节点上面的所有数据都会被标记为“不可读”，名称节点不会再给它们发送任何</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I/O</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请求。</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 typeface="+mj-ea"/>
              <a:buAutoNum type="circleNumDbPlain"/>
              <a:defRPr/>
            </a:pP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这时，有可能出现一种情形，即由于一些数据节点的不可用，会导致一些数据块的副本数量小于冗余因子。</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 typeface="+mj-ea"/>
              <a:buAutoNum type="circleNumDbPlain"/>
              <a:defRPr/>
            </a:pP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名称节点会定期检查这种情况，一旦发现某个数据块的副本数量小于冗余因子，就会启动数据冗余复制，为它生成新的副本。</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 typeface="+mj-ea"/>
              <a:buAutoNum type="circleNumDbPlain"/>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HDFS</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和其它分布式文件系统的最大区别就是可以调整冗余数据位置。</a:t>
            </a:r>
            <a:endPar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1"/>
          <p:cNvSpPr>
            <a:spLocks noGrp="1"/>
          </p:cNvSpPr>
          <p:nvPr>
            <p:ph type="title"/>
          </p:nvPr>
        </p:nvSpPr>
        <p:spPr/>
        <p:txBody>
          <a:bodyPr vert="horz" wrap="square" lIns="91440" tIns="45720" rIns="91440" bIns="45720" anchor="ctr" anchorCtr="0"/>
          <a:p>
            <a:pPr marL="342900" indent="-342900"/>
            <a:r>
              <a:rPr lang="en-US" altLang="zh-CN" b="1" dirty="0"/>
              <a:t>3.5.3	</a:t>
            </a:r>
            <a:r>
              <a:rPr lang="zh-CN" altLang="en-US" b="1" dirty="0"/>
              <a:t>数据错误与恢复</a:t>
            </a:r>
            <a:endParaRPr lang="zh-CN" altLang="en-US" b="1" dirty="0"/>
          </a:p>
        </p:txBody>
      </p:sp>
      <p:sp>
        <p:nvSpPr>
          <p:cNvPr id="31747" name="文本框 3"/>
          <p:cNvSpPr txBox="1"/>
          <p:nvPr/>
        </p:nvSpPr>
        <p:spPr>
          <a:xfrm>
            <a:off x="533400" y="1295400"/>
            <a:ext cx="75438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000" b="1" dirty="0"/>
              <a:t>3. </a:t>
            </a:r>
            <a:r>
              <a:rPr lang="zh-CN" altLang="en-US" sz="2000" b="1" dirty="0"/>
              <a:t>数据出错</a:t>
            </a:r>
            <a:endParaRPr lang="zh-CN" altLang="en-US" sz="2000" dirty="0"/>
          </a:p>
        </p:txBody>
      </p:sp>
      <p:sp>
        <p:nvSpPr>
          <p:cNvPr id="31748" name="Rectangle 4"/>
          <p:cNvSpPr/>
          <p:nvPr/>
        </p:nvSpPr>
        <p:spPr>
          <a:xfrm>
            <a:off x="631825" y="1782763"/>
            <a:ext cx="8054975" cy="2862262"/>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57200" lvl="0" indent="-457200">
              <a:spcBef>
                <a:spcPct val="0"/>
              </a:spcBef>
              <a:buFont typeface="黑体" panose="02010609060101010101" pitchFamily="49" charset="-122"/>
              <a:buAutoNum type="circleNumDbPlain"/>
            </a:pPr>
            <a:r>
              <a:rPr lang="zh-CN" altLang="en-US" sz="2000" dirty="0"/>
              <a:t>网络传输和磁盘错误等因素，都会造成数据错误。</a:t>
            </a:r>
            <a:endParaRPr lang="zh-CN" altLang="en-US" sz="2000" dirty="0"/>
          </a:p>
          <a:p>
            <a:pPr marL="457200" lvl="0" indent="-457200">
              <a:spcBef>
                <a:spcPct val="0"/>
              </a:spcBef>
              <a:buFont typeface="黑体" panose="02010609060101010101" pitchFamily="49" charset="-122"/>
              <a:buAutoNum type="circleNumDbPlain"/>
            </a:pPr>
            <a:r>
              <a:rPr lang="zh-CN" altLang="en-US" sz="2000" dirty="0"/>
              <a:t>客户端在读取到数据后，会采用</a:t>
            </a:r>
            <a:r>
              <a:rPr lang="en-US" altLang="zh-CN" sz="2000" dirty="0"/>
              <a:t>MD5</a:t>
            </a:r>
            <a:r>
              <a:rPr lang="zh-CN" altLang="en-US" sz="2000" dirty="0"/>
              <a:t>和</a:t>
            </a:r>
            <a:r>
              <a:rPr lang="en-US" altLang="zh-CN" sz="2000" dirty="0"/>
              <a:t>SHA-1</a:t>
            </a:r>
            <a:r>
              <a:rPr lang="zh-CN" altLang="en-US" sz="2000" dirty="0"/>
              <a:t>对数据块进行校验，以确定读取到正确的数据。</a:t>
            </a:r>
            <a:endParaRPr lang="zh-CN" altLang="en-US" sz="2000" dirty="0"/>
          </a:p>
          <a:p>
            <a:pPr marL="457200" lvl="0" indent="-457200">
              <a:spcBef>
                <a:spcPct val="0"/>
              </a:spcBef>
              <a:buFont typeface="黑体" panose="02010609060101010101" pitchFamily="49" charset="-122"/>
              <a:buAutoNum type="circleNumDbPlain"/>
            </a:pPr>
            <a:r>
              <a:rPr lang="zh-CN" altLang="en-US" sz="2000" dirty="0"/>
              <a:t>在文件被创建时，客户端就会对每一个文件块进行信息摘录，并把这些信息写入到同一个路径的隐藏文件里面。</a:t>
            </a:r>
            <a:endParaRPr lang="zh-CN" altLang="en-US" sz="2000" dirty="0"/>
          </a:p>
          <a:p>
            <a:pPr marL="457200" lvl="0" indent="-457200">
              <a:spcBef>
                <a:spcPct val="0"/>
              </a:spcBef>
              <a:buFont typeface="黑体" panose="02010609060101010101" pitchFamily="49" charset="-122"/>
              <a:buAutoNum type="circleNumDbPlain"/>
            </a:pPr>
            <a:r>
              <a:rPr lang="zh-CN" altLang="en-US" sz="2000" dirty="0"/>
              <a:t>当客户端读取文件的时候，会先读取该信息文件，然后，利用该信息文件对每个读取的数据块进行校验，如果校验出错，客户端就会请求到另外一个数据节点读取该文件块，并且向名称节点报告这个文件块有错误，名称节点会定期检查并且重新复制这个块。</a:t>
            </a:r>
            <a:endParaRPr lang="zh-CN" alt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p:cNvSpPr>
          <p:nvPr>
            <p:ph type="title" idx="4294967295"/>
          </p:nvPr>
        </p:nvSpPr>
        <p:spPr/>
        <p:txBody>
          <a:bodyPr vert="horz" wrap="square" lIns="91440" tIns="45720" rIns="91440" bIns="45720" anchor="ctr" anchorCtr="0"/>
          <a:p>
            <a:r>
              <a:rPr lang="en-US" altLang="zh-CN" dirty="0"/>
              <a:t>3.6	HDFS</a:t>
            </a:r>
            <a:r>
              <a:rPr lang="zh-CN" altLang="en-US" dirty="0"/>
              <a:t>数据读写过程</a:t>
            </a:r>
            <a:endParaRPr lang="zh-CN" altLang="en-US" dirty="0"/>
          </a:p>
        </p:txBody>
      </p:sp>
      <p:sp>
        <p:nvSpPr>
          <p:cNvPr id="32771" name="Rectangle 3"/>
          <p:cNvSpPr>
            <a:spLocks noGrp="1"/>
          </p:cNvSpPr>
          <p:nvPr>
            <p:ph idx="1"/>
          </p:nvPr>
        </p:nvSpPr>
        <p:spPr/>
        <p:txBody>
          <a:bodyPr vert="horz" wrap="square" lIns="91440" tIns="45720" rIns="91440" bIns="45720" anchor="t" anchorCtr="0"/>
          <a:p>
            <a:pPr marL="0" indent="0">
              <a:buNone/>
            </a:pPr>
            <a:r>
              <a:rPr lang="en-US" altLang="zh-CN" sz="2400" dirty="0"/>
              <a:t>3.6.1	</a:t>
            </a:r>
            <a:r>
              <a:rPr lang="zh-CN" altLang="en-US" sz="2400" dirty="0"/>
              <a:t>读数据的过程</a:t>
            </a:r>
            <a:endParaRPr lang="zh-CN" altLang="en-US" sz="2400" dirty="0"/>
          </a:p>
          <a:p>
            <a:pPr marL="0" indent="0">
              <a:buNone/>
            </a:pPr>
            <a:r>
              <a:rPr lang="en-US" altLang="zh-CN" sz="2400" dirty="0"/>
              <a:t>3.6.2	</a:t>
            </a:r>
            <a:r>
              <a:rPr lang="zh-CN" altLang="en-US" sz="2400" dirty="0"/>
              <a:t>写数据的过程</a:t>
            </a:r>
            <a:endParaRPr lang="zh-CN"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2"/>
          <p:cNvSpPr>
            <a:spLocks noGrp="1"/>
          </p:cNvSpPr>
          <p:nvPr>
            <p:ph type="title"/>
          </p:nvPr>
        </p:nvSpPr>
        <p:spPr/>
        <p:txBody>
          <a:bodyPr vert="horz" wrap="square" lIns="91440" tIns="45720" rIns="91440" bIns="45720" anchor="ctr" anchorCtr="0"/>
          <a:p>
            <a:r>
              <a:rPr lang="zh-CN" altLang="en-US" dirty="0"/>
              <a:t>提纲</a:t>
            </a:r>
            <a:endParaRPr lang="zh-CN" altLang="en-US" dirty="0"/>
          </a:p>
        </p:txBody>
      </p:sp>
      <p:sp>
        <p:nvSpPr>
          <p:cNvPr id="6147" name="Text Box 6"/>
          <p:cNvSpPr txBox="1"/>
          <p:nvPr/>
        </p:nvSpPr>
        <p:spPr>
          <a:xfrm>
            <a:off x="609600" y="1066800"/>
            <a:ext cx="5105400" cy="30813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40000"/>
              </a:lnSpc>
              <a:spcBef>
                <a:spcPct val="0"/>
              </a:spcBef>
              <a:buNone/>
            </a:pPr>
            <a:r>
              <a:rPr lang="en-US" altLang="zh-CN" sz="2000" b="1" dirty="0">
                <a:solidFill>
                  <a:srgbClr val="000000"/>
                </a:solidFill>
                <a:ea typeface="黑体" panose="02010609060101010101" pitchFamily="49" charset="-122"/>
              </a:rPr>
              <a:t>3.1 </a:t>
            </a:r>
            <a:r>
              <a:rPr lang="zh-CN" altLang="en-US" sz="2000" b="1" dirty="0">
                <a:solidFill>
                  <a:srgbClr val="000000"/>
                </a:solidFill>
                <a:ea typeface="黑体" panose="02010609060101010101" pitchFamily="49" charset="-122"/>
              </a:rPr>
              <a:t>分布式文件系统</a:t>
            </a:r>
            <a:endParaRPr lang="zh-CN" altLang="en-US" sz="2000" b="1" dirty="0">
              <a:solidFill>
                <a:srgbClr val="000000"/>
              </a:solidFill>
              <a:ea typeface="黑体" panose="02010609060101010101" pitchFamily="49" charset="-122"/>
            </a:endParaRPr>
          </a:p>
          <a:p>
            <a:pPr marL="0" lvl="0" indent="0" eaLnBrk="1" hangingPunct="1">
              <a:lnSpc>
                <a:spcPct val="140000"/>
              </a:lnSpc>
              <a:spcBef>
                <a:spcPct val="0"/>
              </a:spcBef>
              <a:buNone/>
            </a:pPr>
            <a:r>
              <a:rPr lang="en-US" altLang="zh-CN" sz="2000" b="1" dirty="0">
                <a:solidFill>
                  <a:srgbClr val="000000"/>
                </a:solidFill>
                <a:ea typeface="黑体" panose="02010609060101010101" pitchFamily="49" charset="-122"/>
              </a:rPr>
              <a:t>3.2 HDFS</a:t>
            </a:r>
            <a:r>
              <a:rPr lang="zh-CN" altLang="en-US" sz="2000" b="1" dirty="0">
                <a:solidFill>
                  <a:srgbClr val="000000"/>
                </a:solidFill>
                <a:ea typeface="黑体" panose="02010609060101010101" pitchFamily="49" charset="-122"/>
              </a:rPr>
              <a:t>简介</a:t>
            </a:r>
            <a:endParaRPr lang="zh-CN" altLang="en-US" sz="2000" b="1" dirty="0">
              <a:solidFill>
                <a:srgbClr val="000000"/>
              </a:solidFill>
              <a:ea typeface="黑体" panose="02010609060101010101" pitchFamily="49" charset="-122"/>
            </a:endParaRPr>
          </a:p>
          <a:p>
            <a:pPr marL="0" lvl="0" indent="0" eaLnBrk="1" hangingPunct="1">
              <a:lnSpc>
                <a:spcPct val="140000"/>
              </a:lnSpc>
              <a:spcBef>
                <a:spcPct val="0"/>
              </a:spcBef>
              <a:buNone/>
            </a:pPr>
            <a:r>
              <a:rPr lang="en-US" altLang="zh-CN" sz="2000" b="1" dirty="0">
                <a:solidFill>
                  <a:srgbClr val="000000"/>
                </a:solidFill>
                <a:ea typeface="黑体" panose="02010609060101010101" pitchFamily="49" charset="-122"/>
              </a:rPr>
              <a:t>3.3 HDFS</a:t>
            </a:r>
            <a:r>
              <a:rPr lang="zh-CN" altLang="en-US" sz="2000" b="1" dirty="0">
                <a:solidFill>
                  <a:srgbClr val="000000"/>
                </a:solidFill>
                <a:ea typeface="黑体" panose="02010609060101010101" pitchFamily="49" charset="-122"/>
              </a:rPr>
              <a:t>相关概念</a:t>
            </a:r>
            <a:endParaRPr lang="zh-CN" altLang="en-US" sz="2000" b="1" dirty="0">
              <a:solidFill>
                <a:srgbClr val="000000"/>
              </a:solidFill>
              <a:ea typeface="黑体" panose="02010609060101010101" pitchFamily="49" charset="-122"/>
              <a:sym typeface="Arial" panose="020B0604020202020204" pitchFamily="34" charset="0"/>
            </a:endParaRPr>
          </a:p>
          <a:p>
            <a:pPr marL="0" lvl="0" indent="0" eaLnBrk="1" hangingPunct="1">
              <a:lnSpc>
                <a:spcPct val="140000"/>
              </a:lnSpc>
              <a:spcBef>
                <a:spcPct val="0"/>
              </a:spcBef>
              <a:buNone/>
            </a:pPr>
            <a:r>
              <a:rPr lang="en-US" altLang="zh-CN" sz="2000" b="1" dirty="0">
                <a:solidFill>
                  <a:srgbClr val="000000"/>
                </a:solidFill>
                <a:ea typeface="黑体" panose="02010609060101010101" pitchFamily="49" charset="-122"/>
              </a:rPr>
              <a:t>3.4 HDFS</a:t>
            </a:r>
            <a:r>
              <a:rPr lang="zh-CN" altLang="en-US" sz="2000" b="1" dirty="0">
                <a:solidFill>
                  <a:srgbClr val="000000"/>
                </a:solidFill>
                <a:ea typeface="黑体" panose="02010609060101010101" pitchFamily="49" charset="-122"/>
              </a:rPr>
              <a:t>体系结构</a:t>
            </a:r>
            <a:endParaRPr lang="zh-CN" altLang="en-US" sz="2000" b="1" dirty="0">
              <a:solidFill>
                <a:srgbClr val="000000"/>
              </a:solidFill>
              <a:ea typeface="黑体" panose="02010609060101010101" pitchFamily="49" charset="-122"/>
            </a:endParaRPr>
          </a:p>
          <a:p>
            <a:pPr marL="0" lvl="0" indent="0" eaLnBrk="1" hangingPunct="1">
              <a:lnSpc>
                <a:spcPct val="140000"/>
              </a:lnSpc>
              <a:spcBef>
                <a:spcPct val="0"/>
              </a:spcBef>
              <a:buNone/>
            </a:pPr>
            <a:r>
              <a:rPr lang="en-US" altLang="zh-CN" sz="2000" b="1" dirty="0">
                <a:solidFill>
                  <a:srgbClr val="000000"/>
                </a:solidFill>
                <a:ea typeface="黑体" panose="02010609060101010101" pitchFamily="49" charset="-122"/>
              </a:rPr>
              <a:t>3.5 HDFS</a:t>
            </a:r>
            <a:r>
              <a:rPr lang="zh-CN" altLang="en-US" sz="2000" b="1" dirty="0">
                <a:solidFill>
                  <a:srgbClr val="000000"/>
                </a:solidFill>
                <a:ea typeface="黑体" panose="02010609060101010101" pitchFamily="49" charset="-122"/>
              </a:rPr>
              <a:t>存储原理</a:t>
            </a:r>
            <a:endParaRPr lang="zh-CN" altLang="en-US" sz="2000" b="1" dirty="0">
              <a:solidFill>
                <a:srgbClr val="000000"/>
              </a:solidFill>
              <a:ea typeface="黑体" panose="02010609060101010101" pitchFamily="49" charset="-122"/>
            </a:endParaRPr>
          </a:p>
          <a:p>
            <a:pPr marL="0" lvl="0" indent="0" eaLnBrk="1" hangingPunct="1">
              <a:lnSpc>
                <a:spcPct val="140000"/>
              </a:lnSpc>
              <a:spcBef>
                <a:spcPct val="0"/>
              </a:spcBef>
              <a:buNone/>
            </a:pPr>
            <a:r>
              <a:rPr lang="en-US" altLang="zh-CN" sz="2000" b="1" dirty="0">
                <a:solidFill>
                  <a:srgbClr val="000000"/>
                </a:solidFill>
                <a:ea typeface="黑体" panose="02010609060101010101" pitchFamily="49" charset="-122"/>
              </a:rPr>
              <a:t>3.6 HDFS</a:t>
            </a:r>
            <a:r>
              <a:rPr lang="zh-CN" altLang="en-US" sz="2000" b="1" dirty="0">
                <a:solidFill>
                  <a:srgbClr val="000000"/>
                </a:solidFill>
                <a:ea typeface="黑体" panose="02010609060101010101" pitchFamily="49" charset="-122"/>
              </a:rPr>
              <a:t>数据读写过程</a:t>
            </a:r>
            <a:endParaRPr lang="zh-CN" altLang="en-US" sz="2000" b="1" dirty="0">
              <a:solidFill>
                <a:srgbClr val="000000"/>
              </a:solidFill>
              <a:ea typeface="黑体" panose="02010609060101010101" pitchFamily="49" charset="-122"/>
            </a:endParaRPr>
          </a:p>
          <a:p>
            <a:pPr marL="0" lvl="0" indent="0" eaLnBrk="1" hangingPunct="1">
              <a:lnSpc>
                <a:spcPct val="140000"/>
              </a:lnSpc>
              <a:spcBef>
                <a:spcPct val="0"/>
              </a:spcBef>
              <a:buNone/>
            </a:pPr>
            <a:r>
              <a:rPr lang="en-US" altLang="zh-CN" sz="2000" b="1" dirty="0">
                <a:solidFill>
                  <a:srgbClr val="000000"/>
                </a:solidFill>
                <a:ea typeface="黑体" panose="02010609060101010101" pitchFamily="49" charset="-122"/>
              </a:rPr>
              <a:t>3.7 HDFS</a:t>
            </a:r>
            <a:r>
              <a:rPr lang="zh-CN" altLang="en-US" sz="2000" b="1" dirty="0">
                <a:solidFill>
                  <a:srgbClr val="000000"/>
                </a:solidFill>
                <a:ea typeface="黑体" panose="02010609060101010101" pitchFamily="49" charset="-122"/>
              </a:rPr>
              <a:t>编程实践</a:t>
            </a:r>
            <a:endParaRPr lang="zh-CN" altLang="en-US" sz="2000" b="1" dirty="0"/>
          </a:p>
        </p:txBody>
      </p:sp>
      <p:graphicFrame>
        <p:nvGraphicFramePr>
          <p:cNvPr id="6148" name="Object 5"/>
          <p:cNvGraphicFramePr>
            <a:graphicFrameLocks noChangeAspect="1"/>
          </p:cNvGraphicFramePr>
          <p:nvPr/>
        </p:nvGraphicFramePr>
        <p:xfrm>
          <a:off x="6019800" y="1066800"/>
          <a:ext cx="3124200" cy="5562600"/>
        </p:xfrm>
        <a:graphic>
          <a:graphicData uri="http://schemas.openxmlformats.org/presentationml/2006/ole">
            <mc:AlternateContent xmlns:mc="http://schemas.openxmlformats.org/markup-compatibility/2006">
              <mc:Choice xmlns:v="urn:schemas-microsoft-com:vml" Requires="v">
                <p:oleObj spid="_x0000_s3076" name="" r:id="rId1" imgW="4762500" imgH="6505575" progId="">
                  <p:embed/>
                </p:oleObj>
              </mc:Choice>
              <mc:Fallback>
                <p:oleObj name="" r:id="rId1" imgW="4762500" imgH="6505575" progId="">
                  <p:embed/>
                  <p:pic>
                    <p:nvPicPr>
                      <p:cNvPr id="0" name="图片 3075"/>
                      <p:cNvPicPr/>
                      <p:nvPr/>
                    </p:nvPicPr>
                    <p:blipFill>
                      <a:blip r:embed="rId2"/>
                      <a:stretch>
                        <a:fillRect/>
                      </a:stretch>
                    </p:blipFill>
                    <p:spPr>
                      <a:xfrm>
                        <a:off x="6019800" y="1066800"/>
                        <a:ext cx="3124200" cy="5562600"/>
                      </a:xfrm>
                      <a:prstGeom prst="rect">
                        <a:avLst/>
                      </a:prstGeom>
                      <a:noFill/>
                      <a:ln w="38100">
                        <a:noFill/>
                        <a:miter/>
                      </a:ln>
                    </p:spPr>
                  </p:pic>
                </p:oleObj>
              </mc:Fallback>
            </mc:AlternateContent>
          </a:graphicData>
        </a:graphic>
      </p:graphicFrame>
      <p:sp>
        <p:nvSpPr>
          <p:cNvPr id="6149" name="Text Box 13"/>
          <p:cNvSpPr txBox="1"/>
          <p:nvPr/>
        </p:nvSpPr>
        <p:spPr>
          <a:xfrm>
            <a:off x="639763" y="5638800"/>
            <a:ext cx="4313237"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en-US" sz="1400" dirty="0"/>
              <a:t>欢迎访问</a:t>
            </a:r>
            <a:r>
              <a:rPr lang="en-US" altLang="zh-CN" sz="1400" dirty="0"/>
              <a:t>《</a:t>
            </a:r>
            <a:r>
              <a:rPr lang="zh-CN" altLang="en-US" sz="1400" dirty="0"/>
              <a:t>大数据技术原理与应用</a:t>
            </a:r>
            <a:r>
              <a:rPr lang="en-US" altLang="zh-CN" sz="1400" dirty="0"/>
              <a:t>》</a:t>
            </a:r>
            <a:r>
              <a:rPr lang="zh-CN" altLang="en-US" sz="1400" dirty="0"/>
              <a:t>教材官方网站：</a:t>
            </a:r>
            <a:endParaRPr lang="en-US" altLang="zh-CN" sz="1400" dirty="0"/>
          </a:p>
          <a:p>
            <a:pPr marL="0" lvl="0" indent="0">
              <a:spcBef>
                <a:spcPct val="0"/>
              </a:spcBef>
              <a:buNone/>
            </a:pPr>
            <a:r>
              <a:rPr lang="en-US" altLang="zh-CN" sz="1400" dirty="0"/>
              <a:t>http://dblab.xmu.edu.cn/post/bigdata3</a:t>
            </a:r>
            <a:endParaRPr lang="zh-CN" altLang="en-US" sz="1400" dirty="0"/>
          </a:p>
        </p:txBody>
      </p:sp>
      <p:sp>
        <p:nvSpPr>
          <p:cNvPr id="6150" name="TextBox 5"/>
          <p:cNvSpPr txBox="1"/>
          <p:nvPr/>
        </p:nvSpPr>
        <p:spPr>
          <a:xfrm>
            <a:off x="625475" y="4114800"/>
            <a:ext cx="3336925" cy="1384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en-US" sz="1400" dirty="0"/>
              <a:t>本</a:t>
            </a:r>
            <a:r>
              <a:rPr lang="en-US" altLang="zh-CN" sz="1400" dirty="0"/>
              <a:t>PPT</a:t>
            </a:r>
            <a:r>
              <a:rPr lang="zh-CN" altLang="en-US" sz="1400" dirty="0"/>
              <a:t>是如下教材的配套讲义：</a:t>
            </a:r>
            <a:endParaRPr lang="en-US" altLang="zh-CN" sz="1400" dirty="0"/>
          </a:p>
          <a:p>
            <a:pPr marL="0" lvl="0" indent="0">
              <a:spcBef>
                <a:spcPct val="0"/>
              </a:spcBef>
              <a:buNone/>
            </a:pPr>
            <a:r>
              <a:rPr lang="en-US" altLang="zh-CN" sz="1400" dirty="0"/>
              <a:t>《</a:t>
            </a:r>
            <a:r>
              <a:rPr lang="zh-CN" altLang="en-US" sz="1400" dirty="0"/>
              <a:t>大数据技术原理与应用</a:t>
            </a:r>
            <a:endParaRPr lang="en-US" altLang="zh-CN" sz="1400" dirty="0"/>
          </a:p>
          <a:p>
            <a:pPr marL="0" lvl="0" indent="0">
              <a:spcBef>
                <a:spcPct val="0"/>
              </a:spcBef>
              <a:buNone/>
            </a:pPr>
            <a:r>
              <a:rPr lang="en-US" altLang="zh-CN" sz="1400" dirty="0"/>
              <a:t>——</a:t>
            </a:r>
            <a:r>
              <a:rPr lang="zh-CN" altLang="en-US" sz="1400" dirty="0"/>
              <a:t>概念、存储、处理、分析与应用</a:t>
            </a:r>
            <a:r>
              <a:rPr lang="en-US" altLang="zh-CN" sz="1400" dirty="0"/>
              <a:t>》 </a:t>
            </a:r>
            <a:endParaRPr lang="en-US" altLang="zh-CN" sz="1400" dirty="0"/>
          </a:p>
          <a:p>
            <a:pPr marL="0" lvl="0" indent="0">
              <a:spcBef>
                <a:spcPct val="0"/>
              </a:spcBef>
              <a:buNone/>
            </a:pPr>
            <a:r>
              <a:rPr lang="zh-CN" altLang="en-US" sz="1400" dirty="0"/>
              <a:t>（</a:t>
            </a:r>
            <a:r>
              <a:rPr lang="en-US" altLang="zh-CN" sz="1400" dirty="0"/>
              <a:t>2021</a:t>
            </a:r>
            <a:r>
              <a:rPr lang="zh-CN" altLang="en-US" sz="1400" dirty="0"/>
              <a:t>年</a:t>
            </a:r>
            <a:r>
              <a:rPr lang="en-US" altLang="zh-CN" sz="1400" dirty="0"/>
              <a:t>1</a:t>
            </a:r>
            <a:r>
              <a:rPr lang="zh-CN" altLang="en-US" sz="1400" dirty="0"/>
              <a:t>月第</a:t>
            </a:r>
            <a:r>
              <a:rPr lang="en-US" altLang="zh-CN" sz="1400" dirty="0"/>
              <a:t>3</a:t>
            </a:r>
            <a:r>
              <a:rPr lang="zh-CN" altLang="en-US" sz="1400" dirty="0"/>
              <a:t>版）</a:t>
            </a:r>
            <a:br>
              <a:rPr lang="en-US" altLang="zh-CN" sz="1400" dirty="0"/>
            </a:br>
            <a:r>
              <a:rPr lang="en-US" altLang="zh-CN" sz="1400" dirty="0"/>
              <a:t>ISBN:978-7-115-54405-6</a:t>
            </a:r>
            <a:endParaRPr lang="en-US" altLang="zh-CN" sz="1400" dirty="0"/>
          </a:p>
          <a:p>
            <a:pPr marL="0" lvl="0" indent="0">
              <a:spcBef>
                <a:spcPct val="0"/>
              </a:spcBef>
              <a:buNone/>
            </a:pPr>
            <a:r>
              <a:rPr lang="zh-CN" altLang="en-US" sz="1400" dirty="0"/>
              <a:t>厦门大学 林子雨 编著，人民邮电出版社</a:t>
            </a:r>
            <a:endParaRPr lang="en-US" altLang="zh-CN" sz="1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标题 1"/>
          <p:cNvSpPr>
            <a:spLocks noGrp="1"/>
          </p:cNvSpPr>
          <p:nvPr>
            <p:ph type="title"/>
          </p:nvPr>
        </p:nvSpPr>
        <p:spPr/>
        <p:txBody>
          <a:bodyPr vert="horz" wrap="square" lIns="91440" tIns="45720" rIns="91440" bIns="45720" anchor="ctr" anchorCtr="0"/>
          <a:p>
            <a:r>
              <a:rPr lang="en-US" altLang="zh-CN" dirty="0"/>
              <a:t>3.6	HDFS</a:t>
            </a:r>
            <a:r>
              <a:rPr lang="zh-CN" altLang="en-US" dirty="0"/>
              <a:t>数据读写过程</a:t>
            </a:r>
            <a:endParaRPr lang="zh-CN" altLang="en-US" dirty="0"/>
          </a:p>
        </p:txBody>
      </p:sp>
      <p:sp>
        <p:nvSpPr>
          <p:cNvPr id="33795" name="文本框 7"/>
          <p:cNvSpPr txBox="1"/>
          <p:nvPr/>
        </p:nvSpPr>
        <p:spPr>
          <a:xfrm>
            <a:off x="152400" y="1101725"/>
            <a:ext cx="2232025" cy="3698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en-US" sz="1800" dirty="0"/>
              <a:t>读取文件</a:t>
            </a:r>
            <a:endParaRPr lang="zh-CN" altLang="en-US" sz="1800" dirty="0"/>
          </a:p>
        </p:txBody>
      </p:sp>
      <p:sp>
        <p:nvSpPr>
          <p:cNvPr id="33796" name="矩形 5"/>
          <p:cNvSpPr/>
          <p:nvPr/>
        </p:nvSpPr>
        <p:spPr>
          <a:xfrm>
            <a:off x="1981200" y="1119188"/>
            <a:ext cx="5486400" cy="8064500"/>
          </a:xfrm>
          <a:prstGeom prst="rect">
            <a:avLst/>
          </a:prstGeom>
          <a:solidFill>
            <a:schemeClr val="tx1"/>
          </a:solid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hr-HR" altLang="zh-CN" sz="1400" dirty="0">
                <a:solidFill>
                  <a:schemeClr val="bg1"/>
                </a:solidFill>
                <a:latin typeface="Courier" pitchFamily="49" charset="0"/>
              </a:rPr>
              <a:t>import java.io.BufferedReader;</a:t>
            </a:r>
            <a:endParaRPr lang="hr-HR" altLang="zh-CN" sz="1400" dirty="0">
              <a:solidFill>
                <a:schemeClr val="bg1"/>
              </a:solidFill>
              <a:latin typeface="Courier" pitchFamily="49" charset="0"/>
            </a:endParaRPr>
          </a:p>
          <a:p>
            <a:pPr marL="0" lvl="0" indent="0">
              <a:spcBef>
                <a:spcPct val="0"/>
              </a:spcBef>
              <a:buNone/>
            </a:pPr>
            <a:r>
              <a:rPr lang="hr-HR" altLang="zh-CN" sz="1400" dirty="0">
                <a:solidFill>
                  <a:schemeClr val="bg1"/>
                </a:solidFill>
                <a:latin typeface="Courier" pitchFamily="49" charset="0"/>
              </a:rPr>
              <a:t>import java.io.InputStreamReader; </a:t>
            </a:r>
            <a:endParaRPr lang="hr-HR" altLang="zh-CN" sz="1400" dirty="0">
              <a:solidFill>
                <a:schemeClr val="bg1"/>
              </a:solidFill>
              <a:latin typeface="Courier" pitchFamily="49" charset="0"/>
            </a:endParaRPr>
          </a:p>
          <a:p>
            <a:pPr marL="0" lvl="0" indent="0">
              <a:spcBef>
                <a:spcPct val="0"/>
              </a:spcBef>
              <a:buNone/>
            </a:pPr>
            <a:r>
              <a:rPr lang="hr-HR" altLang="zh-CN" sz="1400" dirty="0">
                <a:solidFill>
                  <a:schemeClr val="bg1"/>
                </a:solidFill>
                <a:latin typeface="Courier" pitchFamily="49" charset="0"/>
              </a:rPr>
              <a:t>import org.apache.hadoop.conf.Configuration;</a:t>
            </a:r>
            <a:endParaRPr lang="hr-HR" altLang="zh-CN" sz="1400" dirty="0">
              <a:solidFill>
                <a:schemeClr val="bg1"/>
              </a:solidFill>
              <a:latin typeface="Courier" pitchFamily="49" charset="0"/>
            </a:endParaRPr>
          </a:p>
          <a:p>
            <a:pPr marL="0" lvl="0" indent="0">
              <a:spcBef>
                <a:spcPct val="0"/>
              </a:spcBef>
              <a:buNone/>
            </a:pPr>
            <a:r>
              <a:rPr lang="hr-HR" altLang="zh-CN" sz="1400" dirty="0">
                <a:solidFill>
                  <a:schemeClr val="bg1"/>
                </a:solidFill>
                <a:latin typeface="Courier" pitchFamily="49" charset="0"/>
              </a:rPr>
              <a:t>import org.apache.hadoop.fs.FileSystem;</a:t>
            </a:r>
            <a:endParaRPr lang="hr-HR" altLang="zh-CN" sz="1400" dirty="0">
              <a:solidFill>
                <a:schemeClr val="bg1"/>
              </a:solidFill>
              <a:latin typeface="Courier" pitchFamily="49" charset="0"/>
            </a:endParaRPr>
          </a:p>
          <a:p>
            <a:pPr marL="0" lvl="0" indent="0">
              <a:spcBef>
                <a:spcPct val="0"/>
              </a:spcBef>
              <a:buNone/>
            </a:pPr>
            <a:r>
              <a:rPr lang="hr-HR" altLang="zh-CN" sz="1400" dirty="0">
                <a:solidFill>
                  <a:schemeClr val="bg1"/>
                </a:solidFill>
                <a:latin typeface="Courier" pitchFamily="49" charset="0"/>
              </a:rPr>
              <a:t>import org.apache.hadoop.fs.Path;</a:t>
            </a:r>
            <a:endParaRPr lang="hr-HR" altLang="zh-CN" sz="1400" dirty="0">
              <a:solidFill>
                <a:schemeClr val="bg1"/>
              </a:solidFill>
              <a:latin typeface="Courier" pitchFamily="49" charset="0"/>
            </a:endParaRPr>
          </a:p>
          <a:p>
            <a:pPr marL="0" lvl="0" indent="0">
              <a:spcBef>
                <a:spcPct val="0"/>
              </a:spcBef>
              <a:buNone/>
            </a:pPr>
            <a:r>
              <a:rPr lang="hr-HR" altLang="zh-CN" sz="1400" dirty="0">
                <a:solidFill>
                  <a:schemeClr val="bg1"/>
                </a:solidFill>
                <a:latin typeface="Courier" pitchFamily="49" charset="0"/>
              </a:rPr>
              <a:t>import org.apache.hadoop.fs.FSDataInputStream;</a:t>
            </a:r>
            <a:endParaRPr lang="hr-HR" altLang="zh-CN" sz="1400" dirty="0">
              <a:solidFill>
                <a:schemeClr val="bg1"/>
              </a:solidFill>
              <a:latin typeface="Courier" pitchFamily="49" charset="0"/>
            </a:endParaRPr>
          </a:p>
          <a:p>
            <a:pPr marL="0" lvl="0" indent="0">
              <a:spcBef>
                <a:spcPct val="0"/>
              </a:spcBef>
              <a:buNone/>
            </a:pPr>
            <a:r>
              <a:rPr lang="hr-HR" altLang="zh-CN" sz="1400" dirty="0">
                <a:solidFill>
                  <a:schemeClr val="bg1"/>
                </a:solidFill>
                <a:latin typeface="Courier" pitchFamily="49" charset="0"/>
              </a:rPr>
              <a:t> </a:t>
            </a:r>
            <a:endParaRPr lang="hr-HR" altLang="zh-CN" sz="1400" dirty="0">
              <a:solidFill>
                <a:schemeClr val="bg1"/>
              </a:solidFill>
              <a:latin typeface="Courier" pitchFamily="49" charset="0"/>
            </a:endParaRPr>
          </a:p>
          <a:p>
            <a:pPr marL="0" lvl="0" indent="0">
              <a:spcBef>
                <a:spcPct val="0"/>
              </a:spcBef>
              <a:buNone/>
            </a:pPr>
            <a:r>
              <a:rPr lang="hr-HR" altLang="zh-CN" sz="1400" dirty="0">
                <a:solidFill>
                  <a:schemeClr val="bg1"/>
                </a:solidFill>
                <a:latin typeface="Courier" pitchFamily="49" charset="0"/>
              </a:rPr>
              <a:t>public class Chapter3 {</a:t>
            </a:r>
            <a:endParaRPr lang="hr-HR" altLang="zh-CN" sz="1400" dirty="0">
              <a:solidFill>
                <a:schemeClr val="bg1"/>
              </a:solidFill>
              <a:latin typeface="Courier" pitchFamily="49" charset="0"/>
            </a:endParaRPr>
          </a:p>
          <a:p>
            <a:pPr marL="0" lvl="0" indent="0">
              <a:spcBef>
                <a:spcPct val="0"/>
              </a:spcBef>
              <a:buNone/>
            </a:pPr>
            <a:r>
              <a:rPr lang="hr-HR" altLang="zh-CN" sz="1400" dirty="0">
                <a:solidFill>
                  <a:schemeClr val="bg1"/>
                </a:solidFill>
                <a:latin typeface="Courier" pitchFamily="49" charset="0"/>
              </a:rPr>
              <a:t>        public static void main(String[] args) {</a:t>
            </a:r>
            <a:endParaRPr lang="hr-HR" altLang="zh-CN" sz="1400" dirty="0">
              <a:solidFill>
                <a:schemeClr val="bg1"/>
              </a:solidFill>
              <a:latin typeface="Courier" pitchFamily="49" charset="0"/>
            </a:endParaRPr>
          </a:p>
          <a:p>
            <a:pPr marL="0" lvl="0" indent="0">
              <a:spcBef>
                <a:spcPct val="0"/>
              </a:spcBef>
              <a:buNone/>
            </a:pPr>
            <a:r>
              <a:rPr lang="hr-HR" altLang="zh-CN" sz="1400" dirty="0">
                <a:solidFill>
                  <a:schemeClr val="bg1"/>
                </a:solidFill>
                <a:latin typeface="Courier" pitchFamily="49" charset="0"/>
              </a:rPr>
              <a:t>                try {</a:t>
            </a:r>
            <a:endParaRPr lang="hr-HR" altLang="zh-CN" sz="1400" dirty="0">
              <a:solidFill>
                <a:schemeClr val="bg1"/>
              </a:solidFill>
              <a:latin typeface="Courier" pitchFamily="49" charset="0"/>
            </a:endParaRPr>
          </a:p>
          <a:p>
            <a:pPr marL="0" lvl="0" indent="0">
              <a:spcBef>
                <a:spcPct val="0"/>
              </a:spcBef>
              <a:buNone/>
            </a:pPr>
            <a:r>
              <a:rPr lang="hr-HR" altLang="zh-CN" sz="1400" dirty="0">
                <a:solidFill>
                  <a:schemeClr val="bg1"/>
                </a:solidFill>
                <a:latin typeface="Courier" pitchFamily="49" charset="0"/>
              </a:rPr>
              <a:t>                        Configuration conf = new Configuration();</a:t>
            </a:r>
            <a:endParaRPr lang="hr-HR" altLang="zh-CN" sz="1400" dirty="0">
              <a:solidFill>
                <a:schemeClr val="bg1"/>
              </a:solidFill>
              <a:latin typeface="Courier" pitchFamily="49" charset="0"/>
            </a:endParaRPr>
          </a:p>
          <a:p>
            <a:pPr marL="0" lvl="0" indent="0">
              <a:spcBef>
                <a:spcPct val="0"/>
              </a:spcBef>
              <a:buNone/>
            </a:pPr>
            <a:r>
              <a:rPr lang="hr-HR" altLang="zh-CN" sz="1400" dirty="0">
                <a:solidFill>
                  <a:schemeClr val="bg1"/>
                </a:solidFill>
                <a:latin typeface="Courier" pitchFamily="49" charset="0"/>
              </a:rPr>
              <a:t>                        conf.set("fs.defaultFS","hdfs://localhost:9000"); </a:t>
            </a:r>
            <a:endParaRPr lang="en-US" altLang="zh-CN" sz="1400" dirty="0">
              <a:solidFill>
                <a:schemeClr val="bg1"/>
              </a:solidFill>
              <a:latin typeface="Courier" pitchFamily="49" charset="0"/>
            </a:endParaRPr>
          </a:p>
          <a:p>
            <a:pPr marL="0" lvl="0" indent="0">
              <a:spcBef>
                <a:spcPct val="0"/>
              </a:spcBef>
              <a:buNone/>
            </a:pPr>
            <a:r>
              <a:rPr lang="en-US" altLang="zh-CN" sz="1400" dirty="0">
                <a:solidFill>
                  <a:schemeClr val="bg1"/>
                </a:solidFill>
                <a:latin typeface="Courier" pitchFamily="49" charset="0"/>
              </a:rPr>
              <a:t>                        </a:t>
            </a:r>
            <a:r>
              <a:rPr lang="hr-HR" altLang="zh-CN" sz="1400" dirty="0">
                <a:solidFill>
                  <a:schemeClr val="bg1"/>
                </a:solidFill>
                <a:latin typeface="Courier" pitchFamily="49" charset="0"/>
              </a:rPr>
              <a:t>conf.set("fs.hdfs.impl","org.apache.hadoop.hdfs.DistributedFileSystem");</a:t>
            </a:r>
            <a:endParaRPr lang="hr-HR" altLang="zh-CN" sz="1400" dirty="0">
              <a:solidFill>
                <a:schemeClr val="bg1"/>
              </a:solidFill>
              <a:latin typeface="Courier" pitchFamily="49" charset="0"/>
            </a:endParaRPr>
          </a:p>
          <a:p>
            <a:pPr marL="0" lvl="0" indent="0">
              <a:spcBef>
                <a:spcPct val="0"/>
              </a:spcBef>
              <a:buNone/>
            </a:pPr>
            <a:r>
              <a:rPr lang="hr-HR" altLang="zh-CN" sz="1400" dirty="0">
                <a:solidFill>
                  <a:schemeClr val="bg1"/>
                </a:solidFill>
                <a:latin typeface="Courier" pitchFamily="49" charset="0"/>
              </a:rPr>
              <a:t>                        FileSystem fs = FileSystem.get(conf);</a:t>
            </a:r>
            <a:endParaRPr lang="hr-HR" altLang="zh-CN" sz="1400" dirty="0">
              <a:solidFill>
                <a:schemeClr val="bg1"/>
              </a:solidFill>
              <a:latin typeface="Courier" pitchFamily="49" charset="0"/>
            </a:endParaRPr>
          </a:p>
          <a:p>
            <a:pPr marL="0" lvl="0" indent="0">
              <a:spcBef>
                <a:spcPct val="0"/>
              </a:spcBef>
              <a:buNone/>
            </a:pPr>
            <a:r>
              <a:rPr lang="hr-HR" altLang="zh-CN" sz="1400" dirty="0">
                <a:solidFill>
                  <a:schemeClr val="bg1"/>
                </a:solidFill>
                <a:latin typeface="Courier" pitchFamily="49" charset="0"/>
              </a:rPr>
              <a:t>                        Path file = new Path("test"); </a:t>
            </a:r>
            <a:endParaRPr lang="hr-HR" altLang="zh-CN" sz="1400" dirty="0">
              <a:solidFill>
                <a:schemeClr val="bg1"/>
              </a:solidFill>
              <a:latin typeface="Courier" pitchFamily="49" charset="0"/>
            </a:endParaRPr>
          </a:p>
          <a:p>
            <a:pPr marL="0" lvl="0" indent="0">
              <a:spcBef>
                <a:spcPct val="0"/>
              </a:spcBef>
              <a:buNone/>
            </a:pPr>
            <a:r>
              <a:rPr lang="hr-HR" altLang="zh-CN" sz="1400" dirty="0">
                <a:solidFill>
                  <a:schemeClr val="bg1"/>
                </a:solidFill>
                <a:latin typeface="Courier" pitchFamily="49" charset="0"/>
              </a:rPr>
              <a:t>                        FSDataInputStream getIt = fs.open(file);</a:t>
            </a:r>
            <a:endParaRPr lang="hr-HR" altLang="zh-CN" sz="1400" dirty="0">
              <a:solidFill>
                <a:schemeClr val="bg1"/>
              </a:solidFill>
              <a:latin typeface="Courier" pitchFamily="49" charset="0"/>
            </a:endParaRPr>
          </a:p>
          <a:p>
            <a:pPr marL="0" lvl="0" indent="0">
              <a:spcBef>
                <a:spcPct val="0"/>
              </a:spcBef>
              <a:buNone/>
            </a:pPr>
            <a:r>
              <a:rPr lang="hr-HR" altLang="zh-CN" sz="1400" dirty="0">
                <a:solidFill>
                  <a:schemeClr val="bg1"/>
                </a:solidFill>
                <a:latin typeface="Courier" pitchFamily="49" charset="0"/>
              </a:rPr>
              <a:t>                        BufferedReader d = new BufferedReader(new InputStreamReader(getIt));</a:t>
            </a:r>
            <a:endParaRPr lang="hr-HR" altLang="zh-CN" sz="1400" dirty="0">
              <a:solidFill>
                <a:schemeClr val="bg1"/>
              </a:solidFill>
              <a:latin typeface="Courier" pitchFamily="49" charset="0"/>
            </a:endParaRPr>
          </a:p>
          <a:p>
            <a:pPr marL="0" lvl="0" indent="0">
              <a:spcBef>
                <a:spcPct val="0"/>
              </a:spcBef>
              <a:buNone/>
            </a:pPr>
            <a:r>
              <a:rPr lang="hr-HR" altLang="zh-CN" sz="1400" dirty="0">
                <a:solidFill>
                  <a:schemeClr val="bg1"/>
                </a:solidFill>
                <a:latin typeface="Courier" pitchFamily="49" charset="0"/>
              </a:rPr>
              <a:t>                        String content = d.readLine(); //</a:t>
            </a:r>
            <a:r>
              <a:rPr lang="zh-CN" altLang="en-US" sz="1400" dirty="0">
                <a:solidFill>
                  <a:schemeClr val="bg1"/>
                </a:solidFill>
                <a:latin typeface="Courier" pitchFamily="49" charset="0"/>
              </a:rPr>
              <a:t>读取文件一行</a:t>
            </a:r>
            <a:endParaRPr lang="zh-CN" altLang="en-US" sz="1400" dirty="0">
              <a:solidFill>
                <a:schemeClr val="bg1"/>
              </a:solidFill>
              <a:latin typeface="Courier" pitchFamily="49" charset="0"/>
            </a:endParaRPr>
          </a:p>
          <a:p>
            <a:pPr marL="0" lvl="0" indent="0">
              <a:spcBef>
                <a:spcPct val="0"/>
              </a:spcBef>
              <a:buNone/>
            </a:pPr>
            <a:r>
              <a:rPr lang="zh-CN" altLang="en-US" sz="1400" dirty="0">
                <a:solidFill>
                  <a:schemeClr val="bg1"/>
                </a:solidFill>
                <a:latin typeface="Courier" pitchFamily="49" charset="0"/>
              </a:rPr>
              <a:t>                        </a:t>
            </a:r>
            <a:r>
              <a:rPr lang="hr-HR" altLang="zh-CN" sz="1400" dirty="0">
                <a:solidFill>
                  <a:schemeClr val="bg1"/>
                </a:solidFill>
                <a:latin typeface="Courier" pitchFamily="49" charset="0"/>
              </a:rPr>
              <a:t>System.out.println(content);</a:t>
            </a:r>
            <a:endParaRPr lang="hr-HR" altLang="zh-CN" sz="1400" dirty="0">
              <a:solidFill>
                <a:schemeClr val="bg1"/>
              </a:solidFill>
              <a:latin typeface="Courier" pitchFamily="49" charset="0"/>
            </a:endParaRPr>
          </a:p>
          <a:p>
            <a:pPr marL="0" lvl="0" indent="0">
              <a:spcBef>
                <a:spcPct val="0"/>
              </a:spcBef>
              <a:buNone/>
            </a:pPr>
            <a:r>
              <a:rPr lang="hr-HR" altLang="zh-CN" sz="1400" dirty="0">
                <a:solidFill>
                  <a:schemeClr val="bg1"/>
                </a:solidFill>
                <a:latin typeface="Courier" pitchFamily="49" charset="0"/>
              </a:rPr>
              <a:t>                        d.close(); //</a:t>
            </a:r>
            <a:r>
              <a:rPr lang="zh-CN" altLang="en-US" sz="1400" dirty="0">
                <a:solidFill>
                  <a:schemeClr val="bg1"/>
                </a:solidFill>
                <a:latin typeface="Courier" pitchFamily="49" charset="0"/>
              </a:rPr>
              <a:t>关闭文件</a:t>
            </a:r>
            <a:endParaRPr lang="zh-CN" altLang="en-US" sz="1400" dirty="0">
              <a:solidFill>
                <a:schemeClr val="bg1"/>
              </a:solidFill>
              <a:latin typeface="Courier" pitchFamily="49" charset="0"/>
            </a:endParaRPr>
          </a:p>
          <a:p>
            <a:pPr marL="0" lvl="0" indent="0">
              <a:spcBef>
                <a:spcPct val="0"/>
              </a:spcBef>
              <a:buNone/>
            </a:pPr>
            <a:r>
              <a:rPr lang="zh-CN" altLang="en-US" sz="1400" dirty="0">
                <a:solidFill>
                  <a:schemeClr val="bg1"/>
                </a:solidFill>
                <a:latin typeface="Courier" pitchFamily="49" charset="0"/>
              </a:rPr>
              <a:t>                        </a:t>
            </a:r>
            <a:r>
              <a:rPr lang="hr-HR" altLang="zh-CN" sz="1400" dirty="0">
                <a:solidFill>
                  <a:schemeClr val="bg1"/>
                </a:solidFill>
                <a:latin typeface="Courier" pitchFamily="49" charset="0"/>
              </a:rPr>
              <a:t>fs.close(); //</a:t>
            </a:r>
            <a:r>
              <a:rPr lang="zh-CN" altLang="en-US" sz="1400" dirty="0">
                <a:solidFill>
                  <a:schemeClr val="bg1"/>
                </a:solidFill>
                <a:latin typeface="Courier" pitchFamily="49" charset="0"/>
              </a:rPr>
              <a:t>关闭</a:t>
            </a:r>
            <a:r>
              <a:rPr lang="hr-HR" altLang="zh-CN" sz="1400" dirty="0">
                <a:solidFill>
                  <a:schemeClr val="bg1"/>
                </a:solidFill>
                <a:latin typeface="Courier" pitchFamily="49" charset="0"/>
              </a:rPr>
              <a:t>hdfs</a:t>
            </a:r>
            <a:endParaRPr lang="hr-HR" altLang="zh-CN" sz="1400" dirty="0">
              <a:solidFill>
                <a:schemeClr val="bg1"/>
              </a:solidFill>
              <a:latin typeface="Courier" pitchFamily="49" charset="0"/>
            </a:endParaRPr>
          </a:p>
          <a:p>
            <a:pPr marL="0" lvl="0" indent="0">
              <a:spcBef>
                <a:spcPct val="0"/>
              </a:spcBef>
              <a:buNone/>
            </a:pPr>
            <a:r>
              <a:rPr lang="hr-HR" altLang="zh-CN" sz="1400" dirty="0">
                <a:solidFill>
                  <a:schemeClr val="bg1"/>
                </a:solidFill>
                <a:latin typeface="Courier" pitchFamily="49" charset="0"/>
              </a:rPr>
              <a:t>                } catch (Exception e) {</a:t>
            </a:r>
            <a:endParaRPr lang="hr-HR" altLang="zh-CN" sz="1400" dirty="0">
              <a:solidFill>
                <a:schemeClr val="bg1"/>
              </a:solidFill>
              <a:latin typeface="Courier" pitchFamily="49" charset="0"/>
            </a:endParaRPr>
          </a:p>
          <a:p>
            <a:pPr marL="0" lvl="0" indent="0">
              <a:spcBef>
                <a:spcPct val="0"/>
              </a:spcBef>
              <a:buNone/>
            </a:pPr>
            <a:r>
              <a:rPr lang="hr-HR" altLang="zh-CN" sz="1400" dirty="0">
                <a:solidFill>
                  <a:schemeClr val="bg1"/>
                </a:solidFill>
                <a:latin typeface="Courier" pitchFamily="49" charset="0"/>
              </a:rPr>
              <a:t>                        e.printStackTrace();</a:t>
            </a:r>
            <a:endParaRPr lang="hr-HR" altLang="zh-CN" sz="1400" dirty="0">
              <a:solidFill>
                <a:schemeClr val="bg1"/>
              </a:solidFill>
              <a:latin typeface="Courier" pitchFamily="49" charset="0"/>
            </a:endParaRPr>
          </a:p>
          <a:p>
            <a:pPr marL="0" lvl="0" indent="0">
              <a:spcBef>
                <a:spcPct val="0"/>
              </a:spcBef>
              <a:buNone/>
            </a:pPr>
            <a:r>
              <a:rPr lang="hr-HR" altLang="zh-CN" sz="1400" dirty="0">
                <a:solidFill>
                  <a:schemeClr val="bg1"/>
                </a:solidFill>
                <a:latin typeface="Courier" pitchFamily="49" charset="0"/>
              </a:rPr>
              <a:t>                }</a:t>
            </a:r>
            <a:endParaRPr lang="hr-HR" altLang="zh-CN" sz="1400" dirty="0">
              <a:solidFill>
                <a:schemeClr val="bg1"/>
              </a:solidFill>
              <a:latin typeface="Courier" pitchFamily="49" charset="0"/>
            </a:endParaRPr>
          </a:p>
          <a:p>
            <a:pPr marL="0" lvl="0" indent="0">
              <a:spcBef>
                <a:spcPct val="0"/>
              </a:spcBef>
              <a:buNone/>
            </a:pPr>
            <a:r>
              <a:rPr lang="hr-HR" altLang="zh-CN" sz="1400" dirty="0">
                <a:solidFill>
                  <a:schemeClr val="bg1"/>
                </a:solidFill>
                <a:latin typeface="Courier" pitchFamily="49" charset="0"/>
              </a:rPr>
              <a:t>        }</a:t>
            </a:r>
            <a:endParaRPr lang="hr-HR" altLang="zh-CN" sz="1400" dirty="0">
              <a:solidFill>
                <a:schemeClr val="bg1"/>
              </a:solidFill>
              <a:latin typeface="Courier" pitchFamily="49" charset="0"/>
            </a:endParaRPr>
          </a:p>
          <a:p>
            <a:pPr marL="0" lvl="0" indent="0">
              <a:spcBef>
                <a:spcPct val="0"/>
              </a:spcBef>
              <a:buNone/>
            </a:pPr>
            <a:r>
              <a:rPr lang="hr-HR" altLang="zh-CN" sz="1400" dirty="0">
                <a:solidFill>
                  <a:schemeClr val="bg1"/>
                </a:solidFill>
                <a:latin typeface="Courier" pitchFamily="49" charset="0"/>
              </a:rPr>
              <a:t>}</a:t>
            </a:r>
            <a:r>
              <a:rPr lang="is-IS" altLang="zh-CN" sz="1400" dirty="0">
                <a:solidFill>
                  <a:schemeClr val="bg1"/>
                </a:solidFill>
                <a:latin typeface="Courier" pitchFamily="49" charset="0"/>
              </a:rPr>
              <a:t> </a:t>
            </a:r>
            <a:endParaRPr lang="is-IS" altLang="zh-CN" sz="1400" dirty="0">
              <a:solidFill>
                <a:schemeClr val="bg1"/>
              </a:solidFill>
              <a:latin typeface="Courier" pitchFamily="49" charset="0"/>
            </a:endParaRPr>
          </a:p>
          <a:p>
            <a:pPr marL="0" lvl="0" indent="0">
              <a:spcBef>
                <a:spcPct val="0"/>
              </a:spcBef>
              <a:buNone/>
            </a:pPr>
            <a:r>
              <a:rPr lang="is-IS" altLang="zh-CN" sz="1400" dirty="0">
                <a:solidFill>
                  <a:schemeClr val="bg1"/>
                </a:solidFill>
                <a:latin typeface="Courier" pitchFamily="49" charset="0"/>
              </a:rPr>
              <a:t>}</a:t>
            </a:r>
            <a:endParaRPr lang="zh-CN" altLang="en-US" sz="1400" dirty="0">
              <a:solidFill>
                <a:schemeClr val="bg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1"/>
          <p:cNvSpPr>
            <a:spLocks noGrp="1"/>
          </p:cNvSpPr>
          <p:nvPr>
            <p:ph type="title"/>
          </p:nvPr>
        </p:nvSpPr>
        <p:spPr/>
        <p:txBody>
          <a:bodyPr vert="horz" wrap="square" lIns="91440" tIns="45720" rIns="91440" bIns="45720" anchor="ctr" anchorCtr="0"/>
          <a:p>
            <a:r>
              <a:rPr lang="en-US" altLang="zh-CN" dirty="0"/>
              <a:t>3.6	HDFS</a:t>
            </a:r>
            <a:r>
              <a:rPr lang="zh-CN" altLang="en-US" dirty="0"/>
              <a:t>数据读写过程</a:t>
            </a:r>
            <a:endParaRPr lang="zh-CN" altLang="en-US" dirty="0"/>
          </a:p>
        </p:txBody>
      </p:sp>
      <p:sp>
        <p:nvSpPr>
          <p:cNvPr id="34819" name="文本框 7"/>
          <p:cNvSpPr txBox="1"/>
          <p:nvPr/>
        </p:nvSpPr>
        <p:spPr>
          <a:xfrm>
            <a:off x="152400" y="1052513"/>
            <a:ext cx="2232025" cy="3698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en-US" sz="1800" dirty="0"/>
              <a:t>写入文件</a:t>
            </a:r>
            <a:endParaRPr lang="zh-CN" altLang="en-US" sz="1800" dirty="0"/>
          </a:p>
        </p:txBody>
      </p:sp>
      <p:sp>
        <p:nvSpPr>
          <p:cNvPr id="34820" name="矩形 7"/>
          <p:cNvSpPr/>
          <p:nvPr/>
        </p:nvSpPr>
        <p:spPr>
          <a:xfrm>
            <a:off x="1371600" y="1143000"/>
            <a:ext cx="7315200" cy="5048250"/>
          </a:xfrm>
          <a:prstGeom prst="rect">
            <a:avLst/>
          </a:prstGeom>
          <a:solidFill>
            <a:schemeClr val="tx1"/>
          </a:solid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pl-PL" altLang="zh-CN" sz="1400" dirty="0">
                <a:solidFill>
                  <a:schemeClr val="bg1"/>
                </a:solidFill>
              </a:rPr>
              <a:t>import org.apache.hadoop.conf.Configuration;  </a:t>
            </a:r>
            <a:endParaRPr lang="pl-PL" altLang="zh-CN" sz="1400" dirty="0">
              <a:solidFill>
                <a:schemeClr val="bg1"/>
              </a:solidFill>
            </a:endParaRPr>
          </a:p>
          <a:p>
            <a:pPr marL="0" lvl="0" indent="0">
              <a:spcBef>
                <a:spcPct val="0"/>
              </a:spcBef>
              <a:buNone/>
            </a:pPr>
            <a:r>
              <a:rPr lang="pl-PL" altLang="zh-CN" sz="1400" dirty="0">
                <a:solidFill>
                  <a:schemeClr val="bg1"/>
                </a:solidFill>
              </a:rPr>
              <a:t>import org.apache.hadoop.fs.FileSystem;</a:t>
            </a:r>
            <a:endParaRPr lang="pl-PL" altLang="zh-CN" sz="1400" dirty="0">
              <a:solidFill>
                <a:schemeClr val="bg1"/>
              </a:solidFill>
            </a:endParaRPr>
          </a:p>
          <a:p>
            <a:pPr marL="0" lvl="0" indent="0">
              <a:spcBef>
                <a:spcPct val="0"/>
              </a:spcBef>
              <a:buNone/>
            </a:pPr>
            <a:r>
              <a:rPr lang="pl-PL" altLang="zh-CN" sz="1400" dirty="0">
                <a:solidFill>
                  <a:schemeClr val="bg1"/>
                </a:solidFill>
              </a:rPr>
              <a:t>import org.apache.hadoop.fs.FSDataOutputStream;</a:t>
            </a:r>
            <a:endParaRPr lang="pl-PL" altLang="zh-CN" sz="1400" dirty="0">
              <a:solidFill>
                <a:schemeClr val="bg1"/>
              </a:solidFill>
            </a:endParaRPr>
          </a:p>
          <a:p>
            <a:pPr marL="0" lvl="0" indent="0">
              <a:spcBef>
                <a:spcPct val="0"/>
              </a:spcBef>
              <a:buNone/>
            </a:pPr>
            <a:r>
              <a:rPr lang="pl-PL" altLang="zh-CN" sz="1400" dirty="0">
                <a:solidFill>
                  <a:schemeClr val="bg1"/>
                </a:solidFill>
              </a:rPr>
              <a:t>import org.apache.hadoop.fs.Path; </a:t>
            </a:r>
            <a:endParaRPr lang="pl-PL" altLang="zh-CN" sz="1400" dirty="0">
              <a:solidFill>
                <a:schemeClr val="bg1"/>
              </a:solidFill>
            </a:endParaRPr>
          </a:p>
          <a:p>
            <a:pPr marL="0" lvl="0" indent="0">
              <a:spcBef>
                <a:spcPct val="0"/>
              </a:spcBef>
              <a:buNone/>
            </a:pPr>
            <a:r>
              <a:rPr lang="pl-PL" altLang="zh-CN" sz="1400" dirty="0">
                <a:solidFill>
                  <a:schemeClr val="bg1"/>
                </a:solidFill>
              </a:rPr>
              <a:t>public class Chapter3 {    </a:t>
            </a:r>
            <a:endParaRPr lang="pl-PL" altLang="zh-CN" sz="1400" dirty="0">
              <a:solidFill>
                <a:schemeClr val="bg1"/>
              </a:solidFill>
            </a:endParaRPr>
          </a:p>
          <a:p>
            <a:pPr marL="0" lvl="0" indent="0">
              <a:spcBef>
                <a:spcPct val="0"/>
              </a:spcBef>
              <a:buNone/>
            </a:pPr>
            <a:r>
              <a:rPr lang="pl-PL" altLang="zh-CN" sz="1400" dirty="0">
                <a:solidFill>
                  <a:schemeClr val="bg1"/>
                </a:solidFill>
              </a:rPr>
              <a:t>        public static void main(String[] args) { </a:t>
            </a:r>
            <a:endParaRPr lang="pl-PL" altLang="zh-CN" sz="1400" dirty="0">
              <a:solidFill>
                <a:schemeClr val="bg1"/>
              </a:solidFill>
            </a:endParaRPr>
          </a:p>
          <a:p>
            <a:pPr marL="0" lvl="0" indent="0">
              <a:spcBef>
                <a:spcPct val="0"/>
              </a:spcBef>
              <a:buNone/>
            </a:pPr>
            <a:r>
              <a:rPr lang="pl-PL" altLang="zh-CN" sz="1400" dirty="0">
                <a:solidFill>
                  <a:schemeClr val="bg1"/>
                </a:solidFill>
              </a:rPr>
              <a:t>                try {</a:t>
            </a:r>
            <a:endParaRPr lang="pl-PL" altLang="zh-CN" sz="1400" dirty="0">
              <a:solidFill>
                <a:schemeClr val="bg1"/>
              </a:solidFill>
            </a:endParaRPr>
          </a:p>
          <a:p>
            <a:pPr marL="0" lvl="0" indent="0">
              <a:spcBef>
                <a:spcPct val="0"/>
              </a:spcBef>
              <a:buNone/>
            </a:pPr>
            <a:r>
              <a:rPr lang="pl-PL" altLang="zh-CN" sz="1400" dirty="0">
                <a:solidFill>
                  <a:schemeClr val="bg1"/>
                </a:solidFill>
              </a:rPr>
              <a:t>                        Configuration conf = new Configuration();  </a:t>
            </a:r>
            <a:endParaRPr lang="pl-PL" altLang="zh-CN" sz="1400" dirty="0">
              <a:solidFill>
                <a:schemeClr val="bg1"/>
              </a:solidFill>
            </a:endParaRPr>
          </a:p>
          <a:p>
            <a:pPr marL="0" lvl="0" indent="0">
              <a:spcBef>
                <a:spcPct val="0"/>
              </a:spcBef>
              <a:buNone/>
            </a:pPr>
            <a:r>
              <a:rPr lang="pl-PL" altLang="zh-CN" sz="1400" dirty="0">
                <a:solidFill>
                  <a:schemeClr val="bg1"/>
                </a:solidFill>
              </a:rPr>
              <a:t>                        conf.set("fs.defaultFS","hdfs://localhost:9000");</a:t>
            </a:r>
            <a:endParaRPr lang="pl-PL" altLang="zh-CN" sz="1400" dirty="0">
              <a:solidFill>
                <a:schemeClr val="bg1"/>
              </a:solidFill>
            </a:endParaRPr>
          </a:p>
          <a:p>
            <a:pPr marL="0" lvl="0" indent="0">
              <a:spcBef>
                <a:spcPct val="0"/>
              </a:spcBef>
              <a:buNone/>
            </a:pPr>
            <a:r>
              <a:rPr lang="pl-PL" altLang="zh-CN" sz="1400" dirty="0">
                <a:solidFill>
                  <a:schemeClr val="bg1"/>
                </a:solidFill>
              </a:rPr>
              <a:t>                        conf.set("fs.hdfs.impl","org.apache.hadoop.hdfs.DistributedFileSystem");</a:t>
            </a:r>
            <a:endParaRPr lang="pl-PL" altLang="zh-CN" sz="1400" dirty="0">
              <a:solidFill>
                <a:schemeClr val="bg1"/>
              </a:solidFill>
            </a:endParaRPr>
          </a:p>
          <a:p>
            <a:pPr marL="0" lvl="0" indent="0">
              <a:spcBef>
                <a:spcPct val="0"/>
              </a:spcBef>
              <a:buNone/>
            </a:pPr>
            <a:r>
              <a:rPr lang="pl-PL" altLang="zh-CN" sz="1400" dirty="0">
                <a:solidFill>
                  <a:schemeClr val="bg1"/>
                </a:solidFill>
              </a:rPr>
              <a:t>                        FileSystem fs = FileSystem.get(conf);</a:t>
            </a:r>
            <a:endParaRPr lang="pl-PL" altLang="zh-CN" sz="1400" dirty="0">
              <a:solidFill>
                <a:schemeClr val="bg1"/>
              </a:solidFill>
            </a:endParaRPr>
          </a:p>
          <a:p>
            <a:pPr marL="0" lvl="0" indent="0">
              <a:spcBef>
                <a:spcPct val="0"/>
              </a:spcBef>
              <a:buNone/>
            </a:pPr>
            <a:r>
              <a:rPr lang="pl-PL" altLang="zh-CN" sz="1400" dirty="0">
                <a:solidFill>
                  <a:schemeClr val="bg1"/>
                </a:solidFill>
              </a:rPr>
              <a:t>                        byte[] buff = "Hello world".getBytes(); // </a:t>
            </a:r>
            <a:r>
              <a:rPr lang="zh-CN" altLang="en-US" sz="1400" dirty="0">
                <a:solidFill>
                  <a:schemeClr val="bg1"/>
                </a:solidFill>
              </a:rPr>
              <a:t>要写入的内容</a:t>
            </a:r>
            <a:endParaRPr lang="zh-CN" altLang="en-US" sz="1400" dirty="0">
              <a:solidFill>
                <a:schemeClr val="bg1"/>
              </a:solidFill>
            </a:endParaRPr>
          </a:p>
          <a:p>
            <a:pPr marL="0" lvl="0" indent="0">
              <a:spcBef>
                <a:spcPct val="0"/>
              </a:spcBef>
              <a:buNone/>
            </a:pPr>
            <a:r>
              <a:rPr lang="zh-CN" altLang="en-US" sz="1400" dirty="0">
                <a:solidFill>
                  <a:schemeClr val="bg1"/>
                </a:solidFill>
              </a:rPr>
              <a:t>                        </a:t>
            </a:r>
            <a:r>
              <a:rPr lang="pl-PL" altLang="zh-CN" sz="1400" dirty="0">
                <a:solidFill>
                  <a:schemeClr val="bg1"/>
                </a:solidFill>
              </a:rPr>
              <a:t>String filename = "test"; //</a:t>
            </a:r>
            <a:r>
              <a:rPr lang="zh-CN" altLang="en-US" sz="1400" dirty="0">
                <a:solidFill>
                  <a:schemeClr val="bg1"/>
                </a:solidFill>
              </a:rPr>
              <a:t>要写入的文件名</a:t>
            </a:r>
            <a:endParaRPr lang="zh-CN" altLang="en-US" sz="1400" dirty="0">
              <a:solidFill>
                <a:schemeClr val="bg1"/>
              </a:solidFill>
            </a:endParaRPr>
          </a:p>
          <a:p>
            <a:pPr marL="0" lvl="0" indent="0">
              <a:spcBef>
                <a:spcPct val="0"/>
              </a:spcBef>
              <a:buNone/>
            </a:pPr>
            <a:r>
              <a:rPr lang="zh-CN" altLang="en-US" sz="1400" dirty="0">
                <a:solidFill>
                  <a:schemeClr val="bg1"/>
                </a:solidFill>
              </a:rPr>
              <a:t>                        </a:t>
            </a:r>
            <a:r>
              <a:rPr lang="pl-PL" altLang="zh-CN" sz="1400" dirty="0">
                <a:solidFill>
                  <a:schemeClr val="bg1"/>
                </a:solidFill>
              </a:rPr>
              <a:t>FSDataOutputStream os = fs.create(new Path(filename));</a:t>
            </a:r>
            <a:endParaRPr lang="pl-PL" altLang="zh-CN" sz="1400" dirty="0">
              <a:solidFill>
                <a:schemeClr val="bg1"/>
              </a:solidFill>
            </a:endParaRPr>
          </a:p>
          <a:p>
            <a:pPr marL="0" lvl="0" indent="0">
              <a:spcBef>
                <a:spcPct val="0"/>
              </a:spcBef>
              <a:buNone/>
            </a:pPr>
            <a:r>
              <a:rPr lang="pl-PL" altLang="zh-CN" sz="1400" dirty="0">
                <a:solidFill>
                  <a:schemeClr val="bg1"/>
                </a:solidFill>
              </a:rPr>
              <a:t>                        os.write(buff,0,buff.length);</a:t>
            </a:r>
            <a:endParaRPr lang="pl-PL" altLang="zh-CN" sz="1400" dirty="0">
              <a:solidFill>
                <a:schemeClr val="bg1"/>
              </a:solidFill>
            </a:endParaRPr>
          </a:p>
          <a:p>
            <a:pPr marL="0" lvl="0" indent="0">
              <a:spcBef>
                <a:spcPct val="0"/>
              </a:spcBef>
              <a:buNone/>
            </a:pPr>
            <a:r>
              <a:rPr lang="pl-PL" altLang="zh-CN" sz="1400" dirty="0">
                <a:solidFill>
                  <a:schemeClr val="bg1"/>
                </a:solidFill>
              </a:rPr>
              <a:t>                        System.out.println("Create:"+ filename);</a:t>
            </a:r>
            <a:endParaRPr lang="pl-PL" altLang="zh-CN" sz="1400" dirty="0">
              <a:solidFill>
                <a:schemeClr val="bg1"/>
              </a:solidFill>
            </a:endParaRPr>
          </a:p>
          <a:p>
            <a:pPr marL="0" lvl="0" indent="0">
              <a:spcBef>
                <a:spcPct val="0"/>
              </a:spcBef>
              <a:buNone/>
            </a:pPr>
            <a:r>
              <a:rPr lang="pl-PL" altLang="zh-CN" sz="1400" dirty="0">
                <a:solidFill>
                  <a:schemeClr val="bg1"/>
                </a:solidFill>
              </a:rPr>
              <a:t>                        os.close();</a:t>
            </a:r>
            <a:endParaRPr lang="pl-PL" altLang="zh-CN" sz="1400" dirty="0">
              <a:solidFill>
                <a:schemeClr val="bg1"/>
              </a:solidFill>
            </a:endParaRPr>
          </a:p>
          <a:p>
            <a:pPr marL="0" lvl="0" indent="0">
              <a:spcBef>
                <a:spcPct val="0"/>
              </a:spcBef>
              <a:buNone/>
            </a:pPr>
            <a:r>
              <a:rPr lang="pl-PL" altLang="zh-CN" sz="1400" dirty="0">
                <a:solidFill>
                  <a:schemeClr val="bg1"/>
                </a:solidFill>
              </a:rPr>
              <a:t>                        fs.close();</a:t>
            </a:r>
            <a:endParaRPr lang="pl-PL" altLang="zh-CN" sz="1400" dirty="0">
              <a:solidFill>
                <a:schemeClr val="bg1"/>
              </a:solidFill>
            </a:endParaRPr>
          </a:p>
          <a:p>
            <a:pPr marL="0" lvl="0" indent="0">
              <a:spcBef>
                <a:spcPct val="0"/>
              </a:spcBef>
              <a:buNone/>
            </a:pPr>
            <a:r>
              <a:rPr lang="pl-PL" altLang="zh-CN" sz="1400" dirty="0">
                <a:solidFill>
                  <a:schemeClr val="bg1"/>
                </a:solidFill>
              </a:rPr>
              <a:t>                } catch (Exception e) {  </a:t>
            </a:r>
            <a:endParaRPr lang="pl-PL" altLang="zh-CN" sz="1400" dirty="0">
              <a:solidFill>
                <a:schemeClr val="bg1"/>
              </a:solidFill>
            </a:endParaRPr>
          </a:p>
          <a:p>
            <a:pPr marL="0" lvl="0" indent="0">
              <a:spcBef>
                <a:spcPct val="0"/>
              </a:spcBef>
              <a:buNone/>
            </a:pPr>
            <a:r>
              <a:rPr lang="pl-PL" altLang="zh-CN" sz="1400" dirty="0">
                <a:solidFill>
                  <a:schemeClr val="bg1"/>
                </a:solidFill>
              </a:rPr>
              <a:t>                        e.printStackTrace();  </a:t>
            </a:r>
            <a:endParaRPr lang="pl-PL" altLang="zh-CN" sz="1400" dirty="0">
              <a:solidFill>
                <a:schemeClr val="bg1"/>
              </a:solidFill>
            </a:endParaRPr>
          </a:p>
          <a:p>
            <a:pPr marL="0" lvl="0" indent="0">
              <a:spcBef>
                <a:spcPct val="0"/>
              </a:spcBef>
              <a:buNone/>
            </a:pPr>
            <a:r>
              <a:rPr lang="pl-PL" altLang="zh-CN" sz="1400" dirty="0">
                <a:solidFill>
                  <a:schemeClr val="bg1"/>
                </a:solidFill>
              </a:rPr>
              <a:t>                }  </a:t>
            </a:r>
            <a:endParaRPr lang="pl-PL" altLang="zh-CN" sz="1400" dirty="0">
              <a:solidFill>
                <a:schemeClr val="bg1"/>
              </a:solidFill>
            </a:endParaRPr>
          </a:p>
          <a:p>
            <a:pPr marL="0" lvl="0" indent="0">
              <a:spcBef>
                <a:spcPct val="0"/>
              </a:spcBef>
              <a:buNone/>
            </a:pPr>
            <a:r>
              <a:rPr lang="pl-PL" altLang="zh-CN" sz="1400" dirty="0">
                <a:solidFill>
                  <a:schemeClr val="bg1"/>
                </a:solidFill>
              </a:rPr>
              <a:t>        }  </a:t>
            </a:r>
            <a:endParaRPr lang="pl-PL" altLang="zh-CN" sz="1400" dirty="0">
              <a:solidFill>
                <a:schemeClr val="bg1"/>
              </a:solidFill>
            </a:endParaRPr>
          </a:p>
          <a:p>
            <a:pPr marL="0" lvl="0" indent="0">
              <a:spcBef>
                <a:spcPct val="0"/>
              </a:spcBef>
              <a:buNone/>
            </a:pPr>
            <a:r>
              <a:rPr lang="pl-PL" altLang="zh-CN" sz="1400" dirty="0">
                <a:solidFill>
                  <a:schemeClr val="bg1"/>
                </a:solidFill>
              </a:rPr>
              <a:t>}</a:t>
            </a:r>
            <a:endParaRPr lang="pl-PL" altLang="zh-CN" sz="1400" dirty="0">
              <a:solidFill>
                <a:schemeClr val="bg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1"/>
          <p:cNvSpPr>
            <a:spLocks noGrp="1"/>
          </p:cNvSpPr>
          <p:nvPr>
            <p:ph type="title"/>
          </p:nvPr>
        </p:nvSpPr>
        <p:spPr>
          <a:xfrm>
            <a:off x="1143000" y="160338"/>
            <a:ext cx="8001000" cy="914400"/>
          </a:xfrm>
        </p:spPr>
        <p:txBody>
          <a:bodyPr vert="horz" wrap="square" lIns="91440" tIns="45720" rIns="91440" bIns="45720" anchor="ctr" anchorCtr="0"/>
          <a:p>
            <a:r>
              <a:rPr lang="en-US" altLang="zh-CN" dirty="0"/>
              <a:t>3.6	HDFS</a:t>
            </a:r>
            <a:r>
              <a:rPr lang="zh-CN" altLang="en-US" dirty="0"/>
              <a:t>数据读写过程</a:t>
            </a:r>
            <a:endParaRPr lang="zh-CN" altLang="en-US" dirty="0"/>
          </a:p>
        </p:txBody>
      </p:sp>
      <p:sp>
        <p:nvSpPr>
          <p:cNvPr id="35843" name="TextBox 2"/>
          <p:cNvSpPr txBox="1">
            <a:spLocks noChangeArrowheads="1"/>
          </p:cNvSpPr>
          <p:nvPr/>
        </p:nvSpPr>
        <p:spPr bwMode="auto">
          <a:xfrm>
            <a:off x="609600" y="1227138"/>
            <a:ext cx="8001000" cy="2308225"/>
          </a:xfrm>
          <a:prstGeom prst="rect">
            <a:avLst/>
          </a:prstGeom>
          <a:noFill/>
          <a:ln>
            <a:noFill/>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285750" marR="0" lvl="0" indent="-285750" algn="l" defTabSz="914400" rtl="0" eaLnBrk="0" fontAlgn="base" latinLnBrk="0" hangingPunct="0">
              <a:lnSpc>
                <a:spcPct val="100000"/>
              </a:lnSpc>
              <a:spcBef>
                <a:spcPct val="0"/>
              </a:spcBef>
              <a:spcAft>
                <a:spcPct val="0"/>
              </a:spcAft>
              <a:buClrTx/>
              <a:buSzTx/>
              <a:buFontTx/>
              <a:buChar char="•"/>
              <a:defRPr/>
            </a:pPr>
            <a:r>
              <a:rPr kumimoji="0" lang="en-US" altLang="zh-CN" sz="1800" b="0" i="0" u="none" strike="noStrike" kern="1200" cap="none" spc="0" normalizeH="0" baseline="0" noProof="0" dirty="0" err="1">
                <a:ln>
                  <a:noFill/>
                </a:ln>
                <a:solidFill>
                  <a:schemeClr val="tx1"/>
                </a:solidFill>
                <a:effectLst/>
                <a:uLnTx/>
                <a:uFillTx/>
                <a:latin typeface="+mj-lt"/>
                <a:ea typeface="宋体" panose="02010600030101010101" pitchFamily="2" charset="-122"/>
                <a:cs typeface="+mn-cs"/>
              </a:rPr>
              <a:t>FileSystem</a:t>
            </a:r>
            <a:r>
              <a:rPr kumimoji="0" lang="zh-CN" altLang="en-US"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是一个通用文件系统的抽象基类，可以被分布式文件系统继承，所有可能使用</a:t>
            </a:r>
            <a:r>
              <a:rPr kumimoji="0" lang="en-US" altLang="zh-CN"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Hadoop</a:t>
            </a:r>
            <a:r>
              <a:rPr kumimoji="0" lang="zh-CN" altLang="en-US"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文件系统的代码，都要使用这个类</a:t>
            </a:r>
            <a:endParaRPr kumimoji="0" lang="en-US" altLang="zh-CN"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a:p>
            <a:pPr marL="285750" marR="0" lvl="0" indent="-285750" algn="l" defTabSz="914400" rtl="0" eaLnBrk="0" fontAlgn="base" latinLnBrk="0" hangingPunct="0">
              <a:lnSpc>
                <a:spcPct val="100000"/>
              </a:lnSpc>
              <a:spcBef>
                <a:spcPct val="0"/>
              </a:spcBef>
              <a:spcAft>
                <a:spcPct val="0"/>
              </a:spcAft>
              <a:buClrTx/>
              <a:buSzTx/>
              <a:buFontTx/>
              <a:buChar char="•"/>
              <a:defRPr/>
            </a:pPr>
            <a:r>
              <a:rPr kumimoji="0" lang="en-US" altLang="zh-CN"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Hadoop</a:t>
            </a:r>
            <a:r>
              <a:rPr kumimoji="0" lang="zh-CN" altLang="en-US"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为</a:t>
            </a:r>
            <a:r>
              <a:rPr kumimoji="0" lang="en-US" altLang="zh-CN" sz="1800" b="0" i="0" u="none" strike="noStrike" kern="1200" cap="none" spc="0" normalizeH="0" baseline="0" noProof="0" dirty="0" err="1">
                <a:ln>
                  <a:noFill/>
                </a:ln>
                <a:solidFill>
                  <a:schemeClr val="tx1"/>
                </a:solidFill>
                <a:effectLst/>
                <a:uLnTx/>
                <a:uFillTx/>
                <a:latin typeface="+mj-lt"/>
                <a:ea typeface="宋体" panose="02010600030101010101" pitchFamily="2" charset="-122"/>
                <a:cs typeface="+mn-cs"/>
              </a:rPr>
              <a:t>FileSystem</a:t>
            </a:r>
            <a:r>
              <a:rPr kumimoji="0" lang="zh-CN" altLang="en-US"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这个抽象类提供了多种具体实现</a:t>
            </a:r>
            <a:endParaRPr kumimoji="0" lang="en-US" altLang="zh-CN"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a:p>
            <a:pPr marL="285750" marR="0" lvl="0" indent="-285750" algn="l" defTabSz="914400" rtl="0" eaLnBrk="0" fontAlgn="base" latinLnBrk="0" hangingPunct="0">
              <a:lnSpc>
                <a:spcPct val="100000"/>
              </a:lnSpc>
              <a:spcBef>
                <a:spcPct val="0"/>
              </a:spcBef>
              <a:spcAft>
                <a:spcPct val="0"/>
              </a:spcAft>
              <a:buClrTx/>
              <a:buSzTx/>
              <a:buFontTx/>
              <a:buChar char="•"/>
              <a:defRPr/>
            </a:pPr>
            <a:r>
              <a:rPr kumimoji="0" lang="en-US" altLang="zh-CN" sz="1800" b="0" i="0" u="none" strike="noStrike" kern="1200" cap="none" spc="0" normalizeH="0" baseline="0" noProof="0" dirty="0" err="1">
                <a:ln>
                  <a:noFill/>
                </a:ln>
                <a:solidFill>
                  <a:schemeClr val="tx1"/>
                </a:solidFill>
                <a:effectLst/>
                <a:uLnTx/>
                <a:uFillTx/>
                <a:latin typeface="+mj-lt"/>
                <a:ea typeface="宋体" panose="02010600030101010101" pitchFamily="2" charset="-122"/>
                <a:cs typeface="+mn-cs"/>
              </a:rPr>
              <a:t>DistributedFileSystem</a:t>
            </a:r>
            <a:r>
              <a:rPr kumimoji="0" lang="zh-CN" altLang="en-US"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就是</a:t>
            </a:r>
            <a:r>
              <a:rPr kumimoji="0" lang="en-US" altLang="zh-CN" sz="1800" b="0" i="0" u="none" strike="noStrike" kern="1200" cap="none" spc="0" normalizeH="0" baseline="0" noProof="0" dirty="0" err="1">
                <a:ln>
                  <a:noFill/>
                </a:ln>
                <a:solidFill>
                  <a:schemeClr val="tx1"/>
                </a:solidFill>
                <a:effectLst/>
                <a:uLnTx/>
                <a:uFillTx/>
                <a:latin typeface="+mj-lt"/>
                <a:ea typeface="宋体" panose="02010600030101010101" pitchFamily="2" charset="-122"/>
                <a:cs typeface="+mn-cs"/>
              </a:rPr>
              <a:t>FileSystem</a:t>
            </a:r>
            <a:r>
              <a:rPr kumimoji="0" lang="zh-CN" altLang="en-US"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在</a:t>
            </a:r>
            <a:r>
              <a:rPr kumimoji="0" lang="en-US" altLang="zh-CN"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HDFS</a:t>
            </a:r>
            <a:r>
              <a:rPr kumimoji="0" lang="zh-CN" altLang="en-US"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文件系统中的具体实现</a:t>
            </a:r>
            <a:endParaRPr kumimoji="0" lang="en-US" altLang="zh-CN"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a:p>
            <a:pPr marL="285750" marR="0" lvl="0" indent="-285750" algn="l" defTabSz="914400" rtl="0" eaLnBrk="0" fontAlgn="base" latinLnBrk="0" hangingPunct="0">
              <a:lnSpc>
                <a:spcPct val="100000"/>
              </a:lnSpc>
              <a:spcBef>
                <a:spcPct val="0"/>
              </a:spcBef>
              <a:spcAft>
                <a:spcPct val="0"/>
              </a:spcAft>
              <a:buClrTx/>
              <a:buSzTx/>
              <a:buFontTx/>
              <a:buChar char="•"/>
              <a:defRPr/>
            </a:pPr>
            <a:r>
              <a:rPr kumimoji="0" lang="en-US" altLang="zh-CN" sz="1800" b="0" i="0" u="none" strike="noStrike" kern="1200" cap="none" spc="0" normalizeH="0" baseline="0" noProof="0" dirty="0" err="1">
                <a:ln>
                  <a:noFill/>
                </a:ln>
                <a:solidFill>
                  <a:schemeClr val="tx1"/>
                </a:solidFill>
                <a:effectLst/>
                <a:uLnTx/>
                <a:uFillTx/>
                <a:latin typeface="+mj-lt"/>
                <a:ea typeface="宋体" panose="02010600030101010101" pitchFamily="2" charset="-122"/>
                <a:cs typeface="+mn-cs"/>
              </a:rPr>
              <a:t>FileSystem</a:t>
            </a:r>
            <a:r>
              <a:rPr kumimoji="0" lang="zh-CN" altLang="en-US"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的</a:t>
            </a:r>
            <a:r>
              <a:rPr kumimoji="0" lang="en-US" altLang="zh-CN"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open()</a:t>
            </a:r>
            <a:r>
              <a:rPr kumimoji="0" lang="zh-CN" altLang="en-US"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方法返回的是一个输入流</a:t>
            </a:r>
            <a:r>
              <a:rPr kumimoji="0" lang="en-US" altLang="zh-CN" sz="1800" b="0" i="0" u="none" strike="noStrike" kern="1200" cap="none" spc="0" normalizeH="0" baseline="0" noProof="0" dirty="0" err="1">
                <a:ln>
                  <a:noFill/>
                </a:ln>
                <a:solidFill>
                  <a:schemeClr val="tx1"/>
                </a:solidFill>
                <a:effectLst/>
                <a:uLnTx/>
                <a:uFillTx/>
                <a:latin typeface="+mj-lt"/>
                <a:ea typeface="宋体" panose="02010600030101010101" pitchFamily="2" charset="-122"/>
                <a:cs typeface="+mn-cs"/>
              </a:rPr>
              <a:t>FSDataInputStream</a:t>
            </a:r>
            <a:r>
              <a:rPr kumimoji="0" lang="zh-CN" altLang="en-US"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对象，在</a:t>
            </a:r>
            <a:r>
              <a:rPr kumimoji="0" lang="en-US" altLang="zh-CN"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HDFS</a:t>
            </a:r>
            <a:r>
              <a:rPr kumimoji="0" lang="zh-CN" altLang="en-US"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文件系统中，具体的输入流就是</a:t>
            </a:r>
            <a:r>
              <a:rPr kumimoji="0" lang="en-US" altLang="zh-CN" sz="1800" b="0" i="0" u="none" strike="noStrike" kern="1200" cap="none" spc="0" normalizeH="0" baseline="0" noProof="0" dirty="0" err="1">
                <a:ln>
                  <a:noFill/>
                </a:ln>
                <a:solidFill>
                  <a:schemeClr val="tx1"/>
                </a:solidFill>
                <a:effectLst/>
                <a:uLnTx/>
                <a:uFillTx/>
                <a:latin typeface="+mj-lt"/>
                <a:ea typeface="宋体" panose="02010600030101010101" pitchFamily="2" charset="-122"/>
                <a:cs typeface="+mn-cs"/>
              </a:rPr>
              <a:t>DFSInputStream</a:t>
            </a:r>
            <a:r>
              <a:rPr kumimoji="0" lang="zh-CN" altLang="en-US"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a:t>
            </a:r>
            <a:r>
              <a:rPr kumimoji="0" lang="en-US" altLang="zh-CN" sz="1800" b="0" i="0" u="none" strike="noStrike" kern="1200" cap="none" spc="0" normalizeH="0" baseline="0" noProof="0" dirty="0" err="1">
                <a:ln>
                  <a:noFill/>
                </a:ln>
                <a:solidFill>
                  <a:schemeClr val="tx1"/>
                </a:solidFill>
                <a:effectLst/>
                <a:uLnTx/>
                <a:uFillTx/>
                <a:latin typeface="+mj-lt"/>
                <a:ea typeface="宋体" panose="02010600030101010101" pitchFamily="2" charset="-122"/>
                <a:cs typeface="+mn-cs"/>
              </a:rPr>
              <a:t>FileSystem</a:t>
            </a:r>
            <a:r>
              <a:rPr kumimoji="0" lang="zh-CN" altLang="en-US"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中的</a:t>
            </a:r>
            <a:r>
              <a:rPr kumimoji="0" lang="en-US" altLang="zh-CN"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create()</a:t>
            </a:r>
            <a:r>
              <a:rPr kumimoji="0" lang="zh-CN" altLang="en-US"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方法返回的是一个输出流</a:t>
            </a:r>
            <a:r>
              <a:rPr kumimoji="0" lang="en-US" altLang="zh-CN" sz="1800" b="0" i="0" u="none" strike="noStrike" kern="1200" cap="none" spc="0" normalizeH="0" baseline="0" noProof="0" dirty="0" err="1">
                <a:ln>
                  <a:noFill/>
                </a:ln>
                <a:solidFill>
                  <a:schemeClr val="tx1"/>
                </a:solidFill>
                <a:effectLst/>
                <a:uLnTx/>
                <a:uFillTx/>
                <a:latin typeface="+mj-lt"/>
                <a:ea typeface="宋体" panose="02010600030101010101" pitchFamily="2" charset="-122"/>
                <a:cs typeface="+mn-cs"/>
              </a:rPr>
              <a:t>FSDataOutputStream</a:t>
            </a:r>
            <a:r>
              <a:rPr kumimoji="0" lang="zh-CN" altLang="en-US"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对象，在</a:t>
            </a:r>
            <a:r>
              <a:rPr kumimoji="0" lang="en-US" altLang="zh-CN"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HDFS</a:t>
            </a:r>
            <a:r>
              <a:rPr kumimoji="0" lang="zh-CN" altLang="en-US"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文件系统中，具体的输出流就是</a:t>
            </a:r>
            <a:r>
              <a:rPr kumimoji="0" lang="en-US" altLang="zh-CN" sz="1800" b="0" i="0" u="none" strike="noStrike" kern="1200" cap="none" spc="0" normalizeH="0" baseline="0" noProof="0" dirty="0" err="1">
                <a:ln>
                  <a:noFill/>
                </a:ln>
                <a:solidFill>
                  <a:schemeClr val="tx1"/>
                </a:solidFill>
                <a:effectLst/>
                <a:uLnTx/>
                <a:uFillTx/>
                <a:latin typeface="+mj-lt"/>
                <a:ea typeface="宋体" panose="02010600030101010101" pitchFamily="2" charset="-122"/>
                <a:cs typeface="+mn-cs"/>
              </a:rPr>
              <a:t>DFSOutputStream</a:t>
            </a:r>
            <a:endParaRPr kumimoji="0" lang="en-US" altLang="zh-CN"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p:txBody>
      </p:sp>
      <p:sp>
        <p:nvSpPr>
          <p:cNvPr id="6" name="矩形 5"/>
          <p:cNvSpPr/>
          <p:nvPr/>
        </p:nvSpPr>
        <p:spPr>
          <a:xfrm>
            <a:off x="685800" y="3732213"/>
            <a:ext cx="8001000" cy="1754188"/>
          </a:xfrm>
          <a:prstGeom prst="rect">
            <a:avLst/>
          </a:prstGeom>
          <a:solidFill>
            <a:schemeClr val="bg1">
              <a:lumMod val="85000"/>
            </a:schemeClr>
          </a:solidFill>
        </p:spPr>
        <p:txBody>
          <a:bodyPr>
            <a:spAutoFit/>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Configuration conf = new Configuration();                          </a:t>
            </a:r>
            <a:r>
              <a:rPr kumimoji="0" lang="en-US" altLang="zh-CN" sz="1800" b="0" i="0" u="none" strike="noStrike" kern="1200" cap="none" spc="0" normalizeH="0" baseline="0" noProof="0" dirty="0" err="1">
                <a:ln>
                  <a:noFill/>
                </a:ln>
                <a:solidFill>
                  <a:schemeClr val="tx1"/>
                </a:solidFill>
                <a:effectLst/>
                <a:uLnTx/>
                <a:uFillTx/>
                <a:latin typeface="+mj-lt"/>
                <a:ea typeface="宋体" panose="02010600030101010101" pitchFamily="2" charset="-122"/>
                <a:cs typeface="+mn-cs"/>
              </a:rPr>
              <a:t>conf.set</a:t>
            </a:r>
            <a:r>
              <a:rPr kumimoji="0" lang="en-US" altLang="zh-CN"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a:t>
            </a:r>
            <a:r>
              <a:rPr kumimoji="0" lang="en-US" altLang="zh-CN" sz="1800" b="0" i="0" u="none" strike="noStrike" kern="1200" cap="none" spc="0" normalizeH="0" baseline="0" noProof="0" dirty="0" err="1">
                <a:ln>
                  <a:noFill/>
                </a:ln>
                <a:solidFill>
                  <a:schemeClr val="tx1"/>
                </a:solidFill>
                <a:effectLst/>
                <a:uLnTx/>
                <a:uFillTx/>
                <a:latin typeface="+mj-lt"/>
                <a:ea typeface="宋体" panose="02010600030101010101" pitchFamily="2" charset="-122"/>
                <a:cs typeface="+mn-cs"/>
              </a:rPr>
              <a:t>fs.defaultFS","hdfs</a:t>
            </a:r>
            <a:r>
              <a:rPr kumimoji="0" lang="en-US" altLang="zh-CN"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://localhost:9000");                        </a:t>
            </a:r>
            <a:r>
              <a:rPr kumimoji="0" lang="en-US" altLang="zh-CN" sz="1800" b="0" i="0" u="none" strike="noStrike" kern="1200" cap="none" spc="0" normalizeH="0" baseline="0" noProof="0" dirty="0" err="1">
                <a:ln>
                  <a:noFill/>
                </a:ln>
                <a:solidFill>
                  <a:schemeClr val="tx1"/>
                </a:solidFill>
                <a:effectLst/>
                <a:uLnTx/>
                <a:uFillTx/>
                <a:latin typeface="+mj-lt"/>
                <a:ea typeface="宋体" panose="02010600030101010101" pitchFamily="2" charset="-122"/>
                <a:cs typeface="+mn-cs"/>
              </a:rPr>
              <a:t>conf.set</a:t>
            </a:r>
            <a:r>
              <a:rPr kumimoji="0" lang="en-US" altLang="zh-CN"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a:t>
            </a:r>
            <a:r>
              <a:rPr kumimoji="0" lang="en-US" altLang="zh-CN" sz="1800" b="0" i="0" u="none" strike="noStrike" kern="1200" cap="none" spc="0" normalizeH="0" baseline="0" noProof="0" dirty="0" err="1">
                <a:ln>
                  <a:noFill/>
                </a:ln>
                <a:solidFill>
                  <a:schemeClr val="tx1"/>
                </a:solidFill>
                <a:effectLst/>
                <a:uLnTx/>
                <a:uFillTx/>
                <a:latin typeface="+mj-lt"/>
                <a:ea typeface="宋体" panose="02010600030101010101" pitchFamily="2" charset="-122"/>
                <a:cs typeface="+mn-cs"/>
              </a:rPr>
              <a:t>fs.hdfs.impl","org.apache.hadoop.hdfs.DistributedFileSystem</a:t>
            </a:r>
            <a:r>
              <a:rPr kumimoji="0" lang="en-US" altLang="zh-CN"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a:t>
            </a:r>
            <a:endParaRPr kumimoji="0" lang="en-US" altLang="zh-CN"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err="1">
                <a:ln>
                  <a:noFill/>
                </a:ln>
                <a:solidFill>
                  <a:schemeClr val="tx1"/>
                </a:solidFill>
                <a:effectLst/>
                <a:uLnTx/>
                <a:uFillTx/>
                <a:latin typeface="+mj-lt"/>
                <a:ea typeface="宋体" panose="02010600030101010101" pitchFamily="2" charset="-122"/>
                <a:cs typeface="+mn-cs"/>
              </a:rPr>
              <a:t>FileSystem</a:t>
            </a:r>
            <a:r>
              <a:rPr kumimoji="0" lang="en-US" altLang="zh-CN"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 </a:t>
            </a:r>
            <a:r>
              <a:rPr kumimoji="0" lang="en-US" altLang="zh-CN" sz="1800" b="0" i="0" u="none" strike="noStrike" kern="1200" cap="none" spc="0" normalizeH="0" baseline="0" noProof="0" dirty="0" err="1">
                <a:ln>
                  <a:noFill/>
                </a:ln>
                <a:solidFill>
                  <a:schemeClr val="tx1"/>
                </a:solidFill>
                <a:effectLst/>
                <a:uLnTx/>
                <a:uFillTx/>
                <a:latin typeface="+mj-lt"/>
                <a:ea typeface="宋体" panose="02010600030101010101" pitchFamily="2" charset="-122"/>
                <a:cs typeface="+mn-cs"/>
              </a:rPr>
              <a:t>fs</a:t>
            </a:r>
            <a:r>
              <a:rPr kumimoji="0" lang="en-US" altLang="zh-CN"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 = </a:t>
            </a:r>
            <a:r>
              <a:rPr kumimoji="0" lang="en-US" altLang="zh-CN" sz="1800" b="0" i="0" u="none" strike="noStrike" kern="1200" cap="none" spc="0" normalizeH="0" baseline="0" noProof="0" dirty="0" err="1">
                <a:ln>
                  <a:noFill/>
                </a:ln>
                <a:solidFill>
                  <a:schemeClr val="tx1"/>
                </a:solidFill>
                <a:effectLst/>
                <a:uLnTx/>
                <a:uFillTx/>
                <a:latin typeface="+mj-lt"/>
                <a:ea typeface="宋体" panose="02010600030101010101" pitchFamily="2" charset="-122"/>
                <a:cs typeface="+mn-cs"/>
              </a:rPr>
              <a:t>FileSystem.get</a:t>
            </a:r>
            <a:r>
              <a:rPr kumimoji="0" lang="en-US" altLang="zh-CN"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(conf);</a:t>
            </a:r>
            <a:endParaRPr kumimoji="0" lang="en-US" altLang="zh-CN"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err="1">
                <a:ln>
                  <a:noFill/>
                </a:ln>
                <a:solidFill>
                  <a:schemeClr val="tx1"/>
                </a:solidFill>
                <a:effectLst/>
                <a:uLnTx/>
                <a:uFillTx/>
                <a:latin typeface="+mj-lt"/>
                <a:ea typeface="宋体" panose="02010600030101010101" pitchFamily="2" charset="-122"/>
                <a:cs typeface="+mn-cs"/>
              </a:rPr>
              <a:t>FSDataInputStream</a:t>
            </a:r>
            <a:r>
              <a:rPr kumimoji="0" lang="en-US" altLang="zh-CN"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 in = </a:t>
            </a:r>
            <a:r>
              <a:rPr kumimoji="0" lang="en-US" altLang="zh-CN" sz="1800" b="0" i="0" u="none" strike="noStrike" kern="1200" cap="none" spc="0" normalizeH="0" baseline="0" noProof="0" dirty="0" err="1">
                <a:ln>
                  <a:noFill/>
                </a:ln>
                <a:solidFill>
                  <a:schemeClr val="tx1"/>
                </a:solidFill>
                <a:effectLst/>
                <a:uLnTx/>
                <a:uFillTx/>
                <a:latin typeface="+mj-lt"/>
                <a:ea typeface="宋体" panose="02010600030101010101" pitchFamily="2" charset="-122"/>
                <a:cs typeface="+mn-cs"/>
              </a:rPr>
              <a:t>fs.open</a:t>
            </a:r>
            <a:r>
              <a:rPr kumimoji="0" lang="en-US" altLang="zh-CN"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(new Path(</a:t>
            </a:r>
            <a:r>
              <a:rPr kumimoji="0" lang="en-US" altLang="zh-CN" sz="1800" b="0" i="0" u="none" strike="noStrike" kern="1200" cap="none" spc="0" normalizeH="0" baseline="0" noProof="0" dirty="0" err="1">
                <a:ln>
                  <a:noFill/>
                </a:ln>
                <a:solidFill>
                  <a:schemeClr val="tx1"/>
                </a:solidFill>
                <a:effectLst/>
                <a:uLnTx/>
                <a:uFillTx/>
                <a:latin typeface="+mj-lt"/>
                <a:ea typeface="宋体" panose="02010600030101010101" pitchFamily="2" charset="-122"/>
                <a:cs typeface="+mn-cs"/>
              </a:rPr>
              <a:t>uri</a:t>
            </a:r>
            <a:r>
              <a:rPr kumimoji="0" lang="en-US" altLang="zh-CN"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a:t>
            </a:r>
            <a:endParaRPr kumimoji="0" lang="en-US" altLang="zh-CN"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err="1">
                <a:ln>
                  <a:noFill/>
                </a:ln>
                <a:solidFill>
                  <a:schemeClr val="tx1"/>
                </a:solidFill>
                <a:effectLst/>
                <a:uLnTx/>
                <a:uFillTx/>
                <a:latin typeface="+mj-lt"/>
                <a:ea typeface="宋体" panose="02010600030101010101" pitchFamily="2" charset="-122"/>
                <a:cs typeface="+mn-cs"/>
              </a:rPr>
              <a:t>FSDataOutputStream</a:t>
            </a:r>
            <a:r>
              <a:rPr kumimoji="0" lang="en-US" altLang="zh-CN"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 out = </a:t>
            </a:r>
            <a:r>
              <a:rPr kumimoji="0" lang="en-US" altLang="zh-CN" sz="1800" b="0" i="0" u="none" strike="noStrike" kern="1200" cap="none" spc="0" normalizeH="0" baseline="0" noProof="0" dirty="0" err="1">
                <a:ln>
                  <a:noFill/>
                </a:ln>
                <a:solidFill>
                  <a:schemeClr val="tx1"/>
                </a:solidFill>
                <a:effectLst/>
                <a:uLnTx/>
                <a:uFillTx/>
                <a:latin typeface="+mj-lt"/>
                <a:ea typeface="宋体" panose="02010600030101010101" pitchFamily="2" charset="-122"/>
                <a:cs typeface="+mn-cs"/>
              </a:rPr>
              <a:t>fs.create</a:t>
            </a:r>
            <a:r>
              <a:rPr kumimoji="0" lang="en-US" altLang="zh-CN"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(new Path(</a:t>
            </a:r>
            <a:r>
              <a:rPr kumimoji="0" lang="en-US" altLang="zh-CN" sz="1800" b="0" i="0" u="none" strike="noStrike" kern="1200" cap="none" spc="0" normalizeH="0" baseline="0" noProof="0" dirty="0" err="1">
                <a:ln>
                  <a:noFill/>
                </a:ln>
                <a:solidFill>
                  <a:schemeClr val="tx1"/>
                </a:solidFill>
                <a:effectLst/>
                <a:uLnTx/>
                <a:uFillTx/>
                <a:latin typeface="+mj-lt"/>
                <a:ea typeface="宋体" panose="02010600030101010101" pitchFamily="2" charset="-122"/>
                <a:cs typeface="+mn-cs"/>
              </a:rPr>
              <a:t>uri</a:t>
            </a:r>
            <a:r>
              <a:rPr kumimoji="0" lang="en-US" altLang="zh-CN"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a:t>
            </a:r>
            <a:endParaRPr kumimoji="0" lang="en-US" altLang="zh-CN"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标题 1"/>
          <p:cNvSpPr>
            <a:spLocks noGrp="1"/>
          </p:cNvSpPr>
          <p:nvPr>
            <p:ph type="title"/>
          </p:nvPr>
        </p:nvSpPr>
        <p:spPr/>
        <p:txBody>
          <a:bodyPr vert="horz" wrap="square" lIns="91440" tIns="45720" rIns="91440" bIns="45720" anchor="ctr" anchorCtr="0"/>
          <a:p>
            <a:pPr marL="342900" indent="-342900"/>
            <a:r>
              <a:rPr lang="en-US" altLang="zh-CN" b="1" dirty="0"/>
              <a:t>3.6.1	</a:t>
            </a:r>
            <a:r>
              <a:rPr lang="zh-CN" altLang="en-US" b="1" dirty="0"/>
              <a:t>读数据的过程</a:t>
            </a:r>
            <a:endParaRPr lang="zh-CN" altLang="en-US" b="1" dirty="0"/>
          </a:p>
        </p:txBody>
      </p:sp>
      <p:pic>
        <p:nvPicPr>
          <p:cNvPr id="36867" name="Picture 5"/>
          <p:cNvPicPr>
            <a:picLocks noChangeAspect="1"/>
          </p:cNvPicPr>
          <p:nvPr/>
        </p:nvPicPr>
        <p:blipFill>
          <a:blip r:embed="rId1"/>
          <a:stretch>
            <a:fillRect/>
          </a:stretch>
        </p:blipFill>
        <p:spPr>
          <a:xfrm>
            <a:off x="533400" y="1981200"/>
            <a:ext cx="7924800" cy="4064000"/>
          </a:xfrm>
          <a:prstGeom prst="rect">
            <a:avLst/>
          </a:prstGeom>
          <a:noFill/>
          <a:ln w="9525">
            <a:noFill/>
          </a:ln>
        </p:spPr>
      </p:pic>
      <p:sp>
        <p:nvSpPr>
          <p:cNvPr id="36868" name="TextBox 4"/>
          <p:cNvSpPr txBox="1">
            <a:spLocks noChangeArrowheads="1"/>
          </p:cNvSpPr>
          <p:nvPr/>
        </p:nvSpPr>
        <p:spPr bwMode="auto">
          <a:xfrm>
            <a:off x="4876800" y="3730625"/>
            <a:ext cx="3638550" cy="307975"/>
          </a:xfrm>
          <a:prstGeom prst="rect">
            <a:avLst/>
          </a:prstGeom>
          <a:noFill/>
          <a:ln>
            <a:noFill/>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FSDataInputStream</a:t>
            </a:r>
            <a:r>
              <a:rPr kumimoji="0" lang="zh-CN" altLang="en-US" sz="14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封装了</a:t>
            </a:r>
            <a:r>
              <a:rPr kumimoji="0" lang="en-US" altLang="zh-CN" sz="14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DFSInputStream</a:t>
            </a:r>
            <a:endParaRPr kumimoji="0" lang="zh-CN" altLang="en-US" sz="14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6869" name="矩形 5"/>
          <p:cNvSpPr>
            <a:spLocks noChangeArrowheads="1"/>
          </p:cNvSpPr>
          <p:nvPr/>
        </p:nvSpPr>
        <p:spPr bwMode="auto">
          <a:xfrm>
            <a:off x="393700" y="1371600"/>
            <a:ext cx="4267200" cy="646113"/>
          </a:xfrm>
          <a:prstGeom prst="rect">
            <a:avLst/>
          </a:prstGeom>
          <a:noFill/>
          <a:ln>
            <a:noFill/>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FileSystem fs = FileSystem.get(conf);</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FSDataInputStream in = fs.open(new Path(uri));</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cxnSp>
        <p:nvCxnSpPr>
          <p:cNvPr id="36870" name="直接箭头连接符 9"/>
          <p:cNvCxnSpPr/>
          <p:nvPr/>
        </p:nvCxnSpPr>
        <p:spPr>
          <a:xfrm>
            <a:off x="1828800" y="1828800"/>
            <a:ext cx="762000" cy="609600"/>
          </a:xfrm>
          <a:prstGeom prst="straightConnector1">
            <a:avLst/>
          </a:prstGeom>
          <a:ln w="9525" cap="flat" cmpd="sng">
            <a:solidFill>
              <a:schemeClr val="tx1"/>
            </a:solidFill>
            <a:prstDash val="solid"/>
            <a:headEnd type="none" w="med" len="med"/>
            <a:tailEnd type="arrow" w="med" len="med"/>
          </a:ln>
        </p:spPr>
      </p:cxnSp>
      <p:sp>
        <p:nvSpPr>
          <p:cNvPr id="36871" name="矩形 10"/>
          <p:cNvSpPr>
            <a:spLocks noChangeArrowheads="1"/>
          </p:cNvSpPr>
          <p:nvPr/>
        </p:nvSpPr>
        <p:spPr bwMode="auto">
          <a:xfrm>
            <a:off x="381000" y="1219200"/>
            <a:ext cx="2984500" cy="277813"/>
          </a:xfrm>
          <a:prstGeom prst="rect">
            <a:avLst/>
          </a:prstGeom>
          <a:noFill/>
          <a:ln>
            <a:noFill/>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Configuration conf = new Configuration();</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6872" name="TextBox 11"/>
          <p:cNvSpPr txBox="1">
            <a:spLocks noChangeArrowheads="1"/>
          </p:cNvSpPr>
          <p:nvPr/>
        </p:nvSpPr>
        <p:spPr bwMode="auto">
          <a:xfrm>
            <a:off x="398463" y="1019175"/>
            <a:ext cx="2940050" cy="276225"/>
          </a:xfrm>
          <a:prstGeom prst="rect">
            <a:avLst/>
          </a:prstGeom>
          <a:noFill/>
          <a:ln>
            <a:noFill/>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import org.apache.hadoop.fs.FileSystem</a:t>
            </a:r>
            <a:endPar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6873" name="TextBox 12"/>
          <p:cNvSpPr txBox="1">
            <a:spLocks noChangeArrowheads="1"/>
          </p:cNvSpPr>
          <p:nvPr/>
        </p:nvSpPr>
        <p:spPr bwMode="auto">
          <a:xfrm>
            <a:off x="4829175" y="1066800"/>
            <a:ext cx="4314825" cy="1169988"/>
          </a:xfrm>
          <a:prstGeom prst="rect">
            <a:avLst/>
          </a:prstGeom>
          <a:noFill/>
          <a:ln>
            <a:noFill/>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通过</a:t>
            </a:r>
            <a:r>
              <a:rPr kumimoji="0" lang="en-US" altLang="zh-CN" sz="14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ClientProtocal.getBlockLocations()</a:t>
            </a:r>
            <a:endParaRPr kumimoji="0" lang="en-US" altLang="zh-CN" sz="14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远程调用名称节点，获得文件开始部分数据块的位置</a:t>
            </a:r>
            <a:endParaRPr kumimoji="0" lang="en-US" altLang="zh-CN" sz="14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对于该数据块，名称节点返回保存该数据块</a:t>
            </a:r>
            <a:endParaRPr kumimoji="0" lang="en-US" altLang="zh-CN" sz="14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的所有数据节点的地址</a:t>
            </a:r>
            <a:endParaRPr kumimoji="0" lang="en-US" altLang="zh-CN" sz="14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并根据距离客户端远近进行排序</a:t>
            </a:r>
            <a:endParaRPr kumimoji="0" lang="zh-CN" altLang="en-US" sz="14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cxnSp>
        <p:nvCxnSpPr>
          <p:cNvPr id="36874" name="直接箭头连接符 14"/>
          <p:cNvCxnSpPr/>
          <p:nvPr/>
        </p:nvCxnSpPr>
        <p:spPr>
          <a:xfrm>
            <a:off x="5562600" y="2209800"/>
            <a:ext cx="0" cy="381000"/>
          </a:xfrm>
          <a:prstGeom prst="straightConnector1">
            <a:avLst/>
          </a:prstGeom>
          <a:ln w="9525" cap="flat" cmpd="sng">
            <a:solidFill>
              <a:schemeClr val="tx1"/>
            </a:solidFill>
            <a:prstDash val="solid"/>
            <a:headEnd type="none" w="med" len="med"/>
            <a:tailEnd type="arrow" w="med" len="med"/>
          </a:ln>
        </p:spPr>
      </p:cxnSp>
      <p:cxnSp>
        <p:nvCxnSpPr>
          <p:cNvPr id="36875" name="直接箭头连接符 11"/>
          <p:cNvCxnSpPr>
            <a:stCxn id="36868" idx="1"/>
          </p:cNvCxnSpPr>
          <p:nvPr/>
        </p:nvCxnSpPr>
        <p:spPr>
          <a:xfrm flipH="1" flipV="1">
            <a:off x="4191000" y="3581400"/>
            <a:ext cx="685800" cy="303213"/>
          </a:xfrm>
          <a:prstGeom prst="straightConnector1">
            <a:avLst/>
          </a:prstGeom>
          <a:ln w="9525" cap="flat" cmpd="sng">
            <a:solidFill>
              <a:schemeClr val="tx1"/>
            </a:solidFill>
            <a:prstDash val="solid"/>
            <a:headEnd type="none" w="med" len="med"/>
            <a:tailEnd type="arrow" w="med" len="med"/>
          </a:ln>
        </p:spPr>
      </p:cxnSp>
      <p:sp>
        <p:nvSpPr>
          <p:cNvPr id="36876" name="TextBox 12"/>
          <p:cNvSpPr txBox="1">
            <a:spLocks noChangeArrowheads="1"/>
          </p:cNvSpPr>
          <p:nvPr/>
        </p:nvSpPr>
        <p:spPr bwMode="auto">
          <a:xfrm>
            <a:off x="609600" y="4876800"/>
            <a:ext cx="3081338" cy="1016000"/>
          </a:xfrm>
          <a:prstGeom prst="rect">
            <a:avLst/>
          </a:prstGeom>
          <a:noFill/>
          <a:ln>
            <a:noFill/>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客户端获得输入流</a:t>
            </a: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FSDataInputStream</a:t>
            </a:r>
            <a:r>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以后</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调用</a:t>
            </a: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read()</a:t>
            </a:r>
            <a:r>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函数开始读取数据</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输入流根据前面的排序结果</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选择距离客户端最近的数据节点</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建立连接并读取数据</a:t>
            </a:r>
            <a:endPar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cxnSp>
        <p:nvCxnSpPr>
          <p:cNvPr id="36877" name="直接箭头连接符 14"/>
          <p:cNvCxnSpPr>
            <a:stCxn id="36876" idx="0"/>
          </p:cNvCxnSpPr>
          <p:nvPr/>
        </p:nvCxnSpPr>
        <p:spPr>
          <a:xfrm flipV="1">
            <a:off x="2151063" y="3200400"/>
            <a:ext cx="515937" cy="1676400"/>
          </a:xfrm>
          <a:prstGeom prst="straightConnector1">
            <a:avLst/>
          </a:prstGeom>
          <a:ln w="9525" cap="flat" cmpd="sng">
            <a:solidFill>
              <a:schemeClr val="tx1"/>
            </a:solidFill>
            <a:prstDash val="solid"/>
            <a:headEnd type="none" w="med" len="med"/>
            <a:tailEnd type="arrow" w="med" len="med"/>
          </a:ln>
        </p:spPr>
      </p:cxnSp>
      <p:sp>
        <p:nvSpPr>
          <p:cNvPr id="36878" name="TextBox 17"/>
          <p:cNvSpPr txBox="1">
            <a:spLocks noChangeArrowheads="1"/>
          </p:cNvSpPr>
          <p:nvPr/>
        </p:nvSpPr>
        <p:spPr bwMode="auto">
          <a:xfrm>
            <a:off x="3895725" y="6167438"/>
            <a:ext cx="3724275" cy="461963"/>
          </a:xfrm>
          <a:prstGeom prst="rect">
            <a:avLst/>
          </a:prstGeom>
          <a:noFill/>
          <a:ln>
            <a:noFill/>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数据从数据节点读到客户端，当该数据块读取完毕时</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 FSDataInputStream</a:t>
            </a:r>
            <a:r>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关闭和该数据节点的连接</a:t>
            </a:r>
            <a:endPar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cxnSp>
        <p:nvCxnSpPr>
          <p:cNvPr id="36879" name="直接箭头连接符 19"/>
          <p:cNvCxnSpPr>
            <a:stCxn id="36876" idx="0"/>
          </p:cNvCxnSpPr>
          <p:nvPr/>
        </p:nvCxnSpPr>
        <p:spPr>
          <a:xfrm flipH="1" flipV="1">
            <a:off x="4191000" y="4724400"/>
            <a:ext cx="609600" cy="1447800"/>
          </a:xfrm>
          <a:prstGeom prst="straightConnector1">
            <a:avLst/>
          </a:prstGeom>
          <a:ln w="9525" cap="flat" cmpd="sng">
            <a:solidFill>
              <a:schemeClr val="tx1"/>
            </a:solidFill>
            <a:prstDash val="solid"/>
            <a:headEnd type="none" w="med" len="med"/>
            <a:tailEnd type="arrow" w="med" len="med"/>
          </a:ln>
        </p:spPr>
      </p:cxnSp>
      <p:sp>
        <p:nvSpPr>
          <p:cNvPr id="36880" name="矩形 22"/>
          <p:cNvSpPr>
            <a:spLocks noChangeArrowheads="1"/>
          </p:cNvSpPr>
          <p:nvPr/>
        </p:nvSpPr>
        <p:spPr bwMode="auto">
          <a:xfrm>
            <a:off x="6400800" y="3200400"/>
            <a:ext cx="2835275" cy="461963"/>
          </a:xfrm>
          <a:prstGeom prst="rect">
            <a:avLst/>
          </a:prstGeom>
          <a:noFill/>
          <a:ln>
            <a:noFill/>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通过</a:t>
            </a: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ClientProtocal.getBlockLocations()</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查找下一个数据块</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标题 1"/>
          <p:cNvSpPr>
            <a:spLocks noGrp="1"/>
          </p:cNvSpPr>
          <p:nvPr>
            <p:ph type="title"/>
          </p:nvPr>
        </p:nvSpPr>
        <p:spPr/>
        <p:txBody>
          <a:bodyPr vert="horz" wrap="square" lIns="91440" tIns="45720" rIns="91440" bIns="45720" anchor="ctr" anchorCtr="0"/>
          <a:p>
            <a:pPr marL="342900" indent="-342900"/>
            <a:r>
              <a:rPr lang="en-US" altLang="zh-CN" b="1" dirty="0"/>
              <a:t>3.6.2	</a:t>
            </a:r>
            <a:r>
              <a:rPr lang="zh-CN" altLang="en-US" b="1" dirty="0"/>
              <a:t>写数据的过程</a:t>
            </a:r>
            <a:endParaRPr lang="zh-CN" altLang="en-US" b="1" dirty="0"/>
          </a:p>
        </p:txBody>
      </p:sp>
      <p:pic>
        <p:nvPicPr>
          <p:cNvPr id="37891" name="Picture 6"/>
          <p:cNvPicPr>
            <a:picLocks noChangeAspect="1"/>
          </p:cNvPicPr>
          <p:nvPr/>
        </p:nvPicPr>
        <p:blipFill>
          <a:blip r:embed="rId1"/>
          <a:stretch>
            <a:fillRect/>
          </a:stretch>
        </p:blipFill>
        <p:spPr>
          <a:xfrm>
            <a:off x="533400" y="2133600"/>
            <a:ext cx="8077200" cy="4005263"/>
          </a:xfrm>
          <a:prstGeom prst="rect">
            <a:avLst/>
          </a:prstGeom>
          <a:noFill/>
          <a:ln w="9525">
            <a:noFill/>
          </a:ln>
        </p:spPr>
      </p:pic>
      <p:sp>
        <p:nvSpPr>
          <p:cNvPr id="37892" name="矩形 5"/>
          <p:cNvSpPr/>
          <p:nvPr/>
        </p:nvSpPr>
        <p:spPr>
          <a:xfrm>
            <a:off x="2667000" y="1371600"/>
            <a:ext cx="4267200" cy="646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1200" dirty="0"/>
              <a:t>FileSystem fs = FileSystem.get(conf);</a:t>
            </a:r>
            <a:endParaRPr lang="en-US" altLang="zh-CN" sz="1200" dirty="0"/>
          </a:p>
          <a:p>
            <a:pPr marL="0" lvl="0" indent="0">
              <a:spcBef>
                <a:spcPct val="0"/>
              </a:spcBef>
              <a:buNone/>
            </a:pPr>
            <a:r>
              <a:rPr lang="en-US" altLang="zh-CN" sz="1200" dirty="0"/>
              <a:t>FSDataOutputStream out = fs.create(new Path(uri));</a:t>
            </a:r>
            <a:endParaRPr lang="en-US" altLang="zh-CN" sz="1200" dirty="0"/>
          </a:p>
          <a:p>
            <a:pPr marL="0" lvl="0" indent="0">
              <a:spcBef>
                <a:spcPct val="0"/>
              </a:spcBef>
              <a:buNone/>
            </a:pPr>
            <a:endParaRPr lang="en-US" altLang="zh-CN" sz="1200" dirty="0"/>
          </a:p>
        </p:txBody>
      </p:sp>
      <p:sp>
        <p:nvSpPr>
          <p:cNvPr id="37893" name="矩形 10"/>
          <p:cNvSpPr/>
          <p:nvPr/>
        </p:nvSpPr>
        <p:spPr>
          <a:xfrm>
            <a:off x="2654300" y="1219200"/>
            <a:ext cx="2984500" cy="2778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1200" dirty="0"/>
              <a:t>Configuration conf = new Configuration();</a:t>
            </a:r>
            <a:endParaRPr lang="en-US" altLang="zh-CN" sz="1200" dirty="0"/>
          </a:p>
        </p:txBody>
      </p:sp>
      <p:sp>
        <p:nvSpPr>
          <p:cNvPr id="37894" name="TextBox 11"/>
          <p:cNvSpPr txBox="1"/>
          <p:nvPr/>
        </p:nvSpPr>
        <p:spPr>
          <a:xfrm>
            <a:off x="2671763" y="1019175"/>
            <a:ext cx="2940050" cy="276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1200" dirty="0"/>
              <a:t>import org.apache.hadoop.fs.FileSystem</a:t>
            </a:r>
            <a:endParaRPr lang="zh-CN" altLang="en-US" sz="1200" dirty="0"/>
          </a:p>
        </p:txBody>
      </p:sp>
      <p:cxnSp>
        <p:nvCxnSpPr>
          <p:cNvPr id="37895" name="直接箭头连接符 8"/>
          <p:cNvCxnSpPr/>
          <p:nvPr/>
        </p:nvCxnSpPr>
        <p:spPr>
          <a:xfrm flipH="1">
            <a:off x="2590800" y="1828800"/>
            <a:ext cx="1066800" cy="609600"/>
          </a:xfrm>
          <a:prstGeom prst="straightConnector1">
            <a:avLst/>
          </a:prstGeom>
          <a:ln w="9525" cap="flat" cmpd="sng">
            <a:solidFill>
              <a:schemeClr val="tx1"/>
            </a:solidFill>
            <a:prstDash val="solid"/>
            <a:headEnd type="none" w="med" len="med"/>
            <a:tailEnd type="arrow" w="med" len="med"/>
          </a:ln>
        </p:spPr>
      </p:cxnSp>
      <p:sp>
        <p:nvSpPr>
          <p:cNvPr id="37896" name="TextBox 9"/>
          <p:cNvSpPr txBox="1"/>
          <p:nvPr/>
        </p:nvSpPr>
        <p:spPr>
          <a:xfrm>
            <a:off x="4876800" y="1792288"/>
            <a:ext cx="4032250" cy="646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1200" dirty="0"/>
              <a:t>RPC</a:t>
            </a:r>
            <a:r>
              <a:rPr lang="zh-CN" altLang="en-US" sz="1200" dirty="0"/>
              <a:t>远程调用名称节点</a:t>
            </a:r>
            <a:endParaRPr lang="en-US" altLang="zh-CN" sz="1200" dirty="0"/>
          </a:p>
          <a:p>
            <a:pPr marL="0" lvl="0" indent="0">
              <a:spcBef>
                <a:spcPct val="0"/>
              </a:spcBef>
              <a:buNone/>
            </a:pPr>
            <a:r>
              <a:rPr lang="zh-CN" altLang="en-US" sz="1200" dirty="0"/>
              <a:t>在文件系统的命名空间中新建一个文件</a:t>
            </a:r>
            <a:endParaRPr lang="en-US" altLang="zh-CN" sz="1200" dirty="0"/>
          </a:p>
          <a:p>
            <a:pPr marL="0" lvl="0" indent="0">
              <a:spcBef>
                <a:spcPct val="0"/>
              </a:spcBef>
              <a:buNone/>
            </a:pPr>
            <a:r>
              <a:rPr lang="zh-CN" altLang="en-US" sz="1200" dirty="0"/>
              <a:t>名称节点会执行一些检查（文件是否存在，客户端权限）</a:t>
            </a:r>
            <a:endParaRPr lang="zh-CN" altLang="en-US" sz="1200" dirty="0"/>
          </a:p>
        </p:txBody>
      </p:sp>
      <p:cxnSp>
        <p:nvCxnSpPr>
          <p:cNvPr id="37897" name="直接箭头连接符 11"/>
          <p:cNvCxnSpPr/>
          <p:nvPr/>
        </p:nvCxnSpPr>
        <p:spPr>
          <a:xfrm flipH="1">
            <a:off x="5181600" y="2362200"/>
            <a:ext cx="228600" cy="304800"/>
          </a:xfrm>
          <a:prstGeom prst="straightConnector1">
            <a:avLst/>
          </a:prstGeom>
          <a:ln w="9525" cap="flat" cmpd="sng">
            <a:solidFill>
              <a:schemeClr val="tx1"/>
            </a:solidFill>
            <a:prstDash val="solid"/>
            <a:headEnd type="none" w="med" len="med"/>
            <a:tailEnd type="arrow" w="med" len="med"/>
          </a:ln>
        </p:spPr>
      </p:cxnSp>
      <p:sp>
        <p:nvSpPr>
          <p:cNvPr id="37898" name="TextBox 4"/>
          <p:cNvSpPr txBox="1"/>
          <p:nvPr/>
        </p:nvSpPr>
        <p:spPr>
          <a:xfrm>
            <a:off x="4724400" y="3886200"/>
            <a:ext cx="3917950" cy="3079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1400" dirty="0"/>
              <a:t>FSDataOutputStream</a:t>
            </a:r>
            <a:r>
              <a:rPr lang="zh-CN" altLang="en-US" sz="1400" dirty="0"/>
              <a:t>封装了</a:t>
            </a:r>
            <a:r>
              <a:rPr lang="en-US" altLang="zh-CN" sz="1400" dirty="0"/>
              <a:t>DFSOutputStream</a:t>
            </a:r>
            <a:endParaRPr lang="zh-CN" altLang="en-US" sz="1400" dirty="0"/>
          </a:p>
        </p:txBody>
      </p:sp>
      <p:cxnSp>
        <p:nvCxnSpPr>
          <p:cNvPr id="37899" name="直接箭头连接符 14"/>
          <p:cNvCxnSpPr/>
          <p:nvPr/>
        </p:nvCxnSpPr>
        <p:spPr>
          <a:xfrm flipH="1" flipV="1">
            <a:off x="4114800" y="3886200"/>
            <a:ext cx="762000" cy="152400"/>
          </a:xfrm>
          <a:prstGeom prst="straightConnector1">
            <a:avLst/>
          </a:prstGeom>
          <a:ln w="9525" cap="flat" cmpd="sng">
            <a:solidFill>
              <a:schemeClr val="tx1"/>
            </a:solidFill>
            <a:prstDash val="solid"/>
            <a:headEnd type="none" w="med" len="med"/>
            <a:tailEnd type="arrow" w="med" len="med"/>
          </a:ln>
        </p:spPr>
      </p:cxnSp>
      <p:sp>
        <p:nvSpPr>
          <p:cNvPr id="37900" name="矩形 17"/>
          <p:cNvSpPr/>
          <p:nvPr/>
        </p:nvSpPr>
        <p:spPr>
          <a:xfrm>
            <a:off x="315913" y="4724400"/>
            <a:ext cx="3036887" cy="7699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r">
              <a:spcBef>
                <a:spcPct val="0"/>
              </a:spcBef>
              <a:buNone/>
            </a:pPr>
            <a:r>
              <a:rPr lang="zh-CN" altLang="en-US" sz="1100" dirty="0"/>
              <a:t>数据被分成一个个分包</a:t>
            </a:r>
            <a:endParaRPr lang="en-US" altLang="zh-CN" sz="1100" dirty="0"/>
          </a:p>
          <a:p>
            <a:pPr marL="0" lvl="0" indent="0" algn="r">
              <a:spcBef>
                <a:spcPct val="0"/>
              </a:spcBef>
              <a:buNone/>
            </a:pPr>
            <a:r>
              <a:rPr lang="zh-CN" altLang="en-US" sz="1100" dirty="0"/>
              <a:t>分包被放入</a:t>
            </a:r>
            <a:r>
              <a:rPr lang="en-US" altLang="zh-CN" sz="1100" dirty="0"/>
              <a:t>DFSOutputStream</a:t>
            </a:r>
            <a:r>
              <a:rPr lang="zh-CN" altLang="en-US" sz="1100" dirty="0"/>
              <a:t>对象的内部队列</a:t>
            </a:r>
            <a:endParaRPr lang="en-US" altLang="zh-CN" sz="1100" dirty="0"/>
          </a:p>
          <a:p>
            <a:pPr marL="0" lvl="0" indent="0" algn="r">
              <a:spcBef>
                <a:spcPct val="0"/>
              </a:spcBef>
              <a:buNone/>
            </a:pPr>
            <a:r>
              <a:rPr lang="en-US" altLang="zh-CN" sz="1100" dirty="0"/>
              <a:t>DFSOutputStream</a:t>
            </a:r>
            <a:r>
              <a:rPr lang="zh-CN" altLang="en-US" sz="1100" dirty="0"/>
              <a:t>向名称节点申请</a:t>
            </a:r>
            <a:endParaRPr lang="en-US" altLang="zh-CN" sz="1100" dirty="0"/>
          </a:p>
          <a:p>
            <a:pPr marL="0" lvl="0" indent="0" algn="r">
              <a:spcBef>
                <a:spcPct val="0"/>
              </a:spcBef>
              <a:buNone/>
            </a:pPr>
            <a:r>
              <a:rPr lang="zh-CN" altLang="en-US" sz="1100" dirty="0"/>
              <a:t>保存数据块的若干数据节点</a:t>
            </a:r>
            <a:endParaRPr lang="zh-CN" altLang="en-US" sz="1100" dirty="0"/>
          </a:p>
        </p:txBody>
      </p:sp>
      <p:sp>
        <p:nvSpPr>
          <p:cNvPr id="37901" name="TextBox 18"/>
          <p:cNvSpPr txBox="1"/>
          <p:nvPr/>
        </p:nvSpPr>
        <p:spPr>
          <a:xfrm>
            <a:off x="5181600" y="4267200"/>
            <a:ext cx="3108325" cy="10160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en-US" sz="1200" dirty="0"/>
              <a:t>这些数据节点形成一个数据流管道</a:t>
            </a:r>
            <a:endParaRPr lang="en-US" altLang="zh-CN" sz="1200" dirty="0"/>
          </a:p>
          <a:p>
            <a:pPr marL="0" lvl="0" indent="0">
              <a:spcBef>
                <a:spcPct val="0"/>
              </a:spcBef>
              <a:buNone/>
            </a:pPr>
            <a:r>
              <a:rPr lang="zh-CN" altLang="en-US" sz="1200" dirty="0"/>
              <a:t>队列中的分包最后被打包成数据包</a:t>
            </a:r>
            <a:endParaRPr lang="en-US" altLang="zh-CN" sz="1200" dirty="0"/>
          </a:p>
          <a:p>
            <a:pPr marL="0" lvl="0" indent="0">
              <a:spcBef>
                <a:spcPct val="0"/>
              </a:spcBef>
              <a:buNone/>
            </a:pPr>
            <a:r>
              <a:rPr lang="zh-CN" altLang="en-US" sz="1200" dirty="0"/>
              <a:t>发往数据流管道中的第一个数据节点</a:t>
            </a:r>
            <a:endParaRPr lang="en-US" altLang="zh-CN" sz="1200" dirty="0"/>
          </a:p>
          <a:p>
            <a:pPr marL="0" lvl="0" indent="0">
              <a:spcBef>
                <a:spcPct val="0"/>
              </a:spcBef>
              <a:buNone/>
            </a:pPr>
            <a:r>
              <a:rPr lang="zh-CN" altLang="en-US" sz="1200" dirty="0"/>
              <a:t>第一个数据节点将数据包发送到第二个节点</a:t>
            </a:r>
            <a:endParaRPr lang="en-US" altLang="zh-CN" sz="1200" dirty="0"/>
          </a:p>
          <a:p>
            <a:pPr marL="0" lvl="0" indent="0">
              <a:spcBef>
                <a:spcPct val="0"/>
              </a:spcBef>
              <a:buNone/>
            </a:pPr>
            <a:r>
              <a:rPr lang="zh-CN" altLang="en-US" sz="1200" dirty="0"/>
              <a:t>依此类推，形成“流水线复制”</a:t>
            </a:r>
            <a:endParaRPr lang="zh-CN" altLang="en-US" sz="1200" dirty="0"/>
          </a:p>
        </p:txBody>
      </p:sp>
      <p:cxnSp>
        <p:nvCxnSpPr>
          <p:cNvPr id="37902" name="直接箭头连接符 21"/>
          <p:cNvCxnSpPr/>
          <p:nvPr/>
        </p:nvCxnSpPr>
        <p:spPr>
          <a:xfrm flipH="1">
            <a:off x="4876800" y="5257800"/>
            <a:ext cx="990600" cy="228600"/>
          </a:xfrm>
          <a:prstGeom prst="straightConnector1">
            <a:avLst/>
          </a:prstGeom>
          <a:ln w="9525" cap="flat" cmpd="sng">
            <a:solidFill>
              <a:schemeClr val="tx1"/>
            </a:solidFill>
            <a:prstDash val="solid"/>
            <a:headEnd type="none" w="med" len="med"/>
            <a:tailEnd type="arrow" w="med" len="med"/>
          </a:ln>
        </p:spPr>
      </p:cxnSp>
      <p:cxnSp>
        <p:nvCxnSpPr>
          <p:cNvPr id="37903" name="直接箭头连接符 23"/>
          <p:cNvCxnSpPr/>
          <p:nvPr/>
        </p:nvCxnSpPr>
        <p:spPr>
          <a:xfrm>
            <a:off x="6400800" y="5257800"/>
            <a:ext cx="381000" cy="152400"/>
          </a:xfrm>
          <a:prstGeom prst="straightConnector1">
            <a:avLst/>
          </a:prstGeom>
          <a:ln w="9525" cap="flat" cmpd="sng">
            <a:solidFill>
              <a:schemeClr val="tx1"/>
            </a:solidFill>
            <a:prstDash val="solid"/>
            <a:headEnd type="none" w="med" len="med"/>
            <a:tailEnd type="arrow" w="med" len="med"/>
          </a:ln>
        </p:spPr>
      </p:cxnSp>
      <p:sp>
        <p:nvSpPr>
          <p:cNvPr id="37904" name="TextBox 24"/>
          <p:cNvSpPr txBox="1"/>
          <p:nvPr/>
        </p:nvSpPr>
        <p:spPr>
          <a:xfrm>
            <a:off x="3124200" y="6019800"/>
            <a:ext cx="5262563" cy="646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en-US" sz="1200" dirty="0"/>
              <a:t>为了保证节点数据准确，接收到数据的数据节点要向发送者发送“确认包”</a:t>
            </a:r>
            <a:endParaRPr lang="en-US" altLang="zh-CN" sz="1200" dirty="0"/>
          </a:p>
          <a:p>
            <a:pPr marL="0" lvl="0" indent="0">
              <a:spcBef>
                <a:spcPct val="0"/>
              </a:spcBef>
              <a:buNone/>
            </a:pPr>
            <a:r>
              <a:rPr lang="zh-CN" altLang="en-US" sz="1200" dirty="0"/>
              <a:t>确认包沿着数据流管道逆流而上，经过各个节点最终到达客户端</a:t>
            </a:r>
            <a:endParaRPr lang="en-US" altLang="zh-CN" sz="1200" dirty="0"/>
          </a:p>
          <a:p>
            <a:pPr marL="0" lvl="0" indent="0">
              <a:spcBef>
                <a:spcPct val="0"/>
              </a:spcBef>
              <a:buNone/>
            </a:pPr>
            <a:r>
              <a:rPr lang="zh-CN" altLang="en-US" sz="1200" dirty="0"/>
              <a:t>客户端收到应答时，它将对应的分包从内部队列移除</a:t>
            </a:r>
            <a:endParaRPr lang="zh-CN" altLang="en-US" sz="1200" dirty="0"/>
          </a:p>
        </p:txBody>
      </p:sp>
      <p:cxnSp>
        <p:nvCxnSpPr>
          <p:cNvPr id="37905" name="直接箭头连接符 26"/>
          <p:cNvCxnSpPr/>
          <p:nvPr/>
        </p:nvCxnSpPr>
        <p:spPr>
          <a:xfrm flipV="1">
            <a:off x="6934200" y="5943600"/>
            <a:ext cx="76200" cy="152400"/>
          </a:xfrm>
          <a:prstGeom prst="straightConnector1">
            <a:avLst/>
          </a:prstGeom>
          <a:ln w="9525" cap="flat" cmpd="sng">
            <a:solidFill>
              <a:schemeClr val="tx1"/>
            </a:solidFill>
            <a:prstDash val="solid"/>
            <a:headEnd type="none" w="med" len="med"/>
            <a:tailEnd type="arrow" w="med" len="med"/>
          </a:ln>
        </p:spPr>
      </p:cxnSp>
      <p:cxnSp>
        <p:nvCxnSpPr>
          <p:cNvPr id="37906" name="直接箭头连接符 28"/>
          <p:cNvCxnSpPr/>
          <p:nvPr/>
        </p:nvCxnSpPr>
        <p:spPr>
          <a:xfrm flipH="1" flipV="1">
            <a:off x="4876800" y="5943600"/>
            <a:ext cx="76200" cy="152400"/>
          </a:xfrm>
          <a:prstGeom prst="straightConnector1">
            <a:avLst/>
          </a:prstGeom>
          <a:ln w="9525" cap="flat" cmpd="sng">
            <a:solidFill>
              <a:schemeClr val="tx1"/>
            </a:solidFill>
            <a:prstDash val="solid"/>
            <a:headEnd type="none" w="med" len="med"/>
            <a:tailEnd type="arrow" w="med" len="med"/>
          </a:ln>
        </p:spPr>
      </p:cxnSp>
      <p:sp>
        <p:nvSpPr>
          <p:cNvPr id="37907" name="TextBox 29"/>
          <p:cNvSpPr txBox="1"/>
          <p:nvPr/>
        </p:nvSpPr>
        <p:spPr>
          <a:xfrm>
            <a:off x="6319838" y="3240088"/>
            <a:ext cx="2214562" cy="646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1200" dirty="0"/>
              <a:t>DFSOutputStream</a:t>
            </a:r>
            <a:r>
              <a:rPr lang="zh-CN" altLang="en-US" sz="1200" dirty="0"/>
              <a:t>调用</a:t>
            </a:r>
            <a:endParaRPr lang="en-US" altLang="zh-CN" sz="1200" dirty="0"/>
          </a:p>
          <a:p>
            <a:pPr marL="0" lvl="0" indent="0">
              <a:spcBef>
                <a:spcPct val="0"/>
              </a:spcBef>
              <a:buNone/>
            </a:pPr>
            <a:r>
              <a:rPr lang="en-US" altLang="zh-CN" sz="1200" dirty="0"/>
              <a:t>ClientProtocal.complete()</a:t>
            </a:r>
            <a:r>
              <a:rPr lang="zh-CN" altLang="en-US" sz="1200" dirty="0"/>
              <a:t>方法</a:t>
            </a:r>
            <a:endParaRPr lang="en-US" altLang="zh-CN" sz="1200" dirty="0"/>
          </a:p>
          <a:p>
            <a:pPr marL="0" lvl="0" indent="0">
              <a:spcBef>
                <a:spcPct val="0"/>
              </a:spcBef>
              <a:buNone/>
            </a:pPr>
            <a:r>
              <a:rPr lang="zh-CN" altLang="en-US" sz="1200" dirty="0"/>
              <a:t>通知名称节点关闭文件</a:t>
            </a:r>
            <a:endParaRPr lang="zh-CN" altLang="en-US" sz="1200" dirty="0"/>
          </a:p>
        </p:txBody>
      </p:sp>
      <p:cxnSp>
        <p:nvCxnSpPr>
          <p:cNvPr id="37908" name="直接箭头连接符 31"/>
          <p:cNvCxnSpPr>
            <a:stCxn id="37907" idx="1"/>
          </p:cNvCxnSpPr>
          <p:nvPr/>
        </p:nvCxnSpPr>
        <p:spPr>
          <a:xfrm flipH="1" flipV="1">
            <a:off x="6019800" y="3352800"/>
            <a:ext cx="300038" cy="209550"/>
          </a:xfrm>
          <a:prstGeom prst="straightConnector1">
            <a:avLst/>
          </a:prstGeom>
          <a:ln w="9525" cap="flat" cmpd="sng">
            <a:solidFill>
              <a:schemeClr val="tx1"/>
            </a:solidFill>
            <a:prstDash val="solid"/>
            <a:headEnd type="none" w="med" len="med"/>
            <a:tailEnd type="arrow" w="med" len="med"/>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标题 1"/>
          <p:cNvSpPr>
            <a:spLocks noGrp="1"/>
          </p:cNvSpPr>
          <p:nvPr>
            <p:ph type="title"/>
          </p:nvPr>
        </p:nvSpPr>
        <p:spPr/>
        <p:txBody>
          <a:bodyPr vert="horz" wrap="square" lIns="91440" tIns="45720" rIns="91440" bIns="45720" anchor="ctr" anchorCtr="0"/>
          <a:p>
            <a:r>
              <a:rPr lang="zh-CN" altLang="zh-CN" dirty="0"/>
              <a:t>3.7 HDFS</a:t>
            </a:r>
            <a:r>
              <a:rPr lang="zh-CN" altLang="en-US" dirty="0"/>
              <a:t>编程实践</a:t>
            </a:r>
            <a:endParaRPr lang="zh-CN" altLang="en-US" dirty="0"/>
          </a:p>
        </p:txBody>
      </p:sp>
      <p:sp>
        <p:nvSpPr>
          <p:cNvPr id="38915" name="矩形 2"/>
          <p:cNvSpPr/>
          <p:nvPr/>
        </p:nvSpPr>
        <p:spPr>
          <a:xfrm>
            <a:off x="914400" y="1300163"/>
            <a:ext cx="7467600" cy="21685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50000"/>
              </a:lnSpc>
              <a:spcBef>
                <a:spcPct val="0"/>
              </a:spcBef>
              <a:buNone/>
            </a:pPr>
            <a:r>
              <a:rPr lang="zh-CN" altLang="en-US" sz="1800" dirty="0"/>
              <a:t>学习</a:t>
            </a:r>
            <a:r>
              <a:rPr lang="en-US" altLang="zh-CN" sz="1800" dirty="0"/>
              <a:t>HDFS</a:t>
            </a:r>
            <a:r>
              <a:rPr lang="zh-CN" altLang="en-US" sz="1800" dirty="0"/>
              <a:t>编程实践，具体请参见厦门大学数据实验室建设的高校大数据课程公共服务平台上的技术文章：</a:t>
            </a:r>
            <a:endParaRPr lang="en-US" altLang="zh-CN" sz="1800" dirty="0"/>
          </a:p>
          <a:p>
            <a:pPr marL="0" lvl="0" indent="0" eaLnBrk="1" hangingPunct="1">
              <a:lnSpc>
                <a:spcPct val="150000"/>
              </a:lnSpc>
              <a:spcBef>
                <a:spcPct val="0"/>
              </a:spcBef>
              <a:buNone/>
            </a:pPr>
            <a:r>
              <a:rPr lang="en-US" altLang="zh-CN" sz="1800" dirty="0"/>
              <a:t>《</a:t>
            </a:r>
            <a:r>
              <a:rPr lang="zh-CN" altLang="en-US" sz="1800" dirty="0"/>
              <a:t>大数据技术原理与应用（第</a:t>
            </a:r>
            <a:r>
              <a:rPr lang="en-US" altLang="zh-CN" sz="1800" dirty="0"/>
              <a:t>3</a:t>
            </a:r>
            <a:r>
              <a:rPr lang="zh-CN" altLang="en-US" sz="1800" dirty="0"/>
              <a:t>版） 第三章 分布式文件系统</a:t>
            </a:r>
            <a:r>
              <a:rPr lang="en-US" altLang="zh-CN" sz="1800" dirty="0"/>
              <a:t>HDFS</a:t>
            </a:r>
            <a:r>
              <a:rPr lang="zh-CN" altLang="en-US" sz="1800" dirty="0"/>
              <a:t> 学习指南</a:t>
            </a:r>
            <a:r>
              <a:rPr lang="en-US" altLang="zh-CN" sz="1800" dirty="0"/>
              <a:t>》</a:t>
            </a:r>
            <a:endParaRPr lang="en-US" altLang="zh-CN" sz="1800" dirty="0"/>
          </a:p>
          <a:p>
            <a:pPr marL="0" lvl="0" indent="0" eaLnBrk="1" hangingPunct="1">
              <a:lnSpc>
                <a:spcPct val="150000"/>
              </a:lnSpc>
              <a:spcBef>
                <a:spcPct val="0"/>
              </a:spcBef>
              <a:buNone/>
            </a:pPr>
            <a:r>
              <a:rPr lang="zh-CN" altLang="en-US" sz="1800" dirty="0"/>
              <a:t>访问地址：</a:t>
            </a:r>
            <a:r>
              <a:rPr lang="en-US" altLang="zh-CN" sz="1800" dirty="0"/>
              <a:t> http://dblab.xmu.edu.cn/blog/2460-2/</a:t>
            </a:r>
            <a:endParaRPr lang="en-US" altLang="zh-CN" sz="1800" dirty="0"/>
          </a:p>
        </p:txBody>
      </p:sp>
      <p:pic>
        <p:nvPicPr>
          <p:cNvPr id="38916" name="图片 1" descr="高校大数据课程公共服务平台2017LOGO"/>
          <p:cNvPicPr>
            <a:picLocks noChangeAspect="1"/>
          </p:cNvPicPr>
          <p:nvPr/>
        </p:nvPicPr>
        <p:blipFill>
          <a:blip r:embed="rId1"/>
          <a:stretch>
            <a:fillRect/>
          </a:stretch>
        </p:blipFill>
        <p:spPr>
          <a:xfrm>
            <a:off x="2424113" y="3727450"/>
            <a:ext cx="4200525" cy="2641600"/>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标题 2"/>
          <p:cNvSpPr>
            <a:spLocks noGrp="1"/>
          </p:cNvSpPr>
          <p:nvPr>
            <p:ph type="title"/>
          </p:nvPr>
        </p:nvSpPr>
        <p:spPr/>
        <p:txBody>
          <a:bodyPr vert="horz" wrap="square" lIns="91440" tIns="45720" rIns="91440" bIns="45720" anchor="ctr" anchorCtr="0"/>
          <a:p>
            <a:r>
              <a:rPr lang="zh-CN" altLang="zh-CN" dirty="0"/>
              <a:t>3.7 HDFS</a:t>
            </a:r>
            <a:r>
              <a:rPr lang="zh-CN" altLang="en-US" dirty="0"/>
              <a:t>编程实践</a:t>
            </a:r>
            <a:endParaRPr lang="zh-CN" altLang="en-US" dirty="0"/>
          </a:p>
        </p:txBody>
      </p:sp>
      <p:sp>
        <p:nvSpPr>
          <p:cNvPr id="39939" name="矩形 1"/>
          <p:cNvSpPr/>
          <p:nvPr/>
        </p:nvSpPr>
        <p:spPr>
          <a:xfrm>
            <a:off x="609600" y="1371600"/>
            <a:ext cx="8001000" cy="23415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lnSpc>
                <a:spcPct val="150000"/>
              </a:lnSpc>
              <a:spcBef>
                <a:spcPct val="0"/>
              </a:spcBef>
              <a:buNone/>
            </a:pPr>
            <a:r>
              <a:rPr lang="zh-CN" altLang="zh-CN" sz="2000" dirty="0"/>
              <a:t>Hadoop</a:t>
            </a:r>
            <a:r>
              <a:rPr lang="zh-CN" altLang="en-US" sz="2000" dirty="0"/>
              <a:t>提供了关于</a:t>
            </a:r>
            <a:r>
              <a:rPr lang="zh-CN" altLang="zh-CN" sz="2000" dirty="0"/>
              <a:t>HDFS</a:t>
            </a:r>
            <a:r>
              <a:rPr lang="zh-CN" altLang="en-US" sz="2000" dirty="0"/>
              <a:t>在</a:t>
            </a:r>
            <a:r>
              <a:rPr lang="zh-CN" altLang="zh-CN" sz="2000" dirty="0"/>
              <a:t>Linux</a:t>
            </a:r>
            <a:r>
              <a:rPr lang="zh-CN" altLang="en-US" sz="2000" dirty="0"/>
              <a:t>操作系统上进行文件操作的常用</a:t>
            </a:r>
            <a:r>
              <a:rPr lang="zh-CN" altLang="zh-CN" sz="2000" dirty="0"/>
              <a:t>Shell</a:t>
            </a:r>
            <a:r>
              <a:rPr lang="zh-CN" altLang="en-US" sz="2000" dirty="0"/>
              <a:t>命令以及</a:t>
            </a:r>
            <a:r>
              <a:rPr lang="zh-CN" altLang="zh-CN" sz="2000" dirty="0"/>
              <a:t>Java API</a:t>
            </a:r>
            <a:r>
              <a:rPr lang="zh-CN" altLang="en-US" sz="2000" dirty="0"/>
              <a:t>。同时还可以利用</a:t>
            </a:r>
            <a:r>
              <a:rPr lang="zh-CN" altLang="zh-CN" sz="2000" dirty="0"/>
              <a:t>Web</a:t>
            </a:r>
            <a:r>
              <a:rPr lang="zh-CN" altLang="en-US" sz="2000" dirty="0"/>
              <a:t>界面查看和管理</a:t>
            </a:r>
            <a:r>
              <a:rPr lang="zh-CN" altLang="zh-CN" sz="2000" dirty="0"/>
              <a:t>Hadoop</a:t>
            </a:r>
            <a:r>
              <a:rPr lang="zh-CN" altLang="en-US" sz="2000" dirty="0"/>
              <a:t>文件系统</a:t>
            </a:r>
            <a:endParaRPr lang="en-US" altLang="zh-CN" sz="2000" dirty="0"/>
          </a:p>
          <a:p>
            <a:pPr marL="0" lvl="0" indent="0" algn="just" eaLnBrk="1" hangingPunct="1">
              <a:lnSpc>
                <a:spcPct val="150000"/>
              </a:lnSpc>
              <a:spcBef>
                <a:spcPct val="0"/>
              </a:spcBef>
              <a:buNone/>
            </a:pPr>
            <a:r>
              <a:rPr lang="zh-CN" altLang="en-US" sz="2000" dirty="0"/>
              <a:t>备注：</a:t>
            </a:r>
            <a:r>
              <a:rPr lang="en-US" altLang="zh-CN" sz="2000" dirty="0"/>
              <a:t>Hadoop</a:t>
            </a:r>
            <a:r>
              <a:rPr lang="zh-CN" altLang="en-US" sz="2000" dirty="0"/>
              <a:t>安装成功后，已经包含</a:t>
            </a:r>
            <a:r>
              <a:rPr lang="en-US" altLang="zh-CN" sz="2000" dirty="0"/>
              <a:t>HDFS</a:t>
            </a:r>
            <a:r>
              <a:rPr lang="zh-CN" altLang="en-US" sz="2000" dirty="0"/>
              <a:t>和</a:t>
            </a:r>
            <a:r>
              <a:rPr lang="en-US" altLang="zh-CN" sz="2000" dirty="0"/>
              <a:t>MapReduce</a:t>
            </a:r>
            <a:r>
              <a:rPr lang="zh-CN" altLang="en-US" sz="2000" dirty="0"/>
              <a:t>，不需要额外安装。而</a:t>
            </a:r>
            <a:r>
              <a:rPr lang="en-US" altLang="zh-CN" sz="2000" dirty="0"/>
              <a:t>HBase</a:t>
            </a:r>
            <a:r>
              <a:rPr lang="zh-CN" altLang="en-US" sz="2000" dirty="0"/>
              <a:t>等其他组件，则需要另外下载安装。</a:t>
            </a:r>
            <a:endParaRPr lang="zh-CN" altLang="en-US" sz="2000" dirty="0"/>
          </a:p>
        </p:txBody>
      </p:sp>
      <p:sp>
        <p:nvSpPr>
          <p:cNvPr id="39940" name="矩形 3"/>
          <p:cNvSpPr/>
          <p:nvPr/>
        </p:nvSpPr>
        <p:spPr>
          <a:xfrm>
            <a:off x="685800" y="3990975"/>
            <a:ext cx="7010400" cy="3698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en-US" sz="1800" dirty="0"/>
              <a:t>在学习</a:t>
            </a:r>
            <a:r>
              <a:rPr lang="en-US" altLang="zh-CN" sz="1800" dirty="0"/>
              <a:t>HDFS</a:t>
            </a:r>
            <a:r>
              <a:rPr lang="zh-CN" altLang="en-US" sz="1800" dirty="0"/>
              <a:t>编程实践前，我们需要启动</a:t>
            </a:r>
            <a:r>
              <a:rPr lang="en-US" altLang="zh-CN" sz="1800" dirty="0"/>
              <a:t>Hadoop</a:t>
            </a:r>
            <a:r>
              <a:rPr lang="zh-CN" altLang="en-US" sz="1800" dirty="0"/>
              <a:t>。执行如下命令：</a:t>
            </a:r>
            <a:endParaRPr lang="zh-CN" altLang="en-US" sz="1800" dirty="0"/>
          </a:p>
        </p:txBody>
      </p:sp>
      <p:pic>
        <p:nvPicPr>
          <p:cNvPr id="39941" name="Picture 1" descr="C:\Users\lzy\AppData\Roaming\Tencent\Users\70004972\QQ\WinTemp\RichOle\$U826B[LZ~IF8`4LFVUUOAN.png"/>
          <p:cNvPicPr>
            <a:picLocks noChangeAspect="1"/>
          </p:cNvPicPr>
          <p:nvPr/>
        </p:nvPicPr>
        <p:blipFill>
          <a:blip r:embed="rId1"/>
          <a:stretch>
            <a:fillRect/>
          </a:stretch>
        </p:blipFill>
        <p:spPr>
          <a:xfrm>
            <a:off x="733425" y="4524375"/>
            <a:ext cx="7648575" cy="1114425"/>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标题 2"/>
          <p:cNvSpPr>
            <a:spLocks noGrp="1"/>
          </p:cNvSpPr>
          <p:nvPr>
            <p:ph type="title"/>
          </p:nvPr>
        </p:nvSpPr>
        <p:spPr/>
        <p:txBody>
          <a:bodyPr vert="horz" wrap="square" lIns="91440" tIns="45720" rIns="91440" bIns="45720" anchor="ctr" anchorCtr="0"/>
          <a:p>
            <a:r>
              <a:rPr lang="en-US" altLang="zh-CN" dirty="0"/>
              <a:t>3.7.1	HDFS</a:t>
            </a:r>
            <a:r>
              <a:rPr lang="zh-CN" altLang="en-US" dirty="0"/>
              <a:t>常用命令</a:t>
            </a:r>
            <a:endParaRPr lang="zh-CN" altLang="en-US" dirty="0"/>
          </a:p>
        </p:txBody>
      </p:sp>
      <p:sp>
        <p:nvSpPr>
          <p:cNvPr id="40963" name="Rectangle 5"/>
          <p:cNvSpPr>
            <a:spLocks noChangeArrowheads="1"/>
          </p:cNvSpPr>
          <p:nvPr/>
        </p:nvSpPr>
        <p:spPr bwMode="auto">
          <a:xfrm>
            <a:off x="457200" y="1509713"/>
            <a:ext cx="8078788" cy="1881188"/>
          </a:xfrm>
          <a:prstGeom prst="rect">
            <a:avLst/>
          </a:prstGeom>
          <a:noFill/>
          <a:ln>
            <a:noFill/>
          </a:ln>
        </p:spPr>
        <p:txBody>
          <a:bodyPr wrap="none" anchor="ctr">
            <a:spAutoFit/>
          </a:bodyPr>
          <a:lstStyle>
            <a:lvl1pPr indent="2667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266700" algn="l" defTabSz="914400" rtl="0" eaLnBrk="0" fontAlgn="base" latinLnBrk="0" hangingPunct="0">
              <a:lnSpc>
                <a:spcPct val="150000"/>
              </a:lnSpc>
              <a:spcBef>
                <a:spcPct val="0"/>
              </a:spcBef>
              <a:spcAft>
                <a:spcPct val="0"/>
              </a:spcAft>
              <a:buClrTx/>
              <a:buSzTx/>
              <a:buFontTx/>
              <a:buNone/>
              <a:defRPr/>
            </a:pPr>
            <a:r>
              <a:rPr kumimoji="0" lang="zh-CN" altLang="zh-CN"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HDFS</a:t>
            </a:r>
            <a:r>
              <a:rPr kumimoji="0" lang="zh-CN" altLang="en-US"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有很多</a:t>
            </a:r>
            <a:r>
              <a:rPr kumimoji="0" lang="en-US" altLang="zh-CN"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shell</a:t>
            </a:r>
            <a:r>
              <a:rPr kumimoji="0" lang="zh-CN" altLang="en-US"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命令，其中，</a:t>
            </a:r>
            <a:r>
              <a:rPr kumimoji="0" lang="zh-CN" altLang="zh-CN"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fs</a:t>
            </a:r>
            <a:r>
              <a:rPr kumimoji="0" lang="zh-CN" altLang="en-US"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命令可以说是</a:t>
            </a:r>
            <a:r>
              <a:rPr kumimoji="0" lang="zh-CN" altLang="zh-CN"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HDFS</a:t>
            </a:r>
            <a:r>
              <a:rPr kumimoji="0" lang="zh-CN" altLang="en-US"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最常用的命令</a:t>
            </a:r>
            <a:endParaRPr kumimoji="0" lang="zh-CN" altLang="en-US"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a:p>
            <a:pPr marL="0" marR="0" lvl="0" indent="266700" algn="l" defTabSz="914400" rtl="0" eaLnBrk="0" fontAlgn="base" latinLnBrk="0" hangingPunct="0">
              <a:lnSpc>
                <a:spcPct val="15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利用该命令可以查看</a:t>
            </a:r>
            <a:r>
              <a:rPr kumimoji="0" lang="zh-CN" altLang="zh-CN"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HDFS</a:t>
            </a:r>
            <a:r>
              <a:rPr kumimoji="0" lang="zh-CN" altLang="en-US"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文件系统的目录结构、上传和下载数据、</a:t>
            </a:r>
            <a:endParaRPr kumimoji="0" lang="zh-CN" altLang="en-US"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a:p>
            <a:pPr marL="0" marR="0" lvl="0" indent="266700" algn="l" defTabSz="914400" rtl="0" eaLnBrk="0" fontAlgn="base" latinLnBrk="0" hangingPunct="0">
              <a:lnSpc>
                <a:spcPct val="15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创建文件等。该命令的用法为：</a:t>
            </a:r>
            <a:endParaRPr kumimoji="0" lang="zh-CN" altLang="en-US"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a:p>
            <a:pPr marL="0" marR="0" lvl="0" indent="266700" algn="l" defTabSz="914400" rtl="0" eaLnBrk="0" fontAlgn="base" latinLnBrk="0" hangingPunct="0">
              <a:lnSpc>
                <a:spcPct val="150000"/>
              </a:lnSpc>
              <a:spcBef>
                <a:spcPct val="0"/>
              </a:spcBef>
              <a:spcAft>
                <a:spcPct val="0"/>
              </a:spcAft>
              <a:buClrTx/>
              <a:buSzTx/>
              <a:buFontTx/>
              <a:buNone/>
              <a:defRPr/>
            </a:pPr>
            <a:r>
              <a:rPr kumimoji="0" lang="zh-CN" altLang="zh-CN"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hadoop fs [genericOptions] [commandOptions]</a:t>
            </a:r>
            <a:endParaRPr kumimoji="0" lang="zh-CN" altLang="zh-CN"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p:txBody>
      </p:sp>
      <p:sp>
        <p:nvSpPr>
          <p:cNvPr id="40964" name="TextBox 3"/>
          <p:cNvSpPr txBox="1">
            <a:spLocks noChangeArrowheads="1"/>
          </p:cNvSpPr>
          <p:nvPr/>
        </p:nvSpPr>
        <p:spPr bwMode="auto">
          <a:xfrm>
            <a:off x="628650" y="4038600"/>
            <a:ext cx="8116888" cy="1200150"/>
          </a:xfrm>
          <a:prstGeom prst="rect">
            <a:avLst/>
          </a:prstGeom>
          <a:noFill/>
          <a:ln>
            <a:noFill/>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备注：</a:t>
            </a:r>
            <a:r>
              <a:rPr kumimoji="0" lang="en-US" altLang="zh-CN"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Hadoop</a:t>
            </a:r>
            <a:r>
              <a:rPr kumimoji="0" lang="zh-CN" altLang="en-US"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中有三种</a:t>
            </a:r>
            <a:r>
              <a:rPr kumimoji="0" lang="en-US" altLang="zh-CN"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Shell</a:t>
            </a:r>
            <a:r>
              <a:rPr kumimoji="0" lang="zh-CN" altLang="en-US"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命令方式：</a:t>
            </a:r>
            <a:endParaRPr kumimoji="0" lang="en-US" altLang="zh-CN"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a:p>
            <a:pPr marL="285750" marR="0" lvl="0" indent="-285750" algn="l" defTabSz="914400" rtl="0" eaLnBrk="0" fontAlgn="base" latinLnBrk="0" hangingPunct="0">
              <a:lnSpc>
                <a:spcPct val="100000"/>
              </a:lnSpc>
              <a:spcBef>
                <a:spcPct val="0"/>
              </a:spcBef>
              <a:spcAft>
                <a:spcPct val="0"/>
              </a:spcAft>
              <a:buClrTx/>
              <a:buSzTx/>
              <a:buFontTx/>
              <a:buChar char="•"/>
              <a:defRPr/>
            </a:pPr>
            <a:r>
              <a:rPr kumimoji="0" lang="en-US" altLang="zh-CN"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Hadoop fs</a:t>
            </a:r>
            <a:r>
              <a:rPr kumimoji="0" lang="zh-CN" altLang="en-US"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适用于任何不同的文件系统，比如本地文件系统和</a:t>
            </a:r>
            <a:r>
              <a:rPr kumimoji="0" lang="en-US" altLang="zh-CN"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HDFS</a:t>
            </a:r>
            <a:r>
              <a:rPr kumimoji="0" lang="zh-CN" altLang="en-US"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文件系统</a:t>
            </a:r>
            <a:endParaRPr kumimoji="0" lang="en-US" altLang="zh-CN"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a:p>
            <a:pPr marL="285750" marR="0" lvl="0" indent="-285750" algn="l" defTabSz="914400" rtl="0" eaLnBrk="0" fontAlgn="base" latinLnBrk="0" hangingPunct="0">
              <a:lnSpc>
                <a:spcPct val="100000"/>
              </a:lnSpc>
              <a:spcBef>
                <a:spcPct val="0"/>
              </a:spcBef>
              <a:spcAft>
                <a:spcPct val="0"/>
              </a:spcAft>
              <a:buClrTx/>
              <a:buSzTx/>
              <a:buFontTx/>
              <a:buChar char="•"/>
              <a:defRPr/>
            </a:pPr>
            <a:r>
              <a:rPr kumimoji="0" lang="en-US" altLang="zh-CN"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Hadoop </a:t>
            </a:r>
            <a:r>
              <a:rPr kumimoji="0" lang="en-US" altLang="zh-CN" sz="1800" b="0" i="0" u="none" strike="noStrike" kern="1200" cap="none" spc="0" normalizeH="0" baseline="0" noProof="0" dirty="0" err="1">
                <a:ln>
                  <a:noFill/>
                </a:ln>
                <a:solidFill>
                  <a:schemeClr val="tx1"/>
                </a:solidFill>
                <a:effectLst/>
                <a:uLnTx/>
                <a:uFillTx/>
                <a:latin typeface="+mj-lt"/>
                <a:ea typeface="宋体" panose="02010600030101010101" pitchFamily="2" charset="-122"/>
                <a:cs typeface="+mn-cs"/>
              </a:rPr>
              <a:t>dfs</a:t>
            </a:r>
            <a:r>
              <a:rPr kumimoji="0" lang="zh-CN" altLang="en-US"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只能适用于</a:t>
            </a:r>
            <a:r>
              <a:rPr kumimoji="0" lang="en-US" altLang="zh-CN"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HDFS</a:t>
            </a:r>
            <a:r>
              <a:rPr kumimoji="0" lang="zh-CN" altLang="en-US"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文件系统</a:t>
            </a:r>
            <a:endParaRPr kumimoji="0" lang="en-US" altLang="zh-CN"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a:p>
            <a:pPr marL="285750" marR="0" lvl="0" indent="-285750" algn="l" defTabSz="914400" rtl="0" eaLnBrk="0" fontAlgn="base" latinLnBrk="0" hangingPunct="0">
              <a:lnSpc>
                <a:spcPct val="100000"/>
              </a:lnSpc>
              <a:spcBef>
                <a:spcPct val="0"/>
              </a:spcBef>
              <a:spcAft>
                <a:spcPct val="0"/>
              </a:spcAft>
              <a:buClrTx/>
              <a:buSzTx/>
              <a:buFontTx/>
              <a:buChar char="•"/>
              <a:defRPr/>
            </a:pPr>
            <a:r>
              <a:rPr kumimoji="0" lang="en-US" altLang="zh-CN"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HDFS </a:t>
            </a:r>
            <a:r>
              <a:rPr kumimoji="0" lang="en-US" altLang="zh-CN" sz="1800" b="0" i="0" u="none" strike="noStrike" kern="1200" cap="none" spc="0" normalizeH="0" baseline="0" noProof="0" dirty="0" err="1">
                <a:ln>
                  <a:noFill/>
                </a:ln>
                <a:solidFill>
                  <a:schemeClr val="tx1"/>
                </a:solidFill>
                <a:effectLst/>
                <a:uLnTx/>
                <a:uFillTx/>
                <a:latin typeface="+mj-lt"/>
                <a:ea typeface="宋体" panose="02010600030101010101" pitchFamily="2" charset="-122"/>
                <a:cs typeface="+mn-cs"/>
              </a:rPr>
              <a:t>dfs</a:t>
            </a:r>
            <a:r>
              <a:rPr kumimoji="0" lang="zh-CN" altLang="en-US"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跟</a:t>
            </a:r>
            <a:r>
              <a:rPr kumimoji="0" lang="en-US" altLang="zh-CN" sz="1800" b="0" i="0" u="none" strike="noStrike" kern="1200" cap="none" spc="0" normalizeH="0" baseline="0" noProof="0" dirty="0" err="1">
                <a:ln>
                  <a:noFill/>
                </a:ln>
                <a:solidFill>
                  <a:schemeClr val="tx1"/>
                </a:solidFill>
                <a:effectLst/>
                <a:uLnTx/>
                <a:uFillTx/>
                <a:latin typeface="+mj-lt"/>
                <a:ea typeface="宋体" panose="02010600030101010101" pitchFamily="2" charset="-122"/>
                <a:cs typeface="+mn-cs"/>
              </a:rPr>
              <a:t>hadoop</a:t>
            </a:r>
            <a:r>
              <a:rPr kumimoji="0" lang="en-US" altLang="zh-CN"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 </a:t>
            </a:r>
            <a:r>
              <a:rPr kumimoji="0" lang="en-US" altLang="zh-CN" sz="1800" b="0" i="0" u="none" strike="noStrike" kern="1200" cap="none" spc="0" normalizeH="0" baseline="0" noProof="0" dirty="0" err="1">
                <a:ln>
                  <a:noFill/>
                </a:ln>
                <a:solidFill>
                  <a:schemeClr val="tx1"/>
                </a:solidFill>
                <a:effectLst/>
                <a:uLnTx/>
                <a:uFillTx/>
                <a:latin typeface="+mj-lt"/>
                <a:ea typeface="宋体" panose="02010600030101010101" pitchFamily="2" charset="-122"/>
                <a:cs typeface="+mn-cs"/>
              </a:rPr>
              <a:t>dfs</a:t>
            </a:r>
            <a:r>
              <a:rPr kumimoji="0" lang="zh-CN" altLang="en-US"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的命令作用一样，也只能适用于</a:t>
            </a:r>
            <a:r>
              <a:rPr kumimoji="0" lang="en-US" altLang="zh-CN"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HDFS</a:t>
            </a:r>
            <a:r>
              <a:rPr kumimoji="0" lang="zh-CN" altLang="en-US"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文件系统</a:t>
            </a:r>
            <a:endParaRPr kumimoji="0" lang="zh-CN" altLang="en-US" sz="18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标题 2"/>
          <p:cNvSpPr>
            <a:spLocks noGrp="1"/>
          </p:cNvSpPr>
          <p:nvPr>
            <p:ph type="title"/>
          </p:nvPr>
        </p:nvSpPr>
        <p:spPr/>
        <p:txBody>
          <a:bodyPr vert="horz" wrap="square" lIns="91440" tIns="45720" rIns="91440" bIns="45720" anchor="ctr" anchorCtr="0"/>
          <a:p>
            <a:r>
              <a:rPr lang="en-US" altLang="zh-CN" dirty="0"/>
              <a:t>3.7.1	HDFS</a:t>
            </a:r>
            <a:r>
              <a:rPr lang="zh-CN" altLang="en-US" dirty="0"/>
              <a:t>常用命令</a:t>
            </a:r>
            <a:endParaRPr lang="zh-CN" altLang="en-US" dirty="0"/>
          </a:p>
        </p:txBody>
      </p:sp>
      <p:sp>
        <p:nvSpPr>
          <p:cNvPr id="41987" name="Rectangle 5"/>
          <p:cNvSpPr/>
          <p:nvPr/>
        </p:nvSpPr>
        <p:spPr>
          <a:xfrm>
            <a:off x="0" y="3249613"/>
            <a:ext cx="8991600" cy="496887"/>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266700">
              <a:lnSpc>
                <a:spcPct val="150000"/>
              </a:lnSpc>
              <a:spcBef>
                <a:spcPct val="0"/>
              </a:spcBef>
              <a:buNone/>
            </a:pPr>
            <a:endParaRPr lang="zh-CN" altLang="zh-CN" sz="2000" dirty="0"/>
          </a:p>
        </p:txBody>
      </p:sp>
      <p:sp>
        <p:nvSpPr>
          <p:cNvPr id="41988" name="矩形 1"/>
          <p:cNvSpPr/>
          <p:nvPr/>
        </p:nvSpPr>
        <p:spPr>
          <a:xfrm>
            <a:off x="381000" y="881063"/>
            <a:ext cx="8001000" cy="20732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50000"/>
              </a:lnSpc>
              <a:spcBef>
                <a:spcPct val="0"/>
              </a:spcBef>
              <a:buNone/>
            </a:pPr>
            <a:r>
              <a:rPr lang="zh-CN" altLang="en-US" sz="2000" dirty="0"/>
              <a:t>实例：</a:t>
            </a:r>
            <a:endParaRPr lang="zh-CN" altLang="en-US" sz="2000" dirty="0"/>
          </a:p>
          <a:p>
            <a:pPr marL="0" lvl="0" indent="0" eaLnBrk="1" hangingPunct="1">
              <a:spcBef>
                <a:spcPct val="0"/>
              </a:spcBef>
              <a:buNone/>
            </a:pPr>
            <a:r>
              <a:rPr lang="en-US" altLang="zh-CN" sz="2000" dirty="0"/>
              <a:t>hadoop fs -ls &lt;path&gt;:</a:t>
            </a:r>
            <a:r>
              <a:rPr lang="zh-CN" altLang="zh-CN" sz="2000" dirty="0"/>
              <a:t>显示</a:t>
            </a:r>
            <a:r>
              <a:rPr lang="en-US" altLang="zh-CN" sz="2000" dirty="0"/>
              <a:t>&lt;path&gt;</a:t>
            </a:r>
            <a:r>
              <a:rPr lang="zh-CN" altLang="zh-CN" sz="2000" dirty="0"/>
              <a:t>指定的文件的详细信息</a:t>
            </a:r>
            <a:endParaRPr lang="zh-CN" altLang="zh-CN" sz="2000" dirty="0"/>
          </a:p>
          <a:p>
            <a:pPr marL="0" lvl="0" indent="0" eaLnBrk="1" hangingPunct="1">
              <a:lnSpc>
                <a:spcPct val="150000"/>
              </a:lnSpc>
              <a:spcBef>
                <a:spcPct val="0"/>
              </a:spcBef>
              <a:buNone/>
            </a:pPr>
            <a:endParaRPr lang="zh-CN" altLang="zh-CN" sz="2000" dirty="0"/>
          </a:p>
          <a:p>
            <a:pPr marL="0" lvl="0" indent="0" eaLnBrk="1" hangingPunct="1">
              <a:spcBef>
                <a:spcPct val="0"/>
              </a:spcBef>
              <a:buNone/>
            </a:pPr>
            <a:r>
              <a:rPr lang="en-US" altLang="zh-CN" sz="2000" dirty="0"/>
              <a:t>hadoop fs -mkdir &lt;path&gt;:</a:t>
            </a:r>
            <a:r>
              <a:rPr lang="zh-CN" altLang="zh-CN" sz="2000" dirty="0"/>
              <a:t>创建</a:t>
            </a:r>
            <a:r>
              <a:rPr lang="en-US" altLang="zh-CN" sz="2000" dirty="0"/>
              <a:t>&lt;path&gt;</a:t>
            </a:r>
            <a:r>
              <a:rPr lang="zh-CN" altLang="zh-CN" sz="2000" dirty="0"/>
              <a:t>指定的文件夹</a:t>
            </a:r>
            <a:endParaRPr lang="zh-CN" altLang="zh-CN" sz="2000" dirty="0"/>
          </a:p>
          <a:p>
            <a:pPr marL="0" lvl="0" indent="0" eaLnBrk="1" hangingPunct="1">
              <a:lnSpc>
                <a:spcPct val="150000"/>
              </a:lnSpc>
              <a:spcBef>
                <a:spcPct val="0"/>
              </a:spcBef>
              <a:buNone/>
            </a:pPr>
            <a:endParaRPr lang="zh-CN" altLang="zh-CN" sz="2000" dirty="0"/>
          </a:p>
        </p:txBody>
      </p:sp>
      <p:pic>
        <p:nvPicPr>
          <p:cNvPr id="41989" name="图片 1"/>
          <p:cNvPicPr>
            <a:picLocks noChangeAspect="1"/>
          </p:cNvPicPr>
          <p:nvPr/>
        </p:nvPicPr>
        <p:blipFill>
          <a:blip r:embed="rId1"/>
          <a:stretch>
            <a:fillRect/>
          </a:stretch>
        </p:blipFill>
        <p:spPr>
          <a:xfrm>
            <a:off x="1778000" y="2711450"/>
            <a:ext cx="5813425" cy="3497263"/>
          </a:xfrm>
          <a:prstGeom prst="rect">
            <a:avLst/>
          </a:prstGeom>
          <a:noFill/>
          <a:ln w="9525">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标题 2"/>
          <p:cNvSpPr>
            <a:spLocks noGrp="1"/>
          </p:cNvSpPr>
          <p:nvPr>
            <p:ph type="title"/>
          </p:nvPr>
        </p:nvSpPr>
        <p:spPr/>
        <p:txBody>
          <a:bodyPr vert="horz" wrap="square" lIns="91440" tIns="45720" rIns="91440" bIns="45720" anchor="ctr" anchorCtr="0"/>
          <a:p>
            <a:r>
              <a:rPr lang="en-US" altLang="zh-CN" dirty="0"/>
              <a:t>3.7.1	HDFS</a:t>
            </a:r>
            <a:r>
              <a:rPr lang="zh-CN" altLang="en-US" dirty="0"/>
              <a:t>常用命令</a:t>
            </a:r>
            <a:endParaRPr lang="zh-CN" altLang="en-US" dirty="0"/>
          </a:p>
        </p:txBody>
      </p:sp>
      <p:sp>
        <p:nvSpPr>
          <p:cNvPr id="44035" name="Rectangle 5"/>
          <p:cNvSpPr/>
          <p:nvPr/>
        </p:nvSpPr>
        <p:spPr>
          <a:xfrm>
            <a:off x="0" y="3249613"/>
            <a:ext cx="8991600" cy="496887"/>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266700">
              <a:lnSpc>
                <a:spcPct val="150000"/>
              </a:lnSpc>
              <a:spcBef>
                <a:spcPct val="0"/>
              </a:spcBef>
              <a:buNone/>
            </a:pPr>
            <a:endParaRPr lang="zh-CN" altLang="zh-CN" sz="2000" dirty="0"/>
          </a:p>
        </p:txBody>
      </p:sp>
      <p:sp>
        <p:nvSpPr>
          <p:cNvPr id="44036" name="矩形 1"/>
          <p:cNvSpPr/>
          <p:nvPr/>
        </p:nvSpPr>
        <p:spPr>
          <a:xfrm>
            <a:off x="228600" y="914400"/>
            <a:ext cx="8610600" cy="1920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50000"/>
              </a:lnSpc>
              <a:spcBef>
                <a:spcPct val="0"/>
              </a:spcBef>
              <a:buNone/>
            </a:pPr>
            <a:r>
              <a:rPr lang="zh-CN" altLang="en-US" sz="2000" dirty="0"/>
              <a:t>实例：</a:t>
            </a:r>
            <a:endParaRPr lang="zh-CN" altLang="en-US" sz="2000" dirty="0"/>
          </a:p>
          <a:p>
            <a:pPr marL="0" lvl="0" indent="0" eaLnBrk="1" hangingPunct="1">
              <a:lnSpc>
                <a:spcPct val="150000"/>
              </a:lnSpc>
              <a:spcBef>
                <a:spcPct val="0"/>
              </a:spcBef>
              <a:buNone/>
            </a:pPr>
            <a:r>
              <a:rPr lang="zh-CN" altLang="zh-CN" sz="2000" dirty="0"/>
              <a:t>hadoop fs -cat &lt;path&gt;:</a:t>
            </a:r>
            <a:r>
              <a:rPr lang="zh-CN" altLang="en-US" sz="2000" dirty="0"/>
              <a:t>将</a:t>
            </a:r>
            <a:r>
              <a:rPr lang="zh-CN" altLang="zh-CN" sz="2000" dirty="0"/>
              <a:t>&lt;path&gt;</a:t>
            </a:r>
            <a:r>
              <a:rPr lang="zh-CN" altLang="en-US" sz="2000" dirty="0"/>
              <a:t>指定的文件的内容输出到标准输出（</a:t>
            </a:r>
            <a:r>
              <a:rPr lang="zh-CN" altLang="zh-CN" sz="2000" dirty="0"/>
              <a:t>stdout</a:t>
            </a:r>
            <a:r>
              <a:rPr lang="zh-CN" altLang="en-US" sz="2000" dirty="0"/>
              <a:t>）</a:t>
            </a:r>
            <a:endParaRPr lang="zh-CN" altLang="zh-CN" sz="2000" dirty="0"/>
          </a:p>
          <a:p>
            <a:pPr marL="0" lvl="0" indent="0" eaLnBrk="1" hangingPunct="1">
              <a:lnSpc>
                <a:spcPct val="150000"/>
              </a:lnSpc>
              <a:spcBef>
                <a:spcPct val="0"/>
              </a:spcBef>
              <a:buNone/>
            </a:pPr>
            <a:r>
              <a:rPr lang="zh-CN" altLang="zh-CN" sz="2000" dirty="0"/>
              <a:t>hadoop fs -copyFromLocal &lt;localsrc&gt; &lt;dst&gt;:</a:t>
            </a:r>
            <a:r>
              <a:rPr lang="zh-CN" altLang="en-US" sz="2000" dirty="0"/>
              <a:t>将本地源文件</a:t>
            </a:r>
            <a:r>
              <a:rPr lang="zh-CN" altLang="zh-CN" sz="2000" dirty="0"/>
              <a:t>&lt;localsrc&gt;</a:t>
            </a:r>
            <a:r>
              <a:rPr lang="zh-CN" altLang="en-US" sz="2000" dirty="0"/>
              <a:t>复制到路径</a:t>
            </a:r>
            <a:r>
              <a:rPr lang="zh-CN" altLang="zh-CN" sz="2000" dirty="0"/>
              <a:t>&lt;dst&gt;</a:t>
            </a:r>
            <a:r>
              <a:rPr lang="zh-CN" altLang="en-US" sz="2000" dirty="0"/>
              <a:t>指定的文件或文件夹中</a:t>
            </a:r>
            <a:endParaRPr lang="zh-CN" altLang="en-US" sz="2000" dirty="0"/>
          </a:p>
        </p:txBody>
      </p:sp>
      <p:pic>
        <p:nvPicPr>
          <p:cNvPr id="44037" name="图片 1"/>
          <p:cNvPicPr>
            <a:picLocks noChangeAspect="1"/>
          </p:cNvPicPr>
          <p:nvPr/>
        </p:nvPicPr>
        <p:blipFill>
          <a:blip r:embed="rId1"/>
          <a:stretch>
            <a:fillRect/>
          </a:stretch>
        </p:blipFill>
        <p:spPr>
          <a:xfrm>
            <a:off x="368300" y="3001963"/>
            <a:ext cx="8383588" cy="493712"/>
          </a:xfrm>
          <a:prstGeom prst="rect">
            <a:avLst/>
          </a:prstGeom>
          <a:noFill/>
          <a:ln w="9525">
            <a:noFill/>
          </a:ln>
        </p:spPr>
      </p:pic>
      <p:pic>
        <p:nvPicPr>
          <p:cNvPr id="44038" name="图片 2"/>
          <p:cNvPicPr>
            <a:picLocks noChangeAspect="1"/>
          </p:cNvPicPr>
          <p:nvPr/>
        </p:nvPicPr>
        <p:blipFill>
          <a:blip r:embed="rId2"/>
          <a:stretch>
            <a:fillRect/>
          </a:stretch>
        </p:blipFill>
        <p:spPr>
          <a:xfrm>
            <a:off x="368300" y="3846513"/>
            <a:ext cx="8362950" cy="2138362"/>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title" idx="4294967295"/>
          </p:nvPr>
        </p:nvSpPr>
        <p:spPr/>
        <p:txBody>
          <a:bodyPr vert="horz" wrap="square" lIns="91440" tIns="45720" rIns="91440" bIns="45720" anchor="ctr" anchorCtr="0"/>
          <a:p>
            <a:r>
              <a:rPr lang="en-US" altLang="zh-CN" dirty="0"/>
              <a:t>3.1	</a:t>
            </a:r>
            <a:r>
              <a:rPr lang="zh-CN" altLang="en-US" dirty="0"/>
              <a:t>分布式文件系统</a:t>
            </a:r>
            <a:endParaRPr lang="zh-CN" altLang="en-US" dirty="0"/>
          </a:p>
        </p:txBody>
      </p:sp>
      <p:sp>
        <p:nvSpPr>
          <p:cNvPr id="7171" name="Rectangle 3"/>
          <p:cNvSpPr>
            <a:spLocks noGrp="1"/>
          </p:cNvSpPr>
          <p:nvPr>
            <p:ph idx="1"/>
          </p:nvPr>
        </p:nvSpPr>
        <p:spPr>
          <a:xfrm>
            <a:off x="457200" y="1524000"/>
            <a:ext cx="8229600" cy="2133600"/>
          </a:xfrm>
        </p:spPr>
        <p:txBody>
          <a:bodyPr vert="horz" wrap="square" lIns="91440" tIns="45720" rIns="91440" bIns="45720" anchor="t" anchorCtr="0"/>
          <a:p>
            <a:pPr marL="0" indent="0">
              <a:buNone/>
            </a:pPr>
            <a:r>
              <a:rPr lang="en-US" altLang="zh-CN" sz="2400" dirty="0"/>
              <a:t>3.1.1	</a:t>
            </a:r>
            <a:r>
              <a:rPr lang="zh-CN" altLang="en-US" sz="2400" dirty="0"/>
              <a:t>计算机集群结构</a:t>
            </a:r>
            <a:endParaRPr lang="zh-CN" altLang="en-US" sz="2400" dirty="0"/>
          </a:p>
          <a:p>
            <a:pPr marL="0" indent="0">
              <a:buNone/>
            </a:pPr>
            <a:r>
              <a:rPr lang="en-US" altLang="zh-CN" sz="2400" dirty="0"/>
              <a:t>3.1.2	</a:t>
            </a:r>
            <a:r>
              <a:rPr lang="zh-CN" altLang="en-US" sz="2400" dirty="0"/>
              <a:t>分布式文件系统的结构</a:t>
            </a:r>
            <a:endParaRPr lang="zh-CN" alt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标题 2"/>
          <p:cNvSpPr>
            <a:spLocks noGrp="1"/>
          </p:cNvSpPr>
          <p:nvPr>
            <p:ph type="title"/>
          </p:nvPr>
        </p:nvSpPr>
        <p:spPr/>
        <p:txBody>
          <a:bodyPr vert="horz" wrap="square" lIns="91440" tIns="45720" rIns="91440" bIns="45720" anchor="ctr" anchorCtr="0"/>
          <a:p>
            <a:r>
              <a:rPr lang="en-US" altLang="zh-CN" dirty="0"/>
              <a:t>3.7.2	HDFS</a:t>
            </a:r>
            <a:r>
              <a:rPr lang="zh-CN" altLang="en-US" dirty="0"/>
              <a:t>的</a:t>
            </a:r>
            <a:r>
              <a:rPr lang="en-US" altLang="zh-CN" dirty="0"/>
              <a:t>Web</a:t>
            </a:r>
            <a:r>
              <a:rPr lang="zh-CN" altLang="en-US" dirty="0"/>
              <a:t>界面</a:t>
            </a:r>
            <a:endParaRPr lang="zh-CN" altLang="en-US" dirty="0"/>
          </a:p>
        </p:txBody>
      </p:sp>
      <p:sp>
        <p:nvSpPr>
          <p:cNvPr id="46083" name="矩形 1"/>
          <p:cNvSpPr/>
          <p:nvPr/>
        </p:nvSpPr>
        <p:spPr>
          <a:xfrm>
            <a:off x="152400" y="1219200"/>
            <a:ext cx="8686800" cy="10144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50000"/>
              </a:lnSpc>
              <a:spcBef>
                <a:spcPct val="0"/>
              </a:spcBef>
              <a:buNone/>
            </a:pPr>
            <a:r>
              <a:rPr lang="zh-CN" altLang="en-US" sz="2000" dirty="0"/>
              <a:t>在配置好</a:t>
            </a:r>
            <a:r>
              <a:rPr lang="zh-CN" altLang="zh-CN" sz="2000" dirty="0"/>
              <a:t>Hadoop</a:t>
            </a:r>
            <a:r>
              <a:rPr lang="zh-CN" altLang="en-US" sz="2000" dirty="0"/>
              <a:t>集群之后，可以通过浏览器登录“</a:t>
            </a:r>
            <a:r>
              <a:rPr lang="zh-CN" altLang="zh-CN" sz="2000" dirty="0"/>
              <a:t>http://</a:t>
            </a:r>
            <a:r>
              <a:rPr lang="en-US" altLang="zh-CN" sz="2000" dirty="0"/>
              <a:t>localhost</a:t>
            </a:r>
            <a:r>
              <a:rPr lang="zh-CN" altLang="zh-CN" sz="2000" dirty="0"/>
              <a:t>:</a:t>
            </a:r>
            <a:r>
              <a:rPr lang="en-US" altLang="zh-CN" sz="2000" dirty="0"/>
              <a:t>98</a:t>
            </a:r>
            <a:r>
              <a:rPr lang="zh-CN" altLang="zh-CN" sz="2000" dirty="0"/>
              <a:t>70”</a:t>
            </a:r>
            <a:r>
              <a:rPr lang="zh-CN" altLang="en-US" sz="2000" dirty="0"/>
              <a:t>访问</a:t>
            </a:r>
            <a:r>
              <a:rPr lang="zh-CN" altLang="zh-CN" sz="2000" dirty="0"/>
              <a:t>HDFS</a:t>
            </a:r>
            <a:r>
              <a:rPr lang="zh-CN" altLang="en-US" sz="2000" dirty="0"/>
              <a:t>文件系统</a:t>
            </a:r>
            <a:endParaRPr lang="zh-CN" altLang="en-US" sz="2000" dirty="0"/>
          </a:p>
        </p:txBody>
      </p:sp>
      <p:sp>
        <p:nvSpPr>
          <p:cNvPr id="46084" name="TextBox 6"/>
          <p:cNvSpPr txBox="1"/>
          <p:nvPr/>
        </p:nvSpPr>
        <p:spPr>
          <a:xfrm>
            <a:off x="2378075" y="2384425"/>
            <a:ext cx="6396038" cy="3079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en-US" sz="1400" dirty="0"/>
              <a:t>通过</a:t>
            </a:r>
            <a:r>
              <a:rPr lang="en-US" altLang="zh-CN" sz="1400" dirty="0"/>
              <a:t>Web</a:t>
            </a:r>
            <a:r>
              <a:rPr lang="zh-CN" altLang="en-US" sz="1400" dirty="0"/>
              <a:t>界面的</a:t>
            </a:r>
            <a:r>
              <a:rPr lang="en-US" altLang="zh-CN" sz="1400" dirty="0"/>
              <a:t>”Utilities”</a:t>
            </a:r>
            <a:r>
              <a:rPr lang="zh-CN" altLang="en-US" sz="1400" dirty="0"/>
              <a:t>菜单下面的“</a:t>
            </a:r>
            <a:r>
              <a:rPr lang="en-US" altLang="zh-CN" sz="1400" dirty="0"/>
              <a:t>Browse the filesystem</a:t>
            </a:r>
            <a:r>
              <a:rPr lang="zh-CN" altLang="en-US" sz="1400" dirty="0"/>
              <a:t>”查看文件</a:t>
            </a:r>
            <a:endParaRPr lang="zh-CN" altLang="en-US" sz="1400" dirty="0"/>
          </a:p>
        </p:txBody>
      </p:sp>
      <p:pic>
        <p:nvPicPr>
          <p:cNvPr id="46085" name="图片 1"/>
          <p:cNvPicPr>
            <a:picLocks noChangeAspect="1"/>
          </p:cNvPicPr>
          <p:nvPr/>
        </p:nvPicPr>
        <p:blipFill>
          <a:blip r:embed="rId1"/>
          <a:stretch>
            <a:fillRect/>
          </a:stretch>
        </p:blipFill>
        <p:spPr>
          <a:xfrm>
            <a:off x="347663" y="2757488"/>
            <a:ext cx="8296275" cy="3735387"/>
          </a:xfrm>
          <a:prstGeom prst="rect">
            <a:avLst/>
          </a:prstGeom>
          <a:noFill/>
          <a:ln w="9525">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标题 2"/>
          <p:cNvSpPr>
            <a:spLocks noGrp="1"/>
          </p:cNvSpPr>
          <p:nvPr>
            <p:ph type="title"/>
          </p:nvPr>
        </p:nvSpPr>
        <p:spPr/>
        <p:txBody>
          <a:bodyPr vert="horz" wrap="square" lIns="91440" tIns="45720" rIns="91440" bIns="45720" anchor="ctr" anchorCtr="0"/>
          <a:p>
            <a:r>
              <a:rPr lang="zh-CN" altLang="zh-CN" dirty="0"/>
              <a:t>3.7.3	HDFS常用Java API及应用实例</a:t>
            </a:r>
            <a:endParaRPr lang="zh-CN" altLang="zh-CN" dirty="0"/>
          </a:p>
        </p:txBody>
      </p:sp>
      <p:sp>
        <p:nvSpPr>
          <p:cNvPr id="47107" name="矩形 3"/>
          <p:cNvSpPr/>
          <p:nvPr/>
        </p:nvSpPr>
        <p:spPr>
          <a:xfrm>
            <a:off x="609600" y="1219200"/>
            <a:ext cx="7848600" cy="3784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50000"/>
              </a:lnSpc>
              <a:spcBef>
                <a:spcPct val="0"/>
              </a:spcBef>
              <a:buNone/>
            </a:pPr>
            <a:r>
              <a:rPr lang="zh-CN" altLang="en-US" sz="2000" b="1" dirty="0"/>
              <a:t>利用</a:t>
            </a:r>
            <a:r>
              <a:rPr lang="en-US" altLang="zh-CN" sz="2000" b="1" dirty="0"/>
              <a:t>Java API</a:t>
            </a:r>
            <a:r>
              <a:rPr lang="zh-CN" altLang="en-US" sz="2000" b="1" dirty="0"/>
              <a:t>与</a:t>
            </a:r>
            <a:r>
              <a:rPr lang="en-US" altLang="zh-CN" sz="2000" b="1" dirty="0"/>
              <a:t>HDFS</a:t>
            </a:r>
            <a:r>
              <a:rPr lang="zh-CN" altLang="en-US" sz="2000" b="1" dirty="0"/>
              <a:t>进行交互</a:t>
            </a:r>
            <a:endParaRPr lang="en-US" altLang="zh-CN" sz="2000" b="1" dirty="0"/>
          </a:p>
          <a:p>
            <a:pPr marL="0" lvl="0" indent="0" eaLnBrk="1" hangingPunct="1">
              <a:lnSpc>
                <a:spcPct val="150000"/>
              </a:lnSpc>
              <a:spcBef>
                <a:spcPct val="0"/>
              </a:spcBef>
              <a:buNone/>
            </a:pPr>
            <a:r>
              <a:rPr lang="zh-CN" altLang="en-US" sz="2000" dirty="0"/>
              <a:t>实例：</a:t>
            </a:r>
            <a:r>
              <a:rPr lang="zh-CN" altLang="zh-CN" sz="2000" dirty="0"/>
              <a:t>文件的过滤与合并</a:t>
            </a:r>
            <a:endParaRPr lang="en-US" altLang="zh-CN" sz="2000" dirty="0"/>
          </a:p>
          <a:p>
            <a:pPr marL="0" lvl="0" indent="0" eaLnBrk="1" hangingPunct="1">
              <a:lnSpc>
                <a:spcPct val="150000"/>
              </a:lnSpc>
              <a:spcBef>
                <a:spcPct val="0"/>
              </a:spcBef>
              <a:buNone/>
            </a:pPr>
            <a:r>
              <a:rPr lang="zh-CN" altLang="en-US" sz="2000" dirty="0"/>
              <a:t>准备工作：在</a:t>
            </a:r>
            <a:r>
              <a:rPr lang="en-US" altLang="zh-CN" sz="2000" dirty="0"/>
              <a:t>Ubuntu</a:t>
            </a:r>
            <a:r>
              <a:rPr lang="zh-CN" altLang="en-US" sz="2000" dirty="0"/>
              <a:t>系统中安装开发工具</a:t>
            </a:r>
            <a:r>
              <a:rPr lang="en-US" altLang="zh-CN" sz="2000" dirty="0"/>
              <a:t>Eclipse</a:t>
            </a:r>
            <a:endParaRPr lang="en-US" altLang="zh-CN" sz="2000" dirty="0"/>
          </a:p>
          <a:p>
            <a:pPr marL="0" lvl="0" indent="0" eaLnBrk="1" hangingPunct="1">
              <a:lnSpc>
                <a:spcPct val="150000"/>
              </a:lnSpc>
              <a:spcBef>
                <a:spcPct val="0"/>
              </a:spcBef>
              <a:buNone/>
            </a:pPr>
            <a:endParaRPr lang="zh-CN" altLang="en-US" sz="2000" dirty="0"/>
          </a:p>
          <a:p>
            <a:pPr marL="0" lvl="0" indent="0" eaLnBrk="1" hangingPunct="1">
              <a:lnSpc>
                <a:spcPct val="150000"/>
              </a:lnSpc>
              <a:spcBef>
                <a:spcPct val="0"/>
              </a:spcBef>
              <a:buNone/>
            </a:pPr>
            <a:r>
              <a:rPr lang="zh-CN" altLang="en-US" sz="2000" dirty="0"/>
              <a:t>具体请参见：</a:t>
            </a:r>
            <a:endParaRPr lang="en-US" altLang="zh-CN" sz="2000" dirty="0"/>
          </a:p>
          <a:p>
            <a:pPr marL="0" lvl="0" indent="0" eaLnBrk="1" hangingPunct="1">
              <a:lnSpc>
                <a:spcPct val="150000"/>
              </a:lnSpc>
              <a:spcBef>
                <a:spcPct val="0"/>
              </a:spcBef>
              <a:buNone/>
            </a:pPr>
            <a:r>
              <a:rPr lang="en-US" altLang="zh-CN" sz="2000" dirty="0"/>
              <a:t>《</a:t>
            </a:r>
            <a:r>
              <a:rPr lang="zh-CN" altLang="en-US" sz="2000" dirty="0"/>
              <a:t>大数据技术原理与应用（第</a:t>
            </a:r>
            <a:r>
              <a:rPr lang="en-US" altLang="zh-CN" sz="2000" dirty="0"/>
              <a:t>3</a:t>
            </a:r>
            <a:r>
              <a:rPr lang="zh-CN" altLang="en-US" sz="2000" dirty="0"/>
              <a:t>版） 第三章 分布式文件系统</a:t>
            </a:r>
            <a:r>
              <a:rPr lang="en-US" altLang="zh-CN" sz="2000" dirty="0"/>
              <a:t>HDFS</a:t>
            </a:r>
            <a:r>
              <a:rPr lang="zh-CN" altLang="en-US" sz="2000" dirty="0"/>
              <a:t> 学习指南</a:t>
            </a:r>
            <a:r>
              <a:rPr lang="en-US" altLang="zh-CN" sz="2000" dirty="0"/>
              <a:t>》</a:t>
            </a:r>
            <a:endParaRPr lang="en-US" altLang="zh-CN" sz="2000" dirty="0"/>
          </a:p>
          <a:p>
            <a:pPr marL="0" lvl="0" indent="0" eaLnBrk="1" hangingPunct="1">
              <a:lnSpc>
                <a:spcPct val="150000"/>
              </a:lnSpc>
              <a:spcBef>
                <a:spcPct val="0"/>
              </a:spcBef>
              <a:buNone/>
            </a:pPr>
            <a:r>
              <a:rPr lang="zh-CN" altLang="en-US" sz="2000" dirty="0"/>
              <a:t>访问地址：</a:t>
            </a:r>
            <a:r>
              <a:rPr lang="en-US" altLang="zh-CN" sz="2000" dirty="0"/>
              <a:t> http://dblab.xmu.edu.cn/blog/2460-2/</a:t>
            </a:r>
            <a:endParaRPr lang="en-US" altLang="zh-CN"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标题 1"/>
          <p:cNvSpPr>
            <a:spLocks noGrp="1"/>
          </p:cNvSpPr>
          <p:nvPr>
            <p:ph type="title"/>
          </p:nvPr>
        </p:nvSpPr>
        <p:spPr/>
        <p:txBody>
          <a:bodyPr vert="horz" wrap="square" lIns="91440" tIns="45720" rIns="91440" bIns="45720" anchor="ctr" anchorCtr="0"/>
          <a:p>
            <a:r>
              <a:rPr lang="zh-CN" altLang="zh-CN" dirty="0"/>
              <a:t>3.7.3	HDFS常用Java API及应用实例</a:t>
            </a:r>
            <a:endParaRPr lang="zh-CN" altLang="en-US" dirty="0"/>
          </a:p>
        </p:txBody>
      </p:sp>
      <p:sp>
        <p:nvSpPr>
          <p:cNvPr id="48131" name="文本框 99"/>
          <p:cNvSpPr txBox="1">
            <a:spLocks noChangeArrowheads="1"/>
          </p:cNvSpPr>
          <p:nvPr/>
        </p:nvSpPr>
        <p:spPr bwMode="auto">
          <a:xfrm>
            <a:off x="768350" y="1833563"/>
            <a:ext cx="7329488" cy="1938338"/>
          </a:xfrm>
          <a:prstGeom prst="rect">
            <a:avLst/>
          </a:prstGeom>
          <a:noFill/>
          <a:ln>
            <a:noFill/>
          </a:ln>
        </p:spPr>
        <p:txBody>
          <a:bodyPr>
            <a:spAutoFit/>
          </a:bodyPr>
          <a:lstStyle>
            <a:lvl1pPr indent="2667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266700" algn="l" defTabSz="914400" rtl="0" eaLnBrk="1" fontAlgn="base" latinLnBrk="0" hangingPunct="1">
              <a:lnSpc>
                <a:spcPct val="100000"/>
              </a:lnSpc>
              <a:spcBef>
                <a:spcPct val="0"/>
              </a:spcBef>
              <a:spcAft>
                <a:spcPct val="0"/>
              </a:spcAft>
              <a:buClrTx/>
              <a:buSzTx/>
              <a:buFontTx/>
              <a:buNone/>
              <a:defRPr/>
            </a:pPr>
            <a:r>
              <a:rPr kumimoji="0" lang="zh-CN" altLang="zh-CN"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现在要执行的任务是：假设在目录</a:t>
            </a:r>
            <a:r>
              <a:rPr kumimoji="0" lang="en-US" altLang="zh-CN"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a:t>
            </a:r>
            <a:r>
              <a:rPr kumimoji="0" lang="en-US" altLang="zh-CN" sz="2000" b="0" i="0" u="none" strike="noStrike" kern="1200" cap="none" spc="0" normalizeH="0" baseline="0" noProof="0" dirty="0" err="1">
                <a:ln>
                  <a:noFill/>
                </a:ln>
                <a:solidFill>
                  <a:schemeClr val="tx1"/>
                </a:solidFill>
                <a:effectLst/>
                <a:uLnTx/>
                <a:uFillTx/>
                <a:latin typeface="+mj-lt"/>
                <a:ea typeface="宋体" panose="02010600030101010101" pitchFamily="2" charset="-122"/>
                <a:cs typeface="+mn-cs"/>
              </a:rPr>
              <a:t>hdfs</a:t>
            </a:r>
            <a:r>
              <a:rPr kumimoji="0" lang="en-US" altLang="zh-CN"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://localhost:9000/user/</a:t>
            </a:r>
            <a:r>
              <a:rPr kumimoji="0" lang="en-US" altLang="zh-CN" sz="2000" b="0" i="0" u="none" strike="noStrike" kern="1200" cap="none" spc="0" normalizeH="0" baseline="0" noProof="0" dirty="0" err="1">
                <a:ln>
                  <a:noFill/>
                </a:ln>
                <a:solidFill>
                  <a:schemeClr val="tx1"/>
                </a:solidFill>
                <a:effectLst/>
                <a:uLnTx/>
                <a:uFillTx/>
                <a:latin typeface="+mj-lt"/>
                <a:ea typeface="宋体" panose="02010600030101010101" pitchFamily="2" charset="-122"/>
                <a:cs typeface="+mn-cs"/>
              </a:rPr>
              <a:t>hadoop</a:t>
            </a:r>
            <a:r>
              <a:rPr kumimoji="0" lang="zh-CN" altLang="zh-CN"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”下面有几个文件，分别是</a:t>
            </a:r>
            <a:r>
              <a:rPr kumimoji="0" lang="en-US" altLang="zh-CN"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file1.txt</a:t>
            </a:r>
            <a:r>
              <a:rPr kumimoji="0" lang="zh-CN" altLang="zh-CN"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a:t>
            </a:r>
            <a:r>
              <a:rPr kumimoji="0" lang="en-US" altLang="zh-CN"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file2.txt</a:t>
            </a:r>
            <a:r>
              <a:rPr kumimoji="0" lang="zh-CN" altLang="zh-CN"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a:t>
            </a:r>
            <a:r>
              <a:rPr kumimoji="0" lang="en-US" altLang="zh-CN"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file3.txt</a:t>
            </a:r>
            <a:r>
              <a:rPr kumimoji="0" lang="zh-CN" altLang="zh-CN"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a:t>
            </a:r>
            <a:r>
              <a:rPr kumimoji="0" lang="en-US" altLang="zh-CN"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file4.abc</a:t>
            </a:r>
            <a:r>
              <a:rPr kumimoji="0" lang="zh-CN" altLang="zh-CN"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和</a:t>
            </a:r>
            <a:r>
              <a:rPr kumimoji="0" lang="en-US" altLang="zh-CN"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file5.abc</a:t>
            </a:r>
            <a:r>
              <a:rPr kumimoji="0" lang="zh-CN" altLang="zh-CN"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，这里需要从该目录中过滤出所有后缀名不为</a:t>
            </a:r>
            <a:r>
              <a:rPr kumimoji="0" lang="en-US" altLang="zh-CN"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a:t>
            </a:r>
            <a:r>
              <a:rPr kumimoji="0" lang="en-US" altLang="zh-CN" sz="2000" b="0" i="0" u="none" strike="noStrike" kern="1200" cap="none" spc="0" normalizeH="0" baseline="0" noProof="0" dirty="0" err="1">
                <a:ln>
                  <a:noFill/>
                </a:ln>
                <a:solidFill>
                  <a:schemeClr val="tx1"/>
                </a:solidFill>
                <a:effectLst/>
                <a:uLnTx/>
                <a:uFillTx/>
                <a:latin typeface="+mj-lt"/>
                <a:ea typeface="宋体" panose="02010600030101010101" pitchFamily="2" charset="-122"/>
                <a:cs typeface="+mn-cs"/>
              </a:rPr>
              <a:t>abc</a:t>
            </a:r>
            <a:r>
              <a:rPr kumimoji="0" lang="zh-CN" altLang="zh-CN"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”的文件，对过滤之后的文件进行读取，并将这些文件的内容合并到文件</a:t>
            </a:r>
            <a:r>
              <a:rPr kumimoji="0" lang="en-US" altLang="zh-CN"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a:t>
            </a:r>
            <a:r>
              <a:rPr kumimoji="0" lang="en-US" altLang="zh-CN" sz="2000" b="0" i="0" u="none" strike="noStrike" kern="1200" cap="none" spc="0" normalizeH="0" baseline="0" noProof="0" dirty="0" err="1">
                <a:ln>
                  <a:noFill/>
                </a:ln>
                <a:solidFill>
                  <a:schemeClr val="tx1"/>
                </a:solidFill>
                <a:effectLst/>
                <a:uLnTx/>
                <a:uFillTx/>
                <a:latin typeface="+mj-lt"/>
                <a:ea typeface="宋体" panose="02010600030101010101" pitchFamily="2" charset="-122"/>
                <a:cs typeface="+mn-cs"/>
              </a:rPr>
              <a:t>hdfs</a:t>
            </a:r>
            <a:r>
              <a:rPr kumimoji="0" lang="en-US" altLang="zh-CN"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://localhost:9000/user/</a:t>
            </a:r>
            <a:r>
              <a:rPr kumimoji="0" lang="en-US" altLang="zh-CN" sz="2000" b="0" i="0" u="none" strike="noStrike" kern="1200" cap="none" spc="0" normalizeH="0" baseline="0" noProof="0" dirty="0" err="1">
                <a:ln>
                  <a:noFill/>
                </a:ln>
                <a:solidFill>
                  <a:schemeClr val="tx1"/>
                </a:solidFill>
                <a:effectLst/>
                <a:uLnTx/>
                <a:uFillTx/>
                <a:latin typeface="+mj-lt"/>
                <a:ea typeface="宋体" panose="02010600030101010101" pitchFamily="2" charset="-122"/>
                <a:cs typeface="+mn-cs"/>
              </a:rPr>
              <a:t>hadoop</a:t>
            </a:r>
            <a:r>
              <a:rPr kumimoji="0" lang="en-US" altLang="zh-CN"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/merge.txt</a:t>
            </a:r>
            <a:r>
              <a:rPr kumimoji="0" lang="zh-CN" altLang="zh-CN"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”中。</a:t>
            </a:r>
            <a:endParaRPr kumimoji="0" lang="zh-CN" altLang="en-US" sz="20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标题 1"/>
          <p:cNvSpPr>
            <a:spLocks noGrp="1"/>
          </p:cNvSpPr>
          <p:nvPr>
            <p:ph type="title"/>
          </p:nvPr>
        </p:nvSpPr>
        <p:spPr/>
        <p:txBody>
          <a:bodyPr vert="horz" wrap="square" lIns="91440" tIns="45720" rIns="91440" bIns="45720" anchor="ctr" anchorCtr="0"/>
          <a:p>
            <a:r>
              <a:rPr lang="zh-CN" altLang="zh-CN" dirty="0"/>
              <a:t>3.7.3	HDFS常用Java API及应用实例</a:t>
            </a:r>
            <a:endParaRPr lang="zh-CN" altLang="en-US" dirty="0"/>
          </a:p>
        </p:txBody>
      </p:sp>
      <p:sp>
        <p:nvSpPr>
          <p:cNvPr id="49155" name="文本框 99"/>
          <p:cNvSpPr txBox="1"/>
          <p:nvPr/>
        </p:nvSpPr>
        <p:spPr>
          <a:xfrm>
            <a:off x="762000" y="1455738"/>
            <a:ext cx="50800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2400" dirty="0"/>
              <a:t>一、在</a:t>
            </a:r>
            <a:r>
              <a:rPr lang="en-US" altLang="zh-CN" sz="2400" dirty="0">
                <a:latin typeface="Times New Roman" panose="02020603050405020304" pitchFamily="18" charset="0"/>
              </a:rPr>
              <a:t>Eclipse</a:t>
            </a:r>
            <a:r>
              <a:rPr lang="zh-CN" altLang="zh-CN" sz="2400" dirty="0"/>
              <a:t>中创建项目</a:t>
            </a:r>
            <a:endParaRPr lang="zh-CN" altLang="en-US" sz="2400" dirty="0"/>
          </a:p>
        </p:txBody>
      </p:sp>
      <p:sp>
        <p:nvSpPr>
          <p:cNvPr id="49156" name="文本框 1"/>
          <p:cNvSpPr txBox="1"/>
          <p:nvPr/>
        </p:nvSpPr>
        <p:spPr>
          <a:xfrm>
            <a:off x="762000" y="2111375"/>
            <a:ext cx="7720013" cy="706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2000" dirty="0"/>
              <a:t>启动</a:t>
            </a:r>
            <a:r>
              <a:rPr lang="en-US" altLang="zh-CN" sz="2000" dirty="0">
                <a:latin typeface="Times New Roman" panose="02020603050405020304" pitchFamily="18" charset="0"/>
              </a:rPr>
              <a:t>Eclipse</a:t>
            </a:r>
            <a:r>
              <a:rPr lang="zh-CN" altLang="zh-CN" sz="2000" dirty="0"/>
              <a:t>。当</a:t>
            </a:r>
            <a:r>
              <a:rPr lang="en-US" altLang="zh-CN" sz="2000" dirty="0">
                <a:latin typeface="Times New Roman" panose="02020603050405020304" pitchFamily="18" charset="0"/>
              </a:rPr>
              <a:t>Eclipse</a:t>
            </a:r>
            <a:r>
              <a:rPr lang="zh-CN" altLang="zh-CN" sz="2000" dirty="0"/>
              <a:t>启动以后，会弹出如下图所示界面，提示设置工作空间（</a:t>
            </a:r>
            <a:r>
              <a:rPr lang="en-US" altLang="zh-CN" sz="2000" dirty="0">
                <a:latin typeface="Times New Roman" panose="02020603050405020304" pitchFamily="18" charset="0"/>
              </a:rPr>
              <a:t>workspace</a:t>
            </a:r>
            <a:r>
              <a:rPr lang="zh-CN" altLang="zh-CN" sz="2000" dirty="0"/>
              <a:t>）</a:t>
            </a:r>
            <a:r>
              <a:rPr lang="zh-CN" altLang="zh-CN" sz="2000" dirty="0">
                <a:latin typeface="Times New Roman" panose="02020603050405020304" pitchFamily="18" charset="0"/>
              </a:rPr>
              <a:t>。</a:t>
            </a:r>
            <a:endParaRPr lang="zh-CN" altLang="en-US" sz="2000" dirty="0">
              <a:latin typeface="Times New Roman" panose="02020603050405020304" pitchFamily="18" charset="0"/>
            </a:endParaRPr>
          </a:p>
        </p:txBody>
      </p:sp>
      <p:pic>
        <p:nvPicPr>
          <p:cNvPr id="49157" name="图片 1"/>
          <p:cNvPicPr>
            <a:picLocks noChangeAspect="1"/>
          </p:cNvPicPr>
          <p:nvPr/>
        </p:nvPicPr>
        <p:blipFill>
          <a:blip r:embed="rId1"/>
          <a:stretch>
            <a:fillRect/>
          </a:stretch>
        </p:blipFill>
        <p:spPr>
          <a:xfrm>
            <a:off x="912813" y="2949575"/>
            <a:ext cx="7294562" cy="3325813"/>
          </a:xfrm>
          <a:prstGeom prst="rect">
            <a:avLst/>
          </a:prstGeom>
          <a:noFill/>
          <a:ln w="9525">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标题 1"/>
          <p:cNvSpPr>
            <a:spLocks noGrp="1"/>
          </p:cNvSpPr>
          <p:nvPr>
            <p:ph type="title"/>
          </p:nvPr>
        </p:nvSpPr>
        <p:spPr/>
        <p:txBody>
          <a:bodyPr vert="horz" wrap="square" lIns="91440" tIns="45720" rIns="91440" bIns="45720" anchor="ctr" anchorCtr="0"/>
          <a:p>
            <a:r>
              <a:rPr lang="zh-CN" altLang="zh-CN" dirty="0"/>
              <a:t>3.7.3	HDFS常用Java API及应用实例</a:t>
            </a:r>
            <a:endParaRPr lang="zh-CN" altLang="en-US" dirty="0"/>
          </a:p>
        </p:txBody>
      </p:sp>
      <p:sp>
        <p:nvSpPr>
          <p:cNvPr id="50179" name="文本框 99"/>
          <p:cNvSpPr txBox="1"/>
          <p:nvPr/>
        </p:nvSpPr>
        <p:spPr>
          <a:xfrm>
            <a:off x="752475" y="1314450"/>
            <a:ext cx="7475538" cy="19383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2400" dirty="0"/>
              <a:t>可以直接采用默认的设置</a:t>
            </a:r>
            <a:r>
              <a:rPr lang="en-US" altLang="zh-CN" sz="2400" dirty="0">
                <a:latin typeface="Times New Roman" panose="02020603050405020304" pitchFamily="18" charset="0"/>
              </a:rPr>
              <a:t>“/home/hadoop/workspace”</a:t>
            </a:r>
            <a:r>
              <a:rPr lang="zh-CN" altLang="zh-CN" sz="2400" dirty="0"/>
              <a:t>，点击</a:t>
            </a:r>
            <a:r>
              <a:rPr lang="en-US" altLang="zh-CN" sz="2400" dirty="0">
                <a:latin typeface="Times New Roman" panose="02020603050405020304" pitchFamily="18" charset="0"/>
              </a:rPr>
              <a:t>“Launch”</a:t>
            </a:r>
            <a:r>
              <a:rPr lang="zh-CN" altLang="zh-CN" sz="2400" dirty="0"/>
              <a:t>按钮。可以看出，由于当前是采用</a:t>
            </a:r>
            <a:r>
              <a:rPr lang="en-US" altLang="zh-CN" sz="2400" dirty="0">
                <a:latin typeface="Times New Roman" panose="02020603050405020304" pitchFamily="18" charset="0"/>
              </a:rPr>
              <a:t>hadoop</a:t>
            </a:r>
            <a:r>
              <a:rPr lang="zh-CN" altLang="zh-CN" sz="2400" dirty="0"/>
              <a:t>用户登录了</a:t>
            </a:r>
            <a:r>
              <a:rPr lang="en-US" altLang="zh-CN" sz="2400" dirty="0">
                <a:latin typeface="Times New Roman" panose="02020603050405020304" pitchFamily="18" charset="0"/>
              </a:rPr>
              <a:t>Linux</a:t>
            </a:r>
            <a:r>
              <a:rPr lang="zh-CN" altLang="zh-CN" sz="2400" dirty="0"/>
              <a:t>系统，因此，默认的工作空间目录位于</a:t>
            </a:r>
            <a:r>
              <a:rPr lang="en-US" altLang="zh-CN" sz="2400" dirty="0">
                <a:latin typeface="Times New Roman" panose="02020603050405020304" pitchFamily="18" charset="0"/>
              </a:rPr>
              <a:t>hadoop</a:t>
            </a:r>
            <a:r>
              <a:rPr lang="zh-CN" altLang="zh-CN" sz="2400" dirty="0"/>
              <a:t>用户目录</a:t>
            </a:r>
            <a:r>
              <a:rPr lang="en-US" altLang="zh-CN" sz="2400" dirty="0">
                <a:latin typeface="Times New Roman" panose="02020603050405020304" pitchFamily="18" charset="0"/>
              </a:rPr>
              <a:t>“/home/hadoop”</a:t>
            </a:r>
            <a:r>
              <a:rPr lang="zh-CN" altLang="zh-CN" sz="2400" dirty="0"/>
              <a:t>下。</a:t>
            </a:r>
            <a:endParaRPr lang="en-US" altLang="zh-CN" sz="2400" dirty="0">
              <a:latin typeface="Times New Roman" panose="02020603050405020304" pitchFamily="18" charset="0"/>
            </a:endParaRPr>
          </a:p>
          <a:p>
            <a:pPr marL="0" lvl="0" indent="0" eaLnBrk="1" hangingPunct="1">
              <a:spcBef>
                <a:spcPct val="0"/>
              </a:spcBef>
              <a:buNone/>
            </a:pPr>
            <a:r>
              <a:rPr lang="en-US" altLang="zh-CN" sz="2400" dirty="0">
                <a:latin typeface="Times New Roman" panose="02020603050405020304" pitchFamily="18" charset="0"/>
              </a:rPr>
              <a:t>Eclipse</a:t>
            </a:r>
            <a:r>
              <a:rPr lang="zh-CN" altLang="zh-CN" sz="2400" dirty="0"/>
              <a:t>启动以后，</a:t>
            </a:r>
            <a:r>
              <a:rPr lang="zh-CN" altLang="zh-CN" sz="2400" dirty="0">
                <a:latin typeface="Times New Roman" panose="02020603050405020304" pitchFamily="18" charset="0"/>
              </a:rPr>
              <a:t>会</a:t>
            </a:r>
            <a:r>
              <a:rPr lang="zh-CN" altLang="zh-CN" sz="2400" dirty="0"/>
              <a:t>呈现如下图所示的界面</a:t>
            </a:r>
            <a:r>
              <a:rPr lang="zh-CN" altLang="zh-CN" sz="2400" dirty="0">
                <a:latin typeface="Times New Roman" panose="02020603050405020304" pitchFamily="18" charset="0"/>
              </a:rPr>
              <a:t>。</a:t>
            </a:r>
            <a:endParaRPr lang="zh-CN" altLang="en-US" sz="2400" dirty="0">
              <a:latin typeface="Times New Roman" panose="02020603050405020304" pitchFamily="18" charset="0"/>
            </a:endParaRPr>
          </a:p>
        </p:txBody>
      </p:sp>
      <p:pic>
        <p:nvPicPr>
          <p:cNvPr id="50180" name="图片 2"/>
          <p:cNvPicPr>
            <a:picLocks noChangeAspect="1"/>
          </p:cNvPicPr>
          <p:nvPr/>
        </p:nvPicPr>
        <p:blipFill>
          <a:blip r:embed="rId1"/>
          <a:stretch>
            <a:fillRect/>
          </a:stretch>
        </p:blipFill>
        <p:spPr>
          <a:xfrm>
            <a:off x="2239963" y="3340100"/>
            <a:ext cx="4664075" cy="3146425"/>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标题 1"/>
          <p:cNvSpPr>
            <a:spLocks noGrp="1"/>
          </p:cNvSpPr>
          <p:nvPr>
            <p:ph type="title"/>
          </p:nvPr>
        </p:nvSpPr>
        <p:spPr/>
        <p:txBody>
          <a:bodyPr vert="horz" wrap="square" lIns="91440" tIns="45720" rIns="91440" bIns="45720" anchor="ctr" anchorCtr="0"/>
          <a:p>
            <a:r>
              <a:rPr lang="zh-CN" altLang="zh-CN" dirty="0"/>
              <a:t>3.7.3	HDFS常用Java API及应用实例</a:t>
            </a:r>
            <a:endParaRPr lang="zh-CN" altLang="en-US" dirty="0"/>
          </a:p>
        </p:txBody>
      </p:sp>
      <p:sp>
        <p:nvSpPr>
          <p:cNvPr id="51203" name="文本框 99"/>
          <p:cNvSpPr txBox="1"/>
          <p:nvPr/>
        </p:nvSpPr>
        <p:spPr>
          <a:xfrm>
            <a:off x="1008063" y="1220788"/>
            <a:ext cx="7127875" cy="8302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2400" dirty="0"/>
              <a:t>选择</a:t>
            </a:r>
            <a:r>
              <a:rPr lang="en-US" altLang="zh-CN" sz="2400" dirty="0">
                <a:latin typeface="Times New Roman" panose="02020603050405020304" pitchFamily="18" charset="0"/>
              </a:rPr>
              <a:t>“File</a:t>
            </a:r>
            <a:r>
              <a:rPr lang="en-US" altLang="zh-CN" sz="2400" dirty="0"/>
              <a:t>-&gt;</a:t>
            </a:r>
            <a:r>
              <a:rPr lang="en-US" altLang="zh-CN" sz="2400" dirty="0">
                <a:latin typeface="Times New Roman" panose="02020603050405020304" pitchFamily="18" charset="0"/>
              </a:rPr>
              <a:t>New-&gt;Java Project”</a:t>
            </a:r>
            <a:r>
              <a:rPr lang="zh-CN" altLang="zh-CN" sz="2400" dirty="0"/>
              <a:t>菜单，开始创建一个</a:t>
            </a:r>
            <a:r>
              <a:rPr lang="en-US" altLang="zh-CN" sz="2400" dirty="0">
                <a:latin typeface="Times New Roman" panose="02020603050405020304" pitchFamily="18" charset="0"/>
              </a:rPr>
              <a:t>Java</a:t>
            </a:r>
            <a:r>
              <a:rPr lang="zh-CN" altLang="zh-CN" sz="2400" dirty="0"/>
              <a:t>工程，</a:t>
            </a:r>
            <a:r>
              <a:rPr lang="zh-CN" altLang="zh-CN" sz="2400" dirty="0">
                <a:latin typeface="Times New Roman" panose="02020603050405020304" pitchFamily="18" charset="0"/>
              </a:rPr>
              <a:t>会</a:t>
            </a:r>
            <a:r>
              <a:rPr lang="zh-CN" altLang="zh-CN" sz="2400" dirty="0"/>
              <a:t>弹出如下</a:t>
            </a:r>
            <a:r>
              <a:rPr lang="zh-CN" altLang="zh-CN" sz="2400" dirty="0">
                <a:latin typeface="Times New Roman" panose="02020603050405020304" pitchFamily="18" charset="0"/>
              </a:rPr>
              <a:t>图所示</a:t>
            </a:r>
            <a:r>
              <a:rPr lang="zh-CN" altLang="zh-CN" sz="2400" dirty="0"/>
              <a:t>界面</a:t>
            </a:r>
            <a:r>
              <a:rPr lang="zh-CN" altLang="zh-CN" sz="2400" dirty="0">
                <a:latin typeface="Times New Roman" panose="02020603050405020304" pitchFamily="18" charset="0"/>
              </a:rPr>
              <a:t>。</a:t>
            </a:r>
            <a:endParaRPr lang="zh-CN" altLang="en-US" sz="2400" dirty="0">
              <a:latin typeface="Times New Roman" panose="02020603050405020304" pitchFamily="18" charset="0"/>
            </a:endParaRPr>
          </a:p>
        </p:txBody>
      </p:sp>
      <p:pic>
        <p:nvPicPr>
          <p:cNvPr id="51204" name="图片 3"/>
          <p:cNvPicPr>
            <a:picLocks noChangeAspect="1"/>
          </p:cNvPicPr>
          <p:nvPr/>
        </p:nvPicPr>
        <p:blipFill>
          <a:blip r:embed="rId1"/>
          <a:stretch>
            <a:fillRect/>
          </a:stretch>
        </p:blipFill>
        <p:spPr>
          <a:xfrm>
            <a:off x="1676400" y="2216150"/>
            <a:ext cx="5422900" cy="4565650"/>
          </a:xfrm>
          <a:prstGeom prst="rect">
            <a:avLst/>
          </a:prstGeom>
          <a:noFill/>
          <a:ln w="9525">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标题 1"/>
          <p:cNvSpPr>
            <a:spLocks noGrp="1"/>
          </p:cNvSpPr>
          <p:nvPr>
            <p:ph type="title"/>
          </p:nvPr>
        </p:nvSpPr>
        <p:spPr/>
        <p:txBody>
          <a:bodyPr vert="horz" wrap="square" lIns="91440" tIns="45720" rIns="91440" bIns="45720" anchor="ctr" anchorCtr="0"/>
          <a:p>
            <a:r>
              <a:rPr lang="zh-CN" altLang="zh-CN" dirty="0"/>
              <a:t>3.7.3	HDFS常用Java API及应用实例</a:t>
            </a:r>
            <a:endParaRPr lang="zh-CN" altLang="en-US" dirty="0"/>
          </a:p>
        </p:txBody>
      </p:sp>
      <p:sp>
        <p:nvSpPr>
          <p:cNvPr id="52227" name="文本框 99"/>
          <p:cNvSpPr txBox="1">
            <a:spLocks noChangeArrowheads="1"/>
          </p:cNvSpPr>
          <p:nvPr/>
        </p:nvSpPr>
        <p:spPr bwMode="auto">
          <a:xfrm>
            <a:off x="646113" y="1343025"/>
            <a:ext cx="7548563" cy="2306638"/>
          </a:xfrm>
          <a:prstGeom prst="rect">
            <a:avLst/>
          </a:prstGeom>
          <a:noFill/>
          <a:ln>
            <a:noFill/>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在</a:t>
            </a:r>
            <a:r>
              <a:rPr kumimoji="0" lang="en-US" altLang="zh-CN" sz="24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“Project name”</a:t>
            </a:r>
            <a:r>
              <a:rPr kumimoji="0" lang="zh-CN" altLang="zh-CN" sz="24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后面输入工程名称</a:t>
            </a:r>
            <a:r>
              <a:rPr kumimoji="0" lang="en-US" altLang="zh-CN" sz="24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a:t>
            </a:r>
            <a:r>
              <a:rPr kumimoji="0" lang="en-US" altLang="zh-CN" sz="2400" b="0" i="0" u="none" strike="noStrike" kern="1200" cap="none" spc="0" normalizeH="0" baseline="0" noProof="0" dirty="0" err="1">
                <a:ln>
                  <a:noFill/>
                </a:ln>
                <a:solidFill>
                  <a:schemeClr val="tx1"/>
                </a:solidFill>
                <a:effectLst/>
                <a:uLnTx/>
                <a:uFillTx/>
                <a:latin typeface="+mj-lt"/>
                <a:ea typeface="宋体" panose="02010600030101010101" pitchFamily="2" charset="-122"/>
                <a:cs typeface="+mn-cs"/>
              </a:rPr>
              <a:t>HDFSExample</a:t>
            </a:r>
            <a:r>
              <a:rPr kumimoji="0" lang="en-US" altLang="zh-CN" sz="24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a:t>
            </a:r>
            <a:r>
              <a:rPr kumimoji="0" lang="zh-CN" altLang="zh-CN" sz="24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，选中</a:t>
            </a:r>
            <a:r>
              <a:rPr kumimoji="0" lang="en-US" altLang="zh-CN" sz="24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“Use default location”</a:t>
            </a:r>
            <a:r>
              <a:rPr kumimoji="0" lang="zh-CN" altLang="zh-CN" sz="24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，让这个</a:t>
            </a:r>
            <a:r>
              <a:rPr kumimoji="0" lang="en-US" altLang="zh-CN" sz="24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Java</a:t>
            </a:r>
            <a:r>
              <a:rPr kumimoji="0" lang="zh-CN" altLang="zh-CN" sz="24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工程的所有文件都保存到</a:t>
            </a:r>
            <a:r>
              <a:rPr kumimoji="0" lang="en-US" altLang="zh-CN" sz="24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“/home/</a:t>
            </a:r>
            <a:r>
              <a:rPr kumimoji="0" lang="en-US" altLang="zh-CN" sz="2400" b="0" i="0" u="none" strike="noStrike" kern="1200" cap="none" spc="0" normalizeH="0" baseline="0" noProof="0" dirty="0" err="1">
                <a:ln>
                  <a:noFill/>
                </a:ln>
                <a:solidFill>
                  <a:schemeClr val="tx1"/>
                </a:solidFill>
                <a:effectLst/>
                <a:uLnTx/>
                <a:uFillTx/>
                <a:latin typeface="+mj-lt"/>
                <a:ea typeface="宋体" panose="02010600030101010101" pitchFamily="2" charset="-122"/>
                <a:cs typeface="+mn-cs"/>
              </a:rPr>
              <a:t>hadoop</a:t>
            </a:r>
            <a:r>
              <a:rPr kumimoji="0" lang="en-US" altLang="zh-CN" sz="24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/workspace/</a:t>
            </a:r>
            <a:r>
              <a:rPr kumimoji="0" lang="en-US" altLang="zh-CN" sz="2400" b="0" i="0" u="none" strike="noStrike" kern="1200" cap="none" spc="0" normalizeH="0" baseline="0" noProof="0" dirty="0" err="1">
                <a:ln>
                  <a:noFill/>
                </a:ln>
                <a:solidFill>
                  <a:schemeClr val="tx1"/>
                </a:solidFill>
                <a:effectLst/>
                <a:uLnTx/>
                <a:uFillTx/>
                <a:latin typeface="+mj-lt"/>
                <a:ea typeface="宋体" panose="02010600030101010101" pitchFamily="2" charset="-122"/>
                <a:cs typeface="+mn-cs"/>
              </a:rPr>
              <a:t>HDFSExample</a:t>
            </a:r>
            <a:r>
              <a:rPr kumimoji="0" lang="en-US" altLang="zh-CN" sz="24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a:t>
            </a:r>
            <a:r>
              <a:rPr kumimoji="0" lang="zh-CN" altLang="zh-CN" sz="24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目录下。在</a:t>
            </a:r>
            <a:r>
              <a:rPr kumimoji="0" lang="en-US" altLang="zh-CN" sz="24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“JRE”</a:t>
            </a:r>
            <a:r>
              <a:rPr kumimoji="0" lang="zh-CN" altLang="zh-CN" sz="24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这个选项卡中，可以选择当前的</a:t>
            </a:r>
            <a:r>
              <a:rPr kumimoji="0" lang="en-US" altLang="zh-CN" sz="24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Linux</a:t>
            </a:r>
            <a:r>
              <a:rPr kumimoji="0" lang="zh-CN" altLang="zh-CN" sz="24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系统中已经安装好的</a:t>
            </a:r>
            <a:r>
              <a:rPr kumimoji="0" lang="en-US" altLang="zh-CN" sz="24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JDK</a:t>
            </a:r>
            <a:r>
              <a:rPr kumimoji="0" lang="zh-CN" altLang="zh-CN" sz="24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，比如</a:t>
            </a:r>
            <a:r>
              <a:rPr kumimoji="0" lang="en-US" altLang="zh-CN" sz="24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jdk1.8.0_162</a:t>
            </a:r>
            <a:r>
              <a:rPr kumimoji="0" lang="zh-CN" altLang="zh-CN" sz="24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。然后，点击界面底部的</a:t>
            </a:r>
            <a:r>
              <a:rPr kumimoji="0" lang="en-US" altLang="zh-CN" sz="24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“Next&gt;”</a:t>
            </a:r>
            <a:r>
              <a:rPr kumimoji="0" lang="zh-CN" altLang="zh-CN" sz="24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rPr>
              <a:t>按钮，进入下一步的设置。</a:t>
            </a:r>
            <a:endParaRPr kumimoji="0" lang="zh-CN" altLang="en-US" sz="24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标题 1"/>
          <p:cNvSpPr>
            <a:spLocks noGrp="1"/>
          </p:cNvSpPr>
          <p:nvPr>
            <p:ph type="title"/>
          </p:nvPr>
        </p:nvSpPr>
        <p:spPr/>
        <p:txBody>
          <a:bodyPr vert="horz" wrap="square" lIns="91440" tIns="45720" rIns="91440" bIns="45720" anchor="ctr" anchorCtr="0"/>
          <a:p>
            <a:r>
              <a:rPr lang="zh-CN" altLang="zh-CN" dirty="0"/>
              <a:t>3.7.3	HDFS常用Java API及应用实例</a:t>
            </a:r>
            <a:endParaRPr lang="zh-CN" altLang="en-US" dirty="0"/>
          </a:p>
        </p:txBody>
      </p:sp>
      <p:sp>
        <p:nvSpPr>
          <p:cNvPr id="53251" name="文本框 99"/>
          <p:cNvSpPr txBox="1"/>
          <p:nvPr/>
        </p:nvSpPr>
        <p:spPr>
          <a:xfrm>
            <a:off x="747713" y="1384300"/>
            <a:ext cx="50800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2400" dirty="0"/>
              <a:t>二、为项目添加需要用到的</a:t>
            </a:r>
            <a:r>
              <a:rPr lang="en-US" altLang="zh-CN" sz="2400" dirty="0">
                <a:latin typeface="Times New Roman" panose="02020603050405020304" pitchFamily="18" charset="0"/>
              </a:rPr>
              <a:t>JAR</a:t>
            </a:r>
            <a:r>
              <a:rPr lang="zh-CN" altLang="zh-CN" sz="2400" dirty="0"/>
              <a:t>包</a:t>
            </a:r>
            <a:endParaRPr lang="zh-CN" altLang="en-US" sz="2400" dirty="0"/>
          </a:p>
        </p:txBody>
      </p:sp>
      <p:sp>
        <p:nvSpPr>
          <p:cNvPr id="53252" name="文本框 1"/>
          <p:cNvSpPr txBox="1"/>
          <p:nvPr/>
        </p:nvSpPr>
        <p:spPr>
          <a:xfrm>
            <a:off x="863600" y="1989138"/>
            <a:ext cx="78486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266700" eaLnBrk="1" hangingPunct="1">
              <a:spcBef>
                <a:spcPct val="0"/>
              </a:spcBef>
              <a:buNone/>
            </a:pPr>
            <a:r>
              <a:rPr lang="zh-CN" altLang="zh-CN" sz="2400" dirty="0"/>
              <a:t>进入下一步的设置以后，会弹出如下</a:t>
            </a:r>
            <a:r>
              <a:rPr lang="zh-CN" altLang="zh-CN" sz="2400" dirty="0">
                <a:latin typeface="Times New Roman" panose="02020603050405020304" pitchFamily="18" charset="0"/>
              </a:rPr>
              <a:t>图所示</a:t>
            </a:r>
            <a:r>
              <a:rPr lang="zh-CN" altLang="zh-CN" sz="2400" dirty="0"/>
              <a:t>界面</a:t>
            </a:r>
            <a:r>
              <a:rPr lang="zh-CN" altLang="zh-CN" sz="2400" dirty="0">
                <a:latin typeface="Times New Roman" panose="02020603050405020304" pitchFamily="18" charset="0"/>
              </a:rPr>
              <a:t>。</a:t>
            </a:r>
            <a:endParaRPr lang="zh-CN" altLang="en-US" sz="2400" dirty="0">
              <a:latin typeface="Times New Roman" panose="02020603050405020304" pitchFamily="18" charset="0"/>
            </a:endParaRPr>
          </a:p>
        </p:txBody>
      </p:sp>
      <p:pic>
        <p:nvPicPr>
          <p:cNvPr id="53253" name="图片 4"/>
          <p:cNvPicPr>
            <a:picLocks noChangeAspect="1"/>
          </p:cNvPicPr>
          <p:nvPr/>
        </p:nvPicPr>
        <p:blipFill>
          <a:blip r:embed="rId1"/>
          <a:stretch>
            <a:fillRect/>
          </a:stretch>
        </p:blipFill>
        <p:spPr>
          <a:xfrm>
            <a:off x="2205038" y="2570163"/>
            <a:ext cx="4359275" cy="3651250"/>
          </a:xfrm>
          <a:prstGeom prst="rect">
            <a:avLst/>
          </a:prstGeom>
          <a:noFill/>
          <a:ln w="9525">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标题 1"/>
          <p:cNvSpPr>
            <a:spLocks noGrp="1"/>
          </p:cNvSpPr>
          <p:nvPr>
            <p:ph type="title"/>
          </p:nvPr>
        </p:nvSpPr>
        <p:spPr/>
        <p:txBody>
          <a:bodyPr vert="horz" wrap="square" lIns="91440" tIns="45720" rIns="91440" bIns="45720" anchor="ctr" anchorCtr="0"/>
          <a:p>
            <a:r>
              <a:rPr lang="zh-CN" altLang="zh-CN" dirty="0"/>
              <a:t>3.7.3	HDFS常用Java API及应用实例</a:t>
            </a:r>
            <a:endParaRPr lang="zh-CN" altLang="en-US" dirty="0"/>
          </a:p>
        </p:txBody>
      </p:sp>
      <p:sp>
        <p:nvSpPr>
          <p:cNvPr id="54275" name="文本框 99"/>
          <p:cNvSpPr txBox="1"/>
          <p:nvPr/>
        </p:nvSpPr>
        <p:spPr>
          <a:xfrm>
            <a:off x="776288" y="1176338"/>
            <a:ext cx="7691437" cy="23066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266700" eaLnBrk="1" hangingPunct="1">
              <a:spcBef>
                <a:spcPct val="0"/>
              </a:spcBef>
              <a:buNone/>
            </a:pPr>
            <a:r>
              <a:rPr lang="zh-CN" altLang="zh-CN" sz="2400" dirty="0"/>
              <a:t>需要在这个界面中加载该</a:t>
            </a:r>
            <a:r>
              <a:rPr lang="en-US" altLang="zh-CN" sz="2400" dirty="0">
                <a:latin typeface="Times New Roman" panose="02020603050405020304" pitchFamily="18" charset="0"/>
              </a:rPr>
              <a:t>Java</a:t>
            </a:r>
            <a:r>
              <a:rPr lang="zh-CN" altLang="zh-CN" sz="2400" dirty="0"/>
              <a:t>工程所需要用到的</a:t>
            </a:r>
            <a:r>
              <a:rPr lang="en-US" altLang="zh-CN" sz="2400" dirty="0">
                <a:latin typeface="Times New Roman" panose="02020603050405020304" pitchFamily="18" charset="0"/>
              </a:rPr>
              <a:t>JAR</a:t>
            </a:r>
            <a:r>
              <a:rPr lang="zh-CN" altLang="zh-CN" sz="2400" dirty="0"/>
              <a:t>包，这些</a:t>
            </a:r>
            <a:r>
              <a:rPr lang="en-US" altLang="zh-CN" sz="2400" dirty="0">
                <a:latin typeface="Times New Roman" panose="02020603050405020304" pitchFamily="18" charset="0"/>
              </a:rPr>
              <a:t>JAR</a:t>
            </a:r>
            <a:r>
              <a:rPr lang="zh-CN" altLang="zh-CN" sz="2400" dirty="0"/>
              <a:t>包中包含了可以访问</a:t>
            </a:r>
            <a:r>
              <a:rPr lang="en-US" altLang="zh-CN" sz="2400" dirty="0">
                <a:latin typeface="Times New Roman" panose="02020603050405020304" pitchFamily="18" charset="0"/>
              </a:rPr>
              <a:t>HDFS</a:t>
            </a:r>
            <a:r>
              <a:rPr lang="zh-CN" altLang="zh-CN" sz="2400" dirty="0"/>
              <a:t>的</a:t>
            </a:r>
            <a:r>
              <a:rPr lang="en-US" altLang="zh-CN" sz="2400" dirty="0">
                <a:latin typeface="Times New Roman" panose="02020603050405020304" pitchFamily="18" charset="0"/>
              </a:rPr>
              <a:t>Java API</a:t>
            </a:r>
            <a:r>
              <a:rPr lang="zh-CN" altLang="zh-CN" sz="2400" dirty="0"/>
              <a:t>。这些</a:t>
            </a:r>
            <a:r>
              <a:rPr lang="en-US" altLang="zh-CN" sz="2400" dirty="0">
                <a:latin typeface="Times New Roman" panose="02020603050405020304" pitchFamily="18" charset="0"/>
              </a:rPr>
              <a:t>JAR</a:t>
            </a:r>
            <a:r>
              <a:rPr lang="zh-CN" altLang="zh-CN" sz="2400" dirty="0"/>
              <a:t>包都位于</a:t>
            </a:r>
            <a:r>
              <a:rPr lang="en-US" altLang="zh-CN" sz="2400" dirty="0">
                <a:latin typeface="Times New Roman" panose="02020603050405020304" pitchFamily="18" charset="0"/>
              </a:rPr>
              <a:t>Linux</a:t>
            </a:r>
            <a:r>
              <a:rPr lang="zh-CN" altLang="zh-CN" sz="2400" dirty="0"/>
              <a:t>系统的</a:t>
            </a:r>
            <a:r>
              <a:rPr lang="en-US" altLang="zh-CN" sz="2400" dirty="0">
                <a:latin typeface="Times New Roman" panose="02020603050405020304" pitchFamily="18" charset="0"/>
              </a:rPr>
              <a:t>Hadoop</a:t>
            </a:r>
            <a:r>
              <a:rPr lang="zh-CN" altLang="zh-CN" sz="2400" dirty="0"/>
              <a:t>安装目录下，对于本教程而言，就是在</a:t>
            </a:r>
            <a:r>
              <a:rPr lang="en-US" altLang="zh-CN" sz="2400" dirty="0">
                <a:latin typeface="Times New Roman" panose="02020603050405020304" pitchFamily="18" charset="0"/>
              </a:rPr>
              <a:t>“/usr/local/hadoop/share/hadoop”</a:t>
            </a:r>
            <a:r>
              <a:rPr lang="zh-CN" altLang="zh-CN" sz="2400" dirty="0"/>
              <a:t>目录下。点击界面中的</a:t>
            </a:r>
            <a:r>
              <a:rPr lang="en-US" altLang="zh-CN" sz="2400" dirty="0">
                <a:latin typeface="Times New Roman" panose="02020603050405020304" pitchFamily="18" charset="0"/>
              </a:rPr>
              <a:t>“Libraries”</a:t>
            </a:r>
            <a:r>
              <a:rPr lang="zh-CN" altLang="zh-CN" sz="2400" dirty="0"/>
              <a:t>选项卡，然后，点击界面右侧的</a:t>
            </a:r>
            <a:r>
              <a:rPr lang="en-US" altLang="zh-CN" sz="2400" dirty="0">
                <a:latin typeface="Times New Roman" panose="02020603050405020304" pitchFamily="18" charset="0"/>
              </a:rPr>
              <a:t>“Add External JARs</a:t>
            </a:r>
            <a:r>
              <a:rPr lang="en-US" altLang="zh-CN" sz="2400" dirty="0"/>
              <a:t>…</a:t>
            </a:r>
            <a:r>
              <a:rPr lang="en-US" altLang="zh-CN" sz="2400" dirty="0">
                <a:latin typeface="Times New Roman" panose="02020603050405020304" pitchFamily="18" charset="0"/>
              </a:rPr>
              <a:t>”</a:t>
            </a:r>
            <a:r>
              <a:rPr lang="zh-CN" altLang="zh-CN" sz="2400" dirty="0"/>
              <a:t>按钮，</a:t>
            </a:r>
            <a:r>
              <a:rPr lang="zh-CN" altLang="zh-CN" sz="2400" dirty="0">
                <a:latin typeface="Times New Roman" panose="02020603050405020304" pitchFamily="18" charset="0"/>
              </a:rPr>
              <a:t>会</a:t>
            </a:r>
            <a:r>
              <a:rPr lang="zh-CN" altLang="zh-CN" sz="2400" dirty="0"/>
              <a:t>弹出</a:t>
            </a:r>
            <a:r>
              <a:rPr lang="zh-CN" altLang="zh-CN" sz="2400" dirty="0">
                <a:latin typeface="Times New Roman" panose="02020603050405020304" pitchFamily="18" charset="0"/>
              </a:rPr>
              <a:t>如下图所示</a:t>
            </a:r>
            <a:r>
              <a:rPr lang="zh-CN" altLang="zh-CN" sz="2400" dirty="0"/>
              <a:t>界面</a:t>
            </a:r>
            <a:r>
              <a:rPr lang="zh-CN" altLang="zh-CN" sz="2400" dirty="0">
                <a:latin typeface="Times New Roman" panose="02020603050405020304" pitchFamily="18" charset="0"/>
              </a:rPr>
              <a:t>。</a:t>
            </a:r>
            <a:endParaRPr lang="zh-CN" altLang="en-US" sz="2400" dirty="0">
              <a:latin typeface="Times New Roman" panose="02020603050405020304" pitchFamily="18" charset="0"/>
            </a:endParaRPr>
          </a:p>
        </p:txBody>
      </p:sp>
      <p:pic>
        <p:nvPicPr>
          <p:cNvPr id="54276" name="图片 1"/>
          <p:cNvPicPr>
            <a:picLocks noChangeAspect="1"/>
          </p:cNvPicPr>
          <p:nvPr/>
        </p:nvPicPr>
        <p:blipFill>
          <a:blip r:embed="rId1"/>
          <a:stretch>
            <a:fillRect/>
          </a:stretch>
        </p:blipFill>
        <p:spPr>
          <a:xfrm>
            <a:off x="2282825" y="3559175"/>
            <a:ext cx="4568825" cy="2930525"/>
          </a:xfrm>
          <a:prstGeom prst="rect">
            <a:avLst/>
          </a:prstGeom>
          <a:noFill/>
          <a:ln w="9525">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标题 1"/>
          <p:cNvSpPr>
            <a:spLocks noGrp="1"/>
          </p:cNvSpPr>
          <p:nvPr>
            <p:ph type="title"/>
          </p:nvPr>
        </p:nvSpPr>
        <p:spPr/>
        <p:txBody>
          <a:bodyPr vert="horz" wrap="square" lIns="91440" tIns="45720" rIns="91440" bIns="45720" anchor="ctr" anchorCtr="0"/>
          <a:p>
            <a:r>
              <a:rPr lang="zh-CN" altLang="zh-CN" dirty="0"/>
              <a:t>3.7.3	HDFS常用Java API及应用实例</a:t>
            </a:r>
            <a:endParaRPr lang="zh-CN" altLang="en-US" dirty="0"/>
          </a:p>
        </p:txBody>
      </p:sp>
      <p:sp>
        <p:nvSpPr>
          <p:cNvPr id="55299" name="文本框 99"/>
          <p:cNvSpPr txBox="1"/>
          <p:nvPr/>
        </p:nvSpPr>
        <p:spPr>
          <a:xfrm>
            <a:off x="704850" y="1470025"/>
            <a:ext cx="7720013" cy="34163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1800" dirty="0"/>
              <a:t>在该界面中，上面的一排目录按钮（即</a:t>
            </a:r>
            <a:r>
              <a:rPr lang="en-US" altLang="zh-CN" sz="1800" dirty="0">
                <a:latin typeface="Times New Roman" panose="02020603050405020304" pitchFamily="18" charset="0"/>
              </a:rPr>
              <a:t>“usr”</a:t>
            </a:r>
            <a:r>
              <a:rPr lang="zh-CN" altLang="zh-CN" sz="1800" dirty="0"/>
              <a:t>、</a:t>
            </a:r>
            <a:r>
              <a:rPr lang="en-US" altLang="zh-CN" sz="1800" dirty="0">
                <a:latin typeface="Times New Roman" panose="02020603050405020304" pitchFamily="18" charset="0"/>
              </a:rPr>
              <a:t>“local”</a:t>
            </a:r>
            <a:r>
              <a:rPr lang="zh-CN" altLang="zh-CN" sz="1800" dirty="0"/>
              <a:t>、</a:t>
            </a:r>
            <a:r>
              <a:rPr lang="en-US" altLang="zh-CN" sz="1800" dirty="0">
                <a:latin typeface="Times New Roman" panose="02020603050405020304" pitchFamily="18" charset="0"/>
              </a:rPr>
              <a:t>“hadoop”</a:t>
            </a:r>
            <a:r>
              <a:rPr lang="zh-CN" altLang="zh-CN" sz="1800" dirty="0"/>
              <a:t>、</a:t>
            </a:r>
            <a:r>
              <a:rPr lang="en-US" altLang="zh-CN" sz="1800" dirty="0">
                <a:latin typeface="Times New Roman" panose="02020603050405020304" pitchFamily="18" charset="0"/>
              </a:rPr>
              <a:t>“share”</a:t>
            </a:r>
            <a:r>
              <a:rPr lang="zh-CN" altLang="zh-CN" sz="1800" dirty="0"/>
              <a:t>、</a:t>
            </a:r>
            <a:r>
              <a:rPr lang="en-US" altLang="zh-CN" sz="1800" dirty="0">
                <a:latin typeface="Times New Roman" panose="02020603050405020304" pitchFamily="18" charset="0"/>
              </a:rPr>
              <a:t>“hadoop”</a:t>
            </a:r>
            <a:r>
              <a:rPr lang="zh-CN" altLang="zh-CN" sz="1800" dirty="0"/>
              <a:t>和</a:t>
            </a:r>
            <a:r>
              <a:rPr lang="en-US" altLang="zh-CN" sz="1800" dirty="0">
                <a:latin typeface="Times New Roman" panose="02020603050405020304" pitchFamily="18" charset="0"/>
              </a:rPr>
              <a:t>“common”</a:t>
            </a:r>
            <a:r>
              <a:rPr lang="zh-CN" altLang="zh-CN" sz="1800" dirty="0"/>
              <a:t>），当点击某个目录按钮时，就会在下面列出该目录的内容。</a:t>
            </a:r>
            <a:endParaRPr lang="en-US" altLang="zh-CN" sz="1800" dirty="0">
              <a:latin typeface="Times New Roman" panose="02020603050405020304" pitchFamily="18" charset="0"/>
            </a:endParaRPr>
          </a:p>
          <a:p>
            <a:pPr marL="0" lvl="0" indent="0" eaLnBrk="1" hangingPunct="1">
              <a:spcBef>
                <a:spcPct val="0"/>
              </a:spcBef>
              <a:buNone/>
            </a:pPr>
            <a:r>
              <a:rPr lang="en-US" altLang="zh-CN" sz="1800" dirty="0">
                <a:latin typeface="Times New Roman" panose="02020603050405020304" pitchFamily="18" charset="0"/>
              </a:rPr>
              <a:t>	</a:t>
            </a:r>
            <a:r>
              <a:rPr lang="zh-CN" altLang="zh-CN" sz="1800" dirty="0"/>
              <a:t>为了编写一个能够与</a:t>
            </a:r>
            <a:r>
              <a:rPr lang="en-US" altLang="zh-CN" sz="1800" dirty="0">
                <a:latin typeface="Times New Roman" panose="02020603050405020304" pitchFamily="18" charset="0"/>
              </a:rPr>
              <a:t>HDFS</a:t>
            </a:r>
            <a:r>
              <a:rPr lang="zh-CN" altLang="zh-CN" sz="1800" dirty="0"/>
              <a:t>交互的</a:t>
            </a:r>
            <a:r>
              <a:rPr lang="en-US" altLang="zh-CN" sz="1800" dirty="0">
                <a:latin typeface="Times New Roman" panose="02020603050405020304" pitchFamily="18" charset="0"/>
              </a:rPr>
              <a:t>Java</a:t>
            </a:r>
            <a:r>
              <a:rPr lang="zh-CN" altLang="zh-CN" sz="1800" dirty="0"/>
              <a:t>应用程序，一般需要向</a:t>
            </a:r>
            <a:r>
              <a:rPr lang="en-US" altLang="zh-CN" sz="1800" dirty="0">
                <a:latin typeface="Times New Roman" panose="02020603050405020304" pitchFamily="18" charset="0"/>
              </a:rPr>
              <a:t>Java</a:t>
            </a:r>
            <a:r>
              <a:rPr lang="zh-CN" altLang="zh-CN" sz="1800" dirty="0"/>
              <a:t>工程中添加以下</a:t>
            </a:r>
            <a:r>
              <a:rPr lang="en-US" altLang="zh-CN" sz="1800" dirty="0">
                <a:latin typeface="Times New Roman" panose="02020603050405020304" pitchFamily="18" charset="0"/>
              </a:rPr>
              <a:t>JAR</a:t>
            </a:r>
            <a:r>
              <a:rPr lang="zh-CN" altLang="zh-CN" sz="1800" dirty="0"/>
              <a:t>包：</a:t>
            </a:r>
            <a:endParaRPr lang="en-US" altLang="zh-CN" sz="1800" dirty="0">
              <a:latin typeface="Wingdings" panose="05000000000000000000" pitchFamily="2" charset="2"/>
            </a:endParaRPr>
          </a:p>
          <a:p>
            <a:pPr marL="0" lvl="0" indent="0" eaLnBrk="1" hangingPunct="1">
              <a:spcBef>
                <a:spcPct val="0"/>
              </a:spcBef>
              <a:buNone/>
            </a:pPr>
            <a:r>
              <a:rPr lang="en-US" altLang="zh-CN" sz="1800" dirty="0">
                <a:latin typeface="Wingdings" panose="05000000000000000000" pitchFamily="2" charset="2"/>
              </a:rPr>
              <a:t>l </a:t>
            </a:r>
            <a:r>
              <a:rPr lang="en-US" altLang="zh-CN" sz="1800" dirty="0">
                <a:latin typeface="Times New Roman" panose="02020603050405020304" pitchFamily="18" charset="0"/>
              </a:rPr>
              <a:t>“/usr/local/hadoop/share/hadoop/common”</a:t>
            </a:r>
            <a:r>
              <a:rPr lang="zh-CN" altLang="zh-CN" sz="1800" dirty="0"/>
              <a:t>目录下的</a:t>
            </a:r>
            <a:r>
              <a:rPr lang="zh-CN" altLang="zh-CN" sz="1800" dirty="0">
                <a:latin typeface="Times New Roman" panose="02020603050405020304" pitchFamily="18" charset="0"/>
              </a:rPr>
              <a:t>所有</a:t>
            </a:r>
            <a:r>
              <a:rPr lang="en-US" altLang="zh-CN" sz="1800" dirty="0">
                <a:latin typeface="Times New Roman" panose="02020603050405020304" pitchFamily="18" charset="0"/>
              </a:rPr>
              <a:t>JAR</a:t>
            </a:r>
            <a:r>
              <a:rPr lang="zh-CN" altLang="zh-CN" sz="1800" dirty="0">
                <a:latin typeface="Times New Roman" panose="02020603050405020304" pitchFamily="18" charset="0"/>
              </a:rPr>
              <a:t>包，包括</a:t>
            </a:r>
            <a:r>
              <a:rPr lang="en-US" altLang="zh-CN" sz="1800" dirty="0">
                <a:latin typeface="Times New Roman" panose="02020603050405020304" pitchFamily="18" charset="0"/>
              </a:rPr>
              <a:t>hadoop-common-3.1.3.jar</a:t>
            </a:r>
            <a:r>
              <a:rPr lang="zh-CN" altLang="zh-CN" sz="1800" dirty="0">
                <a:latin typeface="Times New Roman" panose="02020603050405020304" pitchFamily="18" charset="0"/>
              </a:rPr>
              <a:t>、</a:t>
            </a:r>
            <a:r>
              <a:rPr lang="en-US" altLang="zh-CN" sz="1800" dirty="0">
                <a:latin typeface="Times New Roman" panose="02020603050405020304" pitchFamily="18" charset="0"/>
              </a:rPr>
              <a:t>hadoop-common-3.1.3-tests.jar</a:t>
            </a:r>
            <a:r>
              <a:rPr lang="zh-CN" altLang="zh-CN" sz="1800" dirty="0">
                <a:latin typeface="Times New Roman" panose="02020603050405020304" pitchFamily="18" charset="0"/>
              </a:rPr>
              <a:t>、</a:t>
            </a:r>
            <a:r>
              <a:rPr lang="en-US" altLang="zh-CN" sz="1800" dirty="0">
                <a:latin typeface="Times New Roman" panose="02020603050405020304" pitchFamily="18" charset="0"/>
              </a:rPr>
              <a:t>haoop-nfs-3.1.3.jar</a:t>
            </a:r>
            <a:r>
              <a:rPr lang="zh-CN" altLang="zh-CN" sz="1800" dirty="0">
                <a:latin typeface="Times New Roman" panose="02020603050405020304" pitchFamily="18" charset="0"/>
              </a:rPr>
              <a:t>和</a:t>
            </a:r>
            <a:r>
              <a:rPr lang="en-US" altLang="zh-CN" sz="1800" dirty="0">
                <a:latin typeface="Times New Roman" panose="02020603050405020304" pitchFamily="18" charset="0"/>
              </a:rPr>
              <a:t>haoop-kms-3.1.3.jar</a:t>
            </a:r>
            <a:r>
              <a:rPr lang="zh-CN" altLang="zh-CN" sz="1800" dirty="0">
                <a:latin typeface="Times New Roman" panose="02020603050405020304" pitchFamily="18" charset="0"/>
              </a:rPr>
              <a:t>，注意，不包括目录</a:t>
            </a:r>
            <a:r>
              <a:rPr lang="en-US" altLang="zh-CN" sz="1800" dirty="0">
                <a:latin typeface="Times New Roman" panose="02020603050405020304" pitchFamily="18" charset="0"/>
              </a:rPr>
              <a:t>jdiff</a:t>
            </a:r>
            <a:r>
              <a:rPr lang="zh-CN" altLang="zh-CN" sz="1800" dirty="0">
                <a:latin typeface="Times New Roman" panose="02020603050405020304" pitchFamily="18" charset="0"/>
              </a:rPr>
              <a:t>、</a:t>
            </a:r>
            <a:r>
              <a:rPr lang="en-US" altLang="zh-CN" sz="1800" dirty="0">
                <a:latin typeface="Times New Roman" panose="02020603050405020304" pitchFamily="18" charset="0"/>
              </a:rPr>
              <a:t>lib</a:t>
            </a:r>
            <a:r>
              <a:rPr lang="zh-CN" altLang="zh-CN" sz="1800" dirty="0">
                <a:latin typeface="Times New Roman" panose="02020603050405020304" pitchFamily="18" charset="0"/>
              </a:rPr>
              <a:t>、</a:t>
            </a:r>
            <a:r>
              <a:rPr lang="en-US" altLang="zh-CN" sz="1800" dirty="0">
                <a:latin typeface="Times New Roman" panose="02020603050405020304" pitchFamily="18" charset="0"/>
              </a:rPr>
              <a:t>sources</a:t>
            </a:r>
            <a:r>
              <a:rPr lang="zh-CN" altLang="zh-CN" sz="1800" dirty="0">
                <a:latin typeface="Times New Roman" panose="02020603050405020304" pitchFamily="18" charset="0"/>
              </a:rPr>
              <a:t>和</a:t>
            </a:r>
            <a:r>
              <a:rPr lang="en-US" altLang="zh-CN" sz="1800" dirty="0">
                <a:latin typeface="Times New Roman" panose="02020603050405020304" pitchFamily="18" charset="0"/>
              </a:rPr>
              <a:t>webapps</a:t>
            </a:r>
            <a:r>
              <a:rPr lang="zh-CN" altLang="zh-CN" sz="1800" dirty="0"/>
              <a:t>；</a:t>
            </a:r>
            <a:endParaRPr lang="en-US" altLang="zh-CN" sz="1800" dirty="0">
              <a:latin typeface="Wingdings" panose="05000000000000000000" pitchFamily="2" charset="2"/>
            </a:endParaRPr>
          </a:p>
          <a:p>
            <a:pPr marL="0" lvl="0" indent="0" eaLnBrk="1" hangingPunct="1">
              <a:spcBef>
                <a:spcPct val="0"/>
              </a:spcBef>
              <a:buNone/>
            </a:pPr>
            <a:r>
              <a:rPr lang="en-US" altLang="zh-CN" sz="1800" dirty="0">
                <a:latin typeface="Wingdings" panose="05000000000000000000" pitchFamily="2" charset="2"/>
              </a:rPr>
              <a:t>l </a:t>
            </a:r>
            <a:r>
              <a:rPr lang="en-US" altLang="zh-CN" sz="1800" dirty="0">
                <a:latin typeface="Times New Roman" panose="02020603050405020304" pitchFamily="18" charset="0"/>
              </a:rPr>
              <a:t>“/usr/local/hadoop/share/hadoop/common/lib”</a:t>
            </a:r>
            <a:r>
              <a:rPr lang="zh-CN" altLang="zh-CN" sz="1800" dirty="0"/>
              <a:t>目录下的所有</a:t>
            </a:r>
            <a:r>
              <a:rPr lang="en-US" altLang="zh-CN" sz="1800" dirty="0">
                <a:latin typeface="Times New Roman" panose="02020603050405020304" pitchFamily="18" charset="0"/>
              </a:rPr>
              <a:t>JAR</a:t>
            </a:r>
            <a:r>
              <a:rPr lang="zh-CN" altLang="zh-CN" sz="1800" dirty="0"/>
              <a:t>包；</a:t>
            </a:r>
            <a:endParaRPr lang="en-US" altLang="zh-CN" sz="1800" dirty="0">
              <a:latin typeface="Wingdings" panose="05000000000000000000" pitchFamily="2" charset="2"/>
            </a:endParaRPr>
          </a:p>
          <a:p>
            <a:pPr marL="0" lvl="0" indent="0" eaLnBrk="1" hangingPunct="1">
              <a:spcBef>
                <a:spcPct val="0"/>
              </a:spcBef>
              <a:buNone/>
            </a:pPr>
            <a:r>
              <a:rPr lang="en-US" altLang="zh-CN" sz="1800" dirty="0">
                <a:latin typeface="Wingdings" panose="05000000000000000000" pitchFamily="2" charset="2"/>
              </a:rPr>
              <a:t>l </a:t>
            </a:r>
            <a:r>
              <a:rPr lang="en-US" altLang="zh-CN" sz="1800" dirty="0">
                <a:latin typeface="Times New Roman" panose="02020603050405020304" pitchFamily="18" charset="0"/>
              </a:rPr>
              <a:t>“/usr/local/hadoop/share/hadoop/hdfs”</a:t>
            </a:r>
            <a:r>
              <a:rPr lang="zh-CN" altLang="zh-CN" sz="1800" dirty="0"/>
              <a:t>目录下的</a:t>
            </a:r>
            <a:r>
              <a:rPr lang="zh-CN" altLang="zh-CN" sz="1800" dirty="0">
                <a:latin typeface="Times New Roman" panose="02020603050405020304" pitchFamily="18" charset="0"/>
              </a:rPr>
              <a:t>所有</a:t>
            </a:r>
            <a:r>
              <a:rPr lang="en-US" altLang="zh-CN" sz="1800" dirty="0">
                <a:latin typeface="Times New Roman" panose="02020603050405020304" pitchFamily="18" charset="0"/>
              </a:rPr>
              <a:t>JAR</a:t>
            </a:r>
            <a:r>
              <a:rPr lang="zh-CN" altLang="zh-CN" sz="1800" dirty="0">
                <a:latin typeface="Times New Roman" panose="02020603050405020304" pitchFamily="18" charset="0"/>
              </a:rPr>
              <a:t>包，注意，不包括目录</a:t>
            </a:r>
            <a:r>
              <a:rPr lang="en-US" altLang="zh-CN" sz="1800" dirty="0">
                <a:latin typeface="Times New Roman" panose="02020603050405020304" pitchFamily="18" charset="0"/>
              </a:rPr>
              <a:t>jdiff</a:t>
            </a:r>
            <a:r>
              <a:rPr lang="zh-CN" altLang="zh-CN" sz="1800" dirty="0">
                <a:latin typeface="Times New Roman" panose="02020603050405020304" pitchFamily="18" charset="0"/>
              </a:rPr>
              <a:t>、</a:t>
            </a:r>
            <a:r>
              <a:rPr lang="en-US" altLang="zh-CN" sz="1800" dirty="0">
                <a:latin typeface="Times New Roman" panose="02020603050405020304" pitchFamily="18" charset="0"/>
              </a:rPr>
              <a:t>lib</a:t>
            </a:r>
            <a:r>
              <a:rPr lang="zh-CN" altLang="zh-CN" sz="1800" dirty="0">
                <a:latin typeface="Times New Roman" panose="02020603050405020304" pitchFamily="18" charset="0"/>
              </a:rPr>
              <a:t>、</a:t>
            </a:r>
            <a:r>
              <a:rPr lang="en-US" altLang="zh-CN" sz="1800" dirty="0">
                <a:latin typeface="Times New Roman" panose="02020603050405020304" pitchFamily="18" charset="0"/>
              </a:rPr>
              <a:t>sources</a:t>
            </a:r>
            <a:r>
              <a:rPr lang="zh-CN" altLang="zh-CN" sz="1800" dirty="0">
                <a:latin typeface="Times New Roman" panose="02020603050405020304" pitchFamily="18" charset="0"/>
              </a:rPr>
              <a:t>和</a:t>
            </a:r>
            <a:r>
              <a:rPr lang="en-US" altLang="zh-CN" sz="1800" dirty="0">
                <a:latin typeface="Times New Roman" panose="02020603050405020304" pitchFamily="18" charset="0"/>
              </a:rPr>
              <a:t>webapps</a:t>
            </a:r>
            <a:r>
              <a:rPr lang="zh-CN" altLang="zh-CN" sz="1800" dirty="0"/>
              <a:t>；</a:t>
            </a:r>
            <a:endParaRPr lang="en-US" altLang="zh-CN" sz="1800" dirty="0">
              <a:latin typeface="Times New Roman" panose="02020603050405020304" pitchFamily="18" charset="0"/>
            </a:endParaRPr>
          </a:p>
          <a:p>
            <a:pPr marL="0" lvl="0" indent="0" eaLnBrk="1" hangingPunct="1">
              <a:spcBef>
                <a:spcPct val="0"/>
              </a:spcBef>
              <a:buNone/>
            </a:pPr>
            <a:r>
              <a:rPr lang="en-US" altLang="zh-CN" sz="1800" dirty="0">
                <a:latin typeface="Times New Roman" panose="02020603050405020304" pitchFamily="18" charset="0"/>
              </a:rPr>
              <a:t>“/usr/local/hadoop/share/hadoop/hdfs/lib”</a:t>
            </a:r>
            <a:r>
              <a:rPr lang="zh-CN" altLang="zh-CN" sz="1800" dirty="0"/>
              <a:t>目录下的所有</a:t>
            </a:r>
            <a:r>
              <a:rPr lang="en-US" altLang="zh-CN" sz="1800" dirty="0">
                <a:latin typeface="Times New Roman" panose="02020603050405020304" pitchFamily="18" charset="0"/>
              </a:rPr>
              <a:t>JAR</a:t>
            </a:r>
            <a:r>
              <a:rPr lang="zh-CN" altLang="zh-CN" sz="1800" dirty="0"/>
              <a:t>包。</a:t>
            </a:r>
            <a:endParaRPr lang="zh-CN" alt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2"/>
          <p:cNvSpPr>
            <a:spLocks noGrp="1"/>
          </p:cNvSpPr>
          <p:nvPr>
            <p:ph type="title"/>
          </p:nvPr>
        </p:nvSpPr>
        <p:spPr/>
        <p:txBody>
          <a:bodyPr vert="horz" wrap="square" lIns="91440" tIns="45720" rIns="91440" bIns="45720" anchor="ctr" anchorCtr="0"/>
          <a:p>
            <a:r>
              <a:rPr lang="en-US" altLang="en-US" dirty="0"/>
              <a:t>3.1.1	计算机集群结构</a:t>
            </a:r>
            <a:endParaRPr lang="zh-CN" altLang="en-US" dirty="0"/>
          </a:p>
        </p:txBody>
      </p:sp>
      <p:sp>
        <p:nvSpPr>
          <p:cNvPr id="8195" name="Text Box 4"/>
          <p:cNvSpPr txBox="1"/>
          <p:nvPr/>
        </p:nvSpPr>
        <p:spPr>
          <a:xfrm>
            <a:off x="381000" y="1219200"/>
            <a:ext cx="8382000" cy="19383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spcBef>
                <a:spcPct val="0"/>
              </a:spcBef>
            </a:pPr>
            <a:r>
              <a:rPr lang="zh-CN" altLang="en-US" sz="2400" b="1" dirty="0">
                <a:solidFill>
                  <a:srgbClr val="002060"/>
                </a:solidFill>
              </a:rPr>
              <a:t>分布式文件系统把文件分布存储到多个计算机节点上，成千上万的计算机节点构成计算机集群</a:t>
            </a:r>
            <a:endParaRPr lang="zh-CN" altLang="en-US" sz="2400" b="1" dirty="0">
              <a:solidFill>
                <a:srgbClr val="002060"/>
              </a:solidFill>
            </a:endParaRPr>
          </a:p>
          <a:p>
            <a:pPr marL="342900" lvl="0" indent="-342900" eaLnBrk="1" hangingPunct="1">
              <a:spcBef>
                <a:spcPct val="0"/>
              </a:spcBef>
            </a:pPr>
            <a:r>
              <a:rPr lang="zh-CN" altLang="en-US" sz="2400" dirty="0"/>
              <a:t>与之前使用多个处理器和专用高级硬件的并行化处理装置不同的是，目前的分布式文件系统所采用的计算机集群，都是由</a:t>
            </a:r>
            <a:r>
              <a:rPr lang="zh-CN" altLang="en-US" sz="2400" b="1" dirty="0">
                <a:solidFill>
                  <a:srgbClr val="002060"/>
                </a:solidFill>
              </a:rPr>
              <a:t>普通硬件</a:t>
            </a:r>
            <a:r>
              <a:rPr lang="zh-CN" altLang="en-US" sz="2400" dirty="0">
                <a:solidFill>
                  <a:srgbClr val="002060"/>
                </a:solidFill>
              </a:rPr>
              <a:t>构成</a:t>
            </a:r>
            <a:r>
              <a:rPr lang="zh-CN" altLang="en-US" sz="2400" dirty="0"/>
              <a:t>，这就大大降低了硬件上的开销</a:t>
            </a:r>
            <a:endParaRPr lang="zh-CN" altLang="en-US" sz="2400" dirty="0"/>
          </a:p>
        </p:txBody>
      </p:sp>
      <p:pic>
        <p:nvPicPr>
          <p:cNvPr id="8196" name="Picture 5"/>
          <p:cNvPicPr>
            <a:picLocks noChangeAspect="1"/>
          </p:cNvPicPr>
          <p:nvPr/>
        </p:nvPicPr>
        <p:blipFill>
          <a:blip r:embed="rId1"/>
          <a:stretch>
            <a:fillRect/>
          </a:stretch>
        </p:blipFill>
        <p:spPr>
          <a:xfrm>
            <a:off x="1676400" y="3163888"/>
            <a:ext cx="5029200" cy="3389312"/>
          </a:xfrm>
          <a:prstGeom prst="rect">
            <a:avLst/>
          </a:prstGeom>
          <a:noFill/>
          <a:ln w="9525">
            <a:noFill/>
          </a:ln>
        </p:spPr>
      </p:pic>
      <p:sp>
        <p:nvSpPr>
          <p:cNvPr id="8197" name="Rectangle 6"/>
          <p:cNvSpPr/>
          <p:nvPr/>
        </p:nvSpPr>
        <p:spPr>
          <a:xfrm>
            <a:off x="3124200" y="6415088"/>
            <a:ext cx="3155950" cy="366712"/>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en-US" sz="1800" dirty="0"/>
              <a:t>图</a:t>
            </a:r>
            <a:r>
              <a:rPr lang="en-US" altLang="zh-CN" sz="1800" dirty="0"/>
              <a:t>3-1 </a:t>
            </a:r>
            <a:r>
              <a:rPr lang="zh-CN" altLang="en-US" sz="1800" dirty="0"/>
              <a:t>计算机集群的基本架构 </a:t>
            </a:r>
            <a:endParaRPr lang="zh-CN" altLang="en-US" sz="1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标题 1"/>
          <p:cNvSpPr>
            <a:spLocks noGrp="1"/>
          </p:cNvSpPr>
          <p:nvPr>
            <p:ph type="title"/>
          </p:nvPr>
        </p:nvSpPr>
        <p:spPr/>
        <p:txBody>
          <a:bodyPr vert="horz" wrap="square" lIns="91440" tIns="45720" rIns="91440" bIns="45720" anchor="ctr" anchorCtr="0"/>
          <a:p>
            <a:r>
              <a:rPr lang="zh-CN" altLang="zh-CN" dirty="0"/>
              <a:t>3.7.3	HDFS常用Java API及应用实例</a:t>
            </a:r>
            <a:endParaRPr lang="zh-CN" altLang="en-US" dirty="0"/>
          </a:p>
        </p:txBody>
      </p:sp>
      <p:sp>
        <p:nvSpPr>
          <p:cNvPr id="56323" name="文本框 99"/>
          <p:cNvSpPr txBox="1"/>
          <p:nvPr/>
        </p:nvSpPr>
        <p:spPr>
          <a:xfrm>
            <a:off x="920750" y="1328738"/>
            <a:ext cx="7546975" cy="23066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2400" dirty="0"/>
              <a:t>比如，如果要把</a:t>
            </a:r>
            <a:r>
              <a:rPr lang="en-US" altLang="zh-CN" sz="2400" dirty="0">
                <a:latin typeface="Times New Roman" panose="02020603050405020304" pitchFamily="18" charset="0"/>
              </a:rPr>
              <a:t>“/usr/local/hadoop/share/hadoop/common”</a:t>
            </a:r>
            <a:r>
              <a:rPr lang="zh-CN" altLang="zh-CN" sz="2400" dirty="0"/>
              <a:t>目录下的</a:t>
            </a:r>
            <a:r>
              <a:rPr lang="en-US" altLang="zh-CN" sz="2400" dirty="0">
                <a:latin typeface="Times New Roman" panose="02020603050405020304" pitchFamily="18" charset="0"/>
              </a:rPr>
              <a:t>hadoop-common-3.1.3.jar</a:t>
            </a:r>
            <a:r>
              <a:rPr lang="zh-CN" altLang="zh-CN" sz="2400" dirty="0">
                <a:latin typeface="Times New Roman" panose="02020603050405020304" pitchFamily="18" charset="0"/>
              </a:rPr>
              <a:t>、</a:t>
            </a:r>
            <a:r>
              <a:rPr lang="en-US" altLang="zh-CN" sz="2400" dirty="0">
                <a:latin typeface="Times New Roman" panose="02020603050405020304" pitchFamily="18" charset="0"/>
              </a:rPr>
              <a:t>hadoop-common-3.1.3-tests.jar</a:t>
            </a:r>
            <a:r>
              <a:rPr lang="zh-CN" altLang="zh-CN" sz="2400" dirty="0">
                <a:latin typeface="Times New Roman" panose="02020603050405020304" pitchFamily="18" charset="0"/>
              </a:rPr>
              <a:t>、</a:t>
            </a:r>
            <a:r>
              <a:rPr lang="en-US" altLang="zh-CN" sz="2400" dirty="0">
                <a:latin typeface="Times New Roman" panose="02020603050405020304" pitchFamily="18" charset="0"/>
              </a:rPr>
              <a:t>haoop-nfs-3.1.3.jar</a:t>
            </a:r>
            <a:r>
              <a:rPr lang="zh-CN" altLang="zh-CN" sz="2400" dirty="0">
                <a:latin typeface="Times New Roman" panose="02020603050405020304" pitchFamily="18" charset="0"/>
              </a:rPr>
              <a:t>和</a:t>
            </a:r>
            <a:r>
              <a:rPr lang="en-US" altLang="zh-CN" sz="2400" dirty="0">
                <a:latin typeface="Times New Roman" panose="02020603050405020304" pitchFamily="18" charset="0"/>
              </a:rPr>
              <a:t>haoop-kms-3.1.3.jar</a:t>
            </a:r>
            <a:r>
              <a:rPr lang="zh-CN" altLang="zh-CN" sz="2400" dirty="0"/>
              <a:t>添加到当前的</a:t>
            </a:r>
            <a:r>
              <a:rPr lang="en-US" altLang="zh-CN" sz="2400" dirty="0">
                <a:latin typeface="Times New Roman" panose="02020603050405020304" pitchFamily="18" charset="0"/>
              </a:rPr>
              <a:t>Java</a:t>
            </a:r>
            <a:r>
              <a:rPr lang="zh-CN" altLang="zh-CN" sz="2400" dirty="0"/>
              <a:t>工程中，可以在界面中点击目录按钮，进入到</a:t>
            </a:r>
            <a:r>
              <a:rPr lang="en-US" altLang="zh-CN" sz="2400" dirty="0">
                <a:latin typeface="Times New Roman" panose="02020603050405020304" pitchFamily="18" charset="0"/>
              </a:rPr>
              <a:t>common</a:t>
            </a:r>
            <a:r>
              <a:rPr lang="zh-CN" altLang="zh-CN" sz="2400" dirty="0"/>
              <a:t>目录，然后，界面会显示出</a:t>
            </a:r>
            <a:r>
              <a:rPr lang="en-US" altLang="zh-CN" sz="2400" dirty="0">
                <a:latin typeface="Times New Roman" panose="02020603050405020304" pitchFamily="18" charset="0"/>
              </a:rPr>
              <a:t>common</a:t>
            </a:r>
            <a:r>
              <a:rPr lang="zh-CN" altLang="zh-CN" sz="2400" dirty="0"/>
              <a:t>目录下的所有内容（如下</a:t>
            </a:r>
            <a:r>
              <a:rPr lang="zh-CN" altLang="zh-CN" sz="2400" dirty="0">
                <a:latin typeface="Times New Roman" panose="02020603050405020304" pitchFamily="18" charset="0"/>
              </a:rPr>
              <a:t>图</a:t>
            </a:r>
            <a:r>
              <a:rPr lang="zh-CN" altLang="zh-CN" sz="2400" dirty="0"/>
              <a:t>所示）</a:t>
            </a:r>
            <a:r>
              <a:rPr lang="zh-CN" altLang="zh-CN" sz="2400" dirty="0">
                <a:latin typeface="Times New Roman" panose="02020603050405020304" pitchFamily="18" charset="0"/>
              </a:rPr>
              <a:t>。</a:t>
            </a:r>
            <a:endParaRPr lang="zh-CN" altLang="en-US" sz="2400" dirty="0">
              <a:latin typeface="Times New Roman" panose="02020603050405020304" pitchFamily="18" charset="0"/>
            </a:endParaRPr>
          </a:p>
        </p:txBody>
      </p:sp>
      <p:pic>
        <p:nvPicPr>
          <p:cNvPr id="56324" name="图片 6"/>
          <p:cNvPicPr>
            <a:picLocks noChangeAspect="1"/>
          </p:cNvPicPr>
          <p:nvPr/>
        </p:nvPicPr>
        <p:blipFill>
          <a:blip r:embed="rId1"/>
          <a:stretch>
            <a:fillRect/>
          </a:stretch>
        </p:blipFill>
        <p:spPr>
          <a:xfrm>
            <a:off x="2297113" y="3635375"/>
            <a:ext cx="4551362" cy="2924175"/>
          </a:xfrm>
          <a:prstGeom prst="rect">
            <a:avLst/>
          </a:prstGeom>
          <a:noFill/>
          <a:ln w="9525">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标题 1"/>
          <p:cNvSpPr>
            <a:spLocks noGrp="1"/>
          </p:cNvSpPr>
          <p:nvPr>
            <p:ph type="title"/>
          </p:nvPr>
        </p:nvSpPr>
        <p:spPr/>
        <p:txBody>
          <a:bodyPr vert="horz" wrap="square" lIns="91440" tIns="45720" rIns="91440" bIns="45720" anchor="ctr" anchorCtr="0"/>
          <a:p>
            <a:r>
              <a:rPr lang="zh-CN" altLang="zh-CN" dirty="0"/>
              <a:t>3.7.3	HDFS常用Java API及应用实例</a:t>
            </a:r>
            <a:endParaRPr lang="zh-CN" altLang="en-US" dirty="0"/>
          </a:p>
        </p:txBody>
      </p:sp>
      <p:sp>
        <p:nvSpPr>
          <p:cNvPr id="57347" name="矩形 2"/>
          <p:cNvSpPr/>
          <p:nvPr/>
        </p:nvSpPr>
        <p:spPr>
          <a:xfrm>
            <a:off x="685800" y="1143000"/>
            <a:ext cx="7239000" cy="2308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2400" dirty="0"/>
              <a:t>请在界面中用鼠标点击选中</a:t>
            </a:r>
            <a:r>
              <a:rPr lang="en-US" altLang="zh-CN" sz="2400" dirty="0"/>
              <a:t>hadoop-common-3.1.3.jar</a:t>
            </a:r>
            <a:r>
              <a:rPr lang="zh-CN" altLang="zh-CN" sz="2400" dirty="0"/>
              <a:t>、</a:t>
            </a:r>
            <a:r>
              <a:rPr lang="en-US" altLang="zh-CN" sz="2400" dirty="0"/>
              <a:t>hadoop-common-3.1.3-tests.jar</a:t>
            </a:r>
            <a:r>
              <a:rPr lang="zh-CN" altLang="zh-CN" sz="2400" dirty="0"/>
              <a:t>、</a:t>
            </a:r>
            <a:r>
              <a:rPr lang="en-US" altLang="zh-CN" sz="2400" dirty="0"/>
              <a:t>haoop-nfs-3.1.3.jar</a:t>
            </a:r>
            <a:r>
              <a:rPr lang="zh-CN" altLang="zh-CN" sz="2400" dirty="0"/>
              <a:t>和</a:t>
            </a:r>
            <a:r>
              <a:rPr lang="en-US" altLang="zh-CN" sz="2400" dirty="0"/>
              <a:t>haoop-kms-3.1.3.jar</a:t>
            </a:r>
            <a:r>
              <a:rPr lang="zh-CN" altLang="zh-CN" sz="2400" dirty="0"/>
              <a:t>（不要选中目录</a:t>
            </a:r>
            <a:r>
              <a:rPr lang="en-US" altLang="zh-CN" sz="2400" dirty="0"/>
              <a:t>jdiff</a:t>
            </a:r>
            <a:r>
              <a:rPr lang="zh-CN" altLang="zh-CN" sz="2400" dirty="0"/>
              <a:t>、</a:t>
            </a:r>
            <a:r>
              <a:rPr lang="en-US" altLang="zh-CN" sz="2400" dirty="0"/>
              <a:t>lib</a:t>
            </a:r>
            <a:r>
              <a:rPr lang="zh-CN" altLang="zh-CN" sz="2400" dirty="0"/>
              <a:t>、</a:t>
            </a:r>
            <a:r>
              <a:rPr lang="en-US" altLang="zh-CN" sz="2400" dirty="0"/>
              <a:t>sources</a:t>
            </a:r>
            <a:r>
              <a:rPr lang="zh-CN" altLang="zh-CN" sz="2400" dirty="0"/>
              <a:t>和</a:t>
            </a:r>
            <a:r>
              <a:rPr lang="en-US" altLang="zh-CN" sz="2400" dirty="0"/>
              <a:t>webapps</a:t>
            </a:r>
            <a:r>
              <a:rPr lang="zh-CN" altLang="zh-CN" sz="2400" dirty="0"/>
              <a:t>），然后点击界面右下角的</a:t>
            </a:r>
            <a:r>
              <a:rPr lang="en-US" altLang="zh-CN" sz="2400" dirty="0"/>
              <a:t>“</a:t>
            </a:r>
            <a:r>
              <a:rPr lang="zh-CN" altLang="zh-CN" sz="2400" dirty="0"/>
              <a:t>确定</a:t>
            </a:r>
            <a:r>
              <a:rPr lang="en-US" altLang="zh-CN" sz="2400" dirty="0"/>
              <a:t>”</a:t>
            </a:r>
            <a:r>
              <a:rPr lang="zh-CN" altLang="zh-CN" sz="2400" dirty="0"/>
              <a:t>按钮，就可以把这两个</a:t>
            </a:r>
            <a:r>
              <a:rPr lang="en-US" altLang="zh-CN" sz="2400" dirty="0"/>
              <a:t>JAR</a:t>
            </a:r>
            <a:r>
              <a:rPr lang="zh-CN" altLang="zh-CN" sz="2400" dirty="0"/>
              <a:t>包增加到当前</a:t>
            </a:r>
            <a:r>
              <a:rPr lang="en-US" altLang="zh-CN" sz="2400" dirty="0"/>
              <a:t>Java</a:t>
            </a:r>
            <a:r>
              <a:rPr lang="zh-CN" altLang="zh-CN" sz="2400" dirty="0"/>
              <a:t>工程中，出现的界面如</a:t>
            </a:r>
            <a:r>
              <a:rPr lang="zh-CN" altLang="en-US" sz="2400" dirty="0"/>
              <a:t>下</a:t>
            </a:r>
            <a:r>
              <a:rPr lang="zh-CN" altLang="zh-CN" sz="2400" dirty="0"/>
              <a:t>图所示。</a:t>
            </a:r>
            <a:endParaRPr lang="zh-CN" altLang="en-US" sz="2400" dirty="0"/>
          </a:p>
        </p:txBody>
      </p:sp>
      <p:pic>
        <p:nvPicPr>
          <p:cNvPr id="57348" name="图片 3"/>
          <p:cNvPicPr>
            <a:picLocks noChangeAspect="1"/>
          </p:cNvPicPr>
          <p:nvPr/>
        </p:nvPicPr>
        <p:blipFill>
          <a:blip r:embed="rId1"/>
          <a:stretch>
            <a:fillRect/>
          </a:stretch>
        </p:blipFill>
        <p:spPr>
          <a:xfrm>
            <a:off x="2667000" y="3505200"/>
            <a:ext cx="3810000" cy="2971800"/>
          </a:xfrm>
          <a:prstGeom prst="rect">
            <a:avLst/>
          </a:prstGeom>
          <a:noFill/>
          <a:ln w="9525">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标题 1"/>
          <p:cNvSpPr>
            <a:spLocks noGrp="1"/>
          </p:cNvSpPr>
          <p:nvPr>
            <p:ph type="title"/>
          </p:nvPr>
        </p:nvSpPr>
        <p:spPr/>
        <p:txBody>
          <a:bodyPr vert="horz" wrap="square" lIns="91440" tIns="45720" rIns="91440" bIns="45720" anchor="ctr" anchorCtr="0"/>
          <a:p>
            <a:r>
              <a:rPr lang="zh-CN" altLang="zh-CN" dirty="0"/>
              <a:t>3.7.3	HDFS常用Java API及应用实例</a:t>
            </a:r>
            <a:endParaRPr lang="zh-CN" altLang="en-US" dirty="0"/>
          </a:p>
        </p:txBody>
      </p:sp>
      <p:sp>
        <p:nvSpPr>
          <p:cNvPr id="58371" name="矩形 2"/>
          <p:cNvSpPr/>
          <p:nvPr/>
        </p:nvSpPr>
        <p:spPr>
          <a:xfrm>
            <a:off x="914400" y="1600200"/>
            <a:ext cx="7162800" cy="37861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2400" dirty="0"/>
              <a:t>从这个界面中可以看出，</a:t>
            </a:r>
            <a:r>
              <a:rPr lang="en-US" altLang="zh-CN" sz="2400" dirty="0"/>
              <a:t>hadoop-common-3.1.3.jar</a:t>
            </a:r>
            <a:r>
              <a:rPr lang="zh-CN" altLang="zh-CN" sz="2400" dirty="0"/>
              <a:t>、</a:t>
            </a:r>
            <a:r>
              <a:rPr lang="en-US" altLang="zh-CN" sz="2400" dirty="0"/>
              <a:t>hadoop-common-3.1.3-tests.jar</a:t>
            </a:r>
            <a:r>
              <a:rPr lang="zh-CN" altLang="zh-CN" sz="2400" dirty="0"/>
              <a:t>、</a:t>
            </a:r>
            <a:r>
              <a:rPr lang="en-US" altLang="zh-CN" sz="2400" dirty="0"/>
              <a:t>haoop-nfs-3.1.3.jar</a:t>
            </a:r>
            <a:r>
              <a:rPr lang="zh-CN" altLang="zh-CN" sz="2400" dirty="0"/>
              <a:t>和</a:t>
            </a:r>
            <a:r>
              <a:rPr lang="en-US" altLang="zh-CN" sz="2400" dirty="0"/>
              <a:t>haoop-kms-3.1.3.jar</a:t>
            </a:r>
            <a:r>
              <a:rPr lang="zh-CN" altLang="zh-CN" sz="2400" dirty="0"/>
              <a:t>已经被添加到当前</a:t>
            </a:r>
            <a:r>
              <a:rPr lang="en-US" altLang="zh-CN" sz="2400" dirty="0"/>
              <a:t>Java</a:t>
            </a:r>
            <a:r>
              <a:rPr lang="zh-CN" altLang="zh-CN" sz="2400" dirty="0"/>
              <a:t>工程中。然后，按照类似的操作方法，可以再次点击</a:t>
            </a:r>
            <a:r>
              <a:rPr lang="en-US" altLang="zh-CN" sz="2400" dirty="0"/>
              <a:t>“Add External JARs…”</a:t>
            </a:r>
            <a:r>
              <a:rPr lang="zh-CN" altLang="zh-CN" sz="2400" dirty="0"/>
              <a:t>按钮，把剩余的其他</a:t>
            </a:r>
            <a:r>
              <a:rPr lang="en-US" altLang="zh-CN" sz="2400" dirty="0"/>
              <a:t>JAR</a:t>
            </a:r>
            <a:r>
              <a:rPr lang="zh-CN" altLang="zh-CN" sz="2400" dirty="0"/>
              <a:t>包都添加进来。需要注意的是，当需要选中某个目录下的所有</a:t>
            </a:r>
            <a:r>
              <a:rPr lang="en-US" altLang="zh-CN" sz="2400" dirty="0"/>
              <a:t>JAR</a:t>
            </a:r>
            <a:r>
              <a:rPr lang="zh-CN" altLang="zh-CN" sz="2400" dirty="0"/>
              <a:t>包时，可以使用</a:t>
            </a:r>
            <a:r>
              <a:rPr lang="en-US" altLang="zh-CN" sz="2400" dirty="0"/>
              <a:t>“Ctrl+A”</a:t>
            </a:r>
            <a:r>
              <a:rPr lang="zh-CN" altLang="zh-CN" sz="2400" dirty="0"/>
              <a:t>组合键进行全选操作。全部添加完毕以后，就可以点击界面右下角的</a:t>
            </a:r>
            <a:r>
              <a:rPr lang="en-US" altLang="zh-CN" sz="2400" dirty="0"/>
              <a:t>“Finish”</a:t>
            </a:r>
            <a:r>
              <a:rPr lang="zh-CN" altLang="zh-CN" sz="2400" dirty="0"/>
              <a:t>按钮，完成</a:t>
            </a:r>
            <a:r>
              <a:rPr lang="en-US" altLang="zh-CN" sz="2400" dirty="0"/>
              <a:t>Java</a:t>
            </a:r>
            <a:r>
              <a:rPr lang="zh-CN" altLang="zh-CN" sz="2400" dirty="0"/>
              <a:t>工程</a:t>
            </a:r>
            <a:r>
              <a:rPr lang="en-US" altLang="zh-CN" sz="2400" dirty="0"/>
              <a:t>HDFSExample</a:t>
            </a:r>
            <a:r>
              <a:rPr lang="zh-CN" altLang="zh-CN" sz="2400" dirty="0"/>
              <a:t>的创建。</a:t>
            </a:r>
            <a:endParaRPr lang="zh-CN" altLang="en-US"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标题 1"/>
          <p:cNvSpPr>
            <a:spLocks noGrp="1"/>
          </p:cNvSpPr>
          <p:nvPr>
            <p:ph type="title"/>
          </p:nvPr>
        </p:nvSpPr>
        <p:spPr/>
        <p:txBody>
          <a:bodyPr vert="horz" wrap="square" lIns="91440" tIns="45720" rIns="91440" bIns="45720" anchor="ctr" anchorCtr="0"/>
          <a:p>
            <a:r>
              <a:rPr lang="zh-CN" altLang="zh-CN" dirty="0"/>
              <a:t>3.7.3	HDFS常用Java API及应用实例</a:t>
            </a:r>
            <a:endParaRPr lang="zh-CN" altLang="en-US" dirty="0"/>
          </a:p>
        </p:txBody>
      </p:sp>
      <p:sp>
        <p:nvSpPr>
          <p:cNvPr id="59395" name="TextBox 3"/>
          <p:cNvSpPr txBox="1"/>
          <p:nvPr/>
        </p:nvSpPr>
        <p:spPr>
          <a:xfrm>
            <a:off x="762000" y="1219200"/>
            <a:ext cx="3346450"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三、</a:t>
            </a:r>
            <a:r>
              <a:rPr lang="zh-CN" altLang="zh-CN" sz="2400" b="1" dirty="0"/>
              <a:t>编写</a:t>
            </a:r>
            <a:r>
              <a:rPr lang="en-US" altLang="zh-CN" sz="2400" b="1" dirty="0"/>
              <a:t>Java</a:t>
            </a:r>
            <a:r>
              <a:rPr lang="zh-CN" altLang="zh-CN" sz="2400" b="1" dirty="0"/>
              <a:t>应用程序</a:t>
            </a:r>
            <a:endParaRPr lang="zh-CN" altLang="en-US" sz="2400" b="1" dirty="0"/>
          </a:p>
        </p:txBody>
      </p:sp>
      <p:sp>
        <p:nvSpPr>
          <p:cNvPr id="59396" name="TextBox 4"/>
          <p:cNvSpPr txBox="1"/>
          <p:nvPr/>
        </p:nvSpPr>
        <p:spPr>
          <a:xfrm>
            <a:off x="762000" y="1752600"/>
            <a:ext cx="7772400" cy="2308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2400" dirty="0"/>
              <a:t>下面编写一个</a:t>
            </a:r>
            <a:r>
              <a:rPr lang="en-US" altLang="zh-CN" sz="2400" dirty="0"/>
              <a:t>Java</a:t>
            </a:r>
            <a:r>
              <a:rPr lang="zh-CN" altLang="zh-CN" sz="2400" dirty="0"/>
              <a:t>应用程序，用来检测</a:t>
            </a:r>
            <a:r>
              <a:rPr lang="en-US" altLang="zh-CN" sz="2400" dirty="0"/>
              <a:t>HDFS</a:t>
            </a:r>
            <a:r>
              <a:rPr lang="zh-CN" altLang="zh-CN" sz="2400" dirty="0"/>
              <a:t>中是否存在一个文件。</a:t>
            </a:r>
            <a:endParaRPr lang="zh-CN" altLang="zh-CN" sz="2400" dirty="0"/>
          </a:p>
          <a:p>
            <a:pPr marL="0" lvl="0" indent="0" eaLnBrk="1" hangingPunct="1">
              <a:spcBef>
                <a:spcPct val="0"/>
              </a:spcBef>
              <a:buNone/>
            </a:pPr>
            <a:r>
              <a:rPr lang="zh-CN" altLang="zh-CN" sz="2400" dirty="0"/>
              <a:t>请在</a:t>
            </a:r>
            <a:r>
              <a:rPr lang="en-US" altLang="zh-CN" sz="2400" dirty="0"/>
              <a:t>Eclipse</a:t>
            </a:r>
            <a:r>
              <a:rPr lang="zh-CN" altLang="zh-CN" sz="2400" dirty="0"/>
              <a:t>工作界面左侧的</a:t>
            </a:r>
            <a:r>
              <a:rPr lang="en-US" altLang="zh-CN" sz="2400" dirty="0"/>
              <a:t>“Package Explorer”</a:t>
            </a:r>
            <a:r>
              <a:rPr lang="zh-CN" altLang="zh-CN" sz="2400" dirty="0"/>
              <a:t>面板中（如</a:t>
            </a:r>
            <a:r>
              <a:rPr lang="zh-CN" altLang="en-US" sz="2400" dirty="0"/>
              <a:t>下</a:t>
            </a:r>
            <a:r>
              <a:rPr lang="zh-CN" altLang="zh-CN" sz="2400" dirty="0"/>
              <a:t>图所示），找到刚才创建好的工程名称</a:t>
            </a:r>
            <a:r>
              <a:rPr lang="en-US" altLang="zh-CN" sz="2400" dirty="0"/>
              <a:t>“HDFSExample”</a:t>
            </a:r>
            <a:r>
              <a:rPr lang="zh-CN" altLang="zh-CN" sz="2400" dirty="0"/>
              <a:t>，然后在该工程名称上点击鼠标右键，在弹出的菜单中选择</a:t>
            </a:r>
            <a:r>
              <a:rPr lang="en-US" altLang="zh-CN" sz="2400" dirty="0"/>
              <a:t>“New</a:t>
            </a:r>
            <a:r>
              <a:rPr lang="en-US" altLang="zh-CN" sz="2400" dirty="0">
                <a:sym typeface="Wingdings" panose="05000000000000000000" pitchFamily="2" charset="2"/>
              </a:rPr>
              <a:t></a:t>
            </a:r>
            <a:r>
              <a:rPr lang="en-US" altLang="zh-CN" sz="2400" dirty="0"/>
              <a:t>Class”</a:t>
            </a:r>
            <a:r>
              <a:rPr lang="zh-CN" altLang="zh-CN" sz="2400" dirty="0"/>
              <a:t>菜单。</a:t>
            </a:r>
            <a:endParaRPr lang="zh-CN" altLang="en-US" sz="2400" dirty="0"/>
          </a:p>
        </p:txBody>
      </p:sp>
      <p:pic>
        <p:nvPicPr>
          <p:cNvPr id="59397" name="图片 5" descr="C:\Users\Administrator\AppData\Roaming\Tencent\Users\70004972\QQ\WinTemp\RichOle\1VG${0X()31EZRGPB`9W{OE.png"/>
          <p:cNvPicPr>
            <a:picLocks noChangeAspect="1"/>
          </p:cNvPicPr>
          <p:nvPr/>
        </p:nvPicPr>
        <p:blipFill>
          <a:blip r:embed="rId1"/>
          <a:stretch>
            <a:fillRect/>
          </a:stretch>
        </p:blipFill>
        <p:spPr>
          <a:xfrm>
            <a:off x="3352800" y="4343400"/>
            <a:ext cx="2438400" cy="1905000"/>
          </a:xfrm>
          <a:prstGeom prst="rect">
            <a:avLst/>
          </a:prstGeom>
          <a:noFill/>
          <a:ln w="9525">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标题 1"/>
          <p:cNvSpPr>
            <a:spLocks noGrp="1"/>
          </p:cNvSpPr>
          <p:nvPr>
            <p:ph type="title"/>
          </p:nvPr>
        </p:nvSpPr>
        <p:spPr/>
        <p:txBody>
          <a:bodyPr vert="horz" wrap="square" lIns="91440" tIns="45720" rIns="91440" bIns="45720" anchor="ctr" anchorCtr="0"/>
          <a:p>
            <a:r>
              <a:rPr lang="zh-CN" altLang="zh-CN" dirty="0"/>
              <a:t>3.7.3	HDFS常用Java API及应用实例</a:t>
            </a:r>
            <a:endParaRPr lang="zh-CN" altLang="en-US" dirty="0"/>
          </a:p>
        </p:txBody>
      </p:sp>
      <p:sp>
        <p:nvSpPr>
          <p:cNvPr id="60419" name="矩形 2"/>
          <p:cNvSpPr/>
          <p:nvPr/>
        </p:nvSpPr>
        <p:spPr>
          <a:xfrm>
            <a:off x="838200" y="1295400"/>
            <a:ext cx="7543800" cy="4619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2400" dirty="0"/>
              <a:t>选择</a:t>
            </a:r>
            <a:r>
              <a:rPr lang="en-US" altLang="zh-CN" sz="2400" dirty="0"/>
              <a:t>“New</a:t>
            </a:r>
            <a:r>
              <a:rPr lang="en-US" altLang="zh-CN" sz="2400" dirty="0">
                <a:sym typeface="Wingdings" panose="05000000000000000000" pitchFamily="2" charset="2"/>
              </a:rPr>
              <a:t></a:t>
            </a:r>
            <a:r>
              <a:rPr lang="en-US" altLang="zh-CN" sz="2400" dirty="0"/>
              <a:t>Class”</a:t>
            </a:r>
            <a:r>
              <a:rPr lang="zh-CN" altLang="zh-CN" sz="2400" dirty="0"/>
              <a:t>菜单以后会出现如</a:t>
            </a:r>
            <a:r>
              <a:rPr lang="zh-CN" altLang="en-US" sz="2400" dirty="0"/>
              <a:t>下</a:t>
            </a:r>
            <a:r>
              <a:rPr lang="zh-CN" altLang="zh-CN" sz="2400" dirty="0"/>
              <a:t>图所示界面。</a:t>
            </a:r>
            <a:endParaRPr lang="zh-CN" altLang="en-US" sz="2400" dirty="0"/>
          </a:p>
        </p:txBody>
      </p:sp>
      <p:pic>
        <p:nvPicPr>
          <p:cNvPr id="60420" name="图片 3"/>
          <p:cNvPicPr>
            <a:picLocks noChangeAspect="1"/>
          </p:cNvPicPr>
          <p:nvPr/>
        </p:nvPicPr>
        <p:blipFill>
          <a:blip r:embed="rId1"/>
          <a:stretch>
            <a:fillRect/>
          </a:stretch>
        </p:blipFill>
        <p:spPr>
          <a:xfrm>
            <a:off x="2057400" y="2133600"/>
            <a:ext cx="4508500" cy="3570288"/>
          </a:xfrm>
          <a:prstGeom prst="rect">
            <a:avLst/>
          </a:prstGeom>
          <a:noFill/>
          <a:ln w="9525">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标题 1"/>
          <p:cNvSpPr>
            <a:spLocks noGrp="1"/>
          </p:cNvSpPr>
          <p:nvPr>
            <p:ph type="title"/>
          </p:nvPr>
        </p:nvSpPr>
        <p:spPr/>
        <p:txBody>
          <a:bodyPr vert="horz" wrap="square" lIns="91440" tIns="45720" rIns="91440" bIns="45720" anchor="ctr" anchorCtr="0"/>
          <a:p>
            <a:r>
              <a:rPr lang="zh-CN" altLang="zh-CN" dirty="0"/>
              <a:t>3.7.3	HDFS常用Java API及应用实例</a:t>
            </a:r>
            <a:endParaRPr lang="zh-CN" altLang="en-US" dirty="0"/>
          </a:p>
        </p:txBody>
      </p:sp>
      <p:sp>
        <p:nvSpPr>
          <p:cNvPr id="61443" name="矩形 2"/>
          <p:cNvSpPr/>
          <p:nvPr/>
        </p:nvSpPr>
        <p:spPr>
          <a:xfrm>
            <a:off x="990600" y="1371600"/>
            <a:ext cx="7162800" cy="15700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2400" dirty="0"/>
              <a:t>在该界面中，只需要在</a:t>
            </a:r>
            <a:r>
              <a:rPr lang="en-US" altLang="zh-CN" sz="2400" dirty="0"/>
              <a:t>“Name”</a:t>
            </a:r>
            <a:r>
              <a:rPr lang="zh-CN" altLang="zh-CN" sz="2400" dirty="0"/>
              <a:t>后面输入新建的</a:t>
            </a:r>
            <a:r>
              <a:rPr lang="en-US" altLang="zh-CN" sz="2400" dirty="0"/>
              <a:t>Java</a:t>
            </a:r>
            <a:r>
              <a:rPr lang="zh-CN" altLang="zh-CN" sz="2400" dirty="0"/>
              <a:t>类文件的名称，这里采用名称</a:t>
            </a:r>
            <a:r>
              <a:rPr lang="en-US" altLang="zh-CN" sz="2400" dirty="0"/>
              <a:t>“MergeFile”</a:t>
            </a:r>
            <a:r>
              <a:rPr lang="zh-CN" altLang="zh-CN" sz="2400" dirty="0"/>
              <a:t>，其他都可以采用默认设置，然后，点击界面右下角</a:t>
            </a:r>
            <a:r>
              <a:rPr lang="en-US" altLang="zh-CN" sz="2400" dirty="0"/>
              <a:t>“Finish”</a:t>
            </a:r>
            <a:r>
              <a:rPr lang="zh-CN" altLang="zh-CN" sz="2400" dirty="0"/>
              <a:t>按钮，出现如</a:t>
            </a:r>
            <a:r>
              <a:rPr lang="zh-CN" altLang="en-US" sz="2400" dirty="0"/>
              <a:t>下</a:t>
            </a:r>
            <a:r>
              <a:rPr lang="zh-CN" altLang="zh-CN" sz="2400" dirty="0"/>
              <a:t>图所示界面。</a:t>
            </a:r>
            <a:endParaRPr lang="zh-CN" altLang="en-US" sz="2400" dirty="0"/>
          </a:p>
        </p:txBody>
      </p:sp>
      <p:pic>
        <p:nvPicPr>
          <p:cNvPr id="61444" name="图片 3"/>
          <p:cNvPicPr>
            <a:picLocks noChangeAspect="1"/>
          </p:cNvPicPr>
          <p:nvPr/>
        </p:nvPicPr>
        <p:blipFill>
          <a:blip r:embed="rId1"/>
          <a:stretch>
            <a:fillRect/>
          </a:stretch>
        </p:blipFill>
        <p:spPr>
          <a:xfrm>
            <a:off x="2133600" y="3429000"/>
            <a:ext cx="5267325" cy="2266950"/>
          </a:xfrm>
          <a:prstGeom prst="rect">
            <a:avLst/>
          </a:prstGeom>
          <a:noFill/>
          <a:ln w="9525">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标题 1"/>
          <p:cNvSpPr>
            <a:spLocks noGrp="1"/>
          </p:cNvSpPr>
          <p:nvPr>
            <p:ph type="title"/>
          </p:nvPr>
        </p:nvSpPr>
        <p:spPr/>
        <p:txBody>
          <a:bodyPr vert="horz" wrap="square" lIns="91440" tIns="45720" rIns="91440" bIns="45720" anchor="ctr" anchorCtr="0"/>
          <a:p>
            <a:r>
              <a:rPr lang="zh-CN" altLang="zh-CN" dirty="0"/>
              <a:t>3.7.3	HDFS常用Java API及应用实例</a:t>
            </a:r>
            <a:endParaRPr lang="zh-CN" altLang="en-US" dirty="0"/>
          </a:p>
        </p:txBody>
      </p:sp>
      <p:sp>
        <p:nvSpPr>
          <p:cNvPr id="62467" name="TextBox 2"/>
          <p:cNvSpPr txBox="1"/>
          <p:nvPr/>
        </p:nvSpPr>
        <p:spPr>
          <a:xfrm>
            <a:off x="685800" y="1219200"/>
            <a:ext cx="7848600" cy="8302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2400" dirty="0"/>
              <a:t>可以看出，</a:t>
            </a:r>
            <a:r>
              <a:rPr lang="en-US" altLang="zh-CN" sz="2400" dirty="0"/>
              <a:t>Eclipse</a:t>
            </a:r>
            <a:r>
              <a:rPr lang="zh-CN" altLang="zh-CN" sz="2400" dirty="0"/>
              <a:t>自动创建了一个名为</a:t>
            </a:r>
            <a:r>
              <a:rPr lang="en-US" altLang="zh-CN" sz="2400" dirty="0"/>
              <a:t>“MergeFile.java”</a:t>
            </a:r>
            <a:r>
              <a:rPr lang="zh-CN" altLang="zh-CN" sz="2400" dirty="0"/>
              <a:t>的源代码文件，请在该文件中输入以下代码：</a:t>
            </a:r>
            <a:endParaRPr lang="zh-CN" altLang="en-US" sz="2400" dirty="0"/>
          </a:p>
        </p:txBody>
      </p:sp>
      <p:sp>
        <p:nvSpPr>
          <p:cNvPr id="62468" name="TextBox 3"/>
          <p:cNvSpPr txBox="1"/>
          <p:nvPr/>
        </p:nvSpPr>
        <p:spPr>
          <a:xfrm>
            <a:off x="762000" y="2198688"/>
            <a:ext cx="5907088" cy="42783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400" b="1" dirty="0"/>
              <a:t>import</a:t>
            </a:r>
            <a:r>
              <a:rPr lang="en-US" altLang="zh-CN" sz="400" dirty="0"/>
              <a:t> java.io.IOException;</a:t>
            </a:r>
            <a:endParaRPr lang="zh-CN" altLang="zh-CN" sz="400" dirty="0"/>
          </a:p>
          <a:p>
            <a:pPr marL="0" lvl="0" indent="0" eaLnBrk="1" hangingPunct="1">
              <a:spcBef>
                <a:spcPct val="0"/>
              </a:spcBef>
              <a:buNone/>
            </a:pPr>
            <a:r>
              <a:rPr lang="en-US" altLang="zh-CN" sz="400" b="1" dirty="0"/>
              <a:t>import</a:t>
            </a:r>
            <a:r>
              <a:rPr lang="en-US" altLang="zh-CN" sz="400" dirty="0"/>
              <a:t> java.io.PrintStream;</a:t>
            </a:r>
            <a:endParaRPr lang="zh-CN" altLang="zh-CN" sz="400" dirty="0"/>
          </a:p>
          <a:p>
            <a:pPr marL="0" lvl="0" indent="0" eaLnBrk="1" hangingPunct="1">
              <a:spcBef>
                <a:spcPct val="0"/>
              </a:spcBef>
              <a:buNone/>
            </a:pPr>
            <a:r>
              <a:rPr lang="en-US" altLang="zh-CN" sz="400" b="1" dirty="0"/>
              <a:t>import</a:t>
            </a:r>
            <a:r>
              <a:rPr lang="en-US" altLang="zh-CN" sz="400" dirty="0"/>
              <a:t> java.net.URI;</a:t>
            </a:r>
            <a:endParaRPr lang="zh-CN" altLang="zh-CN" sz="400" dirty="0"/>
          </a:p>
          <a:p>
            <a:pPr marL="0" lvl="0" indent="0" eaLnBrk="1" hangingPunct="1">
              <a:spcBef>
                <a:spcPct val="0"/>
              </a:spcBef>
              <a:buNone/>
            </a:pPr>
            <a:r>
              <a:rPr lang="en-US" altLang="zh-CN" sz="400" dirty="0"/>
              <a:t> </a:t>
            </a:r>
            <a:endParaRPr lang="zh-CN" altLang="zh-CN" sz="400" dirty="0"/>
          </a:p>
          <a:p>
            <a:pPr marL="0" lvl="0" indent="0" eaLnBrk="1" hangingPunct="1">
              <a:spcBef>
                <a:spcPct val="0"/>
              </a:spcBef>
              <a:buNone/>
            </a:pPr>
            <a:r>
              <a:rPr lang="en-US" altLang="zh-CN" sz="400" b="1" dirty="0"/>
              <a:t>import</a:t>
            </a:r>
            <a:r>
              <a:rPr lang="en-US" altLang="zh-CN" sz="400" dirty="0"/>
              <a:t> org.apache.hadoop.conf.Configuration;</a:t>
            </a:r>
            <a:endParaRPr lang="zh-CN" altLang="zh-CN" sz="400" dirty="0"/>
          </a:p>
          <a:p>
            <a:pPr marL="0" lvl="0" indent="0" eaLnBrk="1" hangingPunct="1">
              <a:spcBef>
                <a:spcPct val="0"/>
              </a:spcBef>
              <a:buNone/>
            </a:pPr>
            <a:r>
              <a:rPr lang="en-US" altLang="zh-CN" sz="400" b="1" dirty="0"/>
              <a:t>import</a:t>
            </a:r>
            <a:r>
              <a:rPr lang="en-US" altLang="zh-CN" sz="400" dirty="0"/>
              <a:t> org.apache.hadoop.fs.*;</a:t>
            </a:r>
            <a:endParaRPr lang="zh-CN" altLang="zh-CN" sz="400" dirty="0"/>
          </a:p>
          <a:p>
            <a:pPr marL="0" lvl="0" indent="0" eaLnBrk="1" hangingPunct="1">
              <a:spcBef>
                <a:spcPct val="0"/>
              </a:spcBef>
              <a:buNone/>
            </a:pPr>
            <a:r>
              <a:rPr lang="en-US" altLang="zh-CN" sz="400" dirty="0"/>
              <a:t> </a:t>
            </a:r>
            <a:endParaRPr lang="zh-CN" altLang="zh-CN" sz="400" dirty="0"/>
          </a:p>
          <a:p>
            <a:pPr marL="0" lvl="0" indent="0" eaLnBrk="1" hangingPunct="1">
              <a:spcBef>
                <a:spcPct val="0"/>
              </a:spcBef>
              <a:buNone/>
            </a:pPr>
            <a:r>
              <a:rPr lang="en-US" altLang="zh-CN" sz="400" dirty="0"/>
              <a:t>/**</a:t>
            </a:r>
            <a:endParaRPr lang="zh-CN" altLang="zh-CN" sz="400" dirty="0"/>
          </a:p>
          <a:p>
            <a:pPr marL="0" lvl="0" indent="0" eaLnBrk="1" hangingPunct="1">
              <a:spcBef>
                <a:spcPct val="0"/>
              </a:spcBef>
              <a:buNone/>
            </a:pPr>
            <a:r>
              <a:rPr lang="en-US" altLang="zh-CN" sz="400" dirty="0"/>
              <a:t> * </a:t>
            </a:r>
            <a:r>
              <a:rPr lang="zh-CN" altLang="zh-CN" sz="400" dirty="0"/>
              <a:t>过滤掉文件名满足特定条件的文件 </a:t>
            </a:r>
            <a:endParaRPr lang="zh-CN" altLang="zh-CN" sz="400" dirty="0"/>
          </a:p>
          <a:p>
            <a:pPr marL="0" lvl="0" indent="0" eaLnBrk="1" hangingPunct="1">
              <a:spcBef>
                <a:spcPct val="0"/>
              </a:spcBef>
              <a:buNone/>
            </a:pPr>
            <a:r>
              <a:rPr lang="en-US" altLang="zh-CN" sz="400" dirty="0"/>
              <a:t> */</a:t>
            </a:r>
            <a:endParaRPr lang="zh-CN" altLang="zh-CN" sz="400" dirty="0"/>
          </a:p>
          <a:p>
            <a:pPr marL="0" lvl="0" indent="0" eaLnBrk="1" hangingPunct="1">
              <a:spcBef>
                <a:spcPct val="0"/>
              </a:spcBef>
              <a:buNone/>
            </a:pPr>
            <a:r>
              <a:rPr lang="en-US" altLang="zh-CN" sz="400" b="1" dirty="0"/>
              <a:t>class</a:t>
            </a:r>
            <a:r>
              <a:rPr lang="en-US" altLang="zh-CN" sz="400" dirty="0"/>
              <a:t> MyPathFilter </a:t>
            </a:r>
            <a:r>
              <a:rPr lang="en-US" altLang="zh-CN" sz="400" b="1" dirty="0"/>
              <a:t>implements</a:t>
            </a:r>
            <a:r>
              <a:rPr lang="en-US" altLang="zh-CN" sz="400" dirty="0"/>
              <a:t> PathFilter {</a:t>
            </a:r>
            <a:endParaRPr lang="zh-CN" altLang="zh-CN" sz="400" dirty="0"/>
          </a:p>
          <a:p>
            <a:pPr marL="0" lvl="0" indent="0" eaLnBrk="1" hangingPunct="1">
              <a:spcBef>
                <a:spcPct val="0"/>
              </a:spcBef>
              <a:buNone/>
            </a:pPr>
            <a:r>
              <a:rPr lang="en-US" altLang="zh-CN" sz="400" dirty="0"/>
              <a:t>     String reg = </a:t>
            </a:r>
            <a:r>
              <a:rPr lang="en-US" altLang="zh-CN" sz="400" b="1" dirty="0"/>
              <a:t>null</a:t>
            </a:r>
            <a:r>
              <a:rPr lang="en-US" altLang="zh-CN" sz="400" dirty="0"/>
              <a:t>; </a:t>
            </a:r>
            <a:endParaRPr lang="zh-CN" altLang="zh-CN" sz="400" dirty="0"/>
          </a:p>
          <a:p>
            <a:pPr marL="0" lvl="0" indent="0" eaLnBrk="1" hangingPunct="1">
              <a:spcBef>
                <a:spcPct val="0"/>
              </a:spcBef>
              <a:buNone/>
            </a:pPr>
            <a:r>
              <a:rPr lang="en-US" altLang="zh-CN" sz="400" dirty="0"/>
              <a:t>     MyPathFilter(String reg) {</a:t>
            </a:r>
            <a:endParaRPr lang="zh-CN" altLang="zh-CN" sz="400" dirty="0"/>
          </a:p>
          <a:p>
            <a:pPr marL="0" lvl="0" indent="0" eaLnBrk="1" hangingPunct="1">
              <a:spcBef>
                <a:spcPct val="0"/>
              </a:spcBef>
              <a:buNone/>
            </a:pPr>
            <a:r>
              <a:rPr lang="en-US" altLang="zh-CN" sz="400" dirty="0"/>
              <a:t>          </a:t>
            </a:r>
            <a:r>
              <a:rPr lang="en-US" altLang="zh-CN" sz="400" b="1" dirty="0"/>
              <a:t>this</a:t>
            </a:r>
            <a:r>
              <a:rPr lang="en-US" altLang="zh-CN" sz="400" dirty="0"/>
              <a:t>.reg = reg;</a:t>
            </a:r>
            <a:endParaRPr lang="zh-CN" altLang="zh-CN" sz="400" dirty="0"/>
          </a:p>
          <a:p>
            <a:pPr marL="0" lvl="0" indent="0" eaLnBrk="1" hangingPunct="1">
              <a:spcBef>
                <a:spcPct val="0"/>
              </a:spcBef>
              <a:buNone/>
            </a:pPr>
            <a:r>
              <a:rPr lang="en-US" altLang="zh-CN" sz="400" dirty="0"/>
              <a:t>     }</a:t>
            </a:r>
            <a:endParaRPr lang="zh-CN" altLang="zh-CN" sz="400" dirty="0"/>
          </a:p>
          <a:p>
            <a:pPr marL="0" lvl="0" indent="0" eaLnBrk="1" hangingPunct="1">
              <a:spcBef>
                <a:spcPct val="0"/>
              </a:spcBef>
              <a:buNone/>
            </a:pPr>
            <a:r>
              <a:rPr lang="en-US" altLang="zh-CN" sz="400" dirty="0"/>
              <a:t>     </a:t>
            </a:r>
            <a:r>
              <a:rPr lang="en-US" altLang="zh-CN" sz="400" b="1" dirty="0"/>
              <a:t>public</a:t>
            </a:r>
            <a:r>
              <a:rPr lang="en-US" altLang="zh-CN" sz="400" dirty="0"/>
              <a:t> </a:t>
            </a:r>
            <a:r>
              <a:rPr lang="en-US" altLang="zh-CN" sz="400" b="1" dirty="0"/>
              <a:t>boolean</a:t>
            </a:r>
            <a:r>
              <a:rPr lang="en-US" altLang="zh-CN" sz="400" dirty="0"/>
              <a:t> accept(Path path) {</a:t>
            </a:r>
            <a:endParaRPr lang="zh-CN" altLang="zh-CN" sz="400" dirty="0"/>
          </a:p>
          <a:p>
            <a:pPr marL="0" lvl="0" indent="0" eaLnBrk="1" hangingPunct="1">
              <a:spcBef>
                <a:spcPct val="0"/>
              </a:spcBef>
              <a:buNone/>
            </a:pPr>
            <a:r>
              <a:rPr lang="en-US" altLang="zh-CN" sz="400" dirty="0"/>
              <a:t>		</a:t>
            </a:r>
            <a:r>
              <a:rPr lang="en-US" altLang="zh-CN" sz="400" b="1" dirty="0"/>
              <a:t>if</a:t>
            </a:r>
            <a:r>
              <a:rPr lang="en-US" altLang="zh-CN" sz="400" dirty="0"/>
              <a:t> (!(path.toString().matches(reg)))</a:t>
            </a:r>
            <a:endParaRPr lang="zh-CN" altLang="zh-CN" sz="400" dirty="0"/>
          </a:p>
          <a:p>
            <a:pPr marL="0" lvl="0" indent="0" eaLnBrk="1" hangingPunct="1">
              <a:spcBef>
                <a:spcPct val="0"/>
              </a:spcBef>
              <a:buNone/>
            </a:pPr>
            <a:r>
              <a:rPr lang="en-US" altLang="zh-CN" sz="400" dirty="0"/>
              <a:t>			</a:t>
            </a:r>
            <a:r>
              <a:rPr lang="en-US" altLang="zh-CN" sz="400" b="1" dirty="0"/>
              <a:t>return</a:t>
            </a:r>
            <a:r>
              <a:rPr lang="en-US" altLang="zh-CN" sz="400" dirty="0"/>
              <a:t> </a:t>
            </a:r>
            <a:r>
              <a:rPr lang="en-US" altLang="zh-CN" sz="400" b="1" dirty="0"/>
              <a:t>true</a:t>
            </a:r>
            <a:r>
              <a:rPr lang="en-US" altLang="zh-CN" sz="400" dirty="0"/>
              <a:t>;</a:t>
            </a:r>
            <a:endParaRPr lang="zh-CN" altLang="zh-CN" sz="400" dirty="0"/>
          </a:p>
          <a:p>
            <a:pPr marL="0" lvl="0" indent="0" eaLnBrk="1" hangingPunct="1">
              <a:spcBef>
                <a:spcPct val="0"/>
              </a:spcBef>
              <a:buNone/>
            </a:pPr>
            <a:r>
              <a:rPr lang="en-US" altLang="zh-CN" sz="400" dirty="0"/>
              <a:t>		</a:t>
            </a:r>
            <a:r>
              <a:rPr lang="en-US" altLang="zh-CN" sz="400" b="1" dirty="0"/>
              <a:t>return</a:t>
            </a:r>
            <a:r>
              <a:rPr lang="en-US" altLang="zh-CN" sz="400" dirty="0"/>
              <a:t> </a:t>
            </a:r>
            <a:r>
              <a:rPr lang="en-US" altLang="zh-CN" sz="400" b="1" dirty="0"/>
              <a:t>false</a:t>
            </a:r>
            <a:r>
              <a:rPr lang="en-US" altLang="zh-CN" sz="400" dirty="0"/>
              <a:t>;</a:t>
            </a:r>
            <a:endParaRPr lang="zh-CN" altLang="zh-CN" sz="400" dirty="0"/>
          </a:p>
          <a:p>
            <a:pPr marL="0" lvl="0" indent="0" eaLnBrk="1" hangingPunct="1">
              <a:spcBef>
                <a:spcPct val="0"/>
              </a:spcBef>
              <a:buNone/>
            </a:pPr>
            <a:r>
              <a:rPr lang="en-US" altLang="zh-CN" sz="400" dirty="0"/>
              <a:t>	}</a:t>
            </a:r>
            <a:endParaRPr lang="zh-CN" altLang="zh-CN" sz="400" dirty="0"/>
          </a:p>
          <a:p>
            <a:pPr marL="0" lvl="0" indent="0" eaLnBrk="1" hangingPunct="1">
              <a:spcBef>
                <a:spcPct val="0"/>
              </a:spcBef>
              <a:buNone/>
            </a:pPr>
            <a:r>
              <a:rPr lang="en-US" altLang="zh-CN" sz="400" dirty="0"/>
              <a:t>}</a:t>
            </a:r>
            <a:endParaRPr lang="zh-CN" altLang="zh-CN" sz="400" dirty="0"/>
          </a:p>
          <a:p>
            <a:pPr marL="0" lvl="0" indent="0" eaLnBrk="1" hangingPunct="1">
              <a:spcBef>
                <a:spcPct val="0"/>
              </a:spcBef>
              <a:buNone/>
            </a:pPr>
            <a:r>
              <a:rPr lang="en-US" altLang="zh-CN" sz="400" dirty="0"/>
              <a:t>/***</a:t>
            </a:r>
            <a:endParaRPr lang="zh-CN" altLang="zh-CN" sz="400" dirty="0"/>
          </a:p>
          <a:p>
            <a:pPr marL="0" lvl="0" indent="0" eaLnBrk="1" hangingPunct="1">
              <a:spcBef>
                <a:spcPct val="0"/>
              </a:spcBef>
              <a:buNone/>
            </a:pPr>
            <a:r>
              <a:rPr lang="en-US" altLang="zh-CN" sz="400" dirty="0"/>
              <a:t> * </a:t>
            </a:r>
            <a:r>
              <a:rPr lang="zh-CN" altLang="zh-CN" sz="400" dirty="0"/>
              <a:t>利用</a:t>
            </a:r>
            <a:r>
              <a:rPr lang="en-US" altLang="zh-CN" sz="400" dirty="0"/>
              <a:t>FSDataOutputStream</a:t>
            </a:r>
            <a:r>
              <a:rPr lang="zh-CN" altLang="zh-CN" sz="400" dirty="0"/>
              <a:t>和</a:t>
            </a:r>
            <a:r>
              <a:rPr lang="en-US" altLang="zh-CN" sz="400" dirty="0"/>
              <a:t>FSDataInputStream</a:t>
            </a:r>
            <a:r>
              <a:rPr lang="zh-CN" altLang="zh-CN" sz="400" dirty="0"/>
              <a:t>合并</a:t>
            </a:r>
            <a:r>
              <a:rPr lang="en-US" altLang="zh-CN" sz="400" dirty="0"/>
              <a:t>HDFS</a:t>
            </a:r>
            <a:r>
              <a:rPr lang="zh-CN" altLang="zh-CN" sz="400" dirty="0"/>
              <a:t>中的文件</a:t>
            </a:r>
            <a:endParaRPr lang="zh-CN" altLang="zh-CN" sz="400" dirty="0"/>
          </a:p>
          <a:p>
            <a:pPr marL="0" lvl="0" indent="0" eaLnBrk="1" hangingPunct="1">
              <a:spcBef>
                <a:spcPct val="0"/>
              </a:spcBef>
              <a:buNone/>
            </a:pPr>
            <a:r>
              <a:rPr lang="en-US" altLang="zh-CN" sz="400" dirty="0"/>
              <a:t> */</a:t>
            </a:r>
            <a:endParaRPr lang="zh-CN" altLang="zh-CN" sz="400" dirty="0"/>
          </a:p>
          <a:p>
            <a:pPr marL="0" lvl="0" indent="0" eaLnBrk="1" hangingPunct="1">
              <a:spcBef>
                <a:spcPct val="0"/>
              </a:spcBef>
              <a:buNone/>
            </a:pPr>
            <a:r>
              <a:rPr lang="en-US" altLang="zh-CN" sz="400" b="1" dirty="0"/>
              <a:t>public</a:t>
            </a:r>
            <a:r>
              <a:rPr lang="en-US" altLang="zh-CN" sz="400" dirty="0"/>
              <a:t> </a:t>
            </a:r>
            <a:r>
              <a:rPr lang="en-US" altLang="zh-CN" sz="400" b="1" dirty="0"/>
              <a:t>class</a:t>
            </a:r>
            <a:r>
              <a:rPr lang="en-US" altLang="zh-CN" sz="400" dirty="0"/>
              <a:t> MergeFile {</a:t>
            </a:r>
            <a:endParaRPr lang="zh-CN" altLang="zh-CN" sz="400" dirty="0"/>
          </a:p>
          <a:p>
            <a:pPr marL="0" lvl="0" indent="0" eaLnBrk="1" hangingPunct="1">
              <a:spcBef>
                <a:spcPct val="0"/>
              </a:spcBef>
              <a:buNone/>
            </a:pPr>
            <a:r>
              <a:rPr lang="en-US" altLang="zh-CN" sz="400" dirty="0"/>
              <a:t>	Path inputPath = </a:t>
            </a:r>
            <a:r>
              <a:rPr lang="en-US" altLang="zh-CN" sz="400" b="1" dirty="0"/>
              <a:t>null</a:t>
            </a:r>
            <a:r>
              <a:rPr lang="en-US" altLang="zh-CN" sz="400" dirty="0"/>
              <a:t>; //</a:t>
            </a:r>
            <a:r>
              <a:rPr lang="zh-CN" altLang="zh-CN" sz="400" dirty="0"/>
              <a:t>待合并的文件所在的目录的路径</a:t>
            </a:r>
            <a:endParaRPr lang="zh-CN" altLang="zh-CN" sz="400" dirty="0"/>
          </a:p>
          <a:p>
            <a:pPr marL="0" lvl="0" indent="0" eaLnBrk="1" hangingPunct="1">
              <a:spcBef>
                <a:spcPct val="0"/>
              </a:spcBef>
              <a:buNone/>
            </a:pPr>
            <a:r>
              <a:rPr lang="en-US" altLang="zh-CN" sz="400" dirty="0"/>
              <a:t>	Path outputPath = </a:t>
            </a:r>
            <a:r>
              <a:rPr lang="en-US" altLang="zh-CN" sz="400" b="1" dirty="0"/>
              <a:t>null</a:t>
            </a:r>
            <a:r>
              <a:rPr lang="en-US" altLang="zh-CN" sz="400" dirty="0"/>
              <a:t>; //</a:t>
            </a:r>
            <a:r>
              <a:rPr lang="zh-CN" altLang="zh-CN" sz="400" dirty="0"/>
              <a:t>输出文件的路径</a:t>
            </a:r>
            <a:endParaRPr lang="zh-CN" altLang="zh-CN" sz="400" dirty="0"/>
          </a:p>
          <a:p>
            <a:pPr marL="0" lvl="0" indent="0" eaLnBrk="1" hangingPunct="1">
              <a:spcBef>
                <a:spcPct val="0"/>
              </a:spcBef>
              <a:buNone/>
            </a:pPr>
            <a:r>
              <a:rPr lang="en-US" altLang="zh-CN" sz="400" dirty="0"/>
              <a:t>	</a:t>
            </a:r>
            <a:r>
              <a:rPr lang="en-US" altLang="zh-CN" sz="400" b="1" dirty="0"/>
              <a:t>public</a:t>
            </a:r>
            <a:r>
              <a:rPr lang="en-US" altLang="zh-CN" sz="400" dirty="0"/>
              <a:t> MergeFile(String input, String output) {</a:t>
            </a:r>
            <a:endParaRPr lang="zh-CN" altLang="zh-CN" sz="400" dirty="0"/>
          </a:p>
          <a:p>
            <a:pPr marL="0" lvl="0" indent="0" eaLnBrk="1" hangingPunct="1">
              <a:spcBef>
                <a:spcPct val="0"/>
              </a:spcBef>
              <a:buNone/>
            </a:pPr>
            <a:r>
              <a:rPr lang="en-US" altLang="zh-CN" sz="400" dirty="0"/>
              <a:t>		</a:t>
            </a:r>
            <a:r>
              <a:rPr lang="en-US" altLang="zh-CN" sz="400" b="1" dirty="0"/>
              <a:t>this</a:t>
            </a:r>
            <a:r>
              <a:rPr lang="en-US" altLang="zh-CN" sz="400" dirty="0"/>
              <a:t>.inputPath = </a:t>
            </a:r>
            <a:r>
              <a:rPr lang="en-US" altLang="zh-CN" sz="400" b="1" dirty="0"/>
              <a:t>new</a:t>
            </a:r>
            <a:r>
              <a:rPr lang="en-US" altLang="zh-CN" sz="400" dirty="0"/>
              <a:t> Path(input);</a:t>
            </a:r>
            <a:endParaRPr lang="zh-CN" altLang="zh-CN" sz="400" dirty="0"/>
          </a:p>
          <a:p>
            <a:pPr marL="0" lvl="0" indent="0" eaLnBrk="1" hangingPunct="1">
              <a:spcBef>
                <a:spcPct val="0"/>
              </a:spcBef>
              <a:buNone/>
            </a:pPr>
            <a:r>
              <a:rPr lang="en-US" altLang="zh-CN" sz="400" dirty="0"/>
              <a:t>		</a:t>
            </a:r>
            <a:r>
              <a:rPr lang="en-US" altLang="zh-CN" sz="400" b="1" dirty="0"/>
              <a:t>this</a:t>
            </a:r>
            <a:r>
              <a:rPr lang="en-US" altLang="zh-CN" sz="400" dirty="0"/>
              <a:t>.outputPath = </a:t>
            </a:r>
            <a:r>
              <a:rPr lang="en-US" altLang="zh-CN" sz="400" b="1" dirty="0"/>
              <a:t>new</a:t>
            </a:r>
            <a:r>
              <a:rPr lang="en-US" altLang="zh-CN" sz="400" dirty="0"/>
              <a:t> Path(output);</a:t>
            </a:r>
            <a:endParaRPr lang="zh-CN" altLang="zh-CN" sz="400" dirty="0"/>
          </a:p>
          <a:p>
            <a:pPr marL="0" lvl="0" indent="0" eaLnBrk="1" hangingPunct="1">
              <a:spcBef>
                <a:spcPct val="0"/>
              </a:spcBef>
              <a:buNone/>
            </a:pPr>
            <a:r>
              <a:rPr lang="en-US" altLang="zh-CN" sz="400" dirty="0"/>
              <a:t>	}</a:t>
            </a:r>
            <a:endParaRPr lang="zh-CN" altLang="zh-CN" sz="400" dirty="0"/>
          </a:p>
          <a:p>
            <a:pPr marL="0" lvl="0" indent="0" eaLnBrk="1" hangingPunct="1">
              <a:spcBef>
                <a:spcPct val="0"/>
              </a:spcBef>
              <a:buNone/>
            </a:pPr>
            <a:r>
              <a:rPr lang="en-US" altLang="zh-CN" sz="400" dirty="0"/>
              <a:t>	</a:t>
            </a:r>
            <a:r>
              <a:rPr lang="en-US" altLang="zh-CN" sz="400" b="1" dirty="0"/>
              <a:t>public</a:t>
            </a:r>
            <a:r>
              <a:rPr lang="en-US" altLang="zh-CN" sz="400" dirty="0"/>
              <a:t> </a:t>
            </a:r>
            <a:r>
              <a:rPr lang="en-US" altLang="zh-CN" sz="400" b="1" dirty="0"/>
              <a:t>void</a:t>
            </a:r>
            <a:r>
              <a:rPr lang="en-US" altLang="zh-CN" sz="400" dirty="0"/>
              <a:t> doMerge() </a:t>
            </a:r>
            <a:r>
              <a:rPr lang="en-US" altLang="zh-CN" sz="400" b="1" dirty="0"/>
              <a:t>throws</a:t>
            </a:r>
            <a:r>
              <a:rPr lang="en-US" altLang="zh-CN" sz="400" dirty="0"/>
              <a:t> IOException {</a:t>
            </a:r>
            <a:endParaRPr lang="zh-CN" altLang="zh-CN" sz="400" dirty="0"/>
          </a:p>
          <a:p>
            <a:pPr marL="0" lvl="0" indent="0" eaLnBrk="1" hangingPunct="1">
              <a:spcBef>
                <a:spcPct val="0"/>
              </a:spcBef>
              <a:buNone/>
            </a:pPr>
            <a:r>
              <a:rPr lang="en-US" altLang="zh-CN" sz="400" dirty="0"/>
              <a:t>		Configuration conf = </a:t>
            </a:r>
            <a:r>
              <a:rPr lang="en-US" altLang="zh-CN" sz="400" b="1" dirty="0"/>
              <a:t>new</a:t>
            </a:r>
            <a:r>
              <a:rPr lang="en-US" altLang="zh-CN" sz="400" dirty="0"/>
              <a:t> Configuration();</a:t>
            </a:r>
            <a:endParaRPr lang="zh-CN" altLang="zh-CN" sz="400" dirty="0"/>
          </a:p>
          <a:p>
            <a:pPr marL="0" lvl="0" indent="0" eaLnBrk="1" hangingPunct="1">
              <a:spcBef>
                <a:spcPct val="0"/>
              </a:spcBef>
              <a:buNone/>
            </a:pPr>
            <a:r>
              <a:rPr lang="en-US" altLang="zh-CN" sz="400" dirty="0"/>
              <a:t>		conf.set("fs.defaultFS","hdfs://localhost:9000");</a:t>
            </a:r>
            <a:endParaRPr lang="zh-CN" altLang="zh-CN" sz="400" dirty="0"/>
          </a:p>
          <a:p>
            <a:pPr marL="0" lvl="0" indent="0" eaLnBrk="1" hangingPunct="1">
              <a:spcBef>
                <a:spcPct val="0"/>
              </a:spcBef>
              <a:buNone/>
            </a:pPr>
            <a:r>
              <a:rPr lang="en-US" altLang="zh-CN" sz="400" dirty="0"/>
              <a:t>          conf.set("fs.hdfs.impl","org.apache.hadoop.hdfs.DistributedFileSystem");</a:t>
            </a:r>
            <a:endParaRPr lang="zh-CN" altLang="zh-CN" sz="400" dirty="0"/>
          </a:p>
          <a:p>
            <a:pPr marL="0" lvl="0" indent="0" eaLnBrk="1" hangingPunct="1">
              <a:spcBef>
                <a:spcPct val="0"/>
              </a:spcBef>
              <a:buNone/>
            </a:pPr>
            <a:r>
              <a:rPr lang="en-US" altLang="zh-CN" sz="400" dirty="0"/>
              <a:t>		FileSystem fsSource = FileSystem.</a:t>
            </a:r>
            <a:r>
              <a:rPr lang="en-US" altLang="zh-CN" sz="400" i="1" dirty="0"/>
              <a:t>get</a:t>
            </a:r>
            <a:r>
              <a:rPr lang="en-US" altLang="zh-CN" sz="400" dirty="0"/>
              <a:t>(URI.</a:t>
            </a:r>
            <a:r>
              <a:rPr lang="en-US" altLang="zh-CN" sz="400" i="1" dirty="0"/>
              <a:t>create</a:t>
            </a:r>
            <a:r>
              <a:rPr lang="en-US" altLang="zh-CN" sz="400" dirty="0"/>
              <a:t>(inputPath.toString()), conf);</a:t>
            </a:r>
            <a:endParaRPr lang="zh-CN" altLang="zh-CN" sz="400" dirty="0"/>
          </a:p>
          <a:p>
            <a:pPr marL="0" lvl="0" indent="0" eaLnBrk="1" hangingPunct="1">
              <a:spcBef>
                <a:spcPct val="0"/>
              </a:spcBef>
              <a:buNone/>
            </a:pPr>
            <a:r>
              <a:rPr lang="en-US" altLang="zh-CN" sz="400" dirty="0"/>
              <a:t>		FileSystem fsDst = FileSystem.</a:t>
            </a:r>
            <a:r>
              <a:rPr lang="en-US" altLang="zh-CN" sz="400" i="1" dirty="0"/>
              <a:t>get</a:t>
            </a:r>
            <a:r>
              <a:rPr lang="en-US" altLang="zh-CN" sz="400" dirty="0"/>
              <a:t>(URI.</a:t>
            </a:r>
            <a:r>
              <a:rPr lang="en-US" altLang="zh-CN" sz="400" i="1" dirty="0"/>
              <a:t>create</a:t>
            </a:r>
            <a:r>
              <a:rPr lang="en-US" altLang="zh-CN" sz="400" dirty="0"/>
              <a:t>(outputPath.toString()), conf);</a:t>
            </a:r>
            <a:endParaRPr lang="zh-CN" altLang="zh-CN" sz="400" dirty="0"/>
          </a:p>
          <a:p>
            <a:pPr marL="0" lvl="0" indent="0" eaLnBrk="1" hangingPunct="1">
              <a:spcBef>
                <a:spcPct val="0"/>
              </a:spcBef>
              <a:buNone/>
            </a:pPr>
            <a:r>
              <a:rPr lang="en-US" altLang="zh-CN" sz="400" dirty="0"/>
              <a:t>				//</a:t>
            </a:r>
            <a:r>
              <a:rPr lang="zh-CN" altLang="zh-CN" sz="400" dirty="0"/>
              <a:t>下面过滤掉输入目录中后缀为</a:t>
            </a:r>
            <a:r>
              <a:rPr lang="en-US" altLang="zh-CN" sz="400" dirty="0"/>
              <a:t>.</a:t>
            </a:r>
            <a:r>
              <a:rPr lang="en-US" altLang="zh-CN" sz="400" u="sng" dirty="0"/>
              <a:t>abc</a:t>
            </a:r>
            <a:r>
              <a:rPr lang="zh-CN" altLang="zh-CN" sz="400" dirty="0"/>
              <a:t>的文件</a:t>
            </a:r>
            <a:endParaRPr lang="zh-CN" altLang="zh-CN" sz="400" dirty="0"/>
          </a:p>
          <a:p>
            <a:pPr marL="0" lvl="0" indent="0" eaLnBrk="1" hangingPunct="1">
              <a:spcBef>
                <a:spcPct val="0"/>
              </a:spcBef>
              <a:buNone/>
            </a:pPr>
            <a:r>
              <a:rPr lang="en-US" altLang="zh-CN" sz="400" dirty="0"/>
              <a:t>		FileStatus[] sourceStatus = fsSource.listStatus(inputPath,</a:t>
            </a:r>
            <a:endParaRPr lang="zh-CN" altLang="zh-CN" sz="400" dirty="0"/>
          </a:p>
          <a:p>
            <a:pPr marL="0" lvl="0" indent="0" eaLnBrk="1" hangingPunct="1">
              <a:spcBef>
                <a:spcPct val="0"/>
              </a:spcBef>
              <a:buNone/>
            </a:pPr>
            <a:r>
              <a:rPr lang="en-US" altLang="zh-CN" sz="400" dirty="0"/>
              <a:t>				</a:t>
            </a:r>
            <a:r>
              <a:rPr lang="en-US" altLang="zh-CN" sz="400" b="1" dirty="0"/>
              <a:t>new</a:t>
            </a:r>
            <a:r>
              <a:rPr lang="en-US" altLang="zh-CN" sz="400" dirty="0"/>
              <a:t> MyPathFilter(".*\\.abc")); </a:t>
            </a:r>
            <a:endParaRPr lang="zh-CN" altLang="zh-CN" sz="400" dirty="0"/>
          </a:p>
          <a:p>
            <a:pPr marL="0" lvl="0" indent="0" eaLnBrk="1" hangingPunct="1">
              <a:spcBef>
                <a:spcPct val="0"/>
              </a:spcBef>
              <a:buNone/>
            </a:pPr>
            <a:r>
              <a:rPr lang="en-US" altLang="zh-CN" sz="400" dirty="0"/>
              <a:t>		FSDataOutputStream fsdos = fsDst.create(outputPath);</a:t>
            </a:r>
            <a:endParaRPr lang="zh-CN" altLang="zh-CN" sz="400" dirty="0"/>
          </a:p>
          <a:p>
            <a:pPr marL="0" lvl="0" indent="0" eaLnBrk="1" hangingPunct="1">
              <a:spcBef>
                <a:spcPct val="0"/>
              </a:spcBef>
              <a:buNone/>
            </a:pPr>
            <a:r>
              <a:rPr lang="en-US" altLang="zh-CN" sz="400" dirty="0"/>
              <a:t>		PrintStream ps = </a:t>
            </a:r>
            <a:r>
              <a:rPr lang="en-US" altLang="zh-CN" sz="400" b="1" dirty="0"/>
              <a:t>new</a:t>
            </a:r>
            <a:r>
              <a:rPr lang="en-US" altLang="zh-CN" sz="400" dirty="0"/>
              <a:t> PrintStream(System.</a:t>
            </a:r>
            <a:r>
              <a:rPr lang="en-US" altLang="zh-CN" sz="400" b="1" i="1" dirty="0"/>
              <a:t>out</a:t>
            </a:r>
            <a:r>
              <a:rPr lang="en-US" altLang="zh-CN" sz="400" dirty="0"/>
              <a:t>);</a:t>
            </a:r>
            <a:endParaRPr lang="zh-CN" altLang="zh-CN" sz="400" dirty="0"/>
          </a:p>
          <a:p>
            <a:pPr marL="0" lvl="0" indent="0" eaLnBrk="1" hangingPunct="1">
              <a:spcBef>
                <a:spcPct val="0"/>
              </a:spcBef>
              <a:buNone/>
            </a:pPr>
            <a:r>
              <a:rPr lang="en-US" altLang="zh-CN" sz="400" dirty="0"/>
              <a:t>		//</a:t>
            </a:r>
            <a:r>
              <a:rPr lang="zh-CN" altLang="zh-CN" sz="400" dirty="0"/>
              <a:t>下面分别读取过滤之后的每个文件的内容，并输出到同一个文件中</a:t>
            </a:r>
            <a:endParaRPr lang="zh-CN" altLang="zh-CN" sz="400" dirty="0"/>
          </a:p>
          <a:p>
            <a:pPr marL="0" lvl="0" indent="0" eaLnBrk="1" hangingPunct="1">
              <a:spcBef>
                <a:spcPct val="0"/>
              </a:spcBef>
              <a:buNone/>
            </a:pPr>
            <a:r>
              <a:rPr lang="en-US" altLang="zh-CN" sz="400" dirty="0"/>
              <a:t>		</a:t>
            </a:r>
            <a:r>
              <a:rPr lang="en-US" altLang="zh-CN" sz="400" b="1" dirty="0"/>
              <a:t>for</a:t>
            </a:r>
            <a:r>
              <a:rPr lang="en-US" altLang="zh-CN" sz="400" dirty="0"/>
              <a:t> (FileStatus sta : sourceStatus) {</a:t>
            </a:r>
            <a:endParaRPr lang="zh-CN" altLang="zh-CN" sz="400" dirty="0"/>
          </a:p>
          <a:p>
            <a:pPr marL="0" lvl="0" indent="0" eaLnBrk="1" hangingPunct="1">
              <a:spcBef>
                <a:spcPct val="0"/>
              </a:spcBef>
              <a:buNone/>
            </a:pPr>
            <a:r>
              <a:rPr lang="en-US" altLang="zh-CN" sz="400" dirty="0"/>
              <a:t>			//</a:t>
            </a:r>
            <a:r>
              <a:rPr lang="zh-CN" altLang="zh-CN" sz="400" dirty="0"/>
              <a:t>下面打印后缀不为</a:t>
            </a:r>
            <a:r>
              <a:rPr lang="en-US" altLang="zh-CN" sz="400" dirty="0"/>
              <a:t>.</a:t>
            </a:r>
            <a:r>
              <a:rPr lang="en-US" altLang="zh-CN" sz="400" u="sng" dirty="0"/>
              <a:t>abc</a:t>
            </a:r>
            <a:r>
              <a:rPr lang="zh-CN" altLang="zh-CN" sz="400" dirty="0"/>
              <a:t>的文件的路径、文件大小</a:t>
            </a:r>
            <a:endParaRPr lang="zh-CN" altLang="zh-CN" sz="400" dirty="0"/>
          </a:p>
          <a:p>
            <a:pPr marL="0" lvl="0" indent="0" eaLnBrk="1" hangingPunct="1">
              <a:spcBef>
                <a:spcPct val="0"/>
              </a:spcBef>
              <a:buNone/>
            </a:pPr>
            <a:r>
              <a:rPr lang="en-US" altLang="zh-CN" sz="400" dirty="0"/>
              <a:t>			System.</a:t>
            </a:r>
            <a:r>
              <a:rPr lang="en-US" altLang="zh-CN" sz="400" b="1" i="1" dirty="0"/>
              <a:t>out</a:t>
            </a:r>
            <a:r>
              <a:rPr lang="en-US" altLang="zh-CN" sz="400" dirty="0"/>
              <a:t>.print("</a:t>
            </a:r>
            <a:r>
              <a:rPr lang="zh-CN" altLang="zh-CN" sz="400" dirty="0"/>
              <a:t>路径：</a:t>
            </a:r>
            <a:r>
              <a:rPr lang="en-US" altLang="zh-CN" sz="400" dirty="0"/>
              <a:t>" + sta.getPath() + "    </a:t>
            </a:r>
            <a:r>
              <a:rPr lang="zh-CN" altLang="zh-CN" sz="400" dirty="0"/>
              <a:t>文件大小：</a:t>
            </a:r>
            <a:r>
              <a:rPr lang="en-US" altLang="zh-CN" sz="400" dirty="0"/>
              <a:t>" + sta.getLen()</a:t>
            </a:r>
            <a:endParaRPr lang="zh-CN" altLang="zh-CN" sz="400" dirty="0"/>
          </a:p>
          <a:p>
            <a:pPr marL="0" lvl="0" indent="0" eaLnBrk="1" hangingPunct="1">
              <a:spcBef>
                <a:spcPct val="0"/>
              </a:spcBef>
              <a:buNone/>
            </a:pPr>
            <a:r>
              <a:rPr lang="en-US" altLang="zh-CN" sz="400" dirty="0"/>
              <a:t>					+ "   </a:t>
            </a:r>
            <a:r>
              <a:rPr lang="zh-CN" altLang="zh-CN" sz="400" dirty="0"/>
              <a:t>权限：</a:t>
            </a:r>
            <a:r>
              <a:rPr lang="en-US" altLang="zh-CN" sz="400" dirty="0"/>
              <a:t>" + sta.getPermission() + "   </a:t>
            </a:r>
            <a:r>
              <a:rPr lang="zh-CN" altLang="zh-CN" sz="400" dirty="0"/>
              <a:t>内容：</a:t>
            </a:r>
            <a:r>
              <a:rPr lang="en-US" altLang="zh-CN" sz="400" dirty="0"/>
              <a:t>");</a:t>
            </a:r>
            <a:endParaRPr lang="zh-CN" altLang="zh-CN" sz="400" dirty="0"/>
          </a:p>
          <a:p>
            <a:pPr marL="0" lvl="0" indent="0" eaLnBrk="1" hangingPunct="1">
              <a:spcBef>
                <a:spcPct val="0"/>
              </a:spcBef>
              <a:buNone/>
            </a:pPr>
            <a:r>
              <a:rPr lang="en-US" altLang="zh-CN" sz="400" dirty="0"/>
              <a:t>			FSDataInputStream fsdis = fsSource.open(sta.getPath());</a:t>
            </a:r>
            <a:endParaRPr lang="zh-CN" altLang="zh-CN" sz="400" dirty="0"/>
          </a:p>
          <a:p>
            <a:pPr marL="0" lvl="0" indent="0" eaLnBrk="1" hangingPunct="1">
              <a:spcBef>
                <a:spcPct val="0"/>
              </a:spcBef>
              <a:buNone/>
            </a:pPr>
            <a:r>
              <a:rPr lang="en-US" altLang="zh-CN" sz="400" dirty="0"/>
              <a:t>			</a:t>
            </a:r>
            <a:r>
              <a:rPr lang="en-US" altLang="zh-CN" sz="400" b="1" dirty="0"/>
              <a:t>byte</a:t>
            </a:r>
            <a:r>
              <a:rPr lang="en-US" altLang="zh-CN" sz="400" dirty="0"/>
              <a:t>[] data = </a:t>
            </a:r>
            <a:r>
              <a:rPr lang="en-US" altLang="zh-CN" sz="400" b="1" dirty="0"/>
              <a:t>new</a:t>
            </a:r>
            <a:r>
              <a:rPr lang="en-US" altLang="zh-CN" sz="400" dirty="0"/>
              <a:t> </a:t>
            </a:r>
            <a:r>
              <a:rPr lang="en-US" altLang="zh-CN" sz="400" b="1" dirty="0"/>
              <a:t>byte</a:t>
            </a:r>
            <a:r>
              <a:rPr lang="en-US" altLang="zh-CN" sz="400" dirty="0"/>
              <a:t>[1024];</a:t>
            </a:r>
            <a:endParaRPr lang="zh-CN" altLang="zh-CN" sz="400" dirty="0"/>
          </a:p>
          <a:p>
            <a:pPr marL="0" lvl="0" indent="0" eaLnBrk="1" hangingPunct="1">
              <a:spcBef>
                <a:spcPct val="0"/>
              </a:spcBef>
              <a:buNone/>
            </a:pPr>
            <a:r>
              <a:rPr lang="en-US" altLang="zh-CN" sz="400" dirty="0"/>
              <a:t>			</a:t>
            </a:r>
            <a:r>
              <a:rPr lang="en-US" altLang="zh-CN" sz="400" b="1" dirty="0"/>
              <a:t>int</a:t>
            </a:r>
            <a:r>
              <a:rPr lang="en-US" altLang="zh-CN" sz="400" dirty="0"/>
              <a:t> read = -1;</a:t>
            </a:r>
            <a:endParaRPr lang="zh-CN" altLang="zh-CN" sz="400" dirty="0"/>
          </a:p>
          <a:p>
            <a:pPr marL="0" lvl="0" indent="0" eaLnBrk="1" hangingPunct="1">
              <a:spcBef>
                <a:spcPct val="0"/>
              </a:spcBef>
              <a:buNone/>
            </a:pPr>
            <a:r>
              <a:rPr lang="en-US" altLang="zh-CN" sz="400" dirty="0"/>
              <a:t>			</a:t>
            </a:r>
            <a:endParaRPr lang="zh-CN" altLang="zh-CN" sz="400" dirty="0"/>
          </a:p>
          <a:p>
            <a:pPr marL="0" lvl="0" indent="0" eaLnBrk="1" hangingPunct="1">
              <a:spcBef>
                <a:spcPct val="0"/>
              </a:spcBef>
              <a:buNone/>
            </a:pPr>
            <a:r>
              <a:rPr lang="en-US" altLang="zh-CN" sz="400" dirty="0"/>
              <a:t>			</a:t>
            </a:r>
            <a:r>
              <a:rPr lang="en-US" altLang="zh-CN" sz="400" b="1" dirty="0"/>
              <a:t>while</a:t>
            </a:r>
            <a:r>
              <a:rPr lang="en-US" altLang="zh-CN" sz="400" dirty="0"/>
              <a:t> ((read = fsdis.read(data)) &gt; 0) {</a:t>
            </a:r>
            <a:endParaRPr lang="zh-CN" altLang="zh-CN" sz="400" dirty="0"/>
          </a:p>
          <a:p>
            <a:pPr marL="0" lvl="0" indent="0" eaLnBrk="1" hangingPunct="1">
              <a:spcBef>
                <a:spcPct val="0"/>
              </a:spcBef>
              <a:buNone/>
            </a:pPr>
            <a:r>
              <a:rPr lang="en-US" altLang="zh-CN" sz="400" dirty="0"/>
              <a:t>				ps.write(data, 0, read);</a:t>
            </a:r>
            <a:endParaRPr lang="zh-CN" altLang="zh-CN" sz="400" dirty="0"/>
          </a:p>
          <a:p>
            <a:pPr marL="0" lvl="0" indent="0" eaLnBrk="1" hangingPunct="1">
              <a:spcBef>
                <a:spcPct val="0"/>
              </a:spcBef>
              <a:buNone/>
            </a:pPr>
            <a:r>
              <a:rPr lang="en-US" altLang="zh-CN" sz="400" dirty="0"/>
              <a:t>				fsdos.write(data, 0, read);</a:t>
            </a:r>
            <a:endParaRPr lang="zh-CN" altLang="zh-CN" sz="400" dirty="0"/>
          </a:p>
          <a:p>
            <a:pPr marL="0" lvl="0" indent="0" eaLnBrk="1" hangingPunct="1">
              <a:spcBef>
                <a:spcPct val="0"/>
              </a:spcBef>
              <a:buNone/>
            </a:pPr>
            <a:r>
              <a:rPr lang="en-US" altLang="zh-CN" sz="400" dirty="0"/>
              <a:t>			}</a:t>
            </a:r>
            <a:endParaRPr lang="zh-CN" altLang="zh-CN" sz="400" dirty="0"/>
          </a:p>
          <a:p>
            <a:pPr marL="0" lvl="0" indent="0" eaLnBrk="1" hangingPunct="1">
              <a:spcBef>
                <a:spcPct val="0"/>
              </a:spcBef>
              <a:buNone/>
            </a:pPr>
            <a:r>
              <a:rPr lang="en-US" altLang="zh-CN" sz="400" dirty="0"/>
              <a:t>			fsdis.close();			</a:t>
            </a:r>
            <a:endParaRPr lang="zh-CN" altLang="zh-CN" sz="400" dirty="0"/>
          </a:p>
          <a:p>
            <a:pPr marL="0" lvl="0" indent="0" eaLnBrk="1" hangingPunct="1">
              <a:spcBef>
                <a:spcPct val="0"/>
              </a:spcBef>
              <a:buNone/>
            </a:pPr>
            <a:r>
              <a:rPr lang="en-US" altLang="zh-CN" sz="400" dirty="0"/>
              <a:t>		}</a:t>
            </a:r>
            <a:endParaRPr lang="zh-CN" altLang="zh-CN" sz="400" dirty="0"/>
          </a:p>
          <a:p>
            <a:pPr marL="0" lvl="0" indent="0" eaLnBrk="1" hangingPunct="1">
              <a:spcBef>
                <a:spcPct val="0"/>
              </a:spcBef>
              <a:buNone/>
            </a:pPr>
            <a:r>
              <a:rPr lang="en-US" altLang="zh-CN" sz="400" dirty="0"/>
              <a:t>		ps.close();</a:t>
            </a:r>
            <a:endParaRPr lang="zh-CN" altLang="zh-CN" sz="400" dirty="0"/>
          </a:p>
          <a:p>
            <a:pPr marL="0" lvl="0" indent="0" eaLnBrk="1" hangingPunct="1">
              <a:spcBef>
                <a:spcPct val="0"/>
              </a:spcBef>
              <a:buNone/>
            </a:pPr>
            <a:r>
              <a:rPr lang="en-US" altLang="zh-CN" sz="400" dirty="0"/>
              <a:t>		fsdos.close();</a:t>
            </a:r>
            <a:endParaRPr lang="zh-CN" altLang="zh-CN" sz="400" dirty="0"/>
          </a:p>
          <a:p>
            <a:pPr marL="0" lvl="0" indent="0" eaLnBrk="1" hangingPunct="1">
              <a:spcBef>
                <a:spcPct val="0"/>
              </a:spcBef>
              <a:buNone/>
            </a:pPr>
            <a:r>
              <a:rPr lang="en-US" altLang="zh-CN" sz="400" dirty="0"/>
              <a:t>	}</a:t>
            </a:r>
            <a:endParaRPr lang="zh-CN" altLang="zh-CN" sz="400" dirty="0"/>
          </a:p>
          <a:p>
            <a:pPr marL="0" lvl="0" indent="0" eaLnBrk="1" hangingPunct="1">
              <a:spcBef>
                <a:spcPct val="0"/>
              </a:spcBef>
              <a:buNone/>
            </a:pPr>
            <a:r>
              <a:rPr lang="en-US" altLang="zh-CN" sz="400" dirty="0"/>
              <a:t>	</a:t>
            </a:r>
            <a:r>
              <a:rPr lang="en-US" altLang="zh-CN" sz="400" b="1" dirty="0"/>
              <a:t>public</a:t>
            </a:r>
            <a:r>
              <a:rPr lang="en-US" altLang="zh-CN" sz="400" dirty="0"/>
              <a:t> </a:t>
            </a:r>
            <a:r>
              <a:rPr lang="en-US" altLang="zh-CN" sz="400" b="1" dirty="0"/>
              <a:t>static</a:t>
            </a:r>
            <a:r>
              <a:rPr lang="en-US" altLang="zh-CN" sz="400" dirty="0"/>
              <a:t> </a:t>
            </a:r>
            <a:r>
              <a:rPr lang="en-US" altLang="zh-CN" sz="400" b="1" dirty="0"/>
              <a:t>void</a:t>
            </a:r>
            <a:r>
              <a:rPr lang="en-US" altLang="zh-CN" sz="400" dirty="0"/>
              <a:t> main(String[] args) </a:t>
            </a:r>
            <a:r>
              <a:rPr lang="en-US" altLang="zh-CN" sz="400" b="1" dirty="0"/>
              <a:t>throws</a:t>
            </a:r>
            <a:r>
              <a:rPr lang="en-US" altLang="zh-CN" sz="400" dirty="0"/>
              <a:t> IOException {</a:t>
            </a:r>
            <a:endParaRPr lang="zh-CN" altLang="zh-CN" sz="400" dirty="0"/>
          </a:p>
          <a:p>
            <a:pPr marL="0" lvl="0" indent="0" eaLnBrk="1" hangingPunct="1">
              <a:spcBef>
                <a:spcPct val="0"/>
              </a:spcBef>
              <a:buNone/>
            </a:pPr>
            <a:r>
              <a:rPr lang="en-US" altLang="zh-CN" sz="400" dirty="0"/>
              <a:t>		MergeFile merge = </a:t>
            </a:r>
            <a:r>
              <a:rPr lang="en-US" altLang="zh-CN" sz="400" b="1" dirty="0"/>
              <a:t>new</a:t>
            </a:r>
            <a:r>
              <a:rPr lang="en-US" altLang="zh-CN" sz="400" dirty="0"/>
              <a:t> MergeFile(</a:t>
            </a:r>
            <a:endParaRPr lang="zh-CN" altLang="zh-CN" sz="400" dirty="0"/>
          </a:p>
          <a:p>
            <a:pPr marL="0" lvl="0" indent="0" eaLnBrk="1" hangingPunct="1">
              <a:spcBef>
                <a:spcPct val="0"/>
              </a:spcBef>
              <a:buNone/>
            </a:pPr>
            <a:r>
              <a:rPr lang="en-US" altLang="zh-CN" sz="400" dirty="0"/>
              <a:t>				"hdfs://localhost:9000/user/hadoop/",</a:t>
            </a:r>
            <a:endParaRPr lang="zh-CN" altLang="zh-CN" sz="400" dirty="0"/>
          </a:p>
          <a:p>
            <a:pPr marL="0" lvl="0" indent="0" eaLnBrk="1" hangingPunct="1">
              <a:spcBef>
                <a:spcPct val="0"/>
              </a:spcBef>
              <a:buNone/>
            </a:pPr>
            <a:r>
              <a:rPr lang="en-US" altLang="zh-CN" sz="400" dirty="0"/>
              <a:t>				"hdfs://localhost:9000/user/hadoop/merge.txt");</a:t>
            </a:r>
            <a:endParaRPr lang="zh-CN" altLang="zh-CN" sz="400" dirty="0"/>
          </a:p>
          <a:p>
            <a:pPr marL="0" lvl="0" indent="0" eaLnBrk="1" hangingPunct="1">
              <a:spcBef>
                <a:spcPct val="0"/>
              </a:spcBef>
              <a:buNone/>
            </a:pPr>
            <a:r>
              <a:rPr lang="en-US" altLang="zh-CN" sz="400" dirty="0"/>
              <a:t>		merge.doMerge();</a:t>
            </a:r>
            <a:endParaRPr lang="zh-CN" altLang="zh-CN" sz="400" dirty="0"/>
          </a:p>
          <a:p>
            <a:pPr marL="0" lvl="0" indent="0" eaLnBrk="1" hangingPunct="1">
              <a:spcBef>
                <a:spcPct val="0"/>
              </a:spcBef>
              <a:buNone/>
            </a:pPr>
            <a:r>
              <a:rPr lang="en-US" altLang="zh-CN" sz="400" dirty="0"/>
              <a:t>	}</a:t>
            </a:r>
            <a:endParaRPr lang="zh-CN" altLang="zh-CN" sz="400" dirty="0"/>
          </a:p>
          <a:p>
            <a:pPr marL="0" lvl="0" indent="0" eaLnBrk="1" hangingPunct="1">
              <a:spcBef>
                <a:spcPct val="0"/>
              </a:spcBef>
              <a:buNone/>
            </a:pPr>
            <a:r>
              <a:rPr lang="en-US" altLang="zh-CN" sz="400" dirty="0"/>
              <a:t>}</a:t>
            </a:r>
            <a:endParaRPr lang="zh-CN" altLang="zh-CN" sz="400" dirty="0"/>
          </a:p>
          <a:p>
            <a:pPr marL="0" lvl="0" indent="0" eaLnBrk="1" hangingPunct="1">
              <a:spcBef>
                <a:spcPct val="0"/>
              </a:spcBef>
              <a:buNone/>
            </a:pPr>
            <a:endParaRPr lang="zh-CN" altLang="en-US" sz="4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标题 1"/>
          <p:cNvSpPr>
            <a:spLocks noGrp="1"/>
          </p:cNvSpPr>
          <p:nvPr>
            <p:ph type="title"/>
          </p:nvPr>
        </p:nvSpPr>
        <p:spPr/>
        <p:txBody>
          <a:bodyPr vert="horz" wrap="square" lIns="91440" tIns="45720" rIns="91440" bIns="45720" anchor="ctr" anchorCtr="0"/>
          <a:p>
            <a:r>
              <a:rPr lang="zh-CN" altLang="zh-CN" dirty="0"/>
              <a:t>3.7.3	HDFS常用Java API及应用实例</a:t>
            </a:r>
            <a:endParaRPr lang="zh-CN" altLang="en-US" dirty="0"/>
          </a:p>
        </p:txBody>
      </p:sp>
      <p:sp>
        <p:nvSpPr>
          <p:cNvPr id="63491" name="TextBox 2"/>
          <p:cNvSpPr txBox="1"/>
          <p:nvPr/>
        </p:nvSpPr>
        <p:spPr>
          <a:xfrm>
            <a:off x="609600" y="1219200"/>
            <a:ext cx="2646363"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四、</a:t>
            </a:r>
            <a:r>
              <a:rPr lang="zh-CN" altLang="zh-CN" sz="2400" b="1" dirty="0"/>
              <a:t>编译运行程序</a:t>
            </a:r>
            <a:endParaRPr lang="zh-CN" altLang="en-US" sz="2400" b="1" dirty="0"/>
          </a:p>
        </p:txBody>
      </p:sp>
      <p:sp>
        <p:nvSpPr>
          <p:cNvPr id="63492" name="TextBox 3"/>
          <p:cNvSpPr txBox="1"/>
          <p:nvPr/>
        </p:nvSpPr>
        <p:spPr>
          <a:xfrm>
            <a:off x="609600" y="1752600"/>
            <a:ext cx="8343900"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2400" dirty="0"/>
              <a:t>在开始编译运行程序之前，请一定确保</a:t>
            </a:r>
            <a:r>
              <a:rPr lang="en-US" altLang="zh-CN" sz="2400" dirty="0"/>
              <a:t>Hadoop</a:t>
            </a:r>
            <a:r>
              <a:rPr lang="zh-CN" altLang="zh-CN" sz="2400" dirty="0"/>
              <a:t>已经启动运行</a:t>
            </a:r>
            <a:endParaRPr lang="zh-CN" altLang="en-US" sz="2400" dirty="0"/>
          </a:p>
        </p:txBody>
      </p:sp>
      <p:sp>
        <p:nvSpPr>
          <p:cNvPr id="63493" name="TextBox 4"/>
          <p:cNvSpPr txBox="1"/>
          <p:nvPr/>
        </p:nvSpPr>
        <p:spPr>
          <a:xfrm>
            <a:off x="609600" y="2362200"/>
            <a:ext cx="7924800" cy="1200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2400" dirty="0"/>
              <a:t>然后，要确保</a:t>
            </a:r>
            <a:r>
              <a:rPr lang="en-US" altLang="zh-CN" sz="2400" dirty="0"/>
              <a:t>HDFS</a:t>
            </a:r>
            <a:r>
              <a:rPr lang="zh-CN" altLang="zh-CN" sz="2400" dirty="0"/>
              <a:t>的“</a:t>
            </a:r>
            <a:r>
              <a:rPr lang="en-US" altLang="zh-CN" sz="2400" dirty="0"/>
              <a:t>/user/hadoop</a:t>
            </a:r>
            <a:r>
              <a:rPr lang="zh-CN" altLang="zh-CN" sz="2400" dirty="0"/>
              <a:t>”目录下已经存在</a:t>
            </a:r>
            <a:r>
              <a:rPr lang="en-US" altLang="zh-CN" sz="2400" dirty="0"/>
              <a:t>file1.txt</a:t>
            </a:r>
            <a:r>
              <a:rPr lang="zh-CN" altLang="zh-CN" sz="2400" dirty="0"/>
              <a:t>、</a:t>
            </a:r>
            <a:r>
              <a:rPr lang="en-US" altLang="zh-CN" sz="2400" dirty="0"/>
              <a:t>file2.txt</a:t>
            </a:r>
            <a:r>
              <a:rPr lang="zh-CN" altLang="zh-CN" sz="2400" dirty="0"/>
              <a:t>、</a:t>
            </a:r>
            <a:r>
              <a:rPr lang="en-US" altLang="zh-CN" sz="2400" dirty="0"/>
              <a:t>file3.txt</a:t>
            </a:r>
            <a:r>
              <a:rPr lang="zh-CN" altLang="zh-CN" sz="2400" dirty="0"/>
              <a:t>、</a:t>
            </a:r>
            <a:r>
              <a:rPr lang="en-US" altLang="zh-CN" sz="2400" dirty="0"/>
              <a:t>file4.abc</a:t>
            </a:r>
            <a:r>
              <a:rPr lang="zh-CN" altLang="zh-CN" sz="2400" dirty="0"/>
              <a:t>和</a:t>
            </a:r>
            <a:r>
              <a:rPr lang="en-US" altLang="zh-CN" sz="2400" dirty="0"/>
              <a:t>file5.abc</a:t>
            </a:r>
            <a:r>
              <a:rPr lang="zh-CN" altLang="zh-CN" sz="2400" dirty="0"/>
              <a:t>，每个文件里面有内容。这里，假设文件内容如</a:t>
            </a:r>
            <a:r>
              <a:rPr lang="zh-CN" altLang="en-US" sz="2400" dirty="0"/>
              <a:t>下</a:t>
            </a:r>
            <a:r>
              <a:rPr lang="zh-CN" altLang="zh-CN" sz="2400" dirty="0"/>
              <a:t>表所示。</a:t>
            </a:r>
            <a:endParaRPr lang="zh-CN" altLang="en-US" sz="2400" dirty="0"/>
          </a:p>
        </p:txBody>
      </p:sp>
      <p:graphicFrame>
        <p:nvGraphicFramePr>
          <p:cNvPr id="6" name="表格 5"/>
          <p:cNvGraphicFramePr>
            <a:graphicFrameLocks noGrp="1"/>
          </p:cNvGraphicFramePr>
          <p:nvPr/>
        </p:nvGraphicFramePr>
        <p:xfrm>
          <a:off x="1446213" y="3886200"/>
          <a:ext cx="5411788" cy="2193925"/>
        </p:xfrm>
        <a:graphic>
          <a:graphicData uri="http://schemas.openxmlformats.org/drawingml/2006/table">
            <a:tbl>
              <a:tblPr/>
              <a:tblGrid>
                <a:gridCol w="2705894"/>
                <a:gridCol w="2705894"/>
              </a:tblGrid>
              <a:tr h="365654">
                <a:tc>
                  <a:txBody>
                    <a:bodyPr/>
                    <a:lstStyle/>
                    <a:p>
                      <a:pPr algn="ctr">
                        <a:spcAft>
                          <a:spcPts val="0"/>
                        </a:spcAft>
                      </a:pPr>
                      <a:r>
                        <a:rPr lang="zh-CN" sz="2400" kern="100" dirty="0">
                          <a:latin typeface="Times New Roman" panose="02020603050405020304"/>
                          <a:ea typeface="宋体" panose="02010600030101010101" pitchFamily="2" charset="-122"/>
                          <a:cs typeface="Times New Roman" panose="02020603050405020304"/>
                        </a:rPr>
                        <a:t>文件名称</a:t>
                      </a:r>
                      <a:endParaRPr lang="zh-CN" sz="2400" kern="100" dirty="0">
                        <a:latin typeface="Calibri" panose="020F0502020204030204"/>
                        <a:ea typeface="宋体" panose="02010600030101010101" pitchFamily="2" charset="-122"/>
                        <a:cs typeface="Times New Roman" panose="02020603050405020304"/>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kern="100">
                          <a:latin typeface="Times New Roman" panose="02020603050405020304"/>
                          <a:ea typeface="宋体" panose="02010600030101010101" pitchFamily="2" charset="-122"/>
                          <a:cs typeface="Times New Roman" panose="02020603050405020304"/>
                        </a:rPr>
                        <a:t>文件内容</a:t>
                      </a:r>
                      <a:endParaRPr lang="zh-CN" sz="2400" kern="100">
                        <a:latin typeface="Calibri" panose="020F0502020204030204"/>
                        <a:ea typeface="宋体" panose="02010600030101010101" pitchFamily="2" charset="-122"/>
                        <a:cs typeface="Times New Roman" panose="02020603050405020304"/>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654">
                <a:tc>
                  <a:txBody>
                    <a:bodyPr/>
                    <a:lstStyle/>
                    <a:p>
                      <a:pPr algn="ctr">
                        <a:spcAft>
                          <a:spcPts val="0"/>
                        </a:spcAft>
                      </a:pPr>
                      <a:r>
                        <a:rPr lang="en-US" sz="2400" kern="100" dirty="0">
                          <a:latin typeface="Times New Roman" panose="02020603050405020304"/>
                          <a:ea typeface="宋体" panose="02010600030101010101" pitchFamily="2" charset="-122"/>
                          <a:cs typeface="Times New Roman" panose="02020603050405020304"/>
                        </a:rPr>
                        <a:t>file1.txt</a:t>
                      </a:r>
                      <a:endParaRPr lang="zh-CN" sz="2400" kern="100" dirty="0">
                        <a:latin typeface="Calibri" panose="020F0502020204030204"/>
                        <a:ea typeface="宋体" panose="02010600030101010101" pitchFamily="2" charset="-122"/>
                        <a:cs typeface="Times New Roman" panose="02020603050405020304"/>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Times New Roman" panose="02020603050405020304"/>
                          <a:ea typeface="宋体" panose="02010600030101010101" pitchFamily="2" charset="-122"/>
                          <a:cs typeface="Times New Roman" panose="02020603050405020304"/>
                        </a:rPr>
                        <a:t>this is file1.txt</a:t>
                      </a:r>
                      <a:endParaRPr lang="zh-CN" sz="2400" kern="100" dirty="0">
                        <a:latin typeface="Calibri" panose="020F0502020204030204"/>
                        <a:ea typeface="宋体" panose="02010600030101010101" pitchFamily="2" charset="-122"/>
                        <a:cs typeface="Times New Roman" panose="02020603050405020304"/>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654">
                <a:tc>
                  <a:txBody>
                    <a:bodyPr/>
                    <a:lstStyle/>
                    <a:p>
                      <a:pPr algn="ctr">
                        <a:spcAft>
                          <a:spcPts val="0"/>
                        </a:spcAft>
                      </a:pPr>
                      <a:r>
                        <a:rPr lang="en-US" sz="2400" kern="100">
                          <a:latin typeface="Times New Roman" panose="02020603050405020304"/>
                          <a:ea typeface="宋体" panose="02010600030101010101" pitchFamily="2" charset="-122"/>
                          <a:cs typeface="Times New Roman" panose="02020603050405020304"/>
                        </a:rPr>
                        <a:t>file2.txt</a:t>
                      </a:r>
                      <a:endParaRPr lang="zh-CN" sz="2400" kern="100">
                        <a:latin typeface="Calibri" panose="020F0502020204030204"/>
                        <a:ea typeface="宋体" panose="02010600030101010101" pitchFamily="2" charset="-122"/>
                        <a:cs typeface="Times New Roman" panose="02020603050405020304"/>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Times New Roman" panose="02020603050405020304"/>
                          <a:ea typeface="宋体" panose="02010600030101010101" pitchFamily="2" charset="-122"/>
                          <a:cs typeface="Times New Roman" panose="02020603050405020304"/>
                        </a:rPr>
                        <a:t>this is file2.txt</a:t>
                      </a:r>
                      <a:endParaRPr lang="zh-CN" sz="2400" kern="100" dirty="0">
                        <a:latin typeface="Calibri" panose="020F0502020204030204"/>
                        <a:ea typeface="宋体" panose="02010600030101010101" pitchFamily="2" charset="-122"/>
                        <a:cs typeface="Times New Roman" panose="02020603050405020304"/>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654">
                <a:tc>
                  <a:txBody>
                    <a:bodyPr/>
                    <a:lstStyle/>
                    <a:p>
                      <a:pPr algn="ctr">
                        <a:spcAft>
                          <a:spcPts val="0"/>
                        </a:spcAft>
                      </a:pPr>
                      <a:r>
                        <a:rPr lang="en-US" sz="2400" kern="100">
                          <a:latin typeface="Times New Roman" panose="02020603050405020304"/>
                          <a:ea typeface="宋体" panose="02010600030101010101" pitchFamily="2" charset="-122"/>
                          <a:cs typeface="Times New Roman" panose="02020603050405020304"/>
                        </a:rPr>
                        <a:t>file3.txt</a:t>
                      </a:r>
                      <a:endParaRPr lang="zh-CN" sz="2400" kern="100">
                        <a:latin typeface="Calibri" panose="020F0502020204030204"/>
                        <a:ea typeface="宋体" panose="02010600030101010101" pitchFamily="2" charset="-122"/>
                        <a:cs typeface="Times New Roman" panose="02020603050405020304"/>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Times New Roman" panose="02020603050405020304"/>
                          <a:ea typeface="宋体" panose="02010600030101010101" pitchFamily="2" charset="-122"/>
                          <a:cs typeface="Times New Roman" panose="02020603050405020304"/>
                        </a:rPr>
                        <a:t>this is file3.txt</a:t>
                      </a:r>
                      <a:endParaRPr lang="zh-CN" sz="2400" kern="100" dirty="0">
                        <a:latin typeface="Calibri" panose="020F0502020204030204"/>
                        <a:ea typeface="宋体" panose="02010600030101010101" pitchFamily="2" charset="-122"/>
                        <a:cs typeface="Times New Roman" panose="02020603050405020304"/>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654">
                <a:tc>
                  <a:txBody>
                    <a:bodyPr/>
                    <a:lstStyle/>
                    <a:p>
                      <a:pPr algn="ctr">
                        <a:spcAft>
                          <a:spcPts val="0"/>
                        </a:spcAft>
                      </a:pPr>
                      <a:r>
                        <a:rPr lang="en-US" sz="2400" kern="100">
                          <a:latin typeface="Times New Roman" panose="02020603050405020304"/>
                          <a:ea typeface="宋体" panose="02010600030101010101" pitchFamily="2" charset="-122"/>
                          <a:cs typeface="Times New Roman" panose="02020603050405020304"/>
                        </a:rPr>
                        <a:t>file4.abc</a:t>
                      </a:r>
                      <a:endParaRPr lang="zh-CN" sz="2400" kern="100">
                        <a:latin typeface="Calibri" panose="020F0502020204030204"/>
                        <a:ea typeface="宋体" panose="02010600030101010101" pitchFamily="2" charset="-122"/>
                        <a:cs typeface="Times New Roman" panose="02020603050405020304"/>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Times New Roman" panose="02020603050405020304"/>
                          <a:ea typeface="宋体" panose="02010600030101010101" pitchFamily="2" charset="-122"/>
                          <a:cs typeface="Times New Roman" panose="02020603050405020304"/>
                        </a:rPr>
                        <a:t>this is file4.abc</a:t>
                      </a:r>
                      <a:endParaRPr lang="zh-CN" sz="2400" kern="100" dirty="0">
                        <a:latin typeface="Calibri" panose="020F0502020204030204"/>
                        <a:ea typeface="宋体" panose="02010600030101010101" pitchFamily="2" charset="-122"/>
                        <a:cs typeface="Times New Roman" panose="02020603050405020304"/>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654">
                <a:tc>
                  <a:txBody>
                    <a:bodyPr/>
                    <a:lstStyle/>
                    <a:p>
                      <a:pPr algn="ctr">
                        <a:spcAft>
                          <a:spcPts val="0"/>
                        </a:spcAft>
                      </a:pPr>
                      <a:r>
                        <a:rPr lang="en-US" sz="2400" kern="100">
                          <a:latin typeface="Times New Roman" panose="02020603050405020304"/>
                          <a:ea typeface="宋体" panose="02010600030101010101" pitchFamily="2" charset="-122"/>
                          <a:cs typeface="Times New Roman" panose="02020603050405020304"/>
                        </a:rPr>
                        <a:t>file5.abc</a:t>
                      </a:r>
                      <a:endParaRPr lang="zh-CN" sz="2400" kern="100">
                        <a:latin typeface="Calibri" panose="020F0502020204030204"/>
                        <a:ea typeface="宋体" panose="02010600030101010101" pitchFamily="2" charset="-122"/>
                        <a:cs typeface="Times New Roman" panose="02020603050405020304"/>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Times New Roman" panose="02020603050405020304"/>
                          <a:ea typeface="宋体" panose="02010600030101010101" pitchFamily="2" charset="-122"/>
                          <a:cs typeface="Times New Roman" panose="02020603050405020304"/>
                        </a:rPr>
                        <a:t>this is file5.abc</a:t>
                      </a:r>
                      <a:endParaRPr lang="zh-CN" sz="2400" kern="100" dirty="0">
                        <a:latin typeface="Calibri" panose="020F0502020204030204"/>
                        <a:ea typeface="宋体" panose="02010600030101010101" pitchFamily="2" charset="-122"/>
                        <a:cs typeface="Times New Roman" panose="02020603050405020304"/>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3517" name="Rectangle 2"/>
          <p:cNvSpPr/>
          <p:nvPr/>
        </p:nvSpPr>
        <p:spPr>
          <a:xfrm>
            <a:off x="0" y="0"/>
            <a:ext cx="9144000" cy="45720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sz="18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标题 1"/>
          <p:cNvSpPr>
            <a:spLocks noGrp="1"/>
          </p:cNvSpPr>
          <p:nvPr>
            <p:ph type="title"/>
          </p:nvPr>
        </p:nvSpPr>
        <p:spPr/>
        <p:txBody>
          <a:bodyPr vert="horz" wrap="square" lIns="91440" tIns="45720" rIns="91440" bIns="45720" anchor="ctr" anchorCtr="0"/>
          <a:p>
            <a:r>
              <a:rPr lang="zh-CN" altLang="zh-CN" dirty="0"/>
              <a:t>3.7.3	HDFS常用Java API及应用实例</a:t>
            </a:r>
            <a:endParaRPr lang="zh-CN" altLang="en-US" dirty="0"/>
          </a:p>
        </p:txBody>
      </p:sp>
      <p:sp>
        <p:nvSpPr>
          <p:cNvPr id="64515" name="TextBox 2"/>
          <p:cNvSpPr txBox="1"/>
          <p:nvPr/>
        </p:nvSpPr>
        <p:spPr>
          <a:xfrm>
            <a:off x="685800" y="1219200"/>
            <a:ext cx="7772400" cy="15700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2400" dirty="0"/>
              <a:t>现在就可以编译运行上面编写的代码。可以直接点击</a:t>
            </a:r>
            <a:r>
              <a:rPr lang="en-US" altLang="zh-CN" sz="2400" dirty="0"/>
              <a:t>Eclipse</a:t>
            </a:r>
            <a:r>
              <a:rPr lang="zh-CN" altLang="zh-CN" sz="2400" dirty="0"/>
              <a:t>工作界面上部的运行程序的快捷按钮，当把鼠标移动到该按钮上时，在弹出的菜单中选择</a:t>
            </a:r>
            <a:r>
              <a:rPr lang="en-US" altLang="zh-CN" sz="2400" dirty="0"/>
              <a:t>“Run As”</a:t>
            </a:r>
            <a:r>
              <a:rPr lang="zh-CN" altLang="zh-CN" sz="2400" dirty="0"/>
              <a:t>，继续在弹出来的菜单中选择</a:t>
            </a:r>
            <a:r>
              <a:rPr lang="en-US" altLang="zh-CN" sz="2400" dirty="0"/>
              <a:t>“Java Application”</a:t>
            </a:r>
            <a:r>
              <a:rPr lang="zh-CN" altLang="zh-CN" sz="2400" dirty="0"/>
              <a:t>，如</a:t>
            </a:r>
            <a:r>
              <a:rPr lang="zh-CN" altLang="en-US" sz="2400" dirty="0"/>
              <a:t>下</a:t>
            </a:r>
            <a:r>
              <a:rPr lang="zh-CN" altLang="zh-CN" sz="2400" dirty="0"/>
              <a:t>图所示。</a:t>
            </a:r>
            <a:endParaRPr lang="zh-CN" altLang="en-US" sz="2400" dirty="0"/>
          </a:p>
        </p:txBody>
      </p:sp>
      <p:pic>
        <p:nvPicPr>
          <p:cNvPr id="64516" name="图片 3"/>
          <p:cNvPicPr>
            <a:picLocks noChangeAspect="1"/>
          </p:cNvPicPr>
          <p:nvPr/>
        </p:nvPicPr>
        <p:blipFill>
          <a:blip r:embed="rId1"/>
          <a:stretch>
            <a:fillRect/>
          </a:stretch>
        </p:blipFill>
        <p:spPr>
          <a:xfrm>
            <a:off x="1828800" y="3200400"/>
            <a:ext cx="5268913" cy="2301875"/>
          </a:xfrm>
          <a:prstGeom prst="rect">
            <a:avLst/>
          </a:prstGeom>
          <a:noFill/>
          <a:ln w="9525">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标题 1"/>
          <p:cNvSpPr>
            <a:spLocks noGrp="1"/>
          </p:cNvSpPr>
          <p:nvPr>
            <p:ph type="title"/>
          </p:nvPr>
        </p:nvSpPr>
        <p:spPr/>
        <p:txBody>
          <a:bodyPr vert="horz" wrap="square" lIns="91440" tIns="45720" rIns="91440" bIns="45720" anchor="ctr" anchorCtr="0"/>
          <a:p>
            <a:r>
              <a:rPr lang="zh-CN" altLang="zh-CN" dirty="0"/>
              <a:t>3.7.3	HDFS常用Java API及应用实例</a:t>
            </a:r>
            <a:endParaRPr lang="zh-CN" altLang="en-US" dirty="0"/>
          </a:p>
        </p:txBody>
      </p:sp>
      <p:sp>
        <p:nvSpPr>
          <p:cNvPr id="65539" name="矩形 2"/>
          <p:cNvSpPr/>
          <p:nvPr/>
        </p:nvSpPr>
        <p:spPr>
          <a:xfrm>
            <a:off x="914400" y="1295400"/>
            <a:ext cx="4494213"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2400" dirty="0"/>
              <a:t>然后，会弹出如</a:t>
            </a:r>
            <a:r>
              <a:rPr lang="zh-CN" altLang="en-US" sz="2400" dirty="0"/>
              <a:t>下</a:t>
            </a:r>
            <a:r>
              <a:rPr lang="zh-CN" altLang="zh-CN" sz="2400" dirty="0"/>
              <a:t>图所示界面。</a:t>
            </a:r>
            <a:endParaRPr lang="zh-CN" altLang="en-US" sz="2400" dirty="0"/>
          </a:p>
        </p:txBody>
      </p:sp>
      <p:pic>
        <p:nvPicPr>
          <p:cNvPr id="65540" name="图片 3"/>
          <p:cNvPicPr>
            <a:picLocks noChangeAspect="1"/>
          </p:cNvPicPr>
          <p:nvPr/>
        </p:nvPicPr>
        <p:blipFill>
          <a:blip r:embed="rId1"/>
          <a:stretch>
            <a:fillRect/>
          </a:stretch>
        </p:blipFill>
        <p:spPr>
          <a:xfrm>
            <a:off x="3124200" y="2209800"/>
            <a:ext cx="2538413" cy="311150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2"/>
          <p:cNvSpPr>
            <a:spLocks noGrp="1"/>
          </p:cNvSpPr>
          <p:nvPr>
            <p:ph type="title"/>
          </p:nvPr>
        </p:nvSpPr>
        <p:spPr/>
        <p:txBody>
          <a:bodyPr vert="horz" wrap="square" lIns="91440" tIns="45720" rIns="91440" bIns="45720" anchor="ctr" anchorCtr="0"/>
          <a:p>
            <a:r>
              <a:rPr lang="en-US" altLang="zh-CN" dirty="0"/>
              <a:t>3.1.2	</a:t>
            </a:r>
            <a:r>
              <a:rPr lang="zh-CN" altLang="en-US" dirty="0"/>
              <a:t>分布式文件系统的结构</a:t>
            </a:r>
            <a:endParaRPr lang="zh-CN" altLang="en-US" dirty="0"/>
          </a:p>
        </p:txBody>
      </p:sp>
      <p:sp>
        <p:nvSpPr>
          <p:cNvPr id="9219" name="Text Box 4"/>
          <p:cNvSpPr txBox="1"/>
          <p:nvPr/>
        </p:nvSpPr>
        <p:spPr>
          <a:xfrm>
            <a:off x="2819400" y="5486400"/>
            <a:ext cx="31242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p>
        </p:txBody>
      </p:sp>
      <p:sp>
        <p:nvSpPr>
          <p:cNvPr id="9220" name="Text Box 5"/>
          <p:cNvSpPr txBox="1"/>
          <p:nvPr/>
        </p:nvSpPr>
        <p:spPr>
          <a:xfrm>
            <a:off x="304800" y="1096963"/>
            <a:ext cx="8763000" cy="15700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dirty="0"/>
              <a:t>分布式文件系统在物理结构上是由计算机集群中的多个节点构成的，这些节点分为两类，一类叫“</a:t>
            </a:r>
            <a:r>
              <a:rPr lang="zh-CN" altLang="en-US" sz="2400" dirty="0">
                <a:solidFill>
                  <a:srgbClr val="002060"/>
                </a:solidFill>
              </a:rPr>
              <a:t>主节点</a:t>
            </a:r>
            <a:r>
              <a:rPr lang="zh-CN" altLang="en-US" sz="2400" dirty="0"/>
              <a:t>”</a:t>
            </a:r>
            <a:r>
              <a:rPr lang="en-US" altLang="zh-CN" sz="2400" dirty="0"/>
              <a:t>(Master Node)</a:t>
            </a:r>
            <a:r>
              <a:rPr lang="zh-CN" altLang="en-US" sz="2400" dirty="0"/>
              <a:t>或者也被称为“</a:t>
            </a:r>
            <a:r>
              <a:rPr lang="zh-CN" altLang="en-US" sz="2400" dirty="0">
                <a:solidFill>
                  <a:srgbClr val="002060"/>
                </a:solidFill>
              </a:rPr>
              <a:t>名称结点</a:t>
            </a:r>
            <a:r>
              <a:rPr lang="zh-CN" altLang="en-US" sz="2400" dirty="0"/>
              <a:t>”</a:t>
            </a:r>
            <a:r>
              <a:rPr lang="en-US" altLang="zh-CN" sz="2400" dirty="0"/>
              <a:t>(Name Node)</a:t>
            </a:r>
            <a:r>
              <a:rPr lang="zh-CN" altLang="en-US" sz="2400" dirty="0"/>
              <a:t>，另一类叫“</a:t>
            </a:r>
            <a:r>
              <a:rPr lang="zh-CN" altLang="en-US" sz="2400" dirty="0">
                <a:solidFill>
                  <a:srgbClr val="002060"/>
                </a:solidFill>
              </a:rPr>
              <a:t>从节点</a:t>
            </a:r>
            <a:r>
              <a:rPr lang="zh-CN" altLang="en-US" sz="2400" dirty="0"/>
              <a:t>”（</a:t>
            </a:r>
            <a:r>
              <a:rPr lang="en-US" altLang="zh-CN" sz="2400" dirty="0"/>
              <a:t>Slave Node</a:t>
            </a:r>
            <a:r>
              <a:rPr lang="zh-CN" altLang="en-US" sz="2400" dirty="0"/>
              <a:t>）或者也被称为“</a:t>
            </a:r>
            <a:r>
              <a:rPr lang="zh-CN" altLang="en-US" sz="2400" dirty="0">
                <a:solidFill>
                  <a:srgbClr val="002060"/>
                </a:solidFill>
              </a:rPr>
              <a:t>数据节点</a:t>
            </a:r>
            <a:r>
              <a:rPr lang="zh-CN" altLang="en-US" sz="2400" dirty="0"/>
              <a:t>”</a:t>
            </a:r>
            <a:r>
              <a:rPr lang="en-US" altLang="zh-CN" sz="2400" dirty="0"/>
              <a:t>(Data Node)</a:t>
            </a:r>
            <a:endParaRPr lang="zh-CN" altLang="en-US" sz="2400" dirty="0"/>
          </a:p>
        </p:txBody>
      </p:sp>
      <p:pic>
        <p:nvPicPr>
          <p:cNvPr id="9221" name="Picture 6"/>
          <p:cNvPicPr>
            <a:picLocks noChangeAspect="1"/>
          </p:cNvPicPr>
          <p:nvPr/>
        </p:nvPicPr>
        <p:blipFill>
          <a:blip r:embed="rId1"/>
          <a:stretch>
            <a:fillRect/>
          </a:stretch>
        </p:blipFill>
        <p:spPr>
          <a:xfrm>
            <a:off x="1524000" y="2622550"/>
            <a:ext cx="6324600" cy="3470275"/>
          </a:xfrm>
          <a:prstGeom prst="rect">
            <a:avLst/>
          </a:prstGeom>
          <a:noFill/>
          <a:ln w="9525">
            <a:noFill/>
          </a:ln>
        </p:spPr>
      </p:pic>
      <p:sp>
        <p:nvSpPr>
          <p:cNvPr id="9222" name="Rectangle 7"/>
          <p:cNvSpPr/>
          <p:nvPr/>
        </p:nvSpPr>
        <p:spPr>
          <a:xfrm>
            <a:off x="2819400" y="6019800"/>
            <a:ext cx="3549650" cy="3667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en-US" sz="1800" dirty="0"/>
              <a:t>图</a:t>
            </a:r>
            <a:r>
              <a:rPr lang="en-US" altLang="zh-CN" sz="1800" dirty="0"/>
              <a:t>3-2 </a:t>
            </a:r>
            <a:r>
              <a:rPr lang="zh-CN" altLang="en-US" sz="1800" dirty="0"/>
              <a:t>大规模文件系统的整体结构</a:t>
            </a:r>
            <a:endParaRPr lang="zh-CN" altLang="en-US" sz="18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标题 1"/>
          <p:cNvSpPr>
            <a:spLocks noGrp="1"/>
          </p:cNvSpPr>
          <p:nvPr>
            <p:ph type="title"/>
          </p:nvPr>
        </p:nvSpPr>
        <p:spPr/>
        <p:txBody>
          <a:bodyPr vert="horz" wrap="square" lIns="91440" tIns="45720" rIns="91440" bIns="45720" anchor="ctr" anchorCtr="0"/>
          <a:p>
            <a:r>
              <a:rPr lang="zh-CN" altLang="zh-CN" dirty="0"/>
              <a:t>3.7.3	HDFS常用Java API及应用实例</a:t>
            </a:r>
            <a:endParaRPr lang="zh-CN" altLang="en-US" dirty="0"/>
          </a:p>
        </p:txBody>
      </p:sp>
      <p:sp>
        <p:nvSpPr>
          <p:cNvPr id="66563" name="矩形 2"/>
          <p:cNvSpPr/>
          <p:nvPr/>
        </p:nvSpPr>
        <p:spPr>
          <a:xfrm>
            <a:off x="838200" y="1295400"/>
            <a:ext cx="7543800" cy="19383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2400" dirty="0"/>
              <a:t>在该界面中，点击界面右下角的</a:t>
            </a:r>
            <a:r>
              <a:rPr lang="en-US" altLang="zh-CN" sz="2400" dirty="0"/>
              <a:t>“OK”</a:t>
            </a:r>
            <a:r>
              <a:rPr lang="zh-CN" altLang="zh-CN" sz="2400" dirty="0"/>
              <a:t>按钮，开始运行程序。程序运行结束后，会在底部的</a:t>
            </a:r>
            <a:r>
              <a:rPr lang="en-US" altLang="zh-CN" sz="2400" dirty="0"/>
              <a:t>“Console”</a:t>
            </a:r>
            <a:r>
              <a:rPr lang="zh-CN" altLang="zh-CN" sz="2400" dirty="0"/>
              <a:t>面板中显示运行结果信息（如</a:t>
            </a:r>
            <a:r>
              <a:rPr lang="zh-CN" altLang="en-US" sz="2400" dirty="0"/>
              <a:t>下</a:t>
            </a:r>
            <a:r>
              <a:rPr lang="zh-CN" altLang="zh-CN" sz="2400" dirty="0"/>
              <a:t>图所示）。同时，</a:t>
            </a:r>
            <a:r>
              <a:rPr lang="en-US" altLang="zh-CN" sz="2400" dirty="0"/>
              <a:t>“Console”</a:t>
            </a:r>
            <a:r>
              <a:rPr lang="zh-CN" altLang="zh-CN" sz="2400" dirty="0"/>
              <a:t>面板中还会显示一些类似</a:t>
            </a:r>
            <a:r>
              <a:rPr lang="en-US" altLang="zh-CN" sz="2400" dirty="0"/>
              <a:t>“log4j:WARN…”</a:t>
            </a:r>
            <a:r>
              <a:rPr lang="zh-CN" altLang="zh-CN" sz="2400" dirty="0"/>
              <a:t>的警告信息，可以不用理会。</a:t>
            </a:r>
            <a:endParaRPr lang="zh-CN" altLang="en-US" sz="2400" dirty="0"/>
          </a:p>
        </p:txBody>
      </p:sp>
      <p:pic>
        <p:nvPicPr>
          <p:cNvPr id="66564" name="图片 3"/>
          <p:cNvPicPr>
            <a:picLocks noChangeAspect="1"/>
          </p:cNvPicPr>
          <p:nvPr/>
        </p:nvPicPr>
        <p:blipFill>
          <a:blip r:embed="rId1"/>
          <a:stretch>
            <a:fillRect/>
          </a:stretch>
        </p:blipFill>
        <p:spPr>
          <a:xfrm>
            <a:off x="1752600" y="3581400"/>
            <a:ext cx="5270500" cy="1571625"/>
          </a:xfrm>
          <a:prstGeom prst="rect">
            <a:avLst/>
          </a:prstGeom>
          <a:noFill/>
          <a:ln w="9525">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标题 1"/>
          <p:cNvSpPr>
            <a:spLocks noGrp="1"/>
          </p:cNvSpPr>
          <p:nvPr>
            <p:ph type="title"/>
          </p:nvPr>
        </p:nvSpPr>
        <p:spPr/>
        <p:txBody>
          <a:bodyPr vert="horz" wrap="square" lIns="91440" tIns="45720" rIns="91440" bIns="45720" anchor="ctr" anchorCtr="0"/>
          <a:p>
            <a:r>
              <a:rPr lang="zh-CN" altLang="zh-CN" dirty="0"/>
              <a:t>3.7.3	HDFS常用Java API及应用实例</a:t>
            </a:r>
            <a:endParaRPr lang="zh-CN" altLang="en-US" dirty="0"/>
          </a:p>
        </p:txBody>
      </p:sp>
      <p:sp>
        <p:nvSpPr>
          <p:cNvPr id="67587" name="TextBox 2"/>
          <p:cNvSpPr txBox="1"/>
          <p:nvPr/>
        </p:nvSpPr>
        <p:spPr>
          <a:xfrm>
            <a:off x="762000" y="1371600"/>
            <a:ext cx="7696200" cy="8302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2400" dirty="0"/>
              <a:t>如果程序运行成功，这时，可以到</a:t>
            </a:r>
            <a:r>
              <a:rPr lang="en-US" altLang="zh-CN" sz="2400" dirty="0"/>
              <a:t>HDFS</a:t>
            </a:r>
            <a:r>
              <a:rPr lang="zh-CN" altLang="zh-CN" sz="2400" dirty="0"/>
              <a:t>中查看生成的</a:t>
            </a:r>
            <a:r>
              <a:rPr lang="en-US" altLang="zh-CN" sz="2400" dirty="0"/>
              <a:t>merge.txt</a:t>
            </a:r>
            <a:r>
              <a:rPr lang="zh-CN" altLang="zh-CN" sz="2400" dirty="0"/>
              <a:t>文件，比如，可以在</a:t>
            </a:r>
            <a:r>
              <a:rPr lang="en-US" altLang="zh-CN" sz="2400" dirty="0"/>
              <a:t>Linux</a:t>
            </a:r>
            <a:r>
              <a:rPr lang="zh-CN" altLang="zh-CN" sz="2400" dirty="0"/>
              <a:t>终端中执行如下命令：</a:t>
            </a:r>
            <a:endParaRPr lang="zh-CN" altLang="en-US" sz="2400" dirty="0"/>
          </a:p>
        </p:txBody>
      </p:sp>
      <p:sp>
        <p:nvSpPr>
          <p:cNvPr id="67588" name="TextBox 3"/>
          <p:cNvSpPr txBox="1"/>
          <p:nvPr/>
        </p:nvSpPr>
        <p:spPr>
          <a:xfrm>
            <a:off x="838200" y="2438400"/>
            <a:ext cx="6034088" cy="1200150"/>
          </a:xfrm>
          <a:prstGeom prst="rect">
            <a:avLst/>
          </a:prstGeom>
          <a:solidFill>
            <a:schemeClr val="tx1"/>
          </a:solid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dirty="0">
                <a:solidFill>
                  <a:schemeClr val="bg1"/>
                </a:solidFill>
              </a:rPr>
              <a:t>$ cd /usr/local/hadoop</a:t>
            </a:r>
            <a:endParaRPr lang="zh-CN" altLang="zh-CN" sz="2400" dirty="0">
              <a:solidFill>
                <a:schemeClr val="bg1"/>
              </a:solidFill>
            </a:endParaRPr>
          </a:p>
          <a:p>
            <a:pPr marL="0" lvl="0" indent="0" eaLnBrk="1" hangingPunct="1">
              <a:spcBef>
                <a:spcPct val="0"/>
              </a:spcBef>
              <a:buNone/>
            </a:pPr>
            <a:r>
              <a:rPr lang="en-US" altLang="zh-CN" sz="2400" dirty="0">
                <a:solidFill>
                  <a:schemeClr val="bg1"/>
                </a:solidFill>
              </a:rPr>
              <a:t>$ ./bin/hdfs dfs -ls /user/hadoop</a:t>
            </a:r>
            <a:endParaRPr lang="zh-CN" altLang="zh-CN" sz="2400" dirty="0">
              <a:solidFill>
                <a:schemeClr val="bg1"/>
              </a:solidFill>
            </a:endParaRPr>
          </a:p>
          <a:p>
            <a:pPr marL="0" lvl="0" indent="0" eaLnBrk="1" hangingPunct="1">
              <a:spcBef>
                <a:spcPct val="0"/>
              </a:spcBef>
              <a:buNone/>
            </a:pPr>
            <a:r>
              <a:rPr lang="en-US" altLang="zh-CN" sz="2400" dirty="0">
                <a:solidFill>
                  <a:schemeClr val="bg1"/>
                </a:solidFill>
              </a:rPr>
              <a:t>$ ./bin/hdfs dfs -cat /user/hadoop/merge.txt</a:t>
            </a:r>
            <a:endParaRPr lang="zh-CN" altLang="en-US" sz="2400" dirty="0">
              <a:solidFill>
                <a:schemeClr val="bg1"/>
              </a:solidFill>
            </a:endParaRPr>
          </a:p>
        </p:txBody>
      </p:sp>
      <p:sp>
        <p:nvSpPr>
          <p:cNvPr id="67589" name="矩形 4"/>
          <p:cNvSpPr/>
          <p:nvPr/>
        </p:nvSpPr>
        <p:spPr>
          <a:xfrm>
            <a:off x="914400" y="3810000"/>
            <a:ext cx="2954338"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2400" dirty="0"/>
              <a:t>可以看到如下结果：</a:t>
            </a:r>
            <a:endParaRPr lang="zh-CN" altLang="en-US" sz="2400" dirty="0"/>
          </a:p>
        </p:txBody>
      </p:sp>
      <p:sp>
        <p:nvSpPr>
          <p:cNvPr id="67590" name="TextBox 5"/>
          <p:cNvSpPr txBox="1"/>
          <p:nvPr/>
        </p:nvSpPr>
        <p:spPr>
          <a:xfrm>
            <a:off x="914400" y="4419600"/>
            <a:ext cx="2667000" cy="1200150"/>
          </a:xfrm>
          <a:prstGeom prst="rect">
            <a:avLst/>
          </a:prstGeom>
          <a:solidFill>
            <a:schemeClr val="tx1"/>
          </a:solid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dirty="0">
                <a:solidFill>
                  <a:schemeClr val="bg1"/>
                </a:solidFill>
              </a:rPr>
              <a:t>this is file1.txt</a:t>
            </a:r>
            <a:endParaRPr lang="zh-CN" altLang="zh-CN" sz="2400" dirty="0">
              <a:solidFill>
                <a:schemeClr val="bg1"/>
              </a:solidFill>
            </a:endParaRPr>
          </a:p>
          <a:p>
            <a:pPr marL="0" lvl="0" indent="0" eaLnBrk="1" hangingPunct="1">
              <a:spcBef>
                <a:spcPct val="0"/>
              </a:spcBef>
              <a:buNone/>
            </a:pPr>
            <a:r>
              <a:rPr lang="en-US" altLang="zh-CN" sz="2400" dirty="0">
                <a:solidFill>
                  <a:schemeClr val="bg1"/>
                </a:solidFill>
              </a:rPr>
              <a:t>this is file2.txt</a:t>
            </a:r>
            <a:endParaRPr lang="zh-CN" altLang="zh-CN" sz="2400" dirty="0">
              <a:solidFill>
                <a:schemeClr val="bg1"/>
              </a:solidFill>
            </a:endParaRPr>
          </a:p>
          <a:p>
            <a:pPr marL="0" lvl="0" indent="0" eaLnBrk="1" hangingPunct="1">
              <a:spcBef>
                <a:spcPct val="0"/>
              </a:spcBef>
              <a:buNone/>
            </a:pPr>
            <a:r>
              <a:rPr lang="en-US" altLang="zh-CN" sz="2400" dirty="0">
                <a:solidFill>
                  <a:schemeClr val="bg1"/>
                </a:solidFill>
              </a:rPr>
              <a:t>this is file3.txt</a:t>
            </a:r>
            <a:endParaRPr lang="zh-CN" altLang="en-US" sz="2400" dirty="0">
              <a:solidFill>
                <a:schemeClr val="bg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标题 1"/>
          <p:cNvSpPr>
            <a:spLocks noGrp="1"/>
          </p:cNvSpPr>
          <p:nvPr>
            <p:ph type="title"/>
          </p:nvPr>
        </p:nvSpPr>
        <p:spPr/>
        <p:txBody>
          <a:bodyPr vert="horz" wrap="square" lIns="91440" tIns="45720" rIns="91440" bIns="45720" anchor="ctr" anchorCtr="0"/>
          <a:p>
            <a:r>
              <a:rPr lang="zh-CN" altLang="zh-CN" dirty="0"/>
              <a:t>3.7.3	HDFS常用Java API及应用实例</a:t>
            </a:r>
            <a:endParaRPr lang="zh-CN" altLang="en-US" dirty="0"/>
          </a:p>
        </p:txBody>
      </p:sp>
      <p:sp>
        <p:nvSpPr>
          <p:cNvPr id="68611" name="TextBox 2"/>
          <p:cNvSpPr txBox="1"/>
          <p:nvPr/>
        </p:nvSpPr>
        <p:spPr>
          <a:xfrm>
            <a:off x="685800" y="1143000"/>
            <a:ext cx="2954338"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四、</a:t>
            </a:r>
            <a:r>
              <a:rPr lang="zh-CN" altLang="zh-CN" sz="2400" b="1" dirty="0"/>
              <a:t>应用程序的部署</a:t>
            </a:r>
            <a:endParaRPr lang="zh-CN" altLang="en-US" sz="2400" b="1" dirty="0"/>
          </a:p>
        </p:txBody>
      </p:sp>
      <p:sp>
        <p:nvSpPr>
          <p:cNvPr id="68612" name="TextBox 3"/>
          <p:cNvSpPr txBox="1"/>
          <p:nvPr/>
        </p:nvSpPr>
        <p:spPr>
          <a:xfrm>
            <a:off x="685800" y="1666875"/>
            <a:ext cx="7848600" cy="15700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2400" dirty="0"/>
              <a:t>下面介绍如何把</a:t>
            </a:r>
            <a:r>
              <a:rPr lang="en-US" altLang="zh-CN" sz="2400" dirty="0"/>
              <a:t>Java</a:t>
            </a:r>
            <a:r>
              <a:rPr lang="zh-CN" altLang="zh-CN" sz="2400" dirty="0"/>
              <a:t>应用程序生成</a:t>
            </a:r>
            <a:r>
              <a:rPr lang="en-US" altLang="zh-CN" sz="2400" dirty="0"/>
              <a:t>JAR</a:t>
            </a:r>
            <a:r>
              <a:rPr lang="zh-CN" altLang="zh-CN" sz="2400" dirty="0"/>
              <a:t>包，部署到</a:t>
            </a:r>
            <a:r>
              <a:rPr lang="en-US" altLang="zh-CN" sz="2400" dirty="0"/>
              <a:t>Hadoop</a:t>
            </a:r>
            <a:r>
              <a:rPr lang="zh-CN" altLang="zh-CN" sz="2400" dirty="0"/>
              <a:t>平台上运行。首先，在</a:t>
            </a:r>
            <a:r>
              <a:rPr lang="en-US" altLang="zh-CN" sz="2400" dirty="0"/>
              <a:t>Hadoop</a:t>
            </a:r>
            <a:r>
              <a:rPr lang="zh-CN" altLang="zh-CN" sz="2400" dirty="0"/>
              <a:t>安装目录下新建一个名称为</a:t>
            </a:r>
            <a:r>
              <a:rPr lang="en-US" altLang="zh-CN" sz="2400" dirty="0"/>
              <a:t>myapp</a:t>
            </a:r>
            <a:r>
              <a:rPr lang="zh-CN" altLang="zh-CN" sz="2400" dirty="0"/>
              <a:t>的目录，用来存放我们自己编写的</a:t>
            </a:r>
            <a:r>
              <a:rPr lang="en-US" altLang="zh-CN" sz="2400" dirty="0"/>
              <a:t>Hadoop</a:t>
            </a:r>
            <a:r>
              <a:rPr lang="zh-CN" altLang="zh-CN" sz="2400" dirty="0"/>
              <a:t>应用程序，可以在</a:t>
            </a:r>
            <a:r>
              <a:rPr lang="en-US" altLang="zh-CN" sz="2400" dirty="0"/>
              <a:t>Linux</a:t>
            </a:r>
            <a:r>
              <a:rPr lang="zh-CN" altLang="zh-CN" sz="2400" dirty="0"/>
              <a:t>的终端中执行如下命令：</a:t>
            </a:r>
            <a:endParaRPr lang="zh-CN" altLang="en-US" sz="2400" dirty="0"/>
          </a:p>
        </p:txBody>
      </p:sp>
      <p:sp>
        <p:nvSpPr>
          <p:cNvPr id="68613" name="TextBox 4"/>
          <p:cNvSpPr txBox="1"/>
          <p:nvPr/>
        </p:nvSpPr>
        <p:spPr>
          <a:xfrm>
            <a:off x="838200" y="3505200"/>
            <a:ext cx="3198813" cy="830263"/>
          </a:xfrm>
          <a:prstGeom prst="rect">
            <a:avLst/>
          </a:prstGeom>
          <a:solidFill>
            <a:schemeClr val="tx1"/>
          </a:solid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dirty="0">
                <a:solidFill>
                  <a:schemeClr val="bg1"/>
                </a:solidFill>
              </a:rPr>
              <a:t>$ cd /usr/local/hadoop</a:t>
            </a:r>
            <a:endParaRPr lang="zh-CN" altLang="zh-CN" sz="2400" dirty="0">
              <a:solidFill>
                <a:schemeClr val="bg1"/>
              </a:solidFill>
            </a:endParaRPr>
          </a:p>
          <a:p>
            <a:pPr marL="0" lvl="0" indent="0" eaLnBrk="1" hangingPunct="1">
              <a:spcBef>
                <a:spcPct val="0"/>
              </a:spcBef>
              <a:buNone/>
            </a:pPr>
            <a:r>
              <a:rPr lang="en-US" altLang="zh-CN" sz="2400" dirty="0">
                <a:solidFill>
                  <a:schemeClr val="bg1"/>
                </a:solidFill>
              </a:rPr>
              <a:t>$ mkdir myapp</a:t>
            </a:r>
            <a:endParaRPr lang="zh-CN" altLang="en-US" sz="2400" dirty="0">
              <a:solidFill>
                <a:schemeClr val="bg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标题 1"/>
          <p:cNvSpPr>
            <a:spLocks noGrp="1"/>
          </p:cNvSpPr>
          <p:nvPr>
            <p:ph type="title"/>
          </p:nvPr>
        </p:nvSpPr>
        <p:spPr/>
        <p:txBody>
          <a:bodyPr vert="horz" wrap="square" lIns="91440" tIns="45720" rIns="91440" bIns="45720" anchor="ctr" anchorCtr="0"/>
          <a:p>
            <a:r>
              <a:rPr lang="zh-CN" altLang="zh-CN" dirty="0"/>
              <a:t>3.7.3	HDFS常用Java API及应用实例</a:t>
            </a:r>
            <a:endParaRPr lang="zh-CN" altLang="en-US" dirty="0"/>
          </a:p>
        </p:txBody>
      </p:sp>
      <p:sp>
        <p:nvSpPr>
          <p:cNvPr id="69635" name="矩形 2"/>
          <p:cNvSpPr/>
          <p:nvPr/>
        </p:nvSpPr>
        <p:spPr>
          <a:xfrm>
            <a:off x="533400" y="1371600"/>
            <a:ext cx="7848600" cy="1200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2400" dirty="0"/>
              <a:t>然后，请在</a:t>
            </a:r>
            <a:r>
              <a:rPr lang="en-US" altLang="zh-CN" sz="2400" dirty="0"/>
              <a:t>Eclipse</a:t>
            </a:r>
            <a:r>
              <a:rPr lang="zh-CN" altLang="zh-CN" sz="2400" dirty="0"/>
              <a:t>工作界面左侧的</a:t>
            </a:r>
            <a:r>
              <a:rPr lang="en-US" altLang="zh-CN" sz="2400" dirty="0"/>
              <a:t>“Package Explorer”</a:t>
            </a:r>
            <a:r>
              <a:rPr lang="zh-CN" altLang="zh-CN" sz="2400" dirty="0"/>
              <a:t>面板中，在工程名称</a:t>
            </a:r>
            <a:r>
              <a:rPr lang="en-US" altLang="zh-CN" sz="2400" dirty="0"/>
              <a:t>“HDFSExample”</a:t>
            </a:r>
            <a:r>
              <a:rPr lang="zh-CN" altLang="zh-CN" sz="2400" dirty="0"/>
              <a:t>上点击鼠标右键，在弹出的菜单中选择</a:t>
            </a:r>
            <a:r>
              <a:rPr lang="en-US" altLang="zh-CN" sz="2400" dirty="0"/>
              <a:t>“Export”</a:t>
            </a:r>
            <a:r>
              <a:rPr lang="zh-CN" altLang="zh-CN" sz="2400" dirty="0"/>
              <a:t>，如</a:t>
            </a:r>
            <a:r>
              <a:rPr lang="zh-CN" altLang="en-US" sz="2400" dirty="0"/>
              <a:t>下</a:t>
            </a:r>
            <a:r>
              <a:rPr lang="zh-CN" altLang="zh-CN" sz="2400" dirty="0"/>
              <a:t>图所示。</a:t>
            </a:r>
            <a:endParaRPr lang="zh-CN" altLang="en-US" sz="2400" dirty="0"/>
          </a:p>
        </p:txBody>
      </p:sp>
      <p:pic>
        <p:nvPicPr>
          <p:cNvPr id="69636" name="图片 3"/>
          <p:cNvPicPr>
            <a:picLocks noChangeAspect="1"/>
          </p:cNvPicPr>
          <p:nvPr/>
        </p:nvPicPr>
        <p:blipFill>
          <a:blip r:embed="rId1"/>
          <a:stretch>
            <a:fillRect/>
          </a:stretch>
        </p:blipFill>
        <p:spPr>
          <a:xfrm>
            <a:off x="1828800" y="2743200"/>
            <a:ext cx="5267325" cy="3551238"/>
          </a:xfrm>
          <a:prstGeom prst="rect">
            <a:avLst/>
          </a:prstGeom>
          <a:noFill/>
          <a:ln w="9525">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标题 1"/>
          <p:cNvSpPr>
            <a:spLocks noGrp="1"/>
          </p:cNvSpPr>
          <p:nvPr>
            <p:ph type="title"/>
          </p:nvPr>
        </p:nvSpPr>
        <p:spPr/>
        <p:txBody>
          <a:bodyPr vert="horz" wrap="square" lIns="91440" tIns="45720" rIns="91440" bIns="45720" anchor="ctr" anchorCtr="0"/>
          <a:p>
            <a:r>
              <a:rPr lang="zh-CN" altLang="zh-CN" dirty="0"/>
              <a:t>3.7.3	HDFS常用Java API及应用实例</a:t>
            </a:r>
            <a:endParaRPr lang="zh-CN" altLang="en-US" dirty="0"/>
          </a:p>
        </p:txBody>
      </p:sp>
      <p:sp>
        <p:nvSpPr>
          <p:cNvPr id="70659" name="矩形 2"/>
          <p:cNvSpPr/>
          <p:nvPr/>
        </p:nvSpPr>
        <p:spPr>
          <a:xfrm>
            <a:off x="990600" y="1295400"/>
            <a:ext cx="4494213"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2400" dirty="0"/>
              <a:t>然后，会弹出如</a:t>
            </a:r>
            <a:r>
              <a:rPr lang="zh-CN" altLang="en-US" sz="2400" dirty="0"/>
              <a:t>下</a:t>
            </a:r>
            <a:r>
              <a:rPr lang="zh-CN" altLang="zh-CN" sz="2400" dirty="0"/>
              <a:t>图所示界面。</a:t>
            </a:r>
            <a:endParaRPr lang="zh-CN" altLang="en-US" sz="2400" dirty="0"/>
          </a:p>
        </p:txBody>
      </p:sp>
      <p:pic>
        <p:nvPicPr>
          <p:cNvPr id="70660" name="图片 3" descr="C:\Users\Administrator\AppData\Roaming\Tencent\Users\70004972\QQ\WinTemp\RichOle\3E2B0AU~{OF]CBB[D{UZPWT.png"/>
          <p:cNvPicPr>
            <a:picLocks noChangeAspect="1"/>
          </p:cNvPicPr>
          <p:nvPr/>
        </p:nvPicPr>
        <p:blipFill>
          <a:blip r:embed="rId1"/>
          <a:stretch>
            <a:fillRect/>
          </a:stretch>
        </p:blipFill>
        <p:spPr>
          <a:xfrm>
            <a:off x="2057400" y="2209800"/>
            <a:ext cx="4776788" cy="3762375"/>
          </a:xfrm>
          <a:prstGeom prst="rect">
            <a:avLst/>
          </a:prstGeom>
          <a:noFill/>
          <a:ln w="9525">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标题 1"/>
          <p:cNvSpPr>
            <a:spLocks noGrp="1"/>
          </p:cNvSpPr>
          <p:nvPr>
            <p:ph type="title"/>
          </p:nvPr>
        </p:nvSpPr>
        <p:spPr/>
        <p:txBody>
          <a:bodyPr vert="horz" wrap="square" lIns="91440" tIns="45720" rIns="91440" bIns="45720" anchor="ctr" anchorCtr="0"/>
          <a:p>
            <a:r>
              <a:rPr lang="zh-CN" altLang="zh-CN" dirty="0"/>
              <a:t>3.7.3	HDFS常用Java API及应用实例</a:t>
            </a:r>
            <a:endParaRPr lang="zh-CN" altLang="en-US" dirty="0"/>
          </a:p>
        </p:txBody>
      </p:sp>
      <p:sp>
        <p:nvSpPr>
          <p:cNvPr id="71683" name="矩形 2"/>
          <p:cNvSpPr/>
          <p:nvPr/>
        </p:nvSpPr>
        <p:spPr>
          <a:xfrm>
            <a:off x="914400" y="1295400"/>
            <a:ext cx="7467600" cy="8302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2400" dirty="0"/>
              <a:t>在该界面中，选择</a:t>
            </a:r>
            <a:r>
              <a:rPr lang="en-US" altLang="zh-CN" sz="2400" dirty="0"/>
              <a:t>“Runnable JAR file”</a:t>
            </a:r>
            <a:r>
              <a:rPr lang="zh-CN" altLang="zh-CN" sz="2400" dirty="0"/>
              <a:t>，然后，点击</a:t>
            </a:r>
            <a:r>
              <a:rPr lang="en-US" altLang="zh-CN" sz="2400" dirty="0"/>
              <a:t>“Next&gt;”</a:t>
            </a:r>
            <a:r>
              <a:rPr lang="zh-CN" altLang="zh-CN" sz="2400" dirty="0"/>
              <a:t>按钮，弹出如</a:t>
            </a:r>
            <a:r>
              <a:rPr lang="zh-CN" altLang="en-US" sz="2400" dirty="0"/>
              <a:t>下</a:t>
            </a:r>
            <a:r>
              <a:rPr lang="zh-CN" altLang="zh-CN" sz="2400" dirty="0"/>
              <a:t>图所示界面。</a:t>
            </a:r>
            <a:endParaRPr lang="zh-CN" altLang="en-US" sz="2400" dirty="0"/>
          </a:p>
        </p:txBody>
      </p:sp>
      <p:pic>
        <p:nvPicPr>
          <p:cNvPr id="71684" name="图片 3"/>
          <p:cNvPicPr>
            <a:picLocks noChangeAspect="1"/>
          </p:cNvPicPr>
          <p:nvPr/>
        </p:nvPicPr>
        <p:blipFill>
          <a:blip r:embed="rId1"/>
          <a:stretch>
            <a:fillRect/>
          </a:stretch>
        </p:blipFill>
        <p:spPr>
          <a:xfrm>
            <a:off x="1752600" y="2286000"/>
            <a:ext cx="5273675" cy="3908425"/>
          </a:xfrm>
          <a:prstGeom prst="rect">
            <a:avLst/>
          </a:prstGeom>
          <a:noFill/>
          <a:ln w="9525">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标题 1"/>
          <p:cNvSpPr>
            <a:spLocks noGrp="1"/>
          </p:cNvSpPr>
          <p:nvPr>
            <p:ph type="title"/>
          </p:nvPr>
        </p:nvSpPr>
        <p:spPr/>
        <p:txBody>
          <a:bodyPr vert="horz" wrap="square" lIns="91440" tIns="45720" rIns="91440" bIns="45720" anchor="ctr" anchorCtr="0"/>
          <a:p>
            <a:r>
              <a:rPr lang="zh-CN" altLang="zh-CN" dirty="0"/>
              <a:t>3.7.3	HDFS常用Java API及应用实例</a:t>
            </a:r>
            <a:endParaRPr lang="zh-CN" altLang="en-US" dirty="0"/>
          </a:p>
        </p:txBody>
      </p:sp>
      <p:sp>
        <p:nvSpPr>
          <p:cNvPr id="72707" name="矩形 2"/>
          <p:cNvSpPr/>
          <p:nvPr/>
        </p:nvSpPr>
        <p:spPr>
          <a:xfrm>
            <a:off x="685800" y="1143000"/>
            <a:ext cx="7848600" cy="34163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2400" dirty="0"/>
              <a:t>在该界面中，</a:t>
            </a:r>
            <a:r>
              <a:rPr lang="en-US" altLang="zh-CN" sz="2400" dirty="0"/>
              <a:t>“Launch configuration”</a:t>
            </a:r>
            <a:r>
              <a:rPr lang="zh-CN" altLang="zh-CN" sz="2400" dirty="0"/>
              <a:t>用于设置生成的</a:t>
            </a:r>
            <a:r>
              <a:rPr lang="en-US" altLang="zh-CN" sz="2400" dirty="0"/>
              <a:t>JAR</a:t>
            </a:r>
            <a:r>
              <a:rPr lang="zh-CN" altLang="zh-CN" sz="2400" dirty="0"/>
              <a:t>包被部署启动时运行的主类，需要在下拉列表中选择刚才配置的类</a:t>
            </a:r>
            <a:r>
              <a:rPr lang="en-US" altLang="zh-CN" sz="2400" dirty="0"/>
              <a:t>“MergeFile-HDFSExample”</a:t>
            </a:r>
            <a:r>
              <a:rPr lang="zh-CN" altLang="zh-CN" sz="2400" dirty="0"/>
              <a:t>。在</a:t>
            </a:r>
            <a:r>
              <a:rPr lang="en-US" altLang="zh-CN" sz="2400" dirty="0"/>
              <a:t>“Export destination”</a:t>
            </a:r>
            <a:r>
              <a:rPr lang="zh-CN" altLang="zh-CN" sz="2400" dirty="0"/>
              <a:t>中需要设置</a:t>
            </a:r>
            <a:r>
              <a:rPr lang="en-US" altLang="zh-CN" sz="2400" dirty="0"/>
              <a:t>JAR</a:t>
            </a:r>
            <a:r>
              <a:rPr lang="zh-CN" altLang="zh-CN" sz="2400" dirty="0"/>
              <a:t>包要输出保存到哪个目录，比如，这里设置为</a:t>
            </a:r>
            <a:r>
              <a:rPr lang="en-US" altLang="zh-CN" sz="2400" dirty="0"/>
              <a:t>“/usr/local/hadoop/myapp/HDFSExample.jar”</a:t>
            </a:r>
            <a:r>
              <a:rPr lang="zh-CN" altLang="zh-CN" sz="2400" dirty="0"/>
              <a:t>。在</a:t>
            </a:r>
            <a:r>
              <a:rPr lang="en-US" altLang="zh-CN" sz="2400" dirty="0"/>
              <a:t>“Library handling”</a:t>
            </a:r>
            <a:r>
              <a:rPr lang="zh-CN" altLang="zh-CN" sz="2400" dirty="0"/>
              <a:t>下面选择</a:t>
            </a:r>
            <a:r>
              <a:rPr lang="en-US" altLang="zh-CN" sz="2400" dirty="0"/>
              <a:t>“Extract required libraries into generated JAR”</a:t>
            </a:r>
            <a:r>
              <a:rPr lang="zh-CN" altLang="zh-CN" sz="2400" dirty="0"/>
              <a:t>。然后，点击</a:t>
            </a:r>
            <a:r>
              <a:rPr lang="en-US" altLang="zh-CN" sz="2400" dirty="0"/>
              <a:t>“Finish”</a:t>
            </a:r>
            <a:r>
              <a:rPr lang="zh-CN" altLang="zh-CN" sz="2400" dirty="0"/>
              <a:t>按钮，会出现如</a:t>
            </a:r>
            <a:r>
              <a:rPr lang="zh-CN" altLang="en-US" sz="2400" dirty="0"/>
              <a:t>下</a:t>
            </a:r>
            <a:r>
              <a:rPr lang="zh-CN" altLang="zh-CN" sz="2400" dirty="0"/>
              <a:t>图所示界面。</a:t>
            </a:r>
            <a:endParaRPr lang="zh-CN" altLang="en-US" sz="2400" dirty="0"/>
          </a:p>
        </p:txBody>
      </p:sp>
      <p:pic>
        <p:nvPicPr>
          <p:cNvPr id="72708" name="图片 3"/>
          <p:cNvPicPr>
            <a:picLocks noChangeAspect="1"/>
          </p:cNvPicPr>
          <p:nvPr/>
        </p:nvPicPr>
        <p:blipFill>
          <a:blip r:embed="rId1"/>
          <a:stretch>
            <a:fillRect/>
          </a:stretch>
        </p:blipFill>
        <p:spPr>
          <a:xfrm>
            <a:off x="2501900" y="4191000"/>
            <a:ext cx="5270500" cy="2263775"/>
          </a:xfrm>
          <a:prstGeom prst="rect">
            <a:avLst/>
          </a:prstGeom>
          <a:noFill/>
          <a:ln w="9525">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标题 1"/>
          <p:cNvSpPr>
            <a:spLocks noGrp="1"/>
          </p:cNvSpPr>
          <p:nvPr>
            <p:ph type="title"/>
          </p:nvPr>
        </p:nvSpPr>
        <p:spPr/>
        <p:txBody>
          <a:bodyPr vert="horz" wrap="square" lIns="91440" tIns="45720" rIns="91440" bIns="45720" anchor="ctr" anchorCtr="0"/>
          <a:p>
            <a:r>
              <a:rPr lang="zh-CN" altLang="zh-CN" dirty="0"/>
              <a:t>3.7.3	HDFS常用Java API及应用实例</a:t>
            </a:r>
            <a:endParaRPr lang="zh-CN" altLang="en-US" dirty="0"/>
          </a:p>
        </p:txBody>
      </p:sp>
      <p:sp>
        <p:nvSpPr>
          <p:cNvPr id="73731" name="矩形 2"/>
          <p:cNvSpPr/>
          <p:nvPr/>
        </p:nvSpPr>
        <p:spPr>
          <a:xfrm>
            <a:off x="990600" y="1371600"/>
            <a:ext cx="7315200" cy="1200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2400" dirty="0"/>
              <a:t>可以忽略该界面的信息，直接点击界面右下角的</a:t>
            </a:r>
            <a:r>
              <a:rPr lang="en-US" altLang="zh-CN" sz="2400" dirty="0"/>
              <a:t>“OK”</a:t>
            </a:r>
            <a:r>
              <a:rPr lang="zh-CN" altLang="zh-CN" sz="2400" dirty="0"/>
              <a:t>按钮，启动打包过程。打包过程结束后，会出现一个警告信息界面，如</a:t>
            </a:r>
            <a:r>
              <a:rPr lang="zh-CN" altLang="en-US" sz="2400" dirty="0"/>
              <a:t>下</a:t>
            </a:r>
            <a:r>
              <a:rPr lang="zh-CN" altLang="zh-CN" sz="2400" dirty="0"/>
              <a:t>图所示。</a:t>
            </a:r>
            <a:endParaRPr lang="zh-CN" altLang="en-US" sz="2400" dirty="0"/>
          </a:p>
        </p:txBody>
      </p:sp>
      <p:pic>
        <p:nvPicPr>
          <p:cNvPr id="73732" name="图片 3"/>
          <p:cNvPicPr>
            <a:picLocks noChangeAspect="1"/>
          </p:cNvPicPr>
          <p:nvPr/>
        </p:nvPicPr>
        <p:blipFill>
          <a:blip r:embed="rId1"/>
          <a:stretch>
            <a:fillRect/>
          </a:stretch>
        </p:blipFill>
        <p:spPr>
          <a:xfrm>
            <a:off x="1752600" y="2819400"/>
            <a:ext cx="5268913" cy="1497013"/>
          </a:xfrm>
          <a:prstGeom prst="rect">
            <a:avLst/>
          </a:prstGeom>
          <a:noFill/>
          <a:ln w="9525">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标题 1"/>
          <p:cNvSpPr>
            <a:spLocks noGrp="1"/>
          </p:cNvSpPr>
          <p:nvPr>
            <p:ph type="title"/>
          </p:nvPr>
        </p:nvSpPr>
        <p:spPr/>
        <p:txBody>
          <a:bodyPr vert="horz" wrap="square" lIns="91440" tIns="45720" rIns="91440" bIns="45720" anchor="ctr" anchorCtr="0"/>
          <a:p>
            <a:r>
              <a:rPr lang="zh-CN" altLang="zh-CN" dirty="0"/>
              <a:t>3.7.3	HDFS常用Java API及应用实例</a:t>
            </a:r>
            <a:endParaRPr lang="zh-CN" altLang="en-US" dirty="0"/>
          </a:p>
        </p:txBody>
      </p:sp>
      <p:sp>
        <p:nvSpPr>
          <p:cNvPr id="74755" name="矩形 2"/>
          <p:cNvSpPr/>
          <p:nvPr/>
        </p:nvSpPr>
        <p:spPr>
          <a:xfrm>
            <a:off x="914400" y="1219200"/>
            <a:ext cx="7239000" cy="19383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2400" dirty="0"/>
              <a:t>可以忽略该界面的信息，直接点击界面右下角的</a:t>
            </a:r>
            <a:r>
              <a:rPr lang="en-US" altLang="zh-CN" sz="2400" dirty="0"/>
              <a:t>“OK”</a:t>
            </a:r>
            <a:r>
              <a:rPr lang="zh-CN" altLang="zh-CN" sz="2400" dirty="0"/>
              <a:t>按钮。至此，已经顺利把</a:t>
            </a:r>
            <a:r>
              <a:rPr lang="en-US" altLang="zh-CN" sz="2400" dirty="0"/>
              <a:t>HDFSExample</a:t>
            </a:r>
            <a:r>
              <a:rPr lang="zh-CN" altLang="zh-CN" sz="2400" dirty="0"/>
              <a:t>工程打包生成了</a:t>
            </a:r>
            <a:r>
              <a:rPr lang="en-US" altLang="zh-CN" sz="2400" dirty="0"/>
              <a:t>HDFSExample.jar</a:t>
            </a:r>
            <a:r>
              <a:rPr lang="zh-CN" altLang="zh-CN" sz="2400" dirty="0"/>
              <a:t>。可以到</a:t>
            </a:r>
            <a:r>
              <a:rPr lang="en-US" altLang="zh-CN" sz="2400" dirty="0"/>
              <a:t>Linux</a:t>
            </a:r>
            <a:r>
              <a:rPr lang="zh-CN" altLang="zh-CN" sz="2400" dirty="0"/>
              <a:t>系统中查看一下生成的</a:t>
            </a:r>
            <a:r>
              <a:rPr lang="en-US" altLang="zh-CN" sz="2400" dirty="0"/>
              <a:t>HDFSExample.jar</a:t>
            </a:r>
            <a:r>
              <a:rPr lang="zh-CN" altLang="zh-CN" sz="2400" dirty="0"/>
              <a:t>文件，可以在</a:t>
            </a:r>
            <a:r>
              <a:rPr lang="en-US" altLang="zh-CN" sz="2400" dirty="0"/>
              <a:t>Linux</a:t>
            </a:r>
            <a:r>
              <a:rPr lang="zh-CN" altLang="zh-CN" sz="2400" dirty="0"/>
              <a:t>的终端中执行如下命令：</a:t>
            </a:r>
            <a:endParaRPr lang="zh-CN" altLang="en-US" sz="2400" dirty="0"/>
          </a:p>
        </p:txBody>
      </p:sp>
      <p:sp>
        <p:nvSpPr>
          <p:cNvPr id="74756" name="TextBox 3"/>
          <p:cNvSpPr txBox="1"/>
          <p:nvPr/>
        </p:nvSpPr>
        <p:spPr>
          <a:xfrm>
            <a:off x="1066800" y="3429000"/>
            <a:ext cx="4208463" cy="830263"/>
          </a:xfrm>
          <a:prstGeom prst="rect">
            <a:avLst/>
          </a:prstGeom>
          <a:solidFill>
            <a:schemeClr val="tx1"/>
          </a:solid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dirty="0">
                <a:solidFill>
                  <a:schemeClr val="bg1"/>
                </a:solidFill>
              </a:rPr>
              <a:t>$ cd /usr/local/hadoop/myapp</a:t>
            </a:r>
            <a:endParaRPr lang="zh-CN" altLang="zh-CN" sz="2400" dirty="0">
              <a:solidFill>
                <a:schemeClr val="bg1"/>
              </a:solidFill>
            </a:endParaRPr>
          </a:p>
          <a:p>
            <a:pPr marL="0" lvl="0" indent="0" eaLnBrk="1" hangingPunct="1">
              <a:spcBef>
                <a:spcPct val="0"/>
              </a:spcBef>
              <a:buNone/>
            </a:pPr>
            <a:r>
              <a:rPr lang="en-US" altLang="zh-CN" sz="2400" dirty="0">
                <a:solidFill>
                  <a:schemeClr val="bg1"/>
                </a:solidFill>
              </a:rPr>
              <a:t>$ ls</a:t>
            </a:r>
            <a:endParaRPr lang="zh-CN" altLang="zh-CN" sz="2400" dirty="0">
              <a:solidFill>
                <a:schemeClr val="bg1"/>
              </a:solidFill>
            </a:endParaRPr>
          </a:p>
        </p:txBody>
      </p:sp>
      <p:sp>
        <p:nvSpPr>
          <p:cNvPr id="74757" name="TextBox 5"/>
          <p:cNvSpPr txBox="1"/>
          <p:nvPr/>
        </p:nvSpPr>
        <p:spPr>
          <a:xfrm>
            <a:off x="914400" y="4495800"/>
            <a:ext cx="7086600" cy="8302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2400" dirty="0"/>
              <a:t>可以看到，</a:t>
            </a:r>
            <a:r>
              <a:rPr lang="en-US" altLang="zh-CN" sz="2400" dirty="0"/>
              <a:t>“/usr/local/hadoop/myapp”</a:t>
            </a:r>
            <a:r>
              <a:rPr lang="zh-CN" altLang="zh-CN" sz="2400" dirty="0"/>
              <a:t>目录下已经存在一个</a:t>
            </a:r>
            <a:r>
              <a:rPr lang="en-US" altLang="zh-CN" sz="2400" dirty="0"/>
              <a:t>HDFSExample.jar</a:t>
            </a:r>
            <a:r>
              <a:rPr lang="zh-CN" altLang="zh-CN" sz="2400" dirty="0"/>
              <a:t>文件。</a:t>
            </a:r>
            <a:endParaRPr lang="zh-CN" altLang="zh-CN"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标题 1"/>
          <p:cNvSpPr>
            <a:spLocks noGrp="1"/>
          </p:cNvSpPr>
          <p:nvPr>
            <p:ph type="title"/>
          </p:nvPr>
        </p:nvSpPr>
        <p:spPr/>
        <p:txBody>
          <a:bodyPr vert="horz" wrap="square" lIns="91440" tIns="45720" rIns="91440" bIns="45720" anchor="ctr" anchorCtr="0"/>
          <a:p>
            <a:r>
              <a:rPr lang="zh-CN" altLang="zh-CN" dirty="0"/>
              <a:t>3.7.3	HDFS常用Java API及应用实例</a:t>
            </a:r>
            <a:endParaRPr lang="zh-CN" altLang="en-US" dirty="0"/>
          </a:p>
        </p:txBody>
      </p:sp>
      <p:sp>
        <p:nvSpPr>
          <p:cNvPr id="75779" name="矩形 2"/>
          <p:cNvSpPr/>
          <p:nvPr/>
        </p:nvSpPr>
        <p:spPr>
          <a:xfrm>
            <a:off x="914400" y="1371600"/>
            <a:ext cx="7391400" cy="8302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2400" dirty="0"/>
              <a:t>由于之前已经运行过一次程序，已经生成了</a:t>
            </a:r>
            <a:r>
              <a:rPr lang="en-US" altLang="zh-CN" sz="2400" dirty="0"/>
              <a:t>merge.txt</a:t>
            </a:r>
            <a:r>
              <a:rPr lang="zh-CN" altLang="zh-CN" sz="2400" dirty="0"/>
              <a:t>，因此，需要首先执行如下命令删除该文件：</a:t>
            </a:r>
            <a:endParaRPr lang="zh-CN" altLang="en-US" sz="2400" dirty="0"/>
          </a:p>
        </p:txBody>
      </p:sp>
      <p:sp>
        <p:nvSpPr>
          <p:cNvPr id="75780" name="TextBox 4"/>
          <p:cNvSpPr txBox="1"/>
          <p:nvPr/>
        </p:nvSpPr>
        <p:spPr>
          <a:xfrm>
            <a:off x="1066800" y="2438400"/>
            <a:ext cx="5983288" cy="830263"/>
          </a:xfrm>
          <a:prstGeom prst="rect">
            <a:avLst/>
          </a:prstGeom>
          <a:solidFill>
            <a:schemeClr val="tx1"/>
          </a:solid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dirty="0">
                <a:solidFill>
                  <a:schemeClr val="bg1"/>
                </a:solidFill>
              </a:rPr>
              <a:t>$ cd /usr/local/hadoop</a:t>
            </a:r>
            <a:endParaRPr lang="zh-CN" altLang="zh-CN" sz="2400" dirty="0">
              <a:solidFill>
                <a:schemeClr val="bg1"/>
              </a:solidFill>
            </a:endParaRPr>
          </a:p>
          <a:p>
            <a:pPr marL="0" lvl="0" indent="0" eaLnBrk="1" hangingPunct="1">
              <a:spcBef>
                <a:spcPct val="0"/>
              </a:spcBef>
              <a:buNone/>
            </a:pPr>
            <a:r>
              <a:rPr lang="en-US" altLang="zh-CN" sz="2400" dirty="0">
                <a:solidFill>
                  <a:schemeClr val="bg1"/>
                </a:solidFill>
              </a:rPr>
              <a:t>$ ./bin/hdfs dfs -rm /user/hadoop/merge.txt</a:t>
            </a:r>
            <a:endParaRPr lang="zh-CN" altLang="en-US" sz="2400" dirty="0">
              <a:solidFill>
                <a:schemeClr val="bg1"/>
              </a:solidFill>
            </a:endParaRPr>
          </a:p>
        </p:txBody>
      </p:sp>
      <p:sp>
        <p:nvSpPr>
          <p:cNvPr id="75781" name="TextBox 5"/>
          <p:cNvSpPr txBox="1"/>
          <p:nvPr/>
        </p:nvSpPr>
        <p:spPr>
          <a:xfrm>
            <a:off x="914400" y="3505200"/>
            <a:ext cx="7162800" cy="8302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2400" dirty="0"/>
              <a:t>现在，就可以在</a:t>
            </a:r>
            <a:r>
              <a:rPr lang="en-US" altLang="zh-CN" sz="2400" dirty="0"/>
              <a:t>Linux</a:t>
            </a:r>
            <a:r>
              <a:rPr lang="zh-CN" altLang="zh-CN" sz="2400" dirty="0"/>
              <a:t>系统中，使用</a:t>
            </a:r>
            <a:r>
              <a:rPr lang="en-US" altLang="zh-CN" sz="2400" dirty="0"/>
              <a:t>hadoop jar</a:t>
            </a:r>
            <a:r>
              <a:rPr lang="zh-CN" altLang="zh-CN" sz="2400" dirty="0"/>
              <a:t>命令运行程序，命令如下：</a:t>
            </a:r>
            <a:endParaRPr lang="zh-CN" altLang="en-US" sz="2400" dirty="0"/>
          </a:p>
        </p:txBody>
      </p:sp>
      <p:sp>
        <p:nvSpPr>
          <p:cNvPr id="75782" name="TextBox 6"/>
          <p:cNvSpPr txBox="1"/>
          <p:nvPr/>
        </p:nvSpPr>
        <p:spPr>
          <a:xfrm>
            <a:off x="1066800" y="4648200"/>
            <a:ext cx="6296025" cy="830263"/>
          </a:xfrm>
          <a:prstGeom prst="rect">
            <a:avLst/>
          </a:prstGeom>
          <a:solidFill>
            <a:schemeClr val="tx1"/>
          </a:solid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dirty="0">
                <a:solidFill>
                  <a:schemeClr val="bg1"/>
                </a:solidFill>
              </a:rPr>
              <a:t>$ cd /usr/local/hadoop</a:t>
            </a:r>
            <a:endParaRPr lang="zh-CN" altLang="zh-CN" sz="2400" dirty="0">
              <a:solidFill>
                <a:schemeClr val="bg1"/>
              </a:solidFill>
            </a:endParaRPr>
          </a:p>
          <a:p>
            <a:pPr marL="0" lvl="0" indent="0" eaLnBrk="1" hangingPunct="1">
              <a:spcBef>
                <a:spcPct val="0"/>
              </a:spcBef>
              <a:buNone/>
            </a:pPr>
            <a:r>
              <a:rPr lang="en-US" altLang="zh-CN" sz="2400" dirty="0">
                <a:solidFill>
                  <a:schemeClr val="bg1"/>
                </a:solidFill>
              </a:rPr>
              <a:t>$ ./bin/hadoop jar ./myapp/HDFSExample.jar</a:t>
            </a:r>
            <a:endParaRPr lang="zh-CN" altLang="en-US" sz="24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2"/>
          <p:cNvSpPr>
            <a:spLocks noGrp="1"/>
          </p:cNvSpPr>
          <p:nvPr>
            <p:ph type="title"/>
          </p:nvPr>
        </p:nvSpPr>
        <p:spPr/>
        <p:txBody>
          <a:bodyPr vert="horz" wrap="square" lIns="91440" tIns="45720" rIns="91440" bIns="45720" anchor="ctr" anchorCtr="0"/>
          <a:p>
            <a:pPr marL="342900" indent="-342900"/>
            <a:r>
              <a:rPr lang="en-US" altLang="en-US" b="1" dirty="0"/>
              <a:t>3.2	HDFS简介</a:t>
            </a:r>
            <a:endParaRPr lang="zh-CN" altLang="en-US" b="1" dirty="0"/>
          </a:p>
        </p:txBody>
      </p:sp>
      <p:sp>
        <p:nvSpPr>
          <p:cNvPr id="10243" name="文本框 1"/>
          <p:cNvSpPr txBox="1"/>
          <p:nvPr/>
        </p:nvSpPr>
        <p:spPr>
          <a:xfrm>
            <a:off x="685800" y="1317625"/>
            <a:ext cx="5029200" cy="4619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dirty="0"/>
              <a:t>总体而言，</a:t>
            </a:r>
            <a:r>
              <a:rPr lang="en-US" altLang="zh-CN" sz="2400" dirty="0"/>
              <a:t>HDFS</a:t>
            </a:r>
            <a:r>
              <a:rPr lang="zh-CN" altLang="en-US" sz="2400" dirty="0"/>
              <a:t>要实现以下目标：</a:t>
            </a:r>
            <a:endParaRPr lang="zh-CN" altLang="en-US" sz="2400" dirty="0"/>
          </a:p>
        </p:txBody>
      </p:sp>
      <p:sp>
        <p:nvSpPr>
          <p:cNvPr id="10244" name="文本框 2"/>
          <p:cNvSpPr txBox="1"/>
          <p:nvPr/>
        </p:nvSpPr>
        <p:spPr>
          <a:xfrm>
            <a:off x="762000" y="1828800"/>
            <a:ext cx="5562600" cy="19399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57200" lvl="0" indent="-457200" eaLnBrk="1" hangingPunct="1">
              <a:spcBef>
                <a:spcPct val="0"/>
              </a:spcBef>
              <a:buAutoNum type="arabicPeriod"/>
            </a:pPr>
            <a:r>
              <a:rPr lang="zh-CN" altLang="en-US" sz="2400" b="1" dirty="0"/>
              <a:t>兼容廉价的硬件设备</a:t>
            </a:r>
            <a:endParaRPr lang="en-US" altLang="zh-CN" sz="2400" dirty="0"/>
          </a:p>
          <a:p>
            <a:pPr marL="457200" lvl="0" indent="-457200" eaLnBrk="1" hangingPunct="1">
              <a:spcBef>
                <a:spcPct val="0"/>
              </a:spcBef>
              <a:buAutoNum type="arabicPeriod"/>
            </a:pPr>
            <a:r>
              <a:rPr lang="zh-CN" altLang="en-US" sz="2400" b="1" dirty="0"/>
              <a:t>流数据读写</a:t>
            </a:r>
            <a:endParaRPr lang="zh-CN" altLang="en-US" sz="2400" dirty="0"/>
          </a:p>
          <a:p>
            <a:pPr marL="457200" lvl="0" indent="-457200" eaLnBrk="1" hangingPunct="1">
              <a:spcBef>
                <a:spcPct val="0"/>
              </a:spcBef>
              <a:buAutoNum type="arabicPeriod"/>
            </a:pPr>
            <a:r>
              <a:rPr lang="zh-CN" altLang="en-US" sz="2400" b="1" dirty="0"/>
              <a:t>大数据集</a:t>
            </a:r>
            <a:endParaRPr lang="zh-CN" altLang="en-US" sz="2400" dirty="0"/>
          </a:p>
          <a:p>
            <a:pPr marL="457200" lvl="0" indent="-457200" eaLnBrk="1" hangingPunct="1">
              <a:spcBef>
                <a:spcPct val="0"/>
              </a:spcBef>
              <a:buAutoNum type="arabicPeriod"/>
            </a:pPr>
            <a:r>
              <a:rPr lang="zh-CN" altLang="en-US" sz="2400" b="1" dirty="0"/>
              <a:t>简单的文件模型</a:t>
            </a:r>
            <a:endParaRPr lang="zh-CN" altLang="en-US" sz="2400" dirty="0"/>
          </a:p>
          <a:p>
            <a:pPr marL="457200" lvl="0" indent="-457200" eaLnBrk="1" hangingPunct="1">
              <a:spcBef>
                <a:spcPct val="0"/>
              </a:spcBef>
              <a:buAutoNum type="arabicPeriod"/>
            </a:pPr>
            <a:r>
              <a:rPr lang="zh-CN" altLang="en-US" sz="2400" b="1" dirty="0"/>
              <a:t>强大的跨平台兼容性</a:t>
            </a:r>
            <a:endParaRPr lang="zh-CN" altLang="en-US" sz="2400" dirty="0"/>
          </a:p>
        </p:txBody>
      </p:sp>
      <p:sp>
        <p:nvSpPr>
          <p:cNvPr id="10245" name="文本框 3"/>
          <p:cNvSpPr txBox="1"/>
          <p:nvPr/>
        </p:nvSpPr>
        <p:spPr>
          <a:xfrm>
            <a:off x="685800" y="4000500"/>
            <a:ext cx="7886700" cy="8302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dirty="0"/>
              <a:t>HDFS</a:t>
            </a:r>
            <a:r>
              <a:rPr lang="zh-CN" altLang="en-US" sz="2400" dirty="0"/>
              <a:t>特殊的设计，在实现上述优良特性的同时，也使得自身具有一些应用局限性，主要包括以下几个方面：</a:t>
            </a:r>
            <a:endParaRPr lang="zh-CN" altLang="en-US" sz="2400" dirty="0"/>
          </a:p>
        </p:txBody>
      </p:sp>
      <p:sp>
        <p:nvSpPr>
          <p:cNvPr id="10246" name="文本框 4"/>
          <p:cNvSpPr txBox="1"/>
          <p:nvPr/>
        </p:nvSpPr>
        <p:spPr>
          <a:xfrm>
            <a:off x="790575" y="4940300"/>
            <a:ext cx="6324600" cy="1200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57200" lvl="0" indent="-457200" eaLnBrk="1" hangingPunct="1">
              <a:spcBef>
                <a:spcPct val="0"/>
              </a:spcBef>
              <a:buAutoNum type="arabicPeriod"/>
            </a:pPr>
            <a:r>
              <a:rPr lang="zh-CN" altLang="en-US" sz="2400" b="1" dirty="0"/>
              <a:t>不适合低延迟数据访问</a:t>
            </a:r>
            <a:endParaRPr lang="zh-CN" altLang="en-US" sz="2400" dirty="0"/>
          </a:p>
          <a:p>
            <a:pPr marL="457200" lvl="0" indent="-457200" eaLnBrk="1" hangingPunct="1">
              <a:spcBef>
                <a:spcPct val="0"/>
              </a:spcBef>
              <a:buAutoNum type="arabicPeriod"/>
            </a:pPr>
            <a:r>
              <a:rPr lang="zh-CN" altLang="en-US" sz="2400" b="1" dirty="0"/>
              <a:t>无法高效存储大量小文件</a:t>
            </a:r>
            <a:endParaRPr lang="zh-CN" altLang="en-US" sz="2400" dirty="0"/>
          </a:p>
          <a:p>
            <a:pPr marL="457200" lvl="0" indent="-457200" eaLnBrk="1" hangingPunct="1">
              <a:spcBef>
                <a:spcPct val="0"/>
              </a:spcBef>
              <a:buAutoNum type="arabicPeriod"/>
            </a:pPr>
            <a:r>
              <a:rPr lang="zh-CN" altLang="en-US" sz="2400" b="1" dirty="0"/>
              <a:t>不支持多用户写入及任意修改文件</a:t>
            </a:r>
            <a:endParaRPr lang="zh-CN" altLang="en-US" sz="24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标题 1"/>
          <p:cNvSpPr>
            <a:spLocks noGrp="1"/>
          </p:cNvSpPr>
          <p:nvPr>
            <p:ph type="title"/>
          </p:nvPr>
        </p:nvSpPr>
        <p:spPr/>
        <p:txBody>
          <a:bodyPr vert="horz" wrap="square" lIns="91440" tIns="45720" rIns="91440" bIns="45720" anchor="ctr" anchorCtr="0"/>
          <a:p>
            <a:r>
              <a:rPr lang="zh-CN" altLang="zh-CN" dirty="0"/>
              <a:t>3.7.3	HDFS常用Java API及应用实例</a:t>
            </a:r>
            <a:endParaRPr lang="zh-CN" altLang="en-US" dirty="0"/>
          </a:p>
        </p:txBody>
      </p:sp>
      <p:sp>
        <p:nvSpPr>
          <p:cNvPr id="76803" name="TextBox 2"/>
          <p:cNvSpPr txBox="1"/>
          <p:nvPr/>
        </p:nvSpPr>
        <p:spPr>
          <a:xfrm>
            <a:off x="762000" y="1295400"/>
            <a:ext cx="7772400" cy="8302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2400" dirty="0"/>
              <a:t>上面程序执行结束以后，可以到</a:t>
            </a:r>
            <a:r>
              <a:rPr lang="en-US" altLang="zh-CN" sz="2400" dirty="0"/>
              <a:t>HDFS</a:t>
            </a:r>
            <a:r>
              <a:rPr lang="zh-CN" altLang="zh-CN" sz="2400" dirty="0"/>
              <a:t>中查看生成的</a:t>
            </a:r>
            <a:r>
              <a:rPr lang="en-US" altLang="zh-CN" sz="2400" dirty="0"/>
              <a:t>merge.txt</a:t>
            </a:r>
            <a:r>
              <a:rPr lang="zh-CN" altLang="zh-CN" sz="2400" dirty="0"/>
              <a:t>文件，比如，可以在</a:t>
            </a:r>
            <a:r>
              <a:rPr lang="en-US" altLang="zh-CN" sz="2400" dirty="0"/>
              <a:t>Linux</a:t>
            </a:r>
            <a:r>
              <a:rPr lang="zh-CN" altLang="zh-CN" sz="2400" dirty="0"/>
              <a:t>终端中执行如下命令：</a:t>
            </a:r>
            <a:endParaRPr lang="zh-CN" altLang="en-US" sz="2400" dirty="0"/>
          </a:p>
        </p:txBody>
      </p:sp>
      <p:sp>
        <p:nvSpPr>
          <p:cNvPr id="76804" name="TextBox 3"/>
          <p:cNvSpPr txBox="1"/>
          <p:nvPr/>
        </p:nvSpPr>
        <p:spPr>
          <a:xfrm>
            <a:off x="914400" y="2438400"/>
            <a:ext cx="6034088" cy="1200150"/>
          </a:xfrm>
          <a:prstGeom prst="rect">
            <a:avLst/>
          </a:prstGeom>
          <a:solidFill>
            <a:schemeClr val="tx1"/>
          </a:solid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dirty="0">
                <a:solidFill>
                  <a:schemeClr val="bg1"/>
                </a:solidFill>
              </a:rPr>
              <a:t>$ cd /usr/local/hadoop</a:t>
            </a:r>
            <a:endParaRPr lang="zh-CN" altLang="zh-CN" sz="2400" dirty="0">
              <a:solidFill>
                <a:schemeClr val="bg1"/>
              </a:solidFill>
            </a:endParaRPr>
          </a:p>
          <a:p>
            <a:pPr marL="0" lvl="0" indent="0" eaLnBrk="1" hangingPunct="1">
              <a:spcBef>
                <a:spcPct val="0"/>
              </a:spcBef>
              <a:buNone/>
            </a:pPr>
            <a:r>
              <a:rPr lang="en-US" altLang="zh-CN" sz="2400" dirty="0">
                <a:solidFill>
                  <a:schemeClr val="bg1"/>
                </a:solidFill>
              </a:rPr>
              <a:t>$ ./bin/hdfs dfs -ls /user/hadoop</a:t>
            </a:r>
            <a:endParaRPr lang="zh-CN" altLang="zh-CN" sz="2400" dirty="0">
              <a:solidFill>
                <a:schemeClr val="bg1"/>
              </a:solidFill>
            </a:endParaRPr>
          </a:p>
          <a:p>
            <a:pPr marL="0" lvl="0" indent="0" eaLnBrk="1" hangingPunct="1">
              <a:spcBef>
                <a:spcPct val="0"/>
              </a:spcBef>
              <a:buNone/>
            </a:pPr>
            <a:r>
              <a:rPr lang="en-US" altLang="zh-CN" sz="2400" dirty="0">
                <a:solidFill>
                  <a:schemeClr val="bg1"/>
                </a:solidFill>
              </a:rPr>
              <a:t>$ ./bin/hdfs dfs -cat /user/hadoop/merge.txt</a:t>
            </a:r>
            <a:endParaRPr lang="zh-CN" altLang="en-US" sz="2400" dirty="0">
              <a:solidFill>
                <a:schemeClr val="bg1"/>
              </a:solidFill>
            </a:endParaRPr>
          </a:p>
        </p:txBody>
      </p:sp>
      <p:sp>
        <p:nvSpPr>
          <p:cNvPr id="76805" name="TextBox 5"/>
          <p:cNvSpPr txBox="1"/>
          <p:nvPr/>
        </p:nvSpPr>
        <p:spPr>
          <a:xfrm>
            <a:off x="990600" y="4267200"/>
            <a:ext cx="2954338"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2400" dirty="0"/>
              <a:t>可以看到如下结果：</a:t>
            </a:r>
            <a:endParaRPr lang="zh-CN" altLang="en-US" sz="2400" dirty="0"/>
          </a:p>
        </p:txBody>
      </p:sp>
      <p:sp>
        <p:nvSpPr>
          <p:cNvPr id="76806" name="TextBox 6"/>
          <p:cNvSpPr txBox="1"/>
          <p:nvPr/>
        </p:nvSpPr>
        <p:spPr>
          <a:xfrm>
            <a:off x="990600" y="5029200"/>
            <a:ext cx="2895600" cy="1200150"/>
          </a:xfrm>
          <a:prstGeom prst="rect">
            <a:avLst/>
          </a:prstGeom>
          <a:solidFill>
            <a:schemeClr val="tx1"/>
          </a:solid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dirty="0">
                <a:solidFill>
                  <a:schemeClr val="bg1"/>
                </a:solidFill>
              </a:rPr>
              <a:t>this is file1.txt</a:t>
            </a:r>
            <a:endParaRPr lang="zh-CN" altLang="zh-CN" sz="2400" dirty="0">
              <a:solidFill>
                <a:schemeClr val="bg1"/>
              </a:solidFill>
            </a:endParaRPr>
          </a:p>
          <a:p>
            <a:pPr marL="0" lvl="0" indent="0" eaLnBrk="1" hangingPunct="1">
              <a:spcBef>
                <a:spcPct val="0"/>
              </a:spcBef>
              <a:buNone/>
            </a:pPr>
            <a:r>
              <a:rPr lang="en-US" altLang="zh-CN" sz="2400" dirty="0">
                <a:solidFill>
                  <a:schemeClr val="bg1"/>
                </a:solidFill>
              </a:rPr>
              <a:t>this is file2.txt</a:t>
            </a:r>
            <a:endParaRPr lang="zh-CN" altLang="zh-CN" sz="2400" dirty="0">
              <a:solidFill>
                <a:schemeClr val="bg1"/>
              </a:solidFill>
            </a:endParaRPr>
          </a:p>
          <a:p>
            <a:pPr marL="0" lvl="0" indent="0" eaLnBrk="1" hangingPunct="1">
              <a:spcBef>
                <a:spcPct val="0"/>
              </a:spcBef>
              <a:buNone/>
            </a:pPr>
            <a:r>
              <a:rPr lang="en-US" altLang="zh-CN" sz="2400" dirty="0">
                <a:solidFill>
                  <a:schemeClr val="bg1"/>
                </a:solidFill>
              </a:rPr>
              <a:t>this is file3.txt</a:t>
            </a:r>
            <a:endParaRPr lang="zh-CN" altLang="zh-CN" sz="2400" dirty="0">
              <a:solidFill>
                <a:schemeClr val="bg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a:spLocks noGrp="1"/>
          </p:cNvSpPr>
          <p:nvPr>
            <p:ph type="title" idx="4294967295"/>
          </p:nvPr>
        </p:nvSpPr>
        <p:spPr/>
        <p:txBody>
          <a:bodyPr vert="horz" wrap="square" lIns="91440" tIns="45720" rIns="91440" bIns="45720" anchor="ctr" anchorCtr="0"/>
          <a:p>
            <a:r>
              <a:rPr lang="zh-CN" altLang="en-US" dirty="0"/>
              <a:t>本章小结</a:t>
            </a:r>
            <a:endParaRPr lang="zh-CN" altLang="en-US" dirty="0"/>
          </a:p>
        </p:txBody>
      </p:sp>
      <p:sp>
        <p:nvSpPr>
          <p:cNvPr id="77827" name="Rectangle 3"/>
          <p:cNvSpPr>
            <a:spLocks noGrp="1"/>
          </p:cNvSpPr>
          <p:nvPr>
            <p:ph idx="1"/>
          </p:nvPr>
        </p:nvSpPr>
        <p:spPr>
          <a:xfrm>
            <a:off x="381000" y="1295400"/>
            <a:ext cx="8229600" cy="5257800"/>
          </a:xfrm>
        </p:spPr>
        <p:txBody>
          <a:bodyPr vert="horz" wrap="square" lIns="91440" tIns="45720" rIns="91440" bIns="45720" anchor="t" anchorCtr="0"/>
          <a:p>
            <a:pPr>
              <a:lnSpc>
                <a:spcPct val="80000"/>
              </a:lnSpc>
            </a:pPr>
            <a:r>
              <a:rPr lang="zh-CN" altLang="en-US" sz="2000" dirty="0"/>
              <a:t>分布式文件系统是大数据时代解决大规模数据存储问题的有效解决方案，</a:t>
            </a:r>
            <a:r>
              <a:rPr lang="en-US" altLang="zh-CN" sz="2000" dirty="0"/>
              <a:t>HDFS</a:t>
            </a:r>
            <a:r>
              <a:rPr lang="zh-CN" altLang="en-US" sz="2000" dirty="0"/>
              <a:t>开源实现了</a:t>
            </a:r>
            <a:r>
              <a:rPr lang="en-US" altLang="zh-CN" sz="2000" dirty="0"/>
              <a:t>GFS</a:t>
            </a:r>
            <a:r>
              <a:rPr lang="zh-CN" altLang="en-US" sz="2000" dirty="0"/>
              <a:t>，可以利用由廉价硬件构成的计算机集群实现海量数据的分布式存储</a:t>
            </a:r>
            <a:endParaRPr lang="zh-CN" altLang="en-US" sz="2000" dirty="0"/>
          </a:p>
          <a:p>
            <a:pPr>
              <a:lnSpc>
                <a:spcPct val="80000"/>
              </a:lnSpc>
            </a:pPr>
            <a:r>
              <a:rPr lang="en-US" altLang="zh-CN" sz="2000" dirty="0"/>
              <a:t>HDFS</a:t>
            </a:r>
            <a:r>
              <a:rPr lang="zh-CN" altLang="en-US" sz="2000" dirty="0"/>
              <a:t>具有兼容廉价的硬件设备、流数据读写、大数据集、简单的文件模型、强大的跨平台兼容性等特点。但是，也要注意到，</a:t>
            </a:r>
            <a:r>
              <a:rPr lang="en-US" altLang="zh-CN" sz="2000" dirty="0"/>
              <a:t>HDFS</a:t>
            </a:r>
            <a:r>
              <a:rPr lang="zh-CN" altLang="en-US" sz="2000" dirty="0"/>
              <a:t>也有自身的局限性，比如不适合低延迟数据访问、无法高效存储大量小文件和不支持多用户写入及任意修改文件等</a:t>
            </a:r>
            <a:endParaRPr lang="zh-CN" altLang="en-US" sz="2000" dirty="0"/>
          </a:p>
          <a:p>
            <a:pPr>
              <a:lnSpc>
                <a:spcPct val="80000"/>
              </a:lnSpc>
            </a:pPr>
            <a:r>
              <a:rPr lang="zh-CN" altLang="en-US" sz="2000" dirty="0"/>
              <a:t>块是</a:t>
            </a:r>
            <a:r>
              <a:rPr lang="en-US" altLang="zh-CN" sz="2000" dirty="0"/>
              <a:t>HDFS</a:t>
            </a:r>
            <a:r>
              <a:rPr lang="zh-CN" altLang="en-US" sz="2000" dirty="0"/>
              <a:t>核心的概念，一个大的文件会被拆分成很多个块。</a:t>
            </a:r>
            <a:r>
              <a:rPr lang="en-US" altLang="zh-CN" sz="2000" dirty="0"/>
              <a:t>HDFS</a:t>
            </a:r>
            <a:r>
              <a:rPr lang="zh-CN" altLang="en-US" sz="2000" dirty="0"/>
              <a:t>采用抽象的块概念，具有支持大规模文件存储、简化系统设计、适合数据备份等优点</a:t>
            </a:r>
            <a:endParaRPr lang="zh-CN" altLang="en-US" sz="2000" dirty="0"/>
          </a:p>
          <a:p>
            <a:pPr>
              <a:lnSpc>
                <a:spcPct val="80000"/>
              </a:lnSpc>
            </a:pPr>
            <a:r>
              <a:rPr lang="en-US" altLang="zh-CN" sz="2000" dirty="0"/>
              <a:t>HDFS</a:t>
            </a:r>
            <a:r>
              <a:rPr lang="zh-CN" altLang="en-US" sz="2000" dirty="0"/>
              <a:t>采用了主从（</a:t>
            </a:r>
            <a:r>
              <a:rPr lang="en-US" altLang="zh-CN" sz="2000" dirty="0"/>
              <a:t>Master/Slave</a:t>
            </a:r>
            <a:r>
              <a:rPr lang="zh-CN" altLang="en-US" sz="2000" dirty="0"/>
              <a:t>）结构模型，一个</a:t>
            </a:r>
            <a:r>
              <a:rPr lang="en-US" altLang="zh-CN" sz="2000" dirty="0"/>
              <a:t>HDFS</a:t>
            </a:r>
            <a:r>
              <a:rPr lang="zh-CN" altLang="en-US" sz="2000" dirty="0"/>
              <a:t>集群包括一个名称节点和若干个数据节点。名称节点负责管理分布式文件系统的命名空间；数据节点是分布式文件系统</a:t>
            </a:r>
            <a:r>
              <a:rPr lang="en-US" altLang="zh-CN" sz="2000" dirty="0"/>
              <a:t>HDFS</a:t>
            </a:r>
            <a:r>
              <a:rPr lang="zh-CN" altLang="en-US" sz="2000" dirty="0"/>
              <a:t>的工作节点，负责数据的存储和读取</a:t>
            </a:r>
            <a:endParaRPr lang="zh-CN" altLang="en-US" sz="2000" dirty="0"/>
          </a:p>
          <a:p>
            <a:pPr>
              <a:lnSpc>
                <a:spcPct val="80000"/>
              </a:lnSpc>
            </a:pPr>
            <a:r>
              <a:rPr lang="en-US" altLang="zh-CN" sz="2000" dirty="0"/>
              <a:t>HDFS</a:t>
            </a:r>
            <a:r>
              <a:rPr lang="zh-CN" altLang="en-US" sz="2000" dirty="0"/>
              <a:t>采用了冗余数据存储，增强了数据可靠性，加快了数据传输速度。</a:t>
            </a:r>
            <a:r>
              <a:rPr lang="en-US" altLang="zh-CN" sz="2000" dirty="0"/>
              <a:t>HDFS</a:t>
            </a:r>
            <a:r>
              <a:rPr lang="zh-CN" altLang="en-US" sz="2000" dirty="0"/>
              <a:t>还采用了相应的数据存放、数据读取和数据复制策略，来提升系统整体读写响应性能。</a:t>
            </a:r>
            <a:r>
              <a:rPr lang="en-US" altLang="zh-CN" sz="2000" dirty="0"/>
              <a:t>HDFS</a:t>
            </a:r>
            <a:r>
              <a:rPr lang="zh-CN" altLang="en-US" sz="2000" dirty="0"/>
              <a:t>把硬件出错看作一种常态，设计了错误恢复机制</a:t>
            </a:r>
            <a:endParaRPr lang="zh-CN" altLang="en-US" sz="2000" dirty="0"/>
          </a:p>
          <a:p>
            <a:pPr>
              <a:lnSpc>
                <a:spcPct val="80000"/>
              </a:lnSpc>
            </a:pPr>
            <a:r>
              <a:rPr lang="zh-CN" altLang="en-US" sz="2000" dirty="0"/>
              <a:t>本章最后介绍了</a:t>
            </a:r>
            <a:r>
              <a:rPr lang="en-US" altLang="zh-CN" sz="2000" dirty="0"/>
              <a:t>HDFS</a:t>
            </a:r>
            <a:r>
              <a:rPr lang="zh-CN" altLang="en-US" sz="2000" dirty="0"/>
              <a:t>的数据读写过程以及</a:t>
            </a:r>
            <a:r>
              <a:rPr lang="en-US" altLang="zh-CN" sz="2000" dirty="0"/>
              <a:t>HDFS</a:t>
            </a:r>
            <a:r>
              <a:rPr lang="zh-CN" altLang="en-US" sz="2000" dirty="0"/>
              <a:t>编程实践方面的相关知识</a:t>
            </a:r>
            <a:endParaRPr lang="zh-CN" altLang="en-US" sz="2000" dirty="0"/>
          </a:p>
          <a:p>
            <a:pPr>
              <a:lnSpc>
                <a:spcPct val="80000"/>
              </a:lnSpc>
            </a:pPr>
            <a:endParaRPr lang="zh-CN" alt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p:nvPr>
        </p:nvSpPr>
        <p:spPr/>
        <p:txBody>
          <a:bodyPr vert="horz" wrap="square" lIns="91440" tIns="45720" rIns="91440" bIns="45720" anchor="ctr" anchorCtr="0"/>
          <a:p>
            <a:pPr marL="342900" indent="-342900"/>
            <a:r>
              <a:rPr lang="en-US" altLang="en-US" b="1" dirty="0"/>
              <a:t>3.3.1	块</a:t>
            </a:r>
            <a:endParaRPr lang="zh-CN" altLang="en-US" b="1" dirty="0"/>
          </a:p>
        </p:txBody>
      </p:sp>
      <p:sp>
        <p:nvSpPr>
          <p:cNvPr id="11267" name="Rectangle 3"/>
          <p:cNvSpPr>
            <a:spLocks noGrp="1"/>
          </p:cNvSpPr>
          <p:nvPr>
            <p:ph type="body" idx="4294967295"/>
          </p:nvPr>
        </p:nvSpPr>
        <p:spPr>
          <a:xfrm>
            <a:off x="457200" y="1295400"/>
            <a:ext cx="8229600" cy="5257800"/>
          </a:xfrm>
        </p:spPr>
        <p:txBody>
          <a:bodyPr vert="horz" wrap="square" lIns="91440" tIns="45720" rIns="91440" bIns="45720" anchor="t" anchorCtr="0"/>
          <a:p>
            <a:pPr marL="0" indent="0">
              <a:spcAft>
                <a:spcPts val="600"/>
              </a:spcAft>
              <a:buNone/>
            </a:pPr>
            <a:r>
              <a:rPr lang="en-US" altLang="zh-CN" sz="2000" dirty="0">
                <a:solidFill>
                  <a:srgbClr val="002060"/>
                </a:solidFill>
              </a:rPr>
              <a:t>HDFS</a:t>
            </a:r>
            <a:r>
              <a:rPr lang="zh-CN" altLang="en-US" sz="2000" dirty="0">
                <a:solidFill>
                  <a:srgbClr val="002060"/>
                </a:solidFill>
              </a:rPr>
              <a:t>默认一个块</a:t>
            </a:r>
            <a:r>
              <a:rPr lang="en-US" altLang="zh-CN" sz="2000" dirty="0">
                <a:solidFill>
                  <a:srgbClr val="002060"/>
                </a:solidFill>
              </a:rPr>
              <a:t>64MB</a:t>
            </a:r>
            <a:r>
              <a:rPr lang="zh-CN" altLang="en-US" sz="2000" dirty="0"/>
              <a:t>，一个文件被分成多个块，</a:t>
            </a:r>
            <a:r>
              <a:rPr lang="zh-CN" altLang="en-US" sz="2000" dirty="0">
                <a:solidFill>
                  <a:srgbClr val="002060"/>
                </a:solidFill>
              </a:rPr>
              <a:t>以块作为存储单位</a:t>
            </a:r>
            <a:endParaRPr lang="en-US" altLang="zh-CN" sz="2000" dirty="0">
              <a:solidFill>
                <a:srgbClr val="002060"/>
              </a:solidFill>
            </a:endParaRPr>
          </a:p>
          <a:p>
            <a:pPr marL="0" indent="0">
              <a:spcAft>
                <a:spcPts val="600"/>
              </a:spcAft>
              <a:buNone/>
            </a:pPr>
            <a:r>
              <a:rPr lang="zh-CN" altLang="en-US" sz="2000" dirty="0">
                <a:solidFill>
                  <a:srgbClr val="002060"/>
                </a:solidFill>
              </a:rPr>
              <a:t>块的大小远远大于普通文件系统，可以最小化寻址开销</a:t>
            </a:r>
            <a:r>
              <a:rPr lang="zh-CN" altLang="en-US" sz="2000" dirty="0"/>
              <a:t>。</a:t>
            </a:r>
            <a:endParaRPr lang="en-US" altLang="zh-CN" sz="2000" dirty="0"/>
          </a:p>
          <a:p>
            <a:pPr marL="0" indent="0">
              <a:spcAft>
                <a:spcPts val="600"/>
              </a:spcAft>
              <a:buNone/>
            </a:pPr>
            <a:endParaRPr lang="en-US" altLang="zh-CN" sz="2000" dirty="0"/>
          </a:p>
          <a:p>
            <a:pPr marL="0" indent="0">
              <a:spcAft>
                <a:spcPts val="600"/>
              </a:spcAft>
              <a:buNone/>
            </a:pPr>
            <a:r>
              <a:rPr lang="en-US" altLang="zh-CN" sz="2000" dirty="0">
                <a:solidFill>
                  <a:srgbClr val="002060"/>
                </a:solidFill>
              </a:rPr>
              <a:t>HDFS</a:t>
            </a:r>
            <a:r>
              <a:rPr lang="zh-CN" altLang="en-US" sz="2000" dirty="0">
                <a:solidFill>
                  <a:srgbClr val="002060"/>
                </a:solidFill>
              </a:rPr>
              <a:t>采用抽象的块概念可以带来以下几个明显的好处：</a:t>
            </a:r>
            <a:endParaRPr lang="zh-CN" altLang="en-US" sz="2000" dirty="0">
              <a:solidFill>
                <a:srgbClr val="002060"/>
              </a:solidFill>
            </a:endParaRPr>
          </a:p>
          <a:p>
            <a:pPr marL="0" indent="0">
              <a:spcAft>
                <a:spcPts val="600"/>
              </a:spcAft>
              <a:buFontTx/>
              <a:buAutoNum type="arabicPeriod"/>
            </a:pPr>
            <a:r>
              <a:rPr lang="zh-CN" altLang="en-US" sz="2000" b="1" dirty="0"/>
              <a:t>支持大规模文件存储</a:t>
            </a:r>
            <a:r>
              <a:rPr lang="zh-CN" altLang="en-US" sz="2000" dirty="0"/>
              <a:t>：</a:t>
            </a:r>
            <a:r>
              <a:rPr lang="zh-CN" altLang="en-US" sz="2000" dirty="0">
                <a:solidFill>
                  <a:srgbClr val="002060"/>
                </a:solidFill>
              </a:rPr>
              <a:t>文件以块为单位进行存储</a:t>
            </a:r>
            <a:r>
              <a:rPr lang="zh-CN" altLang="en-US" sz="2000" dirty="0"/>
              <a:t>，一个大规模文件可以被分拆成若干个文件块，不同的文件块可以被分发到不同的节点上，因此，一个文件的大小不会受到单个节点的存储容量限制，可以远远大于网络中任意节点的存储容量。</a:t>
            </a:r>
            <a:endParaRPr lang="zh-CN" altLang="en-US" sz="2000" dirty="0"/>
          </a:p>
          <a:p>
            <a:pPr marL="0" indent="0">
              <a:spcAft>
                <a:spcPts val="600"/>
              </a:spcAft>
              <a:buFontTx/>
              <a:buAutoNum type="arabicPeriod"/>
            </a:pPr>
            <a:r>
              <a:rPr lang="zh-CN" altLang="en-US" sz="2000" b="1" dirty="0"/>
              <a:t>简化系统设计</a:t>
            </a:r>
            <a:r>
              <a:rPr lang="zh-CN" altLang="en-US" sz="2000" dirty="0"/>
              <a:t>：首先，大大简化了存储管理，因为文件块大小是固定的，这样就可以很容易计算出一个节点可以存储多少文件块；其次，方便了元数据的管理，元数据不需要和文件块一起存储，可以由其他系统负责管理元数据。</a:t>
            </a:r>
            <a:endParaRPr lang="zh-CN" altLang="en-US" sz="2000" dirty="0"/>
          </a:p>
          <a:p>
            <a:pPr marL="0" indent="0">
              <a:spcAft>
                <a:spcPts val="600"/>
              </a:spcAft>
              <a:buFontTx/>
              <a:buAutoNum type="arabicPeriod"/>
            </a:pPr>
            <a:r>
              <a:rPr lang="zh-CN" altLang="en-US" sz="2000" b="1" dirty="0"/>
              <a:t>适合数据备份</a:t>
            </a:r>
            <a:r>
              <a:rPr lang="zh-CN" altLang="en-US" sz="2000" dirty="0"/>
              <a:t>：每个文件块都可以冗余存储到多个节点上，大大提高了系统的容错性和可用性。</a:t>
            </a:r>
            <a:endParaRPr lang="zh-CN" altLang="en-US" sz="2000" dirty="0"/>
          </a:p>
          <a:p>
            <a:pPr marL="0" indent="0">
              <a:buNone/>
            </a:pPr>
            <a:endParaRPr lang="zh-CN" alt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290" name="Picture 2"/>
          <p:cNvPicPr>
            <a:picLocks noChangeAspect="1"/>
          </p:cNvPicPr>
          <p:nvPr/>
        </p:nvPicPr>
        <p:blipFill>
          <a:blip r:embed="rId1"/>
          <a:stretch>
            <a:fillRect/>
          </a:stretch>
        </p:blipFill>
        <p:spPr>
          <a:xfrm>
            <a:off x="1676400" y="1201738"/>
            <a:ext cx="6629400" cy="4948237"/>
          </a:xfrm>
          <a:prstGeom prst="rect">
            <a:avLst/>
          </a:prstGeom>
          <a:noFill/>
          <a:ln w="9525">
            <a:noFill/>
          </a:ln>
        </p:spPr>
      </p:pic>
      <p:pic>
        <p:nvPicPr>
          <p:cNvPr id="12291" name="Picture 3"/>
          <p:cNvPicPr>
            <a:picLocks noChangeAspect="1"/>
          </p:cNvPicPr>
          <p:nvPr/>
        </p:nvPicPr>
        <p:blipFill>
          <a:blip r:embed="rId2"/>
          <a:stretch>
            <a:fillRect/>
          </a:stretch>
        </p:blipFill>
        <p:spPr>
          <a:xfrm>
            <a:off x="304800" y="4267200"/>
            <a:ext cx="1333500" cy="1814513"/>
          </a:xfrm>
          <a:prstGeom prst="rect">
            <a:avLst/>
          </a:prstGeom>
          <a:noFill/>
          <a:ln w="9525">
            <a:noFill/>
          </a:ln>
        </p:spPr>
      </p:pic>
      <p:sp>
        <p:nvSpPr>
          <p:cNvPr id="12292" name="Rectangle 2"/>
          <p:cNvSpPr>
            <a:spLocks noGrp="1"/>
          </p:cNvSpPr>
          <p:nvPr>
            <p:ph type="title"/>
          </p:nvPr>
        </p:nvSpPr>
        <p:spPr/>
        <p:txBody>
          <a:bodyPr vert="horz" wrap="square" lIns="91440" tIns="45720" rIns="91440" bIns="45720" anchor="ctr" anchorCtr="0"/>
          <a:p>
            <a:pPr marL="342900" indent="-342900"/>
            <a:r>
              <a:rPr lang="en-US" altLang="zh-CN" b="1" dirty="0"/>
              <a:t>3.3.2	</a:t>
            </a:r>
            <a:r>
              <a:rPr lang="zh-CN" altLang="en-US" b="1" dirty="0"/>
              <a:t>名称节点和数据节点</a:t>
            </a:r>
            <a:endParaRPr lang="zh-CN" altLang="en-US" b="1" dirty="0"/>
          </a:p>
        </p:txBody>
      </p:sp>
    </p:spTree>
  </p:cSld>
  <p:clrMapOvr>
    <a:masterClrMapping/>
  </p:clrMapOvr>
</p:sld>
</file>

<file path=ppt/tags/tag1.xml><?xml version="1.0" encoding="utf-8"?>
<p:tagLst xmlns:p="http://schemas.openxmlformats.org/presentationml/2006/main">
  <p:tag name="KSO_WPP_MARK_KEY" val="cd094a64-a19c-4c23-95aa-6d1a52272393"/>
  <p:tag name="COMMONDATA" val="eyJoZGlkIjoiZWMyMmI1YjVlY2RkOWIwODEzODJiOGUyNmZkYWJmM2EifQ=="/>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18533</Words>
  <Application>WPS 演示</Application>
  <PresentationFormat>全屏显示(4:3)</PresentationFormat>
  <Paragraphs>719</Paragraphs>
  <Slides>71</Slides>
  <Notes>2</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0</vt:i4>
      </vt:variant>
      <vt:variant>
        <vt:lpstr>幻灯片标题</vt:lpstr>
      </vt:variant>
      <vt:variant>
        <vt:i4>71</vt:i4>
      </vt:variant>
    </vt:vector>
  </HeadingPairs>
  <TitlesOfParts>
    <vt:vector size="84" baseType="lpstr">
      <vt:lpstr>Arial</vt:lpstr>
      <vt:lpstr>宋体</vt:lpstr>
      <vt:lpstr>Wingdings</vt:lpstr>
      <vt:lpstr>黑体</vt:lpstr>
      <vt:lpstr>Times New Roman</vt:lpstr>
      <vt:lpstr>微软雅黑</vt:lpstr>
      <vt:lpstr>Arial Unicode MS</vt:lpstr>
      <vt:lpstr>Courier</vt:lpstr>
      <vt:lpstr>Courier New</vt:lpstr>
      <vt:lpstr>Times New Roman</vt:lpstr>
      <vt:lpstr>Calibri</vt:lpstr>
      <vt:lpstr>默认设计模板</vt:lpstr>
      <vt:lpstr>1_默认设计模板</vt:lpstr>
      <vt:lpstr> 第3章 分布式文件系统HDFS  （PPT版本号：2020年12月版本） </vt:lpstr>
      <vt:lpstr>本章配套教学视频</vt:lpstr>
      <vt:lpstr>提纲</vt:lpstr>
      <vt:lpstr>3.1	分布式文件系统</vt:lpstr>
      <vt:lpstr>3.1.1	计算机集群结构</vt:lpstr>
      <vt:lpstr>3.1.2	分布式文件系统的结构</vt:lpstr>
      <vt:lpstr>3.2	HDFS简介</vt:lpstr>
      <vt:lpstr>3.3.1	块</vt:lpstr>
      <vt:lpstr>3.3.2	名称节点和数据节点</vt:lpstr>
      <vt:lpstr>3.3.2	名称节点和数据节点</vt:lpstr>
      <vt:lpstr>3.3.2	名称节点和数据节点</vt:lpstr>
      <vt:lpstr>3.3.2	名称节点和数据节点</vt:lpstr>
      <vt:lpstr>3.3.2	名称节点和数据节点</vt:lpstr>
      <vt:lpstr>3.3.2	名称节点和数据节点</vt:lpstr>
      <vt:lpstr>3.3.2	名称节点和数据节点</vt:lpstr>
      <vt:lpstr>3.4	HDFS体系结构</vt:lpstr>
      <vt:lpstr>3.4.1	HDFS体系结构概述</vt:lpstr>
      <vt:lpstr>3.4.2	HDFS命名空间管理</vt:lpstr>
      <vt:lpstr>3.4.3	通信协议</vt:lpstr>
      <vt:lpstr>3.4.4	客户端</vt:lpstr>
      <vt:lpstr>3.4.5	HDFS体系结构的局限性</vt:lpstr>
      <vt:lpstr>3.5	HDFS存储原理</vt:lpstr>
      <vt:lpstr>3.5.1	冗余数据保存</vt:lpstr>
      <vt:lpstr>3.5.2	数据存取策略</vt:lpstr>
      <vt:lpstr>3.5.2	数据存取策略</vt:lpstr>
      <vt:lpstr>3.5.3	数据错误与恢复</vt:lpstr>
      <vt:lpstr>3.5.3	数据错误与恢复</vt:lpstr>
      <vt:lpstr>3.5.3	数据错误与恢复</vt:lpstr>
      <vt:lpstr>3.6	HDFS数据读写过程</vt:lpstr>
      <vt:lpstr>3.6	HDFS数据读写过程</vt:lpstr>
      <vt:lpstr>3.6	HDFS数据读写过程</vt:lpstr>
      <vt:lpstr>3.6	HDFS数据读写过程</vt:lpstr>
      <vt:lpstr>3.6.1	读数据的过程</vt:lpstr>
      <vt:lpstr>3.6.2	写数据的过程</vt:lpstr>
      <vt:lpstr>3.7 HDFS编程实践</vt:lpstr>
      <vt:lpstr>3.7 HDFS编程实践</vt:lpstr>
      <vt:lpstr>3.7.1	HDFS常用命令</vt:lpstr>
      <vt:lpstr>3.7.1	HDFS常用命令</vt:lpstr>
      <vt:lpstr>3.7.1	HDFS常用命令</vt:lpstr>
      <vt:lpstr>3.7.2	HDFS的Web界面</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3.7.3	HDFS常用Java API及应用实例</vt:lpstr>
      <vt:lpstr>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大数据技术原理与应用</dc:title>
  <dc:creator>厦门大学-林子雨-编著</dc:creator>
  <dc:description>http://dblab.xmu.edu.cn/post/bigdata</dc:description>
  <cp:lastModifiedBy>小老虎</cp:lastModifiedBy>
  <cp:revision>304</cp:revision>
  <dcterms:created xsi:type="dcterms:W3CDTF">2015-04-21T14:02:00Z</dcterms:created>
  <dcterms:modified xsi:type="dcterms:W3CDTF">2022-09-26T23:56:04Z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2052-11.1.0.12313</vt:lpwstr>
  </property>
  <property fmtid="{D5CDD505-2E9C-101B-9397-08002B2CF9AE}" pid="3" name="ICV">
    <vt:lpwstr>16B2AA142BEC47F884803376CBF1C043</vt:lpwstr>
  </property>
</Properties>
</file>