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handoutMasterIdLst>
    <p:handoutMasterId r:id="rId71"/>
  </p:handoutMasterIdLst>
  <p:sldIdLst>
    <p:sldId id="256" r:id="rId2"/>
    <p:sldId id="347" r:id="rId3"/>
    <p:sldId id="359" r:id="rId4"/>
    <p:sldId id="390" r:id="rId5"/>
    <p:sldId id="360" r:id="rId6"/>
    <p:sldId id="425" r:id="rId7"/>
    <p:sldId id="426" r:id="rId8"/>
    <p:sldId id="423" r:id="rId9"/>
    <p:sldId id="361" r:id="rId10"/>
    <p:sldId id="365" r:id="rId11"/>
    <p:sldId id="364" r:id="rId12"/>
    <p:sldId id="428" r:id="rId13"/>
    <p:sldId id="429" r:id="rId14"/>
    <p:sldId id="363" r:id="rId15"/>
    <p:sldId id="367" r:id="rId16"/>
    <p:sldId id="427" r:id="rId17"/>
    <p:sldId id="438" r:id="rId18"/>
    <p:sldId id="439" r:id="rId19"/>
    <p:sldId id="366" r:id="rId20"/>
    <p:sldId id="424" r:id="rId21"/>
    <p:sldId id="368" r:id="rId22"/>
    <p:sldId id="418" r:id="rId23"/>
    <p:sldId id="419" r:id="rId24"/>
    <p:sldId id="370" r:id="rId25"/>
    <p:sldId id="375" r:id="rId26"/>
    <p:sldId id="420" r:id="rId27"/>
    <p:sldId id="374" r:id="rId28"/>
    <p:sldId id="373" r:id="rId29"/>
    <p:sldId id="372" r:id="rId30"/>
    <p:sldId id="371" r:id="rId31"/>
    <p:sldId id="362" r:id="rId32"/>
    <p:sldId id="369" r:id="rId33"/>
    <p:sldId id="376" r:id="rId34"/>
    <p:sldId id="377" r:id="rId35"/>
    <p:sldId id="389" r:id="rId36"/>
    <p:sldId id="378" r:id="rId37"/>
    <p:sldId id="379" r:id="rId38"/>
    <p:sldId id="383" r:id="rId39"/>
    <p:sldId id="380" r:id="rId40"/>
    <p:sldId id="384" r:id="rId41"/>
    <p:sldId id="416" r:id="rId42"/>
    <p:sldId id="417" r:id="rId43"/>
    <p:sldId id="381" r:id="rId44"/>
    <p:sldId id="382" r:id="rId45"/>
    <p:sldId id="394" r:id="rId46"/>
    <p:sldId id="395" r:id="rId47"/>
    <p:sldId id="396" r:id="rId48"/>
    <p:sldId id="397" r:id="rId49"/>
    <p:sldId id="398" r:id="rId50"/>
    <p:sldId id="399" r:id="rId51"/>
    <p:sldId id="414" r:id="rId52"/>
    <p:sldId id="400" r:id="rId53"/>
    <p:sldId id="401" r:id="rId54"/>
    <p:sldId id="402" r:id="rId55"/>
    <p:sldId id="403" r:id="rId56"/>
    <p:sldId id="404" r:id="rId57"/>
    <p:sldId id="435" r:id="rId58"/>
    <p:sldId id="436" r:id="rId59"/>
    <p:sldId id="437" r:id="rId60"/>
    <p:sldId id="405" r:id="rId61"/>
    <p:sldId id="406" r:id="rId62"/>
    <p:sldId id="407" r:id="rId63"/>
    <p:sldId id="408" r:id="rId64"/>
    <p:sldId id="409" r:id="rId65"/>
    <p:sldId id="410" r:id="rId66"/>
    <p:sldId id="411" r:id="rId67"/>
    <p:sldId id="412" r:id="rId68"/>
    <p:sldId id="358" r:id="rId6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40" autoAdjust="0"/>
    <p:restoredTop sz="93067" autoAdjust="0"/>
  </p:normalViewPr>
  <p:slideViewPr>
    <p:cSldViewPr>
      <p:cViewPr varScale="1">
        <p:scale>
          <a:sx n="101" d="100"/>
          <a:sy n="101" d="100"/>
        </p:scale>
        <p:origin x="203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4C129-E42D-4829-8626-1BB8D7A2888D}" type="doc">
      <dgm:prSet loTypeId="urn:microsoft.com/office/officeart/2008/layout/RadialCluster" loCatId="relationship" qsTypeId="urn:microsoft.com/office/officeart/2005/8/quickstyle/simple2" qsCatId="simple" csTypeId="urn:microsoft.com/office/officeart/2005/8/colors/accent6_4" csCatId="accent6" phldr="1"/>
      <dgm:spPr/>
      <dgm:t>
        <a:bodyPr/>
        <a:lstStyle/>
        <a:p>
          <a:endParaRPr lang="zh-CN" altLang="en-US"/>
        </a:p>
      </dgm:t>
    </dgm:pt>
    <dgm:pt modelId="{748C12E9-83A0-415F-B588-D8EEF2CD3E2E}">
      <dgm:prSet phldrT="[文本]"/>
      <dgm:spPr/>
      <dgm:t>
        <a:bodyPr/>
        <a:lstStyle/>
        <a:p>
          <a:r>
            <a:rPr lang="en-US" altLang="zh-CN" dirty="0"/>
            <a:t>NoSQL</a:t>
          </a:r>
          <a:endParaRPr lang="zh-CN" altLang="en-US" dirty="0"/>
        </a:p>
      </dgm:t>
    </dgm:pt>
    <dgm:pt modelId="{589F1C8D-45D5-444E-BA1A-5D95392D63EA}" type="parTrans" cxnId="{B97B929E-13E9-4A44-AEE8-CFC1853D4E70}">
      <dgm:prSet/>
      <dgm:spPr/>
      <dgm:t>
        <a:bodyPr/>
        <a:lstStyle/>
        <a:p>
          <a:endParaRPr lang="zh-CN" altLang="en-US"/>
        </a:p>
      </dgm:t>
    </dgm:pt>
    <dgm:pt modelId="{BE15DA07-3E12-4D46-996E-2658B0DB6AC0}" type="sibTrans" cxnId="{B97B929E-13E9-4A44-AEE8-CFC1853D4E70}">
      <dgm:prSet/>
      <dgm:spPr/>
      <dgm:t>
        <a:bodyPr/>
        <a:lstStyle/>
        <a:p>
          <a:endParaRPr lang="zh-CN" altLang="en-US"/>
        </a:p>
      </dgm:t>
    </dgm:pt>
    <dgm:pt modelId="{94B3BF18-F5AE-4643-85A1-A2BF5D1D1CEB}">
      <dgm:prSet phldrT="[文本]"/>
      <dgm:spPr/>
      <dgm:t>
        <a:bodyPr/>
        <a:lstStyle/>
        <a:p>
          <a:r>
            <a:rPr lang="en-US" altLang="zh-CN" dirty="0"/>
            <a:t>CAP</a:t>
          </a:r>
          <a:endParaRPr lang="zh-CN" altLang="en-US" dirty="0"/>
        </a:p>
      </dgm:t>
    </dgm:pt>
    <dgm:pt modelId="{A86C564F-27BC-4B86-87AC-F119299E198A}" type="parTrans" cxnId="{4A81D505-91D3-4F8B-A6C2-EAA143B1BA56}">
      <dgm:prSet/>
      <dgm:spPr/>
      <dgm:t>
        <a:bodyPr/>
        <a:lstStyle/>
        <a:p>
          <a:endParaRPr lang="zh-CN" altLang="en-US"/>
        </a:p>
      </dgm:t>
    </dgm:pt>
    <dgm:pt modelId="{FA0F032E-B7A3-42B3-B1E5-28DE68E0C174}" type="sibTrans" cxnId="{4A81D505-91D3-4F8B-A6C2-EAA143B1BA56}">
      <dgm:prSet/>
      <dgm:spPr/>
      <dgm:t>
        <a:bodyPr/>
        <a:lstStyle/>
        <a:p>
          <a:endParaRPr lang="zh-CN" altLang="en-US"/>
        </a:p>
      </dgm:t>
    </dgm:pt>
    <dgm:pt modelId="{47BEC2F0-1933-4566-9A6F-CAF098B266DF}">
      <dgm:prSet phldrT="[文本]"/>
      <dgm:spPr/>
      <dgm:t>
        <a:bodyPr/>
        <a:lstStyle/>
        <a:p>
          <a:r>
            <a:rPr lang="en-US" altLang="zh-CN" dirty="0"/>
            <a:t>BASE</a:t>
          </a:r>
          <a:endParaRPr lang="zh-CN" altLang="en-US" dirty="0"/>
        </a:p>
      </dgm:t>
    </dgm:pt>
    <dgm:pt modelId="{187F603D-9866-419E-9813-10E1ABC51234}" type="parTrans" cxnId="{36D3B76A-6AFE-493E-971D-72D1640505BE}">
      <dgm:prSet/>
      <dgm:spPr/>
      <dgm:t>
        <a:bodyPr/>
        <a:lstStyle/>
        <a:p>
          <a:endParaRPr lang="zh-CN" altLang="en-US"/>
        </a:p>
      </dgm:t>
    </dgm:pt>
    <dgm:pt modelId="{2DAC2371-F4DB-4514-9FAA-CCEB7DD421E4}" type="sibTrans" cxnId="{36D3B76A-6AFE-493E-971D-72D1640505BE}">
      <dgm:prSet/>
      <dgm:spPr/>
      <dgm:t>
        <a:bodyPr/>
        <a:lstStyle/>
        <a:p>
          <a:endParaRPr lang="zh-CN" altLang="en-US"/>
        </a:p>
      </dgm:t>
    </dgm:pt>
    <dgm:pt modelId="{D8E1DBE8-C1C6-41E2-9466-90648B8A1A82}">
      <dgm:prSet phldrT="[文本]"/>
      <dgm:spPr/>
      <dgm:t>
        <a:bodyPr/>
        <a:lstStyle/>
        <a:p>
          <a:r>
            <a:rPr lang="zh-CN" altLang="en-US" dirty="0"/>
            <a:t>最终一致性</a:t>
          </a:r>
        </a:p>
      </dgm:t>
    </dgm:pt>
    <dgm:pt modelId="{41F7394E-D238-45A8-AFD7-12B42092C6CC}" type="parTrans" cxnId="{277C73C3-023D-41D3-AD0F-C13ED204A9CF}">
      <dgm:prSet/>
      <dgm:spPr/>
      <dgm:t>
        <a:bodyPr/>
        <a:lstStyle/>
        <a:p>
          <a:endParaRPr lang="zh-CN" altLang="en-US"/>
        </a:p>
      </dgm:t>
    </dgm:pt>
    <dgm:pt modelId="{F35B9130-0DEE-498E-8F69-A331C9E8E2D7}" type="sibTrans" cxnId="{277C73C3-023D-41D3-AD0F-C13ED204A9CF}">
      <dgm:prSet/>
      <dgm:spPr/>
      <dgm:t>
        <a:bodyPr/>
        <a:lstStyle/>
        <a:p>
          <a:endParaRPr lang="zh-CN" altLang="en-US"/>
        </a:p>
      </dgm:t>
    </dgm:pt>
    <dgm:pt modelId="{CD7B5C09-10A2-4AB6-85E3-1354D0E29527}" type="pres">
      <dgm:prSet presAssocID="{9154C129-E42D-4829-8626-1BB8D7A2888D}" presName="Name0" presStyleCnt="0">
        <dgm:presLayoutVars>
          <dgm:chMax val="1"/>
          <dgm:chPref val="1"/>
          <dgm:dir/>
          <dgm:animOne val="branch"/>
          <dgm:animLvl val="lvl"/>
        </dgm:presLayoutVars>
      </dgm:prSet>
      <dgm:spPr/>
    </dgm:pt>
    <dgm:pt modelId="{CAFD64B0-0088-4A3E-AE66-A377D0606BDB}" type="pres">
      <dgm:prSet presAssocID="{748C12E9-83A0-415F-B588-D8EEF2CD3E2E}" presName="singleCycle" presStyleCnt="0"/>
      <dgm:spPr/>
    </dgm:pt>
    <dgm:pt modelId="{59EB3A1F-8A1A-462D-A8C7-8C789BA3925B}" type="pres">
      <dgm:prSet presAssocID="{748C12E9-83A0-415F-B588-D8EEF2CD3E2E}" presName="singleCenter" presStyleLbl="node1" presStyleIdx="0" presStyleCnt="4">
        <dgm:presLayoutVars>
          <dgm:chMax val="7"/>
          <dgm:chPref val="7"/>
        </dgm:presLayoutVars>
      </dgm:prSet>
      <dgm:spPr/>
    </dgm:pt>
    <dgm:pt modelId="{1AE218AD-E25E-44EA-AF6E-E40E204F5863}" type="pres">
      <dgm:prSet presAssocID="{A86C564F-27BC-4B86-87AC-F119299E198A}" presName="Name56" presStyleLbl="parChTrans1D2" presStyleIdx="0" presStyleCnt="3"/>
      <dgm:spPr/>
    </dgm:pt>
    <dgm:pt modelId="{D4502F58-5DA6-4484-BB08-95E8AF133B29}" type="pres">
      <dgm:prSet presAssocID="{94B3BF18-F5AE-4643-85A1-A2BF5D1D1CEB}" presName="text0" presStyleLbl="node1" presStyleIdx="1" presStyleCnt="4" custRadScaleRad="100006" custRadScaleInc="1062">
        <dgm:presLayoutVars>
          <dgm:bulletEnabled val="1"/>
        </dgm:presLayoutVars>
      </dgm:prSet>
      <dgm:spPr/>
    </dgm:pt>
    <dgm:pt modelId="{3BBD293F-5967-4853-A859-D7B44070FEB6}" type="pres">
      <dgm:prSet presAssocID="{187F603D-9866-419E-9813-10E1ABC51234}" presName="Name56" presStyleLbl="parChTrans1D2" presStyleIdx="1" presStyleCnt="3"/>
      <dgm:spPr/>
    </dgm:pt>
    <dgm:pt modelId="{E76BFB17-9000-450A-ABEE-32C43B12127B}" type="pres">
      <dgm:prSet presAssocID="{47BEC2F0-1933-4566-9A6F-CAF098B266DF}" presName="text0" presStyleLbl="node1" presStyleIdx="2" presStyleCnt="4">
        <dgm:presLayoutVars>
          <dgm:bulletEnabled val="1"/>
        </dgm:presLayoutVars>
      </dgm:prSet>
      <dgm:spPr/>
    </dgm:pt>
    <dgm:pt modelId="{317B6C6F-FE95-4D3C-8738-7BF387218358}" type="pres">
      <dgm:prSet presAssocID="{41F7394E-D238-45A8-AFD7-12B42092C6CC}" presName="Name56" presStyleLbl="parChTrans1D2" presStyleIdx="2" presStyleCnt="3"/>
      <dgm:spPr/>
    </dgm:pt>
    <dgm:pt modelId="{B13E33E5-CAD6-48E1-BBE3-63F1F4956C16}" type="pres">
      <dgm:prSet presAssocID="{D8E1DBE8-C1C6-41E2-9466-90648B8A1A82}" presName="text0" presStyleLbl="node1" presStyleIdx="3" presStyleCnt="4">
        <dgm:presLayoutVars>
          <dgm:bulletEnabled val="1"/>
        </dgm:presLayoutVars>
      </dgm:prSet>
      <dgm:spPr/>
    </dgm:pt>
  </dgm:ptLst>
  <dgm:cxnLst>
    <dgm:cxn modelId="{CF3D1302-577E-4054-A2A1-0513B1AC5EA4}" type="presOf" srcId="{94B3BF18-F5AE-4643-85A1-A2BF5D1D1CEB}" destId="{D4502F58-5DA6-4484-BB08-95E8AF133B29}" srcOrd="0" destOrd="0" presId="urn:microsoft.com/office/officeart/2008/layout/RadialCluster"/>
    <dgm:cxn modelId="{4A81D505-91D3-4F8B-A6C2-EAA143B1BA56}" srcId="{748C12E9-83A0-415F-B588-D8EEF2CD3E2E}" destId="{94B3BF18-F5AE-4643-85A1-A2BF5D1D1CEB}" srcOrd="0" destOrd="0" parTransId="{A86C564F-27BC-4B86-87AC-F119299E198A}" sibTransId="{FA0F032E-B7A3-42B3-B1E5-28DE68E0C174}"/>
    <dgm:cxn modelId="{44B11D35-0B73-474A-BD55-D0365264C806}" type="presOf" srcId="{41F7394E-D238-45A8-AFD7-12B42092C6CC}" destId="{317B6C6F-FE95-4D3C-8738-7BF387218358}" srcOrd="0" destOrd="0" presId="urn:microsoft.com/office/officeart/2008/layout/RadialCluster"/>
    <dgm:cxn modelId="{52496743-B8F4-4E01-913C-3679B1CF4D65}" type="presOf" srcId="{47BEC2F0-1933-4566-9A6F-CAF098B266DF}" destId="{E76BFB17-9000-450A-ABEE-32C43B12127B}" srcOrd="0" destOrd="0" presId="urn:microsoft.com/office/officeart/2008/layout/RadialCluster"/>
    <dgm:cxn modelId="{36D3B76A-6AFE-493E-971D-72D1640505BE}" srcId="{748C12E9-83A0-415F-B588-D8EEF2CD3E2E}" destId="{47BEC2F0-1933-4566-9A6F-CAF098B266DF}" srcOrd="1" destOrd="0" parTransId="{187F603D-9866-419E-9813-10E1ABC51234}" sibTransId="{2DAC2371-F4DB-4514-9FAA-CCEB7DD421E4}"/>
    <dgm:cxn modelId="{B97B929E-13E9-4A44-AEE8-CFC1853D4E70}" srcId="{9154C129-E42D-4829-8626-1BB8D7A2888D}" destId="{748C12E9-83A0-415F-B588-D8EEF2CD3E2E}" srcOrd="0" destOrd="0" parTransId="{589F1C8D-45D5-444E-BA1A-5D95392D63EA}" sibTransId="{BE15DA07-3E12-4D46-996E-2658B0DB6AC0}"/>
    <dgm:cxn modelId="{277C73C3-023D-41D3-AD0F-C13ED204A9CF}" srcId="{748C12E9-83A0-415F-B588-D8EEF2CD3E2E}" destId="{D8E1DBE8-C1C6-41E2-9466-90648B8A1A82}" srcOrd="2" destOrd="0" parTransId="{41F7394E-D238-45A8-AFD7-12B42092C6CC}" sibTransId="{F35B9130-0DEE-498E-8F69-A331C9E8E2D7}"/>
    <dgm:cxn modelId="{EB3436C5-B49B-4EBE-B7D3-AC7F9DAF69A0}" type="presOf" srcId="{748C12E9-83A0-415F-B588-D8EEF2CD3E2E}" destId="{59EB3A1F-8A1A-462D-A8C7-8C789BA3925B}" srcOrd="0" destOrd="0" presId="urn:microsoft.com/office/officeart/2008/layout/RadialCluster"/>
    <dgm:cxn modelId="{D1350FCC-1BDC-4B59-A561-7E6BCC628ED2}" type="presOf" srcId="{A86C564F-27BC-4B86-87AC-F119299E198A}" destId="{1AE218AD-E25E-44EA-AF6E-E40E204F5863}" srcOrd="0" destOrd="0" presId="urn:microsoft.com/office/officeart/2008/layout/RadialCluster"/>
    <dgm:cxn modelId="{6C26E1CD-627A-4339-B6D6-840FA7FFC404}" type="presOf" srcId="{187F603D-9866-419E-9813-10E1ABC51234}" destId="{3BBD293F-5967-4853-A859-D7B44070FEB6}" srcOrd="0" destOrd="0" presId="urn:microsoft.com/office/officeart/2008/layout/RadialCluster"/>
    <dgm:cxn modelId="{4AEF2AD8-9616-476C-83B0-7907AB7AD840}" type="presOf" srcId="{D8E1DBE8-C1C6-41E2-9466-90648B8A1A82}" destId="{B13E33E5-CAD6-48E1-BBE3-63F1F4956C16}" srcOrd="0" destOrd="0" presId="urn:microsoft.com/office/officeart/2008/layout/RadialCluster"/>
    <dgm:cxn modelId="{910D39DB-B906-4FAA-9C79-EDC765584698}" type="presOf" srcId="{9154C129-E42D-4829-8626-1BB8D7A2888D}" destId="{CD7B5C09-10A2-4AB6-85E3-1354D0E29527}" srcOrd="0" destOrd="0" presId="urn:microsoft.com/office/officeart/2008/layout/RadialCluster"/>
    <dgm:cxn modelId="{7C2E3320-08FC-4F4B-8CA1-E0D3D686CFB4}" type="presParOf" srcId="{CD7B5C09-10A2-4AB6-85E3-1354D0E29527}" destId="{CAFD64B0-0088-4A3E-AE66-A377D0606BDB}" srcOrd="0" destOrd="0" presId="urn:microsoft.com/office/officeart/2008/layout/RadialCluster"/>
    <dgm:cxn modelId="{BCFE24ED-821A-4531-8195-3314DEB5173E}" type="presParOf" srcId="{CAFD64B0-0088-4A3E-AE66-A377D0606BDB}" destId="{59EB3A1F-8A1A-462D-A8C7-8C789BA3925B}" srcOrd="0" destOrd="0" presId="urn:microsoft.com/office/officeart/2008/layout/RadialCluster"/>
    <dgm:cxn modelId="{44E9AF35-AB3B-478D-AA16-F48102B15803}" type="presParOf" srcId="{CAFD64B0-0088-4A3E-AE66-A377D0606BDB}" destId="{1AE218AD-E25E-44EA-AF6E-E40E204F5863}" srcOrd="1" destOrd="0" presId="urn:microsoft.com/office/officeart/2008/layout/RadialCluster"/>
    <dgm:cxn modelId="{62BFE017-1589-4145-87D6-624AD036D81C}" type="presParOf" srcId="{CAFD64B0-0088-4A3E-AE66-A377D0606BDB}" destId="{D4502F58-5DA6-4484-BB08-95E8AF133B29}" srcOrd="2" destOrd="0" presId="urn:microsoft.com/office/officeart/2008/layout/RadialCluster"/>
    <dgm:cxn modelId="{0842DD8D-A502-4708-8DB9-7524868F0DDB}" type="presParOf" srcId="{CAFD64B0-0088-4A3E-AE66-A377D0606BDB}" destId="{3BBD293F-5967-4853-A859-D7B44070FEB6}" srcOrd="3" destOrd="0" presId="urn:microsoft.com/office/officeart/2008/layout/RadialCluster"/>
    <dgm:cxn modelId="{C0C3B7AD-093C-4B8B-A360-EA5D75BCE15D}" type="presParOf" srcId="{CAFD64B0-0088-4A3E-AE66-A377D0606BDB}" destId="{E76BFB17-9000-450A-ABEE-32C43B12127B}" srcOrd="4" destOrd="0" presId="urn:microsoft.com/office/officeart/2008/layout/RadialCluster"/>
    <dgm:cxn modelId="{D1F10E9D-89EA-47BB-A2F5-5CABFBFCFCB6}" type="presParOf" srcId="{CAFD64B0-0088-4A3E-AE66-A377D0606BDB}" destId="{317B6C6F-FE95-4D3C-8738-7BF387218358}" srcOrd="5" destOrd="0" presId="urn:microsoft.com/office/officeart/2008/layout/RadialCluster"/>
    <dgm:cxn modelId="{DB7C3ECC-A43D-4621-916C-A80774722721}" type="presParOf" srcId="{CAFD64B0-0088-4A3E-AE66-A377D0606BDB}" destId="{B13E33E5-CAD6-48E1-BBE3-63F1F4956C16}"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B3A1F-8A1A-462D-A8C7-8C789BA3925B}">
      <dsp:nvSpPr>
        <dsp:cNvPr id="0" name=""/>
        <dsp:cNvSpPr/>
      </dsp:nvSpPr>
      <dsp:spPr>
        <a:xfrm>
          <a:off x="2503169" y="2044332"/>
          <a:ext cx="1318260" cy="1318260"/>
        </a:xfrm>
        <a:prstGeom prst="roundRect">
          <a:avLst/>
        </a:prstGeom>
        <a:solidFill>
          <a:schemeClr val="accent6">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NoSQL</a:t>
          </a:r>
          <a:endParaRPr lang="zh-CN" altLang="en-US" sz="2500" kern="1200" dirty="0"/>
        </a:p>
      </dsp:txBody>
      <dsp:txXfrm>
        <a:off x="2567521" y="2108684"/>
        <a:ext cx="1189556" cy="1189556"/>
      </dsp:txXfrm>
    </dsp:sp>
    <dsp:sp modelId="{1AE218AD-E25E-44EA-AF6E-E40E204F5863}">
      <dsp:nvSpPr>
        <dsp:cNvPr id="0" name=""/>
        <dsp:cNvSpPr/>
      </dsp:nvSpPr>
      <dsp:spPr>
        <a:xfrm rot="16238232">
          <a:off x="2712393" y="1581982"/>
          <a:ext cx="924757" cy="0"/>
        </a:xfrm>
        <a:custGeom>
          <a:avLst/>
          <a:gdLst/>
          <a:ahLst/>
          <a:cxnLst/>
          <a:rect l="0" t="0" r="0" b="0"/>
          <a:pathLst>
            <a:path>
              <a:moveTo>
                <a:pt x="0" y="0"/>
              </a:moveTo>
              <a:lnTo>
                <a:pt x="924757"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502F58-5DA6-4484-BB08-95E8AF133B29}">
      <dsp:nvSpPr>
        <dsp:cNvPr id="0" name=""/>
        <dsp:cNvSpPr/>
      </dsp:nvSpPr>
      <dsp:spPr>
        <a:xfrm>
          <a:off x="2743209" y="236397"/>
          <a:ext cx="883234" cy="883234"/>
        </a:xfrm>
        <a:prstGeom prst="roundRect">
          <a:avLst/>
        </a:prstGeom>
        <a:solidFill>
          <a:schemeClr val="accent6">
            <a:shade val="50000"/>
            <a:hueOff val="0"/>
            <a:satOff val="-18712"/>
            <a:lumOff val="2482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CAP</a:t>
          </a:r>
          <a:endParaRPr lang="zh-CN" altLang="en-US" sz="2500" kern="1200" dirty="0"/>
        </a:p>
      </dsp:txBody>
      <dsp:txXfrm>
        <a:off x="2786325" y="279513"/>
        <a:ext cx="797002" cy="797002"/>
      </dsp:txXfrm>
    </dsp:sp>
    <dsp:sp modelId="{3BBD293F-5967-4853-A859-D7B44070FEB6}">
      <dsp:nvSpPr>
        <dsp:cNvPr id="0" name=""/>
        <dsp:cNvSpPr/>
      </dsp:nvSpPr>
      <dsp:spPr>
        <a:xfrm rot="1800000">
          <a:off x="3770893" y="3272616"/>
          <a:ext cx="754418" cy="0"/>
        </a:xfrm>
        <a:custGeom>
          <a:avLst/>
          <a:gdLst/>
          <a:ahLst/>
          <a:cxnLst/>
          <a:rect l="0" t="0" r="0" b="0"/>
          <a:pathLst>
            <a:path>
              <a:moveTo>
                <a:pt x="0" y="0"/>
              </a:moveTo>
              <a:lnTo>
                <a:pt x="754418"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BFB17-9000-450A-ABEE-32C43B12127B}">
      <dsp:nvSpPr>
        <dsp:cNvPr id="0" name=""/>
        <dsp:cNvSpPr/>
      </dsp:nvSpPr>
      <dsp:spPr>
        <a:xfrm>
          <a:off x="4474775" y="3274571"/>
          <a:ext cx="883234" cy="883234"/>
        </a:xfrm>
        <a:prstGeom prst="roundRect">
          <a:avLst/>
        </a:prstGeom>
        <a:solidFill>
          <a:schemeClr val="accent6">
            <a:shade val="50000"/>
            <a:hueOff val="0"/>
            <a:satOff val="-37425"/>
            <a:lumOff val="4965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BASE</a:t>
          </a:r>
          <a:endParaRPr lang="zh-CN" altLang="en-US" sz="2000" kern="1200" dirty="0"/>
        </a:p>
      </dsp:txBody>
      <dsp:txXfrm>
        <a:off x="4517891" y="3317687"/>
        <a:ext cx="797002" cy="797002"/>
      </dsp:txXfrm>
    </dsp:sp>
    <dsp:sp modelId="{317B6C6F-FE95-4D3C-8738-7BF387218358}">
      <dsp:nvSpPr>
        <dsp:cNvPr id="0" name=""/>
        <dsp:cNvSpPr/>
      </dsp:nvSpPr>
      <dsp:spPr>
        <a:xfrm rot="9000000">
          <a:off x="1799288" y="3272616"/>
          <a:ext cx="754418" cy="0"/>
        </a:xfrm>
        <a:custGeom>
          <a:avLst/>
          <a:gdLst/>
          <a:ahLst/>
          <a:cxnLst/>
          <a:rect l="0" t="0" r="0" b="0"/>
          <a:pathLst>
            <a:path>
              <a:moveTo>
                <a:pt x="0" y="0"/>
              </a:moveTo>
              <a:lnTo>
                <a:pt x="754418"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E33E5-CAD6-48E1-BBE3-63F1F4956C16}">
      <dsp:nvSpPr>
        <dsp:cNvPr id="0" name=""/>
        <dsp:cNvSpPr/>
      </dsp:nvSpPr>
      <dsp:spPr>
        <a:xfrm>
          <a:off x="966590" y="3274571"/>
          <a:ext cx="883234" cy="883234"/>
        </a:xfrm>
        <a:prstGeom prst="roundRect">
          <a:avLst/>
        </a:prstGeom>
        <a:solidFill>
          <a:schemeClr val="accent6">
            <a:shade val="50000"/>
            <a:hueOff val="0"/>
            <a:satOff val="-18712"/>
            <a:lumOff val="2482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最终一致性</a:t>
          </a:r>
        </a:p>
      </dsp:txBody>
      <dsp:txXfrm>
        <a:off x="1009706" y="3317687"/>
        <a:ext cx="797002" cy="79700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E2BA09-0092-867D-3ACE-35F3D723B2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3262904-5BAB-082E-432D-E49869B08E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CF0223-86DE-4520-A6B2-C243D6854B6D}" type="datetimeFigureOut">
              <a:rPr lang="zh-CN" altLang="en-US" smtClean="0"/>
              <a:t>2022/10/25</a:t>
            </a:fld>
            <a:endParaRPr lang="zh-CN" altLang="en-US"/>
          </a:p>
        </p:txBody>
      </p:sp>
      <p:sp>
        <p:nvSpPr>
          <p:cNvPr id="4" name="页脚占位符 3">
            <a:extLst>
              <a:ext uri="{FF2B5EF4-FFF2-40B4-BE49-F238E27FC236}">
                <a16:creationId xmlns:a16="http://schemas.microsoft.com/office/drawing/2014/main" id="{AA484316-F764-B741-EE00-90BAACC678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7B6DB1A-B76D-5709-9C00-D3E1945859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E03CE4-8374-4D44-BC96-09F0C28000C2}" type="slidenum">
              <a:rPr lang="zh-CN" altLang="en-US" smtClean="0"/>
              <a:t>‹#›</a:t>
            </a:fld>
            <a:endParaRPr lang="zh-CN" altLang="en-US"/>
          </a:p>
        </p:txBody>
      </p:sp>
    </p:spTree>
    <p:extLst>
      <p:ext uri="{BB962C8B-B14F-4D97-AF65-F5344CB8AC3E}">
        <p14:creationId xmlns:p14="http://schemas.microsoft.com/office/powerpoint/2010/main" val="15169149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FE5FDD5-A5F9-B9D0-A634-896163C0823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147" name="Rectangle 3">
            <a:extLst>
              <a:ext uri="{FF2B5EF4-FFF2-40B4-BE49-F238E27FC236}">
                <a16:creationId xmlns:a16="http://schemas.microsoft.com/office/drawing/2014/main" id="{C2427E72-11AF-256A-2469-64C7E5100B5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83972" name="Rectangle 4">
            <a:extLst>
              <a:ext uri="{FF2B5EF4-FFF2-40B4-BE49-F238E27FC236}">
                <a16:creationId xmlns:a16="http://schemas.microsoft.com/office/drawing/2014/main" id="{3EC53012-0A6C-B9CB-52C4-E247F75A97E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69725244-91D9-4ED1-39ED-4A4D3DC2784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E261E3BD-13B1-0190-1434-622D6B010F8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151" name="Rectangle 7">
            <a:extLst>
              <a:ext uri="{FF2B5EF4-FFF2-40B4-BE49-F238E27FC236}">
                <a16:creationId xmlns:a16="http://schemas.microsoft.com/office/drawing/2014/main" id="{6623ACA2-ECA9-935A-E41F-090C68EC6C5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B3E1975-A73E-4897-88D6-3BEBD3B708C6}" type="slidenum">
              <a:rPr lang="en-US" altLang="zh-CN"/>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5181A0BD-A877-75F7-9D87-D0F4F9ABCE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4C9D1B-31B2-498C-9148-A4FD12C08829}" type="slidenum">
              <a:rPr lang="en-US" altLang="zh-CN"/>
              <a:pPr/>
              <a:t>1</a:t>
            </a:fld>
            <a:endParaRPr lang="en-US" altLang="zh-CN"/>
          </a:p>
        </p:txBody>
      </p:sp>
      <p:sp>
        <p:nvSpPr>
          <p:cNvPr id="84995" name="Rectangle 2">
            <a:extLst>
              <a:ext uri="{FF2B5EF4-FFF2-40B4-BE49-F238E27FC236}">
                <a16:creationId xmlns:a16="http://schemas.microsoft.com/office/drawing/2014/main" id="{3FA7BB9C-75ED-D18C-F4D0-1C76B018B99A}"/>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070DF32-8560-D7A4-0511-0BA36A42C1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2" name="页脚占位符 1">
            <a:extLst>
              <a:ext uri="{FF2B5EF4-FFF2-40B4-BE49-F238E27FC236}">
                <a16:creationId xmlns:a16="http://schemas.microsoft.com/office/drawing/2014/main" id="{13409631-4F3F-E5BC-14D2-05E3C827549D}"/>
              </a:ext>
            </a:extLst>
          </p:cNvPr>
          <p:cNvSpPr>
            <a:spLocks noGrp="1"/>
          </p:cNvSpPr>
          <p:nvPr>
            <p:ph type="ftr" sz="quarter" idx="4"/>
          </p:nvPr>
        </p:nvSpPr>
        <p:spPr/>
        <p:txBody>
          <a:bodyPr/>
          <a:lstStyle/>
          <a:p>
            <a:pPr>
              <a:defRPr/>
            </a:pP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843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 1"/>
          <p:cNvSpPr>
            <a:spLocks noGrp="1"/>
          </p:cNvSpPr>
          <p:nvPr>
            <p:ph type="title" idx="10"/>
          </p:nvPr>
        </p:nvSpPr>
        <p:spPr>
          <a:xfrm>
            <a:off x="1143000" y="76200"/>
            <a:ext cx="8001000" cy="914400"/>
          </a:xfrm>
        </p:spPr>
        <p:txBody>
          <a:bodyPr/>
          <a:lstStyle/>
          <a:p>
            <a:r>
              <a:rPr lang="zh-CN" altLang="en-US" dirty="0"/>
              <a:t>单击此处编辑母版标题样式</a:t>
            </a:r>
          </a:p>
        </p:txBody>
      </p:sp>
    </p:spTree>
    <p:extLst>
      <p:ext uri="{BB962C8B-B14F-4D97-AF65-F5344CB8AC3E}">
        <p14:creationId xmlns:p14="http://schemas.microsoft.com/office/powerpoint/2010/main" val="35429514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063B6640-DF8C-F47A-B35C-375B637C86D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7" name="Rectangle 7">
            <a:extLst>
              <a:ext uri="{FF2B5EF4-FFF2-40B4-BE49-F238E27FC236}">
                <a16:creationId xmlns:a16="http://schemas.microsoft.com/office/drawing/2014/main" id="{F3439933-51F6-25C6-3F14-10C8BB8329F3}"/>
              </a:ext>
            </a:extLst>
          </p:cNvPr>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3" name="Rectangle 11">
            <a:extLst>
              <a:ext uri="{FF2B5EF4-FFF2-40B4-BE49-F238E27FC236}">
                <a16:creationId xmlns:a16="http://schemas.microsoft.com/office/drawing/2014/main" id="{1B2EE070-6C07-E781-F8DB-F4DC20C3E4F6}"/>
              </a:ext>
            </a:extLst>
          </p:cNvPr>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8BC352C6-66F1-18B3-A238-1459EFDDB35E}"/>
              </a:ext>
            </a:extLst>
          </p:cNvPr>
          <p:cNvSpPr>
            <a:spLocks noChangeArrowheads="1"/>
          </p:cNvSpPr>
          <p:nvPr/>
        </p:nvSpPr>
        <p:spPr bwMode="auto">
          <a:xfrm>
            <a:off x="0" y="0"/>
            <a:ext cx="9144000" cy="2133600"/>
          </a:xfrm>
          <a:prstGeom prst="rect">
            <a:avLst/>
          </a:prstGeom>
          <a:solidFill>
            <a:srgbClr val="0056A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7" name="Rectangle 6">
            <a:extLst>
              <a:ext uri="{FF2B5EF4-FFF2-40B4-BE49-F238E27FC236}">
                <a16:creationId xmlns:a16="http://schemas.microsoft.com/office/drawing/2014/main" id="{1B0885C0-C64A-FFE3-6E17-EF660586A467}"/>
              </a:ext>
            </a:extLst>
          </p:cNvPr>
          <p:cNvSpPr>
            <a:spLocks noGrp="1" noChangeArrowheads="1"/>
          </p:cNvSpPr>
          <p:nvPr>
            <p:ph type="title"/>
          </p:nvPr>
        </p:nvSpPr>
        <p:spPr>
          <a:xfrm>
            <a:off x="228600" y="2362200"/>
            <a:ext cx="8229600" cy="1447800"/>
          </a:xfrm>
          <a:noFill/>
        </p:spPr>
        <p:txBody>
          <a:bodyPr/>
          <a:lstStyle/>
          <a:p>
            <a:pPr algn="ctr" eaLnBrk="1" hangingPunct="1"/>
            <a:br>
              <a:rPr lang="en-US" altLang="zh-CN" b="1" dirty="0">
                <a:solidFill>
                  <a:schemeClr val="tx1"/>
                </a:solidFill>
              </a:rPr>
            </a:br>
            <a:r>
              <a:rPr lang="zh-CN" altLang="en-US" sz="4000" b="1" dirty="0">
                <a:solidFill>
                  <a:schemeClr val="tx1"/>
                </a:solidFill>
              </a:rPr>
              <a:t>第</a:t>
            </a:r>
            <a:r>
              <a:rPr lang="en-US" altLang="zh-CN" sz="4000" b="1" dirty="0">
                <a:solidFill>
                  <a:schemeClr val="tx1"/>
                </a:solidFill>
              </a:rPr>
              <a:t>5</a:t>
            </a:r>
            <a:r>
              <a:rPr lang="zh-CN" altLang="en-US" sz="4000" b="1" dirty="0">
                <a:solidFill>
                  <a:schemeClr val="tx1"/>
                </a:solidFill>
              </a:rPr>
              <a:t>章 </a:t>
            </a:r>
            <a:r>
              <a:rPr lang="en-US" altLang="zh-CN" sz="4000" b="1" dirty="0">
                <a:solidFill>
                  <a:schemeClr val="tx1"/>
                </a:solidFill>
              </a:rPr>
              <a:t>NoSQL</a:t>
            </a:r>
            <a:r>
              <a:rPr lang="zh-CN" altLang="en-US" sz="4000" b="1" dirty="0">
                <a:solidFill>
                  <a:schemeClr val="tx1"/>
                </a:solidFill>
              </a:rPr>
              <a:t>数据库</a:t>
            </a:r>
            <a:br>
              <a:rPr lang="en-US" altLang="zh-CN" b="1" dirty="0">
                <a:solidFill>
                  <a:schemeClr val="tx1"/>
                </a:solidFill>
              </a:rPr>
            </a:br>
            <a:r>
              <a:rPr lang="en-US" altLang="zh-CN" b="1" dirty="0">
                <a:solidFill>
                  <a:schemeClr val="tx1"/>
                </a:solidFill>
              </a:rPr>
              <a:t> </a:t>
            </a:r>
            <a:endParaRPr lang="zh-CN" altLang="en-US" dirty="0">
              <a:solidFill>
                <a:schemeClr val="tx1"/>
              </a:solidFill>
            </a:endParaRPr>
          </a:p>
        </p:txBody>
      </p:sp>
      <p:sp>
        <p:nvSpPr>
          <p:cNvPr id="3078" name="Oval 7">
            <a:extLst>
              <a:ext uri="{FF2B5EF4-FFF2-40B4-BE49-F238E27FC236}">
                <a16:creationId xmlns:a16="http://schemas.microsoft.com/office/drawing/2014/main" id="{E488A68A-B942-304F-9255-6DE2767FE430}"/>
              </a:ext>
            </a:extLst>
          </p:cNvPr>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9" name="AutoShape 8">
            <a:extLst>
              <a:ext uri="{FF2B5EF4-FFF2-40B4-BE49-F238E27FC236}">
                <a16:creationId xmlns:a16="http://schemas.microsoft.com/office/drawing/2014/main" id="{0767474F-E64B-3FB8-EA3D-C6CBFF94E8A0}"/>
              </a:ext>
            </a:extLst>
          </p:cNvPr>
          <p:cNvSpPr>
            <a:spLocks noChangeArrowheads="1"/>
          </p:cNvSpPr>
          <p:nvPr/>
        </p:nvSpPr>
        <p:spPr bwMode="auto">
          <a:xfrm>
            <a:off x="609600" y="-80963"/>
            <a:ext cx="990600" cy="2286001"/>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80" name="Rectangle 9">
            <a:extLst>
              <a:ext uri="{FF2B5EF4-FFF2-40B4-BE49-F238E27FC236}">
                <a16:creationId xmlns:a16="http://schemas.microsoft.com/office/drawing/2014/main" id="{9BA1EAD3-8655-2B27-4648-DF3651A8418E}"/>
              </a:ext>
            </a:extLst>
          </p:cNvPr>
          <p:cNvSpPr>
            <a:spLocks noChangeArrowheads="1"/>
          </p:cNvSpPr>
          <p:nvPr/>
        </p:nvSpPr>
        <p:spPr bwMode="auto">
          <a:xfrm>
            <a:off x="0" y="2133600"/>
            <a:ext cx="9144000" cy="152400"/>
          </a:xfrm>
          <a:prstGeom prst="rect">
            <a:avLst/>
          </a:prstGeom>
          <a:gradFill rotWithShape="1">
            <a:gsLst>
              <a:gs pos="0">
                <a:schemeClr val="bg1"/>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081" name="Picture 10" descr="arrow">
            <a:extLst>
              <a:ext uri="{FF2B5EF4-FFF2-40B4-BE49-F238E27FC236}">
                <a16:creationId xmlns:a16="http://schemas.microsoft.com/office/drawing/2014/main" id="{3B13A6DF-2EE3-D233-CA74-72079174FFC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4738688"/>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TextBox 15">
            <a:extLst>
              <a:ext uri="{FF2B5EF4-FFF2-40B4-BE49-F238E27FC236}">
                <a16:creationId xmlns:a16="http://schemas.microsoft.com/office/drawing/2014/main" id="{8BD7EB89-7189-D545-0F30-C09A3642EBBB}"/>
              </a:ext>
            </a:extLst>
          </p:cNvPr>
          <p:cNvSpPr txBox="1">
            <a:spLocks noChangeArrowheads="1"/>
          </p:cNvSpPr>
          <p:nvPr/>
        </p:nvSpPr>
        <p:spPr bwMode="auto">
          <a:xfrm>
            <a:off x="2057400" y="1524000"/>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solidFill>
                  <a:schemeClr val="bg1"/>
                </a:solidFill>
              </a:rPr>
              <a:t>http://dblab.xmu.edu.cn/post/bigdata3</a:t>
            </a:r>
            <a:endParaRPr lang="zh-CN" altLang="en-US" sz="2800">
              <a:solidFill>
                <a:schemeClr val="bg1"/>
              </a:solidFill>
            </a:endParaRPr>
          </a:p>
        </p:txBody>
      </p:sp>
      <p:sp>
        <p:nvSpPr>
          <p:cNvPr id="3088" name="Text Box 12">
            <a:extLst>
              <a:ext uri="{FF2B5EF4-FFF2-40B4-BE49-F238E27FC236}">
                <a16:creationId xmlns:a16="http://schemas.microsoft.com/office/drawing/2014/main" id="{CEF2800D-E9E1-DF1F-A1F2-9596D32BEC23}"/>
              </a:ext>
            </a:extLst>
          </p:cNvPr>
          <p:cNvSpPr txBox="1">
            <a:spLocks noChangeArrowheads="1"/>
          </p:cNvSpPr>
          <p:nvPr/>
        </p:nvSpPr>
        <p:spPr bwMode="auto">
          <a:xfrm>
            <a:off x="1981200" y="381000"/>
            <a:ext cx="6934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3200" b="1">
                <a:solidFill>
                  <a:schemeClr val="bg1"/>
                </a:solidFill>
                <a:latin typeface="Times New Roman" panose="02020603050405020304" pitchFamily="18" charset="0"/>
              </a:rPr>
              <a:t>《</a:t>
            </a:r>
            <a:r>
              <a:rPr lang="zh-CN" altLang="en-US" sz="3200" b="1">
                <a:solidFill>
                  <a:schemeClr val="bg1"/>
                </a:solidFill>
                <a:latin typeface="Times New Roman" panose="02020603050405020304" pitchFamily="18" charset="0"/>
              </a:rPr>
              <a:t>大数据技术原理与应用（第</a:t>
            </a:r>
            <a:r>
              <a:rPr lang="en-US" altLang="zh-CN" sz="3200" b="1">
                <a:solidFill>
                  <a:schemeClr val="bg1"/>
                </a:solidFill>
                <a:latin typeface="Times New Roman" panose="02020603050405020304" pitchFamily="18" charset="0"/>
              </a:rPr>
              <a:t>3</a:t>
            </a:r>
            <a:r>
              <a:rPr lang="zh-CN" altLang="en-US" sz="3200" b="1">
                <a:solidFill>
                  <a:schemeClr val="bg1"/>
                </a:solidFill>
                <a:latin typeface="Times New Roman" panose="02020603050405020304" pitchFamily="18" charset="0"/>
              </a:rPr>
              <a:t>版）</a:t>
            </a:r>
            <a:r>
              <a:rPr lang="en-US" altLang="zh-CN" sz="3200">
                <a:solidFill>
                  <a:schemeClr val="bg1"/>
                </a:solidFill>
                <a:latin typeface="Times New Roman" panose="02020603050405020304" pitchFamily="18" charset="0"/>
              </a:rPr>
              <a:t>》</a:t>
            </a:r>
          </a:p>
        </p:txBody>
      </p:sp>
      <p:sp>
        <p:nvSpPr>
          <p:cNvPr id="2" name="Rectangle 6">
            <a:extLst>
              <a:ext uri="{FF2B5EF4-FFF2-40B4-BE49-F238E27FC236}">
                <a16:creationId xmlns:a16="http://schemas.microsoft.com/office/drawing/2014/main" id="{AE59E54A-94FF-928C-9BA6-EC43A6D17472}"/>
              </a:ext>
            </a:extLst>
          </p:cNvPr>
          <p:cNvSpPr txBox="1">
            <a:spLocks noChangeArrowheads="1"/>
          </p:cNvSpPr>
          <p:nvPr/>
        </p:nvSpPr>
        <p:spPr bwMode="auto">
          <a:xfrm>
            <a:off x="723900" y="4295775"/>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algn="ctr" eaLnBrk="1" hangingPunct="1"/>
            <a:br>
              <a:rPr lang="en-US" altLang="zh-CN" sz="2800" b="1" kern="0" dirty="0">
                <a:solidFill>
                  <a:schemeClr val="tx1"/>
                </a:solidFill>
              </a:rPr>
            </a:br>
            <a:r>
              <a:rPr lang="en-US" altLang="zh-CN" sz="3600" b="1" kern="0" dirty="0">
                <a:solidFill>
                  <a:schemeClr val="tx1"/>
                </a:solidFill>
              </a:rPr>
              <a:t>2022</a:t>
            </a:r>
            <a:r>
              <a:rPr lang="zh-CN" altLang="en-US" sz="3600" b="1" kern="0" dirty="0">
                <a:solidFill>
                  <a:schemeClr val="tx1"/>
                </a:solidFill>
              </a:rPr>
              <a:t>年</a:t>
            </a:r>
            <a:r>
              <a:rPr lang="en-US" altLang="zh-CN" sz="3600" b="1" kern="0" dirty="0">
                <a:solidFill>
                  <a:schemeClr val="tx1"/>
                </a:solidFill>
              </a:rPr>
              <a:t>10</a:t>
            </a:r>
            <a:r>
              <a:rPr lang="zh-CN" altLang="en-US" sz="3600" b="1" kern="0" dirty="0">
                <a:solidFill>
                  <a:schemeClr val="tx1"/>
                </a:solidFill>
              </a:rPr>
              <a:t>月</a:t>
            </a:r>
            <a:r>
              <a:rPr lang="en-US" altLang="zh-CN" sz="3600" b="1" kern="0" dirty="0">
                <a:solidFill>
                  <a:schemeClr val="tx1"/>
                </a:solidFill>
              </a:rPr>
              <a:t>25</a:t>
            </a:r>
            <a:r>
              <a:rPr lang="zh-CN" altLang="en-US" sz="3600" b="1" kern="0" dirty="0">
                <a:solidFill>
                  <a:schemeClr val="tx1"/>
                </a:solidFill>
              </a:rPr>
              <a:t>日（第</a:t>
            </a:r>
            <a:r>
              <a:rPr lang="en-US" altLang="zh-CN" sz="3600" b="1" kern="0" dirty="0">
                <a:solidFill>
                  <a:schemeClr val="tx1"/>
                </a:solidFill>
              </a:rPr>
              <a:t>8</a:t>
            </a:r>
            <a:r>
              <a:rPr lang="zh-CN" altLang="en-US" sz="3600" b="1" kern="0" dirty="0">
                <a:solidFill>
                  <a:schemeClr val="tx1"/>
                </a:solidFill>
              </a:rPr>
              <a:t>周）</a:t>
            </a:r>
            <a:br>
              <a:rPr lang="en-US" altLang="zh-CN" sz="2800" b="1" kern="0" dirty="0">
                <a:solidFill>
                  <a:schemeClr val="tx1"/>
                </a:solidFill>
              </a:rPr>
            </a:br>
            <a:r>
              <a:rPr lang="en-US" altLang="zh-CN" sz="2800" b="1" kern="0" dirty="0">
                <a:solidFill>
                  <a:schemeClr val="tx1"/>
                </a:solidFill>
              </a:rPr>
              <a:t> </a:t>
            </a:r>
            <a:endParaRPr lang="zh-CN" altLang="en-US" sz="2800" kern="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2">
            <a:extLst>
              <a:ext uri="{FF2B5EF4-FFF2-40B4-BE49-F238E27FC236}">
                <a16:creationId xmlns:a16="http://schemas.microsoft.com/office/drawing/2014/main" id="{9BE6B032-A6C6-D15F-A919-E1BABAF706D6}"/>
              </a:ext>
            </a:extLst>
          </p:cNvPr>
          <p:cNvSpPr>
            <a:spLocks noGrp="1"/>
          </p:cNvSpPr>
          <p:nvPr>
            <p:ph type="title" idx="10"/>
          </p:nvPr>
        </p:nvSpPr>
        <p:spPr/>
        <p:txBody>
          <a:bodyPr/>
          <a:lstStyle/>
          <a:p>
            <a:r>
              <a:rPr lang="en-US" altLang="zh-CN"/>
              <a:t>5.3  NoSQL</a:t>
            </a:r>
            <a:r>
              <a:rPr lang="zh-CN" altLang="en-US"/>
              <a:t>与关系数据库的比较</a:t>
            </a:r>
          </a:p>
        </p:txBody>
      </p:sp>
      <p:graphicFrame>
        <p:nvGraphicFramePr>
          <p:cNvPr id="5" name="表格 4">
            <a:extLst>
              <a:ext uri="{FF2B5EF4-FFF2-40B4-BE49-F238E27FC236}">
                <a16:creationId xmlns:a16="http://schemas.microsoft.com/office/drawing/2014/main" id="{D0C9B73B-35A3-5D9C-DF7D-D415BB66C07F}"/>
              </a:ext>
            </a:extLst>
          </p:cNvPr>
          <p:cNvGraphicFramePr>
            <a:graphicFrameLocks noGrp="1"/>
          </p:cNvGraphicFramePr>
          <p:nvPr>
            <p:extLst>
              <p:ext uri="{D42A27DB-BD31-4B8C-83A1-F6EECF244321}">
                <p14:modId xmlns:p14="http://schemas.microsoft.com/office/powerpoint/2010/main" val="3024343237"/>
              </p:ext>
            </p:extLst>
          </p:nvPr>
        </p:nvGraphicFramePr>
        <p:xfrm>
          <a:off x="266700" y="1143000"/>
          <a:ext cx="8724901" cy="5562599"/>
        </p:xfrm>
        <a:graphic>
          <a:graphicData uri="http://schemas.openxmlformats.org/drawingml/2006/table">
            <a:tbl>
              <a:tblPr/>
              <a:tblGrid>
                <a:gridCol w="1468244">
                  <a:extLst>
                    <a:ext uri="{9D8B030D-6E8A-4147-A177-3AD203B41FA5}">
                      <a16:colId xmlns:a16="http://schemas.microsoft.com/office/drawing/2014/main" val="20000"/>
                    </a:ext>
                  </a:extLst>
                </a:gridCol>
                <a:gridCol w="1468244">
                  <a:extLst>
                    <a:ext uri="{9D8B030D-6E8A-4147-A177-3AD203B41FA5}">
                      <a16:colId xmlns:a16="http://schemas.microsoft.com/office/drawing/2014/main" val="20001"/>
                    </a:ext>
                  </a:extLst>
                </a:gridCol>
                <a:gridCol w="1386660">
                  <a:extLst>
                    <a:ext uri="{9D8B030D-6E8A-4147-A177-3AD203B41FA5}">
                      <a16:colId xmlns:a16="http://schemas.microsoft.com/office/drawing/2014/main" val="20002"/>
                    </a:ext>
                  </a:extLst>
                </a:gridCol>
                <a:gridCol w="4401753">
                  <a:extLst>
                    <a:ext uri="{9D8B030D-6E8A-4147-A177-3AD203B41FA5}">
                      <a16:colId xmlns:a16="http://schemas.microsoft.com/office/drawing/2014/main" val="20003"/>
                    </a:ext>
                  </a:extLst>
                </a:gridCol>
              </a:tblGrid>
              <a:tr h="25284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比较标准</a:t>
                      </a:r>
                      <a:endParaRPr kumimoji="0" lang="zh-CN" altLang="zh-CN" sz="1600" b="1" i="0" u="none" strike="noStrike" cap="none" normalizeH="0" baseline="0" dirty="0">
                        <a:ln>
                          <a:noFill/>
                        </a:ln>
                        <a:solidFill>
                          <a:srgbClr val="FFFFFF"/>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RDBMS</a:t>
                      </a:r>
                      <a:endParaRPr kumimoji="0" lang="zh-CN" altLang="zh-CN" sz="1600" b="1" i="0" u="none" strike="noStrike" cap="none" normalizeH="0" baseline="0" dirty="0">
                        <a:ln>
                          <a:noFill/>
                        </a:ln>
                        <a:solidFill>
                          <a:srgbClr val="FFFFFF"/>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NoSQL</a:t>
                      </a:r>
                      <a:endParaRPr kumimoji="0" lang="zh-CN" altLang="zh-CN" sz="1600" b="1" i="0" u="none" strike="noStrike" cap="none" normalizeH="0" baseline="0">
                        <a:ln>
                          <a:noFill/>
                        </a:ln>
                        <a:solidFill>
                          <a:srgbClr val="FFFFFF"/>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备注</a:t>
                      </a:r>
                      <a:endParaRPr kumimoji="0" lang="zh-CN" altLang="zh-CN" sz="1600" b="1" i="0" u="none" strike="noStrike" cap="none" normalizeH="0" baseline="0" dirty="0">
                        <a:ln>
                          <a:noFill/>
                        </a:ln>
                        <a:solidFill>
                          <a:srgbClr val="FFFFFF"/>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126422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一致性</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强一致性</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弱一致性</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RDBMS</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严格遵守事务</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ACID</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模型，可以保证事务强一致性</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很多</a:t>
                      </a:r>
                      <a:r>
                        <a:rPr kumimoji="0" lang="en-US" altLang="zh-CN" sz="16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NoSQL</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数据库</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放松</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了</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对事务</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ACID</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四性的要求，而是遵守</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BASE</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模型，只能保证最终一致性</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151707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数据完整性</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容易实现</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很难实现</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任何一个</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RDBMS</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都可以很容易实现数据完整性，比如通过主键或者非空约束来实现实体完整性，通过主键、外键来实现参照完整性，通过约束或者触发器来实现用户自定义完整性</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但是，在</a:t>
                      </a:r>
                      <a:r>
                        <a:rPr kumimoji="0" lang="en-US" altLang="zh-CN" sz="16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NoSQL</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数据库却无法实现</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26422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扩展性</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一般</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好</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RDBMS</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很难实现横向扩展，纵向扩展的空间也比较有限</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NoSQL</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在设计之初就充分考虑了横向扩展的需求，可以很容易通过添加廉价设备实现扩展</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126422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可用性</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好</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很好</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RDBMS</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在任何时候都以保证数据一致性为优先目标，其次才是优化系统性能，随着数据规模的增大，</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RDBMS</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为了保证严格的一致性，只能提供相对较弱的可用性</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大多数</a:t>
                      </a:r>
                      <a:r>
                        <a:rPr kumimoji="0" lang="en-US" altLang="zh-CN" sz="16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NoSQL</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都能提供较高的可用性</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a:extLst>
              <a:ext uri="{FF2B5EF4-FFF2-40B4-BE49-F238E27FC236}">
                <a16:creationId xmlns:a16="http://schemas.microsoft.com/office/drawing/2014/main" id="{6669D312-EA22-A45B-367E-44145565E711}"/>
              </a:ext>
            </a:extLst>
          </p:cNvPr>
          <p:cNvSpPr>
            <a:spLocks noGrp="1"/>
          </p:cNvSpPr>
          <p:nvPr>
            <p:ph type="title" idx="10"/>
          </p:nvPr>
        </p:nvSpPr>
        <p:spPr/>
        <p:txBody>
          <a:bodyPr/>
          <a:lstStyle/>
          <a:p>
            <a:r>
              <a:rPr lang="en-US" altLang="zh-CN"/>
              <a:t>5.3  NoSQL</a:t>
            </a:r>
            <a:r>
              <a:rPr lang="zh-CN" altLang="en-US"/>
              <a:t>与关系数据库的比较</a:t>
            </a:r>
          </a:p>
        </p:txBody>
      </p:sp>
      <p:graphicFrame>
        <p:nvGraphicFramePr>
          <p:cNvPr id="4" name="表格 3">
            <a:extLst>
              <a:ext uri="{FF2B5EF4-FFF2-40B4-BE49-F238E27FC236}">
                <a16:creationId xmlns:a16="http://schemas.microsoft.com/office/drawing/2014/main" id="{2DE72DC1-7CB1-A75F-7BFD-7461F8CDB650}"/>
              </a:ext>
            </a:extLst>
          </p:cNvPr>
          <p:cNvGraphicFramePr>
            <a:graphicFrameLocks noGrp="1"/>
          </p:cNvGraphicFramePr>
          <p:nvPr/>
        </p:nvGraphicFramePr>
        <p:xfrm>
          <a:off x="533400" y="1524000"/>
          <a:ext cx="8229600" cy="4778375"/>
        </p:xfrm>
        <a:graphic>
          <a:graphicData uri="http://schemas.openxmlformats.org/drawingml/2006/table">
            <a:tbl>
              <a:tblPr/>
              <a:tblGrid>
                <a:gridCol w="1385180">
                  <a:extLst>
                    <a:ext uri="{9D8B030D-6E8A-4147-A177-3AD203B41FA5}">
                      <a16:colId xmlns:a16="http://schemas.microsoft.com/office/drawing/2014/main" val="20000"/>
                    </a:ext>
                  </a:extLst>
                </a:gridCol>
                <a:gridCol w="120562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4419600">
                  <a:extLst>
                    <a:ext uri="{9D8B030D-6E8A-4147-A177-3AD203B41FA5}">
                      <a16:colId xmlns:a16="http://schemas.microsoft.com/office/drawing/2014/main" val="20003"/>
                    </a:ext>
                  </a:extLst>
                </a:gridCol>
              </a:tblGrid>
              <a:tr h="38105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比较标准</a:t>
                      </a:r>
                      <a:endParaRPr kumimoji="0" lang="zh-CN" altLang="zh-CN" sz="1600" b="1" i="0" u="none" strike="noStrike" cap="none" normalizeH="0" baseline="0" dirty="0">
                        <a:ln>
                          <a:noFill/>
                        </a:ln>
                        <a:solidFill>
                          <a:srgbClr val="FFFFFF"/>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RDBMS</a:t>
                      </a:r>
                      <a:endParaRPr kumimoji="0" lang="zh-CN" altLang="zh-CN" sz="1600" b="1" i="0" u="none" strike="noStrike" cap="none" normalizeH="0" baseline="0" dirty="0">
                        <a:ln>
                          <a:noFill/>
                        </a:ln>
                        <a:solidFill>
                          <a:srgbClr val="FFFFFF"/>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a:ln>
                            <a:noFill/>
                          </a:ln>
                          <a:solidFill>
                            <a:srgbClr val="FFFFFF"/>
                          </a:solidFill>
                          <a:effectLst/>
                          <a:latin typeface="Arial" panose="020B0604020202020204" pitchFamily="34" charset="0"/>
                          <a:ea typeface="宋体" panose="02010600030101010101" pitchFamily="2" charset="-122"/>
                        </a:rPr>
                        <a:t>NoSQL</a:t>
                      </a:r>
                      <a:endParaRPr kumimoji="0" lang="zh-CN" altLang="zh-CN" sz="1600" b="1" i="0" u="none" strike="noStrike" cap="none" normalizeH="0" baseline="0" dirty="0">
                        <a:ln>
                          <a:noFill/>
                        </a:ln>
                        <a:solidFill>
                          <a:srgbClr val="FFFFFF"/>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备注</a:t>
                      </a:r>
                      <a:endParaRPr kumimoji="0" lang="zh-CN" altLang="zh-CN" sz="1600" b="1" i="0" u="none" strike="noStrike" cap="none" normalizeH="0" baseline="0" dirty="0">
                        <a:ln>
                          <a:noFill/>
                        </a:ln>
                        <a:solidFill>
                          <a:srgbClr val="FFFFFF"/>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146323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标准化</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RDBMS</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已经标准化（</a:t>
                      </a: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SQL</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rgbClr val="000000"/>
                          </a:solidFill>
                          <a:effectLst/>
                          <a:latin typeface="Times New Roman" panose="02020603050405020304" pitchFamily="18" charset="0"/>
                          <a:ea typeface="黑体" panose="02010609060101010101" pitchFamily="49" charset="-122"/>
                        </a:rPr>
                        <a:t>NoSQL</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还没有行业标准，不同的</a:t>
                      </a:r>
                      <a:r>
                        <a:rPr kumimoji="0" lang="en-US" altLang="zh-CN" sz="1600" b="0" i="0" u="none" strike="noStrike" cap="none" normalizeH="0" baseline="0" dirty="0" err="1">
                          <a:ln>
                            <a:noFill/>
                          </a:ln>
                          <a:solidFill>
                            <a:srgbClr val="000000"/>
                          </a:solidFill>
                          <a:effectLst/>
                          <a:latin typeface="Times New Roman" panose="02020603050405020304" pitchFamily="18" charset="0"/>
                          <a:ea typeface="黑体" panose="02010609060101010101" pitchFamily="49" charset="-122"/>
                        </a:rPr>
                        <a:t>NoSQL</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数据库都有自己的查询语言，很难规范应用程序接口</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StoneBraker</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认为：</a:t>
                      </a:r>
                      <a:r>
                        <a:rPr kumimoji="0" lang="en-US" altLang="zh-CN" sz="16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NoSQL</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缺乏统一查询语言，将会拖慢</a:t>
                      </a:r>
                      <a:r>
                        <a:rPr kumimoji="0" lang="en-US" altLang="zh-CN" sz="16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NoSQL</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发展</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146704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技术支持</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RDBMS</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经过几十年的发展，已经非常成熟，</a:t>
                      </a: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Oracle</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等大型厂商都可以提供很好的技术支持</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rgbClr val="000000"/>
                          </a:solidFill>
                          <a:effectLst/>
                          <a:latin typeface="Times New Roman" panose="02020603050405020304" pitchFamily="18" charset="0"/>
                          <a:ea typeface="黑体" panose="02010609060101010101" pitchFamily="49" charset="-122"/>
                        </a:rPr>
                        <a:t>NoSQL</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在技术支持方面仍然处于起步阶段，还不成熟，缺乏有力的技术支持</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46704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可维护性</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复杂</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复杂</a:t>
                      </a:r>
                      <a:endParaRPr kumimoji="0" lang="zh-CN" altLang="zh-CN" sz="1600" b="0" i="0" u="none" strike="noStrike" cap="none" normalizeH="0" baseline="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RDBMS</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需要专门的数据库管理员</a:t>
                      </a: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(DBA)</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维护</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rgbClr val="000000"/>
                          </a:solidFill>
                          <a:effectLst/>
                          <a:latin typeface="Times New Roman" panose="02020603050405020304" pitchFamily="18" charset="0"/>
                          <a:ea typeface="黑体" panose="02010609060101010101" pitchFamily="49" charset="-122"/>
                        </a:rPr>
                        <a:t>NoSQL</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数据库虽然没有</a:t>
                      </a: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DBMS</a:t>
                      </a: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复杂，也难以维护</a:t>
                      </a:r>
                      <a:endParaRPr kumimoji="0" lang="zh-CN" altLang="zh-CN" sz="1600" b="0" i="0" u="none" strike="noStrike" cap="none" normalizeH="0" baseline="0" dirty="0">
                        <a:ln>
                          <a:noFill/>
                        </a:ln>
                        <a:solidFill>
                          <a:srgbClr val="000000"/>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a:extLst>
              <a:ext uri="{FF2B5EF4-FFF2-40B4-BE49-F238E27FC236}">
                <a16:creationId xmlns:a16="http://schemas.microsoft.com/office/drawing/2014/main" id="{AE4352D1-A116-31A3-692A-78AF4E9C209B}"/>
              </a:ext>
            </a:extLst>
          </p:cNvPr>
          <p:cNvSpPr>
            <a:spLocks noGrp="1"/>
          </p:cNvSpPr>
          <p:nvPr>
            <p:ph type="title" idx="10"/>
          </p:nvPr>
        </p:nvSpPr>
        <p:spPr/>
        <p:txBody>
          <a:bodyPr/>
          <a:lstStyle/>
          <a:p>
            <a:r>
              <a:rPr lang="en-US" altLang="zh-CN"/>
              <a:t>5.3  NoSQL</a:t>
            </a:r>
            <a:r>
              <a:rPr lang="zh-CN" altLang="en-US"/>
              <a:t>与关系数据库的比较</a:t>
            </a:r>
          </a:p>
        </p:txBody>
      </p:sp>
      <p:sp>
        <p:nvSpPr>
          <p:cNvPr id="14339" name="TextBox 3">
            <a:extLst>
              <a:ext uri="{FF2B5EF4-FFF2-40B4-BE49-F238E27FC236}">
                <a16:creationId xmlns:a16="http://schemas.microsoft.com/office/drawing/2014/main" id="{54295139-0038-A3B9-EA44-18C798A7F371}"/>
              </a:ext>
            </a:extLst>
          </p:cNvPr>
          <p:cNvSpPr txBox="1">
            <a:spLocks noChangeArrowheads="1"/>
          </p:cNvSpPr>
          <p:nvPr/>
        </p:nvSpPr>
        <p:spPr bwMode="auto">
          <a:xfrm>
            <a:off x="685800" y="1143000"/>
            <a:ext cx="8153400"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t>总结</a:t>
            </a:r>
            <a:endParaRPr lang="en-US" altLang="zh-CN" sz="2800" b="1" dirty="0"/>
          </a:p>
          <a:p>
            <a:endParaRPr lang="en-US" altLang="zh-CN" sz="2800" dirty="0"/>
          </a:p>
          <a:p>
            <a:r>
              <a:rPr lang="zh-CN" altLang="en-US" sz="2000" b="1" dirty="0"/>
              <a:t>（</a:t>
            </a:r>
            <a:r>
              <a:rPr lang="en-US" altLang="zh-CN" sz="2000" b="1" dirty="0"/>
              <a:t>1</a:t>
            </a:r>
            <a:r>
              <a:rPr lang="zh-CN" altLang="en-US" sz="2000" b="1" dirty="0"/>
              <a:t>）关系数据库</a:t>
            </a:r>
            <a:endParaRPr lang="en-US" altLang="zh-CN" sz="2000" b="1" dirty="0"/>
          </a:p>
          <a:p>
            <a:pPr marL="342900" indent="-342900">
              <a:buFont typeface="Arial" panose="020B0604020202020204" pitchFamily="34" charset="0"/>
              <a:buChar char="•"/>
            </a:pPr>
            <a:r>
              <a:rPr lang="zh-CN" altLang="en-US" sz="2000" b="1" dirty="0"/>
              <a:t>优势</a:t>
            </a:r>
            <a:r>
              <a:rPr lang="zh-CN" altLang="en-US" sz="2000" dirty="0"/>
              <a:t>：以完善的关系代数理论作为基础，有严格的标准，支持事务</a:t>
            </a:r>
            <a:r>
              <a:rPr lang="en-US" altLang="zh-CN" sz="2000" dirty="0"/>
              <a:t>ACID</a:t>
            </a:r>
            <a:r>
              <a:rPr lang="zh-CN" altLang="en-US" sz="2000" dirty="0"/>
              <a:t>四性，借助索引机制可以实现高效的查询，技术成熟，有专业公司的技术支持</a:t>
            </a:r>
            <a:endParaRPr lang="en-US" altLang="zh-CN" sz="2000" dirty="0"/>
          </a:p>
          <a:p>
            <a:pPr marL="342900" indent="-342900">
              <a:buFont typeface="Arial" panose="020B0604020202020204" pitchFamily="34" charset="0"/>
              <a:buChar char="•"/>
            </a:pPr>
            <a:r>
              <a:rPr lang="zh-CN" altLang="en-US" sz="2000" b="1" dirty="0"/>
              <a:t>劣势</a:t>
            </a:r>
            <a:r>
              <a:rPr lang="zh-CN" altLang="en-US" sz="2000" dirty="0"/>
              <a:t>：可扩展性较差，无法较好支持海量数据存储，数据模型过于死板、无法较好支持</a:t>
            </a:r>
            <a:r>
              <a:rPr lang="en-US" altLang="zh-CN" sz="2000" dirty="0"/>
              <a:t>Web2.0</a:t>
            </a:r>
            <a:r>
              <a:rPr lang="zh-CN" altLang="en-US" sz="2000" dirty="0"/>
              <a:t>应用，事务机制影响了系统的整体性能等</a:t>
            </a:r>
            <a:endParaRPr lang="en-US" altLang="zh-CN" sz="2000" dirty="0"/>
          </a:p>
          <a:p>
            <a:endParaRPr lang="en-US" altLang="zh-CN" sz="2000" dirty="0"/>
          </a:p>
          <a:p>
            <a:r>
              <a:rPr lang="zh-CN" altLang="en-US" sz="2000" b="1" dirty="0"/>
              <a:t>（</a:t>
            </a:r>
            <a:r>
              <a:rPr lang="en-US" altLang="zh-CN" sz="2000" b="1" dirty="0"/>
              <a:t>2</a:t>
            </a:r>
            <a:r>
              <a:rPr lang="zh-CN" altLang="en-US" sz="2000" b="1" dirty="0"/>
              <a:t>）</a:t>
            </a:r>
            <a:r>
              <a:rPr lang="en-US" altLang="zh-CN" sz="2000" b="1" dirty="0"/>
              <a:t>NoSQL</a:t>
            </a:r>
            <a:r>
              <a:rPr lang="zh-CN" altLang="en-US" sz="2000" b="1" dirty="0"/>
              <a:t>数据库</a:t>
            </a:r>
            <a:endParaRPr lang="en-US" altLang="zh-CN" sz="2000" b="1" dirty="0"/>
          </a:p>
          <a:p>
            <a:pPr marL="342900" indent="-342900">
              <a:buFont typeface="Arial" panose="020B0604020202020204" pitchFamily="34" charset="0"/>
              <a:buChar char="•"/>
            </a:pPr>
            <a:r>
              <a:rPr lang="zh-CN" altLang="en-US" sz="2000" b="1" dirty="0"/>
              <a:t>优势</a:t>
            </a:r>
            <a:r>
              <a:rPr lang="zh-CN" altLang="en-US" sz="2000" dirty="0"/>
              <a:t>：可以支持超大规模数据存储，灵活的数据模型可以很好地支持</a:t>
            </a:r>
            <a:r>
              <a:rPr lang="en-US" altLang="zh-CN" sz="2000" dirty="0"/>
              <a:t>Web2.0</a:t>
            </a:r>
            <a:r>
              <a:rPr lang="zh-CN" altLang="en-US" sz="2000" dirty="0"/>
              <a:t>应用，具有强大的横向扩展能力等</a:t>
            </a:r>
            <a:endParaRPr lang="en-US" altLang="zh-CN" sz="2000" dirty="0"/>
          </a:p>
          <a:p>
            <a:pPr marL="342900" indent="-342900">
              <a:buFont typeface="Arial" panose="020B0604020202020204" pitchFamily="34" charset="0"/>
              <a:buChar char="•"/>
            </a:pPr>
            <a:r>
              <a:rPr lang="zh-CN" altLang="en-US" sz="2000" b="1" dirty="0"/>
              <a:t>劣势</a:t>
            </a:r>
            <a:r>
              <a:rPr lang="zh-CN" altLang="en-US" sz="2000" dirty="0"/>
              <a:t>：缺乏数学理论基础，复杂查询性能不高，大都不能实现事务强一致性，很难实现数据完整性，技术尚不成熟，缺乏专业团队的技术支持，维护较困难等</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a:extLst>
              <a:ext uri="{FF2B5EF4-FFF2-40B4-BE49-F238E27FC236}">
                <a16:creationId xmlns:a16="http://schemas.microsoft.com/office/drawing/2014/main" id="{FB2E1A0C-111E-5311-7D89-7A33BD6A02CE}"/>
              </a:ext>
            </a:extLst>
          </p:cNvPr>
          <p:cNvSpPr>
            <a:spLocks noGrp="1"/>
          </p:cNvSpPr>
          <p:nvPr>
            <p:ph type="title" idx="10"/>
          </p:nvPr>
        </p:nvSpPr>
        <p:spPr/>
        <p:txBody>
          <a:bodyPr/>
          <a:lstStyle/>
          <a:p>
            <a:r>
              <a:rPr lang="en-US" altLang="zh-CN"/>
              <a:t>5.3  NoSQL</a:t>
            </a:r>
            <a:r>
              <a:rPr lang="zh-CN" altLang="en-US"/>
              <a:t>与关系数据库的比较</a:t>
            </a:r>
          </a:p>
        </p:txBody>
      </p:sp>
      <p:sp>
        <p:nvSpPr>
          <p:cNvPr id="15363" name="TextBox 3">
            <a:extLst>
              <a:ext uri="{FF2B5EF4-FFF2-40B4-BE49-F238E27FC236}">
                <a16:creationId xmlns:a16="http://schemas.microsoft.com/office/drawing/2014/main" id="{E9733CAE-0EBF-846A-0117-3727DC844579}"/>
              </a:ext>
            </a:extLst>
          </p:cNvPr>
          <p:cNvSpPr txBox="1">
            <a:spLocks noChangeArrowheads="1"/>
          </p:cNvSpPr>
          <p:nvPr/>
        </p:nvSpPr>
        <p:spPr bwMode="auto">
          <a:xfrm>
            <a:off x="685800" y="1143000"/>
            <a:ext cx="7848600"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t>总结</a:t>
            </a:r>
            <a:endParaRPr lang="en-US" altLang="zh-CN" sz="2800" b="1" dirty="0"/>
          </a:p>
          <a:p>
            <a:endParaRPr lang="en-US" altLang="zh-CN" sz="2800" dirty="0"/>
          </a:p>
          <a:p>
            <a:r>
              <a:rPr lang="zh-CN" altLang="en-US" sz="2000" dirty="0"/>
              <a:t>关系数据库和</a:t>
            </a:r>
            <a:r>
              <a:rPr lang="en-US" altLang="zh-CN" sz="2000" dirty="0"/>
              <a:t>NoSQL</a:t>
            </a:r>
            <a:r>
              <a:rPr lang="zh-CN" altLang="en-US" sz="2000" dirty="0"/>
              <a:t>数据库各有优缺点，彼此无法取代</a:t>
            </a:r>
            <a:endParaRPr lang="en-US" altLang="zh-CN" sz="2000" dirty="0"/>
          </a:p>
          <a:p>
            <a:pPr marL="342900" indent="-342900">
              <a:buFont typeface="Arial" panose="020B0604020202020204" pitchFamily="34" charset="0"/>
              <a:buChar char="•"/>
            </a:pPr>
            <a:r>
              <a:rPr lang="zh-CN" altLang="en-US" sz="2000" b="1" dirty="0"/>
              <a:t>关系数据库应用场景</a:t>
            </a:r>
            <a:r>
              <a:rPr lang="zh-CN" altLang="en-US" sz="2000" dirty="0"/>
              <a:t>：电信、银行等领域的关键业务系统，需要保证强事务一致性</a:t>
            </a:r>
            <a:endParaRPr lang="en-US" altLang="zh-CN" sz="2000" dirty="0"/>
          </a:p>
          <a:p>
            <a:pPr marL="342900" indent="-342900">
              <a:buFont typeface="Arial" panose="020B0604020202020204" pitchFamily="34" charset="0"/>
              <a:buChar char="•"/>
            </a:pPr>
            <a:r>
              <a:rPr lang="en-US" altLang="zh-CN" sz="2000" b="1" dirty="0"/>
              <a:t>NoSQL</a:t>
            </a:r>
            <a:r>
              <a:rPr lang="zh-CN" altLang="en-US" sz="2000" b="1" dirty="0"/>
              <a:t>数据库应用场景</a:t>
            </a:r>
            <a:r>
              <a:rPr lang="zh-CN" altLang="en-US" sz="2000" dirty="0"/>
              <a:t>：互联网企业、传统企业的非关键业务（比如数据分析）</a:t>
            </a:r>
            <a:endParaRPr lang="en-US" altLang="zh-CN" sz="2000" dirty="0"/>
          </a:p>
          <a:p>
            <a:pPr>
              <a:buFont typeface="Arial" panose="020B0604020202020204" pitchFamily="34" charset="0"/>
              <a:buChar char="•"/>
            </a:pPr>
            <a:endParaRPr lang="en-US" altLang="zh-CN" sz="2000" b="1" dirty="0"/>
          </a:p>
          <a:p>
            <a:r>
              <a:rPr lang="zh-CN" altLang="en-US" sz="2000" b="1" dirty="0"/>
              <a:t>采用混合架构</a:t>
            </a:r>
            <a:endParaRPr lang="en-US" altLang="zh-CN" sz="2000" b="1" dirty="0"/>
          </a:p>
          <a:p>
            <a:pPr marL="342900" indent="-342900">
              <a:buFont typeface="Arial" panose="020B0604020202020204" pitchFamily="34" charset="0"/>
              <a:buChar char="•"/>
            </a:pPr>
            <a:r>
              <a:rPr lang="zh-CN" altLang="en-US" sz="2000" dirty="0"/>
              <a:t>案例：亚马逊公司就使用不同类型的数据库来支撑它的电子商务应用</a:t>
            </a:r>
            <a:endParaRPr lang="en-US" altLang="zh-CN" sz="2000" dirty="0"/>
          </a:p>
          <a:p>
            <a:pPr marL="342900" indent="-342900">
              <a:buFont typeface="Arial" panose="020B0604020202020204" pitchFamily="34" charset="0"/>
              <a:buChar char="•"/>
            </a:pPr>
            <a:r>
              <a:rPr lang="zh-CN" altLang="en-US" sz="2000" dirty="0"/>
              <a:t>对于“购物篮”这种临时性数据，采用键值存储会更加高效</a:t>
            </a:r>
            <a:endParaRPr lang="en-US" altLang="zh-CN" sz="2000" dirty="0"/>
          </a:p>
          <a:p>
            <a:pPr marL="342900" indent="-342900">
              <a:buFont typeface="Arial" panose="020B0604020202020204" pitchFamily="34" charset="0"/>
              <a:buChar char="•"/>
            </a:pPr>
            <a:r>
              <a:rPr lang="zh-CN" altLang="en-US" sz="2000" dirty="0"/>
              <a:t>当前的产品和订单信息则适合存放在关系数据库中</a:t>
            </a:r>
            <a:endParaRPr lang="en-US" altLang="zh-CN" sz="2000" dirty="0"/>
          </a:p>
          <a:p>
            <a:pPr marL="342900" indent="-342900">
              <a:buFont typeface="Arial" panose="020B0604020202020204" pitchFamily="34" charset="0"/>
              <a:buChar char="•"/>
            </a:pPr>
            <a:r>
              <a:rPr lang="zh-CN" altLang="en-US" sz="2000" dirty="0"/>
              <a:t>大量的历史订单信息则适合保存在类似</a:t>
            </a:r>
            <a:r>
              <a:rPr lang="en-US" altLang="zh-CN" sz="2000" dirty="0"/>
              <a:t>MongoDB</a:t>
            </a:r>
            <a:r>
              <a:rPr lang="zh-CN" altLang="en-US" sz="2000" dirty="0"/>
              <a:t>的文档数据库中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2">
            <a:extLst>
              <a:ext uri="{FF2B5EF4-FFF2-40B4-BE49-F238E27FC236}">
                <a16:creationId xmlns:a16="http://schemas.microsoft.com/office/drawing/2014/main" id="{7B89E5D4-19E2-E77B-B71C-CCA0AE573D93}"/>
              </a:ext>
            </a:extLst>
          </p:cNvPr>
          <p:cNvSpPr>
            <a:spLocks noGrp="1"/>
          </p:cNvSpPr>
          <p:nvPr>
            <p:ph type="title" idx="10"/>
          </p:nvPr>
        </p:nvSpPr>
        <p:spPr/>
        <p:txBody>
          <a:bodyPr/>
          <a:lstStyle/>
          <a:p>
            <a:r>
              <a:rPr lang="en-US" altLang="zh-CN"/>
              <a:t>5.4  NoSQL</a:t>
            </a:r>
            <a:r>
              <a:rPr lang="zh-CN" altLang="zh-CN"/>
              <a:t>的四大类型</a:t>
            </a:r>
            <a:endParaRPr lang="zh-CN" altLang="en-US"/>
          </a:p>
        </p:txBody>
      </p:sp>
      <p:sp>
        <p:nvSpPr>
          <p:cNvPr id="16387" name="文本框 3">
            <a:extLst>
              <a:ext uri="{FF2B5EF4-FFF2-40B4-BE49-F238E27FC236}">
                <a16:creationId xmlns:a16="http://schemas.microsoft.com/office/drawing/2014/main" id="{19C5B3A9-5618-BF11-5328-16DC11D5D419}"/>
              </a:ext>
            </a:extLst>
          </p:cNvPr>
          <p:cNvSpPr txBox="1">
            <a:spLocks noChangeArrowheads="1"/>
          </p:cNvSpPr>
          <p:nvPr/>
        </p:nvSpPr>
        <p:spPr bwMode="auto">
          <a:xfrm>
            <a:off x="457200" y="1263650"/>
            <a:ext cx="8229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en-US" altLang="zh-CN" sz="2000"/>
              <a:t>        NoSQL</a:t>
            </a:r>
            <a:r>
              <a:rPr lang="zh-CN" altLang="zh-CN" sz="2000"/>
              <a:t>数据库虽然数量众多，但是，归结起来，典型的</a:t>
            </a:r>
            <a:r>
              <a:rPr lang="en-US" altLang="zh-CN" sz="2000"/>
              <a:t>NoSQL</a:t>
            </a:r>
            <a:r>
              <a:rPr lang="zh-CN" altLang="zh-CN" sz="2000"/>
              <a:t>数据库通常包括键值数据库、列族数据库、文档数据库和图数据库</a:t>
            </a:r>
            <a:endParaRPr lang="zh-CN" altLang="en-US" sz="2000"/>
          </a:p>
        </p:txBody>
      </p:sp>
      <p:pic>
        <p:nvPicPr>
          <p:cNvPr id="16388" name="Picture 7">
            <a:extLst>
              <a:ext uri="{FF2B5EF4-FFF2-40B4-BE49-F238E27FC236}">
                <a16:creationId xmlns:a16="http://schemas.microsoft.com/office/drawing/2014/main" id="{F2775923-C19A-EDE4-06CC-3759F8F5A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7010400" cy="403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a:extLst>
              <a:ext uri="{FF2B5EF4-FFF2-40B4-BE49-F238E27FC236}">
                <a16:creationId xmlns:a16="http://schemas.microsoft.com/office/drawing/2014/main" id="{BEAE1421-020B-D90D-D67F-0CBEFA04BD7E}"/>
              </a:ext>
            </a:extLst>
          </p:cNvPr>
          <p:cNvSpPr>
            <a:spLocks noGrp="1"/>
          </p:cNvSpPr>
          <p:nvPr>
            <p:ph type="title" idx="10"/>
          </p:nvPr>
        </p:nvSpPr>
        <p:spPr/>
        <p:txBody>
          <a:bodyPr/>
          <a:lstStyle/>
          <a:p>
            <a:r>
              <a:rPr lang="en-US" altLang="zh-CN"/>
              <a:t>5.4  NoSQL</a:t>
            </a:r>
            <a:r>
              <a:rPr lang="zh-CN" altLang="zh-CN"/>
              <a:t>的四大类型</a:t>
            </a:r>
            <a:endParaRPr lang="zh-CN" altLang="en-US"/>
          </a:p>
        </p:txBody>
      </p:sp>
      <p:pic>
        <p:nvPicPr>
          <p:cNvPr id="17411" name="Picture 6">
            <a:extLst>
              <a:ext uri="{FF2B5EF4-FFF2-40B4-BE49-F238E27FC236}">
                <a16:creationId xmlns:a16="http://schemas.microsoft.com/office/drawing/2014/main" id="{726C5927-D585-6F31-A245-A83DDF7D4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0532"/>
          <a:stretch>
            <a:fillRect/>
          </a:stretch>
        </p:blipFill>
        <p:spPr bwMode="auto">
          <a:xfrm>
            <a:off x="609600" y="1638300"/>
            <a:ext cx="8138359"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3">
            <a:extLst>
              <a:ext uri="{FF2B5EF4-FFF2-40B4-BE49-F238E27FC236}">
                <a16:creationId xmlns:a16="http://schemas.microsoft.com/office/drawing/2014/main" id="{BA8ABBDF-345C-A9CF-C362-25D29057D50F}"/>
              </a:ext>
            </a:extLst>
          </p:cNvPr>
          <p:cNvSpPr txBox="1">
            <a:spLocks noChangeArrowheads="1"/>
          </p:cNvSpPr>
          <p:nvPr/>
        </p:nvSpPr>
        <p:spPr bwMode="auto">
          <a:xfrm>
            <a:off x="1981200" y="5848290"/>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t>文档数据库</a:t>
            </a:r>
          </a:p>
        </p:txBody>
      </p:sp>
      <p:sp>
        <p:nvSpPr>
          <p:cNvPr id="17413" name="TextBox 4">
            <a:extLst>
              <a:ext uri="{FF2B5EF4-FFF2-40B4-BE49-F238E27FC236}">
                <a16:creationId xmlns:a16="http://schemas.microsoft.com/office/drawing/2014/main" id="{8AC35972-C50C-EBD3-8954-F5D172307F71}"/>
              </a:ext>
            </a:extLst>
          </p:cNvPr>
          <p:cNvSpPr txBox="1">
            <a:spLocks noChangeArrowheads="1"/>
          </p:cNvSpPr>
          <p:nvPr/>
        </p:nvSpPr>
        <p:spPr bwMode="auto">
          <a:xfrm>
            <a:off x="6248400" y="584829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t>图数据库</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a:extLst>
              <a:ext uri="{FF2B5EF4-FFF2-40B4-BE49-F238E27FC236}">
                <a16:creationId xmlns:a16="http://schemas.microsoft.com/office/drawing/2014/main" id="{E018C3F6-C88A-A36B-8E5D-CDEB87E9F672}"/>
              </a:ext>
            </a:extLst>
          </p:cNvPr>
          <p:cNvSpPr>
            <a:spLocks noGrp="1"/>
          </p:cNvSpPr>
          <p:nvPr>
            <p:ph type="title" idx="10"/>
          </p:nvPr>
        </p:nvSpPr>
        <p:spPr/>
        <p:txBody>
          <a:bodyPr/>
          <a:lstStyle/>
          <a:p>
            <a:r>
              <a:rPr lang="en-US" altLang="zh-CN"/>
              <a:t>5.4  NoSQL</a:t>
            </a:r>
            <a:r>
              <a:rPr lang="zh-CN" altLang="zh-CN"/>
              <a:t>的四大类型</a:t>
            </a:r>
            <a:endParaRPr lang="zh-CN" altLang="en-US"/>
          </a:p>
        </p:txBody>
      </p:sp>
      <p:pic>
        <p:nvPicPr>
          <p:cNvPr id="18435" name="Picture 2" descr="https://pic3.zhimg.com/4b3ef79f6def6d9fc6b6cc76154dceb6_r.jpg">
            <a:extLst>
              <a:ext uri="{FF2B5EF4-FFF2-40B4-BE49-F238E27FC236}">
                <a16:creationId xmlns:a16="http://schemas.microsoft.com/office/drawing/2014/main" id="{3402D963-8644-FF91-D2A4-56731B040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390" b="2721"/>
          <a:stretch>
            <a:fillRect/>
          </a:stretch>
        </p:blipFill>
        <p:spPr bwMode="auto">
          <a:xfrm>
            <a:off x="990600" y="1143000"/>
            <a:ext cx="7391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4">
            <a:extLst>
              <a:ext uri="{FF2B5EF4-FFF2-40B4-BE49-F238E27FC236}">
                <a16:creationId xmlns:a16="http://schemas.microsoft.com/office/drawing/2014/main" id="{D8DA19BC-93CC-9A4D-643D-92F41D115C01}"/>
              </a:ext>
            </a:extLst>
          </p:cNvPr>
          <p:cNvSpPr txBox="1">
            <a:spLocks noChangeArrowheads="1"/>
          </p:cNvSpPr>
          <p:nvPr/>
        </p:nvSpPr>
        <p:spPr bwMode="auto">
          <a:xfrm>
            <a:off x="1066800" y="1185863"/>
            <a:ext cx="22098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t>文档数据库</a:t>
            </a:r>
          </a:p>
        </p:txBody>
      </p:sp>
      <p:sp>
        <p:nvSpPr>
          <p:cNvPr id="18437" name="TextBox 5">
            <a:extLst>
              <a:ext uri="{FF2B5EF4-FFF2-40B4-BE49-F238E27FC236}">
                <a16:creationId xmlns:a16="http://schemas.microsoft.com/office/drawing/2014/main" id="{897D832C-38B9-F2FD-65DD-174D64236076}"/>
              </a:ext>
            </a:extLst>
          </p:cNvPr>
          <p:cNvSpPr txBox="1">
            <a:spLocks noChangeArrowheads="1"/>
          </p:cNvSpPr>
          <p:nvPr/>
        </p:nvSpPr>
        <p:spPr bwMode="auto">
          <a:xfrm>
            <a:off x="4648200" y="1219200"/>
            <a:ext cx="22098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t>图数据库</a:t>
            </a:r>
          </a:p>
        </p:txBody>
      </p:sp>
      <p:sp>
        <p:nvSpPr>
          <p:cNvPr id="18438" name="TextBox 6">
            <a:extLst>
              <a:ext uri="{FF2B5EF4-FFF2-40B4-BE49-F238E27FC236}">
                <a16:creationId xmlns:a16="http://schemas.microsoft.com/office/drawing/2014/main" id="{FE77F043-A967-1710-5E47-49AC6A1ACEA8}"/>
              </a:ext>
            </a:extLst>
          </p:cNvPr>
          <p:cNvSpPr txBox="1">
            <a:spLocks noChangeArrowheads="1"/>
          </p:cNvSpPr>
          <p:nvPr/>
        </p:nvSpPr>
        <p:spPr bwMode="auto">
          <a:xfrm>
            <a:off x="1066800" y="3929063"/>
            <a:ext cx="22098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t>键值数据库</a:t>
            </a:r>
          </a:p>
        </p:txBody>
      </p:sp>
      <p:sp>
        <p:nvSpPr>
          <p:cNvPr id="18439" name="TextBox 7">
            <a:extLst>
              <a:ext uri="{FF2B5EF4-FFF2-40B4-BE49-F238E27FC236}">
                <a16:creationId xmlns:a16="http://schemas.microsoft.com/office/drawing/2014/main" id="{DF767386-84CF-F94B-394A-AA0D3D7D4BD6}"/>
              </a:ext>
            </a:extLst>
          </p:cNvPr>
          <p:cNvSpPr txBox="1">
            <a:spLocks noChangeArrowheads="1"/>
          </p:cNvSpPr>
          <p:nvPr/>
        </p:nvSpPr>
        <p:spPr bwMode="auto">
          <a:xfrm>
            <a:off x="4648200" y="3929063"/>
            <a:ext cx="22098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t>列族数据库</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a:extLst>
              <a:ext uri="{FF2B5EF4-FFF2-40B4-BE49-F238E27FC236}">
                <a16:creationId xmlns:a16="http://schemas.microsoft.com/office/drawing/2014/main" id="{14DC2F64-FB25-DA5B-4F5A-207649C3BD1E}"/>
              </a:ext>
            </a:extLst>
          </p:cNvPr>
          <p:cNvSpPr>
            <a:spLocks noGrp="1"/>
          </p:cNvSpPr>
          <p:nvPr>
            <p:ph type="title" idx="10"/>
          </p:nvPr>
        </p:nvSpPr>
        <p:spPr/>
        <p:txBody>
          <a:bodyPr/>
          <a:lstStyle/>
          <a:p>
            <a:r>
              <a:rPr lang="en-US" altLang="zh-CN"/>
              <a:t>5.4  NoSQL</a:t>
            </a:r>
            <a:r>
              <a:rPr lang="zh-CN" altLang="zh-CN"/>
              <a:t>的四大类型</a:t>
            </a:r>
            <a:endParaRPr lang="zh-CN" altLang="en-US"/>
          </a:p>
        </p:txBody>
      </p:sp>
      <p:pic>
        <p:nvPicPr>
          <p:cNvPr id="19459" name="Picture 2">
            <a:extLst>
              <a:ext uri="{FF2B5EF4-FFF2-40B4-BE49-F238E27FC236}">
                <a16:creationId xmlns:a16="http://schemas.microsoft.com/office/drawing/2014/main" id="{417565BB-34CC-2AB6-29EC-D3D6588F1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66800"/>
            <a:ext cx="6913563" cy="556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4">
            <a:extLst>
              <a:ext uri="{FF2B5EF4-FFF2-40B4-BE49-F238E27FC236}">
                <a16:creationId xmlns:a16="http://schemas.microsoft.com/office/drawing/2014/main" id="{CCB0C019-6D7D-3E80-1CAF-05B1A2C6E781}"/>
              </a:ext>
            </a:extLst>
          </p:cNvPr>
          <p:cNvSpPr txBox="1">
            <a:spLocks noChangeArrowheads="1"/>
          </p:cNvSpPr>
          <p:nvPr/>
        </p:nvSpPr>
        <p:spPr bwMode="auto">
          <a:xfrm>
            <a:off x="2438400" y="1066800"/>
            <a:ext cx="1398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2020</a:t>
            </a:r>
            <a:r>
              <a:rPr lang="zh-CN" altLang="en-US" dirty="0"/>
              <a:t>年</a:t>
            </a:r>
            <a:r>
              <a:rPr lang="en-US" altLang="zh-CN" dirty="0"/>
              <a:t>11</a:t>
            </a:r>
            <a:r>
              <a:rPr lang="zh-CN" altLang="en-US" dirty="0"/>
              <a:t>月</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1A7057-2EC7-D360-2E95-908622B97854}"/>
              </a:ext>
            </a:extLst>
          </p:cNvPr>
          <p:cNvSpPr>
            <a:spLocks noGrp="1"/>
          </p:cNvSpPr>
          <p:nvPr>
            <p:ph type="title" idx="10"/>
          </p:nvPr>
        </p:nvSpPr>
        <p:spPr/>
        <p:txBody>
          <a:bodyPr/>
          <a:lstStyle/>
          <a:p>
            <a:r>
              <a:rPr lang="en-US" altLang="zh-CN" b="0" i="0" dirty="0">
                <a:effectLst/>
                <a:latin typeface="-apple-system"/>
              </a:rPr>
              <a:t>2022</a:t>
            </a:r>
            <a:r>
              <a:rPr lang="zh-CN" altLang="en-US" b="0" i="0" dirty="0">
                <a:effectLst/>
                <a:latin typeface="-apple-system"/>
              </a:rPr>
              <a:t>年</a:t>
            </a:r>
            <a:r>
              <a:rPr lang="en-US" altLang="zh-CN" b="0" i="0" dirty="0">
                <a:effectLst/>
                <a:latin typeface="-apple-system"/>
              </a:rPr>
              <a:t>8</a:t>
            </a:r>
            <a:r>
              <a:rPr lang="zh-CN" altLang="en-US" b="0" i="0" dirty="0">
                <a:effectLst/>
                <a:latin typeface="-apple-system"/>
              </a:rPr>
              <a:t>月数据库热度排行榜</a:t>
            </a:r>
            <a:endParaRPr lang="zh-CN" altLang="en-US" dirty="0"/>
          </a:p>
        </p:txBody>
      </p:sp>
      <p:pic>
        <p:nvPicPr>
          <p:cNvPr id="5" name="图片 4">
            <a:extLst>
              <a:ext uri="{FF2B5EF4-FFF2-40B4-BE49-F238E27FC236}">
                <a16:creationId xmlns:a16="http://schemas.microsoft.com/office/drawing/2014/main" id="{8D8FBDCA-E467-55EE-1E5D-58870D7A369E}"/>
              </a:ext>
            </a:extLst>
          </p:cNvPr>
          <p:cNvPicPr>
            <a:picLocks noChangeAspect="1"/>
          </p:cNvPicPr>
          <p:nvPr/>
        </p:nvPicPr>
        <p:blipFill>
          <a:blip r:embed="rId2"/>
          <a:stretch>
            <a:fillRect/>
          </a:stretch>
        </p:blipFill>
        <p:spPr>
          <a:xfrm>
            <a:off x="0" y="1768536"/>
            <a:ext cx="9144000" cy="3320927"/>
          </a:xfrm>
          <a:prstGeom prst="rect">
            <a:avLst/>
          </a:prstGeom>
        </p:spPr>
      </p:pic>
    </p:spTree>
    <p:extLst>
      <p:ext uri="{BB962C8B-B14F-4D97-AF65-F5344CB8AC3E}">
        <p14:creationId xmlns:p14="http://schemas.microsoft.com/office/powerpoint/2010/main" val="2202161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a:extLst>
              <a:ext uri="{FF2B5EF4-FFF2-40B4-BE49-F238E27FC236}">
                <a16:creationId xmlns:a16="http://schemas.microsoft.com/office/drawing/2014/main" id="{894A53F0-DC04-6D1C-6AFE-ECEA9D0B0A00}"/>
              </a:ext>
            </a:extLst>
          </p:cNvPr>
          <p:cNvSpPr>
            <a:spLocks noGrp="1"/>
          </p:cNvSpPr>
          <p:nvPr>
            <p:ph type="title" idx="10"/>
          </p:nvPr>
        </p:nvSpPr>
        <p:spPr/>
        <p:txBody>
          <a:bodyPr/>
          <a:lstStyle/>
          <a:p>
            <a:r>
              <a:rPr lang="en-US" altLang="zh-CN"/>
              <a:t>5.4.1  </a:t>
            </a:r>
            <a:r>
              <a:rPr lang="zh-CN" altLang="zh-CN"/>
              <a:t>键值数据库</a:t>
            </a:r>
            <a:endParaRPr lang="zh-CN" altLang="en-US"/>
          </a:p>
        </p:txBody>
      </p:sp>
      <p:graphicFrame>
        <p:nvGraphicFramePr>
          <p:cNvPr id="4" name="表格 3">
            <a:extLst>
              <a:ext uri="{FF2B5EF4-FFF2-40B4-BE49-F238E27FC236}">
                <a16:creationId xmlns:a16="http://schemas.microsoft.com/office/drawing/2014/main" id="{5DE94413-404A-47A6-0088-0E5061DF846B}"/>
              </a:ext>
            </a:extLst>
          </p:cNvPr>
          <p:cNvGraphicFramePr>
            <a:graphicFrameLocks noGrp="1"/>
          </p:cNvGraphicFramePr>
          <p:nvPr>
            <p:extLst>
              <p:ext uri="{D42A27DB-BD31-4B8C-83A1-F6EECF244321}">
                <p14:modId xmlns:p14="http://schemas.microsoft.com/office/powerpoint/2010/main" val="396125318"/>
              </p:ext>
            </p:extLst>
          </p:nvPr>
        </p:nvGraphicFramePr>
        <p:xfrm>
          <a:off x="381000" y="1198563"/>
          <a:ext cx="8382000" cy="5278437"/>
        </p:xfrm>
        <a:graphic>
          <a:graphicData uri="http://schemas.openxmlformats.org/drawingml/2006/table">
            <a:tbl>
              <a:tblPr/>
              <a:tblGrid>
                <a:gridCol w="1780248">
                  <a:extLst>
                    <a:ext uri="{9D8B030D-6E8A-4147-A177-3AD203B41FA5}">
                      <a16:colId xmlns:a16="http://schemas.microsoft.com/office/drawing/2014/main" val="20000"/>
                    </a:ext>
                  </a:extLst>
                </a:gridCol>
                <a:gridCol w="6601752">
                  <a:extLst>
                    <a:ext uri="{9D8B030D-6E8A-4147-A177-3AD203B41FA5}">
                      <a16:colId xmlns:a16="http://schemas.microsoft.com/office/drawing/2014/main" val="20001"/>
                    </a:ext>
                  </a:extLst>
                </a:gridCol>
              </a:tblGrid>
              <a:tr h="60097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相关产品</a:t>
                      </a:r>
                      <a:endParaRPr kumimoji="0" lang="zh-CN" altLang="zh-CN" sz="1600" b="1"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Riak</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SimpleDB</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Chordless</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Scalaris</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Memcached</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84428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数据模型</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键</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值对</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键是一个字符串对象</a:t>
                      </a:r>
                      <a:endParaRPr kumimoji="0" lang="en-US" altLang="zh-CN" sz="1600" b="0"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值可以是任意类型的数据，比如整型、字符型、数组、列表、集合等</a:t>
                      </a:r>
                      <a:endParaRPr kumimoji="0" lang="zh-CN" altLang="zh-CN" sz="1600" b="0"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73160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典型应用</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涉及频繁读写、拥有简单数据模型的应用</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内容缓存，比如会话、配置文件、参数、购物车等</a:t>
                      </a:r>
                      <a:endParaRPr kumimoji="0" lang="en-US" altLang="zh-CN" sz="1600" b="0"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存储配置和用户数据信息的移动应用</a:t>
                      </a:r>
                      <a:endParaRPr kumimoji="0" lang="zh-CN" altLang="zh-CN" sz="1600" b="0"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0097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优点</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扩展性好，灵活性好，大量写操作时性能高</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60097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缺点</a:t>
                      </a:r>
                      <a:endParaRPr kumimoji="0" lang="zh-CN" altLang="zh-CN" sz="1600" b="1"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无法存储结构化信息，条件查询效率较低</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1055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不适用情形</a:t>
                      </a:r>
                      <a:endParaRPr kumimoji="0" lang="zh-CN"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accent6"/>
                          </a:solidFill>
                          <a:effectLst/>
                          <a:latin typeface="Arial" panose="020B0604020202020204" pitchFamily="34" charset="0"/>
                          <a:ea typeface="宋体" panose="02010600030101010101" pitchFamily="2" charset="-122"/>
                          <a:cs typeface="+mn-cs"/>
                        </a:rPr>
                        <a:t>不是通过键而是通过值来查：键值数据库根本没有通过值查询的途径</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accent6"/>
                          </a:solidFill>
                          <a:effectLst/>
                          <a:latin typeface="Arial" panose="020B0604020202020204" pitchFamily="34" charset="0"/>
                          <a:ea typeface="宋体" panose="02010600030101010101" pitchFamily="2" charset="-122"/>
                          <a:cs typeface="+mn-cs"/>
                        </a:rPr>
                        <a:t>需要存储数据之间的关系：在键值数据库中，不能通过两个或两个以上的键来关联数据</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accent6"/>
                          </a:solidFill>
                          <a:effectLst/>
                          <a:latin typeface="Arial" panose="020B0604020202020204" pitchFamily="34" charset="0"/>
                          <a:ea typeface="宋体" panose="02010600030101010101" pitchFamily="2" charset="-122"/>
                          <a:cs typeface="+mn-cs"/>
                        </a:rPr>
                        <a:t>需要事务的支持：在一些键值数据库中，产生故障时，不可以回滚</a:t>
                      </a:r>
                      <a:endParaRPr kumimoji="0" lang="zh-CN" altLang="zh-CN" sz="1600" b="0" i="0" u="none" strike="noStrike" kern="1200" cap="none" normalizeH="0" baseline="0" dirty="0">
                        <a:ln>
                          <a:noFill/>
                        </a:ln>
                        <a:solidFill>
                          <a:schemeClr val="accent6"/>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84428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使用者</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百度云数据库（</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GitHub</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Riak</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BestBuy</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Riak</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Twitter</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和</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Memcached</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StackOverFlow</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Instagram</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Youtube</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Memcached</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Wikipedia</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Memcached</a:t>
                      </a:r>
                      <a:r>
                        <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
            <a:extLst>
              <a:ext uri="{FF2B5EF4-FFF2-40B4-BE49-F238E27FC236}">
                <a16:creationId xmlns:a16="http://schemas.microsoft.com/office/drawing/2014/main" id="{5DC383C1-ED5B-D77F-984F-7BCEE985944B}"/>
              </a:ext>
            </a:extLst>
          </p:cNvPr>
          <p:cNvSpPr>
            <a:spLocks noGrp="1"/>
          </p:cNvSpPr>
          <p:nvPr>
            <p:ph type="title" idx="10"/>
          </p:nvPr>
        </p:nvSpPr>
        <p:spPr/>
        <p:txBody>
          <a:bodyPr/>
          <a:lstStyle/>
          <a:p>
            <a:r>
              <a:rPr lang="zh-CN" altLang="en-US"/>
              <a:t>提纲</a:t>
            </a:r>
          </a:p>
        </p:txBody>
      </p:sp>
      <p:sp>
        <p:nvSpPr>
          <p:cNvPr id="1028" name="Text Box 6">
            <a:extLst>
              <a:ext uri="{FF2B5EF4-FFF2-40B4-BE49-F238E27FC236}">
                <a16:creationId xmlns:a16="http://schemas.microsoft.com/office/drawing/2014/main" id="{44B8AE12-B248-3A45-0E67-FE0EAB1592A3}"/>
              </a:ext>
            </a:extLst>
          </p:cNvPr>
          <p:cNvSpPr txBox="1">
            <a:spLocks noChangeArrowheads="1"/>
          </p:cNvSpPr>
          <p:nvPr/>
        </p:nvSpPr>
        <p:spPr bwMode="auto">
          <a:xfrm>
            <a:off x="212725" y="1346200"/>
            <a:ext cx="52736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r>
              <a:rPr kumimoji="1" lang="en-US" altLang="zh-CN" sz="2400" b="1" dirty="0">
                <a:solidFill>
                  <a:srgbClr val="000000"/>
                </a:solidFill>
                <a:ea typeface="黑体" panose="02010609060101010101" pitchFamily="49" charset="-122"/>
              </a:rPr>
              <a:t>5.1 NoSQL</a:t>
            </a:r>
            <a:r>
              <a:rPr kumimoji="1" lang="zh-CN" altLang="en-US" sz="2400" b="1" dirty="0">
                <a:solidFill>
                  <a:srgbClr val="000000"/>
                </a:solidFill>
                <a:ea typeface="黑体" panose="02010609060101010101" pitchFamily="49" charset="-122"/>
              </a:rPr>
              <a:t>简介</a:t>
            </a:r>
          </a:p>
          <a:p>
            <a:pPr marL="0" indent="0" eaLnBrk="1" hangingPunct="1"/>
            <a:r>
              <a:rPr kumimoji="1" lang="en-US" altLang="zh-CN" sz="2400" b="1" dirty="0">
                <a:solidFill>
                  <a:srgbClr val="000000"/>
                </a:solidFill>
                <a:ea typeface="黑体" panose="02010609060101010101" pitchFamily="49" charset="-122"/>
              </a:rPr>
              <a:t>5.2 NoSQL</a:t>
            </a:r>
            <a:r>
              <a:rPr kumimoji="1" lang="zh-CN" altLang="en-US" sz="2400" b="1" dirty="0">
                <a:solidFill>
                  <a:srgbClr val="000000"/>
                </a:solidFill>
                <a:ea typeface="黑体" panose="02010609060101010101" pitchFamily="49" charset="-122"/>
              </a:rPr>
              <a:t>兴起的原因</a:t>
            </a:r>
          </a:p>
          <a:p>
            <a:pPr marL="0" indent="0" eaLnBrk="1" hangingPunct="1"/>
            <a:r>
              <a:rPr kumimoji="1" lang="en-US" altLang="zh-CN" sz="2400" b="1" dirty="0">
                <a:solidFill>
                  <a:srgbClr val="000000"/>
                </a:solidFill>
                <a:ea typeface="黑体" panose="02010609060101010101" pitchFamily="49" charset="-122"/>
              </a:rPr>
              <a:t>5.3 NoSQL</a:t>
            </a:r>
            <a:r>
              <a:rPr kumimoji="1" lang="zh-CN" altLang="en-US" sz="2400" b="1" dirty="0">
                <a:solidFill>
                  <a:srgbClr val="000000"/>
                </a:solidFill>
                <a:ea typeface="黑体" panose="02010609060101010101" pitchFamily="49" charset="-122"/>
              </a:rPr>
              <a:t>与关系数据库的比较</a:t>
            </a:r>
          </a:p>
          <a:p>
            <a:pPr marL="0" indent="0" eaLnBrk="1" hangingPunct="1"/>
            <a:r>
              <a:rPr kumimoji="1" lang="en-US" altLang="zh-CN" sz="2400" b="1" dirty="0">
                <a:solidFill>
                  <a:srgbClr val="000000"/>
                </a:solidFill>
                <a:ea typeface="黑体" panose="02010609060101010101" pitchFamily="49" charset="-122"/>
              </a:rPr>
              <a:t>5.4 NoSQL</a:t>
            </a:r>
            <a:r>
              <a:rPr kumimoji="1" lang="zh-CN" altLang="en-US" sz="2400" b="1" dirty="0">
                <a:solidFill>
                  <a:srgbClr val="000000"/>
                </a:solidFill>
                <a:ea typeface="黑体" panose="02010609060101010101" pitchFamily="49" charset="-122"/>
              </a:rPr>
              <a:t>的四大类型</a:t>
            </a:r>
          </a:p>
          <a:p>
            <a:pPr marL="0" indent="0" eaLnBrk="1" hangingPunct="1"/>
            <a:r>
              <a:rPr kumimoji="1" lang="en-US" altLang="zh-CN" sz="2400" b="1" dirty="0">
                <a:solidFill>
                  <a:srgbClr val="000000"/>
                </a:solidFill>
                <a:ea typeface="黑体" panose="02010609060101010101" pitchFamily="49" charset="-122"/>
              </a:rPr>
              <a:t>5.5 NoSQL</a:t>
            </a:r>
            <a:r>
              <a:rPr kumimoji="1" lang="zh-CN" altLang="en-US" sz="2400" b="1" dirty="0">
                <a:solidFill>
                  <a:srgbClr val="000000"/>
                </a:solidFill>
                <a:ea typeface="黑体" panose="02010609060101010101" pitchFamily="49" charset="-122"/>
              </a:rPr>
              <a:t>的三大基石</a:t>
            </a:r>
          </a:p>
          <a:p>
            <a:pPr marL="0" indent="0" eaLnBrk="1" hangingPunct="1"/>
            <a:r>
              <a:rPr kumimoji="1" lang="en-US" altLang="zh-CN" sz="2400" b="1" dirty="0">
                <a:solidFill>
                  <a:srgbClr val="000000"/>
                </a:solidFill>
                <a:ea typeface="黑体" panose="02010609060101010101" pitchFamily="49" charset="-122"/>
              </a:rPr>
              <a:t>5.6 </a:t>
            </a:r>
            <a:r>
              <a:rPr kumimoji="1" lang="zh-CN" altLang="en-US" sz="2400" b="1" dirty="0">
                <a:solidFill>
                  <a:srgbClr val="000000"/>
                </a:solidFill>
                <a:ea typeface="黑体" panose="02010609060101010101" pitchFamily="49" charset="-122"/>
              </a:rPr>
              <a:t>从</a:t>
            </a:r>
            <a:r>
              <a:rPr kumimoji="1" lang="en-US" altLang="zh-CN" sz="2400" b="1" dirty="0">
                <a:solidFill>
                  <a:srgbClr val="000000"/>
                </a:solidFill>
                <a:ea typeface="黑体" panose="02010609060101010101" pitchFamily="49" charset="-122"/>
              </a:rPr>
              <a:t>NoSQL</a:t>
            </a:r>
            <a:r>
              <a:rPr kumimoji="1" lang="zh-CN" altLang="en-US" sz="2400" b="1" dirty="0">
                <a:solidFill>
                  <a:srgbClr val="000000"/>
                </a:solidFill>
                <a:ea typeface="黑体" panose="02010609060101010101" pitchFamily="49" charset="-122"/>
              </a:rPr>
              <a:t>到</a:t>
            </a:r>
            <a:r>
              <a:rPr kumimoji="1" lang="en-US" altLang="zh-CN" sz="2400" b="1" dirty="0">
                <a:solidFill>
                  <a:srgbClr val="000000"/>
                </a:solidFill>
                <a:ea typeface="黑体" panose="02010609060101010101" pitchFamily="49" charset="-122"/>
              </a:rPr>
              <a:t>NewSQL</a:t>
            </a:r>
            <a:r>
              <a:rPr kumimoji="1" lang="zh-CN" altLang="en-US" sz="2400" b="1" dirty="0">
                <a:solidFill>
                  <a:srgbClr val="000000"/>
                </a:solidFill>
                <a:ea typeface="黑体" panose="02010609060101010101" pitchFamily="49" charset="-122"/>
              </a:rPr>
              <a:t>数据库</a:t>
            </a:r>
            <a:endParaRPr kumimoji="1" lang="en-US" altLang="zh-CN" sz="2400" b="1" dirty="0">
              <a:solidFill>
                <a:srgbClr val="000000"/>
              </a:solidFill>
              <a:ea typeface="黑体" panose="02010609060101010101" pitchFamily="49" charset="-122"/>
            </a:endParaRPr>
          </a:p>
          <a:p>
            <a:pPr marL="0" indent="0" eaLnBrk="1" hangingPunct="1"/>
            <a:r>
              <a:rPr kumimoji="1" lang="en-US" altLang="zh-CN" sz="2400" b="1" dirty="0">
                <a:solidFill>
                  <a:srgbClr val="000000"/>
                </a:solidFill>
                <a:ea typeface="黑体" panose="02010609060101010101" pitchFamily="49" charset="-122"/>
              </a:rPr>
              <a:t>5.7 </a:t>
            </a:r>
            <a:r>
              <a:rPr kumimoji="1" lang="zh-CN" altLang="en-US" sz="2400" b="1" dirty="0">
                <a:solidFill>
                  <a:srgbClr val="000000"/>
                </a:solidFill>
                <a:ea typeface="黑体" panose="02010609060101010101" pitchFamily="49" charset="-122"/>
              </a:rPr>
              <a:t>文档数据库</a:t>
            </a:r>
            <a:r>
              <a:rPr kumimoji="1" lang="en-US" altLang="zh-CN" sz="2400" b="1" dirty="0">
                <a:solidFill>
                  <a:srgbClr val="000000"/>
                </a:solidFill>
                <a:ea typeface="黑体" panose="02010609060101010101" pitchFamily="49" charset="-122"/>
              </a:rPr>
              <a:t>MongoDB</a:t>
            </a:r>
            <a:endParaRPr kumimoji="1" lang="zh-CN" altLang="en-US" sz="2400" b="1" dirty="0">
              <a:solidFill>
                <a:srgbClr val="000000"/>
              </a:solidFill>
              <a:ea typeface="黑体" panose="02010609060101010101" pitchFamily="49" charset="-122"/>
            </a:endParaRPr>
          </a:p>
        </p:txBody>
      </p:sp>
      <p:graphicFrame>
        <p:nvGraphicFramePr>
          <p:cNvPr id="1026" name="Object 5">
            <a:extLst>
              <a:ext uri="{FF2B5EF4-FFF2-40B4-BE49-F238E27FC236}">
                <a16:creationId xmlns:a16="http://schemas.microsoft.com/office/drawing/2014/main" id="{56EF603F-7070-45FB-7C10-5C1F9A227744}"/>
              </a:ext>
            </a:extLst>
          </p:cNvPr>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name="Photo Editor Photo" r:id="rId2" imgW="4761905" imgH="6504762" progId="MSPhotoEd.3">
                  <p:embed/>
                </p:oleObj>
              </mc:Choice>
              <mc:Fallback>
                <p:oleObj name="Photo Editor Photo" r:id="rId2" imgW="4761905" imgH="6504762" progId="MSPhotoEd.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13">
            <a:extLst>
              <a:ext uri="{FF2B5EF4-FFF2-40B4-BE49-F238E27FC236}">
                <a16:creationId xmlns:a16="http://schemas.microsoft.com/office/drawing/2014/main" id="{BBD3668E-159B-2ED3-2722-D569DA39ECD8}"/>
              </a:ext>
            </a:extLst>
          </p:cNvPr>
          <p:cNvSpPr txBox="1">
            <a:spLocks noChangeArrowheads="1"/>
          </p:cNvSpPr>
          <p:nvPr/>
        </p:nvSpPr>
        <p:spPr bwMode="auto">
          <a:xfrm>
            <a:off x="639763" y="5638800"/>
            <a:ext cx="4313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欢迎访问</a:t>
            </a:r>
            <a:r>
              <a:rPr lang="en-US" altLang="zh-CN" sz="1400"/>
              <a:t>《</a:t>
            </a:r>
            <a:r>
              <a:rPr lang="zh-CN" altLang="en-US" sz="1400"/>
              <a:t>大数据技术原理与应用</a:t>
            </a:r>
            <a:r>
              <a:rPr lang="en-US" altLang="zh-CN" sz="1400"/>
              <a:t>》</a:t>
            </a:r>
            <a:r>
              <a:rPr lang="zh-CN" altLang="en-US" sz="1400"/>
              <a:t>教材官方网站：</a:t>
            </a:r>
            <a:endParaRPr lang="en-US" altLang="zh-CN" sz="1400"/>
          </a:p>
          <a:p>
            <a:r>
              <a:rPr lang="en-US" altLang="zh-CN" sz="1400"/>
              <a:t>http://dblab.xmu.edu.cn/post/bigdata3</a:t>
            </a:r>
            <a:endParaRPr lang="zh-CN" altLang="en-US" sz="1400"/>
          </a:p>
        </p:txBody>
      </p:sp>
      <p:sp>
        <p:nvSpPr>
          <p:cNvPr id="1030" name="TextBox 5">
            <a:extLst>
              <a:ext uri="{FF2B5EF4-FFF2-40B4-BE49-F238E27FC236}">
                <a16:creationId xmlns:a16="http://schemas.microsoft.com/office/drawing/2014/main" id="{16F055F3-C927-C537-4A56-D35B1D139F3A}"/>
              </a:ext>
            </a:extLst>
          </p:cNvPr>
          <p:cNvSpPr txBox="1">
            <a:spLocks noChangeArrowheads="1"/>
          </p:cNvSpPr>
          <p:nvPr/>
        </p:nvSpPr>
        <p:spPr bwMode="auto">
          <a:xfrm>
            <a:off x="625475" y="4114800"/>
            <a:ext cx="33369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本</a:t>
            </a:r>
            <a:r>
              <a:rPr lang="en-US" altLang="zh-CN" sz="1400"/>
              <a:t>PPT</a:t>
            </a:r>
            <a:r>
              <a:rPr lang="zh-CN" altLang="en-US" sz="1400"/>
              <a:t>是如下教材的配套讲义：</a:t>
            </a:r>
            <a:endParaRPr lang="en-US" altLang="zh-CN" sz="1400"/>
          </a:p>
          <a:p>
            <a:r>
              <a:rPr lang="en-US" altLang="zh-CN" sz="1400"/>
              <a:t>《</a:t>
            </a:r>
            <a:r>
              <a:rPr lang="zh-CN" altLang="en-US" sz="1400"/>
              <a:t>大数据技术原理与应用</a:t>
            </a:r>
            <a:endParaRPr lang="en-US" altLang="zh-CN" sz="1400"/>
          </a:p>
          <a:p>
            <a:r>
              <a:rPr lang="en-US" altLang="zh-CN" sz="1400"/>
              <a:t>——</a:t>
            </a:r>
            <a:r>
              <a:rPr lang="zh-CN" altLang="en-US" sz="1400"/>
              <a:t>概念、存储、处理、分析与应用</a:t>
            </a:r>
            <a:r>
              <a:rPr lang="en-US" altLang="zh-CN" sz="1400"/>
              <a:t>》 </a:t>
            </a:r>
          </a:p>
          <a:p>
            <a:r>
              <a:rPr lang="zh-CN" altLang="en-US" sz="1400"/>
              <a:t>（</a:t>
            </a:r>
            <a:r>
              <a:rPr lang="en-US" altLang="zh-CN" sz="1400"/>
              <a:t>2021</a:t>
            </a:r>
            <a:r>
              <a:rPr lang="zh-CN" altLang="en-US" sz="1400"/>
              <a:t>年</a:t>
            </a:r>
            <a:r>
              <a:rPr lang="en-US" altLang="zh-CN" sz="1400"/>
              <a:t>1</a:t>
            </a:r>
            <a:r>
              <a:rPr lang="zh-CN" altLang="en-US" sz="1400"/>
              <a:t>月第</a:t>
            </a:r>
            <a:r>
              <a:rPr lang="en-US" altLang="zh-CN" sz="1400"/>
              <a:t>3</a:t>
            </a:r>
            <a:r>
              <a:rPr lang="zh-CN" altLang="en-US" sz="1400"/>
              <a:t>版）</a:t>
            </a:r>
            <a:br>
              <a:rPr lang="en-US" altLang="zh-CN" sz="1400"/>
            </a:br>
            <a:r>
              <a:rPr lang="en-US" altLang="zh-CN" sz="1400"/>
              <a:t>ISBN:978-7-115-54405-6</a:t>
            </a:r>
          </a:p>
          <a:p>
            <a:r>
              <a:rPr lang="zh-CN" altLang="en-US" sz="1400"/>
              <a:t>厦门大学 林子雨 编著，人民邮电出版社</a:t>
            </a:r>
            <a:endParaRPr lang="en-US" altLang="zh-CN"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a:extLst>
              <a:ext uri="{FF2B5EF4-FFF2-40B4-BE49-F238E27FC236}">
                <a16:creationId xmlns:a16="http://schemas.microsoft.com/office/drawing/2014/main" id="{BF3433D6-D642-3E56-DBDD-5B7598A91E97}"/>
              </a:ext>
            </a:extLst>
          </p:cNvPr>
          <p:cNvSpPr>
            <a:spLocks noGrp="1"/>
          </p:cNvSpPr>
          <p:nvPr>
            <p:ph type="title" idx="10"/>
          </p:nvPr>
        </p:nvSpPr>
        <p:spPr/>
        <p:txBody>
          <a:bodyPr/>
          <a:lstStyle/>
          <a:p>
            <a:r>
              <a:rPr lang="en-US" altLang="zh-CN"/>
              <a:t>5.4.1  </a:t>
            </a:r>
            <a:r>
              <a:rPr lang="zh-CN" altLang="zh-CN"/>
              <a:t>键值数据库</a:t>
            </a:r>
            <a:endParaRPr lang="zh-CN" altLang="en-US"/>
          </a:p>
        </p:txBody>
      </p:sp>
      <p:pic>
        <p:nvPicPr>
          <p:cNvPr id="21507" name="图片 3" descr="memcached原理.png">
            <a:extLst>
              <a:ext uri="{FF2B5EF4-FFF2-40B4-BE49-F238E27FC236}">
                <a16:creationId xmlns:a16="http://schemas.microsoft.com/office/drawing/2014/main" id="{E9F57326-73B3-5667-163E-4955EC5E1F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43000"/>
            <a:ext cx="508635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Box 4">
            <a:extLst>
              <a:ext uri="{FF2B5EF4-FFF2-40B4-BE49-F238E27FC236}">
                <a16:creationId xmlns:a16="http://schemas.microsoft.com/office/drawing/2014/main" id="{2F4B421B-77CD-DA24-23A9-62B0973F0441}"/>
              </a:ext>
            </a:extLst>
          </p:cNvPr>
          <p:cNvSpPr txBox="1">
            <a:spLocks noChangeArrowheads="1"/>
          </p:cNvSpPr>
          <p:nvPr/>
        </p:nvSpPr>
        <p:spPr bwMode="auto">
          <a:xfrm>
            <a:off x="2590800" y="5486400"/>
            <a:ext cx="410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键值数据库成为理想的缓冲层解决方案</a:t>
            </a:r>
          </a:p>
        </p:txBody>
      </p:sp>
      <p:sp>
        <p:nvSpPr>
          <p:cNvPr id="21509" name="矩形 5">
            <a:extLst>
              <a:ext uri="{FF2B5EF4-FFF2-40B4-BE49-F238E27FC236}">
                <a16:creationId xmlns:a16="http://schemas.microsoft.com/office/drawing/2014/main" id="{0CDB0066-33FC-4D92-400F-929D575119CB}"/>
              </a:ext>
            </a:extLst>
          </p:cNvPr>
          <p:cNvSpPr>
            <a:spLocks noChangeArrowheads="1"/>
          </p:cNvSpPr>
          <p:nvPr/>
        </p:nvSpPr>
        <p:spPr bwMode="auto">
          <a:xfrm>
            <a:off x="1905000" y="5943600"/>
            <a:ext cx="609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Redis</a:t>
            </a:r>
            <a:r>
              <a:rPr lang="zh-CN" altLang="en-US"/>
              <a:t>有时候会被人们称为“强化版的</a:t>
            </a:r>
            <a:r>
              <a:rPr lang="en-US" altLang="zh-CN"/>
              <a:t>Memcached”</a:t>
            </a:r>
          </a:p>
          <a:p>
            <a:r>
              <a:rPr lang="zh-CN" altLang="en-US"/>
              <a:t>支持持久化、数据恢复、更多数据类型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a:extLst>
              <a:ext uri="{FF2B5EF4-FFF2-40B4-BE49-F238E27FC236}">
                <a16:creationId xmlns:a16="http://schemas.microsoft.com/office/drawing/2014/main" id="{DEFF6013-B734-261A-8632-09EFD9CA9E73}"/>
              </a:ext>
            </a:extLst>
          </p:cNvPr>
          <p:cNvSpPr>
            <a:spLocks noGrp="1"/>
          </p:cNvSpPr>
          <p:nvPr>
            <p:ph type="title" idx="10"/>
          </p:nvPr>
        </p:nvSpPr>
        <p:spPr/>
        <p:txBody>
          <a:bodyPr/>
          <a:lstStyle/>
          <a:p>
            <a:r>
              <a:rPr lang="en-US" altLang="zh-CN"/>
              <a:t>5.4.2  </a:t>
            </a:r>
            <a:r>
              <a:rPr lang="zh-CN" altLang="en-US"/>
              <a:t>列族数据库</a:t>
            </a:r>
          </a:p>
        </p:txBody>
      </p:sp>
      <p:graphicFrame>
        <p:nvGraphicFramePr>
          <p:cNvPr id="6" name="表格 5">
            <a:extLst>
              <a:ext uri="{FF2B5EF4-FFF2-40B4-BE49-F238E27FC236}">
                <a16:creationId xmlns:a16="http://schemas.microsoft.com/office/drawing/2014/main" id="{D641D3E1-7020-8D09-F7CD-463B5B1E9BBC}"/>
              </a:ext>
            </a:extLst>
          </p:cNvPr>
          <p:cNvGraphicFramePr>
            <a:graphicFrameLocks noGrp="1"/>
          </p:cNvGraphicFramePr>
          <p:nvPr/>
        </p:nvGraphicFramePr>
        <p:xfrm>
          <a:off x="685800" y="1254125"/>
          <a:ext cx="7772400" cy="5161149"/>
        </p:xfrm>
        <a:graphic>
          <a:graphicData uri="http://schemas.openxmlformats.org/drawingml/2006/table">
            <a:tbl>
              <a:tblPr/>
              <a:tblGrid>
                <a:gridCol w="2035309">
                  <a:extLst>
                    <a:ext uri="{9D8B030D-6E8A-4147-A177-3AD203B41FA5}">
                      <a16:colId xmlns:a16="http://schemas.microsoft.com/office/drawing/2014/main" val="20000"/>
                    </a:ext>
                  </a:extLst>
                </a:gridCol>
                <a:gridCol w="5737091">
                  <a:extLst>
                    <a:ext uri="{9D8B030D-6E8A-4147-A177-3AD203B41FA5}">
                      <a16:colId xmlns:a16="http://schemas.microsoft.com/office/drawing/2014/main" val="20001"/>
                    </a:ext>
                  </a:extLst>
                </a:gridCol>
              </a:tblGrid>
              <a:tr h="6262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相关产品</a:t>
                      </a:r>
                      <a:endParaRPr kumimoji="0" lang="zh-CN" altLang="zh-CN" sz="1600" b="1"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BigTable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HBase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Cassandra</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HadoopDB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GreenPlum</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PNUTS</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6262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数据模型</a:t>
                      </a:r>
                      <a:endParaRPr kumimoji="0" lang="zh-CN" altLang="zh-CN" sz="1600" b="1"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列族</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12190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典型应用</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分布式数据存储与管理</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数据在地理上分布于多个数据中心的应用程序</a:t>
                      </a:r>
                      <a:endParaRPr kumimoji="0" lang="en-US"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可以容忍副本中存在短期不一致情况的应用程序</a:t>
                      </a:r>
                      <a:endParaRPr kumimoji="0" lang="en-US"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拥有动态字段的应用程序</a:t>
                      </a:r>
                      <a:endParaRPr kumimoji="0" lang="en-US"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拥有潜在大量数据的应用程序，大到几百</a:t>
                      </a:r>
                      <a:r>
                        <a:rPr kumimoji="0" lang="en-US"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TB</a:t>
                      </a: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的数据</a:t>
                      </a:r>
                      <a:endParaRPr kumimoji="0" lang="zh-CN"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262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优点</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查找速度快，可扩展性强，容易进行分布式扩展，复杂性低</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6262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缺点</a:t>
                      </a:r>
                      <a:endParaRPr kumimoji="0" lang="zh-CN" altLang="zh-CN" sz="1600" b="1"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功能较少，</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大都</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不支持强事务一致性</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62620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不适用情形</a:t>
                      </a:r>
                      <a:endParaRPr kumimoji="0" lang="zh-CN"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a:t>
                      </a:r>
                      <a:r>
                        <a:rPr kumimoji="0" lang="en-US"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ACID</a:t>
                      </a: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事务支持的情形，</a:t>
                      </a:r>
                      <a:r>
                        <a:rPr kumimoji="0" lang="en-US"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Cassandra</a:t>
                      </a: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等产品就不适用</a:t>
                      </a:r>
                      <a:endParaRPr kumimoji="0" lang="zh-CN"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8109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使用者</a:t>
                      </a:r>
                      <a:endParaRPr kumimoji="0" lang="zh-CN" altLang="zh-CN" sz="1600" b="1"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Ebay</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Cassandra</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Instagram</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Cassandra</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NASA</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Cassandra</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Twitter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Cassandra and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HBase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Facebook</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HBase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Yahoo!</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HBase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a:extLst>
              <a:ext uri="{FF2B5EF4-FFF2-40B4-BE49-F238E27FC236}">
                <a16:creationId xmlns:a16="http://schemas.microsoft.com/office/drawing/2014/main" id="{10BF40CA-E897-8C80-E859-CBB74EEEB647}"/>
              </a:ext>
            </a:extLst>
          </p:cNvPr>
          <p:cNvSpPr>
            <a:spLocks noGrp="1"/>
          </p:cNvSpPr>
          <p:nvPr>
            <p:ph type="title" idx="10"/>
          </p:nvPr>
        </p:nvSpPr>
        <p:spPr/>
        <p:txBody>
          <a:bodyPr/>
          <a:lstStyle/>
          <a:p>
            <a:r>
              <a:rPr lang="en-US" altLang="zh-CN"/>
              <a:t>5.4.3  </a:t>
            </a:r>
            <a:r>
              <a:rPr lang="zh-CN" altLang="en-US"/>
              <a:t>文档数据库</a:t>
            </a:r>
          </a:p>
        </p:txBody>
      </p:sp>
      <p:sp>
        <p:nvSpPr>
          <p:cNvPr id="23555" name="矩形 3">
            <a:extLst>
              <a:ext uri="{FF2B5EF4-FFF2-40B4-BE49-F238E27FC236}">
                <a16:creationId xmlns:a16="http://schemas.microsoft.com/office/drawing/2014/main" id="{CABE391F-4084-6AEA-ECBC-5E14FA9618D9}"/>
              </a:ext>
            </a:extLst>
          </p:cNvPr>
          <p:cNvSpPr>
            <a:spLocks noChangeArrowheads="1"/>
          </p:cNvSpPr>
          <p:nvPr/>
        </p:nvSpPr>
        <p:spPr bwMode="auto">
          <a:xfrm>
            <a:off x="457200" y="1295400"/>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“文档”其实是一个数据记录，这个记录能够对包含的数据类型和内容进行“自我描述”。</a:t>
            </a:r>
            <a:r>
              <a:rPr lang="en-US" altLang="zh-CN"/>
              <a:t>XML</a:t>
            </a:r>
            <a:r>
              <a:rPr lang="zh-CN" altLang="en-US"/>
              <a:t>文档、</a:t>
            </a:r>
            <a:r>
              <a:rPr lang="en-US" altLang="zh-CN"/>
              <a:t>HTML</a:t>
            </a:r>
            <a:r>
              <a:rPr lang="zh-CN" altLang="en-US"/>
              <a:t>文档和</a:t>
            </a:r>
            <a:r>
              <a:rPr lang="en-US" altLang="zh-CN"/>
              <a:t>JSON </a:t>
            </a:r>
            <a:r>
              <a:rPr lang="zh-CN" altLang="en-US"/>
              <a:t>文档就属于这一类。</a:t>
            </a:r>
            <a:r>
              <a:rPr lang="en-US" altLang="zh-CN"/>
              <a:t>SequoiaDB</a:t>
            </a:r>
            <a:r>
              <a:rPr lang="zh-CN" altLang="en-US"/>
              <a:t>就是使用</a:t>
            </a:r>
            <a:r>
              <a:rPr lang="en-US" altLang="zh-CN"/>
              <a:t>JSON</a:t>
            </a:r>
            <a:r>
              <a:rPr lang="zh-CN" altLang="en-US"/>
              <a:t>格式的文档数据库，它的存储的数据是这样的：</a:t>
            </a:r>
          </a:p>
        </p:txBody>
      </p:sp>
      <p:pic>
        <p:nvPicPr>
          <p:cNvPr id="23556" name="Picture 2" descr="c:\users\lenovo\appdata\roaming\360se6\User Data\temp\bVkmIj.jpg">
            <a:extLst>
              <a:ext uri="{FF2B5EF4-FFF2-40B4-BE49-F238E27FC236}">
                <a16:creationId xmlns:a16="http://schemas.microsoft.com/office/drawing/2014/main" id="{0B61B1F1-6788-8AF1-AB27-D4FE197B0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293" y="2219325"/>
            <a:ext cx="75358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矩形 5">
            <a:extLst>
              <a:ext uri="{FF2B5EF4-FFF2-40B4-BE49-F238E27FC236}">
                <a16:creationId xmlns:a16="http://schemas.microsoft.com/office/drawing/2014/main" id="{A1C42939-A9CE-7131-21E3-776B271826B7}"/>
              </a:ext>
            </a:extLst>
          </p:cNvPr>
          <p:cNvSpPr>
            <a:spLocks noChangeArrowheads="1"/>
          </p:cNvSpPr>
          <p:nvPr/>
        </p:nvSpPr>
        <p:spPr bwMode="auto">
          <a:xfrm>
            <a:off x="47624" y="4698057"/>
            <a:ext cx="4829175" cy="14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just">
              <a:lnSpc>
                <a:spcPct val="130000"/>
              </a:lnSpc>
              <a:spcBef>
                <a:spcPct val="20000"/>
              </a:spcBef>
            </a:pPr>
            <a:r>
              <a:rPr lang="zh-CN" altLang="en-US" sz="1600" dirty="0"/>
              <a:t>关系数据库：</a:t>
            </a:r>
            <a:endParaRPr lang="en-US" altLang="zh-CN" sz="1600" dirty="0"/>
          </a:p>
          <a:p>
            <a:pPr lvl="1" algn="just">
              <a:lnSpc>
                <a:spcPct val="130000"/>
              </a:lnSpc>
              <a:spcBef>
                <a:spcPct val="20000"/>
              </a:spcBef>
            </a:pPr>
            <a:r>
              <a:rPr lang="zh-CN" altLang="en-US" sz="1600" dirty="0"/>
              <a:t>必须有</a:t>
            </a:r>
            <a:r>
              <a:rPr lang="en-US" altLang="zh-CN" sz="1600" dirty="0"/>
              <a:t>schema</a:t>
            </a:r>
            <a:r>
              <a:rPr lang="zh-CN" altLang="en-US" sz="1600" dirty="0"/>
              <a:t>信息才能理解数据含义</a:t>
            </a:r>
            <a:endParaRPr lang="en-US" altLang="zh-CN" sz="1600" dirty="0"/>
          </a:p>
          <a:p>
            <a:pPr lvl="1" algn="just">
              <a:lnSpc>
                <a:spcPct val="130000"/>
              </a:lnSpc>
              <a:spcBef>
                <a:spcPct val="20000"/>
              </a:spcBef>
            </a:pPr>
            <a:r>
              <a:rPr lang="zh-CN" altLang="en-US" sz="1600" dirty="0"/>
              <a:t>学生（学号，姓名，性别，年龄，系，年级）</a:t>
            </a:r>
          </a:p>
          <a:p>
            <a:pPr lvl="1" algn="just">
              <a:lnSpc>
                <a:spcPct val="130000"/>
              </a:lnSpc>
              <a:spcBef>
                <a:spcPct val="20000"/>
              </a:spcBef>
            </a:pPr>
            <a:r>
              <a:rPr lang="zh-CN" altLang="en-US" sz="1600" dirty="0"/>
              <a:t>（</a:t>
            </a:r>
            <a:r>
              <a:rPr lang="en-US" altLang="zh-CN" sz="1600" dirty="0"/>
              <a:t>1001</a:t>
            </a:r>
            <a:r>
              <a:rPr lang="zh-CN" altLang="en-US" sz="1600" dirty="0"/>
              <a:t>，张三，男，</a:t>
            </a:r>
            <a:r>
              <a:rPr lang="en-US" altLang="zh-CN" sz="1600" dirty="0"/>
              <a:t>20</a:t>
            </a:r>
            <a:r>
              <a:rPr lang="zh-CN" altLang="en-US" sz="1600" dirty="0"/>
              <a:t>，计算机，</a:t>
            </a:r>
            <a:r>
              <a:rPr lang="en-US" altLang="zh-CN" sz="1600" dirty="0"/>
              <a:t>2002</a:t>
            </a:r>
            <a:r>
              <a:rPr lang="zh-CN" altLang="en-US" sz="1600" dirty="0"/>
              <a:t>）</a:t>
            </a:r>
          </a:p>
        </p:txBody>
      </p:sp>
      <p:sp>
        <p:nvSpPr>
          <p:cNvPr id="23558" name="Rectangle 2">
            <a:extLst>
              <a:ext uri="{FF2B5EF4-FFF2-40B4-BE49-F238E27FC236}">
                <a16:creationId xmlns:a16="http://schemas.microsoft.com/office/drawing/2014/main" id="{4FF10FEE-E208-88A7-24D1-0814171C9D49}"/>
              </a:ext>
            </a:extLst>
          </p:cNvPr>
          <p:cNvSpPr>
            <a:spLocks noChangeArrowheads="1"/>
          </p:cNvSpPr>
          <p:nvPr/>
        </p:nvSpPr>
        <p:spPr bwMode="auto">
          <a:xfrm>
            <a:off x="4572000" y="4717107"/>
            <a:ext cx="4648200" cy="196977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solidFill>
                  <a:srgbClr val="4D4D4C"/>
                </a:solidFill>
                <a:latin typeface="Arial Unicode MS" pitchFamily="34" charset="-122"/>
              </a:rPr>
              <a:t>一个</a:t>
            </a:r>
            <a:r>
              <a:rPr lang="en-US" altLang="zh-CN" sz="1600" dirty="0">
                <a:solidFill>
                  <a:srgbClr val="4D4D4C"/>
                </a:solidFill>
                <a:latin typeface="Arial Unicode MS" pitchFamily="34" charset="-122"/>
              </a:rPr>
              <a:t>XML</a:t>
            </a:r>
            <a:r>
              <a:rPr lang="zh-CN" altLang="en-US" sz="1600" dirty="0">
                <a:solidFill>
                  <a:srgbClr val="4D4D4C"/>
                </a:solidFill>
                <a:latin typeface="Arial Unicode MS" pitchFamily="34" charset="-122"/>
              </a:rPr>
              <a:t>文档：</a:t>
            </a:r>
            <a:endParaRPr lang="en-US" altLang="zh-CN" sz="1600" dirty="0">
              <a:solidFill>
                <a:srgbClr val="4D4D4C"/>
              </a:solidFill>
              <a:latin typeface="Arial Unicode MS" pitchFamily="34" charset="-122"/>
            </a:endParaRPr>
          </a:p>
          <a:p>
            <a:r>
              <a:rPr lang="zh-CN" altLang="zh-CN" sz="1600" dirty="0">
                <a:solidFill>
                  <a:srgbClr val="4D4D4C"/>
                </a:solidFill>
                <a:latin typeface="Arial Unicode MS" pitchFamily="34" charset="-122"/>
              </a:rPr>
              <a:t>&lt;configuration&gt;</a:t>
            </a:r>
            <a:br>
              <a:rPr lang="zh-CN" altLang="zh-CN" sz="1600" dirty="0">
                <a:solidFill>
                  <a:srgbClr val="4D4D4C"/>
                </a:solidFill>
                <a:latin typeface="Arial Unicode MS" pitchFamily="34" charset="-122"/>
              </a:rPr>
            </a:br>
            <a:r>
              <a:rPr lang="zh-CN" altLang="zh-CN" sz="1600" dirty="0">
                <a:solidFill>
                  <a:srgbClr val="4D4D4C"/>
                </a:solidFill>
                <a:latin typeface="Arial Unicode MS" pitchFamily="34" charset="-122"/>
              </a:rPr>
              <a:t>&lt;property&gt;</a:t>
            </a:r>
            <a:br>
              <a:rPr lang="zh-CN" altLang="zh-CN" sz="1600" dirty="0">
                <a:solidFill>
                  <a:srgbClr val="4D4D4C"/>
                </a:solidFill>
                <a:latin typeface="Arial Unicode MS" pitchFamily="34" charset="-122"/>
              </a:rPr>
            </a:br>
            <a:r>
              <a:rPr lang="en-US" altLang="zh-CN" sz="1600" dirty="0">
                <a:solidFill>
                  <a:srgbClr val="4D4D4C"/>
                </a:solidFill>
                <a:latin typeface="Arial Unicode MS" pitchFamily="34" charset="-122"/>
              </a:rPr>
              <a:t>     </a:t>
            </a:r>
            <a:r>
              <a:rPr lang="zh-CN" altLang="zh-CN" sz="1600" dirty="0">
                <a:solidFill>
                  <a:srgbClr val="4D4D4C"/>
                </a:solidFill>
                <a:latin typeface="Arial Unicode MS" pitchFamily="34" charset="-122"/>
              </a:rPr>
              <a:t>&lt;name&gt;hbase.rootdir&lt;/name&gt;</a:t>
            </a:r>
            <a:br>
              <a:rPr lang="zh-CN" altLang="zh-CN" sz="1600" dirty="0">
                <a:solidFill>
                  <a:srgbClr val="4D4D4C"/>
                </a:solidFill>
                <a:latin typeface="Arial Unicode MS" pitchFamily="34" charset="-122"/>
              </a:rPr>
            </a:br>
            <a:r>
              <a:rPr lang="en-US" altLang="zh-CN" sz="1600" dirty="0">
                <a:solidFill>
                  <a:srgbClr val="4D4D4C"/>
                </a:solidFill>
                <a:latin typeface="Arial Unicode MS" pitchFamily="34" charset="-122"/>
              </a:rPr>
              <a:t>     </a:t>
            </a:r>
            <a:r>
              <a:rPr lang="zh-CN" altLang="zh-CN" sz="1600" dirty="0">
                <a:solidFill>
                  <a:srgbClr val="4D4D4C"/>
                </a:solidFill>
                <a:latin typeface="Arial Unicode MS" pitchFamily="34" charset="-122"/>
              </a:rPr>
              <a:t>&lt;value&gt;hdfs://localhost:9000/hbase&lt;/value&gt;</a:t>
            </a:r>
            <a:br>
              <a:rPr lang="zh-CN" altLang="zh-CN" sz="1600" dirty="0">
                <a:solidFill>
                  <a:srgbClr val="4D4D4C"/>
                </a:solidFill>
                <a:latin typeface="Arial Unicode MS" pitchFamily="34" charset="-122"/>
              </a:rPr>
            </a:br>
            <a:r>
              <a:rPr lang="zh-CN" altLang="zh-CN" sz="1600" dirty="0">
                <a:solidFill>
                  <a:srgbClr val="4D4D4C"/>
                </a:solidFill>
                <a:latin typeface="Arial Unicode MS" pitchFamily="34" charset="-122"/>
              </a:rPr>
              <a:t>&lt;/property&gt; </a:t>
            </a:r>
            <a:endParaRPr lang="en-US" altLang="zh-CN" sz="1600" dirty="0">
              <a:solidFill>
                <a:srgbClr val="4D4D4C"/>
              </a:solidFill>
              <a:latin typeface="Arial Unicode MS" pitchFamily="34" charset="-122"/>
            </a:endParaRPr>
          </a:p>
          <a:p>
            <a:r>
              <a:rPr lang="en-US" altLang="zh-CN" sz="1600" dirty="0">
                <a:solidFill>
                  <a:srgbClr val="4D4D4C"/>
                </a:solidFill>
                <a:latin typeface="Arial Unicode MS" pitchFamily="34" charset="-122"/>
              </a:rPr>
              <a:t>&lt;/configuration&gt;</a:t>
            </a:r>
            <a:br>
              <a:rPr lang="en-US" altLang="zh-CN" sz="1600" dirty="0"/>
            </a:br>
            <a:endParaRPr lang="zh-CN" altLang="zh-CN"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a:extLst>
              <a:ext uri="{FF2B5EF4-FFF2-40B4-BE49-F238E27FC236}">
                <a16:creationId xmlns:a16="http://schemas.microsoft.com/office/drawing/2014/main" id="{B06176FC-AD8D-25D6-AAFF-0AC6E0C277BC}"/>
              </a:ext>
            </a:extLst>
          </p:cNvPr>
          <p:cNvSpPr>
            <a:spLocks noGrp="1"/>
          </p:cNvSpPr>
          <p:nvPr>
            <p:ph type="title" idx="10"/>
          </p:nvPr>
        </p:nvSpPr>
        <p:spPr/>
        <p:txBody>
          <a:bodyPr/>
          <a:lstStyle/>
          <a:p>
            <a:r>
              <a:rPr lang="en-US" altLang="zh-CN"/>
              <a:t>5.4.3  </a:t>
            </a:r>
            <a:r>
              <a:rPr lang="zh-CN" altLang="en-US"/>
              <a:t>文档数据库</a:t>
            </a:r>
          </a:p>
        </p:txBody>
      </p:sp>
      <p:sp>
        <p:nvSpPr>
          <p:cNvPr id="24579" name="矩形 3">
            <a:extLst>
              <a:ext uri="{FF2B5EF4-FFF2-40B4-BE49-F238E27FC236}">
                <a16:creationId xmlns:a16="http://schemas.microsoft.com/office/drawing/2014/main" id="{5CB0A2B3-EF2F-A380-0A06-3604C8F722A4}"/>
              </a:ext>
            </a:extLst>
          </p:cNvPr>
          <p:cNvSpPr>
            <a:spLocks noChangeArrowheads="1"/>
          </p:cNvSpPr>
          <p:nvPr/>
        </p:nvSpPr>
        <p:spPr bwMode="auto">
          <a:xfrm>
            <a:off x="643731" y="3669774"/>
            <a:ext cx="79248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Arial" panose="020B0604020202020204" pitchFamily="34" charset="0"/>
              <a:buChar char="•"/>
            </a:pPr>
            <a:r>
              <a:rPr lang="zh-CN" altLang="en-US" sz="2000" dirty="0"/>
              <a:t>数据是不规则的，每一条记录包含了所有的有关“</a:t>
            </a:r>
            <a:r>
              <a:rPr lang="en-US" altLang="zh-CN" sz="2000" dirty="0" err="1"/>
              <a:t>SequoiaDB</a:t>
            </a:r>
            <a:r>
              <a:rPr lang="en-US" altLang="zh-CN" sz="2000" dirty="0"/>
              <a:t>”</a:t>
            </a:r>
            <a:r>
              <a:rPr lang="zh-CN" altLang="en-US" sz="2000" dirty="0"/>
              <a:t>的信息而没有任何外部的引用，这条记录就是“自包含”的</a:t>
            </a:r>
            <a:endParaRPr lang="en-US" altLang="zh-CN" sz="2000" dirty="0"/>
          </a:p>
          <a:p>
            <a:pPr marL="342900" indent="-342900">
              <a:buFont typeface="Arial" panose="020B0604020202020204" pitchFamily="34" charset="0"/>
              <a:buChar char="•"/>
            </a:pPr>
            <a:r>
              <a:rPr lang="zh-CN" altLang="en-US" sz="2000" dirty="0"/>
              <a:t>这使得记录很容易完全移动到其他服务器，因为这条记录的所有信息都包含在里面了，不需要考虑还有信息在别的表没有一起迁移走</a:t>
            </a:r>
            <a:endParaRPr lang="en-US" altLang="zh-CN" sz="2000" dirty="0"/>
          </a:p>
          <a:p>
            <a:pPr marL="342900" indent="-342900">
              <a:buFont typeface="Arial" panose="020B0604020202020204" pitchFamily="34" charset="0"/>
              <a:buChar char="•"/>
            </a:pPr>
            <a:r>
              <a:rPr lang="zh-CN" altLang="en-US" sz="2000" dirty="0"/>
              <a:t>同时，因为在移动过程中，只有被移动的那一条记录（文档）需要操作，而不像关系型中每个有关联的表都需要锁住来保证一致性，这样一来</a:t>
            </a:r>
            <a:r>
              <a:rPr lang="en-US" altLang="zh-CN" sz="2000" dirty="0"/>
              <a:t>ACID</a:t>
            </a:r>
            <a:r>
              <a:rPr lang="zh-CN" altLang="en-US" sz="2000" dirty="0"/>
              <a:t>的保证就会变得更快速，读写的速度也会有很大的提升</a:t>
            </a:r>
          </a:p>
        </p:txBody>
      </p:sp>
      <p:pic>
        <p:nvPicPr>
          <p:cNvPr id="24580" name="Picture 2" descr="c:\users\lenovo\appdata\roaming\360se6\User Data\temp\bVkmIj.jpg">
            <a:extLst>
              <a:ext uri="{FF2B5EF4-FFF2-40B4-BE49-F238E27FC236}">
                <a16:creationId xmlns:a16="http://schemas.microsoft.com/office/drawing/2014/main" id="{B6795624-CAC8-6534-54C5-ACE73473E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5358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a:extLst>
              <a:ext uri="{FF2B5EF4-FFF2-40B4-BE49-F238E27FC236}">
                <a16:creationId xmlns:a16="http://schemas.microsoft.com/office/drawing/2014/main" id="{00EC458B-DE25-3EA9-FE91-0A81784F6134}"/>
              </a:ext>
            </a:extLst>
          </p:cNvPr>
          <p:cNvSpPr>
            <a:spLocks noGrp="1"/>
          </p:cNvSpPr>
          <p:nvPr>
            <p:ph type="title" idx="10"/>
          </p:nvPr>
        </p:nvSpPr>
        <p:spPr/>
        <p:txBody>
          <a:bodyPr/>
          <a:lstStyle/>
          <a:p>
            <a:r>
              <a:rPr lang="en-US" altLang="zh-CN"/>
              <a:t>5.4.3  </a:t>
            </a:r>
            <a:r>
              <a:rPr lang="zh-CN" altLang="en-US"/>
              <a:t>文档数据库</a:t>
            </a:r>
          </a:p>
        </p:txBody>
      </p:sp>
      <p:graphicFrame>
        <p:nvGraphicFramePr>
          <p:cNvPr id="5" name="表格 4">
            <a:extLst>
              <a:ext uri="{FF2B5EF4-FFF2-40B4-BE49-F238E27FC236}">
                <a16:creationId xmlns:a16="http://schemas.microsoft.com/office/drawing/2014/main" id="{2159CFD5-925D-BDD4-20AC-E2943D55C068}"/>
              </a:ext>
            </a:extLst>
          </p:cNvPr>
          <p:cNvGraphicFramePr>
            <a:graphicFrameLocks noGrp="1"/>
          </p:cNvGraphicFramePr>
          <p:nvPr/>
        </p:nvGraphicFramePr>
        <p:xfrm>
          <a:off x="609600" y="1219200"/>
          <a:ext cx="7893050" cy="5253247"/>
        </p:xfrm>
        <a:graphic>
          <a:graphicData uri="http://schemas.openxmlformats.org/drawingml/2006/table">
            <a:tbl>
              <a:tblPr/>
              <a:tblGrid>
                <a:gridCol w="2066903">
                  <a:extLst>
                    <a:ext uri="{9D8B030D-6E8A-4147-A177-3AD203B41FA5}">
                      <a16:colId xmlns:a16="http://schemas.microsoft.com/office/drawing/2014/main" val="20000"/>
                    </a:ext>
                  </a:extLst>
                </a:gridCol>
                <a:gridCol w="5826147">
                  <a:extLst>
                    <a:ext uri="{9D8B030D-6E8A-4147-A177-3AD203B41FA5}">
                      <a16:colId xmlns:a16="http://schemas.microsoft.com/office/drawing/2014/main" val="20001"/>
                    </a:ext>
                  </a:extLst>
                </a:gridCol>
              </a:tblGrid>
              <a:tr h="69532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相关产品</a:t>
                      </a:r>
                      <a:endParaRPr kumimoji="0" lang="zh-CN" altLang="zh-CN" sz="1600" b="1"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CouchDB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Terrastore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ThruDB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RavenDB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SisoDB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RaptorDB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CloudKit</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Perservere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Jackrabbit</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73141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数据模型</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键</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值</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值（</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value</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版本化的文档</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803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典型应用</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存储、索引并管理面向文档的数据或者类似的半结构化数据</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比如，用于后台具有大量读写操作的网站、使用</a:t>
                      </a:r>
                      <a:r>
                        <a:rPr kumimoji="0" lang="en-US"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JSON</a:t>
                      </a: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数据结构的应用、使用嵌套结构等非规范化数据的应用程序</a:t>
                      </a:r>
                      <a:endParaRPr kumimoji="0" lang="zh-CN"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73141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优点</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性能好</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（高并发）</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，灵活性高，复杂性低，数据结构灵活</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提供嵌入式文档功能，将经常查询的数据存储在同一个文档中</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既可以根据键来构建索引，也可以根据内容构建索引</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69532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缺点</a:t>
                      </a:r>
                      <a:endParaRPr kumimoji="0" lang="zh-CN" altLang="zh-CN" sz="1600" b="1"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缺乏统一的查询语法</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6953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不适用情形</a:t>
                      </a:r>
                      <a:endParaRPr kumimoji="0" lang="zh-CN"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在不同的文档上添加事务。文档数据库并不支持文档间的事务，如果对这方面有需求则不应该选用这个解决方案</a:t>
                      </a:r>
                      <a:endParaRPr kumimoji="0" lang="zh-CN"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9004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使用者</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百度云数据库（</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SAP </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Codecademy</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Foursquare </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NBC News </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RavenDB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a:extLst>
              <a:ext uri="{FF2B5EF4-FFF2-40B4-BE49-F238E27FC236}">
                <a16:creationId xmlns:a16="http://schemas.microsoft.com/office/drawing/2014/main" id="{C7733ABC-05CB-67D9-A673-BACD4003938B}"/>
              </a:ext>
            </a:extLst>
          </p:cNvPr>
          <p:cNvSpPr>
            <a:spLocks noGrp="1"/>
          </p:cNvSpPr>
          <p:nvPr>
            <p:ph type="title" idx="10"/>
          </p:nvPr>
        </p:nvSpPr>
        <p:spPr/>
        <p:txBody>
          <a:bodyPr/>
          <a:lstStyle/>
          <a:p>
            <a:r>
              <a:rPr lang="en-US" altLang="zh-CN"/>
              <a:t>5.4.4  </a:t>
            </a:r>
            <a:r>
              <a:rPr lang="zh-CN" altLang="en-US"/>
              <a:t>图数据库</a:t>
            </a:r>
          </a:p>
        </p:txBody>
      </p:sp>
      <p:graphicFrame>
        <p:nvGraphicFramePr>
          <p:cNvPr id="4" name="表格 3">
            <a:extLst>
              <a:ext uri="{FF2B5EF4-FFF2-40B4-BE49-F238E27FC236}">
                <a16:creationId xmlns:a16="http://schemas.microsoft.com/office/drawing/2014/main" id="{3F1DE602-2BA9-6C24-9F25-E9844C595AF7}"/>
              </a:ext>
            </a:extLst>
          </p:cNvPr>
          <p:cNvGraphicFramePr>
            <a:graphicFrameLocks noGrp="1"/>
          </p:cNvGraphicFramePr>
          <p:nvPr/>
        </p:nvGraphicFramePr>
        <p:xfrm>
          <a:off x="533400" y="1219200"/>
          <a:ext cx="7969250" cy="4776788"/>
        </p:xfrm>
        <a:graphic>
          <a:graphicData uri="http://schemas.openxmlformats.org/drawingml/2006/table">
            <a:tbl>
              <a:tblPr/>
              <a:tblGrid>
                <a:gridCol w="2086857">
                  <a:extLst>
                    <a:ext uri="{9D8B030D-6E8A-4147-A177-3AD203B41FA5}">
                      <a16:colId xmlns:a16="http://schemas.microsoft.com/office/drawing/2014/main" val="20000"/>
                    </a:ext>
                  </a:extLst>
                </a:gridCol>
                <a:gridCol w="5882393">
                  <a:extLst>
                    <a:ext uri="{9D8B030D-6E8A-4147-A177-3AD203B41FA5}">
                      <a16:colId xmlns:a16="http://schemas.microsoft.com/office/drawing/2014/main" val="20001"/>
                    </a:ext>
                  </a:extLst>
                </a:gridCol>
              </a:tblGrid>
              <a:tr h="758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相关产品</a:t>
                      </a:r>
                      <a:endParaRPr kumimoji="0" lang="zh-CN" altLang="zh-CN" sz="1600" b="1"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Neo4J</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OrientDB</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InfoGrid</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Infinite Graph</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GraphDB</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758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数据模型</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图结构</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758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典型应用</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专门用于处理具有高度相互关联关系的数据，比较适合于社交网络、模式识别、依赖分析、推荐系统以及路径寻找等问题</a:t>
                      </a:r>
                      <a:endParaRPr kumimoji="0" lang="zh-CN" altLang="zh-CN" sz="16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758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优点</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灵活性高，支持复杂的图形算法，可用于构建复杂的关系图谱</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758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缺点</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复杂性高，只能支持一定的数据规模</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982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使用者</a:t>
                      </a:r>
                      <a:endParaRPr kumimoji="0" lang="zh-CN" altLang="zh-CN" sz="1600" b="1" i="0" u="none" strike="noStrike" cap="none" normalizeH="0" baseline="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Adobe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Neo4J</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Cisco</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Neo4J</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T-Mobile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Neo4J</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a:extLst>
              <a:ext uri="{FF2B5EF4-FFF2-40B4-BE49-F238E27FC236}">
                <a16:creationId xmlns:a16="http://schemas.microsoft.com/office/drawing/2014/main" id="{B98DAA08-9C40-41FF-23A6-89D3DE7797D3}"/>
              </a:ext>
            </a:extLst>
          </p:cNvPr>
          <p:cNvSpPr>
            <a:spLocks noGrp="1"/>
          </p:cNvSpPr>
          <p:nvPr>
            <p:ph type="title" idx="10"/>
          </p:nvPr>
        </p:nvSpPr>
        <p:spPr/>
        <p:txBody>
          <a:bodyPr/>
          <a:lstStyle/>
          <a:p>
            <a:r>
              <a:rPr lang="en-US" altLang="zh-CN"/>
              <a:t>5.4.5 </a:t>
            </a:r>
            <a:r>
              <a:rPr lang="zh-CN" altLang="en-US"/>
              <a:t>不同类型数据库比较分析</a:t>
            </a:r>
          </a:p>
        </p:txBody>
      </p:sp>
      <p:sp>
        <p:nvSpPr>
          <p:cNvPr id="27652" name="矩形 4">
            <a:extLst>
              <a:ext uri="{FF2B5EF4-FFF2-40B4-BE49-F238E27FC236}">
                <a16:creationId xmlns:a16="http://schemas.microsoft.com/office/drawing/2014/main" id="{C0FE71FE-F966-1839-BD65-33E13C59D06B}"/>
              </a:ext>
            </a:extLst>
          </p:cNvPr>
          <p:cNvSpPr>
            <a:spLocks noChangeArrowheads="1"/>
          </p:cNvSpPr>
          <p:nvPr/>
        </p:nvSpPr>
        <p:spPr bwMode="auto">
          <a:xfrm>
            <a:off x="495300" y="1676400"/>
            <a:ext cx="80391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en-US" altLang="zh-CN" sz="2400" b="1" dirty="0"/>
              <a:t>MySQL</a:t>
            </a:r>
            <a:r>
              <a:rPr lang="zh-CN" altLang="en-US" sz="2400" dirty="0"/>
              <a:t>产生年代较早，而且随着</a:t>
            </a:r>
            <a:r>
              <a:rPr lang="en-US" altLang="zh-CN" sz="2400" dirty="0"/>
              <a:t>LAMP</a:t>
            </a:r>
            <a:r>
              <a:rPr lang="zh-CN" altLang="en-US" sz="2400" dirty="0"/>
              <a:t>大潮得以成熟。尽管其没有什么大的改进，但是新兴互联网使用最多的数据库</a:t>
            </a:r>
            <a:endParaRPr lang="en-US" altLang="zh-CN" sz="2400" dirty="0"/>
          </a:p>
          <a:p>
            <a:pPr marL="285750" indent="-285750">
              <a:buFont typeface="Arial" panose="020B0604020202020204" pitchFamily="34" charset="0"/>
              <a:buChar char="•"/>
            </a:pPr>
            <a:r>
              <a:rPr lang="en-US" altLang="zh-CN" sz="2400" b="1" dirty="0"/>
              <a:t>MongoDB</a:t>
            </a:r>
            <a:r>
              <a:rPr lang="zh-CN" altLang="en-US" sz="2400" dirty="0"/>
              <a:t>是个新生事物，提供更灵活的数据模型、异步提交、地理位置索引等五花十色的功能</a:t>
            </a:r>
            <a:endParaRPr lang="en-US" altLang="zh-CN" sz="2400" dirty="0"/>
          </a:p>
          <a:p>
            <a:pPr marL="285750" indent="-285750">
              <a:buFont typeface="Arial" panose="020B0604020202020204" pitchFamily="34" charset="0"/>
              <a:buChar char="•"/>
            </a:pPr>
            <a:r>
              <a:rPr lang="en-US" altLang="zh-CN" sz="2400" b="1" dirty="0"/>
              <a:t>HBase</a:t>
            </a:r>
            <a:r>
              <a:rPr lang="zh-CN" altLang="en-US" sz="2400" dirty="0"/>
              <a:t>是个“仗势欺人”的大象兵。依仗着</a:t>
            </a:r>
            <a:r>
              <a:rPr lang="en-US" altLang="zh-CN" sz="2400" dirty="0"/>
              <a:t>Hadoop</a:t>
            </a:r>
            <a:r>
              <a:rPr lang="zh-CN" altLang="en-US" sz="2400" dirty="0"/>
              <a:t>的生态环境，可以有很好的扩展性。但是就像象兵一样，使用者需要养一头大象</a:t>
            </a:r>
            <a:r>
              <a:rPr lang="en-US" altLang="zh-CN" sz="2400" dirty="0"/>
              <a:t>(Hadoop),</a:t>
            </a:r>
            <a:r>
              <a:rPr lang="zh-CN" altLang="en-US" sz="2400" dirty="0"/>
              <a:t>才能驱使他</a:t>
            </a:r>
          </a:p>
          <a:p>
            <a:pPr marL="285750" indent="-285750">
              <a:buFont typeface="Arial" panose="020B0604020202020204" pitchFamily="34" charset="0"/>
              <a:buChar char="•"/>
            </a:pPr>
            <a:r>
              <a:rPr lang="en-US" altLang="zh-CN" sz="2400" b="1" dirty="0"/>
              <a:t>Redis</a:t>
            </a:r>
            <a:r>
              <a:rPr lang="zh-CN" altLang="en-US" sz="2400" dirty="0"/>
              <a:t>是键值存储的代表，功能最简单。提供随机数据存储。就像一根棒子一样，没有多余的构造。但是也正是因此，它的伸缩性特别好。就像悟空手里的金箍棒，大可捅破天，小能成缩成针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a:extLst>
              <a:ext uri="{FF2B5EF4-FFF2-40B4-BE49-F238E27FC236}">
                <a16:creationId xmlns:a16="http://schemas.microsoft.com/office/drawing/2014/main" id="{2B203FC9-8795-394F-2812-2B4AD927E6BB}"/>
              </a:ext>
            </a:extLst>
          </p:cNvPr>
          <p:cNvSpPr>
            <a:spLocks noGrp="1"/>
          </p:cNvSpPr>
          <p:nvPr>
            <p:ph type="title" idx="10"/>
          </p:nvPr>
        </p:nvSpPr>
        <p:spPr/>
        <p:txBody>
          <a:bodyPr/>
          <a:lstStyle/>
          <a:p>
            <a:r>
              <a:rPr lang="en-US" altLang="zh-CN"/>
              <a:t>5.5  NoSQL</a:t>
            </a:r>
            <a:r>
              <a:rPr lang="zh-CN" altLang="en-US"/>
              <a:t>的三大基石</a:t>
            </a:r>
          </a:p>
        </p:txBody>
      </p:sp>
      <p:graphicFrame>
        <p:nvGraphicFramePr>
          <p:cNvPr id="6" name="图示 5">
            <a:extLst>
              <a:ext uri="{FF2B5EF4-FFF2-40B4-BE49-F238E27FC236}">
                <a16:creationId xmlns:a16="http://schemas.microsoft.com/office/drawing/2014/main" id="{4A3F26D8-02E1-5F23-225D-A96D609D32F8}"/>
              </a:ext>
            </a:extLst>
          </p:cNvPr>
          <p:cNvGraphicFramePr/>
          <p:nvPr/>
        </p:nvGraphicFramePr>
        <p:xfrm>
          <a:off x="1371600" y="1549400"/>
          <a:ext cx="63246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a:extLst>
              <a:ext uri="{FF2B5EF4-FFF2-40B4-BE49-F238E27FC236}">
                <a16:creationId xmlns:a16="http://schemas.microsoft.com/office/drawing/2014/main" id="{A8D24A35-3608-2643-DFAF-8FA76CB5CC93}"/>
              </a:ext>
            </a:extLst>
          </p:cNvPr>
          <p:cNvSpPr>
            <a:spLocks noGrp="1"/>
          </p:cNvSpPr>
          <p:nvPr>
            <p:ph type="title" idx="10"/>
          </p:nvPr>
        </p:nvSpPr>
        <p:spPr/>
        <p:txBody>
          <a:bodyPr/>
          <a:lstStyle/>
          <a:p>
            <a:r>
              <a:rPr lang="en-US" altLang="zh-CN"/>
              <a:t>5.5.1  CAP</a:t>
            </a:r>
            <a:endParaRPr lang="zh-CN" altLang="en-US"/>
          </a:p>
        </p:txBody>
      </p:sp>
      <p:sp>
        <p:nvSpPr>
          <p:cNvPr id="4" name="文本框 3">
            <a:extLst>
              <a:ext uri="{FF2B5EF4-FFF2-40B4-BE49-F238E27FC236}">
                <a16:creationId xmlns:a16="http://schemas.microsoft.com/office/drawing/2014/main" id="{ACDCC557-FFFB-D6E8-E6BC-00BDDB1C19BD}"/>
              </a:ext>
            </a:extLst>
          </p:cNvPr>
          <p:cNvSpPr txBox="1"/>
          <p:nvPr/>
        </p:nvSpPr>
        <p:spPr>
          <a:xfrm>
            <a:off x="381000" y="1371600"/>
            <a:ext cx="8382000" cy="5124450"/>
          </a:xfrm>
          <a:prstGeom prst="rect">
            <a:avLst/>
          </a:prstGeom>
          <a:noFill/>
        </p:spPr>
        <p:txBody>
          <a:bodyPr>
            <a:spAutoFit/>
          </a:bodyPr>
          <a:lstStyle/>
          <a:p>
            <a:pPr>
              <a:lnSpc>
                <a:spcPct val="150000"/>
              </a:lnSpc>
              <a:defRPr/>
            </a:pPr>
            <a:r>
              <a:rPr lang="zh-CN" altLang="zh-CN" sz="2000" dirty="0"/>
              <a:t>所谓的</a:t>
            </a:r>
            <a:r>
              <a:rPr lang="en-US" altLang="zh-CN" sz="2000" dirty="0"/>
              <a:t>CAP</a:t>
            </a:r>
            <a:r>
              <a:rPr lang="zh-CN" altLang="zh-CN" sz="2000" dirty="0"/>
              <a:t>指的是：</a:t>
            </a:r>
          </a:p>
          <a:p>
            <a:pPr marL="285750" indent="-285750">
              <a:lnSpc>
                <a:spcPct val="150000"/>
              </a:lnSpc>
              <a:buFont typeface="Wingdings" panose="05000000000000000000" pitchFamily="2" charset="2"/>
              <a:buChar char="l"/>
              <a:defRPr/>
            </a:pPr>
            <a:r>
              <a:rPr lang="en-US" altLang="zh-CN" sz="2000" b="1" dirty="0"/>
              <a:t>C</a:t>
            </a:r>
            <a:r>
              <a:rPr lang="zh-CN" altLang="zh-CN" sz="2000" b="1" dirty="0"/>
              <a:t>（</a:t>
            </a:r>
            <a:r>
              <a:rPr lang="en-US" altLang="zh-CN" sz="2000" b="1" dirty="0"/>
              <a:t>Consistency</a:t>
            </a:r>
            <a:r>
              <a:rPr lang="zh-CN" altLang="zh-CN" sz="2000" b="1" dirty="0"/>
              <a:t>）：</a:t>
            </a:r>
            <a:r>
              <a:rPr lang="zh-CN" altLang="zh-CN" sz="2000" dirty="0"/>
              <a:t>一致性，是指任何一个读操作总是能够读到之前完成的写操作的结果，也就是在分布式环境中，多点的数据是一致的</a:t>
            </a:r>
            <a:r>
              <a:rPr lang="zh-CN" altLang="en-US" sz="2000" dirty="0"/>
              <a:t>，或者说，所有节点在同一时间具有相同的数据</a:t>
            </a:r>
            <a:endParaRPr lang="zh-CN" altLang="zh-CN" sz="2000" dirty="0"/>
          </a:p>
          <a:p>
            <a:pPr marL="285750" indent="-285750">
              <a:lnSpc>
                <a:spcPct val="150000"/>
              </a:lnSpc>
              <a:buFont typeface="Wingdings" panose="05000000000000000000" pitchFamily="2" charset="2"/>
              <a:buChar char="l"/>
              <a:defRPr/>
            </a:pPr>
            <a:r>
              <a:rPr lang="en-US" altLang="zh-CN" sz="2000" b="1" dirty="0"/>
              <a:t>A:</a:t>
            </a:r>
            <a:r>
              <a:rPr lang="zh-CN" altLang="zh-CN" sz="2000" b="1" dirty="0"/>
              <a:t>（</a:t>
            </a:r>
            <a:r>
              <a:rPr lang="en-US" altLang="zh-CN" sz="2000" b="1" dirty="0"/>
              <a:t>Availability</a:t>
            </a:r>
            <a:r>
              <a:rPr lang="zh-CN" altLang="zh-CN" sz="2000" b="1" dirty="0"/>
              <a:t>）：</a:t>
            </a:r>
            <a:r>
              <a:rPr lang="zh-CN" altLang="zh-CN" sz="2000" dirty="0"/>
              <a:t>可用性，是指快速获取数据，可以在确定的时间内返回操作结果</a:t>
            </a:r>
            <a:r>
              <a:rPr lang="zh-CN" altLang="en-US" sz="2000" dirty="0"/>
              <a:t>，保证每个请求不管成功或者失败都有响应</a:t>
            </a:r>
            <a:r>
              <a:rPr lang="zh-CN" altLang="zh-CN" sz="2000" dirty="0"/>
              <a:t>；</a:t>
            </a:r>
          </a:p>
          <a:p>
            <a:pPr marL="285750" indent="-285750">
              <a:lnSpc>
                <a:spcPct val="150000"/>
              </a:lnSpc>
              <a:buFont typeface="Wingdings" panose="05000000000000000000" pitchFamily="2" charset="2"/>
              <a:buChar char="l"/>
              <a:defRPr/>
            </a:pPr>
            <a:r>
              <a:rPr lang="en-US" altLang="zh-CN" sz="2000" b="1" dirty="0"/>
              <a:t>P</a:t>
            </a:r>
            <a:r>
              <a:rPr lang="zh-CN" altLang="zh-CN" sz="2000" b="1" dirty="0"/>
              <a:t>（</a:t>
            </a:r>
            <a:r>
              <a:rPr lang="en-US" altLang="zh-CN" sz="2000" b="1" dirty="0"/>
              <a:t>Tolerance of Network Partition</a:t>
            </a:r>
            <a:r>
              <a:rPr lang="zh-CN" altLang="zh-CN" sz="2000" b="1" dirty="0"/>
              <a:t>）：</a:t>
            </a:r>
            <a:r>
              <a:rPr lang="zh-CN" altLang="zh-CN" sz="2000" dirty="0"/>
              <a:t>分区容忍性，是指当出现网络分区的情况时（即系统中的一部分节点无法和其他节点进行通信），分离的系统也能够正常运行</a:t>
            </a:r>
            <a:r>
              <a:rPr lang="zh-CN" altLang="en-US" sz="2000" dirty="0"/>
              <a:t>，也就是说，系统中任意信息的丢失或失败不会影响系统的继续运作</a:t>
            </a:r>
            <a:r>
              <a:rPr lang="zh-CN" altLang="zh-CN" sz="2000" dirty="0"/>
              <a:t>。</a:t>
            </a:r>
          </a:p>
          <a:p>
            <a:pPr>
              <a:lnSpc>
                <a:spcPct val="150000"/>
              </a:lnSpc>
              <a:defRPr/>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a:extLst>
              <a:ext uri="{FF2B5EF4-FFF2-40B4-BE49-F238E27FC236}">
                <a16:creationId xmlns:a16="http://schemas.microsoft.com/office/drawing/2014/main" id="{5EA24972-5B6C-36CF-A541-1C445F1FCFAA}"/>
              </a:ext>
            </a:extLst>
          </p:cNvPr>
          <p:cNvSpPr>
            <a:spLocks noGrp="1"/>
          </p:cNvSpPr>
          <p:nvPr>
            <p:ph type="title" idx="10"/>
          </p:nvPr>
        </p:nvSpPr>
        <p:spPr/>
        <p:txBody>
          <a:bodyPr/>
          <a:lstStyle/>
          <a:p>
            <a:r>
              <a:rPr lang="en-US" altLang="zh-CN"/>
              <a:t>5.5.1  CAP</a:t>
            </a:r>
            <a:endParaRPr lang="zh-CN" altLang="en-US"/>
          </a:p>
        </p:txBody>
      </p:sp>
      <p:sp>
        <p:nvSpPr>
          <p:cNvPr id="30723" name="文本框 3">
            <a:extLst>
              <a:ext uri="{FF2B5EF4-FFF2-40B4-BE49-F238E27FC236}">
                <a16:creationId xmlns:a16="http://schemas.microsoft.com/office/drawing/2014/main" id="{56751503-CADB-71A6-8C1A-F0664A039279}"/>
              </a:ext>
            </a:extLst>
          </p:cNvPr>
          <p:cNvSpPr txBox="1">
            <a:spLocks noChangeArrowheads="1"/>
          </p:cNvSpPr>
          <p:nvPr/>
        </p:nvSpPr>
        <p:spPr bwMode="auto">
          <a:xfrm>
            <a:off x="304800" y="1143000"/>
            <a:ext cx="8534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a:t>       CAP</a:t>
            </a:r>
            <a:r>
              <a:rPr lang="zh-CN" altLang="zh-CN" sz="2000"/>
              <a:t>理论告诉我们，一个分布式系统不可能同时满足一致性、可用性和分区容忍性这三个需求，最多只能同时满足其中两个，正所谓“鱼和熊掌不可兼得”。</a:t>
            </a:r>
          </a:p>
          <a:p>
            <a:endParaRPr lang="zh-CN" altLang="en-US"/>
          </a:p>
        </p:txBody>
      </p:sp>
      <p:pic>
        <p:nvPicPr>
          <p:cNvPr id="30724" name="Picture 6" descr="c:\users\lenovo\appdata\roaming\360se6\User Data\temp\cap-theoram-image.png">
            <a:extLst>
              <a:ext uri="{FF2B5EF4-FFF2-40B4-BE49-F238E27FC236}">
                <a16:creationId xmlns:a16="http://schemas.microsoft.com/office/drawing/2014/main" id="{0131AE75-F2B7-2D4B-FA41-359D33232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93975"/>
            <a:ext cx="44196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a:extLst>
              <a:ext uri="{FF2B5EF4-FFF2-40B4-BE49-F238E27FC236}">
                <a16:creationId xmlns:a16="http://schemas.microsoft.com/office/drawing/2014/main" id="{DD670373-16D6-2BBD-1505-2FB69FED54D1}"/>
              </a:ext>
            </a:extLst>
          </p:cNvPr>
          <p:cNvSpPr>
            <a:spLocks noGrp="1"/>
          </p:cNvSpPr>
          <p:nvPr>
            <p:ph type="title" idx="10"/>
          </p:nvPr>
        </p:nvSpPr>
        <p:spPr/>
        <p:txBody>
          <a:bodyPr/>
          <a:lstStyle/>
          <a:p>
            <a:r>
              <a:rPr lang="en-US" altLang="zh-CN"/>
              <a:t>5.1  NoSQL</a:t>
            </a:r>
            <a:r>
              <a:rPr lang="zh-CN" altLang="en-US"/>
              <a:t>简介</a:t>
            </a:r>
          </a:p>
        </p:txBody>
      </p:sp>
      <p:sp>
        <p:nvSpPr>
          <p:cNvPr id="5123" name="文本框 1">
            <a:extLst>
              <a:ext uri="{FF2B5EF4-FFF2-40B4-BE49-F238E27FC236}">
                <a16:creationId xmlns:a16="http://schemas.microsoft.com/office/drawing/2014/main" id="{5D761A21-6782-E8C9-FCA3-B95356D36774}"/>
              </a:ext>
            </a:extLst>
          </p:cNvPr>
          <p:cNvSpPr txBox="1">
            <a:spLocks noChangeArrowheads="1"/>
          </p:cNvSpPr>
          <p:nvPr/>
        </p:nvSpPr>
        <p:spPr bwMode="auto">
          <a:xfrm>
            <a:off x="914400" y="3810000"/>
            <a:ext cx="7294563" cy="187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2000" dirty="0"/>
              <a:t>通常</a:t>
            </a:r>
            <a:r>
              <a:rPr lang="zh-CN" altLang="en-US" sz="2000" dirty="0"/>
              <a:t>，</a:t>
            </a:r>
            <a:r>
              <a:rPr lang="en-US" altLang="zh-CN" sz="2000" dirty="0"/>
              <a:t>NoSQL</a:t>
            </a:r>
            <a:r>
              <a:rPr lang="zh-CN" altLang="zh-CN" sz="2000" dirty="0"/>
              <a:t>数据库具有以下几个特点：</a:t>
            </a:r>
          </a:p>
          <a:p>
            <a:pPr>
              <a:lnSpc>
                <a:spcPct val="150000"/>
              </a:lnSpc>
            </a:pPr>
            <a:r>
              <a:rPr lang="zh-CN" altLang="zh-CN" sz="2000" b="1" dirty="0"/>
              <a:t>（</a:t>
            </a:r>
            <a:r>
              <a:rPr lang="en-US" altLang="zh-CN" sz="2000" b="1" dirty="0"/>
              <a:t>1</a:t>
            </a:r>
            <a:r>
              <a:rPr lang="zh-CN" altLang="zh-CN" sz="2000" b="1" dirty="0"/>
              <a:t>）灵活的可扩展性</a:t>
            </a:r>
            <a:endParaRPr lang="zh-CN" altLang="zh-CN" sz="2000" dirty="0"/>
          </a:p>
          <a:p>
            <a:pPr>
              <a:lnSpc>
                <a:spcPct val="150000"/>
              </a:lnSpc>
            </a:pPr>
            <a:r>
              <a:rPr lang="zh-CN" altLang="zh-CN" sz="2000" b="1" dirty="0"/>
              <a:t>（</a:t>
            </a:r>
            <a:r>
              <a:rPr lang="en-US" altLang="zh-CN" sz="2000" b="1" dirty="0"/>
              <a:t>2</a:t>
            </a:r>
            <a:r>
              <a:rPr lang="zh-CN" altLang="zh-CN" sz="2000" b="1" dirty="0"/>
              <a:t>）灵活的数据模型</a:t>
            </a:r>
            <a:endParaRPr lang="zh-CN" altLang="zh-CN" sz="2000" dirty="0"/>
          </a:p>
          <a:p>
            <a:pPr>
              <a:lnSpc>
                <a:spcPct val="150000"/>
              </a:lnSpc>
            </a:pPr>
            <a:r>
              <a:rPr lang="zh-CN" altLang="zh-CN" sz="2000" b="1" dirty="0"/>
              <a:t>（</a:t>
            </a:r>
            <a:r>
              <a:rPr lang="en-US" altLang="zh-CN" sz="2000" b="1" dirty="0"/>
              <a:t>3</a:t>
            </a:r>
            <a:r>
              <a:rPr lang="zh-CN" altLang="zh-CN" sz="2000" b="1" dirty="0"/>
              <a:t>）与云计算紧密融合</a:t>
            </a:r>
            <a:endParaRPr lang="zh-CN" altLang="zh-CN" sz="2000" dirty="0"/>
          </a:p>
        </p:txBody>
      </p:sp>
      <p:pic>
        <p:nvPicPr>
          <p:cNvPr id="5124" name="Picture 6">
            <a:extLst>
              <a:ext uri="{FF2B5EF4-FFF2-40B4-BE49-F238E27FC236}">
                <a16:creationId xmlns:a16="http://schemas.microsoft.com/office/drawing/2014/main" id="{245C71A8-D8E9-3763-1556-786F365A3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67818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a:extLst>
              <a:ext uri="{FF2B5EF4-FFF2-40B4-BE49-F238E27FC236}">
                <a16:creationId xmlns:a16="http://schemas.microsoft.com/office/drawing/2014/main" id="{32DB229D-47E9-B258-A332-4618DF74E097}"/>
              </a:ext>
            </a:extLst>
          </p:cNvPr>
          <p:cNvSpPr>
            <a:spLocks noGrp="1"/>
          </p:cNvSpPr>
          <p:nvPr>
            <p:ph type="title" idx="10"/>
          </p:nvPr>
        </p:nvSpPr>
        <p:spPr/>
        <p:txBody>
          <a:bodyPr/>
          <a:lstStyle/>
          <a:p>
            <a:r>
              <a:rPr lang="en-US" altLang="zh-CN"/>
              <a:t>5.5.1  CAP</a:t>
            </a:r>
            <a:endParaRPr lang="zh-CN" altLang="en-US"/>
          </a:p>
        </p:txBody>
      </p:sp>
      <p:sp>
        <p:nvSpPr>
          <p:cNvPr id="31747" name="文本框 4">
            <a:extLst>
              <a:ext uri="{FF2B5EF4-FFF2-40B4-BE49-F238E27FC236}">
                <a16:creationId xmlns:a16="http://schemas.microsoft.com/office/drawing/2014/main" id="{5EEAF382-0A54-8931-7E72-0997FE60EA19}"/>
              </a:ext>
            </a:extLst>
          </p:cNvPr>
          <p:cNvSpPr txBox="1">
            <a:spLocks noChangeArrowheads="1"/>
          </p:cNvSpPr>
          <p:nvPr/>
        </p:nvSpPr>
        <p:spPr bwMode="auto">
          <a:xfrm>
            <a:off x="2895600" y="5410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t>（</a:t>
            </a:r>
            <a:r>
              <a:rPr lang="en-US" altLang="zh-CN" sz="2000" b="1"/>
              <a:t>a</a:t>
            </a:r>
            <a:r>
              <a:rPr lang="zh-CN" altLang="en-US" sz="2000" b="1"/>
              <a:t>）初始状态</a:t>
            </a:r>
          </a:p>
        </p:txBody>
      </p:sp>
      <p:sp>
        <p:nvSpPr>
          <p:cNvPr id="31748" name="Rectangle 6">
            <a:extLst>
              <a:ext uri="{FF2B5EF4-FFF2-40B4-BE49-F238E27FC236}">
                <a16:creationId xmlns:a16="http://schemas.microsoft.com/office/drawing/2014/main" id="{1CCB8094-FD51-9D66-9BB4-81A06B64B332}"/>
              </a:ext>
            </a:extLst>
          </p:cNvPr>
          <p:cNvSpPr>
            <a:spLocks noChangeArrowheads="1"/>
          </p:cNvSpPr>
          <p:nvPr/>
        </p:nvSpPr>
        <p:spPr bwMode="auto">
          <a:xfrm>
            <a:off x="228600" y="1143000"/>
            <a:ext cx="393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一个牺牲一致性来换取可用性的实例</a:t>
            </a:r>
            <a:r>
              <a:rPr lang="zh-CN" altLang="en-US"/>
              <a:t> </a:t>
            </a:r>
          </a:p>
        </p:txBody>
      </p:sp>
      <p:pic>
        <p:nvPicPr>
          <p:cNvPr id="31749" name="Picture 7">
            <a:extLst>
              <a:ext uri="{FF2B5EF4-FFF2-40B4-BE49-F238E27FC236}">
                <a16:creationId xmlns:a16="http://schemas.microsoft.com/office/drawing/2014/main" id="{1ADCB1FE-BAEA-B5B2-9C0E-CF61F9FEC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438400"/>
            <a:ext cx="27019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a:extLst>
              <a:ext uri="{FF2B5EF4-FFF2-40B4-BE49-F238E27FC236}">
                <a16:creationId xmlns:a16="http://schemas.microsoft.com/office/drawing/2014/main" id="{050ED757-7A09-6225-A5DE-877353ECE8C4}"/>
              </a:ext>
            </a:extLst>
          </p:cNvPr>
          <p:cNvSpPr>
            <a:spLocks noGrp="1"/>
          </p:cNvSpPr>
          <p:nvPr>
            <p:ph type="title" idx="10"/>
          </p:nvPr>
        </p:nvSpPr>
        <p:spPr/>
        <p:txBody>
          <a:bodyPr/>
          <a:lstStyle/>
          <a:p>
            <a:r>
              <a:rPr lang="en-US" altLang="zh-CN"/>
              <a:t>5.5.1  CAP</a:t>
            </a:r>
            <a:endParaRPr lang="zh-CN" altLang="en-US"/>
          </a:p>
        </p:txBody>
      </p:sp>
      <p:sp>
        <p:nvSpPr>
          <p:cNvPr id="32771" name="文本框 3">
            <a:extLst>
              <a:ext uri="{FF2B5EF4-FFF2-40B4-BE49-F238E27FC236}">
                <a16:creationId xmlns:a16="http://schemas.microsoft.com/office/drawing/2014/main" id="{684C1153-7A9B-F990-C769-F0430D2BA1BD}"/>
              </a:ext>
            </a:extLst>
          </p:cNvPr>
          <p:cNvSpPr txBox="1">
            <a:spLocks noChangeArrowheads="1"/>
          </p:cNvSpPr>
          <p:nvPr/>
        </p:nvSpPr>
        <p:spPr bwMode="auto">
          <a:xfrm>
            <a:off x="3048000" y="5486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t>（</a:t>
            </a:r>
            <a:r>
              <a:rPr lang="en-US" altLang="zh-CN" sz="2000" b="1"/>
              <a:t>b</a:t>
            </a:r>
            <a:r>
              <a:rPr lang="zh-CN" altLang="en-US" sz="2000" b="1"/>
              <a:t>）正常执行过程</a:t>
            </a:r>
          </a:p>
        </p:txBody>
      </p:sp>
      <p:sp>
        <p:nvSpPr>
          <p:cNvPr id="32772" name="Rectangle 6">
            <a:extLst>
              <a:ext uri="{FF2B5EF4-FFF2-40B4-BE49-F238E27FC236}">
                <a16:creationId xmlns:a16="http://schemas.microsoft.com/office/drawing/2014/main" id="{C2A378D0-EA6A-A556-3B6A-774C146870F7}"/>
              </a:ext>
            </a:extLst>
          </p:cNvPr>
          <p:cNvSpPr>
            <a:spLocks noChangeArrowheads="1"/>
          </p:cNvSpPr>
          <p:nvPr/>
        </p:nvSpPr>
        <p:spPr bwMode="auto">
          <a:xfrm>
            <a:off x="228600" y="1143000"/>
            <a:ext cx="393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一个牺牲一致性来换取可用性的实例</a:t>
            </a:r>
            <a:r>
              <a:rPr lang="zh-CN" altLang="en-US"/>
              <a:t> </a:t>
            </a:r>
          </a:p>
        </p:txBody>
      </p:sp>
      <p:pic>
        <p:nvPicPr>
          <p:cNvPr id="32773" name="Picture 7">
            <a:extLst>
              <a:ext uri="{FF2B5EF4-FFF2-40B4-BE49-F238E27FC236}">
                <a16:creationId xmlns:a16="http://schemas.microsoft.com/office/drawing/2014/main" id="{410A3E5F-A3E1-25A6-B0EF-AD3CE0D4A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7510463"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a:extLst>
              <a:ext uri="{FF2B5EF4-FFF2-40B4-BE49-F238E27FC236}">
                <a16:creationId xmlns:a16="http://schemas.microsoft.com/office/drawing/2014/main" id="{8AFB80E9-D434-67BB-F749-33F3E51005EC}"/>
              </a:ext>
            </a:extLst>
          </p:cNvPr>
          <p:cNvSpPr>
            <a:spLocks noGrp="1"/>
          </p:cNvSpPr>
          <p:nvPr>
            <p:ph type="title" idx="10"/>
          </p:nvPr>
        </p:nvSpPr>
        <p:spPr/>
        <p:txBody>
          <a:bodyPr/>
          <a:lstStyle/>
          <a:p>
            <a:r>
              <a:rPr lang="en-US" altLang="zh-CN"/>
              <a:t>5.5.1  CAP</a:t>
            </a:r>
            <a:endParaRPr lang="zh-CN" altLang="en-US"/>
          </a:p>
        </p:txBody>
      </p:sp>
      <p:pic>
        <p:nvPicPr>
          <p:cNvPr id="33795" name="Picture 6">
            <a:extLst>
              <a:ext uri="{FF2B5EF4-FFF2-40B4-BE49-F238E27FC236}">
                <a16:creationId xmlns:a16="http://schemas.microsoft.com/office/drawing/2014/main" id="{92DCEC6B-2951-0831-9EB7-7D6055266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7669213" cy="348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7">
            <a:extLst>
              <a:ext uri="{FF2B5EF4-FFF2-40B4-BE49-F238E27FC236}">
                <a16:creationId xmlns:a16="http://schemas.microsoft.com/office/drawing/2014/main" id="{9419FBE4-B252-744D-2B39-DA0D527C3C73}"/>
              </a:ext>
            </a:extLst>
          </p:cNvPr>
          <p:cNvSpPr>
            <a:spLocks noChangeArrowheads="1"/>
          </p:cNvSpPr>
          <p:nvPr/>
        </p:nvSpPr>
        <p:spPr bwMode="auto">
          <a:xfrm>
            <a:off x="2895600" y="5853113"/>
            <a:ext cx="3694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t>(c) </a:t>
            </a:r>
            <a:r>
              <a:rPr lang="zh-CN" altLang="en-US" sz="2000" b="1"/>
              <a:t>更新传播失败时的执行过程</a:t>
            </a:r>
            <a:r>
              <a:rPr lang="zh-CN" altLang="en-US"/>
              <a:t> </a:t>
            </a:r>
          </a:p>
        </p:txBody>
      </p:sp>
      <p:sp>
        <p:nvSpPr>
          <p:cNvPr id="33797" name="Rectangle 8">
            <a:extLst>
              <a:ext uri="{FF2B5EF4-FFF2-40B4-BE49-F238E27FC236}">
                <a16:creationId xmlns:a16="http://schemas.microsoft.com/office/drawing/2014/main" id="{9530113F-D057-7464-DCF9-0C7EB1F3E450}"/>
              </a:ext>
            </a:extLst>
          </p:cNvPr>
          <p:cNvSpPr>
            <a:spLocks noChangeArrowheads="1"/>
          </p:cNvSpPr>
          <p:nvPr/>
        </p:nvSpPr>
        <p:spPr bwMode="auto">
          <a:xfrm>
            <a:off x="228600" y="1143000"/>
            <a:ext cx="393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一个牺牲一致性来换取可用性的实例</a:t>
            </a:r>
            <a:r>
              <a:rPr lang="zh-CN" altLang="en-US"/>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a:extLst>
              <a:ext uri="{FF2B5EF4-FFF2-40B4-BE49-F238E27FC236}">
                <a16:creationId xmlns:a16="http://schemas.microsoft.com/office/drawing/2014/main" id="{137495C8-6EF0-4D58-FFFE-14AB1821A1D1}"/>
              </a:ext>
            </a:extLst>
          </p:cNvPr>
          <p:cNvSpPr>
            <a:spLocks noGrp="1"/>
          </p:cNvSpPr>
          <p:nvPr>
            <p:ph type="title" idx="10"/>
          </p:nvPr>
        </p:nvSpPr>
        <p:spPr/>
        <p:txBody>
          <a:bodyPr/>
          <a:lstStyle/>
          <a:p>
            <a:r>
              <a:rPr lang="en-US" altLang="zh-CN"/>
              <a:t>5.5.1  CAP</a:t>
            </a:r>
            <a:endParaRPr lang="zh-CN" altLang="en-US"/>
          </a:p>
        </p:txBody>
      </p:sp>
      <p:sp>
        <p:nvSpPr>
          <p:cNvPr id="34819" name="文本框 3">
            <a:extLst>
              <a:ext uri="{FF2B5EF4-FFF2-40B4-BE49-F238E27FC236}">
                <a16:creationId xmlns:a16="http://schemas.microsoft.com/office/drawing/2014/main" id="{8C29C98F-A2C5-0313-80E5-1AAFF07D3AD4}"/>
              </a:ext>
            </a:extLst>
          </p:cNvPr>
          <p:cNvSpPr txBox="1">
            <a:spLocks noChangeArrowheads="1"/>
          </p:cNvSpPr>
          <p:nvPr/>
        </p:nvSpPr>
        <p:spPr bwMode="auto">
          <a:xfrm>
            <a:off x="228600" y="1279525"/>
            <a:ext cx="8763000" cy="511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2000" dirty="0"/>
              <a:t>当处理</a:t>
            </a:r>
            <a:r>
              <a:rPr lang="en-US" altLang="zh-CN" sz="2000" dirty="0"/>
              <a:t>CAP</a:t>
            </a:r>
            <a:r>
              <a:rPr lang="zh-CN" altLang="zh-CN" sz="2000" dirty="0"/>
              <a:t>的问题时，可以有几个明显的选择：</a:t>
            </a:r>
          </a:p>
          <a:p>
            <a:pPr marL="457200" indent="-457200">
              <a:lnSpc>
                <a:spcPct val="150000"/>
              </a:lnSpc>
              <a:buFont typeface="+mj-lt"/>
              <a:buAutoNum type="arabicPeriod"/>
            </a:pPr>
            <a:r>
              <a:rPr lang="en-US" altLang="zh-CN" sz="2000" b="1" dirty="0"/>
              <a:t>CA</a:t>
            </a:r>
            <a:r>
              <a:rPr lang="zh-CN" altLang="zh-CN" sz="2000" dirty="0"/>
              <a:t>：也就是强调一致性（</a:t>
            </a:r>
            <a:r>
              <a:rPr lang="en-US" altLang="zh-CN" sz="2000" dirty="0"/>
              <a:t>C</a:t>
            </a:r>
            <a:r>
              <a:rPr lang="zh-CN" altLang="zh-CN" sz="2000" dirty="0"/>
              <a:t>）和可用性（</a:t>
            </a:r>
            <a:r>
              <a:rPr lang="en-US" altLang="zh-CN" sz="2000" dirty="0"/>
              <a:t>A</a:t>
            </a:r>
            <a:r>
              <a:rPr lang="zh-CN" altLang="zh-CN" sz="2000" dirty="0"/>
              <a:t>），放弃分区容忍性（</a:t>
            </a:r>
            <a:r>
              <a:rPr lang="en-US" altLang="zh-CN" sz="2000" dirty="0"/>
              <a:t>P</a:t>
            </a:r>
            <a:r>
              <a:rPr lang="zh-CN" altLang="zh-CN" sz="2000" dirty="0"/>
              <a:t>），最简单的做法是把所有与事务相关内容都放到同一台机器上。很显然，这种做法会严重影响系统的可扩展性。传统的关系数据库（</a:t>
            </a:r>
            <a:r>
              <a:rPr lang="en-US" altLang="zh-CN" sz="2000" dirty="0"/>
              <a:t>MySQL</a:t>
            </a:r>
            <a:r>
              <a:rPr lang="zh-CN" altLang="zh-CN" sz="2000" dirty="0"/>
              <a:t>、</a:t>
            </a:r>
            <a:r>
              <a:rPr lang="en-US" altLang="zh-CN" sz="2000" dirty="0"/>
              <a:t>SQL Server</a:t>
            </a:r>
            <a:r>
              <a:rPr lang="zh-CN" altLang="zh-CN" sz="2000" dirty="0"/>
              <a:t>和</a:t>
            </a:r>
            <a:r>
              <a:rPr lang="en-US" altLang="zh-CN" sz="2000" dirty="0"/>
              <a:t>PostgreSQL</a:t>
            </a:r>
            <a:r>
              <a:rPr lang="zh-CN" altLang="zh-CN" sz="2000" dirty="0"/>
              <a:t>），都采用了这种设计原则，因此，扩展性都比较差</a:t>
            </a:r>
          </a:p>
          <a:p>
            <a:pPr marL="457200" indent="-457200">
              <a:lnSpc>
                <a:spcPct val="150000"/>
              </a:lnSpc>
              <a:buFont typeface="+mj-lt"/>
              <a:buAutoNum type="arabicPeriod"/>
            </a:pPr>
            <a:r>
              <a:rPr lang="en-US" altLang="zh-CN" sz="2000" b="1" dirty="0"/>
              <a:t>CP</a:t>
            </a:r>
            <a:r>
              <a:rPr lang="zh-CN" altLang="zh-CN" sz="2000" dirty="0"/>
              <a:t>：也就是强调一致性（</a:t>
            </a:r>
            <a:r>
              <a:rPr lang="en-US" altLang="zh-CN" sz="2000" dirty="0"/>
              <a:t>C</a:t>
            </a:r>
            <a:r>
              <a:rPr lang="zh-CN" altLang="zh-CN" sz="2000" dirty="0"/>
              <a:t>）和分区容忍性（</a:t>
            </a:r>
            <a:r>
              <a:rPr lang="en-US" altLang="zh-CN" sz="2000" dirty="0"/>
              <a:t>P</a:t>
            </a:r>
            <a:r>
              <a:rPr lang="zh-CN" altLang="zh-CN" sz="2000" dirty="0"/>
              <a:t>），放弃可用性（</a:t>
            </a:r>
            <a:r>
              <a:rPr lang="en-US" altLang="zh-CN" sz="2000" dirty="0"/>
              <a:t>A</a:t>
            </a:r>
            <a:r>
              <a:rPr lang="zh-CN" altLang="zh-CN" sz="2000" dirty="0"/>
              <a:t>），当出现网络分区的情况时，受影响的服务需要等待数据一致，因此在等待期间就无法对外提供服务</a:t>
            </a:r>
          </a:p>
          <a:p>
            <a:pPr marL="457200" indent="-457200">
              <a:lnSpc>
                <a:spcPct val="150000"/>
              </a:lnSpc>
              <a:buFont typeface="+mj-lt"/>
              <a:buAutoNum type="arabicPeriod"/>
            </a:pPr>
            <a:r>
              <a:rPr lang="en-US" altLang="zh-CN" sz="2000" b="1" dirty="0"/>
              <a:t>AP</a:t>
            </a:r>
            <a:r>
              <a:rPr lang="zh-CN" altLang="zh-CN" sz="2000" dirty="0"/>
              <a:t>：也就是强调可用性（</a:t>
            </a:r>
            <a:r>
              <a:rPr lang="en-US" altLang="zh-CN" sz="2000" dirty="0"/>
              <a:t>A</a:t>
            </a:r>
            <a:r>
              <a:rPr lang="zh-CN" altLang="zh-CN" sz="2000" dirty="0"/>
              <a:t>）和分区容忍性（</a:t>
            </a:r>
            <a:r>
              <a:rPr lang="en-US" altLang="zh-CN" sz="2000" dirty="0"/>
              <a:t>P</a:t>
            </a:r>
            <a:r>
              <a:rPr lang="zh-CN" altLang="zh-CN" sz="2000" dirty="0"/>
              <a:t>），放弃一致性（</a:t>
            </a:r>
            <a:r>
              <a:rPr lang="en-US" altLang="zh-CN" sz="2000" dirty="0"/>
              <a:t>C</a:t>
            </a:r>
            <a:r>
              <a:rPr lang="zh-CN" altLang="zh-CN" sz="2000" dirty="0"/>
              <a:t>），允许系统返回不一致的数据</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a:extLst>
              <a:ext uri="{FF2B5EF4-FFF2-40B4-BE49-F238E27FC236}">
                <a16:creationId xmlns:a16="http://schemas.microsoft.com/office/drawing/2014/main" id="{C84B1919-8EC6-B9D2-196F-EBF46E28A88A}"/>
              </a:ext>
            </a:extLst>
          </p:cNvPr>
          <p:cNvSpPr>
            <a:spLocks noGrp="1"/>
          </p:cNvSpPr>
          <p:nvPr>
            <p:ph type="title" idx="10"/>
          </p:nvPr>
        </p:nvSpPr>
        <p:spPr/>
        <p:txBody>
          <a:bodyPr/>
          <a:lstStyle/>
          <a:p>
            <a:r>
              <a:rPr lang="en-US" altLang="zh-CN"/>
              <a:t>5.5.1  CAP</a:t>
            </a:r>
            <a:endParaRPr lang="zh-CN" altLang="en-US"/>
          </a:p>
        </p:txBody>
      </p:sp>
      <p:pic>
        <p:nvPicPr>
          <p:cNvPr id="35843" name="Picture 5">
            <a:extLst>
              <a:ext uri="{FF2B5EF4-FFF2-40B4-BE49-F238E27FC236}">
                <a16:creationId xmlns:a16="http://schemas.microsoft.com/office/drawing/2014/main" id="{D779290E-B363-C53C-EB3C-0CEFB266B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3" y="1447800"/>
            <a:ext cx="5329237"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6">
            <a:extLst>
              <a:ext uri="{FF2B5EF4-FFF2-40B4-BE49-F238E27FC236}">
                <a16:creationId xmlns:a16="http://schemas.microsoft.com/office/drawing/2014/main" id="{43E3F17F-1E75-75C9-89FF-8F246F4C6244}"/>
              </a:ext>
            </a:extLst>
          </p:cNvPr>
          <p:cNvSpPr>
            <a:spLocks noChangeArrowheads="1"/>
          </p:cNvSpPr>
          <p:nvPr/>
        </p:nvSpPr>
        <p:spPr bwMode="auto">
          <a:xfrm>
            <a:off x="2241550" y="5943600"/>
            <a:ext cx="476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图</a:t>
            </a:r>
            <a:r>
              <a:rPr lang="en-US" altLang="zh-CN"/>
              <a:t>5-5 </a:t>
            </a:r>
            <a:r>
              <a:rPr lang="zh-CN" altLang="en-US"/>
              <a:t>不同产品在</a:t>
            </a:r>
            <a:r>
              <a:rPr lang="en-US" altLang="zh-CN"/>
              <a:t>CAP</a:t>
            </a:r>
            <a:r>
              <a:rPr lang="zh-CN" altLang="en-US"/>
              <a:t>理论下的不同设计原则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a:extLst>
              <a:ext uri="{FF2B5EF4-FFF2-40B4-BE49-F238E27FC236}">
                <a16:creationId xmlns:a16="http://schemas.microsoft.com/office/drawing/2014/main" id="{649882E0-2DB9-7818-5C19-79C3DFA27E58}"/>
              </a:ext>
            </a:extLst>
          </p:cNvPr>
          <p:cNvSpPr>
            <a:spLocks noGrp="1"/>
          </p:cNvSpPr>
          <p:nvPr>
            <p:ph type="title" idx="10"/>
          </p:nvPr>
        </p:nvSpPr>
        <p:spPr/>
        <p:txBody>
          <a:bodyPr/>
          <a:lstStyle/>
          <a:p>
            <a:r>
              <a:rPr lang="en-US" altLang="zh-CN"/>
              <a:t>5.5.2  BASE</a:t>
            </a:r>
            <a:endParaRPr lang="zh-CN" altLang="en-US"/>
          </a:p>
        </p:txBody>
      </p:sp>
      <p:graphicFrame>
        <p:nvGraphicFramePr>
          <p:cNvPr id="4" name="表格 3">
            <a:extLst>
              <a:ext uri="{FF2B5EF4-FFF2-40B4-BE49-F238E27FC236}">
                <a16:creationId xmlns:a16="http://schemas.microsoft.com/office/drawing/2014/main" id="{7F670EFF-3DA5-C462-AADE-DD5F0BD670FD}"/>
              </a:ext>
            </a:extLst>
          </p:cNvPr>
          <p:cNvGraphicFramePr>
            <a:graphicFrameLocks noGrp="1"/>
          </p:cNvGraphicFramePr>
          <p:nvPr>
            <p:extLst>
              <p:ext uri="{D42A27DB-BD31-4B8C-83A1-F6EECF244321}">
                <p14:modId xmlns:p14="http://schemas.microsoft.com/office/powerpoint/2010/main" val="2161918554"/>
              </p:ext>
            </p:extLst>
          </p:nvPr>
        </p:nvGraphicFramePr>
        <p:xfrm>
          <a:off x="1028700" y="2438401"/>
          <a:ext cx="7086600" cy="2932111"/>
        </p:xfrm>
        <a:graphic>
          <a:graphicData uri="http://schemas.openxmlformats.org/drawingml/2006/table">
            <a:tbl>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435070">
                <a:tc>
                  <a:txBody>
                    <a:bodyPr/>
                    <a:lstStyle/>
                    <a:p>
                      <a:pPr algn="ctr" fontAlgn="t"/>
                      <a:r>
                        <a:rPr lang="en-US" sz="1600" dirty="0">
                          <a:solidFill>
                            <a:srgbClr val="FFFFFF"/>
                          </a:solidFill>
                        </a:rPr>
                        <a:t>ACID</a:t>
                      </a:r>
                    </a:p>
                  </a:txBody>
                  <a:tcPr marL="25086" marR="25086" marT="25082" marB="25082">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ctr" fontAlgn="t"/>
                      <a:r>
                        <a:rPr lang="en-US" sz="1600" dirty="0">
                          <a:solidFill>
                            <a:srgbClr val="FFFFFF"/>
                          </a:solidFill>
                        </a:rPr>
                        <a:t>BASE</a:t>
                      </a:r>
                    </a:p>
                  </a:txBody>
                  <a:tcPr marL="25086" marR="25086" marT="25082" marB="25082">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534051">
                <a:tc>
                  <a:txBody>
                    <a:bodyPr/>
                    <a:lstStyle/>
                    <a:p>
                      <a:pPr fontAlgn="t"/>
                      <a:r>
                        <a:rPr lang="zh-CN" altLang="en-US" sz="1600"/>
                        <a:t>原子性</a:t>
                      </a:r>
                      <a:r>
                        <a:rPr lang="en-US" altLang="zh-CN" sz="1600"/>
                        <a:t>(</a:t>
                      </a:r>
                      <a:r>
                        <a:rPr lang="en-US" sz="1600" b="1"/>
                        <a:t>A</a:t>
                      </a:r>
                      <a:r>
                        <a:rPr lang="en-US" sz="1600"/>
                        <a:t>tomicity)</a:t>
                      </a:r>
                    </a:p>
                  </a:txBody>
                  <a:tcPr marL="41811" marR="41811" marT="58526" marB="5852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t>基本可用</a:t>
                      </a:r>
                      <a:r>
                        <a:rPr lang="en-US" altLang="zh-CN" sz="1600"/>
                        <a:t>(</a:t>
                      </a:r>
                      <a:r>
                        <a:rPr lang="en-US" sz="1600" b="1"/>
                        <a:t>B</a:t>
                      </a:r>
                      <a:r>
                        <a:rPr lang="en-US" sz="1600"/>
                        <a:t>asically </a:t>
                      </a:r>
                      <a:r>
                        <a:rPr lang="en-US" sz="1600" b="1"/>
                        <a:t>A</a:t>
                      </a:r>
                      <a:r>
                        <a:rPr lang="en-US" sz="1600"/>
                        <a:t>vailable)</a:t>
                      </a:r>
                    </a:p>
                  </a:txBody>
                  <a:tcPr marL="41811" marR="41811" marT="58526" marB="5852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4051">
                <a:tc>
                  <a:txBody>
                    <a:bodyPr/>
                    <a:lstStyle/>
                    <a:p>
                      <a:pPr fontAlgn="t"/>
                      <a:r>
                        <a:rPr lang="zh-CN" altLang="en-US" sz="1600"/>
                        <a:t>一致性</a:t>
                      </a:r>
                      <a:r>
                        <a:rPr lang="en-US" altLang="zh-CN" sz="1600"/>
                        <a:t>(</a:t>
                      </a:r>
                      <a:r>
                        <a:rPr lang="en-US" sz="1600" b="1"/>
                        <a:t>C</a:t>
                      </a:r>
                      <a:r>
                        <a:rPr lang="en-US" sz="1600"/>
                        <a:t>onsistency)</a:t>
                      </a:r>
                    </a:p>
                  </a:txBody>
                  <a:tcPr marL="41811" marR="41811" marT="58526" marB="5852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t>软状态</a:t>
                      </a:r>
                      <a:r>
                        <a:rPr lang="en-US" altLang="zh-CN" sz="1600"/>
                        <a:t>/</a:t>
                      </a:r>
                      <a:r>
                        <a:rPr lang="zh-CN" altLang="en-US" sz="1600"/>
                        <a:t>柔性事务</a:t>
                      </a:r>
                      <a:r>
                        <a:rPr lang="en-US" altLang="zh-CN" sz="1600"/>
                        <a:t>(</a:t>
                      </a:r>
                      <a:r>
                        <a:rPr lang="en-US" sz="1600" b="1"/>
                        <a:t>S</a:t>
                      </a:r>
                      <a:r>
                        <a:rPr lang="en-US" sz="1600"/>
                        <a:t>oft state)</a:t>
                      </a:r>
                    </a:p>
                  </a:txBody>
                  <a:tcPr marL="41811" marR="41811" marT="58526" marB="5852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894888">
                <a:tc>
                  <a:txBody>
                    <a:bodyPr/>
                    <a:lstStyle/>
                    <a:p>
                      <a:pPr fontAlgn="t"/>
                      <a:r>
                        <a:rPr lang="zh-CN" altLang="en-US" sz="1600"/>
                        <a:t>隔离性</a:t>
                      </a:r>
                      <a:r>
                        <a:rPr lang="en-US" altLang="zh-CN" sz="1600"/>
                        <a:t>(</a:t>
                      </a:r>
                      <a:r>
                        <a:rPr lang="en-US" sz="1600" b="1"/>
                        <a:t>I</a:t>
                      </a:r>
                      <a:r>
                        <a:rPr lang="en-US" sz="1600"/>
                        <a:t>solation)</a:t>
                      </a:r>
                    </a:p>
                  </a:txBody>
                  <a:tcPr marL="41811" marR="41811" marT="58526" marB="5852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t>最终一致性 </a:t>
                      </a:r>
                      <a:r>
                        <a:rPr lang="en-US" altLang="zh-CN" sz="1600" dirty="0"/>
                        <a:t>(</a:t>
                      </a:r>
                      <a:r>
                        <a:rPr lang="en-US" sz="1600" b="1" dirty="0"/>
                        <a:t>E</a:t>
                      </a:r>
                      <a:r>
                        <a:rPr lang="en-US" sz="1600" dirty="0"/>
                        <a:t>ventual consistency)</a:t>
                      </a:r>
                    </a:p>
                  </a:txBody>
                  <a:tcPr marL="41811" marR="41811" marT="58526" marB="5852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4051">
                <a:tc>
                  <a:txBody>
                    <a:bodyPr/>
                    <a:lstStyle/>
                    <a:p>
                      <a:pPr fontAlgn="t"/>
                      <a:r>
                        <a:rPr lang="zh-CN" altLang="en-US" sz="1600"/>
                        <a:t>持久性 </a:t>
                      </a:r>
                      <a:r>
                        <a:rPr lang="en-US" altLang="zh-CN" sz="1600"/>
                        <a:t>(</a:t>
                      </a:r>
                      <a:r>
                        <a:rPr lang="en-US" sz="1600" b="1"/>
                        <a:t>D</a:t>
                      </a:r>
                      <a:r>
                        <a:rPr lang="en-US" sz="1600"/>
                        <a:t>urable)</a:t>
                      </a:r>
                    </a:p>
                  </a:txBody>
                  <a:tcPr marL="41811" marR="41811" marT="58526" marB="5852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t> </a:t>
                      </a:r>
                    </a:p>
                  </a:txBody>
                  <a:tcPr marL="41811" marR="41811" marT="58526" marB="5852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bl>
          </a:graphicData>
        </a:graphic>
      </p:graphicFrame>
      <p:sp>
        <p:nvSpPr>
          <p:cNvPr id="36890" name="矩形 4">
            <a:extLst>
              <a:ext uri="{FF2B5EF4-FFF2-40B4-BE49-F238E27FC236}">
                <a16:creationId xmlns:a16="http://schemas.microsoft.com/office/drawing/2014/main" id="{3B39C60F-7D62-314C-EF4D-44DED4D62B35}"/>
              </a:ext>
            </a:extLst>
          </p:cNvPr>
          <p:cNvSpPr>
            <a:spLocks noChangeArrowheads="1"/>
          </p:cNvSpPr>
          <p:nvPr/>
        </p:nvSpPr>
        <p:spPr bwMode="auto">
          <a:xfrm>
            <a:off x="838200" y="1487488"/>
            <a:ext cx="7696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a:t>说起</a:t>
            </a:r>
            <a:r>
              <a:rPr lang="en-US" altLang="zh-CN"/>
              <a:t>BASE</a:t>
            </a:r>
            <a:r>
              <a:rPr lang="zh-CN" altLang="zh-CN"/>
              <a:t>（</a:t>
            </a:r>
            <a:r>
              <a:rPr lang="en-US" altLang="zh-CN" b="1" u="sng"/>
              <a:t>B</a:t>
            </a:r>
            <a:r>
              <a:rPr lang="en-US" altLang="zh-CN" b="1"/>
              <a:t>asically </a:t>
            </a:r>
            <a:r>
              <a:rPr lang="en-US" altLang="zh-CN" b="1" u="sng"/>
              <a:t>A</a:t>
            </a:r>
            <a:r>
              <a:rPr lang="en-US" altLang="zh-CN" b="1"/>
              <a:t>vailble, </a:t>
            </a:r>
            <a:r>
              <a:rPr lang="en-US" altLang="zh-CN" b="1" u="sng"/>
              <a:t>S</a:t>
            </a:r>
            <a:r>
              <a:rPr lang="en-US" altLang="zh-CN" b="1"/>
              <a:t>oft-state, </a:t>
            </a:r>
            <a:r>
              <a:rPr lang="en-US" altLang="zh-CN" b="1" u="sng"/>
              <a:t>E</a:t>
            </a:r>
            <a:r>
              <a:rPr lang="en-US" altLang="zh-CN" b="1"/>
              <a:t>ventual consistency</a:t>
            </a:r>
            <a:r>
              <a:rPr lang="zh-CN" altLang="zh-CN"/>
              <a:t>），不得不谈到</a:t>
            </a:r>
            <a:r>
              <a:rPr lang="en-US" altLang="zh-CN"/>
              <a:t>ACID</a:t>
            </a:r>
            <a:r>
              <a:rPr lang="zh-CN" altLang="zh-CN"/>
              <a:t>。</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a:extLst>
              <a:ext uri="{FF2B5EF4-FFF2-40B4-BE49-F238E27FC236}">
                <a16:creationId xmlns:a16="http://schemas.microsoft.com/office/drawing/2014/main" id="{DCA1769A-3BAC-32CC-48FA-25BADFC24DEC}"/>
              </a:ext>
            </a:extLst>
          </p:cNvPr>
          <p:cNvSpPr>
            <a:spLocks noGrp="1"/>
          </p:cNvSpPr>
          <p:nvPr>
            <p:ph type="title" idx="10"/>
          </p:nvPr>
        </p:nvSpPr>
        <p:spPr/>
        <p:txBody>
          <a:bodyPr/>
          <a:lstStyle/>
          <a:p>
            <a:r>
              <a:rPr lang="en-US" altLang="zh-CN"/>
              <a:t>5.5.2  BASE</a:t>
            </a:r>
            <a:endParaRPr lang="zh-CN" altLang="en-US"/>
          </a:p>
        </p:txBody>
      </p:sp>
      <p:sp>
        <p:nvSpPr>
          <p:cNvPr id="37891" name="文本框 3">
            <a:extLst>
              <a:ext uri="{FF2B5EF4-FFF2-40B4-BE49-F238E27FC236}">
                <a16:creationId xmlns:a16="http://schemas.microsoft.com/office/drawing/2014/main" id="{DEF85E25-7A61-48D1-B573-DE1F9003CA9C}"/>
              </a:ext>
            </a:extLst>
          </p:cNvPr>
          <p:cNvSpPr txBox="1">
            <a:spLocks noChangeArrowheads="1"/>
          </p:cNvSpPr>
          <p:nvPr/>
        </p:nvSpPr>
        <p:spPr bwMode="auto">
          <a:xfrm>
            <a:off x="533400" y="1408113"/>
            <a:ext cx="807720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2000" dirty="0"/>
              <a:t>一个数据库事务具有</a:t>
            </a:r>
            <a:r>
              <a:rPr lang="en-US" altLang="zh-CN" sz="2000" dirty="0"/>
              <a:t>ACID</a:t>
            </a:r>
            <a:r>
              <a:rPr lang="zh-CN" altLang="zh-CN" sz="2000" dirty="0"/>
              <a:t>四性：</a:t>
            </a:r>
          </a:p>
          <a:p>
            <a:pPr marL="342900" indent="-342900">
              <a:lnSpc>
                <a:spcPct val="150000"/>
              </a:lnSpc>
              <a:buFont typeface="Arial" panose="020B0604020202020204" pitchFamily="34" charset="0"/>
              <a:buChar char="•"/>
            </a:pPr>
            <a:r>
              <a:rPr lang="en-US" altLang="zh-CN" sz="2000" dirty="0"/>
              <a:t>A</a:t>
            </a:r>
            <a:r>
              <a:rPr lang="zh-CN" altLang="zh-CN" sz="2000" dirty="0"/>
              <a:t>（</a:t>
            </a:r>
            <a:r>
              <a:rPr lang="en-US" altLang="zh-CN" sz="2000" dirty="0"/>
              <a:t>Atomicity</a:t>
            </a:r>
            <a:r>
              <a:rPr lang="zh-CN" altLang="zh-CN" sz="2000" dirty="0"/>
              <a:t>）：原子性，是指事务必须是原子工作单元，对于其数据修改，要么全都执行，要么全都不执行</a:t>
            </a:r>
          </a:p>
          <a:p>
            <a:pPr marL="342900" indent="-342900">
              <a:lnSpc>
                <a:spcPct val="150000"/>
              </a:lnSpc>
              <a:buFont typeface="Arial" panose="020B0604020202020204" pitchFamily="34" charset="0"/>
              <a:buChar char="•"/>
            </a:pPr>
            <a:r>
              <a:rPr lang="en-US" altLang="zh-CN" sz="2000" dirty="0"/>
              <a:t>C</a:t>
            </a:r>
            <a:r>
              <a:rPr lang="zh-CN" altLang="zh-CN" sz="2000" dirty="0"/>
              <a:t>（</a:t>
            </a:r>
            <a:r>
              <a:rPr lang="en-US" altLang="zh-CN" sz="2000" dirty="0"/>
              <a:t>Consistency</a:t>
            </a:r>
            <a:r>
              <a:rPr lang="zh-CN" altLang="zh-CN" sz="2000" dirty="0"/>
              <a:t>）：一致性，是指事务在完成时，必须使所有的数据都保持一致状态</a:t>
            </a:r>
          </a:p>
          <a:p>
            <a:pPr marL="342900" indent="-342900">
              <a:lnSpc>
                <a:spcPct val="150000"/>
              </a:lnSpc>
              <a:buFont typeface="Arial" panose="020B0604020202020204" pitchFamily="34" charset="0"/>
              <a:buChar char="•"/>
            </a:pPr>
            <a:r>
              <a:rPr lang="en-US" altLang="zh-CN" sz="2000" dirty="0"/>
              <a:t>I</a:t>
            </a:r>
            <a:r>
              <a:rPr lang="zh-CN" altLang="zh-CN" sz="2000" dirty="0"/>
              <a:t>（</a:t>
            </a:r>
            <a:r>
              <a:rPr lang="en-US" altLang="zh-CN" sz="2000" dirty="0"/>
              <a:t>Isolation</a:t>
            </a:r>
            <a:r>
              <a:rPr lang="zh-CN" altLang="zh-CN" sz="2000" dirty="0"/>
              <a:t>）：隔离性，是指由并发事务所做的修改必须与任何其它并发事务所做的修改隔离</a:t>
            </a:r>
          </a:p>
          <a:p>
            <a:pPr marL="342900" indent="-342900">
              <a:lnSpc>
                <a:spcPct val="150000"/>
              </a:lnSpc>
              <a:buFont typeface="Arial" panose="020B0604020202020204" pitchFamily="34" charset="0"/>
              <a:buChar char="•"/>
            </a:pPr>
            <a:r>
              <a:rPr lang="en-US" altLang="zh-CN" sz="2000" dirty="0"/>
              <a:t>D</a:t>
            </a:r>
            <a:r>
              <a:rPr lang="zh-CN" altLang="zh-CN" sz="2000" dirty="0"/>
              <a:t>（</a:t>
            </a:r>
            <a:r>
              <a:rPr lang="en-US" altLang="zh-CN" sz="2000" dirty="0"/>
              <a:t>Durability</a:t>
            </a:r>
            <a:r>
              <a:rPr lang="zh-CN" altLang="zh-CN" sz="2000" dirty="0"/>
              <a:t>）：持久性，是指事务完成之后，它对于系统的影响是永久性的，该修改即使出现致命的系统故障也将一直保持</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a:extLst>
              <a:ext uri="{FF2B5EF4-FFF2-40B4-BE49-F238E27FC236}">
                <a16:creationId xmlns:a16="http://schemas.microsoft.com/office/drawing/2014/main" id="{ACF99BF3-F7B7-CBE8-DDCF-33ACB190E693}"/>
              </a:ext>
            </a:extLst>
          </p:cNvPr>
          <p:cNvSpPr>
            <a:spLocks noGrp="1"/>
          </p:cNvSpPr>
          <p:nvPr>
            <p:ph type="title" idx="10"/>
          </p:nvPr>
        </p:nvSpPr>
        <p:spPr/>
        <p:txBody>
          <a:bodyPr/>
          <a:lstStyle/>
          <a:p>
            <a:r>
              <a:rPr lang="en-US" altLang="zh-CN"/>
              <a:t>5.5.2  BASE</a:t>
            </a:r>
            <a:endParaRPr lang="zh-CN" altLang="en-US"/>
          </a:p>
        </p:txBody>
      </p:sp>
      <p:sp>
        <p:nvSpPr>
          <p:cNvPr id="38915" name="文本框 3">
            <a:extLst>
              <a:ext uri="{FF2B5EF4-FFF2-40B4-BE49-F238E27FC236}">
                <a16:creationId xmlns:a16="http://schemas.microsoft.com/office/drawing/2014/main" id="{08FC92CB-0352-8F52-B0C0-EE60A2866DEF}"/>
              </a:ext>
            </a:extLst>
          </p:cNvPr>
          <p:cNvSpPr txBox="1">
            <a:spLocks noChangeArrowheads="1"/>
          </p:cNvSpPr>
          <p:nvPr/>
        </p:nvSpPr>
        <p:spPr bwMode="auto">
          <a:xfrm>
            <a:off x="381000" y="1371600"/>
            <a:ext cx="838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a:t>       BASE</a:t>
            </a:r>
            <a:r>
              <a:rPr lang="zh-CN" altLang="zh-CN" sz="2000"/>
              <a:t>的基本含义是基本可用（</a:t>
            </a:r>
            <a:r>
              <a:rPr lang="en-US" altLang="zh-CN" sz="2000"/>
              <a:t>Basically Availble</a:t>
            </a:r>
            <a:r>
              <a:rPr lang="zh-CN" altLang="zh-CN" sz="2000"/>
              <a:t>）、软状态（</a:t>
            </a:r>
            <a:r>
              <a:rPr lang="en-US" altLang="zh-CN" sz="2000"/>
              <a:t>Soft-state</a:t>
            </a:r>
            <a:r>
              <a:rPr lang="zh-CN" altLang="zh-CN" sz="2000"/>
              <a:t>）和最终一致性（</a:t>
            </a:r>
            <a:r>
              <a:rPr lang="en-US" altLang="zh-CN" sz="2000"/>
              <a:t>Eventual consistency</a:t>
            </a:r>
            <a:r>
              <a:rPr lang="zh-CN" altLang="zh-CN" sz="2000"/>
              <a:t>）</a:t>
            </a:r>
            <a:r>
              <a:rPr lang="zh-CN" altLang="en-US" sz="2000"/>
              <a:t>：</a:t>
            </a:r>
            <a:endParaRPr lang="zh-CN" altLang="zh-CN" sz="2000"/>
          </a:p>
        </p:txBody>
      </p:sp>
      <p:sp>
        <p:nvSpPr>
          <p:cNvPr id="38916" name="文本框 5">
            <a:extLst>
              <a:ext uri="{FF2B5EF4-FFF2-40B4-BE49-F238E27FC236}">
                <a16:creationId xmlns:a16="http://schemas.microsoft.com/office/drawing/2014/main" id="{1AB2EB72-4DB4-20A5-0933-AC26E7FE2553}"/>
              </a:ext>
            </a:extLst>
          </p:cNvPr>
          <p:cNvSpPr txBox="1">
            <a:spLocks noChangeArrowheads="1"/>
          </p:cNvSpPr>
          <p:nvPr/>
        </p:nvSpPr>
        <p:spPr bwMode="auto">
          <a:xfrm>
            <a:off x="381000" y="2286000"/>
            <a:ext cx="8382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l"/>
            </a:pPr>
            <a:r>
              <a:rPr lang="zh-CN" altLang="zh-CN" sz="2000" b="1"/>
              <a:t>基本可用</a:t>
            </a:r>
            <a:endParaRPr lang="zh-CN" altLang="zh-CN" sz="2000"/>
          </a:p>
          <a:p>
            <a:pPr>
              <a:lnSpc>
                <a:spcPct val="150000"/>
              </a:lnSpc>
            </a:pPr>
            <a:r>
              <a:rPr lang="en-US" altLang="zh-CN" sz="2000"/>
              <a:t>       </a:t>
            </a:r>
            <a:r>
              <a:rPr lang="zh-CN" altLang="zh-CN" sz="2000"/>
              <a:t>基本可用，是指一个分布式系统的一部分发生问题变得不可用时，其他部分仍然可以正常使用，也就是允许分区失败的情形出现</a:t>
            </a:r>
          </a:p>
          <a:p>
            <a:pPr>
              <a:lnSpc>
                <a:spcPct val="150000"/>
              </a:lnSpc>
              <a:buFont typeface="Wingdings" panose="05000000000000000000" pitchFamily="2" charset="2"/>
              <a:buChar char="l"/>
            </a:pPr>
            <a:r>
              <a:rPr lang="zh-CN" altLang="zh-CN" sz="2000" b="1"/>
              <a:t>软状态</a:t>
            </a:r>
            <a:endParaRPr lang="zh-CN" altLang="zh-CN" sz="2000"/>
          </a:p>
          <a:p>
            <a:pPr>
              <a:lnSpc>
                <a:spcPct val="150000"/>
              </a:lnSpc>
            </a:pPr>
            <a:r>
              <a:rPr lang="en-US" altLang="zh-CN" sz="2000"/>
              <a:t>        </a:t>
            </a:r>
            <a:r>
              <a:rPr lang="zh-CN" altLang="zh-CN" sz="2000"/>
              <a:t>“软状态（</a:t>
            </a:r>
            <a:r>
              <a:rPr lang="en-US" altLang="zh-CN" sz="2000"/>
              <a:t>soft-state</a:t>
            </a:r>
            <a:r>
              <a:rPr lang="zh-CN" altLang="zh-CN" sz="2000"/>
              <a:t>）”是与“硬状态（</a:t>
            </a:r>
            <a:r>
              <a:rPr lang="en-US" altLang="zh-CN" sz="2000"/>
              <a:t>hard-state</a:t>
            </a:r>
            <a:r>
              <a:rPr lang="zh-CN" altLang="zh-CN" sz="2000"/>
              <a:t>）”相对应的一种提法。数据库保存的数据是“硬状态”时，可以保证数据一致性，即保证数据一直是正确的。“软状态”是指状态可以有一段时间不同步，具有一定的滞后性</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a:extLst>
              <a:ext uri="{FF2B5EF4-FFF2-40B4-BE49-F238E27FC236}">
                <a16:creationId xmlns:a16="http://schemas.microsoft.com/office/drawing/2014/main" id="{085B6F13-652B-72E4-8843-42CB899F26BC}"/>
              </a:ext>
            </a:extLst>
          </p:cNvPr>
          <p:cNvSpPr>
            <a:spLocks noGrp="1"/>
          </p:cNvSpPr>
          <p:nvPr>
            <p:ph type="title" idx="10"/>
          </p:nvPr>
        </p:nvSpPr>
        <p:spPr/>
        <p:txBody>
          <a:bodyPr/>
          <a:lstStyle/>
          <a:p>
            <a:r>
              <a:rPr lang="en-US" altLang="zh-CN"/>
              <a:t>5.5.2  BASE</a:t>
            </a:r>
            <a:endParaRPr lang="zh-CN" altLang="en-US"/>
          </a:p>
        </p:txBody>
      </p:sp>
      <p:sp>
        <p:nvSpPr>
          <p:cNvPr id="39939" name="文本框 3">
            <a:extLst>
              <a:ext uri="{FF2B5EF4-FFF2-40B4-BE49-F238E27FC236}">
                <a16:creationId xmlns:a16="http://schemas.microsoft.com/office/drawing/2014/main" id="{0214A332-4AF2-1D3C-493C-8A875F149BBA}"/>
              </a:ext>
            </a:extLst>
          </p:cNvPr>
          <p:cNvSpPr txBox="1">
            <a:spLocks noChangeArrowheads="1"/>
          </p:cNvSpPr>
          <p:nvPr/>
        </p:nvSpPr>
        <p:spPr bwMode="auto">
          <a:xfrm>
            <a:off x="381000" y="1066800"/>
            <a:ext cx="838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a:t>       BASE</a:t>
            </a:r>
            <a:r>
              <a:rPr lang="zh-CN" altLang="zh-CN" sz="2000"/>
              <a:t>的基本含义是基本可用（</a:t>
            </a:r>
            <a:r>
              <a:rPr lang="en-US" altLang="zh-CN" sz="2000"/>
              <a:t>Basically Availble</a:t>
            </a:r>
            <a:r>
              <a:rPr lang="zh-CN" altLang="zh-CN" sz="2000"/>
              <a:t>）、软状态（</a:t>
            </a:r>
            <a:r>
              <a:rPr lang="en-US" altLang="zh-CN" sz="2000"/>
              <a:t>Soft-state</a:t>
            </a:r>
            <a:r>
              <a:rPr lang="zh-CN" altLang="zh-CN" sz="2000"/>
              <a:t>）和最终一致性（</a:t>
            </a:r>
            <a:r>
              <a:rPr lang="en-US" altLang="zh-CN" sz="2000"/>
              <a:t>Eventual consistency</a:t>
            </a:r>
            <a:r>
              <a:rPr lang="zh-CN" altLang="zh-CN" sz="2000"/>
              <a:t>）</a:t>
            </a:r>
            <a:r>
              <a:rPr lang="zh-CN" altLang="en-US" sz="2000"/>
              <a:t>：</a:t>
            </a:r>
            <a:endParaRPr lang="zh-CN" altLang="zh-CN" sz="2000"/>
          </a:p>
        </p:txBody>
      </p:sp>
      <p:sp>
        <p:nvSpPr>
          <p:cNvPr id="5" name="文本框 4">
            <a:extLst>
              <a:ext uri="{FF2B5EF4-FFF2-40B4-BE49-F238E27FC236}">
                <a16:creationId xmlns:a16="http://schemas.microsoft.com/office/drawing/2014/main" id="{C801BF8A-98C6-3809-7611-84009C261BB5}"/>
              </a:ext>
            </a:extLst>
          </p:cNvPr>
          <p:cNvSpPr txBox="1"/>
          <p:nvPr/>
        </p:nvSpPr>
        <p:spPr>
          <a:xfrm>
            <a:off x="381000" y="1981200"/>
            <a:ext cx="8382000" cy="434022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zh-CN" sz="2000" b="1" dirty="0"/>
              <a:t>最终一致性</a:t>
            </a:r>
            <a:endParaRPr lang="zh-CN" altLang="zh-CN" sz="2000" dirty="0"/>
          </a:p>
          <a:p>
            <a:pPr>
              <a:lnSpc>
                <a:spcPct val="150000"/>
              </a:lnSpc>
              <a:defRPr/>
            </a:pPr>
            <a:r>
              <a:rPr lang="en-US" altLang="zh-CN" sz="2000" dirty="0"/>
              <a:t>       </a:t>
            </a:r>
            <a:r>
              <a:rPr lang="zh-CN" altLang="zh-CN" dirty="0"/>
              <a:t>一致性的类型包括强一致性和弱一致性，二者的主要区别在于高并发的数据访问操作下，后续操作是否能够获取最新的数据。对于强一致性而言，当执行完一次更新操作后，后续的其他读操作就可以保证读到更新后的最新数据；反之，如果不能保证后续访问读到的都是更新后的最新数据，那么就是弱一致性。而最终一致性只不过是弱一致性的一种特例，允许后续的访问操作可以暂时读不到更新后的数据，但是经过一段时间之后，必须最终读到更新后的数据。</a:t>
            </a:r>
            <a:endParaRPr lang="en-US" altLang="zh-CN" dirty="0"/>
          </a:p>
          <a:p>
            <a:pPr>
              <a:lnSpc>
                <a:spcPct val="150000"/>
              </a:lnSpc>
              <a:defRPr/>
            </a:pPr>
            <a:r>
              <a:rPr lang="zh-CN" altLang="en-US" dirty="0"/>
              <a:t>    最常见的实现最终一致性的系统是</a:t>
            </a:r>
            <a:r>
              <a:rPr lang="en-US" altLang="zh-CN" dirty="0"/>
              <a:t>DNS</a:t>
            </a:r>
            <a:r>
              <a:rPr lang="zh-CN" altLang="en-US" dirty="0"/>
              <a:t>（域名系统）。一个域名更新操作根据配置的形式被分发出去，并结合有过期机制的缓存；最终所有的客户端可以看到最新的值。</a:t>
            </a:r>
            <a:endParaRPr lang="zh-CN"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a:extLst>
              <a:ext uri="{FF2B5EF4-FFF2-40B4-BE49-F238E27FC236}">
                <a16:creationId xmlns:a16="http://schemas.microsoft.com/office/drawing/2014/main" id="{59559A04-E82F-5994-F629-6AAE6D62FD24}"/>
              </a:ext>
            </a:extLst>
          </p:cNvPr>
          <p:cNvSpPr>
            <a:spLocks noGrp="1"/>
          </p:cNvSpPr>
          <p:nvPr>
            <p:ph type="title" idx="10"/>
          </p:nvPr>
        </p:nvSpPr>
        <p:spPr/>
        <p:txBody>
          <a:bodyPr/>
          <a:lstStyle/>
          <a:p>
            <a:r>
              <a:rPr lang="en-US" altLang="zh-CN"/>
              <a:t>5.5.3  </a:t>
            </a:r>
            <a:r>
              <a:rPr lang="zh-CN" altLang="en-US"/>
              <a:t>最终一致性</a:t>
            </a:r>
          </a:p>
        </p:txBody>
      </p:sp>
      <p:sp>
        <p:nvSpPr>
          <p:cNvPr id="40963" name="文本框 4">
            <a:extLst>
              <a:ext uri="{FF2B5EF4-FFF2-40B4-BE49-F238E27FC236}">
                <a16:creationId xmlns:a16="http://schemas.microsoft.com/office/drawing/2014/main" id="{44F59718-EB3A-69A6-D672-165F2BFC3AE4}"/>
              </a:ext>
            </a:extLst>
          </p:cNvPr>
          <p:cNvSpPr txBox="1">
            <a:spLocks noChangeArrowheads="1"/>
          </p:cNvSpPr>
          <p:nvPr/>
        </p:nvSpPr>
        <p:spPr bwMode="auto">
          <a:xfrm>
            <a:off x="381000" y="1320800"/>
            <a:ext cx="83820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dirty="0"/>
              <a:t>       </a:t>
            </a:r>
            <a:r>
              <a:rPr lang="zh-CN" altLang="zh-CN" sz="2000" dirty="0"/>
              <a:t>最终一致性根据更新数据后各进程访问到数据的时间和方式的不同，又可以区分为：</a:t>
            </a:r>
          </a:p>
          <a:p>
            <a:pPr marL="342900" indent="-342900">
              <a:lnSpc>
                <a:spcPct val="150000"/>
              </a:lnSpc>
              <a:buFont typeface="Arial" panose="020B0604020202020204" pitchFamily="34" charset="0"/>
              <a:buChar char="•"/>
            </a:pPr>
            <a:r>
              <a:rPr lang="zh-CN" altLang="zh-CN" sz="2000" b="1" dirty="0"/>
              <a:t>因果一致性</a:t>
            </a:r>
            <a:r>
              <a:rPr lang="zh-CN" altLang="zh-CN" sz="2000" dirty="0"/>
              <a:t>：如果进程</a:t>
            </a:r>
            <a:r>
              <a:rPr lang="en-US" altLang="zh-CN" sz="2000" dirty="0"/>
              <a:t>A</a:t>
            </a:r>
            <a:r>
              <a:rPr lang="zh-CN" altLang="zh-CN" sz="2000" dirty="0"/>
              <a:t>通知进程</a:t>
            </a:r>
            <a:r>
              <a:rPr lang="en-US" altLang="zh-CN" sz="2000" dirty="0"/>
              <a:t>B</a:t>
            </a:r>
            <a:r>
              <a:rPr lang="zh-CN" altLang="zh-CN" sz="2000" dirty="0"/>
              <a:t>它已更新了一个数据项，那么进程</a:t>
            </a:r>
            <a:r>
              <a:rPr lang="en-US" altLang="zh-CN" sz="2000" dirty="0"/>
              <a:t>B</a:t>
            </a:r>
            <a:r>
              <a:rPr lang="zh-CN" altLang="zh-CN" sz="2000" dirty="0"/>
              <a:t>的后续访问将获得</a:t>
            </a:r>
            <a:r>
              <a:rPr lang="en-US" altLang="zh-CN" sz="2000" dirty="0"/>
              <a:t>A</a:t>
            </a:r>
            <a:r>
              <a:rPr lang="zh-CN" altLang="zh-CN" sz="2000" dirty="0"/>
              <a:t>写入的最新值。而与进程</a:t>
            </a:r>
            <a:r>
              <a:rPr lang="en-US" altLang="zh-CN" sz="2000" dirty="0"/>
              <a:t>A</a:t>
            </a:r>
            <a:r>
              <a:rPr lang="zh-CN" altLang="zh-CN" sz="2000" dirty="0"/>
              <a:t>无因果关系的进程</a:t>
            </a:r>
            <a:r>
              <a:rPr lang="en-US" altLang="zh-CN" sz="2000" dirty="0"/>
              <a:t>C</a:t>
            </a:r>
            <a:r>
              <a:rPr lang="zh-CN" altLang="zh-CN" sz="2000" dirty="0"/>
              <a:t>的访问，仍然遵守一般的最终一致性规则</a:t>
            </a:r>
          </a:p>
          <a:p>
            <a:pPr marL="342900" indent="-342900">
              <a:lnSpc>
                <a:spcPct val="150000"/>
              </a:lnSpc>
              <a:buFont typeface="Arial" panose="020B0604020202020204" pitchFamily="34" charset="0"/>
              <a:buChar char="•"/>
            </a:pPr>
            <a:r>
              <a:rPr lang="zh-CN" altLang="zh-CN" sz="2000" b="1" dirty="0"/>
              <a:t>“读己之所写”一致性</a:t>
            </a:r>
            <a:r>
              <a:rPr lang="zh-CN" altLang="zh-CN" sz="2000" dirty="0"/>
              <a:t>：可以视为因果一致性的一个特例。当进程</a:t>
            </a:r>
            <a:r>
              <a:rPr lang="en-US" altLang="zh-CN" sz="2000" dirty="0"/>
              <a:t>A</a:t>
            </a:r>
            <a:r>
              <a:rPr lang="zh-CN" altLang="zh-CN" sz="2000" dirty="0"/>
              <a:t>自己执行一个更新操作之后，它自己总是可以访问到更新过的值，绝不会看到旧值</a:t>
            </a:r>
            <a:endParaRPr lang="en-US" altLang="zh-CN" sz="2000" dirty="0"/>
          </a:p>
          <a:p>
            <a:pPr marL="342900" indent="-342900">
              <a:lnSpc>
                <a:spcPct val="150000"/>
              </a:lnSpc>
              <a:buFont typeface="Arial" panose="020B0604020202020204" pitchFamily="34" charset="0"/>
              <a:buChar char="•"/>
            </a:pPr>
            <a:r>
              <a:rPr lang="zh-CN" altLang="zh-CN" sz="2000" b="1" dirty="0"/>
              <a:t>单调读一致性</a:t>
            </a:r>
            <a:r>
              <a:rPr lang="zh-CN" altLang="zh-CN" sz="2000" dirty="0"/>
              <a:t>：如果进程已经看到过数据对象的某个值，那么任何后续访问都不会返回在那个值之前的值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a:extLst>
              <a:ext uri="{FF2B5EF4-FFF2-40B4-BE49-F238E27FC236}">
                <a16:creationId xmlns:a16="http://schemas.microsoft.com/office/drawing/2014/main" id="{A31EC880-9B15-5570-C997-DE54C8210E4D}"/>
              </a:ext>
            </a:extLst>
          </p:cNvPr>
          <p:cNvSpPr>
            <a:spLocks noGrp="1"/>
          </p:cNvSpPr>
          <p:nvPr>
            <p:ph type="title" idx="10"/>
          </p:nvPr>
        </p:nvSpPr>
        <p:spPr/>
        <p:txBody>
          <a:bodyPr/>
          <a:lstStyle/>
          <a:p>
            <a:r>
              <a:rPr lang="en-US" altLang="zh-CN"/>
              <a:t>5.1  NoSQL</a:t>
            </a:r>
            <a:r>
              <a:rPr lang="zh-CN" altLang="en-US"/>
              <a:t>简介</a:t>
            </a:r>
          </a:p>
        </p:txBody>
      </p:sp>
      <p:sp>
        <p:nvSpPr>
          <p:cNvPr id="6147" name="矩形 3">
            <a:extLst>
              <a:ext uri="{FF2B5EF4-FFF2-40B4-BE49-F238E27FC236}">
                <a16:creationId xmlns:a16="http://schemas.microsoft.com/office/drawing/2014/main" id="{287A2B5D-45FD-4080-EA12-E5B127B9CA27}"/>
              </a:ext>
            </a:extLst>
          </p:cNvPr>
          <p:cNvSpPr>
            <a:spLocks noChangeArrowheads="1"/>
          </p:cNvSpPr>
          <p:nvPr/>
        </p:nvSpPr>
        <p:spPr bwMode="auto">
          <a:xfrm>
            <a:off x="1219200" y="1676400"/>
            <a:ext cx="7010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t>现在已经有很多公司使用了</a:t>
            </a:r>
            <a:r>
              <a:rPr lang="en-US" altLang="zh-CN" sz="2400" dirty="0"/>
              <a:t>NoSQL</a:t>
            </a:r>
            <a:r>
              <a:rPr lang="zh-CN" altLang="en-US" sz="2400" dirty="0"/>
              <a:t>数据库：</a:t>
            </a:r>
            <a:endParaRPr lang="en-US" altLang="zh-CN" sz="2400" dirty="0"/>
          </a:p>
          <a:p>
            <a:pPr marL="342900" indent="-342900">
              <a:buFont typeface="Arial" panose="020B0604020202020204" pitchFamily="34" charset="0"/>
              <a:buChar char="•"/>
            </a:pPr>
            <a:r>
              <a:rPr lang="en-US" altLang="zh-CN" sz="2400" dirty="0"/>
              <a:t>Google</a:t>
            </a:r>
          </a:p>
          <a:p>
            <a:pPr marL="342900" indent="-342900">
              <a:buFont typeface="Arial" panose="020B0604020202020204" pitchFamily="34" charset="0"/>
              <a:buChar char="•"/>
            </a:pPr>
            <a:r>
              <a:rPr lang="en-US" altLang="zh-CN" sz="2400" dirty="0"/>
              <a:t>Facebook</a:t>
            </a:r>
          </a:p>
          <a:p>
            <a:pPr marL="342900" indent="-342900">
              <a:buFont typeface="Arial" panose="020B0604020202020204" pitchFamily="34" charset="0"/>
              <a:buChar char="•"/>
            </a:pPr>
            <a:r>
              <a:rPr lang="en-US" altLang="zh-CN" sz="2400" dirty="0"/>
              <a:t>Mozilla</a:t>
            </a:r>
          </a:p>
          <a:p>
            <a:pPr marL="342900" indent="-342900">
              <a:buFont typeface="Arial" panose="020B0604020202020204" pitchFamily="34" charset="0"/>
              <a:buChar char="•"/>
            </a:pPr>
            <a:r>
              <a:rPr lang="en-US" altLang="zh-CN" sz="2400" dirty="0"/>
              <a:t>Adobe</a:t>
            </a:r>
          </a:p>
          <a:p>
            <a:pPr marL="342900" indent="-342900">
              <a:buFont typeface="Arial" panose="020B0604020202020204" pitchFamily="34" charset="0"/>
              <a:buChar char="•"/>
            </a:pPr>
            <a:r>
              <a:rPr lang="en-US" altLang="zh-CN" sz="2400" dirty="0"/>
              <a:t>Foursquare</a:t>
            </a:r>
          </a:p>
          <a:p>
            <a:pPr marL="342900" indent="-342900">
              <a:buFont typeface="Arial" panose="020B0604020202020204" pitchFamily="34" charset="0"/>
              <a:buChar char="•"/>
            </a:pPr>
            <a:r>
              <a:rPr lang="en-US" altLang="zh-CN" sz="2400" dirty="0"/>
              <a:t>LinkedIn</a:t>
            </a:r>
          </a:p>
          <a:p>
            <a:pPr marL="342900" indent="-342900">
              <a:buFont typeface="Arial" panose="020B0604020202020204" pitchFamily="34" charset="0"/>
              <a:buChar char="•"/>
            </a:pPr>
            <a:r>
              <a:rPr lang="en-US" altLang="zh-CN" sz="2400" dirty="0"/>
              <a:t>Digg</a:t>
            </a:r>
          </a:p>
          <a:p>
            <a:pPr marL="342900" indent="-342900">
              <a:buFont typeface="Arial" panose="020B0604020202020204" pitchFamily="34" charset="0"/>
              <a:buChar char="•"/>
            </a:pPr>
            <a:r>
              <a:rPr lang="en-US" altLang="zh-CN" sz="2400" dirty="0"/>
              <a:t>McGraw-Hill Education</a:t>
            </a:r>
          </a:p>
          <a:p>
            <a:pPr marL="342900" indent="-342900">
              <a:buFont typeface="Arial" panose="020B0604020202020204" pitchFamily="34" charset="0"/>
              <a:buChar char="•"/>
            </a:pPr>
            <a:r>
              <a:rPr lang="en-US" altLang="zh-CN" sz="2400" dirty="0"/>
              <a:t>Vermont Public Radio</a:t>
            </a:r>
          </a:p>
          <a:p>
            <a:pPr marL="342900" indent="-342900">
              <a:buFont typeface="Arial" panose="020B0604020202020204" pitchFamily="34" charset="0"/>
              <a:buChar char="•"/>
            </a:pPr>
            <a:r>
              <a:rPr lang="zh-CN" altLang="en-US" sz="2400" dirty="0"/>
              <a:t>百度、腾讯、阿里、新浪、华为</a:t>
            </a:r>
            <a:r>
              <a:rPr lang="en-US" altLang="zh-CN" sz="24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a:extLst>
              <a:ext uri="{FF2B5EF4-FFF2-40B4-BE49-F238E27FC236}">
                <a16:creationId xmlns:a16="http://schemas.microsoft.com/office/drawing/2014/main" id="{0E3D4E89-E917-EB4C-939C-0F255120271A}"/>
              </a:ext>
            </a:extLst>
          </p:cNvPr>
          <p:cNvSpPr>
            <a:spLocks noGrp="1"/>
          </p:cNvSpPr>
          <p:nvPr>
            <p:ph type="title" idx="10"/>
          </p:nvPr>
        </p:nvSpPr>
        <p:spPr/>
        <p:txBody>
          <a:bodyPr/>
          <a:lstStyle/>
          <a:p>
            <a:r>
              <a:rPr lang="en-US" altLang="zh-CN"/>
              <a:t>5.5.3  </a:t>
            </a:r>
            <a:r>
              <a:rPr lang="zh-CN" altLang="en-US"/>
              <a:t>最终一致性</a:t>
            </a:r>
          </a:p>
        </p:txBody>
      </p:sp>
      <p:sp>
        <p:nvSpPr>
          <p:cNvPr id="41987" name="文本框 3">
            <a:extLst>
              <a:ext uri="{FF2B5EF4-FFF2-40B4-BE49-F238E27FC236}">
                <a16:creationId xmlns:a16="http://schemas.microsoft.com/office/drawing/2014/main" id="{7110DF1F-F117-71A2-3FD8-10A07A154A09}"/>
              </a:ext>
            </a:extLst>
          </p:cNvPr>
          <p:cNvSpPr txBox="1">
            <a:spLocks noChangeArrowheads="1"/>
          </p:cNvSpPr>
          <p:nvPr/>
        </p:nvSpPr>
        <p:spPr bwMode="auto">
          <a:xfrm>
            <a:off x="381000" y="1320800"/>
            <a:ext cx="8382000" cy="372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dirty="0"/>
              <a:t>       </a:t>
            </a:r>
            <a:r>
              <a:rPr lang="zh-CN" altLang="zh-CN" sz="2000" dirty="0"/>
              <a:t>最终一致性根据更新数据后各进程访问到数据的时间和方式的不同，又可以区分为：</a:t>
            </a:r>
            <a:endParaRPr lang="en-US" altLang="zh-CN" sz="2000" dirty="0"/>
          </a:p>
          <a:p>
            <a:pPr marL="342900" indent="-342900">
              <a:lnSpc>
                <a:spcPct val="150000"/>
              </a:lnSpc>
              <a:buFont typeface="Arial" panose="020B0604020202020204" pitchFamily="34" charset="0"/>
              <a:buChar char="•"/>
            </a:pPr>
            <a:r>
              <a:rPr lang="zh-CN" altLang="zh-CN" sz="2000" b="1" dirty="0"/>
              <a:t>会话一致性</a:t>
            </a:r>
            <a:r>
              <a:rPr lang="zh-CN" altLang="zh-CN" sz="2000" dirty="0"/>
              <a:t>：它把访问存储系统进程放到会话（</a:t>
            </a:r>
            <a:r>
              <a:rPr lang="en-US" altLang="zh-CN" sz="2000" dirty="0"/>
              <a:t>session</a:t>
            </a:r>
            <a:r>
              <a:rPr lang="zh-CN" altLang="zh-CN" sz="2000" dirty="0"/>
              <a:t>）上下文中，只要会话还存在，系统就保证“读己之所写”一致性。如果由于某些失败情形令会话终止，就要建立新的会话，而且系统保证不会延续到新的会话</a:t>
            </a:r>
          </a:p>
          <a:p>
            <a:pPr marL="342900" indent="-342900">
              <a:lnSpc>
                <a:spcPct val="150000"/>
              </a:lnSpc>
              <a:buFont typeface="Arial" panose="020B0604020202020204" pitchFamily="34" charset="0"/>
              <a:buChar char="•"/>
            </a:pPr>
            <a:r>
              <a:rPr lang="zh-CN" altLang="zh-CN" sz="2000" b="1" dirty="0"/>
              <a:t>单调写一致性</a:t>
            </a:r>
            <a:r>
              <a:rPr lang="zh-CN" altLang="zh-CN" sz="2000" dirty="0"/>
              <a:t>：系统保证来自同一个进程的写操作顺序执行。系统必须保证这种程度的一致性，否则就非常难以编程了</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a:extLst>
              <a:ext uri="{FF2B5EF4-FFF2-40B4-BE49-F238E27FC236}">
                <a16:creationId xmlns:a16="http://schemas.microsoft.com/office/drawing/2014/main" id="{860A4BFA-13AC-1D90-1B7D-6408DEF6846E}"/>
              </a:ext>
            </a:extLst>
          </p:cNvPr>
          <p:cNvSpPr>
            <a:spLocks noGrp="1"/>
          </p:cNvSpPr>
          <p:nvPr>
            <p:ph type="title" idx="10"/>
          </p:nvPr>
        </p:nvSpPr>
        <p:spPr/>
        <p:txBody>
          <a:bodyPr/>
          <a:lstStyle/>
          <a:p>
            <a:r>
              <a:rPr lang="en-US" altLang="zh-CN"/>
              <a:t>5.5.3  </a:t>
            </a:r>
            <a:r>
              <a:rPr lang="zh-CN" altLang="en-US"/>
              <a:t>最终一致性</a:t>
            </a:r>
          </a:p>
        </p:txBody>
      </p:sp>
      <p:sp>
        <p:nvSpPr>
          <p:cNvPr id="43011" name="矩形 3">
            <a:extLst>
              <a:ext uri="{FF2B5EF4-FFF2-40B4-BE49-F238E27FC236}">
                <a16:creationId xmlns:a16="http://schemas.microsoft.com/office/drawing/2014/main" id="{74E5D6DA-B159-1658-0BCA-BE38062AEF7E}"/>
              </a:ext>
            </a:extLst>
          </p:cNvPr>
          <p:cNvSpPr>
            <a:spLocks noChangeArrowheads="1"/>
          </p:cNvSpPr>
          <p:nvPr/>
        </p:nvSpPr>
        <p:spPr bwMode="auto">
          <a:xfrm>
            <a:off x="457200" y="1295400"/>
            <a:ext cx="82296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rgbClr val="FF0000"/>
                </a:solidFill>
              </a:rPr>
              <a:t>如何实现各种类型的一致性？</a:t>
            </a:r>
            <a:endParaRPr lang="en-US" altLang="zh-CN" sz="2000" b="1" dirty="0">
              <a:solidFill>
                <a:srgbClr val="FF0000"/>
              </a:solidFill>
            </a:endParaRPr>
          </a:p>
          <a:p>
            <a:endParaRPr lang="en-US" altLang="zh-CN" sz="2000" dirty="0"/>
          </a:p>
          <a:p>
            <a:r>
              <a:rPr lang="zh-CN" altLang="en-US" sz="2000" dirty="0"/>
              <a:t>对于分布式数据系统：</a:t>
            </a:r>
          </a:p>
          <a:p>
            <a:endParaRPr lang="zh-CN" altLang="en-US" sz="2000" dirty="0"/>
          </a:p>
          <a:p>
            <a:pPr>
              <a:buFont typeface="Arial" panose="020B0604020202020204" pitchFamily="34" charset="0"/>
              <a:buChar char="•"/>
            </a:pPr>
            <a:r>
              <a:rPr lang="en-US" altLang="zh-CN" sz="2000" dirty="0"/>
              <a:t>N — </a:t>
            </a:r>
            <a:r>
              <a:rPr lang="zh-CN" altLang="en-US" sz="2000" dirty="0"/>
              <a:t>数据复制的份数</a:t>
            </a:r>
          </a:p>
          <a:p>
            <a:pPr>
              <a:buFont typeface="Arial" panose="020B0604020202020204" pitchFamily="34" charset="0"/>
              <a:buChar char="•"/>
            </a:pPr>
            <a:r>
              <a:rPr lang="en-US" altLang="zh-CN" sz="2000" dirty="0"/>
              <a:t>W — </a:t>
            </a:r>
            <a:r>
              <a:rPr lang="zh-CN" altLang="en-US" sz="2000" dirty="0"/>
              <a:t>更新数据是需要保证写完成的节点数</a:t>
            </a:r>
          </a:p>
          <a:p>
            <a:pPr>
              <a:buFont typeface="Arial" panose="020B0604020202020204" pitchFamily="34" charset="0"/>
              <a:buChar char="•"/>
            </a:pPr>
            <a:r>
              <a:rPr lang="en-US" altLang="zh-CN" sz="2000" dirty="0"/>
              <a:t>R — </a:t>
            </a:r>
            <a:r>
              <a:rPr lang="zh-CN" altLang="en-US" sz="2000" dirty="0"/>
              <a:t>读取数据的时候需要读取的节点数</a:t>
            </a:r>
          </a:p>
          <a:p>
            <a:endParaRPr lang="en-US" altLang="zh-CN" sz="2000" dirty="0"/>
          </a:p>
          <a:p>
            <a:r>
              <a:rPr lang="zh-CN" altLang="en-US" sz="2000" dirty="0"/>
              <a:t>如果</a:t>
            </a:r>
            <a:r>
              <a:rPr lang="en-US" altLang="zh-CN" sz="2000" dirty="0"/>
              <a:t>W+R&gt;N</a:t>
            </a:r>
            <a:r>
              <a:rPr lang="zh-CN" altLang="en-US" sz="2000" dirty="0"/>
              <a:t>，写的节点和读的节点重叠，则是强一致性。例如对于典型的一主一备同步复制的关系型数据库，</a:t>
            </a:r>
            <a:r>
              <a:rPr lang="en-US" altLang="zh-CN" sz="2000" dirty="0"/>
              <a:t>N=2,W=2,R=1</a:t>
            </a:r>
            <a:r>
              <a:rPr lang="zh-CN" altLang="en-US" sz="2000" dirty="0"/>
              <a:t>，则不管读的是主库还是备库的数据，都是一致的。一般设定是</a:t>
            </a:r>
            <a:r>
              <a:rPr lang="en-US" altLang="zh-CN" sz="2000" dirty="0"/>
              <a:t>R</a:t>
            </a:r>
            <a:r>
              <a:rPr lang="zh-CN" altLang="en-US" sz="2000" dirty="0"/>
              <a:t>＋</a:t>
            </a:r>
            <a:r>
              <a:rPr lang="en-US" altLang="zh-CN" sz="2000" dirty="0"/>
              <a:t>W = N+1</a:t>
            </a:r>
            <a:r>
              <a:rPr lang="zh-CN" altLang="en-US" sz="2000" dirty="0"/>
              <a:t>，这是保证强一致性的最小设定</a:t>
            </a:r>
            <a:endParaRPr lang="en-US" altLang="zh-CN" sz="2000" dirty="0"/>
          </a:p>
          <a:p>
            <a:endParaRPr lang="en-US" altLang="zh-CN" sz="2000" dirty="0"/>
          </a:p>
          <a:p>
            <a:r>
              <a:rPr lang="zh-CN" altLang="en-US" sz="2000" dirty="0"/>
              <a:t>如果</a:t>
            </a:r>
            <a:r>
              <a:rPr lang="en-US" altLang="zh-CN" sz="2000" dirty="0"/>
              <a:t>W+R&lt;=N</a:t>
            </a:r>
            <a:r>
              <a:rPr lang="zh-CN" altLang="en-US" sz="2000" dirty="0"/>
              <a:t>，则是弱一致性。例如对于一主一备异步复制的关系型数据库，</a:t>
            </a:r>
            <a:r>
              <a:rPr lang="en-US" altLang="zh-CN" sz="2000" dirty="0"/>
              <a:t>N=2,W=1,R=1</a:t>
            </a:r>
            <a:r>
              <a:rPr lang="zh-CN" altLang="en-US" sz="2000" dirty="0"/>
              <a:t>，则如果读的是备库，就可能无法读取主库已经更新过的数据，所以是弱一致性。</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a:extLst>
              <a:ext uri="{FF2B5EF4-FFF2-40B4-BE49-F238E27FC236}">
                <a16:creationId xmlns:a16="http://schemas.microsoft.com/office/drawing/2014/main" id="{D7F636AA-FE79-D1D9-4D4B-5D7654936458}"/>
              </a:ext>
            </a:extLst>
          </p:cNvPr>
          <p:cNvSpPr>
            <a:spLocks noGrp="1"/>
          </p:cNvSpPr>
          <p:nvPr>
            <p:ph type="title" idx="10"/>
          </p:nvPr>
        </p:nvSpPr>
        <p:spPr/>
        <p:txBody>
          <a:bodyPr/>
          <a:lstStyle/>
          <a:p>
            <a:r>
              <a:rPr lang="en-US" altLang="zh-CN"/>
              <a:t>5.5.3  </a:t>
            </a:r>
            <a:r>
              <a:rPr lang="zh-CN" altLang="en-US"/>
              <a:t>最终一致性</a:t>
            </a:r>
          </a:p>
        </p:txBody>
      </p:sp>
      <p:sp>
        <p:nvSpPr>
          <p:cNvPr id="44035" name="矩形 3">
            <a:extLst>
              <a:ext uri="{FF2B5EF4-FFF2-40B4-BE49-F238E27FC236}">
                <a16:creationId xmlns:a16="http://schemas.microsoft.com/office/drawing/2014/main" id="{D93DE252-EE88-7788-8465-298646852D4A}"/>
              </a:ext>
            </a:extLst>
          </p:cNvPr>
          <p:cNvSpPr>
            <a:spLocks noChangeArrowheads="1"/>
          </p:cNvSpPr>
          <p:nvPr/>
        </p:nvSpPr>
        <p:spPr bwMode="auto">
          <a:xfrm>
            <a:off x="304800" y="1295400"/>
            <a:ext cx="86106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t>对于分布式系统，为了保证高可用性，一般设置</a:t>
            </a:r>
            <a:r>
              <a:rPr lang="en-US" altLang="zh-CN" sz="2000" dirty="0"/>
              <a:t>N&gt;=3</a:t>
            </a:r>
            <a:r>
              <a:rPr lang="zh-CN" altLang="zh-CN" sz="2000" dirty="0"/>
              <a:t>。不同</a:t>
            </a:r>
            <a:r>
              <a:rPr lang="en-US" altLang="zh-CN" sz="2000" dirty="0"/>
              <a:t>N,W,R</a:t>
            </a:r>
            <a:r>
              <a:rPr lang="zh-CN" altLang="zh-CN" sz="2000" dirty="0"/>
              <a:t>组合，是在可用性和一致性之间取一个平衡，以适应不同的应用场景。</a:t>
            </a:r>
            <a:endParaRPr lang="en-US" altLang="zh-CN" sz="2000" dirty="0"/>
          </a:p>
          <a:p>
            <a:endParaRPr lang="en-US" altLang="zh-CN" sz="2000" dirty="0"/>
          </a:p>
          <a:p>
            <a:pPr>
              <a:buFont typeface="Arial" panose="020B0604020202020204" pitchFamily="34" charset="0"/>
              <a:buChar char="•"/>
            </a:pPr>
            <a:r>
              <a:rPr lang="zh-CN" altLang="en-US" sz="2000" dirty="0"/>
              <a:t>如果</a:t>
            </a:r>
            <a:r>
              <a:rPr lang="en-US" altLang="zh-CN" sz="2000" dirty="0"/>
              <a:t>N=W,R=1</a:t>
            </a:r>
            <a:r>
              <a:rPr lang="zh-CN" altLang="en-US" sz="2000" dirty="0"/>
              <a:t>，任何一个写节点失效，都会导致写失败，因此可用性会降低，但是由于数据分布的</a:t>
            </a:r>
            <a:r>
              <a:rPr lang="en-US" altLang="zh-CN" sz="2000" dirty="0"/>
              <a:t>N</a:t>
            </a:r>
            <a:r>
              <a:rPr lang="zh-CN" altLang="en-US" sz="2000" dirty="0"/>
              <a:t>个节点是同步写入，因此可以保证强一致性。</a:t>
            </a:r>
            <a:endParaRPr lang="en-US" altLang="zh-CN" sz="2000" dirty="0"/>
          </a:p>
          <a:p>
            <a:endParaRPr lang="en-US" altLang="zh-CN" sz="2000" dirty="0"/>
          </a:p>
          <a:p>
            <a:r>
              <a:rPr lang="zh-CN" altLang="en-US" sz="2000" dirty="0"/>
              <a:t>实例：</a:t>
            </a:r>
            <a:r>
              <a:rPr lang="en-US" altLang="zh-CN" sz="2000" dirty="0"/>
              <a:t>HBase</a:t>
            </a:r>
            <a:r>
              <a:rPr lang="zh-CN" altLang="en-US" sz="2000" dirty="0"/>
              <a:t>是借助其底层的</a:t>
            </a:r>
            <a:r>
              <a:rPr lang="en-US" altLang="zh-CN" sz="2000" dirty="0"/>
              <a:t>HDFS</a:t>
            </a:r>
            <a:r>
              <a:rPr lang="zh-CN" altLang="en-US" sz="2000" dirty="0"/>
              <a:t>来实现其数据冗余备份的。</a:t>
            </a:r>
            <a:r>
              <a:rPr lang="en-US" altLang="zh-CN" sz="2000" dirty="0"/>
              <a:t>HDFS</a:t>
            </a:r>
            <a:r>
              <a:rPr lang="zh-CN" altLang="en-US" sz="2000" dirty="0"/>
              <a:t>采用的就是强一致性保证。在数据没有完全同步到</a:t>
            </a:r>
            <a:r>
              <a:rPr lang="en-US" altLang="zh-CN" sz="2000" dirty="0"/>
              <a:t>N</a:t>
            </a:r>
            <a:r>
              <a:rPr lang="zh-CN" altLang="en-US" sz="2000" dirty="0"/>
              <a:t>个节点前，写操作是不会返回成功的。也就是说它的</a:t>
            </a:r>
            <a:r>
              <a:rPr lang="en-US" altLang="zh-CN" sz="2000" dirty="0"/>
              <a:t>W</a:t>
            </a:r>
            <a:r>
              <a:rPr lang="zh-CN" altLang="en-US" sz="2000" dirty="0"/>
              <a:t>＝</a:t>
            </a:r>
            <a:r>
              <a:rPr lang="en-US" altLang="zh-CN" sz="2000" dirty="0"/>
              <a:t>N</a:t>
            </a:r>
            <a:r>
              <a:rPr lang="zh-CN" altLang="en-US" sz="2000" dirty="0"/>
              <a:t>，而读操作只需要读到一个值即可，也就是说它</a:t>
            </a:r>
            <a:r>
              <a:rPr lang="en-US" altLang="zh-CN" sz="2000" dirty="0"/>
              <a:t>R</a:t>
            </a:r>
            <a:r>
              <a:rPr lang="zh-CN" altLang="en-US" sz="2000" dirty="0"/>
              <a:t>＝</a:t>
            </a:r>
            <a:r>
              <a:rPr lang="en-US" altLang="zh-CN" sz="2000" dirty="0"/>
              <a:t>1</a:t>
            </a:r>
            <a:r>
              <a:rPr lang="zh-CN" altLang="en-US" sz="2000" dirty="0"/>
              <a:t>。</a:t>
            </a:r>
            <a:endParaRPr lang="en-US" altLang="zh-CN" sz="2000" dirty="0"/>
          </a:p>
          <a:p>
            <a:endParaRPr lang="en-US" altLang="zh-CN" sz="2000" dirty="0"/>
          </a:p>
          <a:p>
            <a:pPr>
              <a:buFont typeface="Arial" panose="020B0604020202020204" pitchFamily="34" charset="0"/>
              <a:buChar char="•"/>
            </a:pPr>
            <a:r>
              <a:rPr lang="zh-CN" altLang="en-US" sz="2000" dirty="0"/>
              <a:t>像</a:t>
            </a:r>
            <a:r>
              <a:rPr lang="en-US" altLang="zh-CN" sz="2000" dirty="0"/>
              <a:t>Voldemort</a:t>
            </a:r>
            <a:r>
              <a:rPr lang="zh-CN" altLang="en-US" sz="2000" dirty="0"/>
              <a:t>，</a:t>
            </a:r>
            <a:r>
              <a:rPr lang="en-US" altLang="zh-CN" sz="2000" dirty="0"/>
              <a:t>Cassandra</a:t>
            </a:r>
            <a:r>
              <a:rPr lang="zh-CN" altLang="en-US" sz="2000" dirty="0"/>
              <a:t>和</a:t>
            </a:r>
            <a:r>
              <a:rPr lang="en-US" altLang="zh-CN" sz="2000" dirty="0" err="1"/>
              <a:t>Riak</a:t>
            </a:r>
            <a:r>
              <a:rPr lang="zh-CN" altLang="en-US" sz="2000" dirty="0"/>
              <a:t>这些类</a:t>
            </a:r>
            <a:r>
              <a:rPr lang="en-US" altLang="zh-CN" sz="2000" dirty="0"/>
              <a:t>Dynamo</a:t>
            </a:r>
            <a:r>
              <a:rPr lang="zh-CN" altLang="en-US" sz="2000" dirty="0"/>
              <a:t>的系统，通常都允许用户按需要设置</a:t>
            </a:r>
            <a:r>
              <a:rPr lang="en-US" altLang="zh-CN" sz="2000" dirty="0"/>
              <a:t>N</a:t>
            </a:r>
            <a:r>
              <a:rPr lang="zh-CN" altLang="en-US" sz="2000" dirty="0"/>
              <a:t>，</a:t>
            </a:r>
            <a:r>
              <a:rPr lang="en-US" altLang="zh-CN" sz="2000" dirty="0"/>
              <a:t>R</a:t>
            </a:r>
            <a:r>
              <a:rPr lang="zh-CN" altLang="en-US" sz="2000" dirty="0"/>
              <a:t>，</a:t>
            </a:r>
            <a:r>
              <a:rPr lang="en-US" altLang="zh-CN" sz="2000" dirty="0"/>
              <a:t>W</a:t>
            </a:r>
            <a:r>
              <a:rPr lang="zh-CN" altLang="en-US" sz="2000" dirty="0"/>
              <a:t>三个值，即使是设置成</a:t>
            </a:r>
            <a:r>
              <a:rPr lang="en-US" altLang="zh-CN" sz="2000" dirty="0"/>
              <a:t>W</a:t>
            </a:r>
            <a:r>
              <a:rPr lang="zh-CN" altLang="en-US" sz="2000" dirty="0"/>
              <a:t>＋</a:t>
            </a:r>
            <a:r>
              <a:rPr lang="en-US" altLang="zh-CN" sz="2000" dirty="0"/>
              <a:t>R&lt;= N</a:t>
            </a:r>
            <a:r>
              <a:rPr lang="zh-CN" altLang="en-US" sz="2000" dirty="0"/>
              <a:t>也是可以的。也就是说他允许用户在强一致性和最终一致性之间自由选择。而在用户选择了最终一致性，或者是</a:t>
            </a:r>
            <a:r>
              <a:rPr lang="en-US" altLang="zh-CN" sz="2000" dirty="0"/>
              <a:t>W&lt;N</a:t>
            </a:r>
            <a:r>
              <a:rPr lang="zh-CN" altLang="en-US" sz="2000" dirty="0"/>
              <a:t>的强一致性时，则总会出现一段“各个节点数据不同步导致系统处理不一致的时间”。为了提供最终一致性的支持，这些系统会提供一些工具来使数据更新被最终同步到所有相关节点。</a:t>
            </a:r>
            <a:endParaRPr lang="en-US" altLang="zh-CN"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a:extLst>
              <a:ext uri="{FF2B5EF4-FFF2-40B4-BE49-F238E27FC236}">
                <a16:creationId xmlns:a16="http://schemas.microsoft.com/office/drawing/2014/main" id="{3CBD4853-E94C-2A0C-B3AD-92688F6F3215}"/>
              </a:ext>
            </a:extLst>
          </p:cNvPr>
          <p:cNvSpPr>
            <a:spLocks noGrp="1"/>
          </p:cNvSpPr>
          <p:nvPr>
            <p:ph type="title" idx="10"/>
          </p:nvPr>
        </p:nvSpPr>
        <p:spPr/>
        <p:txBody>
          <a:bodyPr/>
          <a:lstStyle/>
          <a:p>
            <a:r>
              <a:rPr lang="en-US" altLang="zh-CN"/>
              <a:t>5.6  </a:t>
            </a:r>
            <a:r>
              <a:rPr lang="zh-CN" altLang="en-US"/>
              <a:t>从</a:t>
            </a:r>
            <a:r>
              <a:rPr lang="en-US" altLang="zh-CN"/>
              <a:t>NoSQL</a:t>
            </a:r>
            <a:r>
              <a:rPr lang="zh-CN" altLang="en-US"/>
              <a:t>到</a:t>
            </a:r>
            <a:r>
              <a:rPr lang="en-US" altLang="zh-CN"/>
              <a:t>NewSQL</a:t>
            </a:r>
            <a:r>
              <a:rPr lang="zh-CN" altLang="en-US"/>
              <a:t>数据库</a:t>
            </a:r>
          </a:p>
        </p:txBody>
      </p:sp>
      <p:pic>
        <p:nvPicPr>
          <p:cNvPr id="45059" name="Picture 5">
            <a:extLst>
              <a:ext uri="{FF2B5EF4-FFF2-40B4-BE49-F238E27FC236}">
                <a16:creationId xmlns:a16="http://schemas.microsoft.com/office/drawing/2014/main" id="{714EE48A-755C-59C9-1F24-DE5D4FA74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5438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6">
            <a:extLst>
              <a:ext uri="{FF2B5EF4-FFF2-40B4-BE49-F238E27FC236}">
                <a16:creationId xmlns:a16="http://schemas.microsoft.com/office/drawing/2014/main" id="{3501CB88-CF29-E0F5-EE8A-6594B6F99220}"/>
              </a:ext>
            </a:extLst>
          </p:cNvPr>
          <p:cNvSpPr>
            <a:spLocks noChangeArrowheads="1"/>
          </p:cNvSpPr>
          <p:nvPr/>
        </p:nvSpPr>
        <p:spPr bwMode="auto">
          <a:xfrm>
            <a:off x="2743200" y="5181600"/>
            <a:ext cx="384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图</a:t>
            </a:r>
            <a:r>
              <a:rPr lang="en-US" altLang="zh-CN"/>
              <a:t>5-6 </a:t>
            </a:r>
            <a:r>
              <a:rPr lang="zh-CN" altLang="en-US"/>
              <a:t>大数据引发数据处理架构变革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a:extLst>
              <a:ext uri="{FF2B5EF4-FFF2-40B4-BE49-F238E27FC236}">
                <a16:creationId xmlns:a16="http://schemas.microsoft.com/office/drawing/2014/main" id="{AB8BFBF7-0BB4-34FE-E172-A818AD64A74B}"/>
              </a:ext>
            </a:extLst>
          </p:cNvPr>
          <p:cNvSpPr>
            <a:spLocks noGrp="1"/>
          </p:cNvSpPr>
          <p:nvPr>
            <p:ph type="title" idx="10"/>
          </p:nvPr>
        </p:nvSpPr>
        <p:spPr/>
        <p:txBody>
          <a:bodyPr/>
          <a:lstStyle/>
          <a:p>
            <a:r>
              <a:rPr lang="en-US" altLang="zh-CN"/>
              <a:t>5.6  </a:t>
            </a:r>
            <a:r>
              <a:rPr lang="zh-CN" altLang="en-US"/>
              <a:t>从</a:t>
            </a:r>
            <a:r>
              <a:rPr lang="en-US" altLang="zh-CN"/>
              <a:t>NoSQL</a:t>
            </a:r>
            <a:r>
              <a:rPr lang="zh-CN" altLang="en-US"/>
              <a:t>到</a:t>
            </a:r>
            <a:r>
              <a:rPr lang="en-US" altLang="zh-CN"/>
              <a:t>NewSQL</a:t>
            </a:r>
            <a:r>
              <a:rPr lang="zh-CN" altLang="en-US"/>
              <a:t>数据库</a:t>
            </a:r>
          </a:p>
        </p:txBody>
      </p:sp>
      <p:pic>
        <p:nvPicPr>
          <p:cNvPr id="46083" name="Picture 5">
            <a:extLst>
              <a:ext uri="{FF2B5EF4-FFF2-40B4-BE49-F238E27FC236}">
                <a16:creationId xmlns:a16="http://schemas.microsoft.com/office/drawing/2014/main" id="{56121CD6-D1ED-4E24-509A-F1242EA52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3152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6">
            <a:extLst>
              <a:ext uri="{FF2B5EF4-FFF2-40B4-BE49-F238E27FC236}">
                <a16:creationId xmlns:a16="http://schemas.microsoft.com/office/drawing/2014/main" id="{E2624918-B896-64DF-10A3-7D28B6029C01}"/>
              </a:ext>
            </a:extLst>
          </p:cNvPr>
          <p:cNvSpPr>
            <a:spLocks noChangeArrowheads="1"/>
          </p:cNvSpPr>
          <p:nvPr/>
        </p:nvSpPr>
        <p:spPr bwMode="auto">
          <a:xfrm>
            <a:off x="1676400" y="6172200"/>
            <a:ext cx="596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图</a:t>
            </a:r>
            <a:r>
              <a:rPr lang="en-US" altLang="zh-CN"/>
              <a:t>5-7 </a:t>
            </a:r>
            <a:r>
              <a:rPr lang="zh-CN" altLang="en-US"/>
              <a:t>关系数据库、</a:t>
            </a:r>
            <a:r>
              <a:rPr lang="en-US" altLang="zh-CN"/>
              <a:t>NoSQL</a:t>
            </a:r>
            <a:r>
              <a:rPr lang="zh-CN" altLang="en-US"/>
              <a:t>和</a:t>
            </a:r>
            <a:r>
              <a:rPr lang="en-US" altLang="zh-CN"/>
              <a:t>NewSQL</a:t>
            </a:r>
            <a:r>
              <a:rPr lang="zh-CN" altLang="en-US"/>
              <a:t>数据库产品分类图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a:extLst>
              <a:ext uri="{FF2B5EF4-FFF2-40B4-BE49-F238E27FC236}">
                <a16:creationId xmlns:a16="http://schemas.microsoft.com/office/drawing/2014/main" id="{714EC4ED-246F-1849-738E-025A3F165EF7}"/>
              </a:ext>
            </a:extLst>
          </p:cNvPr>
          <p:cNvSpPr>
            <a:spLocks noGrp="1"/>
          </p:cNvSpPr>
          <p:nvPr>
            <p:ph type="title" idx="10"/>
          </p:nvPr>
        </p:nvSpPr>
        <p:spPr/>
        <p:txBody>
          <a:bodyPr/>
          <a:lstStyle/>
          <a:p>
            <a:r>
              <a:rPr lang="en-US" altLang="zh-CN"/>
              <a:t>5.7 </a:t>
            </a:r>
            <a:r>
              <a:rPr lang="zh-CN" altLang="en-US"/>
              <a:t>文档数据库</a:t>
            </a:r>
            <a:r>
              <a:rPr lang="en-US" altLang="zh-CN"/>
              <a:t>MongoDB</a:t>
            </a:r>
            <a:endParaRPr lang="zh-CN" altLang="en-US"/>
          </a:p>
        </p:txBody>
      </p:sp>
      <p:sp>
        <p:nvSpPr>
          <p:cNvPr id="47107" name="TextBox 3">
            <a:extLst>
              <a:ext uri="{FF2B5EF4-FFF2-40B4-BE49-F238E27FC236}">
                <a16:creationId xmlns:a16="http://schemas.microsoft.com/office/drawing/2014/main" id="{C1B5CF77-4769-B683-0064-8F1CC28BB737}"/>
              </a:ext>
            </a:extLst>
          </p:cNvPr>
          <p:cNvSpPr txBox="1">
            <a:spLocks noChangeArrowheads="1"/>
          </p:cNvSpPr>
          <p:nvPr/>
        </p:nvSpPr>
        <p:spPr bwMode="auto">
          <a:xfrm>
            <a:off x="1066800" y="1752600"/>
            <a:ext cx="3556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5.7.1 MongoDB</a:t>
            </a:r>
            <a:r>
              <a:rPr lang="zh-CN" altLang="en-US" sz="2400"/>
              <a:t>简介</a:t>
            </a:r>
            <a:endParaRPr lang="en-US" altLang="zh-CN" sz="2400"/>
          </a:p>
          <a:p>
            <a:r>
              <a:rPr lang="en-US" altLang="zh-CN" sz="2400"/>
              <a:t>5.7.2 MongoDB</a:t>
            </a:r>
            <a:r>
              <a:rPr lang="zh-CN" altLang="en-US" sz="2400"/>
              <a:t>概念解析</a:t>
            </a:r>
            <a:endParaRPr lang="en-US" altLang="zh-CN" sz="2400"/>
          </a:p>
          <a:p>
            <a:r>
              <a:rPr lang="en-US" altLang="zh-CN" sz="2400"/>
              <a:t>5.7.3 </a:t>
            </a:r>
            <a:r>
              <a:rPr lang="zh-CN" altLang="en-US" sz="2400"/>
              <a:t>安装</a:t>
            </a:r>
            <a:r>
              <a:rPr lang="en-US" altLang="zh-CN" sz="2400"/>
              <a:t>MongoDB</a:t>
            </a:r>
          </a:p>
          <a:p>
            <a:endParaRPr lang="zh-CN" altLang="en-US"/>
          </a:p>
        </p:txBody>
      </p:sp>
      <p:sp>
        <p:nvSpPr>
          <p:cNvPr id="47108" name="矩形 4">
            <a:extLst>
              <a:ext uri="{FF2B5EF4-FFF2-40B4-BE49-F238E27FC236}">
                <a16:creationId xmlns:a16="http://schemas.microsoft.com/office/drawing/2014/main" id="{46A05A24-6A1C-4F32-EBC5-AE6604B5F69D}"/>
              </a:ext>
            </a:extLst>
          </p:cNvPr>
          <p:cNvSpPr>
            <a:spLocks noChangeArrowheads="1"/>
          </p:cNvSpPr>
          <p:nvPr/>
        </p:nvSpPr>
        <p:spPr bwMode="auto">
          <a:xfrm>
            <a:off x="533400" y="3352800"/>
            <a:ext cx="838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具体请参考网络教程：</a:t>
            </a:r>
            <a:r>
              <a:rPr lang="en-US" altLang="zh-CN"/>
              <a:t>http://www.runoob.com/mongodb/mongodb-tutorial.html</a:t>
            </a:r>
            <a:endParaRPr lang="zh-CN" altLang="en-US"/>
          </a:p>
        </p:txBody>
      </p:sp>
      <p:pic>
        <p:nvPicPr>
          <p:cNvPr id="47109" name="Picture 2" descr="http://u3.tdimg.com/8/203/60/_104065182869146553820203804211891495998.jpg">
            <a:extLst>
              <a:ext uri="{FF2B5EF4-FFF2-40B4-BE49-F238E27FC236}">
                <a16:creationId xmlns:a16="http://schemas.microsoft.com/office/drawing/2014/main" id="{514C665D-E43C-AB0E-9AE8-D8DF1079D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3716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Box 5">
            <a:extLst>
              <a:ext uri="{FF2B5EF4-FFF2-40B4-BE49-F238E27FC236}">
                <a16:creationId xmlns:a16="http://schemas.microsoft.com/office/drawing/2014/main" id="{DCE47EAA-5FE4-8107-5490-E681B46D62DA}"/>
              </a:ext>
            </a:extLst>
          </p:cNvPr>
          <p:cNvSpPr txBox="1">
            <a:spLocks noChangeArrowheads="1"/>
          </p:cNvSpPr>
          <p:nvPr/>
        </p:nvSpPr>
        <p:spPr bwMode="auto">
          <a:xfrm>
            <a:off x="609600" y="3810000"/>
            <a:ext cx="807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或者参考厦门大学数据库实验室建设的高校大数据课程公共服务平台的技术文章：</a:t>
            </a:r>
            <a:r>
              <a:rPr lang="en-US" altLang="zh-CN"/>
              <a:t>http://dblab.xmu.edu.cn/blog/115/</a:t>
            </a:r>
            <a:endParaRPr lang="zh-CN" altLang="en-US"/>
          </a:p>
        </p:txBody>
      </p:sp>
      <p:pic>
        <p:nvPicPr>
          <p:cNvPr id="47111" name="Picture 9" descr="http://dblab.xmu.edu.cn/wp-content/uploads/2015/09/%E9%AB%98%E6%A0%A1%E5%A4%A7%E6%95%B0%E6%8D%AE%E8%AF%BE%E7%A8%8B%E5%85%AC%E5%85%B1%E6%9C%8D%E5%8A%A1%E5%B9%B3%E5%8F%B02017LOGO.jpg">
            <a:extLst>
              <a:ext uri="{FF2B5EF4-FFF2-40B4-BE49-F238E27FC236}">
                <a16:creationId xmlns:a16="http://schemas.microsoft.com/office/drawing/2014/main" id="{76EAB858-1D2B-C2F9-F6CC-7AF1F29CA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343400"/>
            <a:ext cx="322897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a:extLst>
              <a:ext uri="{FF2B5EF4-FFF2-40B4-BE49-F238E27FC236}">
                <a16:creationId xmlns:a16="http://schemas.microsoft.com/office/drawing/2014/main" id="{A6848123-D178-78E4-8EC1-289ECCB776A3}"/>
              </a:ext>
            </a:extLst>
          </p:cNvPr>
          <p:cNvSpPr>
            <a:spLocks noGrp="1"/>
          </p:cNvSpPr>
          <p:nvPr>
            <p:ph type="title" idx="10"/>
          </p:nvPr>
        </p:nvSpPr>
        <p:spPr/>
        <p:txBody>
          <a:bodyPr/>
          <a:lstStyle/>
          <a:p>
            <a:r>
              <a:rPr lang="en-US" altLang="zh-CN"/>
              <a:t>5.7.1 MongoDB</a:t>
            </a:r>
            <a:r>
              <a:rPr lang="zh-CN" altLang="en-US"/>
              <a:t>简介</a:t>
            </a:r>
          </a:p>
        </p:txBody>
      </p:sp>
      <p:sp>
        <p:nvSpPr>
          <p:cNvPr id="48131" name="矩形 3">
            <a:extLst>
              <a:ext uri="{FF2B5EF4-FFF2-40B4-BE49-F238E27FC236}">
                <a16:creationId xmlns:a16="http://schemas.microsoft.com/office/drawing/2014/main" id="{98AF920D-7EC1-FBC2-B50F-E50A4D41B46D}"/>
              </a:ext>
            </a:extLst>
          </p:cNvPr>
          <p:cNvSpPr>
            <a:spLocks noChangeArrowheads="1"/>
          </p:cNvSpPr>
          <p:nvPr/>
        </p:nvSpPr>
        <p:spPr bwMode="auto">
          <a:xfrm>
            <a:off x="914400" y="1524000"/>
            <a:ext cx="7620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t>MongoDB </a:t>
            </a:r>
            <a:r>
              <a:rPr lang="zh-CN" altLang="en-US"/>
              <a:t>是由</a:t>
            </a:r>
            <a:r>
              <a:rPr lang="en-US" altLang="zh-CN"/>
              <a:t>C++</a:t>
            </a:r>
            <a:r>
              <a:rPr lang="zh-CN" altLang="en-US"/>
              <a:t>语言编写的，是一个基于分布式文件存储的开源数据库系统。</a:t>
            </a:r>
          </a:p>
          <a:p>
            <a:pPr>
              <a:buFont typeface="Arial" panose="020B0604020202020204" pitchFamily="34" charset="0"/>
              <a:buChar char="•"/>
            </a:pPr>
            <a:r>
              <a:rPr lang="zh-CN" altLang="en-US"/>
              <a:t>在高负载的情况下，添加更多的节点，可以保证服务器性能。</a:t>
            </a:r>
          </a:p>
          <a:p>
            <a:pPr>
              <a:buFont typeface="Arial" panose="020B0604020202020204" pitchFamily="34" charset="0"/>
              <a:buChar char="•"/>
            </a:pPr>
            <a:r>
              <a:rPr lang="en-US" altLang="zh-CN"/>
              <a:t>MongoDB </a:t>
            </a:r>
            <a:r>
              <a:rPr lang="zh-CN" altLang="en-US"/>
              <a:t>旨在为</a:t>
            </a:r>
            <a:r>
              <a:rPr lang="en-US" altLang="zh-CN"/>
              <a:t>WEB</a:t>
            </a:r>
            <a:r>
              <a:rPr lang="zh-CN" altLang="en-US"/>
              <a:t>应用提供可扩展的高性能数据存储解决方案。</a:t>
            </a:r>
          </a:p>
          <a:p>
            <a:pPr>
              <a:buFont typeface="Arial" panose="020B0604020202020204" pitchFamily="34" charset="0"/>
              <a:buChar char="•"/>
            </a:pPr>
            <a:r>
              <a:rPr lang="en-US" altLang="zh-CN"/>
              <a:t>MongoDB </a:t>
            </a:r>
            <a:r>
              <a:rPr lang="zh-CN" altLang="en-US"/>
              <a:t>将数据存储为一个文档，数据结构由键值</a:t>
            </a:r>
            <a:r>
              <a:rPr lang="en-US" altLang="zh-CN"/>
              <a:t>(key=&gt;value)</a:t>
            </a:r>
            <a:r>
              <a:rPr lang="zh-CN" altLang="en-US"/>
              <a:t>对组成。</a:t>
            </a:r>
            <a:r>
              <a:rPr lang="en-US" altLang="zh-CN"/>
              <a:t>MongoDB </a:t>
            </a:r>
            <a:r>
              <a:rPr lang="zh-CN" altLang="en-US"/>
              <a:t>文档类似于 </a:t>
            </a:r>
            <a:r>
              <a:rPr lang="en-US" altLang="zh-CN"/>
              <a:t>JSON </a:t>
            </a:r>
            <a:r>
              <a:rPr lang="zh-CN" altLang="en-US"/>
              <a:t>对象。字段值可以包含其他文档，数组及文档数组。</a:t>
            </a:r>
          </a:p>
        </p:txBody>
      </p:sp>
      <p:pic>
        <p:nvPicPr>
          <p:cNvPr id="48132" name="Picture 2" descr="http://www.runoob.com/wp-content/uploads/2013/10/crud-annotated-document.png">
            <a:extLst>
              <a:ext uri="{FF2B5EF4-FFF2-40B4-BE49-F238E27FC236}">
                <a16:creationId xmlns:a16="http://schemas.microsoft.com/office/drawing/2014/main" id="{001EBEC8-A8F2-156E-EE96-27703C3C3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0"/>
            <a:ext cx="740886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a:extLst>
              <a:ext uri="{FF2B5EF4-FFF2-40B4-BE49-F238E27FC236}">
                <a16:creationId xmlns:a16="http://schemas.microsoft.com/office/drawing/2014/main" id="{A6738DD8-29CD-25C0-BABD-78D09429E775}"/>
              </a:ext>
            </a:extLst>
          </p:cNvPr>
          <p:cNvSpPr>
            <a:spLocks noGrp="1"/>
          </p:cNvSpPr>
          <p:nvPr>
            <p:ph type="title" idx="10"/>
          </p:nvPr>
        </p:nvSpPr>
        <p:spPr/>
        <p:txBody>
          <a:bodyPr/>
          <a:lstStyle/>
          <a:p>
            <a:r>
              <a:rPr lang="en-US" altLang="zh-CN"/>
              <a:t>5.7.1 MongoDB</a:t>
            </a:r>
            <a:r>
              <a:rPr lang="zh-CN" altLang="en-US"/>
              <a:t>简介</a:t>
            </a:r>
          </a:p>
        </p:txBody>
      </p:sp>
      <p:sp>
        <p:nvSpPr>
          <p:cNvPr id="49155" name="矩形 3">
            <a:extLst>
              <a:ext uri="{FF2B5EF4-FFF2-40B4-BE49-F238E27FC236}">
                <a16:creationId xmlns:a16="http://schemas.microsoft.com/office/drawing/2014/main" id="{56FEDFA9-687D-7FC7-B652-918CD696BD05}"/>
              </a:ext>
            </a:extLst>
          </p:cNvPr>
          <p:cNvSpPr>
            <a:spLocks noChangeArrowheads="1"/>
          </p:cNvSpPr>
          <p:nvPr/>
        </p:nvSpPr>
        <p:spPr bwMode="auto">
          <a:xfrm>
            <a:off x="457200" y="1616075"/>
            <a:ext cx="8534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400" dirty="0"/>
              <a:t>提供了一个面向文档存储，操作起来比较简单和容易</a:t>
            </a:r>
          </a:p>
          <a:p>
            <a:pPr>
              <a:buFont typeface="Arial" panose="020B0604020202020204" pitchFamily="34" charset="0"/>
              <a:buChar char="•"/>
            </a:pPr>
            <a:r>
              <a:rPr lang="zh-CN" altLang="en-US" sz="2400" dirty="0"/>
              <a:t>可以设置任何属性的索引来实现更快的排序</a:t>
            </a:r>
          </a:p>
          <a:p>
            <a:pPr>
              <a:buFont typeface="Arial" panose="020B0604020202020204" pitchFamily="34" charset="0"/>
              <a:buChar char="•"/>
            </a:pPr>
            <a:r>
              <a:rPr lang="zh-CN" altLang="en-US" sz="2400" dirty="0"/>
              <a:t>具有较好的水平可扩展性</a:t>
            </a:r>
            <a:endParaRPr lang="en-US" altLang="zh-CN" sz="2400" dirty="0"/>
          </a:p>
          <a:p>
            <a:pPr>
              <a:buFont typeface="Arial" panose="020B0604020202020204" pitchFamily="34" charset="0"/>
              <a:buChar char="•"/>
            </a:pPr>
            <a:r>
              <a:rPr lang="zh-CN" altLang="en-US" sz="2400" dirty="0"/>
              <a:t>支持丰富的查询表达式，可轻易查询文档中内嵌的对象及数组</a:t>
            </a:r>
          </a:p>
          <a:p>
            <a:pPr>
              <a:buFont typeface="Arial" panose="020B0604020202020204" pitchFamily="34" charset="0"/>
              <a:buChar char="•"/>
            </a:pPr>
            <a:r>
              <a:rPr lang="zh-CN" altLang="en-US" sz="2400" dirty="0"/>
              <a:t>可以实现替换完成的文档（数据）或者一些指定的数据字段</a:t>
            </a:r>
          </a:p>
          <a:p>
            <a:pPr>
              <a:buFont typeface="Arial" panose="020B0604020202020204" pitchFamily="34" charset="0"/>
              <a:buChar char="•"/>
            </a:pPr>
            <a:r>
              <a:rPr lang="en-US" altLang="zh-CN" sz="2400" dirty="0"/>
              <a:t>MongoDB</a:t>
            </a:r>
            <a:r>
              <a:rPr lang="zh-CN" altLang="en-US" sz="2400" dirty="0"/>
              <a:t>中的</a:t>
            </a:r>
            <a:r>
              <a:rPr lang="en-US" altLang="zh-CN" sz="2400" dirty="0"/>
              <a:t>Map/Reduce</a:t>
            </a:r>
            <a:r>
              <a:rPr lang="zh-CN" altLang="en-US" sz="2400" dirty="0"/>
              <a:t>主要是用来对数据进行批量处理和聚合操作</a:t>
            </a:r>
          </a:p>
          <a:p>
            <a:pPr>
              <a:buFont typeface="Arial" panose="020B0604020202020204" pitchFamily="34" charset="0"/>
              <a:buChar char="•"/>
            </a:pPr>
            <a:r>
              <a:rPr lang="zh-CN" altLang="en-US" sz="2400" dirty="0"/>
              <a:t>支持各种编程语言</a:t>
            </a:r>
            <a:r>
              <a:rPr lang="en-US" altLang="zh-CN" sz="2400" dirty="0"/>
              <a:t>:RUBY</a:t>
            </a:r>
            <a:r>
              <a:rPr lang="zh-CN" altLang="en-US" sz="2400" dirty="0"/>
              <a:t>，</a:t>
            </a:r>
            <a:r>
              <a:rPr lang="en-US" altLang="zh-CN" sz="2400" dirty="0"/>
              <a:t>PYTHON</a:t>
            </a:r>
            <a:r>
              <a:rPr lang="zh-CN" altLang="en-US" sz="2400" dirty="0"/>
              <a:t>，</a:t>
            </a:r>
            <a:r>
              <a:rPr lang="en-US" altLang="zh-CN" sz="2400" dirty="0"/>
              <a:t>JAVA</a:t>
            </a:r>
            <a:r>
              <a:rPr lang="zh-CN" altLang="en-US" sz="2400" dirty="0"/>
              <a:t>，</a:t>
            </a:r>
            <a:r>
              <a:rPr lang="en-US" altLang="zh-CN" sz="2400" dirty="0"/>
              <a:t>C++</a:t>
            </a:r>
            <a:r>
              <a:rPr lang="zh-CN" altLang="en-US" sz="2400" dirty="0"/>
              <a:t>，</a:t>
            </a:r>
            <a:r>
              <a:rPr lang="en-US" altLang="zh-CN" sz="2400" dirty="0"/>
              <a:t>PHP</a:t>
            </a:r>
            <a:r>
              <a:rPr lang="zh-CN" altLang="en-US" sz="2400" dirty="0"/>
              <a:t>，</a:t>
            </a:r>
            <a:r>
              <a:rPr lang="en-US" altLang="zh-CN" sz="2400" dirty="0"/>
              <a:t>C#</a:t>
            </a:r>
            <a:r>
              <a:rPr lang="zh-CN" altLang="en-US" sz="2400" dirty="0"/>
              <a:t>等语言</a:t>
            </a:r>
          </a:p>
          <a:p>
            <a:pPr>
              <a:buFont typeface="Arial" panose="020B0604020202020204" pitchFamily="34" charset="0"/>
              <a:buChar char="•"/>
            </a:pPr>
            <a:r>
              <a:rPr lang="en-US" altLang="zh-CN" sz="2400" dirty="0"/>
              <a:t>MongoDB</a:t>
            </a:r>
            <a:r>
              <a:rPr lang="zh-CN" altLang="en-US" sz="2400" dirty="0"/>
              <a:t>安装简单</a:t>
            </a:r>
          </a:p>
        </p:txBody>
      </p:sp>
      <p:sp>
        <p:nvSpPr>
          <p:cNvPr id="49156" name="TextBox 4">
            <a:extLst>
              <a:ext uri="{FF2B5EF4-FFF2-40B4-BE49-F238E27FC236}">
                <a16:creationId xmlns:a16="http://schemas.microsoft.com/office/drawing/2014/main" id="{0419FF94-E4AF-BF7E-23F3-62DD10FB3A54}"/>
              </a:ext>
            </a:extLst>
          </p:cNvPr>
          <p:cNvSpPr txBox="1">
            <a:spLocks noChangeArrowheads="1"/>
          </p:cNvSpPr>
          <p:nvPr/>
        </p:nvSpPr>
        <p:spPr bwMode="auto">
          <a:xfrm>
            <a:off x="492125" y="12192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主要特点</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a:extLst>
              <a:ext uri="{FF2B5EF4-FFF2-40B4-BE49-F238E27FC236}">
                <a16:creationId xmlns:a16="http://schemas.microsoft.com/office/drawing/2014/main" id="{73C34734-DA13-7A12-797B-B8690A3C2D9F}"/>
              </a:ext>
            </a:extLst>
          </p:cNvPr>
          <p:cNvSpPr>
            <a:spLocks noGrp="1"/>
          </p:cNvSpPr>
          <p:nvPr>
            <p:ph type="title" idx="10"/>
          </p:nvPr>
        </p:nvSpPr>
        <p:spPr/>
        <p:txBody>
          <a:bodyPr/>
          <a:lstStyle/>
          <a:p>
            <a:r>
              <a:rPr lang="en-US" altLang="zh-CN"/>
              <a:t>5.7.2 MongoDB</a:t>
            </a:r>
            <a:r>
              <a:rPr lang="zh-CN" altLang="en-US"/>
              <a:t>概念解析</a:t>
            </a:r>
          </a:p>
        </p:txBody>
      </p:sp>
      <p:graphicFrame>
        <p:nvGraphicFramePr>
          <p:cNvPr id="4" name="表格 3">
            <a:extLst>
              <a:ext uri="{FF2B5EF4-FFF2-40B4-BE49-F238E27FC236}">
                <a16:creationId xmlns:a16="http://schemas.microsoft.com/office/drawing/2014/main" id="{D8C1158D-0DC8-24D0-CAD8-8651EE4E27E1}"/>
              </a:ext>
            </a:extLst>
          </p:cNvPr>
          <p:cNvGraphicFramePr>
            <a:graphicFrameLocks noGrp="1"/>
          </p:cNvGraphicFramePr>
          <p:nvPr>
            <p:extLst>
              <p:ext uri="{D42A27DB-BD31-4B8C-83A1-F6EECF244321}">
                <p14:modId xmlns:p14="http://schemas.microsoft.com/office/powerpoint/2010/main" val="3250704461"/>
              </p:ext>
            </p:extLst>
          </p:nvPr>
        </p:nvGraphicFramePr>
        <p:xfrm>
          <a:off x="1143000" y="2133600"/>
          <a:ext cx="7086600" cy="3657681"/>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25128">
                <a:tc>
                  <a:txBody>
                    <a:bodyPr/>
                    <a:lstStyle/>
                    <a:p>
                      <a:pPr algn="l" fontAlgn="t"/>
                      <a:r>
                        <a:rPr lang="en-US" sz="1600">
                          <a:solidFill>
                            <a:srgbClr val="FFFFFF"/>
                          </a:solidFill>
                        </a:rPr>
                        <a:t>SQL</a:t>
                      </a:r>
                      <a:r>
                        <a:rPr lang="zh-CN" altLang="en-US" sz="1600">
                          <a:solidFill>
                            <a:srgbClr val="FFFFFF"/>
                          </a:solidFill>
                        </a:rPr>
                        <a:t>术语</a:t>
                      </a:r>
                      <a:r>
                        <a:rPr lang="en-US" altLang="zh-CN" sz="1600">
                          <a:solidFill>
                            <a:srgbClr val="FFFFFF"/>
                          </a:solidFill>
                        </a:rPr>
                        <a:t>/</a:t>
                      </a:r>
                      <a:r>
                        <a:rPr lang="zh-CN" altLang="en-US" sz="1600">
                          <a:solidFill>
                            <a:srgbClr val="FFFFFF"/>
                          </a:solidFill>
                        </a:rPr>
                        <a:t>概念</a:t>
                      </a:r>
                    </a:p>
                  </a:txBody>
                  <a:tcPr marL="25052" marR="25052" marT="25051" marB="25051">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rPr>
                        <a:t>MongoDB</a:t>
                      </a:r>
                      <a:r>
                        <a:rPr lang="zh-CN" altLang="en-US" sz="1600">
                          <a:solidFill>
                            <a:srgbClr val="FFFFFF"/>
                          </a:solidFill>
                        </a:rPr>
                        <a:t>术语</a:t>
                      </a:r>
                      <a:r>
                        <a:rPr lang="en-US" altLang="zh-CN" sz="1600">
                          <a:solidFill>
                            <a:srgbClr val="FFFFFF"/>
                          </a:solidFill>
                        </a:rPr>
                        <a:t>/</a:t>
                      </a:r>
                      <a:r>
                        <a:rPr lang="zh-CN" altLang="en-US" sz="1600">
                          <a:solidFill>
                            <a:srgbClr val="FFFFFF"/>
                          </a:solidFill>
                        </a:rPr>
                        <a:t>概念</a:t>
                      </a:r>
                    </a:p>
                  </a:txBody>
                  <a:tcPr marL="25052" marR="25052" marT="25051" marB="25051">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rPr>
                        <a:t>解释</a:t>
                      </a:r>
                      <a:r>
                        <a:rPr lang="en-US" altLang="zh-CN" sz="1600">
                          <a:solidFill>
                            <a:srgbClr val="FFFFFF"/>
                          </a:solidFill>
                        </a:rPr>
                        <a:t>/</a:t>
                      </a:r>
                      <a:r>
                        <a:rPr lang="zh-CN" altLang="en-US" sz="1600">
                          <a:solidFill>
                            <a:srgbClr val="FFFFFF"/>
                          </a:solidFill>
                        </a:rPr>
                        <a:t>说明</a:t>
                      </a:r>
                    </a:p>
                  </a:txBody>
                  <a:tcPr marL="25052" marR="25052" marT="25051" marB="25051">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399019">
                <a:tc>
                  <a:txBody>
                    <a:bodyPr/>
                    <a:lstStyle/>
                    <a:p>
                      <a:pPr fontAlgn="t"/>
                      <a:r>
                        <a:rPr lang="en-US" sz="1600"/>
                        <a:t>database</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t>database</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t>数据库</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9019">
                <a:tc>
                  <a:txBody>
                    <a:bodyPr/>
                    <a:lstStyle/>
                    <a:p>
                      <a:pPr fontAlgn="t"/>
                      <a:r>
                        <a:rPr lang="en-US" sz="1600"/>
                        <a:t>table</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t>collection</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t>数据库表</a:t>
                      </a:r>
                      <a:r>
                        <a:rPr lang="en-US" altLang="zh-CN" sz="1600"/>
                        <a:t>/</a:t>
                      </a:r>
                      <a:r>
                        <a:rPr lang="zh-CN" altLang="en-US" sz="1600"/>
                        <a:t>集合</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399019">
                <a:tc>
                  <a:txBody>
                    <a:bodyPr/>
                    <a:lstStyle/>
                    <a:p>
                      <a:pPr fontAlgn="t"/>
                      <a:r>
                        <a:rPr lang="en-US" sz="1600"/>
                        <a:t>row</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t>document</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t>数据记录行</a:t>
                      </a:r>
                      <a:r>
                        <a:rPr lang="en-US" altLang="zh-CN" sz="1600"/>
                        <a:t>/</a:t>
                      </a:r>
                      <a:r>
                        <a:rPr lang="zh-CN" altLang="en-US" sz="1600"/>
                        <a:t>文档</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9019">
                <a:tc>
                  <a:txBody>
                    <a:bodyPr/>
                    <a:lstStyle/>
                    <a:p>
                      <a:pPr fontAlgn="t"/>
                      <a:r>
                        <a:rPr lang="en-US" sz="1600"/>
                        <a:t>column</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t>field</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t>数据字段</a:t>
                      </a:r>
                      <a:r>
                        <a:rPr lang="en-US" altLang="zh-CN" sz="1600"/>
                        <a:t>/</a:t>
                      </a:r>
                      <a:r>
                        <a:rPr lang="zh-CN" altLang="en-US" sz="1600"/>
                        <a:t>域</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r h="399019">
                <a:tc>
                  <a:txBody>
                    <a:bodyPr/>
                    <a:lstStyle/>
                    <a:p>
                      <a:pPr fontAlgn="t"/>
                      <a:r>
                        <a:rPr lang="en-US" sz="1600"/>
                        <a:t>index</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t>index</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t>索引</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68729">
                <a:tc>
                  <a:txBody>
                    <a:bodyPr/>
                    <a:lstStyle/>
                    <a:p>
                      <a:pPr fontAlgn="t"/>
                      <a:r>
                        <a:rPr lang="en-US" sz="1600"/>
                        <a:t>table joins</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t> </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t>表连接</a:t>
                      </a:r>
                      <a:r>
                        <a:rPr lang="en-US" altLang="zh-CN" sz="1600" dirty="0"/>
                        <a:t>,</a:t>
                      </a:r>
                      <a:r>
                        <a:rPr lang="en-US" sz="1600" dirty="0"/>
                        <a:t>MongoDB</a:t>
                      </a:r>
                      <a:r>
                        <a:rPr lang="zh-CN" altLang="en-US" sz="1600" dirty="0"/>
                        <a:t>不支持</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6"/>
                  </a:ext>
                </a:extLst>
              </a:tr>
              <a:tr h="668729">
                <a:tc>
                  <a:txBody>
                    <a:bodyPr/>
                    <a:lstStyle/>
                    <a:p>
                      <a:pPr fontAlgn="t"/>
                      <a:r>
                        <a:rPr lang="en-US" sz="1600"/>
                        <a:t>primary key</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t>primary key</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t>主键</a:t>
                      </a:r>
                      <a:r>
                        <a:rPr lang="en-US" altLang="zh-CN" sz="1600" dirty="0"/>
                        <a:t>,</a:t>
                      </a:r>
                      <a:r>
                        <a:rPr lang="en-US" altLang="zh-CN" sz="1600" dirty="0" err="1"/>
                        <a:t>MongoDB</a:t>
                      </a:r>
                      <a:r>
                        <a:rPr lang="zh-CN" altLang="en-US" sz="1600" dirty="0"/>
                        <a:t>自动将</a:t>
                      </a:r>
                      <a:r>
                        <a:rPr lang="en-US" altLang="zh-CN" sz="1600" dirty="0"/>
                        <a:t>_id</a:t>
                      </a:r>
                      <a:r>
                        <a:rPr lang="zh-CN" altLang="en-US" sz="1600" dirty="0"/>
                        <a:t>字段设置为主键</a:t>
                      </a:r>
                    </a:p>
                  </a:txBody>
                  <a:tcPr marL="41753" marR="41753" marT="58453" marB="5845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50221" name="矩形 4">
            <a:extLst>
              <a:ext uri="{FF2B5EF4-FFF2-40B4-BE49-F238E27FC236}">
                <a16:creationId xmlns:a16="http://schemas.microsoft.com/office/drawing/2014/main" id="{EEB111DF-049B-31F2-7A80-7C2C627E3829}"/>
              </a:ext>
            </a:extLst>
          </p:cNvPr>
          <p:cNvSpPr>
            <a:spLocks noChangeArrowheads="1"/>
          </p:cNvSpPr>
          <p:nvPr/>
        </p:nvSpPr>
        <p:spPr bwMode="auto">
          <a:xfrm>
            <a:off x="838200" y="1447800"/>
            <a:ext cx="716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t>在</a:t>
            </a:r>
            <a:r>
              <a:rPr lang="en-US" altLang="zh-CN" sz="2400" dirty="0" err="1"/>
              <a:t>mongodb</a:t>
            </a:r>
            <a:r>
              <a:rPr lang="zh-CN" altLang="en-US" sz="2400" dirty="0"/>
              <a:t>中基本的概念是文档、集合、数据库</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a:extLst>
              <a:ext uri="{FF2B5EF4-FFF2-40B4-BE49-F238E27FC236}">
                <a16:creationId xmlns:a16="http://schemas.microsoft.com/office/drawing/2014/main" id="{5DFA49CF-88EF-B6E5-900A-8529875575D2}"/>
              </a:ext>
            </a:extLst>
          </p:cNvPr>
          <p:cNvSpPr>
            <a:spLocks noGrp="1"/>
          </p:cNvSpPr>
          <p:nvPr>
            <p:ph type="title" idx="10"/>
          </p:nvPr>
        </p:nvSpPr>
        <p:spPr/>
        <p:txBody>
          <a:bodyPr/>
          <a:lstStyle/>
          <a:p>
            <a:r>
              <a:rPr lang="en-US" altLang="zh-CN"/>
              <a:t>5.7.2 MongoDB</a:t>
            </a:r>
            <a:r>
              <a:rPr lang="zh-CN" altLang="en-US"/>
              <a:t>概念解析</a:t>
            </a:r>
          </a:p>
        </p:txBody>
      </p:sp>
      <p:sp>
        <p:nvSpPr>
          <p:cNvPr id="51203" name="矩形 4">
            <a:extLst>
              <a:ext uri="{FF2B5EF4-FFF2-40B4-BE49-F238E27FC236}">
                <a16:creationId xmlns:a16="http://schemas.microsoft.com/office/drawing/2014/main" id="{E8AB603F-C3DE-AE6F-285F-94347F7603E7}"/>
              </a:ext>
            </a:extLst>
          </p:cNvPr>
          <p:cNvSpPr>
            <a:spLocks noChangeArrowheads="1"/>
          </p:cNvSpPr>
          <p:nvPr/>
        </p:nvSpPr>
        <p:spPr bwMode="auto">
          <a:xfrm>
            <a:off x="533400" y="1143000"/>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通过下图实例，我们也可以更直观的的了解</a:t>
            </a:r>
            <a:r>
              <a:rPr lang="en-US" altLang="zh-CN"/>
              <a:t>MongoDB</a:t>
            </a:r>
            <a:r>
              <a:rPr lang="zh-CN" altLang="en-US"/>
              <a:t>中的一些概念：</a:t>
            </a:r>
          </a:p>
        </p:txBody>
      </p:sp>
      <p:sp>
        <p:nvSpPr>
          <p:cNvPr id="8" name="下箭头 7">
            <a:extLst>
              <a:ext uri="{FF2B5EF4-FFF2-40B4-BE49-F238E27FC236}">
                <a16:creationId xmlns:a16="http://schemas.microsoft.com/office/drawing/2014/main" id="{8B8255DB-52A9-3650-3629-987B61F0D47A}"/>
              </a:ext>
            </a:extLst>
          </p:cNvPr>
          <p:cNvSpPr/>
          <p:nvPr/>
        </p:nvSpPr>
        <p:spPr>
          <a:xfrm>
            <a:off x="4267200" y="2590800"/>
            <a:ext cx="457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7" name="表格 6">
            <a:extLst>
              <a:ext uri="{FF2B5EF4-FFF2-40B4-BE49-F238E27FC236}">
                <a16:creationId xmlns:a16="http://schemas.microsoft.com/office/drawing/2014/main" id="{D1BAAA06-C271-9612-187E-594C0B93BCBB}"/>
              </a:ext>
            </a:extLst>
          </p:cNvPr>
          <p:cNvGraphicFramePr>
            <a:graphicFrameLocks noGrp="1"/>
          </p:cNvGraphicFramePr>
          <p:nvPr/>
        </p:nvGraphicFramePr>
        <p:xfrm>
          <a:off x="990600" y="1524000"/>
          <a:ext cx="7010400" cy="1112838"/>
        </p:xfrm>
        <a:graphic>
          <a:graphicData uri="http://schemas.openxmlformats.org/drawingml/2006/table">
            <a:tbl>
              <a:tblPr firstRow="1" bandRow="1">
                <a:tableStyleId>{5C22544A-7EE6-4342-B048-85BDC9FD1C3A}</a:tableStyleId>
              </a:tblPr>
              <a:tblGrid>
                <a:gridCol w="652130">
                  <a:extLst>
                    <a:ext uri="{9D8B030D-6E8A-4147-A177-3AD203B41FA5}">
                      <a16:colId xmlns:a16="http://schemas.microsoft.com/office/drawing/2014/main" val="20000"/>
                    </a:ext>
                  </a:extLst>
                </a:gridCol>
                <a:gridCol w="1793358">
                  <a:extLst>
                    <a:ext uri="{9D8B030D-6E8A-4147-A177-3AD203B41FA5}">
                      <a16:colId xmlns:a16="http://schemas.microsoft.com/office/drawing/2014/main" val="20001"/>
                    </a:ext>
                  </a:extLst>
                </a:gridCol>
                <a:gridCol w="2202712">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70946">
                <a:tc>
                  <a:txBody>
                    <a:bodyPr/>
                    <a:lstStyle/>
                    <a:p>
                      <a:r>
                        <a:rPr lang="en-US" altLang="zh-CN" sz="1800" dirty="0">
                          <a:solidFill>
                            <a:schemeClr val="tx1"/>
                          </a:solidFill>
                        </a:rPr>
                        <a:t>id</a:t>
                      </a:r>
                      <a:endParaRPr lang="zh-CN" altLang="en-US" sz="1800" dirty="0">
                        <a:solidFill>
                          <a:schemeClr val="tx1"/>
                        </a:solidFill>
                      </a:endParaRPr>
                    </a:p>
                  </a:txBody>
                  <a:tcPr marT="45733" marB="45733"/>
                </a:tc>
                <a:tc>
                  <a:txBody>
                    <a:bodyPr/>
                    <a:lstStyle/>
                    <a:p>
                      <a:r>
                        <a:rPr lang="en-US" altLang="zh-CN" sz="1800" dirty="0" err="1">
                          <a:solidFill>
                            <a:schemeClr val="tx1"/>
                          </a:solidFill>
                        </a:rPr>
                        <a:t>user_name</a:t>
                      </a:r>
                      <a:endParaRPr lang="zh-CN" altLang="en-US" sz="1800" dirty="0">
                        <a:solidFill>
                          <a:schemeClr val="tx1"/>
                        </a:solidFill>
                      </a:endParaRPr>
                    </a:p>
                  </a:txBody>
                  <a:tcPr marT="45733" marB="45733"/>
                </a:tc>
                <a:tc>
                  <a:txBody>
                    <a:bodyPr/>
                    <a:lstStyle/>
                    <a:p>
                      <a:r>
                        <a:rPr lang="en-US" altLang="zh-CN" sz="1800" dirty="0">
                          <a:solidFill>
                            <a:schemeClr val="tx1"/>
                          </a:solidFill>
                        </a:rPr>
                        <a:t>email</a:t>
                      </a:r>
                      <a:endParaRPr lang="zh-CN" altLang="en-US" sz="1800" dirty="0">
                        <a:solidFill>
                          <a:schemeClr val="tx1"/>
                        </a:solidFill>
                      </a:endParaRPr>
                    </a:p>
                  </a:txBody>
                  <a:tcPr marT="45733" marB="45733"/>
                </a:tc>
                <a:tc>
                  <a:txBody>
                    <a:bodyPr/>
                    <a:lstStyle/>
                    <a:p>
                      <a:r>
                        <a:rPr lang="en-US" altLang="zh-CN" sz="1800" dirty="0">
                          <a:solidFill>
                            <a:schemeClr val="tx1"/>
                          </a:solidFill>
                        </a:rPr>
                        <a:t>age</a:t>
                      </a:r>
                      <a:endParaRPr lang="zh-CN" altLang="en-US" sz="1800" dirty="0">
                        <a:solidFill>
                          <a:schemeClr val="tx1"/>
                        </a:solidFill>
                      </a:endParaRPr>
                    </a:p>
                  </a:txBody>
                  <a:tcPr marT="45733" marB="45733"/>
                </a:tc>
                <a:tc>
                  <a:txBody>
                    <a:bodyPr/>
                    <a:lstStyle/>
                    <a:p>
                      <a:r>
                        <a:rPr lang="en-US" altLang="zh-CN" sz="1800" dirty="0">
                          <a:solidFill>
                            <a:schemeClr val="tx1"/>
                          </a:solidFill>
                        </a:rPr>
                        <a:t>city</a:t>
                      </a:r>
                      <a:endParaRPr lang="zh-CN" altLang="en-US" sz="1800" dirty="0">
                        <a:solidFill>
                          <a:schemeClr val="tx1"/>
                        </a:solidFill>
                      </a:endParaRPr>
                    </a:p>
                  </a:txBody>
                  <a:tcPr marT="45733" marB="45733"/>
                </a:tc>
                <a:extLst>
                  <a:ext uri="{0D108BD9-81ED-4DB2-BD59-A6C34878D82A}">
                    <a16:rowId xmlns:a16="http://schemas.microsoft.com/office/drawing/2014/main" val="10000"/>
                  </a:ext>
                </a:extLst>
              </a:tr>
              <a:tr h="370946">
                <a:tc>
                  <a:txBody>
                    <a:bodyPr/>
                    <a:lstStyle/>
                    <a:p>
                      <a:r>
                        <a:rPr lang="en-US" altLang="zh-CN" sz="1800" dirty="0"/>
                        <a:t>1</a:t>
                      </a:r>
                      <a:endParaRPr lang="zh-CN" altLang="en-US" sz="1800" dirty="0"/>
                    </a:p>
                  </a:txBody>
                  <a:tcPr marT="45733" marB="45733"/>
                </a:tc>
                <a:tc>
                  <a:txBody>
                    <a:bodyPr/>
                    <a:lstStyle/>
                    <a:p>
                      <a:r>
                        <a:rPr lang="en-US" altLang="zh-CN" sz="1800" dirty="0"/>
                        <a:t>Mark Hanks</a:t>
                      </a:r>
                      <a:endParaRPr lang="zh-CN" altLang="en-US" sz="1800" dirty="0"/>
                    </a:p>
                  </a:txBody>
                  <a:tcPr marT="45733" marB="45733"/>
                </a:tc>
                <a:tc>
                  <a:txBody>
                    <a:bodyPr/>
                    <a:lstStyle/>
                    <a:p>
                      <a:r>
                        <a:rPr lang="en-US" altLang="zh-CN" sz="1800" dirty="0"/>
                        <a:t>mark@abc.com</a:t>
                      </a:r>
                      <a:endParaRPr lang="zh-CN" altLang="en-US" sz="1800" dirty="0"/>
                    </a:p>
                  </a:txBody>
                  <a:tcPr marT="45733" marB="45733"/>
                </a:tc>
                <a:tc>
                  <a:txBody>
                    <a:bodyPr/>
                    <a:lstStyle/>
                    <a:p>
                      <a:r>
                        <a:rPr lang="en-US" altLang="zh-CN" sz="1800" dirty="0"/>
                        <a:t>25</a:t>
                      </a:r>
                      <a:endParaRPr lang="zh-CN" altLang="en-US" sz="1800" dirty="0"/>
                    </a:p>
                  </a:txBody>
                  <a:tcPr marT="45733" marB="45733"/>
                </a:tc>
                <a:tc>
                  <a:txBody>
                    <a:bodyPr/>
                    <a:lstStyle/>
                    <a:p>
                      <a:r>
                        <a:rPr lang="en-US" altLang="zh-CN" sz="1800" dirty="0"/>
                        <a:t>Los</a:t>
                      </a:r>
                      <a:r>
                        <a:rPr lang="en-US" altLang="zh-CN" sz="1800" baseline="0" dirty="0"/>
                        <a:t> Angeles</a:t>
                      </a:r>
                      <a:endParaRPr lang="zh-CN" altLang="en-US" sz="1800" dirty="0"/>
                    </a:p>
                  </a:txBody>
                  <a:tcPr marT="45733" marB="45733"/>
                </a:tc>
                <a:extLst>
                  <a:ext uri="{0D108BD9-81ED-4DB2-BD59-A6C34878D82A}">
                    <a16:rowId xmlns:a16="http://schemas.microsoft.com/office/drawing/2014/main" val="10001"/>
                  </a:ext>
                </a:extLst>
              </a:tr>
              <a:tr h="370946">
                <a:tc>
                  <a:txBody>
                    <a:bodyPr/>
                    <a:lstStyle/>
                    <a:p>
                      <a:r>
                        <a:rPr lang="en-US" altLang="zh-CN" sz="1800" dirty="0"/>
                        <a:t>2</a:t>
                      </a:r>
                      <a:endParaRPr lang="zh-CN" altLang="en-US" sz="1800" dirty="0"/>
                    </a:p>
                  </a:txBody>
                  <a:tcPr marT="45733" marB="45733"/>
                </a:tc>
                <a:tc>
                  <a:txBody>
                    <a:bodyPr/>
                    <a:lstStyle/>
                    <a:p>
                      <a:r>
                        <a:rPr lang="en-US" altLang="zh-CN" sz="1800" dirty="0"/>
                        <a:t>Richard Peter</a:t>
                      </a:r>
                      <a:endParaRPr lang="zh-CN" altLang="en-US" sz="1800" dirty="0"/>
                    </a:p>
                  </a:txBody>
                  <a:tcPr marT="45733" marB="45733"/>
                </a:tc>
                <a:tc>
                  <a:txBody>
                    <a:bodyPr/>
                    <a:lstStyle/>
                    <a:p>
                      <a:r>
                        <a:rPr lang="en-US" altLang="zh-CN" sz="1800" dirty="0"/>
                        <a:t>richard@abc.com</a:t>
                      </a:r>
                      <a:endParaRPr lang="zh-CN" altLang="en-US" sz="1800" dirty="0"/>
                    </a:p>
                  </a:txBody>
                  <a:tcPr marT="45733" marB="45733"/>
                </a:tc>
                <a:tc>
                  <a:txBody>
                    <a:bodyPr/>
                    <a:lstStyle/>
                    <a:p>
                      <a:r>
                        <a:rPr lang="en-US" altLang="zh-CN" sz="1800" dirty="0"/>
                        <a:t>31</a:t>
                      </a:r>
                      <a:endParaRPr lang="zh-CN" altLang="en-US" sz="1800" dirty="0"/>
                    </a:p>
                  </a:txBody>
                  <a:tcPr marT="45733" marB="45733"/>
                </a:tc>
                <a:tc>
                  <a:txBody>
                    <a:bodyPr/>
                    <a:lstStyle/>
                    <a:p>
                      <a:r>
                        <a:rPr lang="en-US" altLang="zh-CN" sz="1800" dirty="0"/>
                        <a:t>Dallas</a:t>
                      </a:r>
                      <a:endParaRPr lang="zh-CN" altLang="en-US" sz="1800" dirty="0"/>
                    </a:p>
                  </a:txBody>
                  <a:tcPr marT="45733" marB="45733"/>
                </a:tc>
                <a:extLst>
                  <a:ext uri="{0D108BD9-81ED-4DB2-BD59-A6C34878D82A}">
                    <a16:rowId xmlns:a16="http://schemas.microsoft.com/office/drawing/2014/main" val="10002"/>
                  </a:ext>
                </a:extLst>
              </a:tr>
            </a:tbl>
          </a:graphicData>
        </a:graphic>
      </p:graphicFrame>
      <p:sp>
        <p:nvSpPr>
          <p:cNvPr id="9" name="矩形 8">
            <a:extLst>
              <a:ext uri="{FF2B5EF4-FFF2-40B4-BE49-F238E27FC236}">
                <a16:creationId xmlns:a16="http://schemas.microsoft.com/office/drawing/2014/main" id="{72208FBB-00FF-F6E1-4208-271498AFEFDD}"/>
              </a:ext>
            </a:extLst>
          </p:cNvPr>
          <p:cNvSpPr/>
          <p:nvPr/>
        </p:nvSpPr>
        <p:spPr>
          <a:xfrm>
            <a:off x="1219200" y="2935288"/>
            <a:ext cx="6705600" cy="3694112"/>
          </a:xfrm>
          <a:prstGeom prst="rect">
            <a:avLst/>
          </a:prstGeom>
          <a:solidFill>
            <a:schemeClr val="bg1">
              <a:lumMod val="95000"/>
            </a:schemeClr>
          </a:solidFill>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a:t>
            </a:r>
          </a:p>
          <a:p>
            <a:r>
              <a:rPr lang="en-US" altLang="zh-CN"/>
              <a:t>           "_id": ObjectId("5146bb52d8524270060001f3"),</a:t>
            </a:r>
          </a:p>
          <a:p>
            <a:r>
              <a:rPr lang="en-US" altLang="zh-CN"/>
              <a:t>           "age": 25,</a:t>
            </a:r>
          </a:p>
          <a:p>
            <a:r>
              <a:rPr lang="en-US" altLang="zh-CN"/>
              <a:t>           "city": "Los Angeles",</a:t>
            </a:r>
          </a:p>
          <a:p>
            <a:r>
              <a:rPr lang="en-US" altLang="zh-CN"/>
              <a:t>           "email": "mark@abc.com",</a:t>
            </a:r>
          </a:p>
          <a:p>
            <a:r>
              <a:rPr lang="en-US" altLang="zh-CN"/>
              <a:t>          "user_name": "Mark Hanks "</a:t>
            </a:r>
          </a:p>
          <a:p>
            <a:r>
              <a:rPr lang="en-US" altLang="zh-CN"/>
              <a:t>}</a:t>
            </a:r>
          </a:p>
          <a:p>
            <a:r>
              <a:rPr lang="en-US" altLang="zh-CN"/>
              <a:t>{	"_id": ObjectId("5146bb52d8524270060001f2"),</a:t>
            </a:r>
          </a:p>
          <a:p>
            <a:r>
              <a:rPr lang="en-US" altLang="zh-CN"/>
              <a:t>	"age": 31,</a:t>
            </a:r>
          </a:p>
          <a:p>
            <a:r>
              <a:rPr lang="en-US" altLang="zh-CN"/>
              <a:t>	"city": "Dallas",</a:t>
            </a:r>
          </a:p>
          <a:p>
            <a:r>
              <a:rPr lang="en-US" altLang="zh-CN"/>
              <a:t>	"email": "richard@abc.com",</a:t>
            </a:r>
          </a:p>
          <a:p>
            <a:r>
              <a:rPr lang="en-US" altLang="zh-CN"/>
              <a:t>	"user_name": "Richard Peter "</a:t>
            </a:r>
          </a:p>
          <a:p>
            <a:r>
              <a:rPr lang="en-US" altLang="zh-CN"/>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a:extLst>
              <a:ext uri="{FF2B5EF4-FFF2-40B4-BE49-F238E27FC236}">
                <a16:creationId xmlns:a16="http://schemas.microsoft.com/office/drawing/2014/main" id="{EFCB5D40-232B-368D-1402-EDC47FE769D4}"/>
              </a:ext>
            </a:extLst>
          </p:cNvPr>
          <p:cNvSpPr>
            <a:spLocks noGrp="1"/>
          </p:cNvSpPr>
          <p:nvPr>
            <p:ph type="title" idx="10"/>
          </p:nvPr>
        </p:nvSpPr>
        <p:spPr/>
        <p:txBody>
          <a:bodyPr/>
          <a:lstStyle/>
          <a:p>
            <a:r>
              <a:rPr lang="en-US" altLang="zh-CN"/>
              <a:t>5.2  NoSQL</a:t>
            </a:r>
            <a:r>
              <a:rPr lang="zh-CN" altLang="en-US"/>
              <a:t>兴起的原因</a:t>
            </a:r>
          </a:p>
        </p:txBody>
      </p:sp>
      <p:sp>
        <p:nvSpPr>
          <p:cNvPr id="7171" name="文本框 1">
            <a:extLst>
              <a:ext uri="{FF2B5EF4-FFF2-40B4-BE49-F238E27FC236}">
                <a16:creationId xmlns:a16="http://schemas.microsoft.com/office/drawing/2014/main" id="{52638D54-0E02-0D06-A7D5-E2C91C1FA5F4}"/>
              </a:ext>
            </a:extLst>
          </p:cNvPr>
          <p:cNvSpPr txBox="1">
            <a:spLocks noChangeArrowheads="1"/>
          </p:cNvSpPr>
          <p:nvPr/>
        </p:nvSpPr>
        <p:spPr bwMode="auto">
          <a:xfrm>
            <a:off x="457200" y="1295400"/>
            <a:ext cx="8458200" cy="187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dirty="0"/>
              <a:t>1</a:t>
            </a:r>
            <a:r>
              <a:rPr lang="zh-CN" altLang="en-US" sz="2000" dirty="0"/>
              <a:t>、</a:t>
            </a:r>
            <a:r>
              <a:rPr lang="zh-CN" altLang="zh-CN" sz="2000" dirty="0"/>
              <a:t>关系数据库已经无法满足</a:t>
            </a:r>
            <a:r>
              <a:rPr lang="en-US" altLang="zh-CN" sz="2000" dirty="0"/>
              <a:t>Web2.0</a:t>
            </a:r>
            <a:r>
              <a:rPr lang="zh-CN" altLang="zh-CN" sz="2000" dirty="0"/>
              <a:t>的需求</a:t>
            </a:r>
            <a:r>
              <a:rPr lang="zh-CN" altLang="en-US" sz="2000" dirty="0"/>
              <a:t>。</a:t>
            </a:r>
            <a:r>
              <a:rPr lang="zh-CN" altLang="zh-CN" sz="2000" dirty="0"/>
              <a:t>主要表现在以下几个方面：</a:t>
            </a:r>
          </a:p>
          <a:p>
            <a:pPr>
              <a:lnSpc>
                <a:spcPct val="150000"/>
              </a:lnSpc>
            </a:pPr>
            <a:r>
              <a:rPr lang="zh-CN" altLang="zh-CN" sz="2000" b="1" dirty="0"/>
              <a:t>（</a:t>
            </a:r>
            <a:r>
              <a:rPr lang="en-US" altLang="zh-CN" sz="2000" b="1" dirty="0"/>
              <a:t>1</a:t>
            </a:r>
            <a:r>
              <a:rPr lang="zh-CN" altLang="zh-CN" sz="2000" b="1" dirty="0"/>
              <a:t>）无法满足海量数据的管理需求</a:t>
            </a:r>
            <a:endParaRPr lang="zh-CN" altLang="zh-CN" sz="2000" dirty="0"/>
          </a:p>
          <a:p>
            <a:pPr>
              <a:lnSpc>
                <a:spcPct val="150000"/>
              </a:lnSpc>
            </a:pPr>
            <a:r>
              <a:rPr lang="zh-CN" altLang="zh-CN" sz="2000" b="1" dirty="0"/>
              <a:t>（</a:t>
            </a:r>
            <a:r>
              <a:rPr lang="en-US" altLang="zh-CN" sz="2000" b="1" dirty="0"/>
              <a:t>2</a:t>
            </a:r>
            <a:r>
              <a:rPr lang="zh-CN" altLang="zh-CN" sz="2000" b="1" dirty="0"/>
              <a:t>）无法满足数据高并发的需求</a:t>
            </a:r>
            <a:endParaRPr lang="zh-CN" altLang="zh-CN" sz="2000" dirty="0"/>
          </a:p>
          <a:p>
            <a:pPr>
              <a:lnSpc>
                <a:spcPct val="150000"/>
              </a:lnSpc>
            </a:pPr>
            <a:r>
              <a:rPr lang="zh-CN" altLang="zh-CN" sz="2000" b="1" dirty="0"/>
              <a:t>（</a:t>
            </a:r>
            <a:r>
              <a:rPr lang="en-US" altLang="zh-CN" sz="2000" b="1" dirty="0"/>
              <a:t>3</a:t>
            </a:r>
            <a:r>
              <a:rPr lang="zh-CN" altLang="zh-CN" sz="2000" b="1" dirty="0"/>
              <a:t>）无法满足高可扩展性和高可用性的需求</a:t>
            </a:r>
            <a:endParaRPr lang="en-US" altLang="zh-CN" sz="2000" b="1" dirty="0"/>
          </a:p>
        </p:txBody>
      </p:sp>
      <p:pic>
        <p:nvPicPr>
          <p:cNvPr id="7172" name="Picture 7" descr="http://img.jrjimg.cn/2012/12/20121224124205984.jpg">
            <a:extLst>
              <a:ext uri="{FF2B5EF4-FFF2-40B4-BE49-F238E27FC236}">
                <a16:creationId xmlns:a16="http://schemas.microsoft.com/office/drawing/2014/main" id="{CEB539D8-84AB-5705-AB6B-D41E6709D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581400"/>
            <a:ext cx="43053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a:extLst>
              <a:ext uri="{FF2B5EF4-FFF2-40B4-BE49-F238E27FC236}">
                <a16:creationId xmlns:a16="http://schemas.microsoft.com/office/drawing/2014/main" id="{5EB3516F-287A-4DCB-9AFF-6B497B846ADF}"/>
              </a:ext>
            </a:extLst>
          </p:cNvPr>
          <p:cNvSpPr>
            <a:spLocks noGrp="1"/>
          </p:cNvSpPr>
          <p:nvPr>
            <p:ph type="title" idx="10"/>
          </p:nvPr>
        </p:nvSpPr>
        <p:spPr/>
        <p:txBody>
          <a:bodyPr/>
          <a:lstStyle/>
          <a:p>
            <a:r>
              <a:rPr lang="en-US" altLang="zh-CN"/>
              <a:t>5.7.2 MongoDB</a:t>
            </a:r>
            <a:r>
              <a:rPr lang="zh-CN" altLang="en-US"/>
              <a:t>概念解析</a:t>
            </a:r>
          </a:p>
        </p:txBody>
      </p:sp>
      <p:sp>
        <p:nvSpPr>
          <p:cNvPr id="52227" name="矩形 4">
            <a:extLst>
              <a:ext uri="{FF2B5EF4-FFF2-40B4-BE49-F238E27FC236}">
                <a16:creationId xmlns:a16="http://schemas.microsoft.com/office/drawing/2014/main" id="{837EC68D-3204-AE3C-0337-7261222CDED6}"/>
              </a:ext>
            </a:extLst>
          </p:cNvPr>
          <p:cNvSpPr>
            <a:spLocks noChangeArrowheads="1"/>
          </p:cNvSpPr>
          <p:nvPr/>
        </p:nvSpPr>
        <p:spPr bwMode="auto">
          <a:xfrm>
            <a:off x="457200" y="129540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举例</a:t>
            </a:r>
            <a:r>
              <a:rPr lang="en-US" altLang="zh-CN"/>
              <a:t>2</a:t>
            </a:r>
            <a:r>
              <a:rPr lang="zh-CN" altLang="en-US"/>
              <a:t>：在一个关系型数据库中，一篇博客（包含文章内容、评论、评论的投票）会被打散在多张数据表中。在文档数据库</a:t>
            </a:r>
            <a:r>
              <a:rPr lang="en-US" altLang="zh-CN"/>
              <a:t>MongoDB</a:t>
            </a:r>
            <a:r>
              <a:rPr lang="zh-CN" altLang="en-US"/>
              <a:t>中，能用一个文档来表示一篇博客， 评论与投票作为文档数组，放在正文主文档中。这样数据更易于管理，消除了传统关系型数据库中影响性能和水平扩展性的“</a:t>
            </a:r>
            <a:r>
              <a:rPr lang="en-US" altLang="zh-CN"/>
              <a:t>JOIN”</a:t>
            </a:r>
            <a:r>
              <a:rPr lang="zh-CN" altLang="en-US"/>
              <a:t>操作。</a:t>
            </a:r>
          </a:p>
        </p:txBody>
      </p:sp>
      <p:sp>
        <p:nvSpPr>
          <p:cNvPr id="52228" name="文本框 3">
            <a:extLst>
              <a:ext uri="{FF2B5EF4-FFF2-40B4-BE49-F238E27FC236}">
                <a16:creationId xmlns:a16="http://schemas.microsoft.com/office/drawing/2014/main" id="{012B4040-2E10-987B-3F78-F1C060012F1C}"/>
              </a:ext>
            </a:extLst>
          </p:cNvPr>
          <p:cNvSpPr txBox="1">
            <a:spLocks noChangeArrowheads="1"/>
          </p:cNvSpPr>
          <p:nvPr/>
        </p:nvSpPr>
        <p:spPr bwMode="auto">
          <a:xfrm>
            <a:off x="1346200" y="2971800"/>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a:t>author:</a:t>
            </a:r>
          </a:p>
        </p:txBody>
      </p:sp>
      <p:sp>
        <p:nvSpPr>
          <p:cNvPr id="52229" name="文本框 4">
            <a:extLst>
              <a:ext uri="{FF2B5EF4-FFF2-40B4-BE49-F238E27FC236}">
                <a16:creationId xmlns:a16="http://schemas.microsoft.com/office/drawing/2014/main" id="{043686C7-37B0-B3EF-8A87-2CC4F7474C05}"/>
              </a:ext>
            </a:extLst>
          </p:cNvPr>
          <p:cNvSpPr txBox="1">
            <a:spLocks noChangeArrowheads="1"/>
          </p:cNvSpPr>
          <p:nvPr/>
        </p:nvSpPr>
        <p:spPr bwMode="auto">
          <a:xfrm>
            <a:off x="1193800" y="3962400"/>
            <a:ext cx="1284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a:t>blogposts:</a:t>
            </a:r>
          </a:p>
        </p:txBody>
      </p:sp>
      <p:sp>
        <p:nvSpPr>
          <p:cNvPr id="52230" name="文本框 6">
            <a:extLst>
              <a:ext uri="{FF2B5EF4-FFF2-40B4-BE49-F238E27FC236}">
                <a16:creationId xmlns:a16="http://schemas.microsoft.com/office/drawing/2014/main" id="{E6BADFEC-82F8-1E1F-F148-76EC54AA6FED}"/>
              </a:ext>
            </a:extLst>
          </p:cNvPr>
          <p:cNvSpPr txBox="1">
            <a:spLocks noChangeArrowheads="1"/>
          </p:cNvSpPr>
          <p:nvPr/>
        </p:nvSpPr>
        <p:spPr bwMode="auto">
          <a:xfrm>
            <a:off x="1117600" y="5029200"/>
            <a:ext cx="138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a:t>comments:</a:t>
            </a:r>
          </a:p>
        </p:txBody>
      </p:sp>
      <p:pic>
        <p:nvPicPr>
          <p:cNvPr id="52231" name="table">
            <a:extLst>
              <a:ext uri="{FF2B5EF4-FFF2-40B4-BE49-F238E27FC236}">
                <a16:creationId xmlns:a16="http://schemas.microsoft.com/office/drawing/2014/main" id="{7C871E0A-2AE4-A912-85EA-B2E11D07BA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895600"/>
            <a:ext cx="3213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table">
            <a:extLst>
              <a:ext uri="{FF2B5EF4-FFF2-40B4-BE49-F238E27FC236}">
                <a16:creationId xmlns:a16="http://schemas.microsoft.com/office/drawing/2014/main" id="{596D8FB4-A615-4D12-9F82-5B33D0180E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3733800"/>
            <a:ext cx="53848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table">
            <a:extLst>
              <a:ext uri="{FF2B5EF4-FFF2-40B4-BE49-F238E27FC236}">
                <a16:creationId xmlns:a16="http://schemas.microsoft.com/office/drawing/2014/main" id="{3B7EC97C-6741-4DD1-7B3F-0E5B323F91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41600" y="5029200"/>
            <a:ext cx="443865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a:extLst>
              <a:ext uri="{FF2B5EF4-FFF2-40B4-BE49-F238E27FC236}">
                <a16:creationId xmlns:a16="http://schemas.microsoft.com/office/drawing/2014/main" id="{A81F8BFD-A9EB-712D-B20D-042EB564711B}"/>
              </a:ext>
            </a:extLst>
          </p:cNvPr>
          <p:cNvSpPr>
            <a:spLocks noGrp="1"/>
          </p:cNvSpPr>
          <p:nvPr>
            <p:ph type="title" idx="10"/>
          </p:nvPr>
        </p:nvSpPr>
        <p:spPr/>
        <p:txBody>
          <a:bodyPr/>
          <a:lstStyle/>
          <a:p>
            <a:r>
              <a:rPr lang="en-US" altLang="zh-CN"/>
              <a:t>5.7.2 MongoDB</a:t>
            </a:r>
            <a:r>
              <a:rPr lang="zh-CN" altLang="en-US"/>
              <a:t>概念解析</a:t>
            </a:r>
          </a:p>
        </p:txBody>
      </p:sp>
      <p:sp>
        <p:nvSpPr>
          <p:cNvPr id="53251" name="TextBox 3">
            <a:extLst>
              <a:ext uri="{FF2B5EF4-FFF2-40B4-BE49-F238E27FC236}">
                <a16:creationId xmlns:a16="http://schemas.microsoft.com/office/drawing/2014/main" id="{A5FC3CA4-AD85-8E1A-4ECC-125BFC41D2B3}"/>
              </a:ext>
            </a:extLst>
          </p:cNvPr>
          <p:cNvSpPr txBox="1">
            <a:spLocks noChangeArrowheads="1"/>
          </p:cNvSpPr>
          <p:nvPr/>
        </p:nvSpPr>
        <p:spPr bwMode="auto">
          <a:xfrm>
            <a:off x="381000" y="1905000"/>
            <a:ext cx="8458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a:t>
            </a:r>
          </a:p>
          <a:p>
            <a:r>
              <a:rPr lang="en-US" altLang="zh-CN" sz="2000"/>
              <a:t>“id”:1,</a:t>
            </a:r>
          </a:p>
          <a:p>
            <a:r>
              <a:rPr lang="en-US" altLang="zh-CN" sz="2000"/>
              <a:t>“author”:”Jane”,</a:t>
            </a:r>
          </a:p>
          <a:p>
            <a:r>
              <a:rPr lang="en-US" altLang="zh-CN" sz="2000"/>
              <a:t>“blogposts”:{</a:t>
            </a:r>
          </a:p>
          <a:p>
            <a:r>
              <a:rPr lang="en-US" altLang="zh-CN" sz="2000"/>
              <a:t>                    “tile”:”MyFirstPost”, “comment”:{</a:t>
            </a:r>
          </a:p>
          <a:p>
            <a:r>
              <a:rPr lang="en-US" altLang="zh-CN" sz="2000"/>
              <a:t>                                                                     “by”:”Ada”,”text”:”Good post”</a:t>
            </a:r>
          </a:p>
          <a:p>
            <a:r>
              <a:rPr lang="en-US" altLang="zh-CN" sz="2000"/>
              <a:t>                                                                      }                  </a:t>
            </a:r>
          </a:p>
          <a:p>
            <a:r>
              <a:rPr lang="en-US" altLang="zh-CN" sz="2000"/>
              <a:t>                   }</a:t>
            </a:r>
          </a:p>
          <a:p>
            <a:r>
              <a:rPr lang="en-US" altLang="zh-CN" sz="2000"/>
              <a:t>}</a:t>
            </a:r>
            <a:endParaRPr lang="zh-CN" altLang="en-US" sz="2000"/>
          </a:p>
        </p:txBody>
      </p:sp>
      <p:sp>
        <p:nvSpPr>
          <p:cNvPr id="53252" name="TextBox 6">
            <a:extLst>
              <a:ext uri="{FF2B5EF4-FFF2-40B4-BE49-F238E27FC236}">
                <a16:creationId xmlns:a16="http://schemas.microsoft.com/office/drawing/2014/main" id="{E0BF1989-4CF4-A5E9-213E-9F02ED4DC13B}"/>
              </a:ext>
            </a:extLst>
          </p:cNvPr>
          <p:cNvSpPr txBox="1">
            <a:spLocks noChangeArrowheads="1"/>
          </p:cNvSpPr>
          <p:nvPr/>
        </p:nvSpPr>
        <p:spPr bwMode="auto">
          <a:xfrm>
            <a:off x="533400" y="1371600"/>
            <a:ext cx="8366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关系数据库中的其中一条记录，在文档数据库</a:t>
            </a:r>
            <a:r>
              <a:rPr lang="en-US" altLang="zh-CN"/>
              <a:t>MongoDB</a:t>
            </a:r>
            <a:r>
              <a:rPr lang="zh-CN" altLang="en-US"/>
              <a:t>中的存储方式类似如下：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标题 2">
            <a:extLst>
              <a:ext uri="{FF2B5EF4-FFF2-40B4-BE49-F238E27FC236}">
                <a16:creationId xmlns:a16="http://schemas.microsoft.com/office/drawing/2014/main" id="{88D58D16-4B96-180C-E387-C1047044E286}"/>
              </a:ext>
            </a:extLst>
          </p:cNvPr>
          <p:cNvSpPr>
            <a:spLocks noGrp="1"/>
          </p:cNvSpPr>
          <p:nvPr>
            <p:ph type="title" idx="10"/>
          </p:nvPr>
        </p:nvSpPr>
        <p:spPr/>
        <p:txBody>
          <a:bodyPr/>
          <a:lstStyle/>
          <a:p>
            <a:r>
              <a:rPr lang="en-US" altLang="zh-CN"/>
              <a:t>5.7.2 MongoDB</a:t>
            </a:r>
            <a:r>
              <a:rPr lang="zh-CN" altLang="en-US"/>
              <a:t>概念解析</a:t>
            </a:r>
          </a:p>
        </p:txBody>
      </p:sp>
      <p:sp>
        <p:nvSpPr>
          <p:cNvPr id="54275" name="矩形 3">
            <a:extLst>
              <a:ext uri="{FF2B5EF4-FFF2-40B4-BE49-F238E27FC236}">
                <a16:creationId xmlns:a16="http://schemas.microsoft.com/office/drawing/2014/main" id="{15CD6E89-35F0-BABD-E6F2-C6B42977D7D1}"/>
              </a:ext>
            </a:extLst>
          </p:cNvPr>
          <p:cNvSpPr>
            <a:spLocks noChangeArrowheads="1"/>
          </p:cNvSpPr>
          <p:nvPr/>
        </p:nvSpPr>
        <p:spPr bwMode="auto">
          <a:xfrm>
            <a:off x="717550" y="1219200"/>
            <a:ext cx="882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数据库</a:t>
            </a:r>
          </a:p>
        </p:txBody>
      </p:sp>
      <p:sp>
        <p:nvSpPr>
          <p:cNvPr id="54276" name="矩形 4">
            <a:extLst>
              <a:ext uri="{FF2B5EF4-FFF2-40B4-BE49-F238E27FC236}">
                <a16:creationId xmlns:a16="http://schemas.microsoft.com/office/drawing/2014/main" id="{EE4783CE-F425-F00B-F642-CF8172A0E858}"/>
              </a:ext>
            </a:extLst>
          </p:cNvPr>
          <p:cNvSpPr>
            <a:spLocks noChangeArrowheads="1"/>
          </p:cNvSpPr>
          <p:nvPr/>
        </p:nvSpPr>
        <p:spPr bwMode="auto">
          <a:xfrm>
            <a:off x="685800" y="1752600"/>
            <a:ext cx="762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a:t>一个</a:t>
            </a:r>
            <a:r>
              <a:rPr lang="en-US" altLang="zh-CN"/>
              <a:t>mongodb</a:t>
            </a:r>
            <a:r>
              <a:rPr lang="zh-CN" altLang="en-US"/>
              <a:t>中可以建立多个数据库。</a:t>
            </a:r>
          </a:p>
          <a:p>
            <a:pPr>
              <a:buFont typeface="Arial" panose="020B0604020202020204" pitchFamily="34" charset="0"/>
              <a:buChar char="•"/>
            </a:pPr>
            <a:r>
              <a:rPr lang="en-US" altLang="zh-CN"/>
              <a:t>MongoDB</a:t>
            </a:r>
            <a:r>
              <a:rPr lang="zh-CN" altLang="en-US"/>
              <a:t>的默认数据库为</a:t>
            </a:r>
            <a:r>
              <a:rPr lang="en-US" altLang="zh-CN"/>
              <a:t>"db"</a:t>
            </a:r>
            <a:r>
              <a:rPr lang="zh-CN" altLang="en-US"/>
              <a:t>，该数据库存储在</a:t>
            </a:r>
            <a:r>
              <a:rPr lang="en-US" altLang="zh-CN"/>
              <a:t>data</a:t>
            </a:r>
            <a:r>
              <a:rPr lang="zh-CN" altLang="en-US"/>
              <a:t>目录中。</a:t>
            </a:r>
          </a:p>
          <a:p>
            <a:pPr>
              <a:buFont typeface="Arial" panose="020B0604020202020204" pitchFamily="34" charset="0"/>
              <a:buChar char="•"/>
            </a:pPr>
            <a:r>
              <a:rPr lang="en-US" altLang="zh-CN"/>
              <a:t>MongoDB</a:t>
            </a:r>
            <a:r>
              <a:rPr lang="zh-CN" altLang="en-US"/>
              <a:t>的单个实例可以容纳多个独立的数据库，每一个都有自己的集合和权限，不同的数据库也放置在不同的文件中。</a:t>
            </a:r>
          </a:p>
        </p:txBody>
      </p:sp>
      <p:sp>
        <p:nvSpPr>
          <p:cNvPr id="54277" name="矩形 5">
            <a:extLst>
              <a:ext uri="{FF2B5EF4-FFF2-40B4-BE49-F238E27FC236}">
                <a16:creationId xmlns:a16="http://schemas.microsoft.com/office/drawing/2014/main" id="{5B6CC0D3-CA9F-E3B7-60E6-A64759B05E65}"/>
              </a:ext>
            </a:extLst>
          </p:cNvPr>
          <p:cNvSpPr>
            <a:spLocks noChangeArrowheads="1"/>
          </p:cNvSpPr>
          <p:nvPr/>
        </p:nvSpPr>
        <p:spPr bwMode="auto">
          <a:xfrm>
            <a:off x="685800" y="3048000"/>
            <a:ext cx="649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文档</a:t>
            </a:r>
          </a:p>
        </p:txBody>
      </p:sp>
      <p:sp>
        <p:nvSpPr>
          <p:cNvPr id="54278" name="矩形 6">
            <a:extLst>
              <a:ext uri="{FF2B5EF4-FFF2-40B4-BE49-F238E27FC236}">
                <a16:creationId xmlns:a16="http://schemas.microsoft.com/office/drawing/2014/main" id="{DD3B35C3-E876-1BC8-32AD-1D122D604AE2}"/>
              </a:ext>
            </a:extLst>
          </p:cNvPr>
          <p:cNvSpPr>
            <a:spLocks noChangeArrowheads="1"/>
          </p:cNvSpPr>
          <p:nvPr/>
        </p:nvSpPr>
        <p:spPr bwMode="auto">
          <a:xfrm>
            <a:off x="685800" y="3505200"/>
            <a:ext cx="7620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文档是一个键值</a:t>
            </a:r>
            <a:r>
              <a:rPr lang="en-US" altLang="zh-CN"/>
              <a:t>(key-value)</a:t>
            </a:r>
            <a:r>
              <a:rPr lang="zh-CN" altLang="en-US"/>
              <a:t>对</a:t>
            </a:r>
            <a:r>
              <a:rPr lang="en-US" altLang="zh-CN"/>
              <a:t>(</a:t>
            </a:r>
            <a:r>
              <a:rPr lang="zh-CN" altLang="en-US"/>
              <a:t>即</a:t>
            </a:r>
            <a:r>
              <a:rPr lang="en-US" altLang="zh-CN"/>
              <a:t>BSON)</a:t>
            </a:r>
            <a:r>
              <a:rPr lang="zh-CN" altLang="en-US"/>
              <a:t>。</a:t>
            </a:r>
            <a:r>
              <a:rPr lang="en-US" altLang="zh-CN"/>
              <a:t>MongoDB </a:t>
            </a:r>
            <a:r>
              <a:rPr lang="zh-CN" altLang="en-US"/>
              <a:t>的文档不需要设置相同的字段，并且相同的字段不需要相同的数据类型，这与关系型数据库有很大的区别，也是 </a:t>
            </a:r>
            <a:r>
              <a:rPr lang="en-US" altLang="zh-CN"/>
              <a:t>MongoDB </a:t>
            </a:r>
            <a:r>
              <a:rPr lang="zh-CN" altLang="en-US"/>
              <a:t>非常突出的特点。</a:t>
            </a:r>
          </a:p>
        </p:txBody>
      </p:sp>
      <p:sp>
        <p:nvSpPr>
          <p:cNvPr id="54279" name="矩形 7">
            <a:extLst>
              <a:ext uri="{FF2B5EF4-FFF2-40B4-BE49-F238E27FC236}">
                <a16:creationId xmlns:a16="http://schemas.microsoft.com/office/drawing/2014/main" id="{E0D9A53F-8F78-DECF-18AF-0F45770BD7A6}"/>
              </a:ext>
            </a:extLst>
          </p:cNvPr>
          <p:cNvSpPr>
            <a:spLocks noChangeArrowheads="1"/>
          </p:cNvSpPr>
          <p:nvPr/>
        </p:nvSpPr>
        <p:spPr bwMode="auto">
          <a:xfrm>
            <a:off x="762000" y="4495800"/>
            <a:ext cx="295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一个简单的文档例子如下：</a:t>
            </a:r>
          </a:p>
        </p:txBody>
      </p:sp>
      <p:sp>
        <p:nvSpPr>
          <p:cNvPr id="57346" name="Rectangle 2">
            <a:extLst>
              <a:ext uri="{FF2B5EF4-FFF2-40B4-BE49-F238E27FC236}">
                <a16:creationId xmlns:a16="http://schemas.microsoft.com/office/drawing/2014/main" id="{98253EB3-73F3-8CDE-901B-BA81E759AC0C}"/>
              </a:ext>
            </a:extLst>
          </p:cNvPr>
          <p:cNvSpPr>
            <a:spLocks noChangeArrowheads="1"/>
          </p:cNvSpPr>
          <p:nvPr/>
        </p:nvSpPr>
        <p:spPr bwMode="auto">
          <a:xfrm>
            <a:off x="381000" y="5105400"/>
            <a:ext cx="8458200" cy="469900"/>
          </a:xfrm>
          <a:prstGeom prst="rect">
            <a:avLst/>
          </a:prstGeom>
          <a:noFill/>
          <a:ln w="9525">
            <a:noFill/>
            <a:miter lim="800000"/>
            <a:headEnd/>
            <a:tailEnd/>
          </a:ln>
          <a:effectLst/>
        </p:spPr>
        <p:txBody>
          <a:bodyPr tIns="95220" bIns="95220" anchor="ctr">
            <a:spAutoFit/>
          </a:bodyPr>
          <a:lstStyle/>
          <a:p>
            <a:pPr>
              <a:defRPr/>
            </a:pPr>
            <a:r>
              <a:rPr lang="zh-CN" altLang="zh-CN" dirty="0">
                <a:solidFill>
                  <a:schemeClr val="tx2">
                    <a:lumMod val="95000"/>
                    <a:lumOff val="5000"/>
                  </a:schemeClr>
                </a:solidFill>
                <a:latin typeface="Courier New" pitchFamily="49" charset="0"/>
                <a:cs typeface="Courier New" pitchFamily="49" charset="0"/>
              </a:rPr>
              <a:t>{“site”:“</a:t>
            </a:r>
            <a:r>
              <a:rPr lang="en-US" altLang="zh-CN" dirty="0">
                <a:solidFill>
                  <a:schemeClr val="tx2">
                    <a:lumMod val="95000"/>
                    <a:lumOff val="5000"/>
                  </a:schemeClr>
                </a:solidFill>
                <a:latin typeface="Courier New" pitchFamily="49" charset="0"/>
                <a:cs typeface="Courier New" pitchFamily="49" charset="0"/>
              </a:rPr>
              <a:t>dblab.xmu.edu.cn</a:t>
            </a:r>
            <a:r>
              <a:rPr lang="zh-CN" altLang="zh-CN" dirty="0">
                <a:solidFill>
                  <a:schemeClr val="tx2">
                    <a:lumMod val="95000"/>
                    <a:lumOff val="5000"/>
                  </a:schemeClr>
                </a:solidFill>
                <a:latin typeface="Courier New" pitchFamily="49" charset="0"/>
                <a:cs typeface="Courier New" pitchFamily="49" charset="0"/>
              </a:rPr>
              <a:t>”, “name”:“</a:t>
            </a:r>
            <a:r>
              <a:rPr lang="zh-CN" altLang="en-US" dirty="0">
                <a:solidFill>
                  <a:schemeClr val="tx2">
                    <a:lumMod val="95000"/>
                    <a:lumOff val="5000"/>
                  </a:schemeClr>
                </a:solidFill>
                <a:latin typeface="Courier New" pitchFamily="49" charset="0"/>
                <a:cs typeface="Courier New" pitchFamily="49" charset="0"/>
              </a:rPr>
              <a:t>厦门大学数据库实验室</a:t>
            </a:r>
            <a:r>
              <a:rPr lang="zh-CN" altLang="zh-CN" dirty="0">
                <a:solidFill>
                  <a:schemeClr val="tx2">
                    <a:lumMod val="95000"/>
                    <a:lumOff val="5000"/>
                  </a:schemeClr>
                </a:solidFill>
                <a:latin typeface="Courier New" pitchFamily="49" charset="0"/>
                <a:cs typeface="Courier New" pitchFamily="49" charset="0"/>
              </a:rPr>
              <a:t>"}</a:t>
            </a:r>
            <a:r>
              <a:rPr lang="zh-CN" altLang="zh-CN" dirty="0">
                <a:solidFill>
                  <a:schemeClr val="tx2">
                    <a:lumMod val="95000"/>
                    <a:lumOff val="5000"/>
                  </a:schemeClr>
                </a:solid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a:extLst>
              <a:ext uri="{FF2B5EF4-FFF2-40B4-BE49-F238E27FC236}">
                <a16:creationId xmlns:a16="http://schemas.microsoft.com/office/drawing/2014/main" id="{1127F8D2-2492-536D-47A8-E797DA1D26DD}"/>
              </a:ext>
            </a:extLst>
          </p:cNvPr>
          <p:cNvSpPr>
            <a:spLocks noGrp="1"/>
          </p:cNvSpPr>
          <p:nvPr>
            <p:ph type="title" idx="10"/>
          </p:nvPr>
        </p:nvSpPr>
        <p:spPr/>
        <p:txBody>
          <a:bodyPr/>
          <a:lstStyle/>
          <a:p>
            <a:r>
              <a:rPr lang="en-US" altLang="zh-CN"/>
              <a:t>5.7.2 MongoDB</a:t>
            </a:r>
            <a:r>
              <a:rPr lang="zh-CN" altLang="en-US"/>
              <a:t>概念解析</a:t>
            </a:r>
          </a:p>
        </p:txBody>
      </p:sp>
      <p:sp>
        <p:nvSpPr>
          <p:cNvPr id="55299" name="矩形 3">
            <a:extLst>
              <a:ext uri="{FF2B5EF4-FFF2-40B4-BE49-F238E27FC236}">
                <a16:creationId xmlns:a16="http://schemas.microsoft.com/office/drawing/2014/main" id="{CF8642C0-43ED-5635-2E3C-B034CAD18D81}"/>
              </a:ext>
            </a:extLst>
          </p:cNvPr>
          <p:cNvSpPr>
            <a:spLocks noChangeArrowheads="1"/>
          </p:cNvSpPr>
          <p:nvPr/>
        </p:nvSpPr>
        <p:spPr bwMode="auto">
          <a:xfrm>
            <a:off x="838200" y="1295400"/>
            <a:ext cx="632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下表列出了 </a:t>
            </a:r>
            <a:r>
              <a:rPr lang="en-US" altLang="zh-CN"/>
              <a:t>RDBMS </a:t>
            </a:r>
            <a:r>
              <a:rPr lang="zh-CN" altLang="en-US"/>
              <a:t>与 </a:t>
            </a:r>
            <a:r>
              <a:rPr lang="en-US" altLang="zh-CN"/>
              <a:t>MongoDB </a:t>
            </a:r>
            <a:r>
              <a:rPr lang="zh-CN" altLang="en-US"/>
              <a:t>对应的术语：</a:t>
            </a:r>
          </a:p>
        </p:txBody>
      </p:sp>
      <p:graphicFrame>
        <p:nvGraphicFramePr>
          <p:cNvPr id="5" name="表格 4">
            <a:extLst>
              <a:ext uri="{FF2B5EF4-FFF2-40B4-BE49-F238E27FC236}">
                <a16:creationId xmlns:a16="http://schemas.microsoft.com/office/drawing/2014/main" id="{0EC3D527-4648-8F56-C1E1-09A39B26C47E}"/>
              </a:ext>
            </a:extLst>
          </p:cNvPr>
          <p:cNvGraphicFramePr>
            <a:graphicFrameLocks noGrp="1"/>
          </p:cNvGraphicFramePr>
          <p:nvPr/>
        </p:nvGraphicFramePr>
        <p:xfrm>
          <a:off x="1219200" y="1981200"/>
          <a:ext cx="6096000" cy="2702182"/>
        </p:xfrm>
        <a:graphic>
          <a:graphicData uri="http://schemas.openxmlformats.org/drawingml/2006/table">
            <a:tbl>
              <a:tblPr/>
              <a:tblGrid>
                <a:gridCol w="2989545">
                  <a:extLst>
                    <a:ext uri="{9D8B030D-6E8A-4147-A177-3AD203B41FA5}">
                      <a16:colId xmlns:a16="http://schemas.microsoft.com/office/drawing/2014/main" val="20000"/>
                    </a:ext>
                  </a:extLst>
                </a:gridCol>
                <a:gridCol w="3106455">
                  <a:extLst>
                    <a:ext uri="{9D8B030D-6E8A-4147-A177-3AD203B41FA5}">
                      <a16:colId xmlns:a16="http://schemas.microsoft.com/office/drawing/2014/main" val="20001"/>
                    </a:ext>
                  </a:extLst>
                </a:gridCol>
              </a:tblGrid>
              <a:tr h="293905">
                <a:tc>
                  <a:txBody>
                    <a:bodyPr/>
                    <a:lstStyle/>
                    <a:p>
                      <a:pPr algn="l" fontAlgn="t"/>
                      <a:r>
                        <a:rPr lang="en-US" sz="1600">
                          <a:solidFill>
                            <a:srgbClr val="FFFFFF"/>
                          </a:solidFill>
                        </a:rPr>
                        <a:t>RDBMS</a:t>
                      </a:r>
                    </a:p>
                  </a:txBody>
                  <a:tcPr marL="25052" marR="25052" marT="25049" marB="250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rPr>
                        <a:t>MongoDB</a:t>
                      </a:r>
                    </a:p>
                  </a:txBody>
                  <a:tcPr marL="25052" marR="25052" marT="25049" marB="250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360702">
                <a:tc>
                  <a:txBody>
                    <a:bodyPr/>
                    <a:lstStyle/>
                    <a:p>
                      <a:pPr fontAlgn="t"/>
                      <a:r>
                        <a:rPr lang="zh-CN" altLang="en-US" sz="1600"/>
                        <a:t>数据库</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t>数据库</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0702">
                <a:tc>
                  <a:txBody>
                    <a:bodyPr/>
                    <a:lstStyle/>
                    <a:p>
                      <a:pPr fontAlgn="t"/>
                      <a:r>
                        <a:rPr lang="zh-CN" altLang="en-US" sz="1600"/>
                        <a:t>表格</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t>集合</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360702">
                <a:tc>
                  <a:txBody>
                    <a:bodyPr/>
                    <a:lstStyle/>
                    <a:p>
                      <a:pPr fontAlgn="t"/>
                      <a:r>
                        <a:rPr lang="zh-CN" altLang="en-US" sz="1600"/>
                        <a:t>行</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t>文档</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0702">
                <a:tc>
                  <a:txBody>
                    <a:bodyPr/>
                    <a:lstStyle/>
                    <a:p>
                      <a:pPr fontAlgn="t"/>
                      <a:r>
                        <a:rPr lang="zh-CN" altLang="en-US" sz="1600"/>
                        <a:t>列</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t>字段</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r h="360702">
                <a:tc>
                  <a:txBody>
                    <a:bodyPr/>
                    <a:lstStyle/>
                    <a:p>
                      <a:pPr fontAlgn="t"/>
                      <a:r>
                        <a:rPr lang="zh-CN" altLang="en-US" sz="1600"/>
                        <a:t>表联合</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t>嵌入文档</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04510">
                <a:tc>
                  <a:txBody>
                    <a:bodyPr/>
                    <a:lstStyle/>
                    <a:p>
                      <a:pPr fontAlgn="t"/>
                      <a:r>
                        <a:rPr lang="zh-CN" altLang="en-US" sz="1600"/>
                        <a:t>主键</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t>主键 </a:t>
                      </a:r>
                      <a:r>
                        <a:rPr lang="en-US" altLang="zh-CN" sz="1600" dirty="0"/>
                        <a:t>(</a:t>
                      </a:r>
                      <a:r>
                        <a:rPr lang="en-US" sz="1600" dirty="0" err="1"/>
                        <a:t>MongoDB</a:t>
                      </a:r>
                      <a:r>
                        <a:rPr lang="en-US" sz="1600" dirty="0"/>
                        <a:t> </a:t>
                      </a:r>
                      <a:r>
                        <a:rPr lang="zh-CN" altLang="en-US" sz="1600" dirty="0"/>
                        <a:t>提供了 </a:t>
                      </a:r>
                      <a:r>
                        <a:rPr lang="en-US" sz="1600" dirty="0"/>
                        <a:t>key </a:t>
                      </a:r>
                      <a:r>
                        <a:rPr lang="zh-CN" altLang="en-US" sz="1600" dirty="0"/>
                        <a:t>为 </a:t>
                      </a:r>
                      <a:r>
                        <a:rPr lang="en-US" altLang="zh-CN" sz="1600" dirty="0"/>
                        <a:t>_</a:t>
                      </a:r>
                      <a:r>
                        <a:rPr lang="en-US" sz="1600" dirty="0"/>
                        <a:t>id )</a:t>
                      </a:r>
                    </a:p>
                  </a:txBody>
                  <a:tcPr marL="41753" marR="41753" marT="58447" marB="5844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6"/>
                  </a:ext>
                </a:extLst>
              </a:tr>
            </a:tbl>
          </a:graphicData>
        </a:graphic>
      </p:graphicFrame>
      <p:graphicFrame>
        <p:nvGraphicFramePr>
          <p:cNvPr id="6" name="表格 5">
            <a:extLst>
              <a:ext uri="{FF2B5EF4-FFF2-40B4-BE49-F238E27FC236}">
                <a16:creationId xmlns:a16="http://schemas.microsoft.com/office/drawing/2014/main" id="{83E47AFA-1B53-97D1-7788-15340DC7354B}"/>
              </a:ext>
            </a:extLst>
          </p:cNvPr>
          <p:cNvGraphicFramePr>
            <a:graphicFrameLocks noGrp="1"/>
          </p:cNvGraphicFramePr>
          <p:nvPr/>
        </p:nvGraphicFramePr>
        <p:xfrm>
          <a:off x="1219200" y="5080000"/>
          <a:ext cx="6096000" cy="1016001"/>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94105">
                <a:tc gridSpan="2">
                  <a:txBody>
                    <a:bodyPr/>
                    <a:lstStyle/>
                    <a:p>
                      <a:pPr algn="ctr" fontAlgn="t"/>
                      <a:r>
                        <a:rPr lang="zh-CN" altLang="en-US" sz="1600">
                          <a:solidFill>
                            <a:srgbClr val="FFFFFF"/>
                          </a:solidFill>
                        </a:rPr>
                        <a:t>数据库服务和客户端</a:t>
                      </a:r>
                    </a:p>
                  </a:txBody>
                  <a:tcPr marL="25052" marR="25052" marT="25066" marB="2506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hMerge="1">
                  <a:txBody>
                    <a:bodyPr/>
                    <a:lstStyle/>
                    <a:p>
                      <a:endParaRPr lang="zh-CN" altLang="en-US"/>
                    </a:p>
                  </a:txBody>
                  <a:tcPr/>
                </a:tc>
                <a:extLst>
                  <a:ext uri="{0D108BD9-81ED-4DB2-BD59-A6C34878D82A}">
                    <a16:rowId xmlns:a16="http://schemas.microsoft.com/office/drawing/2014/main" val="10000"/>
                  </a:ext>
                </a:extLst>
              </a:tr>
              <a:tr h="360948">
                <a:tc>
                  <a:txBody>
                    <a:bodyPr/>
                    <a:lstStyle/>
                    <a:p>
                      <a:pPr fontAlgn="t"/>
                      <a:r>
                        <a:rPr lang="en-US" sz="1600"/>
                        <a:t>Mysqld/Oracle</a:t>
                      </a:r>
                    </a:p>
                  </a:txBody>
                  <a:tcPr marL="41753" marR="41753" marT="58487" marB="5848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t>mongod</a:t>
                      </a:r>
                    </a:p>
                  </a:txBody>
                  <a:tcPr marL="41753" marR="41753" marT="58487" marB="5848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1"/>
                  </a:ext>
                </a:extLst>
              </a:tr>
              <a:tr h="360948">
                <a:tc>
                  <a:txBody>
                    <a:bodyPr/>
                    <a:lstStyle/>
                    <a:p>
                      <a:pPr fontAlgn="t"/>
                      <a:r>
                        <a:rPr lang="en-US" sz="1600"/>
                        <a:t>mysql/sqlplus</a:t>
                      </a:r>
                    </a:p>
                  </a:txBody>
                  <a:tcPr marL="41753" marR="41753" marT="58487" marB="5848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dirty="0"/>
                        <a:t>mongo</a:t>
                      </a:r>
                    </a:p>
                  </a:txBody>
                  <a:tcPr marL="41753" marR="41753" marT="58487" marB="5848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标题 2">
            <a:extLst>
              <a:ext uri="{FF2B5EF4-FFF2-40B4-BE49-F238E27FC236}">
                <a16:creationId xmlns:a16="http://schemas.microsoft.com/office/drawing/2014/main" id="{15EE4837-6E7B-3B47-5300-66D3DAA2DE27}"/>
              </a:ext>
            </a:extLst>
          </p:cNvPr>
          <p:cNvSpPr>
            <a:spLocks noGrp="1"/>
          </p:cNvSpPr>
          <p:nvPr>
            <p:ph type="title" idx="10"/>
          </p:nvPr>
        </p:nvSpPr>
        <p:spPr/>
        <p:txBody>
          <a:bodyPr/>
          <a:lstStyle/>
          <a:p>
            <a:r>
              <a:rPr lang="en-US" altLang="zh-CN"/>
              <a:t>5.7.2 MongoDB</a:t>
            </a:r>
            <a:r>
              <a:rPr lang="zh-CN" altLang="en-US"/>
              <a:t>概念解析</a:t>
            </a:r>
          </a:p>
        </p:txBody>
      </p:sp>
      <p:sp>
        <p:nvSpPr>
          <p:cNvPr id="56323" name="矩形 3">
            <a:extLst>
              <a:ext uri="{FF2B5EF4-FFF2-40B4-BE49-F238E27FC236}">
                <a16:creationId xmlns:a16="http://schemas.microsoft.com/office/drawing/2014/main" id="{42C7C67B-C7D9-58DA-1997-B22D88D8802F}"/>
              </a:ext>
            </a:extLst>
          </p:cNvPr>
          <p:cNvSpPr>
            <a:spLocks noChangeArrowheads="1"/>
          </p:cNvSpPr>
          <p:nvPr/>
        </p:nvSpPr>
        <p:spPr bwMode="auto">
          <a:xfrm>
            <a:off x="609600" y="1219200"/>
            <a:ext cx="649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集合</a:t>
            </a:r>
          </a:p>
        </p:txBody>
      </p:sp>
      <p:sp>
        <p:nvSpPr>
          <p:cNvPr id="56324" name="矩形 4">
            <a:extLst>
              <a:ext uri="{FF2B5EF4-FFF2-40B4-BE49-F238E27FC236}">
                <a16:creationId xmlns:a16="http://schemas.microsoft.com/office/drawing/2014/main" id="{7B54B019-F733-A06D-1FBE-9D911E3CB9C8}"/>
              </a:ext>
            </a:extLst>
          </p:cNvPr>
          <p:cNvSpPr>
            <a:spLocks noChangeArrowheads="1"/>
          </p:cNvSpPr>
          <p:nvPr/>
        </p:nvSpPr>
        <p:spPr bwMode="auto">
          <a:xfrm>
            <a:off x="609600" y="1676400"/>
            <a:ext cx="7620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a:t>集合就是 </a:t>
            </a:r>
            <a:r>
              <a:rPr lang="en-US" altLang="zh-CN"/>
              <a:t>MongoDB </a:t>
            </a:r>
            <a:r>
              <a:rPr lang="zh-CN" altLang="en-US"/>
              <a:t>文档组，类似于 </a:t>
            </a:r>
            <a:r>
              <a:rPr lang="en-US" altLang="zh-CN"/>
              <a:t>RDBMS </a:t>
            </a:r>
            <a:r>
              <a:rPr lang="zh-CN" altLang="en-US"/>
              <a:t>（关系数据库管理系统：</a:t>
            </a:r>
            <a:r>
              <a:rPr lang="en-US" altLang="zh-CN"/>
              <a:t>Relational Database Management System)</a:t>
            </a:r>
            <a:r>
              <a:rPr lang="zh-CN" altLang="en-US"/>
              <a:t>中的表格。</a:t>
            </a:r>
          </a:p>
          <a:p>
            <a:pPr>
              <a:buFont typeface="Arial" panose="020B0604020202020204" pitchFamily="34" charset="0"/>
              <a:buChar char="•"/>
            </a:pPr>
            <a:r>
              <a:rPr lang="zh-CN" altLang="en-US"/>
              <a:t>集合存在于数据库中，集合没有固定的结构，这意味着你在对集合可以插入不同格式和类型的数据，但通常情况下我们插入集合的数据都会有一定的关联性。</a:t>
            </a:r>
          </a:p>
          <a:p>
            <a:r>
              <a:rPr lang="zh-CN" altLang="en-US"/>
              <a:t>比如，我们可以将以下不同数据结构的文档插入到集合中：</a:t>
            </a:r>
          </a:p>
        </p:txBody>
      </p:sp>
      <p:sp>
        <p:nvSpPr>
          <p:cNvPr id="59394" name="Rectangle 2">
            <a:extLst>
              <a:ext uri="{FF2B5EF4-FFF2-40B4-BE49-F238E27FC236}">
                <a16:creationId xmlns:a16="http://schemas.microsoft.com/office/drawing/2014/main" id="{9535D387-17B0-57A6-78B8-46383C8B317E}"/>
              </a:ext>
            </a:extLst>
          </p:cNvPr>
          <p:cNvSpPr>
            <a:spLocks noChangeArrowheads="1"/>
          </p:cNvSpPr>
          <p:nvPr/>
        </p:nvSpPr>
        <p:spPr bwMode="auto">
          <a:xfrm>
            <a:off x="304800" y="3671888"/>
            <a:ext cx="8534400" cy="1300162"/>
          </a:xfrm>
          <a:prstGeom prst="rect">
            <a:avLst/>
          </a:prstGeom>
          <a:noFill/>
          <a:ln w="9525">
            <a:noFill/>
            <a:miter lim="800000"/>
            <a:headEnd/>
            <a:tailEnd/>
          </a:ln>
          <a:effectLst/>
        </p:spPr>
        <p:txBody>
          <a:bodyPr tIns="95220" bIns="95220" anchor="ctr">
            <a:spAutoFit/>
          </a:bodyPr>
          <a:lstStyle/>
          <a:p>
            <a:pPr>
              <a:defRPr/>
            </a:pPr>
            <a:r>
              <a:rPr lang="zh-CN" altLang="zh-CN" dirty="0">
                <a:solidFill>
                  <a:schemeClr val="tx2">
                    <a:lumMod val="95000"/>
                    <a:lumOff val="5000"/>
                  </a:schemeClr>
                </a:solidFill>
                <a:latin typeface="Courier New" pitchFamily="49" charset="0"/>
                <a:cs typeface="Courier New" pitchFamily="49" charset="0"/>
              </a:rPr>
              <a:t>{"site":"www.baidu.com"} </a:t>
            </a:r>
            <a:endParaRPr lang="en-US" altLang="zh-CN" dirty="0">
              <a:solidFill>
                <a:schemeClr val="tx2">
                  <a:lumMod val="95000"/>
                  <a:lumOff val="5000"/>
                </a:schemeClr>
              </a:solidFill>
              <a:latin typeface="Courier New" pitchFamily="49" charset="0"/>
              <a:cs typeface="Courier New" pitchFamily="49" charset="0"/>
            </a:endParaRPr>
          </a:p>
          <a:p>
            <a:pPr>
              <a:defRPr/>
            </a:pPr>
            <a:r>
              <a:rPr lang="zh-CN" altLang="zh-CN" dirty="0">
                <a:solidFill>
                  <a:schemeClr val="tx2">
                    <a:lumMod val="95000"/>
                    <a:lumOff val="5000"/>
                  </a:schemeClr>
                </a:solidFill>
                <a:latin typeface="Courier New" pitchFamily="49" charset="0"/>
                <a:cs typeface="Courier New" pitchFamily="49" charset="0"/>
              </a:rPr>
              <a:t>{“site”:“</a:t>
            </a:r>
            <a:r>
              <a:rPr lang="en-US" altLang="zh-CN" dirty="0">
                <a:solidFill>
                  <a:schemeClr val="tx2">
                    <a:lumMod val="95000"/>
                    <a:lumOff val="5000"/>
                  </a:schemeClr>
                </a:solidFill>
                <a:latin typeface="Courier New" pitchFamily="49" charset="0"/>
                <a:cs typeface="Courier New" pitchFamily="49" charset="0"/>
              </a:rPr>
              <a:t>dblab.xmu.edu.cn</a:t>
            </a:r>
            <a:r>
              <a:rPr lang="zh-CN" altLang="zh-CN" dirty="0">
                <a:solidFill>
                  <a:schemeClr val="tx2">
                    <a:lumMod val="95000"/>
                    <a:lumOff val="5000"/>
                  </a:schemeClr>
                </a:solidFill>
                <a:latin typeface="Courier New" pitchFamily="49" charset="0"/>
                <a:cs typeface="Courier New" pitchFamily="49" charset="0"/>
              </a:rPr>
              <a:t>”, “name”:“</a:t>
            </a:r>
            <a:r>
              <a:rPr lang="zh-CN" altLang="en-US" dirty="0">
                <a:solidFill>
                  <a:schemeClr val="tx2">
                    <a:lumMod val="95000"/>
                    <a:lumOff val="5000"/>
                  </a:schemeClr>
                </a:solidFill>
                <a:latin typeface="Courier New" pitchFamily="49" charset="0"/>
                <a:cs typeface="Courier New" pitchFamily="49" charset="0"/>
              </a:rPr>
              <a:t>厦门大学数据库实验室</a:t>
            </a:r>
            <a:r>
              <a:rPr lang="zh-CN" altLang="zh-CN" dirty="0">
                <a:solidFill>
                  <a:schemeClr val="tx2">
                    <a:lumMod val="95000"/>
                    <a:lumOff val="5000"/>
                  </a:schemeClr>
                </a:solidFill>
                <a:latin typeface="Courier New" pitchFamily="49" charset="0"/>
                <a:cs typeface="Courier New" pitchFamily="49" charset="0"/>
              </a:rPr>
              <a:t>"}</a:t>
            </a:r>
            <a:r>
              <a:rPr lang="zh-CN" altLang="zh-CN" dirty="0">
                <a:solidFill>
                  <a:schemeClr val="tx2">
                    <a:lumMod val="95000"/>
                    <a:lumOff val="5000"/>
                  </a:schemeClr>
                </a:solidFill>
              </a:rPr>
              <a:t> </a:t>
            </a:r>
          </a:p>
          <a:p>
            <a:pPr>
              <a:defRPr/>
            </a:pPr>
            <a:r>
              <a:rPr lang="zh-CN" altLang="zh-CN" dirty="0">
                <a:solidFill>
                  <a:schemeClr val="tx2">
                    <a:lumMod val="95000"/>
                    <a:lumOff val="5000"/>
                  </a:schemeClr>
                </a:solidFill>
                <a:latin typeface="Courier New" pitchFamily="49" charset="0"/>
                <a:cs typeface="Courier New" pitchFamily="49" charset="0"/>
              </a:rPr>
              <a:t>{"site":"www.runoob.com","name":"</a:t>
            </a:r>
            <a:r>
              <a:rPr lang="zh-CN" dirty="0">
                <a:solidFill>
                  <a:schemeClr val="tx2">
                    <a:lumMod val="95000"/>
                    <a:lumOff val="5000"/>
                  </a:schemeClr>
                </a:solidFill>
                <a:latin typeface="Courier New" pitchFamily="49" charset="0"/>
                <a:cs typeface="Courier New" pitchFamily="49" charset="0"/>
              </a:rPr>
              <a:t>菜鸟教程</a:t>
            </a:r>
            <a:r>
              <a:rPr lang="zh-CN" altLang="zh-CN" dirty="0">
                <a:solidFill>
                  <a:schemeClr val="tx2">
                    <a:lumMod val="95000"/>
                    <a:lumOff val="5000"/>
                  </a:schemeClr>
                </a:solidFill>
                <a:latin typeface="Courier New" pitchFamily="49" charset="0"/>
                <a:cs typeface="Courier New" pitchFamily="49" charset="0"/>
              </a:rPr>
              <a:t>","num":5}</a:t>
            </a:r>
            <a:endParaRPr lang="en-US" altLang="zh-CN" dirty="0">
              <a:solidFill>
                <a:schemeClr val="tx2">
                  <a:lumMod val="95000"/>
                  <a:lumOff val="5000"/>
                </a:schemeClr>
              </a:solidFill>
              <a:latin typeface="Courier New" pitchFamily="49" charset="0"/>
              <a:cs typeface="Courier New" pitchFamily="49" charset="0"/>
            </a:endParaRPr>
          </a:p>
          <a:p>
            <a:pPr>
              <a:defRPr/>
            </a:pPr>
            <a:r>
              <a:rPr lang="zh-CN" altLang="zh-CN" dirty="0">
                <a:solidFill>
                  <a:schemeClr val="tx2">
                    <a:lumMod val="95000"/>
                    <a:lumOff val="5000"/>
                  </a:schemeClr>
                </a:solidFill>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2">
            <a:extLst>
              <a:ext uri="{FF2B5EF4-FFF2-40B4-BE49-F238E27FC236}">
                <a16:creationId xmlns:a16="http://schemas.microsoft.com/office/drawing/2014/main" id="{F7C681D5-A248-8DF7-97C1-E3840D9C466C}"/>
              </a:ext>
            </a:extLst>
          </p:cNvPr>
          <p:cNvSpPr>
            <a:spLocks noGrp="1"/>
          </p:cNvSpPr>
          <p:nvPr>
            <p:ph type="title" idx="10"/>
          </p:nvPr>
        </p:nvSpPr>
        <p:spPr/>
        <p:txBody>
          <a:bodyPr/>
          <a:lstStyle/>
          <a:p>
            <a:r>
              <a:rPr lang="en-US" altLang="zh-CN"/>
              <a:t>5.7.2 MongoDB</a:t>
            </a:r>
            <a:r>
              <a:rPr lang="zh-CN" altLang="en-US"/>
              <a:t>概念解析</a:t>
            </a:r>
          </a:p>
        </p:txBody>
      </p:sp>
      <p:sp>
        <p:nvSpPr>
          <p:cNvPr id="57347" name="矩形 3">
            <a:extLst>
              <a:ext uri="{FF2B5EF4-FFF2-40B4-BE49-F238E27FC236}">
                <a16:creationId xmlns:a16="http://schemas.microsoft.com/office/drawing/2014/main" id="{58E9D6D5-15C8-6B6E-0D56-D121418C15F4}"/>
              </a:ext>
            </a:extLst>
          </p:cNvPr>
          <p:cNvSpPr>
            <a:spLocks noChangeArrowheads="1"/>
          </p:cNvSpPr>
          <p:nvPr/>
        </p:nvSpPr>
        <p:spPr bwMode="auto">
          <a:xfrm>
            <a:off x="609600" y="1143000"/>
            <a:ext cx="2268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MongoDB </a:t>
            </a:r>
            <a:r>
              <a:rPr lang="zh-CN" altLang="en-US" b="1"/>
              <a:t>数据类型</a:t>
            </a:r>
          </a:p>
        </p:txBody>
      </p:sp>
      <p:graphicFrame>
        <p:nvGraphicFramePr>
          <p:cNvPr id="5" name="表格 4">
            <a:extLst>
              <a:ext uri="{FF2B5EF4-FFF2-40B4-BE49-F238E27FC236}">
                <a16:creationId xmlns:a16="http://schemas.microsoft.com/office/drawing/2014/main" id="{6AE97A22-D158-2B4E-7019-B2C76072C24D}"/>
              </a:ext>
            </a:extLst>
          </p:cNvPr>
          <p:cNvGraphicFramePr>
            <a:graphicFrameLocks noGrp="1"/>
          </p:cNvGraphicFramePr>
          <p:nvPr/>
        </p:nvGraphicFramePr>
        <p:xfrm>
          <a:off x="762000" y="1600200"/>
          <a:ext cx="7543800" cy="4981740"/>
        </p:xfrm>
        <a:graphic>
          <a:graphicData uri="http://schemas.openxmlformats.org/drawingml/2006/table">
            <a:tbl>
              <a:tblPr/>
              <a:tblGrid>
                <a:gridCol w="16002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234256">
                <a:tc>
                  <a:txBody>
                    <a:bodyPr/>
                    <a:lstStyle/>
                    <a:p>
                      <a:pPr algn="l" fontAlgn="t"/>
                      <a:r>
                        <a:rPr lang="zh-CN" altLang="en-US" sz="1400" dirty="0">
                          <a:solidFill>
                            <a:srgbClr val="FFFFFF"/>
                          </a:solidFill>
                        </a:rPr>
                        <a:t>数据类型</a:t>
                      </a:r>
                    </a:p>
                  </a:txBody>
                  <a:tcPr marL="10453" marR="10453" marT="10453" marB="1045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400">
                          <a:solidFill>
                            <a:srgbClr val="FFFFFF"/>
                          </a:solidFill>
                        </a:rPr>
                        <a:t>描述</a:t>
                      </a:r>
                    </a:p>
                  </a:txBody>
                  <a:tcPr marL="10453" marR="10453" marT="10453" marB="1045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475479">
                <a:tc>
                  <a:txBody>
                    <a:bodyPr/>
                    <a:lstStyle/>
                    <a:p>
                      <a:pPr fontAlgn="t"/>
                      <a:r>
                        <a:rPr lang="en-US" sz="1400" dirty="0"/>
                        <a:t>String</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t>字符串。存储数据常用的数据类型。在 </a:t>
                      </a:r>
                      <a:r>
                        <a:rPr lang="en-US" altLang="zh-CN" sz="1400"/>
                        <a:t>MongoDB </a:t>
                      </a:r>
                      <a:r>
                        <a:rPr lang="zh-CN" altLang="en-US" sz="1400"/>
                        <a:t>中，</a:t>
                      </a:r>
                      <a:r>
                        <a:rPr lang="en-US" altLang="zh-CN" sz="1400"/>
                        <a:t>UTF-8 </a:t>
                      </a:r>
                      <a:r>
                        <a:rPr lang="zh-CN" altLang="en-US" sz="1400"/>
                        <a:t>编码的字符串才是合法的。</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9800">
                <a:tc>
                  <a:txBody>
                    <a:bodyPr/>
                    <a:lstStyle/>
                    <a:p>
                      <a:pPr fontAlgn="t"/>
                      <a:r>
                        <a:rPr lang="en-US" sz="1400"/>
                        <a:t>Integer</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t>整型数值。用于存储数值。根据你所采用的服务器，可分为 </a:t>
                      </a:r>
                      <a:r>
                        <a:rPr lang="en-US" altLang="zh-CN" sz="1400"/>
                        <a:t>32 </a:t>
                      </a:r>
                      <a:r>
                        <a:rPr lang="zh-CN" altLang="en-US" sz="1400"/>
                        <a:t>位或 </a:t>
                      </a:r>
                      <a:r>
                        <a:rPr lang="en-US" altLang="zh-CN" sz="1400"/>
                        <a:t>64 </a:t>
                      </a:r>
                      <a:r>
                        <a:rPr lang="zh-CN" altLang="en-US" sz="1400"/>
                        <a:t>位。</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262128">
                <a:tc>
                  <a:txBody>
                    <a:bodyPr/>
                    <a:lstStyle/>
                    <a:p>
                      <a:pPr fontAlgn="t"/>
                      <a:r>
                        <a:rPr lang="en-US" sz="1400"/>
                        <a:t>Boolean</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t>布尔值。用于存储布尔值（真</a:t>
                      </a:r>
                      <a:r>
                        <a:rPr lang="en-US" altLang="zh-CN" sz="1400"/>
                        <a:t>/</a:t>
                      </a:r>
                      <a:r>
                        <a:rPr lang="zh-CN" altLang="en-US" sz="1400"/>
                        <a:t>假）。</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62128">
                <a:tc>
                  <a:txBody>
                    <a:bodyPr/>
                    <a:lstStyle/>
                    <a:p>
                      <a:pPr fontAlgn="t"/>
                      <a:r>
                        <a:rPr lang="en-US" sz="1400"/>
                        <a:t>Double</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t>双精度浮点值。用于存储浮点值。</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r h="349800">
                <a:tc>
                  <a:txBody>
                    <a:bodyPr/>
                    <a:lstStyle/>
                    <a:p>
                      <a:pPr fontAlgn="t"/>
                      <a:r>
                        <a:rPr lang="en-US" sz="1400"/>
                        <a:t>Min/Max keys</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t>将一个值与 </a:t>
                      </a:r>
                      <a:r>
                        <a:rPr lang="en-US" altLang="zh-CN" sz="1400"/>
                        <a:t>BSON</a:t>
                      </a:r>
                      <a:r>
                        <a:rPr lang="zh-CN" altLang="en-US" sz="1400"/>
                        <a:t>（二进制的 </a:t>
                      </a:r>
                      <a:r>
                        <a:rPr lang="en-US" altLang="zh-CN" sz="1400"/>
                        <a:t>JSON</a:t>
                      </a:r>
                      <a:r>
                        <a:rPr lang="zh-CN" altLang="en-US" sz="1400"/>
                        <a:t>）元素的最低值和最高值相对比。</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62128">
                <a:tc>
                  <a:txBody>
                    <a:bodyPr/>
                    <a:lstStyle/>
                    <a:p>
                      <a:pPr fontAlgn="t"/>
                      <a:r>
                        <a:rPr lang="en-US" sz="1400"/>
                        <a:t>Arrays</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t>用于将数组或列表或多个值存储为一个键。</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6"/>
                  </a:ext>
                </a:extLst>
              </a:tr>
              <a:tr h="262128">
                <a:tc>
                  <a:txBody>
                    <a:bodyPr/>
                    <a:lstStyle/>
                    <a:p>
                      <a:pPr fontAlgn="t"/>
                      <a:r>
                        <a:rPr lang="en-US" sz="1400"/>
                        <a:t>Timestamp</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t>时间戳。记录文档修改或添加的具体时间。</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62128">
                <a:tc>
                  <a:txBody>
                    <a:bodyPr/>
                    <a:lstStyle/>
                    <a:p>
                      <a:pPr fontAlgn="t"/>
                      <a:r>
                        <a:rPr lang="en-US" sz="1400"/>
                        <a:t>Object</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t>用于内嵌文档。</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8"/>
                  </a:ext>
                </a:extLst>
              </a:tr>
              <a:tr h="262128">
                <a:tc>
                  <a:txBody>
                    <a:bodyPr/>
                    <a:lstStyle/>
                    <a:p>
                      <a:pPr fontAlgn="t"/>
                      <a:r>
                        <a:rPr lang="en-US" sz="1400"/>
                        <a:t>Null</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t>用于创建空值。</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75479">
                <a:tc>
                  <a:txBody>
                    <a:bodyPr/>
                    <a:lstStyle/>
                    <a:p>
                      <a:pPr fontAlgn="t"/>
                      <a:r>
                        <a:rPr lang="en-US" sz="1400"/>
                        <a:t>Symbol</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t>符号。该数据类型基本上等同于字符串类型，但不同的是，它一般用于采用特殊符号类型的语言。</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0"/>
                  </a:ext>
                </a:extLst>
              </a:tr>
              <a:tr h="475479">
                <a:tc>
                  <a:txBody>
                    <a:bodyPr/>
                    <a:lstStyle/>
                    <a:p>
                      <a:pPr fontAlgn="t"/>
                      <a:r>
                        <a:rPr lang="en-US" sz="1400"/>
                        <a:t>Date</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t>日期时间。用 </a:t>
                      </a:r>
                      <a:r>
                        <a:rPr lang="en-US" altLang="zh-CN" sz="1400"/>
                        <a:t>UNIX </a:t>
                      </a:r>
                      <a:r>
                        <a:rPr lang="zh-CN" altLang="en-US" sz="1400"/>
                        <a:t>时间格式来存储当前日期或时间。你可以指定自己的日期时间：创建 </a:t>
                      </a:r>
                      <a:r>
                        <a:rPr lang="en-US" altLang="zh-CN" sz="1400"/>
                        <a:t>Date </a:t>
                      </a:r>
                      <a:r>
                        <a:rPr lang="zh-CN" altLang="en-US" sz="1400"/>
                        <a:t>对象，传入年月日信息。</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62128">
                <a:tc>
                  <a:txBody>
                    <a:bodyPr/>
                    <a:lstStyle/>
                    <a:p>
                      <a:pPr fontAlgn="t"/>
                      <a:r>
                        <a:rPr lang="en-US" sz="1400"/>
                        <a:t>Object ID</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t>对象 </a:t>
                      </a:r>
                      <a:r>
                        <a:rPr lang="en-US" altLang="zh-CN" sz="1400"/>
                        <a:t>ID</a:t>
                      </a:r>
                      <a:r>
                        <a:rPr lang="zh-CN" altLang="en-US" sz="1400"/>
                        <a:t>。用于创建文档的 </a:t>
                      </a:r>
                      <a:r>
                        <a:rPr lang="en-US" altLang="zh-CN" sz="1400"/>
                        <a:t>ID</a:t>
                      </a:r>
                      <a:r>
                        <a:rPr lang="zh-CN" altLang="en-US" sz="1400"/>
                        <a:t>。</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2"/>
                  </a:ext>
                </a:extLst>
              </a:tr>
              <a:tr h="262128">
                <a:tc>
                  <a:txBody>
                    <a:bodyPr/>
                    <a:lstStyle/>
                    <a:p>
                      <a:pPr fontAlgn="t"/>
                      <a:r>
                        <a:rPr lang="en-US" sz="1400"/>
                        <a:t>Binary Data</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t>二进制数据。用于存储二进制数据。</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62128">
                <a:tc>
                  <a:txBody>
                    <a:bodyPr/>
                    <a:lstStyle/>
                    <a:p>
                      <a:pPr fontAlgn="t"/>
                      <a:r>
                        <a:rPr lang="en-US" sz="1400"/>
                        <a:t>Code</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t>代码类型。用于在文档中存储 </a:t>
                      </a:r>
                      <a:r>
                        <a:rPr lang="en-US" altLang="zh-CN" sz="1400"/>
                        <a:t>JavaScript </a:t>
                      </a:r>
                      <a:r>
                        <a:rPr lang="zh-CN" altLang="en-US" sz="1400"/>
                        <a:t>代码。</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4"/>
                  </a:ext>
                </a:extLst>
              </a:tr>
              <a:tr h="262128">
                <a:tc>
                  <a:txBody>
                    <a:bodyPr/>
                    <a:lstStyle/>
                    <a:p>
                      <a:pPr fontAlgn="t"/>
                      <a:r>
                        <a:rPr lang="en-US" sz="1400"/>
                        <a:t>Regular expression</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t>正则表达式类型。用于存储正则表达式。</a:t>
                      </a:r>
                    </a:p>
                  </a:txBody>
                  <a:tcPr marL="17421" marR="17421" marT="24389" marB="2438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2">
            <a:extLst>
              <a:ext uri="{FF2B5EF4-FFF2-40B4-BE49-F238E27FC236}">
                <a16:creationId xmlns:a16="http://schemas.microsoft.com/office/drawing/2014/main" id="{E1A01FF9-9095-10BF-1654-990B32245F7B}"/>
              </a:ext>
            </a:extLst>
          </p:cNvPr>
          <p:cNvSpPr>
            <a:spLocks noGrp="1"/>
          </p:cNvSpPr>
          <p:nvPr>
            <p:ph type="title" idx="10"/>
          </p:nvPr>
        </p:nvSpPr>
        <p:spPr/>
        <p:txBody>
          <a:bodyPr/>
          <a:lstStyle/>
          <a:p>
            <a:r>
              <a:rPr lang="en-US" altLang="zh-CN"/>
              <a:t>5.7.3 </a:t>
            </a:r>
            <a:r>
              <a:rPr lang="zh-CN" altLang="en-US"/>
              <a:t>安装</a:t>
            </a:r>
            <a:r>
              <a:rPr lang="en-US" altLang="zh-CN"/>
              <a:t>MongoDB</a:t>
            </a:r>
            <a:endParaRPr lang="zh-CN" altLang="en-US"/>
          </a:p>
        </p:txBody>
      </p:sp>
      <p:sp>
        <p:nvSpPr>
          <p:cNvPr id="58371" name="TextBox 8">
            <a:extLst>
              <a:ext uri="{FF2B5EF4-FFF2-40B4-BE49-F238E27FC236}">
                <a16:creationId xmlns:a16="http://schemas.microsoft.com/office/drawing/2014/main" id="{CF11A06B-7BBE-16C5-C3DF-F589376359EF}"/>
              </a:ext>
            </a:extLst>
          </p:cNvPr>
          <p:cNvSpPr txBox="1">
            <a:spLocks noChangeArrowheads="1"/>
          </p:cNvSpPr>
          <p:nvPr/>
        </p:nvSpPr>
        <p:spPr bwMode="auto">
          <a:xfrm>
            <a:off x="762000" y="1447800"/>
            <a:ext cx="7848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MongoDB</a:t>
            </a:r>
            <a:r>
              <a:rPr lang="zh-CN" altLang="zh-CN" sz="2400"/>
              <a:t>既可以安装在</a:t>
            </a:r>
            <a:r>
              <a:rPr lang="en-US" altLang="zh-CN" sz="2400"/>
              <a:t>Windows</a:t>
            </a:r>
            <a:r>
              <a:rPr lang="zh-CN" altLang="zh-CN" sz="2400"/>
              <a:t>系统下使用，也可以安装在</a:t>
            </a:r>
            <a:r>
              <a:rPr lang="en-US" altLang="zh-CN" sz="2400"/>
              <a:t>Linux</a:t>
            </a:r>
            <a:r>
              <a:rPr lang="zh-CN" altLang="zh-CN" sz="2400"/>
              <a:t>系统下使用，这里采用</a:t>
            </a:r>
            <a:r>
              <a:rPr lang="en-US" altLang="zh-CN" sz="2400"/>
              <a:t>Linux</a:t>
            </a:r>
            <a:r>
              <a:rPr lang="zh-CN" altLang="zh-CN" sz="2400"/>
              <a:t>系统。</a:t>
            </a:r>
            <a:r>
              <a:rPr lang="en-US" altLang="zh-CN" sz="2400"/>
              <a:t>MongoDB</a:t>
            </a:r>
            <a:r>
              <a:rPr lang="zh-CN" altLang="zh-CN" sz="2400"/>
              <a:t>安装很简单，无需下载源文件，可以直接用</a:t>
            </a:r>
            <a:r>
              <a:rPr lang="en-US" altLang="zh-CN" sz="2400"/>
              <a:t>apt-get</a:t>
            </a:r>
            <a:r>
              <a:rPr lang="zh-CN" altLang="zh-CN" sz="2400"/>
              <a:t>命令进行安装。</a:t>
            </a:r>
          </a:p>
          <a:p>
            <a:r>
              <a:rPr lang="zh-CN" altLang="zh-CN" sz="2400"/>
              <a:t>但是，需要说明的是，如果直接使用“</a:t>
            </a:r>
            <a:r>
              <a:rPr lang="en-US" altLang="zh-CN" sz="2400"/>
              <a:t>sudo apt-get install mongodb</a:t>
            </a:r>
            <a:r>
              <a:rPr lang="zh-CN" altLang="zh-CN" sz="2400"/>
              <a:t>”命令进行安装，默认安装的版本是</a:t>
            </a:r>
            <a:r>
              <a:rPr lang="en-US" altLang="zh-CN" sz="2400"/>
              <a:t>MongoDB 2.6.10</a:t>
            </a:r>
            <a:r>
              <a:rPr lang="zh-CN" altLang="zh-CN" sz="2400"/>
              <a:t>。由于目前</a:t>
            </a:r>
            <a:r>
              <a:rPr lang="en-US" altLang="zh-CN" sz="2400"/>
              <a:t>MongoDB</a:t>
            </a:r>
            <a:r>
              <a:rPr lang="zh-CN" altLang="zh-CN" sz="2400"/>
              <a:t>已经升级到</a:t>
            </a:r>
            <a:r>
              <a:rPr lang="en-US" altLang="zh-CN" sz="2400"/>
              <a:t>4.0.16</a:t>
            </a:r>
            <a:r>
              <a:rPr lang="zh-CN" altLang="zh-CN" sz="2400"/>
              <a:t>，这里将通过添加软件源的方式来安装</a:t>
            </a:r>
            <a:r>
              <a:rPr lang="en-US" altLang="zh-CN" sz="2400"/>
              <a:t>4.0.16</a:t>
            </a:r>
            <a:r>
              <a:rPr lang="zh-CN" altLang="zh-CN" sz="2400"/>
              <a:t>版本。</a:t>
            </a:r>
          </a:p>
          <a:p>
            <a:r>
              <a:rPr lang="zh-CN" altLang="zh-CN" sz="2400"/>
              <a:t>首先，在</a:t>
            </a:r>
            <a:r>
              <a:rPr lang="en-US" altLang="zh-CN" sz="2400"/>
              <a:t>Linux</a:t>
            </a:r>
            <a:r>
              <a:rPr lang="zh-CN" altLang="zh-CN" sz="2400"/>
              <a:t>系统中打开一个终端，执行如下命令导入公共秘钥到包管理器中：</a:t>
            </a:r>
            <a:endParaRPr lang="zh-CN" altLang="en-US" sz="2400"/>
          </a:p>
        </p:txBody>
      </p:sp>
      <p:sp>
        <p:nvSpPr>
          <p:cNvPr id="58372" name="TextBox 9">
            <a:extLst>
              <a:ext uri="{FF2B5EF4-FFF2-40B4-BE49-F238E27FC236}">
                <a16:creationId xmlns:a16="http://schemas.microsoft.com/office/drawing/2014/main" id="{4F67C16E-EC52-76CC-DBFD-84EA19EA54E8}"/>
              </a:ext>
            </a:extLst>
          </p:cNvPr>
          <p:cNvSpPr txBox="1">
            <a:spLocks noChangeArrowheads="1"/>
          </p:cNvSpPr>
          <p:nvPr/>
        </p:nvSpPr>
        <p:spPr bwMode="auto">
          <a:xfrm>
            <a:off x="914400" y="5410200"/>
            <a:ext cx="6623050"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 sudo apt-key adv --keyserver hkp://keyserver.ubuntu.com:80 </a:t>
            </a:r>
            <a:endParaRPr lang="zh-CN" altLang="zh-CN">
              <a:solidFill>
                <a:schemeClr val="bg1"/>
              </a:solidFill>
            </a:endParaRPr>
          </a:p>
          <a:p>
            <a:r>
              <a:rPr lang="en-US" altLang="zh-CN">
                <a:solidFill>
                  <a:schemeClr val="bg1"/>
                </a:solidFill>
              </a:rPr>
              <a:t>--recv 9DA31620334BD75D9DCB49F368818C72E52529D4</a:t>
            </a:r>
            <a:endParaRPr lang="zh-CN" altLang="en-US">
              <a:solidFill>
                <a:schemeClr val="bg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a:extLst>
              <a:ext uri="{FF2B5EF4-FFF2-40B4-BE49-F238E27FC236}">
                <a16:creationId xmlns:a16="http://schemas.microsoft.com/office/drawing/2014/main" id="{D79AEEAA-69ED-20B4-0877-E4EA3A4566B8}"/>
              </a:ext>
            </a:extLst>
          </p:cNvPr>
          <p:cNvSpPr>
            <a:spLocks noGrp="1"/>
          </p:cNvSpPr>
          <p:nvPr>
            <p:ph type="title" idx="10"/>
          </p:nvPr>
        </p:nvSpPr>
        <p:spPr/>
        <p:txBody>
          <a:bodyPr/>
          <a:lstStyle/>
          <a:p>
            <a:r>
              <a:rPr lang="en-US" altLang="zh-CN"/>
              <a:t>5.7.3 </a:t>
            </a:r>
            <a:r>
              <a:rPr lang="zh-CN" altLang="en-US"/>
              <a:t>安装</a:t>
            </a:r>
            <a:r>
              <a:rPr lang="en-US" altLang="zh-CN"/>
              <a:t>MongoDB</a:t>
            </a:r>
            <a:endParaRPr lang="zh-CN" altLang="en-US"/>
          </a:p>
        </p:txBody>
      </p:sp>
      <p:sp>
        <p:nvSpPr>
          <p:cNvPr id="59395" name="TextBox 3">
            <a:extLst>
              <a:ext uri="{FF2B5EF4-FFF2-40B4-BE49-F238E27FC236}">
                <a16:creationId xmlns:a16="http://schemas.microsoft.com/office/drawing/2014/main" id="{4FC5E4A3-8A80-1067-1687-8C91F7B6E018}"/>
              </a:ext>
            </a:extLst>
          </p:cNvPr>
          <p:cNvSpPr txBox="1">
            <a:spLocks noChangeArrowheads="1"/>
          </p:cNvSpPr>
          <p:nvPr/>
        </p:nvSpPr>
        <p:spPr bwMode="auto">
          <a:xfrm>
            <a:off x="838200" y="1219200"/>
            <a:ext cx="648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然后，创建</a:t>
            </a:r>
            <a:r>
              <a:rPr lang="en-US" altLang="zh-CN" sz="2400"/>
              <a:t>MongoDB</a:t>
            </a:r>
            <a:r>
              <a:rPr lang="zh-CN" altLang="zh-CN" sz="2400"/>
              <a:t>的文件列表，命令如下：</a:t>
            </a:r>
            <a:endParaRPr lang="zh-CN" altLang="en-US" sz="2400"/>
          </a:p>
        </p:txBody>
      </p:sp>
      <p:sp>
        <p:nvSpPr>
          <p:cNvPr id="59396" name="TextBox 4">
            <a:extLst>
              <a:ext uri="{FF2B5EF4-FFF2-40B4-BE49-F238E27FC236}">
                <a16:creationId xmlns:a16="http://schemas.microsoft.com/office/drawing/2014/main" id="{2DB7588D-708A-0D4B-3BF7-49AE9098D9EC}"/>
              </a:ext>
            </a:extLst>
          </p:cNvPr>
          <p:cNvSpPr txBox="1">
            <a:spLocks noChangeArrowheads="1"/>
          </p:cNvSpPr>
          <p:nvPr/>
        </p:nvSpPr>
        <p:spPr bwMode="auto">
          <a:xfrm>
            <a:off x="838200" y="1905000"/>
            <a:ext cx="7467600" cy="2586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a:t>
            </a:r>
            <a:r>
              <a:rPr lang="zh-CN" altLang="zh-CN">
                <a:solidFill>
                  <a:schemeClr val="bg1"/>
                </a:solidFill>
              </a:rPr>
              <a:t>对于</a:t>
            </a:r>
            <a:r>
              <a:rPr lang="en-US" altLang="zh-CN">
                <a:solidFill>
                  <a:schemeClr val="bg1"/>
                </a:solidFill>
              </a:rPr>
              <a:t>Ubuntu18.04</a:t>
            </a:r>
            <a:r>
              <a:rPr lang="zh-CN" altLang="zh-CN">
                <a:solidFill>
                  <a:schemeClr val="bg1"/>
                </a:solidFill>
              </a:rPr>
              <a:t>，使用如下命令</a:t>
            </a:r>
            <a:r>
              <a:rPr lang="en-US" altLang="zh-CN">
                <a:solidFill>
                  <a:schemeClr val="bg1"/>
                </a:solidFill>
              </a:rPr>
              <a:t>:</a:t>
            </a:r>
            <a:endParaRPr lang="zh-CN" altLang="zh-CN">
              <a:solidFill>
                <a:schemeClr val="bg1"/>
              </a:solidFill>
            </a:endParaRPr>
          </a:p>
          <a:p>
            <a:r>
              <a:rPr lang="en-US" altLang="zh-CN">
                <a:solidFill>
                  <a:schemeClr val="bg1"/>
                </a:solidFill>
              </a:rPr>
              <a:t>$ echo "deb [ arch=amd64 ] https://repo.mongodb.org/apt/ubuntu bionic/mongodb-org/4.0 multiverse" | sudo tee /etc/apt/sources.list.d/mongodb.list</a:t>
            </a:r>
            <a:endParaRPr lang="zh-CN" altLang="zh-CN">
              <a:solidFill>
                <a:schemeClr val="bg1"/>
              </a:solidFill>
            </a:endParaRPr>
          </a:p>
          <a:p>
            <a:r>
              <a:rPr lang="en-US" altLang="zh-CN">
                <a:solidFill>
                  <a:schemeClr val="bg1"/>
                </a:solidFill>
              </a:rPr>
              <a:t>#</a:t>
            </a:r>
            <a:r>
              <a:rPr lang="zh-CN" altLang="zh-CN">
                <a:solidFill>
                  <a:schemeClr val="bg1"/>
                </a:solidFill>
              </a:rPr>
              <a:t>对于</a:t>
            </a:r>
            <a:r>
              <a:rPr lang="en-US" altLang="zh-CN">
                <a:solidFill>
                  <a:schemeClr val="bg1"/>
                </a:solidFill>
              </a:rPr>
              <a:t>Ubuntu16.04</a:t>
            </a:r>
            <a:r>
              <a:rPr lang="zh-CN" altLang="zh-CN">
                <a:solidFill>
                  <a:schemeClr val="bg1"/>
                </a:solidFill>
              </a:rPr>
              <a:t>，使用如下命令：</a:t>
            </a:r>
          </a:p>
          <a:p>
            <a:r>
              <a:rPr lang="en-US" altLang="zh-CN">
                <a:solidFill>
                  <a:schemeClr val="bg1"/>
                </a:solidFill>
              </a:rPr>
              <a:t>$ echo "deb [ arch=amd64,arm64 ] https://repo.mongodb.org/apt/ubuntu xenial/mongodb-org/4.0 multiverse" | sudo tee /etc/apt/sources.list.d/mongodb.list</a:t>
            </a:r>
            <a:endParaRPr lang="zh-CN" altLang="zh-CN">
              <a:solidFill>
                <a:schemeClr val="bg1"/>
              </a:solidFill>
            </a:endParaRPr>
          </a:p>
          <a:p>
            <a:endParaRPr lang="zh-CN" altLang="en-US">
              <a:solidFill>
                <a:schemeClr val="bg1"/>
              </a:solidFill>
            </a:endParaRPr>
          </a:p>
        </p:txBody>
      </p:sp>
      <p:sp>
        <p:nvSpPr>
          <p:cNvPr id="59397" name="矩形 5">
            <a:extLst>
              <a:ext uri="{FF2B5EF4-FFF2-40B4-BE49-F238E27FC236}">
                <a16:creationId xmlns:a16="http://schemas.microsoft.com/office/drawing/2014/main" id="{3328FE14-4B52-3CE7-F658-603D4A41C7E4}"/>
              </a:ext>
            </a:extLst>
          </p:cNvPr>
          <p:cNvSpPr>
            <a:spLocks noChangeArrowheads="1"/>
          </p:cNvSpPr>
          <p:nvPr/>
        </p:nvSpPr>
        <p:spPr bwMode="auto">
          <a:xfrm>
            <a:off x="990600" y="4800600"/>
            <a:ext cx="4494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执行如下命令来更新包管理器：</a:t>
            </a:r>
            <a:endParaRPr lang="zh-CN" altLang="en-US" sz="2400"/>
          </a:p>
        </p:txBody>
      </p:sp>
      <p:sp>
        <p:nvSpPr>
          <p:cNvPr id="59398" name="TextBox 6">
            <a:extLst>
              <a:ext uri="{FF2B5EF4-FFF2-40B4-BE49-F238E27FC236}">
                <a16:creationId xmlns:a16="http://schemas.microsoft.com/office/drawing/2014/main" id="{B5E3E41D-0514-F0E7-24AD-081EB4EA94E5}"/>
              </a:ext>
            </a:extLst>
          </p:cNvPr>
          <p:cNvSpPr txBox="1">
            <a:spLocks noChangeArrowheads="1"/>
          </p:cNvSpPr>
          <p:nvPr/>
        </p:nvSpPr>
        <p:spPr bwMode="auto">
          <a:xfrm>
            <a:off x="838200" y="5562600"/>
            <a:ext cx="3200400"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 sudo apt-get update</a:t>
            </a:r>
            <a:endParaRPr lang="zh-CN" altLang="zh-CN">
              <a:solidFill>
                <a:schemeClr val="bg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2">
            <a:extLst>
              <a:ext uri="{FF2B5EF4-FFF2-40B4-BE49-F238E27FC236}">
                <a16:creationId xmlns:a16="http://schemas.microsoft.com/office/drawing/2014/main" id="{64D4A777-1BA0-A38D-20DC-5B072621CBEC}"/>
              </a:ext>
            </a:extLst>
          </p:cNvPr>
          <p:cNvSpPr>
            <a:spLocks noGrp="1"/>
          </p:cNvSpPr>
          <p:nvPr>
            <p:ph type="title" idx="10"/>
          </p:nvPr>
        </p:nvSpPr>
        <p:spPr/>
        <p:txBody>
          <a:bodyPr/>
          <a:lstStyle/>
          <a:p>
            <a:r>
              <a:rPr lang="en-US" altLang="zh-CN"/>
              <a:t>5.7.3 </a:t>
            </a:r>
            <a:r>
              <a:rPr lang="zh-CN" altLang="en-US"/>
              <a:t>安装</a:t>
            </a:r>
            <a:r>
              <a:rPr lang="en-US" altLang="zh-CN"/>
              <a:t>MongoDB</a:t>
            </a:r>
            <a:endParaRPr lang="zh-CN" altLang="en-US"/>
          </a:p>
        </p:txBody>
      </p:sp>
      <p:sp>
        <p:nvSpPr>
          <p:cNvPr id="60419" name="TextBox 3">
            <a:extLst>
              <a:ext uri="{FF2B5EF4-FFF2-40B4-BE49-F238E27FC236}">
                <a16:creationId xmlns:a16="http://schemas.microsoft.com/office/drawing/2014/main" id="{90DF02F0-1350-F11A-1CAC-341D3D6E6B3C}"/>
              </a:ext>
            </a:extLst>
          </p:cNvPr>
          <p:cNvSpPr txBox="1">
            <a:spLocks noChangeArrowheads="1"/>
          </p:cNvSpPr>
          <p:nvPr/>
        </p:nvSpPr>
        <p:spPr bwMode="auto">
          <a:xfrm>
            <a:off x="914400" y="1371600"/>
            <a:ext cx="5248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最后，执行如下命令安装</a:t>
            </a:r>
            <a:r>
              <a:rPr lang="en-US" altLang="zh-CN" sz="2400"/>
              <a:t>MongoDB</a:t>
            </a:r>
            <a:r>
              <a:rPr lang="zh-CN" altLang="zh-CN" sz="2400"/>
              <a:t>：</a:t>
            </a:r>
            <a:endParaRPr lang="zh-CN" altLang="en-US" sz="2400"/>
          </a:p>
        </p:txBody>
      </p:sp>
      <p:sp>
        <p:nvSpPr>
          <p:cNvPr id="60420" name="TextBox 4">
            <a:extLst>
              <a:ext uri="{FF2B5EF4-FFF2-40B4-BE49-F238E27FC236}">
                <a16:creationId xmlns:a16="http://schemas.microsoft.com/office/drawing/2014/main" id="{24A7F345-6684-A951-617A-AC65174C596C}"/>
              </a:ext>
            </a:extLst>
          </p:cNvPr>
          <p:cNvSpPr txBox="1">
            <a:spLocks noChangeArrowheads="1"/>
          </p:cNvSpPr>
          <p:nvPr/>
        </p:nvSpPr>
        <p:spPr bwMode="auto">
          <a:xfrm>
            <a:off x="1066800" y="2057400"/>
            <a:ext cx="3352800"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 sudo apt install mongodb-org</a:t>
            </a:r>
            <a:endParaRPr lang="zh-CN" altLang="en-US">
              <a:solidFill>
                <a:schemeClr val="bg1"/>
              </a:solidFill>
            </a:endParaRPr>
          </a:p>
        </p:txBody>
      </p:sp>
      <p:sp>
        <p:nvSpPr>
          <p:cNvPr id="60421" name="矩形 5">
            <a:extLst>
              <a:ext uri="{FF2B5EF4-FFF2-40B4-BE49-F238E27FC236}">
                <a16:creationId xmlns:a16="http://schemas.microsoft.com/office/drawing/2014/main" id="{5E743B3E-777C-2071-CD1E-901CDFEBE07A}"/>
              </a:ext>
            </a:extLst>
          </p:cNvPr>
          <p:cNvSpPr>
            <a:spLocks noChangeArrowheads="1"/>
          </p:cNvSpPr>
          <p:nvPr/>
        </p:nvSpPr>
        <p:spPr bwMode="auto">
          <a:xfrm>
            <a:off x="914400" y="2590800"/>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安装完成后，在终端输入以下命令查看</a:t>
            </a:r>
            <a:r>
              <a:rPr lang="en-US" altLang="zh-CN" sz="2400"/>
              <a:t>MongoDB</a:t>
            </a:r>
            <a:r>
              <a:rPr lang="zh-CN" altLang="zh-CN" sz="2400"/>
              <a:t>版本：</a:t>
            </a:r>
            <a:endParaRPr lang="zh-CN" altLang="en-US" sz="2400"/>
          </a:p>
        </p:txBody>
      </p:sp>
      <p:sp>
        <p:nvSpPr>
          <p:cNvPr id="60422" name="TextBox 6">
            <a:extLst>
              <a:ext uri="{FF2B5EF4-FFF2-40B4-BE49-F238E27FC236}">
                <a16:creationId xmlns:a16="http://schemas.microsoft.com/office/drawing/2014/main" id="{957DD039-E6AF-481A-0AAC-846B84579812}"/>
              </a:ext>
            </a:extLst>
          </p:cNvPr>
          <p:cNvSpPr txBox="1">
            <a:spLocks noChangeArrowheads="1"/>
          </p:cNvSpPr>
          <p:nvPr/>
        </p:nvSpPr>
        <p:spPr bwMode="auto">
          <a:xfrm>
            <a:off x="1066800" y="3352800"/>
            <a:ext cx="1966913"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 mongo -version</a:t>
            </a:r>
            <a:endParaRPr lang="zh-CN" altLang="en-US">
              <a:solidFill>
                <a:schemeClr val="bg1"/>
              </a:solidFill>
            </a:endParaRPr>
          </a:p>
        </p:txBody>
      </p:sp>
      <p:sp>
        <p:nvSpPr>
          <p:cNvPr id="60423" name="矩形 7">
            <a:extLst>
              <a:ext uri="{FF2B5EF4-FFF2-40B4-BE49-F238E27FC236}">
                <a16:creationId xmlns:a16="http://schemas.microsoft.com/office/drawing/2014/main" id="{17839984-002D-F040-B850-98A1B0203F97}"/>
              </a:ext>
            </a:extLst>
          </p:cNvPr>
          <p:cNvSpPr>
            <a:spLocks noChangeArrowheads="1"/>
          </p:cNvSpPr>
          <p:nvPr/>
        </p:nvSpPr>
        <p:spPr bwMode="auto">
          <a:xfrm>
            <a:off x="838200" y="39624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如果能够输出版本信息（如</a:t>
            </a:r>
            <a:r>
              <a:rPr lang="zh-CN" altLang="en-US" sz="2400"/>
              <a:t>下</a:t>
            </a:r>
            <a:r>
              <a:rPr lang="zh-CN" altLang="zh-CN" sz="2400"/>
              <a:t>图所示），则表明安装成功。</a:t>
            </a:r>
            <a:endParaRPr lang="zh-CN" altLang="en-US" sz="2400"/>
          </a:p>
        </p:txBody>
      </p:sp>
      <p:pic>
        <p:nvPicPr>
          <p:cNvPr id="60424" name="Picture 2">
            <a:extLst>
              <a:ext uri="{FF2B5EF4-FFF2-40B4-BE49-F238E27FC236}">
                <a16:creationId xmlns:a16="http://schemas.microsoft.com/office/drawing/2014/main" id="{733510A9-6F0F-4484-789D-516922DED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648200"/>
            <a:ext cx="672306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2">
            <a:extLst>
              <a:ext uri="{FF2B5EF4-FFF2-40B4-BE49-F238E27FC236}">
                <a16:creationId xmlns:a16="http://schemas.microsoft.com/office/drawing/2014/main" id="{E9C80E63-637E-C9EF-774D-390B3C99B4E7}"/>
              </a:ext>
            </a:extLst>
          </p:cNvPr>
          <p:cNvSpPr>
            <a:spLocks noGrp="1"/>
          </p:cNvSpPr>
          <p:nvPr>
            <p:ph type="title" idx="10"/>
          </p:nvPr>
        </p:nvSpPr>
        <p:spPr/>
        <p:txBody>
          <a:bodyPr/>
          <a:lstStyle/>
          <a:p>
            <a:r>
              <a:rPr lang="en-US" altLang="zh-CN"/>
              <a:t>5.7.3 </a:t>
            </a:r>
            <a:r>
              <a:rPr lang="zh-CN" altLang="en-US"/>
              <a:t>安装</a:t>
            </a:r>
            <a:r>
              <a:rPr lang="en-US" altLang="zh-CN"/>
              <a:t>MongoDB</a:t>
            </a:r>
            <a:endParaRPr lang="zh-CN" altLang="en-US"/>
          </a:p>
        </p:txBody>
      </p:sp>
      <p:sp>
        <p:nvSpPr>
          <p:cNvPr id="61443" name="TextBox 3">
            <a:extLst>
              <a:ext uri="{FF2B5EF4-FFF2-40B4-BE49-F238E27FC236}">
                <a16:creationId xmlns:a16="http://schemas.microsoft.com/office/drawing/2014/main" id="{3ECCC374-F8D0-5148-AD68-B02BB1C851D7}"/>
              </a:ext>
            </a:extLst>
          </p:cNvPr>
          <p:cNvSpPr txBox="1">
            <a:spLocks noChangeArrowheads="1"/>
          </p:cNvSpPr>
          <p:nvPr/>
        </p:nvSpPr>
        <p:spPr bwMode="auto">
          <a:xfrm>
            <a:off x="990600" y="1143000"/>
            <a:ext cx="617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安装成功以后，启动</a:t>
            </a:r>
            <a:r>
              <a:rPr lang="en-US" altLang="zh-CN" sz="2400"/>
              <a:t>MongoDB</a:t>
            </a:r>
            <a:r>
              <a:rPr lang="zh-CN" altLang="zh-CN" sz="2400"/>
              <a:t>的命令如下：</a:t>
            </a:r>
            <a:endParaRPr lang="zh-CN" altLang="en-US" sz="2400"/>
          </a:p>
        </p:txBody>
      </p:sp>
      <p:sp>
        <p:nvSpPr>
          <p:cNvPr id="61444" name="TextBox 4">
            <a:extLst>
              <a:ext uri="{FF2B5EF4-FFF2-40B4-BE49-F238E27FC236}">
                <a16:creationId xmlns:a16="http://schemas.microsoft.com/office/drawing/2014/main" id="{54F74CF7-61AE-F90C-BAFB-B27D41E210E5}"/>
              </a:ext>
            </a:extLst>
          </p:cNvPr>
          <p:cNvSpPr txBox="1">
            <a:spLocks noChangeArrowheads="1"/>
          </p:cNvSpPr>
          <p:nvPr/>
        </p:nvSpPr>
        <p:spPr bwMode="auto">
          <a:xfrm>
            <a:off x="1066800" y="1676400"/>
            <a:ext cx="3082925"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 sudo service mongod start</a:t>
            </a:r>
            <a:endParaRPr lang="zh-CN" altLang="zh-CN">
              <a:solidFill>
                <a:schemeClr val="bg1"/>
              </a:solidFill>
            </a:endParaRPr>
          </a:p>
        </p:txBody>
      </p:sp>
      <p:sp>
        <p:nvSpPr>
          <p:cNvPr id="61445" name="矩形 5">
            <a:extLst>
              <a:ext uri="{FF2B5EF4-FFF2-40B4-BE49-F238E27FC236}">
                <a16:creationId xmlns:a16="http://schemas.microsoft.com/office/drawing/2014/main" id="{9D9B099B-ABF7-F59E-9383-0AF5E21F4A13}"/>
              </a:ext>
            </a:extLst>
          </p:cNvPr>
          <p:cNvSpPr>
            <a:spLocks noChangeArrowheads="1"/>
          </p:cNvSpPr>
          <p:nvPr/>
        </p:nvSpPr>
        <p:spPr bwMode="auto">
          <a:xfrm>
            <a:off x="1066800" y="2209800"/>
            <a:ext cx="716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默认设置下，</a:t>
            </a:r>
            <a:r>
              <a:rPr lang="en-US" altLang="zh-CN" sz="2400"/>
              <a:t>MongoDB</a:t>
            </a:r>
            <a:r>
              <a:rPr lang="zh-CN" altLang="zh-CN" sz="2400"/>
              <a:t>是随</a:t>
            </a:r>
            <a:r>
              <a:rPr lang="en-US" altLang="zh-CN" sz="2400"/>
              <a:t>Ubuntu</a:t>
            </a:r>
            <a:r>
              <a:rPr lang="zh-CN" altLang="zh-CN" sz="2400"/>
              <a:t>启动而自动启动的。可以输入以下命令查看是否启动成功：</a:t>
            </a:r>
            <a:endParaRPr lang="zh-CN" altLang="en-US" sz="2400"/>
          </a:p>
        </p:txBody>
      </p:sp>
      <p:sp>
        <p:nvSpPr>
          <p:cNvPr id="61446" name="TextBox 6">
            <a:extLst>
              <a:ext uri="{FF2B5EF4-FFF2-40B4-BE49-F238E27FC236}">
                <a16:creationId xmlns:a16="http://schemas.microsoft.com/office/drawing/2014/main" id="{1E991143-550A-440E-4C12-BE00E720127A}"/>
              </a:ext>
            </a:extLst>
          </p:cNvPr>
          <p:cNvSpPr txBox="1">
            <a:spLocks noChangeArrowheads="1"/>
          </p:cNvSpPr>
          <p:nvPr/>
        </p:nvSpPr>
        <p:spPr bwMode="auto">
          <a:xfrm>
            <a:off x="1066800" y="3200400"/>
            <a:ext cx="6378575"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 pgrep mongod -l   #</a:t>
            </a:r>
            <a:r>
              <a:rPr lang="zh-CN" altLang="zh-CN">
                <a:solidFill>
                  <a:schemeClr val="bg1"/>
                </a:solidFill>
              </a:rPr>
              <a:t>注意：</a:t>
            </a:r>
            <a:r>
              <a:rPr lang="en-US" altLang="zh-CN">
                <a:solidFill>
                  <a:schemeClr val="bg1"/>
                </a:solidFill>
              </a:rPr>
              <a:t>-l</a:t>
            </a:r>
            <a:r>
              <a:rPr lang="zh-CN" altLang="zh-CN">
                <a:solidFill>
                  <a:schemeClr val="bg1"/>
                </a:solidFill>
              </a:rPr>
              <a:t>是英文字母</a:t>
            </a:r>
            <a:r>
              <a:rPr lang="en-US" altLang="zh-CN">
                <a:solidFill>
                  <a:schemeClr val="bg1"/>
                </a:solidFill>
              </a:rPr>
              <a:t>l</a:t>
            </a:r>
            <a:r>
              <a:rPr lang="zh-CN" altLang="zh-CN">
                <a:solidFill>
                  <a:schemeClr val="bg1"/>
                </a:solidFill>
              </a:rPr>
              <a:t>，不是阿拉伯数字</a:t>
            </a:r>
            <a:r>
              <a:rPr lang="en-US" altLang="zh-CN">
                <a:solidFill>
                  <a:schemeClr val="bg1"/>
                </a:solidFill>
              </a:rPr>
              <a:t>1</a:t>
            </a:r>
            <a:endParaRPr lang="zh-CN" altLang="zh-CN">
              <a:solidFill>
                <a:schemeClr val="bg1"/>
              </a:solidFill>
            </a:endParaRPr>
          </a:p>
        </p:txBody>
      </p:sp>
      <p:sp>
        <p:nvSpPr>
          <p:cNvPr id="61447" name="矩形 7">
            <a:extLst>
              <a:ext uri="{FF2B5EF4-FFF2-40B4-BE49-F238E27FC236}">
                <a16:creationId xmlns:a16="http://schemas.microsoft.com/office/drawing/2014/main" id="{DDC17DFC-1D93-0E74-1665-1063539E824A}"/>
              </a:ext>
            </a:extLst>
          </p:cNvPr>
          <p:cNvSpPr>
            <a:spLocks noChangeArrowheads="1"/>
          </p:cNvSpPr>
          <p:nvPr/>
        </p:nvSpPr>
        <p:spPr bwMode="auto">
          <a:xfrm>
            <a:off x="914400" y="3733800"/>
            <a:ext cx="701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如果能够出现如</a:t>
            </a:r>
            <a:r>
              <a:rPr lang="zh-CN" altLang="en-US" sz="2400"/>
              <a:t>下</a:t>
            </a:r>
            <a:r>
              <a:rPr lang="zh-CN" altLang="zh-CN" sz="2400"/>
              <a:t>图所示信息，则表明启动成功：</a:t>
            </a:r>
            <a:endParaRPr lang="zh-CN" altLang="en-US" sz="2400"/>
          </a:p>
        </p:txBody>
      </p:sp>
      <p:pic>
        <p:nvPicPr>
          <p:cNvPr id="61448" name="Picture 2">
            <a:extLst>
              <a:ext uri="{FF2B5EF4-FFF2-40B4-BE49-F238E27FC236}">
                <a16:creationId xmlns:a16="http://schemas.microsoft.com/office/drawing/2014/main" id="{B377A766-D307-5DF5-94F0-C470FC3F5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43400"/>
            <a:ext cx="690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9" name="TextBox 9">
            <a:extLst>
              <a:ext uri="{FF2B5EF4-FFF2-40B4-BE49-F238E27FC236}">
                <a16:creationId xmlns:a16="http://schemas.microsoft.com/office/drawing/2014/main" id="{F05BF5E6-7196-96DB-0017-69C3AC3FA2A4}"/>
              </a:ext>
            </a:extLst>
          </p:cNvPr>
          <p:cNvSpPr txBox="1">
            <a:spLocks noChangeArrowheads="1"/>
          </p:cNvSpPr>
          <p:nvPr/>
        </p:nvSpPr>
        <p:spPr bwMode="auto">
          <a:xfrm>
            <a:off x="914400" y="5029200"/>
            <a:ext cx="7234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使用</a:t>
            </a:r>
            <a:r>
              <a:rPr lang="en-US" altLang="zh-CN" sz="2400"/>
              <a:t>MongoDB</a:t>
            </a:r>
            <a:r>
              <a:rPr lang="zh-CN" altLang="zh-CN" sz="2400"/>
              <a:t>结束后，关闭</a:t>
            </a:r>
            <a:r>
              <a:rPr lang="en-US" altLang="zh-CN" sz="2400"/>
              <a:t>MongoDB</a:t>
            </a:r>
            <a:r>
              <a:rPr lang="zh-CN" altLang="zh-CN" sz="2400"/>
              <a:t>的命令如下：</a:t>
            </a:r>
            <a:endParaRPr lang="zh-CN" altLang="en-US" sz="2400"/>
          </a:p>
        </p:txBody>
      </p:sp>
      <p:sp>
        <p:nvSpPr>
          <p:cNvPr id="61450" name="TextBox 10">
            <a:extLst>
              <a:ext uri="{FF2B5EF4-FFF2-40B4-BE49-F238E27FC236}">
                <a16:creationId xmlns:a16="http://schemas.microsoft.com/office/drawing/2014/main" id="{3C0D21FF-E9A5-593E-AD26-88386CC32974}"/>
              </a:ext>
            </a:extLst>
          </p:cNvPr>
          <p:cNvSpPr txBox="1">
            <a:spLocks noChangeArrowheads="1"/>
          </p:cNvSpPr>
          <p:nvPr/>
        </p:nvSpPr>
        <p:spPr bwMode="auto">
          <a:xfrm>
            <a:off x="1066800" y="5867400"/>
            <a:ext cx="3070225"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 sudo service mongod stop</a:t>
            </a:r>
            <a:endParaRPr lang="zh-CN" alt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a:extLst>
              <a:ext uri="{FF2B5EF4-FFF2-40B4-BE49-F238E27FC236}">
                <a16:creationId xmlns:a16="http://schemas.microsoft.com/office/drawing/2014/main" id="{98A83FA7-178F-CA4C-77C0-96B2D422B436}"/>
              </a:ext>
            </a:extLst>
          </p:cNvPr>
          <p:cNvSpPr>
            <a:spLocks noGrp="1"/>
          </p:cNvSpPr>
          <p:nvPr>
            <p:ph type="title" idx="10"/>
          </p:nvPr>
        </p:nvSpPr>
        <p:spPr/>
        <p:txBody>
          <a:bodyPr/>
          <a:lstStyle/>
          <a:p>
            <a:r>
              <a:rPr lang="en-US" altLang="zh-CN"/>
              <a:t>5.2  NoSQL</a:t>
            </a:r>
            <a:r>
              <a:rPr lang="zh-CN" altLang="en-US"/>
              <a:t>兴起的原因</a:t>
            </a:r>
          </a:p>
        </p:txBody>
      </p:sp>
      <p:pic>
        <p:nvPicPr>
          <p:cNvPr id="8195" name="Picture 2" descr="c:\users\lenovo\appdata\roaming\360se6\User Data\temp\dc54564e9258d10921f68dfed358ccbf6c814d60.jpg">
            <a:extLst>
              <a:ext uri="{FF2B5EF4-FFF2-40B4-BE49-F238E27FC236}">
                <a16:creationId xmlns:a16="http://schemas.microsoft.com/office/drawing/2014/main" id="{56483540-01C6-D6B6-5470-CB5EBA01E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293938"/>
            <a:ext cx="4657725"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Box 4">
            <a:extLst>
              <a:ext uri="{FF2B5EF4-FFF2-40B4-BE49-F238E27FC236}">
                <a16:creationId xmlns:a16="http://schemas.microsoft.com/office/drawing/2014/main" id="{7D5ACD80-2669-5406-3ACA-975B72F5E719}"/>
              </a:ext>
            </a:extLst>
          </p:cNvPr>
          <p:cNvSpPr txBox="1">
            <a:spLocks noChangeArrowheads="1"/>
          </p:cNvSpPr>
          <p:nvPr/>
        </p:nvSpPr>
        <p:spPr bwMode="auto">
          <a:xfrm>
            <a:off x="228600" y="1752600"/>
            <a:ext cx="43434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mj-lt"/>
              <a:buAutoNum type="arabicPeriod"/>
            </a:pPr>
            <a:r>
              <a:rPr lang="zh-CN" altLang="en-US" b="1" dirty="0"/>
              <a:t>复杂性</a:t>
            </a:r>
            <a:r>
              <a:rPr lang="zh-CN" altLang="en-US" dirty="0"/>
              <a:t>：部署、管理、配置很复杂</a:t>
            </a:r>
            <a:endParaRPr lang="en-US" altLang="zh-CN" dirty="0"/>
          </a:p>
          <a:p>
            <a:pPr marL="342900" indent="-342900">
              <a:buFont typeface="+mj-lt"/>
              <a:buAutoNum type="arabicPeriod"/>
            </a:pPr>
            <a:r>
              <a:rPr lang="zh-CN" altLang="en-US" b="1" dirty="0"/>
              <a:t>数据库复制</a:t>
            </a:r>
            <a:r>
              <a:rPr lang="zh-CN" altLang="en-US" dirty="0"/>
              <a:t>：</a:t>
            </a:r>
            <a:r>
              <a:rPr lang="en-US" altLang="zh-CN" dirty="0"/>
              <a:t>MySQL</a:t>
            </a:r>
            <a:r>
              <a:rPr lang="zh-CN" altLang="en-US" dirty="0"/>
              <a:t>主备之间采用复制方式，只能是异步复制，当主库压力较大时可能产生较大延迟，主备切换可能会丢失最后一部分更新事务，这时往往需要人工介入，备份和恢复不方便</a:t>
            </a:r>
            <a:endParaRPr lang="en-US" altLang="zh-CN" dirty="0"/>
          </a:p>
          <a:p>
            <a:pPr marL="342900" indent="-342900">
              <a:buFont typeface="+mj-lt"/>
              <a:buAutoNum type="arabicPeriod"/>
            </a:pPr>
            <a:r>
              <a:rPr lang="zh-CN" altLang="en-US" b="1" dirty="0"/>
              <a:t>扩容问题</a:t>
            </a:r>
            <a:r>
              <a:rPr lang="zh-CN" altLang="en-US" dirty="0"/>
              <a:t>：如果系统压力过大需要增加新机器，这个过程涉及数据重新划分，整个过程比较复杂，且容易出错</a:t>
            </a:r>
            <a:endParaRPr lang="en-US" altLang="zh-CN" dirty="0"/>
          </a:p>
          <a:p>
            <a:pPr marL="342900" indent="-342900">
              <a:buFont typeface="+mj-lt"/>
              <a:buAutoNum type="arabicPeriod"/>
            </a:pPr>
            <a:r>
              <a:rPr lang="zh-CN" altLang="en-US" b="1" dirty="0"/>
              <a:t>动态数据迁移问题</a:t>
            </a:r>
            <a:r>
              <a:rPr lang="zh-CN" altLang="en-US" dirty="0"/>
              <a:t>：如果某个数据库组压力过大，需要将其中部分数据迁移出去，迁移过程需要总控节点整体协调，以及数据库节点的配合。这个过程很难做到自动化</a:t>
            </a:r>
            <a:endParaRPr lang="en-US" altLang="zh-CN" dirty="0"/>
          </a:p>
        </p:txBody>
      </p:sp>
      <p:sp>
        <p:nvSpPr>
          <p:cNvPr id="8197" name="TextBox 5">
            <a:extLst>
              <a:ext uri="{FF2B5EF4-FFF2-40B4-BE49-F238E27FC236}">
                <a16:creationId xmlns:a16="http://schemas.microsoft.com/office/drawing/2014/main" id="{397BCBE5-7BEA-1FD8-F5E1-DA7F0F973687}"/>
              </a:ext>
            </a:extLst>
          </p:cNvPr>
          <p:cNvSpPr txBox="1">
            <a:spLocks noChangeArrowheads="1"/>
          </p:cNvSpPr>
          <p:nvPr/>
        </p:nvSpPr>
        <p:spPr bwMode="auto">
          <a:xfrm>
            <a:off x="457200" y="1219200"/>
            <a:ext cx="4373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FF0000"/>
                </a:solidFill>
              </a:rPr>
              <a:t>MySQL</a:t>
            </a:r>
            <a:r>
              <a:rPr lang="zh-CN" altLang="en-US" sz="2000" dirty="0">
                <a:solidFill>
                  <a:srgbClr val="FF0000"/>
                </a:solidFill>
              </a:rPr>
              <a:t>集群是否可以完全解决问题？</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
            <a:extLst>
              <a:ext uri="{FF2B5EF4-FFF2-40B4-BE49-F238E27FC236}">
                <a16:creationId xmlns:a16="http://schemas.microsoft.com/office/drawing/2014/main" id="{A9D9B72A-2CEA-FFC4-51D0-1EEA43EFD892}"/>
              </a:ext>
            </a:extLst>
          </p:cNvPr>
          <p:cNvSpPr>
            <a:spLocks noGrp="1"/>
          </p:cNvSpPr>
          <p:nvPr>
            <p:ph type="title" idx="10"/>
          </p:nvPr>
        </p:nvSpPr>
        <p:spPr/>
        <p:txBody>
          <a:bodyPr/>
          <a:lstStyle/>
          <a:p>
            <a:r>
              <a:rPr lang="en-US" altLang="zh-CN"/>
              <a:t>5.7.4 </a:t>
            </a:r>
            <a:r>
              <a:rPr lang="zh-CN" altLang="en-US"/>
              <a:t>访问</a:t>
            </a:r>
            <a:r>
              <a:rPr lang="en-US" altLang="zh-CN"/>
              <a:t>MongoDB</a:t>
            </a:r>
            <a:endParaRPr lang="zh-CN" altLang="en-US"/>
          </a:p>
        </p:txBody>
      </p:sp>
      <p:sp>
        <p:nvSpPr>
          <p:cNvPr id="62467" name="矩形 3">
            <a:extLst>
              <a:ext uri="{FF2B5EF4-FFF2-40B4-BE49-F238E27FC236}">
                <a16:creationId xmlns:a16="http://schemas.microsoft.com/office/drawing/2014/main" id="{97E2E047-5592-DE46-D87D-377C40A06099}"/>
              </a:ext>
            </a:extLst>
          </p:cNvPr>
          <p:cNvSpPr>
            <a:spLocks noChangeArrowheads="1"/>
          </p:cNvSpPr>
          <p:nvPr/>
        </p:nvSpPr>
        <p:spPr bwMode="auto">
          <a:xfrm>
            <a:off x="685800" y="1371600"/>
            <a:ext cx="7696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800"/>
              <a:t>5.7.4.1 </a:t>
            </a:r>
            <a:r>
              <a:rPr lang="zh-CN" altLang="en-US" sz="2800"/>
              <a:t>使用 </a:t>
            </a:r>
            <a:r>
              <a:rPr lang="en-US" altLang="zh-CN" sz="2800"/>
              <a:t>MongoDB shell</a:t>
            </a:r>
            <a:r>
              <a:rPr lang="zh-CN" altLang="en-US" sz="2800"/>
              <a:t>访问</a:t>
            </a:r>
            <a:r>
              <a:rPr lang="en-US" altLang="zh-CN" sz="2800"/>
              <a:t>MongoDB</a:t>
            </a:r>
          </a:p>
          <a:p>
            <a:pPr>
              <a:buFont typeface="Arial" panose="020B0604020202020204" pitchFamily="34" charset="0"/>
              <a:buChar char="•"/>
            </a:pPr>
            <a:r>
              <a:rPr lang="en-US" altLang="zh-CN" sz="2800"/>
              <a:t>5.7.4.2 </a:t>
            </a:r>
            <a:r>
              <a:rPr lang="zh-CN" altLang="en-US" sz="2800"/>
              <a:t>使用</a:t>
            </a:r>
            <a:r>
              <a:rPr lang="en-US" altLang="zh-CN" sz="2800"/>
              <a:t>Java</a:t>
            </a:r>
            <a:r>
              <a:rPr lang="zh-CN" altLang="en-US" sz="2800"/>
              <a:t>程序访问 </a:t>
            </a:r>
            <a:r>
              <a:rPr lang="en-US" altLang="zh-CN" sz="2800"/>
              <a:t>MongoDB</a:t>
            </a:r>
            <a:endParaRPr lang="zh-CN" altLang="en-US" sz="2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2">
            <a:extLst>
              <a:ext uri="{FF2B5EF4-FFF2-40B4-BE49-F238E27FC236}">
                <a16:creationId xmlns:a16="http://schemas.microsoft.com/office/drawing/2014/main" id="{5BB36706-33CA-754E-AC4F-1B377EFEC22C}"/>
              </a:ext>
            </a:extLst>
          </p:cNvPr>
          <p:cNvSpPr>
            <a:spLocks noGrp="1"/>
          </p:cNvSpPr>
          <p:nvPr>
            <p:ph type="title" idx="10"/>
          </p:nvPr>
        </p:nvSpPr>
        <p:spPr/>
        <p:txBody>
          <a:bodyPr/>
          <a:lstStyle/>
          <a:p>
            <a:r>
              <a:rPr lang="en-US" altLang="zh-CN"/>
              <a:t>5.7.4.1 </a:t>
            </a:r>
            <a:r>
              <a:rPr lang="zh-CN" altLang="en-US"/>
              <a:t>使用 </a:t>
            </a:r>
            <a:r>
              <a:rPr lang="en-US" altLang="zh-CN"/>
              <a:t>MongoDB shell</a:t>
            </a:r>
            <a:r>
              <a:rPr lang="zh-CN" altLang="en-US"/>
              <a:t>访问</a:t>
            </a:r>
            <a:r>
              <a:rPr lang="en-US" altLang="zh-CN"/>
              <a:t>MongoDB</a:t>
            </a:r>
          </a:p>
        </p:txBody>
      </p:sp>
      <p:sp>
        <p:nvSpPr>
          <p:cNvPr id="63491" name="矩形 4">
            <a:extLst>
              <a:ext uri="{FF2B5EF4-FFF2-40B4-BE49-F238E27FC236}">
                <a16:creationId xmlns:a16="http://schemas.microsoft.com/office/drawing/2014/main" id="{1CF1BEAB-6B6C-4964-5C90-81A3BA1D266F}"/>
              </a:ext>
            </a:extLst>
          </p:cNvPr>
          <p:cNvSpPr>
            <a:spLocks noChangeArrowheads="1"/>
          </p:cNvSpPr>
          <p:nvPr/>
        </p:nvSpPr>
        <p:spPr bwMode="auto">
          <a:xfrm>
            <a:off x="685800" y="1219200"/>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1. </a:t>
            </a:r>
            <a:r>
              <a:rPr lang="zh-CN" altLang="zh-CN" sz="2400" b="1"/>
              <a:t>进入</a:t>
            </a:r>
            <a:r>
              <a:rPr lang="en-US" altLang="zh-CN" sz="2400" b="1"/>
              <a:t>MongoDB Shell</a:t>
            </a:r>
            <a:r>
              <a:rPr lang="zh-CN" altLang="zh-CN" sz="2400" b="1"/>
              <a:t>模式</a:t>
            </a:r>
            <a:endParaRPr lang="zh-CN" altLang="zh-CN" sz="2400"/>
          </a:p>
          <a:p>
            <a:r>
              <a:rPr lang="zh-CN" altLang="zh-CN" sz="2400"/>
              <a:t>在</a:t>
            </a:r>
            <a:r>
              <a:rPr lang="en-US" altLang="zh-CN" sz="2400"/>
              <a:t>Linux</a:t>
            </a:r>
            <a:r>
              <a:rPr lang="zh-CN" altLang="zh-CN" sz="2400"/>
              <a:t>系统打开一个终端，输入如下命令启动</a:t>
            </a:r>
            <a:r>
              <a:rPr lang="en-US" altLang="zh-CN" sz="2400"/>
              <a:t>MongoDB</a:t>
            </a:r>
            <a:r>
              <a:rPr lang="zh-CN" altLang="zh-CN" sz="2400"/>
              <a:t>：</a:t>
            </a:r>
            <a:endParaRPr lang="en-US" altLang="zh-CN" sz="2400"/>
          </a:p>
        </p:txBody>
      </p:sp>
      <p:sp>
        <p:nvSpPr>
          <p:cNvPr id="63492" name="TextBox 6">
            <a:extLst>
              <a:ext uri="{FF2B5EF4-FFF2-40B4-BE49-F238E27FC236}">
                <a16:creationId xmlns:a16="http://schemas.microsoft.com/office/drawing/2014/main" id="{8640D247-A5E7-2E7C-FE5E-191C2E94B77B}"/>
              </a:ext>
            </a:extLst>
          </p:cNvPr>
          <p:cNvSpPr txBox="1">
            <a:spLocks noChangeArrowheads="1"/>
          </p:cNvSpPr>
          <p:nvPr/>
        </p:nvSpPr>
        <p:spPr bwMode="auto">
          <a:xfrm>
            <a:off x="838200" y="2209800"/>
            <a:ext cx="3886200"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 sudo service mongod start</a:t>
            </a:r>
            <a:endParaRPr lang="zh-CN" altLang="en-US">
              <a:solidFill>
                <a:schemeClr val="bg1"/>
              </a:solidFill>
            </a:endParaRPr>
          </a:p>
        </p:txBody>
      </p:sp>
      <p:sp>
        <p:nvSpPr>
          <p:cNvPr id="63493" name="矩形 7">
            <a:extLst>
              <a:ext uri="{FF2B5EF4-FFF2-40B4-BE49-F238E27FC236}">
                <a16:creationId xmlns:a16="http://schemas.microsoft.com/office/drawing/2014/main" id="{B4563F92-90EB-A7BE-FB0E-E194D6CDFC06}"/>
              </a:ext>
            </a:extLst>
          </p:cNvPr>
          <p:cNvSpPr>
            <a:spLocks noChangeArrowheads="1"/>
          </p:cNvSpPr>
          <p:nvPr/>
        </p:nvSpPr>
        <p:spPr bwMode="auto">
          <a:xfrm>
            <a:off x="762000" y="2819400"/>
            <a:ext cx="601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再输入如下命令进入</a:t>
            </a:r>
            <a:r>
              <a:rPr lang="en-US" altLang="zh-CN" sz="2400"/>
              <a:t>MongoDB Shell</a:t>
            </a:r>
            <a:r>
              <a:rPr lang="zh-CN" altLang="zh-CN" sz="2400"/>
              <a:t>模式：</a:t>
            </a:r>
            <a:endParaRPr lang="zh-CN" altLang="en-US" sz="2400"/>
          </a:p>
        </p:txBody>
      </p:sp>
      <p:sp>
        <p:nvSpPr>
          <p:cNvPr id="63494" name="TextBox 8">
            <a:extLst>
              <a:ext uri="{FF2B5EF4-FFF2-40B4-BE49-F238E27FC236}">
                <a16:creationId xmlns:a16="http://schemas.microsoft.com/office/drawing/2014/main" id="{58675A33-B6DF-3B02-0E30-6D3E16437C5F}"/>
              </a:ext>
            </a:extLst>
          </p:cNvPr>
          <p:cNvSpPr txBox="1">
            <a:spLocks noChangeArrowheads="1"/>
          </p:cNvSpPr>
          <p:nvPr/>
        </p:nvSpPr>
        <p:spPr bwMode="auto">
          <a:xfrm>
            <a:off x="838200" y="3516313"/>
            <a:ext cx="1082675"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 mongo</a:t>
            </a:r>
            <a:endParaRPr lang="zh-CN" altLang="en-US">
              <a:solidFill>
                <a:schemeClr val="bg1"/>
              </a:solidFill>
            </a:endParaRPr>
          </a:p>
        </p:txBody>
      </p:sp>
      <p:sp>
        <p:nvSpPr>
          <p:cNvPr id="63495" name="矩形 9">
            <a:extLst>
              <a:ext uri="{FF2B5EF4-FFF2-40B4-BE49-F238E27FC236}">
                <a16:creationId xmlns:a16="http://schemas.microsoft.com/office/drawing/2014/main" id="{FFA65906-D311-02F8-5D59-8E1F615DAAAB}"/>
              </a:ext>
            </a:extLst>
          </p:cNvPr>
          <p:cNvSpPr>
            <a:spLocks noChangeArrowheads="1"/>
          </p:cNvSpPr>
          <p:nvPr/>
        </p:nvSpPr>
        <p:spPr bwMode="auto">
          <a:xfrm>
            <a:off x="2133600" y="3516313"/>
            <a:ext cx="5416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执行该命令后，屏幕截图如</a:t>
            </a:r>
            <a:r>
              <a:rPr lang="zh-CN" altLang="en-US" sz="2400"/>
              <a:t>下</a:t>
            </a:r>
            <a:r>
              <a:rPr lang="zh-CN" altLang="zh-CN" sz="2400"/>
              <a:t>图所示。</a:t>
            </a:r>
            <a:endParaRPr lang="zh-CN" altLang="en-US" sz="2400"/>
          </a:p>
        </p:txBody>
      </p:sp>
      <p:pic>
        <p:nvPicPr>
          <p:cNvPr id="63496" name="Picture 7">
            <a:extLst>
              <a:ext uri="{FF2B5EF4-FFF2-40B4-BE49-F238E27FC236}">
                <a16:creationId xmlns:a16="http://schemas.microsoft.com/office/drawing/2014/main" id="{00EA303B-AF64-F257-8775-075358C41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038600"/>
            <a:ext cx="65373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标题 2">
            <a:extLst>
              <a:ext uri="{FF2B5EF4-FFF2-40B4-BE49-F238E27FC236}">
                <a16:creationId xmlns:a16="http://schemas.microsoft.com/office/drawing/2014/main" id="{C69C9E55-3663-C99B-83B6-36353D10E4B4}"/>
              </a:ext>
            </a:extLst>
          </p:cNvPr>
          <p:cNvSpPr>
            <a:spLocks noGrp="1"/>
          </p:cNvSpPr>
          <p:nvPr>
            <p:ph type="title" idx="10"/>
          </p:nvPr>
        </p:nvSpPr>
        <p:spPr/>
        <p:txBody>
          <a:bodyPr/>
          <a:lstStyle/>
          <a:p>
            <a:r>
              <a:rPr lang="en-US" altLang="zh-CN"/>
              <a:t>5.7.4.1 </a:t>
            </a:r>
            <a:r>
              <a:rPr lang="zh-CN" altLang="en-US"/>
              <a:t>使用 </a:t>
            </a:r>
            <a:r>
              <a:rPr lang="en-US" altLang="zh-CN"/>
              <a:t>MongoDB shell</a:t>
            </a:r>
            <a:r>
              <a:rPr lang="zh-CN" altLang="en-US"/>
              <a:t>访问</a:t>
            </a:r>
            <a:r>
              <a:rPr lang="en-US" altLang="zh-CN"/>
              <a:t>MongoDB</a:t>
            </a:r>
            <a:endParaRPr lang="zh-CN" altLang="en-US"/>
          </a:p>
        </p:txBody>
      </p:sp>
      <p:sp>
        <p:nvSpPr>
          <p:cNvPr id="64515" name="矩形 3">
            <a:extLst>
              <a:ext uri="{FF2B5EF4-FFF2-40B4-BE49-F238E27FC236}">
                <a16:creationId xmlns:a16="http://schemas.microsoft.com/office/drawing/2014/main" id="{1905740D-6753-A98D-6FD0-F02027EBB871}"/>
              </a:ext>
            </a:extLst>
          </p:cNvPr>
          <p:cNvSpPr>
            <a:spLocks noChangeArrowheads="1"/>
          </p:cNvSpPr>
          <p:nvPr/>
        </p:nvSpPr>
        <p:spPr bwMode="auto">
          <a:xfrm>
            <a:off x="533400" y="1295400"/>
            <a:ext cx="2500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MongoDB </a:t>
            </a:r>
            <a:r>
              <a:rPr lang="zh-CN" altLang="en-US" b="1"/>
              <a:t>创建数据库</a:t>
            </a:r>
          </a:p>
        </p:txBody>
      </p:sp>
      <p:sp>
        <p:nvSpPr>
          <p:cNvPr id="64516" name="矩形 4">
            <a:extLst>
              <a:ext uri="{FF2B5EF4-FFF2-40B4-BE49-F238E27FC236}">
                <a16:creationId xmlns:a16="http://schemas.microsoft.com/office/drawing/2014/main" id="{E8F41FE3-1535-BAFB-72F9-D1629CCE56FB}"/>
              </a:ext>
            </a:extLst>
          </p:cNvPr>
          <p:cNvSpPr>
            <a:spLocks noChangeArrowheads="1"/>
          </p:cNvSpPr>
          <p:nvPr/>
        </p:nvSpPr>
        <p:spPr bwMode="auto">
          <a:xfrm>
            <a:off x="533400" y="1752600"/>
            <a:ext cx="4275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MongoDB </a:t>
            </a:r>
            <a:r>
              <a:rPr lang="zh-CN" altLang="en-US"/>
              <a:t>创建数据库的语法格式如下：</a:t>
            </a:r>
          </a:p>
        </p:txBody>
      </p:sp>
      <p:sp>
        <p:nvSpPr>
          <p:cNvPr id="64517" name="Rectangle 2">
            <a:extLst>
              <a:ext uri="{FF2B5EF4-FFF2-40B4-BE49-F238E27FC236}">
                <a16:creationId xmlns:a16="http://schemas.microsoft.com/office/drawing/2014/main" id="{9E203319-834F-1E63-6125-164F2CC774F6}"/>
              </a:ext>
            </a:extLst>
          </p:cNvPr>
          <p:cNvSpPr>
            <a:spLocks noChangeArrowheads="1"/>
          </p:cNvSpPr>
          <p:nvPr/>
        </p:nvSpPr>
        <p:spPr bwMode="auto">
          <a:xfrm>
            <a:off x="1219200" y="2209800"/>
            <a:ext cx="441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5220" bIns="952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a:solidFill>
                  <a:srgbClr val="000088"/>
                </a:solidFill>
                <a:latin typeface="Courier New" panose="02070309020205020404" pitchFamily="49" charset="0"/>
                <a:cs typeface="Courier New" panose="02070309020205020404" pitchFamily="49" charset="0"/>
              </a:rPr>
              <a:t>use</a:t>
            </a:r>
            <a:r>
              <a:rPr lang="zh-CN" altLang="zh-CN">
                <a:solidFill>
                  <a:srgbClr val="000000"/>
                </a:solidFill>
                <a:latin typeface="Courier New" panose="02070309020205020404" pitchFamily="49" charset="0"/>
                <a:cs typeface="Courier New" panose="02070309020205020404" pitchFamily="49" charset="0"/>
              </a:rPr>
              <a:t> DATABASE_NAME</a:t>
            </a:r>
            <a:r>
              <a:rPr lang="zh-CN" altLang="zh-CN"/>
              <a:t> </a:t>
            </a:r>
          </a:p>
        </p:txBody>
      </p:sp>
      <p:sp>
        <p:nvSpPr>
          <p:cNvPr id="64518" name="矩形 6">
            <a:extLst>
              <a:ext uri="{FF2B5EF4-FFF2-40B4-BE49-F238E27FC236}">
                <a16:creationId xmlns:a16="http://schemas.microsoft.com/office/drawing/2014/main" id="{43087EC3-2F12-49FB-3951-F36B2DB180B0}"/>
              </a:ext>
            </a:extLst>
          </p:cNvPr>
          <p:cNvSpPr>
            <a:spLocks noChangeArrowheads="1"/>
          </p:cNvSpPr>
          <p:nvPr/>
        </p:nvSpPr>
        <p:spPr bwMode="auto">
          <a:xfrm>
            <a:off x="609600" y="26670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如果数据库不存在，则创建数据库，否则切换到指定数据库。</a:t>
            </a:r>
          </a:p>
        </p:txBody>
      </p:sp>
      <p:sp>
        <p:nvSpPr>
          <p:cNvPr id="64519" name="矩形 7">
            <a:extLst>
              <a:ext uri="{FF2B5EF4-FFF2-40B4-BE49-F238E27FC236}">
                <a16:creationId xmlns:a16="http://schemas.microsoft.com/office/drawing/2014/main" id="{90ECED6D-CB5B-4518-BB84-12BB28071722}"/>
              </a:ext>
            </a:extLst>
          </p:cNvPr>
          <p:cNvSpPr>
            <a:spLocks noChangeArrowheads="1"/>
          </p:cNvSpPr>
          <p:nvPr/>
        </p:nvSpPr>
        <p:spPr bwMode="auto">
          <a:xfrm>
            <a:off x="533400" y="3429000"/>
            <a:ext cx="632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如果你想查看所有数据库，可以使用 </a:t>
            </a:r>
            <a:r>
              <a:rPr lang="en-US" altLang="zh-CN" b="1"/>
              <a:t>show dbs</a:t>
            </a:r>
            <a:r>
              <a:rPr lang="en-US" altLang="zh-CN"/>
              <a:t> </a:t>
            </a:r>
            <a:r>
              <a:rPr lang="zh-CN" altLang="en-US"/>
              <a:t>命令</a:t>
            </a:r>
          </a:p>
        </p:txBody>
      </p:sp>
      <p:sp>
        <p:nvSpPr>
          <p:cNvPr id="64520" name="TextBox 8">
            <a:extLst>
              <a:ext uri="{FF2B5EF4-FFF2-40B4-BE49-F238E27FC236}">
                <a16:creationId xmlns:a16="http://schemas.microsoft.com/office/drawing/2014/main" id="{F211F04C-3716-E7B4-9E82-A54C4FDDB017}"/>
              </a:ext>
            </a:extLst>
          </p:cNvPr>
          <p:cNvSpPr txBox="1">
            <a:spLocks noChangeArrowheads="1"/>
          </p:cNvSpPr>
          <p:nvPr/>
        </p:nvSpPr>
        <p:spPr bwMode="auto">
          <a:xfrm>
            <a:off x="609600" y="42672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创建集合</a:t>
            </a:r>
          </a:p>
        </p:txBody>
      </p:sp>
      <p:sp>
        <p:nvSpPr>
          <p:cNvPr id="64521" name="矩形 9">
            <a:extLst>
              <a:ext uri="{FF2B5EF4-FFF2-40B4-BE49-F238E27FC236}">
                <a16:creationId xmlns:a16="http://schemas.microsoft.com/office/drawing/2014/main" id="{BD7BAC34-B195-EB4A-39D7-FE997764B160}"/>
              </a:ext>
            </a:extLst>
          </p:cNvPr>
          <p:cNvSpPr>
            <a:spLocks noChangeArrowheads="1"/>
          </p:cNvSpPr>
          <p:nvPr/>
        </p:nvSpPr>
        <p:spPr bwMode="auto">
          <a:xfrm>
            <a:off x="609600" y="4714875"/>
            <a:ext cx="685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MongoDB</a:t>
            </a:r>
            <a:r>
              <a:rPr lang="zh-CN" altLang="en-US"/>
              <a:t>没有单独创建集合名的</a:t>
            </a:r>
            <a:r>
              <a:rPr lang="en-US" altLang="zh-CN"/>
              <a:t>shell</a:t>
            </a:r>
            <a:r>
              <a:rPr lang="zh-CN" altLang="en-US"/>
              <a:t>命令，在插入数据的时候，</a:t>
            </a:r>
            <a:r>
              <a:rPr lang="en-US" altLang="zh-CN"/>
              <a:t>MongoDB</a:t>
            </a:r>
            <a:r>
              <a:rPr lang="zh-CN" altLang="en-US"/>
              <a:t>会自动创建对应的集合。</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标题 2">
            <a:extLst>
              <a:ext uri="{FF2B5EF4-FFF2-40B4-BE49-F238E27FC236}">
                <a16:creationId xmlns:a16="http://schemas.microsoft.com/office/drawing/2014/main" id="{5CABF493-3C77-B9C0-7176-1F3A1FD83DA3}"/>
              </a:ext>
            </a:extLst>
          </p:cNvPr>
          <p:cNvSpPr>
            <a:spLocks noGrp="1"/>
          </p:cNvSpPr>
          <p:nvPr>
            <p:ph type="title" idx="10"/>
          </p:nvPr>
        </p:nvSpPr>
        <p:spPr/>
        <p:txBody>
          <a:bodyPr/>
          <a:lstStyle/>
          <a:p>
            <a:r>
              <a:rPr lang="en-US" altLang="zh-CN"/>
              <a:t>5.7.4.1 </a:t>
            </a:r>
            <a:r>
              <a:rPr lang="zh-CN" altLang="en-US"/>
              <a:t>使用 </a:t>
            </a:r>
            <a:r>
              <a:rPr lang="en-US" altLang="zh-CN"/>
              <a:t>MongoDB shell</a:t>
            </a:r>
            <a:r>
              <a:rPr lang="zh-CN" altLang="en-US"/>
              <a:t>访问</a:t>
            </a:r>
            <a:r>
              <a:rPr lang="en-US" altLang="zh-CN"/>
              <a:t>MongoDB</a:t>
            </a:r>
            <a:endParaRPr lang="zh-CN" altLang="en-US"/>
          </a:p>
        </p:txBody>
      </p:sp>
      <p:sp>
        <p:nvSpPr>
          <p:cNvPr id="65539" name="矩形 3">
            <a:extLst>
              <a:ext uri="{FF2B5EF4-FFF2-40B4-BE49-F238E27FC236}">
                <a16:creationId xmlns:a16="http://schemas.microsoft.com/office/drawing/2014/main" id="{A98BE0B0-7761-60AC-8101-D666CCFBCCA2}"/>
              </a:ext>
            </a:extLst>
          </p:cNvPr>
          <p:cNvSpPr>
            <a:spLocks noChangeArrowheads="1"/>
          </p:cNvSpPr>
          <p:nvPr/>
        </p:nvSpPr>
        <p:spPr bwMode="auto">
          <a:xfrm>
            <a:off x="533400" y="1219200"/>
            <a:ext cx="2268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MongoDB </a:t>
            </a:r>
            <a:r>
              <a:rPr lang="zh-CN" altLang="en-US" b="1"/>
              <a:t>插入文档</a:t>
            </a:r>
          </a:p>
        </p:txBody>
      </p:sp>
      <p:sp>
        <p:nvSpPr>
          <p:cNvPr id="65540" name="矩形 4">
            <a:extLst>
              <a:ext uri="{FF2B5EF4-FFF2-40B4-BE49-F238E27FC236}">
                <a16:creationId xmlns:a16="http://schemas.microsoft.com/office/drawing/2014/main" id="{D0105705-5E77-9DA5-4783-6290AA0EACDD}"/>
              </a:ext>
            </a:extLst>
          </p:cNvPr>
          <p:cNvSpPr>
            <a:spLocks noChangeArrowheads="1"/>
          </p:cNvSpPr>
          <p:nvPr/>
        </p:nvSpPr>
        <p:spPr bwMode="auto">
          <a:xfrm>
            <a:off x="533400" y="1600200"/>
            <a:ext cx="8001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文档的数据结构和</a:t>
            </a:r>
            <a:r>
              <a:rPr lang="en-US" altLang="zh-CN"/>
              <a:t>JSON</a:t>
            </a:r>
            <a:r>
              <a:rPr lang="zh-CN" altLang="en-US"/>
              <a:t>基本一样。</a:t>
            </a:r>
          </a:p>
          <a:p>
            <a:r>
              <a:rPr lang="zh-CN" altLang="en-US"/>
              <a:t>所有存储在集合中的数据都是</a:t>
            </a:r>
            <a:r>
              <a:rPr lang="en-US" altLang="zh-CN"/>
              <a:t>BSON</a:t>
            </a:r>
            <a:r>
              <a:rPr lang="zh-CN" altLang="en-US"/>
              <a:t>格式。</a:t>
            </a:r>
          </a:p>
          <a:p>
            <a:r>
              <a:rPr lang="en-US" altLang="zh-CN"/>
              <a:t>BSON</a:t>
            </a:r>
            <a:r>
              <a:rPr lang="zh-CN" altLang="en-US"/>
              <a:t>是一种类</a:t>
            </a:r>
            <a:r>
              <a:rPr lang="en-US" altLang="zh-CN"/>
              <a:t>JSON</a:t>
            </a:r>
            <a:r>
              <a:rPr lang="zh-CN" altLang="en-US"/>
              <a:t>的一种二进制形式的存储格式</a:t>
            </a:r>
            <a:r>
              <a:rPr lang="en-US" altLang="zh-CN"/>
              <a:t>,</a:t>
            </a:r>
            <a:r>
              <a:rPr lang="zh-CN" altLang="en-US"/>
              <a:t>简称</a:t>
            </a:r>
            <a:r>
              <a:rPr lang="en-US" altLang="zh-CN"/>
              <a:t>Binary JSON</a:t>
            </a:r>
            <a:r>
              <a:rPr lang="zh-CN" altLang="en-US"/>
              <a:t>。</a:t>
            </a:r>
          </a:p>
        </p:txBody>
      </p:sp>
      <p:sp>
        <p:nvSpPr>
          <p:cNvPr id="65541" name="矩形 5">
            <a:extLst>
              <a:ext uri="{FF2B5EF4-FFF2-40B4-BE49-F238E27FC236}">
                <a16:creationId xmlns:a16="http://schemas.microsoft.com/office/drawing/2014/main" id="{6949B3E3-1545-8AA5-4C5A-3F126A4B99CB}"/>
              </a:ext>
            </a:extLst>
          </p:cNvPr>
          <p:cNvSpPr>
            <a:spLocks noChangeArrowheads="1"/>
          </p:cNvSpPr>
          <p:nvPr/>
        </p:nvSpPr>
        <p:spPr bwMode="auto">
          <a:xfrm>
            <a:off x="609600" y="2590800"/>
            <a:ext cx="800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MongoDB </a:t>
            </a:r>
            <a:r>
              <a:rPr lang="zh-CN" altLang="en-US"/>
              <a:t>使用 </a:t>
            </a:r>
            <a:r>
              <a:rPr lang="en-US" altLang="zh-CN"/>
              <a:t>insert() </a:t>
            </a:r>
            <a:r>
              <a:rPr lang="zh-CN" altLang="en-US"/>
              <a:t>或 </a:t>
            </a:r>
            <a:r>
              <a:rPr lang="en-US" altLang="zh-CN"/>
              <a:t>save() </a:t>
            </a:r>
            <a:r>
              <a:rPr lang="zh-CN" altLang="en-US"/>
              <a:t>方法向集合中插入文档，语法如下：</a:t>
            </a:r>
          </a:p>
        </p:txBody>
      </p:sp>
      <p:sp>
        <p:nvSpPr>
          <p:cNvPr id="65542" name="Rectangle 2">
            <a:extLst>
              <a:ext uri="{FF2B5EF4-FFF2-40B4-BE49-F238E27FC236}">
                <a16:creationId xmlns:a16="http://schemas.microsoft.com/office/drawing/2014/main" id="{E13D5501-053F-70E9-E178-A8129E9C9EDB}"/>
              </a:ext>
            </a:extLst>
          </p:cNvPr>
          <p:cNvSpPr>
            <a:spLocks noChangeArrowheads="1"/>
          </p:cNvSpPr>
          <p:nvPr/>
        </p:nvSpPr>
        <p:spPr bwMode="auto">
          <a:xfrm>
            <a:off x="609600" y="3048000"/>
            <a:ext cx="5715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5220" bIns="952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a:solidFill>
                  <a:srgbClr val="000000"/>
                </a:solidFill>
                <a:latin typeface="Courier New" panose="02070309020205020404" pitchFamily="49" charset="0"/>
                <a:cs typeface="Courier New" panose="02070309020205020404" pitchFamily="49" charset="0"/>
              </a:rPr>
              <a:t>db</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COLLECTION_NAME</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insert</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document</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t> </a:t>
            </a:r>
          </a:p>
        </p:txBody>
      </p:sp>
      <p:sp>
        <p:nvSpPr>
          <p:cNvPr id="65543" name="矩形 7">
            <a:extLst>
              <a:ext uri="{FF2B5EF4-FFF2-40B4-BE49-F238E27FC236}">
                <a16:creationId xmlns:a16="http://schemas.microsoft.com/office/drawing/2014/main" id="{0175B371-9184-AB02-39FD-111F32F79DFF}"/>
              </a:ext>
            </a:extLst>
          </p:cNvPr>
          <p:cNvSpPr>
            <a:spLocks noChangeArrowheads="1"/>
          </p:cNvSpPr>
          <p:nvPr/>
        </p:nvSpPr>
        <p:spPr bwMode="auto">
          <a:xfrm>
            <a:off x="685800" y="3581400"/>
            <a:ext cx="649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实例</a:t>
            </a:r>
          </a:p>
        </p:txBody>
      </p:sp>
      <p:sp>
        <p:nvSpPr>
          <p:cNvPr id="65544" name="Rectangle 3">
            <a:extLst>
              <a:ext uri="{FF2B5EF4-FFF2-40B4-BE49-F238E27FC236}">
                <a16:creationId xmlns:a16="http://schemas.microsoft.com/office/drawing/2014/main" id="{EAD038B3-034B-2DAD-93E8-39D49E368A87}"/>
              </a:ext>
            </a:extLst>
          </p:cNvPr>
          <p:cNvSpPr>
            <a:spLocks noChangeArrowheads="1"/>
          </p:cNvSpPr>
          <p:nvPr/>
        </p:nvSpPr>
        <p:spPr bwMode="auto">
          <a:xfrm>
            <a:off x="685800" y="4038600"/>
            <a:ext cx="664845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5220" bIns="952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a:solidFill>
                  <a:srgbClr val="666600"/>
                </a:solidFill>
                <a:latin typeface="Courier New" panose="02070309020205020404" pitchFamily="49" charset="0"/>
                <a:cs typeface="Courier New" panose="02070309020205020404" pitchFamily="49" charset="0"/>
              </a:rPr>
              <a:t>&gt;</a:t>
            </a:r>
            <a:r>
              <a:rPr lang="zh-CN" altLang="zh-CN" sz="2000">
                <a:solidFill>
                  <a:srgbClr val="000000"/>
                </a:solidFill>
                <a:latin typeface="Courier New" panose="02070309020205020404" pitchFamily="49" charset="0"/>
                <a:cs typeface="Courier New" panose="02070309020205020404" pitchFamily="49" charset="0"/>
              </a:rPr>
              <a:t>db</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col</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insert</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title</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r>
              <a:rPr lang="zh-CN" altLang="zh-CN" sz="2000">
                <a:solidFill>
                  <a:srgbClr val="008800"/>
                </a:solidFill>
                <a:latin typeface="Courier New" panose="02070309020205020404" pitchFamily="49" charset="0"/>
                <a:cs typeface="Courier New" panose="02070309020205020404" pitchFamily="49" charset="0"/>
              </a:rPr>
              <a:t>'MongoDB 教程'</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endParaRPr lang="en-US" altLang="zh-CN" sz="2000">
              <a:solidFill>
                <a:srgbClr val="000000"/>
              </a:solidFill>
              <a:latin typeface="Courier New" panose="02070309020205020404" pitchFamily="49" charset="0"/>
              <a:cs typeface="Courier New" panose="02070309020205020404" pitchFamily="49" charset="0"/>
            </a:endParaRPr>
          </a:p>
          <a:p>
            <a:r>
              <a:rPr lang="zh-CN" altLang="zh-CN" sz="2000">
                <a:solidFill>
                  <a:srgbClr val="000000"/>
                </a:solidFill>
                <a:latin typeface="Courier New" panose="02070309020205020404" pitchFamily="49" charset="0"/>
                <a:cs typeface="Courier New" panose="02070309020205020404" pitchFamily="49" charset="0"/>
              </a:rPr>
              <a:t>description</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r>
              <a:rPr lang="zh-CN" altLang="zh-CN" sz="2000">
                <a:solidFill>
                  <a:srgbClr val="008800"/>
                </a:solidFill>
                <a:latin typeface="Courier New" panose="02070309020205020404" pitchFamily="49" charset="0"/>
                <a:cs typeface="Courier New" panose="02070309020205020404" pitchFamily="49" charset="0"/>
              </a:rPr>
              <a:t>'MongoDB 是一个 Nosql 数据库'</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endParaRPr lang="en-US" altLang="zh-CN" sz="2000">
              <a:solidFill>
                <a:srgbClr val="000000"/>
              </a:solidFill>
              <a:latin typeface="Courier New" panose="02070309020205020404" pitchFamily="49" charset="0"/>
              <a:cs typeface="Courier New" panose="02070309020205020404" pitchFamily="49" charset="0"/>
            </a:endParaRPr>
          </a:p>
          <a:p>
            <a:r>
              <a:rPr lang="zh-CN" altLang="zh-CN" sz="2000">
                <a:solidFill>
                  <a:srgbClr val="000088"/>
                </a:solidFill>
                <a:latin typeface="Courier New" panose="02070309020205020404" pitchFamily="49" charset="0"/>
                <a:cs typeface="Courier New" panose="02070309020205020404" pitchFamily="49" charset="0"/>
              </a:rPr>
              <a:t>by</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r>
              <a:rPr lang="zh-CN" altLang="zh-CN" sz="2000">
                <a:solidFill>
                  <a:srgbClr val="008800"/>
                </a:solidFill>
                <a:latin typeface="Courier New" panose="02070309020205020404" pitchFamily="49" charset="0"/>
                <a:cs typeface="Courier New" panose="02070309020205020404" pitchFamily="49" charset="0"/>
              </a:rPr>
              <a:t>‘</a:t>
            </a:r>
            <a:r>
              <a:rPr lang="zh-CN" altLang="en-US" sz="2000">
                <a:solidFill>
                  <a:srgbClr val="008800"/>
                </a:solidFill>
                <a:latin typeface="Courier New" panose="02070309020205020404" pitchFamily="49" charset="0"/>
                <a:cs typeface="Courier New" panose="02070309020205020404" pitchFamily="49" charset="0"/>
              </a:rPr>
              <a:t>厦门大学数据库实验室</a:t>
            </a:r>
            <a:r>
              <a:rPr lang="zh-CN" altLang="zh-CN" sz="2000">
                <a:solidFill>
                  <a:srgbClr val="008800"/>
                </a:solidFill>
                <a:latin typeface="Courier New" panose="02070309020205020404" pitchFamily="49" charset="0"/>
                <a:cs typeface="Courier New" panose="02070309020205020404" pitchFamily="49" charset="0"/>
              </a:rPr>
              <a:t>'</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endParaRPr lang="en-US" altLang="zh-CN" sz="2000">
              <a:solidFill>
                <a:srgbClr val="000000"/>
              </a:solidFill>
              <a:latin typeface="Courier New" panose="02070309020205020404" pitchFamily="49" charset="0"/>
              <a:cs typeface="Courier New" panose="02070309020205020404" pitchFamily="49" charset="0"/>
            </a:endParaRPr>
          </a:p>
          <a:p>
            <a:r>
              <a:rPr lang="zh-CN" altLang="zh-CN" sz="2000">
                <a:solidFill>
                  <a:srgbClr val="000000"/>
                </a:solidFill>
                <a:latin typeface="Courier New" panose="02070309020205020404" pitchFamily="49" charset="0"/>
                <a:cs typeface="Courier New" panose="02070309020205020404" pitchFamily="49" charset="0"/>
              </a:rPr>
              <a:t>url</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r>
              <a:rPr lang="zh-CN" altLang="zh-CN" sz="2000">
                <a:solidFill>
                  <a:srgbClr val="008800"/>
                </a:solidFill>
                <a:latin typeface="Courier New" panose="02070309020205020404" pitchFamily="49" charset="0"/>
                <a:cs typeface="Courier New" panose="02070309020205020404" pitchFamily="49" charset="0"/>
              </a:rPr>
              <a:t>'http://</a:t>
            </a:r>
            <a:r>
              <a:rPr lang="en-US" altLang="zh-CN" sz="2000">
                <a:solidFill>
                  <a:srgbClr val="008800"/>
                </a:solidFill>
                <a:latin typeface="Courier New" panose="02070309020205020404" pitchFamily="49" charset="0"/>
                <a:cs typeface="Courier New" panose="02070309020205020404" pitchFamily="49" charset="0"/>
              </a:rPr>
              <a:t>dblab.xmu.edu.cn</a:t>
            </a:r>
            <a:r>
              <a:rPr lang="zh-CN" altLang="zh-CN" sz="2000">
                <a:solidFill>
                  <a:srgbClr val="008800"/>
                </a:solidFill>
                <a:latin typeface="Courier New" panose="02070309020205020404" pitchFamily="49" charset="0"/>
                <a:cs typeface="Courier New" panose="02070309020205020404" pitchFamily="49" charset="0"/>
              </a:rPr>
              <a:t>'</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endParaRPr lang="en-US" altLang="zh-CN" sz="2000">
              <a:solidFill>
                <a:srgbClr val="000000"/>
              </a:solidFill>
              <a:latin typeface="Courier New" panose="02070309020205020404" pitchFamily="49" charset="0"/>
              <a:cs typeface="Courier New" panose="02070309020205020404" pitchFamily="49" charset="0"/>
            </a:endParaRPr>
          </a:p>
          <a:p>
            <a:r>
              <a:rPr lang="zh-CN" altLang="zh-CN" sz="2000">
                <a:solidFill>
                  <a:srgbClr val="000000"/>
                </a:solidFill>
                <a:latin typeface="Courier New" panose="02070309020205020404" pitchFamily="49" charset="0"/>
                <a:cs typeface="Courier New" panose="02070309020205020404" pitchFamily="49" charset="0"/>
              </a:rPr>
              <a:t>tags</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8800"/>
                </a:solidFill>
                <a:latin typeface="Courier New" panose="02070309020205020404" pitchFamily="49" charset="0"/>
                <a:cs typeface="Courier New" panose="02070309020205020404" pitchFamily="49" charset="0"/>
              </a:rPr>
              <a:t>'mongodb'</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r>
              <a:rPr lang="zh-CN" altLang="zh-CN" sz="2000">
                <a:solidFill>
                  <a:srgbClr val="008800"/>
                </a:solidFill>
                <a:latin typeface="Courier New" panose="02070309020205020404" pitchFamily="49" charset="0"/>
                <a:cs typeface="Courier New" panose="02070309020205020404" pitchFamily="49" charset="0"/>
              </a:rPr>
              <a:t>'database'</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r>
              <a:rPr lang="zh-CN" altLang="zh-CN" sz="2000">
                <a:solidFill>
                  <a:srgbClr val="008800"/>
                </a:solidFill>
                <a:latin typeface="Courier New" panose="02070309020205020404" pitchFamily="49" charset="0"/>
                <a:cs typeface="Courier New" panose="02070309020205020404" pitchFamily="49" charset="0"/>
              </a:rPr>
              <a:t>'NoSQL'</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endParaRPr lang="en-US" altLang="zh-CN" sz="2000">
              <a:solidFill>
                <a:srgbClr val="000000"/>
              </a:solidFill>
              <a:latin typeface="Courier New" panose="02070309020205020404" pitchFamily="49" charset="0"/>
              <a:cs typeface="Courier New" panose="02070309020205020404" pitchFamily="49" charset="0"/>
            </a:endParaRPr>
          </a:p>
          <a:p>
            <a:r>
              <a:rPr lang="zh-CN" altLang="zh-CN" sz="2000">
                <a:solidFill>
                  <a:srgbClr val="000000"/>
                </a:solidFill>
                <a:latin typeface="Courier New" panose="02070309020205020404" pitchFamily="49" charset="0"/>
                <a:cs typeface="Courier New" panose="02070309020205020404" pitchFamily="49" charset="0"/>
              </a:rPr>
              <a:t>likes</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solidFill>
                  <a:srgbClr val="000000"/>
                </a:solidFill>
                <a:latin typeface="Courier New" panose="02070309020205020404" pitchFamily="49" charset="0"/>
                <a:cs typeface="Courier New" panose="02070309020205020404" pitchFamily="49" charset="0"/>
              </a:rPr>
              <a:t> </a:t>
            </a:r>
            <a:r>
              <a:rPr lang="zh-CN" altLang="zh-CN" sz="2000">
                <a:solidFill>
                  <a:srgbClr val="006666"/>
                </a:solidFill>
                <a:latin typeface="Courier New" panose="02070309020205020404" pitchFamily="49" charset="0"/>
                <a:cs typeface="Courier New" panose="02070309020205020404" pitchFamily="49" charset="0"/>
              </a:rPr>
              <a:t>100</a:t>
            </a:r>
            <a:endParaRPr lang="en-US" altLang="zh-CN" sz="2000">
              <a:solidFill>
                <a:srgbClr val="006666"/>
              </a:solidFill>
              <a:latin typeface="Courier New" panose="02070309020205020404" pitchFamily="49" charset="0"/>
              <a:cs typeface="Courier New" panose="02070309020205020404" pitchFamily="49" charset="0"/>
            </a:endParaRPr>
          </a:p>
          <a:p>
            <a:r>
              <a:rPr lang="zh-CN" altLang="zh-CN" sz="2000">
                <a:solidFill>
                  <a:srgbClr val="000000"/>
                </a:solidFill>
                <a:latin typeface="Courier New" panose="02070309020205020404" pitchFamily="49" charset="0"/>
                <a:cs typeface="Courier New" panose="02070309020205020404" pitchFamily="49" charset="0"/>
              </a:rPr>
              <a:t> </a:t>
            </a:r>
            <a:r>
              <a:rPr lang="zh-CN" altLang="zh-CN" sz="2000">
                <a:solidFill>
                  <a:srgbClr val="666600"/>
                </a:solidFill>
                <a:latin typeface="Courier New" panose="02070309020205020404" pitchFamily="49" charset="0"/>
                <a:cs typeface="Courier New" panose="02070309020205020404" pitchFamily="49" charset="0"/>
              </a:rPr>
              <a:t>})</a:t>
            </a:r>
            <a:r>
              <a:rPr lang="zh-CN" altLang="zh-CN" sz="200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2">
            <a:extLst>
              <a:ext uri="{FF2B5EF4-FFF2-40B4-BE49-F238E27FC236}">
                <a16:creationId xmlns:a16="http://schemas.microsoft.com/office/drawing/2014/main" id="{67714565-45B8-BE1F-772F-9E848D1109AE}"/>
              </a:ext>
            </a:extLst>
          </p:cNvPr>
          <p:cNvSpPr>
            <a:spLocks noGrp="1"/>
          </p:cNvSpPr>
          <p:nvPr>
            <p:ph type="title" idx="10"/>
          </p:nvPr>
        </p:nvSpPr>
        <p:spPr/>
        <p:txBody>
          <a:bodyPr/>
          <a:lstStyle/>
          <a:p>
            <a:r>
              <a:rPr lang="en-US" altLang="zh-CN"/>
              <a:t>5.7.4.2 </a:t>
            </a:r>
            <a:r>
              <a:rPr lang="zh-CN" altLang="en-US"/>
              <a:t>使用</a:t>
            </a:r>
            <a:r>
              <a:rPr lang="en-US" altLang="zh-CN"/>
              <a:t>Java</a:t>
            </a:r>
            <a:r>
              <a:rPr lang="zh-CN" altLang="en-US"/>
              <a:t>程序访问 </a:t>
            </a:r>
            <a:r>
              <a:rPr lang="en-US" altLang="zh-CN"/>
              <a:t>MongoDB</a:t>
            </a:r>
            <a:endParaRPr lang="zh-CN" altLang="en-US"/>
          </a:p>
        </p:txBody>
      </p:sp>
      <p:sp>
        <p:nvSpPr>
          <p:cNvPr id="66563" name="矩形 3">
            <a:extLst>
              <a:ext uri="{FF2B5EF4-FFF2-40B4-BE49-F238E27FC236}">
                <a16:creationId xmlns:a16="http://schemas.microsoft.com/office/drawing/2014/main" id="{44FF6915-B06C-8E44-B909-5AD6C002FD6C}"/>
              </a:ext>
            </a:extLst>
          </p:cNvPr>
          <p:cNvSpPr>
            <a:spLocks noChangeArrowheads="1"/>
          </p:cNvSpPr>
          <p:nvPr/>
        </p:nvSpPr>
        <p:spPr bwMode="auto">
          <a:xfrm>
            <a:off x="457200" y="1219200"/>
            <a:ext cx="185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MongoDB Java</a:t>
            </a:r>
          </a:p>
        </p:txBody>
      </p:sp>
      <p:sp>
        <p:nvSpPr>
          <p:cNvPr id="66564" name="矩形 4">
            <a:extLst>
              <a:ext uri="{FF2B5EF4-FFF2-40B4-BE49-F238E27FC236}">
                <a16:creationId xmlns:a16="http://schemas.microsoft.com/office/drawing/2014/main" id="{2AAFB37C-3E2D-3235-D164-9A2E28682B96}"/>
              </a:ext>
            </a:extLst>
          </p:cNvPr>
          <p:cNvSpPr>
            <a:spLocks noChangeArrowheads="1"/>
          </p:cNvSpPr>
          <p:nvPr/>
        </p:nvSpPr>
        <p:spPr bwMode="auto">
          <a:xfrm>
            <a:off x="533400" y="1828800"/>
            <a:ext cx="7696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环境配置</a:t>
            </a:r>
          </a:p>
          <a:p>
            <a:pPr>
              <a:buFont typeface="Arial" panose="020B0604020202020204" pitchFamily="34" charset="0"/>
              <a:buChar char="•"/>
            </a:pPr>
            <a:r>
              <a:rPr lang="zh-CN" altLang="en-US"/>
              <a:t>在</a:t>
            </a:r>
            <a:r>
              <a:rPr lang="en-US" altLang="zh-CN"/>
              <a:t>Java</a:t>
            </a:r>
            <a:r>
              <a:rPr lang="zh-CN" altLang="en-US"/>
              <a:t>程序中如果要使用</a:t>
            </a:r>
            <a:r>
              <a:rPr lang="en-US" altLang="zh-CN"/>
              <a:t>MongoDB</a:t>
            </a:r>
            <a:r>
              <a:rPr lang="zh-CN" altLang="en-US"/>
              <a:t>，需要确保已经安装了</a:t>
            </a:r>
            <a:r>
              <a:rPr lang="en-US" altLang="zh-CN"/>
              <a:t>Java</a:t>
            </a:r>
            <a:r>
              <a:rPr lang="zh-CN" altLang="en-US"/>
              <a:t>环境及</a:t>
            </a:r>
            <a:r>
              <a:rPr lang="en-US" altLang="zh-CN"/>
              <a:t>MongoDB JDBC </a:t>
            </a:r>
            <a:r>
              <a:rPr lang="zh-CN" altLang="en-US"/>
              <a:t>驱动。</a:t>
            </a:r>
          </a:p>
          <a:p>
            <a:pPr>
              <a:buFont typeface="Arial" panose="020B0604020202020204" pitchFamily="34" charset="0"/>
              <a:buChar char="•"/>
            </a:pPr>
            <a:r>
              <a:rPr lang="zh-CN" altLang="en-US"/>
              <a:t>首先必须下载</a:t>
            </a:r>
            <a:r>
              <a:rPr lang="en-US" altLang="zh-CN"/>
              <a:t>mongo jar</a:t>
            </a:r>
            <a:r>
              <a:rPr lang="zh-CN" altLang="en-US"/>
              <a:t>包，下载地址：</a:t>
            </a:r>
            <a:r>
              <a:rPr lang="en-US" altLang="zh-CN"/>
              <a:t>https://repo1.maven.org/maven2/org/mongodb/mongo-java-driver/3.12.1/mongo-java-driver-3.12.1.jar</a:t>
            </a:r>
            <a:endParaRPr lang="zh-CN" altLang="en-US"/>
          </a:p>
          <a:p>
            <a:pPr>
              <a:buFont typeface="Arial" panose="020B0604020202020204" pitchFamily="34" charset="0"/>
              <a:buChar char="•"/>
            </a:pPr>
            <a:r>
              <a:rPr lang="zh-CN" altLang="en-US"/>
              <a:t>需要将</a:t>
            </a:r>
            <a:r>
              <a:rPr lang="en-US" altLang="zh-CN"/>
              <a:t>mongo-java-driver-3.12.1.jar</a:t>
            </a:r>
            <a:r>
              <a:rPr lang="zh-CN" altLang="en-US"/>
              <a:t>包含在你的 </a:t>
            </a:r>
            <a:r>
              <a:rPr lang="en-US" altLang="zh-CN"/>
              <a:t>classpath </a:t>
            </a:r>
            <a:r>
              <a:rPr lang="zh-CN" altLang="en-US"/>
              <a:t>中</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2">
            <a:extLst>
              <a:ext uri="{FF2B5EF4-FFF2-40B4-BE49-F238E27FC236}">
                <a16:creationId xmlns:a16="http://schemas.microsoft.com/office/drawing/2014/main" id="{5642E86B-5884-34B1-C8BD-86BA28700B20}"/>
              </a:ext>
            </a:extLst>
          </p:cNvPr>
          <p:cNvSpPr>
            <a:spLocks noGrp="1"/>
          </p:cNvSpPr>
          <p:nvPr>
            <p:ph type="title" idx="10"/>
          </p:nvPr>
        </p:nvSpPr>
        <p:spPr/>
        <p:txBody>
          <a:bodyPr/>
          <a:lstStyle/>
          <a:p>
            <a:r>
              <a:rPr lang="en-US" altLang="zh-CN"/>
              <a:t>5.7.4.2 </a:t>
            </a:r>
            <a:r>
              <a:rPr lang="zh-CN" altLang="en-US"/>
              <a:t>使用</a:t>
            </a:r>
            <a:r>
              <a:rPr lang="en-US" altLang="zh-CN"/>
              <a:t>Java</a:t>
            </a:r>
            <a:r>
              <a:rPr lang="zh-CN" altLang="en-US"/>
              <a:t>程序访问 </a:t>
            </a:r>
            <a:r>
              <a:rPr lang="en-US" altLang="zh-CN"/>
              <a:t>MongoDB</a:t>
            </a:r>
            <a:endParaRPr lang="zh-CN" altLang="en-US"/>
          </a:p>
        </p:txBody>
      </p:sp>
      <p:sp>
        <p:nvSpPr>
          <p:cNvPr id="67587" name="矩形 3">
            <a:extLst>
              <a:ext uri="{FF2B5EF4-FFF2-40B4-BE49-F238E27FC236}">
                <a16:creationId xmlns:a16="http://schemas.microsoft.com/office/drawing/2014/main" id="{1A74E158-99AF-6ED0-DCE7-03CDB7183228}"/>
              </a:ext>
            </a:extLst>
          </p:cNvPr>
          <p:cNvSpPr>
            <a:spLocks noChangeArrowheads="1"/>
          </p:cNvSpPr>
          <p:nvPr/>
        </p:nvSpPr>
        <p:spPr bwMode="auto">
          <a:xfrm>
            <a:off x="533400" y="1143000"/>
            <a:ext cx="193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a:t>
            </a:r>
            <a:r>
              <a:rPr lang="en-US" altLang="zh-CN" b="1">
                <a:solidFill>
                  <a:srgbClr val="FF0000"/>
                </a:solidFill>
              </a:rPr>
              <a:t>1</a:t>
            </a:r>
            <a:r>
              <a:rPr lang="zh-CN" altLang="en-US" b="1">
                <a:solidFill>
                  <a:srgbClr val="FF0000"/>
                </a:solidFill>
              </a:rPr>
              <a:t>）连接数据库</a:t>
            </a:r>
          </a:p>
        </p:txBody>
      </p:sp>
      <p:sp>
        <p:nvSpPr>
          <p:cNvPr id="67588" name="矩形 5">
            <a:extLst>
              <a:ext uri="{FF2B5EF4-FFF2-40B4-BE49-F238E27FC236}">
                <a16:creationId xmlns:a16="http://schemas.microsoft.com/office/drawing/2014/main" id="{782A2F0A-9DE6-3271-1581-C80C2B7A4FDB}"/>
              </a:ext>
            </a:extLst>
          </p:cNvPr>
          <p:cNvSpPr>
            <a:spLocks noChangeArrowheads="1"/>
          </p:cNvSpPr>
          <p:nvPr/>
        </p:nvSpPr>
        <p:spPr bwMode="auto">
          <a:xfrm>
            <a:off x="609600" y="1524000"/>
            <a:ext cx="8305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t>import com.mongodb.MongoClient;</a:t>
            </a:r>
          </a:p>
          <a:p>
            <a:r>
              <a:rPr lang="en-US" altLang="zh-CN" sz="1600"/>
              <a:t>……//</a:t>
            </a:r>
            <a:r>
              <a:rPr lang="zh-CN" altLang="en-US" sz="1600"/>
              <a:t>这里省略其他需要导入的包</a:t>
            </a:r>
            <a:endParaRPr lang="en-US" altLang="zh-CN" sz="1600"/>
          </a:p>
          <a:p>
            <a:endParaRPr lang="en-US" altLang="zh-CN" sz="1600"/>
          </a:p>
          <a:p>
            <a:r>
              <a:rPr lang="en-US" altLang="zh-CN" sz="1600"/>
              <a:t>public class MongoDBJDBC{</a:t>
            </a:r>
          </a:p>
          <a:p>
            <a:r>
              <a:rPr lang="en-US" altLang="zh-CN" sz="1600"/>
              <a:t>   public static void main( String args[] ){</a:t>
            </a:r>
          </a:p>
          <a:p>
            <a:r>
              <a:rPr lang="en-US" altLang="zh-CN" sz="1600"/>
              <a:t>      try{   </a:t>
            </a:r>
          </a:p>
          <a:p>
            <a:r>
              <a:rPr lang="en-US" altLang="zh-CN" sz="1600"/>
              <a:t>		 // </a:t>
            </a:r>
            <a:r>
              <a:rPr lang="zh-CN" altLang="en-US" sz="1600"/>
              <a:t>连接到 </a:t>
            </a:r>
            <a:r>
              <a:rPr lang="en-US" altLang="zh-CN" sz="1600"/>
              <a:t>mongodb </a:t>
            </a:r>
            <a:r>
              <a:rPr lang="zh-CN" altLang="en-US" sz="1600"/>
              <a:t>服务</a:t>
            </a:r>
          </a:p>
          <a:p>
            <a:r>
              <a:rPr lang="zh-CN" altLang="en-US" sz="1600"/>
              <a:t>         </a:t>
            </a:r>
            <a:r>
              <a:rPr lang="en-US" altLang="zh-CN" sz="1600"/>
              <a:t>MongoClient mongoClient = new MongoClient( "localhost" , 27017 );</a:t>
            </a:r>
          </a:p>
          <a:p>
            <a:r>
              <a:rPr lang="en-US" altLang="zh-CN" sz="1600"/>
              <a:t>         // </a:t>
            </a:r>
            <a:r>
              <a:rPr lang="zh-CN" altLang="en-US" sz="1600"/>
              <a:t>连接到数据库</a:t>
            </a:r>
          </a:p>
          <a:p>
            <a:r>
              <a:rPr lang="zh-CN" altLang="en-US" sz="1600"/>
              <a:t>         </a:t>
            </a:r>
            <a:r>
              <a:rPr lang="en-US" altLang="zh-CN" sz="1600"/>
              <a:t>DB db = mongoClient.getDB( "test" );</a:t>
            </a:r>
          </a:p>
          <a:p>
            <a:r>
              <a:rPr lang="en-US" altLang="zh-CN" sz="1600"/>
              <a:t>		 System.out.println("Connect to database successfully");</a:t>
            </a:r>
          </a:p>
          <a:p>
            <a:r>
              <a:rPr lang="en-US" altLang="zh-CN" sz="1600"/>
              <a:t>         boolean auth = db.authenticate(myUserName, myPassword);</a:t>
            </a:r>
          </a:p>
          <a:p>
            <a:r>
              <a:rPr lang="en-US" altLang="zh-CN" sz="1600"/>
              <a:t>		 System.out.println("Authentication: "+auth);</a:t>
            </a:r>
          </a:p>
          <a:p>
            <a:r>
              <a:rPr lang="en-US" altLang="zh-CN" sz="1600"/>
              <a:t>      }catch(Exception e){</a:t>
            </a:r>
          </a:p>
          <a:p>
            <a:r>
              <a:rPr lang="en-US" altLang="zh-CN" sz="1600"/>
              <a:t>	     System.err.println( e.getClass().getName() + ": " + e.getMessage() );</a:t>
            </a:r>
          </a:p>
          <a:p>
            <a:r>
              <a:rPr lang="en-US" altLang="zh-CN" sz="1600"/>
              <a:t>	  }</a:t>
            </a:r>
          </a:p>
          <a:p>
            <a:r>
              <a:rPr lang="en-US" altLang="zh-CN" sz="1600"/>
              <a:t>   }</a:t>
            </a:r>
          </a:p>
          <a:p>
            <a:r>
              <a:rPr lang="en-US" altLang="zh-CN" sz="1600"/>
              <a:t>}</a:t>
            </a:r>
            <a:endParaRPr lang="zh-CN" altLang="en-US" sz="16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2">
            <a:extLst>
              <a:ext uri="{FF2B5EF4-FFF2-40B4-BE49-F238E27FC236}">
                <a16:creationId xmlns:a16="http://schemas.microsoft.com/office/drawing/2014/main" id="{CAF4AB40-FDD8-0B25-B9AF-610B31258A6C}"/>
              </a:ext>
            </a:extLst>
          </p:cNvPr>
          <p:cNvSpPr>
            <a:spLocks noGrp="1"/>
          </p:cNvSpPr>
          <p:nvPr>
            <p:ph type="title" idx="10"/>
          </p:nvPr>
        </p:nvSpPr>
        <p:spPr/>
        <p:txBody>
          <a:bodyPr/>
          <a:lstStyle/>
          <a:p>
            <a:r>
              <a:rPr lang="en-US" altLang="zh-CN"/>
              <a:t>5.7.4.2 </a:t>
            </a:r>
            <a:r>
              <a:rPr lang="zh-CN" altLang="en-US"/>
              <a:t>使用</a:t>
            </a:r>
            <a:r>
              <a:rPr lang="en-US" altLang="zh-CN"/>
              <a:t>Java</a:t>
            </a:r>
            <a:r>
              <a:rPr lang="zh-CN" altLang="en-US"/>
              <a:t>程序访问 </a:t>
            </a:r>
            <a:r>
              <a:rPr lang="en-US" altLang="zh-CN"/>
              <a:t>MongoDB</a:t>
            </a:r>
            <a:endParaRPr lang="zh-CN" altLang="en-US"/>
          </a:p>
        </p:txBody>
      </p:sp>
      <p:sp>
        <p:nvSpPr>
          <p:cNvPr id="68611" name="矩形 3">
            <a:extLst>
              <a:ext uri="{FF2B5EF4-FFF2-40B4-BE49-F238E27FC236}">
                <a16:creationId xmlns:a16="http://schemas.microsoft.com/office/drawing/2014/main" id="{5A954447-79CA-ED1A-207E-C7B9E763BA61}"/>
              </a:ext>
            </a:extLst>
          </p:cNvPr>
          <p:cNvSpPr>
            <a:spLocks noChangeArrowheads="1"/>
          </p:cNvSpPr>
          <p:nvPr/>
        </p:nvSpPr>
        <p:spPr bwMode="auto">
          <a:xfrm>
            <a:off x="457200" y="1143000"/>
            <a:ext cx="170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a:t>
            </a:r>
            <a:r>
              <a:rPr lang="en-US" altLang="zh-CN" b="1">
                <a:solidFill>
                  <a:srgbClr val="FF0000"/>
                </a:solidFill>
              </a:rPr>
              <a:t>2</a:t>
            </a:r>
            <a:r>
              <a:rPr lang="zh-CN" altLang="en-US" b="1">
                <a:solidFill>
                  <a:srgbClr val="FF0000"/>
                </a:solidFill>
              </a:rPr>
              <a:t>）创建集合</a:t>
            </a:r>
          </a:p>
        </p:txBody>
      </p:sp>
      <p:sp>
        <p:nvSpPr>
          <p:cNvPr id="68612" name="矩形 4">
            <a:extLst>
              <a:ext uri="{FF2B5EF4-FFF2-40B4-BE49-F238E27FC236}">
                <a16:creationId xmlns:a16="http://schemas.microsoft.com/office/drawing/2014/main" id="{97CD90BB-8CF0-254D-74C0-9D2D55FA6F33}"/>
              </a:ext>
            </a:extLst>
          </p:cNvPr>
          <p:cNvSpPr>
            <a:spLocks noChangeArrowheads="1"/>
          </p:cNvSpPr>
          <p:nvPr/>
        </p:nvSpPr>
        <p:spPr bwMode="auto">
          <a:xfrm>
            <a:off x="2286000" y="1143000"/>
            <a:ext cx="655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可以使用</a:t>
            </a:r>
            <a:r>
              <a:rPr lang="en-US" altLang="zh-CN"/>
              <a:t>com.mongodb.DB</a:t>
            </a:r>
            <a:r>
              <a:rPr lang="zh-CN" altLang="en-US"/>
              <a:t>类中的</a:t>
            </a:r>
            <a:r>
              <a:rPr lang="en-US" altLang="zh-CN"/>
              <a:t>createCollection()</a:t>
            </a:r>
            <a:r>
              <a:rPr lang="zh-CN" altLang="en-US"/>
              <a:t>来创建集合</a:t>
            </a:r>
          </a:p>
        </p:txBody>
      </p:sp>
      <p:sp>
        <p:nvSpPr>
          <p:cNvPr id="68613" name="矩形 5">
            <a:extLst>
              <a:ext uri="{FF2B5EF4-FFF2-40B4-BE49-F238E27FC236}">
                <a16:creationId xmlns:a16="http://schemas.microsoft.com/office/drawing/2014/main" id="{7DF965DF-E1AC-BCD6-31A2-1DD88A41C2E5}"/>
              </a:ext>
            </a:extLst>
          </p:cNvPr>
          <p:cNvSpPr>
            <a:spLocks noChangeArrowheads="1"/>
          </p:cNvSpPr>
          <p:nvPr/>
        </p:nvSpPr>
        <p:spPr bwMode="auto">
          <a:xfrm>
            <a:off x="457200" y="167640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public class MongoDBJDBC{</a:t>
            </a:r>
          </a:p>
          <a:p>
            <a:r>
              <a:rPr lang="en-US" altLang="zh-CN"/>
              <a:t>   public static void main( String args[] ){</a:t>
            </a:r>
          </a:p>
          <a:p>
            <a:r>
              <a:rPr lang="en-US" altLang="zh-CN"/>
              <a:t>      try{   </a:t>
            </a:r>
          </a:p>
          <a:p>
            <a:r>
              <a:rPr lang="en-US" altLang="zh-CN"/>
              <a:t>	     // </a:t>
            </a:r>
            <a:r>
              <a:rPr lang="zh-CN" altLang="en-US"/>
              <a:t>连接到 </a:t>
            </a:r>
            <a:r>
              <a:rPr lang="en-US" altLang="zh-CN"/>
              <a:t>mongodb </a:t>
            </a:r>
            <a:r>
              <a:rPr lang="zh-CN" altLang="en-US"/>
              <a:t>服务</a:t>
            </a:r>
          </a:p>
          <a:p>
            <a:r>
              <a:rPr lang="zh-CN" altLang="en-US"/>
              <a:t>         </a:t>
            </a:r>
            <a:r>
              <a:rPr lang="en-US" altLang="zh-CN"/>
              <a:t>MongoClient mongoClient = new MongoClient( "localhost" , 27017 );</a:t>
            </a:r>
          </a:p>
          <a:p>
            <a:r>
              <a:rPr lang="en-US" altLang="zh-CN"/>
              <a:t>         // </a:t>
            </a:r>
            <a:r>
              <a:rPr lang="zh-CN" altLang="en-US"/>
              <a:t>连接到数据库</a:t>
            </a:r>
          </a:p>
          <a:p>
            <a:r>
              <a:rPr lang="zh-CN" altLang="en-US"/>
              <a:t>         </a:t>
            </a:r>
            <a:r>
              <a:rPr lang="en-US" altLang="zh-CN"/>
              <a:t>DB db = mongoClient.getDB( "test" );</a:t>
            </a:r>
          </a:p>
          <a:p>
            <a:r>
              <a:rPr lang="en-US" altLang="zh-CN"/>
              <a:t>	 System.out.println("Connect to database successfully");</a:t>
            </a:r>
          </a:p>
          <a:p>
            <a:r>
              <a:rPr lang="en-US" altLang="zh-CN"/>
              <a:t>         boolean auth = db.authenticate(myUserName, myPassword);</a:t>
            </a:r>
          </a:p>
          <a:p>
            <a:r>
              <a:rPr lang="en-US" altLang="zh-CN"/>
              <a:t>	 System.out.println("Authentication: "+auth);</a:t>
            </a:r>
          </a:p>
          <a:p>
            <a:r>
              <a:rPr lang="en-US" altLang="zh-CN"/>
              <a:t>         </a:t>
            </a:r>
            <a:r>
              <a:rPr lang="en-US" altLang="zh-CN">
                <a:solidFill>
                  <a:srgbClr val="FF0000"/>
                </a:solidFill>
              </a:rPr>
              <a:t>DBCollection coll = db.createCollection("mycol");</a:t>
            </a:r>
          </a:p>
          <a:p>
            <a:r>
              <a:rPr lang="en-US" altLang="zh-CN"/>
              <a:t>         System.out.println("Collection created successfully");</a:t>
            </a:r>
          </a:p>
          <a:p>
            <a:r>
              <a:rPr lang="en-US" altLang="zh-CN"/>
              <a:t>      }catch(Exception e){</a:t>
            </a:r>
          </a:p>
          <a:p>
            <a:r>
              <a:rPr lang="en-US" altLang="zh-CN"/>
              <a:t>	     System.err.println( e.getClass().getName() + ": " + e.getMessage() );</a:t>
            </a:r>
          </a:p>
          <a:p>
            <a:r>
              <a:rPr lang="en-US" altLang="zh-CN"/>
              <a:t>	  }</a:t>
            </a:r>
          </a:p>
          <a:p>
            <a:r>
              <a:rPr lang="en-US" altLang="zh-CN"/>
              <a:t>   }</a:t>
            </a:r>
          </a:p>
          <a:p>
            <a:r>
              <a:rPr lang="en-US" altLang="zh-CN"/>
              <a:t>}</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2">
            <a:extLst>
              <a:ext uri="{FF2B5EF4-FFF2-40B4-BE49-F238E27FC236}">
                <a16:creationId xmlns:a16="http://schemas.microsoft.com/office/drawing/2014/main" id="{F19FC51E-7592-0537-E8E8-D5D2D26F67A2}"/>
              </a:ext>
            </a:extLst>
          </p:cNvPr>
          <p:cNvSpPr>
            <a:spLocks noGrp="1"/>
          </p:cNvSpPr>
          <p:nvPr>
            <p:ph type="title" idx="10"/>
          </p:nvPr>
        </p:nvSpPr>
        <p:spPr/>
        <p:txBody>
          <a:bodyPr/>
          <a:lstStyle/>
          <a:p>
            <a:r>
              <a:rPr lang="en-US" altLang="zh-CN"/>
              <a:t>5.7.4.2 </a:t>
            </a:r>
            <a:r>
              <a:rPr lang="zh-CN" altLang="en-US"/>
              <a:t>使用</a:t>
            </a:r>
            <a:r>
              <a:rPr lang="en-US" altLang="zh-CN"/>
              <a:t>Java</a:t>
            </a:r>
            <a:r>
              <a:rPr lang="zh-CN" altLang="en-US"/>
              <a:t>程序访问 </a:t>
            </a:r>
            <a:r>
              <a:rPr lang="en-US" altLang="zh-CN"/>
              <a:t>MongoDB</a:t>
            </a:r>
            <a:endParaRPr lang="zh-CN" altLang="en-US"/>
          </a:p>
        </p:txBody>
      </p:sp>
      <p:sp>
        <p:nvSpPr>
          <p:cNvPr id="69635" name="矩形 3">
            <a:extLst>
              <a:ext uri="{FF2B5EF4-FFF2-40B4-BE49-F238E27FC236}">
                <a16:creationId xmlns:a16="http://schemas.microsoft.com/office/drawing/2014/main" id="{0F429AFD-A68E-C1F9-5364-E0CF8316A016}"/>
              </a:ext>
            </a:extLst>
          </p:cNvPr>
          <p:cNvSpPr>
            <a:spLocks noChangeArrowheads="1"/>
          </p:cNvSpPr>
          <p:nvPr/>
        </p:nvSpPr>
        <p:spPr bwMode="auto">
          <a:xfrm>
            <a:off x="76200" y="1143000"/>
            <a:ext cx="170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a:t>
            </a:r>
            <a:r>
              <a:rPr lang="en-US" altLang="zh-CN" b="1">
                <a:solidFill>
                  <a:srgbClr val="FF0000"/>
                </a:solidFill>
              </a:rPr>
              <a:t>3</a:t>
            </a:r>
            <a:r>
              <a:rPr lang="zh-CN" altLang="en-US" b="1">
                <a:solidFill>
                  <a:srgbClr val="FF0000"/>
                </a:solidFill>
              </a:rPr>
              <a:t>）插入文档</a:t>
            </a:r>
          </a:p>
        </p:txBody>
      </p:sp>
      <p:sp>
        <p:nvSpPr>
          <p:cNvPr id="69636" name="矩形 4">
            <a:extLst>
              <a:ext uri="{FF2B5EF4-FFF2-40B4-BE49-F238E27FC236}">
                <a16:creationId xmlns:a16="http://schemas.microsoft.com/office/drawing/2014/main" id="{0152A12E-EE39-2F1A-E9A0-CA7A7EF3AEEA}"/>
              </a:ext>
            </a:extLst>
          </p:cNvPr>
          <p:cNvSpPr>
            <a:spLocks noChangeArrowheads="1"/>
          </p:cNvSpPr>
          <p:nvPr/>
        </p:nvSpPr>
        <p:spPr bwMode="auto">
          <a:xfrm>
            <a:off x="1752600" y="1143000"/>
            <a:ext cx="739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可以使用</a:t>
            </a:r>
            <a:r>
              <a:rPr lang="en-US" altLang="zh-CN"/>
              <a:t>com.mongodb.DBCollection</a:t>
            </a:r>
            <a:r>
              <a:rPr lang="zh-CN" altLang="en-US"/>
              <a:t>类的 </a:t>
            </a:r>
            <a:r>
              <a:rPr lang="en-US" altLang="zh-CN"/>
              <a:t>insert() </a:t>
            </a:r>
            <a:r>
              <a:rPr lang="zh-CN" altLang="en-US"/>
              <a:t>方法来插入一个文档</a:t>
            </a:r>
          </a:p>
        </p:txBody>
      </p:sp>
      <p:sp>
        <p:nvSpPr>
          <p:cNvPr id="69637" name="矩形 5">
            <a:extLst>
              <a:ext uri="{FF2B5EF4-FFF2-40B4-BE49-F238E27FC236}">
                <a16:creationId xmlns:a16="http://schemas.microsoft.com/office/drawing/2014/main" id="{925C681D-6990-5456-A479-8CA7E69F820D}"/>
              </a:ext>
            </a:extLst>
          </p:cNvPr>
          <p:cNvSpPr>
            <a:spLocks noChangeArrowheads="1"/>
          </p:cNvSpPr>
          <p:nvPr/>
        </p:nvSpPr>
        <p:spPr bwMode="auto">
          <a:xfrm>
            <a:off x="381000" y="1465263"/>
            <a:ext cx="86106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a:t>public class </a:t>
            </a:r>
            <a:r>
              <a:rPr lang="en-US" altLang="zh-CN" sz="1400" dirty="0" err="1"/>
              <a:t>MongoDBJDBC</a:t>
            </a:r>
            <a:r>
              <a:rPr lang="en-US" altLang="zh-CN" sz="1400" dirty="0"/>
              <a:t>{</a:t>
            </a:r>
          </a:p>
          <a:p>
            <a:r>
              <a:rPr lang="en-US" altLang="zh-CN" sz="1400" dirty="0"/>
              <a:t>   public static void main( String </a:t>
            </a:r>
            <a:r>
              <a:rPr lang="en-US" altLang="zh-CN" sz="1400" dirty="0" err="1"/>
              <a:t>args</a:t>
            </a:r>
            <a:r>
              <a:rPr lang="en-US" altLang="zh-CN" sz="1400" dirty="0"/>
              <a:t>[] ){</a:t>
            </a:r>
          </a:p>
          <a:p>
            <a:r>
              <a:rPr lang="en-US" altLang="zh-CN" sz="1400" dirty="0"/>
              <a:t>      try{   </a:t>
            </a:r>
          </a:p>
          <a:p>
            <a:r>
              <a:rPr lang="en-US" altLang="zh-CN" sz="1400" dirty="0"/>
              <a:t>	 // </a:t>
            </a:r>
            <a:r>
              <a:rPr lang="zh-CN" altLang="en-US" sz="1400" dirty="0"/>
              <a:t>连接到 </a:t>
            </a:r>
            <a:r>
              <a:rPr lang="en-US" altLang="zh-CN" sz="1400" dirty="0" err="1"/>
              <a:t>mongodb</a:t>
            </a:r>
            <a:r>
              <a:rPr lang="en-US" altLang="zh-CN" sz="1400" dirty="0"/>
              <a:t> </a:t>
            </a:r>
            <a:r>
              <a:rPr lang="zh-CN" altLang="en-US" sz="1400" dirty="0"/>
              <a:t>服务</a:t>
            </a:r>
          </a:p>
          <a:p>
            <a:r>
              <a:rPr lang="zh-CN" altLang="en-US" sz="1400" dirty="0"/>
              <a:t>         </a:t>
            </a:r>
            <a:r>
              <a:rPr lang="en-US" altLang="zh-CN" sz="1400" dirty="0" err="1"/>
              <a:t>MongoClient</a:t>
            </a:r>
            <a:r>
              <a:rPr lang="en-US" altLang="zh-CN" sz="1400" dirty="0"/>
              <a:t> </a:t>
            </a:r>
            <a:r>
              <a:rPr lang="en-US" altLang="zh-CN" sz="1400" dirty="0" err="1"/>
              <a:t>mongoClient</a:t>
            </a:r>
            <a:r>
              <a:rPr lang="en-US" altLang="zh-CN" sz="1400" dirty="0"/>
              <a:t> = new </a:t>
            </a:r>
            <a:r>
              <a:rPr lang="en-US" altLang="zh-CN" sz="1400" dirty="0" err="1"/>
              <a:t>MongoClient</a:t>
            </a:r>
            <a:r>
              <a:rPr lang="en-US" altLang="zh-CN" sz="1400" dirty="0"/>
              <a:t>( "localhost" , 27017 );</a:t>
            </a:r>
          </a:p>
          <a:p>
            <a:r>
              <a:rPr lang="en-US" altLang="zh-CN" sz="1400" dirty="0"/>
              <a:t>         // </a:t>
            </a:r>
            <a:r>
              <a:rPr lang="zh-CN" altLang="en-US" sz="1400" dirty="0"/>
              <a:t>连接到数据库</a:t>
            </a:r>
          </a:p>
          <a:p>
            <a:r>
              <a:rPr lang="zh-CN" altLang="en-US" sz="1400" dirty="0"/>
              <a:t>         </a:t>
            </a:r>
            <a:r>
              <a:rPr lang="en-US" altLang="zh-CN" sz="1400" dirty="0"/>
              <a:t>DB </a:t>
            </a:r>
            <a:r>
              <a:rPr lang="en-US" altLang="zh-CN" sz="1400" dirty="0" err="1"/>
              <a:t>db</a:t>
            </a:r>
            <a:r>
              <a:rPr lang="en-US" altLang="zh-CN" sz="1400" dirty="0"/>
              <a:t> = </a:t>
            </a:r>
            <a:r>
              <a:rPr lang="en-US" altLang="zh-CN" sz="1400" dirty="0" err="1"/>
              <a:t>mongoClient.getDB</a:t>
            </a:r>
            <a:r>
              <a:rPr lang="en-US" altLang="zh-CN" sz="1400" dirty="0"/>
              <a:t>( "test" );</a:t>
            </a:r>
          </a:p>
          <a:p>
            <a:r>
              <a:rPr lang="en-US" altLang="zh-CN" sz="1400" dirty="0"/>
              <a:t>	 </a:t>
            </a:r>
            <a:r>
              <a:rPr lang="en-US" altLang="zh-CN" sz="1400" dirty="0" err="1"/>
              <a:t>System.out.println</a:t>
            </a:r>
            <a:r>
              <a:rPr lang="en-US" altLang="zh-CN" sz="1400" dirty="0"/>
              <a:t>("Connect to database successfully");</a:t>
            </a:r>
          </a:p>
          <a:p>
            <a:r>
              <a:rPr lang="en-US" altLang="zh-CN" sz="1400" dirty="0"/>
              <a:t>         </a:t>
            </a:r>
            <a:r>
              <a:rPr lang="en-US" altLang="zh-CN" sz="1400" dirty="0" err="1"/>
              <a:t>boolean</a:t>
            </a:r>
            <a:r>
              <a:rPr lang="en-US" altLang="zh-CN" sz="1400" dirty="0"/>
              <a:t> auth = </a:t>
            </a:r>
            <a:r>
              <a:rPr lang="en-US" altLang="zh-CN" sz="1400" dirty="0" err="1"/>
              <a:t>db.authenticate</a:t>
            </a:r>
            <a:r>
              <a:rPr lang="en-US" altLang="zh-CN" sz="1400" dirty="0"/>
              <a:t>(</a:t>
            </a:r>
            <a:r>
              <a:rPr lang="en-US" altLang="zh-CN" sz="1400" dirty="0" err="1"/>
              <a:t>myUserName</a:t>
            </a:r>
            <a:r>
              <a:rPr lang="en-US" altLang="zh-CN" sz="1400" dirty="0"/>
              <a:t>, </a:t>
            </a:r>
            <a:r>
              <a:rPr lang="en-US" altLang="zh-CN" sz="1400" dirty="0" err="1"/>
              <a:t>myPassword</a:t>
            </a:r>
            <a:r>
              <a:rPr lang="en-US" altLang="zh-CN" sz="1400" dirty="0"/>
              <a:t>);</a:t>
            </a:r>
          </a:p>
          <a:p>
            <a:r>
              <a:rPr lang="en-US" altLang="zh-CN" sz="1400" dirty="0"/>
              <a:t>	 </a:t>
            </a:r>
            <a:r>
              <a:rPr lang="en-US" altLang="zh-CN" sz="1400" dirty="0" err="1"/>
              <a:t>System.out.println</a:t>
            </a:r>
            <a:r>
              <a:rPr lang="en-US" altLang="zh-CN" sz="1400" dirty="0"/>
              <a:t>("Authentication: "+auth);         </a:t>
            </a:r>
          </a:p>
          <a:p>
            <a:r>
              <a:rPr lang="en-US" altLang="zh-CN" sz="1400" dirty="0"/>
              <a:t>         </a:t>
            </a:r>
            <a:r>
              <a:rPr lang="en-US" altLang="zh-CN" sz="1400" dirty="0" err="1"/>
              <a:t>DBCollection</a:t>
            </a:r>
            <a:r>
              <a:rPr lang="en-US" altLang="zh-CN" sz="1400" dirty="0"/>
              <a:t> </a:t>
            </a:r>
            <a:r>
              <a:rPr lang="en-US" altLang="zh-CN" sz="1400" dirty="0" err="1"/>
              <a:t>coll</a:t>
            </a:r>
            <a:r>
              <a:rPr lang="en-US" altLang="zh-CN" sz="1400" dirty="0"/>
              <a:t> = </a:t>
            </a:r>
            <a:r>
              <a:rPr lang="en-US" altLang="zh-CN" sz="1400" dirty="0" err="1"/>
              <a:t>db.getCollection</a:t>
            </a:r>
            <a:r>
              <a:rPr lang="en-US" altLang="zh-CN" sz="1400" dirty="0"/>
              <a:t>("</a:t>
            </a:r>
            <a:r>
              <a:rPr lang="en-US" altLang="zh-CN" sz="1400" dirty="0" err="1"/>
              <a:t>mycol</a:t>
            </a:r>
            <a:r>
              <a:rPr lang="en-US" altLang="zh-CN" sz="1400" dirty="0"/>
              <a:t>");</a:t>
            </a:r>
          </a:p>
          <a:p>
            <a:r>
              <a:rPr lang="en-US" altLang="zh-CN" sz="1400" dirty="0"/>
              <a:t>         </a:t>
            </a:r>
            <a:r>
              <a:rPr lang="en-US" altLang="zh-CN" sz="1400" dirty="0" err="1"/>
              <a:t>System.out.println</a:t>
            </a:r>
            <a:r>
              <a:rPr lang="en-US" altLang="zh-CN" sz="1400" dirty="0"/>
              <a:t>("Collection </a:t>
            </a:r>
            <a:r>
              <a:rPr lang="en-US" altLang="zh-CN" sz="1400" dirty="0" err="1"/>
              <a:t>mycol</a:t>
            </a:r>
            <a:r>
              <a:rPr lang="en-US" altLang="zh-CN" sz="1400" dirty="0"/>
              <a:t> selected successfully");</a:t>
            </a:r>
          </a:p>
          <a:p>
            <a:r>
              <a:rPr lang="en-US" altLang="zh-CN" sz="1400" dirty="0"/>
              <a:t>         </a:t>
            </a:r>
            <a:r>
              <a:rPr lang="en-US" altLang="zh-CN" sz="1400" dirty="0" err="1">
                <a:solidFill>
                  <a:srgbClr val="FF0000"/>
                </a:solidFill>
              </a:rPr>
              <a:t>BasicDBObject</a:t>
            </a:r>
            <a:r>
              <a:rPr lang="en-US" altLang="zh-CN" sz="1400" dirty="0">
                <a:solidFill>
                  <a:srgbClr val="FF0000"/>
                </a:solidFill>
              </a:rPr>
              <a:t> doc = new </a:t>
            </a:r>
            <a:r>
              <a:rPr lang="en-US" altLang="zh-CN" sz="1400" dirty="0" err="1">
                <a:solidFill>
                  <a:srgbClr val="FF0000"/>
                </a:solidFill>
              </a:rPr>
              <a:t>BasicDBObject</a:t>
            </a:r>
            <a:r>
              <a:rPr lang="en-US" altLang="zh-CN" sz="1400" dirty="0">
                <a:solidFill>
                  <a:srgbClr val="FF0000"/>
                </a:solidFill>
              </a:rPr>
              <a:t>("title", "MongoDB").</a:t>
            </a:r>
          </a:p>
          <a:p>
            <a:r>
              <a:rPr lang="en-US" altLang="zh-CN" sz="1400" dirty="0">
                <a:solidFill>
                  <a:srgbClr val="FF0000"/>
                </a:solidFill>
              </a:rPr>
              <a:t>            append("description", "database").</a:t>
            </a:r>
          </a:p>
          <a:p>
            <a:r>
              <a:rPr lang="en-US" altLang="zh-CN" sz="1400" dirty="0">
                <a:solidFill>
                  <a:srgbClr val="FF0000"/>
                </a:solidFill>
              </a:rPr>
              <a:t>            append("likes", 100).</a:t>
            </a:r>
          </a:p>
          <a:p>
            <a:r>
              <a:rPr lang="en-US" altLang="zh-CN" sz="1400" dirty="0">
                <a:solidFill>
                  <a:srgbClr val="FF0000"/>
                </a:solidFill>
              </a:rPr>
              <a:t>            append("</a:t>
            </a:r>
            <a:r>
              <a:rPr lang="en-US" altLang="zh-CN" sz="1400" dirty="0" err="1">
                <a:solidFill>
                  <a:srgbClr val="FF0000"/>
                </a:solidFill>
              </a:rPr>
              <a:t>url</a:t>
            </a:r>
            <a:r>
              <a:rPr lang="en-US" altLang="zh-CN" sz="1400" dirty="0">
                <a:solidFill>
                  <a:srgbClr val="FF0000"/>
                </a:solidFill>
              </a:rPr>
              <a:t>", "http://www.w3cschool.cc/mongodb/").</a:t>
            </a:r>
          </a:p>
          <a:p>
            <a:r>
              <a:rPr lang="en-US" altLang="zh-CN" sz="1400" dirty="0">
                <a:solidFill>
                  <a:srgbClr val="FF0000"/>
                </a:solidFill>
              </a:rPr>
              <a:t>            append("by", "w3cschool.cc");</a:t>
            </a:r>
          </a:p>
          <a:p>
            <a:r>
              <a:rPr lang="en-US" altLang="zh-CN" sz="1400" dirty="0">
                <a:solidFill>
                  <a:srgbClr val="FF0000"/>
                </a:solidFill>
              </a:rPr>
              <a:t>         </a:t>
            </a:r>
            <a:r>
              <a:rPr lang="en-US" altLang="zh-CN" sz="1400" dirty="0" err="1">
                <a:solidFill>
                  <a:srgbClr val="FF0000"/>
                </a:solidFill>
              </a:rPr>
              <a:t>coll.insert</a:t>
            </a:r>
            <a:r>
              <a:rPr lang="en-US" altLang="zh-CN" sz="1400" dirty="0">
                <a:solidFill>
                  <a:srgbClr val="FF0000"/>
                </a:solidFill>
              </a:rPr>
              <a:t>(doc);</a:t>
            </a:r>
          </a:p>
          <a:p>
            <a:r>
              <a:rPr lang="en-US" altLang="zh-CN" sz="1400" dirty="0"/>
              <a:t>         </a:t>
            </a:r>
            <a:r>
              <a:rPr lang="en-US" altLang="zh-CN" sz="1400" dirty="0" err="1"/>
              <a:t>System.out.println</a:t>
            </a:r>
            <a:r>
              <a:rPr lang="en-US" altLang="zh-CN" sz="1400" dirty="0"/>
              <a:t>("Document inserted successfully");</a:t>
            </a:r>
          </a:p>
          <a:p>
            <a:r>
              <a:rPr lang="en-US" altLang="zh-CN" sz="1400" dirty="0"/>
              <a:t>      }catch(Exception e){</a:t>
            </a:r>
          </a:p>
          <a:p>
            <a:r>
              <a:rPr lang="en-US" altLang="zh-CN" sz="1400" dirty="0"/>
              <a:t>	     </a:t>
            </a:r>
            <a:r>
              <a:rPr lang="en-US" altLang="zh-CN" sz="1400" dirty="0" err="1"/>
              <a:t>System.err.println</a:t>
            </a:r>
            <a:r>
              <a:rPr lang="en-US" altLang="zh-CN" sz="1400" dirty="0"/>
              <a:t>( </a:t>
            </a:r>
            <a:r>
              <a:rPr lang="en-US" altLang="zh-CN" sz="1400" dirty="0" err="1"/>
              <a:t>e.getClass</a:t>
            </a:r>
            <a:r>
              <a:rPr lang="en-US" altLang="zh-CN" sz="1400" dirty="0"/>
              <a:t>().</a:t>
            </a:r>
            <a:r>
              <a:rPr lang="en-US" altLang="zh-CN" sz="1400" dirty="0" err="1"/>
              <a:t>getName</a:t>
            </a:r>
            <a:r>
              <a:rPr lang="en-US" altLang="zh-CN" sz="1400" dirty="0"/>
              <a:t>() + ": " + </a:t>
            </a:r>
            <a:r>
              <a:rPr lang="en-US" altLang="zh-CN" sz="1400" dirty="0" err="1"/>
              <a:t>e.getMessage</a:t>
            </a:r>
            <a:r>
              <a:rPr lang="en-US" altLang="zh-CN" sz="1400" dirty="0"/>
              <a:t>() );</a:t>
            </a:r>
          </a:p>
          <a:p>
            <a:r>
              <a:rPr lang="en-US" altLang="zh-CN" sz="1400" dirty="0"/>
              <a:t>	  }</a:t>
            </a:r>
          </a:p>
          <a:p>
            <a:r>
              <a:rPr lang="en-US" altLang="zh-CN" sz="1400" dirty="0"/>
              <a:t>   }</a:t>
            </a:r>
          </a:p>
          <a:p>
            <a:r>
              <a:rPr lang="en-US" altLang="zh-CN" sz="1400" dirty="0"/>
              <a:t>}</a:t>
            </a:r>
            <a:endParaRPr lang="zh-CN" altLang="en-US" sz="1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33FB584-01CC-CCF7-3619-8EB800850B08}"/>
              </a:ext>
            </a:extLst>
          </p:cNvPr>
          <p:cNvSpPr>
            <a:spLocks noGrp="1" noChangeArrowheads="1"/>
          </p:cNvSpPr>
          <p:nvPr>
            <p:ph type="title"/>
          </p:nvPr>
        </p:nvSpPr>
        <p:spPr/>
        <p:txBody>
          <a:bodyPr/>
          <a:lstStyle/>
          <a:p>
            <a:r>
              <a:rPr lang="zh-CN" altLang="en-US"/>
              <a:t>本章小结</a:t>
            </a:r>
          </a:p>
        </p:txBody>
      </p:sp>
      <p:sp>
        <p:nvSpPr>
          <p:cNvPr id="70659" name="Rectangle 3">
            <a:extLst>
              <a:ext uri="{FF2B5EF4-FFF2-40B4-BE49-F238E27FC236}">
                <a16:creationId xmlns:a16="http://schemas.microsoft.com/office/drawing/2014/main" id="{5CA70A3F-6085-35BA-DDA0-4B1173D8B6B7}"/>
              </a:ext>
            </a:extLst>
          </p:cNvPr>
          <p:cNvSpPr>
            <a:spLocks noGrp="1" noChangeArrowheads="1"/>
          </p:cNvSpPr>
          <p:nvPr>
            <p:ph type="body" idx="1"/>
          </p:nvPr>
        </p:nvSpPr>
        <p:spPr>
          <a:xfrm>
            <a:off x="76200" y="1371600"/>
            <a:ext cx="8686800" cy="4906962"/>
          </a:xfrm>
        </p:spPr>
        <p:txBody>
          <a:bodyPr/>
          <a:lstStyle/>
          <a:p>
            <a:r>
              <a:rPr lang="zh-CN" altLang="en-US" sz="2000" dirty="0"/>
              <a:t>本章介绍了</a:t>
            </a:r>
            <a:r>
              <a:rPr lang="en-US" altLang="zh-CN" sz="2000" dirty="0"/>
              <a:t>NoSQL</a:t>
            </a:r>
            <a:r>
              <a:rPr lang="zh-CN" altLang="en-US" sz="2000" dirty="0"/>
              <a:t>数据库的相关知识</a:t>
            </a:r>
          </a:p>
          <a:p>
            <a:r>
              <a:rPr lang="en-US" altLang="zh-CN" sz="2000" dirty="0"/>
              <a:t>NoSQL</a:t>
            </a:r>
            <a:r>
              <a:rPr lang="zh-CN" altLang="en-US" sz="2000" dirty="0"/>
              <a:t>数据库较好满足了大数据时代各种非结构化数据的存储需求，开始得到越来越广泛的应用。但是，需要指出的是，传统关系数据库和</a:t>
            </a:r>
            <a:r>
              <a:rPr lang="en-US" altLang="zh-CN" sz="2000" dirty="0"/>
              <a:t>NoSQL</a:t>
            </a:r>
            <a:r>
              <a:rPr lang="zh-CN" altLang="en-US" sz="2000" dirty="0"/>
              <a:t>数据库各有所长，彼此都有各自的市场空间，不存在一方完全取代另一方的问题，在很长的一段时期内，二者都会共同存在，满足不同应用的差异化需求</a:t>
            </a:r>
          </a:p>
          <a:p>
            <a:r>
              <a:rPr lang="en-US" altLang="zh-CN" sz="2000" dirty="0"/>
              <a:t>NoSQL</a:t>
            </a:r>
            <a:r>
              <a:rPr lang="zh-CN" altLang="en-US" sz="2000" dirty="0"/>
              <a:t>数据库主要包括键值数据库、列族数据库、文档型数据库和图形数据库等四种类型，不同产品都有各自的应用场合。</a:t>
            </a:r>
            <a:r>
              <a:rPr lang="en-US" altLang="zh-CN" sz="2000" dirty="0"/>
              <a:t>CAP</a:t>
            </a:r>
            <a:r>
              <a:rPr lang="zh-CN" altLang="en-US" sz="2000" dirty="0"/>
              <a:t>、</a:t>
            </a:r>
            <a:r>
              <a:rPr lang="en-US" altLang="zh-CN" sz="2000" dirty="0"/>
              <a:t>BASE</a:t>
            </a:r>
            <a:r>
              <a:rPr lang="zh-CN" altLang="en-US" sz="2000" dirty="0"/>
              <a:t>和最终一致性是</a:t>
            </a:r>
            <a:r>
              <a:rPr lang="en-US" altLang="zh-CN" sz="2000" dirty="0"/>
              <a:t>NoSQL</a:t>
            </a:r>
            <a:r>
              <a:rPr lang="zh-CN" altLang="en-US" sz="2000" dirty="0"/>
              <a:t>数据库的三大理论基石，是理解</a:t>
            </a:r>
            <a:r>
              <a:rPr lang="en-US" altLang="zh-CN" sz="2000" dirty="0"/>
              <a:t>NoSQL</a:t>
            </a:r>
            <a:r>
              <a:rPr lang="zh-CN" altLang="en-US" sz="2000" dirty="0"/>
              <a:t>数据库的基础</a:t>
            </a:r>
          </a:p>
          <a:p>
            <a:r>
              <a:rPr lang="zh-CN" altLang="en-US" sz="2000" dirty="0"/>
              <a:t>介绍了融合传统关系数据库和</a:t>
            </a:r>
            <a:r>
              <a:rPr lang="en-US" altLang="zh-CN" sz="2000" dirty="0"/>
              <a:t>NoSQL</a:t>
            </a:r>
            <a:r>
              <a:rPr lang="zh-CN" altLang="en-US" sz="2000" dirty="0"/>
              <a:t>优点的</a:t>
            </a:r>
            <a:r>
              <a:rPr lang="en-US" altLang="zh-CN" sz="2000" dirty="0"/>
              <a:t>NewSQL</a:t>
            </a:r>
            <a:r>
              <a:rPr lang="zh-CN" altLang="en-US" sz="2000" dirty="0"/>
              <a:t>数据库</a:t>
            </a:r>
            <a:endParaRPr lang="en-US" altLang="zh-CN" sz="2000" dirty="0"/>
          </a:p>
          <a:p>
            <a:r>
              <a:rPr lang="zh-CN" altLang="en-US" sz="2000" dirty="0"/>
              <a:t>本章最后介绍了具有代表性的</a:t>
            </a:r>
            <a:r>
              <a:rPr lang="en-US" altLang="zh-CN" sz="2000" dirty="0"/>
              <a:t>NoSQL</a:t>
            </a:r>
            <a:r>
              <a:rPr lang="zh-CN" altLang="en-US" sz="2000" dirty="0"/>
              <a:t>数据库</a:t>
            </a:r>
            <a:r>
              <a:rPr lang="en-US" altLang="zh-CN" sz="2000" dirty="0"/>
              <a:t>——</a:t>
            </a:r>
            <a:r>
              <a:rPr lang="zh-CN" altLang="en-US" sz="2000" dirty="0"/>
              <a:t>文档数据库</a:t>
            </a:r>
            <a:r>
              <a:rPr lang="en-US" altLang="zh-CN" sz="2000" dirty="0"/>
              <a:t>MongoDB</a:t>
            </a:r>
          </a:p>
          <a:p>
            <a:pPr marL="0" indent="0"/>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a:extLst>
              <a:ext uri="{FF2B5EF4-FFF2-40B4-BE49-F238E27FC236}">
                <a16:creationId xmlns:a16="http://schemas.microsoft.com/office/drawing/2014/main" id="{3CADCE77-C332-E2C6-796D-825972C0C3D5}"/>
              </a:ext>
            </a:extLst>
          </p:cNvPr>
          <p:cNvSpPr>
            <a:spLocks noGrp="1"/>
          </p:cNvSpPr>
          <p:nvPr>
            <p:ph type="title" idx="10"/>
          </p:nvPr>
        </p:nvSpPr>
        <p:spPr/>
        <p:txBody>
          <a:bodyPr/>
          <a:lstStyle/>
          <a:p>
            <a:r>
              <a:rPr lang="en-US" altLang="zh-CN"/>
              <a:t>5.2  NoSQL</a:t>
            </a:r>
            <a:r>
              <a:rPr lang="zh-CN" altLang="en-US"/>
              <a:t>兴起的原因</a:t>
            </a:r>
          </a:p>
        </p:txBody>
      </p:sp>
      <p:sp>
        <p:nvSpPr>
          <p:cNvPr id="9219" name="TextBox 4">
            <a:extLst>
              <a:ext uri="{FF2B5EF4-FFF2-40B4-BE49-F238E27FC236}">
                <a16:creationId xmlns:a16="http://schemas.microsoft.com/office/drawing/2014/main" id="{E294F165-B816-0E62-9D0A-A8281137D808}"/>
              </a:ext>
            </a:extLst>
          </p:cNvPr>
          <p:cNvSpPr txBox="1">
            <a:spLocks noChangeArrowheads="1"/>
          </p:cNvSpPr>
          <p:nvPr/>
        </p:nvSpPr>
        <p:spPr bwMode="auto">
          <a:xfrm>
            <a:off x="533400" y="1371600"/>
            <a:ext cx="8458200"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t>2</a:t>
            </a:r>
            <a:r>
              <a:rPr lang="zh-CN" altLang="en-US" sz="2400" dirty="0"/>
              <a:t>、“</a:t>
            </a:r>
            <a:r>
              <a:rPr lang="en-US" altLang="zh-CN" sz="2400" dirty="0"/>
              <a:t>One size fits all</a:t>
            </a:r>
            <a:r>
              <a:rPr lang="zh-CN" altLang="en-US" sz="2400" dirty="0"/>
              <a:t>”模式很难适用于截然不同业务场景</a:t>
            </a:r>
            <a:endParaRPr lang="en-US" altLang="zh-CN" sz="2400" dirty="0"/>
          </a:p>
          <a:p>
            <a:pPr marL="342900" indent="-342900">
              <a:buFont typeface="Wingdings" panose="05000000000000000000" pitchFamily="2" charset="2"/>
              <a:buChar char="l"/>
            </a:pPr>
            <a:r>
              <a:rPr lang="zh-CN" altLang="en-US" sz="2400" dirty="0"/>
              <a:t>关系模型作为统一的数据模型既被用于数据分析，也被用于在线业务。但这两者一个强调高吞吐，一个强调低延时，已经演化出完全不同的架构。用同一套模型来抽象显然是不合适的</a:t>
            </a:r>
            <a:endParaRPr lang="en-US" altLang="zh-CN" sz="2400" dirty="0"/>
          </a:p>
          <a:p>
            <a:pPr marL="342900" indent="-342900">
              <a:buFont typeface="Wingdings" panose="05000000000000000000" pitchFamily="2" charset="2"/>
              <a:buChar char="l"/>
            </a:pPr>
            <a:r>
              <a:rPr lang="en-US" altLang="zh-CN" sz="2400" dirty="0"/>
              <a:t>Hadoop</a:t>
            </a:r>
            <a:r>
              <a:rPr lang="zh-CN" altLang="en-US" sz="2400" dirty="0"/>
              <a:t>就是针对数据分析</a:t>
            </a:r>
            <a:endParaRPr lang="en-US" altLang="zh-CN" sz="2400" dirty="0"/>
          </a:p>
          <a:p>
            <a:pPr marL="342900" indent="-342900">
              <a:buFont typeface="Wingdings" panose="05000000000000000000" pitchFamily="2" charset="2"/>
              <a:buChar char="l"/>
            </a:pPr>
            <a:r>
              <a:rPr lang="en-US" altLang="zh-CN" sz="2400" dirty="0"/>
              <a:t>MongoDB</a:t>
            </a:r>
            <a:r>
              <a:rPr lang="zh-CN" altLang="en-US" sz="2400" dirty="0"/>
              <a:t>、</a:t>
            </a:r>
            <a:r>
              <a:rPr lang="en-US" altLang="zh-CN" sz="2400" dirty="0"/>
              <a:t>Redis</a:t>
            </a:r>
            <a:r>
              <a:rPr lang="zh-CN" altLang="en-US" sz="2400" dirty="0"/>
              <a:t>等针对在线业务，两者都抛弃了关系模型</a:t>
            </a:r>
            <a:endParaRPr lang="en-US" altLang="zh-CN" sz="2400" dirty="0"/>
          </a:p>
          <a:p>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a:extLst>
              <a:ext uri="{FF2B5EF4-FFF2-40B4-BE49-F238E27FC236}">
                <a16:creationId xmlns:a16="http://schemas.microsoft.com/office/drawing/2014/main" id="{94622842-2125-153D-10DA-AB16E86C749B}"/>
              </a:ext>
            </a:extLst>
          </p:cNvPr>
          <p:cNvSpPr>
            <a:spLocks noGrp="1"/>
          </p:cNvSpPr>
          <p:nvPr>
            <p:ph type="title" idx="10"/>
          </p:nvPr>
        </p:nvSpPr>
        <p:spPr/>
        <p:txBody>
          <a:bodyPr/>
          <a:lstStyle/>
          <a:p>
            <a:r>
              <a:rPr lang="en-US" altLang="zh-CN"/>
              <a:t>5.2  NoSQL</a:t>
            </a:r>
            <a:r>
              <a:rPr lang="zh-CN" altLang="en-US"/>
              <a:t>兴起的原因</a:t>
            </a:r>
          </a:p>
        </p:txBody>
      </p:sp>
      <p:sp>
        <p:nvSpPr>
          <p:cNvPr id="10243" name="文本框 3">
            <a:extLst>
              <a:ext uri="{FF2B5EF4-FFF2-40B4-BE49-F238E27FC236}">
                <a16:creationId xmlns:a16="http://schemas.microsoft.com/office/drawing/2014/main" id="{8D9FC777-2C83-B78A-B257-5CAA713BE715}"/>
              </a:ext>
            </a:extLst>
          </p:cNvPr>
          <p:cNvSpPr txBox="1">
            <a:spLocks noChangeArrowheads="1"/>
          </p:cNvSpPr>
          <p:nvPr/>
        </p:nvSpPr>
        <p:spPr bwMode="auto">
          <a:xfrm>
            <a:off x="457200" y="1524000"/>
            <a:ext cx="8458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dirty="0"/>
              <a:t>3</a:t>
            </a:r>
            <a:r>
              <a:rPr lang="zh-CN" altLang="en-US" sz="2400" dirty="0"/>
              <a:t>、</a:t>
            </a:r>
            <a:r>
              <a:rPr lang="zh-CN" altLang="zh-CN" sz="2400" dirty="0"/>
              <a:t>关系数据库的关键特性包括完善的事务机制和高效的查询机制。但是，关系数据库引以为傲的两个关键特性，到了</a:t>
            </a:r>
            <a:r>
              <a:rPr lang="en-US" altLang="zh-CN" sz="2400" dirty="0"/>
              <a:t>Web2.0</a:t>
            </a:r>
            <a:r>
              <a:rPr lang="zh-CN" altLang="zh-CN" sz="2400" dirty="0"/>
              <a:t>时代却成了鸡肋，主要表现在以下几个方面：</a:t>
            </a:r>
          </a:p>
          <a:p>
            <a:pPr>
              <a:lnSpc>
                <a:spcPct val="150000"/>
              </a:lnSpc>
            </a:pPr>
            <a:r>
              <a:rPr lang="zh-CN" altLang="zh-CN" sz="2400" b="1" dirty="0"/>
              <a:t>（</a:t>
            </a:r>
            <a:r>
              <a:rPr lang="en-US" altLang="zh-CN" sz="2400" b="1" dirty="0"/>
              <a:t>1</a:t>
            </a:r>
            <a:r>
              <a:rPr lang="zh-CN" altLang="zh-CN" sz="2400" b="1" dirty="0"/>
              <a:t>）</a:t>
            </a:r>
            <a:r>
              <a:rPr lang="en-US" altLang="zh-CN" sz="2400" b="1" dirty="0"/>
              <a:t>Web2.0</a:t>
            </a:r>
            <a:r>
              <a:rPr lang="zh-CN" altLang="zh-CN" sz="2400" b="1" dirty="0"/>
              <a:t>网站系统通常不要求严格的数据库事务</a:t>
            </a:r>
            <a:endParaRPr lang="zh-CN" altLang="zh-CN" sz="2400" dirty="0"/>
          </a:p>
          <a:p>
            <a:pPr>
              <a:lnSpc>
                <a:spcPct val="150000"/>
              </a:lnSpc>
            </a:pPr>
            <a:r>
              <a:rPr lang="zh-CN" altLang="zh-CN" sz="2400" b="1" dirty="0"/>
              <a:t>（</a:t>
            </a:r>
            <a:r>
              <a:rPr lang="en-US" altLang="zh-CN" sz="2400" b="1" dirty="0"/>
              <a:t>2</a:t>
            </a:r>
            <a:r>
              <a:rPr lang="zh-CN" altLang="zh-CN" sz="2400" b="1" dirty="0"/>
              <a:t>）</a:t>
            </a:r>
            <a:r>
              <a:rPr lang="en-US" altLang="zh-CN" sz="2400" b="1" dirty="0"/>
              <a:t>Web2.0</a:t>
            </a:r>
            <a:r>
              <a:rPr lang="zh-CN" altLang="zh-CN" sz="2400" b="1" dirty="0"/>
              <a:t>并不要求严格的读写实时性</a:t>
            </a:r>
            <a:endParaRPr lang="zh-CN" altLang="zh-CN" sz="2400" dirty="0"/>
          </a:p>
          <a:p>
            <a:pPr>
              <a:lnSpc>
                <a:spcPct val="150000"/>
              </a:lnSpc>
            </a:pPr>
            <a:r>
              <a:rPr lang="zh-CN" altLang="zh-CN" sz="2400" b="1" dirty="0"/>
              <a:t>（</a:t>
            </a:r>
            <a:r>
              <a:rPr lang="en-US" altLang="zh-CN" sz="2400" b="1" dirty="0"/>
              <a:t>3</a:t>
            </a:r>
            <a:r>
              <a:rPr lang="zh-CN" altLang="zh-CN" sz="2400" b="1" dirty="0"/>
              <a:t>）</a:t>
            </a:r>
            <a:r>
              <a:rPr lang="en-US" altLang="zh-CN" sz="2400" b="1" dirty="0"/>
              <a:t>Web2.0</a:t>
            </a:r>
            <a:r>
              <a:rPr lang="zh-CN" altLang="zh-CN" sz="2400" b="1" dirty="0"/>
              <a:t>通常不包含大量复杂</a:t>
            </a:r>
            <a:r>
              <a:rPr lang="en-US" altLang="zh-CN" sz="2400" b="1" dirty="0"/>
              <a:t>SQL</a:t>
            </a:r>
            <a:r>
              <a:rPr lang="zh-CN" altLang="zh-CN" sz="2400" b="1" dirty="0"/>
              <a:t>查询</a:t>
            </a:r>
            <a:r>
              <a:rPr lang="zh-CN" altLang="en-US" sz="2400" b="1" dirty="0"/>
              <a:t>（去结构化，存储空间换取更好的查询性能）</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a:extLst>
              <a:ext uri="{FF2B5EF4-FFF2-40B4-BE49-F238E27FC236}">
                <a16:creationId xmlns:a16="http://schemas.microsoft.com/office/drawing/2014/main" id="{AF3773C0-6FB9-5FCF-CAA7-8AA23956376F}"/>
              </a:ext>
            </a:extLst>
          </p:cNvPr>
          <p:cNvSpPr>
            <a:spLocks noGrp="1"/>
          </p:cNvSpPr>
          <p:nvPr>
            <p:ph type="title" idx="10"/>
          </p:nvPr>
        </p:nvSpPr>
        <p:spPr/>
        <p:txBody>
          <a:bodyPr/>
          <a:lstStyle/>
          <a:p>
            <a:r>
              <a:rPr lang="en-US" altLang="zh-CN"/>
              <a:t>5.3  NoSQL</a:t>
            </a:r>
            <a:r>
              <a:rPr lang="zh-CN" altLang="en-US"/>
              <a:t>与关系数据库的比较</a:t>
            </a:r>
          </a:p>
        </p:txBody>
      </p:sp>
      <p:graphicFrame>
        <p:nvGraphicFramePr>
          <p:cNvPr id="3" name="表格 2">
            <a:extLst>
              <a:ext uri="{FF2B5EF4-FFF2-40B4-BE49-F238E27FC236}">
                <a16:creationId xmlns:a16="http://schemas.microsoft.com/office/drawing/2014/main" id="{549D9E7D-1A5A-A360-C2DB-364200D20E21}"/>
              </a:ext>
            </a:extLst>
          </p:cNvPr>
          <p:cNvGraphicFramePr>
            <a:graphicFrameLocks noGrp="1"/>
          </p:cNvGraphicFramePr>
          <p:nvPr>
            <p:extLst>
              <p:ext uri="{D42A27DB-BD31-4B8C-83A1-F6EECF244321}">
                <p14:modId xmlns:p14="http://schemas.microsoft.com/office/powerpoint/2010/main" val="3878200730"/>
              </p:ext>
            </p:extLst>
          </p:nvPr>
        </p:nvGraphicFramePr>
        <p:xfrm>
          <a:off x="228600" y="1600200"/>
          <a:ext cx="8562976" cy="5098795"/>
        </p:xfrm>
        <a:graphic>
          <a:graphicData uri="http://schemas.openxmlformats.org/drawingml/2006/table">
            <a:tbl>
              <a:tblPr/>
              <a:tblGrid>
                <a:gridCol w="1441293">
                  <a:extLst>
                    <a:ext uri="{9D8B030D-6E8A-4147-A177-3AD203B41FA5}">
                      <a16:colId xmlns:a16="http://schemas.microsoft.com/office/drawing/2014/main" val="20000"/>
                    </a:ext>
                  </a:extLst>
                </a:gridCol>
                <a:gridCol w="1335889">
                  <a:extLst>
                    <a:ext uri="{9D8B030D-6E8A-4147-A177-3AD203B41FA5}">
                      <a16:colId xmlns:a16="http://schemas.microsoft.com/office/drawing/2014/main" val="20001"/>
                    </a:ext>
                  </a:extLst>
                </a:gridCol>
                <a:gridCol w="1548464">
                  <a:extLst>
                    <a:ext uri="{9D8B030D-6E8A-4147-A177-3AD203B41FA5}">
                      <a16:colId xmlns:a16="http://schemas.microsoft.com/office/drawing/2014/main" val="20002"/>
                    </a:ext>
                  </a:extLst>
                </a:gridCol>
                <a:gridCol w="4237330">
                  <a:extLst>
                    <a:ext uri="{9D8B030D-6E8A-4147-A177-3AD203B41FA5}">
                      <a16:colId xmlns:a16="http://schemas.microsoft.com/office/drawing/2014/main" val="20003"/>
                    </a:ext>
                  </a:extLst>
                </a:gridCol>
              </a:tblGrid>
              <a:tr h="3601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FFFFFF"/>
                          </a:solidFill>
                          <a:effectLst/>
                          <a:latin typeface="Arial" pitchFamily="34" charset="0"/>
                          <a:ea typeface="宋体" pitchFamily="2" charset="-122"/>
                        </a:rPr>
                        <a:t>比较标准</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Arial" pitchFamily="34" charset="0"/>
                          <a:ea typeface="宋体" pitchFamily="2" charset="-122"/>
                        </a:rPr>
                        <a:t>RDBMS</a:t>
                      </a:r>
                      <a:endParaRPr kumimoji="0" lang="zh-CN" altLang="zh-CN" sz="1800" b="1" i="0" u="none" strike="noStrike" cap="none" normalizeH="0" baseline="0" dirty="0">
                        <a:ln>
                          <a:noFill/>
                        </a:ln>
                        <a:solidFill>
                          <a:srgbClr val="FFFFFF"/>
                        </a:solidFill>
                        <a:effectLst/>
                        <a:latin typeface="Arial" pitchFamily="34"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pitchFamily="34" charset="0"/>
                          <a:ea typeface="宋体" pitchFamily="2" charset="-122"/>
                        </a:rPr>
                        <a:t>NoSQL</a:t>
                      </a:r>
                      <a:endParaRPr kumimoji="0" lang="zh-CN" altLang="zh-CN" sz="1800" b="1" i="0" u="none" strike="noStrike" cap="none" normalizeH="0" baseline="0">
                        <a:ln>
                          <a:noFill/>
                        </a:ln>
                        <a:solidFill>
                          <a:srgbClr val="FFFFFF"/>
                        </a:solidFill>
                        <a:effectLst/>
                        <a:latin typeface="Arial" pitchFamily="34"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itchFamily="34" charset="0"/>
                          <a:ea typeface="宋体" pitchFamily="2" charset="-122"/>
                        </a:rPr>
                        <a:t>备注</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046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pitchFamily="34" charset="0"/>
                          <a:ea typeface="宋体" pitchFamily="2" charset="-122"/>
                        </a:rPr>
                        <a:t>数据库原理</a:t>
                      </a:r>
                      <a:endParaRPr kumimoji="0" lang="zh-CN" altLang="zh-CN" sz="1600" b="0" i="0" u="none" strike="noStrike" cap="none" normalizeH="0" baseline="0" dirty="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pitchFamily="34" charset="0"/>
                          <a:ea typeface="宋体" pitchFamily="2" charset="-122"/>
                        </a:rPr>
                        <a:t>完全支持</a:t>
                      </a:r>
                      <a:endParaRPr kumimoji="0" lang="zh-CN" altLang="zh-CN" sz="1600" b="0" i="0" u="none" strike="noStrike" cap="none" normalizeH="0" baseline="0" dirty="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pitchFamily="34" charset="0"/>
                          <a:ea typeface="宋体" pitchFamily="2" charset="-122"/>
                        </a:rPr>
                        <a:t>部分支持</a:t>
                      </a:r>
                      <a:endParaRPr kumimoji="0" lang="zh-CN" altLang="zh-CN" sz="1600" b="0" i="0" u="none" strike="noStrike" cap="none" normalizeH="0" baseline="0" dirty="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pitchFamily="34" charset="0"/>
                          <a:ea typeface="宋体" pitchFamily="2" charset="-122"/>
                        </a:rPr>
                        <a:t>RDBMS</a:t>
                      </a:r>
                      <a:r>
                        <a:rPr kumimoji="0" lang="zh-CN" altLang="zh-CN" sz="1600" b="0" i="0" u="none" strike="noStrike" cap="none" normalizeH="0" baseline="0" dirty="0">
                          <a:ln>
                            <a:noFill/>
                          </a:ln>
                          <a:solidFill>
                            <a:srgbClr val="000000"/>
                          </a:solidFill>
                          <a:effectLst/>
                          <a:latin typeface="Arial" pitchFamily="34" charset="0"/>
                          <a:ea typeface="宋体" pitchFamily="2" charset="-122"/>
                        </a:rPr>
                        <a:t>有关系代数理论作为基础</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rgbClr val="000000"/>
                          </a:solidFill>
                          <a:effectLst/>
                          <a:latin typeface="Arial" pitchFamily="34" charset="0"/>
                          <a:ea typeface="宋体" pitchFamily="2" charset="-122"/>
                        </a:rPr>
                        <a:t>NoSQL</a:t>
                      </a:r>
                      <a:r>
                        <a:rPr kumimoji="0" lang="zh-CN" altLang="zh-CN" sz="1600" b="0" i="0" u="none" strike="noStrike" cap="none" normalizeH="0" baseline="0" dirty="0">
                          <a:ln>
                            <a:noFill/>
                          </a:ln>
                          <a:solidFill>
                            <a:srgbClr val="000000"/>
                          </a:solidFill>
                          <a:effectLst/>
                          <a:latin typeface="Arial" pitchFamily="34" charset="0"/>
                          <a:ea typeface="宋体" pitchFamily="2" charset="-122"/>
                        </a:rPr>
                        <a:t>没有统一的理论基础</a:t>
                      </a:r>
                      <a:endParaRPr kumimoji="0" lang="zh-CN" altLang="zh-CN" sz="1600" b="0" i="0" u="none" strike="noStrike" cap="none" normalizeH="0" baseline="0" dirty="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12078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itchFamily="34" charset="0"/>
                          <a:ea typeface="宋体" pitchFamily="2" charset="-122"/>
                        </a:rPr>
                        <a:t>数据规模</a:t>
                      </a:r>
                      <a:endParaRPr kumimoji="0" lang="zh-CN" altLang="zh-CN" sz="1600" b="0" i="0" u="none" strike="noStrike" cap="none" normalizeH="0" baseline="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itchFamily="34" charset="0"/>
                          <a:ea typeface="宋体" pitchFamily="2" charset="-122"/>
                        </a:rPr>
                        <a:t>大</a:t>
                      </a:r>
                      <a:endParaRPr kumimoji="0" lang="zh-CN" altLang="zh-CN" sz="1600" b="0" i="0" u="none" strike="noStrike" cap="none" normalizeH="0" baseline="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pitchFamily="34" charset="0"/>
                          <a:ea typeface="宋体" pitchFamily="2" charset="-122"/>
                        </a:rPr>
                        <a:t>超大</a:t>
                      </a:r>
                      <a:endParaRPr kumimoji="0" lang="zh-CN" altLang="zh-CN" sz="1600" b="0" i="0" u="none" strike="noStrike" cap="none" normalizeH="0" baseline="0" dirty="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pitchFamily="34" charset="0"/>
                          <a:ea typeface="宋体" pitchFamily="2" charset="-122"/>
                        </a:rPr>
                        <a:t>RDBMS</a:t>
                      </a:r>
                      <a:r>
                        <a:rPr kumimoji="0" lang="zh-CN" altLang="zh-CN" sz="1600" b="0" i="0" u="none" strike="noStrike" cap="none" normalizeH="0" baseline="0" dirty="0">
                          <a:ln>
                            <a:noFill/>
                          </a:ln>
                          <a:solidFill>
                            <a:srgbClr val="000000"/>
                          </a:solidFill>
                          <a:effectLst/>
                          <a:latin typeface="Arial" pitchFamily="34" charset="0"/>
                          <a:ea typeface="宋体" pitchFamily="2" charset="-122"/>
                        </a:rPr>
                        <a:t>很难实现横向扩展，纵向扩展的空间也比较有限，性能会随着数据规模的增大而降低</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rgbClr val="000000"/>
                          </a:solidFill>
                          <a:effectLst/>
                          <a:latin typeface="Arial" pitchFamily="34" charset="0"/>
                          <a:ea typeface="宋体" pitchFamily="2" charset="-122"/>
                        </a:rPr>
                        <a:t>NoSQL</a:t>
                      </a:r>
                      <a:r>
                        <a:rPr kumimoji="0" lang="zh-CN" altLang="zh-CN" sz="1600" b="0" i="0" u="none" strike="noStrike" cap="none" normalizeH="0" baseline="0" dirty="0">
                          <a:ln>
                            <a:noFill/>
                          </a:ln>
                          <a:solidFill>
                            <a:srgbClr val="000000"/>
                          </a:solidFill>
                          <a:effectLst/>
                          <a:latin typeface="Arial" pitchFamily="34" charset="0"/>
                          <a:ea typeface="宋体" pitchFamily="2" charset="-122"/>
                        </a:rPr>
                        <a:t>可以很容易通过添加更多设备来支持更大规模的数据</a:t>
                      </a:r>
                      <a:endParaRPr kumimoji="0" lang="zh-CN" altLang="zh-CN" sz="1600" b="0" i="0" u="none" strike="noStrike" cap="none" normalizeH="0" baseline="0" dirty="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2078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itchFamily="34" charset="0"/>
                          <a:ea typeface="宋体" pitchFamily="2" charset="-122"/>
                        </a:rPr>
                        <a:t>数据库模式</a:t>
                      </a:r>
                      <a:endParaRPr kumimoji="0" lang="zh-CN" altLang="zh-CN" sz="1600" b="0" i="0" u="none" strike="noStrike" cap="none" normalizeH="0" baseline="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itchFamily="34" charset="0"/>
                          <a:ea typeface="宋体" pitchFamily="2" charset="-122"/>
                        </a:rPr>
                        <a:t>固定</a:t>
                      </a:r>
                      <a:endParaRPr kumimoji="0" lang="zh-CN" altLang="zh-CN" sz="1600" b="0" i="0" u="none" strike="noStrike" cap="none" normalizeH="0" baseline="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itchFamily="34" charset="0"/>
                          <a:ea typeface="宋体" pitchFamily="2" charset="-122"/>
                        </a:rPr>
                        <a:t>灵活</a:t>
                      </a:r>
                      <a:endParaRPr kumimoji="0" lang="zh-CN" altLang="zh-CN" sz="1600" b="0" i="0" u="none" strike="noStrike" cap="none" normalizeH="0" baseline="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pitchFamily="34" charset="0"/>
                          <a:ea typeface="宋体" pitchFamily="2" charset="-122"/>
                        </a:rPr>
                        <a:t>RDBMS</a:t>
                      </a:r>
                      <a:r>
                        <a:rPr kumimoji="0" lang="zh-CN" altLang="zh-CN" sz="1600" b="0" i="0" u="none" strike="noStrike" cap="none" normalizeH="0" baseline="0" dirty="0">
                          <a:ln>
                            <a:noFill/>
                          </a:ln>
                          <a:solidFill>
                            <a:srgbClr val="000000"/>
                          </a:solidFill>
                          <a:effectLst/>
                          <a:latin typeface="Arial" pitchFamily="34" charset="0"/>
                          <a:ea typeface="宋体" pitchFamily="2" charset="-122"/>
                        </a:rPr>
                        <a:t>需要定义数据库模式，严格遵守数据定义和相关约束条件</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rgbClr val="000000"/>
                          </a:solidFill>
                          <a:effectLst/>
                          <a:latin typeface="Arial" pitchFamily="34" charset="0"/>
                          <a:ea typeface="宋体" pitchFamily="2" charset="-122"/>
                        </a:rPr>
                        <a:t>NoSQL</a:t>
                      </a:r>
                      <a:r>
                        <a:rPr kumimoji="0" lang="zh-CN" altLang="zh-CN" sz="1600" b="0" i="0" u="none" strike="noStrike" cap="none" normalizeH="0" baseline="0" dirty="0">
                          <a:ln>
                            <a:noFill/>
                          </a:ln>
                          <a:solidFill>
                            <a:srgbClr val="000000"/>
                          </a:solidFill>
                          <a:effectLst/>
                          <a:latin typeface="Arial" pitchFamily="34" charset="0"/>
                          <a:ea typeface="宋体" pitchFamily="2" charset="-122"/>
                        </a:rPr>
                        <a:t>不存在数据库模式，可以自由灵活定义并存储各种不同类型的数据</a:t>
                      </a:r>
                      <a:endParaRPr kumimoji="0" lang="zh-CN" altLang="zh-CN" sz="1600" b="0" i="0" u="none" strike="noStrike" cap="none" normalizeH="0" baseline="0" dirty="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1410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itchFamily="34" charset="0"/>
                          <a:ea typeface="宋体" pitchFamily="2" charset="-122"/>
                        </a:rPr>
                        <a:t>查询效率</a:t>
                      </a:r>
                      <a:endParaRPr kumimoji="0" lang="zh-CN" altLang="zh-CN" sz="1600" b="0" i="0" u="none" strike="noStrike" cap="none" normalizeH="0" baseline="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itchFamily="34" charset="0"/>
                          <a:ea typeface="宋体" pitchFamily="2" charset="-122"/>
                        </a:rPr>
                        <a:t>快</a:t>
                      </a:r>
                      <a:endParaRPr kumimoji="0" lang="zh-CN" altLang="zh-CN" sz="1600" b="0" i="0" u="none" strike="noStrike" cap="none" normalizeH="0" baseline="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pitchFamily="34" charset="0"/>
                          <a:ea typeface="宋体" pitchFamily="2" charset="-122"/>
                        </a:rPr>
                        <a:t>可以实现高效的简单查询，但是不具备高度结构化查询等特性，复杂查询的性能不尽人意</a:t>
                      </a:r>
                      <a:endParaRPr kumimoji="0" lang="zh-CN" altLang="zh-CN" sz="1600" b="0" i="0" u="none" strike="noStrike" cap="none" normalizeH="0" baseline="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pitchFamily="34" charset="0"/>
                          <a:ea typeface="宋体" pitchFamily="2" charset="-122"/>
                        </a:rPr>
                        <a:t>RDBMS</a:t>
                      </a:r>
                      <a:r>
                        <a:rPr kumimoji="0" lang="zh-CN" altLang="zh-CN" sz="1600" b="0" i="0" u="none" strike="noStrike" cap="none" normalizeH="0" baseline="0" dirty="0">
                          <a:ln>
                            <a:noFill/>
                          </a:ln>
                          <a:solidFill>
                            <a:srgbClr val="000000"/>
                          </a:solidFill>
                          <a:effectLst/>
                          <a:latin typeface="Arial" pitchFamily="34" charset="0"/>
                          <a:ea typeface="宋体" pitchFamily="2" charset="-122"/>
                        </a:rPr>
                        <a:t>借助于索引机制可以实现快速查询（包括记录查询和范围查询）</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Arial" pitchFamily="34" charset="0"/>
                          <a:ea typeface="宋体" pitchFamily="2" charset="-122"/>
                        </a:rPr>
                        <a:t>很多</a:t>
                      </a:r>
                      <a:r>
                        <a:rPr kumimoji="0" lang="en-US" altLang="zh-CN" sz="1600" b="0" i="0" u="none" strike="noStrike" cap="none" normalizeH="0" baseline="0" dirty="0" err="1">
                          <a:ln>
                            <a:noFill/>
                          </a:ln>
                          <a:solidFill>
                            <a:srgbClr val="000000"/>
                          </a:solidFill>
                          <a:effectLst/>
                          <a:latin typeface="Arial" pitchFamily="34" charset="0"/>
                          <a:ea typeface="宋体" pitchFamily="2" charset="-122"/>
                        </a:rPr>
                        <a:t>NoSQL</a:t>
                      </a:r>
                      <a:r>
                        <a:rPr kumimoji="0" lang="zh-CN" altLang="en-US" sz="1600" b="0" i="0" u="none" strike="noStrike" cap="none" normalizeH="0" baseline="0" dirty="0">
                          <a:ln>
                            <a:noFill/>
                          </a:ln>
                          <a:solidFill>
                            <a:srgbClr val="000000"/>
                          </a:solidFill>
                          <a:effectLst/>
                          <a:latin typeface="Arial" pitchFamily="34" charset="0"/>
                          <a:ea typeface="宋体" pitchFamily="2" charset="-122"/>
                        </a:rPr>
                        <a:t>数据库</a:t>
                      </a:r>
                      <a:r>
                        <a:rPr kumimoji="0" lang="zh-CN" altLang="zh-CN" sz="1600" b="0" i="0" u="none" strike="noStrike" cap="none" normalizeH="0" baseline="0" dirty="0">
                          <a:ln>
                            <a:noFill/>
                          </a:ln>
                          <a:solidFill>
                            <a:srgbClr val="000000"/>
                          </a:solidFill>
                          <a:effectLst/>
                          <a:latin typeface="Arial" pitchFamily="34" charset="0"/>
                          <a:ea typeface="宋体" pitchFamily="2" charset="-122"/>
                        </a:rPr>
                        <a:t>没有</a:t>
                      </a:r>
                      <a:r>
                        <a:rPr kumimoji="0" lang="zh-CN" altLang="en-US" sz="1600" b="0" i="0" u="none" strike="noStrike" cap="none" normalizeH="0" baseline="0" dirty="0">
                          <a:ln>
                            <a:noFill/>
                          </a:ln>
                          <a:solidFill>
                            <a:srgbClr val="000000"/>
                          </a:solidFill>
                          <a:effectLst/>
                          <a:latin typeface="Arial" pitchFamily="34" charset="0"/>
                          <a:ea typeface="宋体" pitchFamily="2" charset="-122"/>
                        </a:rPr>
                        <a:t>面向复杂查询的</a:t>
                      </a:r>
                      <a:r>
                        <a:rPr kumimoji="0" lang="zh-CN" altLang="zh-CN" sz="1600" b="0" i="0" u="none" strike="noStrike" cap="none" normalizeH="0" baseline="0" dirty="0">
                          <a:ln>
                            <a:noFill/>
                          </a:ln>
                          <a:solidFill>
                            <a:srgbClr val="000000"/>
                          </a:solidFill>
                          <a:effectLst/>
                          <a:latin typeface="Arial" pitchFamily="34" charset="0"/>
                          <a:ea typeface="宋体" pitchFamily="2" charset="-122"/>
                        </a:rPr>
                        <a:t>索引，虽然</a:t>
                      </a:r>
                      <a:r>
                        <a:rPr kumimoji="0" lang="en-US" altLang="zh-CN" sz="1600" b="0" i="0" u="none" strike="noStrike" cap="none" normalizeH="0" baseline="0" dirty="0" err="1">
                          <a:ln>
                            <a:noFill/>
                          </a:ln>
                          <a:solidFill>
                            <a:srgbClr val="000000"/>
                          </a:solidFill>
                          <a:effectLst/>
                          <a:latin typeface="Arial" pitchFamily="34" charset="0"/>
                          <a:ea typeface="宋体" pitchFamily="2" charset="-122"/>
                        </a:rPr>
                        <a:t>NoSQL</a:t>
                      </a:r>
                      <a:r>
                        <a:rPr kumimoji="0" lang="zh-CN" altLang="zh-CN" sz="1600" b="0" i="0" u="none" strike="noStrike" cap="none" normalizeH="0" baseline="0" dirty="0">
                          <a:ln>
                            <a:noFill/>
                          </a:ln>
                          <a:solidFill>
                            <a:srgbClr val="000000"/>
                          </a:solidFill>
                          <a:effectLst/>
                          <a:latin typeface="Arial" pitchFamily="34" charset="0"/>
                          <a:ea typeface="宋体" pitchFamily="2" charset="-122"/>
                        </a:rPr>
                        <a:t>可以使用</a:t>
                      </a:r>
                      <a:r>
                        <a:rPr kumimoji="0" lang="en-US" altLang="zh-CN" sz="1600" b="0" i="0" u="none" strike="noStrike" cap="none" normalizeH="0" baseline="0" dirty="0" err="1">
                          <a:ln>
                            <a:noFill/>
                          </a:ln>
                          <a:solidFill>
                            <a:srgbClr val="000000"/>
                          </a:solidFill>
                          <a:effectLst/>
                          <a:latin typeface="Arial" pitchFamily="34" charset="0"/>
                          <a:ea typeface="宋体" pitchFamily="2" charset="-122"/>
                        </a:rPr>
                        <a:t>MapReduce</a:t>
                      </a:r>
                      <a:r>
                        <a:rPr kumimoji="0" lang="zh-CN" altLang="zh-CN" sz="1600" b="0" i="0" u="none" strike="noStrike" cap="none" normalizeH="0" baseline="0" dirty="0">
                          <a:ln>
                            <a:noFill/>
                          </a:ln>
                          <a:solidFill>
                            <a:srgbClr val="000000"/>
                          </a:solidFill>
                          <a:effectLst/>
                          <a:latin typeface="Arial" pitchFamily="34" charset="0"/>
                          <a:ea typeface="宋体" pitchFamily="2" charset="-122"/>
                        </a:rPr>
                        <a:t>来加速查询，但是，在复杂查询方面的性能仍然不如</a:t>
                      </a:r>
                      <a:r>
                        <a:rPr kumimoji="0" lang="en-US" altLang="zh-CN" sz="1600" b="0" i="0" u="none" strike="noStrike" cap="none" normalizeH="0" baseline="0" dirty="0">
                          <a:ln>
                            <a:noFill/>
                          </a:ln>
                          <a:solidFill>
                            <a:srgbClr val="000000"/>
                          </a:solidFill>
                          <a:effectLst/>
                          <a:latin typeface="Arial" pitchFamily="34" charset="0"/>
                          <a:ea typeface="宋体" pitchFamily="2" charset="-122"/>
                        </a:rPr>
                        <a:t>RDBMS</a:t>
                      </a:r>
                      <a:endParaRPr kumimoji="0" lang="zh-CN" altLang="zh-CN" sz="1600" b="0" i="0" u="none" strike="noStrike" cap="none" normalizeH="0" baseline="0" dirty="0">
                        <a:ln>
                          <a:noFill/>
                        </a:ln>
                        <a:solidFill>
                          <a:srgbClr val="000000"/>
                        </a:solidFill>
                        <a:effectLst/>
                        <a:latin typeface="Calibri"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
        <p:nvSpPr>
          <p:cNvPr id="11299" name="Rectangle 36">
            <a:extLst>
              <a:ext uri="{FF2B5EF4-FFF2-40B4-BE49-F238E27FC236}">
                <a16:creationId xmlns:a16="http://schemas.microsoft.com/office/drawing/2014/main" id="{DBAC117F-27AB-FFAE-C17B-53C5C8A62781}"/>
              </a:ext>
            </a:extLst>
          </p:cNvPr>
          <p:cNvSpPr>
            <a:spLocks noChangeArrowheads="1"/>
          </p:cNvSpPr>
          <p:nvPr/>
        </p:nvSpPr>
        <p:spPr bwMode="auto">
          <a:xfrm>
            <a:off x="2438400" y="1143000"/>
            <a:ext cx="413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表</a:t>
            </a:r>
            <a:r>
              <a:rPr lang="en-US" altLang="zh-CN"/>
              <a:t>5-1 NoSQL</a:t>
            </a:r>
            <a:r>
              <a:rPr lang="zh-CN" altLang="en-US"/>
              <a:t>和关系数据库的简单比较 </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6250</TotalTime>
  <Words>6974</Words>
  <Application>Microsoft Office PowerPoint</Application>
  <PresentationFormat>全屏显示(4:3)</PresentationFormat>
  <Paragraphs>655</Paragraphs>
  <Slides>68</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7" baseType="lpstr">
      <vt:lpstr>-apple-system</vt:lpstr>
      <vt:lpstr>Arial Unicode MS</vt:lpstr>
      <vt:lpstr>Arial</vt:lpstr>
      <vt:lpstr>Calibri</vt:lpstr>
      <vt:lpstr>Courier New</vt:lpstr>
      <vt:lpstr>Times New Roman</vt:lpstr>
      <vt:lpstr>Wingdings</vt:lpstr>
      <vt:lpstr>默认设计模板</vt:lpstr>
      <vt:lpstr>Photo Editor Photo</vt:lpstr>
      <vt:lpstr> 第5章 NoSQL数据库  </vt:lpstr>
      <vt:lpstr>提纲</vt:lpstr>
      <vt:lpstr>5.1  NoSQL简介</vt:lpstr>
      <vt:lpstr>5.1  NoSQL简介</vt:lpstr>
      <vt:lpstr>5.2  NoSQL兴起的原因</vt:lpstr>
      <vt:lpstr>5.2  NoSQL兴起的原因</vt:lpstr>
      <vt:lpstr>5.2  NoSQL兴起的原因</vt:lpstr>
      <vt:lpstr>5.2  NoSQL兴起的原因</vt:lpstr>
      <vt:lpstr>5.3  NoSQL与关系数据库的比较</vt:lpstr>
      <vt:lpstr>5.3  NoSQL与关系数据库的比较</vt:lpstr>
      <vt:lpstr>5.3  NoSQL与关系数据库的比较</vt:lpstr>
      <vt:lpstr>5.3  NoSQL与关系数据库的比较</vt:lpstr>
      <vt:lpstr>5.3  NoSQL与关系数据库的比较</vt:lpstr>
      <vt:lpstr>5.4  NoSQL的四大类型</vt:lpstr>
      <vt:lpstr>5.4  NoSQL的四大类型</vt:lpstr>
      <vt:lpstr>5.4  NoSQL的四大类型</vt:lpstr>
      <vt:lpstr>5.4  NoSQL的四大类型</vt:lpstr>
      <vt:lpstr>2022年8月数据库热度排行榜</vt:lpstr>
      <vt:lpstr>5.4.1  键值数据库</vt:lpstr>
      <vt:lpstr>5.4.1  键值数据库</vt:lpstr>
      <vt:lpstr>5.4.2  列族数据库</vt:lpstr>
      <vt:lpstr>5.4.3  文档数据库</vt:lpstr>
      <vt:lpstr>5.4.3  文档数据库</vt:lpstr>
      <vt:lpstr>5.4.3  文档数据库</vt:lpstr>
      <vt:lpstr>5.4.4  图数据库</vt:lpstr>
      <vt:lpstr>5.4.5 不同类型数据库比较分析</vt:lpstr>
      <vt:lpstr>5.5  NoSQL的三大基石</vt:lpstr>
      <vt:lpstr>5.5.1  CAP</vt:lpstr>
      <vt:lpstr>5.5.1  CAP</vt:lpstr>
      <vt:lpstr>5.5.1  CAP</vt:lpstr>
      <vt:lpstr>5.5.1  CAP</vt:lpstr>
      <vt:lpstr>5.5.1  CAP</vt:lpstr>
      <vt:lpstr>5.5.1  CAP</vt:lpstr>
      <vt:lpstr>5.5.1  CAP</vt:lpstr>
      <vt:lpstr>5.5.2  BASE</vt:lpstr>
      <vt:lpstr>5.5.2  BASE</vt:lpstr>
      <vt:lpstr>5.5.2  BASE</vt:lpstr>
      <vt:lpstr>5.5.2  BASE</vt:lpstr>
      <vt:lpstr>5.5.3  最终一致性</vt:lpstr>
      <vt:lpstr>5.5.3  最终一致性</vt:lpstr>
      <vt:lpstr>5.5.3  最终一致性</vt:lpstr>
      <vt:lpstr>5.5.3  最终一致性</vt:lpstr>
      <vt:lpstr>5.6  从NoSQL到NewSQL数据库</vt:lpstr>
      <vt:lpstr>5.6  从NoSQL到NewSQL数据库</vt:lpstr>
      <vt:lpstr>5.7 文档数据库MongoDB</vt:lpstr>
      <vt:lpstr>5.7.1 MongoDB简介</vt:lpstr>
      <vt:lpstr>5.7.1 MongoDB简介</vt:lpstr>
      <vt:lpstr>5.7.2 MongoDB概念解析</vt:lpstr>
      <vt:lpstr>5.7.2 MongoDB概念解析</vt:lpstr>
      <vt:lpstr>5.7.2 MongoDB概念解析</vt:lpstr>
      <vt:lpstr>5.7.2 MongoDB概念解析</vt:lpstr>
      <vt:lpstr>5.7.2 MongoDB概念解析</vt:lpstr>
      <vt:lpstr>5.7.2 MongoDB概念解析</vt:lpstr>
      <vt:lpstr>5.7.2 MongoDB概念解析</vt:lpstr>
      <vt:lpstr>5.7.2 MongoDB概念解析</vt:lpstr>
      <vt:lpstr>5.7.3 安装MongoDB</vt:lpstr>
      <vt:lpstr>5.7.3 安装MongoDB</vt:lpstr>
      <vt:lpstr>5.7.3 安装MongoDB</vt:lpstr>
      <vt:lpstr>5.7.3 安装MongoDB</vt:lpstr>
      <vt:lpstr>5.7.4 访问MongoDB</vt:lpstr>
      <vt:lpstr>5.7.4.1 使用 MongoDB shell访问MongoDB</vt:lpstr>
      <vt:lpstr>5.7.4.1 使用 MongoDB shell访问MongoDB</vt:lpstr>
      <vt:lpstr>5.7.4.1 使用 MongoDB shell访问MongoDB</vt:lpstr>
      <vt:lpstr>5.7.4.2 使用Java程序访问 MongoDB</vt:lpstr>
      <vt:lpstr>5.7.4.2 使用Java程序访问 MongoDB</vt:lpstr>
      <vt:lpstr>5.7.4.2 使用Java程序访问 MongoDB</vt:lpstr>
      <vt:lpstr>5.7.4.2 使用Java程序访问 MongoDB</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Xu Rick</cp:lastModifiedBy>
  <cp:revision>2034</cp:revision>
  <cp:lastPrinted>1601-01-01T00:00:00Z</cp:lastPrinted>
  <dcterms:created xsi:type="dcterms:W3CDTF">1601-01-01T00:00:00Z</dcterms:created>
  <dcterms:modified xsi:type="dcterms:W3CDTF">2022-10-24T21:17:17Z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