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2" r:id="rId12"/>
    <p:sldId id="275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个人报告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第八小组</a:t>
            </a:r>
            <a:r>
              <a:rPr lang="en-US" altLang="zh-CN"/>
              <a:t> </a:t>
            </a:r>
            <a:r>
              <a:rPr lang="zh-CN" altLang="en-US"/>
              <a:t>组长</a:t>
            </a:r>
            <a:r>
              <a:rPr lang="en-US" altLang="zh-CN"/>
              <a:t> </a:t>
            </a:r>
            <a:r>
              <a:rPr lang="zh-CN" altLang="en-US"/>
              <a:t>岳宇轩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 b="1">
                <a:sym typeface="+mn-ea"/>
              </a:rPr>
              <a:t>2.2</a:t>
            </a:r>
            <a:r>
              <a:rPr lang="zh-CN" altLang="en-US" b="1">
                <a:sym typeface="+mn-ea"/>
              </a:rPr>
              <a:t>软件系统层次设计：</a:t>
            </a:r>
            <a:endParaRPr lang="zh-CN" altLang="en-US" b="1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我将软件系统分为五个层次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文件层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文件操作层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工具层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前端调用层</a:t>
            </a:r>
            <a:r>
              <a:rPr lang="en-US" altLang="zh-CN">
                <a:sym typeface="+mn-ea"/>
              </a:rPr>
              <a:t>——UI</a:t>
            </a:r>
            <a:r>
              <a:rPr lang="zh-CN" altLang="en-US">
                <a:sym typeface="+mn-ea"/>
              </a:rPr>
              <a:t>层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。这种层次结构具有以下优点：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避免重复工作：</a:t>
            </a:r>
            <a:r>
              <a:rPr lang="zh-CN" altLang="en-US">
                <a:sym typeface="+mn-ea"/>
              </a:rPr>
              <a:t>比如在借书、收藏、预约在不同的前端界面的操作中，都要有判断图书是否存在的操作。如果不使用工具层，则需要在每处都进行判断逻辑的编写，造成人力资源的浪费。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各层之间是独立的：</a:t>
            </a:r>
            <a:r>
              <a:rPr lang="zh-CN" altLang="en-US">
                <a:sym typeface="+mn-ea"/>
              </a:rPr>
              <a:t>由下层想上层提供服务，在接口不变的前提下，上层不需要在意下层的具体实现，这为我们的分工合作带来了便捷。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利于分工合作：</a:t>
            </a:r>
            <a:r>
              <a:rPr lang="zh-CN" altLang="en-US">
                <a:sym typeface="+mn-ea"/>
              </a:rPr>
              <a:t>只要文件结构确定了，文件操作层便可以先进行文件操作函数的声明，而不需要急于函数的具体实现；同理，只要有了文件操作层的函数的声明，工具层便可先进行功能逻辑函数的声明，而不需要急于函数的具体实现；同理，只要有了工具层的函数声明，前端调用层便可以完成页面逻辑的编写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灵活性好：</a:t>
            </a:r>
            <a:r>
              <a:rPr lang="zh-CN" altLang="en-US">
                <a:sym typeface="+mn-ea"/>
              </a:rPr>
              <a:t>当任何一层发生变化时（例如由于技术变化），只要层间接口关系保持不变，那么在这层以上或以下各层均不受影响。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易于实现和维护：</a:t>
            </a:r>
            <a:r>
              <a:rPr lang="zh-CN" altLang="en-US">
                <a:sym typeface="+mn-ea"/>
              </a:rPr>
              <a:t>这种结构使得项目变得更加有层次有条理，易于软件系统的实现，因为整个系统已经被划分为若干子系统。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0"/>
            <a:ext cx="10968990" cy="62636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200" b="1">
                <a:sym typeface="+mn-ea"/>
              </a:rPr>
              <a:t>前端调用层：</a:t>
            </a:r>
            <a:r>
              <a:rPr lang="en-US" altLang="zh-CN" sz="1200" b="1">
                <a:sym typeface="+mn-ea"/>
              </a:rPr>
              <a:t> if </a:t>
            </a:r>
            <a:r>
              <a:rPr lang="en-US" altLang="zh-CN" sz="1200" b="1">
                <a:highlight>
                  <a:srgbClr val="FFFF00"/>
                </a:highlight>
                <a:sym typeface="+mn-ea"/>
              </a:rPr>
              <a:t>CheckIfBookBorrowed</a:t>
            </a:r>
            <a:r>
              <a:rPr lang="en-US" altLang="zh-CN" sz="1200" b="1">
                <a:sym typeface="+mn-ea"/>
              </a:rPr>
              <a:t>(“</a:t>
            </a:r>
            <a:r>
              <a:rPr lang="zh-CN" altLang="en-US" sz="1200" b="1">
                <a:sym typeface="+mn-ea"/>
              </a:rPr>
              <a:t>老人与海</a:t>
            </a:r>
            <a:r>
              <a:rPr lang="en-US" altLang="zh-CN" sz="1200" b="1">
                <a:sym typeface="+mn-ea"/>
              </a:rPr>
              <a:t>”,1) == false</a:t>
            </a:r>
            <a:endParaRPr lang="en-US" altLang="zh-CN" sz="1200" b="1">
              <a:sym typeface="+mn-ea"/>
            </a:endParaRPr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         </a:t>
            </a:r>
            <a:r>
              <a:rPr lang="en-US" altLang="zh-CN" sz="1200" b="1">
                <a:highlight>
                  <a:srgbClr val="FFFF00"/>
                </a:highlight>
                <a:sym typeface="+mn-ea"/>
              </a:rPr>
              <a:t>Borrow</a:t>
            </a:r>
            <a:r>
              <a:rPr lang="en-US" altLang="zh-CN" sz="1200" b="1">
                <a:sym typeface="+mn-ea"/>
              </a:rPr>
              <a:t>(“</a:t>
            </a:r>
            <a:r>
              <a:rPr lang="zh-CN" altLang="en-US" sz="1200" b="1">
                <a:sym typeface="+mn-ea"/>
              </a:rPr>
              <a:t>老人与海</a:t>
            </a:r>
            <a:r>
              <a:rPr lang="en-US" altLang="zh-CN" sz="1200" b="1">
                <a:sym typeface="+mn-ea"/>
              </a:rPr>
              <a:t>”, </a:t>
            </a:r>
            <a:r>
              <a:rPr lang="zh-CN" altLang="en-US" sz="1200" b="1">
                <a:sym typeface="+mn-ea"/>
              </a:rPr>
              <a:t>张三</a:t>
            </a:r>
            <a:r>
              <a:rPr lang="en-US" altLang="zh-CN" sz="1200" b="1">
                <a:sym typeface="+mn-ea"/>
              </a:rPr>
              <a:t>, 1)</a:t>
            </a:r>
            <a:endParaRPr lang="zh-CN" altLang="en-US" sz="1200" b="1"/>
          </a:p>
          <a:p>
            <a:pPr marL="0" indent="0">
              <a:buNone/>
            </a:pPr>
            <a:endParaRPr lang="zh-CN" altLang="en-US" sz="1200" b="1"/>
          </a:p>
          <a:p>
            <a:pPr marL="0" indent="0">
              <a:buNone/>
            </a:pPr>
            <a:r>
              <a:rPr lang="zh-CN" altLang="en-US" sz="1200" b="1">
                <a:sym typeface="+mn-ea"/>
              </a:rPr>
              <a:t>工具层</a:t>
            </a:r>
            <a:r>
              <a:rPr lang="en-US" altLang="zh-CN" sz="1200" b="1">
                <a:sym typeface="+mn-ea"/>
              </a:rPr>
              <a:t>:	status</a:t>
            </a:r>
            <a:r>
              <a:rPr lang="en-US" altLang="zh-CN" sz="1200" b="1">
                <a:highlight>
                  <a:srgbClr val="FFFF00"/>
                </a:highlight>
                <a:sym typeface="+mn-ea"/>
              </a:rPr>
              <a:t> Borrow</a:t>
            </a:r>
            <a:r>
              <a:rPr lang="en-US" altLang="zh-CN" sz="1200" b="1">
                <a:sym typeface="+mn-ea"/>
              </a:rPr>
              <a:t>( book, user, book_id ){  //</a:t>
            </a:r>
            <a:r>
              <a:rPr lang="zh-CN" altLang="en-US" sz="1200" b="1">
                <a:sym typeface="+mn-ea"/>
              </a:rPr>
              <a:t>借书函数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 	   if </a:t>
            </a:r>
            <a:r>
              <a:rPr lang="en-US" altLang="zh-CN" sz="1200" b="1">
                <a:highlight>
                  <a:srgbClr val="00FF00"/>
                </a:highlight>
                <a:sym typeface="+mn-ea"/>
              </a:rPr>
              <a:t>select</a:t>
            </a:r>
            <a:r>
              <a:rPr lang="en-US" altLang="zh-CN" sz="1200" b="1">
                <a:sym typeface="+mn-ea"/>
              </a:rPr>
              <a:t>(book.dat, book, [isbn], res1) &amp;&amp; select(user.dat, user, [account], res2)  //</a:t>
            </a:r>
            <a:r>
              <a:rPr lang="zh-CN" altLang="en-US" sz="1200" b="1">
                <a:sym typeface="+mn-ea"/>
              </a:rPr>
              <a:t>检查参数是否存在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          //</a:t>
            </a:r>
            <a:r>
              <a:rPr lang="zh-CN" altLang="en-US" sz="1200" b="1">
                <a:sym typeface="+mn-ea"/>
              </a:rPr>
              <a:t>置</a:t>
            </a:r>
            <a:r>
              <a:rPr lang="en-US" altLang="zh-CN" sz="1200" b="1">
                <a:sym typeface="+mn-ea"/>
              </a:rPr>
              <a:t>“</a:t>
            </a:r>
            <a:r>
              <a:rPr lang="zh-CN" altLang="en-US" sz="1200" b="1">
                <a:sym typeface="+mn-ea"/>
              </a:rPr>
              <a:t>是否借出</a:t>
            </a:r>
            <a:r>
              <a:rPr lang="en-US" altLang="zh-CN" sz="1200" b="1">
                <a:sym typeface="+mn-ea"/>
              </a:rPr>
              <a:t>”</a:t>
            </a:r>
            <a:r>
              <a:rPr lang="zh-CN" altLang="en-US" sz="1200" b="1">
                <a:sym typeface="+mn-ea"/>
              </a:rPr>
              <a:t>为</a:t>
            </a:r>
            <a:r>
              <a:rPr lang="en-US" altLang="zh-CN" sz="1200" b="1">
                <a:sym typeface="+mn-ea"/>
              </a:rPr>
              <a:t>1</a:t>
            </a:r>
            <a:r>
              <a:rPr lang="zh-CN" altLang="en-US" sz="1200" b="1">
                <a:sym typeface="+mn-ea"/>
              </a:rPr>
              <a:t>，并在借书学生账号处填写</a:t>
            </a:r>
            <a:r>
              <a:rPr lang="en-US" altLang="zh-CN" sz="1200" b="1">
                <a:sym typeface="+mn-ea"/>
              </a:rPr>
              <a:t>user</a:t>
            </a:r>
            <a:r>
              <a:rPr lang="zh-CN" altLang="en-US" sz="1200" b="1">
                <a:sym typeface="+mn-ea"/>
              </a:rPr>
              <a:t>账户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          if </a:t>
            </a:r>
            <a:r>
              <a:rPr lang="en-US" altLang="zh-CN" sz="1200" b="1">
                <a:highlight>
                  <a:srgbClr val="00FF00"/>
                </a:highlight>
                <a:sym typeface="+mn-ea"/>
              </a:rPr>
              <a:t>update</a:t>
            </a:r>
            <a:r>
              <a:rPr lang="en-US" altLang="zh-CN" sz="1200" b="1">
                <a:sym typeface="+mn-ea"/>
              </a:rPr>
              <a:t>( isbn-book_id.dat, item_before, item_after</a:t>
            </a:r>
            <a:r>
              <a:rPr lang="zh-CN" altLang="en-US" sz="1200" b="1">
                <a:sym typeface="+mn-ea"/>
              </a:rPr>
              <a:t>，</a:t>
            </a:r>
            <a:r>
              <a:rPr lang="en-US" altLang="zh-CN" sz="1200" b="1">
                <a:sym typeface="+mn-ea"/>
              </a:rPr>
              <a:t> [isbn, book_id]) //</a:t>
            </a:r>
            <a:r>
              <a:rPr lang="zh-CN" altLang="en-US" sz="1200" b="1">
                <a:sym typeface="+mn-ea"/>
              </a:rPr>
              <a:t>更新数据库文件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	//</a:t>
            </a:r>
            <a:r>
              <a:rPr lang="zh-CN" altLang="en-US" sz="1200" b="1">
                <a:sym typeface="+mn-ea"/>
              </a:rPr>
              <a:t>借书成功</a:t>
            </a:r>
            <a:r>
              <a:rPr lang="en-US" altLang="zh-CN" sz="1200" b="1">
                <a:sym typeface="+mn-ea"/>
              </a:rPr>
              <a:t> }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status </a:t>
            </a:r>
            <a:r>
              <a:rPr lang="en-US" altLang="zh-CN" sz="1200" b="1">
                <a:highlight>
                  <a:srgbClr val="FFFF00"/>
                </a:highlight>
                <a:sym typeface="+mn-ea"/>
              </a:rPr>
              <a:t>CheckIfBookBorrowed</a:t>
            </a:r>
            <a:r>
              <a:rPr lang="en-US" altLang="zh-CN" sz="1200" b="1">
                <a:sym typeface="+mn-ea"/>
              </a:rPr>
              <a:t>(Book book, int book_id){ //</a:t>
            </a:r>
            <a:r>
              <a:rPr lang="zh-CN" altLang="en-US" sz="1200" b="1">
                <a:sym typeface="+mn-ea"/>
              </a:rPr>
              <a:t>检查某本图书是否被借出</a:t>
            </a:r>
            <a:endParaRPr lang="zh-CN" altLang="en-US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    if  </a:t>
            </a:r>
            <a:r>
              <a:rPr lang="en-US" altLang="zh-CN" sz="1200" b="1">
                <a:highlight>
                  <a:srgbClr val="00FF00"/>
                </a:highlight>
                <a:sym typeface="+mn-ea"/>
              </a:rPr>
              <a:t>select</a:t>
            </a:r>
            <a:r>
              <a:rPr lang="en-US" altLang="zh-CN" sz="1200" b="1">
                <a:sym typeface="+mn-ea"/>
              </a:rPr>
              <a:t>( isbn-book_id.dat, item, [isbn, book_id], result) //</a:t>
            </a:r>
            <a:r>
              <a:rPr lang="zh-CN" altLang="en-US" sz="1200" b="1">
                <a:sym typeface="+mn-ea"/>
              </a:rPr>
              <a:t>先看是否能查到该条信息</a:t>
            </a:r>
            <a:endParaRPr lang="zh-CN" altLang="en-US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          if result</a:t>
            </a:r>
            <a:r>
              <a:rPr lang="zh-CN" altLang="en-US" sz="1200" b="1">
                <a:sym typeface="+mn-ea"/>
              </a:rPr>
              <a:t>的</a:t>
            </a:r>
            <a:r>
              <a:rPr lang="en-US" altLang="zh-CN" sz="1200" b="1">
                <a:sym typeface="+mn-ea"/>
              </a:rPr>
              <a:t>”</a:t>
            </a:r>
            <a:r>
              <a:rPr lang="zh-CN" altLang="en-US" sz="1200" b="1">
                <a:sym typeface="+mn-ea"/>
              </a:rPr>
              <a:t>是否借出</a:t>
            </a:r>
            <a:r>
              <a:rPr lang="en-US" altLang="zh-CN" sz="1200" b="1">
                <a:sym typeface="+mn-ea"/>
              </a:rPr>
              <a:t>”</a:t>
            </a:r>
            <a:r>
              <a:rPr lang="zh-CN" altLang="en-US" sz="1200" b="1">
                <a:sym typeface="+mn-ea"/>
              </a:rPr>
              <a:t>是</a:t>
            </a:r>
            <a:r>
              <a:rPr lang="en-US" altLang="zh-CN" sz="1200" b="1">
                <a:sym typeface="+mn-ea"/>
              </a:rPr>
              <a:t>1 </a:t>
            </a:r>
            <a:r>
              <a:rPr lang="zh-CN" altLang="en-US" sz="1200" b="1">
                <a:sym typeface="+mn-ea"/>
              </a:rPr>
              <a:t>：</a:t>
            </a:r>
            <a:r>
              <a:rPr lang="en-US" altLang="zh-CN" sz="1200" b="1">
                <a:sym typeface="+mn-ea"/>
              </a:rPr>
              <a:t> return “</a:t>
            </a:r>
            <a:r>
              <a:rPr lang="zh-CN" altLang="en-US" sz="1200" b="1">
                <a:sym typeface="+mn-ea"/>
              </a:rPr>
              <a:t>已被借出</a:t>
            </a:r>
            <a:r>
              <a:rPr lang="en-US" altLang="zh-CN" sz="1200" b="1">
                <a:sym typeface="+mn-ea"/>
              </a:rPr>
              <a:t>”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	          else return “</a:t>
            </a:r>
            <a:r>
              <a:rPr lang="zh-CN" altLang="en-US" sz="1200" b="1">
                <a:sym typeface="+mn-ea"/>
              </a:rPr>
              <a:t>未被借出</a:t>
            </a:r>
            <a:r>
              <a:rPr lang="en-US" altLang="zh-CN" sz="1200" b="1">
                <a:sym typeface="+mn-ea"/>
              </a:rPr>
              <a:t>”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 b="1">
                <a:sym typeface="+mn-ea"/>
              </a:rPr>
              <a:t>文件操作层：</a:t>
            </a:r>
            <a:r>
              <a:rPr lang="en-US" altLang="zh-CN" sz="1200" b="1">
                <a:sym typeface="+mn-ea"/>
              </a:rPr>
              <a:t>int </a:t>
            </a:r>
            <a:r>
              <a:rPr lang="en-US" altLang="zh-CN" sz="1200" b="1">
                <a:highlight>
                  <a:srgbClr val="00FF00"/>
                </a:highlight>
                <a:sym typeface="+mn-ea"/>
              </a:rPr>
              <a:t>select</a:t>
            </a:r>
            <a:r>
              <a:rPr lang="en-US" altLang="zh-CN" sz="1200" b="1">
                <a:sym typeface="+mn-ea"/>
              </a:rPr>
              <a:t>(string “table_name”, T &amp;entity,  vector&lt;string&gt;&amp;value,  vector&lt;T&gt;&amp;result); //</a:t>
            </a:r>
            <a:r>
              <a:rPr lang="zh-CN" altLang="en-US" sz="1200" b="1">
                <a:sym typeface="+mn-ea"/>
              </a:rPr>
              <a:t>查找</a:t>
            </a:r>
            <a:endParaRPr lang="en-US" altLang="zh-CN" sz="1200" b="1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                      int </a:t>
            </a:r>
            <a:r>
              <a:rPr lang="en-US" altLang="zh-CN" sz="1200" b="1">
                <a:highlight>
                  <a:srgbClr val="00FF00"/>
                </a:highlight>
                <a:sym typeface="+mn-ea"/>
              </a:rPr>
              <a:t>update</a:t>
            </a:r>
            <a:r>
              <a:rPr lang="en-US" altLang="zh-CN" sz="1200" b="1">
                <a:sym typeface="+mn-ea"/>
              </a:rPr>
              <a:t>(string “table_name”, T &amp;before,  T &amp;after, vector&lt;string&gt;&amp;value);//</a:t>
            </a:r>
            <a:r>
              <a:rPr lang="zh-CN" altLang="en-US" sz="1200" b="1">
                <a:sym typeface="+mn-ea"/>
              </a:rPr>
              <a:t>更新</a:t>
            </a:r>
            <a:endParaRPr lang="en-US" altLang="zh-CN" sz="1200" b="1">
              <a:sym typeface="+mn-ea"/>
            </a:endParaRPr>
          </a:p>
          <a:p>
            <a:pPr marL="0" indent="0">
              <a:buNone/>
            </a:pP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文件层：</a:t>
            </a:r>
            <a:r>
              <a:rPr lang="en-US" altLang="zh-CN" sz="1200" b="1"/>
              <a:t>isbn-book_id.dat</a:t>
            </a:r>
            <a:r>
              <a:rPr lang="en-US" altLang="zh-CN" sz="860" b="1"/>
              <a:t>	  </a:t>
            </a:r>
            <a:r>
              <a:rPr lang="en-US" altLang="zh-CN" sz="860"/>
              <a:t>     </a:t>
            </a:r>
            <a:r>
              <a:rPr lang="en-US" altLang="zh-CN" sz="1020"/>
              <a:t>     </a:t>
            </a:r>
            <a:endParaRPr lang="en-US" altLang="zh-CN" sz="102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885" y="5650230"/>
            <a:ext cx="4429125" cy="771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60205" y="1875790"/>
            <a:ext cx="3860800" cy="633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3900"/>
              <a:t>←</a:t>
            </a:r>
            <a:endParaRPr lang="en-US" altLang="zh-CN" sz="239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作为组长的体会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对个项目，我认为最大的难点在于数据库的设计上，对此我也曾提出采用定长</a:t>
            </a:r>
            <a:r>
              <a:rPr lang="en-US" altLang="zh-CN"/>
              <a:t>/</a:t>
            </a:r>
            <a:r>
              <a:rPr lang="zh-CN" altLang="en-US"/>
              <a:t>不定长记录，</a:t>
            </a:r>
            <a:r>
              <a:rPr lang="en-US" altLang="zh-CN"/>
              <a:t>B+</a:t>
            </a:r>
            <a:r>
              <a:rPr lang="zh-CN" altLang="en-US"/>
              <a:t>树和哈希等方法来优化我们的数据库设计。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我们组原来有</a:t>
            </a:r>
            <a:r>
              <a:rPr lang="en-US" altLang="zh-CN"/>
              <a:t>7</a:t>
            </a:r>
            <a:r>
              <a:rPr lang="zh-CN" altLang="en-US"/>
              <a:t>个人，其中</a:t>
            </a:r>
            <a:r>
              <a:rPr lang="en-US" altLang="zh-CN"/>
              <a:t>4</a:t>
            </a:r>
            <a:r>
              <a:rPr lang="zh-CN" altLang="en-US"/>
              <a:t>人负责编程，我原以为这应该足以让我们攻克</a:t>
            </a:r>
            <a:r>
              <a:rPr lang="en-US" altLang="zh-CN"/>
              <a:t>B+</a:t>
            </a:r>
            <a:r>
              <a:rPr lang="zh-CN" altLang="en-US"/>
              <a:t>树，但没想到小组中途减员，我们不得不暂时搁置了</a:t>
            </a:r>
            <a:r>
              <a:rPr lang="en-US" altLang="zh-CN"/>
              <a:t>B+</a:t>
            </a:r>
            <a:r>
              <a:rPr lang="zh-CN" altLang="en-US"/>
              <a:t>树的想法，采用最基本的内存读入的方式。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然而在这时，由于对课程学习理解的加深、需求的变更等因素影响，我们的文件结构还在不断的变更中，到了距离结项两个周的时候才最终确定下来。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在距离结项一周的时候，我和其中一名编程同学负责的模块已经整合调试完毕，然而没想到另一位同学也要退出，但是他说他会把他负责的部分写完。于是，我便产生了纠结。我不知道该不该催促他写。催的话，他已经说要退出了，能把负责的部分写完是情分；不催的话，又等的着急，因为不知道后续的整合和测试还会出什么问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作为组长的体会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我一边劝他不要退课，一面与他积极沟通项目的进展。我和另一位同学一同与他完成他负责部分的</a:t>
            </a:r>
            <a:r>
              <a:rPr lang="en-US" altLang="zh-CN"/>
              <a:t>debug</a:t>
            </a:r>
            <a:r>
              <a:rPr lang="zh-CN" altLang="en-US"/>
              <a:t>、整合和测试工作。在我们的积极沟通和不懈努力下，他放弃了退课的想法，也终于完成了他负责的内容的编写。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程序测试过程中，有一天晚上，我和一位同学一起深夜</a:t>
            </a:r>
            <a:r>
              <a:rPr lang="en-US" altLang="zh-CN"/>
              <a:t>debug</a:t>
            </a:r>
            <a:r>
              <a:rPr lang="zh-CN" altLang="en-US"/>
              <a:t>，我修改好了我负责的部分，由他来整合，但他在整合过程中遇到了问题，我也不敢说扣死电脑就睡，就陪着他看报错，分析可能出错的原因。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在预测试之后的最后一次</a:t>
            </a:r>
            <a:r>
              <a:rPr lang="en-US" altLang="zh-CN"/>
              <a:t>debug</a:t>
            </a:r>
            <a:r>
              <a:rPr lang="zh-CN" altLang="en-US"/>
              <a:t>过程中，当时大家的精神状态都比较紧，我没有考虑到队友的心情，与这位同学产生了小纠葛。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作为组长的体会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这次小组长的经历让我有了很多体会：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一定要考虑的队友的心情。在</a:t>
            </a:r>
            <a:r>
              <a:rPr lang="en-US" altLang="zh-CN"/>
              <a:t>debug</a:t>
            </a:r>
            <a:r>
              <a:rPr lang="zh-CN" altLang="en-US"/>
              <a:t>以及测试这样大家的神经都比较紧的情况下要注意自己的言辞，要多鼓励队友。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当小组有成员要退出时，只要他不退出，就要视他为没有退出的队友，该做如何要求就要做如何要求；</a:t>
            </a:r>
            <a:r>
              <a:rPr lang="zh-CN" altLang="en-US">
                <a:sym typeface="+mn-ea"/>
              </a:rPr>
              <a:t>当小组减员时，要及时调整分工和需求。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对软件系统的设计和分工应能使得队友可以同时进行开发，工作之间不应该有特别明显的先后顺序。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组长需要对项目有一个整体的把控，包括设计和进度，而在编程的过程中又难免对陷入相对局部的思想，需要做好平衡。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承担工作</a:t>
            </a:r>
            <a:endParaRPr lang="zh-CN" altLang="en-US" sz="2800"/>
          </a:p>
          <a:p>
            <a:r>
              <a:rPr lang="zh-CN" altLang="en-US" sz="2800"/>
              <a:t>学习收获</a:t>
            </a:r>
            <a:endParaRPr lang="zh-CN" altLang="en-US" sz="2800"/>
          </a:p>
          <a:p>
            <a:r>
              <a:rPr lang="zh-CN" altLang="en-US" sz="2800"/>
              <a:t>作为组长的体会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承担工作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项目初期：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各种文档的编写，包括：需求分析文档、文件结构文档、进程文档。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组织队友在课上、课下进行讨论，安排分工，把握项目进度。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对文件结构进行维护。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对软件系统的层次划分进行设计。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根据课上学到的知识，对文件结构文档进行修改和维护。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每周整理进展，向老师汇报，与老师交流小组进展。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承担工作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项目中期：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编写全局配置文件</a:t>
            </a:r>
            <a:r>
              <a:rPr lang="en-US" altLang="zh-CN"/>
              <a:t>config.h</a:t>
            </a:r>
            <a:r>
              <a:rPr lang="zh-CN" altLang="en-US"/>
              <a:t>和</a:t>
            </a:r>
            <a:r>
              <a:rPr lang="en-US" altLang="zh-CN"/>
              <a:t>all_file_classes.h</a:t>
            </a:r>
            <a:r>
              <a:rPr lang="zh-CN" altLang="en-US"/>
              <a:t>，提高软件系统扩展性。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编写工具层的接口，规定好接口的返回值、函数名、执行操作和参数，写在</a:t>
            </a:r>
            <a:r>
              <a:rPr lang="en-US" altLang="zh-CN"/>
              <a:t>tool.h</a:t>
            </a:r>
            <a:r>
              <a:rPr lang="zh-CN" altLang="en-US"/>
              <a:t>中，共</a:t>
            </a:r>
            <a:r>
              <a:rPr lang="en-US" altLang="zh-CN"/>
              <a:t>78</a:t>
            </a:r>
            <a:r>
              <a:rPr lang="zh-CN" altLang="en-US"/>
              <a:t>个。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实现全部工具类的接口函数，写在</a:t>
            </a:r>
            <a:r>
              <a:rPr lang="en-US" altLang="zh-CN">
                <a:sym typeface="+mn-ea"/>
              </a:rPr>
              <a:t>tool.cpp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准备并进行一次小组报告。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完成登录、注册和用户主界面的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布局和前端逻辑的编写。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承担工作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项目后期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与队友进行不同模块的程序整合，调试登录注册及个人界面的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调整队友心态。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与队友共同完成后续的全部程序的整合工作，以及程序测试和</a:t>
            </a:r>
            <a:r>
              <a:rPr lang="en-US" altLang="zh-CN"/>
              <a:t>debug</a:t>
            </a:r>
            <a:r>
              <a:rPr lang="zh-CN" altLang="en-US"/>
              <a:t>工作。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编写技术手册中部分内容，组织系统报告、使用手册、测试报告的编写。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准备小组汇报。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 b="1"/>
              <a:t>需求：</a:t>
            </a:r>
            <a:r>
              <a:rPr lang="zh-CN" altLang="en-US"/>
              <a:t>先确定需求，然后开始前端编写等等，是自顶向下；而先确定文件个数和文件内容的格式，再逐步向上，是自底向上。我是爱特工作室的一员，部门是属于前端开发，之前担任项目组长的时候习惯自顶向下的程序设计，所以在本项目也沿用了我之前做项目的经验。然而本课项目是不允许使用封装好的数据库的，所以自底向上应当是更合理的，也就是要先确定文件。随着我们对于数据库文件的存储的理解的深入，我们也在不断的修改文件结构。而且，需求并不是要一直定死不变的。先确定文件结构，便可以在次基础上实现各种需求。</a:t>
            </a:r>
            <a:endParaRPr lang="zh-CN" altLang="en-US"/>
          </a:p>
          <a:p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设计：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2.1</a:t>
            </a:r>
            <a:r>
              <a:rPr lang="zh-CN" altLang="en-US" b="1">
                <a:sym typeface="+mn-ea"/>
              </a:rPr>
              <a:t>文件结构设计：</a:t>
            </a:r>
            <a:r>
              <a:rPr lang="zh-CN">
                <a:sym typeface="+mn-ea"/>
              </a:rPr>
              <a:t>由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使用数组</a:t>
            </a:r>
            <a:r>
              <a:rPr lang="en-US" altLang="zh-CN">
                <a:sym typeface="+mn-ea"/>
              </a:rPr>
              <a:t>”→”</a:t>
            </a:r>
            <a:r>
              <a:rPr lang="zh-CN" altLang="en-US">
                <a:sym typeface="+mn-ea"/>
              </a:rPr>
              <a:t>使用文件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。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ym typeface="+mn-ea"/>
              </a:rPr>
              <a:t>比如，在记录某个学生的收藏图书情况时，我一开始想的是在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类中使用数组存储。但显然这样是不合理的，用户就是用户，不应该存储除了独属于用户之外的信息。像姓名、性别、专业等等可以说是独属于用户的信息，而用户收藏了哪些书则不属于此，若要存储该信息，应当另建一个文件，在这个文件中存储从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Book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一对多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的映射关系。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学习收获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025" y="1578610"/>
            <a:ext cx="10775950" cy="1376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3434715"/>
            <a:ext cx="10775950" cy="1946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3420" y="5575935"/>
            <a:ext cx="11002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增加一个文件来存储用户和图书的关系有如下好处：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避免空间资源的浪费（如：上图中吕筱玮并没有收藏图书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，但采用定长记录时也会占用存储空间）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可以存储更多的关系信息（如是否有借阅历史）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学习收获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3420" y="5575935"/>
            <a:ext cx="11002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对于区分某</a:t>
            </a:r>
            <a:r>
              <a:rPr lang="en-US" altLang="zh-CN"/>
              <a:t>isbn</a:t>
            </a:r>
            <a:r>
              <a:rPr lang="zh-CN" altLang="en-US"/>
              <a:t>下的不同本图书，也可用一个新的文件来存储他们之间的</a:t>
            </a:r>
            <a:r>
              <a:rPr lang="en-US" altLang="zh-CN"/>
              <a:t>“</a:t>
            </a:r>
            <a:r>
              <a:rPr lang="zh-CN" altLang="en-US"/>
              <a:t>一对多</a:t>
            </a:r>
            <a:r>
              <a:rPr lang="en-US" altLang="zh-CN"/>
              <a:t>”</a:t>
            </a:r>
            <a:r>
              <a:rPr lang="zh-CN" altLang="en-US"/>
              <a:t>关系。</a:t>
            </a:r>
            <a:endParaRPr lang="zh-CN" altLang="en-US"/>
          </a:p>
          <a:p>
            <a:r>
              <a:rPr lang="zh-CN" altLang="en-US"/>
              <a:t>如果在区分不同本图书的同时仍仅用一个文件来存储信息，则会造成信息的冗余存储。</a:t>
            </a:r>
            <a:endParaRPr lang="zh-CN" altLang="en-US"/>
          </a:p>
          <a:p>
            <a:r>
              <a:rPr lang="zh-CN" altLang="en-US"/>
              <a:t>使用两个文件存储显然更为合理（如下图）。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920" y="3298825"/>
            <a:ext cx="4303395" cy="2110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1313815"/>
            <a:ext cx="10407015" cy="18180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4015105"/>
            <a:ext cx="5683250" cy="6788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50940" y="3863975"/>
            <a:ext cx="488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+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学习收获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3420" y="5575935"/>
            <a:ext cx="1100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合理的文件结构设计是项目的关键，要合理利用不同对象之间的关系进行文件结构的设计。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27140" y="3522345"/>
            <a:ext cx="488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+</a:t>
            </a:r>
            <a:endParaRPr lang="en-US" altLang="zh-CN" sz="4800"/>
          </a:p>
        </p:txBody>
      </p:sp>
      <p:sp>
        <p:nvSpPr>
          <p:cNvPr id="3" name="文本框 2"/>
          <p:cNvSpPr txBox="1"/>
          <p:nvPr/>
        </p:nvSpPr>
        <p:spPr>
          <a:xfrm>
            <a:off x="698500" y="1319530"/>
            <a:ext cx="1041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对于我们这个项目来说，采用刚才所讲的文件存储结构已经够用。但如果考虑到软件系统的扩展性（譬如：新的需求要求显示某</a:t>
            </a:r>
            <a:r>
              <a:rPr lang="en-US" altLang="zh-CN"/>
              <a:t>isbn</a:t>
            </a:r>
            <a:r>
              <a:rPr lang="zh-CN" altLang="en-US"/>
              <a:t>下某本书的历史借阅人），应当采用更加合理的文件存储结构：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2606675"/>
            <a:ext cx="5543550" cy="212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5" y="2682875"/>
            <a:ext cx="3219450" cy="2047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2167,&quot;width&quot;:16970}"/>
</p:tagLst>
</file>

<file path=ppt/tags/tag72.xml><?xml version="1.0" encoding="utf-8"?>
<p:tagLst xmlns:p="http://schemas.openxmlformats.org/presentationml/2006/main">
  <p:tag name="KSO_WM_UNIT_PLACING_PICTURE_USER_VIEWPORT" val="{&quot;height&quot;:1875,&quot;width&quot;:6675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演示</Application>
  <PresentationFormat>宽屏</PresentationFormat>
  <Paragraphs>123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个人报告</vt:lpstr>
      <vt:lpstr>PowerPoint 演示文稿</vt:lpstr>
      <vt:lpstr>承担工作</vt:lpstr>
      <vt:lpstr>承担工作</vt:lpstr>
      <vt:lpstr>承担工作</vt:lpstr>
      <vt:lpstr>学习收获</vt:lpstr>
      <vt:lpstr>学习收获</vt:lpstr>
      <vt:lpstr>学习收获</vt:lpstr>
      <vt:lpstr>学习收获</vt:lpstr>
      <vt:lpstr>学习收获</vt:lpstr>
      <vt:lpstr>PowerPoint 演示文稿</vt:lpstr>
      <vt:lpstr>作为组长的体会</vt:lpstr>
      <vt:lpstr>作为组长的体会</vt:lpstr>
      <vt:lpstr>作为组长的体会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Ayanokoji  Kiyotaka</cp:lastModifiedBy>
  <cp:revision>159</cp:revision>
  <dcterms:created xsi:type="dcterms:W3CDTF">2019-06-19T02:08:00Z</dcterms:created>
  <dcterms:modified xsi:type="dcterms:W3CDTF">2021-11-03T08:47:19Z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BE8DB12C62C54478925FE63139BD4432</vt:lpwstr>
  </property>
</Properties>
</file>