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60" r:id="rId4"/>
    <p:sldId id="261" r:id="rId6"/>
    <p:sldId id="264" r:id="rId7"/>
    <p:sldId id="3509" r:id="rId8"/>
    <p:sldId id="265" r:id="rId9"/>
    <p:sldId id="3510" r:id="rId10"/>
    <p:sldId id="3511" r:id="rId11"/>
    <p:sldId id="3512" r:id="rId12"/>
    <p:sldId id="3513" r:id="rId13"/>
    <p:sldId id="3514" r:id="rId14"/>
    <p:sldId id="3515" r:id="rId15"/>
    <p:sldId id="3516" r:id="rId16"/>
    <p:sldId id="3517" r:id="rId17"/>
    <p:sldId id="3518" r:id="rId18"/>
    <p:sldId id="3519" r:id="rId19"/>
    <p:sldId id="3520" r:id="rId20"/>
    <p:sldId id="3521" r:id="rId21"/>
    <p:sldId id="3522" r:id="rId22"/>
    <p:sldId id="3523" r:id="rId23"/>
    <p:sldId id="3524" r:id="rId24"/>
    <p:sldId id="3525" r:id="rId25"/>
    <p:sldId id="3526" r:id="rId26"/>
    <p:sldId id="3527" r:id="rId27"/>
    <p:sldId id="3529" r:id="rId28"/>
    <p:sldId id="3533" r:id="rId29"/>
    <p:sldId id="3484" r:id="rId30"/>
    <p:sldId id="3530" r:id="rId31"/>
    <p:sldId id="3531" r:id="rId32"/>
    <p:sldId id="3532" r:id="rId33"/>
    <p:sldId id="3534" r:id="rId34"/>
    <p:sldId id="3535" r:id="rId35"/>
    <p:sldId id="3536" r:id="rId36"/>
    <p:sldId id="3537" r:id="rId37"/>
    <p:sldId id="3538" r:id="rId38"/>
    <p:sldId id="3540" r:id="rId39"/>
    <p:sldId id="3541" r:id="rId40"/>
    <p:sldId id="3542" r:id="rId41"/>
    <p:sldId id="3543" r:id="rId42"/>
    <p:sldId id="3544" r:id="rId43"/>
    <p:sldId id="3545" r:id="rId44"/>
    <p:sldId id="3546" r:id="rId45"/>
    <p:sldId id="3547" r:id="rId46"/>
    <p:sldId id="3548" r:id="rId47"/>
    <p:sldId id="3555" r:id="rId48"/>
    <p:sldId id="3549" r:id="rId49"/>
    <p:sldId id="3503"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9600"/>
    <a:srgbClr val="404040"/>
    <a:srgbClr val="7F8CA3"/>
    <a:srgbClr val="262626"/>
    <a:srgbClr val="DA8200"/>
    <a:srgbClr val="2C2C2C"/>
    <a:srgbClr val="FF9900"/>
    <a:srgbClr val="FF6600"/>
    <a:srgbClr val="9BE5ED"/>
    <a:srgbClr val="31BB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8" autoAdjust="0"/>
    <p:restoredTop sz="94214" autoAdjust="0"/>
  </p:normalViewPr>
  <p:slideViewPr>
    <p:cSldViewPr snapToGrid="0">
      <p:cViewPr>
        <p:scale>
          <a:sx n="75" d="100"/>
          <a:sy n="75" d="100"/>
        </p:scale>
        <p:origin x="-1740" y="-798"/>
      </p:cViewPr>
      <p:guideLst>
        <p:guide orient="horz" pos="2160"/>
        <p:guide pos="38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F96458-6D58-4F1D-8A1F-49148139D3E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ECC6B-0D75-40C4-9779-3248489840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6DD878-13B8-4D59-A5A5-EE52F45199EA}" type="slidenum">
              <a:rPr lang="zh-CN" altLang="en-US" smtClean="0"/>
            </a:fld>
            <a:endParaRPr lang="zh-CN" altLang="en-US"/>
          </a:p>
        </p:txBody>
      </p:sp>
      <p:sp>
        <p:nvSpPr>
          <p:cNvPr id="11" name="TextBox 10"/>
          <p:cNvSpPr txBox="1"/>
          <p:nvPr userDrawn="1"/>
        </p:nvSpPr>
        <p:spPr>
          <a:xfrm>
            <a:off x="1907704" y="674970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429D539-5BED-47D2-AAB7-BD075F4C08F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6DD878-13B8-4D59-A5A5-EE52F45199EA}"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9D539-5BED-47D2-AAB7-BD075F4C08F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DD878-13B8-4D59-A5A5-EE52F45199E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advClick="0" advTm="0">
        <p14:switch dir="r"/>
      </p:transition>
    </mc:Choice>
    <mc:Fallback>
      <p:transition spd="slow" advClick="0" advTm="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2.xml"/><Relationship Id="rId7"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15.png"/><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613" y="1905"/>
            <a:ext cx="12170364" cy="6858000"/>
          </a:xfrm>
          <a:prstGeom prst="rect">
            <a:avLst/>
          </a:prstGeom>
        </p:spPr>
      </p:pic>
      <p:sp>
        <p:nvSpPr>
          <p:cNvPr id="9" name="等腰三角形 8"/>
          <p:cNvSpPr/>
          <p:nvPr/>
        </p:nvSpPr>
        <p:spPr>
          <a:xfrm>
            <a:off x="245781" y="1553029"/>
            <a:ext cx="6169533" cy="5304971"/>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6"/>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矩形 13"/>
          <p:cNvSpPr/>
          <p:nvPr/>
        </p:nvSpPr>
        <p:spPr>
          <a:xfrm>
            <a:off x="1128485" y="5447347"/>
            <a:ext cx="2412999" cy="988695"/>
          </a:xfrm>
          <a:prstGeom prst="rect">
            <a:avLst/>
          </a:prstGeom>
        </p:spPr>
        <p:txBody>
          <a:bodyPr wrap="square">
            <a:spAutoFit/>
          </a:bodyPr>
          <a:lstStyle/>
          <a:p>
            <a:pPr algn="ctr">
              <a:lnSpc>
                <a:spcPts val="7000"/>
              </a:lnSpc>
            </a:pPr>
            <a:r>
              <a:rPr kumimoji="1" lang="en-US" altLang="zh-CN" sz="6600" spc="300" dirty="0" smtClean="0">
                <a:solidFill>
                  <a:srgbClr val="FFFFFF"/>
                </a:solidFill>
                <a:effectLst>
                  <a:outerShdw blurRad="63500" dist="38100" dir="2700000" sx="104000" sy="104000" algn="tl">
                    <a:schemeClr val="tx1">
                      <a:lumMod val="95000"/>
                      <a:lumOff val="5000"/>
                      <a:alpha val="43000"/>
                    </a:schemeClr>
                  </a:outerShdw>
                </a:effectLst>
                <a:latin typeface="Agency FB" panose="020B0503020202020204" pitchFamily="34" charset="0"/>
                <a:cs typeface="+mn-ea"/>
                <a:sym typeface="+mn-lt"/>
              </a:rPr>
              <a:t>2021</a:t>
            </a:r>
            <a:endParaRPr kumimoji="1" lang="en-US" altLang="zh-CN" sz="6600" spc="300" dirty="0">
              <a:solidFill>
                <a:srgbClr val="FFFFFF"/>
              </a:solidFill>
              <a:effectLst>
                <a:outerShdw blurRad="63500" dist="38100" dir="2700000" sx="104000" sy="104000" algn="tl">
                  <a:schemeClr val="tx1">
                    <a:lumMod val="95000"/>
                    <a:lumOff val="5000"/>
                    <a:alpha val="43000"/>
                  </a:schemeClr>
                </a:outerShdw>
              </a:effectLst>
              <a:latin typeface="Agency FB" panose="020B0503020202020204" pitchFamily="34" charset="0"/>
              <a:cs typeface="+mn-ea"/>
              <a:sym typeface="+mn-lt"/>
            </a:endParaRPr>
          </a:p>
        </p:txBody>
      </p:sp>
      <p:sp>
        <p:nvSpPr>
          <p:cNvPr id="16" name="文本框 15"/>
          <p:cNvSpPr txBox="1"/>
          <p:nvPr/>
        </p:nvSpPr>
        <p:spPr>
          <a:xfrm>
            <a:off x="5415932" y="2860959"/>
            <a:ext cx="5383530" cy="1014730"/>
          </a:xfrm>
          <a:prstGeom prst="rect">
            <a:avLst/>
          </a:prstGeom>
          <a:noFill/>
        </p:spPr>
        <p:txBody>
          <a:bodyPr wrap="none" rtlCol="0">
            <a:spAutoFit/>
          </a:bodyPr>
          <a:lstStyle/>
          <a:p>
            <a:r>
              <a:rPr lang="zh-CN" sz="6000" b="1" spc="-150" dirty="0">
                <a:solidFill>
                  <a:schemeClr val="tx1">
                    <a:lumMod val="75000"/>
                    <a:lumOff val="25000"/>
                  </a:schemeClr>
                </a:solidFill>
                <a:cs typeface="+mn-ea"/>
                <a:sym typeface="+mn-lt"/>
              </a:rPr>
              <a:t>第八组小组汇报</a:t>
            </a:r>
            <a:endParaRPr lang="zh-CN" sz="6000" b="1" spc="-150" dirty="0">
              <a:solidFill>
                <a:schemeClr val="tx1">
                  <a:lumMod val="75000"/>
                  <a:lumOff val="25000"/>
                </a:schemeClr>
              </a:solidFill>
              <a:cs typeface="+mn-ea"/>
              <a:sym typeface="+mn-lt"/>
            </a:endParaRPr>
          </a:p>
        </p:txBody>
      </p:sp>
      <p:sp>
        <p:nvSpPr>
          <p:cNvPr id="17" name="矩形 16"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5527040" y="4058920"/>
            <a:ext cx="5783580" cy="829945"/>
          </a:xfrm>
          <a:prstGeom prst="rect">
            <a:avLst/>
          </a:prstGeom>
        </p:spPr>
        <p:txBody>
          <a:bodyPr wrap="square">
            <a:spAutoFit/>
          </a:bodyPr>
          <a:lstStyle/>
          <a:p>
            <a:pPr fontAlgn="auto">
              <a:lnSpc>
                <a:spcPct val="100000"/>
              </a:lnSpc>
            </a:pPr>
            <a:r>
              <a:rPr lang="zh-CN" altLang="en-US" sz="2400" dirty="0">
                <a:solidFill>
                  <a:schemeClr val="tx1">
                    <a:lumMod val="95000"/>
                    <a:lumOff val="5000"/>
                  </a:schemeClr>
                </a:solidFill>
                <a:cs typeface="+mn-ea"/>
                <a:sym typeface="+mn-lt"/>
              </a:rPr>
              <a:t>小组成员：岳宇轩、吕筱玮、赵梓淇、</a:t>
            </a:r>
            <a:endParaRPr lang="zh-CN" altLang="en-US" sz="2400" dirty="0">
              <a:solidFill>
                <a:schemeClr val="tx1">
                  <a:lumMod val="95000"/>
                  <a:lumOff val="5000"/>
                </a:schemeClr>
              </a:solidFill>
              <a:cs typeface="+mn-ea"/>
              <a:sym typeface="+mn-lt"/>
            </a:endParaRPr>
          </a:p>
          <a:p>
            <a:pPr fontAlgn="auto">
              <a:lnSpc>
                <a:spcPct val="100000"/>
              </a:lnSpc>
            </a:pPr>
            <a:r>
              <a:rPr lang="en-US" altLang="zh-CN" sz="2400" dirty="0">
                <a:solidFill>
                  <a:schemeClr val="tx1">
                    <a:lumMod val="95000"/>
                    <a:lumOff val="5000"/>
                  </a:schemeClr>
                </a:solidFill>
                <a:cs typeface="+mn-ea"/>
                <a:sym typeface="+mn-lt"/>
              </a:rPr>
              <a:t>	       </a:t>
            </a:r>
            <a:r>
              <a:rPr lang="zh-CN" altLang="en-US" sz="2400" dirty="0">
                <a:solidFill>
                  <a:schemeClr val="tx1">
                    <a:lumMod val="95000"/>
                    <a:lumOff val="5000"/>
                  </a:schemeClr>
                </a:solidFill>
                <a:cs typeface="+mn-ea"/>
                <a:sym typeface="+mn-lt"/>
              </a:rPr>
              <a:t>韩荣佳、孙小淇</a:t>
            </a:r>
            <a:endParaRPr lang="zh-CN" altLang="en-US" sz="2400" dirty="0">
              <a:solidFill>
                <a:schemeClr val="tx1">
                  <a:lumMod val="95000"/>
                  <a:lumOff val="5000"/>
                </a:schemeClr>
              </a:solidFill>
              <a:cs typeface="+mn-ea"/>
              <a:sym typeface="+mn-lt"/>
            </a:endParaRPr>
          </a:p>
        </p:txBody>
      </p:sp>
      <p:cxnSp>
        <p:nvCxnSpPr>
          <p:cNvPr id="19" name="直接连接符 18"/>
          <p:cNvCxnSpPr/>
          <p:nvPr/>
        </p:nvCxnSpPr>
        <p:spPr>
          <a:xfrm>
            <a:off x="5527040" y="3920490"/>
            <a:ext cx="5201920" cy="1016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0800000">
            <a:off x="2067103" y="-1814"/>
            <a:ext cx="2281107" cy="1961446"/>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88900" dist="63500" dir="10800000" sx="103000" sy="103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588648" y="2185351"/>
            <a:ext cx="2186146" cy="571589"/>
            <a:chOff x="5588648" y="2307271"/>
            <a:chExt cx="2186146" cy="571589"/>
          </a:xfrm>
        </p:grpSpPr>
        <p:sp>
          <p:nvSpPr>
            <p:cNvPr id="24" name="等腰三角形 23"/>
            <p:cNvSpPr/>
            <p:nvPr/>
          </p:nvSpPr>
          <p:spPr>
            <a:xfrm>
              <a:off x="5588648" y="230727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6354682" y="231644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等腰三角形 25"/>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6" presetClass="entr" presetSubtype="37"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outVertical)">
                                      <p:cBhvr>
                                        <p:cTn id="24" dur="500"/>
                                        <p:tgtEl>
                                          <p:spTgt spid="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2000"/>
                            </p:stCondLst>
                            <p:childTnLst>
                              <p:par>
                                <p:cTn id="33" presetID="3" presetClass="entr" presetSubtype="1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P spid="14" grpId="0"/>
      <p:bldP spid="16" grpId="0"/>
      <p:bldP spid="17" grpId="0"/>
      <p:bldP spid="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1174115"/>
            <a:ext cx="9264650" cy="460375"/>
          </a:xfrm>
          <a:prstGeom prst="rect">
            <a:avLst/>
          </a:prstGeom>
          <a:noFill/>
        </p:spPr>
        <p:txBody>
          <a:bodyPr wrap="square" rtlCol="0">
            <a:spAutoFit/>
          </a:bodyPr>
          <a:p>
            <a:r>
              <a:rPr lang="en-US" altLang="zh-CN" sz="2400" b="1" i="1" u="sng">
                <a:solidFill>
                  <a:srgbClr val="FF9600"/>
                </a:solidFill>
              </a:rPr>
              <a:t>5</a:t>
            </a:r>
            <a:r>
              <a:rPr lang="zh-CN" altLang="en-US" sz="2400" b="1" i="1" u="sng">
                <a:solidFill>
                  <a:srgbClr val="FF9600"/>
                </a:solidFill>
              </a:rPr>
              <a:t>、推荐</a:t>
            </a:r>
            <a:endParaRPr lang="zh-CN" altLang="en-US" sz="2400" b="1" i="1" u="sng">
              <a:solidFill>
                <a:srgbClr val="FF9600"/>
              </a:solidFill>
            </a:endParaRPr>
          </a:p>
        </p:txBody>
      </p:sp>
      <p:sp>
        <p:nvSpPr>
          <p:cNvPr id="3" name="文本框 2"/>
          <p:cNvSpPr txBox="1"/>
          <p:nvPr/>
        </p:nvSpPr>
        <p:spPr>
          <a:xfrm>
            <a:off x="1568450" y="1706245"/>
            <a:ext cx="3214370" cy="4246245"/>
          </a:xfrm>
          <a:prstGeom prst="rect">
            <a:avLst/>
          </a:prstGeom>
          <a:noFill/>
        </p:spPr>
        <p:txBody>
          <a:bodyPr wrap="square" rtlCol="0">
            <a:spAutoFit/>
          </a:bodyPr>
          <a:p>
            <a:pPr fontAlgn="auto">
              <a:lnSpc>
                <a:spcPct val="150000"/>
              </a:lnSpc>
            </a:pPr>
            <a:r>
              <a:rPr lang="zh-CN" altLang="en-US" sz="2000">
                <a:solidFill>
                  <a:srgbClr val="404040"/>
                </a:solidFill>
              </a:rPr>
              <a:t>勾选书名、作者、ISBN、或分区，输入相应内容进行图书搜索，显示出搜索到图书的列表。支持对于诸如作者和书名的联合搜索，并会对搜索结果进行去重。同时点击加载推荐列表会根据借阅和收藏情况进行用户推荐。</a:t>
            </a:r>
            <a:endParaRPr lang="zh-CN" altLang="en-US" sz="2000">
              <a:solidFill>
                <a:srgbClr val="404040"/>
              </a:solidFill>
            </a:endParaRPr>
          </a:p>
        </p:txBody>
      </p:sp>
      <p:pic>
        <p:nvPicPr>
          <p:cNvPr id="5" name="图片 4" descr="图片 7"/>
          <p:cNvPicPr>
            <a:picLocks noChangeAspect="1"/>
          </p:cNvPicPr>
          <p:nvPr/>
        </p:nvPicPr>
        <p:blipFill>
          <a:blip r:embed="rId2"/>
          <a:stretch>
            <a:fillRect/>
          </a:stretch>
        </p:blipFill>
        <p:spPr>
          <a:xfrm>
            <a:off x="5556250" y="1174115"/>
            <a:ext cx="5715635" cy="551815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1854835"/>
            <a:ext cx="9264650" cy="460375"/>
          </a:xfrm>
          <a:prstGeom prst="rect">
            <a:avLst/>
          </a:prstGeom>
          <a:noFill/>
        </p:spPr>
        <p:txBody>
          <a:bodyPr wrap="square" rtlCol="0">
            <a:spAutoFit/>
          </a:bodyPr>
          <a:p>
            <a:r>
              <a:rPr lang="en-US" sz="2400" b="1" i="1" u="sng">
                <a:solidFill>
                  <a:srgbClr val="FF9600"/>
                </a:solidFill>
              </a:rPr>
              <a:t>6</a:t>
            </a:r>
            <a:r>
              <a:rPr lang="zh-CN" altLang="en-US" sz="2400" b="1" i="1" u="sng">
                <a:solidFill>
                  <a:srgbClr val="FF9600"/>
                </a:solidFill>
              </a:rPr>
              <a:t>、分区</a:t>
            </a:r>
            <a:endParaRPr lang="zh-CN" altLang="en-US" sz="2400" b="1" i="1" u="sng">
              <a:solidFill>
                <a:srgbClr val="FF9600"/>
              </a:solidFill>
            </a:endParaRPr>
          </a:p>
        </p:txBody>
      </p:sp>
      <p:sp>
        <p:nvSpPr>
          <p:cNvPr id="3" name="文本框 2"/>
          <p:cNvSpPr txBox="1"/>
          <p:nvPr/>
        </p:nvSpPr>
        <p:spPr>
          <a:xfrm>
            <a:off x="1568450" y="2576830"/>
            <a:ext cx="3214370" cy="2861310"/>
          </a:xfrm>
          <a:prstGeom prst="rect">
            <a:avLst/>
          </a:prstGeom>
          <a:noFill/>
        </p:spPr>
        <p:txBody>
          <a:bodyPr wrap="square" rtlCol="0">
            <a:spAutoFit/>
          </a:bodyPr>
          <a:p>
            <a:pPr fontAlgn="auto">
              <a:lnSpc>
                <a:spcPct val="150000"/>
              </a:lnSpc>
            </a:pPr>
            <a:r>
              <a:rPr lang="zh-CN" altLang="en-US" sz="2000">
                <a:solidFill>
                  <a:srgbClr val="404040"/>
                </a:solidFill>
              </a:rPr>
              <a:t>进入分区主页面，选择您想查看的分区，点击加载数据，可显示出该区内的图书列表。点击列表中的某一本图书，进入图书详情页。</a:t>
            </a:r>
            <a:endParaRPr lang="zh-CN" altLang="en-US" sz="2000">
              <a:solidFill>
                <a:srgbClr val="404040"/>
              </a:solidFill>
            </a:endParaRPr>
          </a:p>
        </p:txBody>
      </p:sp>
      <p:pic>
        <p:nvPicPr>
          <p:cNvPr id="6" name="图片 5" descr="图片 8"/>
          <p:cNvPicPr>
            <a:picLocks noChangeAspect="1"/>
          </p:cNvPicPr>
          <p:nvPr/>
        </p:nvPicPr>
        <p:blipFill>
          <a:blip r:embed="rId2"/>
          <a:stretch>
            <a:fillRect/>
          </a:stretch>
        </p:blipFill>
        <p:spPr>
          <a:xfrm>
            <a:off x="4884420" y="966470"/>
            <a:ext cx="4993005" cy="4264660"/>
          </a:xfrm>
          <a:prstGeom prst="rect">
            <a:avLst/>
          </a:prstGeom>
        </p:spPr>
      </p:pic>
      <p:pic>
        <p:nvPicPr>
          <p:cNvPr id="7" name="图片 6" descr="图片 9"/>
          <p:cNvPicPr>
            <a:picLocks noChangeAspect="1"/>
          </p:cNvPicPr>
          <p:nvPr/>
        </p:nvPicPr>
        <p:blipFill>
          <a:blip r:embed="rId3"/>
          <a:stretch>
            <a:fillRect/>
          </a:stretch>
        </p:blipFill>
        <p:spPr>
          <a:xfrm>
            <a:off x="6145530" y="2794635"/>
            <a:ext cx="5188585" cy="406336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004060"/>
            <a:ext cx="9264650" cy="460375"/>
          </a:xfrm>
          <a:prstGeom prst="rect">
            <a:avLst/>
          </a:prstGeom>
          <a:noFill/>
        </p:spPr>
        <p:txBody>
          <a:bodyPr wrap="square" rtlCol="0">
            <a:spAutoFit/>
          </a:bodyPr>
          <a:p>
            <a:r>
              <a:rPr lang="en-US" sz="2400" b="1" i="1" u="sng">
                <a:solidFill>
                  <a:srgbClr val="FF9600"/>
                </a:solidFill>
              </a:rPr>
              <a:t>7</a:t>
            </a:r>
            <a:r>
              <a:rPr lang="zh-CN" altLang="en-US" sz="2400" b="1" i="1" u="sng">
                <a:solidFill>
                  <a:srgbClr val="FF9600"/>
                </a:solidFill>
              </a:rPr>
              <a:t>、图书详情</a:t>
            </a:r>
            <a:endParaRPr lang="zh-CN" altLang="en-US" sz="2400" b="1" i="1" u="sng">
              <a:solidFill>
                <a:srgbClr val="FF9600"/>
              </a:solidFill>
            </a:endParaRPr>
          </a:p>
        </p:txBody>
      </p:sp>
      <p:sp>
        <p:nvSpPr>
          <p:cNvPr id="3" name="文本框 2"/>
          <p:cNvSpPr txBox="1"/>
          <p:nvPr/>
        </p:nvSpPr>
        <p:spPr>
          <a:xfrm>
            <a:off x="1568450" y="2660650"/>
            <a:ext cx="2985770" cy="2399665"/>
          </a:xfrm>
          <a:prstGeom prst="rect">
            <a:avLst/>
          </a:prstGeom>
          <a:noFill/>
        </p:spPr>
        <p:txBody>
          <a:bodyPr wrap="square" rtlCol="0">
            <a:spAutoFit/>
          </a:bodyPr>
          <a:p>
            <a:pPr fontAlgn="auto">
              <a:lnSpc>
                <a:spcPct val="150000"/>
              </a:lnSpc>
            </a:pPr>
            <a:r>
              <a:rPr lang="zh-CN" altLang="en-US" sz="2000">
                <a:solidFill>
                  <a:srgbClr val="404040"/>
                </a:solidFill>
              </a:rPr>
              <a:t>图书详情页展示图书的基本信息及该图书每一单本的书刊状态和借阅状态，您可根据这些信息进行预约、借阅或收藏。</a:t>
            </a:r>
            <a:endParaRPr lang="zh-CN" altLang="en-US" sz="2000">
              <a:solidFill>
                <a:srgbClr val="404040"/>
              </a:solidFill>
            </a:endParaRPr>
          </a:p>
        </p:txBody>
      </p:sp>
      <p:pic>
        <p:nvPicPr>
          <p:cNvPr id="6" name="图片 5" descr="图片 1"/>
          <p:cNvPicPr>
            <a:picLocks noChangeAspect="1"/>
          </p:cNvPicPr>
          <p:nvPr/>
        </p:nvPicPr>
        <p:blipFill>
          <a:blip r:embed="rId2"/>
          <a:stretch>
            <a:fillRect/>
          </a:stretch>
        </p:blipFill>
        <p:spPr>
          <a:xfrm>
            <a:off x="5560060" y="1007745"/>
            <a:ext cx="5448935" cy="570484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004060"/>
            <a:ext cx="9264650" cy="460375"/>
          </a:xfrm>
          <a:prstGeom prst="rect">
            <a:avLst/>
          </a:prstGeom>
          <a:noFill/>
        </p:spPr>
        <p:txBody>
          <a:bodyPr wrap="square" rtlCol="0">
            <a:spAutoFit/>
          </a:bodyPr>
          <a:p>
            <a:r>
              <a:rPr lang="en-US" sz="2400" b="1" i="1" u="sng">
                <a:solidFill>
                  <a:srgbClr val="FF9600"/>
                </a:solidFill>
              </a:rPr>
              <a:t>8</a:t>
            </a:r>
            <a:r>
              <a:rPr lang="zh-CN" altLang="en-US" sz="2400" b="1" i="1" u="sng">
                <a:solidFill>
                  <a:srgbClr val="FF9600"/>
                </a:solidFill>
              </a:rPr>
              <a:t>、个人</a:t>
            </a:r>
            <a:endParaRPr lang="zh-CN" altLang="en-US" sz="2400" b="1" i="1" u="sng">
              <a:solidFill>
                <a:srgbClr val="FF9600"/>
              </a:solidFill>
            </a:endParaRPr>
          </a:p>
        </p:txBody>
      </p:sp>
      <p:sp>
        <p:nvSpPr>
          <p:cNvPr id="3" name="文本框 2"/>
          <p:cNvSpPr txBox="1"/>
          <p:nvPr/>
        </p:nvSpPr>
        <p:spPr>
          <a:xfrm>
            <a:off x="1568450" y="2691765"/>
            <a:ext cx="2985770" cy="2399665"/>
          </a:xfrm>
          <a:prstGeom prst="rect">
            <a:avLst/>
          </a:prstGeom>
          <a:noFill/>
        </p:spPr>
        <p:txBody>
          <a:bodyPr wrap="square" rtlCol="0">
            <a:spAutoFit/>
          </a:bodyPr>
          <a:p>
            <a:pPr fontAlgn="auto">
              <a:lnSpc>
                <a:spcPct val="150000"/>
              </a:lnSpc>
            </a:pPr>
            <a:r>
              <a:rPr lang="zh-CN" altLang="en-US" sz="2000" b="1" u="sng">
                <a:solidFill>
                  <a:srgbClr val="404040"/>
                </a:solidFill>
              </a:rPr>
              <a:t>①显示个人信息</a:t>
            </a:r>
            <a:r>
              <a:rPr lang="zh-CN" altLang="en-US" sz="2000">
                <a:solidFill>
                  <a:srgbClr val="404040"/>
                </a:solidFill>
              </a:rPr>
              <a:t>：姓名、性别、学号、专业</a:t>
            </a:r>
            <a:endParaRPr lang="zh-CN" altLang="en-US" sz="2000">
              <a:solidFill>
                <a:srgbClr val="404040"/>
              </a:solidFill>
            </a:endParaRPr>
          </a:p>
          <a:p>
            <a:pPr fontAlgn="auto">
              <a:lnSpc>
                <a:spcPct val="150000"/>
              </a:lnSpc>
            </a:pPr>
            <a:r>
              <a:rPr lang="zh-CN" altLang="en-US" sz="2000" b="1" u="sng">
                <a:solidFill>
                  <a:srgbClr val="404040"/>
                </a:solidFill>
              </a:rPr>
              <a:t>②点击用户收藏</a:t>
            </a:r>
            <a:r>
              <a:rPr lang="zh-CN" altLang="en-US" sz="2000">
                <a:solidFill>
                  <a:srgbClr val="404040"/>
                </a:solidFill>
              </a:rPr>
              <a:t>，显示用户收藏的书籍信息，可在打开的列表中取消收藏</a:t>
            </a:r>
            <a:endParaRPr lang="zh-CN" altLang="en-US" sz="2000">
              <a:solidFill>
                <a:srgbClr val="404040"/>
              </a:solidFill>
            </a:endParaRPr>
          </a:p>
        </p:txBody>
      </p:sp>
      <p:pic>
        <p:nvPicPr>
          <p:cNvPr id="5" name="图片 4" descr="图片 11"/>
          <p:cNvPicPr>
            <a:picLocks noChangeAspect="1"/>
          </p:cNvPicPr>
          <p:nvPr/>
        </p:nvPicPr>
        <p:blipFill>
          <a:blip r:embed="rId2"/>
          <a:stretch>
            <a:fillRect/>
          </a:stretch>
        </p:blipFill>
        <p:spPr>
          <a:xfrm>
            <a:off x="6576060" y="654050"/>
            <a:ext cx="4257040" cy="6043295"/>
          </a:xfrm>
          <a:prstGeom prst="rect">
            <a:avLst/>
          </a:prstGeom>
        </p:spPr>
      </p:pic>
      <p:pic>
        <p:nvPicPr>
          <p:cNvPr id="14" name="图片 13" descr="图片 12"/>
          <p:cNvPicPr>
            <a:picLocks noChangeAspect="1"/>
          </p:cNvPicPr>
          <p:nvPr/>
        </p:nvPicPr>
        <p:blipFill>
          <a:blip r:embed="rId3"/>
          <a:stretch>
            <a:fillRect/>
          </a:stretch>
        </p:blipFill>
        <p:spPr>
          <a:xfrm>
            <a:off x="4959350" y="1111250"/>
            <a:ext cx="6669405" cy="532511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004060"/>
            <a:ext cx="9264650" cy="460375"/>
          </a:xfrm>
          <a:prstGeom prst="rect">
            <a:avLst/>
          </a:prstGeom>
          <a:noFill/>
        </p:spPr>
        <p:txBody>
          <a:bodyPr wrap="square" rtlCol="0">
            <a:spAutoFit/>
          </a:bodyPr>
          <a:p>
            <a:r>
              <a:rPr lang="en-US" sz="2400" b="1" i="1" u="sng">
                <a:solidFill>
                  <a:srgbClr val="FF9600"/>
                </a:solidFill>
              </a:rPr>
              <a:t>8</a:t>
            </a:r>
            <a:r>
              <a:rPr lang="zh-CN" altLang="en-US" sz="2400" b="1" i="1" u="sng">
                <a:solidFill>
                  <a:srgbClr val="FF9600"/>
                </a:solidFill>
              </a:rPr>
              <a:t>、个人</a:t>
            </a:r>
            <a:endParaRPr lang="zh-CN" altLang="en-US" sz="2400" b="1" i="1" u="sng">
              <a:solidFill>
                <a:srgbClr val="FF9600"/>
              </a:solidFill>
            </a:endParaRPr>
          </a:p>
        </p:txBody>
      </p:sp>
      <p:sp>
        <p:nvSpPr>
          <p:cNvPr id="3" name="文本框 2"/>
          <p:cNvSpPr txBox="1"/>
          <p:nvPr/>
        </p:nvSpPr>
        <p:spPr>
          <a:xfrm>
            <a:off x="1568450" y="2733675"/>
            <a:ext cx="2267585" cy="2861310"/>
          </a:xfrm>
          <a:prstGeom prst="rect">
            <a:avLst/>
          </a:prstGeom>
          <a:noFill/>
        </p:spPr>
        <p:txBody>
          <a:bodyPr wrap="square" rtlCol="0">
            <a:spAutoFit/>
          </a:bodyPr>
          <a:p>
            <a:pPr fontAlgn="auto">
              <a:lnSpc>
                <a:spcPct val="150000"/>
              </a:lnSpc>
            </a:pPr>
            <a:r>
              <a:rPr lang="zh-CN" altLang="en-US" sz="2000">
                <a:solidFill>
                  <a:srgbClr val="404040"/>
                </a:solidFill>
              </a:rPr>
              <a:t>③点击正在借阅，</a:t>
            </a:r>
            <a:r>
              <a:rPr lang="zh-CN" altLang="en-US" sz="2000" b="1" u="sng">
                <a:solidFill>
                  <a:srgbClr val="404040"/>
                </a:solidFill>
              </a:rPr>
              <a:t>显示正在借阅的书籍信息</a:t>
            </a:r>
            <a:r>
              <a:rPr lang="zh-CN" altLang="en-US" sz="2000">
                <a:solidFill>
                  <a:srgbClr val="404040"/>
                </a:solidFill>
              </a:rPr>
              <a:t>。如果想要</a:t>
            </a:r>
            <a:r>
              <a:rPr lang="zh-CN" altLang="en-US" sz="2000" b="1" u="sng">
                <a:solidFill>
                  <a:srgbClr val="404040"/>
                </a:solidFill>
              </a:rPr>
              <a:t>还书</a:t>
            </a:r>
            <a:r>
              <a:rPr lang="zh-CN" altLang="en-US" sz="2000">
                <a:solidFill>
                  <a:srgbClr val="404040"/>
                </a:solidFill>
              </a:rPr>
              <a:t>，可在打开的列表中点击“还书”按钮</a:t>
            </a:r>
            <a:endParaRPr lang="zh-CN" altLang="en-US" sz="2000">
              <a:solidFill>
                <a:srgbClr val="404040"/>
              </a:solidFill>
            </a:endParaRPr>
          </a:p>
        </p:txBody>
      </p:sp>
      <p:pic>
        <p:nvPicPr>
          <p:cNvPr id="6" name="图片 5" descr="E:\学习\计算机专业课\软件测试技术与分析\小组PPT\功能介绍图\功能介绍\图片 13.png图片 13"/>
          <p:cNvPicPr>
            <a:picLocks noChangeAspect="1"/>
          </p:cNvPicPr>
          <p:nvPr/>
        </p:nvPicPr>
        <p:blipFill>
          <a:blip r:embed="rId2"/>
          <a:srcRect/>
          <a:stretch>
            <a:fillRect/>
          </a:stretch>
        </p:blipFill>
        <p:spPr>
          <a:xfrm>
            <a:off x="4379595" y="1054735"/>
            <a:ext cx="7014845" cy="560006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004060"/>
            <a:ext cx="9264650" cy="460375"/>
          </a:xfrm>
          <a:prstGeom prst="rect">
            <a:avLst/>
          </a:prstGeom>
          <a:noFill/>
        </p:spPr>
        <p:txBody>
          <a:bodyPr wrap="square" rtlCol="0">
            <a:spAutoFit/>
          </a:bodyPr>
          <a:p>
            <a:r>
              <a:rPr lang="en-US" sz="2400" b="1" i="1" u="sng">
                <a:solidFill>
                  <a:srgbClr val="FF9600"/>
                </a:solidFill>
              </a:rPr>
              <a:t>8</a:t>
            </a:r>
            <a:r>
              <a:rPr lang="zh-CN" altLang="en-US" sz="2400" b="1" i="1" u="sng">
                <a:solidFill>
                  <a:srgbClr val="FF9600"/>
                </a:solidFill>
              </a:rPr>
              <a:t>、个人</a:t>
            </a:r>
            <a:endParaRPr lang="zh-CN" altLang="en-US" sz="2400" b="1" i="1" u="sng">
              <a:solidFill>
                <a:srgbClr val="FF9600"/>
              </a:solidFill>
            </a:endParaRPr>
          </a:p>
        </p:txBody>
      </p:sp>
      <p:sp>
        <p:nvSpPr>
          <p:cNvPr id="3" name="文本框 2"/>
          <p:cNvSpPr txBox="1"/>
          <p:nvPr/>
        </p:nvSpPr>
        <p:spPr>
          <a:xfrm>
            <a:off x="1568450" y="2733675"/>
            <a:ext cx="2485390" cy="1938020"/>
          </a:xfrm>
          <a:prstGeom prst="rect">
            <a:avLst/>
          </a:prstGeom>
          <a:noFill/>
        </p:spPr>
        <p:txBody>
          <a:bodyPr wrap="square" rtlCol="0">
            <a:spAutoFit/>
          </a:bodyPr>
          <a:p>
            <a:pPr fontAlgn="auto">
              <a:lnSpc>
                <a:spcPct val="150000"/>
              </a:lnSpc>
            </a:pPr>
            <a:r>
              <a:rPr lang="zh-CN" altLang="en-US" sz="2000" b="1" u="sng">
                <a:solidFill>
                  <a:srgbClr val="404040"/>
                </a:solidFill>
              </a:rPr>
              <a:t>④点击预约</a:t>
            </a:r>
            <a:r>
              <a:rPr lang="zh-CN" altLang="en-US" sz="2000">
                <a:solidFill>
                  <a:srgbClr val="404040"/>
                </a:solidFill>
              </a:rPr>
              <a:t>，显示预约书籍的信息及预约状态，可在打开的列表中取消预约</a:t>
            </a:r>
            <a:endParaRPr lang="zh-CN" altLang="en-US" sz="2000">
              <a:solidFill>
                <a:srgbClr val="404040"/>
              </a:solidFill>
            </a:endParaRPr>
          </a:p>
        </p:txBody>
      </p:sp>
      <p:pic>
        <p:nvPicPr>
          <p:cNvPr id="5" name="图片 4" descr="图片 14"/>
          <p:cNvPicPr>
            <a:picLocks noChangeAspect="1"/>
          </p:cNvPicPr>
          <p:nvPr/>
        </p:nvPicPr>
        <p:blipFill>
          <a:blip r:embed="rId2"/>
          <a:stretch>
            <a:fillRect/>
          </a:stretch>
        </p:blipFill>
        <p:spPr>
          <a:xfrm>
            <a:off x="4380230" y="1137285"/>
            <a:ext cx="7063105" cy="545528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004060"/>
            <a:ext cx="9264650" cy="460375"/>
          </a:xfrm>
          <a:prstGeom prst="rect">
            <a:avLst/>
          </a:prstGeom>
          <a:noFill/>
        </p:spPr>
        <p:txBody>
          <a:bodyPr wrap="square" rtlCol="0">
            <a:spAutoFit/>
          </a:bodyPr>
          <a:p>
            <a:r>
              <a:rPr lang="en-US" sz="2400" b="1" i="1" u="sng">
                <a:solidFill>
                  <a:srgbClr val="FF9600"/>
                </a:solidFill>
              </a:rPr>
              <a:t>8</a:t>
            </a:r>
            <a:r>
              <a:rPr lang="zh-CN" altLang="en-US" sz="2400" b="1" i="1" u="sng">
                <a:solidFill>
                  <a:srgbClr val="FF9600"/>
                </a:solidFill>
              </a:rPr>
              <a:t>、个人</a:t>
            </a:r>
            <a:endParaRPr lang="zh-CN" altLang="en-US" sz="2400" b="1" i="1" u="sng">
              <a:solidFill>
                <a:srgbClr val="FF9600"/>
              </a:solidFill>
            </a:endParaRPr>
          </a:p>
        </p:txBody>
      </p:sp>
      <p:sp>
        <p:nvSpPr>
          <p:cNvPr id="3" name="文本框 2"/>
          <p:cNvSpPr txBox="1"/>
          <p:nvPr/>
        </p:nvSpPr>
        <p:spPr>
          <a:xfrm>
            <a:off x="2256155" y="2747010"/>
            <a:ext cx="3048635" cy="1938020"/>
          </a:xfrm>
          <a:prstGeom prst="rect">
            <a:avLst/>
          </a:prstGeom>
          <a:noFill/>
        </p:spPr>
        <p:txBody>
          <a:bodyPr wrap="square" rtlCol="0">
            <a:spAutoFit/>
          </a:bodyPr>
          <a:p>
            <a:pPr fontAlgn="auto">
              <a:lnSpc>
                <a:spcPct val="150000"/>
              </a:lnSpc>
            </a:pPr>
            <a:r>
              <a:rPr lang="zh-CN" altLang="en-US" sz="2000" b="1" u="sng">
                <a:solidFill>
                  <a:srgbClr val="404040"/>
                </a:solidFill>
              </a:rPr>
              <a:t>⑤点击设置</a:t>
            </a:r>
            <a:r>
              <a:rPr lang="zh-CN" altLang="en-US" sz="2000">
                <a:solidFill>
                  <a:srgbClr val="404040"/>
                </a:solidFill>
              </a:rPr>
              <a:t>，显示学生的个人信息，在菜单栏可以修改密码、返回上一层或者退出登录</a:t>
            </a:r>
            <a:endParaRPr lang="zh-CN" altLang="en-US" sz="2000">
              <a:solidFill>
                <a:srgbClr val="404040"/>
              </a:solidFill>
            </a:endParaRPr>
          </a:p>
        </p:txBody>
      </p:sp>
      <p:pic>
        <p:nvPicPr>
          <p:cNvPr id="5" name="图片 4" descr="E:\学习\计算机专业课\软件测试技术与分析\小组PPT\功能介绍图\功能介绍\图片 15.png图片 15"/>
          <p:cNvPicPr>
            <a:picLocks noChangeAspect="1"/>
          </p:cNvPicPr>
          <p:nvPr/>
        </p:nvPicPr>
        <p:blipFill>
          <a:blip r:embed="rId2"/>
          <a:srcRect/>
          <a:stretch>
            <a:fillRect/>
          </a:stretch>
        </p:blipFill>
        <p:spPr>
          <a:xfrm>
            <a:off x="6420485" y="654050"/>
            <a:ext cx="4722495" cy="6123940"/>
          </a:xfrm>
          <a:prstGeom prst="rect">
            <a:avLst/>
          </a:prstGeom>
        </p:spPr>
      </p:pic>
      <p:pic>
        <p:nvPicPr>
          <p:cNvPr id="6" name="图片 5" descr="图片 16"/>
          <p:cNvPicPr>
            <a:picLocks noChangeAspect="1"/>
          </p:cNvPicPr>
          <p:nvPr/>
        </p:nvPicPr>
        <p:blipFill>
          <a:blip r:embed="rId3"/>
          <a:stretch>
            <a:fillRect/>
          </a:stretch>
        </p:blipFill>
        <p:spPr>
          <a:xfrm>
            <a:off x="6708140" y="594995"/>
            <a:ext cx="4146550" cy="618299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p:tgtEl>
                                          <p:spTgt spid="6"/>
                                        </p:tgtEl>
                                        <p:attrNameLst>
                                          <p:attrName>ppt_y</p:attrName>
                                        </p:attrNameLst>
                                      </p:cBhvr>
                                      <p:tavLst>
                                        <p:tav tm="0">
                                          <p:val>
                                            <p:strVal val="#ppt_y+#ppt_h*1.125000"/>
                                          </p:val>
                                        </p:tav>
                                        <p:tav tm="100000">
                                          <p:val>
                                            <p:strVal val="#ppt_y"/>
                                          </p:val>
                                        </p:tav>
                                      </p:tavLst>
                                    </p:anim>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463675" y="1014095"/>
            <a:ext cx="9264650" cy="460375"/>
          </a:xfrm>
          <a:prstGeom prst="rect">
            <a:avLst/>
          </a:prstGeom>
          <a:noFill/>
        </p:spPr>
        <p:txBody>
          <a:bodyPr wrap="square" rtlCol="0">
            <a:spAutoFit/>
          </a:bodyPr>
          <a:p>
            <a:r>
              <a:rPr lang="zh-CN" sz="2400" b="1" i="1" u="sng">
                <a:solidFill>
                  <a:srgbClr val="FF9600"/>
                </a:solidFill>
              </a:rPr>
              <a:t>管理员端主菜单</a:t>
            </a:r>
            <a:endParaRPr lang="zh-CN" sz="2400" b="1" i="1" u="sng">
              <a:solidFill>
                <a:srgbClr val="FF9600"/>
              </a:solidFill>
            </a:endParaRPr>
          </a:p>
        </p:txBody>
      </p:sp>
      <p:pic>
        <p:nvPicPr>
          <p:cNvPr id="5" name="图片 4" descr="图片 17"/>
          <p:cNvPicPr>
            <a:picLocks noChangeAspect="1"/>
          </p:cNvPicPr>
          <p:nvPr/>
        </p:nvPicPr>
        <p:blipFill>
          <a:blip r:embed="rId2"/>
          <a:stretch>
            <a:fillRect/>
          </a:stretch>
        </p:blipFill>
        <p:spPr>
          <a:xfrm>
            <a:off x="2798445" y="1509395"/>
            <a:ext cx="6616700" cy="5181600"/>
          </a:xfrm>
          <a:prstGeom prst="rect">
            <a:avLst/>
          </a:prstGeom>
        </p:spPr>
      </p:pic>
      <p:sp>
        <p:nvSpPr>
          <p:cNvPr id="7" name="文本框 6"/>
          <p:cNvSpPr txBox="1"/>
          <p:nvPr/>
        </p:nvSpPr>
        <p:spPr>
          <a:xfrm>
            <a:off x="3785870" y="1045210"/>
            <a:ext cx="7392670" cy="398780"/>
          </a:xfrm>
          <a:prstGeom prst="rect">
            <a:avLst/>
          </a:prstGeom>
          <a:noFill/>
        </p:spPr>
        <p:txBody>
          <a:bodyPr wrap="square" rtlCol="0">
            <a:spAutoFit/>
          </a:bodyPr>
          <a:p>
            <a:r>
              <a:rPr lang="zh-CN" altLang="en-US" sz="2000">
                <a:solidFill>
                  <a:srgbClr val="404040"/>
                </a:solidFill>
              </a:rPr>
              <a:t>进入管理员界面后点击“图书管理”按钮，进入图书管理页面</a:t>
            </a:r>
            <a:endParaRPr lang="zh-CN" altLang="en-US" sz="2000">
              <a:solidFill>
                <a:srgbClr val="40404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1238250"/>
            <a:ext cx="3278505"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、图书管理</a:t>
            </a:r>
            <a:endParaRPr lang="zh-CN" altLang="en-US" sz="2400" b="1" i="1">
              <a:solidFill>
                <a:srgbClr val="404040"/>
              </a:solidFill>
            </a:endParaRPr>
          </a:p>
        </p:txBody>
      </p:sp>
      <p:sp>
        <p:nvSpPr>
          <p:cNvPr id="6" name="文本框 5"/>
          <p:cNvSpPr txBox="1"/>
          <p:nvPr/>
        </p:nvSpPr>
        <p:spPr>
          <a:xfrm>
            <a:off x="1271270" y="1851660"/>
            <a:ext cx="4174490" cy="4707890"/>
          </a:xfrm>
          <a:prstGeom prst="rect">
            <a:avLst/>
          </a:prstGeom>
          <a:noFill/>
        </p:spPr>
        <p:txBody>
          <a:bodyPr wrap="square" rtlCol="0">
            <a:spAutoFit/>
          </a:bodyPr>
          <a:p>
            <a:pPr fontAlgn="auto">
              <a:lnSpc>
                <a:spcPct val="150000"/>
              </a:lnSpc>
            </a:pPr>
            <a:r>
              <a:rPr lang="en-US" altLang="zh-CN" sz="2000" b="1" u="sng">
                <a:solidFill>
                  <a:srgbClr val="404040"/>
                </a:solidFill>
              </a:rPr>
              <a:t>A</a:t>
            </a:r>
            <a:r>
              <a:rPr lang="zh-CN" altLang="en-US" sz="2000" b="1" u="sng">
                <a:solidFill>
                  <a:srgbClr val="404040"/>
                </a:solidFill>
              </a:rPr>
              <a:t>、查找书籍</a:t>
            </a:r>
            <a:endParaRPr lang="zh-CN" altLang="en-US" sz="2000" b="1" u="sng">
              <a:solidFill>
                <a:srgbClr val="404040"/>
              </a:solidFill>
            </a:endParaRPr>
          </a:p>
          <a:p>
            <a:pPr fontAlgn="auto">
              <a:lnSpc>
                <a:spcPct val="150000"/>
              </a:lnSpc>
            </a:pPr>
            <a:r>
              <a:rPr lang="zh-CN" altLang="en-US" sz="2000">
                <a:solidFill>
                  <a:srgbClr val="404040"/>
                </a:solidFill>
              </a:rPr>
              <a:t>支持对于书名、作者、ISBN和分区的查询，可进行合并查找，并对结果进行去重处理。找到的书籍支持删除、修改和增加数量。</a:t>
            </a:r>
            <a:endParaRPr lang="zh-CN" altLang="en-US" sz="2000">
              <a:solidFill>
                <a:srgbClr val="404040"/>
              </a:solidFill>
            </a:endParaRPr>
          </a:p>
          <a:p>
            <a:pPr fontAlgn="auto">
              <a:lnSpc>
                <a:spcPct val="150000"/>
              </a:lnSpc>
            </a:pPr>
            <a:r>
              <a:rPr lang="zh-CN" altLang="en-US" sz="2000" b="1" u="sng">
                <a:solidFill>
                  <a:srgbClr val="404040"/>
                </a:solidFill>
              </a:rPr>
              <a:t>B.删除图书</a:t>
            </a:r>
            <a:endParaRPr lang="zh-CN" altLang="en-US" sz="2000" b="1" u="sng">
              <a:solidFill>
                <a:srgbClr val="404040"/>
              </a:solidFill>
            </a:endParaRPr>
          </a:p>
          <a:p>
            <a:pPr fontAlgn="auto">
              <a:lnSpc>
                <a:spcPct val="150000"/>
              </a:lnSpc>
            </a:pPr>
            <a:r>
              <a:rPr lang="zh-CN" altLang="en-US" sz="2000">
                <a:solidFill>
                  <a:srgbClr val="404040"/>
                </a:solidFill>
              </a:rPr>
              <a:t>先查找书籍，在下方表格出现图书信息后，点击图书信息右方“删除图书”按钮，即可删除图书。会对被借阅的书提供报错处理。</a:t>
            </a:r>
            <a:endParaRPr lang="zh-CN" altLang="en-US" sz="2000">
              <a:solidFill>
                <a:srgbClr val="404040"/>
              </a:solidFill>
            </a:endParaRPr>
          </a:p>
        </p:txBody>
      </p:sp>
      <p:pic>
        <p:nvPicPr>
          <p:cNvPr id="13" name="图片 12" descr="图片 18"/>
          <p:cNvPicPr>
            <a:picLocks noChangeAspect="1"/>
          </p:cNvPicPr>
          <p:nvPr/>
        </p:nvPicPr>
        <p:blipFill>
          <a:blip r:embed="rId2"/>
          <a:stretch>
            <a:fillRect/>
          </a:stretch>
        </p:blipFill>
        <p:spPr>
          <a:xfrm>
            <a:off x="5490210" y="1532255"/>
            <a:ext cx="6102985" cy="491617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1238250"/>
            <a:ext cx="3278505"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、图书管理</a:t>
            </a:r>
            <a:endParaRPr lang="zh-CN" altLang="en-US" sz="2400" b="1" i="1">
              <a:solidFill>
                <a:srgbClr val="404040"/>
              </a:solidFill>
            </a:endParaRPr>
          </a:p>
        </p:txBody>
      </p:sp>
      <p:sp>
        <p:nvSpPr>
          <p:cNvPr id="6" name="文本框 5"/>
          <p:cNvSpPr txBox="1"/>
          <p:nvPr/>
        </p:nvSpPr>
        <p:spPr>
          <a:xfrm>
            <a:off x="1271270" y="1851660"/>
            <a:ext cx="3893820" cy="4246245"/>
          </a:xfrm>
          <a:prstGeom prst="rect">
            <a:avLst/>
          </a:prstGeom>
          <a:noFill/>
        </p:spPr>
        <p:txBody>
          <a:bodyPr wrap="square" rtlCol="0">
            <a:spAutoFit/>
          </a:bodyPr>
          <a:p>
            <a:pPr fontAlgn="auto">
              <a:lnSpc>
                <a:spcPct val="150000"/>
              </a:lnSpc>
            </a:pPr>
            <a:r>
              <a:rPr lang="en-US" sz="2000" b="1" u="sng">
                <a:solidFill>
                  <a:srgbClr val="404040"/>
                </a:solidFill>
              </a:rPr>
              <a:t>C</a:t>
            </a:r>
            <a:r>
              <a:rPr lang="zh-CN" altLang="en-US" sz="2000" b="1" u="sng">
                <a:solidFill>
                  <a:srgbClr val="404040"/>
                </a:solidFill>
              </a:rPr>
              <a:t>、修改图书信息</a:t>
            </a:r>
            <a:endParaRPr lang="zh-CN" altLang="en-US" sz="2000" b="1" u="sng">
              <a:solidFill>
                <a:srgbClr val="404040"/>
              </a:solidFill>
            </a:endParaRPr>
          </a:p>
          <a:p>
            <a:pPr fontAlgn="auto">
              <a:lnSpc>
                <a:spcPct val="150000"/>
              </a:lnSpc>
            </a:pPr>
            <a:r>
              <a:rPr lang="zh-CN" altLang="en-US" sz="2000">
                <a:solidFill>
                  <a:srgbClr val="404040"/>
                </a:solidFill>
              </a:rPr>
              <a:t>先查找书籍，在下方表格出现图书信息后，点击图书信息右方“修改图书”按钮，弹出图书信息修改框，修改框默认显示图书的所有原信息（除分区的勾选框外）修改图书信息后，点击“提交”按钮，即可修改图书信息完毕。</a:t>
            </a:r>
            <a:endParaRPr lang="zh-CN" altLang="en-US" sz="2000">
              <a:solidFill>
                <a:srgbClr val="404040"/>
              </a:solidFill>
            </a:endParaRPr>
          </a:p>
        </p:txBody>
      </p:sp>
      <p:pic>
        <p:nvPicPr>
          <p:cNvPr id="3" name="图片 2" descr="图片 19"/>
          <p:cNvPicPr>
            <a:picLocks noChangeAspect="1"/>
          </p:cNvPicPr>
          <p:nvPr/>
        </p:nvPicPr>
        <p:blipFill>
          <a:blip r:embed="rId2"/>
          <a:stretch>
            <a:fillRect/>
          </a:stretch>
        </p:blipFill>
        <p:spPr>
          <a:xfrm>
            <a:off x="5380990" y="1698625"/>
            <a:ext cx="5628005" cy="483552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sp>
        <p:nvSpPr>
          <p:cNvPr id="5" name="任意多边形: 形状 4"/>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等腰三角形 6"/>
          <p:cNvSpPr/>
          <p:nvPr/>
        </p:nvSpPr>
        <p:spPr>
          <a:xfrm rot="10800000">
            <a:off x="925682" y="-1814"/>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Rectangle 33"/>
          <p:cNvSpPr/>
          <p:nvPr/>
        </p:nvSpPr>
        <p:spPr>
          <a:xfrm>
            <a:off x="7031426" y="2201368"/>
            <a:ext cx="3357487" cy="651668"/>
          </a:xfrm>
          <a:prstGeom prst="rect">
            <a:avLst/>
          </a:prstGeom>
        </p:spPr>
        <p:txBody>
          <a:bodyPr wrap="square" anchor="ctr">
            <a:noAutofit/>
          </a:bodyPr>
          <a:lstStyle/>
          <a:p>
            <a:r>
              <a:rPr lang="en-US" sz="3600" noProof="1">
                <a:solidFill>
                  <a:schemeClr val="tx1">
                    <a:lumMod val="85000"/>
                    <a:lumOff val="15000"/>
                  </a:schemeClr>
                </a:solidFill>
                <a:cs typeface="+mn-ea"/>
                <a:sym typeface="+mn-lt"/>
              </a:rPr>
              <a:t> CONTENTS</a:t>
            </a:r>
            <a:endParaRPr lang="en-US" sz="3600" noProof="1">
              <a:solidFill>
                <a:schemeClr val="tx1">
                  <a:lumMod val="85000"/>
                  <a:lumOff val="15000"/>
                </a:schemeClr>
              </a:solidFill>
              <a:cs typeface="+mn-ea"/>
              <a:sym typeface="+mn-lt"/>
            </a:endParaRPr>
          </a:p>
        </p:txBody>
      </p:sp>
      <p:sp>
        <p:nvSpPr>
          <p:cNvPr id="34" name="Rectangle 33"/>
          <p:cNvSpPr/>
          <p:nvPr/>
        </p:nvSpPr>
        <p:spPr>
          <a:xfrm>
            <a:off x="5243175" y="2013839"/>
            <a:ext cx="1966583" cy="651668"/>
          </a:xfrm>
          <a:prstGeom prst="rect">
            <a:avLst/>
          </a:prstGeom>
        </p:spPr>
        <p:txBody>
          <a:bodyPr wrap="square" anchor="ctr">
            <a:noAutofit/>
          </a:bodyPr>
          <a:lstStyle/>
          <a:p>
            <a:pPr algn="dist"/>
            <a:r>
              <a:rPr lang="en-US" sz="5400" b="1" noProof="1">
                <a:solidFill>
                  <a:schemeClr val="tx1">
                    <a:lumMod val="85000"/>
                    <a:lumOff val="15000"/>
                  </a:schemeClr>
                </a:solidFill>
                <a:cs typeface="+mn-ea"/>
                <a:sym typeface="+mn-lt"/>
              </a:rPr>
              <a:t> </a:t>
            </a:r>
            <a:r>
              <a:rPr lang="zh-CN" altLang="en-US" sz="5400" b="1" noProof="1">
                <a:solidFill>
                  <a:schemeClr val="tx1">
                    <a:lumMod val="85000"/>
                    <a:lumOff val="15000"/>
                  </a:schemeClr>
                </a:solidFill>
                <a:cs typeface="+mn-ea"/>
                <a:sym typeface="+mn-lt"/>
              </a:rPr>
              <a:t>目录</a:t>
            </a:r>
            <a:endParaRPr lang="en-US" sz="5400" b="1" noProof="1">
              <a:solidFill>
                <a:schemeClr val="tx1">
                  <a:lumMod val="85000"/>
                  <a:lumOff val="15000"/>
                </a:schemeClr>
              </a:solidFill>
              <a:cs typeface="+mn-ea"/>
              <a:sym typeface="+mn-lt"/>
            </a:endParaRPr>
          </a:p>
        </p:txBody>
      </p:sp>
      <p:cxnSp>
        <p:nvCxnSpPr>
          <p:cNvPr id="33" name="Straight Connector 8"/>
          <p:cNvCxnSpPr/>
          <p:nvPr/>
        </p:nvCxnSpPr>
        <p:spPr>
          <a:xfrm>
            <a:off x="5443848" y="2801194"/>
            <a:ext cx="4339771"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5640522" y="3095970"/>
            <a:ext cx="5898698" cy="653254"/>
            <a:chOff x="5640522" y="3095970"/>
            <a:chExt cx="5898698" cy="653254"/>
          </a:xfrm>
        </p:grpSpPr>
        <p:grpSp>
          <p:nvGrpSpPr>
            <p:cNvPr id="11" name="组合 10"/>
            <p:cNvGrpSpPr/>
            <p:nvPr/>
          </p:nvGrpSpPr>
          <p:grpSpPr>
            <a:xfrm>
              <a:off x="5640522" y="3095970"/>
              <a:ext cx="1951605" cy="538063"/>
              <a:chOff x="5640522" y="3095970"/>
              <a:chExt cx="1951605" cy="538063"/>
            </a:xfrm>
          </p:grpSpPr>
          <p:sp>
            <p:nvSpPr>
              <p:cNvPr id="18" name="Right Triangle 62"/>
              <p:cNvSpPr/>
              <p:nvPr/>
            </p:nvSpPr>
            <p:spPr>
              <a:xfrm flipV="1">
                <a:off x="5866843" y="3187922"/>
                <a:ext cx="359624" cy="377968"/>
              </a:xfrm>
              <a:prstGeom prst="rtTriangle">
                <a:avLst/>
              </a:prstGeom>
              <a:gradFill>
                <a:gsLst>
                  <a:gs pos="12000">
                    <a:srgbClr val="FF6600"/>
                  </a:gs>
                  <a:gs pos="91000">
                    <a:srgbClr val="FF960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19" name="Rectangle 56"/>
              <p:cNvSpPr/>
              <p:nvPr/>
            </p:nvSpPr>
            <p:spPr>
              <a:xfrm>
                <a:off x="5640522" y="3187922"/>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1</a:t>
                </a:r>
                <a:endParaRPr lang="en-US" sz="1400" b="1" dirty="0">
                  <a:solidFill>
                    <a:schemeClr val="bg1"/>
                  </a:solidFill>
                  <a:cs typeface="+mn-ea"/>
                  <a:sym typeface="+mn-lt"/>
                </a:endParaRPr>
              </a:p>
            </p:txBody>
          </p:sp>
          <p:sp>
            <p:nvSpPr>
              <p:cNvPr id="35" name="文本框 34"/>
              <p:cNvSpPr txBox="1"/>
              <p:nvPr/>
            </p:nvSpPr>
            <p:spPr>
              <a:xfrm>
                <a:off x="6509656" y="3095970"/>
                <a:ext cx="1082471" cy="46037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系统简介</a:t>
                </a:r>
                <a:endParaRPr lang="zh-CN" altLang="en-US" sz="2400" b="1" dirty="0">
                  <a:solidFill>
                    <a:schemeClr val="tx1">
                      <a:lumMod val="75000"/>
                      <a:lumOff val="25000"/>
                    </a:schemeClr>
                  </a:solidFill>
                  <a:cs typeface="+mn-ea"/>
                  <a:sym typeface="+mn-lt"/>
                </a:endParaRPr>
              </a:p>
            </p:txBody>
          </p:sp>
        </p:grpSp>
        <p:sp>
          <p:nvSpPr>
            <p:cNvPr id="36" name="文本框 35"/>
            <p:cNvSpPr txBox="1"/>
            <p:nvPr/>
          </p:nvSpPr>
          <p:spPr>
            <a:xfrm>
              <a:off x="6349629" y="3473634"/>
              <a:ext cx="5189591" cy="275590"/>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tx1">
                      <a:lumMod val="85000"/>
                      <a:lumOff val="15000"/>
                    </a:schemeClr>
                  </a:solidFill>
                  <a:cs typeface="+mn-ea"/>
                  <a:sym typeface="+mn-lt"/>
                </a:rPr>
                <a:t>SYSTEM INTRODUCTION</a:t>
              </a:r>
              <a:endParaRPr lang="en-US" altLang="zh-CN" sz="1200" dirty="0">
                <a:solidFill>
                  <a:schemeClr val="tx1">
                    <a:lumMod val="85000"/>
                    <a:lumOff val="15000"/>
                  </a:schemeClr>
                </a:solidFill>
                <a:cs typeface="+mn-ea"/>
                <a:sym typeface="+mn-lt"/>
              </a:endParaRPr>
            </a:p>
          </p:txBody>
        </p:sp>
      </p:grpSp>
      <p:grpSp>
        <p:nvGrpSpPr>
          <p:cNvPr id="3" name="组合 2"/>
          <p:cNvGrpSpPr/>
          <p:nvPr/>
        </p:nvGrpSpPr>
        <p:grpSpPr>
          <a:xfrm>
            <a:off x="5640522" y="3930175"/>
            <a:ext cx="5199593" cy="640756"/>
            <a:chOff x="5640522" y="3930175"/>
            <a:chExt cx="5199593" cy="640756"/>
          </a:xfrm>
        </p:grpSpPr>
        <p:grpSp>
          <p:nvGrpSpPr>
            <p:cNvPr id="20" name="Group 4"/>
            <p:cNvGrpSpPr/>
            <p:nvPr/>
          </p:nvGrpSpPr>
          <p:grpSpPr>
            <a:xfrm>
              <a:off x="5640522" y="4033437"/>
              <a:ext cx="585945" cy="446111"/>
              <a:chOff x="1749703" y="3176187"/>
              <a:chExt cx="585945" cy="446111"/>
            </a:xfrm>
            <a:solidFill>
              <a:schemeClr val="tx1">
                <a:lumMod val="65000"/>
                <a:lumOff val="35000"/>
              </a:schemeClr>
            </a:solidFill>
          </p:grpSpPr>
          <p:sp>
            <p:nvSpPr>
              <p:cNvPr id="21" name="Right Triangle 61"/>
              <p:cNvSpPr/>
              <p:nvPr/>
            </p:nvSpPr>
            <p:spPr>
              <a:xfrm flipV="1">
                <a:off x="1976024" y="3176187"/>
                <a:ext cx="359624" cy="377968"/>
              </a:xfrm>
              <a:prstGeom prst="rtTriangle">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22" name="Rectangle 51"/>
              <p:cNvSpPr/>
              <p:nvPr/>
            </p:nvSpPr>
            <p:spPr>
              <a:xfrm>
                <a:off x="1749703" y="3176187"/>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2</a:t>
                </a:r>
                <a:endParaRPr lang="en-US" sz="1400" b="1" dirty="0">
                  <a:solidFill>
                    <a:schemeClr val="bg1"/>
                  </a:solidFill>
                  <a:cs typeface="+mn-ea"/>
                  <a:sym typeface="+mn-lt"/>
                </a:endParaRPr>
              </a:p>
            </p:txBody>
          </p:sp>
        </p:grpSp>
        <p:grpSp>
          <p:nvGrpSpPr>
            <p:cNvPr id="37" name="组合 36"/>
            <p:cNvGrpSpPr/>
            <p:nvPr/>
          </p:nvGrpSpPr>
          <p:grpSpPr>
            <a:xfrm>
              <a:off x="6384602" y="3930175"/>
              <a:ext cx="4455513" cy="640756"/>
              <a:chOff x="2588196" y="3736059"/>
              <a:chExt cx="4455513" cy="640756"/>
            </a:xfrm>
          </p:grpSpPr>
          <p:sp>
            <p:nvSpPr>
              <p:cNvPr id="38" name="文本框 37"/>
              <p:cNvSpPr txBox="1"/>
              <p:nvPr/>
            </p:nvSpPr>
            <p:spPr>
              <a:xfrm>
                <a:off x="2602033" y="3736059"/>
                <a:ext cx="1358301" cy="46037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结构层次</a:t>
                </a:r>
                <a:endParaRPr lang="zh-CN" altLang="en-US" sz="2400" b="1" dirty="0">
                  <a:solidFill>
                    <a:schemeClr val="tx1">
                      <a:lumMod val="75000"/>
                      <a:lumOff val="25000"/>
                    </a:schemeClr>
                  </a:solidFill>
                  <a:cs typeface="+mn-ea"/>
                  <a:sym typeface="+mn-lt"/>
                </a:endParaRPr>
              </a:p>
            </p:txBody>
          </p:sp>
          <p:sp>
            <p:nvSpPr>
              <p:cNvPr id="39" name="文本框 38"/>
              <p:cNvSpPr txBox="1"/>
              <p:nvPr/>
            </p:nvSpPr>
            <p:spPr>
              <a:xfrm>
                <a:off x="2588196" y="4101225"/>
                <a:ext cx="4455513" cy="27559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85000"/>
                        <a:lumOff val="15000"/>
                      </a:schemeClr>
                    </a:solidFill>
                    <a:latin typeface="+mn-ea"/>
                  </a:defRPr>
                </a:lvl1pPr>
              </a:lstStyle>
              <a:p>
                <a:r>
                  <a:rPr lang="en-US" altLang="zh-CN" dirty="0">
                    <a:latin typeface="+mn-lt"/>
                    <a:cs typeface="+mn-ea"/>
                    <a:sym typeface="+mn-lt"/>
                  </a:rPr>
                  <a:t>STRUCTURE</a:t>
                </a:r>
                <a:endParaRPr lang="en-US" altLang="zh-CN" dirty="0">
                  <a:latin typeface="+mn-lt"/>
                  <a:cs typeface="+mn-ea"/>
                  <a:sym typeface="+mn-lt"/>
                </a:endParaRPr>
              </a:p>
            </p:txBody>
          </p:sp>
        </p:grpSp>
      </p:grpSp>
      <p:grpSp>
        <p:nvGrpSpPr>
          <p:cNvPr id="9" name="组合 8"/>
          <p:cNvGrpSpPr/>
          <p:nvPr/>
        </p:nvGrpSpPr>
        <p:grpSpPr>
          <a:xfrm>
            <a:off x="5640522" y="4763993"/>
            <a:ext cx="5007419" cy="644817"/>
            <a:chOff x="5640522" y="4763993"/>
            <a:chExt cx="5007419" cy="644817"/>
          </a:xfrm>
        </p:grpSpPr>
        <p:grpSp>
          <p:nvGrpSpPr>
            <p:cNvPr id="23" name="Group 5"/>
            <p:cNvGrpSpPr/>
            <p:nvPr/>
          </p:nvGrpSpPr>
          <p:grpSpPr>
            <a:xfrm>
              <a:off x="5640522" y="4873571"/>
              <a:ext cx="585945" cy="446111"/>
              <a:chOff x="1749703" y="4016321"/>
              <a:chExt cx="585945" cy="446111"/>
            </a:xfrm>
            <a:solidFill>
              <a:schemeClr val="tx1">
                <a:lumMod val="75000"/>
                <a:lumOff val="25000"/>
              </a:schemeClr>
            </a:solidFill>
          </p:grpSpPr>
          <p:sp>
            <p:nvSpPr>
              <p:cNvPr id="24" name="Right Triangle 60"/>
              <p:cNvSpPr/>
              <p:nvPr/>
            </p:nvSpPr>
            <p:spPr>
              <a:xfrm flipV="1">
                <a:off x="1976024" y="4016321"/>
                <a:ext cx="359624" cy="377968"/>
              </a:xfrm>
              <a:prstGeom prst="rtTriangle">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25" name="Rectangle 46"/>
              <p:cNvSpPr/>
              <p:nvPr/>
            </p:nvSpPr>
            <p:spPr>
              <a:xfrm>
                <a:off x="1749703" y="4016321"/>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cs typeface="+mn-ea"/>
                    <a:sym typeface="+mn-lt"/>
                  </a:rPr>
                  <a:t>3</a:t>
                </a:r>
                <a:endParaRPr lang="en-US" sz="1400" b="1" dirty="0">
                  <a:solidFill>
                    <a:schemeClr val="bg1"/>
                  </a:solidFill>
                  <a:cs typeface="+mn-ea"/>
                  <a:sym typeface="+mn-lt"/>
                </a:endParaRPr>
              </a:p>
            </p:txBody>
          </p:sp>
        </p:grpSp>
        <p:grpSp>
          <p:nvGrpSpPr>
            <p:cNvPr id="40" name="组合 39"/>
            <p:cNvGrpSpPr/>
            <p:nvPr/>
          </p:nvGrpSpPr>
          <p:grpSpPr>
            <a:xfrm>
              <a:off x="6353705" y="4763993"/>
              <a:ext cx="4294236" cy="644817"/>
              <a:chOff x="2513466" y="3696506"/>
              <a:chExt cx="4294236" cy="644817"/>
            </a:xfrm>
          </p:grpSpPr>
          <p:sp>
            <p:nvSpPr>
              <p:cNvPr id="41" name="文本框 40"/>
              <p:cNvSpPr txBox="1"/>
              <p:nvPr/>
            </p:nvSpPr>
            <p:spPr>
              <a:xfrm>
                <a:off x="2513466" y="3696506"/>
                <a:ext cx="1393685" cy="46037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小组亮点</a:t>
                </a:r>
                <a:endParaRPr lang="zh-CN" altLang="en-US" sz="2400" b="1" dirty="0">
                  <a:solidFill>
                    <a:schemeClr val="tx1">
                      <a:lumMod val="75000"/>
                      <a:lumOff val="25000"/>
                    </a:schemeClr>
                  </a:solidFill>
                  <a:cs typeface="+mn-ea"/>
                  <a:sym typeface="+mn-lt"/>
                </a:endParaRPr>
              </a:p>
            </p:txBody>
          </p:sp>
          <p:sp>
            <p:nvSpPr>
              <p:cNvPr id="42" name="文本框 41"/>
              <p:cNvSpPr txBox="1"/>
              <p:nvPr/>
            </p:nvSpPr>
            <p:spPr>
              <a:xfrm>
                <a:off x="2535005" y="4065733"/>
                <a:ext cx="4272697" cy="27559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85000"/>
                        <a:lumOff val="15000"/>
                      </a:schemeClr>
                    </a:solidFill>
                    <a:latin typeface="+mn-ea"/>
                  </a:defRPr>
                </a:lvl1pPr>
              </a:lstStyle>
              <a:p>
                <a:r>
                  <a:rPr lang="en-US" altLang="zh-CN" dirty="0">
                    <a:latin typeface="+mn-lt"/>
                    <a:cs typeface="+mn-ea"/>
                    <a:sym typeface="+mn-lt"/>
                  </a:rPr>
                  <a:t>GROUP CHARACTERISTICS</a:t>
                </a:r>
                <a:endParaRPr lang="en-US" altLang="zh-CN" dirty="0">
                  <a:latin typeface="+mn-lt"/>
                  <a:cs typeface="+mn-ea"/>
                  <a:sym typeface="+mn-lt"/>
                </a:endParaRPr>
              </a:p>
            </p:txBody>
          </p:sp>
        </p:grpSp>
      </p:grpSp>
      <p:grpSp>
        <p:nvGrpSpPr>
          <p:cNvPr id="10" name="组合 9"/>
          <p:cNvGrpSpPr/>
          <p:nvPr/>
        </p:nvGrpSpPr>
        <p:grpSpPr>
          <a:xfrm>
            <a:off x="5640522" y="5597327"/>
            <a:ext cx="5672581" cy="669300"/>
            <a:chOff x="5640522" y="5597327"/>
            <a:chExt cx="5672581" cy="669300"/>
          </a:xfrm>
        </p:grpSpPr>
        <p:grpSp>
          <p:nvGrpSpPr>
            <p:cNvPr id="26" name="Group 6"/>
            <p:cNvGrpSpPr/>
            <p:nvPr/>
          </p:nvGrpSpPr>
          <p:grpSpPr>
            <a:xfrm>
              <a:off x="5640522" y="5701977"/>
              <a:ext cx="585945" cy="446228"/>
              <a:chOff x="1749703" y="4844727"/>
              <a:chExt cx="585945" cy="446228"/>
            </a:xfrm>
            <a:solidFill>
              <a:schemeClr val="tx1">
                <a:lumMod val="85000"/>
                <a:lumOff val="15000"/>
              </a:schemeClr>
            </a:solidFill>
          </p:grpSpPr>
          <p:sp>
            <p:nvSpPr>
              <p:cNvPr id="27" name="Right Triangle 59"/>
              <p:cNvSpPr/>
              <p:nvPr/>
            </p:nvSpPr>
            <p:spPr>
              <a:xfrm flipV="1">
                <a:off x="1976024" y="4844727"/>
                <a:ext cx="359624" cy="377968"/>
              </a:xfrm>
              <a:prstGeom prst="rtTriangle">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cs typeface="+mn-ea"/>
                  <a:sym typeface="+mn-lt"/>
                </a:endParaRPr>
              </a:p>
            </p:txBody>
          </p:sp>
          <p:sp>
            <p:nvSpPr>
              <p:cNvPr id="28" name="Rectangle 41"/>
              <p:cNvSpPr/>
              <p:nvPr/>
            </p:nvSpPr>
            <p:spPr>
              <a:xfrm>
                <a:off x="1749703" y="4844844"/>
                <a:ext cx="446111" cy="446111"/>
              </a:xfrm>
              <a:prstGeom prst="rect">
                <a:avLst/>
              </a:prstGeom>
              <a:gradFill>
                <a:gsLst>
                  <a:gs pos="12000">
                    <a:srgbClr val="FF6600"/>
                  </a:gs>
                  <a:gs pos="91000">
                    <a:srgbClr val="FF9600"/>
                  </a:gs>
                </a:gsLst>
                <a:lin ang="2700000" scaled="1"/>
              </a:gradFill>
              <a:ln>
                <a:noFill/>
              </a:ln>
              <a:effectLst>
                <a:outerShdw blurRad="50800" dist="38100" dir="2700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mn-ea"/>
                    <a:sym typeface="+mn-lt"/>
                  </a:rPr>
                  <a:t>4</a:t>
                </a:r>
                <a:endParaRPr lang="en-US" sz="1400" b="1" dirty="0">
                  <a:solidFill>
                    <a:schemeClr val="bg1"/>
                  </a:solidFill>
                  <a:cs typeface="+mn-ea"/>
                  <a:sym typeface="+mn-lt"/>
                </a:endParaRPr>
              </a:p>
            </p:txBody>
          </p:sp>
        </p:grpSp>
        <p:grpSp>
          <p:nvGrpSpPr>
            <p:cNvPr id="43" name="组合 42"/>
            <p:cNvGrpSpPr/>
            <p:nvPr/>
          </p:nvGrpSpPr>
          <p:grpSpPr>
            <a:xfrm>
              <a:off x="6392762" y="5597327"/>
              <a:ext cx="4920341" cy="669300"/>
              <a:chOff x="2628480" y="3717009"/>
              <a:chExt cx="4920341" cy="669300"/>
            </a:xfrm>
          </p:grpSpPr>
          <p:sp>
            <p:nvSpPr>
              <p:cNvPr id="44" name="文本框 43"/>
              <p:cNvSpPr txBox="1"/>
              <p:nvPr/>
            </p:nvSpPr>
            <p:spPr>
              <a:xfrm>
                <a:off x="2917077" y="3717009"/>
                <a:ext cx="790444" cy="460375"/>
              </a:xfrm>
              <a:prstGeom prst="rect">
                <a:avLst/>
              </a:prstGeom>
              <a:noFill/>
            </p:spPr>
            <p:txBody>
              <a:bodyPr wrap="non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cs typeface="+mn-ea"/>
                    <a:sym typeface="+mn-lt"/>
                  </a:rPr>
                  <a:t>收获</a:t>
                </a:r>
                <a:endParaRPr lang="zh-CN" altLang="en-US" sz="2400" b="1" dirty="0">
                  <a:solidFill>
                    <a:schemeClr val="tx1">
                      <a:lumMod val="75000"/>
                      <a:lumOff val="25000"/>
                    </a:schemeClr>
                  </a:solidFill>
                  <a:cs typeface="+mn-ea"/>
                  <a:sym typeface="+mn-lt"/>
                </a:endParaRPr>
              </a:p>
            </p:txBody>
          </p:sp>
          <p:sp>
            <p:nvSpPr>
              <p:cNvPr id="45" name="文本框 44"/>
              <p:cNvSpPr txBox="1"/>
              <p:nvPr/>
            </p:nvSpPr>
            <p:spPr>
              <a:xfrm>
                <a:off x="2628480" y="4110719"/>
                <a:ext cx="4920341" cy="27559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85000"/>
                        <a:lumOff val="15000"/>
                      </a:schemeClr>
                    </a:solidFill>
                    <a:latin typeface="+mn-ea"/>
                  </a:defRPr>
                </a:lvl1pPr>
              </a:lstStyle>
              <a:p>
                <a:r>
                  <a:rPr lang="en-US" altLang="zh-CN" dirty="0">
                    <a:latin typeface="+mn-lt"/>
                    <a:cs typeface="+mn-ea"/>
                    <a:sym typeface="+mn-lt"/>
                  </a:rPr>
                  <a:t>FEELINGS AND EXPERIENCES</a:t>
                </a:r>
                <a:endParaRPr lang="en-US" altLang="zh-CN" dirty="0">
                  <a:latin typeface="+mn-lt"/>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15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8"/>
                                        </p:tgtEl>
                                        <p:attrNameLst>
                                          <p:attrName>ppt_y</p:attrName>
                                        </p:attrNameLst>
                                      </p:cBhvr>
                                      <p:tavLst>
                                        <p:tav tm="0">
                                          <p:val>
                                            <p:strVal val="#ppt_y"/>
                                          </p:val>
                                        </p:tav>
                                        <p:tav tm="100000">
                                          <p:val>
                                            <p:strVal val="#ppt_y"/>
                                          </p:val>
                                        </p:tav>
                                      </p:tavLst>
                                    </p:anim>
                                    <p:anim calcmode="lin" valueType="num">
                                      <p:cBhvr>
                                        <p:cTn id="26"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8"/>
                                        </p:tgtEl>
                                      </p:cBhvr>
                                    </p:animEffect>
                                  </p:childTnLst>
                                </p:cTn>
                              </p:par>
                            </p:childTnLst>
                          </p:cTn>
                        </p:par>
                        <p:par>
                          <p:cTn id="29" fill="hold">
                            <p:stCondLst>
                              <p:cond delay="2400"/>
                            </p:stCondLst>
                            <p:childTnLst>
                              <p:par>
                                <p:cTn id="30" presetID="22" presetClass="entr" presetSubtype="8"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par>
                          <p:cTn id="33" fill="hold">
                            <p:stCondLst>
                              <p:cond delay="2900"/>
                            </p:stCondLst>
                            <p:childTnLst>
                              <p:par>
                                <p:cTn id="34" presetID="2" presetClass="entr" presetSubtype="2" fill="hold"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1+#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25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50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1+#ppt_w/2"/>
                                          </p:val>
                                        </p:tav>
                                        <p:tav tm="100000">
                                          <p:val>
                                            <p:strVal val="#ppt_x"/>
                                          </p:val>
                                        </p:tav>
                                      </p:tavLst>
                                    </p:anim>
                                    <p:anim calcmode="lin" valueType="num">
                                      <p:cBhvr additive="base">
                                        <p:cTn id="45" dur="500" fill="hold"/>
                                        <p:tgtEl>
                                          <p:spTgt spid="9"/>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75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1+#ppt_w/2"/>
                                          </p:val>
                                        </p:tav>
                                        <p:tav tm="100000">
                                          <p:val>
                                            <p:strVal val="#ppt_x"/>
                                          </p:val>
                                        </p:tav>
                                      </p:tavLst>
                                    </p:anim>
                                    <p:anim calcmode="lin" valueType="num">
                                      <p:cBhvr additive="base">
                                        <p:cTn id="4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1238250"/>
            <a:ext cx="3278505"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、图书管理</a:t>
            </a:r>
            <a:endParaRPr lang="zh-CN" altLang="en-US" sz="2400" b="1" i="1">
              <a:solidFill>
                <a:srgbClr val="404040"/>
              </a:solidFill>
            </a:endParaRPr>
          </a:p>
        </p:txBody>
      </p:sp>
      <p:sp>
        <p:nvSpPr>
          <p:cNvPr id="6" name="文本框 5"/>
          <p:cNvSpPr txBox="1"/>
          <p:nvPr/>
        </p:nvSpPr>
        <p:spPr>
          <a:xfrm>
            <a:off x="1271270" y="1851660"/>
            <a:ext cx="3707765" cy="3784600"/>
          </a:xfrm>
          <a:prstGeom prst="rect">
            <a:avLst/>
          </a:prstGeom>
          <a:noFill/>
        </p:spPr>
        <p:txBody>
          <a:bodyPr wrap="square" rtlCol="0">
            <a:spAutoFit/>
          </a:bodyPr>
          <a:p>
            <a:pPr fontAlgn="auto">
              <a:lnSpc>
                <a:spcPct val="150000"/>
              </a:lnSpc>
            </a:pPr>
            <a:r>
              <a:rPr lang="en-US" sz="2000" b="1" u="sng">
                <a:solidFill>
                  <a:srgbClr val="404040"/>
                </a:solidFill>
              </a:rPr>
              <a:t>D</a:t>
            </a:r>
            <a:r>
              <a:rPr lang="zh-CN" altLang="en-US" sz="2000" b="1" u="sng">
                <a:solidFill>
                  <a:srgbClr val="404040"/>
                </a:solidFill>
              </a:rPr>
              <a:t>、修改图书数量</a:t>
            </a:r>
            <a:endParaRPr lang="zh-CN" altLang="en-US" sz="2000" b="1" u="sng">
              <a:solidFill>
                <a:srgbClr val="404040"/>
              </a:solidFill>
            </a:endParaRPr>
          </a:p>
          <a:p>
            <a:pPr fontAlgn="auto">
              <a:lnSpc>
                <a:spcPct val="150000"/>
              </a:lnSpc>
            </a:pPr>
            <a:r>
              <a:rPr lang="zh-CN" altLang="en-US" sz="2000">
                <a:solidFill>
                  <a:srgbClr val="404040"/>
                </a:solidFill>
              </a:rPr>
              <a:t>先查找书籍，在下方表格出现图书信息后，点击图书信息右方“修改数量”按钮，弹出图书数量修改框，修改图书数量后，正数为增加，负数为减少，点击“提交”按钮，即可修改图书数量完毕。</a:t>
            </a:r>
            <a:endParaRPr lang="zh-CN" altLang="en-US" sz="2000">
              <a:solidFill>
                <a:srgbClr val="404040"/>
              </a:solidFill>
            </a:endParaRPr>
          </a:p>
        </p:txBody>
      </p:sp>
      <p:pic>
        <p:nvPicPr>
          <p:cNvPr id="5" name="图片 4" descr="图片 22"/>
          <p:cNvPicPr>
            <a:picLocks noChangeAspect="1"/>
          </p:cNvPicPr>
          <p:nvPr/>
        </p:nvPicPr>
        <p:blipFill>
          <a:blip r:embed="rId2"/>
          <a:stretch>
            <a:fillRect/>
          </a:stretch>
        </p:blipFill>
        <p:spPr>
          <a:xfrm>
            <a:off x="5182870" y="1532255"/>
            <a:ext cx="6250940" cy="489712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1238250"/>
            <a:ext cx="3278505"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、图书管理</a:t>
            </a:r>
            <a:endParaRPr lang="zh-CN" altLang="en-US" sz="2400" b="1" i="1">
              <a:solidFill>
                <a:srgbClr val="404040"/>
              </a:solidFill>
            </a:endParaRPr>
          </a:p>
        </p:txBody>
      </p:sp>
      <p:sp>
        <p:nvSpPr>
          <p:cNvPr id="6" name="文本框 5"/>
          <p:cNvSpPr txBox="1"/>
          <p:nvPr/>
        </p:nvSpPr>
        <p:spPr>
          <a:xfrm>
            <a:off x="1271270" y="1851660"/>
            <a:ext cx="4192270" cy="4384675"/>
          </a:xfrm>
          <a:prstGeom prst="rect">
            <a:avLst/>
          </a:prstGeom>
          <a:noFill/>
        </p:spPr>
        <p:txBody>
          <a:bodyPr wrap="square" rtlCol="0">
            <a:spAutoFit/>
          </a:bodyPr>
          <a:p>
            <a:pPr fontAlgn="auto">
              <a:lnSpc>
                <a:spcPct val="150000"/>
              </a:lnSpc>
            </a:pPr>
            <a:r>
              <a:rPr lang="en-US" sz="2000" b="1" u="sng">
                <a:solidFill>
                  <a:srgbClr val="404040"/>
                </a:solidFill>
              </a:rPr>
              <a:t>E</a:t>
            </a:r>
            <a:r>
              <a:rPr lang="zh-CN" altLang="en-US" sz="2000" b="1" u="sng">
                <a:solidFill>
                  <a:srgbClr val="404040"/>
                </a:solidFill>
              </a:rPr>
              <a:t>、添加图书</a:t>
            </a:r>
            <a:endParaRPr lang="zh-CN" altLang="en-US" sz="2000" b="1" u="sng">
              <a:solidFill>
                <a:srgbClr val="404040"/>
              </a:solidFill>
            </a:endParaRPr>
          </a:p>
          <a:p>
            <a:pPr fontAlgn="auto">
              <a:lnSpc>
                <a:spcPct val="150000"/>
              </a:lnSpc>
            </a:pPr>
            <a:r>
              <a:rPr lang="zh-CN" altLang="en-US" sz="2000">
                <a:solidFill>
                  <a:srgbClr val="FF9600"/>
                </a:solidFill>
              </a:rPr>
              <a:t>（1）单本添加</a:t>
            </a:r>
            <a:endParaRPr lang="zh-CN" altLang="en-US" sz="2000">
              <a:solidFill>
                <a:srgbClr val="FF9600"/>
              </a:solidFill>
            </a:endParaRPr>
          </a:p>
          <a:p>
            <a:pPr fontAlgn="auto">
              <a:lnSpc>
                <a:spcPct val="150000"/>
              </a:lnSpc>
            </a:pPr>
            <a:r>
              <a:rPr lang="zh-CN" altLang="en-US">
                <a:solidFill>
                  <a:srgbClr val="404040"/>
                </a:solidFill>
              </a:rPr>
              <a:t>进入图书管理界面后，点击右方“逐个添加”按钮，弹出图书信息编辑界面，输入完成后点击“提交”，即可单本添加完毕。有严格的格式判断。</a:t>
            </a:r>
            <a:endParaRPr lang="zh-CN" altLang="en-US">
              <a:solidFill>
                <a:srgbClr val="404040"/>
              </a:solidFill>
            </a:endParaRPr>
          </a:p>
          <a:p>
            <a:pPr fontAlgn="auto">
              <a:lnSpc>
                <a:spcPct val="150000"/>
              </a:lnSpc>
            </a:pPr>
            <a:r>
              <a:rPr lang="zh-CN" altLang="en-US" sz="2000">
                <a:solidFill>
                  <a:srgbClr val="FF9600"/>
                </a:solidFill>
              </a:rPr>
              <a:t>（2）批量添加</a:t>
            </a:r>
            <a:endParaRPr lang="zh-CN" altLang="en-US" sz="2000">
              <a:solidFill>
                <a:srgbClr val="FF9600"/>
              </a:solidFill>
            </a:endParaRPr>
          </a:p>
          <a:p>
            <a:pPr fontAlgn="auto">
              <a:lnSpc>
                <a:spcPct val="150000"/>
              </a:lnSpc>
            </a:pPr>
            <a:r>
              <a:rPr lang="zh-CN" altLang="en-US">
                <a:solidFill>
                  <a:srgbClr val="404040"/>
                </a:solidFill>
              </a:rPr>
              <a:t>进入图书管理界面后，点击右方“批量添加”按钮，按照提示框要求添加本地图书excel数据，即可批量添加完毕。</a:t>
            </a:r>
            <a:endParaRPr lang="zh-CN" altLang="en-US">
              <a:solidFill>
                <a:srgbClr val="404040"/>
              </a:solidFill>
            </a:endParaRPr>
          </a:p>
        </p:txBody>
      </p:sp>
      <p:pic>
        <p:nvPicPr>
          <p:cNvPr id="3" name="图片 2" descr="图片 23"/>
          <p:cNvPicPr>
            <a:picLocks noChangeAspect="1"/>
          </p:cNvPicPr>
          <p:nvPr/>
        </p:nvPicPr>
        <p:blipFill>
          <a:blip r:embed="rId2"/>
          <a:stretch>
            <a:fillRect/>
          </a:stretch>
        </p:blipFill>
        <p:spPr>
          <a:xfrm>
            <a:off x="5554980" y="1400810"/>
            <a:ext cx="5860415" cy="483552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9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2055495"/>
            <a:ext cx="3278505" cy="460375"/>
          </a:xfrm>
          <a:prstGeom prst="rect">
            <a:avLst/>
          </a:prstGeom>
          <a:noFill/>
        </p:spPr>
        <p:txBody>
          <a:bodyPr wrap="square" rtlCol="0">
            <a:spAutoFit/>
          </a:bodyPr>
          <a:p>
            <a:r>
              <a:rPr lang="en-US" altLang="zh-CN" sz="2400" b="1" i="1" u="sng">
                <a:solidFill>
                  <a:srgbClr val="FF9600"/>
                </a:solidFill>
              </a:rPr>
              <a:t>2</a:t>
            </a:r>
            <a:r>
              <a:rPr lang="zh-CN" altLang="en-US" sz="2400" b="1" i="1" u="sng">
                <a:solidFill>
                  <a:srgbClr val="FF9600"/>
                </a:solidFill>
              </a:rPr>
              <a:t>、用户管理</a:t>
            </a:r>
            <a:endParaRPr lang="zh-CN" altLang="en-US" sz="2400" b="1" i="1">
              <a:solidFill>
                <a:srgbClr val="404040"/>
              </a:solidFill>
            </a:endParaRPr>
          </a:p>
        </p:txBody>
      </p:sp>
      <p:sp>
        <p:nvSpPr>
          <p:cNvPr id="6" name="文本框 5"/>
          <p:cNvSpPr txBox="1"/>
          <p:nvPr/>
        </p:nvSpPr>
        <p:spPr>
          <a:xfrm>
            <a:off x="1271270" y="2576830"/>
            <a:ext cx="3389630" cy="2861310"/>
          </a:xfrm>
          <a:prstGeom prst="rect">
            <a:avLst/>
          </a:prstGeom>
          <a:noFill/>
        </p:spPr>
        <p:txBody>
          <a:bodyPr wrap="square" rtlCol="0">
            <a:spAutoFit/>
          </a:bodyPr>
          <a:p>
            <a:pPr fontAlgn="auto">
              <a:lnSpc>
                <a:spcPct val="150000"/>
              </a:lnSpc>
            </a:pPr>
            <a:r>
              <a:rPr lang="en-US" sz="2000" b="1" u="sng">
                <a:solidFill>
                  <a:srgbClr val="404040"/>
                </a:solidFill>
              </a:rPr>
              <a:t>A</a:t>
            </a:r>
            <a:r>
              <a:rPr lang="zh-CN" altLang="en-US" sz="2000" b="1" u="sng">
                <a:solidFill>
                  <a:srgbClr val="404040"/>
                </a:solidFill>
              </a:rPr>
              <a:t>、查找用户</a:t>
            </a:r>
            <a:endParaRPr lang="zh-CN" altLang="en-US" sz="2000" b="1" u="sng">
              <a:solidFill>
                <a:srgbClr val="404040"/>
              </a:solidFill>
            </a:endParaRPr>
          </a:p>
          <a:p>
            <a:pPr fontAlgn="auto">
              <a:lnSpc>
                <a:spcPct val="150000"/>
              </a:lnSpc>
            </a:pPr>
            <a:r>
              <a:rPr lang="zh-CN" altLang="en-US" sz="2000">
                <a:solidFill>
                  <a:srgbClr val="404040"/>
                </a:solidFill>
              </a:rPr>
              <a:t>支持对于学号、姓名、专业的查询，并支持交叉查找和去重。同时对于每个搜到的用户，可以进行</a:t>
            </a:r>
            <a:r>
              <a:rPr lang="zh-CN" altLang="en-US" sz="2000" b="1" u="sng">
                <a:solidFill>
                  <a:srgbClr val="404040"/>
                </a:solidFill>
              </a:rPr>
              <a:t>删除和修改</a:t>
            </a:r>
            <a:r>
              <a:rPr lang="zh-CN" altLang="en-US" sz="2000">
                <a:solidFill>
                  <a:srgbClr val="404040"/>
                </a:solidFill>
              </a:rPr>
              <a:t>的操作。</a:t>
            </a:r>
            <a:endParaRPr lang="zh-CN" altLang="en-US" sz="2000">
              <a:solidFill>
                <a:srgbClr val="404040"/>
              </a:solidFill>
            </a:endParaRPr>
          </a:p>
        </p:txBody>
      </p:sp>
      <p:pic>
        <p:nvPicPr>
          <p:cNvPr id="7" name="图片 6" descr="图片 24"/>
          <p:cNvPicPr>
            <a:picLocks noChangeAspect="1"/>
          </p:cNvPicPr>
          <p:nvPr/>
        </p:nvPicPr>
        <p:blipFill>
          <a:blip r:embed="rId2"/>
          <a:stretch>
            <a:fillRect/>
          </a:stretch>
        </p:blipFill>
        <p:spPr>
          <a:xfrm>
            <a:off x="4752340" y="1419860"/>
            <a:ext cx="6630035" cy="521906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9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905" y="1762125"/>
            <a:ext cx="3278505" cy="460375"/>
          </a:xfrm>
          <a:prstGeom prst="rect">
            <a:avLst/>
          </a:prstGeom>
          <a:noFill/>
        </p:spPr>
        <p:txBody>
          <a:bodyPr wrap="square" rtlCol="0">
            <a:spAutoFit/>
          </a:bodyPr>
          <a:p>
            <a:r>
              <a:rPr lang="en-US" altLang="zh-CN" sz="2400" b="1" i="1" u="sng">
                <a:solidFill>
                  <a:srgbClr val="FF9600"/>
                </a:solidFill>
              </a:rPr>
              <a:t>2</a:t>
            </a:r>
            <a:r>
              <a:rPr lang="zh-CN" altLang="en-US" sz="2400" b="1" i="1" u="sng">
                <a:solidFill>
                  <a:srgbClr val="FF9600"/>
                </a:solidFill>
              </a:rPr>
              <a:t>、用户管理</a:t>
            </a:r>
            <a:endParaRPr lang="zh-CN" altLang="en-US" sz="2400" b="1" i="1">
              <a:solidFill>
                <a:srgbClr val="404040"/>
              </a:solidFill>
            </a:endParaRPr>
          </a:p>
        </p:txBody>
      </p:sp>
      <p:sp>
        <p:nvSpPr>
          <p:cNvPr id="6" name="文本框 5"/>
          <p:cNvSpPr txBox="1"/>
          <p:nvPr/>
        </p:nvSpPr>
        <p:spPr>
          <a:xfrm>
            <a:off x="1271270" y="2424430"/>
            <a:ext cx="2967990" cy="3322955"/>
          </a:xfrm>
          <a:prstGeom prst="rect">
            <a:avLst/>
          </a:prstGeom>
          <a:noFill/>
        </p:spPr>
        <p:txBody>
          <a:bodyPr wrap="square" rtlCol="0">
            <a:spAutoFit/>
          </a:bodyPr>
          <a:p>
            <a:pPr fontAlgn="auto">
              <a:lnSpc>
                <a:spcPct val="150000"/>
              </a:lnSpc>
            </a:pPr>
            <a:r>
              <a:rPr lang="en-US" sz="2000" b="1" u="sng">
                <a:solidFill>
                  <a:srgbClr val="404040"/>
                </a:solidFill>
              </a:rPr>
              <a:t>B</a:t>
            </a:r>
            <a:r>
              <a:rPr lang="zh-CN" altLang="en-US" sz="2000" b="1" u="sng">
                <a:solidFill>
                  <a:srgbClr val="404040"/>
                </a:solidFill>
              </a:rPr>
              <a:t>、修改用户</a:t>
            </a:r>
            <a:endParaRPr lang="zh-CN" altLang="en-US" sz="2000" b="1" u="sng">
              <a:solidFill>
                <a:srgbClr val="404040"/>
              </a:solidFill>
            </a:endParaRPr>
          </a:p>
          <a:p>
            <a:pPr fontAlgn="auto">
              <a:lnSpc>
                <a:spcPct val="150000"/>
              </a:lnSpc>
            </a:pPr>
            <a:r>
              <a:rPr lang="zh-CN" altLang="en-US" sz="2000">
                <a:solidFill>
                  <a:srgbClr val="404040"/>
                </a:solidFill>
              </a:rPr>
              <a:t>先查找用户，在下方表格出现用户信息后，点击用户信息右方“修改用户”按钮，即可修改用户信息，默认会显示用户的原信息。</a:t>
            </a:r>
            <a:endParaRPr lang="zh-CN" altLang="en-US" sz="2000">
              <a:solidFill>
                <a:srgbClr val="404040"/>
              </a:solidFill>
            </a:endParaRPr>
          </a:p>
        </p:txBody>
      </p:sp>
      <p:pic>
        <p:nvPicPr>
          <p:cNvPr id="5" name="图片 4" descr="图片 10"/>
          <p:cNvPicPr>
            <a:picLocks noChangeAspect="1"/>
          </p:cNvPicPr>
          <p:nvPr/>
        </p:nvPicPr>
        <p:blipFill>
          <a:blip r:embed="rId2"/>
          <a:stretch>
            <a:fillRect/>
          </a:stretch>
        </p:blipFill>
        <p:spPr>
          <a:xfrm>
            <a:off x="4550410" y="1223010"/>
            <a:ext cx="6766560" cy="529907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393726" y="392466"/>
            <a:ext cx="59296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管理员</a:t>
            </a:r>
            <a:r>
              <a:rPr lang="zh-CN" altLang="en-US" sz="2800" b="1" dirty="0">
                <a:solidFill>
                  <a:srgbClr val="FF9600"/>
                </a:solidFill>
                <a:cs typeface="+mn-ea"/>
                <a:sym typeface="+mn-lt"/>
              </a:rPr>
              <a:t>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71270" y="1146810"/>
            <a:ext cx="3278505" cy="460375"/>
          </a:xfrm>
          <a:prstGeom prst="rect">
            <a:avLst/>
          </a:prstGeom>
          <a:noFill/>
        </p:spPr>
        <p:txBody>
          <a:bodyPr wrap="square" rtlCol="0">
            <a:spAutoFit/>
          </a:bodyPr>
          <a:p>
            <a:r>
              <a:rPr lang="en-US" altLang="zh-CN" sz="2400" b="1" i="1" u="sng">
                <a:solidFill>
                  <a:srgbClr val="FF9600"/>
                </a:solidFill>
              </a:rPr>
              <a:t>2</a:t>
            </a:r>
            <a:r>
              <a:rPr lang="zh-CN" altLang="en-US" sz="2400" b="1" i="1" u="sng">
                <a:solidFill>
                  <a:srgbClr val="FF9600"/>
                </a:solidFill>
              </a:rPr>
              <a:t>、用户管理</a:t>
            </a:r>
            <a:endParaRPr lang="zh-CN" altLang="en-US" sz="2400" b="1" i="1">
              <a:solidFill>
                <a:srgbClr val="404040"/>
              </a:solidFill>
            </a:endParaRPr>
          </a:p>
        </p:txBody>
      </p:sp>
      <p:sp>
        <p:nvSpPr>
          <p:cNvPr id="6" name="文本框 5"/>
          <p:cNvSpPr txBox="1"/>
          <p:nvPr/>
        </p:nvSpPr>
        <p:spPr>
          <a:xfrm>
            <a:off x="1271270" y="1698625"/>
            <a:ext cx="3755390" cy="4799965"/>
          </a:xfrm>
          <a:prstGeom prst="rect">
            <a:avLst/>
          </a:prstGeom>
          <a:noFill/>
        </p:spPr>
        <p:txBody>
          <a:bodyPr wrap="square" rtlCol="0">
            <a:spAutoFit/>
          </a:bodyPr>
          <a:p>
            <a:pPr fontAlgn="auto">
              <a:lnSpc>
                <a:spcPct val="150000"/>
              </a:lnSpc>
            </a:pPr>
            <a:r>
              <a:rPr lang="en-US" altLang="zh-CN" sz="2000" b="1" u="sng">
                <a:solidFill>
                  <a:srgbClr val="404040"/>
                </a:solidFill>
              </a:rPr>
              <a:t>C</a:t>
            </a:r>
            <a:r>
              <a:rPr lang="zh-CN" altLang="en-US" sz="2000" b="1" u="sng">
                <a:solidFill>
                  <a:srgbClr val="404040"/>
                </a:solidFill>
              </a:rPr>
              <a:t>、添加用户</a:t>
            </a:r>
            <a:endParaRPr lang="zh-CN" altLang="en-US" sz="2000" b="1" u="sng">
              <a:solidFill>
                <a:srgbClr val="404040"/>
              </a:solidFill>
            </a:endParaRPr>
          </a:p>
          <a:p>
            <a:pPr fontAlgn="auto">
              <a:lnSpc>
                <a:spcPct val="150000"/>
              </a:lnSpc>
            </a:pPr>
            <a:r>
              <a:rPr lang="zh-CN" altLang="en-US" sz="2000">
                <a:solidFill>
                  <a:srgbClr val="FF9600"/>
                </a:solidFill>
              </a:rPr>
              <a:t>（</a:t>
            </a:r>
            <a:r>
              <a:rPr lang="en-US" altLang="zh-CN" sz="2000">
                <a:solidFill>
                  <a:srgbClr val="FF9600"/>
                </a:solidFill>
              </a:rPr>
              <a:t>1</a:t>
            </a:r>
            <a:r>
              <a:rPr lang="zh-CN" altLang="en-US" sz="2000">
                <a:solidFill>
                  <a:srgbClr val="FF9600"/>
                </a:solidFill>
              </a:rPr>
              <a:t>）单个添加</a:t>
            </a:r>
            <a:endParaRPr lang="zh-CN" altLang="en-US" sz="2000">
              <a:solidFill>
                <a:srgbClr val="FF9600"/>
              </a:solidFill>
            </a:endParaRPr>
          </a:p>
          <a:p>
            <a:pPr fontAlgn="auto">
              <a:lnSpc>
                <a:spcPct val="150000"/>
              </a:lnSpc>
            </a:pPr>
            <a:r>
              <a:rPr lang="zh-CN" altLang="en-US">
                <a:solidFill>
                  <a:srgbClr val="404040"/>
                </a:solidFill>
              </a:rPr>
              <a:t>进入用户管理界面后，点击右方“逐个添加”按钮，弹出用户信息编辑界面，输入完成后点击“提交”，即可单个用户添加完毕。</a:t>
            </a:r>
            <a:endParaRPr lang="zh-CN" altLang="en-US" sz="2000">
              <a:solidFill>
                <a:srgbClr val="404040"/>
              </a:solidFill>
            </a:endParaRPr>
          </a:p>
          <a:p>
            <a:pPr fontAlgn="auto">
              <a:lnSpc>
                <a:spcPct val="150000"/>
              </a:lnSpc>
            </a:pPr>
            <a:r>
              <a:rPr lang="zh-CN" altLang="en-US" sz="2000">
                <a:solidFill>
                  <a:srgbClr val="FF9600"/>
                </a:solidFill>
              </a:rPr>
              <a:t>（</a:t>
            </a:r>
            <a:r>
              <a:rPr lang="en-US" altLang="zh-CN" sz="2000">
                <a:solidFill>
                  <a:srgbClr val="FF9600"/>
                </a:solidFill>
              </a:rPr>
              <a:t>2</a:t>
            </a:r>
            <a:r>
              <a:rPr lang="zh-CN" altLang="en-US" sz="2000">
                <a:solidFill>
                  <a:srgbClr val="FF9600"/>
                </a:solidFill>
              </a:rPr>
              <a:t>）批量添加</a:t>
            </a:r>
            <a:endParaRPr lang="zh-CN" altLang="en-US" sz="2000">
              <a:solidFill>
                <a:srgbClr val="FF9600"/>
              </a:solidFill>
            </a:endParaRPr>
          </a:p>
          <a:p>
            <a:pPr fontAlgn="auto">
              <a:lnSpc>
                <a:spcPct val="150000"/>
              </a:lnSpc>
            </a:pPr>
            <a:r>
              <a:rPr lang="zh-CN" altLang="en-US">
                <a:solidFill>
                  <a:srgbClr val="404040"/>
                </a:solidFill>
              </a:rPr>
              <a:t>进入用户管理界面后，点击右方“批量添加”按钮，按照提示框要求添加本地用户excel数据，即可批量添加完毕。</a:t>
            </a:r>
            <a:endParaRPr lang="zh-CN" altLang="en-US">
              <a:solidFill>
                <a:srgbClr val="404040"/>
              </a:solidFill>
            </a:endParaRPr>
          </a:p>
        </p:txBody>
      </p:sp>
      <p:pic>
        <p:nvPicPr>
          <p:cNvPr id="3" name="图片 2" descr="图片 26"/>
          <p:cNvPicPr>
            <a:picLocks noChangeAspect="1"/>
          </p:cNvPicPr>
          <p:nvPr/>
        </p:nvPicPr>
        <p:blipFill>
          <a:blip r:embed="rId2"/>
          <a:stretch>
            <a:fillRect/>
          </a:stretch>
        </p:blipFill>
        <p:spPr>
          <a:xfrm>
            <a:off x="5148580" y="1419225"/>
            <a:ext cx="6337935" cy="507936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2" name="组合 1"/>
          <p:cNvGrpSpPr/>
          <p:nvPr/>
        </p:nvGrpSpPr>
        <p:grpSpPr>
          <a:xfrm>
            <a:off x="-3208663" y="-88491"/>
            <a:ext cx="6415314" cy="7100705"/>
            <a:chOff x="-3208663" y="-88491"/>
            <a:chExt cx="6415314" cy="7100705"/>
          </a:xfrm>
        </p:grpSpPr>
        <p:sp>
          <p:nvSpPr>
            <p:cNvPr id="5" name="任意多边形: 形状 4"/>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等腰三角形 6"/>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flipH="1" flipV="1">
            <a:off x="8985351" y="-65723"/>
            <a:ext cx="6415314" cy="7038610"/>
            <a:chOff x="4576780" y="168143"/>
            <a:chExt cx="6415314" cy="7038610"/>
          </a:xfrm>
        </p:grpSpPr>
        <p:sp>
          <p:nvSpPr>
            <p:cNvPr id="8" name="任意多边形: 形状 7"/>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4816272" y="4071574"/>
            <a:ext cx="2621280" cy="829945"/>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结构层次</a:t>
            </a:r>
            <a:endParaRPr lang="zh-CN" altLang="en-US" sz="4800" b="1" dirty="0">
              <a:solidFill>
                <a:schemeClr val="tx1">
                  <a:lumMod val="75000"/>
                  <a:lumOff val="25000"/>
                </a:schemeClr>
              </a:solidFill>
              <a:cs typeface="+mn-ea"/>
              <a:sym typeface="+mn-lt"/>
            </a:endParaRPr>
          </a:p>
        </p:txBody>
      </p:sp>
      <p:grpSp>
        <p:nvGrpSpPr>
          <p:cNvPr id="20" name="组合 19"/>
          <p:cNvGrpSpPr/>
          <p:nvPr/>
        </p:nvGrpSpPr>
        <p:grpSpPr>
          <a:xfrm>
            <a:off x="3769720" y="1587784"/>
            <a:ext cx="4942529" cy="2346855"/>
            <a:chOff x="5588648" y="1840815"/>
            <a:chExt cx="2186146" cy="1038045"/>
          </a:xfrm>
        </p:grpSpPr>
        <p:sp>
          <p:nvSpPr>
            <p:cNvPr id="17" name="等腰三角形 16"/>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600" b="1" dirty="0">
                  <a:cs typeface="+mn-ea"/>
                  <a:sym typeface="+mn-lt"/>
                </a:rPr>
                <a:t>02</a:t>
              </a:r>
              <a:endParaRPr lang="zh-CN" altLang="en-US" sz="3600" b="1" dirty="0">
                <a:cs typeface="+mn-ea"/>
                <a:sym typeface="+mn-lt"/>
              </a:endParaRPr>
            </a:p>
          </p:txBody>
        </p:sp>
        <p:sp>
          <p:nvSpPr>
            <p:cNvPr id="19" name="等腰三角形 18"/>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3" name="矩形 2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70274" y="4953473"/>
            <a:ext cx="4947624" cy="373380"/>
          </a:xfrm>
          <a:prstGeom prst="rect">
            <a:avLst/>
          </a:prstGeom>
        </p:spPr>
        <p:txBody>
          <a:bodyPr wrap="square">
            <a:spAutoFit/>
          </a:bodyPr>
          <a:lstStyle/>
          <a:p>
            <a:pPr algn="ctr">
              <a:lnSpc>
                <a:spcPts val="2200"/>
              </a:lnSpc>
            </a:pPr>
            <a:r>
              <a:rPr lang="zh-CN" sz="2200" dirty="0">
                <a:solidFill>
                  <a:schemeClr val="tx1">
                    <a:lumMod val="95000"/>
                    <a:lumOff val="5000"/>
                  </a:schemeClr>
                </a:solidFill>
                <a:cs typeface="+mn-ea"/>
                <a:sym typeface="+mn-lt"/>
              </a:rPr>
              <a:t>文件结构</a:t>
            </a:r>
            <a:r>
              <a:rPr lang="en-US" altLang="zh-CN" sz="2200" dirty="0">
                <a:solidFill>
                  <a:schemeClr val="tx1">
                    <a:lumMod val="95000"/>
                    <a:lumOff val="5000"/>
                  </a:schemeClr>
                </a:solidFill>
                <a:cs typeface="+mn-ea"/>
                <a:sym typeface="+mn-lt"/>
              </a:rPr>
              <a:t>&amp;</a:t>
            </a:r>
            <a:r>
              <a:rPr lang="zh-CN" altLang="en-US" sz="2200" dirty="0">
                <a:solidFill>
                  <a:schemeClr val="tx1">
                    <a:lumMod val="95000"/>
                    <a:lumOff val="5000"/>
                  </a:schemeClr>
                </a:solidFill>
                <a:cs typeface="+mn-ea"/>
                <a:sym typeface="+mn-lt"/>
              </a:rPr>
              <a:t>软件系统结构</a:t>
            </a:r>
            <a:endParaRPr lang="zh-CN" altLang="en-US" sz="22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900" decel="100000" fill="hold"/>
                                        <p:tgtEl>
                                          <p:spTgt spid="23"/>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86131" y="438821"/>
            <a:ext cx="2316480" cy="521970"/>
          </a:xfrm>
          <a:prstGeom prst="rect">
            <a:avLst/>
          </a:prstGeom>
          <a:noFill/>
        </p:spPr>
        <p:txBody>
          <a:bodyPr wrap="none" rtlCol="0">
            <a:spAutoFit/>
            <a:scene3d>
              <a:camera prst="orthographicFront"/>
              <a:lightRig rig="threePt" dir="t"/>
            </a:scene3d>
            <a:sp3d contourW="12700"/>
          </a:bodyPr>
          <a:lstStyle/>
          <a:p>
            <a:pPr algn="ctr"/>
            <a:r>
              <a:rPr lang="zh-CN" altLang="en-US" sz="2800" b="1" dirty="0">
                <a:solidFill>
                  <a:schemeClr val="tx1">
                    <a:lumMod val="75000"/>
                    <a:lumOff val="25000"/>
                  </a:schemeClr>
                </a:solidFill>
                <a:cs typeface="+mn-ea"/>
                <a:sym typeface="+mn-lt"/>
              </a:rPr>
              <a:t>二、结构层次</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0" name="Slide Number Placeholder 1"/>
          <p:cNvSpPr>
            <a:spLocks noGrp="1"/>
          </p:cNvSpPr>
          <p:nvPr>
            <p:ph type="sldNum" sz="quarter" idx="12"/>
          </p:nvPr>
        </p:nvSpPr>
        <p:spPr>
          <a:xfrm>
            <a:off x="11586116" y="6499910"/>
            <a:ext cx="605883" cy="345805"/>
          </a:xfrm>
        </p:spPr>
        <p:txBody>
          <a:bodyPr/>
          <a:lstStyle/>
          <a:p>
            <a:fld id="{52E43EAC-4EE4-493E-B844-9691317359C0}" type="slidenum">
              <a:rPr lang="en-US" smtClean="0">
                <a:cs typeface="+mn-ea"/>
                <a:sym typeface="+mn-lt"/>
              </a:rPr>
            </a:fld>
            <a:endParaRPr lang="en-US" dirty="0">
              <a:cs typeface="+mn-ea"/>
              <a:sym typeface="+mn-lt"/>
            </a:endParaRPr>
          </a:p>
        </p:txBody>
      </p:sp>
      <p:grpSp>
        <p:nvGrpSpPr>
          <p:cNvPr id="6" name="组合 5"/>
          <p:cNvGrpSpPr/>
          <p:nvPr/>
        </p:nvGrpSpPr>
        <p:grpSpPr>
          <a:xfrm>
            <a:off x="1742255" y="1532475"/>
            <a:ext cx="2083435" cy="956945"/>
            <a:chOff x="664025" y="2962495"/>
            <a:chExt cx="2083435" cy="956945"/>
          </a:xfrm>
        </p:grpSpPr>
        <p:cxnSp>
          <p:nvCxnSpPr>
            <p:cNvPr id="29" name="Straight Connector 67"/>
            <p:cNvCxnSpPr/>
            <p:nvPr/>
          </p:nvCxnSpPr>
          <p:spPr>
            <a:xfrm flipV="1">
              <a:off x="951865" y="3473450"/>
              <a:ext cx="1740535" cy="1778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0" name="Rectangle 68"/>
            <p:cNvSpPr/>
            <p:nvPr/>
          </p:nvSpPr>
          <p:spPr>
            <a:xfrm>
              <a:off x="938980" y="2962495"/>
              <a:ext cx="1808480" cy="583565"/>
            </a:xfrm>
            <a:prstGeom prst="rect">
              <a:avLst/>
            </a:prstGeom>
          </p:spPr>
          <p:txBody>
            <a:bodyPr wrap="none">
              <a:spAutoFit/>
            </a:bodyPr>
            <a:lstStyle/>
            <a:p>
              <a:pPr defTabSz="913765">
                <a:spcBef>
                  <a:spcPct val="0"/>
                </a:spcBef>
              </a:pPr>
              <a:r>
                <a:rPr lang="zh-CN" altLang="en-US" sz="3200" noProof="1">
                  <a:solidFill>
                    <a:schemeClr val="tx1">
                      <a:lumMod val="85000"/>
                      <a:lumOff val="15000"/>
                    </a:schemeClr>
                  </a:solidFill>
                  <a:cs typeface="+mn-ea"/>
                  <a:sym typeface="+mn-lt"/>
                </a:rPr>
                <a:t>文件结构</a:t>
              </a:r>
              <a:endParaRPr lang="en-US" altLang="zh-CN" sz="3200" noProof="1">
                <a:solidFill>
                  <a:schemeClr val="tx1">
                    <a:lumMod val="85000"/>
                    <a:lumOff val="15000"/>
                  </a:schemeClr>
                </a:solidFill>
                <a:cs typeface="+mn-ea"/>
                <a:sym typeface="+mn-lt"/>
              </a:endParaRPr>
            </a:p>
          </p:txBody>
        </p:sp>
        <p:sp>
          <p:nvSpPr>
            <p:cNvPr id="32" name="Rectangle 22"/>
            <p:cNvSpPr/>
            <p:nvPr/>
          </p:nvSpPr>
          <p:spPr>
            <a:xfrm>
              <a:off x="664025" y="3546060"/>
              <a:ext cx="2008505" cy="373380"/>
            </a:xfrm>
            <a:prstGeom prst="rect">
              <a:avLst/>
            </a:prstGeom>
          </p:spPr>
          <p:txBody>
            <a:bodyPr wrap="square">
              <a:spAutoFit/>
            </a:bodyPr>
            <a:lstStyle/>
            <a:p>
              <a:pPr algn="r">
                <a:lnSpc>
                  <a:spcPts val="2200"/>
                </a:lnSpc>
              </a:pPr>
              <a:r>
                <a:rPr lang="zh-CN" altLang="en-US" dirty="0">
                  <a:solidFill>
                    <a:schemeClr val="tx1">
                      <a:lumMod val="95000"/>
                      <a:lumOff val="5000"/>
                    </a:schemeClr>
                  </a:solidFill>
                  <a:cs typeface="+mn-ea"/>
                  <a:sym typeface="+mn-lt"/>
                </a:rPr>
                <a:t>七个文件</a:t>
              </a:r>
              <a:endParaRPr lang="zh-CN" altLang="en-US" dirty="0">
                <a:solidFill>
                  <a:schemeClr val="tx1">
                    <a:lumMod val="95000"/>
                    <a:lumOff val="5000"/>
                  </a:schemeClr>
                </a:solidFill>
                <a:cs typeface="+mn-ea"/>
                <a:sym typeface="+mn-lt"/>
              </a:endParaRPr>
            </a:p>
          </p:txBody>
        </p:sp>
      </p:grpSp>
      <p:grpSp>
        <p:nvGrpSpPr>
          <p:cNvPr id="5" name="组合 4"/>
          <p:cNvGrpSpPr/>
          <p:nvPr/>
        </p:nvGrpSpPr>
        <p:grpSpPr>
          <a:xfrm>
            <a:off x="8074025" y="5548215"/>
            <a:ext cx="3115139" cy="951830"/>
            <a:chOff x="8876665" y="2962495"/>
            <a:chExt cx="3115139" cy="951830"/>
          </a:xfrm>
        </p:grpSpPr>
        <p:cxnSp>
          <p:nvCxnSpPr>
            <p:cNvPr id="28" name="Straight Connector 66"/>
            <p:cNvCxnSpPr/>
            <p:nvPr/>
          </p:nvCxnSpPr>
          <p:spPr>
            <a:xfrm>
              <a:off x="9423400" y="3473346"/>
              <a:ext cx="21463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70"/>
            <p:cNvSpPr/>
            <p:nvPr/>
          </p:nvSpPr>
          <p:spPr>
            <a:xfrm>
              <a:off x="9370524" y="2962495"/>
              <a:ext cx="2621280" cy="583565"/>
            </a:xfrm>
            <a:prstGeom prst="rect">
              <a:avLst/>
            </a:prstGeom>
          </p:spPr>
          <p:txBody>
            <a:bodyPr wrap="none">
              <a:spAutoFit/>
            </a:bodyPr>
            <a:lstStyle/>
            <a:p>
              <a:pPr defTabSz="913765">
                <a:spcBef>
                  <a:spcPct val="0"/>
                </a:spcBef>
              </a:pPr>
              <a:r>
                <a:rPr lang="zh-CN" altLang="en-US" sz="3200" noProof="1">
                  <a:solidFill>
                    <a:schemeClr val="tx1">
                      <a:lumMod val="85000"/>
                      <a:lumOff val="15000"/>
                    </a:schemeClr>
                  </a:solidFill>
                  <a:cs typeface="+mn-ea"/>
                  <a:sym typeface="+mn-lt"/>
                </a:rPr>
                <a:t>软件系统结构</a:t>
              </a:r>
              <a:endParaRPr lang="en-US" sz="3200" noProof="1">
                <a:solidFill>
                  <a:schemeClr val="tx1">
                    <a:lumMod val="85000"/>
                    <a:lumOff val="15000"/>
                  </a:schemeClr>
                </a:solidFill>
                <a:cs typeface="+mn-ea"/>
                <a:sym typeface="+mn-lt"/>
              </a:endParaRPr>
            </a:p>
          </p:txBody>
        </p:sp>
        <p:sp>
          <p:nvSpPr>
            <p:cNvPr id="33" name="Rectangle 23"/>
            <p:cNvSpPr/>
            <p:nvPr/>
          </p:nvSpPr>
          <p:spPr>
            <a:xfrm>
              <a:off x="8876665" y="3540945"/>
              <a:ext cx="2213356" cy="373380"/>
            </a:xfrm>
            <a:prstGeom prst="rect">
              <a:avLst/>
            </a:prstGeom>
          </p:spPr>
          <p:txBody>
            <a:bodyPr wrap="square">
              <a:spAutoFit/>
            </a:bodyPr>
            <a:lstStyle/>
            <a:p>
              <a:pPr algn="ctr">
                <a:lnSpc>
                  <a:spcPts val="2200"/>
                </a:lnSpc>
              </a:pPr>
              <a:r>
                <a:rPr lang="zh-CN" altLang="en-US" dirty="0">
                  <a:solidFill>
                    <a:schemeClr val="tx1">
                      <a:lumMod val="95000"/>
                      <a:lumOff val="5000"/>
                    </a:schemeClr>
                  </a:solidFill>
                  <a:cs typeface="+mn-ea"/>
                  <a:sym typeface="+mn-lt"/>
                </a:rPr>
                <a:t>五个层次</a:t>
              </a:r>
              <a:endParaRPr lang="zh-CN" altLang="en-US" dirty="0">
                <a:solidFill>
                  <a:schemeClr val="tx1">
                    <a:lumMod val="95000"/>
                    <a:lumOff val="5000"/>
                  </a:schemeClr>
                </a:solidFill>
                <a:cs typeface="+mn-ea"/>
                <a:sym typeface="+mn-lt"/>
              </a:endParaRPr>
            </a:p>
          </p:txBody>
        </p:sp>
      </p:grpSp>
      <p:sp>
        <p:nvSpPr>
          <p:cNvPr id="50" name="矩形 49"/>
          <p:cNvSpPr/>
          <p:nvPr/>
        </p:nvSpPr>
        <p:spPr>
          <a:xfrm>
            <a:off x="3004185" y="2670175"/>
            <a:ext cx="3923665" cy="3829685"/>
          </a:xfrm>
          <a:prstGeom prst="rect">
            <a:avLst/>
          </a:prstGeom>
          <a:solidFill>
            <a:srgbClr val="404040">
              <a:alpha val="5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图片 1"/>
          <p:cNvPicPr>
            <a:picLocks noChangeAspect="1"/>
          </p:cNvPicPr>
          <p:nvPr/>
        </p:nvPicPr>
        <p:blipFill>
          <a:blip r:embed="rId2"/>
          <a:stretch>
            <a:fillRect/>
          </a:stretch>
        </p:blipFill>
        <p:spPr>
          <a:xfrm>
            <a:off x="3157220" y="2794000"/>
            <a:ext cx="3618230" cy="3582035"/>
          </a:xfrm>
          <a:prstGeom prst="rect">
            <a:avLst/>
          </a:prstGeom>
        </p:spPr>
      </p:pic>
      <p:sp>
        <p:nvSpPr>
          <p:cNvPr id="49" name="矩形 48"/>
          <p:cNvSpPr/>
          <p:nvPr/>
        </p:nvSpPr>
        <p:spPr>
          <a:xfrm>
            <a:off x="6156960" y="378460"/>
            <a:ext cx="2907665" cy="5108575"/>
          </a:xfrm>
          <a:prstGeom prst="rect">
            <a:avLst/>
          </a:prstGeom>
          <a:solidFill>
            <a:srgbClr val="FF9600">
              <a:alpha val="6400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7" name="图片 6" descr="图片 5"/>
          <p:cNvPicPr>
            <a:picLocks noChangeAspect="1"/>
          </p:cNvPicPr>
          <p:nvPr/>
        </p:nvPicPr>
        <p:blipFill>
          <a:blip r:embed="rId3"/>
          <a:stretch>
            <a:fillRect/>
          </a:stretch>
        </p:blipFill>
        <p:spPr>
          <a:xfrm>
            <a:off x="6300470" y="577850"/>
            <a:ext cx="2620010" cy="4752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250"/>
                            </p:stCondLst>
                            <p:childTnLst>
                              <p:par>
                                <p:cTn id="20" presetID="22" presetClass="entr" presetSubtype="2"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62635" y="407706"/>
            <a:ext cx="45072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二、结构层次</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文件结构</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430020" y="1196340"/>
            <a:ext cx="9331960" cy="5215890"/>
          </a:xfrm>
          <a:prstGeom prst="rect">
            <a:avLst/>
          </a:prstGeom>
          <a:noFill/>
        </p:spPr>
        <p:txBody>
          <a:bodyPr wrap="square" rtlCol="0">
            <a:spAutoFit/>
          </a:bodyPr>
          <a:p>
            <a:pPr fontAlgn="auto">
              <a:lnSpc>
                <a:spcPct val="150000"/>
              </a:lnSpc>
            </a:pPr>
            <a:r>
              <a:rPr lang="zh-CN" altLang="en-US" sz="2400">
                <a:solidFill>
                  <a:srgbClr val="404040"/>
                </a:solidFill>
              </a:rPr>
              <a:t>共七个文件</a:t>
            </a:r>
            <a:endParaRPr lang="zh-CN" altLang="en-US" sz="2400">
              <a:solidFill>
                <a:srgbClr val="404040"/>
              </a:solidFill>
            </a:endParaRPr>
          </a:p>
          <a:p>
            <a:pPr fontAlgn="auto">
              <a:lnSpc>
                <a:spcPct val="150000"/>
              </a:lnSpc>
            </a:pPr>
            <a:r>
              <a:rPr lang="zh-CN" altLang="en-US" sz="2200" b="1">
                <a:solidFill>
                  <a:srgbClr val="404040"/>
                </a:solidFill>
              </a:rPr>
              <a:t>book.dat</a:t>
            </a:r>
            <a:r>
              <a:rPr lang="zh-CN" altLang="en-US" sz="2200">
                <a:solidFill>
                  <a:srgbClr val="404040"/>
                </a:solidFill>
              </a:rPr>
              <a:t>: 用户图书信息的存储，主键：isbn</a:t>
            </a:r>
            <a:endParaRPr lang="zh-CN" altLang="en-US" sz="2200">
              <a:solidFill>
                <a:srgbClr val="404040"/>
              </a:solidFill>
            </a:endParaRPr>
          </a:p>
          <a:p>
            <a:pPr fontAlgn="auto">
              <a:lnSpc>
                <a:spcPct val="150000"/>
              </a:lnSpc>
            </a:pPr>
            <a:r>
              <a:rPr lang="zh-CN" altLang="en-US" sz="2200" b="1">
                <a:solidFill>
                  <a:srgbClr val="404040"/>
                </a:solidFill>
              </a:rPr>
              <a:t>book-classification.dat</a:t>
            </a:r>
            <a:r>
              <a:rPr lang="zh-CN" altLang="en-US" sz="2200">
                <a:solidFill>
                  <a:srgbClr val="404040"/>
                </a:solidFill>
              </a:rPr>
              <a:t>: 用于图书分区信息的存储，主键：isbn + classification</a:t>
            </a:r>
            <a:endParaRPr lang="zh-CN" altLang="en-US" sz="2200">
              <a:solidFill>
                <a:srgbClr val="404040"/>
              </a:solidFill>
            </a:endParaRPr>
          </a:p>
          <a:p>
            <a:pPr fontAlgn="auto">
              <a:lnSpc>
                <a:spcPct val="150000"/>
              </a:lnSpc>
            </a:pPr>
            <a:r>
              <a:rPr lang="zh-CN" altLang="en-US" sz="2200" b="1">
                <a:solidFill>
                  <a:srgbClr val="404040"/>
                </a:solidFill>
              </a:rPr>
              <a:t>borrow_rank.dat</a:t>
            </a:r>
            <a:r>
              <a:rPr lang="zh-CN" altLang="en-US" sz="2200">
                <a:solidFill>
                  <a:srgbClr val="404040"/>
                </a:solidFill>
              </a:rPr>
              <a:t>: 用于存储系统借阅排行榜的信息，主键：id</a:t>
            </a:r>
            <a:endParaRPr lang="zh-CN" altLang="en-US" sz="2200">
              <a:solidFill>
                <a:srgbClr val="404040"/>
              </a:solidFill>
            </a:endParaRPr>
          </a:p>
          <a:p>
            <a:pPr fontAlgn="auto">
              <a:lnSpc>
                <a:spcPct val="150000"/>
              </a:lnSpc>
            </a:pPr>
            <a:r>
              <a:rPr lang="zh-CN" altLang="en-US" sz="2200" b="1">
                <a:solidFill>
                  <a:srgbClr val="404040"/>
                </a:solidFill>
              </a:rPr>
              <a:t>isbn-book_id.dat</a:t>
            </a:r>
            <a:r>
              <a:rPr lang="zh-CN" altLang="en-US" sz="2200">
                <a:solidFill>
                  <a:srgbClr val="404040"/>
                </a:solidFill>
              </a:rPr>
              <a:t>: 用于存储某种书的不同本的信息，主键：isbn + book_id</a:t>
            </a:r>
            <a:endParaRPr lang="zh-CN" altLang="en-US" sz="2200">
              <a:solidFill>
                <a:srgbClr val="404040"/>
              </a:solidFill>
            </a:endParaRPr>
          </a:p>
          <a:p>
            <a:pPr fontAlgn="auto">
              <a:lnSpc>
                <a:spcPct val="150000"/>
              </a:lnSpc>
            </a:pPr>
            <a:r>
              <a:rPr lang="zh-CN" altLang="en-US" sz="2200" b="1">
                <a:solidFill>
                  <a:srgbClr val="404040"/>
                </a:solidFill>
              </a:rPr>
              <a:t>mark_rank.dat</a:t>
            </a:r>
            <a:r>
              <a:rPr lang="zh-CN" altLang="en-US" sz="2200">
                <a:solidFill>
                  <a:srgbClr val="404040"/>
                </a:solidFill>
              </a:rPr>
              <a:t>: 用于存储系统收藏排行榜，主键：id</a:t>
            </a:r>
            <a:endParaRPr lang="zh-CN" altLang="en-US" sz="2200">
              <a:solidFill>
                <a:srgbClr val="404040"/>
              </a:solidFill>
            </a:endParaRPr>
          </a:p>
          <a:p>
            <a:pPr fontAlgn="auto">
              <a:lnSpc>
                <a:spcPct val="150000"/>
              </a:lnSpc>
            </a:pPr>
            <a:r>
              <a:rPr lang="zh-CN" altLang="en-US" sz="2200" b="1">
                <a:solidFill>
                  <a:srgbClr val="404040"/>
                </a:solidFill>
              </a:rPr>
              <a:t>student-book.dat</a:t>
            </a:r>
            <a:r>
              <a:rPr lang="zh-CN" altLang="en-US" sz="2200">
                <a:solidFill>
                  <a:srgbClr val="404040"/>
                </a:solidFill>
              </a:rPr>
              <a:t>: 用于存储用户和图书的关系，主键：isbn + account</a:t>
            </a:r>
            <a:endParaRPr lang="zh-CN" altLang="en-US" sz="2200">
              <a:solidFill>
                <a:srgbClr val="404040"/>
              </a:solidFill>
            </a:endParaRPr>
          </a:p>
          <a:p>
            <a:pPr fontAlgn="auto">
              <a:lnSpc>
                <a:spcPct val="150000"/>
              </a:lnSpc>
            </a:pPr>
            <a:r>
              <a:rPr lang="zh-CN" altLang="en-US" sz="2200" b="1">
                <a:solidFill>
                  <a:srgbClr val="404040"/>
                </a:solidFill>
              </a:rPr>
              <a:t>user.dat</a:t>
            </a:r>
            <a:r>
              <a:rPr lang="zh-CN" altLang="en-US" sz="2200">
                <a:solidFill>
                  <a:srgbClr val="404040"/>
                </a:solidFill>
              </a:rPr>
              <a:t>: 用于存储用户的信息，主键：account</a:t>
            </a:r>
            <a:endParaRPr lang="zh-CN" altLang="en-US" sz="220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5" name="图片 4" descr="图片 2"/>
          <p:cNvPicPr>
            <a:picLocks noChangeAspect="1"/>
          </p:cNvPicPr>
          <p:nvPr/>
        </p:nvPicPr>
        <p:blipFill>
          <a:blip r:embed="rId2"/>
          <a:stretch>
            <a:fillRect/>
          </a:stretch>
        </p:blipFill>
        <p:spPr>
          <a:xfrm>
            <a:off x="1278890" y="211455"/>
            <a:ext cx="9633585" cy="6435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62636" y="392466"/>
            <a:ext cx="52184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二、结构层次</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软件</a:t>
            </a:r>
            <a:r>
              <a:rPr lang="zh-CN" altLang="en-US" sz="2800" b="1" dirty="0">
                <a:solidFill>
                  <a:schemeClr val="tx1">
                    <a:lumMod val="75000"/>
                    <a:lumOff val="25000"/>
                  </a:schemeClr>
                </a:solidFill>
                <a:cs typeface="+mn-ea"/>
                <a:sym typeface="+mn-lt"/>
              </a:rPr>
              <a:t>系统结构</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41" name="组合 40"/>
          <p:cNvGrpSpPr/>
          <p:nvPr/>
        </p:nvGrpSpPr>
        <p:grpSpPr>
          <a:xfrm>
            <a:off x="1436594" y="2132868"/>
            <a:ext cx="1545057" cy="1545057"/>
            <a:chOff x="1077445" y="1599650"/>
            <a:chExt cx="1158793" cy="1158793"/>
          </a:xfrm>
        </p:grpSpPr>
        <p:sp>
          <p:nvSpPr>
            <p:cNvPr id="42" name="Rectangle: Rounded Corners 2"/>
            <p:cNvSpPr/>
            <p:nvPr/>
          </p:nvSpPr>
          <p:spPr>
            <a:xfrm rot="2702816">
              <a:off x="1077445" y="1599650"/>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3" name="Freeform: Shape 8"/>
            <p:cNvSpPr/>
            <p:nvPr/>
          </p:nvSpPr>
          <p:spPr>
            <a:xfrm rot="2702816">
              <a:off x="1142491"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4" name="TextBox 9"/>
            <p:cNvSpPr txBox="1"/>
            <p:nvPr/>
          </p:nvSpPr>
          <p:spPr>
            <a:xfrm>
              <a:off x="1737197" y="2085934"/>
              <a:ext cx="395782" cy="346249"/>
            </a:xfrm>
            <a:prstGeom prst="rect">
              <a:avLst/>
            </a:prstGeom>
            <a:noFill/>
          </p:spPr>
          <p:txBody>
            <a:bodyPr wrap="none">
              <a:normAutofit fontScale="65000" lnSpcReduction="20000"/>
            </a:bodyPr>
            <a:lstStyle/>
            <a:p>
              <a:r>
                <a:rPr lang="zh-CN" altLang="en-US" sz="3200" b="1">
                  <a:solidFill>
                    <a:schemeClr val="bg1"/>
                  </a:solidFill>
                  <a:cs typeface="+mn-ea"/>
                  <a:sym typeface="+mn-lt"/>
                </a:rPr>
                <a:t>后端</a:t>
              </a:r>
              <a:endParaRPr lang="zh-CN" altLang="en-US" sz="3200" b="1">
                <a:solidFill>
                  <a:schemeClr val="bg1"/>
                </a:solidFill>
                <a:cs typeface="+mn-ea"/>
                <a:sym typeface="+mn-lt"/>
              </a:endParaRPr>
            </a:p>
          </p:txBody>
        </p:sp>
      </p:grpSp>
      <p:grpSp>
        <p:nvGrpSpPr>
          <p:cNvPr id="45" name="组合 44"/>
          <p:cNvGrpSpPr/>
          <p:nvPr/>
        </p:nvGrpSpPr>
        <p:grpSpPr>
          <a:xfrm>
            <a:off x="3376330" y="2132866"/>
            <a:ext cx="1571847" cy="1545057"/>
            <a:chOff x="2532247" y="1599649"/>
            <a:chExt cx="1178885" cy="1158793"/>
          </a:xfrm>
        </p:grpSpPr>
        <p:sp>
          <p:nvSpPr>
            <p:cNvPr id="46" name="Rectangle: Rounded Corners 3"/>
            <p:cNvSpPr/>
            <p:nvPr/>
          </p:nvSpPr>
          <p:spPr>
            <a:xfrm rot="2702816">
              <a:off x="2532247" y="1599649"/>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7" name="Freeform: Shape 10"/>
            <p:cNvSpPr/>
            <p:nvPr/>
          </p:nvSpPr>
          <p:spPr>
            <a:xfrm rot="2702816">
              <a:off x="2597294" y="1664700"/>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48" name="TextBox 11"/>
            <p:cNvSpPr txBox="1"/>
            <p:nvPr/>
          </p:nvSpPr>
          <p:spPr>
            <a:xfrm>
              <a:off x="3315350" y="2005925"/>
              <a:ext cx="395782" cy="346249"/>
            </a:xfrm>
            <a:prstGeom prst="rect">
              <a:avLst/>
            </a:prstGeom>
            <a:noFill/>
          </p:spPr>
          <p:txBody>
            <a:bodyPr wrap="none">
              <a:normAutofit fontScale="85000" lnSpcReduction="20000"/>
            </a:bodyPr>
            <a:lstStyle/>
            <a:p>
              <a:endParaRPr lang="en-US" sz="3200" b="1">
                <a:solidFill>
                  <a:schemeClr val="bg1"/>
                </a:solidFill>
                <a:cs typeface="+mn-ea"/>
                <a:sym typeface="+mn-lt"/>
              </a:endParaRPr>
            </a:p>
          </p:txBody>
        </p:sp>
      </p:grpSp>
      <p:grpSp>
        <p:nvGrpSpPr>
          <p:cNvPr id="49" name="组合 48"/>
          <p:cNvGrpSpPr/>
          <p:nvPr/>
        </p:nvGrpSpPr>
        <p:grpSpPr>
          <a:xfrm>
            <a:off x="5316067" y="2132865"/>
            <a:ext cx="1571847" cy="1545057"/>
            <a:chOff x="3987050" y="1599648"/>
            <a:chExt cx="1178885" cy="1158793"/>
          </a:xfrm>
        </p:grpSpPr>
        <p:sp>
          <p:nvSpPr>
            <p:cNvPr id="50" name="Rectangle: Rounded Corners 4"/>
            <p:cNvSpPr/>
            <p:nvPr/>
          </p:nvSpPr>
          <p:spPr>
            <a:xfrm rot="2702816">
              <a:off x="3987050" y="1599648"/>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1" name="Freeform: Shape 12"/>
            <p:cNvSpPr/>
            <p:nvPr/>
          </p:nvSpPr>
          <p:spPr>
            <a:xfrm rot="2702816">
              <a:off x="4052097" y="1664699"/>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2" name="TextBox 13"/>
            <p:cNvSpPr txBox="1"/>
            <p:nvPr/>
          </p:nvSpPr>
          <p:spPr>
            <a:xfrm>
              <a:off x="4770153" y="2005924"/>
              <a:ext cx="395782" cy="346249"/>
            </a:xfrm>
            <a:prstGeom prst="rect">
              <a:avLst/>
            </a:prstGeom>
            <a:noFill/>
          </p:spPr>
          <p:txBody>
            <a:bodyPr wrap="none">
              <a:normAutofit fontScale="85000" lnSpcReduction="20000"/>
            </a:bodyPr>
            <a:lstStyle/>
            <a:p>
              <a:endParaRPr lang="en-US" sz="3200" b="1">
                <a:solidFill>
                  <a:schemeClr val="bg1"/>
                </a:solidFill>
                <a:cs typeface="+mn-ea"/>
                <a:sym typeface="+mn-lt"/>
              </a:endParaRPr>
            </a:p>
          </p:txBody>
        </p:sp>
      </p:grpSp>
      <p:grpSp>
        <p:nvGrpSpPr>
          <p:cNvPr id="53" name="组合 52"/>
          <p:cNvGrpSpPr/>
          <p:nvPr/>
        </p:nvGrpSpPr>
        <p:grpSpPr>
          <a:xfrm>
            <a:off x="7255803" y="2132862"/>
            <a:ext cx="1571848" cy="1545057"/>
            <a:chOff x="5441852" y="1599646"/>
            <a:chExt cx="1178886" cy="1158793"/>
          </a:xfrm>
        </p:grpSpPr>
        <p:sp>
          <p:nvSpPr>
            <p:cNvPr id="54" name="Rectangle: Rounded Corners 5"/>
            <p:cNvSpPr/>
            <p:nvPr/>
          </p:nvSpPr>
          <p:spPr>
            <a:xfrm rot="2702816">
              <a:off x="5441852" y="1599646"/>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5" name="Freeform: Shape 14"/>
            <p:cNvSpPr/>
            <p:nvPr/>
          </p:nvSpPr>
          <p:spPr>
            <a:xfrm rot="2702816">
              <a:off x="5506900" y="1664697"/>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6" name="TextBox 15"/>
            <p:cNvSpPr txBox="1"/>
            <p:nvPr/>
          </p:nvSpPr>
          <p:spPr>
            <a:xfrm>
              <a:off x="6224956" y="2005922"/>
              <a:ext cx="395782" cy="346249"/>
            </a:xfrm>
            <a:prstGeom prst="rect">
              <a:avLst/>
            </a:prstGeom>
            <a:noFill/>
          </p:spPr>
          <p:txBody>
            <a:bodyPr wrap="none">
              <a:normAutofit fontScale="85000" lnSpcReduction="20000"/>
            </a:bodyPr>
            <a:lstStyle/>
            <a:p>
              <a:endParaRPr lang="en-US" sz="3200" b="1">
                <a:solidFill>
                  <a:schemeClr val="bg1"/>
                </a:solidFill>
                <a:cs typeface="+mn-ea"/>
                <a:sym typeface="+mn-lt"/>
              </a:endParaRPr>
            </a:p>
          </p:txBody>
        </p:sp>
      </p:grpSp>
      <p:grpSp>
        <p:nvGrpSpPr>
          <p:cNvPr id="57" name="组合 56"/>
          <p:cNvGrpSpPr/>
          <p:nvPr/>
        </p:nvGrpSpPr>
        <p:grpSpPr>
          <a:xfrm>
            <a:off x="9183561" y="2132857"/>
            <a:ext cx="1545057" cy="1545057"/>
            <a:chOff x="6887671" y="1599642"/>
            <a:chExt cx="1158793" cy="1158793"/>
          </a:xfrm>
        </p:grpSpPr>
        <p:sp>
          <p:nvSpPr>
            <p:cNvPr id="58" name="Freeform: Shape 16"/>
            <p:cNvSpPr/>
            <p:nvPr/>
          </p:nvSpPr>
          <p:spPr>
            <a:xfrm rot="2702816">
              <a:off x="6952719" y="1664693"/>
              <a:ext cx="1028701" cy="10287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sp>
          <p:nvSpPr>
            <p:cNvPr id="59" name="TextBox 17"/>
            <p:cNvSpPr txBox="1"/>
            <p:nvPr/>
          </p:nvSpPr>
          <p:spPr>
            <a:xfrm>
              <a:off x="7572189" y="2060688"/>
              <a:ext cx="395782" cy="346249"/>
            </a:xfrm>
            <a:prstGeom prst="rect">
              <a:avLst/>
            </a:prstGeom>
            <a:noFill/>
          </p:spPr>
          <p:txBody>
            <a:bodyPr wrap="none">
              <a:normAutofit fontScale="65000" lnSpcReduction="20000"/>
            </a:bodyPr>
            <a:lstStyle/>
            <a:p>
              <a:r>
                <a:rPr lang="zh-CN" altLang="en-US" sz="3200" b="1">
                  <a:solidFill>
                    <a:schemeClr val="bg1"/>
                  </a:solidFill>
                  <a:cs typeface="+mn-ea"/>
                  <a:sym typeface="+mn-lt"/>
                </a:rPr>
                <a:t>前端</a:t>
              </a:r>
              <a:endParaRPr lang="zh-CN" altLang="en-US" sz="3200" b="1">
                <a:solidFill>
                  <a:schemeClr val="bg1"/>
                </a:solidFill>
                <a:cs typeface="+mn-ea"/>
                <a:sym typeface="+mn-lt"/>
              </a:endParaRPr>
            </a:p>
          </p:txBody>
        </p:sp>
        <p:sp>
          <p:nvSpPr>
            <p:cNvPr id="60" name="Rectangle: Rounded Corners 7"/>
            <p:cNvSpPr/>
            <p:nvPr/>
          </p:nvSpPr>
          <p:spPr>
            <a:xfrm rot="2702816">
              <a:off x="6887671" y="1599642"/>
              <a:ext cx="1158793" cy="1158793"/>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cs typeface="+mn-ea"/>
                <a:sym typeface="+mn-lt"/>
              </a:endParaRPr>
            </a:p>
          </p:txBody>
        </p:sp>
      </p:grpSp>
      <p:grpSp>
        <p:nvGrpSpPr>
          <p:cNvPr id="61" name="Group 18"/>
          <p:cNvGrpSpPr/>
          <p:nvPr/>
        </p:nvGrpSpPr>
        <p:grpSpPr>
          <a:xfrm>
            <a:off x="1099720" y="4091203"/>
            <a:ext cx="9992563" cy="283030"/>
            <a:chOff x="1395236" y="2161845"/>
            <a:chExt cx="11763384" cy="283030"/>
          </a:xfrm>
        </p:grpSpPr>
        <p:sp>
          <p:nvSpPr>
            <p:cNvPr id="75" name="TextBox 32"/>
            <p:cNvSpPr txBox="1"/>
            <p:nvPr/>
          </p:nvSpPr>
          <p:spPr bwMode="auto">
            <a:xfrm>
              <a:off x="1395236" y="2161845"/>
              <a:ext cx="2315968"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dirty="0">
                  <a:solidFill>
                    <a:schemeClr val="tx1">
                      <a:lumMod val="85000"/>
                      <a:lumOff val="15000"/>
                    </a:schemeClr>
                  </a:solidFill>
                  <a:cs typeface="+mn-ea"/>
                  <a:sym typeface="+mn-lt"/>
                </a:rPr>
                <a:t>文件层</a:t>
              </a:r>
              <a:endParaRPr lang="zh-CN" altLang="en-US" sz="2400" b="1" dirty="0">
                <a:solidFill>
                  <a:schemeClr val="tx1">
                    <a:lumMod val="85000"/>
                    <a:lumOff val="15000"/>
                  </a:schemeClr>
                </a:solidFill>
                <a:cs typeface="+mn-ea"/>
                <a:sym typeface="+mn-lt"/>
              </a:endParaRPr>
            </a:p>
          </p:txBody>
        </p:sp>
        <p:sp>
          <p:nvSpPr>
            <p:cNvPr id="73" name="TextBox 30"/>
            <p:cNvSpPr txBox="1"/>
            <p:nvPr/>
          </p:nvSpPr>
          <p:spPr bwMode="auto">
            <a:xfrm>
              <a:off x="3757090" y="2161845"/>
              <a:ext cx="2315968"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a:solidFill>
                    <a:schemeClr val="tx1">
                      <a:lumMod val="85000"/>
                      <a:lumOff val="15000"/>
                    </a:schemeClr>
                  </a:solidFill>
                  <a:cs typeface="+mn-ea"/>
                  <a:sym typeface="+mn-lt"/>
                </a:rPr>
                <a:t>文件操作层</a:t>
              </a:r>
              <a:endParaRPr lang="zh-CN" altLang="en-US" sz="2400" b="1">
                <a:solidFill>
                  <a:schemeClr val="tx1">
                    <a:lumMod val="85000"/>
                    <a:lumOff val="15000"/>
                  </a:schemeClr>
                </a:solidFill>
                <a:cs typeface="+mn-ea"/>
                <a:sym typeface="+mn-lt"/>
              </a:endParaRPr>
            </a:p>
          </p:txBody>
        </p:sp>
        <p:sp>
          <p:nvSpPr>
            <p:cNvPr id="71" name="TextBox 28"/>
            <p:cNvSpPr txBox="1"/>
            <p:nvPr/>
          </p:nvSpPr>
          <p:spPr bwMode="auto">
            <a:xfrm>
              <a:off x="6118944" y="2161845"/>
              <a:ext cx="2315968"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a:solidFill>
                    <a:schemeClr val="tx1">
                      <a:lumMod val="85000"/>
                      <a:lumOff val="15000"/>
                    </a:schemeClr>
                  </a:solidFill>
                  <a:cs typeface="+mn-ea"/>
                  <a:sym typeface="+mn-lt"/>
                </a:rPr>
                <a:t>工具层</a:t>
              </a:r>
              <a:endParaRPr lang="zh-CN" altLang="en-US" sz="2400" b="1">
                <a:solidFill>
                  <a:schemeClr val="tx1">
                    <a:lumMod val="85000"/>
                    <a:lumOff val="15000"/>
                  </a:schemeClr>
                </a:solidFill>
                <a:cs typeface="+mn-ea"/>
                <a:sym typeface="+mn-lt"/>
              </a:endParaRPr>
            </a:p>
          </p:txBody>
        </p:sp>
        <p:sp>
          <p:nvSpPr>
            <p:cNvPr id="69" name="TextBox 26"/>
            <p:cNvSpPr txBox="1"/>
            <p:nvPr/>
          </p:nvSpPr>
          <p:spPr bwMode="auto">
            <a:xfrm>
              <a:off x="8480798" y="2161845"/>
              <a:ext cx="2315968"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zh-CN" altLang="en-US" sz="2400" b="1">
                  <a:solidFill>
                    <a:schemeClr val="tx1">
                      <a:lumMod val="85000"/>
                      <a:lumOff val="15000"/>
                    </a:schemeClr>
                  </a:solidFill>
                  <a:cs typeface="+mn-ea"/>
                  <a:sym typeface="+mn-lt"/>
                </a:rPr>
                <a:t>前端调用层</a:t>
              </a:r>
              <a:endParaRPr lang="zh-CN" altLang="en-US" sz="2400" b="1">
                <a:solidFill>
                  <a:schemeClr val="tx1">
                    <a:lumMod val="85000"/>
                    <a:lumOff val="15000"/>
                  </a:schemeClr>
                </a:solidFill>
                <a:cs typeface="+mn-ea"/>
                <a:sym typeface="+mn-lt"/>
              </a:endParaRPr>
            </a:p>
          </p:txBody>
        </p:sp>
        <p:sp>
          <p:nvSpPr>
            <p:cNvPr id="67" name="TextBox 24"/>
            <p:cNvSpPr txBox="1"/>
            <p:nvPr/>
          </p:nvSpPr>
          <p:spPr bwMode="auto">
            <a:xfrm>
              <a:off x="10842652" y="2161845"/>
              <a:ext cx="2315968" cy="283030"/>
            </a:xfrm>
            <a:prstGeom prst="rect">
              <a:avLst/>
            </a:prstGeom>
            <a:noFill/>
            <a:ln w="9525">
              <a:noFill/>
              <a:miter lim="800000"/>
            </a:ln>
          </p:spPr>
          <p:txBody>
            <a:bodyPr wrap="none" lIns="0" tIns="0" rIns="0" bIns="0" anchor="ctr" anchorCtr="1">
              <a:noAutofit/>
              <a:scene3d>
                <a:camera prst="orthographicFront"/>
                <a:lightRig rig="threePt" dir="t"/>
              </a:scene3d>
              <a:sp3d>
                <a:bevelT w="0" h="0"/>
              </a:sp3d>
            </a:bodyPr>
            <a:lstStyle/>
            <a:p>
              <a:pPr marL="0" lvl="1" algn="ctr"/>
              <a:r>
                <a:rPr lang="en-US" altLang="zh-CN" sz="2400" b="1">
                  <a:solidFill>
                    <a:schemeClr val="tx1">
                      <a:lumMod val="85000"/>
                      <a:lumOff val="15000"/>
                    </a:schemeClr>
                  </a:solidFill>
                  <a:cs typeface="+mn-ea"/>
                  <a:sym typeface="+mn-lt"/>
                </a:rPr>
                <a:t>UI</a:t>
              </a:r>
              <a:r>
                <a:rPr lang="zh-CN" altLang="en-US" sz="2400" b="1">
                  <a:solidFill>
                    <a:schemeClr val="tx1">
                      <a:lumMod val="85000"/>
                      <a:lumOff val="15000"/>
                    </a:schemeClr>
                  </a:solidFill>
                  <a:cs typeface="+mn-ea"/>
                  <a:sym typeface="+mn-lt"/>
                </a:rPr>
                <a:t>界面</a:t>
              </a:r>
              <a:endParaRPr lang="zh-CN" altLang="en-US" sz="2400" b="1">
                <a:solidFill>
                  <a:schemeClr val="tx1">
                    <a:lumMod val="85000"/>
                    <a:lumOff val="1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649"/>
                            </p:stCondLst>
                            <p:childTnLst>
                              <p:par>
                                <p:cTn id="20" presetID="2" presetClass="entr" presetSubtype="8"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500" fill="hold"/>
                                        <p:tgtEl>
                                          <p:spTgt spid="41"/>
                                        </p:tgtEl>
                                        <p:attrNameLst>
                                          <p:attrName>ppt_x</p:attrName>
                                        </p:attrNameLst>
                                      </p:cBhvr>
                                      <p:tavLst>
                                        <p:tav tm="0">
                                          <p:val>
                                            <p:strVal val="0-#ppt_w/2"/>
                                          </p:val>
                                        </p:tav>
                                        <p:tav tm="100000">
                                          <p:val>
                                            <p:strVal val="#ppt_x"/>
                                          </p:val>
                                        </p:tav>
                                      </p:tavLst>
                                    </p:anim>
                                    <p:anim calcmode="lin" valueType="num">
                                      <p:cBhvr additive="base">
                                        <p:cTn id="23" dur="500" fill="hold"/>
                                        <p:tgtEl>
                                          <p:spTgt spid="41"/>
                                        </p:tgtEl>
                                        <p:attrNameLst>
                                          <p:attrName>ppt_y</p:attrName>
                                        </p:attrNameLst>
                                      </p:cBhvr>
                                      <p:tavLst>
                                        <p:tav tm="0">
                                          <p:val>
                                            <p:strVal val="#ppt_y"/>
                                          </p:val>
                                        </p:tav>
                                        <p:tav tm="100000">
                                          <p:val>
                                            <p:strVal val="#ppt_y"/>
                                          </p:val>
                                        </p:tav>
                                      </p:tavLst>
                                    </p:anim>
                                  </p:childTnLst>
                                </p:cTn>
                              </p:par>
                            </p:childTnLst>
                          </p:cTn>
                        </p:par>
                        <p:par>
                          <p:cTn id="24" fill="hold">
                            <p:stCondLst>
                              <p:cond delay="2149"/>
                            </p:stCondLst>
                            <p:childTnLst>
                              <p:par>
                                <p:cTn id="25" presetID="2" presetClass="entr" presetSubtype="8"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0-#ppt_w/2"/>
                                          </p:val>
                                        </p:tav>
                                        <p:tav tm="100000">
                                          <p:val>
                                            <p:strVal val="#ppt_x"/>
                                          </p:val>
                                        </p:tav>
                                      </p:tavLst>
                                    </p:anim>
                                    <p:anim calcmode="lin" valueType="num">
                                      <p:cBhvr additive="base">
                                        <p:cTn id="28" dur="500" fill="hold"/>
                                        <p:tgtEl>
                                          <p:spTgt spid="45"/>
                                        </p:tgtEl>
                                        <p:attrNameLst>
                                          <p:attrName>ppt_y</p:attrName>
                                        </p:attrNameLst>
                                      </p:cBhvr>
                                      <p:tavLst>
                                        <p:tav tm="0">
                                          <p:val>
                                            <p:strVal val="#ppt_y"/>
                                          </p:val>
                                        </p:tav>
                                        <p:tav tm="100000">
                                          <p:val>
                                            <p:strVal val="#ppt_y"/>
                                          </p:val>
                                        </p:tav>
                                      </p:tavLst>
                                    </p:anim>
                                  </p:childTnLst>
                                </p:cTn>
                              </p:par>
                            </p:childTnLst>
                          </p:cTn>
                        </p:par>
                        <p:par>
                          <p:cTn id="29" fill="hold">
                            <p:stCondLst>
                              <p:cond delay="2649"/>
                            </p:stCondLst>
                            <p:childTnLst>
                              <p:par>
                                <p:cTn id="30" presetID="2" presetClass="entr" presetSubtype="8"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 calcmode="lin" valueType="num">
                                      <p:cBhvr additive="base">
                                        <p:cTn id="32" dur="500" fill="hold"/>
                                        <p:tgtEl>
                                          <p:spTgt spid="49"/>
                                        </p:tgtEl>
                                        <p:attrNameLst>
                                          <p:attrName>ppt_x</p:attrName>
                                        </p:attrNameLst>
                                      </p:cBhvr>
                                      <p:tavLst>
                                        <p:tav tm="0">
                                          <p:val>
                                            <p:strVal val="0-#ppt_w/2"/>
                                          </p:val>
                                        </p:tav>
                                        <p:tav tm="100000">
                                          <p:val>
                                            <p:strVal val="#ppt_x"/>
                                          </p:val>
                                        </p:tav>
                                      </p:tavLst>
                                    </p:anim>
                                    <p:anim calcmode="lin" valueType="num">
                                      <p:cBhvr additive="base">
                                        <p:cTn id="33" dur="500" fill="hold"/>
                                        <p:tgtEl>
                                          <p:spTgt spid="49"/>
                                        </p:tgtEl>
                                        <p:attrNameLst>
                                          <p:attrName>ppt_y</p:attrName>
                                        </p:attrNameLst>
                                      </p:cBhvr>
                                      <p:tavLst>
                                        <p:tav tm="0">
                                          <p:val>
                                            <p:strVal val="#ppt_y"/>
                                          </p:val>
                                        </p:tav>
                                        <p:tav tm="100000">
                                          <p:val>
                                            <p:strVal val="#ppt_y"/>
                                          </p:val>
                                        </p:tav>
                                      </p:tavLst>
                                    </p:anim>
                                  </p:childTnLst>
                                </p:cTn>
                              </p:par>
                            </p:childTnLst>
                          </p:cTn>
                        </p:par>
                        <p:par>
                          <p:cTn id="34" fill="hold">
                            <p:stCondLst>
                              <p:cond delay="3149"/>
                            </p:stCondLst>
                            <p:childTnLst>
                              <p:par>
                                <p:cTn id="35" presetID="2" presetClass="entr" presetSubtype="8"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0-#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par>
                          <p:cTn id="39" fill="hold">
                            <p:stCondLst>
                              <p:cond delay="3649"/>
                            </p:stCondLst>
                            <p:childTnLst>
                              <p:par>
                                <p:cTn id="40" presetID="2" presetClass="entr" presetSubtype="8" fill="hold" nodeType="afterEffect">
                                  <p:stCondLst>
                                    <p:cond delay="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0-#ppt_w/2"/>
                                          </p:val>
                                        </p:tav>
                                        <p:tav tm="100000">
                                          <p:val>
                                            <p:strVal val="#ppt_x"/>
                                          </p:val>
                                        </p:tav>
                                      </p:tavLst>
                                    </p:anim>
                                    <p:anim calcmode="lin" valueType="num">
                                      <p:cBhvr additive="base">
                                        <p:cTn id="43" dur="500" fill="hold"/>
                                        <p:tgtEl>
                                          <p:spTgt spid="57"/>
                                        </p:tgtEl>
                                        <p:attrNameLst>
                                          <p:attrName>ppt_y</p:attrName>
                                        </p:attrNameLst>
                                      </p:cBhvr>
                                      <p:tavLst>
                                        <p:tav tm="0">
                                          <p:val>
                                            <p:strVal val="#ppt_y"/>
                                          </p:val>
                                        </p:tav>
                                        <p:tav tm="100000">
                                          <p:val>
                                            <p:strVal val="#ppt_y"/>
                                          </p:val>
                                        </p:tav>
                                      </p:tavLst>
                                    </p:anim>
                                  </p:childTnLst>
                                </p:cTn>
                              </p:par>
                            </p:childTnLst>
                          </p:cTn>
                        </p:par>
                        <p:par>
                          <p:cTn id="44" fill="hold">
                            <p:stCondLst>
                              <p:cond delay="4149"/>
                            </p:stCondLst>
                            <p:childTnLst>
                              <p:par>
                                <p:cTn id="45" presetID="42" presetClass="entr" presetSubtype="0"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fade">
                                      <p:cBhvr>
                                        <p:cTn id="47" dur="1000"/>
                                        <p:tgtEl>
                                          <p:spTgt spid="61"/>
                                        </p:tgtEl>
                                      </p:cBhvr>
                                    </p:animEffect>
                                    <p:anim calcmode="lin" valueType="num">
                                      <p:cBhvr>
                                        <p:cTn id="48" dur="1000" fill="hold"/>
                                        <p:tgtEl>
                                          <p:spTgt spid="61"/>
                                        </p:tgtEl>
                                        <p:attrNameLst>
                                          <p:attrName>ppt_x</p:attrName>
                                        </p:attrNameLst>
                                      </p:cBhvr>
                                      <p:tavLst>
                                        <p:tav tm="0">
                                          <p:val>
                                            <p:strVal val="#ppt_x"/>
                                          </p:val>
                                        </p:tav>
                                        <p:tav tm="100000">
                                          <p:val>
                                            <p:strVal val="#ppt_x"/>
                                          </p:val>
                                        </p:tav>
                                      </p:tavLst>
                                    </p:anim>
                                    <p:anim calcmode="lin" valueType="num">
                                      <p:cBhvr>
                                        <p:cTn id="4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2" name="组合 1"/>
          <p:cNvGrpSpPr/>
          <p:nvPr/>
        </p:nvGrpSpPr>
        <p:grpSpPr>
          <a:xfrm>
            <a:off x="-3208663" y="-88491"/>
            <a:ext cx="6415314" cy="7100705"/>
            <a:chOff x="-3208663" y="-88491"/>
            <a:chExt cx="6415314" cy="7100705"/>
          </a:xfrm>
        </p:grpSpPr>
        <p:sp>
          <p:nvSpPr>
            <p:cNvPr id="5" name="任意多边形: 形状 4"/>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等腰三角形 6"/>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flipH="1" flipV="1">
            <a:off x="8985351" y="-65723"/>
            <a:ext cx="6415314" cy="7038610"/>
            <a:chOff x="4576780" y="168143"/>
            <a:chExt cx="6415314" cy="7038610"/>
          </a:xfrm>
        </p:grpSpPr>
        <p:sp>
          <p:nvSpPr>
            <p:cNvPr id="8" name="任意多边形: 形状 7"/>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4816272" y="4071574"/>
            <a:ext cx="2621280" cy="829945"/>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系统简介</a:t>
            </a:r>
            <a:endParaRPr lang="zh-CN" altLang="en-US" sz="4800" b="1" dirty="0">
              <a:solidFill>
                <a:schemeClr val="tx1">
                  <a:lumMod val="75000"/>
                  <a:lumOff val="25000"/>
                </a:schemeClr>
              </a:solidFill>
              <a:cs typeface="+mn-ea"/>
              <a:sym typeface="+mn-lt"/>
            </a:endParaRPr>
          </a:p>
        </p:txBody>
      </p:sp>
      <p:grpSp>
        <p:nvGrpSpPr>
          <p:cNvPr id="20" name="组合 19"/>
          <p:cNvGrpSpPr/>
          <p:nvPr/>
        </p:nvGrpSpPr>
        <p:grpSpPr>
          <a:xfrm>
            <a:off x="3769720" y="1587784"/>
            <a:ext cx="4942529" cy="2346855"/>
            <a:chOff x="5588648" y="1840815"/>
            <a:chExt cx="2186146" cy="1038045"/>
          </a:xfrm>
        </p:grpSpPr>
        <p:sp>
          <p:nvSpPr>
            <p:cNvPr id="17" name="等腰三角形 16"/>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600" b="1" dirty="0">
                  <a:cs typeface="+mn-ea"/>
                  <a:sym typeface="+mn-lt"/>
                </a:rPr>
                <a:t>01</a:t>
              </a:r>
              <a:endParaRPr lang="zh-CN" altLang="en-US" sz="3600" b="1" dirty="0">
                <a:cs typeface="+mn-ea"/>
                <a:sym typeface="+mn-lt"/>
              </a:endParaRPr>
            </a:p>
          </p:txBody>
        </p:sp>
        <p:sp>
          <p:nvSpPr>
            <p:cNvPr id="19" name="等腰三角形 18"/>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3" name="矩形 2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70274" y="4953473"/>
            <a:ext cx="4947624" cy="373380"/>
          </a:xfrm>
          <a:prstGeom prst="rect">
            <a:avLst/>
          </a:prstGeom>
        </p:spPr>
        <p:txBody>
          <a:bodyPr wrap="square">
            <a:spAutoFit/>
          </a:bodyPr>
          <a:lstStyle/>
          <a:p>
            <a:pPr algn="ctr">
              <a:lnSpc>
                <a:spcPts val="2200"/>
              </a:lnSpc>
            </a:pPr>
            <a:r>
              <a:rPr lang="zh-CN" altLang="en-US" sz="2200" dirty="0">
                <a:solidFill>
                  <a:schemeClr val="tx1">
                    <a:lumMod val="95000"/>
                    <a:lumOff val="5000"/>
                  </a:schemeClr>
                </a:solidFill>
                <a:cs typeface="+mn-ea"/>
                <a:sym typeface="+mn-lt"/>
              </a:rPr>
              <a:t>整体概览</a:t>
            </a:r>
            <a:r>
              <a:rPr lang="en-US" altLang="zh-CN" sz="2200" dirty="0">
                <a:solidFill>
                  <a:schemeClr val="tx1">
                    <a:lumMod val="95000"/>
                    <a:lumOff val="5000"/>
                  </a:schemeClr>
                </a:solidFill>
                <a:cs typeface="+mn-ea"/>
                <a:sym typeface="+mn-lt"/>
              </a:rPr>
              <a:t>&amp;</a:t>
            </a:r>
            <a:r>
              <a:rPr lang="zh-CN" altLang="en-US" sz="2200" dirty="0">
                <a:solidFill>
                  <a:schemeClr val="tx1">
                    <a:lumMod val="95000"/>
                    <a:lumOff val="5000"/>
                  </a:schemeClr>
                </a:solidFill>
                <a:cs typeface="+mn-ea"/>
                <a:sym typeface="+mn-lt"/>
              </a:rPr>
              <a:t>功能介绍</a:t>
            </a:r>
            <a:endParaRPr lang="zh-CN" altLang="en-US" sz="22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900" decel="100000" fill="hold"/>
                                        <p:tgtEl>
                                          <p:spTgt spid="23"/>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2286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62635" y="407706"/>
            <a:ext cx="52184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二、结构层次</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软件系统结构</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44" name="矩形 43"/>
          <p:cNvSpPr/>
          <p:nvPr/>
        </p:nvSpPr>
        <p:spPr>
          <a:xfrm rot="13403634">
            <a:off x="1366653" y="2797343"/>
            <a:ext cx="1013257" cy="1013257"/>
          </a:xfrm>
          <a:prstGeom prst="rect">
            <a:avLst/>
          </a:prstGeom>
          <a:solidFill>
            <a:srgbClr val="2C2C2C"/>
          </a:solidFill>
          <a:ln>
            <a:noFill/>
          </a:ln>
          <a:effectLst>
            <a:outerShdw blurRad="1016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45" name="Group 75"/>
          <p:cNvGrpSpPr/>
          <p:nvPr/>
        </p:nvGrpSpPr>
        <p:grpSpPr>
          <a:xfrm>
            <a:off x="1630539" y="3025741"/>
            <a:ext cx="421632" cy="562817"/>
            <a:chOff x="2639219" y="3510757"/>
            <a:chExt cx="348456" cy="465138"/>
          </a:xfrm>
          <a:solidFill>
            <a:schemeClr val="bg1"/>
          </a:solidFill>
        </p:grpSpPr>
        <p:sp>
          <p:nvSpPr>
            <p:cNvPr id="46"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47"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grpSp>
      <p:sp>
        <p:nvSpPr>
          <p:cNvPr id="48" name="矩形 47"/>
          <p:cNvSpPr/>
          <p:nvPr/>
        </p:nvSpPr>
        <p:spPr>
          <a:xfrm rot="13403634">
            <a:off x="5589432" y="2800518"/>
            <a:ext cx="1013257" cy="1013257"/>
          </a:xfrm>
          <a:prstGeom prst="rect">
            <a:avLst/>
          </a:prstGeom>
          <a:solidFill>
            <a:srgbClr val="2C2C2C"/>
          </a:solidFill>
          <a:ln>
            <a:noFill/>
          </a:ln>
          <a:effectLst>
            <a:outerShdw blurRad="1016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49" name="Group 82"/>
          <p:cNvGrpSpPr/>
          <p:nvPr/>
        </p:nvGrpSpPr>
        <p:grpSpPr>
          <a:xfrm>
            <a:off x="5815134" y="3026699"/>
            <a:ext cx="561856" cy="561856"/>
            <a:chOff x="4439444" y="2582069"/>
            <a:chExt cx="464344" cy="464344"/>
          </a:xfrm>
          <a:solidFill>
            <a:schemeClr val="bg1"/>
          </a:solidFill>
        </p:grpSpPr>
        <p:sp>
          <p:nvSpPr>
            <p:cNvPr id="50"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51"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52"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grpSp>
      <p:sp>
        <p:nvSpPr>
          <p:cNvPr id="53" name="矩形 52"/>
          <p:cNvSpPr/>
          <p:nvPr/>
        </p:nvSpPr>
        <p:spPr>
          <a:xfrm rot="13403634">
            <a:off x="9674576" y="2760513"/>
            <a:ext cx="1013257" cy="1013257"/>
          </a:xfrm>
          <a:prstGeom prst="rect">
            <a:avLst/>
          </a:prstGeom>
          <a:solidFill>
            <a:srgbClr val="2C2C2C"/>
          </a:solidFill>
          <a:ln>
            <a:noFill/>
          </a:ln>
          <a:effectLst>
            <a:outerShdw blurRad="1016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54" name="Group 102"/>
          <p:cNvGrpSpPr/>
          <p:nvPr/>
        </p:nvGrpSpPr>
        <p:grpSpPr>
          <a:xfrm>
            <a:off x="9934349" y="2955564"/>
            <a:ext cx="464344" cy="510778"/>
            <a:chOff x="4439444" y="1652588"/>
            <a:chExt cx="464344" cy="464344"/>
          </a:xfrm>
          <a:solidFill>
            <a:schemeClr val="bg1"/>
          </a:solidFill>
        </p:grpSpPr>
        <p:sp>
          <p:nvSpPr>
            <p:cNvPr id="55"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56"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57"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grpSp>
      <p:sp>
        <p:nvSpPr>
          <p:cNvPr id="58" name="矩形 57"/>
          <p:cNvSpPr/>
          <p:nvPr/>
        </p:nvSpPr>
        <p:spPr>
          <a:xfrm rot="13403634">
            <a:off x="7704711" y="3222793"/>
            <a:ext cx="1013257" cy="1013257"/>
          </a:xfrm>
          <a:prstGeom prst="rect">
            <a:avLst/>
          </a:prstGeom>
          <a:solidFill>
            <a:schemeClr val="tx1">
              <a:lumMod val="85000"/>
              <a:lumOff val="15000"/>
            </a:schemeClr>
          </a:solidFill>
          <a:ln>
            <a:noFill/>
          </a:ln>
          <a:effectLst>
            <a:outerShdw blurRad="1016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59" name="Group 52"/>
          <p:cNvGrpSpPr/>
          <p:nvPr/>
        </p:nvGrpSpPr>
        <p:grpSpPr>
          <a:xfrm>
            <a:off x="7930411" y="3448012"/>
            <a:ext cx="561856" cy="562817"/>
            <a:chOff x="9145588" y="4435475"/>
            <a:chExt cx="464344" cy="465138"/>
          </a:xfrm>
          <a:solidFill>
            <a:schemeClr val="bg1"/>
          </a:solidFill>
        </p:grpSpPr>
        <p:sp>
          <p:nvSpPr>
            <p:cNvPr id="60"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1"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2"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3"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4"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5"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6"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7"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68"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grpSp>
      <p:sp>
        <p:nvSpPr>
          <p:cNvPr id="69" name="矩形 68"/>
          <p:cNvSpPr/>
          <p:nvPr/>
        </p:nvSpPr>
        <p:spPr>
          <a:xfrm rot="13403634">
            <a:off x="3489679" y="3297088"/>
            <a:ext cx="1013257" cy="1013257"/>
          </a:xfrm>
          <a:prstGeom prst="rect">
            <a:avLst/>
          </a:prstGeom>
          <a:solidFill>
            <a:srgbClr val="2C2C2C"/>
          </a:solidFill>
          <a:ln>
            <a:noFill/>
          </a:ln>
          <a:effectLst>
            <a:outerShdw blurRad="1016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nvGrpSpPr>
          <p:cNvPr id="70" name="Group 68"/>
          <p:cNvGrpSpPr/>
          <p:nvPr/>
        </p:nvGrpSpPr>
        <p:grpSpPr>
          <a:xfrm>
            <a:off x="3774448" y="3554486"/>
            <a:ext cx="424707" cy="562817"/>
            <a:chOff x="3582988" y="3510757"/>
            <a:chExt cx="319088" cy="465138"/>
          </a:xfrm>
          <a:solidFill>
            <a:schemeClr val="bg1"/>
          </a:solidFill>
        </p:grpSpPr>
        <p:sp>
          <p:nvSpPr>
            <p:cNvPr id="71"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sp>
          <p:nvSpPr>
            <p:cNvPr id="72"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dirty="0">
                <a:solidFill>
                  <a:schemeClr val="tx1">
                    <a:lumMod val="65000"/>
                    <a:lumOff val="35000"/>
                  </a:schemeClr>
                </a:solidFill>
                <a:effectLst>
                  <a:outerShdw blurRad="38100" dist="38100" dir="2700000" algn="tl">
                    <a:srgbClr val="000000"/>
                  </a:outerShdw>
                </a:effectLst>
                <a:cs typeface="+mn-ea"/>
                <a:sym typeface="+mn-lt"/>
              </a:endParaRPr>
            </a:p>
          </p:txBody>
        </p:sp>
      </p:grpSp>
      <p:sp>
        <p:nvSpPr>
          <p:cNvPr id="73" name="矩形 72"/>
          <p:cNvSpPr/>
          <p:nvPr/>
        </p:nvSpPr>
        <p:spPr>
          <a:xfrm>
            <a:off x="9000526" y="4702285"/>
            <a:ext cx="2362303" cy="1501775"/>
          </a:xfrm>
          <a:prstGeom prst="rect">
            <a:avLst/>
          </a:prstGeom>
        </p:spPr>
        <p:txBody>
          <a:bodyPr wrap="square">
            <a:spAutoFit/>
          </a:bodyPr>
          <a:lstStyle/>
          <a:p>
            <a:pPr algn="ctr">
              <a:lnSpc>
                <a:spcPts val="2200"/>
              </a:lnSpc>
            </a:pPr>
            <a:r>
              <a:rPr lang="zh-CN" altLang="en-US" sz="1600" dirty="0">
                <a:solidFill>
                  <a:schemeClr val="tx1">
                    <a:lumMod val="85000"/>
                    <a:lumOff val="15000"/>
                  </a:schemeClr>
                </a:solidFill>
                <a:cs typeface="+mn-ea"/>
                <a:sym typeface="+mn-lt"/>
              </a:rPr>
              <a:t>这种结构使得项目变得更加有层次有条理，易于软件系统的实现，因为整个系统已经被划分为若干子系统。</a:t>
            </a:r>
            <a:endParaRPr lang="zh-CN" altLang="en-US" sz="1600" dirty="0">
              <a:solidFill>
                <a:schemeClr val="tx1">
                  <a:lumMod val="85000"/>
                  <a:lumOff val="15000"/>
                </a:schemeClr>
              </a:solidFill>
              <a:cs typeface="+mn-ea"/>
              <a:sym typeface="+mn-lt"/>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079865" y="4192270"/>
            <a:ext cx="2354580" cy="460375"/>
          </a:xfrm>
          <a:prstGeom prst="rect">
            <a:avLst/>
          </a:prstGeom>
        </p:spPr>
        <p:txBody>
          <a:bodyPr wrap="square">
            <a:spAutoFit/>
          </a:bodyPr>
          <a:lstStyle/>
          <a:p>
            <a:pPr algn="ctr" fontAlgn="base">
              <a:spcBef>
                <a:spcPct val="0"/>
              </a:spcBef>
              <a:spcAft>
                <a:spcPct val="0"/>
              </a:spcAft>
              <a:defRPr/>
            </a:pPr>
            <a:r>
              <a:rPr lang="zh-CN" altLang="en-US" sz="2400" b="1" dirty="0">
                <a:solidFill>
                  <a:srgbClr val="FF9600"/>
                </a:solidFill>
                <a:cs typeface="+mn-ea"/>
                <a:sym typeface="+mn-lt"/>
              </a:rPr>
              <a:t>易于实现和维护</a:t>
            </a:r>
            <a:endParaRPr lang="zh-CN" altLang="en-US" sz="2400" b="1" dirty="0">
              <a:solidFill>
                <a:srgbClr val="FF9600"/>
              </a:solidFill>
              <a:cs typeface="+mn-ea"/>
              <a:sym typeface="+mn-lt"/>
            </a:endParaRPr>
          </a:p>
        </p:txBody>
      </p:sp>
      <p:cxnSp>
        <p:nvCxnSpPr>
          <p:cNvPr id="75" name="直接连接符 74"/>
          <p:cNvCxnSpPr/>
          <p:nvPr/>
        </p:nvCxnSpPr>
        <p:spPr>
          <a:xfrm>
            <a:off x="10057780" y="5002361"/>
            <a:ext cx="27917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3935730" y="4671695"/>
            <a:ext cx="4239260" cy="2066290"/>
          </a:xfrm>
          <a:prstGeom prst="rect">
            <a:avLst/>
          </a:prstGeom>
        </p:spPr>
        <p:txBody>
          <a:bodyPr wrap="square">
            <a:spAutoFit/>
          </a:bodyPr>
          <a:lstStyle/>
          <a:p>
            <a:pPr algn="ctr">
              <a:lnSpc>
                <a:spcPts val="2200"/>
              </a:lnSpc>
            </a:pPr>
            <a:r>
              <a:rPr lang="zh-CN" altLang="en-US" sz="1600" dirty="0">
                <a:solidFill>
                  <a:schemeClr val="tx1">
                    <a:lumMod val="85000"/>
                    <a:lumOff val="15000"/>
                  </a:schemeClr>
                </a:solidFill>
                <a:cs typeface="+mn-ea"/>
                <a:sym typeface="+mn-lt"/>
              </a:rPr>
              <a:t>只要文件结构确定了，文件操作层便可以先进行文件操作函数的声明，而不需要急于函数的具体实现；同理，只要有了文件操作层的函数的声明，工具层便可先进行功能逻辑函数的声明，而不需要急于函数的具体实现；同理，只要有了工具层的函数声明，前端调用层便可以完成页面逻辑的编写。</a:t>
            </a:r>
            <a:endParaRPr lang="zh-CN" altLang="en-US" sz="1600" dirty="0">
              <a:solidFill>
                <a:schemeClr val="tx1">
                  <a:lumMod val="85000"/>
                  <a:lumOff val="15000"/>
                </a:schemeClr>
              </a:solidFill>
              <a:cs typeface="+mn-ea"/>
              <a:sym typeface="+mn-lt"/>
            </a:endParaRPr>
          </a:p>
        </p:txBody>
      </p:sp>
      <p:sp>
        <p:nvSpPr>
          <p:cNvPr id="109" name="矩形 10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018993" y="4191956"/>
            <a:ext cx="2068222" cy="460375"/>
          </a:xfrm>
          <a:prstGeom prst="rect">
            <a:avLst/>
          </a:prstGeom>
        </p:spPr>
        <p:txBody>
          <a:bodyPr wrap="square">
            <a:spAutoFit/>
          </a:bodyPr>
          <a:lstStyle/>
          <a:p>
            <a:pPr algn="ctr" fontAlgn="base">
              <a:spcBef>
                <a:spcPct val="0"/>
              </a:spcBef>
              <a:spcAft>
                <a:spcPct val="0"/>
              </a:spcAft>
              <a:defRPr/>
            </a:pPr>
            <a:r>
              <a:rPr lang="zh-CN" altLang="en-US" sz="2400" b="1" dirty="0">
                <a:solidFill>
                  <a:srgbClr val="FF9600"/>
                </a:solidFill>
                <a:cs typeface="+mn-ea"/>
                <a:sym typeface="+mn-lt"/>
              </a:rPr>
              <a:t>利于分工合作</a:t>
            </a:r>
            <a:endParaRPr lang="zh-CN" altLang="en-US" sz="2400" b="1" dirty="0">
              <a:solidFill>
                <a:srgbClr val="FF9600"/>
              </a:solidFill>
              <a:cs typeface="+mn-ea"/>
              <a:sym typeface="+mn-lt"/>
            </a:endParaRPr>
          </a:p>
        </p:txBody>
      </p:sp>
      <p:cxnSp>
        <p:nvCxnSpPr>
          <p:cNvPr id="110" name="直接连接符 109"/>
          <p:cNvCxnSpPr/>
          <p:nvPr/>
        </p:nvCxnSpPr>
        <p:spPr>
          <a:xfrm>
            <a:off x="5915423" y="5002361"/>
            <a:ext cx="27917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a:xfrm>
            <a:off x="375920" y="4671695"/>
            <a:ext cx="3074035" cy="1783715"/>
          </a:xfrm>
          <a:prstGeom prst="rect">
            <a:avLst/>
          </a:prstGeom>
        </p:spPr>
        <p:txBody>
          <a:bodyPr wrap="square">
            <a:spAutoFit/>
          </a:bodyPr>
          <a:lstStyle/>
          <a:p>
            <a:pPr algn="ctr">
              <a:lnSpc>
                <a:spcPts val="2200"/>
              </a:lnSpc>
            </a:pPr>
            <a:r>
              <a:rPr lang="zh-CN" altLang="en-US" sz="1600" dirty="0">
                <a:solidFill>
                  <a:schemeClr val="tx1">
                    <a:lumMod val="85000"/>
                    <a:lumOff val="15000"/>
                  </a:schemeClr>
                </a:solidFill>
                <a:cs typeface="+mn-ea"/>
                <a:sym typeface="+mn-lt"/>
              </a:rPr>
              <a:t>比如在借书、收藏、预约在不同的前端界面的操作中，都要有判断图书是否存在的操作。如果不使用工具层，则需要在每处都进行判断逻辑的编写，造成人力资源的浪费。</a:t>
            </a:r>
            <a:endParaRPr lang="zh-CN" altLang="en-US" sz="1600" dirty="0">
              <a:solidFill>
                <a:schemeClr val="tx1">
                  <a:lumMod val="85000"/>
                  <a:lumOff val="15000"/>
                </a:schemeClr>
              </a:solidFill>
              <a:cs typeface="+mn-ea"/>
              <a:sym typeface="+mn-lt"/>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878540" y="4191956"/>
            <a:ext cx="2068222" cy="460375"/>
          </a:xfrm>
          <a:prstGeom prst="rect">
            <a:avLst/>
          </a:prstGeom>
        </p:spPr>
        <p:txBody>
          <a:bodyPr wrap="square">
            <a:spAutoFit/>
          </a:bodyPr>
          <a:lstStyle/>
          <a:p>
            <a:pPr algn="ctr" fontAlgn="base">
              <a:spcBef>
                <a:spcPct val="0"/>
              </a:spcBef>
              <a:spcAft>
                <a:spcPct val="0"/>
              </a:spcAft>
              <a:defRPr/>
            </a:pPr>
            <a:r>
              <a:rPr lang="zh-CN" altLang="en-US" sz="2400" b="1" dirty="0">
                <a:solidFill>
                  <a:srgbClr val="FF9600"/>
                </a:solidFill>
                <a:cs typeface="+mn-ea"/>
                <a:sym typeface="+mn-lt"/>
              </a:rPr>
              <a:t>避免重复工作</a:t>
            </a:r>
            <a:endParaRPr lang="zh-CN" altLang="en-US" sz="2400" b="1" dirty="0">
              <a:solidFill>
                <a:srgbClr val="FF9600"/>
              </a:solidFill>
              <a:cs typeface="+mn-ea"/>
              <a:sym typeface="+mn-lt"/>
            </a:endParaRPr>
          </a:p>
        </p:txBody>
      </p:sp>
      <p:cxnSp>
        <p:nvCxnSpPr>
          <p:cNvPr id="113" name="直接连接符 112"/>
          <p:cNvCxnSpPr/>
          <p:nvPr/>
        </p:nvCxnSpPr>
        <p:spPr>
          <a:xfrm>
            <a:off x="1773065" y="5002361"/>
            <a:ext cx="27917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2519045" y="1724660"/>
            <a:ext cx="2935605" cy="1219835"/>
          </a:xfrm>
          <a:prstGeom prst="rect">
            <a:avLst/>
          </a:prstGeom>
        </p:spPr>
        <p:txBody>
          <a:bodyPr wrap="square">
            <a:spAutoFit/>
          </a:bodyPr>
          <a:lstStyle/>
          <a:p>
            <a:pPr algn="ctr">
              <a:lnSpc>
                <a:spcPts val="2200"/>
              </a:lnSpc>
            </a:pPr>
            <a:r>
              <a:rPr lang="zh-CN" altLang="en-US" sz="1600" dirty="0">
                <a:solidFill>
                  <a:schemeClr val="tx1">
                    <a:lumMod val="85000"/>
                    <a:lumOff val="15000"/>
                  </a:schemeClr>
                </a:solidFill>
                <a:cs typeface="+mn-ea"/>
                <a:sym typeface="+mn-lt"/>
              </a:rPr>
              <a:t>由下层想上层提供服务，在接口不变的前提下，上层不需要在意下层的具体实现，这为我们的分工合作带来了便捷。</a:t>
            </a:r>
            <a:endParaRPr lang="zh-CN" altLang="en-US" sz="1600" dirty="0">
              <a:solidFill>
                <a:schemeClr val="tx1">
                  <a:lumMod val="85000"/>
                  <a:lumOff val="15000"/>
                </a:schemeClr>
              </a:solidFill>
              <a:cs typeface="+mn-ea"/>
              <a:sym typeface="+mn-lt"/>
            </a:endParaRPr>
          </a:p>
        </p:txBody>
      </p:sp>
      <p:sp>
        <p:nvSpPr>
          <p:cNvPr id="115" name="矩形 1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510155" y="1177925"/>
            <a:ext cx="2973070" cy="460375"/>
          </a:xfrm>
          <a:prstGeom prst="rect">
            <a:avLst/>
          </a:prstGeom>
        </p:spPr>
        <p:txBody>
          <a:bodyPr wrap="square">
            <a:spAutoFit/>
          </a:bodyPr>
          <a:lstStyle/>
          <a:p>
            <a:pPr algn="ctr" fontAlgn="base">
              <a:spcBef>
                <a:spcPct val="0"/>
              </a:spcBef>
              <a:spcAft>
                <a:spcPct val="0"/>
              </a:spcAft>
              <a:defRPr/>
            </a:pPr>
            <a:r>
              <a:rPr lang="zh-CN" altLang="en-US" sz="2400" b="1" dirty="0">
                <a:solidFill>
                  <a:srgbClr val="FF9600"/>
                </a:solidFill>
                <a:cs typeface="+mn-ea"/>
                <a:sym typeface="+mn-lt"/>
              </a:rPr>
              <a:t>各层之间是独立的</a:t>
            </a:r>
            <a:endParaRPr lang="zh-CN" altLang="en-US" sz="2400" b="1" dirty="0">
              <a:solidFill>
                <a:srgbClr val="FF9600"/>
              </a:solidFill>
              <a:cs typeface="+mn-ea"/>
              <a:sym typeface="+mn-lt"/>
            </a:endParaRPr>
          </a:p>
        </p:txBody>
      </p:sp>
      <p:cxnSp>
        <p:nvCxnSpPr>
          <p:cNvPr id="116" name="直接连接符 115"/>
          <p:cNvCxnSpPr/>
          <p:nvPr/>
        </p:nvCxnSpPr>
        <p:spPr>
          <a:xfrm>
            <a:off x="3842209" y="1945104"/>
            <a:ext cx="27917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6724650" y="1638300"/>
            <a:ext cx="2971800" cy="1219835"/>
          </a:xfrm>
          <a:prstGeom prst="rect">
            <a:avLst/>
          </a:prstGeom>
        </p:spPr>
        <p:txBody>
          <a:bodyPr wrap="square">
            <a:spAutoFit/>
          </a:bodyPr>
          <a:lstStyle/>
          <a:p>
            <a:pPr algn="ctr">
              <a:lnSpc>
                <a:spcPts val="2200"/>
              </a:lnSpc>
            </a:pPr>
            <a:r>
              <a:rPr lang="zh-CN" altLang="en-US" sz="1600" dirty="0">
                <a:solidFill>
                  <a:schemeClr val="tx1">
                    <a:lumMod val="85000"/>
                    <a:lumOff val="15000"/>
                  </a:schemeClr>
                </a:solidFill>
                <a:cs typeface="+mn-ea"/>
                <a:sym typeface="+mn-lt"/>
              </a:rPr>
              <a:t>当任何一层发生变化时（例如由于技术变化），只要层间接口关系保持不变，那么在这层以上或以下各层均不受影响。</a:t>
            </a:r>
            <a:endParaRPr lang="zh-CN" altLang="en-US" sz="1600" dirty="0">
              <a:solidFill>
                <a:schemeClr val="tx1">
                  <a:lumMod val="85000"/>
                  <a:lumOff val="15000"/>
                </a:schemeClr>
              </a:solidFill>
              <a:cs typeface="+mn-ea"/>
              <a:sym typeface="+mn-lt"/>
            </a:endParaRP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7098124" y="1071834"/>
            <a:ext cx="2068222" cy="460375"/>
          </a:xfrm>
          <a:prstGeom prst="rect">
            <a:avLst/>
          </a:prstGeom>
        </p:spPr>
        <p:txBody>
          <a:bodyPr wrap="square">
            <a:spAutoFit/>
          </a:bodyPr>
          <a:lstStyle/>
          <a:p>
            <a:pPr algn="ctr" fontAlgn="base">
              <a:spcBef>
                <a:spcPct val="0"/>
              </a:spcBef>
              <a:spcAft>
                <a:spcPct val="0"/>
              </a:spcAft>
              <a:defRPr/>
            </a:pPr>
            <a:r>
              <a:rPr lang="zh-CN" altLang="en-US" sz="2400" b="1" dirty="0">
                <a:solidFill>
                  <a:srgbClr val="FF9600"/>
                </a:solidFill>
                <a:cs typeface="+mn-ea"/>
                <a:sym typeface="+mn-lt"/>
              </a:rPr>
              <a:t>灵活性好</a:t>
            </a:r>
            <a:endParaRPr lang="zh-CN" altLang="en-US" sz="2400" b="1" dirty="0">
              <a:solidFill>
                <a:srgbClr val="FF9600"/>
              </a:solidFill>
              <a:cs typeface="+mn-ea"/>
              <a:sym typeface="+mn-lt"/>
            </a:endParaRPr>
          </a:p>
        </p:txBody>
      </p:sp>
      <p:cxnSp>
        <p:nvCxnSpPr>
          <p:cNvPr id="119" name="直接连接符 118"/>
          <p:cNvCxnSpPr/>
          <p:nvPr/>
        </p:nvCxnSpPr>
        <p:spPr>
          <a:xfrm>
            <a:off x="7981854" y="1945104"/>
            <a:ext cx="279173"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649"/>
                            </p:stCondLst>
                            <p:childTnLst>
                              <p:par>
                                <p:cTn id="20" presetID="8" presetClass="entr" presetSubtype="16"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amond(in)">
                                      <p:cBhvr>
                                        <p:cTn id="22" dur="2000"/>
                                        <p:tgtEl>
                                          <p:spTgt spid="44"/>
                                        </p:tgtEl>
                                      </p:cBhvr>
                                    </p:animEffect>
                                  </p:childTnLst>
                                </p:cTn>
                              </p:par>
                              <p:par>
                                <p:cTn id="23" presetID="8" presetClass="entr" presetSubtype="16"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diamond(in)">
                                      <p:cBhvr>
                                        <p:cTn id="25" dur="2000"/>
                                        <p:tgtEl>
                                          <p:spTgt spid="45"/>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diamond(in)">
                                      <p:cBhvr>
                                        <p:cTn id="28" dur="2000"/>
                                        <p:tgtEl>
                                          <p:spTgt spid="48"/>
                                        </p:tgtEl>
                                      </p:cBhvr>
                                    </p:animEffect>
                                  </p:childTnLst>
                                </p:cTn>
                              </p:par>
                              <p:par>
                                <p:cTn id="29" presetID="8" presetClass="entr" presetSubtype="16"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diamond(in)">
                                      <p:cBhvr>
                                        <p:cTn id="31" dur="2000"/>
                                        <p:tgtEl>
                                          <p:spTgt spid="4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diamond(in)">
                                      <p:cBhvr>
                                        <p:cTn id="34" dur="2000"/>
                                        <p:tgtEl>
                                          <p:spTgt spid="53"/>
                                        </p:tgtEl>
                                      </p:cBhvr>
                                    </p:animEffect>
                                  </p:childTnLst>
                                </p:cTn>
                              </p:par>
                              <p:par>
                                <p:cTn id="35" presetID="8" presetClass="entr" presetSubtype="16"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diamond(in)">
                                      <p:cBhvr>
                                        <p:cTn id="37" dur="2000"/>
                                        <p:tgtEl>
                                          <p:spTgt spid="5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diamond(in)">
                                      <p:cBhvr>
                                        <p:cTn id="40" dur="2000"/>
                                        <p:tgtEl>
                                          <p:spTgt spid="58"/>
                                        </p:tgtEl>
                                      </p:cBhvr>
                                    </p:animEffect>
                                  </p:childTnLst>
                                </p:cTn>
                              </p:par>
                              <p:par>
                                <p:cTn id="41" presetID="8" presetClass="entr" presetSubtype="16" fill="hold"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diamond(in)">
                                      <p:cBhvr>
                                        <p:cTn id="43" dur="2000"/>
                                        <p:tgtEl>
                                          <p:spTgt spid="59"/>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diamond(in)">
                                      <p:cBhvr>
                                        <p:cTn id="46" dur="2000"/>
                                        <p:tgtEl>
                                          <p:spTgt spid="69"/>
                                        </p:tgtEl>
                                      </p:cBhvr>
                                    </p:animEffect>
                                  </p:childTnLst>
                                </p:cTn>
                              </p:par>
                              <p:par>
                                <p:cTn id="47" presetID="8" presetClass="entr" presetSubtype="16"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diamond(in)">
                                      <p:cBhvr>
                                        <p:cTn id="49" dur="20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2"/>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1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0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1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4" grpId="0" bldLvl="0" animBg="1"/>
      <p:bldP spid="48" grpId="0" bldLvl="0" animBg="1"/>
      <p:bldP spid="53" grpId="0" bldLvl="0" animBg="1"/>
      <p:bldP spid="58" grpId="0" bldLvl="0" animBg="1"/>
      <p:bldP spid="69" grpId="0" bldLvl="0" animBg="1"/>
      <p:bldP spid="73" grpId="0"/>
      <p:bldP spid="74" grpId="0"/>
      <p:bldP spid="76" grpId="0"/>
      <p:bldP spid="109" grpId="0"/>
      <p:bldP spid="111" grpId="0"/>
      <p:bldP spid="112" grpId="0"/>
      <p:bldP spid="114" grpId="0"/>
      <p:bldP spid="115" grpId="0"/>
      <p:bldP spid="117" grpId="0"/>
      <p:bldP spid="1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5" y="407706"/>
            <a:ext cx="52184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二、结构层次</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软件系统结构</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430020" y="929640"/>
            <a:ext cx="9331960" cy="553085"/>
          </a:xfrm>
          <a:prstGeom prst="rect">
            <a:avLst/>
          </a:prstGeom>
          <a:noFill/>
        </p:spPr>
        <p:txBody>
          <a:bodyPr wrap="square" rtlCol="0">
            <a:spAutoFit/>
          </a:bodyPr>
          <a:p>
            <a:pPr fontAlgn="auto">
              <a:lnSpc>
                <a:spcPct val="150000"/>
              </a:lnSpc>
            </a:pPr>
            <a:r>
              <a:rPr lang="zh-CN" altLang="en-US" sz="2000">
                <a:solidFill>
                  <a:srgbClr val="404040"/>
                </a:solidFill>
              </a:rPr>
              <a:t>比如在借书这一过程中，各层之间的接口调用关系如下：</a:t>
            </a:r>
            <a:endParaRPr lang="zh-CN" altLang="en-US" sz="2000">
              <a:solidFill>
                <a:srgbClr val="404040"/>
              </a:solidFill>
            </a:endParaRPr>
          </a:p>
        </p:txBody>
      </p:sp>
      <p:pic>
        <p:nvPicPr>
          <p:cNvPr id="2" name="图片 1" descr="图片 6"/>
          <p:cNvPicPr>
            <a:picLocks noChangeAspect="1"/>
          </p:cNvPicPr>
          <p:nvPr/>
        </p:nvPicPr>
        <p:blipFill>
          <a:blip r:embed="rId2"/>
          <a:stretch>
            <a:fillRect/>
          </a:stretch>
        </p:blipFill>
        <p:spPr>
          <a:xfrm>
            <a:off x="1459865" y="1482725"/>
            <a:ext cx="9271000"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2" name="组合 1"/>
          <p:cNvGrpSpPr/>
          <p:nvPr/>
        </p:nvGrpSpPr>
        <p:grpSpPr>
          <a:xfrm>
            <a:off x="-3208663" y="-88491"/>
            <a:ext cx="6415314" cy="7100705"/>
            <a:chOff x="-3208663" y="-88491"/>
            <a:chExt cx="6415314" cy="7100705"/>
          </a:xfrm>
        </p:grpSpPr>
        <p:sp>
          <p:nvSpPr>
            <p:cNvPr id="5" name="任意多边形: 形状 4"/>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等腰三角形 6"/>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flipH="1" flipV="1">
            <a:off x="8985351" y="-65723"/>
            <a:ext cx="6415314" cy="7038610"/>
            <a:chOff x="4576780" y="168143"/>
            <a:chExt cx="6415314" cy="7038610"/>
          </a:xfrm>
        </p:grpSpPr>
        <p:sp>
          <p:nvSpPr>
            <p:cNvPr id="8" name="任意多边形: 形状 7"/>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4816272" y="4071574"/>
            <a:ext cx="2621280" cy="829945"/>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小组亮点</a:t>
            </a:r>
            <a:endParaRPr lang="zh-CN" altLang="en-US" sz="4800" b="1" dirty="0">
              <a:solidFill>
                <a:schemeClr val="tx1">
                  <a:lumMod val="75000"/>
                  <a:lumOff val="25000"/>
                </a:schemeClr>
              </a:solidFill>
              <a:cs typeface="+mn-ea"/>
              <a:sym typeface="+mn-lt"/>
            </a:endParaRPr>
          </a:p>
        </p:txBody>
      </p:sp>
      <p:grpSp>
        <p:nvGrpSpPr>
          <p:cNvPr id="20" name="组合 19"/>
          <p:cNvGrpSpPr/>
          <p:nvPr/>
        </p:nvGrpSpPr>
        <p:grpSpPr>
          <a:xfrm>
            <a:off x="3769720" y="1587784"/>
            <a:ext cx="4942529" cy="2346855"/>
            <a:chOff x="5588648" y="1840815"/>
            <a:chExt cx="2186146" cy="1038045"/>
          </a:xfrm>
        </p:grpSpPr>
        <p:sp>
          <p:nvSpPr>
            <p:cNvPr id="17" name="等腰三角形 16"/>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600" b="1" dirty="0">
                  <a:cs typeface="+mn-ea"/>
                  <a:sym typeface="+mn-lt"/>
                </a:rPr>
                <a:t>03</a:t>
              </a:r>
              <a:endParaRPr lang="zh-CN" altLang="en-US" sz="3600" b="1" dirty="0">
                <a:cs typeface="+mn-ea"/>
                <a:sym typeface="+mn-lt"/>
              </a:endParaRPr>
            </a:p>
          </p:txBody>
        </p:sp>
        <p:sp>
          <p:nvSpPr>
            <p:cNvPr id="19" name="等腰三角形 18"/>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3" name="矩形 22"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3670300" y="4953635"/>
            <a:ext cx="5314950" cy="373380"/>
          </a:xfrm>
          <a:prstGeom prst="rect">
            <a:avLst/>
          </a:prstGeom>
        </p:spPr>
        <p:txBody>
          <a:bodyPr wrap="square">
            <a:spAutoFit/>
          </a:bodyPr>
          <a:lstStyle/>
          <a:p>
            <a:pPr algn="ctr">
              <a:lnSpc>
                <a:spcPts val="2200"/>
              </a:lnSpc>
            </a:pPr>
            <a:r>
              <a:rPr lang="zh-CN" sz="2200" dirty="0">
                <a:solidFill>
                  <a:schemeClr val="tx1">
                    <a:lumMod val="95000"/>
                    <a:lumOff val="5000"/>
                  </a:schemeClr>
                </a:solidFill>
                <a:cs typeface="+mn-ea"/>
                <a:sym typeface="+mn-lt"/>
              </a:rPr>
              <a:t>多样化功能</a:t>
            </a:r>
            <a:r>
              <a:rPr lang="en-US" altLang="zh-CN" sz="2200" dirty="0">
                <a:solidFill>
                  <a:schemeClr val="tx1">
                    <a:lumMod val="95000"/>
                    <a:lumOff val="5000"/>
                  </a:schemeClr>
                </a:solidFill>
                <a:cs typeface="+mn-ea"/>
                <a:sym typeface="+mn-lt"/>
              </a:rPr>
              <a:t>&amp;</a:t>
            </a:r>
            <a:r>
              <a:rPr lang="zh-CN" altLang="en-US" sz="2200" dirty="0">
                <a:solidFill>
                  <a:schemeClr val="tx1">
                    <a:lumMod val="95000"/>
                    <a:lumOff val="5000"/>
                  </a:schemeClr>
                </a:solidFill>
                <a:cs typeface="+mn-ea"/>
                <a:sym typeface="+mn-lt"/>
              </a:rPr>
              <a:t>扩展性良好</a:t>
            </a:r>
            <a:r>
              <a:rPr lang="en-US" altLang="zh-CN" sz="2200" dirty="0">
                <a:solidFill>
                  <a:schemeClr val="tx1">
                    <a:lumMod val="95000"/>
                    <a:lumOff val="5000"/>
                  </a:schemeClr>
                </a:solidFill>
                <a:cs typeface="+mn-ea"/>
                <a:sym typeface="+mn-lt"/>
              </a:rPr>
              <a:t>&amp;</a:t>
            </a:r>
            <a:r>
              <a:rPr lang="zh-CN" altLang="en-US" sz="2200" dirty="0">
                <a:solidFill>
                  <a:schemeClr val="tx1">
                    <a:lumMod val="95000"/>
                    <a:lumOff val="5000"/>
                  </a:schemeClr>
                </a:solidFill>
                <a:cs typeface="+mn-ea"/>
                <a:sym typeface="+mn-lt"/>
              </a:rPr>
              <a:t>使用</a:t>
            </a:r>
            <a:r>
              <a:rPr lang="en-US" altLang="zh-CN" sz="2200" dirty="0">
                <a:solidFill>
                  <a:schemeClr val="tx1">
                    <a:lumMod val="95000"/>
                    <a:lumOff val="5000"/>
                  </a:schemeClr>
                </a:solidFill>
                <a:cs typeface="+mn-ea"/>
                <a:sym typeface="+mn-lt"/>
              </a:rPr>
              <a:t>Qt</a:t>
            </a:r>
            <a:r>
              <a:rPr lang="zh-CN" altLang="en-US" sz="2200" dirty="0">
                <a:solidFill>
                  <a:schemeClr val="tx1">
                    <a:lumMod val="95000"/>
                    <a:lumOff val="5000"/>
                  </a:schemeClr>
                </a:solidFill>
                <a:cs typeface="+mn-ea"/>
                <a:sym typeface="+mn-lt"/>
              </a:rPr>
              <a:t>开发</a:t>
            </a:r>
            <a:endParaRPr lang="zh-CN" altLang="en-US" sz="22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par>
                          <p:cTn id="19" fill="hold">
                            <p:stCondLst>
                              <p:cond delay="1500"/>
                            </p:stCondLst>
                            <p:childTnLst>
                              <p:par>
                                <p:cTn id="20" presetID="37"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900" decel="100000" fill="hold"/>
                                        <p:tgtEl>
                                          <p:spTgt spid="23"/>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186305"/>
            <a:ext cx="9264650"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、榜单</a:t>
            </a:r>
            <a:endParaRPr lang="zh-CN" altLang="en-US" sz="2400" b="1" i="1" u="sng">
              <a:solidFill>
                <a:srgbClr val="FF9600"/>
              </a:solidFill>
            </a:endParaRPr>
          </a:p>
        </p:txBody>
      </p:sp>
      <p:sp>
        <p:nvSpPr>
          <p:cNvPr id="3" name="文本框 2"/>
          <p:cNvSpPr txBox="1"/>
          <p:nvPr/>
        </p:nvSpPr>
        <p:spPr>
          <a:xfrm>
            <a:off x="1568450" y="2767965"/>
            <a:ext cx="1919605" cy="1630045"/>
          </a:xfrm>
          <a:prstGeom prst="rect">
            <a:avLst/>
          </a:prstGeom>
          <a:noFill/>
        </p:spPr>
        <p:txBody>
          <a:bodyPr wrap="square" rtlCol="0">
            <a:spAutoFit/>
          </a:bodyPr>
          <a:p>
            <a:r>
              <a:rPr lang="zh-CN" altLang="en-US" sz="2000">
                <a:solidFill>
                  <a:srgbClr val="404040"/>
                </a:solidFill>
              </a:rPr>
              <a:t>根据收藏数量和借阅数量按从大到小排序呈现出收藏榜和借阅榜</a:t>
            </a:r>
            <a:endParaRPr lang="zh-CN" altLang="en-US" sz="2000">
              <a:solidFill>
                <a:srgbClr val="404040"/>
              </a:solidFill>
            </a:endParaRPr>
          </a:p>
        </p:txBody>
      </p:sp>
      <p:pic>
        <p:nvPicPr>
          <p:cNvPr id="5" name="图片 4" descr="E:\学习\计算机专业课\软件测试技术与分析\小组PPT\系统简介、多样化功能、扩展性良好 \图片 6.png图片 6"/>
          <p:cNvPicPr>
            <a:picLocks noChangeAspect="1"/>
          </p:cNvPicPr>
          <p:nvPr/>
        </p:nvPicPr>
        <p:blipFill>
          <a:blip r:embed="rId2"/>
          <a:srcRect/>
          <a:stretch>
            <a:fillRect/>
          </a:stretch>
        </p:blipFill>
        <p:spPr>
          <a:xfrm>
            <a:off x="3998595" y="1172210"/>
            <a:ext cx="7272655" cy="545020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2146935" y="3199130"/>
            <a:ext cx="9264650" cy="460375"/>
          </a:xfrm>
          <a:prstGeom prst="rect">
            <a:avLst/>
          </a:prstGeom>
          <a:noFill/>
        </p:spPr>
        <p:txBody>
          <a:bodyPr wrap="square" rtlCol="0">
            <a:spAutoFit/>
          </a:bodyPr>
          <a:p>
            <a:r>
              <a:rPr lang="en-US" altLang="zh-CN" sz="2400" b="1" i="1" u="sng">
                <a:solidFill>
                  <a:srgbClr val="FF9600"/>
                </a:solidFill>
              </a:rPr>
              <a:t>2</a:t>
            </a:r>
            <a:r>
              <a:rPr lang="zh-CN" altLang="en-US" sz="2400" b="1" i="1" u="sng">
                <a:solidFill>
                  <a:srgbClr val="FF9600"/>
                </a:solidFill>
              </a:rPr>
              <a:t>、推荐</a:t>
            </a:r>
            <a:endParaRPr lang="zh-CN" altLang="en-US" sz="2400" b="1" i="1" u="sng">
              <a:solidFill>
                <a:srgbClr val="FF9600"/>
              </a:solidFill>
            </a:endParaRPr>
          </a:p>
        </p:txBody>
      </p:sp>
      <p:pic>
        <p:nvPicPr>
          <p:cNvPr id="5" name="图片 4" descr="E:\学习\计算机专业课\软件测试技术与分析\小组PPT\系统简介、多样化功能、扩展性良好 \图片 2.png图片 2"/>
          <p:cNvPicPr>
            <a:picLocks noChangeAspect="1"/>
          </p:cNvPicPr>
          <p:nvPr/>
        </p:nvPicPr>
        <p:blipFill>
          <a:blip r:embed="rId2"/>
          <a:srcRect/>
          <a:stretch>
            <a:fillRect/>
          </a:stretch>
        </p:blipFill>
        <p:spPr>
          <a:xfrm>
            <a:off x="4780915" y="1086485"/>
            <a:ext cx="5864225" cy="566102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186305"/>
            <a:ext cx="9264650" cy="460375"/>
          </a:xfrm>
          <a:prstGeom prst="rect">
            <a:avLst/>
          </a:prstGeom>
          <a:noFill/>
        </p:spPr>
        <p:txBody>
          <a:bodyPr wrap="square" rtlCol="0">
            <a:spAutoFit/>
          </a:bodyPr>
          <a:p>
            <a:r>
              <a:rPr lang="en-US" altLang="zh-CN" sz="2400" b="1" i="1" u="sng">
                <a:solidFill>
                  <a:srgbClr val="FF9600"/>
                </a:solidFill>
              </a:rPr>
              <a:t>3</a:t>
            </a:r>
            <a:r>
              <a:rPr lang="zh-CN" altLang="en-US" sz="2400" b="1" i="1" u="sng">
                <a:solidFill>
                  <a:srgbClr val="FF9600"/>
                </a:solidFill>
              </a:rPr>
              <a:t>、分区</a:t>
            </a:r>
            <a:endParaRPr lang="zh-CN" altLang="en-US" sz="2400" b="1" i="1" u="sng">
              <a:solidFill>
                <a:srgbClr val="FF9600"/>
              </a:solidFill>
            </a:endParaRPr>
          </a:p>
        </p:txBody>
      </p:sp>
      <p:sp>
        <p:nvSpPr>
          <p:cNvPr id="3" name="文本框 2"/>
          <p:cNvSpPr txBox="1"/>
          <p:nvPr/>
        </p:nvSpPr>
        <p:spPr>
          <a:xfrm>
            <a:off x="1568450" y="2767965"/>
            <a:ext cx="1919605" cy="1014730"/>
          </a:xfrm>
          <a:prstGeom prst="rect">
            <a:avLst/>
          </a:prstGeom>
          <a:noFill/>
        </p:spPr>
        <p:txBody>
          <a:bodyPr wrap="square" rtlCol="0">
            <a:spAutoFit/>
          </a:bodyPr>
          <a:p>
            <a:r>
              <a:rPr lang="zh-CN" altLang="en-US" sz="2000">
                <a:solidFill>
                  <a:srgbClr val="404040"/>
                </a:solidFill>
              </a:rPr>
              <a:t>将图书按照真正图书馆分成22个分区</a:t>
            </a:r>
            <a:endParaRPr lang="zh-CN" altLang="en-US" sz="2000">
              <a:solidFill>
                <a:srgbClr val="404040"/>
              </a:solidFill>
            </a:endParaRPr>
          </a:p>
        </p:txBody>
      </p:sp>
      <p:pic>
        <p:nvPicPr>
          <p:cNvPr id="5" name="图片 4" descr="E:\学习\计算机专业课\软件测试技术与分析\小组PPT\系统简介、多样化功能、扩展性良好 \图片 8.png图片 8"/>
          <p:cNvPicPr>
            <a:picLocks noChangeAspect="1"/>
          </p:cNvPicPr>
          <p:nvPr/>
        </p:nvPicPr>
        <p:blipFill>
          <a:blip r:embed="rId2"/>
          <a:srcRect/>
          <a:stretch>
            <a:fillRect/>
          </a:stretch>
        </p:blipFill>
        <p:spPr>
          <a:xfrm>
            <a:off x="4443413" y="1172210"/>
            <a:ext cx="6383020" cy="545020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186305"/>
            <a:ext cx="9264650" cy="460375"/>
          </a:xfrm>
          <a:prstGeom prst="rect">
            <a:avLst/>
          </a:prstGeom>
          <a:noFill/>
        </p:spPr>
        <p:txBody>
          <a:bodyPr wrap="square" rtlCol="0">
            <a:spAutoFit/>
          </a:bodyPr>
          <a:p>
            <a:r>
              <a:rPr lang="en-US" sz="2400" b="1" i="1" u="sng">
                <a:solidFill>
                  <a:srgbClr val="FF9600"/>
                </a:solidFill>
              </a:rPr>
              <a:t>4</a:t>
            </a:r>
            <a:r>
              <a:rPr lang="zh-CN" altLang="en-US" sz="2400" b="1" i="1" u="sng">
                <a:solidFill>
                  <a:srgbClr val="FF9600"/>
                </a:solidFill>
              </a:rPr>
              <a:t>、分页展示</a:t>
            </a:r>
            <a:endParaRPr lang="zh-CN" altLang="en-US" sz="2400" b="1" i="1" u="sng">
              <a:solidFill>
                <a:srgbClr val="FF9600"/>
              </a:solidFill>
            </a:endParaRPr>
          </a:p>
        </p:txBody>
      </p:sp>
      <p:sp>
        <p:nvSpPr>
          <p:cNvPr id="3" name="文本框 2"/>
          <p:cNvSpPr txBox="1"/>
          <p:nvPr/>
        </p:nvSpPr>
        <p:spPr>
          <a:xfrm>
            <a:off x="1568450" y="2767965"/>
            <a:ext cx="2063750" cy="1630045"/>
          </a:xfrm>
          <a:prstGeom prst="rect">
            <a:avLst/>
          </a:prstGeom>
          <a:noFill/>
        </p:spPr>
        <p:txBody>
          <a:bodyPr wrap="square" rtlCol="0">
            <a:spAutoFit/>
          </a:bodyPr>
          <a:p>
            <a:r>
              <a:rPr lang="zh-CN" altLang="en-US" sz="2000">
                <a:solidFill>
                  <a:srgbClr val="404040"/>
                </a:solidFill>
              </a:rPr>
              <a:t>在前端显示的过程中，为多条数据进行分页展示，为用户提供良好的浏览体验</a:t>
            </a:r>
            <a:endParaRPr lang="zh-CN" altLang="en-US" sz="2000">
              <a:solidFill>
                <a:srgbClr val="404040"/>
              </a:solidFill>
            </a:endParaRPr>
          </a:p>
        </p:txBody>
      </p:sp>
      <p:pic>
        <p:nvPicPr>
          <p:cNvPr id="5" name="图片 4" descr="E:\学习\计算机专业课\软件测试技术与分析\小组PPT\系统简介、多样化功能、扩展性良好 \图片 9.png图片 9"/>
          <p:cNvPicPr>
            <a:picLocks noChangeAspect="1"/>
          </p:cNvPicPr>
          <p:nvPr/>
        </p:nvPicPr>
        <p:blipFill>
          <a:blip r:embed="rId2"/>
          <a:srcRect/>
          <a:stretch>
            <a:fillRect/>
          </a:stretch>
        </p:blipFill>
        <p:spPr>
          <a:xfrm>
            <a:off x="4443413" y="1398270"/>
            <a:ext cx="6383020" cy="4998085"/>
          </a:xfrm>
          <a:prstGeom prst="rect">
            <a:avLst/>
          </a:prstGeom>
        </p:spPr>
      </p:pic>
      <p:sp>
        <p:nvSpPr>
          <p:cNvPr id="6" name="椭圆 5"/>
          <p:cNvSpPr/>
          <p:nvPr/>
        </p:nvSpPr>
        <p:spPr>
          <a:xfrm>
            <a:off x="6422390" y="5382260"/>
            <a:ext cx="2313305" cy="984885"/>
          </a:xfrm>
          <a:prstGeom prst="ellipse">
            <a:avLst/>
          </a:prstGeom>
          <a:noFill/>
          <a:ln w="31750"/>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68450" y="2186305"/>
            <a:ext cx="9264650" cy="460375"/>
          </a:xfrm>
          <a:prstGeom prst="rect">
            <a:avLst/>
          </a:prstGeom>
          <a:noFill/>
        </p:spPr>
        <p:txBody>
          <a:bodyPr wrap="square" rtlCol="0">
            <a:spAutoFit/>
          </a:bodyPr>
          <a:p>
            <a:r>
              <a:rPr lang="en-US" sz="2400" b="1" i="1" u="sng">
                <a:solidFill>
                  <a:srgbClr val="FF9600"/>
                </a:solidFill>
              </a:rPr>
              <a:t>5</a:t>
            </a:r>
            <a:r>
              <a:rPr lang="zh-CN" altLang="en-US" sz="2400" b="1" i="1" u="sng">
                <a:solidFill>
                  <a:srgbClr val="FF9600"/>
                </a:solidFill>
              </a:rPr>
              <a:t>、搜索</a:t>
            </a:r>
            <a:endParaRPr lang="zh-CN" altLang="en-US" sz="2400" b="1" i="1" u="sng">
              <a:solidFill>
                <a:srgbClr val="FF9600"/>
              </a:solidFill>
            </a:endParaRPr>
          </a:p>
        </p:txBody>
      </p:sp>
      <p:sp>
        <p:nvSpPr>
          <p:cNvPr id="3" name="文本框 2"/>
          <p:cNvSpPr txBox="1"/>
          <p:nvPr/>
        </p:nvSpPr>
        <p:spPr>
          <a:xfrm>
            <a:off x="1568450" y="2767965"/>
            <a:ext cx="2063750" cy="1938020"/>
          </a:xfrm>
          <a:prstGeom prst="rect">
            <a:avLst/>
          </a:prstGeom>
          <a:noFill/>
        </p:spPr>
        <p:txBody>
          <a:bodyPr wrap="square" rtlCol="0">
            <a:spAutoFit/>
          </a:bodyPr>
          <a:p>
            <a:r>
              <a:rPr lang="zh-CN" altLang="en-US" sz="2000">
                <a:solidFill>
                  <a:srgbClr val="404040"/>
                </a:solidFill>
              </a:rPr>
              <a:t>勾选书名、作者、ISBN、或分区，输入相应内容进行图书搜索，显示出搜索到图书的列表</a:t>
            </a:r>
            <a:endParaRPr lang="zh-CN" altLang="en-US" sz="2000">
              <a:solidFill>
                <a:srgbClr val="404040"/>
              </a:solidFill>
            </a:endParaRPr>
          </a:p>
        </p:txBody>
      </p:sp>
      <p:pic>
        <p:nvPicPr>
          <p:cNvPr id="5" name="图片 4" descr="E:\学习\计算机专业课\软件测试技术与分析\小组PPT\系统简介、多样化功能、扩展性良好 \图片 7.png图片 7"/>
          <p:cNvPicPr>
            <a:picLocks noChangeAspect="1"/>
          </p:cNvPicPr>
          <p:nvPr/>
        </p:nvPicPr>
        <p:blipFill>
          <a:blip r:embed="rId2"/>
          <a:srcRect/>
          <a:stretch>
            <a:fillRect/>
          </a:stretch>
        </p:blipFill>
        <p:spPr>
          <a:xfrm>
            <a:off x="4737100" y="1098550"/>
            <a:ext cx="5787390" cy="5587365"/>
          </a:xfrm>
          <a:prstGeom prst="rect">
            <a:avLst/>
          </a:prstGeom>
        </p:spPr>
      </p:pic>
      <p:sp>
        <p:nvSpPr>
          <p:cNvPr id="6" name="椭圆 5"/>
          <p:cNvSpPr/>
          <p:nvPr/>
        </p:nvSpPr>
        <p:spPr>
          <a:xfrm>
            <a:off x="5789930" y="1349375"/>
            <a:ext cx="2313305" cy="984885"/>
          </a:xfrm>
          <a:prstGeom prst="ellipse">
            <a:avLst/>
          </a:prstGeom>
          <a:noFill/>
          <a:ln w="31750"/>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339215" y="1725930"/>
            <a:ext cx="9264650" cy="460375"/>
          </a:xfrm>
          <a:prstGeom prst="rect">
            <a:avLst/>
          </a:prstGeom>
          <a:noFill/>
        </p:spPr>
        <p:txBody>
          <a:bodyPr wrap="square" rtlCol="0">
            <a:spAutoFit/>
          </a:bodyPr>
          <a:p>
            <a:r>
              <a:rPr lang="en-US" sz="2400" b="1" i="1" u="sng">
                <a:solidFill>
                  <a:srgbClr val="FF9600"/>
                </a:solidFill>
              </a:rPr>
              <a:t>6</a:t>
            </a:r>
            <a:r>
              <a:rPr lang="zh-CN" altLang="en-US" sz="2400" b="1" i="1" u="sng">
                <a:solidFill>
                  <a:srgbClr val="FF9600"/>
                </a:solidFill>
              </a:rPr>
              <a:t>、预约和收藏</a:t>
            </a:r>
            <a:endParaRPr lang="zh-CN" altLang="en-US" sz="2400" b="1" i="1" u="sng">
              <a:solidFill>
                <a:srgbClr val="FF9600"/>
              </a:solidFill>
            </a:endParaRPr>
          </a:p>
        </p:txBody>
      </p:sp>
      <p:sp>
        <p:nvSpPr>
          <p:cNvPr id="3" name="文本框 2"/>
          <p:cNvSpPr txBox="1"/>
          <p:nvPr/>
        </p:nvSpPr>
        <p:spPr>
          <a:xfrm>
            <a:off x="1463675" y="2392680"/>
            <a:ext cx="2515870" cy="3476625"/>
          </a:xfrm>
          <a:prstGeom prst="rect">
            <a:avLst/>
          </a:prstGeom>
          <a:noFill/>
        </p:spPr>
        <p:txBody>
          <a:bodyPr wrap="square" rtlCol="0">
            <a:spAutoFit/>
          </a:bodyPr>
          <a:p>
            <a:r>
              <a:rPr lang="zh-CN" altLang="en-US" sz="2000">
                <a:solidFill>
                  <a:srgbClr val="404040"/>
                </a:solidFill>
              </a:rPr>
              <a:t>预约功能仅在图书全部被借阅后方能生效（即剩余量为0），而且每种书最多有一人预约（即若已有用户预约则其他人不能预约）</a:t>
            </a:r>
            <a:endParaRPr lang="zh-CN" altLang="en-US" sz="2000">
              <a:solidFill>
                <a:srgbClr val="404040"/>
              </a:solidFill>
            </a:endParaRPr>
          </a:p>
          <a:p>
            <a:endParaRPr lang="zh-CN" altLang="en-US" sz="2000">
              <a:solidFill>
                <a:srgbClr val="404040"/>
              </a:solidFill>
            </a:endParaRPr>
          </a:p>
          <a:p>
            <a:r>
              <a:rPr lang="zh-CN" altLang="en-US" sz="2000">
                <a:solidFill>
                  <a:srgbClr val="404040"/>
                </a:solidFill>
              </a:rPr>
              <a:t>在个人信息中可以查看预约和收藏图书的详情</a:t>
            </a:r>
            <a:endParaRPr lang="zh-CN" altLang="en-US" sz="2000">
              <a:solidFill>
                <a:srgbClr val="404040"/>
              </a:solidFill>
            </a:endParaRPr>
          </a:p>
        </p:txBody>
      </p:sp>
      <p:pic>
        <p:nvPicPr>
          <p:cNvPr id="5" name="图片 4" descr="E:\学习\计算机专业课\软件测试技术与分析\小组PPT\系统简介、多样化功能、扩展性良好 \图片 1.png图片 1"/>
          <p:cNvPicPr>
            <a:picLocks noChangeAspect="1"/>
          </p:cNvPicPr>
          <p:nvPr/>
        </p:nvPicPr>
        <p:blipFill>
          <a:blip r:embed="rId2"/>
          <a:srcRect/>
          <a:stretch>
            <a:fillRect/>
          </a:stretch>
        </p:blipFill>
        <p:spPr>
          <a:xfrm>
            <a:off x="4962525" y="1082675"/>
            <a:ext cx="5336540" cy="5587365"/>
          </a:xfrm>
          <a:prstGeom prst="rect">
            <a:avLst/>
          </a:prstGeom>
        </p:spPr>
      </p:pic>
      <p:pic>
        <p:nvPicPr>
          <p:cNvPr id="7" name="图片 6" descr="图片 12"/>
          <p:cNvPicPr>
            <a:picLocks noChangeAspect="1"/>
          </p:cNvPicPr>
          <p:nvPr/>
        </p:nvPicPr>
        <p:blipFill>
          <a:blip r:embed="rId3"/>
          <a:stretch>
            <a:fillRect/>
          </a:stretch>
        </p:blipFill>
        <p:spPr>
          <a:xfrm>
            <a:off x="4516755" y="1082675"/>
            <a:ext cx="6998970" cy="5588000"/>
          </a:xfrm>
          <a:prstGeom prst="rect">
            <a:avLst/>
          </a:prstGeom>
        </p:spPr>
      </p:pic>
      <p:pic>
        <p:nvPicPr>
          <p:cNvPr id="13" name="图片 12" descr="图片 13"/>
          <p:cNvPicPr>
            <a:picLocks noChangeAspect="1"/>
          </p:cNvPicPr>
          <p:nvPr/>
        </p:nvPicPr>
        <p:blipFill>
          <a:blip r:embed="rId4"/>
          <a:stretch>
            <a:fillRect/>
          </a:stretch>
        </p:blipFill>
        <p:spPr>
          <a:xfrm>
            <a:off x="4521835" y="1082675"/>
            <a:ext cx="6993255" cy="558292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p:tgtEl>
                                          <p:spTgt spid="7"/>
                                        </p:tgtEl>
                                        <p:attrNameLst>
                                          <p:attrName>ppt_y</p:attrName>
                                        </p:attrNameLst>
                                      </p:cBhvr>
                                      <p:tavLst>
                                        <p:tav tm="0">
                                          <p:val>
                                            <p:strVal val="#ppt_y+#ppt_h*1.125000"/>
                                          </p:val>
                                        </p:tav>
                                        <p:tav tm="100000">
                                          <p:val>
                                            <p:strVal val="#ppt_y"/>
                                          </p:val>
                                        </p:tav>
                                      </p:tavLst>
                                    </p:anim>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89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6" y="39246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a:t>
            </a:r>
            <a:r>
              <a:rPr lang="zh-CN" altLang="en-US" sz="2800" b="1" dirty="0">
                <a:solidFill>
                  <a:schemeClr val="tx1">
                    <a:lumMod val="75000"/>
                    <a:lumOff val="25000"/>
                  </a:schemeClr>
                </a:solidFill>
                <a:cs typeface="+mn-ea"/>
                <a:sym typeface="+mn-lt"/>
              </a:rPr>
              <a:t>小组亮点</a:t>
            </a:r>
            <a:r>
              <a:rPr lang="en-US" altLang="zh-CN" sz="2800" b="1" dirty="0">
                <a:solidFill>
                  <a:schemeClr val="tx1">
                    <a:lumMod val="75000"/>
                    <a:lumOff val="25000"/>
                  </a:schemeClr>
                </a:solidFill>
                <a:cs typeface="+mn-ea"/>
                <a:sym typeface="+mn-lt"/>
              </a:rPr>
              <a:t>——</a:t>
            </a:r>
            <a:r>
              <a:rPr lang="zh-CN" altLang="en-US" sz="2800" b="1" dirty="0">
                <a:solidFill>
                  <a:srgbClr val="404040"/>
                </a:solidFill>
                <a:cs typeface="+mn-ea"/>
                <a:sym typeface="+mn-lt"/>
              </a:rPr>
              <a:t>多样化功能</a:t>
            </a:r>
            <a:endParaRPr lang="zh-CN" altLang="en-US" sz="2800" b="1" dirty="0">
              <a:solidFill>
                <a:srgbClr val="404040"/>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555115" y="1858645"/>
            <a:ext cx="3606165" cy="829945"/>
          </a:xfrm>
          <a:prstGeom prst="rect">
            <a:avLst/>
          </a:prstGeom>
          <a:noFill/>
        </p:spPr>
        <p:txBody>
          <a:bodyPr wrap="square" rtlCol="0">
            <a:spAutoFit/>
          </a:bodyPr>
          <a:p>
            <a:r>
              <a:rPr lang="en-US" sz="2400" b="1" i="1" u="sng">
                <a:solidFill>
                  <a:srgbClr val="FF9600"/>
                </a:solidFill>
              </a:rPr>
              <a:t>7</a:t>
            </a:r>
            <a:r>
              <a:rPr lang="zh-CN" altLang="en-US" sz="2400" b="1" i="1" u="sng">
                <a:solidFill>
                  <a:srgbClr val="FF9600"/>
                </a:solidFill>
              </a:rPr>
              <a:t>、批量添加和读取图书</a:t>
            </a:r>
            <a:endParaRPr lang="zh-CN" altLang="en-US" sz="2400" b="1" i="1" u="sng">
              <a:solidFill>
                <a:srgbClr val="FF9600"/>
              </a:solidFill>
            </a:endParaRPr>
          </a:p>
          <a:p>
            <a:r>
              <a:rPr lang="zh-CN" altLang="en-US" sz="2400" b="1" i="1" u="sng">
                <a:solidFill>
                  <a:srgbClr val="FF9600"/>
                </a:solidFill>
              </a:rPr>
              <a:t>（excel文件）</a:t>
            </a:r>
            <a:endParaRPr lang="zh-CN" altLang="en-US" sz="2400" b="1" i="1" u="sng">
              <a:solidFill>
                <a:srgbClr val="FF9600"/>
              </a:solidFill>
            </a:endParaRPr>
          </a:p>
        </p:txBody>
      </p:sp>
      <p:sp>
        <p:nvSpPr>
          <p:cNvPr id="3" name="文本框 2"/>
          <p:cNvSpPr txBox="1"/>
          <p:nvPr/>
        </p:nvSpPr>
        <p:spPr>
          <a:xfrm>
            <a:off x="1708785" y="2978785"/>
            <a:ext cx="2707005" cy="1938020"/>
          </a:xfrm>
          <a:prstGeom prst="rect">
            <a:avLst/>
          </a:prstGeom>
          <a:noFill/>
        </p:spPr>
        <p:txBody>
          <a:bodyPr wrap="square" rtlCol="0">
            <a:spAutoFit/>
          </a:bodyPr>
          <a:p>
            <a:r>
              <a:rPr lang="zh-CN" altLang="en-US" sz="2000">
                <a:solidFill>
                  <a:srgbClr val="404040"/>
                </a:solidFill>
              </a:rPr>
              <a:t>进入图书管理界面后，点击右方“批量添加”按钮，按照提示框要求添加本地图书excel数据，，即可批量添加完毕</a:t>
            </a:r>
            <a:endParaRPr lang="zh-CN" altLang="en-US" sz="2000">
              <a:solidFill>
                <a:srgbClr val="404040"/>
              </a:solidFill>
            </a:endParaRPr>
          </a:p>
        </p:txBody>
      </p:sp>
      <p:pic>
        <p:nvPicPr>
          <p:cNvPr id="7" name="图片 6" descr="图片 7"/>
          <p:cNvPicPr>
            <a:picLocks noChangeAspect="1"/>
          </p:cNvPicPr>
          <p:nvPr/>
        </p:nvPicPr>
        <p:blipFill>
          <a:blip r:embed="rId2"/>
          <a:stretch>
            <a:fillRect/>
          </a:stretch>
        </p:blipFill>
        <p:spPr>
          <a:xfrm>
            <a:off x="5467985" y="1116965"/>
            <a:ext cx="5633085" cy="543814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986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677571" y="407706"/>
            <a:ext cx="45072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一、系统简介</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整体概览</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2400935" y="1376045"/>
            <a:ext cx="7389495" cy="2306955"/>
          </a:xfrm>
          <a:prstGeom prst="rect">
            <a:avLst/>
          </a:prstGeom>
          <a:noFill/>
        </p:spPr>
        <p:txBody>
          <a:bodyPr wrap="square" rtlCol="0">
            <a:spAutoFit/>
          </a:bodyPr>
          <a:p>
            <a:pPr fontAlgn="auto">
              <a:lnSpc>
                <a:spcPct val="150000"/>
              </a:lnSpc>
            </a:pPr>
            <a:r>
              <a:rPr lang="en-US" altLang="zh-CN" sz="2400">
                <a:ea typeface="+mn-lt"/>
                <a:cs typeface="+mn-lt"/>
              </a:rPr>
              <a:t>       </a:t>
            </a:r>
            <a:r>
              <a:rPr lang="zh-CN" altLang="en-US" sz="2400">
                <a:ea typeface="+mn-lt"/>
                <a:cs typeface="+mn-lt"/>
              </a:rPr>
              <a:t>图书管理系统，是第八小组为用户和管理员提供的功能齐全、环境友好的系统。通过此系统可以让用户查询、借阅图书更加便捷，让管理员增删图书、学生更加流畅。</a:t>
            </a:r>
            <a:endParaRPr lang="zh-CN" altLang="en-US" sz="2400">
              <a:ea typeface="+mn-lt"/>
              <a:cs typeface="+mn-lt"/>
            </a:endParaRPr>
          </a:p>
        </p:txBody>
      </p:sp>
      <p:sp>
        <p:nvSpPr>
          <p:cNvPr id="3" name="文本框 2"/>
          <p:cNvSpPr txBox="1"/>
          <p:nvPr/>
        </p:nvSpPr>
        <p:spPr>
          <a:xfrm>
            <a:off x="2879725" y="4292600"/>
            <a:ext cx="6582410" cy="1198880"/>
          </a:xfrm>
          <a:prstGeom prst="rect">
            <a:avLst/>
          </a:prstGeom>
          <a:noFill/>
        </p:spPr>
        <p:txBody>
          <a:bodyPr wrap="square" rtlCol="0">
            <a:spAutoFit/>
          </a:bodyPr>
          <a:p>
            <a:pPr fontAlgn="auto">
              <a:lnSpc>
                <a:spcPct val="150000"/>
              </a:lnSpc>
            </a:pPr>
            <a:r>
              <a:rPr lang="zh-CN" altLang="en-US" sz="2400">
                <a:ea typeface="+mn-lt"/>
                <a:cs typeface="+mn-lt"/>
              </a:rPr>
              <a:t>开发：岳宇轩、吕筱玮</a:t>
            </a:r>
            <a:endParaRPr lang="zh-CN" altLang="en-US" sz="2400">
              <a:ea typeface="+mn-lt"/>
              <a:cs typeface="+mn-lt"/>
            </a:endParaRPr>
          </a:p>
          <a:p>
            <a:pPr fontAlgn="auto">
              <a:lnSpc>
                <a:spcPct val="150000"/>
              </a:lnSpc>
            </a:pPr>
            <a:r>
              <a:rPr lang="zh-CN" altLang="en-US" sz="2400">
                <a:ea typeface="+mn-lt"/>
                <a:cs typeface="+mn-lt"/>
              </a:rPr>
              <a:t>测试、美工、文案：赵梓淇、韩荣佳、孙小淇</a:t>
            </a:r>
            <a:endParaRPr lang="zh-CN" altLang="en-US" sz="2400">
              <a:ea typeface="+mn-lt"/>
              <a:cs typeface="+mn-lt"/>
            </a:endParaRPr>
          </a:p>
        </p:txBody>
      </p:sp>
      <p:sp>
        <p:nvSpPr>
          <p:cNvPr id="6" name="文本框 5"/>
          <p:cNvSpPr txBox="1"/>
          <p:nvPr/>
        </p:nvSpPr>
        <p:spPr>
          <a:xfrm>
            <a:off x="1752626" y="3889411"/>
            <a:ext cx="894080" cy="521970"/>
          </a:xfrm>
          <a:prstGeom prst="rect">
            <a:avLst/>
          </a:prstGeom>
          <a:noFill/>
        </p:spPr>
        <p:txBody>
          <a:bodyPr wrap="none" rtlCol="0">
            <a:spAutoFit/>
            <a:scene3d>
              <a:camera prst="orthographicFront"/>
              <a:lightRig rig="threePt" dir="t"/>
            </a:scene3d>
            <a:sp3d contourW="12700"/>
          </a:bodyPr>
          <a:p>
            <a:pPr algn="ctr"/>
            <a:r>
              <a:rPr lang="zh-CN" sz="2800" b="1" i="1" u="sng" dirty="0">
                <a:solidFill>
                  <a:schemeClr val="tx1">
                    <a:lumMod val="75000"/>
                    <a:lumOff val="25000"/>
                  </a:schemeClr>
                </a:solidFill>
                <a:cs typeface="+mn-ea"/>
                <a:sym typeface="+mn-lt"/>
              </a:rPr>
              <a:t>分工</a:t>
            </a:r>
            <a:endParaRPr lang="zh-CN" sz="2800" b="1" i="1" u="sng" dirty="0">
              <a:solidFill>
                <a:schemeClr val="tx1">
                  <a:lumMod val="75000"/>
                  <a:lumOff val="25000"/>
                </a:schemeClr>
              </a:solidFill>
              <a:cs typeface="+mn-ea"/>
              <a:sym typeface="+mn-lt"/>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54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6"/>
                                        </p:tgtEl>
                                        <p:attrNameLst>
                                          <p:attrName>ppt_y</p:attrName>
                                        </p:attrNameLst>
                                      </p:cBhvr>
                                      <p:tavLst>
                                        <p:tav tm="0">
                                          <p:val>
                                            <p:strVal val="#ppt_y"/>
                                          </p:val>
                                        </p:tav>
                                        <p:tav tm="100000">
                                          <p:val>
                                            <p:strVal val="#ppt_y"/>
                                          </p:val>
                                        </p:tav>
                                      </p:tavLst>
                                    </p:anim>
                                    <p:anim calcmode="lin" valueType="num">
                                      <p:cBhvr>
                                        <p:cTn id="24"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5" y="42294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三、小组亮点</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扩展性良好</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430020" y="1532255"/>
            <a:ext cx="9331960" cy="4523105"/>
          </a:xfrm>
          <a:prstGeom prst="rect">
            <a:avLst/>
          </a:prstGeom>
          <a:noFill/>
        </p:spPr>
        <p:txBody>
          <a:bodyPr wrap="square" rtlCol="0">
            <a:spAutoFit/>
          </a:bodyPr>
          <a:p>
            <a:pPr fontAlgn="auto">
              <a:lnSpc>
                <a:spcPct val="150000"/>
              </a:lnSpc>
            </a:pPr>
            <a:r>
              <a:rPr lang="zh-CN" altLang="en-US" sz="2400">
                <a:solidFill>
                  <a:srgbClr val="404040"/>
                </a:solidFill>
              </a:rPr>
              <a:t>1. 层次分明，</a:t>
            </a:r>
            <a:r>
              <a:rPr lang="zh-CN" altLang="en-US" sz="2400">
                <a:solidFill>
                  <a:srgbClr val="FF9600"/>
                </a:solidFill>
              </a:rPr>
              <a:t>下层对于上层保持透明，上层可直接调用下层接口。</a:t>
            </a:r>
            <a:endParaRPr lang="zh-CN" altLang="en-US" sz="2400">
              <a:solidFill>
                <a:srgbClr val="404040"/>
              </a:solidFill>
            </a:endParaRPr>
          </a:p>
          <a:p>
            <a:pPr fontAlgn="auto">
              <a:lnSpc>
                <a:spcPct val="150000"/>
              </a:lnSpc>
            </a:pPr>
            <a:r>
              <a:rPr lang="zh-CN" altLang="en-US" sz="2400">
                <a:solidFill>
                  <a:srgbClr val="404040"/>
                </a:solidFill>
              </a:rPr>
              <a:t>2. 对于文件的操作</a:t>
            </a:r>
            <a:r>
              <a:rPr lang="zh-CN" altLang="en-US" sz="2400">
                <a:solidFill>
                  <a:srgbClr val="FF9600"/>
                </a:solidFill>
              </a:rPr>
              <a:t>封装在filedb中</a:t>
            </a:r>
            <a:r>
              <a:rPr lang="zh-CN" altLang="en-US" sz="2400">
                <a:solidFill>
                  <a:srgbClr val="404040"/>
                </a:solidFill>
              </a:rPr>
              <a:t>，借鉴了mysql的设计思路，对于</a:t>
            </a:r>
            <a:r>
              <a:rPr lang="zh-CN" altLang="en-US" sz="2400">
                <a:solidFill>
                  <a:srgbClr val="FF9600"/>
                </a:solidFill>
              </a:rPr>
              <a:t>不同文件的读写只要封装文件结构</a:t>
            </a:r>
            <a:r>
              <a:rPr lang="zh-CN" altLang="en-US" sz="2400">
                <a:solidFill>
                  <a:srgbClr val="404040"/>
                </a:solidFill>
              </a:rPr>
              <a:t>便可直接使用</a:t>
            </a:r>
            <a:endParaRPr lang="zh-CN" altLang="en-US" sz="2400">
              <a:solidFill>
                <a:srgbClr val="404040"/>
              </a:solidFill>
            </a:endParaRPr>
          </a:p>
          <a:p>
            <a:pPr fontAlgn="auto">
              <a:lnSpc>
                <a:spcPct val="150000"/>
              </a:lnSpc>
            </a:pPr>
            <a:r>
              <a:rPr lang="zh-CN" altLang="en-US" sz="2400">
                <a:solidFill>
                  <a:srgbClr val="404040"/>
                </a:solidFill>
              </a:rPr>
              <a:t>3. 对于excel的读取封装了</a:t>
            </a:r>
            <a:r>
              <a:rPr lang="zh-CN" altLang="en-US" sz="2400">
                <a:solidFill>
                  <a:srgbClr val="FF9600"/>
                </a:solidFill>
              </a:rPr>
              <a:t>readexcel读取函数</a:t>
            </a:r>
            <a:r>
              <a:rPr lang="zh-CN" altLang="en-US" sz="2400">
                <a:solidFill>
                  <a:srgbClr val="404040"/>
                </a:solidFill>
              </a:rPr>
              <a:t>，其对于所有的xls和xlsx文件读取方式皆相同，同时因为没有采取读取csv文件，</a:t>
            </a:r>
            <a:r>
              <a:rPr lang="zh-CN" altLang="en-US" sz="2400">
                <a:solidFill>
                  <a:srgbClr val="FF9600"/>
                </a:solidFill>
              </a:rPr>
              <a:t>对于读取的数据类型便有了很好的扩充</a:t>
            </a:r>
            <a:r>
              <a:rPr lang="zh-CN" altLang="en-US" sz="2400">
                <a:solidFill>
                  <a:srgbClr val="404040"/>
                </a:solidFill>
              </a:rPr>
              <a:t>。</a:t>
            </a:r>
            <a:endParaRPr lang="zh-CN" altLang="en-US" sz="2400">
              <a:solidFill>
                <a:srgbClr val="404040"/>
              </a:solidFill>
            </a:endParaRPr>
          </a:p>
          <a:p>
            <a:pPr fontAlgn="auto">
              <a:lnSpc>
                <a:spcPct val="150000"/>
              </a:lnSpc>
            </a:pPr>
            <a:r>
              <a:rPr lang="zh-CN" altLang="en-US" sz="2400">
                <a:solidFill>
                  <a:srgbClr val="404040"/>
                </a:solidFill>
              </a:rPr>
              <a:t>4. config.h 中配置了系统所需的诸如学号姓名等长度，如</a:t>
            </a:r>
            <a:r>
              <a:rPr lang="zh-CN" altLang="en-US" sz="2400">
                <a:solidFill>
                  <a:srgbClr val="FF9600"/>
                </a:solidFill>
              </a:rPr>
              <a:t>需更改只要在该文件中更改即可</a:t>
            </a:r>
            <a:r>
              <a:rPr lang="zh-CN" altLang="en-US" sz="2400">
                <a:solidFill>
                  <a:srgbClr val="404040"/>
                </a:solidFill>
              </a:rPr>
              <a:t>。</a:t>
            </a:r>
            <a:endParaRPr lang="zh-CN" altLang="en-US" sz="2400">
              <a:solidFill>
                <a:srgbClr val="40404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5" y="422946"/>
            <a:ext cx="48628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三、小组亮点</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扩展性良好</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430020" y="1532255"/>
            <a:ext cx="9331960" cy="3969385"/>
          </a:xfrm>
          <a:prstGeom prst="rect">
            <a:avLst/>
          </a:prstGeom>
          <a:noFill/>
        </p:spPr>
        <p:txBody>
          <a:bodyPr wrap="square" rtlCol="0">
            <a:spAutoFit/>
          </a:bodyPr>
          <a:p>
            <a:pPr fontAlgn="auto">
              <a:lnSpc>
                <a:spcPct val="150000"/>
              </a:lnSpc>
            </a:pPr>
            <a:r>
              <a:rPr lang="zh-CN" altLang="en-US" sz="2400"/>
              <a:t>5.all_file_classes.h 中</a:t>
            </a:r>
            <a:r>
              <a:rPr lang="zh-CN" altLang="en-US" sz="2400">
                <a:solidFill>
                  <a:srgbClr val="FF9600"/>
                </a:solidFill>
              </a:rPr>
              <a:t>配置了所有的基础头文件</a:t>
            </a:r>
            <a:r>
              <a:rPr lang="zh-CN" altLang="en-US" sz="2400"/>
              <a:t>，有效避免了重复引用头文件的问题。</a:t>
            </a:r>
            <a:endParaRPr lang="zh-CN" altLang="en-US" sz="2400"/>
          </a:p>
          <a:p>
            <a:pPr fontAlgn="auto">
              <a:lnSpc>
                <a:spcPct val="150000"/>
              </a:lnSpc>
            </a:pPr>
            <a:r>
              <a:rPr lang="zh-CN" altLang="en-US" sz="2400"/>
              <a:t>6.系统</a:t>
            </a:r>
            <a:r>
              <a:rPr lang="zh-CN" altLang="en-US" sz="2400">
                <a:solidFill>
                  <a:srgbClr val="FF9600"/>
                </a:solidFill>
              </a:rPr>
              <a:t>统一采用UTF-8编码</a:t>
            </a:r>
            <a:r>
              <a:rPr lang="zh-CN" altLang="en-US" sz="2400"/>
              <a:t>，以防止出现编码错误导致乱码的情况。</a:t>
            </a:r>
            <a:endParaRPr lang="zh-CN" altLang="en-US" sz="2400"/>
          </a:p>
          <a:p>
            <a:pPr fontAlgn="auto">
              <a:lnSpc>
                <a:spcPct val="150000"/>
              </a:lnSpc>
            </a:pPr>
            <a:r>
              <a:rPr lang="zh-CN" altLang="en-US" sz="2400"/>
              <a:t>7.对于前端需要复用的诸如</a:t>
            </a:r>
            <a:r>
              <a:rPr lang="zh-CN" altLang="en-US" sz="2400">
                <a:solidFill>
                  <a:srgbClr val="FF9600"/>
                </a:solidFill>
              </a:rPr>
              <a:t>搜索框和分页框等进行了封装</a:t>
            </a:r>
            <a:r>
              <a:rPr lang="zh-CN" altLang="en-US" sz="2400"/>
              <a:t>，减少了重复调用</a:t>
            </a:r>
            <a:endParaRPr lang="zh-CN" altLang="en-US" sz="2400"/>
          </a:p>
          <a:p>
            <a:pPr fontAlgn="auto">
              <a:lnSpc>
                <a:spcPct val="150000"/>
              </a:lnSpc>
            </a:pPr>
            <a:r>
              <a:rPr lang="zh-CN" altLang="en-US" sz="2400"/>
              <a:t>8.</a:t>
            </a:r>
            <a:r>
              <a:rPr lang="zh-CN" altLang="en-US" sz="2400">
                <a:solidFill>
                  <a:srgbClr val="FF9600"/>
                </a:solidFill>
              </a:rPr>
              <a:t>tool.cpp中包含了所有对于filedb层的操作</a:t>
            </a:r>
            <a:r>
              <a:rPr lang="zh-CN" altLang="en-US" sz="2400"/>
              <a:t>，前端只要调tool.cpp中函数即可，避免了重复调用。</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30250" y="422946"/>
            <a:ext cx="494538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三、小组亮点</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使用</a:t>
            </a:r>
            <a:r>
              <a:rPr lang="en-US" altLang="zh-CN" sz="2800" b="1" dirty="0">
                <a:solidFill>
                  <a:schemeClr val="tx1">
                    <a:lumMod val="75000"/>
                    <a:lumOff val="25000"/>
                  </a:schemeClr>
                </a:solidFill>
                <a:cs typeface="+mn-ea"/>
                <a:sym typeface="+mn-lt"/>
              </a:rPr>
              <a:t>Qt</a:t>
            </a:r>
            <a:r>
              <a:rPr lang="zh-CN" altLang="en-US" sz="2800" b="1" dirty="0">
                <a:solidFill>
                  <a:schemeClr val="tx1">
                    <a:lumMod val="75000"/>
                    <a:lumOff val="25000"/>
                  </a:schemeClr>
                </a:solidFill>
                <a:cs typeface="+mn-ea"/>
                <a:sym typeface="+mn-lt"/>
              </a:rPr>
              <a:t>开发</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descr="图片 19"/>
          <p:cNvPicPr>
            <a:picLocks noChangeAspect="1"/>
          </p:cNvPicPr>
          <p:nvPr/>
        </p:nvPicPr>
        <p:blipFill>
          <a:blip r:embed="rId2"/>
          <a:stretch>
            <a:fillRect/>
          </a:stretch>
        </p:blipFill>
        <p:spPr>
          <a:xfrm>
            <a:off x="2839720" y="1089660"/>
            <a:ext cx="6513195" cy="5596255"/>
          </a:xfrm>
          <a:prstGeom prst="rect">
            <a:avLst/>
          </a:prstGeom>
        </p:spPr>
      </p:pic>
      <p:pic>
        <p:nvPicPr>
          <p:cNvPr id="5" name="图片 4" descr="图片 1"/>
          <p:cNvPicPr>
            <a:picLocks noChangeAspect="1"/>
          </p:cNvPicPr>
          <p:nvPr/>
        </p:nvPicPr>
        <p:blipFill>
          <a:blip r:embed="rId3"/>
          <a:stretch>
            <a:fillRect/>
          </a:stretch>
        </p:blipFill>
        <p:spPr>
          <a:xfrm>
            <a:off x="3367405" y="972820"/>
            <a:ext cx="5456555" cy="5713095"/>
          </a:xfrm>
          <a:prstGeom prst="rect">
            <a:avLst/>
          </a:prstGeom>
        </p:spPr>
      </p:pic>
      <p:pic>
        <p:nvPicPr>
          <p:cNvPr id="6" name="图片 5" descr="图片 16"/>
          <p:cNvPicPr>
            <a:picLocks noChangeAspect="1"/>
          </p:cNvPicPr>
          <p:nvPr/>
        </p:nvPicPr>
        <p:blipFill>
          <a:blip r:embed="rId4"/>
          <a:stretch>
            <a:fillRect/>
          </a:stretch>
        </p:blipFill>
        <p:spPr>
          <a:xfrm>
            <a:off x="1623060" y="1052830"/>
            <a:ext cx="3724275" cy="5553075"/>
          </a:xfrm>
          <a:prstGeom prst="rect">
            <a:avLst/>
          </a:prstGeom>
        </p:spPr>
      </p:pic>
      <p:pic>
        <p:nvPicPr>
          <p:cNvPr id="7" name="图片 6" descr="图片 26"/>
          <p:cNvPicPr>
            <a:picLocks noChangeAspect="1"/>
          </p:cNvPicPr>
          <p:nvPr/>
        </p:nvPicPr>
        <p:blipFill>
          <a:blip r:embed="rId5"/>
          <a:stretch>
            <a:fillRect/>
          </a:stretch>
        </p:blipFill>
        <p:spPr>
          <a:xfrm>
            <a:off x="4355465" y="1036955"/>
            <a:ext cx="7132320" cy="5585460"/>
          </a:xfrm>
          <a:prstGeom prst="rect">
            <a:avLst/>
          </a:prstGeom>
        </p:spPr>
      </p:pic>
      <p:pic>
        <p:nvPicPr>
          <p:cNvPr id="13" name="图片 12" descr="图片 22"/>
          <p:cNvPicPr>
            <a:picLocks noChangeAspect="1"/>
          </p:cNvPicPr>
          <p:nvPr/>
        </p:nvPicPr>
        <p:blipFill>
          <a:blip r:embed="rId6"/>
          <a:stretch>
            <a:fillRect/>
          </a:stretch>
        </p:blipFill>
        <p:spPr>
          <a:xfrm>
            <a:off x="2743835" y="991870"/>
            <a:ext cx="7267575" cy="5694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2" name="组合 1"/>
          <p:cNvGrpSpPr/>
          <p:nvPr/>
        </p:nvGrpSpPr>
        <p:grpSpPr>
          <a:xfrm>
            <a:off x="-3208663" y="-88491"/>
            <a:ext cx="6415314" cy="7100705"/>
            <a:chOff x="-3208663" y="-88491"/>
            <a:chExt cx="6415314" cy="7100705"/>
          </a:xfrm>
        </p:grpSpPr>
        <p:sp>
          <p:nvSpPr>
            <p:cNvPr id="5" name="任意多边形: 形状 4"/>
            <p:cNvSpPr/>
            <p:nvPr/>
          </p:nvSpPr>
          <p:spPr>
            <a:xfrm>
              <a:off x="-3208663" y="-88491"/>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p:cNvSpPr/>
            <p:nvPr/>
          </p:nvSpPr>
          <p:spPr>
            <a:xfrm>
              <a:off x="-3194149" y="27377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 name="等腰三角形 6"/>
            <p:cNvSpPr/>
            <p:nvPr/>
          </p:nvSpPr>
          <p:spPr>
            <a:xfrm rot="10800000">
              <a:off x="-2282981" y="3101"/>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1" name="组合 10"/>
          <p:cNvGrpSpPr/>
          <p:nvPr/>
        </p:nvGrpSpPr>
        <p:grpSpPr>
          <a:xfrm flipH="1" flipV="1">
            <a:off x="8985351" y="-65723"/>
            <a:ext cx="6415314" cy="7038610"/>
            <a:chOff x="4576780" y="168143"/>
            <a:chExt cx="6415314" cy="7038610"/>
          </a:xfrm>
        </p:grpSpPr>
        <p:sp>
          <p:nvSpPr>
            <p:cNvPr id="8" name="任意多边形: 形状 7"/>
            <p:cNvSpPr/>
            <p:nvPr/>
          </p:nvSpPr>
          <p:spPr>
            <a:xfrm>
              <a:off x="4576780" y="194539"/>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10800000" sx="102000" sy="102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等腰三角形 8"/>
            <p:cNvSpPr/>
            <p:nvPr/>
          </p:nvSpPr>
          <p:spPr>
            <a:xfrm>
              <a:off x="4591294" y="2932296"/>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dir="10800000" sx="103000" sy="103000" algn="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rot="10800000">
              <a:off x="5502462" y="168143"/>
              <a:ext cx="4565961" cy="3926114"/>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dir="10800000" sx="103000" sy="103000" algn="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5" name="文本框 14"/>
          <p:cNvSpPr txBox="1"/>
          <p:nvPr/>
        </p:nvSpPr>
        <p:spPr>
          <a:xfrm>
            <a:off x="5425872" y="4071574"/>
            <a:ext cx="1402080" cy="829945"/>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tx1">
                    <a:lumMod val="75000"/>
                    <a:lumOff val="25000"/>
                  </a:schemeClr>
                </a:solidFill>
                <a:cs typeface="+mn-ea"/>
                <a:sym typeface="+mn-lt"/>
              </a:rPr>
              <a:t>收获</a:t>
            </a:r>
            <a:endParaRPr lang="zh-CN" altLang="en-US" sz="4800" b="1" dirty="0">
              <a:solidFill>
                <a:schemeClr val="tx1">
                  <a:lumMod val="75000"/>
                  <a:lumOff val="25000"/>
                </a:schemeClr>
              </a:solidFill>
              <a:cs typeface="+mn-ea"/>
              <a:sym typeface="+mn-lt"/>
            </a:endParaRPr>
          </a:p>
        </p:txBody>
      </p:sp>
      <p:grpSp>
        <p:nvGrpSpPr>
          <p:cNvPr id="20" name="组合 19"/>
          <p:cNvGrpSpPr/>
          <p:nvPr/>
        </p:nvGrpSpPr>
        <p:grpSpPr>
          <a:xfrm>
            <a:off x="3769720" y="1587784"/>
            <a:ext cx="4942529" cy="2346855"/>
            <a:chOff x="5588648" y="1840815"/>
            <a:chExt cx="2186146" cy="1038045"/>
          </a:xfrm>
        </p:grpSpPr>
        <p:sp>
          <p:nvSpPr>
            <p:cNvPr id="17" name="等腰三角形 16"/>
            <p:cNvSpPr/>
            <p:nvPr/>
          </p:nvSpPr>
          <p:spPr>
            <a:xfrm>
              <a:off x="5588648" y="2315697"/>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6035437" y="1840815"/>
              <a:ext cx="1207216" cy="1038045"/>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600" b="1" dirty="0">
                  <a:cs typeface="+mn-ea"/>
                  <a:sym typeface="+mn-lt"/>
                </a:rPr>
                <a:t>04</a:t>
              </a:r>
              <a:endParaRPr lang="zh-CN" altLang="en-US" sz="3600" b="1" dirty="0">
                <a:cs typeface="+mn-ea"/>
                <a:sym typeface="+mn-lt"/>
              </a:endParaRPr>
            </a:p>
          </p:txBody>
        </p:sp>
        <p:sp>
          <p:nvSpPr>
            <p:cNvPr id="19" name="等腰三角形 18"/>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arn(outVertical)">
                                      <p:cBhvr>
                                        <p:cTn id="14" dur="500"/>
                                        <p:tgtEl>
                                          <p:spTgt spid="2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5" y="391831"/>
            <a:ext cx="160528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四、收获</a:t>
            </a:r>
            <a:endParaRPr lang="zh-CN"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250950" y="1419860"/>
            <a:ext cx="9690735" cy="4523105"/>
          </a:xfrm>
          <a:prstGeom prst="rect">
            <a:avLst/>
          </a:prstGeom>
          <a:noFill/>
        </p:spPr>
        <p:txBody>
          <a:bodyPr wrap="square" rtlCol="0">
            <a:spAutoFit/>
          </a:bodyPr>
          <a:p>
            <a:pPr indent="457200" fontAlgn="auto">
              <a:lnSpc>
                <a:spcPct val="150000"/>
              </a:lnSpc>
            </a:pPr>
            <a:r>
              <a:rPr lang="zh-CN" altLang="en-US" sz="2400"/>
              <a:t>在这门课的学习过程中，我们对面向对象思想有了更加深入的认知，比如</a:t>
            </a:r>
            <a:r>
              <a:rPr lang="zh-CN" altLang="en-US" sz="2400" b="1">
                <a:solidFill>
                  <a:srgbClr val="FF9600"/>
                </a:solidFill>
              </a:rPr>
              <a:t>面向对象模型的特征</a:t>
            </a:r>
            <a:r>
              <a:rPr lang="zh-CN" altLang="en-US" sz="2400"/>
              <a:t>以及</a:t>
            </a:r>
            <a:r>
              <a:rPr lang="zh-CN" altLang="en-US" sz="2400" b="1">
                <a:solidFill>
                  <a:srgbClr val="FF9600"/>
                </a:solidFill>
              </a:rPr>
              <a:t>如何分析面向对象模型</a:t>
            </a:r>
            <a:r>
              <a:rPr lang="zh-CN" altLang="en-US" sz="2400"/>
              <a:t>。尤其是在如何</a:t>
            </a:r>
            <a:r>
              <a:rPr lang="zh-CN" altLang="en-US" sz="2400" b="1">
                <a:solidFill>
                  <a:srgbClr val="FF9600"/>
                </a:solidFill>
              </a:rPr>
              <a:t>将面向对象思想运用到关系型数据库</a:t>
            </a:r>
            <a:r>
              <a:rPr lang="zh-CN" altLang="en-US" sz="2400"/>
              <a:t>的问题上，我们小组也收获颇多。</a:t>
            </a:r>
            <a:endParaRPr lang="zh-CN" altLang="en-US" sz="2400"/>
          </a:p>
          <a:p>
            <a:pPr indent="457200" fontAlgn="auto">
              <a:lnSpc>
                <a:spcPct val="150000"/>
              </a:lnSpc>
            </a:pPr>
            <a:r>
              <a:rPr lang="zh-CN" altLang="en-US" sz="2400">
                <a:sym typeface="+mn-ea"/>
              </a:rPr>
              <a:t>通过这次项目，我们明白了提高小组工作效率很重要的一点是合理分工，</a:t>
            </a:r>
            <a:r>
              <a:rPr lang="zh-CN" altLang="en-US" sz="2400" b="1">
                <a:solidFill>
                  <a:srgbClr val="FF9600"/>
                </a:solidFill>
                <a:sym typeface="+mn-ea"/>
              </a:rPr>
              <a:t>明确各自的任务，充分发挥个人特长</a:t>
            </a:r>
            <a:r>
              <a:rPr lang="zh-CN" altLang="en-US" sz="2400">
                <a:sym typeface="+mn-ea"/>
              </a:rPr>
              <a:t>。</a:t>
            </a:r>
            <a:endParaRPr lang="zh-CN" altLang="en-US" sz="2400"/>
          </a:p>
          <a:p>
            <a:pPr indent="457200" fontAlgn="auto">
              <a:lnSpc>
                <a:spcPct val="150000"/>
              </a:lnSpc>
            </a:pPr>
            <a:r>
              <a:rPr lang="zh-CN" altLang="en-US" sz="2400">
                <a:sym typeface="+mn-ea"/>
              </a:rPr>
              <a:t>我们也遇到了很多比如比如组员半途退出、意见发生分歧等种种困难，不过我们</a:t>
            </a:r>
            <a:r>
              <a:rPr lang="zh-CN" altLang="en-US" sz="2400" b="1">
                <a:solidFill>
                  <a:srgbClr val="FF9600"/>
                </a:solidFill>
                <a:sym typeface="+mn-ea"/>
              </a:rPr>
              <a:t>及时应变，</a:t>
            </a:r>
            <a:r>
              <a:rPr lang="zh-CN" altLang="en-US" sz="2400">
                <a:sym typeface="+mn-ea"/>
              </a:rPr>
              <a:t>从而更好地完成了下一步工作。</a:t>
            </a:r>
            <a:endParaRPr lang="zh-CN" altLang="en-US" sz="2400"/>
          </a:p>
          <a:p>
            <a:pPr indent="457200" fontAlgn="auto">
              <a:lnSpc>
                <a:spcPct val="150000"/>
              </a:lnSpc>
            </a:pP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927125" y="391831"/>
            <a:ext cx="160528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四、收获</a:t>
            </a:r>
            <a:endParaRPr lang="zh-CN"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文本框 2"/>
          <p:cNvSpPr txBox="1"/>
          <p:nvPr/>
        </p:nvSpPr>
        <p:spPr>
          <a:xfrm>
            <a:off x="1250950" y="1419860"/>
            <a:ext cx="9690735" cy="2306955"/>
          </a:xfrm>
          <a:prstGeom prst="rect">
            <a:avLst/>
          </a:prstGeom>
          <a:noFill/>
        </p:spPr>
        <p:txBody>
          <a:bodyPr wrap="square" rtlCol="0">
            <a:spAutoFit/>
          </a:bodyPr>
          <a:p>
            <a:pPr indent="457200" fontAlgn="auto">
              <a:lnSpc>
                <a:spcPct val="150000"/>
              </a:lnSpc>
            </a:pPr>
            <a:r>
              <a:rPr lang="zh-CN" altLang="en-US" sz="2400"/>
              <a:t>最后，十分感谢《软件系统设计与分析》这门课让我们小组明白了团队合作的重要性，组员间互帮互助，互相合作，一起解决问题、分享成果，</a:t>
            </a:r>
            <a:r>
              <a:rPr lang="zh-CN" altLang="en-US" sz="2400" b="1">
                <a:solidFill>
                  <a:srgbClr val="FF9600"/>
                </a:solidFill>
              </a:rPr>
              <a:t>团队合作精神</a:t>
            </a:r>
            <a:r>
              <a:rPr lang="zh-CN" altLang="en-US" sz="2400"/>
              <a:t>得到了充分培养。也</a:t>
            </a:r>
            <a:r>
              <a:rPr lang="zh-CN" altLang="en-US" sz="2400" b="1">
                <a:solidFill>
                  <a:srgbClr val="FF9600"/>
                </a:solidFill>
              </a:rPr>
              <a:t>感谢张春海老师悉心的指导与鼓励</a:t>
            </a:r>
            <a:r>
              <a:rPr lang="zh-CN" altLang="en-US" sz="2400"/>
              <a:t>，使我们更有动力地投入到项目开发中，最终顺利完成了课程任务。</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613" y="0"/>
            <a:ext cx="12170364" cy="6858000"/>
          </a:xfrm>
          <a:prstGeom prst="rect">
            <a:avLst/>
          </a:prstGeom>
        </p:spPr>
      </p:pic>
      <p:sp>
        <p:nvSpPr>
          <p:cNvPr id="9" name="等腰三角形 8"/>
          <p:cNvSpPr/>
          <p:nvPr/>
        </p:nvSpPr>
        <p:spPr>
          <a:xfrm>
            <a:off x="245781" y="1553029"/>
            <a:ext cx="6169533" cy="5304971"/>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任意多边形: 形状 6"/>
          <p:cNvSpPr/>
          <p:nvPr/>
        </p:nvSpPr>
        <p:spPr>
          <a:xfrm>
            <a:off x="0" y="-152400"/>
            <a:ext cx="6415314" cy="7010400"/>
          </a:xfrm>
          <a:custGeom>
            <a:avLst/>
            <a:gdLst>
              <a:gd name="connsiteX0" fmla="*/ 3933371 w 6444343"/>
              <a:gd name="connsiteY0" fmla="*/ 0 h 6908800"/>
              <a:gd name="connsiteX1" fmla="*/ 6444343 w 6444343"/>
              <a:gd name="connsiteY1" fmla="*/ 29028 h 6908800"/>
              <a:gd name="connsiteX2" fmla="*/ 2481943 w 6444343"/>
              <a:gd name="connsiteY2" fmla="*/ 6894285 h 6908800"/>
              <a:gd name="connsiteX3" fmla="*/ 0 w 6444343"/>
              <a:gd name="connsiteY3" fmla="*/ 6908800 h 6908800"/>
              <a:gd name="connsiteX4" fmla="*/ 3933371 w 6444343"/>
              <a:gd name="connsiteY4" fmla="*/ 0 h 690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3" h="6908800">
                <a:moveTo>
                  <a:pt x="3933371" y="0"/>
                </a:moveTo>
                <a:lnTo>
                  <a:pt x="6444343" y="29028"/>
                </a:lnTo>
                <a:lnTo>
                  <a:pt x="2481943" y="6894285"/>
                </a:lnTo>
                <a:lnTo>
                  <a:pt x="0" y="6908800"/>
                </a:lnTo>
                <a:lnTo>
                  <a:pt x="3933371" y="0"/>
                </a:lnTo>
                <a:close/>
              </a:path>
            </a:pathLst>
          </a:cu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52400" dist="38100" dir="2700000" sx="102000" sy="102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p:cNvSpPr/>
          <p:nvPr/>
        </p:nvSpPr>
        <p:spPr>
          <a:xfrm>
            <a:off x="14514" y="2585357"/>
            <a:ext cx="4920342" cy="4274457"/>
          </a:xfrm>
          <a:prstGeom prst="triangle">
            <a:avLst>
              <a:gd name="adj" fmla="val 48230"/>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4" name="矩形 13"/>
          <p:cNvSpPr/>
          <p:nvPr/>
        </p:nvSpPr>
        <p:spPr>
          <a:xfrm>
            <a:off x="1612093" y="3280434"/>
            <a:ext cx="1724804" cy="3681730"/>
          </a:xfrm>
          <a:prstGeom prst="rect">
            <a:avLst/>
          </a:prstGeom>
        </p:spPr>
        <p:txBody>
          <a:bodyPr wrap="square">
            <a:spAutoFit/>
          </a:bodyPr>
          <a:lstStyle/>
          <a:p>
            <a:pPr lvl="0" algn="ctr">
              <a:lnSpc>
                <a:spcPts val="7000"/>
              </a:lnSpc>
            </a:pPr>
            <a:r>
              <a:rPr kumimoji="1" lang="zh-CN" altLang="en-US" sz="6600" spc="300" dirty="0">
                <a:solidFill>
                  <a:srgbClr val="FFFFFF"/>
                </a:solidFill>
                <a:effectLst>
                  <a:outerShdw blurRad="63500" dist="38100" dir="2700000" sx="104000" sy="104000" algn="tl">
                    <a:prstClr val="black">
                      <a:lumMod val="95000"/>
                      <a:lumOff val="5000"/>
                      <a:alpha val="43000"/>
                    </a:prstClr>
                  </a:outerShdw>
                </a:effectLst>
                <a:latin typeface="Agency FB" panose="020B0503020202020204" pitchFamily="34" charset="0"/>
                <a:cs typeface="+mn-ea"/>
                <a:sym typeface="+mn-lt"/>
              </a:rPr>
              <a:t>第八小组</a:t>
            </a:r>
            <a:endParaRPr kumimoji="1" lang="zh-CN" altLang="en-US" sz="6600" spc="300" dirty="0">
              <a:solidFill>
                <a:srgbClr val="FFFFFF"/>
              </a:solidFill>
              <a:effectLst>
                <a:outerShdw blurRad="63500" dist="38100" dir="2700000" sx="104000" sy="104000" algn="tl">
                  <a:prstClr val="black">
                    <a:lumMod val="95000"/>
                    <a:lumOff val="5000"/>
                    <a:alpha val="43000"/>
                  </a:prstClr>
                </a:outerShdw>
              </a:effectLst>
              <a:latin typeface="Agency FB" panose="020B0503020202020204" pitchFamily="34" charset="0"/>
              <a:cs typeface="+mn-ea"/>
              <a:sym typeface="+mn-lt"/>
            </a:endParaRPr>
          </a:p>
        </p:txBody>
      </p:sp>
      <p:sp>
        <p:nvSpPr>
          <p:cNvPr id="16" name="文本框 15"/>
          <p:cNvSpPr txBox="1"/>
          <p:nvPr/>
        </p:nvSpPr>
        <p:spPr>
          <a:xfrm>
            <a:off x="5431172" y="3076224"/>
            <a:ext cx="6299835" cy="706755"/>
          </a:xfrm>
          <a:prstGeom prst="rect">
            <a:avLst/>
          </a:prstGeom>
          <a:noFill/>
        </p:spPr>
        <p:txBody>
          <a:bodyPr wrap="none" rtlCol="0">
            <a:spAutoFit/>
          </a:bodyPr>
          <a:lstStyle/>
          <a:p>
            <a:r>
              <a:rPr lang="en-US" altLang="zh-CN" sz="4000" b="1" spc="-150" dirty="0">
                <a:solidFill>
                  <a:schemeClr val="tx1">
                    <a:lumMod val="75000"/>
                    <a:lumOff val="25000"/>
                  </a:schemeClr>
                </a:solidFill>
                <a:cs typeface="+mn-ea"/>
                <a:sym typeface="+mn-lt"/>
              </a:rPr>
              <a:t>THANKS FOR WATCHING</a:t>
            </a:r>
            <a:endParaRPr lang="en-US" altLang="zh-CN" sz="4000" b="1" spc="-150" dirty="0">
              <a:solidFill>
                <a:schemeClr val="tx1">
                  <a:lumMod val="75000"/>
                  <a:lumOff val="25000"/>
                </a:schemeClr>
              </a:solidFill>
              <a:cs typeface="+mn-ea"/>
              <a:sym typeface="+mn-lt"/>
            </a:endParaRPr>
          </a:p>
        </p:txBody>
      </p:sp>
      <p:cxnSp>
        <p:nvCxnSpPr>
          <p:cNvPr id="19" name="直接连接符 18"/>
          <p:cNvCxnSpPr/>
          <p:nvPr/>
        </p:nvCxnSpPr>
        <p:spPr>
          <a:xfrm>
            <a:off x="5526928" y="3920613"/>
            <a:ext cx="4487929"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nvSpPr>
        <p:spPr>
          <a:xfrm rot="10800000">
            <a:off x="2067103" y="-1814"/>
            <a:ext cx="2281107" cy="1961446"/>
          </a:xfrm>
          <a:prstGeom prst="triangle">
            <a:avLst>
              <a:gd name="adj" fmla="val 50391"/>
            </a:avLst>
          </a:prstGeom>
          <a:gradFill>
            <a:gsLst>
              <a:gs pos="89000">
                <a:schemeClr val="bg1">
                  <a:lumMod val="85000"/>
                </a:schemeClr>
              </a:gs>
              <a:gs pos="13000">
                <a:schemeClr val="tx1">
                  <a:lumMod val="65000"/>
                  <a:lumOff val="35000"/>
                </a:schemeClr>
              </a:gs>
            </a:gsLst>
            <a:lin ang="2700000" scaled="1"/>
          </a:gradFill>
          <a:ln>
            <a:noFill/>
          </a:ln>
          <a:effectLst>
            <a:outerShdw blurRad="88900" dist="63500" dir="10800000" sx="103000" sy="103000" algn="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588648" y="2307271"/>
            <a:ext cx="2186146" cy="571589"/>
            <a:chOff x="5588648" y="2307271"/>
            <a:chExt cx="2186146" cy="571589"/>
          </a:xfrm>
        </p:grpSpPr>
        <p:sp>
          <p:nvSpPr>
            <p:cNvPr id="24" name="等腰三角形 23"/>
            <p:cNvSpPr/>
            <p:nvPr/>
          </p:nvSpPr>
          <p:spPr>
            <a:xfrm>
              <a:off x="5588648" y="230727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等腰三角形 24"/>
            <p:cNvSpPr/>
            <p:nvPr/>
          </p:nvSpPr>
          <p:spPr>
            <a:xfrm>
              <a:off x="6354682" y="231644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6" name="等腰三角形 25"/>
            <p:cNvSpPr/>
            <p:nvPr/>
          </p:nvSpPr>
          <p:spPr>
            <a:xfrm>
              <a:off x="7120717" y="231644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6" presetClass="entr" presetSubtype="37"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outVertical)">
                                      <p:cBhvr>
                                        <p:cTn id="24" dur="500"/>
                                        <p:tgtEl>
                                          <p:spTgt spid="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circle(in)">
                                      <p:cBhvr>
                                        <p:cTn id="27" dur="2000"/>
                                        <p:tgtEl>
                                          <p:spTgt spid="16"/>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bldLvl="0" animBg="1"/>
      <p:bldP spid="10" grpId="0" animBg="1"/>
      <p:bldP spid="14" grpId="0"/>
      <p:bldP spid="16" grpId="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818"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692811" y="392466"/>
            <a:ext cx="45072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13" name="组合 12"/>
          <p:cNvGrpSpPr/>
          <p:nvPr/>
        </p:nvGrpSpPr>
        <p:grpSpPr>
          <a:xfrm>
            <a:off x="2906893" y="2256350"/>
            <a:ext cx="2608424" cy="3585715"/>
            <a:chOff x="1126156" y="2352142"/>
            <a:chExt cx="2607971" cy="3585714"/>
          </a:xfrm>
          <a:effectLst>
            <a:outerShdw blurRad="50800" dist="38100" dir="2700000" algn="tl" rotWithShape="0">
              <a:prstClr val="black">
                <a:alpha val="40000"/>
              </a:prstClr>
            </a:outerShdw>
          </a:effectLst>
        </p:grpSpPr>
        <p:sp>
          <p:nvSpPr>
            <p:cNvPr id="14" name="任意多边形 2"/>
            <p:cNvSpPr/>
            <p:nvPr/>
          </p:nvSpPr>
          <p:spPr>
            <a:xfrm>
              <a:off x="1285791" y="2352142"/>
              <a:ext cx="2288702" cy="3585714"/>
            </a:xfrm>
            <a:custGeom>
              <a:avLst/>
              <a:gdLst>
                <a:gd name="connsiteX0" fmla="*/ 172533 w 2288702"/>
                <a:gd name="connsiteY0" fmla="*/ 0 h 3585714"/>
                <a:gd name="connsiteX1" fmla="*/ 2116170 w 2288702"/>
                <a:gd name="connsiteY1" fmla="*/ 0 h 3585714"/>
                <a:gd name="connsiteX2" fmla="*/ 2288702 w 2288702"/>
                <a:gd name="connsiteY2" fmla="*/ 172532 h 3585714"/>
                <a:gd name="connsiteX3" fmla="*/ 2288702 w 2288702"/>
                <a:gd name="connsiteY3" fmla="*/ 862638 h 3585714"/>
                <a:gd name="connsiteX4" fmla="*/ 2288701 w 2288702"/>
                <a:gd name="connsiteY4" fmla="*/ 862643 h 3585714"/>
                <a:gd name="connsiteX5" fmla="*/ 2288701 w 2288702"/>
                <a:gd name="connsiteY5" fmla="*/ 2723076 h 3585714"/>
                <a:gd name="connsiteX6" fmla="*/ 2288701 w 2288702"/>
                <a:gd name="connsiteY6" fmla="*/ 2733909 h 3585714"/>
                <a:gd name="connsiteX7" fmla="*/ 2288701 w 2288702"/>
                <a:gd name="connsiteY7" fmla="*/ 3413182 h 3585714"/>
                <a:gd name="connsiteX8" fmla="*/ 2116169 w 2288702"/>
                <a:gd name="connsiteY8" fmla="*/ 3585714 h 3585714"/>
                <a:gd name="connsiteX9" fmla="*/ 172532 w 2288702"/>
                <a:gd name="connsiteY9" fmla="*/ 3585714 h 3585714"/>
                <a:gd name="connsiteX10" fmla="*/ 0 w 2288702"/>
                <a:gd name="connsiteY10" fmla="*/ 3413182 h 3585714"/>
                <a:gd name="connsiteX11" fmla="*/ 0 w 2288702"/>
                <a:gd name="connsiteY11" fmla="*/ 2733909 h 3585714"/>
                <a:gd name="connsiteX12" fmla="*/ 0 w 2288702"/>
                <a:gd name="connsiteY12" fmla="*/ 2723076 h 3585714"/>
                <a:gd name="connsiteX13" fmla="*/ 0 w 2288702"/>
                <a:gd name="connsiteY13" fmla="*/ 610567 h 3585714"/>
                <a:gd name="connsiteX14" fmla="*/ 1 w 2288702"/>
                <a:gd name="connsiteY14" fmla="*/ 610557 h 3585714"/>
                <a:gd name="connsiteX15" fmla="*/ 1 w 2288702"/>
                <a:gd name="connsiteY15" fmla="*/ 172532 h 3585714"/>
                <a:gd name="connsiteX16" fmla="*/ 172533 w 2288702"/>
                <a:gd name="connsiteY16" fmla="*/ 0 h 3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8702" h="3585714">
                  <a:moveTo>
                    <a:pt x="172533" y="0"/>
                  </a:moveTo>
                  <a:lnTo>
                    <a:pt x="2116170" y="0"/>
                  </a:lnTo>
                  <a:cubicBezTo>
                    <a:pt x="2211457" y="0"/>
                    <a:pt x="2288702" y="77245"/>
                    <a:pt x="2288702" y="172532"/>
                  </a:cubicBezTo>
                  <a:lnTo>
                    <a:pt x="2288702" y="862638"/>
                  </a:lnTo>
                  <a:lnTo>
                    <a:pt x="2288701" y="862643"/>
                  </a:lnTo>
                  <a:lnTo>
                    <a:pt x="2288701" y="2723076"/>
                  </a:lnTo>
                  <a:lnTo>
                    <a:pt x="2288701" y="2733909"/>
                  </a:lnTo>
                  <a:lnTo>
                    <a:pt x="2288701" y="3413182"/>
                  </a:lnTo>
                  <a:cubicBezTo>
                    <a:pt x="2288701" y="3508469"/>
                    <a:pt x="2211456" y="3585714"/>
                    <a:pt x="2116169" y="3585714"/>
                  </a:cubicBezTo>
                  <a:lnTo>
                    <a:pt x="172532" y="3585714"/>
                  </a:lnTo>
                  <a:cubicBezTo>
                    <a:pt x="77245" y="3585714"/>
                    <a:pt x="0" y="3508469"/>
                    <a:pt x="0" y="3413182"/>
                  </a:cubicBezTo>
                  <a:lnTo>
                    <a:pt x="0" y="2733909"/>
                  </a:lnTo>
                  <a:lnTo>
                    <a:pt x="0" y="2723076"/>
                  </a:lnTo>
                  <a:lnTo>
                    <a:pt x="0" y="610567"/>
                  </a:lnTo>
                  <a:lnTo>
                    <a:pt x="1" y="610557"/>
                  </a:lnTo>
                  <a:lnTo>
                    <a:pt x="1" y="172532"/>
                  </a:lnTo>
                  <a:cubicBezTo>
                    <a:pt x="1" y="77245"/>
                    <a:pt x="77246" y="0"/>
                    <a:pt x="172533" y="0"/>
                  </a:cubicBezTo>
                  <a:close/>
                </a:path>
              </a:pathLst>
            </a:cu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15" name="任意多边形 3"/>
            <p:cNvSpPr/>
            <p:nvPr/>
          </p:nvSpPr>
          <p:spPr>
            <a:xfrm rot="1865994" flipH="1">
              <a:off x="3478214" y="3368782"/>
              <a:ext cx="192556" cy="319205"/>
            </a:xfrm>
            <a:custGeom>
              <a:avLst/>
              <a:gdLst>
                <a:gd name="connsiteX0" fmla="*/ 192556 w 192556"/>
                <a:gd name="connsiteY0" fmla="*/ 0 h 319205"/>
                <a:gd name="connsiteX1" fmla="*/ 0 w 192556"/>
                <a:gd name="connsiteY1" fmla="*/ 0 h 319205"/>
                <a:gd name="connsiteX2" fmla="*/ 0 w 192556"/>
                <a:gd name="connsiteY2" fmla="*/ 319205 h 319205"/>
              </a:gdLst>
              <a:ahLst/>
              <a:cxnLst>
                <a:cxn ang="0">
                  <a:pos x="connsiteX0" y="connsiteY0"/>
                </a:cxn>
                <a:cxn ang="0">
                  <a:pos x="connsiteX1" y="connsiteY1"/>
                </a:cxn>
                <a:cxn ang="0">
                  <a:pos x="connsiteX2" y="connsiteY2"/>
                </a:cxn>
              </a:cxnLst>
              <a:rect l="l" t="t" r="r" b="b"/>
              <a:pathLst>
                <a:path w="192556" h="319205">
                  <a:moveTo>
                    <a:pt x="192556" y="0"/>
                  </a:moveTo>
                  <a:lnTo>
                    <a:pt x="0" y="0"/>
                  </a:lnTo>
                  <a:lnTo>
                    <a:pt x="0" y="31920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tx1">
                    <a:lumMod val="75000"/>
                    <a:lumOff val="25000"/>
                  </a:schemeClr>
                </a:solidFill>
                <a:cs typeface="+mn-ea"/>
                <a:sym typeface="+mn-lt"/>
              </a:endParaRPr>
            </a:p>
          </p:txBody>
        </p:sp>
        <p:sp>
          <p:nvSpPr>
            <p:cNvPr id="20" name="任意多边形 4"/>
            <p:cNvSpPr/>
            <p:nvPr/>
          </p:nvSpPr>
          <p:spPr>
            <a:xfrm rot="19734006">
              <a:off x="1194031" y="3393821"/>
              <a:ext cx="183520" cy="304226"/>
            </a:xfrm>
            <a:custGeom>
              <a:avLst/>
              <a:gdLst>
                <a:gd name="connsiteX0" fmla="*/ 183520 w 183520"/>
                <a:gd name="connsiteY0" fmla="*/ 0 h 304226"/>
                <a:gd name="connsiteX1" fmla="*/ 0 w 183520"/>
                <a:gd name="connsiteY1" fmla="*/ 304226 h 304226"/>
                <a:gd name="connsiteX2" fmla="*/ 0 w 183520"/>
                <a:gd name="connsiteY2" fmla="*/ 0 h 304226"/>
              </a:gdLst>
              <a:ahLst/>
              <a:cxnLst>
                <a:cxn ang="0">
                  <a:pos x="connsiteX0" y="connsiteY0"/>
                </a:cxn>
                <a:cxn ang="0">
                  <a:pos x="connsiteX1" y="connsiteY1"/>
                </a:cxn>
                <a:cxn ang="0">
                  <a:pos x="connsiteX2" y="connsiteY2"/>
                </a:cxn>
              </a:cxnLst>
              <a:rect l="l" t="t" r="r" b="b"/>
              <a:pathLst>
                <a:path w="183520" h="304226">
                  <a:moveTo>
                    <a:pt x="183520" y="0"/>
                  </a:moveTo>
                  <a:lnTo>
                    <a:pt x="0" y="304226"/>
                  </a:lnTo>
                  <a:lnTo>
                    <a:pt x="0"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tx1">
                    <a:lumMod val="75000"/>
                    <a:lumOff val="25000"/>
                  </a:schemeClr>
                </a:solidFill>
                <a:cs typeface="+mn-ea"/>
                <a:sym typeface="+mn-lt"/>
              </a:endParaRPr>
            </a:p>
          </p:txBody>
        </p:sp>
        <p:sp>
          <p:nvSpPr>
            <p:cNvPr id="21" name="矩形 20"/>
            <p:cNvSpPr/>
            <p:nvPr/>
          </p:nvSpPr>
          <p:spPr>
            <a:xfrm>
              <a:off x="1126156" y="2847518"/>
              <a:ext cx="2607971" cy="61509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22" name="文本框 31"/>
            <p:cNvSpPr txBox="1"/>
            <p:nvPr/>
          </p:nvSpPr>
          <p:spPr>
            <a:xfrm>
              <a:off x="1957287" y="2943229"/>
              <a:ext cx="944716" cy="398780"/>
            </a:xfrm>
            <a:prstGeom prst="rect">
              <a:avLst/>
            </a:prstGeom>
            <a:noFill/>
          </p:spPr>
          <p:txBody>
            <a:bodyPr wrap="none" rtlCol="0">
              <a:spAutoFit/>
            </a:bodyPr>
            <a:lstStyle/>
            <a:p>
              <a:r>
                <a:rPr lang="zh-CN" altLang="en-US" sz="2000" dirty="0">
                  <a:solidFill>
                    <a:schemeClr val="bg1"/>
                  </a:solidFill>
                  <a:cs typeface="+mn-ea"/>
                  <a:sym typeface="+mn-lt"/>
                </a:rPr>
                <a:t>用户端</a:t>
              </a:r>
              <a:endParaRPr lang="zh-CN" altLang="en-US" sz="2000" dirty="0">
                <a:solidFill>
                  <a:schemeClr val="bg1"/>
                </a:solidFill>
                <a:cs typeface="+mn-ea"/>
                <a:sym typeface="+mn-lt"/>
              </a:endParaRPr>
            </a:p>
          </p:txBody>
        </p:sp>
        <p:sp>
          <p:nvSpPr>
            <p:cNvPr id="23" name="文本框 32"/>
            <p:cNvSpPr txBox="1"/>
            <p:nvPr/>
          </p:nvSpPr>
          <p:spPr>
            <a:xfrm>
              <a:off x="1426337" y="3553114"/>
              <a:ext cx="2085838" cy="2348229"/>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lnSpc>
                  <a:spcPts val="2200"/>
                </a:lnSpc>
              </a:pPr>
              <a:r>
                <a:rPr lang="zh-CN" sz="1600" dirty="0">
                  <a:solidFill>
                    <a:schemeClr val="tx1"/>
                  </a:solidFill>
                  <a:cs typeface="+mn-ea"/>
                  <a:sym typeface="+mn-lt"/>
                </a:rPr>
                <a:t>注册</a:t>
              </a:r>
              <a:endParaRPr lang="zh-CN" sz="1200" dirty="0">
                <a:solidFill>
                  <a:schemeClr val="tx1"/>
                </a:solidFill>
                <a:cs typeface="+mn-ea"/>
                <a:sym typeface="+mn-lt"/>
              </a:endParaRPr>
            </a:p>
            <a:p>
              <a:pPr algn="ctr">
                <a:lnSpc>
                  <a:spcPts val="2200"/>
                </a:lnSpc>
              </a:pPr>
              <a:r>
                <a:rPr lang="zh-CN" sz="1600" dirty="0">
                  <a:solidFill>
                    <a:schemeClr val="tx1"/>
                  </a:solidFill>
                  <a:cs typeface="+mn-ea"/>
                  <a:sym typeface="+mn-lt"/>
                </a:rPr>
                <a:t>登录</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主界面</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榜单</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推荐</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分区</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图书详情</a:t>
              </a:r>
              <a:endParaRPr lang="zh-CN" sz="1600" dirty="0">
                <a:solidFill>
                  <a:schemeClr val="tx1"/>
                </a:solidFill>
                <a:cs typeface="+mn-ea"/>
                <a:sym typeface="+mn-lt"/>
              </a:endParaRPr>
            </a:p>
            <a:p>
              <a:pPr algn="ctr">
                <a:lnSpc>
                  <a:spcPts val="2200"/>
                </a:lnSpc>
              </a:pPr>
              <a:r>
                <a:rPr lang="zh-CN" sz="1600" dirty="0">
                  <a:solidFill>
                    <a:schemeClr val="tx1"/>
                  </a:solidFill>
                  <a:cs typeface="+mn-ea"/>
                  <a:sym typeface="+mn-lt"/>
                </a:rPr>
                <a:t>个人</a:t>
              </a:r>
              <a:endParaRPr lang="zh-CN" sz="1600" dirty="0">
                <a:solidFill>
                  <a:schemeClr val="tx1"/>
                </a:solidFill>
                <a:cs typeface="+mn-ea"/>
                <a:sym typeface="+mn-lt"/>
              </a:endParaRPr>
            </a:p>
          </p:txBody>
        </p:sp>
      </p:grpSp>
      <p:grpSp>
        <p:nvGrpSpPr>
          <p:cNvPr id="24" name="组合 23"/>
          <p:cNvGrpSpPr/>
          <p:nvPr/>
        </p:nvGrpSpPr>
        <p:grpSpPr>
          <a:xfrm>
            <a:off x="6751199" y="2256350"/>
            <a:ext cx="2608424" cy="3585715"/>
            <a:chOff x="4788852" y="2352142"/>
            <a:chExt cx="2607971" cy="3585714"/>
          </a:xfrm>
          <a:effectLst>
            <a:outerShdw blurRad="50800" dist="38100" dir="2700000" algn="tl" rotWithShape="0">
              <a:prstClr val="black">
                <a:alpha val="40000"/>
              </a:prstClr>
            </a:outerShdw>
          </a:effectLst>
        </p:grpSpPr>
        <p:sp>
          <p:nvSpPr>
            <p:cNvPr id="25" name="任意多边形 9"/>
            <p:cNvSpPr/>
            <p:nvPr/>
          </p:nvSpPr>
          <p:spPr>
            <a:xfrm>
              <a:off x="4934471" y="2352142"/>
              <a:ext cx="2302718" cy="3585714"/>
            </a:xfrm>
            <a:custGeom>
              <a:avLst/>
              <a:gdLst>
                <a:gd name="connsiteX0" fmla="*/ 172533 w 2288702"/>
                <a:gd name="connsiteY0" fmla="*/ 0 h 3585714"/>
                <a:gd name="connsiteX1" fmla="*/ 2116170 w 2288702"/>
                <a:gd name="connsiteY1" fmla="*/ 0 h 3585714"/>
                <a:gd name="connsiteX2" fmla="*/ 2288702 w 2288702"/>
                <a:gd name="connsiteY2" fmla="*/ 172532 h 3585714"/>
                <a:gd name="connsiteX3" fmla="*/ 2288702 w 2288702"/>
                <a:gd name="connsiteY3" fmla="*/ 862638 h 3585714"/>
                <a:gd name="connsiteX4" fmla="*/ 2288701 w 2288702"/>
                <a:gd name="connsiteY4" fmla="*/ 862643 h 3585714"/>
                <a:gd name="connsiteX5" fmla="*/ 2288701 w 2288702"/>
                <a:gd name="connsiteY5" fmla="*/ 2723076 h 3585714"/>
                <a:gd name="connsiteX6" fmla="*/ 2288701 w 2288702"/>
                <a:gd name="connsiteY6" fmla="*/ 2733909 h 3585714"/>
                <a:gd name="connsiteX7" fmla="*/ 2288701 w 2288702"/>
                <a:gd name="connsiteY7" fmla="*/ 3413182 h 3585714"/>
                <a:gd name="connsiteX8" fmla="*/ 2116169 w 2288702"/>
                <a:gd name="connsiteY8" fmla="*/ 3585714 h 3585714"/>
                <a:gd name="connsiteX9" fmla="*/ 172532 w 2288702"/>
                <a:gd name="connsiteY9" fmla="*/ 3585714 h 3585714"/>
                <a:gd name="connsiteX10" fmla="*/ 0 w 2288702"/>
                <a:gd name="connsiteY10" fmla="*/ 3413182 h 3585714"/>
                <a:gd name="connsiteX11" fmla="*/ 0 w 2288702"/>
                <a:gd name="connsiteY11" fmla="*/ 2733909 h 3585714"/>
                <a:gd name="connsiteX12" fmla="*/ 0 w 2288702"/>
                <a:gd name="connsiteY12" fmla="*/ 2723076 h 3585714"/>
                <a:gd name="connsiteX13" fmla="*/ 0 w 2288702"/>
                <a:gd name="connsiteY13" fmla="*/ 610567 h 3585714"/>
                <a:gd name="connsiteX14" fmla="*/ 1 w 2288702"/>
                <a:gd name="connsiteY14" fmla="*/ 610557 h 3585714"/>
                <a:gd name="connsiteX15" fmla="*/ 1 w 2288702"/>
                <a:gd name="connsiteY15" fmla="*/ 172532 h 3585714"/>
                <a:gd name="connsiteX16" fmla="*/ 172533 w 2288702"/>
                <a:gd name="connsiteY16" fmla="*/ 0 h 3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8702" h="3585714">
                  <a:moveTo>
                    <a:pt x="172533" y="0"/>
                  </a:moveTo>
                  <a:lnTo>
                    <a:pt x="2116170" y="0"/>
                  </a:lnTo>
                  <a:cubicBezTo>
                    <a:pt x="2211457" y="0"/>
                    <a:pt x="2288702" y="77245"/>
                    <a:pt x="2288702" y="172532"/>
                  </a:cubicBezTo>
                  <a:lnTo>
                    <a:pt x="2288702" y="862638"/>
                  </a:lnTo>
                  <a:lnTo>
                    <a:pt x="2288701" y="862643"/>
                  </a:lnTo>
                  <a:lnTo>
                    <a:pt x="2288701" y="2723076"/>
                  </a:lnTo>
                  <a:lnTo>
                    <a:pt x="2288701" y="2733909"/>
                  </a:lnTo>
                  <a:lnTo>
                    <a:pt x="2288701" y="3413182"/>
                  </a:lnTo>
                  <a:cubicBezTo>
                    <a:pt x="2288701" y="3508469"/>
                    <a:pt x="2211456" y="3585714"/>
                    <a:pt x="2116169" y="3585714"/>
                  </a:cubicBezTo>
                  <a:lnTo>
                    <a:pt x="172532" y="3585714"/>
                  </a:lnTo>
                  <a:cubicBezTo>
                    <a:pt x="77245" y="3585714"/>
                    <a:pt x="0" y="3508469"/>
                    <a:pt x="0" y="3413182"/>
                  </a:cubicBezTo>
                  <a:lnTo>
                    <a:pt x="0" y="2733909"/>
                  </a:lnTo>
                  <a:lnTo>
                    <a:pt x="0" y="2723076"/>
                  </a:lnTo>
                  <a:lnTo>
                    <a:pt x="0" y="610567"/>
                  </a:lnTo>
                  <a:lnTo>
                    <a:pt x="1" y="610557"/>
                  </a:lnTo>
                  <a:lnTo>
                    <a:pt x="1" y="172532"/>
                  </a:lnTo>
                  <a:cubicBezTo>
                    <a:pt x="1" y="77245"/>
                    <a:pt x="77246" y="0"/>
                    <a:pt x="172533"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26" name="任意多边形 10"/>
            <p:cNvSpPr/>
            <p:nvPr/>
          </p:nvSpPr>
          <p:spPr>
            <a:xfrm rot="1865994" flipH="1">
              <a:off x="7140910" y="3368782"/>
              <a:ext cx="192556" cy="319205"/>
            </a:xfrm>
            <a:custGeom>
              <a:avLst/>
              <a:gdLst>
                <a:gd name="connsiteX0" fmla="*/ 192556 w 192556"/>
                <a:gd name="connsiteY0" fmla="*/ 0 h 319205"/>
                <a:gd name="connsiteX1" fmla="*/ 0 w 192556"/>
                <a:gd name="connsiteY1" fmla="*/ 0 h 319205"/>
                <a:gd name="connsiteX2" fmla="*/ 0 w 192556"/>
                <a:gd name="connsiteY2" fmla="*/ 319205 h 319205"/>
              </a:gdLst>
              <a:ahLst/>
              <a:cxnLst>
                <a:cxn ang="0">
                  <a:pos x="connsiteX0" y="connsiteY0"/>
                </a:cxn>
                <a:cxn ang="0">
                  <a:pos x="connsiteX1" y="connsiteY1"/>
                </a:cxn>
                <a:cxn ang="0">
                  <a:pos x="connsiteX2" y="connsiteY2"/>
                </a:cxn>
              </a:cxnLst>
              <a:rect l="l" t="t" r="r" b="b"/>
              <a:pathLst>
                <a:path w="192556" h="319205">
                  <a:moveTo>
                    <a:pt x="192556" y="0"/>
                  </a:moveTo>
                  <a:lnTo>
                    <a:pt x="0" y="0"/>
                  </a:lnTo>
                  <a:lnTo>
                    <a:pt x="0" y="31920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tx1">
                    <a:lumMod val="75000"/>
                    <a:lumOff val="25000"/>
                  </a:schemeClr>
                </a:solidFill>
                <a:cs typeface="+mn-ea"/>
                <a:sym typeface="+mn-lt"/>
              </a:endParaRPr>
            </a:p>
          </p:txBody>
        </p:sp>
        <p:sp>
          <p:nvSpPr>
            <p:cNvPr id="27" name="任意多边形 11"/>
            <p:cNvSpPr/>
            <p:nvPr/>
          </p:nvSpPr>
          <p:spPr>
            <a:xfrm rot="19734006">
              <a:off x="4856727" y="3393821"/>
              <a:ext cx="183520" cy="304226"/>
            </a:xfrm>
            <a:custGeom>
              <a:avLst/>
              <a:gdLst>
                <a:gd name="connsiteX0" fmla="*/ 183520 w 183520"/>
                <a:gd name="connsiteY0" fmla="*/ 0 h 304226"/>
                <a:gd name="connsiteX1" fmla="*/ 0 w 183520"/>
                <a:gd name="connsiteY1" fmla="*/ 304226 h 304226"/>
                <a:gd name="connsiteX2" fmla="*/ 0 w 183520"/>
                <a:gd name="connsiteY2" fmla="*/ 0 h 304226"/>
              </a:gdLst>
              <a:ahLst/>
              <a:cxnLst>
                <a:cxn ang="0">
                  <a:pos x="connsiteX0" y="connsiteY0"/>
                </a:cxn>
                <a:cxn ang="0">
                  <a:pos x="connsiteX1" y="connsiteY1"/>
                </a:cxn>
                <a:cxn ang="0">
                  <a:pos x="connsiteX2" y="connsiteY2"/>
                </a:cxn>
              </a:cxnLst>
              <a:rect l="l" t="t" r="r" b="b"/>
              <a:pathLst>
                <a:path w="183520" h="304226">
                  <a:moveTo>
                    <a:pt x="183520" y="0"/>
                  </a:moveTo>
                  <a:lnTo>
                    <a:pt x="0" y="3042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a:solidFill>
                  <a:schemeClr val="tx1">
                    <a:lumMod val="75000"/>
                    <a:lumOff val="25000"/>
                  </a:schemeClr>
                </a:solidFill>
                <a:cs typeface="+mn-ea"/>
                <a:sym typeface="+mn-lt"/>
              </a:endParaRPr>
            </a:p>
          </p:txBody>
        </p:sp>
        <p:sp>
          <p:nvSpPr>
            <p:cNvPr id="28" name="矩形 27"/>
            <p:cNvSpPr/>
            <p:nvPr/>
          </p:nvSpPr>
          <p:spPr>
            <a:xfrm>
              <a:off x="4788852" y="2847518"/>
              <a:ext cx="2607971" cy="615095"/>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29" name="文本框 30"/>
            <p:cNvSpPr txBox="1"/>
            <p:nvPr/>
          </p:nvSpPr>
          <p:spPr>
            <a:xfrm>
              <a:off x="5495423" y="2985788"/>
              <a:ext cx="1198672" cy="398780"/>
            </a:xfrm>
            <a:prstGeom prst="rect">
              <a:avLst/>
            </a:prstGeom>
            <a:noFill/>
          </p:spPr>
          <p:txBody>
            <a:bodyPr wrap="none" rtlCol="0">
              <a:spAutoFit/>
            </a:bodyPr>
            <a:lstStyle/>
            <a:p>
              <a:r>
                <a:rPr lang="zh-CN" altLang="en-US" sz="2000" dirty="0">
                  <a:solidFill>
                    <a:schemeClr val="bg1"/>
                  </a:solidFill>
                  <a:cs typeface="+mn-ea"/>
                  <a:sym typeface="+mn-lt"/>
                </a:rPr>
                <a:t>管理员端</a:t>
              </a:r>
              <a:endParaRPr lang="zh-CN" altLang="en-US" sz="2000" dirty="0">
                <a:solidFill>
                  <a:schemeClr val="bg1"/>
                </a:solidFill>
                <a:cs typeface="+mn-ea"/>
                <a:sym typeface="+mn-lt"/>
              </a:endParaRPr>
            </a:p>
          </p:txBody>
        </p:sp>
        <p:sp>
          <p:nvSpPr>
            <p:cNvPr id="30" name="文本框 33"/>
            <p:cNvSpPr txBox="1"/>
            <p:nvPr/>
          </p:nvSpPr>
          <p:spPr>
            <a:xfrm>
              <a:off x="5018869" y="3687346"/>
              <a:ext cx="2131572" cy="1814829"/>
            </a:xfrm>
            <a:prstGeom prst="rect">
              <a:avLst/>
            </a:prstGeom>
            <a:noFill/>
            <a:effectLst/>
          </p:spPr>
          <p:txBody>
            <a:bodyPr wrap="square" rtlCol="0">
              <a:spAutoFit/>
            </a:bodyPr>
            <a:lstStyle/>
            <a:p>
              <a:pPr algn="ctr"/>
              <a:r>
                <a:rPr lang="zh-CN" sz="1600" dirty="0">
                  <a:solidFill>
                    <a:schemeClr val="tx1">
                      <a:lumMod val="95000"/>
                      <a:lumOff val="5000"/>
                    </a:schemeClr>
                  </a:solidFill>
                  <a:cs typeface="+mn-ea"/>
                  <a:sym typeface="+mn-lt"/>
                </a:rPr>
                <a:t>图书管理</a:t>
              </a:r>
              <a:endParaRPr lang="zh-CN" sz="1600" dirty="0">
                <a:solidFill>
                  <a:schemeClr val="tx1">
                    <a:lumMod val="95000"/>
                    <a:lumOff val="5000"/>
                  </a:schemeClr>
                </a:solidFill>
                <a:cs typeface="+mn-ea"/>
                <a:sym typeface="+mn-lt"/>
              </a:endParaRPr>
            </a:p>
            <a:p>
              <a:pPr algn="ctr"/>
              <a:r>
                <a:rPr lang="zh-CN" sz="1600" dirty="0">
                  <a:solidFill>
                    <a:srgbClr val="FF9600"/>
                  </a:solidFill>
                  <a:cs typeface="+mn-ea"/>
                  <a:sym typeface="+mn-lt"/>
                </a:rPr>
                <a:t>查找书籍</a:t>
              </a:r>
              <a:endParaRPr lang="zh-CN" sz="1600" dirty="0">
                <a:solidFill>
                  <a:srgbClr val="FF9600"/>
                </a:solidFill>
                <a:cs typeface="+mn-ea"/>
                <a:sym typeface="+mn-lt"/>
              </a:endParaRPr>
            </a:p>
            <a:p>
              <a:pPr algn="ctr"/>
              <a:r>
                <a:rPr lang="zh-CN" sz="1600" dirty="0">
                  <a:solidFill>
                    <a:srgbClr val="FF9600"/>
                  </a:solidFill>
                  <a:cs typeface="+mn-ea"/>
                  <a:sym typeface="+mn-lt"/>
                </a:rPr>
                <a:t>删除书籍</a:t>
              </a:r>
              <a:endParaRPr lang="zh-CN" sz="1600" dirty="0">
                <a:solidFill>
                  <a:srgbClr val="FF9600"/>
                </a:solidFill>
                <a:cs typeface="+mn-ea"/>
                <a:sym typeface="+mn-lt"/>
              </a:endParaRPr>
            </a:p>
            <a:p>
              <a:pPr algn="ctr"/>
              <a:r>
                <a:rPr lang="zh-CN" sz="1600" dirty="0">
                  <a:solidFill>
                    <a:srgbClr val="FF9600"/>
                  </a:solidFill>
                  <a:cs typeface="+mn-ea"/>
                  <a:sym typeface="+mn-lt"/>
                </a:rPr>
                <a:t>修改图书信息</a:t>
              </a:r>
              <a:endParaRPr lang="zh-CN" sz="1600" dirty="0">
                <a:solidFill>
                  <a:srgbClr val="FF9600"/>
                </a:solidFill>
                <a:cs typeface="+mn-ea"/>
                <a:sym typeface="+mn-lt"/>
              </a:endParaRPr>
            </a:p>
            <a:p>
              <a:pPr algn="ctr"/>
              <a:r>
                <a:rPr lang="zh-CN" sz="1600" dirty="0">
                  <a:solidFill>
                    <a:srgbClr val="FF9600"/>
                  </a:solidFill>
                  <a:cs typeface="+mn-ea"/>
                  <a:sym typeface="+mn-lt"/>
                </a:rPr>
                <a:t>添加图书</a:t>
              </a:r>
              <a:endParaRPr lang="zh-CN" sz="1600" dirty="0">
                <a:solidFill>
                  <a:srgbClr val="FF9600"/>
                </a:solidFill>
                <a:cs typeface="+mn-ea"/>
                <a:sym typeface="+mn-lt"/>
              </a:endParaRPr>
            </a:p>
            <a:p>
              <a:pPr algn="ctr"/>
              <a:r>
                <a:rPr lang="zh-CN" sz="1600" dirty="0">
                  <a:solidFill>
                    <a:schemeClr val="tx1">
                      <a:lumMod val="95000"/>
                      <a:lumOff val="5000"/>
                    </a:schemeClr>
                  </a:solidFill>
                  <a:cs typeface="+mn-ea"/>
                  <a:sym typeface="+mn-lt"/>
                </a:rPr>
                <a:t>用户管理</a:t>
              </a:r>
              <a:r>
                <a:rPr lang="en-US" altLang="zh-CN" sz="1600" dirty="0">
                  <a:solidFill>
                    <a:schemeClr val="tx1">
                      <a:lumMod val="50000"/>
                      <a:lumOff val="50000"/>
                    </a:schemeClr>
                  </a:solidFill>
                  <a:cs typeface="+mn-ea"/>
                  <a:sym typeface="+mn-lt"/>
                </a:rPr>
                <a:t> </a:t>
              </a:r>
              <a:endParaRPr lang="en-US" altLang="zh-CN" sz="1600" dirty="0">
                <a:solidFill>
                  <a:schemeClr val="tx1">
                    <a:lumMod val="50000"/>
                    <a:lumOff val="50000"/>
                  </a:schemeClr>
                </a:solidFill>
                <a:cs typeface="+mn-ea"/>
                <a:sym typeface="+mn-lt"/>
              </a:endParaRPr>
            </a:p>
            <a:p>
              <a:pPr algn="ctr"/>
              <a:r>
                <a:rPr lang="zh-CN" altLang="en-US" sz="1600" dirty="0">
                  <a:solidFill>
                    <a:srgbClr val="FF9600"/>
                  </a:solidFill>
                  <a:cs typeface="+mn-ea"/>
                  <a:sym typeface="+mn-lt"/>
                </a:rPr>
                <a:t>增删查改用户</a:t>
              </a:r>
              <a:endParaRPr lang="zh-CN" altLang="en-US" sz="1600" dirty="0">
                <a:solidFill>
                  <a:srgbClr val="FF9600"/>
                </a:solidFill>
                <a:cs typeface="+mn-ea"/>
                <a:sym typeface="+mn-lt"/>
              </a:endParaRPr>
            </a:p>
          </p:txBody>
        </p:sp>
      </p:grpSp>
      <p:sp>
        <p:nvSpPr>
          <p:cNvPr id="2" name="文本框 1"/>
          <p:cNvSpPr txBox="1"/>
          <p:nvPr/>
        </p:nvSpPr>
        <p:spPr>
          <a:xfrm>
            <a:off x="1236345" y="1195070"/>
            <a:ext cx="9641205" cy="460375"/>
          </a:xfrm>
          <a:prstGeom prst="rect">
            <a:avLst/>
          </a:prstGeom>
          <a:noFill/>
        </p:spPr>
        <p:txBody>
          <a:bodyPr wrap="square" rtlCol="0">
            <a:spAutoFit/>
          </a:bodyPr>
          <a:p>
            <a:r>
              <a:rPr lang="zh-CN" altLang="en-US" sz="2400"/>
              <a:t>程序分为用户端和管理员端，区别只在于登录时账号密码略有不同。</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par>
                          <p:cTn id="19" fill="hold">
                            <p:stCondLst>
                              <p:cond delay="1549"/>
                            </p:stCondLst>
                            <p:childTnLst>
                              <p:par>
                                <p:cTn id="20" presetID="2" presetClass="entr" presetSubtype="4"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25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463675" y="1014095"/>
            <a:ext cx="9264650" cy="460375"/>
          </a:xfrm>
          <a:prstGeom prst="rect">
            <a:avLst/>
          </a:prstGeom>
          <a:noFill/>
        </p:spPr>
        <p:txBody>
          <a:bodyPr wrap="square" rtlCol="0">
            <a:spAutoFit/>
          </a:bodyPr>
          <a:p>
            <a:r>
              <a:rPr lang="en-US" altLang="zh-CN" sz="2400" b="1" i="1" u="sng">
                <a:solidFill>
                  <a:srgbClr val="FF9600"/>
                </a:solidFill>
              </a:rPr>
              <a:t>1</a:t>
            </a:r>
            <a:r>
              <a:rPr lang="zh-CN" altLang="en-US" sz="2400" b="1" i="1" u="sng">
                <a:solidFill>
                  <a:srgbClr val="FF9600"/>
                </a:solidFill>
              </a:rPr>
              <a:t>、注册</a:t>
            </a:r>
            <a:endParaRPr lang="zh-CN" altLang="en-US" sz="2400" b="1" i="1" u="sng">
              <a:solidFill>
                <a:srgbClr val="FF9600"/>
              </a:solidFill>
            </a:endParaRPr>
          </a:p>
        </p:txBody>
      </p:sp>
      <p:sp>
        <p:nvSpPr>
          <p:cNvPr id="3" name="文本框 2"/>
          <p:cNvSpPr txBox="1"/>
          <p:nvPr/>
        </p:nvSpPr>
        <p:spPr>
          <a:xfrm>
            <a:off x="1568450" y="1525270"/>
            <a:ext cx="8781415" cy="706755"/>
          </a:xfrm>
          <a:prstGeom prst="rect">
            <a:avLst/>
          </a:prstGeom>
          <a:noFill/>
        </p:spPr>
        <p:txBody>
          <a:bodyPr wrap="square" rtlCol="0">
            <a:spAutoFit/>
          </a:bodyPr>
          <a:p>
            <a:r>
              <a:rPr lang="zh-CN" altLang="en-US" sz="2000">
                <a:solidFill>
                  <a:srgbClr val="404040"/>
                </a:solidFill>
              </a:rPr>
              <a:t>可以注册未出现过的用户账号，对账号进行判重处理，同时增加了对于输入的一些前端限制。</a:t>
            </a:r>
            <a:endParaRPr lang="zh-CN" altLang="en-US" sz="2000">
              <a:solidFill>
                <a:srgbClr val="404040"/>
              </a:solidFill>
            </a:endParaRPr>
          </a:p>
        </p:txBody>
      </p:sp>
      <p:pic>
        <p:nvPicPr>
          <p:cNvPr id="5" name="图片 4" descr="图片 4"/>
          <p:cNvPicPr>
            <a:picLocks noChangeAspect="1"/>
          </p:cNvPicPr>
          <p:nvPr/>
        </p:nvPicPr>
        <p:blipFill>
          <a:blip r:embed="rId2"/>
          <a:stretch>
            <a:fillRect/>
          </a:stretch>
        </p:blipFill>
        <p:spPr>
          <a:xfrm>
            <a:off x="3457575" y="2246630"/>
            <a:ext cx="5002530" cy="435229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463675" y="1014095"/>
            <a:ext cx="9264650" cy="460375"/>
          </a:xfrm>
          <a:prstGeom prst="rect">
            <a:avLst/>
          </a:prstGeom>
          <a:noFill/>
        </p:spPr>
        <p:txBody>
          <a:bodyPr wrap="square" rtlCol="0">
            <a:spAutoFit/>
          </a:bodyPr>
          <a:p>
            <a:r>
              <a:rPr lang="en-US" altLang="zh-CN" sz="2400" b="1" i="1" u="sng">
                <a:solidFill>
                  <a:srgbClr val="FF9600"/>
                </a:solidFill>
              </a:rPr>
              <a:t>2</a:t>
            </a:r>
            <a:r>
              <a:rPr lang="zh-CN" altLang="en-US" sz="2400" b="1" i="1" u="sng">
                <a:solidFill>
                  <a:srgbClr val="FF9600"/>
                </a:solidFill>
              </a:rPr>
              <a:t>、登录</a:t>
            </a:r>
            <a:endParaRPr lang="en-US" altLang="zh-CN" sz="2400" b="1" i="1" u="sng">
              <a:solidFill>
                <a:srgbClr val="FF9600"/>
              </a:solidFill>
            </a:endParaRPr>
          </a:p>
        </p:txBody>
      </p:sp>
      <p:sp>
        <p:nvSpPr>
          <p:cNvPr id="3" name="文本框 2"/>
          <p:cNvSpPr txBox="1"/>
          <p:nvPr/>
        </p:nvSpPr>
        <p:spPr>
          <a:xfrm>
            <a:off x="1568450" y="1525270"/>
            <a:ext cx="8781415" cy="398780"/>
          </a:xfrm>
          <a:prstGeom prst="rect">
            <a:avLst/>
          </a:prstGeom>
          <a:noFill/>
        </p:spPr>
        <p:txBody>
          <a:bodyPr wrap="square" rtlCol="0">
            <a:spAutoFit/>
          </a:bodyPr>
          <a:p>
            <a:r>
              <a:rPr lang="zh-CN" altLang="en-US" sz="2000">
                <a:solidFill>
                  <a:srgbClr val="404040"/>
                </a:solidFill>
              </a:rPr>
              <a:t>对于用户和管理员的账号密码进行匹配，然后进入相应界面</a:t>
            </a:r>
            <a:endParaRPr lang="zh-CN" altLang="en-US" sz="2000">
              <a:solidFill>
                <a:srgbClr val="404040"/>
              </a:solidFill>
            </a:endParaRPr>
          </a:p>
        </p:txBody>
      </p:sp>
      <p:pic>
        <p:nvPicPr>
          <p:cNvPr id="6" name="图片 5" descr="图片 2"/>
          <p:cNvPicPr>
            <a:picLocks noChangeAspect="1"/>
          </p:cNvPicPr>
          <p:nvPr/>
        </p:nvPicPr>
        <p:blipFill>
          <a:blip r:embed="rId2"/>
          <a:stretch>
            <a:fillRect/>
          </a:stretch>
        </p:blipFill>
        <p:spPr>
          <a:xfrm>
            <a:off x="2254250" y="1929765"/>
            <a:ext cx="7410450" cy="487426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463675" y="1014095"/>
            <a:ext cx="9264650" cy="460375"/>
          </a:xfrm>
          <a:prstGeom prst="rect">
            <a:avLst/>
          </a:prstGeom>
          <a:noFill/>
        </p:spPr>
        <p:txBody>
          <a:bodyPr wrap="square" rtlCol="0">
            <a:spAutoFit/>
          </a:bodyPr>
          <a:p>
            <a:r>
              <a:rPr lang="en-US" altLang="zh-CN" sz="2400" b="1" i="1" u="sng">
                <a:solidFill>
                  <a:srgbClr val="FF9600"/>
                </a:solidFill>
              </a:rPr>
              <a:t>3</a:t>
            </a:r>
            <a:r>
              <a:rPr lang="zh-CN" altLang="en-US" sz="2400" b="1" i="1" u="sng">
                <a:solidFill>
                  <a:srgbClr val="FF9600"/>
                </a:solidFill>
              </a:rPr>
              <a:t>、用户主界面</a:t>
            </a:r>
            <a:endParaRPr lang="en-US" altLang="zh-CN" sz="2400" b="1" i="1" u="sng">
              <a:solidFill>
                <a:srgbClr val="FF9600"/>
              </a:solidFill>
            </a:endParaRPr>
          </a:p>
        </p:txBody>
      </p:sp>
      <p:sp>
        <p:nvSpPr>
          <p:cNvPr id="3" name="文本框 2"/>
          <p:cNvSpPr txBox="1"/>
          <p:nvPr/>
        </p:nvSpPr>
        <p:spPr>
          <a:xfrm>
            <a:off x="1568450" y="1525270"/>
            <a:ext cx="8781415" cy="398780"/>
          </a:xfrm>
          <a:prstGeom prst="rect">
            <a:avLst/>
          </a:prstGeom>
          <a:noFill/>
        </p:spPr>
        <p:txBody>
          <a:bodyPr wrap="square" rtlCol="0">
            <a:spAutoFit/>
          </a:bodyPr>
          <a:p>
            <a:r>
              <a:rPr lang="zh-CN" altLang="en-US" sz="2000">
                <a:solidFill>
                  <a:srgbClr val="404040"/>
                </a:solidFill>
              </a:rPr>
              <a:t>一个跳转窗口</a:t>
            </a:r>
            <a:endParaRPr lang="zh-CN" altLang="en-US" sz="2000">
              <a:solidFill>
                <a:srgbClr val="404040"/>
              </a:solidFill>
            </a:endParaRPr>
          </a:p>
        </p:txBody>
      </p:sp>
      <p:pic>
        <p:nvPicPr>
          <p:cNvPr id="5" name="图片 4" descr="图片 5"/>
          <p:cNvPicPr>
            <a:picLocks noChangeAspect="1"/>
          </p:cNvPicPr>
          <p:nvPr/>
        </p:nvPicPr>
        <p:blipFill>
          <a:blip r:embed="rId2"/>
          <a:stretch>
            <a:fillRect/>
          </a:stretch>
        </p:blipFill>
        <p:spPr>
          <a:xfrm>
            <a:off x="2396490" y="1974850"/>
            <a:ext cx="7420610" cy="479425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13" y="0"/>
            <a:ext cx="12170364" cy="6858000"/>
          </a:xfrm>
          <a:prstGeom prst="rect">
            <a:avLst/>
          </a:prstGeom>
        </p:spPr>
      </p:pic>
      <p:grpSp>
        <p:nvGrpSpPr>
          <p:cNvPr id="11" name="组合 10"/>
          <p:cNvGrpSpPr/>
          <p:nvPr/>
        </p:nvGrpSpPr>
        <p:grpSpPr>
          <a:xfrm rot="5400000">
            <a:off x="-807278" y="807277"/>
            <a:ext cx="2186146" cy="571589"/>
            <a:chOff x="3137036" y="4286161"/>
            <a:chExt cx="2186146" cy="571589"/>
          </a:xfrm>
        </p:grpSpPr>
        <p:sp>
          <p:nvSpPr>
            <p:cNvPr id="8" name="等腰三角形 7"/>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等腰三角形 8"/>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 name="等腰三角形 9"/>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2" name="文本框 11"/>
          <p:cNvSpPr txBox="1"/>
          <p:nvPr/>
        </p:nvSpPr>
        <p:spPr>
          <a:xfrm>
            <a:off x="571526" y="392466"/>
            <a:ext cx="5574030" cy="521970"/>
          </a:xfrm>
          <a:prstGeom prst="rect">
            <a:avLst/>
          </a:prstGeom>
          <a:noFill/>
        </p:spPr>
        <p:txBody>
          <a:bodyPr wrap="none" rtlCol="0">
            <a:spAutoFit/>
            <a:scene3d>
              <a:camera prst="orthographicFront"/>
              <a:lightRig rig="threePt" dir="t"/>
            </a:scene3d>
            <a:sp3d contourW="12700"/>
          </a:bodyPr>
          <a:lstStyle/>
          <a:p>
            <a:pPr algn="ctr"/>
            <a:r>
              <a:rPr lang="zh-CN" sz="2800" b="1" dirty="0">
                <a:solidFill>
                  <a:schemeClr val="tx1">
                    <a:lumMod val="75000"/>
                    <a:lumOff val="25000"/>
                  </a:schemeClr>
                </a:solidFill>
                <a:cs typeface="+mn-ea"/>
                <a:sym typeface="+mn-lt"/>
              </a:rPr>
              <a:t>一、</a:t>
            </a:r>
            <a:r>
              <a:rPr lang="zh-CN" altLang="en-US" sz="2800" b="1" dirty="0">
                <a:solidFill>
                  <a:schemeClr val="tx1">
                    <a:lumMod val="75000"/>
                    <a:lumOff val="25000"/>
                  </a:schemeClr>
                </a:solidFill>
                <a:cs typeface="+mn-ea"/>
                <a:sym typeface="+mn-lt"/>
              </a:rPr>
              <a:t>系统简介</a:t>
            </a:r>
            <a:r>
              <a:rPr lang="en-US" altLang="zh-CN" sz="2800" b="1" dirty="0">
                <a:solidFill>
                  <a:schemeClr val="tx1">
                    <a:lumMod val="75000"/>
                    <a:lumOff val="25000"/>
                  </a:schemeClr>
                </a:solidFill>
                <a:cs typeface="+mn-ea"/>
                <a:sym typeface="+mn-lt"/>
              </a:rPr>
              <a:t>——</a:t>
            </a:r>
            <a:r>
              <a:rPr lang="zh-CN" altLang="en-US" sz="2800" b="1" dirty="0">
                <a:solidFill>
                  <a:srgbClr val="FF9600"/>
                </a:solidFill>
                <a:cs typeface="+mn-ea"/>
                <a:sym typeface="+mn-lt"/>
              </a:rPr>
              <a:t>用户端</a:t>
            </a:r>
            <a:r>
              <a:rPr lang="zh-CN" altLang="en-US" sz="2800" b="1" dirty="0">
                <a:solidFill>
                  <a:schemeClr val="tx1">
                    <a:lumMod val="75000"/>
                    <a:lumOff val="25000"/>
                  </a:schemeClr>
                </a:solidFill>
                <a:cs typeface="+mn-ea"/>
                <a:sym typeface="+mn-lt"/>
              </a:rPr>
              <a:t>功能介绍</a:t>
            </a:r>
            <a:endParaRPr lang="zh-CN" altLang="en-US" sz="2800" b="1" dirty="0">
              <a:solidFill>
                <a:schemeClr val="tx1">
                  <a:lumMod val="75000"/>
                  <a:lumOff val="25000"/>
                </a:schemeClr>
              </a:solidFill>
              <a:cs typeface="+mn-ea"/>
              <a:sym typeface="+mn-lt"/>
            </a:endParaRPr>
          </a:p>
        </p:txBody>
      </p:sp>
      <p:grpSp>
        <p:nvGrpSpPr>
          <p:cNvPr id="16" name="组合 15"/>
          <p:cNvGrpSpPr/>
          <p:nvPr/>
        </p:nvGrpSpPr>
        <p:grpSpPr>
          <a:xfrm rot="16200000">
            <a:off x="10821363" y="5479133"/>
            <a:ext cx="2186146" cy="571589"/>
            <a:chOff x="3137036" y="4286161"/>
            <a:chExt cx="2186146" cy="571589"/>
          </a:xfrm>
        </p:grpSpPr>
        <p:sp>
          <p:nvSpPr>
            <p:cNvPr id="17" name="等腰三角形 16"/>
            <p:cNvSpPr/>
            <p:nvPr/>
          </p:nvSpPr>
          <p:spPr>
            <a:xfrm>
              <a:off x="3137036" y="428616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等腰三角形 17"/>
            <p:cNvSpPr/>
            <p:nvPr/>
          </p:nvSpPr>
          <p:spPr>
            <a:xfrm>
              <a:off x="3903070" y="4295331"/>
              <a:ext cx="654077" cy="562419"/>
            </a:xfrm>
            <a:prstGeom prst="triangle">
              <a:avLst>
                <a:gd name="adj" fmla="val 50391"/>
              </a:avLst>
            </a:prstGeom>
            <a:gradFill flip="none" rotWithShape="1">
              <a:gsLst>
                <a:gs pos="7000">
                  <a:schemeClr val="tx1">
                    <a:lumMod val="95000"/>
                    <a:lumOff val="5000"/>
                  </a:schemeClr>
                </a:gs>
                <a:gs pos="87000">
                  <a:schemeClr val="tx1">
                    <a:lumMod val="65000"/>
                    <a:lumOff val="35000"/>
                  </a:schemeClr>
                </a:gs>
              </a:gsLst>
              <a:lin ang="2700000" scaled="1"/>
              <a:tileRect/>
            </a:gradFill>
            <a:ln>
              <a:noFill/>
            </a:ln>
            <a:effectLst>
              <a:outerShdw blurRad="127000" dist="38100" sx="103000" sy="103000" algn="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9" name="等腰三角形 18"/>
            <p:cNvSpPr/>
            <p:nvPr/>
          </p:nvSpPr>
          <p:spPr>
            <a:xfrm>
              <a:off x="4669105" y="4295331"/>
              <a:ext cx="654077" cy="562419"/>
            </a:xfrm>
            <a:prstGeom prst="triangle">
              <a:avLst>
                <a:gd name="adj" fmla="val 50391"/>
              </a:avLst>
            </a:prstGeom>
            <a:gradFill>
              <a:gsLst>
                <a:gs pos="12000">
                  <a:srgbClr val="FF6600"/>
                </a:gs>
                <a:gs pos="91000">
                  <a:srgbClr val="FF9600"/>
                </a:gs>
              </a:gsLst>
              <a:lin ang="2700000" scaled="1"/>
            </a:gradFill>
            <a:ln>
              <a:noFill/>
            </a:ln>
            <a:effectLst>
              <a:outerShdw blurRad="139700" dist="38100" sx="103000" sy="103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463675" y="1014095"/>
            <a:ext cx="9264650" cy="460375"/>
          </a:xfrm>
          <a:prstGeom prst="rect">
            <a:avLst/>
          </a:prstGeom>
          <a:noFill/>
        </p:spPr>
        <p:txBody>
          <a:bodyPr wrap="square" rtlCol="0">
            <a:spAutoFit/>
          </a:bodyPr>
          <a:p>
            <a:r>
              <a:rPr lang="en-US" altLang="zh-CN" sz="2400" b="1" i="1" u="sng">
                <a:solidFill>
                  <a:srgbClr val="FF9600"/>
                </a:solidFill>
              </a:rPr>
              <a:t>4</a:t>
            </a:r>
            <a:r>
              <a:rPr lang="zh-CN" altLang="en-US" sz="2400" b="1" i="1" u="sng">
                <a:solidFill>
                  <a:srgbClr val="FF9600"/>
                </a:solidFill>
              </a:rPr>
              <a:t>、榜单</a:t>
            </a:r>
            <a:endParaRPr lang="en-US" altLang="zh-CN" sz="2400" b="1" i="1" u="sng">
              <a:solidFill>
                <a:srgbClr val="FF9600"/>
              </a:solidFill>
            </a:endParaRPr>
          </a:p>
        </p:txBody>
      </p:sp>
      <p:sp>
        <p:nvSpPr>
          <p:cNvPr id="3" name="文本框 2"/>
          <p:cNvSpPr txBox="1"/>
          <p:nvPr/>
        </p:nvSpPr>
        <p:spPr>
          <a:xfrm>
            <a:off x="1568450" y="1525270"/>
            <a:ext cx="8781415" cy="398780"/>
          </a:xfrm>
          <a:prstGeom prst="rect">
            <a:avLst/>
          </a:prstGeom>
          <a:noFill/>
        </p:spPr>
        <p:txBody>
          <a:bodyPr wrap="square" rtlCol="0">
            <a:spAutoFit/>
          </a:bodyPr>
          <a:p>
            <a:r>
              <a:rPr lang="zh-CN" altLang="en-US" sz="2000">
                <a:solidFill>
                  <a:srgbClr val="404040"/>
                </a:solidFill>
              </a:rPr>
              <a:t>分为图书借阅榜和图书收藏榜，下有分页功能，只显示前十的信息。</a:t>
            </a:r>
            <a:endParaRPr lang="zh-CN" altLang="en-US" sz="2000">
              <a:solidFill>
                <a:srgbClr val="404040"/>
              </a:solidFill>
            </a:endParaRPr>
          </a:p>
        </p:txBody>
      </p:sp>
      <p:pic>
        <p:nvPicPr>
          <p:cNvPr id="6" name="图片 5" descr="图片 6"/>
          <p:cNvPicPr>
            <a:picLocks noChangeAspect="1"/>
          </p:cNvPicPr>
          <p:nvPr/>
        </p:nvPicPr>
        <p:blipFill>
          <a:blip r:embed="rId2"/>
          <a:srcRect b="-18990"/>
          <a:stretch>
            <a:fillRect/>
          </a:stretch>
        </p:blipFill>
        <p:spPr>
          <a:xfrm>
            <a:off x="2382520" y="1974850"/>
            <a:ext cx="7449185" cy="58928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2"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2"/>
                                        </p:tgtEl>
                                        <p:attrNameLst>
                                          <p:attrName>ppt_y</p:attrName>
                                        </p:attrNameLst>
                                      </p:cBhvr>
                                      <p:tavLst>
                                        <p:tav tm="0">
                                          <p:val>
                                            <p:strVal val="#ppt_y"/>
                                          </p:val>
                                        </p:tav>
                                        <p:tav tm="100000">
                                          <p:val>
                                            <p:strVal val="#ppt_y"/>
                                          </p:val>
                                        </p:tav>
                                      </p:tavLst>
                                    </p:anim>
                                    <p:anim calcmode="lin" valueType="num">
                                      <p:cBhvr>
                                        <p:cTn id="16"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p="http://schemas.openxmlformats.org/presentationml/2006/main">
  <p:tag name="ISPRING_PRESENTATION_TITLE" val="述职报告2"/>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gil2vy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4020</Words>
  <Application>WPS 演示</Application>
  <PresentationFormat>自定义</PresentationFormat>
  <Paragraphs>360</Paragraphs>
  <Slides>46</Slides>
  <Notes>24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46</vt:i4>
      </vt:variant>
    </vt:vector>
  </HeadingPairs>
  <TitlesOfParts>
    <vt:vector size="56" baseType="lpstr">
      <vt:lpstr>Arial</vt:lpstr>
      <vt:lpstr>宋体</vt:lpstr>
      <vt:lpstr>Wingdings</vt:lpstr>
      <vt:lpstr>Agency FB</vt:lpstr>
      <vt:lpstr>Trebuchet MS</vt:lpstr>
      <vt:lpstr>微软雅黑</vt:lpstr>
      <vt:lpstr>Arial Unicode MS</vt:lpstr>
      <vt:lpstr>等线</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商务报告</dc:title>
  <dc:creator>第一PPT</dc:creator>
  <cp:keywords>www.1ppt.com</cp:keywords>
  <dc:description>www.1ppt.com</dc:description>
  <cp:lastModifiedBy>Ayanokoji  Kiyotaka</cp:lastModifiedBy>
  <cp:revision>83</cp:revision>
  <dcterms:created xsi:type="dcterms:W3CDTF">2018-07-03T05:57:00Z</dcterms:created>
  <dcterms:modified xsi:type="dcterms:W3CDTF">2021-11-06T07:05:38Z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53CD08C4ACFF4693A3CF33A4AD224140</vt:lpwstr>
  </property>
  <property fmtid="{D5CDD505-2E9C-101B-9397-08002B2CF9AE}" pid="3" name="KSOProductBuildVer">
    <vt:lpwstr>2052-11.1.0.10938</vt:lpwstr>
  </property>
</Properties>
</file>