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57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8607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9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19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99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9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5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6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5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0F2B-870F-4770-99A8-AC5F3236B46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A367-EDB0-4949-B268-B9F8F8608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74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6DEE-0B1C-4265-B98D-BAB4BF9E1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854201"/>
            <a:ext cx="8791575" cy="1655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Architecture Setup</a:t>
            </a:r>
            <a:br>
              <a:rPr lang="en-US" sz="6000" b="1" dirty="0">
                <a:solidFill>
                  <a:schemeClr val="bg1"/>
                </a:solidFill>
              </a:rPr>
            </a:br>
            <a:endParaRPr lang="en-US" sz="6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DD88A-3538-483F-9E63-5FF949B12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463429"/>
            <a:ext cx="8791575" cy="165576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Music Basics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</a:rPr>
              <a:t>Project 1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</a:rPr>
              <a:t>3/8/2019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9B31-39B0-42A6-BCAC-4FE269A0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787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VPC  /  Subnets  /  IGW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70B81-5FA1-401B-9017-D1A5113077C6}"/>
              </a:ext>
            </a:extLst>
          </p:cNvPr>
          <p:cNvSpPr/>
          <p:nvPr/>
        </p:nvSpPr>
        <p:spPr>
          <a:xfrm>
            <a:off x="2107095" y="1531451"/>
            <a:ext cx="7687088" cy="50865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A40108-92FE-4C0F-9BD1-D0977A8D67E1}"/>
              </a:ext>
            </a:extLst>
          </p:cNvPr>
          <p:cNvCxnSpPr>
            <a:cxnSpLocks/>
          </p:cNvCxnSpPr>
          <p:nvPr/>
        </p:nvCxnSpPr>
        <p:spPr>
          <a:xfrm>
            <a:off x="6397486" y="1529944"/>
            <a:ext cx="0" cy="508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3681E5-7BDE-4FF9-98D9-14EE92A43FC0}"/>
              </a:ext>
            </a:extLst>
          </p:cNvPr>
          <p:cNvSpPr txBox="1"/>
          <p:nvPr/>
        </p:nvSpPr>
        <p:spPr>
          <a:xfrm>
            <a:off x="3694046" y="1538077"/>
            <a:ext cx="14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Public Subnet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F401A-C48B-41FC-A0C8-5AEFD936E317}"/>
              </a:ext>
            </a:extLst>
          </p:cNvPr>
          <p:cNvSpPr txBox="1"/>
          <p:nvPr/>
        </p:nvSpPr>
        <p:spPr>
          <a:xfrm>
            <a:off x="7361581" y="1575396"/>
            <a:ext cx="174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Private Subnet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74A0F-323F-4608-902C-A03A5DEC3145}"/>
              </a:ext>
            </a:extLst>
          </p:cNvPr>
          <p:cNvSpPr txBox="1"/>
          <p:nvPr/>
        </p:nvSpPr>
        <p:spPr>
          <a:xfrm>
            <a:off x="0" y="-5405"/>
            <a:ext cx="2093843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White</a:t>
            </a:r>
            <a:r>
              <a:rPr lang="en-US" dirty="0">
                <a:solidFill>
                  <a:schemeClr val="bg1"/>
                </a:solidFill>
              </a:rPr>
              <a:t> = VPC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2188F3-F61B-44F6-ABED-A42AF2CB0EAE}"/>
              </a:ext>
            </a:extLst>
          </p:cNvPr>
          <p:cNvSpPr/>
          <p:nvPr/>
        </p:nvSpPr>
        <p:spPr>
          <a:xfrm>
            <a:off x="17572" y="3558453"/>
            <a:ext cx="1390962" cy="123067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2EB49F2C-FB52-42E4-9030-D26BA8CE6678}"/>
              </a:ext>
            </a:extLst>
          </p:cNvPr>
          <p:cNvSpPr/>
          <p:nvPr/>
        </p:nvSpPr>
        <p:spPr>
          <a:xfrm>
            <a:off x="391908" y="3811433"/>
            <a:ext cx="634030" cy="739285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193B1B7-6E46-4687-83D3-433AEF92725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408534" y="4173791"/>
            <a:ext cx="707175" cy="319511"/>
          </a:xfrm>
          <a:prstGeom prst="curved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F5C11B-4DED-46DD-86E4-98A15044FFB8}"/>
              </a:ext>
            </a:extLst>
          </p:cNvPr>
          <p:cNvCxnSpPr>
            <a:cxnSpLocks/>
          </p:cNvCxnSpPr>
          <p:nvPr/>
        </p:nvCxnSpPr>
        <p:spPr>
          <a:xfrm>
            <a:off x="6397486" y="3977353"/>
            <a:ext cx="3396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D9C11BB-C01A-453C-9268-CCD55D99D770}"/>
              </a:ext>
            </a:extLst>
          </p:cNvPr>
          <p:cNvSpPr txBox="1"/>
          <p:nvPr/>
        </p:nvSpPr>
        <p:spPr>
          <a:xfrm>
            <a:off x="4764369" y="1168745"/>
            <a:ext cx="2372540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VPC</a:t>
            </a:r>
            <a:r>
              <a:rPr lang="en-US" dirty="0">
                <a:solidFill>
                  <a:schemeClr val="bg1"/>
                </a:solidFill>
              </a:rPr>
              <a:t> - 192.168.0.0/16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B32975-B1ED-470F-9E6E-188E27A61003}"/>
              </a:ext>
            </a:extLst>
          </p:cNvPr>
          <p:cNvSpPr txBox="1"/>
          <p:nvPr/>
        </p:nvSpPr>
        <p:spPr>
          <a:xfrm>
            <a:off x="3393383" y="3521152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192.168.1.0/24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AZ = 1a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2C9DA1-61EF-493E-BD02-2D2D6379B694}"/>
              </a:ext>
            </a:extLst>
          </p:cNvPr>
          <p:cNvSpPr txBox="1"/>
          <p:nvPr/>
        </p:nvSpPr>
        <p:spPr>
          <a:xfrm>
            <a:off x="7195721" y="2640689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192.168.2.0/24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AZ = 1b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C4B481-F89C-419D-8676-D4A890DB23BA}"/>
              </a:ext>
            </a:extLst>
          </p:cNvPr>
          <p:cNvSpPr txBox="1"/>
          <p:nvPr/>
        </p:nvSpPr>
        <p:spPr>
          <a:xfrm>
            <a:off x="7221191" y="5013562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192.168.3.0/24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AZ = 1c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548DBD-BE34-4F5C-98FF-0001734945DF}"/>
              </a:ext>
            </a:extLst>
          </p:cNvPr>
          <p:cNvSpPr txBox="1"/>
          <p:nvPr/>
        </p:nvSpPr>
        <p:spPr>
          <a:xfrm>
            <a:off x="7361581" y="4034236"/>
            <a:ext cx="174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Private Subnet 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072A0E-74EE-4CAA-B36D-774116DE8516}"/>
              </a:ext>
            </a:extLst>
          </p:cNvPr>
          <p:cNvSpPr txBox="1"/>
          <p:nvPr/>
        </p:nvSpPr>
        <p:spPr>
          <a:xfrm>
            <a:off x="80250" y="3155993"/>
            <a:ext cx="1580521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Attach To VPC</a:t>
            </a:r>
          </a:p>
        </p:txBody>
      </p:sp>
    </p:spTree>
    <p:extLst>
      <p:ext uri="{BB962C8B-B14F-4D97-AF65-F5344CB8AC3E}">
        <p14:creationId xmlns:p14="http://schemas.microsoft.com/office/powerpoint/2010/main" val="400561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770B81-5FA1-401B-9017-D1A5113077C6}"/>
              </a:ext>
            </a:extLst>
          </p:cNvPr>
          <p:cNvSpPr/>
          <p:nvPr/>
        </p:nvSpPr>
        <p:spPr>
          <a:xfrm>
            <a:off x="2107094" y="1531451"/>
            <a:ext cx="7977809" cy="50865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A40108-92FE-4C0F-9BD1-D0977A8D67E1}"/>
              </a:ext>
            </a:extLst>
          </p:cNvPr>
          <p:cNvCxnSpPr>
            <a:cxnSpLocks/>
          </p:cNvCxnSpPr>
          <p:nvPr/>
        </p:nvCxnSpPr>
        <p:spPr>
          <a:xfrm>
            <a:off x="6397486" y="1529944"/>
            <a:ext cx="0" cy="508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3681E5-7BDE-4FF9-98D9-14EE92A43FC0}"/>
              </a:ext>
            </a:extLst>
          </p:cNvPr>
          <p:cNvSpPr txBox="1"/>
          <p:nvPr/>
        </p:nvSpPr>
        <p:spPr>
          <a:xfrm>
            <a:off x="3694046" y="1538077"/>
            <a:ext cx="14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Public Subnet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F401A-C48B-41FC-A0C8-5AEFD936E317}"/>
              </a:ext>
            </a:extLst>
          </p:cNvPr>
          <p:cNvSpPr txBox="1"/>
          <p:nvPr/>
        </p:nvSpPr>
        <p:spPr>
          <a:xfrm>
            <a:off x="7361580" y="1575396"/>
            <a:ext cx="174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Private Subnets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BD500-1CA5-4296-8CE8-7E90F999D5B2}"/>
              </a:ext>
            </a:extLst>
          </p:cNvPr>
          <p:cNvSpPr/>
          <p:nvPr/>
        </p:nvSpPr>
        <p:spPr>
          <a:xfrm>
            <a:off x="6516350" y="2436278"/>
            <a:ext cx="1436201" cy="147857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1</a:t>
            </a:r>
          </a:p>
          <a:p>
            <a:pPr algn="ctr"/>
            <a:r>
              <a:rPr lang="en-US" dirty="0"/>
              <a:t>AZ = 1b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1E555-E688-4648-BBE7-18B4764E2A33}"/>
              </a:ext>
            </a:extLst>
          </p:cNvPr>
          <p:cNvSpPr/>
          <p:nvPr/>
        </p:nvSpPr>
        <p:spPr>
          <a:xfrm>
            <a:off x="6516350" y="4488171"/>
            <a:ext cx="1436201" cy="147857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2</a:t>
            </a:r>
          </a:p>
          <a:p>
            <a:pPr algn="ctr"/>
            <a:r>
              <a:rPr lang="en-US" dirty="0"/>
              <a:t>AZ = 1c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F5B299-F870-44A2-8B17-64207B1FDF42}"/>
              </a:ext>
            </a:extLst>
          </p:cNvPr>
          <p:cNvSpPr/>
          <p:nvPr/>
        </p:nvSpPr>
        <p:spPr>
          <a:xfrm>
            <a:off x="3492573" y="5350911"/>
            <a:ext cx="1099512" cy="11392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</a:t>
            </a:r>
          </a:p>
          <a:p>
            <a:pPr algn="ctr"/>
            <a:r>
              <a:rPr lang="en-US" dirty="0"/>
              <a:t>AZ = 1a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74A0F-323F-4608-902C-A03A5DEC3145}"/>
              </a:ext>
            </a:extLst>
          </p:cNvPr>
          <p:cNvSpPr txBox="1"/>
          <p:nvPr/>
        </p:nvSpPr>
        <p:spPr>
          <a:xfrm>
            <a:off x="0" y="5115"/>
            <a:ext cx="2093843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= EC2 Instances</a:t>
            </a:r>
          </a:p>
          <a:p>
            <a:r>
              <a:rPr lang="en-US" dirty="0"/>
              <a:t>White</a:t>
            </a:r>
            <a:r>
              <a:rPr lang="en-US" dirty="0">
                <a:solidFill>
                  <a:schemeClr val="bg1"/>
                </a:solidFill>
              </a:rPr>
              <a:t> = VPC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2188F3-F61B-44F6-ABED-A42AF2CB0EAE}"/>
              </a:ext>
            </a:extLst>
          </p:cNvPr>
          <p:cNvSpPr/>
          <p:nvPr/>
        </p:nvSpPr>
        <p:spPr>
          <a:xfrm>
            <a:off x="17572" y="3558453"/>
            <a:ext cx="1390962" cy="123067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2EB49F2C-FB52-42E4-9030-D26BA8CE6678}"/>
              </a:ext>
            </a:extLst>
          </p:cNvPr>
          <p:cNvSpPr/>
          <p:nvPr/>
        </p:nvSpPr>
        <p:spPr>
          <a:xfrm>
            <a:off x="391908" y="3811433"/>
            <a:ext cx="634030" cy="739285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193B1B7-6E46-4687-83D3-433AEF92725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408534" y="4173791"/>
            <a:ext cx="707175" cy="319511"/>
          </a:xfrm>
          <a:prstGeom prst="curved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7FA1C-1A4C-4E89-8319-F073523AE0B3}"/>
              </a:ext>
            </a:extLst>
          </p:cNvPr>
          <p:cNvSpPr txBox="1"/>
          <p:nvPr/>
        </p:nvSpPr>
        <p:spPr>
          <a:xfrm>
            <a:off x="80250" y="5869982"/>
            <a:ext cx="184929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 OPS ADMIN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D59846-5639-45CE-BB4D-2A11EC3C1718}"/>
              </a:ext>
            </a:extLst>
          </p:cNvPr>
          <p:cNvSpPr txBox="1"/>
          <p:nvPr/>
        </p:nvSpPr>
        <p:spPr>
          <a:xfrm>
            <a:off x="7912931" y="2572048"/>
            <a:ext cx="234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 (From Anywhere)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:22 (From Bastion)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7CFF62-BCCA-4CC1-AFBC-D6D86D286DF5}"/>
              </a:ext>
            </a:extLst>
          </p:cNvPr>
          <p:cNvSpPr txBox="1"/>
          <p:nvPr/>
        </p:nvSpPr>
        <p:spPr>
          <a:xfrm>
            <a:off x="4541147" y="6054648"/>
            <a:ext cx="20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:22 (From My IP)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F5C11B-4DED-46DD-86E4-98A15044FFB8}"/>
              </a:ext>
            </a:extLst>
          </p:cNvPr>
          <p:cNvCxnSpPr>
            <a:cxnSpLocks/>
          </p:cNvCxnSpPr>
          <p:nvPr/>
        </p:nvCxnSpPr>
        <p:spPr>
          <a:xfrm>
            <a:off x="6397486" y="3977353"/>
            <a:ext cx="3687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7336E5-55C2-4CD3-81C7-1E4E1DA7147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592085" y="5645528"/>
            <a:ext cx="2198821" cy="274989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9891FB8-B9FC-4289-BC85-F2089E4EAF6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929548" y="5920517"/>
            <a:ext cx="1739520" cy="13413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7EBC702E-1868-41F2-B9F0-7F199027AEB8}"/>
              </a:ext>
            </a:extLst>
          </p:cNvPr>
          <p:cNvSpPr txBox="1">
            <a:spLocks/>
          </p:cNvSpPr>
          <p:nvPr/>
        </p:nvSpPr>
        <p:spPr>
          <a:xfrm>
            <a:off x="1143001" y="20770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Bastion  /  Private instances 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5E58FD-E73B-45F3-8980-F520E122B1E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592085" y="3558453"/>
            <a:ext cx="2175024" cy="2362064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C0EB268-0A16-4740-9D6B-0762C09ECFE9}"/>
              </a:ext>
            </a:extLst>
          </p:cNvPr>
          <p:cNvSpPr txBox="1"/>
          <p:nvPr/>
        </p:nvSpPr>
        <p:spPr>
          <a:xfrm>
            <a:off x="7912931" y="4627291"/>
            <a:ext cx="234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 (From Anywhere)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:22 (From Bastion)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DC6D76-E640-48A5-B94C-A69DFA1B479D}"/>
              </a:ext>
            </a:extLst>
          </p:cNvPr>
          <p:cNvSpPr txBox="1"/>
          <p:nvPr/>
        </p:nvSpPr>
        <p:spPr>
          <a:xfrm>
            <a:off x="10187410" y="285832"/>
            <a:ext cx="2022003" cy="628633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/>
                </a:solidFill>
              </a:rPr>
              <a:t>Auto-Assign Public IP For Bastion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/>
                </a:solidFill>
              </a:rPr>
              <a:t>Added Instance Configurations In User-Data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/>
                </a:solidFill>
              </a:rPr>
              <a:t>Gave S3FullAccess (IAM Role) To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/>
                </a:solidFill>
              </a:rPr>
              <a:t>SCP Instances’ Keys To Bastion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/>
                </a:solidFill>
              </a:rPr>
              <a:t>Add Passphrases To Instances’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/>
                </a:solidFill>
              </a:rPr>
              <a:t>Create An AMI Image From An (Stopped) Instance</a:t>
            </a:r>
          </a:p>
        </p:txBody>
      </p:sp>
    </p:spTree>
    <p:extLst>
      <p:ext uri="{BB962C8B-B14F-4D97-AF65-F5344CB8AC3E}">
        <p14:creationId xmlns:p14="http://schemas.microsoft.com/office/powerpoint/2010/main" val="173672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9B31-39B0-42A6-BCAC-4FE269A0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534" y="182167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NAT Instance  /  Public Subnets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70B81-5FA1-401B-9017-D1A5113077C6}"/>
              </a:ext>
            </a:extLst>
          </p:cNvPr>
          <p:cNvSpPr/>
          <p:nvPr/>
        </p:nvSpPr>
        <p:spPr>
          <a:xfrm>
            <a:off x="2107095" y="1531451"/>
            <a:ext cx="7687088" cy="50865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A40108-92FE-4C0F-9BD1-D0977A8D67E1}"/>
              </a:ext>
            </a:extLst>
          </p:cNvPr>
          <p:cNvCxnSpPr>
            <a:cxnSpLocks/>
          </p:cNvCxnSpPr>
          <p:nvPr/>
        </p:nvCxnSpPr>
        <p:spPr>
          <a:xfrm>
            <a:off x="6397486" y="1529944"/>
            <a:ext cx="0" cy="508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3681E5-7BDE-4FF9-98D9-14EE92A43FC0}"/>
              </a:ext>
            </a:extLst>
          </p:cNvPr>
          <p:cNvSpPr txBox="1"/>
          <p:nvPr/>
        </p:nvSpPr>
        <p:spPr>
          <a:xfrm>
            <a:off x="3694045" y="1538077"/>
            <a:ext cx="163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Public Subnets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F401A-C48B-41FC-A0C8-5AEFD936E317}"/>
              </a:ext>
            </a:extLst>
          </p:cNvPr>
          <p:cNvSpPr txBox="1"/>
          <p:nvPr/>
        </p:nvSpPr>
        <p:spPr>
          <a:xfrm>
            <a:off x="7361581" y="1575396"/>
            <a:ext cx="170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Private Subnets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BD500-1CA5-4296-8CE8-7E90F999D5B2}"/>
              </a:ext>
            </a:extLst>
          </p:cNvPr>
          <p:cNvSpPr/>
          <p:nvPr/>
        </p:nvSpPr>
        <p:spPr>
          <a:xfrm>
            <a:off x="7287041" y="2184408"/>
            <a:ext cx="1436201" cy="147857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1</a:t>
            </a:r>
          </a:p>
          <a:p>
            <a:pPr algn="ctr"/>
            <a:r>
              <a:rPr lang="en-US" dirty="0"/>
              <a:t>AZ = 1b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1E555-E688-4648-BBE7-18B4764E2A33}"/>
              </a:ext>
            </a:extLst>
          </p:cNvPr>
          <p:cNvSpPr/>
          <p:nvPr/>
        </p:nvSpPr>
        <p:spPr>
          <a:xfrm>
            <a:off x="7287041" y="4498024"/>
            <a:ext cx="1436201" cy="147857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2</a:t>
            </a:r>
          </a:p>
          <a:p>
            <a:pPr algn="ctr"/>
            <a:r>
              <a:rPr lang="en-US" dirty="0"/>
              <a:t>AZ = 1c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4EEDB-9E57-4838-81DF-49C4C71DB4B5}"/>
              </a:ext>
            </a:extLst>
          </p:cNvPr>
          <p:cNvSpPr/>
          <p:nvPr/>
        </p:nvSpPr>
        <p:spPr>
          <a:xfrm>
            <a:off x="2451034" y="3359312"/>
            <a:ext cx="1099512" cy="113921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1</a:t>
            </a:r>
          </a:p>
          <a:p>
            <a:pPr algn="ctr"/>
            <a:r>
              <a:rPr lang="en-US" dirty="0"/>
              <a:t>AZ = 1b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0C9FB9-D1C2-43FD-8B38-4596027D12CB}"/>
              </a:ext>
            </a:extLst>
          </p:cNvPr>
          <p:cNvSpPr/>
          <p:nvPr/>
        </p:nvSpPr>
        <p:spPr>
          <a:xfrm>
            <a:off x="2451034" y="4621397"/>
            <a:ext cx="1099512" cy="113921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2</a:t>
            </a:r>
          </a:p>
          <a:p>
            <a:pPr algn="ctr"/>
            <a:r>
              <a:rPr lang="en-US" dirty="0"/>
              <a:t>AZ = 1c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F5B299-F870-44A2-8B17-64207B1FDF42}"/>
              </a:ext>
            </a:extLst>
          </p:cNvPr>
          <p:cNvSpPr/>
          <p:nvPr/>
        </p:nvSpPr>
        <p:spPr>
          <a:xfrm>
            <a:off x="4341948" y="5350911"/>
            <a:ext cx="1099512" cy="11392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</a:t>
            </a:r>
          </a:p>
          <a:p>
            <a:pPr algn="ctr"/>
            <a:r>
              <a:rPr lang="en-US" dirty="0"/>
              <a:t>AZ = 1a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D21255-8F34-41F0-A0A6-11A2B7F6128B}"/>
              </a:ext>
            </a:extLst>
          </p:cNvPr>
          <p:cNvSpPr/>
          <p:nvPr/>
        </p:nvSpPr>
        <p:spPr>
          <a:xfrm>
            <a:off x="2451034" y="2097227"/>
            <a:ext cx="1099512" cy="11392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</a:t>
            </a:r>
          </a:p>
          <a:p>
            <a:pPr algn="ctr"/>
            <a:r>
              <a:rPr lang="en-US" dirty="0"/>
              <a:t>AZ = 1a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74A0F-323F-4608-902C-A03A5DEC3145}"/>
              </a:ext>
            </a:extLst>
          </p:cNvPr>
          <p:cNvSpPr txBox="1"/>
          <p:nvPr/>
        </p:nvSpPr>
        <p:spPr>
          <a:xfrm>
            <a:off x="0" y="-5531"/>
            <a:ext cx="2093843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= Subnets</a:t>
            </a:r>
          </a:p>
          <a:p>
            <a:r>
              <a:rPr lang="en-US" dirty="0">
                <a:solidFill>
                  <a:srgbClr val="002060"/>
                </a:solidFill>
              </a:rPr>
              <a:t>Blue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= EC2 Instances</a:t>
            </a:r>
          </a:p>
          <a:p>
            <a:r>
              <a:rPr lang="en-US" dirty="0"/>
              <a:t>White</a:t>
            </a:r>
            <a:r>
              <a:rPr lang="en-US" dirty="0">
                <a:solidFill>
                  <a:schemeClr val="bg1"/>
                </a:solidFill>
              </a:rPr>
              <a:t> = VPC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2188F3-F61B-44F6-ABED-A42AF2CB0EAE}"/>
              </a:ext>
            </a:extLst>
          </p:cNvPr>
          <p:cNvSpPr/>
          <p:nvPr/>
        </p:nvSpPr>
        <p:spPr>
          <a:xfrm>
            <a:off x="17572" y="3558453"/>
            <a:ext cx="1390962" cy="123067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2EB49F2C-FB52-42E4-9030-D26BA8CE6678}"/>
              </a:ext>
            </a:extLst>
          </p:cNvPr>
          <p:cNvSpPr/>
          <p:nvPr/>
        </p:nvSpPr>
        <p:spPr>
          <a:xfrm>
            <a:off x="391908" y="3811433"/>
            <a:ext cx="634030" cy="739285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193B1B7-6E46-4687-83D3-433AEF92725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408534" y="4173791"/>
            <a:ext cx="707175" cy="319511"/>
          </a:xfrm>
          <a:prstGeom prst="curved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7FA1C-1A4C-4E89-8319-F073523AE0B3}"/>
              </a:ext>
            </a:extLst>
          </p:cNvPr>
          <p:cNvSpPr txBox="1"/>
          <p:nvPr/>
        </p:nvSpPr>
        <p:spPr>
          <a:xfrm>
            <a:off x="80250" y="5869982"/>
            <a:ext cx="184929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 OPS ADMIN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D59846-5639-45CE-BB4D-2A11EC3C1718}"/>
              </a:ext>
            </a:extLst>
          </p:cNvPr>
          <p:cNvSpPr txBox="1"/>
          <p:nvPr/>
        </p:nvSpPr>
        <p:spPr>
          <a:xfrm>
            <a:off x="8690369" y="2337613"/>
            <a:ext cx="61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:22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E0DF93-04B8-4169-9A23-E2975113A86D}"/>
              </a:ext>
            </a:extLst>
          </p:cNvPr>
          <p:cNvSpPr txBox="1"/>
          <p:nvPr/>
        </p:nvSpPr>
        <p:spPr>
          <a:xfrm>
            <a:off x="8673546" y="4674029"/>
            <a:ext cx="61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:22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3F100C-0A56-4434-9C7F-C04FD3164877}"/>
              </a:ext>
            </a:extLst>
          </p:cNvPr>
          <p:cNvSpPr txBox="1"/>
          <p:nvPr/>
        </p:nvSpPr>
        <p:spPr>
          <a:xfrm>
            <a:off x="3512665" y="2434772"/>
            <a:ext cx="269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 (From Private 1 &amp; 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7CFF62-BCCA-4CC1-AFBC-D6D86D286DF5}"/>
              </a:ext>
            </a:extLst>
          </p:cNvPr>
          <p:cNvSpPr txBox="1"/>
          <p:nvPr/>
        </p:nvSpPr>
        <p:spPr>
          <a:xfrm>
            <a:off x="5408587" y="6048061"/>
            <a:ext cx="6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:22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F5C11B-4DED-46DD-86E4-98A15044FFB8}"/>
              </a:ext>
            </a:extLst>
          </p:cNvPr>
          <p:cNvCxnSpPr>
            <a:cxnSpLocks/>
          </p:cNvCxnSpPr>
          <p:nvPr/>
        </p:nvCxnSpPr>
        <p:spPr>
          <a:xfrm>
            <a:off x="6397486" y="3977353"/>
            <a:ext cx="3396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AF3AEFE-AA05-4B13-BE34-1C3DB87D12D7}"/>
              </a:ext>
            </a:extLst>
          </p:cNvPr>
          <p:cNvSpPr txBox="1"/>
          <p:nvPr/>
        </p:nvSpPr>
        <p:spPr>
          <a:xfrm>
            <a:off x="10169997" y="2106781"/>
            <a:ext cx="2022003" cy="28623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Auto-Assign Public IP For NAT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Disable Source/ Destination Check In NAT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Run Configurations In Private Instances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962BF3-BF14-473C-A917-1DE6DF1ED714}"/>
              </a:ext>
            </a:extLst>
          </p:cNvPr>
          <p:cNvSpPr txBox="1"/>
          <p:nvPr/>
        </p:nvSpPr>
        <p:spPr>
          <a:xfrm>
            <a:off x="3492772" y="3368241"/>
            <a:ext cx="269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192.168.4.0/24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58497E-2864-44D4-9240-2AADF9844392}"/>
              </a:ext>
            </a:extLst>
          </p:cNvPr>
          <p:cNvSpPr txBox="1"/>
          <p:nvPr/>
        </p:nvSpPr>
        <p:spPr>
          <a:xfrm>
            <a:off x="3512664" y="4674029"/>
            <a:ext cx="269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192.168.5.0/24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03A82E5-AE97-4543-A1FE-14F5CF2127B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115710" y="2666833"/>
            <a:ext cx="335324" cy="1826469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87F1B88C-1FC9-4C76-8490-6A3770996687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3550547" y="2804105"/>
            <a:ext cx="3736495" cy="243320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723F07-8843-44A2-A556-CF777D1B408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550546" y="2821798"/>
            <a:ext cx="3736495" cy="101895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0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9B31-39B0-42A6-BCAC-4FE269A0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787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Add/Edit  Route  Tables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74A0F-323F-4608-902C-A03A5DEC3145}"/>
              </a:ext>
            </a:extLst>
          </p:cNvPr>
          <p:cNvSpPr txBox="1"/>
          <p:nvPr/>
        </p:nvSpPr>
        <p:spPr>
          <a:xfrm>
            <a:off x="602974" y="1889656"/>
            <a:ext cx="5194851" cy="28623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Public  Route  Table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Public Subnet Associations:</a:t>
            </a:r>
          </a:p>
          <a:p>
            <a:r>
              <a:rPr lang="en-US" dirty="0">
                <a:solidFill>
                  <a:schemeClr val="bg1"/>
                </a:solidFill>
              </a:rPr>
              <a:t>	Public Subnet</a:t>
            </a:r>
          </a:p>
          <a:p>
            <a:r>
              <a:rPr lang="en-US" dirty="0">
                <a:solidFill>
                  <a:schemeClr val="bg1"/>
                </a:solidFill>
              </a:rPr>
              <a:t>	Public Subnet 1</a:t>
            </a:r>
          </a:p>
          <a:p>
            <a:r>
              <a:rPr lang="en-US" dirty="0">
                <a:solidFill>
                  <a:schemeClr val="bg1"/>
                </a:solidFill>
              </a:rPr>
              <a:t>	Public Subnet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Edit Route:</a:t>
            </a:r>
          </a:p>
          <a:p>
            <a:r>
              <a:rPr lang="en-US" dirty="0">
                <a:solidFill>
                  <a:schemeClr val="bg1"/>
                </a:solidFill>
              </a:rPr>
              <a:t>	Destination – 0.0.0.0/0          Target - IGW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ECF438-F4C3-40ED-987F-F78FF59A0FE8}"/>
              </a:ext>
            </a:extLst>
          </p:cNvPr>
          <p:cNvSpPr txBox="1"/>
          <p:nvPr/>
        </p:nvSpPr>
        <p:spPr>
          <a:xfrm>
            <a:off x="6261652" y="1889656"/>
            <a:ext cx="5194851" cy="28623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Private  Route  Table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Private Subnet Associations:</a:t>
            </a:r>
          </a:p>
          <a:p>
            <a:r>
              <a:rPr lang="en-US" dirty="0">
                <a:solidFill>
                  <a:schemeClr val="bg1"/>
                </a:solidFill>
              </a:rPr>
              <a:t>	Private Subnet 1</a:t>
            </a:r>
          </a:p>
          <a:p>
            <a:r>
              <a:rPr lang="en-US" dirty="0">
                <a:solidFill>
                  <a:schemeClr val="bg1"/>
                </a:solidFill>
              </a:rPr>
              <a:t>	Private Subnet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Edit Route:</a:t>
            </a:r>
          </a:p>
          <a:p>
            <a:r>
              <a:rPr lang="en-US" dirty="0">
                <a:solidFill>
                  <a:schemeClr val="bg1"/>
                </a:solidFill>
              </a:rPr>
              <a:t>	Destination – 0.0.0.0/0          Target – NAT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03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9B31-39B0-42A6-BCAC-4FE269A0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095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ELB  /  S3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70B81-5FA1-401B-9017-D1A5113077C6}"/>
              </a:ext>
            </a:extLst>
          </p:cNvPr>
          <p:cNvSpPr/>
          <p:nvPr/>
        </p:nvSpPr>
        <p:spPr>
          <a:xfrm>
            <a:off x="2107095" y="1531451"/>
            <a:ext cx="7687088" cy="50865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A40108-92FE-4C0F-9BD1-D0977A8D67E1}"/>
              </a:ext>
            </a:extLst>
          </p:cNvPr>
          <p:cNvCxnSpPr>
            <a:cxnSpLocks/>
          </p:cNvCxnSpPr>
          <p:nvPr/>
        </p:nvCxnSpPr>
        <p:spPr>
          <a:xfrm>
            <a:off x="6397486" y="1529944"/>
            <a:ext cx="0" cy="508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3681E5-7BDE-4FF9-98D9-14EE92A43FC0}"/>
              </a:ext>
            </a:extLst>
          </p:cNvPr>
          <p:cNvSpPr txBox="1"/>
          <p:nvPr/>
        </p:nvSpPr>
        <p:spPr>
          <a:xfrm>
            <a:off x="3694046" y="1538077"/>
            <a:ext cx="14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Public Subnet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F401A-C48B-41FC-A0C8-5AEFD936E317}"/>
              </a:ext>
            </a:extLst>
          </p:cNvPr>
          <p:cNvSpPr txBox="1"/>
          <p:nvPr/>
        </p:nvSpPr>
        <p:spPr>
          <a:xfrm>
            <a:off x="7361581" y="1575396"/>
            <a:ext cx="157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Private Subnet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BD500-1CA5-4296-8CE8-7E90F999D5B2}"/>
              </a:ext>
            </a:extLst>
          </p:cNvPr>
          <p:cNvSpPr/>
          <p:nvPr/>
        </p:nvSpPr>
        <p:spPr>
          <a:xfrm>
            <a:off x="7287041" y="2184408"/>
            <a:ext cx="1436201" cy="147857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1</a:t>
            </a:r>
          </a:p>
          <a:p>
            <a:pPr algn="ctr"/>
            <a:r>
              <a:rPr lang="en-US" dirty="0"/>
              <a:t>AZ = 1b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1E555-E688-4648-BBE7-18B4764E2A33}"/>
              </a:ext>
            </a:extLst>
          </p:cNvPr>
          <p:cNvSpPr/>
          <p:nvPr/>
        </p:nvSpPr>
        <p:spPr>
          <a:xfrm>
            <a:off x="7287041" y="4498024"/>
            <a:ext cx="1436201" cy="147857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2</a:t>
            </a:r>
          </a:p>
          <a:p>
            <a:pPr algn="ctr"/>
            <a:r>
              <a:rPr lang="en-US" dirty="0"/>
              <a:t>AZ = 1c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4EEDB-9E57-4838-81DF-49C4C71DB4B5}"/>
              </a:ext>
            </a:extLst>
          </p:cNvPr>
          <p:cNvSpPr/>
          <p:nvPr/>
        </p:nvSpPr>
        <p:spPr>
          <a:xfrm>
            <a:off x="5095881" y="1741807"/>
            <a:ext cx="1099512" cy="113921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1</a:t>
            </a:r>
          </a:p>
          <a:p>
            <a:pPr algn="ctr"/>
            <a:r>
              <a:rPr lang="en-US" dirty="0"/>
              <a:t>AZ = 1b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0C9FB9-D1C2-43FD-8B38-4596027D12CB}"/>
              </a:ext>
            </a:extLst>
          </p:cNvPr>
          <p:cNvSpPr/>
          <p:nvPr/>
        </p:nvSpPr>
        <p:spPr>
          <a:xfrm>
            <a:off x="4431649" y="3954085"/>
            <a:ext cx="1099512" cy="113921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2</a:t>
            </a:r>
          </a:p>
          <a:p>
            <a:pPr algn="ctr"/>
            <a:r>
              <a:rPr lang="en-US" dirty="0"/>
              <a:t>AZ = 1c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54B724-2169-4B40-8102-B77C59B4803A}"/>
              </a:ext>
            </a:extLst>
          </p:cNvPr>
          <p:cNvSpPr/>
          <p:nvPr/>
        </p:nvSpPr>
        <p:spPr>
          <a:xfrm>
            <a:off x="2397815" y="2518630"/>
            <a:ext cx="1099512" cy="11392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F5B299-F870-44A2-8B17-64207B1FDF42}"/>
              </a:ext>
            </a:extLst>
          </p:cNvPr>
          <p:cNvSpPr/>
          <p:nvPr/>
        </p:nvSpPr>
        <p:spPr>
          <a:xfrm>
            <a:off x="4341948" y="5350911"/>
            <a:ext cx="1099512" cy="11392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</a:t>
            </a:r>
          </a:p>
          <a:p>
            <a:pPr algn="ctr"/>
            <a:r>
              <a:rPr lang="en-US" dirty="0"/>
              <a:t>AZ = 1a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D21255-8F34-41F0-A0A6-11A2B7F6128B}"/>
              </a:ext>
            </a:extLst>
          </p:cNvPr>
          <p:cNvSpPr/>
          <p:nvPr/>
        </p:nvSpPr>
        <p:spPr>
          <a:xfrm>
            <a:off x="2397815" y="4582628"/>
            <a:ext cx="1099512" cy="11392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</a:t>
            </a:r>
          </a:p>
          <a:p>
            <a:pPr algn="ctr"/>
            <a:r>
              <a:rPr lang="en-US" dirty="0"/>
              <a:t>AZ = 1a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74A0F-323F-4608-902C-A03A5DEC3145}"/>
              </a:ext>
            </a:extLst>
          </p:cNvPr>
          <p:cNvSpPr txBox="1"/>
          <p:nvPr/>
        </p:nvSpPr>
        <p:spPr>
          <a:xfrm>
            <a:off x="3804" y="5626"/>
            <a:ext cx="2093843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= AZ</a:t>
            </a:r>
          </a:p>
          <a:p>
            <a:r>
              <a:rPr lang="en-US" dirty="0">
                <a:solidFill>
                  <a:srgbClr val="002060"/>
                </a:solidFill>
              </a:rPr>
              <a:t>Blue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= EC2 Instances</a:t>
            </a:r>
          </a:p>
          <a:p>
            <a:r>
              <a:rPr lang="en-US" dirty="0"/>
              <a:t>White</a:t>
            </a:r>
            <a:r>
              <a:rPr lang="en-US" dirty="0">
                <a:solidFill>
                  <a:schemeClr val="bg1"/>
                </a:solidFill>
              </a:rPr>
              <a:t> = VPC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2188F3-F61B-44F6-ABED-A42AF2CB0EAE}"/>
              </a:ext>
            </a:extLst>
          </p:cNvPr>
          <p:cNvSpPr/>
          <p:nvPr/>
        </p:nvSpPr>
        <p:spPr>
          <a:xfrm>
            <a:off x="17572" y="3558453"/>
            <a:ext cx="1390962" cy="123067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2EB49F2C-FB52-42E4-9030-D26BA8CE6678}"/>
              </a:ext>
            </a:extLst>
          </p:cNvPr>
          <p:cNvSpPr/>
          <p:nvPr/>
        </p:nvSpPr>
        <p:spPr>
          <a:xfrm>
            <a:off x="391908" y="3811433"/>
            <a:ext cx="634030" cy="739285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193B1B7-6E46-4687-83D3-433AEF92725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408534" y="4173791"/>
            <a:ext cx="707175" cy="319511"/>
          </a:xfrm>
          <a:prstGeom prst="curved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7FA1C-1A4C-4E89-8319-F073523AE0B3}"/>
              </a:ext>
            </a:extLst>
          </p:cNvPr>
          <p:cNvSpPr txBox="1"/>
          <p:nvPr/>
        </p:nvSpPr>
        <p:spPr>
          <a:xfrm>
            <a:off x="80250" y="5869982"/>
            <a:ext cx="184929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 OPS ADMIN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D59846-5639-45CE-BB4D-2A11EC3C1718}"/>
              </a:ext>
            </a:extLst>
          </p:cNvPr>
          <p:cNvSpPr txBox="1"/>
          <p:nvPr/>
        </p:nvSpPr>
        <p:spPr>
          <a:xfrm>
            <a:off x="8690369" y="2337613"/>
            <a:ext cx="61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  <a:p>
            <a:r>
              <a:rPr lang="en-US" dirty="0">
                <a:solidFill>
                  <a:schemeClr val="bg1"/>
                </a:solidFill>
              </a:rPr>
              <a:t>:22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E0DF93-04B8-4169-9A23-E2975113A86D}"/>
              </a:ext>
            </a:extLst>
          </p:cNvPr>
          <p:cNvSpPr txBox="1"/>
          <p:nvPr/>
        </p:nvSpPr>
        <p:spPr>
          <a:xfrm>
            <a:off x="8673546" y="4674029"/>
            <a:ext cx="61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:22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3F100C-0A56-4434-9C7F-C04FD3164877}"/>
              </a:ext>
            </a:extLst>
          </p:cNvPr>
          <p:cNvSpPr txBox="1"/>
          <p:nvPr/>
        </p:nvSpPr>
        <p:spPr>
          <a:xfrm>
            <a:off x="3470320" y="5352508"/>
            <a:ext cx="6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7CFF62-BCCA-4CC1-AFBC-D6D86D286DF5}"/>
              </a:ext>
            </a:extLst>
          </p:cNvPr>
          <p:cNvSpPr txBox="1"/>
          <p:nvPr/>
        </p:nvSpPr>
        <p:spPr>
          <a:xfrm>
            <a:off x="5408587" y="6048061"/>
            <a:ext cx="6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:22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2FF156-B515-42D2-B3D8-3275343831A2}"/>
              </a:ext>
            </a:extLst>
          </p:cNvPr>
          <p:cNvSpPr txBox="1"/>
          <p:nvPr/>
        </p:nvSpPr>
        <p:spPr>
          <a:xfrm>
            <a:off x="80250" y="1249468"/>
            <a:ext cx="184929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F5C11B-4DED-46DD-86E4-98A15044FFB8}"/>
              </a:ext>
            </a:extLst>
          </p:cNvPr>
          <p:cNvCxnSpPr>
            <a:cxnSpLocks/>
          </p:cNvCxnSpPr>
          <p:nvPr/>
        </p:nvCxnSpPr>
        <p:spPr>
          <a:xfrm>
            <a:off x="6397486" y="3977353"/>
            <a:ext cx="3396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EAAA31A-D2AF-4C92-B57D-6F8D66349AA3}"/>
              </a:ext>
            </a:extLst>
          </p:cNvPr>
          <p:cNvCxnSpPr>
            <a:cxnSpLocks/>
          </p:cNvCxnSpPr>
          <p:nvPr/>
        </p:nvCxnSpPr>
        <p:spPr>
          <a:xfrm flipV="1">
            <a:off x="6026054" y="2518631"/>
            <a:ext cx="1449692" cy="123247"/>
          </a:xfrm>
          <a:prstGeom prst="straightConnector1">
            <a:avLst/>
          </a:prstGeom>
          <a:ln w="38100">
            <a:solidFill>
              <a:schemeClr val="bg1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01456E9-4105-47D2-804C-314E9D312A70}"/>
              </a:ext>
            </a:extLst>
          </p:cNvPr>
          <p:cNvCxnSpPr>
            <a:cxnSpLocks/>
          </p:cNvCxnSpPr>
          <p:nvPr/>
        </p:nvCxnSpPr>
        <p:spPr>
          <a:xfrm>
            <a:off x="5303775" y="4190010"/>
            <a:ext cx="2171971" cy="633781"/>
          </a:xfrm>
          <a:prstGeom prst="straightConnector1">
            <a:avLst/>
          </a:prstGeom>
          <a:ln w="38100">
            <a:solidFill>
              <a:schemeClr val="bg1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B2495CB-59E5-4728-B706-59AB23D9C1B6}"/>
              </a:ext>
            </a:extLst>
          </p:cNvPr>
          <p:cNvCxnSpPr>
            <a:cxnSpLocks/>
          </p:cNvCxnSpPr>
          <p:nvPr/>
        </p:nvCxnSpPr>
        <p:spPr>
          <a:xfrm flipV="1">
            <a:off x="3320510" y="1944728"/>
            <a:ext cx="1983265" cy="978965"/>
          </a:xfrm>
          <a:prstGeom prst="straightConnector1">
            <a:avLst/>
          </a:prstGeom>
          <a:ln w="38100">
            <a:solidFill>
              <a:schemeClr val="bg1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B336FDF-9D41-43BF-9435-2AEE8E791F5D}"/>
              </a:ext>
            </a:extLst>
          </p:cNvPr>
          <p:cNvCxnSpPr>
            <a:cxnSpLocks/>
          </p:cNvCxnSpPr>
          <p:nvPr/>
        </p:nvCxnSpPr>
        <p:spPr>
          <a:xfrm>
            <a:off x="3342843" y="3318944"/>
            <a:ext cx="1241112" cy="871066"/>
          </a:xfrm>
          <a:prstGeom prst="straightConnector1">
            <a:avLst/>
          </a:prstGeom>
          <a:ln w="38100">
            <a:solidFill>
              <a:schemeClr val="bg1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D90A24-25B5-4921-8F97-5C5697593FA9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04899" y="1618800"/>
            <a:ext cx="1645536" cy="1232232"/>
          </a:xfrm>
          <a:prstGeom prst="straightConnector1">
            <a:avLst/>
          </a:prstGeom>
          <a:ln w="38100">
            <a:solidFill>
              <a:schemeClr val="bg1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Smiley Face 125">
            <a:extLst>
              <a:ext uri="{FF2B5EF4-FFF2-40B4-BE49-F238E27FC236}">
                <a16:creationId xmlns:a16="http://schemas.microsoft.com/office/drawing/2014/main" id="{92259858-62AF-4B7E-BACB-8DD6CBFD95E2}"/>
              </a:ext>
            </a:extLst>
          </p:cNvPr>
          <p:cNvSpPr/>
          <p:nvPr/>
        </p:nvSpPr>
        <p:spPr>
          <a:xfrm>
            <a:off x="215537" y="1260114"/>
            <a:ext cx="352742" cy="369332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DEA027-11D1-47E1-B8AF-EE5006D9C932}"/>
              </a:ext>
            </a:extLst>
          </p:cNvPr>
          <p:cNvSpPr txBox="1"/>
          <p:nvPr/>
        </p:nvSpPr>
        <p:spPr>
          <a:xfrm>
            <a:off x="10166193" y="-9823"/>
            <a:ext cx="2022003" cy="506292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Selected Public Subnets In The ELB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Selected Private Instances In The ELB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Enables Cross-Region Replication And 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Made Bucket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Instances Periodically Sync Content From S3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7BC3C-5B2B-4067-8A1C-4BB1108FA68F}"/>
              </a:ext>
            </a:extLst>
          </p:cNvPr>
          <p:cNvSpPr txBox="1"/>
          <p:nvPr/>
        </p:nvSpPr>
        <p:spPr>
          <a:xfrm>
            <a:off x="3479731" y="2860424"/>
            <a:ext cx="231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 (From Anywhere)</a:t>
            </a:r>
          </a:p>
          <a:p>
            <a:r>
              <a:rPr lang="en-US" dirty="0">
                <a:solidFill>
                  <a:schemeClr val="bg1"/>
                </a:solidFill>
              </a:rPr>
              <a:t>:443 (From Anywhere)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595B1F-93DC-4CB9-BDF9-6B344AEFC949}"/>
              </a:ext>
            </a:extLst>
          </p:cNvPr>
          <p:cNvCxnSpPr>
            <a:cxnSpLocks/>
            <a:stCxn id="82" idx="3"/>
            <a:endCxn id="80" idx="1"/>
          </p:cNvCxnSpPr>
          <p:nvPr/>
        </p:nvCxnSpPr>
        <p:spPr>
          <a:xfrm>
            <a:off x="11238997" y="5846887"/>
            <a:ext cx="0" cy="201174"/>
          </a:xfrm>
          <a:prstGeom prst="straightConnector1">
            <a:avLst/>
          </a:prstGeom>
          <a:ln w="38100" cmpd="dbl">
            <a:gradFill>
              <a:gsLst>
                <a:gs pos="100000">
                  <a:schemeClr val="bg1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ylinder 79">
            <a:extLst>
              <a:ext uri="{FF2B5EF4-FFF2-40B4-BE49-F238E27FC236}">
                <a16:creationId xmlns:a16="http://schemas.microsoft.com/office/drawing/2014/main" id="{6FF5000C-DF5A-45F1-9ACB-F6DAD7C16BA2}"/>
              </a:ext>
            </a:extLst>
          </p:cNvPr>
          <p:cNvSpPr/>
          <p:nvPr/>
        </p:nvSpPr>
        <p:spPr>
          <a:xfrm>
            <a:off x="10606161" y="6048061"/>
            <a:ext cx="1265671" cy="721386"/>
          </a:xfrm>
          <a:prstGeom prst="ca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87F8F8-4A3D-4CE0-B514-BA38B08CFDDB}"/>
              </a:ext>
            </a:extLst>
          </p:cNvPr>
          <p:cNvSpPr txBox="1"/>
          <p:nvPr/>
        </p:nvSpPr>
        <p:spPr>
          <a:xfrm>
            <a:off x="10430904" y="6239314"/>
            <a:ext cx="15705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S3 Backup </a:t>
            </a:r>
          </a:p>
          <a:p>
            <a:pPr algn="ctr"/>
            <a:r>
              <a:rPr lang="en-US" sz="1050" dirty="0"/>
              <a:t>REGION = EU</a:t>
            </a:r>
          </a:p>
        </p:txBody>
      </p:sp>
      <p:sp>
        <p:nvSpPr>
          <p:cNvPr id="82" name="Cylinder 81">
            <a:extLst>
              <a:ext uri="{FF2B5EF4-FFF2-40B4-BE49-F238E27FC236}">
                <a16:creationId xmlns:a16="http://schemas.microsoft.com/office/drawing/2014/main" id="{247A674B-7D48-4C6B-B600-587581AF820C}"/>
              </a:ext>
            </a:extLst>
          </p:cNvPr>
          <p:cNvSpPr/>
          <p:nvPr/>
        </p:nvSpPr>
        <p:spPr>
          <a:xfrm>
            <a:off x="10606161" y="5125501"/>
            <a:ext cx="1265671" cy="721386"/>
          </a:xfrm>
          <a:prstGeom prst="ca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D58CC7-BB45-4D27-80BD-114239EDA66F}"/>
              </a:ext>
            </a:extLst>
          </p:cNvPr>
          <p:cNvSpPr txBox="1"/>
          <p:nvPr/>
        </p:nvSpPr>
        <p:spPr>
          <a:xfrm>
            <a:off x="10597279" y="5292781"/>
            <a:ext cx="1324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S3 </a:t>
            </a:r>
          </a:p>
          <a:p>
            <a:pPr algn="ctr"/>
            <a:r>
              <a:rPr lang="en-US" sz="1050" dirty="0"/>
              <a:t>REGION = US EAST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EF64F6-54F3-4D11-A877-72E1DDF77CC1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8681719" y="3047816"/>
            <a:ext cx="1915560" cy="2483492"/>
          </a:xfrm>
          <a:prstGeom prst="straightConnector1">
            <a:avLst/>
          </a:prstGeom>
          <a:ln w="38100" cmpd="tri">
            <a:gradFill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95000"/>
                    <a:lumOff val="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C1AC334-12B9-441F-B820-D698302D1D43}"/>
              </a:ext>
            </a:extLst>
          </p:cNvPr>
          <p:cNvCxnSpPr>
            <a:cxnSpLocks/>
            <a:stCxn id="72" idx="1"/>
            <a:endCxn id="26" idx="1"/>
          </p:cNvCxnSpPr>
          <p:nvPr/>
        </p:nvCxnSpPr>
        <p:spPr>
          <a:xfrm flipH="1" flipV="1">
            <a:off x="8673546" y="5274194"/>
            <a:ext cx="1923733" cy="257114"/>
          </a:xfrm>
          <a:prstGeom prst="straightConnector1">
            <a:avLst/>
          </a:prstGeom>
          <a:ln w="38100" cmpd="tri">
            <a:gradFill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95000"/>
                    <a:lumOff val="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1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9B31-39B0-42A6-BCAC-4FE269A0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214" y="24290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API Gateway  /  Lambda  / 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DynamoDB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70B81-5FA1-401B-9017-D1A5113077C6}"/>
              </a:ext>
            </a:extLst>
          </p:cNvPr>
          <p:cNvSpPr/>
          <p:nvPr/>
        </p:nvSpPr>
        <p:spPr>
          <a:xfrm>
            <a:off x="2107095" y="1531451"/>
            <a:ext cx="7687088" cy="50865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A40108-92FE-4C0F-9BD1-D0977A8D67E1}"/>
              </a:ext>
            </a:extLst>
          </p:cNvPr>
          <p:cNvCxnSpPr>
            <a:cxnSpLocks/>
          </p:cNvCxnSpPr>
          <p:nvPr/>
        </p:nvCxnSpPr>
        <p:spPr>
          <a:xfrm>
            <a:off x="6397486" y="1529944"/>
            <a:ext cx="0" cy="508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3681E5-7BDE-4FF9-98D9-14EE92A43FC0}"/>
              </a:ext>
            </a:extLst>
          </p:cNvPr>
          <p:cNvSpPr txBox="1"/>
          <p:nvPr/>
        </p:nvSpPr>
        <p:spPr>
          <a:xfrm>
            <a:off x="3694046" y="1538077"/>
            <a:ext cx="14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Public Subnet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F401A-C48B-41FC-A0C8-5AEFD936E317}"/>
              </a:ext>
            </a:extLst>
          </p:cNvPr>
          <p:cNvSpPr txBox="1"/>
          <p:nvPr/>
        </p:nvSpPr>
        <p:spPr>
          <a:xfrm>
            <a:off x="7361581" y="1575396"/>
            <a:ext cx="171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Private Subnets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BD500-1CA5-4296-8CE8-7E90F999D5B2}"/>
              </a:ext>
            </a:extLst>
          </p:cNvPr>
          <p:cNvSpPr/>
          <p:nvPr/>
        </p:nvSpPr>
        <p:spPr>
          <a:xfrm>
            <a:off x="7287041" y="2184408"/>
            <a:ext cx="1436201" cy="147857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1</a:t>
            </a:r>
          </a:p>
          <a:p>
            <a:pPr algn="ctr"/>
            <a:r>
              <a:rPr lang="en-US" dirty="0"/>
              <a:t>AZ = 1b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1E555-E688-4648-BBE7-18B4764E2A33}"/>
              </a:ext>
            </a:extLst>
          </p:cNvPr>
          <p:cNvSpPr/>
          <p:nvPr/>
        </p:nvSpPr>
        <p:spPr>
          <a:xfrm>
            <a:off x="7287041" y="4498024"/>
            <a:ext cx="1436201" cy="147857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2</a:t>
            </a:r>
          </a:p>
          <a:p>
            <a:pPr algn="ctr"/>
            <a:r>
              <a:rPr lang="en-US" dirty="0"/>
              <a:t>AZ = 1c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4EEDB-9E57-4838-81DF-49C4C71DB4B5}"/>
              </a:ext>
            </a:extLst>
          </p:cNvPr>
          <p:cNvSpPr/>
          <p:nvPr/>
        </p:nvSpPr>
        <p:spPr>
          <a:xfrm>
            <a:off x="4341948" y="2098371"/>
            <a:ext cx="1099512" cy="113921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1</a:t>
            </a:r>
          </a:p>
          <a:p>
            <a:pPr algn="ctr"/>
            <a:r>
              <a:rPr lang="en-US" dirty="0"/>
              <a:t>AZ = 1b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0C9FB9-D1C2-43FD-8B38-4596027D12CB}"/>
              </a:ext>
            </a:extLst>
          </p:cNvPr>
          <p:cNvSpPr/>
          <p:nvPr/>
        </p:nvSpPr>
        <p:spPr>
          <a:xfrm>
            <a:off x="4341948" y="3503610"/>
            <a:ext cx="1099512" cy="113921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2</a:t>
            </a:r>
          </a:p>
          <a:p>
            <a:pPr algn="ctr"/>
            <a:r>
              <a:rPr lang="en-US" dirty="0"/>
              <a:t>AZ = 1c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54B724-2169-4B40-8102-B77C59B4803A}"/>
              </a:ext>
            </a:extLst>
          </p:cNvPr>
          <p:cNvSpPr/>
          <p:nvPr/>
        </p:nvSpPr>
        <p:spPr>
          <a:xfrm>
            <a:off x="2397815" y="2518630"/>
            <a:ext cx="1099512" cy="11392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F5B299-F870-44A2-8B17-64207B1FDF42}"/>
              </a:ext>
            </a:extLst>
          </p:cNvPr>
          <p:cNvSpPr/>
          <p:nvPr/>
        </p:nvSpPr>
        <p:spPr>
          <a:xfrm>
            <a:off x="4341948" y="5350911"/>
            <a:ext cx="1099512" cy="11392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</a:t>
            </a:r>
          </a:p>
          <a:p>
            <a:pPr algn="ctr"/>
            <a:r>
              <a:rPr lang="en-US" dirty="0"/>
              <a:t>AZ = 1a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D21255-8F34-41F0-A0A6-11A2B7F6128B}"/>
              </a:ext>
            </a:extLst>
          </p:cNvPr>
          <p:cNvSpPr/>
          <p:nvPr/>
        </p:nvSpPr>
        <p:spPr>
          <a:xfrm>
            <a:off x="2397815" y="4582628"/>
            <a:ext cx="1099512" cy="11392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</a:t>
            </a:r>
          </a:p>
          <a:p>
            <a:pPr algn="ctr"/>
            <a:r>
              <a:rPr lang="en-US" dirty="0"/>
              <a:t>AZ = 1a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2188F3-F61B-44F6-ABED-A42AF2CB0EAE}"/>
              </a:ext>
            </a:extLst>
          </p:cNvPr>
          <p:cNvSpPr/>
          <p:nvPr/>
        </p:nvSpPr>
        <p:spPr>
          <a:xfrm>
            <a:off x="17572" y="3558453"/>
            <a:ext cx="1390962" cy="123067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2EB49F2C-FB52-42E4-9030-D26BA8CE6678}"/>
              </a:ext>
            </a:extLst>
          </p:cNvPr>
          <p:cNvSpPr/>
          <p:nvPr/>
        </p:nvSpPr>
        <p:spPr>
          <a:xfrm>
            <a:off x="391908" y="3811433"/>
            <a:ext cx="634030" cy="739285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193B1B7-6E46-4687-83D3-433AEF92725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408534" y="4173791"/>
            <a:ext cx="707175" cy="319511"/>
          </a:xfrm>
          <a:prstGeom prst="curved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7FA1C-1A4C-4E89-8319-F073523AE0B3}"/>
              </a:ext>
            </a:extLst>
          </p:cNvPr>
          <p:cNvSpPr txBox="1"/>
          <p:nvPr/>
        </p:nvSpPr>
        <p:spPr>
          <a:xfrm>
            <a:off x="80250" y="5869982"/>
            <a:ext cx="184929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 OPS ADMIN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D59846-5639-45CE-BB4D-2A11EC3C1718}"/>
              </a:ext>
            </a:extLst>
          </p:cNvPr>
          <p:cNvSpPr txBox="1"/>
          <p:nvPr/>
        </p:nvSpPr>
        <p:spPr>
          <a:xfrm>
            <a:off x="8690369" y="2337613"/>
            <a:ext cx="61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:22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E0DF93-04B8-4169-9A23-E2975113A86D}"/>
              </a:ext>
            </a:extLst>
          </p:cNvPr>
          <p:cNvSpPr txBox="1"/>
          <p:nvPr/>
        </p:nvSpPr>
        <p:spPr>
          <a:xfrm>
            <a:off x="8673546" y="4674029"/>
            <a:ext cx="61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:22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3F100C-0A56-4434-9C7F-C04FD3164877}"/>
              </a:ext>
            </a:extLst>
          </p:cNvPr>
          <p:cNvSpPr txBox="1"/>
          <p:nvPr/>
        </p:nvSpPr>
        <p:spPr>
          <a:xfrm>
            <a:off x="3470320" y="5352508"/>
            <a:ext cx="6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7CFF62-BCCA-4CC1-AFBC-D6D86D286DF5}"/>
              </a:ext>
            </a:extLst>
          </p:cNvPr>
          <p:cNvSpPr txBox="1"/>
          <p:nvPr/>
        </p:nvSpPr>
        <p:spPr>
          <a:xfrm>
            <a:off x="5408587" y="6048061"/>
            <a:ext cx="6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:22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6372CDA4-C4B5-4D41-BD4D-2CBDE6F2CB0C}"/>
              </a:ext>
            </a:extLst>
          </p:cNvPr>
          <p:cNvSpPr/>
          <p:nvPr/>
        </p:nvSpPr>
        <p:spPr>
          <a:xfrm>
            <a:off x="10283699" y="2518630"/>
            <a:ext cx="1447798" cy="1860841"/>
          </a:xfrm>
          <a:prstGeom prst="ca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2FF156-B515-42D2-B3D8-3275343831A2}"/>
              </a:ext>
            </a:extLst>
          </p:cNvPr>
          <p:cNvSpPr txBox="1"/>
          <p:nvPr/>
        </p:nvSpPr>
        <p:spPr>
          <a:xfrm>
            <a:off x="80250" y="1249468"/>
            <a:ext cx="184929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D4EA8-DF68-4B26-A075-0CDB85158024}"/>
              </a:ext>
            </a:extLst>
          </p:cNvPr>
          <p:cNvSpPr txBox="1"/>
          <p:nvPr/>
        </p:nvSpPr>
        <p:spPr>
          <a:xfrm>
            <a:off x="10281733" y="3207834"/>
            <a:ext cx="1447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S3 </a:t>
            </a:r>
          </a:p>
          <a:p>
            <a:pPr algn="ctr"/>
            <a:r>
              <a:rPr lang="en-US" sz="1200" dirty="0"/>
              <a:t>REGION = US EAST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15B42E9C-2917-42D4-B2B9-9D98DD76BA62}"/>
              </a:ext>
            </a:extLst>
          </p:cNvPr>
          <p:cNvSpPr/>
          <p:nvPr/>
        </p:nvSpPr>
        <p:spPr>
          <a:xfrm>
            <a:off x="10344116" y="4950366"/>
            <a:ext cx="1447798" cy="1860841"/>
          </a:xfrm>
          <a:prstGeom prst="ca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9FF77A-5708-4F7B-B748-184E7FCA7444}"/>
              </a:ext>
            </a:extLst>
          </p:cNvPr>
          <p:cNvSpPr txBox="1"/>
          <p:nvPr/>
        </p:nvSpPr>
        <p:spPr>
          <a:xfrm>
            <a:off x="10281733" y="5639570"/>
            <a:ext cx="1570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S3 Backup </a:t>
            </a:r>
          </a:p>
          <a:p>
            <a:pPr algn="ctr"/>
            <a:r>
              <a:rPr lang="en-US" sz="1200" dirty="0"/>
              <a:t>REGION = EU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F5C11B-4DED-46DD-86E4-98A15044FFB8}"/>
              </a:ext>
            </a:extLst>
          </p:cNvPr>
          <p:cNvCxnSpPr>
            <a:cxnSpLocks/>
          </p:cNvCxnSpPr>
          <p:nvPr/>
        </p:nvCxnSpPr>
        <p:spPr>
          <a:xfrm>
            <a:off x="6397486" y="3977353"/>
            <a:ext cx="3396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Smiley Face 125">
            <a:extLst>
              <a:ext uri="{FF2B5EF4-FFF2-40B4-BE49-F238E27FC236}">
                <a16:creationId xmlns:a16="http://schemas.microsoft.com/office/drawing/2014/main" id="{92259858-62AF-4B7E-BACB-8DD6CBFD95E2}"/>
              </a:ext>
            </a:extLst>
          </p:cNvPr>
          <p:cNvSpPr/>
          <p:nvPr/>
        </p:nvSpPr>
        <p:spPr>
          <a:xfrm>
            <a:off x="215537" y="1260114"/>
            <a:ext cx="352742" cy="369332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A22963-FF5A-40F1-9F21-29BB50C547E2}"/>
              </a:ext>
            </a:extLst>
          </p:cNvPr>
          <p:cNvSpPr txBox="1"/>
          <p:nvPr/>
        </p:nvSpPr>
        <p:spPr>
          <a:xfrm>
            <a:off x="10000943" y="42874"/>
            <a:ext cx="184929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DynamoDB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D5DA37-8ADB-4D09-AE2C-0D273F790C28}"/>
              </a:ext>
            </a:extLst>
          </p:cNvPr>
          <p:cNvSpPr txBox="1"/>
          <p:nvPr/>
        </p:nvSpPr>
        <p:spPr>
          <a:xfrm>
            <a:off x="10000943" y="632332"/>
            <a:ext cx="184929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1131E81-6289-48D9-9429-B45CCB8B2E8E}"/>
              </a:ext>
            </a:extLst>
          </p:cNvPr>
          <p:cNvSpPr txBox="1"/>
          <p:nvPr/>
        </p:nvSpPr>
        <p:spPr>
          <a:xfrm>
            <a:off x="10000943" y="1209550"/>
            <a:ext cx="184929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API-Gateway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757106-D6C2-4E98-AB3C-768D016A1DFE}"/>
              </a:ext>
            </a:extLst>
          </p:cNvPr>
          <p:cNvCxnSpPr>
            <a:stCxn id="78" idx="0"/>
            <a:endCxn id="77" idx="2"/>
          </p:cNvCxnSpPr>
          <p:nvPr/>
        </p:nvCxnSpPr>
        <p:spPr>
          <a:xfrm flipV="1">
            <a:off x="10925592" y="412206"/>
            <a:ext cx="0" cy="220126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EC7B30-532D-47EC-90E2-4F43F3376CDD}"/>
              </a:ext>
            </a:extLst>
          </p:cNvPr>
          <p:cNvCxnSpPr>
            <a:cxnSpLocks/>
            <a:stCxn id="79" idx="0"/>
            <a:endCxn id="78" idx="2"/>
          </p:cNvCxnSpPr>
          <p:nvPr/>
        </p:nvCxnSpPr>
        <p:spPr>
          <a:xfrm flipV="1">
            <a:off x="10925592" y="1001664"/>
            <a:ext cx="0" cy="207886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9FF354-D072-47D3-AE96-22330A97F7ED}"/>
              </a:ext>
            </a:extLst>
          </p:cNvPr>
          <p:cNvCxnSpPr>
            <a:cxnSpLocks/>
            <a:stCxn id="78" idx="3"/>
            <a:endCxn id="20" idx="3"/>
          </p:cNvCxnSpPr>
          <p:nvPr/>
        </p:nvCxnSpPr>
        <p:spPr>
          <a:xfrm flipH="1">
            <a:off x="11729531" y="816998"/>
            <a:ext cx="120710" cy="2667835"/>
          </a:xfrm>
          <a:prstGeom prst="bentConnector3">
            <a:avLst>
              <a:gd name="adj1" fmla="val -18938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5BBC4BC6-58D6-4211-9180-3E2807FE6ACD}"/>
              </a:ext>
            </a:extLst>
          </p:cNvPr>
          <p:cNvCxnSpPr>
            <a:stCxn id="25" idx="1"/>
            <a:endCxn id="79" idx="2"/>
          </p:cNvCxnSpPr>
          <p:nvPr/>
        </p:nvCxnSpPr>
        <p:spPr>
          <a:xfrm rot="10800000" flipH="1">
            <a:off x="8690368" y="1578882"/>
            <a:ext cx="2235223" cy="1358896"/>
          </a:xfrm>
          <a:prstGeom prst="bentConnector4">
            <a:avLst>
              <a:gd name="adj1" fmla="val 32460"/>
              <a:gd name="adj2" fmla="val 72083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BD018A7-CF0D-4160-8E9B-42F1C414F0F1}"/>
              </a:ext>
            </a:extLst>
          </p:cNvPr>
          <p:cNvCxnSpPr>
            <a:cxnSpLocks/>
            <a:endCxn id="26" idx="1"/>
          </p:cNvCxnSpPr>
          <p:nvPr/>
        </p:nvCxnSpPr>
        <p:spPr>
          <a:xfrm rot="5400000">
            <a:off x="7672513" y="2945764"/>
            <a:ext cx="3329464" cy="1327397"/>
          </a:xfrm>
          <a:prstGeom prst="bentConnector4">
            <a:avLst>
              <a:gd name="adj1" fmla="val 40987"/>
              <a:gd name="adj2" fmla="val 41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581C7C-62E4-4EDB-9C63-ECAB6BCCFDF5}"/>
              </a:ext>
            </a:extLst>
          </p:cNvPr>
          <p:cNvSpPr txBox="1"/>
          <p:nvPr/>
        </p:nvSpPr>
        <p:spPr>
          <a:xfrm>
            <a:off x="5408587" y="2749338"/>
            <a:ext cx="6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82175D-EAB1-4DE4-8D40-7F23DF3AFB28}"/>
              </a:ext>
            </a:extLst>
          </p:cNvPr>
          <p:cNvSpPr txBox="1"/>
          <p:nvPr/>
        </p:nvSpPr>
        <p:spPr>
          <a:xfrm>
            <a:off x="5413040" y="4221535"/>
            <a:ext cx="6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54A9310-74C8-4DFB-8D21-F21A314B9E2A}"/>
              </a:ext>
            </a:extLst>
          </p:cNvPr>
          <p:cNvSpPr txBox="1"/>
          <p:nvPr/>
        </p:nvSpPr>
        <p:spPr>
          <a:xfrm>
            <a:off x="3479731" y="2820388"/>
            <a:ext cx="61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  <a:p>
            <a:r>
              <a:rPr lang="en-US" dirty="0">
                <a:solidFill>
                  <a:schemeClr val="bg1"/>
                </a:solidFill>
              </a:rPr>
              <a:t>:443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E12ED4-82B4-4AD8-BB3F-D3BA753758EB}"/>
              </a:ext>
            </a:extLst>
          </p:cNvPr>
          <p:cNvSpPr txBox="1"/>
          <p:nvPr/>
        </p:nvSpPr>
        <p:spPr>
          <a:xfrm>
            <a:off x="0" y="5129"/>
            <a:ext cx="2093843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= AZ</a:t>
            </a:r>
          </a:p>
          <a:p>
            <a:r>
              <a:rPr lang="en-US" dirty="0">
                <a:solidFill>
                  <a:srgbClr val="002060"/>
                </a:solidFill>
              </a:rPr>
              <a:t>Blue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= EC2 Instances</a:t>
            </a:r>
          </a:p>
          <a:p>
            <a:r>
              <a:rPr lang="en-US" dirty="0"/>
              <a:t>White</a:t>
            </a:r>
            <a:r>
              <a:rPr lang="en-US" dirty="0">
                <a:solidFill>
                  <a:schemeClr val="bg1"/>
                </a:solidFill>
              </a:rPr>
              <a:t> = VPC</a:t>
            </a:r>
          </a:p>
        </p:txBody>
      </p:sp>
    </p:spTree>
    <p:extLst>
      <p:ext uri="{BB962C8B-B14F-4D97-AF65-F5344CB8AC3E}">
        <p14:creationId xmlns:p14="http://schemas.microsoft.com/office/powerpoint/2010/main" val="153743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9B31-39B0-42A6-BCAC-4FE269A0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787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Auto-scaling  &amp;  CloudFront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74A0F-323F-4608-902C-A03A5DEC3145}"/>
              </a:ext>
            </a:extLst>
          </p:cNvPr>
          <p:cNvSpPr txBox="1"/>
          <p:nvPr/>
        </p:nvSpPr>
        <p:spPr>
          <a:xfrm>
            <a:off x="602974" y="1889656"/>
            <a:ext cx="5194851" cy="313932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Auto-Scaling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Picked Custom AMI In Auto-Scaling Launch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Selected Private Instances &amp; ELB in Auto-Scaling Group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scaling policies (Scale Between 1-2 Instances, CPU Utilization at 75% &amp; Instances Warm Up After 10sec)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ECF438-F4C3-40ED-987F-F78FF59A0FE8}"/>
              </a:ext>
            </a:extLst>
          </p:cNvPr>
          <p:cNvSpPr txBox="1"/>
          <p:nvPr/>
        </p:nvSpPr>
        <p:spPr>
          <a:xfrm>
            <a:off x="6261652" y="1889656"/>
            <a:ext cx="5194851" cy="313932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CloudFront</a:t>
            </a:r>
          </a:p>
          <a:p>
            <a:pPr algn="ctr"/>
            <a:endParaRPr lang="en-US" b="1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Selected Web Delivery Method For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Selected ELB For Origin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Allowed All HTTP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Sent ELB To All Edge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8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9B31-39B0-42A6-BCAC-4FE269A0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214" y="24290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Architecture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70B81-5FA1-401B-9017-D1A5113077C6}"/>
              </a:ext>
            </a:extLst>
          </p:cNvPr>
          <p:cNvSpPr/>
          <p:nvPr/>
        </p:nvSpPr>
        <p:spPr>
          <a:xfrm>
            <a:off x="2107095" y="1531451"/>
            <a:ext cx="7687088" cy="50865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A40108-92FE-4C0F-9BD1-D0977A8D67E1}"/>
              </a:ext>
            </a:extLst>
          </p:cNvPr>
          <p:cNvCxnSpPr>
            <a:cxnSpLocks/>
          </p:cNvCxnSpPr>
          <p:nvPr/>
        </p:nvCxnSpPr>
        <p:spPr>
          <a:xfrm>
            <a:off x="6397486" y="1529944"/>
            <a:ext cx="0" cy="508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3681E5-7BDE-4FF9-98D9-14EE92A43FC0}"/>
              </a:ext>
            </a:extLst>
          </p:cNvPr>
          <p:cNvSpPr txBox="1"/>
          <p:nvPr/>
        </p:nvSpPr>
        <p:spPr>
          <a:xfrm>
            <a:off x="3694046" y="1538077"/>
            <a:ext cx="14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Public Subnet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F401A-C48B-41FC-A0C8-5AEFD936E317}"/>
              </a:ext>
            </a:extLst>
          </p:cNvPr>
          <p:cNvSpPr txBox="1"/>
          <p:nvPr/>
        </p:nvSpPr>
        <p:spPr>
          <a:xfrm>
            <a:off x="7361581" y="1575396"/>
            <a:ext cx="171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Private Subnets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BD500-1CA5-4296-8CE8-7E90F999D5B2}"/>
              </a:ext>
            </a:extLst>
          </p:cNvPr>
          <p:cNvSpPr/>
          <p:nvPr/>
        </p:nvSpPr>
        <p:spPr>
          <a:xfrm>
            <a:off x="7287041" y="2184408"/>
            <a:ext cx="1436201" cy="147857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1</a:t>
            </a:r>
          </a:p>
          <a:p>
            <a:pPr algn="ctr"/>
            <a:r>
              <a:rPr lang="en-US" dirty="0"/>
              <a:t>AZ = 1b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1E555-E688-4648-BBE7-18B4764E2A33}"/>
              </a:ext>
            </a:extLst>
          </p:cNvPr>
          <p:cNvSpPr/>
          <p:nvPr/>
        </p:nvSpPr>
        <p:spPr>
          <a:xfrm>
            <a:off x="7287041" y="4498024"/>
            <a:ext cx="1436201" cy="147857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2</a:t>
            </a:r>
          </a:p>
          <a:p>
            <a:pPr algn="ctr"/>
            <a:r>
              <a:rPr lang="en-US" dirty="0"/>
              <a:t>AZ = 1c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4EEDB-9E57-4838-81DF-49C4C71DB4B5}"/>
              </a:ext>
            </a:extLst>
          </p:cNvPr>
          <p:cNvSpPr/>
          <p:nvPr/>
        </p:nvSpPr>
        <p:spPr>
          <a:xfrm>
            <a:off x="4341948" y="2098371"/>
            <a:ext cx="1099512" cy="113921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1</a:t>
            </a:r>
          </a:p>
          <a:p>
            <a:pPr algn="ctr"/>
            <a:r>
              <a:rPr lang="en-US" dirty="0"/>
              <a:t>AZ = 1b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0C9FB9-D1C2-43FD-8B38-4596027D12CB}"/>
              </a:ext>
            </a:extLst>
          </p:cNvPr>
          <p:cNvSpPr/>
          <p:nvPr/>
        </p:nvSpPr>
        <p:spPr>
          <a:xfrm>
            <a:off x="4341948" y="3503610"/>
            <a:ext cx="1099512" cy="113921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2</a:t>
            </a:r>
          </a:p>
          <a:p>
            <a:pPr algn="ctr"/>
            <a:r>
              <a:rPr lang="en-US" dirty="0"/>
              <a:t>AZ = 1c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54B724-2169-4B40-8102-B77C59B4803A}"/>
              </a:ext>
            </a:extLst>
          </p:cNvPr>
          <p:cNvSpPr/>
          <p:nvPr/>
        </p:nvSpPr>
        <p:spPr>
          <a:xfrm>
            <a:off x="2397815" y="2518630"/>
            <a:ext cx="1099512" cy="11392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F5B299-F870-44A2-8B17-64207B1FDF42}"/>
              </a:ext>
            </a:extLst>
          </p:cNvPr>
          <p:cNvSpPr/>
          <p:nvPr/>
        </p:nvSpPr>
        <p:spPr>
          <a:xfrm>
            <a:off x="4341948" y="5350911"/>
            <a:ext cx="1099512" cy="11392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</a:t>
            </a:r>
          </a:p>
          <a:p>
            <a:pPr algn="ctr"/>
            <a:r>
              <a:rPr lang="en-US" dirty="0"/>
              <a:t>AZ = 1a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D21255-8F34-41F0-A0A6-11A2B7F6128B}"/>
              </a:ext>
            </a:extLst>
          </p:cNvPr>
          <p:cNvSpPr/>
          <p:nvPr/>
        </p:nvSpPr>
        <p:spPr>
          <a:xfrm>
            <a:off x="2397815" y="4582628"/>
            <a:ext cx="1099512" cy="11392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</a:t>
            </a:r>
          </a:p>
          <a:p>
            <a:pPr algn="ctr"/>
            <a:r>
              <a:rPr lang="en-US" dirty="0"/>
              <a:t>AZ = 1a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2188F3-F61B-44F6-ABED-A42AF2CB0EAE}"/>
              </a:ext>
            </a:extLst>
          </p:cNvPr>
          <p:cNvSpPr/>
          <p:nvPr/>
        </p:nvSpPr>
        <p:spPr>
          <a:xfrm>
            <a:off x="17572" y="3558453"/>
            <a:ext cx="1390962" cy="123067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2EB49F2C-FB52-42E4-9030-D26BA8CE6678}"/>
              </a:ext>
            </a:extLst>
          </p:cNvPr>
          <p:cNvSpPr/>
          <p:nvPr/>
        </p:nvSpPr>
        <p:spPr>
          <a:xfrm>
            <a:off x="391908" y="3811433"/>
            <a:ext cx="634030" cy="739285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193B1B7-6E46-4687-83D3-433AEF92725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408534" y="4173791"/>
            <a:ext cx="707175" cy="319511"/>
          </a:xfrm>
          <a:prstGeom prst="curved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7FA1C-1A4C-4E89-8319-F073523AE0B3}"/>
              </a:ext>
            </a:extLst>
          </p:cNvPr>
          <p:cNvSpPr txBox="1"/>
          <p:nvPr/>
        </p:nvSpPr>
        <p:spPr>
          <a:xfrm>
            <a:off x="80250" y="5869982"/>
            <a:ext cx="184929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 OPS ADMIN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D59846-5639-45CE-BB4D-2A11EC3C1718}"/>
              </a:ext>
            </a:extLst>
          </p:cNvPr>
          <p:cNvSpPr txBox="1"/>
          <p:nvPr/>
        </p:nvSpPr>
        <p:spPr>
          <a:xfrm>
            <a:off x="8690369" y="2337613"/>
            <a:ext cx="61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:22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E0DF93-04B8-4169-9A23-E2975113A86D}"/>
              </a:ext>
            </a:extLst>
          </p:cNvPr>
          <p:cNvSpPr txBox="1"/>
          <p:nvPr/>
        </p:nvSpPr>
        <p:spPr>
          <a:xfrm>
            <a:off x="8673546" y="4674029"/>
            <a:ext cx="61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:22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3F100C-0A56-4434-9C7F-C04FD3164877}"/>
              </a:ext>
            </a:extLst>
          </p:cNvPr>
          <p:cNvSpPr txBox="1"/>
          <p:nvPr/>
        </p:nvSpPr>
        <p:spPr>
          <a:xfrm>
            <a:off x="3470320" y="5352508"/>
            <a:ext cx="6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7CFF62-BCCA-4CC1-AFBC-D6D86D286DF5}"/>
              </a:ext>
            </a:extLst>
          </p:cNvPr>
          <p:cNvSpPr txBox="1"/>
          <p:nvPr/>
        </p:nvSpPr>
        <p:spPr>
          <a:xfrm>
            <a:off x="5408587" y="6048061"/>
            <a:ext cx="6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:22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6372CDA4-C4B5-4D41-BD4D-2CBDE6F2CB0C}"/>
              </a:ext>
            </a:extLst>
          </p:cNvPr>
          <p:cNvSpPr/>
          <p:nvPr/>
        </p:nvSpPr>
        <p:spPr>
          <a:xfrm>
            <a:off x="10283699" y="2518630"/>
            <a:ext cx="1447798" cy="1860841"/>
          </a:xfrm>
          <a:prstGeom prst="ca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2FF156-B515-42D2-B3D8-3275343831A2}"/>
              </a:ext>
            </a:extLst>
          </p:cNvPr>
          <p:cNvSpPr txBox="1"/>
          <p:nvPr/>
        </p:nvSpPr>
        <p:spPr>
          <a:xfrm>
            <a:off x="80250" y="1249468"/>
            <a:ext cx="184929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D4EA8-DF68-4B26-A075-0CDB85158024}"/>
              </a:ext>
            </a:extLst>
          </p:cNvPr>
          <p:cNvSpPr txBox="1"/>
          <p:nvPr/>
        </p:nvSpPr>
        <p:spPr>
          <a:xfrm>
            <a:off x="10281733" y="3207834"/>
            <a:ext cx="1447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S3 </a:t>
            </a:r>
          </a:p>
          <a:p>
            <a:pPr algn="ctr"/>
            <a:r>
              <a:rPr lang="en-US" sz="1200" dirty="0"/>
              <a:t>REGION = US EAST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15B42E9C-2917-42D4-B2B9-9D98DD76BA62}"/>
              </a:ext>
            </a:extLst>
          </p:cNvPr>
          <p:cNvSpPr/>
          <p:nvPr/>
        </p:nvSpPr>
        <p:spPr>
          <a:xfrm>
            <a:off x="10344116" y="4950366"/>
            <a:ext cx="1447798" cy="1860841"/>
          </a:xfrm>
          <a:prstGeom prst="ca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9FF77A-5708-4F7B-B748-184E7FCA7444}"/>
              </a:ext>
            </a:extLst>
          </p:cNvPr>
          <p:cNvSpPr txBox="1"/>
          <p:nvPr/>
        </p:nvSpPr>
        <p:spPr>
          <a:xfrm>
            <a:off x="10281733" y="5639570"/>
            <a:ext cx="1570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S3 Backup </a:t>
            </a:r>
          </a:p>
          <a:p>
            <a:pPr algn="ctr"/>
            <a:r>
              <a:rPr lang="en-US" sz="1200" dirty="0"/>
              <a:t>REGION = EU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449361-D502-47B4-B0D7-C4F62A4440F5}"/>
              </a:ext>
            </a:extLst>
          </p:cNvPr>
          <p:cNvSpPr txBox="1"/>
          <p:nvPr/>
        </p:nvSpPr>
        <p:spPr>
          <a:xfrm>
            <a:off x="80250" y="2761108"/>
            <a:ext cx="1849298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CloudFront (All Edge Locations)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F5C11B-4DED-46DD-86E4-98A15044FFB8}"/>
              </a:ext>
            </a:extLst>
          </p:cNvPr>
          <p:cNvCxnSpPr>
            <a:cxnSpLocks/>
          </p:cNvCxnSpPr>
          <p:nvPr/>
        </p:nvCxnSpPr>
        <p:spPr>
          <a:xfrm>
            <a:off x="6397486" y="3977353"/>
            <a:ext cx="3396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068ECC-E45A-495F-8267-2A38901119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007598" y="4379471"/>
            <a:ext cx="0" cy="819107"/>
          </a:xfrm>
          <a:prstGeom prst="straightConnector1">
            <a:avLst/>
          </a:prstGeom>
          <a:ln w="38100" cmpd="dbl">
            <a:gradFill>
              <a:gsLst>
                <a:gs pos="100000">
                  <a:schemeClr val="bg1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2A947E-70FE-4767-8171-4AE964066684}"/>
              </a:ext>
            </a:extLst>
          </p:cNvPr>
          <p:cNvSpPr txBox="1"/>
          <p:nvPr/>
        </p:nvSpPr>
        <p:spPr>
          <a:xfrm>
            <a:off x="7384684" y="3892094"/>
            <a:ext cx="1201396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Auto-Scale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BEE7EB-DE79-4ABE-BFC8-633B2D736598}"/>
              </a:ext>
            </a:extLst>
          </p:cNvPr>
          <p:cNvCxnSpPr>
            <a:stCxn id="43" idx="2"/>
          </p:cNvCxnSpPr>
          <p:nvPr/>
        </p:nvCxnSpPr>
        <p:spPr>
          <a:xfrm>
            <a:off x="7985382" y="4261426"/>
            <a:ext cx="0" cy="3711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B643A9-7D7B-4F36-87A2-D3E714000620}"/>
              </a:ext>
            </a:extLst>
          </p:cNvPr>
          <p:cNvCxnSpPr>
            <a:stCxn id="14" idx="3"/>
          </p:cNvCxnSpPr>
          <p:nvPr/>
        </p:nvCxnSpPr>
        <p:spPr>
          <a:xfrm flipV="1">
            <a:off x="5441460" y="3508788"/>
            <a:ext cx="2034286" cy="2411729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7336E5-55C2-4CD3-81C7-1E4E1DA71478}"/>
              </a:ext>
            </a:extLst>
          </p:cNvPr>
          <p:cNvCxnSpPr>
            <a:stCxn id="14" idx="3"/>
          </p:cNvCxnSpPr>
          <p:nvPr/>
        </p:nvCxnSpPr>
        <p:spPr>
          <a:xfrm flipV="1">
            <a:off x="5441460" y="5775214"/>
            <a:ext cx="2125188" cy="145303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E98B68EC-EAD9-4D0E-B95E-8CC01EBE10EB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3320511" y="2923693"/>
            <a:ext cx="3966531" cy="2043140"/>
          </a:xfrm>
          <a:prstGeom prst="curvedConnector3">
            <a:avLst>
              <a:gd name="adj1" fmla="val 16256"/>
            </a:avLst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8B72BEE-6E8C-4F83-89BD-C2B1A1AE349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320510" y="5105165"/>
            <a:ext cx="3966531" cy="132144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423CB35-F189-4013-8D66-08B850F104E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122711" y="4511934"/>
            <a:ext cx="275104" cy="64030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ADADCC-BB94-46C5-9C30-5EE5A1257965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 flipV="1">
            <a:off x="8723242" y="2923693"/>
            <a:ext cx="1558491" cy="561140"/>
          </a:xfrm>
          <a:prstGeom prst="straightConnector1">
            <a:avLst/>
          </a:prstGeom>
          <a:ln w="38100" cmpd="tri">
            <a:gradFill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95000"/>
                    <a:lumOff val="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9891FB8-B9FC-4289-BC85-F2089E4EAF6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929548" y="5900647"/>
            <a:ext cx="2589484" cy="15400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EAAA31A-D2AF-4C92-B57D-6F8D66349AA3}"/>
              </a:ext>
            </a:extLst>
          </p:cNvPr>
          <p:cNvCxnSpPr>
            <a:cxnSpLocks/>
          </p:cNvCxnSpPr>
          <p:nvPr/>
        </p:nvCxnSpPr>
        <p:spPr>
          <a:xfrm flipV="1">
            <a:off x="5261931" y="2518631"/>
            <a:ext cx="2213815" cy="149346"/>
          </a:xfrm>
          <a:prstGeom prst="straightConnector1">
            <a:avLst/>
          </a:prstGeom>
          <a:ln w="38100">
            <a:solidFill>
              <a:schemeClr val="bg1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01456E9-4105-47D2-804C-314E9D312A70}"/>
              </a:ext>
            </a:extLst>
          </p:cNvPr>
          <p:cNvCxnSpPr/>
          <p:nvPr/>
        </p:nvCxnSpPr>
        <p:spPr>
          <a:xfrm>
            <a:off x="5303775" y="4019638"/>
            <a:ext cx="2171971" cy="804153"/>
          </a:xfrm>
          <a:prstGeom prst="straightConnector1">
            <a:avLst/>
          </a:prstGeom>
          <a:ln w="38100">
            <a:solidFill>
              <a:schemeClr val="bg1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B2495CB-59E5-4728-B706-59AB23D9C1B6}"/>
              </a:ext>
            </a:extLst>
          </p:cNvPr>
          <p:cNvCxnSpPr>
            <a:cxnSpLocks/>
          </p:cNvCxnSpPr>
          <p:nvPr/>
        </p:nvCxnSpPr>
        <p:spPr>
          <a:xfrm flipV="1">
            <a:off x="3320510" y="2667977"/>
            <a:ext cx="1198522" cy="255716"/>
          </a:xfrm>
          <a:prstGeom prst="straightConnector1">
            <a:avLst/>
          </a:prstGeom>
          <a:ln w="38100">
            <a:solidFill>
              <a:schemeClr val="bg1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B336FDF-9D41-43BF-9435-2AEE8E791F5D}"/>
              </a:ext>
            </a:extLst>
          </p:cNvPr>
          <p:cNvCxnSpPr>
            <a:cxnSpLocks/>
          </p:cNvCxnSpPr>
          <p:nvPr/>
        </p:nvCxnSpPr>
        <p:spPr>
          <a:xfrm>
            <a:off x="3342843" y="3318944"/>
            <a:ext cx="1176189" cy="442888"/>
          </a:xfrm>
          <a:prstGeom prst="straightConnector1">
            <a:avLst/>
          </a:prstGeom>
          <a:ln w="38100">
            <a:solidFill>
              <a:schemeClr val="bg1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D90A24-25B5-4921-8F97-5C5697593FA9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04899" y="1618800"/>
            <a:ext cx="1645536" cy="1232232"/>
          </a:xfrm>
          <a:prstGeom prst="straightConnector1">
            <a:avLst/>
          </a:prstGeom>
          <a:ln w="38100">
            <a:solidFill>
              <a:schemeClr val="bg1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Smiley Face 125">
            <a:extLst>
              <a:ext uri="{FF2B5EF4-FFF2-40B4-BE49-F238E27FC236}">
                <a16:creationId xmlns:a16="http://schemas.microsoft.com/office/drawing/2014/main" id="{92259858-62AF-4B7E-BACB-8DD6CBFD95E2}"/>
              </a:ext>
            </a:extLst>
          </p:cNvPr>
          <p:cNvSpPr/>
          <p:nvPr/>
        </p:nvSpPr>
        <p:spPr>
          <a:xfrm>
            <a:off x="215537" y="1260114"/>
            <a:ext cx="352742" cy="369332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D853CB27-4CD9-40F0-9DD5-0693FDE0C662}"/>
              </a:ext>
            </a:extLst>
          </p:cNvPr>
          <p:cNvCxnSpPr>
            <a:cxnSpLocks/>
            <a:stCxn id="20" idx="1"/>
            <a:endCxn id="10" idx="3"/>
          </p:cNvCxnSpPr>
          <p:nvPr/>
        </p:nvCxnSpPr>
        <p:spPr>
          <a:xfrm rot="10800000" flipV="1">
            <a:off x="8723243" y="3484833"/>
            <a:ext cx="1558491" cy="1752476"/>
          </a:xfrm>
          <a:prstGeom prst="curvedConnector3">
            <a:avLst>
              <a:gd name="adj1" fmla="val 50000"/>
            </a:avLst>
          </a:prstGeom>
          <a:ln w="38100" cmpd="tri">
            <a:gradFill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95000"/>
                    <a:lumOff val="5000"/>
                  </a:schemeClr>
                </a:gs>
                <a:gs pos="83000">
                  <a:schemeClr val="bg1">
                    <a:lumMod val="95000"/>
                    <a:lumOff val="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6A3086-7912-42CE-94AB-AB6D0FEBCB52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1004899" y="1618800"/>
            <a:ext cx="0" cy="1142308"/>
          </a:xfrm>
          <a:prstGeom prst="straightConnector1">
            <a:avLst/>
          </a:prstGeom>
          <a:ln w="38100">
            <a:solidFill>
              <a:schemeClr val="bg1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EEC7A8-5931-4BFC-8DDC-C63CD231AC4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7985382" y="3503610"/>
            <a:ext cx="0" cy="3884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0A22963-FF5A-40F1-9F21-29BB50C547E2}"/>
              </a:ext>
            </a:extLst>
          </p:cNvPr>
          <p:cNvSpPr txBox="1"/>
          <p:nvPr/>
        </p:nvSpPr>
        <p:spPr>
          <a:xfrm>
            <a:off x="10000943" y="42874"/>
            <a:ext cx="184929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DynamoDB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D5DA37-8ADB-4D09-AE2C-0D273F790C28}"/>
              </a:ext>
            </a:extLst>
          </p:cNvPr>
          <p:cNvSpPr txBox="1"/>
          <p:nvPr/>
        </p:nvSpPr>
        <p:spPr>
          <a:xfrm>
            <a:off x="10000943" y="632332"/>
            <a:ext cx="184929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1131E81-6289-48D9-9429-B45CCB8B2E8E}"/>
              </a:ext>
            </a:extLst>
          </p:cNvPr>
          <p:cNvSpPr txBox="1"/>
          <p:nvPr/>
        </p:nvSpPr>
        <p:spPr>
          <a:xfrm>
            <a:off x="10000943" y="1209550"/>
            <a:ext cx="184929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API-Gateway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757106-D6C2-4E98-AB3C-768D016A1DFE}"/>
              </a:ext>
            </a:extLst>
          </p:cNvPr>
          <p:cNvCxnSpPr>
            <a:stCxn id="78" idx="0"/>
            <a:endCxn id="77" idx="2"/>
          </p:cNvCxnSpPr>
          <p:nvPr/>
        </p:nvCxnSpPr>
        <p:spPr>
          <a:xfrm flipV="1">
            <a:off x="10925592" y="412206"/>
            <a:ext cx="0" cy="220126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EC7B30-532D-47EC-90E2-4F43F3376CDD}"/>
              </a:ext>
            </a:extLst>
          </p:cNvPr>
          <p:cNvCxnSpPr>
            <a:cxnSpLocks/>
            <a:stCxn id="79" idx="0"/>
            <a:endCxn id="78" idx="2"/>
          </p:cNvCxnSpPr>
          <p:nvPr/>
        </p:nvCxnSpPr>
        <p:spPr>
          <a:xfrm flipV="1">
            <a:off x="10925592" y="1001664"/>
            <a:ext cx="0" cy="207886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9FF354-D072-47D3-AE96-22330A97F7ED}"/>
              </a:ext>
            </a:extLst>
          </p:cNvPr>
          <p:cNvCxnSpPr>
            <a:cxnSpLocks/>
            <a:stCxn id="78" idx="3"/>
            <a:endCxn id="20" idx="3"/>
          </p:cNvCxnSpPr>
          <p:nvPr/>
        </p:nvCxnSpPr>
        <p:spPr>
          <a:xfrm flipH="1">
            <a:off x="11729531" y="816998"/>
            <a:ext cx="120710" cy="2667835"/>
          </a:xfrm>
          <a:prstGeom prst="bentConnector3">
            <a:avLst>
              <a:gd name="adj1" fmla="val -18938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5BBC4BC6-58D6-4211-9180-3E2807FE6ACD}"/>
              </a:ext>
            </a:extLst>
          </p:cNvPr>
          <p:cNvCxnSpPr>
            <a:stCxn id="25" idx="1"/>
            <a:endCxn id="79" idx="2"/>
          </p:cNvCxnSpPr>
          <p:nvPr/>
        </p:nvCxnSpPr>
        <p:spPr>
          <a:xfrm rot="10800000" flipH="1">
            <a:off x="8690368" y="1578882"/>
            <a:ext cx="2235223" cy="1358896"/>
          </a:xfrm>
          <a:prstGeom prst="bentConnector4">
            <a:avLst>
              <a:gd name="adj1" fmla="val 32460"/>
              <a:gd name="adj2" fmla="val 72083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BD018A7-CF0D-4160-8E9B-42F1C414F0F1}"/>
              </a:ext>
            </a:extLst>
          </p:cNvPr>
          <p:cNvCxnSpPr>
            <a:cxnSpLocks/>
            <a:endCxn id="26" idx="1"/>
          </p:cNvCxnSpPr>
          <p:nvPr/>
        </p:nvCxnSpPr>
        <p:spPr>
          <a:xfrm rot="5400000">
            <a:off x="7672513" y="2945764"/>
            <a:ext cx="3329464" cy="1327397"/>
          </a:xfrm>
          <a:prstGeom prst="bentConnector4">
            <a:avLst>
              <a:gd name="adj1" fmla="val 40987"/>
              <a:gd name="adj2" fmla="val 41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581C7C-62E4-4EDB-9C63-ECAB6BCCFDF5}"/>
              </a:ext>
            </a:extLst>
          </p:cNvPr>
          <p:cNvSpPr txBox="1"/>
          <p:nvPr/>
        </p:nvSpPr>
        <p:spPr>
          <a:xfrm>
            <a:off x="5408587" y="2749338"/>
            <a:ext cx="6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82175D-EAB1-4DE4-8D40-7F23DF3AFB28}"/>
              </a:ext>
            </a:extLst>
          </p:cNvPr>
          <p:cNvSpPr txBox="1"/>
          <p:nvPr/>
        </p:nvSpPr>
        <p:spPr>
          <a:xfrm>
            <a:off x="5413040" y="4221535"/>
            <a:ext cx="6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54A9310-74C8-4DFB-8D21-F21A314B9E2A}"/>
              </a:ext>
            </a:extLst>
          </p:cNvPr>
          <p:cNvSpPr txBox="1"/>
          <p:nvPr/>
        </p:nvSpPr>
        <p:spPr>
          <a:xfrm>
            <a:off x="3479731" y="2820388"/>
            <a:ext cx="61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:80</a:t>
            </a:r>
          </a:p>
          <a:p>
            <a:r>
              <a:rPr lang="en-US" dirty="0">
                <a:solidFill>
                  <a:schemeClr val="bg1"/>
                </a:solidFill>
              </a:rPr>
              <a:t>:443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E12ED4-82B4-4AD8-BB3F-D3BA753758EB}"/>
              </a:ext>
            </a:extLst>
          </p:cNvPr>
          <p:cNvSpPr txBox="1"/>
          <p:nvPr/>
        </p:nvSpPr>
        <p:spPr>
          <a:xfrm>
            <a:off x="0" y="5129"/>
            <a:ext cx="2093843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= AZ</a:t>
            </a:r>
          </a:p>
          <a:p>
            <a:r>
              <a:rPr lang="en-US" dirty="0">
                <a:solidFill>
                  <a:srgbClr val="002060"/>
                </a:solidFill>
              </a:rPr>
              <a:t>Blue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= EC2 Instances</a:t>
            </a:r>
          </a:p>
          <a:p>
            <a:r>
              <a:rPr lang="en-US" dirty="0"/>
              <a:t>White</a:t>
            </a:r>
            <a:r>
              <a:rPr lang="en-US" dirty="0">
                <a:solidFill>
                  <a:schemeClr val="bg1"/>
                </a:solidFill>
              </a:rPr>
              <a:t> = VPC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C44F9C-59E4-48CB-9DEB-EAE967C97077}"/>
              </a:ext>
            </a:extLst>
          </p:cNvPr>
          <p:cNvCxnSpPr>
            <a:cxnSpLocks/>
          </p:cNvCxnSpPr>
          <p:nvPr/>
        </p:nvCxnSpPr>
        <p:spPr>
          <a:xfrm flipH="1">
            <a:off x="1749287" y="3088236"/>
            <a:ext cx="901148" cy="0"/>
          </a:xfrm>
          <a:prstGeom prst="straightConnector1">
            <a:avLst/>
          </a:prstGeom>
          <a:ln w="38100">
            <a:solidFill>
              <a:schemeClr val="bg1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84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511</TotalTime>
  <Words>600</Words>
  <Application>Microsoft Office PowerPoint</Application>
  <PresentationFormat>Widescreen</PresentationFormat>
  <Paragraphs>253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Tw Cen MT</vt:lpstr>
      <vt:lpstr>Circuit</vt:lpstr>
      <vt:lpstr>Architecture Setup </vt:lpstr>
      <vt:lpstr>VPC  /  Subnets  /  IGW</vt:lpstr>
      <vt:lpstr>PowerPoint Presentation</vt:lpstr>
      <vt:lpstr>NAT Instance  /  Public Subnets</vt:lpstr>
      <vt:lpstr>Add/Edit  Route  Tables</vt:lpstr>
      <vt:lpstr>ELB  /  S3</vt:lpstr>
      <vt:lpstr>API Gateway  /  Lambda  /   DynamoDB</vt:lpstr>
      <vt:lpstr>Auto-scaling  &amp;  CloudFront</vt:lpstr>
      <vt:lpstr>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Basics</dc:title>
  <dc:creator>Sally Buckley</dc:creator>
  <cp:lastModifiedBy>Sally Buckley</cp:lastModifiedBy>
  <cp:revision>47</cp:revision>
  <dcterms:created xsi:type="dcterms:W3CDTF">2019-03-06T14:04:18Z</dcterms:created>
  <dcterms:modified xsi:type="dcterms:W3CDTF">2019-03-08T18:08:23Z</dcterms:modified>
</cp:coreProperties>
</file>