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44" r:id="rId3"/>
  </p:sldMasterIdLst>
  <p:notesMasterIdLst>
    <p:notesMasterId r:id="rId38"/>
  </p:notesMasterIdLst>
  <p:sldIdLst>
    <p:sldId id="279" r:id="rId4"/>
    <p:sldId id="319" r:id="rId5"/>
    <p:sldId id="281" r:id="rId6"/>
    <p:sldId id="287" r:id="rId7"/>
    <p:sldId id="317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18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20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5F49E-70FE-4320-9408-FE28A098771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D1DD-763D-4CAF-88D8-FD9060CC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08496-606D-41BB-BB03-F766F0214D9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34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19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21</a:t>
            </a:fld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22</a:t>
            </a:fld>
            <a:endParaRPr 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24</a:t>
            </a:fld>
            <a:endParaRPr 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25</a:t>
            </a:fld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26</a:t>
            </a:fld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27</a:t>
            </a:fld>
            <a:endParaRPr 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28</a:t>
            </a:fld>
            <a:endParaRPr 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29</a:t>
            </a:fld>
            <a:endParaRPr 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30</a:t>
            </a:fld>
            <a:endParaRPr lang="id-ID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31</a:t>
            </a:fld>
            <a:endParaRPr lang="id-ID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32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9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365C-B1F6-4432-B67A-DD94CA67C663}" type="slidenum">
              <a:rPr lang="id-ID" smtClean="0"/>
              <a:t>12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5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0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8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973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2/23/2021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6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064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453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82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03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94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9854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2/23/2021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9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5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9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06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6447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2/23/2021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6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2838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2573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67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8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2/23/2021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8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115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2/23/2021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3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2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820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2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5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20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2/23/2021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7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uyun.umaidah@staff.unsika.ac.id" TargetMode="External"/><Relationship Id="rId4" Type="http://schemas.openxmlformats.org/officeDocument/2006/relationships/hyperlink" Target="mailto:umaidah1405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PEMROGRAMAN BERORIENTASI OBJEK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30/01/2017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FASILKOM UNSIKA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&amp;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pic>
        <p:nvPicPr>
          <p:cNvPr id="4" name="Picture 3" descr="fasilko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2590800"/>
            <a:ext cx="2133600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9909" y="1704945"/>
            <a:ext cx="3892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Yuyun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Umaidah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S.Kom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M.Kom</a:t>
            </a:r>
            <a:endParaRPr lang="en-US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876800"/>
            <a:ext cx="546886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id-ID" sz="1400" dirty="0">
                <a:solidFill>
                  <a:prstClr val="black"/>
                </a:solidFill>
              </a:rPr>
            </a:br>
            <a:br>
              <a:rPr lang="id-ID" dirty="0">
                <a:solidFill>
                  <a:prstClr val="black"/>
                </a:solidFill>
              </a:rPr>
            </a:br>
            <a:r>
              <a:rPr lang="id-ID" dirty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/>
                </a:solidFill>
              </a:rPr>
              <a:t>	    </a:t>
            </a:r>
            <a:r>
              <a:rPr lang="en-US" dirty="0">
                <a:solidFill>
                  <a:prstClr val="black"/>
                </a:solidFill>
                <a:hlinkClick r:id="rId4"/>
              </a:rPr>
              <a:t>umaidah1405@gmail.com</a:t>
            </a:r>
            <a:endParaRPr lang="en-US" dirty="0">
              <a:solidFill>
                <a:prstClr val="black"/>
              </a:solidFill>
            </a:endParaRPr>
          </a:p>
          <a:p>
            <a:pPr marL="914400" algn="just"/>
            <a:r>
              <a:rPr lang="en-US" dirty="0">
                <a:solidFill>
                  <a:prstClr val="black"/>
                </a:solidFill>
                <a:hlinkClick r:id="rId5"/>
              </a:rPr>
              <a:t>yuyun.umaidah@staff.unsika.ac.id</a:t>
            </a:r>
            <a:endParaRPr lang="en-US" dirty="0">
              <a:solidFill>
                <a:prstClr val="black"/>
              </a:solidFill>
            </a:endParaRPr>
          </a:p>
          <a:p>
            <a:pPr algn="r"/>
            <a:r>
              <a:rPr lang="id-ID" dirty="0">
                <a:solidFill>
                  <a:prstClr val="black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05687928"/>
      </p:ext>
    </p:extLst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id-ID" dirty="0"/>
              <a:t>Compiler or Interpreter?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d-ID" sz="2400" dirty="0">
                <a:solidFill>
                  <a:srgbClr val="C00000"/>
                </a:solidFill>
              </a:rPr>
              <a:t>Compiler:</a:t>
            </a:r>
            <a:br>
              <a:rPr lang="id-ID" sz="2400" dirty="0">
                <a:solidFill>
                  <a:srgbClr val="C00000"/>
                </a:solidFill>
              </a:rPr>
            </a:br>
            <a:r>
              <a:rPr lang="id-ID" sz="2400" dirty="0"/>
              <a:t>Mengkompilasi source code menjadi bentuk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0070C0"/>
                </a:solidFill>
              </a:rPr>
              <a:t>file yang bisa dieksekusi</a:t>
            </a:r>
          </a:p>
          <a:p>
            <a:pPr marL="742950" indent="-742950">
              <a:buFont typeface="+mj-lt"/>
              <a:buAutoNum type="arabicPeriod"/>
            </a:pPr>
            <a:endParaRPr lang="id-ID" sz="24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id-ID" sz="2400" dirty="0">
                <a:solidFill>
                  <a:srgbClr val="C00000"/>
                </a:solidFill>
              </a:rPr>
              <a:t>Interpreter:</a:t>
            </a:r>
            <a:br>
              <a:rPr lang="id-ID" sz="2400" dirty="0">
                <a:solidFill>
                  <a:srgbClr val="C00000"/>
                </a:solidFill>
              </a:rPr>
            </a:br>
            <a:r>
              <a:rPr lang="id-ID" sz="2400" dirty="0"/>
              <a:t>Mengkompilasi dan menjalankan source code </a:t>
            </a:r>
            <a:r>
              <a:rPr lang="id-ID" sz="2400" dirty="0">
                <a:solidFill>
                  <a:srgbClr val="0070C0"/>
                </a:solidFill>
              </a:rPr>
              <a:t>secara langsung</a:t>
            </a:r>
            <a:endParaRPr lang="en-US" sz="24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32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1534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id-ID" dirty="0"/>
              <a:t>C Language (Compiler)</a:t>
            </a:r>
            <a:endParaRPr lang="en-US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04800" y="1981200"/>
            <a:ext cx="2514600" cy="2352674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2000" b="1" dirty="0">
                <a:effectLst/>
                <a:latin typeface="Calibri" pitchFamily="34" charset="0"/>
                <a:cs typeface="Calibri" pitchFamily="34" charset="0"/>
              </a:rPr>
              <a:t>#include &lt;</a:t>
            </a:r>
            <a:r>
              <a:rPr lang="id-ID" sz="2000" b="1" dirty="0">
                <a:effectLst/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2000" b="1" dirty="0">
                <a:effectLst/>
                <a:latin typeface="Calibri" pitchFamily="34" charset="0"/>
                <a:cs typeface="Calibri" pitchFamily="34" charset="0"/>
              </a:rPr>
              <a:t>&gt;</a:t>
            </a:r>
          </a:p>
          <a:p>
            <a:pPr algn="l"/>
            <a:endParaRPr lang="id-ID" sz="2000" b="1" dirty="0">
              <a:effectLst/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b="1" dirty="0">
                <a:effectLst/>
                <a:latin typeface="Calibri" pitchFamily="34" charset="0"/>
                <a:cs typeface="Calibri" pitchFamily="34" charset="0"/>
              </a:rPr>
              <a:t>main()</a:t>
            </a:r>
          </a:p>
          <a:p>
            <a:pPr algn="l"/>
            <a:r>
              <a:rPr lang="en-US" sz="2000" b="1" dirty="0">
                <a:effectLst/>
                <a:latin typeface="Calibri" pitchFamily="34" charset="0"/>
                <a:cs typeface="Calibri" pitchFamily="34" charset="0"/>
              </a:rPr>
              <a:t>{</a:t>
            </a:r>
          </a:p>
          <a:p>
            <a:pPr algn="l"/>
            <a:r>
              <a:rPr lang="en-US" sz="2000" b="1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000" b="1" dirty="0">
                <a:effectLst/>
                <a:latin typeface="Calibri" pitchFamily="34" charset="0"/>
                <a:cs typeface="Calibri" pitchFamily="34" charset="0"/>
              </a:rPr>
              <a:t>printf(“Hallo”);</a:t>
            </a:r>
          </a:p>
          <a:p>
            <a:pPr algn="l"/>
            <a:r>
              <a:rPr lang="id-ID" sz="2000" b="1" dirty="0">
                <a:effectLst/>
                <a:latin typeface="Calibri" pitchFamily="34" charset="0"/>
                <a:cs typeface="Calibri" pitchFamily="34" charset="0"/>
              </a:rPr>
              <a:t>}</a:t>
            </a:r>
            <a:endParaRPr lang="en-US" sz="2000" b="1" dirty="0"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2792" y="2667000"/>
            <a:ext cx="2515008" cy="981074"/>
            <a:chOff x="1303" y="1248"/>
            <a:chExt cx="1346" cy="624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737" y="1248"/>
              <a:ext cx="912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/>
                  <a:latin typeface="Calibri" pitchFamily="34" charset="0"/>
                  <a:cs typeface="Calibri" pitchFamily="34" charset="0"/>
                </a:rPr>
                <a:t>C</a:t>
              </a:r>
              <a:r>
                <a:rPr lang="id-ID" sz="1800" b="1" dirty="0">
                  <a:effectLst/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b="1" dirty="0">
                  <a:effectLst/>
                  <a:latin typeface="Calibri" pitchFamily="34" charset="0"/>
                  <a:cs typeface="Calibri" pitchFamily="34" charset="0"/>
                </a:rPr>
                <a:t>Compiler</a:t>
              </a:r>
            </a:p>
          </p:txBody>
        </p:sp>
        <p:cxnSp>
          <p:nvCxnSpPr>
            <p:cNvPr id="9" name="AutoShape 8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1303" y="1560"/>
              <a:ext cx="43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75368" y="2133600"/>
            <a:ext cx="3699926" cy="2963202"/>
            <a:chOff x="2655" y="1008"/>
            <a:chExt cx="2027" cy="1578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168" y="1008"/>
              <a:ext cx="864" cy="1104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1800" b="1" dirty="0">
                  <a:effectLst/>
                  <a:latin typeface="Calibri" pitchFamily="34" charset="0"/>
                  <a:cs typeface="Calibri" pitchFamily="34" charset="0"/>
                </a:rPr>
                <a:t>000101000011001010000100010010010101010101010010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655" y="2143"/>
              <a:ext cx="2027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effectLst/>
                  <a:latin typeface="Calibri" pitchFamily="34" charset="0"/>
                  <a:cs typeface="Calibri" pitchFamily="34" charset="0"/>
                </a:rPr>
                <a:t>Machine language program</a:t>
              </a:r>
            </a:p>
            <a:p>
              <a:pPr algn="ctr"/>
              <a:r>
                <a:rPr lang="en-US" sz="2400" b="1" dirty="0">
                  <a:effectLst/>
                  <a:latin typeface="Calibri" pitchFamily="34" charset="0"/>
                  <a:cs typeface="Calibri" pitchFamily="34" charset="0"/>
                </a:rPr>
                <a:t>(</a:t>
              </a:r>
              <a:r>
                <a:rPr lang="id-ID" sz="2400" b="1" dirty="0">
                  <a:effectLst/>
                  <a:latin typeface="Calibri" pitchFamily="34" charset="0"/>
                  <a:cs typeface="Calibri" pitchFamily="34" charset="0"/>
                </a:rPr>
                <a:t>executable “.exe” </a:t>
              </a:r>
              <a:r>
                <a:rPr lang="en-US" sz="2400" b="1" dirty="0">
                  <a:effectLst/>
                  <a:latin typeface="Calibri" pitchFamily="34" charset="0"/>
                  <a:cs typeface="Calibri" pitchFamily="34" charset="0"/>
                </a:rPr>
                <a:t>file)</a:t>
              </a:r>
            </a:p>
          </p:txBody>
        </p:sp>
        <p:cxnSp>
          <p:nvCxnSpPr>
            <p:cNvPr id="13" name="AutoShape 12"/>
            <p:cNvCxnSpPr>
              <a:cxnSpLocks noChangeShapeType="1"/>
              <a:stCxn id="8" idx="3"/>
              <a:endCxn id="11" idx="1"/>
            </p:cNvCxnSpPr>
            <p:nvPr/>
          </p:nvCxnSpPr>
          <p:spPr bwMode="auto">
            <a:xfrm>
              <a:off x="2768" y="1553"/>
              <a:ext cx="400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518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207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id-ID" dirty="0"/>
              <a:t>Java Language (Compiler + Interpreter)</a:t>
            </a:r>
            <a:endParaRPr lang="en-US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5" descr="g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2209800"/>
            <a:ext cx="8933185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1719" y="1346537"/>
            <a:ext cx="1814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javac</a:t>
            </a:r>
            <a:br>
              <a:rPr lang="id-ID" sz="4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id-ID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(Java Compiler)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4184" y="1371600"/>
            <a:ext cx="203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java</a:t>
            </a:r>
            <a:br>
              <a:rPr lang="id-ID" sz="4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id-ID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(Java Interpreter)</a:t>
            </a:r>
          </a:p>
        </p:txBody>
      </p:sp>
    </p:spTree>
    <p:extLst>
      <p:ext uri="{BB962C8B-B14F-4D97-AF65-F5344CB8AC3E}">
        <p14:creationId xmlns:p14="http://schemas.microsoft.com/office/powerpoint/2010/main" val="9329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id-ID" dirty="0"/>
              <a:t>Tingkat Bahasa Pemrograman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  <a:defRPr/>
            </a:pPr>
            <a:r>
              <a:rPr lang="id-ID" sz="2400" dirty="0"/>
              <a:t>Bahasa Pemrograman Tingkat </a:t>
            </a:r>
            <a:r>
              <a:rPr lang="id-ID" sz="2400" dirty="0">
                <a:solidFill>
                  <a:srgbClr val="C00000"/>
                </a:solidFill>
              </a:rPr>
              <a:t>Rendah</a:t>
            </a:r>
            <a:r>
              <a:rPr lang="id-ID" sz="2400" dirty="0"/>
              <a:t> (Assembler)</a:t>
            </a:r>
            <a:endParaRPr lang="en-US" sz="2400" dirty="0"/>
          </a:p>
          <a:p>
            <a:pPr marL="742950" indent="-742950">
              <a:buFont typeface="+mj-lt"/>
              <a:buAutoNum type="arabicPeriod"/>
              <a:defRPr/>
            </a:pPr>
            <a:endParaRPr lang="id-ID" sz="2400" dirty="0"/>
          </a:p>
          <a:p>
            <a:pPr marL="742950" indent="-742950">
              <a:buFont typeface="+mj-lt"/>
              <a:buAutoNum type="arabicPeriod"/>
              <a:defRPr/>
            </a:pPr>
            <a:r>
              <a:rPr lang="id-ID" sz="2400" dirty="0"/>
              <a:t>Bahasa Pemrograman Tingkat </a:t>
            </a:r>
            <a:r>
              <a:rPr lang="id-ID" sz="2400" dirty="0">
                <a:solidFill>
                  <a:srgbClr val="C00000"/>
                </a:solidFill>
              </a:rPr>
              <a:t>Sedang</a:t>
            </a:r>
            <a:br>
              <a:rPr lang="id-ID" sz="2400" dirty="0"/>
            </a:br>
            <a:r>
              <a:rPr lang="id-ID" sz="2400" dirty="0"/>
              <a:t>(C, Pascal, Fortran)</a:t>
            </a:r>
            <a:endParaRPr lang="en-US" sz="2400" dirty="0"/>
          </a:p>
          <a:p>
            <a:pPr marL="742950" indent="-742950">
              <a:buFont typeface="+mj-lt"/>
              <a:buAutoNum type="arabicPeriod"/>
              <a:defRPr/>
            </a:pPr>
            <a:endParaRPr lang="id-ID" sz="2400" dirty="0"/>
          </a:p>
          <a:p>
            <a:pPr marL="742950" indent="-742950">
              <a:buFont typeface="+mj-lt"/>
              <a:buAutoNum type="arabicPeriod"/>
              <a:defRPr/>
            </a:pPr>
            <a:r>
              <a:rPr lang="id-ID" sz="2400" dirty="0"/>
              <a:t>Bahasa Pemrograman Tingkat </a:t>
            </a:r>
            <a:r>
              <a:rPr lang="id-ID" sz="2400" dirty="0">
                <a:solidFill>
                  <a:srgbClr val="C00000"/>
                </a:solidFill>
              </a:rPr>
              <a:t>Tinggi</a:t>
            </a:r>
            <a:br>
              <a:rPr lang="id-ID" sz="2400" dirty="0"/>
            </a:br>
            <a:r>
              <a:rPr lang="id-ID" sz="2400" dirty="0"/>
              <a:t>(Java, C++, C#)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6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id-ID" dirty="0"/>
              <a:t>Paradigma Pemrograman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id-ID" sz="2400" dirty="0">
                <a:solidFill>
                  <a:srgbClr val="C00000"/>
                </a:solidFill>
              </a:rPr>
              <a:t>Sudut pandang  dan style pemrograman </a:t>
            </a:r>
            <a:r>
              <a:rPr lang="id-ID" sz="2400" dirty="0"/>
              <a:t>berhubungan dengan bagaimana sebuah masalah diformulasikan dalam bahasa pemrograman</a:t>
            </a:r>
          </a:p>
          <a:p>
            <a:pPr>
              <a:buNone/>
              <a:defRPr/>
            </a:pPr>
            <a:endParaRPr lang="id-ID" sz="16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sz="2400" dirty="0">
                <a:solidFill>
                  <a:srgbClr val="C00000"/>
                </a:solidFill>
              </a:rPr>
              <a:t>Functional Programming</a:t>
            </a:r>
            <a:r>
              <a:rPr lang="id-ID" sz="2400" dirty="0"/>
              <a:t>: Urutan fungsi secara </a:t>
            </a:r>
            <a:r>
              <a:rPr lang="id-ID" sz="2400" dirty="0">
                <a:solidFill>
                  <a:srgbClr val="0070C0"/>
                </a:solidFill>
              </a:rPr>
              <a:t>sekuensial</a:t>
            </a:r>
            <a:r>
              <a:rPr lang="id-ID" sz="2400" dirty="0"/>
              <a:t>  (Scheme, Lisp)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id-ID" sz="2400" dirty="0">
                <a:solidFill>
                  <a:srgbClr val="C00000"/>
                </a:solidFill>
              </a:rPr>
              <a:t>Procedural Programming</a:t>
            </a:r>
            <a:r>
              <a:rPr lang="id-ID" sz="2400" dirty="0"/>
              <a:t>:  Pemecahan masalah berdasarkan prosedural kerja yg terkumpul dalam unit pemrograman bernama </a:t>
            </a:r>
            <a:r>
              <a:rPr lang="id-ID" sz="2400" dirty="0">
                <a:solidFill>
                  <a:srgbClr val="0070C0"/>
                </a:solidFill>
              </a:rPr>
              <a:t>fungsi</a:t>
            </a:r>
            <a:r>
              <a:rPr lang="id-ID" sz="2400" dirty="0"/>
              <a:t> (C, Pascal)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id-ID" sz="2400" dirty="0">
                <a:solidFill>
                  <a:srgbClr val="C00000"/>
                </a:solidFill>
              </a:rPr>
              <a:t>Object-Oriented Programming</a:t>
            </a:r>
            <a:r>
              <a:rPr lang="id-ID" sz="2400" dirty="0"/>
              <a:t>: Koleksi object yang saling berinteraksi . </a:t>
            </a:r>
            <a:r>
              <a:rPr lang="id-ID" sz="2400" dirty="0">
                <a:solidFill>
                  <a:srgbClr val="0070C0"/>
                </a:solidFill>
              </a:rPr>
              <a:t>Class</a:t>
            </a:r>
            <a:r>
              <a:rPr lang="id-ID" sz="2400" dirty="0"/>
              <a:t> adalah unit pemrograman (Java, C#, C++)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9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err="1"/>
              <a:t>Apakah</a:t>
            </a:r>
            <a:r>
              <a:rPr lang="en-US" dirty="0"/>
              <a:t> Java ??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534400" cy="4711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	Java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koputer</a:t>
            </a:r>
            <a:r>
              <a:rPr lang="en-US" sz="2400" dirty="0"/>
              <a:t> yang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diciptakan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Sun </a:t>
            </a:r>
            <a:r>
              <a:rPr lang="en-US" sz="2400" dirty="0" err="1"/>
              <a:t>Microsystem</a:t>
            </a:r>
            <a:r>
              <a:rPr lang="en-US" sz="2400" dirty="0"/>
              <a:t>, </a:t>
            </a:r>
            <a:r>
              <a:rPr lang="en-US" sz="2400" dirty="0" err="1"/>
              <a:t>perusahaan</a:t>
            </a:r>
            <a:r>
              <a:rPr lang="en-US" sz="2400" dirty="0"/>
              <a:t> workstation UNIX(</a:t>
            </a:r>
            <a:r>
              <a:rPr lang="en-US" sz="2400" dirty="0" err="1"/>
              <a:t>Sparc</a:t>
            </a:r>
            <a:r>
              <a:rPr lang="en-US" sz="2400" dirty="0"/>
              <a:t>)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terkenal</a:t>
            </a:r>
            <a:r>
              <a:rPr lang="en-US" sz="2400" dirty="0"/>
              <a:t>. </a:t>
            </a:r>
          </a:p>
          <a:p>
            <a:pPr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r>
              <a:rPr lang="en-US" sz="2400" dirty="0"/>
              <a:t>	Java </a:t>
            </a:r>
            <a:r>
              <a:rPr lang="en-US" sz="2400" dirty="0" err="1"/>
              <a:t>diciptakan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C++,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i="1" dirty="0"/>
              <a:t>platform independent</a:t>
            </a:r>
            <a:r>
              <a:rPr lang="en-US" sz="2400" dirty="0"/>
              <a:t>(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hardware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kompilasi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). </a:t>
            </a:r>
          </a:p>
          <a:p>
            <a:pPr algn="ctr">
              <a:buNone/>
            </a:pPr>
            <a:br>
              <a:rPr lang="id-ID" sz="2400" dirty="0"/>
            </a:br>
            <a:endParaRPr lang="en-US" sz="2400" dirty="0"/>
          </a:p>
          <a:p>
            <a:pPr algn="ctr">
              <a:buNone/>
            </a:pPr>
            <a:r>
              <a:rPr lang="en-US" sz="2400" i="1" dirty="0"/>
              <a:t>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Write Once Run Anywhere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(WORA)</a:t>
            </a:r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9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  <p:bldP spid="2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dirty="0" err="1"/>
              <a:t>Pada</a:t>
            </a:r>
            <a:r>
              <a:rPr lang="en-US" sz="2800" dirty="0"/>
              <a:t> 1991, </a:t>
            </a:r>
            <a:r>
              <a:rPr lang="en-US" sz="2800" dirty="0" err="1"/>
              <a:t>sekelompok</a:t>
            </a:r>
            <a:r>
              <a:rPr lang="en-US" sz="2800" dirty="0"/>
              <a:t> </a:t>
            </a:r>
            <a:r>
              <a:rPr lang="en-US" sz="2800" dirty="0" err="1"/>
              <a:t>insinyur</a:t>
            </a:r>
            <a:r>
              <a:rPr lang="en-US" sz="2800" dirty="0"/>
              <a:t> Sun </a:t>
            </a:r>
            <a:r>
              <a:rPr lang="en-US" sz="2800" dirty="0" err="1"/>
              <a:t>dipimpin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Patrick Naughton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James Gosling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merancang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konsumer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cable TV Box. </a:t>
            </a:r>
            <a:r>
              <a:rPr lang="en-US" sz="2800" dirty="0" err="1"/>
              <a:t>Dikarenakan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,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berukuran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</a:t>
            </a:r>
            <a:r>
              <a:rPr lang="en-US" sz="2800" dirty="0" err="1"/>
              <a:t>liat</a:t>
            </a:r>
            <a:r>
              <a:rPr lang="en-US" sz="2800" dirty="0"/>
              <a:t>. Juga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manufaktur-manufaktur</a:t>
            </a:r>
            <a:r>
              <a:rPr lang="en-US" sz="2800" dirty="0"/>
              <a:t>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processor yang </a:t>
            </a:r>
            <a:r>
              <a:rPr lang="en-US" sz="2800" dirty="0" err="1"/>
              <a:t>berbeda</a:t>
            </a:r>
            <a:r>
              <a:rPr lang="en-US" sz="2800" dirty="0"/>
              <a:t> pula,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bebas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manufaktur</a:t>
            </a:r>
            <a:r>
              <a:rPr lang="en-US" sz="2800" dirty="0"/>
              <a:t> </a:t>
            </a:r>
            <a:r>
              <a:rPr lang="en-US" sz="2800" dirty="0" err="1"/>
              <a:t>manapun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diberi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”Green”.</a:t>
            </a:r>
          </a:p>
          <a:p>
            <a:pPr>
              <a:defRPr/>
            </a:pP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fleksibilitas</a:t>
            </a:r>
            <a:r>
              <a:rPr lang="en-US" sz="2800" dirty="0"/>
              <a:t>, </a:t>
            </a:r>
            <a:r>
              <a:rPr lang="en-US" sz="2800" dirty="0" err="1"/>
              <a:t>kecil</a:t>
            </a:r>
            <a:r>
              <a:rPr lang="en-US" sz="2800" dirty="0"/>
              <a:t>, </a:t>
            </a:r>
            <a:r>
              <a:rPr lang="en-US" sz="2800" dirty="0" err="1"/>
              <a:t>liat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</a:t>
            </a:r>
            <a:r>
              <a:rPr lang="en-US" sz="2800" dirty="0" err="1"/>
              <a:t>netral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platform </a:t>
            </a:r>
            <a:r>
              <a:rPr lang="en-US" sz="2800" dirty="0" err="1"/>
              <a:t>mengantar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mempelajari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Pascal yang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dicoba</a:t>
            </a:r>
            <a:r>
              <a:rPr lang="en-US" sz="2800" dirty="0"/>
              <a:t>. </a:t>
            </a:r>
            <a:r>
              <a:rPr lang="en-US" sz="2800" dirty="0" err="1"/>
              <a:t>Niklaus</a:t>
            </a:r>
            <a:r>
              <a:rPr lang="en-US" sz="2800" dirty="0"/>
              <a:t> Wirth, </a:t>
            </a:r>
            <a:r>
              <a:rPr lang="en-US" sz="2800" dirty="0" err="1"/>
              <a:t>pencipta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Pascal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merancang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portabel</a:t>
            </a:r>
            <a:r>
              <a:rPr lang="en-US" sz="2800" dirty="0"/>
              <a:t> yang </a:t>
            </a:r>
            <a:r>
              <a:rPr lang="en-US" sz="2800" dirty="0" err="1"/>
              <a:t>menghasilkan</a:t>
            </a:r>
            <a:r>
              <a:rPr lang="en-US" sz="2800" dirty="0"/>
              <a:t> intermediate code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hipotesis</a:t>
            </a:r>
            <a:r>
              <a:rPr lang="en-US" sz="2800" dirty="0"/>
              <a:t>.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maya</a:t>
            </a:r>
            <a:r>
              <a:rPr lang="en-US" sz="2800" dirty="0"/>
              <a:t> (virtual machine).</a:t>
            </a:r>
          </a:p>
        </p:txBody>
      </p:sp>
    </p:spTree>
    <p:extLst>
      <p:ext uri="{BB962C8B-B14F-4D97-AF65-F5344CB8AC3E}">
        <p14:creationId xmlns:p14="http://schemas.microsoft.com/office/powerpoint/2010/main" val="355361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03337"/>
            <a:ext cx="8382000" cy="47926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interpreter. </a:t>
            </a:r>
            <a:r>
              <a:rPr lang="en-US" dirty="0" err="1"/>
              <a:t>Proyek</a:t>
            </a:r>
            <a:r>
              <a:rPr lang="en-US" dirty="0"/>
              <a:t> Green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</a:t>
            </a:r>
          </a:p>
          <a:p>
            <a:r>
              <a:rPr lang="en-US" dirty="0" err="1"/>
              <a:t>Karena</a:t>
            </a:r>
            <a:r>
              <a:rPr lang="en-US" dirty="0"/>
              <a:t> orang–orang di </a:t>
            </a:r>
            <a:r>
              <a:rPr lang="en-US" dirty="0" err="1"/>
              <a:t>proyek</a:t>
            </a:r>
            <a:r>
              <a:rPr lang="en-US" dirty="0"/>
              <a:t> Green </a:t>
            </a:r>
            <a:r>
              <a:rPr lang="en-US" dirty="0" err="1"/>
              <a:t>berbasis</a:t>
            </a:r>
            <a:r>
              <a:rPr lang="en-US" dirty="0"/>
              <a:t> C++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Pascal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C++,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prosedural</a:t>
            </a:r>
            <a:r>
              <a:rPr lang="en-US" dirty="0"/>
              <a:t>. </a:t>
            </a:r>
            <a:r>
              <a:rPr lang="en-US" dirty="0" err="1"/>
              <a:t>Mulanya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”Oak” </a:t>
            </a:r>
            <a:r>
              <a:rPr lang="en-US" dirty="0" err="1"/>
              <a:t>oleh</a:t>
            </a:r>
            <a:r>
              <a:rPr lang="en-US" dirty="0"/>
              <a:t> James Gosling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inspirasi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seberang</a:t>
            </a:r>
            <a:r>
              <a:rPr lang="en-US" dirty="0"/>
              <a:t> </a:t>
            </a:r>
            <a:r>
              <a:rPr lang="en-US" dirty="0" err="1"/>
              <a:t>kantornya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Oak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SUN </a:t>
            </a:r>
            <a:r>
              <a:rPr lang="en-US" dirty="0" err="1"/>
              <a:t>menggantinya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JAVA.</a:t>
            </a:r>
          </a:p>
          <a:p>
            <a:r>
              <a:rPr lang="en-US" dirty="0"/>
              <a:t>Nama JAVA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terinspirasi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secangkir</a:t>
            </a:r>
            <a:r>
              <a:rPr lang="en-US" dirty="0"/>
              <a:t> kopi di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kedai</a:t>
            </a:r>
            <a:r>
              <a:rPr lang="en-US" dirty="0"/>
              <a:t> kopi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kata JAVA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bijih</a:t>
            </a:r>
            <a:r>
              <a:rPr lang="en-US" dirty="0"/>
              <a:t> kopi.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sepakat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29766081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Java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Java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browser yang </a:t>
            </a:r>
            <a:r>
              <a:rPr lang="en-US" sz="2400" dirty="0" err="1"/>
              <a:t>bernama</a:t>
            </a:r>
            <a:r>
              <a:rPr lang="en-US" sz="2400" dirty="0"/>
              <a:t> </a:t>
            </a:r>
            <a:r>
              <a:rPr lang="en-US" sz="2400" dirty="0" err="1"/>
              <a:t>WebRunner</a:t>
            </a:r>
            <a:r>
              <a:rPr lang="en-US" sz="2400" dirty="0"/>
              <a:t>.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browser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dinamakan</a:t>
            </a:r>
            <a:r>
              <a:rPr lang="en-US" sz="2400" dirty="0"/>
              <a:t> </a:t>
            </a:r>
            <a:r>
              <a:rPr lang="en-US" sz="2400" dirty="0" err="1"/>
              <a:t>HotJava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secangkir</a:t>
            </a:r>
            <a:r>
              <a:rPr lang="en-US" sz="2400" dirty="0"/>
              <a:t> kopi </a:t>
            </a:r>
            <a:r>
              <a:rPr lang="en-US" sz="2400" dirty="0" err="1"/>
              <a:t>panas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9" name="Picture 8" descr="duk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3124200"/>
            <a:ext cx="2276669" cy="1828800"/>
          </a:xfrm>
          <a:prstGeom prst="rect">
            <a:avLst/>
          </a:prstGeom>
        </p:spPr>
      </p:pic>
      <p:pic>
        <p:nvPicPr>
          <p:cNvPr id="10" name="Picture 9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4191000"/>
            <a:ext cx="1676400" cy="167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5181600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Mascot Java (Duke)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4495800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HotJava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45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altLang="ja-JP" dirty="0"/>
              <a:t>    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Family Suite</a:t>
            </a:r>
            <a:endParaRPr lang="en-US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3400" y="1066800"/>
            <a:ext cx="43434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Pct val="68000"/>
              <a:buFont typeface="+mj-lt"/>
              <a:buAutoNum type="arabicPeriod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Standard Edition (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id-ID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id-ID" altLang="ja-JP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1687" marR="0" lvl="1" indent="-4572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ja-JP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desktop, client/server </a:t>
            </a:r>
            <a:r>
              <a:rPr kumimoji="0" lang="en-US" altLang="ja-JP" sz="2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endParaRPr kumimoji="0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57200" y="28194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l">
              <a:spcBef>
                <a:spcPct val="20000"/>
              </a:spcBef>
              <a:buSzPct val="100000"/>
              <a:buFont typeface="+mj-lt"/>
              <a:buAutoNum type="arabicPeriod" startAt="2"/>
            </a:pP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Java Enterprise</a:t>
            </a:r>
            <a:r>
              <a:rPr lang="id-ID" altLang="ja-JP" sz="2800" dirty="0">
                <a:effectLst/>
                <a:latin typeface="Calibri" pitchFamily="34" charset="0"/>
                <a:cs typeface="Calibri" pitchFamily="34" charset="0"/>
              </a:rPr>
              <a:t> E</a:t>
            </a:r>
            <a:r>
              <a:rPr lang="en-US" altLang="ja-JP" sz="2800" dirty="0" err="1">
                <a:effectLst/>
                <a:latin typeface="Calibri" pitchFamily="34" charset="0"/>
                <a:cs typeface="Calibri" pitchFamily="34" charset="0"/>
              </a:rPr>
              <a:t>dition</a:t>
            </a:r>
            <a:br>
              <a:rPr lang="id-ID" altLang="ja-JP" sz="280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altLang="ja-JP" sz="2800" dirty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J</a:t>
            </a:r>
            <a:r>
              <a:rPr lang="id-ID" altLang="ja-JP" sz="2800" dirty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ava </a:t>
            </a:r>
            <a:r>
              <a:rPr lang="en-US" altLang="ja-JP" sz="2800" dirty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EE</a:t>
            </a: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id-ID" altLang="ja-JP" sz="2800" dirty="0">
              <a:effectLst/>
              <a:latin typeface="Calibri" pitchFamily="34" charset="0"/>
              <a:cs typeface="Calibri" pitchFamily="34" charset="0"/>
            </a:endParaRPr>
          </a:p>
          <a:p>
            <a:pPr marL="904875" lvl="1" indent="-447675" algn="l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en-US" altLang="ja-JP" sz="2200" dirty="0">
                <a:effectLst/>
                <a:latin typeface="Calibri" pitchFamily="34" charset="0"/>
                <a:cs typeface="Calibri" pitchFamily="34" charset="0"/>
              </a:rPr>
              <a:t>For e-business, e-commerce </a:t>
            </a:r>
            <a:r>
              <a:rPr lang="en-US" altLang="ja-JP" sz="22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web based application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7200" y="4724400"/>
            <a:ext cx="4191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spcBef>
                <a:spcPct val="20000"/>
              </a:spcBef>
              <a:buSzPct val="100000"/>
              <a:buFont typeface="+mj-lt"/>
              <a:buAutoNum type="arabicPeriod" startAt="3"/>
            </a:pP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Java Micro Edition</a:t>
            </a:r>
            <a:br>
              <a:rPr lang="id-ID" altLang="ja-JP" sz="280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altLang="ja-JP" sz="2800" dirty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J</a:t>
            </a:r>
            <a:r>
              <a:rPr lang="id-ID" altLang="ja-JP" sz="2800" dirty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ava </a:t>
            </a:r>
            <a:r>
              <a:rPr lang="en-US" altLang="ja-JP" sz="2800" dirty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ME</a:t>
            </a: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)</a:t>
            </a:r>
          </a:p>
          <a:p>
            <a:pPr marL="889000" lvl="1" indent="-439738" algn="l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v"/>
            </a:pPr>
            <a:r>
              <a:rPr lang="en-US" altLang="ja-JP" sz="2200" dirty="0">
                <a:effectLst/>
                <a:latin typeface="Calibri" pitchFamily="34" charset="0"/>
                <a:cs typeface="Calibri" pitchFamily="34" charset="0"/>
              </a:rPr>
              <a:t>For </a:t>
            </a:r>
            <a:r>
              <a:rPr lang="en-US" altLang="ja-JP" sz="22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small devices, </a:t>
            </a:r>
            <a:r>
              <a:rPr lang="en-US" altLang="ja-JP" sz="2200" dirty="0">
                <a:effectLst/>
                <a:latin typeface="Calibri" pitchFamily="34" charset="0"/>
                <a:cs typeface="Calibri" pitchFamily="34" charset="0"/>
              </a:rPr>
              <a:t>like palm,</a:t>
            </a:r>
            <a:r>
              <a:rPr lang="id-ID" altLang="ja-JP" sz="22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altLang="ja-JP" sz="2200" dirty="0" err="1">
                <a:effectLst/>
                <a:latin typeface="Calibri" pitchFamily="34" charset="0"/>
                <a:cs typeface="Calibri" pitchFamily="34" charset="0"/>
              </a:rPr>
              <a:t>handphone</a:t>
            </a:r>
            <a:r>
              <a:rPr lang="en-US" altLang="ja-JP" sz="2200" dirty="0">
                <a:effectLst/>
                <a:latin typeface="Calibri" pitchFamily="34" charset="0"/>
                <a:cs typeface="Calibri" pitchFamily="34" charset="0"/>
              </a:rPr>
              <a:t>, etc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31250" t="15000" r="27500" b="26000"/>
          <a:stretch>
            <a:fillRect/>
          </a:stretch>
        </p:blipFill>
        <p:spPr bwMode="auto">
          <a:xfrm>
            <a:off x="5572996" y="404836"/>
            <a:ext cx="3124200" cy="218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11" y="2727960"/>
            <a:ext cx="2037183" cy="1996440"/>
          </a:xfrm>
          <a:prstGeom prst="rect">
            <a:avLst/>
          </a:prstGeom>
        </p:spPr>
      </p:pic>
      <p:pic>
        <p:nvPicPr>
          <p:cNvPr id="18" name="Picture 17" descr="jt-play-mitsubishi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86400" y="4876800"/>
            <a:ext cx="3307607" cy="1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build="p"/>
      <p:bldP spid="14" grpId="0" build="p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24/8/2016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FASILKOM UNSIKA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Mata kuliah 	: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id-ID" dirty="0"/>
          </a:p>
          <a:p>
            <a:r>
              <a:rPr lang="id-ID" dirty="0"/>
              <a:t>Kode Matakuliah	: INF61526</a:t>
            </a:r>
            <a:endParaRPr lang="en-US" dirty="0"/>
          </a:p>
          <a:p>
            <a:r>
              <a:rPr lang="id-ID" dirty="0"/>
              <a:t>Bobot SKS	</a:t>
            </a:r>
            <a:r>
              <a:rPr lang="en-US" dirty="0"/>
              <a:t>	</a:t>
            </a:r>
            <a:r>
              <a:rPr lang="id-ID" dirty="0"/>
              <a:t>: 3 sks</a:t>
            </a:r>
          </a:p>
          <a:p>
            <a:r>
              <a:rPr lang="id-ID" dirty="0"/>
              <a:t>Semester	</a:t>
            </a:r>
            <a:r>
              <a:rPr lang="en-US" dirty="0"/>
              <a:t>	</a:t>
            </a:r>
            <a:r>
              <a:rPr lang="id-ID" dirty="0"/>
              <a:t>: </a:t>
            </a:r>
            <a:r>
              <a:rPr lang="en-US" dirty="0"/>
              <a:t> I</a:t>
            </a:r>
            <a:r>
              <a:rPr lang="id-ID" dirty="0"/>
              <a:t>V (</a:t>
            </a:r>
            <a:r>
              <a:rPr lang="en-US" dirty="0" err="1"/>
              <a:t>Empat</a:t>
            </a:r>
            <a:r>
              <a:rPr lang="id-ID" dirty="0"/>
              <a:t>)</a:t>
            </a:r>
          </a:p>
          <a:p>
            <a:r>
              <a:rPr lang="id-ID" dirty="0"/>
              <a:t>Prasyarat	</a:t>
            </a:r>
            <a:r>
              <a:rPr lang="en-US" dirty="0"/>
              <a:t>	</a:t>
            </a:r>
            <a:r>
              <a:rPr lang="id-ID" dirty="0"/>
              <a:t>: Algoritma dan Pemrograman </a:t>
            </a:r>
          </a:p>
          <a:p>
            <a:r>
              <a:rPr lang="id-ID" dirty="0"/>
              <a:t>Dosen	</a:t>
            </a:r>
            <a:r>
              <a:rPr lang="en-US" dirty="0"/>
              <a:t>	</a:t>
            </a:r>
            <a:r>
              <a:rPr lang="id-ID" dirty="0"/>
              <a:t>: Yuyun Umaidah, M.Kom</a:t>
            </a:r>
            <a:endParaRPr lang="en-GB" dirty="0"/>
          </a:p>
          <a:p>
            <a:r>
              <a:rPr lang="id-ID" dirty="0"/>
              <a:t>Email	</a:t>
            </a:r>
            <a:r>
              <a:rPr lang="en-US" dirty="0"/>
              <a:t>	</a:t>
            </a:r>
            <a:r>
              <a:rPr lang="id-ID" dirty="0"/>
              <a:t>: </a:t>
            </a:r>
            <a:r>
              <a:rPr lang="en-US" dirty="0"/>
              <a:t>yuyun.umaidah@staff.unsika.ac.id</a:t>
            </a:r>
            <a:endParaRPr lang="id-ID" dirty="0"/>
          </a:p>
          <a:p>
            <a:r>
              <a:rPr lang="id-ID" dirty="0"/>
              <a:t>HP	</a:t>
            </a:r>
            <a:r>
              <a:rPr lang="en-US" dirty="0"/>
              <a:t>		</a:t>
            </a:r>
            <a:r>
              <a:rPr lang="id-ID" dirty="0"/>
              <a:t>: </a:t>
            </a:r>
            <a:r>
              <a:rPr lang="en-US" dirty="0"/>
              <a:t>081213565469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063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altLang="ja-JP" dirty="0"/>
              <a:t>    </a:t>
            </a:r>
            <a:r>
              <a:rPr lang="id-ID" dirty="0"/>
              <a:t>Java Version</a:t>
            </a:r>
            <a:endParaRPr lang="en-US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10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58600"/>
              </p:ext>
            </p:extLst>
          </p:nvPr>
        </p:nvGraphicFramePr>
        <p:xfrm>
          <a:off x="152400" y="1371762"/>
          <a:ext cx="8763000" cy="4815678"/>
        </p:xfrm>
        <a:graphic>
          <a:graphicData uri="http://schemas.openxmlformats.org/drawingml/2006/table">
            <a:tbl>
              <a:tblPr firstRow="1" bandCol="1">
                <a:tableStyleId>{1E171933-4619-4E11-9A3F-F7608DF75F80}</a:tableStyleId>
              </a:tblPr>
              <a:tblGrid>
                <a:gridCol w="107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Version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Year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Important New Features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Inner classes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Swing, Collections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Performance enhancements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Assertions, XML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Generic classes, enhanced for loop, auto-boxing, enumerations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Library improvements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Small language changes and library improvements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5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err="1"/>
              <a:t>Kenapa</a:t>
            </a:r>
            <a:r>
              <a:rPr lang="en-US" dirty="0"/>
              <a:t> Java ??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534400" cy="47118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Simple</a:t>
            </a:r>
            <a:r>
              <a:rPr lang="en-US" sz="2400" dirty="0"/>
              <a:t> and familiar object oriented programming</a:t>
            </a:r>
          </a:p>
          <a:p>
            <a:r>
              <a:rPr lang="en-US" sz="2400" dirty="0"/>
              <a:t>Architecture </a:t>
            </a:r>
            <a:r>
              <a:rPr lang="en-US" sz="2400" dirty="0">
                <a:solidFill>
                  <a:srgbClr val="C00000"/>
                </a:solidFill>
              </a:rPr>
              <a:t>neutral</a:t>
            </a:r>
            <a:r>
              <a:rPr lang="en-US" sz="2400" dirty="0"/>
              <a:t> (platform independent)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First rank </a:t>
            </a:r>
            <a:r>
              <a:rPr lang="en-US" sz="2400" dirty="0"/>
              <a:t>in TIOBE Index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De</a:t>
            </a:r>
            <a:r>
              <a:rPr lang="id-ID" sz="2400" dirty="0">
                <a:solidFill>
                  <a:srgbClr val="C00000"/>
                </a:solidFill>
              </a:rPr>
              <a:t>-F</a:t>
            </a:r>
            <a:r>
              <a:rPr lang="en-US" sz="2400" dirty="0" err="1">
                <a:solidFill>
                  <a:srgbClr val="C00000"/>
                </a:solidFill>
              </a:rPr>
              <a:t>acto</a:t>
            </a:r>
            <a:r>
              <a:rPr lang="en-US" sz="2400" dirty="0">
                <a:solidFill>
                  <a:srgbClr val="C00000"/>
                </a:solidFill>
              </a:rPr>
              <a:t> standard </a:t>
            </a:r>
            <a:r>
              <a:rPr lang="en-US" sz="2400" dirty="0"/>
              <a:t>programming language in education</a:t>
            </a:r>
          </a:p>
          <a:p>
            <a:pPr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7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  <p:bldP spid="2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20498" t="16667" r="35578" b="690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7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 l="32680" t="15625" r="46706" b="31187"/>
          <a:stretch>
            <a:fillRect/>
          </a:stretch>
        </p:blipFill>
        <p:spPr bwMode="auto">
          <a:xfrm>
            <a:off x="152400" y="152399"/>
            <a:ext cx="4464878" cy="647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 l="32431" t="34375" r="46486" b="15625"/>
          <a:stretch>
            <a:fillRect/>
          </a:stretch>
        </p:blipFill>
        <p:spPr bwMode="auto">
          <a:xfrm>
            <a:off x="4572000" y="685800"/>
            <a:ext cx="457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064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 l="26940" t="36458" r="41435" b="16667"/>
          <a:stretch>
            <a:fillRect/>
          </a:stretch>
        </p:blipFill>
        <p:spPr bwMode="auto">
          <a:xfrm>
            <a:off x="0" y="0"/>
            <a:ext cx="9144000" cy="679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931224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8697" t="28125" r="43192" b="53125"/>
          <a:stretch>
            <a:fillRect/>
          </a:stretch>
        </p:blipFill>
        <p:spPr bwMode="auto">
          <a:xfrm>
            <a:off x="0" y="137160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	Programming Paradigm Index</a:t>
            </a:r>
          </a:p>
        </p:txBody>
      </p:sp>
      <p:pic>
        <p:nvPicPr>
          <p:cNvPr id="6" name="Picture 5" descr="java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48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id-ID" dirty="0"/>
              <a:t>Pemrograman Java</a:t>
            </a:r>
            <a:endParaRPr lang="en-US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382000" cy="45640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 (Interpreter)</a:t>
            </a:r>
            <a:r>
              <a:rPr kumimoji="0" lang="id-ID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br>
              <a:rPr kumimoji="0" lang="id-ID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Standard Edition </a:t>
            </a:r>
            <a: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(JSE)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id-ID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Editor:</a:t>
            </a:r>
          </a:p>
          <a:p>
            <a:pPr marL="863600" marR="0" lvl="1" indent="-5143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Editor</a:t>
            </a: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b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TextPad, </a:t>
            </a: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Notepad++</a:t>
            </a:r>
          </a:p>
          <a:p>
            <a:pPr marL="863600" marR="0" lvl="1" indent="-5143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 Development Environment</a:t>
            </a:r>
            <a: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(IDE):</a:t>
            </a:r>
            <a:b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Netbeans</a:t>
            </a: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Eclipse, JCreator</a:t>
            </a:r>
            <a:b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5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d-ID" dirty="0"/>
              <a:t>Instalasi J</a:t>
            </a:r>
            <a:r>
              <a:rPr lang="en-US" dirty="0" err="1"/>
              <a:t>ava</a:t>
            </a:r>
            <a:r>
              <a:rPr lang="en-US" dirty="0"/>
              <a:t> </a:t>
            </a:r>
            <a:r>
              <a:rPr lang="id-ID" dirty="0"/>
              <a:t>SE dan Netbeans</a:t>
            </a:r>
            <a:r>
              <a:rPr lang="en-US" dirty="0"/>
              <a:t> 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05800" cy="464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0070C0"/>
                </a:solidFill>
              </a:rPr>
              <a:t>Instal</a:t>
            </a:r>
            <a:r>
              <a:rPr lang="en-US" sz="3200" dirty="0" err="1">
                <a:solidFill>
                  <a:srgbClr val="0070C0"/>
                </a:solidFill>
              </a:rPr>
              <a:t>asi</a:t>
            </a:r>
            <a:r>
              <a:rPr lang="id-ID" sz="3200" dirty="0">
                <a:solidFill>
                  <a:srgbClr val="0070C0"/>
                </a:solidFill>
              </a:rPr>
              <a:t> J</a:t>
            </a:r>
            <a:r>
              <a:rPr lang="en-US" sz="3200" dirty="0" err="1">
                <a:solidFill>
                  <a:srgbClr val="0070C0"/>
                </a:solidFill>
              </a:rPr>
              <a:t>ava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id-ID" sz="3200" dirty="0">
                <a:solidFill>
                  <a:srgbClr val="0070C0"/>
                </a:solidFill>
              </a:rPr>
              <a:t>SE </a:t>
            </a:r>
            <a:r>
              <a:rPr lang="id-ID" sz="3200" dirty="0"/>
              <a:t>dengan mengklik:</a:t>
            </a:r>
            <a:br>
              <a:rPr lang="id-ID" sz="3200" dirty="0"/>
            </a:br>
            <a:r>
              <a:rPr lang="id-ID" sz="3200" dirty="0">
                <a:solidFill>
                  <a:srgbClr val="C00000"/>
                </a:solidFill>
              </a:rPr>
              <a:t>jdk-7-windows-i586.exe</a:t>
            </a:r>
            <a:br>
              <a:rPr lang="id-ID" sz="3200" dirty="0">
                <a:solidFill>
                  <a:srgbClr val="C00000"/>
                </a:solidFill>
              </a:rPr>
            </a:br>
            <a:r>
              <a:rPr lang="id-ID" sz="2400" i="1" dirty="0"/>
              <a:t>(</a:t>
            </a:r>
            <a:r>
              <a:rPr lang="id-ID" sz="2400" i="1" dirty="0" err="1"/>
              <a:t>download</a:t>
            </a:r>
            <a:r>
              <a:rPr lang="id-ID" sz="2400" i="1" dirty="0"/>
              <a:t> dari: http://java.sun.com/javase/downloads)</a:t>
            </a:r>
          </a:p>
          <a:p>
            <a:pPr marL="514350" indent="-514350">
              <a:buFont typeface="+mj-lt"/>
              <a:buAutoNum type="arabicPeriod"/>
            </a:pPr>
            <a:endParaRPr lang="id-ID" sz="3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0070C0"/>
                </a:solidFill>
              </a:rPr>
              <a:t>Instalasi Netbeans </a:t>
            </a:r>
            <a:r>
              <a:rPr lang="id-ID" sz="3200" dirty="0"/>
              <a:t>dengan mengklik: </a:t>
            </a:r>
            <a:r>
              <a:rPr lang="id-ID" sz="3200" dirty="0">
                <a:solidFill>
                  <a:srgbClr val="C00000"/>
                </a:solidFill>
              </a:rPr>
              <a:t>netbeans-7</a:t>
            </a:r>
            <a:r>
              <a:rPr lang="en-US" sz="3200" dirty="0">
                <a:solidFill>
                  <a:srgbClr val="C00000"/>
                </a:solidFill>
              </a:rPr>
              <a:t>.</a:t>
            </a:r>
            <a:r>
              <a:rPr lang="id-ID" sz="3200" dirty="0">
                <a:solidFill>
                  <a:srgbClr val="C00000"/>
                </a:solidFill>
              </a:rPr>
              <a:t>0.1-ml-windows.exe</a:t>
            </a:r>
            <a:br>
              <a:rPr lang="id-ID" sz="3200" dirty="0">
                <a:solidFill>
                  <a:srgbClr val="C00000"/>
                </a:solidFill>
              </a:rPr>
            </a:br>
            <a:r>
              <a:rPr lang="id-ID" sz="2400" i="1" dirty="0"/>
              <a:t>(</a:t>
            </a:r>
            <a:r>
              <a:rPr lang="id-ID" sz="2400" i="1" dirty="0" err="1"/>
              <a:t>download</a:t>
            </a:r>
            <a:r>
              <a:rPr lang="id-ID" sz="2400" i="1" dirty="0"/>
              <a:t> dari:  http://netbeans.org)</a:t>
            </a:r>
          </a:p>
          <a:p>
            <a:pPr marL="514350" indent="-514350">
              <a:buFont typeface="+mj-lt"/>
              <a:buAutoNum type="arabicPeriod"/>
            </a:pPr>
            <a:endParaRPr lang="id-ID" sz="3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0070C0"/>
                </a:solidFill>
              </a:rPr>
              <a:t>Ikuti seluruh proses instalasi </a:t>
            </a:r>
            <a:r>
              <a:rPr lang="id-ID" sz="3200" dirty="0"/>
              <a:t>sampai selesai</a:t>
            </a:r>
          </a:p>
          <a:p>
            <a:pPr marL="514350" indent="-514350">
              <a:buFont typeface="+mj-lt"/>
              <a:buAutoNum type="arabicPeriod"/>
            </a:pPr>
            <a:endParaRPr lang="id-ID" sz="3200" dirty="0">
              <a:solidFill>
                <a:srgbClr val="C00000"/>
              </a:solidFill>
            </a:endParaRPr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4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d-ID" dirty="0"/>
              <a:t>Instalasi Text Editor dan Set Path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74737"/>
            <a:ext cx="8458200" cy="4792663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id-ID" sz="3200" dirty="0"/>
              <a:t>	Set path dan instalasi text editor diperlukan</a:t>
            </a:r>
            <a:br>
              <a:rPr lang="id-ID" sz="3200" dirty="0"/>
            </a:br>
            <a:r>
              <a:rPr lang="id-ID" sz="3200" dirty="0"/>
              <a:t>untuk yang mengembangkan </a:t>
            </a:r>
            <a:r>
              <a:rPr lang="id-ID" sz="3200" dirty="0">
                <a:solidFill>
                  <a:srgbClr val="C00000"/>
                </a:solidFill>
              </a:rPr>
              <a:t>aplikasi text-based </a:t>
            </a:r>
            <a:r>
              <a:rPr lang="id-ID" sz="3200" dirty="0"/>
              <a:t>dengan console</a:t>
            </a:r>
            <a:br>
              <a:rPr lang="id-ID" sz="3200" dirty="0"/>
            </a:br>
            <a:endParaRPr lang="id-ID" sz="3200" dirty="0"/>
          </a:p>
          <a:p>
            <a:pPr marL="863600" lvl="1" indent="-514350">
              <a:buFont typeface="+mj-lt"/>
              <a:buAutoNum type="arabicPeriod"/>
            </a:pPr>
            <a:r>
              <a:rPr lang="id-ID" sz="3000" dirty="0"/>
              <a:t>Klik </a:t>
            </a:r>
            <a:r>
              <a:rPr lang="id-ID" sz="3000" dirty="0">
                <a:solidFill>
                  <a:srgbClr val="0070C0"/>
                </a:solidFill>
              </a:rPr>
              <a:t>Start</a:t>
            </a:r>
            <a:r>
              <a:rPr lang="id-ID" sz="3000" dirty="0"/>
              <a:t> </a:t>
            </a:r>
            <a:r>
              <a:rPr lang="id-ID" sz="3000" dirty="0">
                <a:sym typeface="Wingdings" pitchFamily="2" charset="2"/>
              </a:rPr>
              <a:t></a:t>
            </a:r>
            <a:r>
              <a:rPr lang="id-ID" sz="3000" dirty="0">
                <a:solidFill>
                  <a:srgbClr val="0070C0"/>
                </a:solidFill>
              </a:rPr>
              <a:t>Control Panel </a:t>
            </a:r>
            <a:r>
              <a:rPr lang="id-ID" sz="3000" dirty="0">
                <a:sym typeface="Wingdings" pitchFamily="2" charset="2"/>
              </a:rPr>
              <a:t> </a:t>
            </a:r>
            <a:r>
              <a:rPr lang="id-ID" sz="3000" dirty="0">
                <a:solidFill>
                  <a:srgbClr val="0070C0"/>
                </a:solidFill>
                <a:sym typeface="Wingdings" pitchFamily="2" charset="2"/>
              </a:rPr>
              <a:t>System</a:t>
            </a:r>
            <a:r>
              <a:rPr lang="id-ID" sz="3000" dirty="0">
                <a:sym typeface="Wingdings" pitchFamily="2" charset="2"/>
              </a:rPr>
              <a:t>  </a:t>
            </a:r>
            <a:r>
              <a:rPr lang="id-ID" sz="3000" dirty="0">
                <a:solidFill>
                  <a:srgbClr val="0070C0"/>
                </a:solidFill>
                <a:sym typeface="Wingdings" pitchFamily="2" charset="2"/>
              </a:rPr>
              <a:t>Advanced</a:t>
            </a:r>
            <a:r>
              <a:rPr lang="id-ID" sz="3000" dirty="0">
                <a:sym typeface="Wingdings" pitchFamily="2" charset="2"/>
              </a:rPr>
              <a:t> </a:t>
            </a:r>
            <a:r>
              <a:rPr lang="id-ID" sz="3000" dirty="0">
                <a:solidFill>
                  <a:srgbClr val="0070C0"/>
                </a:solidFill>
              </a:rPr>
              <a:t>Environment Variables </a:t>
            </a:r>
            <a:r>
              <a:rPr lang="id-ID" sz="3000" dirty="0"/>
              <a:t>dan set system PATH:</a:t>
            </a:r>
            <a:br>
              <a:rPr lang="id-ID" sz="3000" dirty="0"/>
            </a:br>
            <a:r>
              <a:rPr lang="id-ID" sz="3000" dirty="0">
                <a:solidFill>
                  <a:srgbClr val="C00000"/>
                </a:solidFill>
              </a:rPr>
              <a:t>;</a:t>
            </a:r>
            <a:r>
              <a:rPr lang="de-DE" sz="3000" dirty="0">
                <a:solidFill>
                  <a:srgbClr val="C00000"/>
                </a:solidFill>
              </a:rPr>
              <a:t>C:\Program Files\Java\jdk1.6.0_</a:t>
            </a:r>
            <a:r>
              <a:rPr lang="id-ID" sz="3000" dirty="0">
                <a:solidFill>
                  <a:srgbClr val="C00000"/>
                </a:solidFill>
              </a:rPr>
              <a:t>1</a:t>
            </a:r>
            <a:r>
              <a:rPr lang="en-US" sz="3000" dirty="0">
                <a:solidFill>
                  <a:srgbClr val="C00000"/>
                </a:solidFill>
              </a:rPr>
              <a:t>7</a:t>
            </a:r>
            <a:r>
              <a:rPr lang="de-DE" sz="3000" dirty="0">
                <a:solidFill>
                  <a:srgbClr val="C00000"/>
                </a:solidFill>
              </a:rPr>
              <a:t>\bin</a:t>
            </a:r>
            <a:endParaRPr lang="id-ID" sz="3000" dirty="0">
              <a:solidFill>
                <a:srgbClr val="C00000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r>
              <a:rPr lang="id-ID" sz="3000" dirty="0"/>
              <a:t>Instal text editor untuk editing code:</a:t>
            </a:r>
            <a:br>
              <a:rPr lang="id-ID" sz="3000" dirty="0"/>
            </a:br>
            <a:r>
              <a:rPr lang="id-ID" sz="3000" dirty="0">
                <a:solidFill>
                  <a:srgbClr val="C00000"/>
                </a:solidFill>
              </a:rPr>
              <a:t>textpad, </a:t>
            </a:r>
            <a:r>
              <a:rPr lang="id-ID" sz="3000" dirty="0"/>
              <a:t>notepad++, JCreator</a:t>
            </a:r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d-ID" dirty="0"/>
              <a:t>How Java Works?</a:t>
            </a:r>
            <a:endParaRPr lang="en-US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Picture 4" descr="macos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378200"/>
            <a:ext cx="714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pc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378200"/>
            <a:ext cx="8096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sol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3302000"/>
            <a:ext cx="10763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4800" y="3225800"/>
            <a:ext cx="3733800" cy="1143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057400" y="2844800"/>
            <a:ext cx="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438400" y="2743200"/>
            <a:ext cx="2819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id-ID" sz="20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javac (java </a:t>
            </a:r>
            <a:r>
              <a:rPr lang="en-US" sz="20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compiler</a:t>
            </a:r>
            <a:r>
              <a:rPr lang="id-ID" sz="20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000" dirty="0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85800" y="5283200"/>
            <a:ext cx="2895600" cy="838200"/>
          </a:xfrm>
          <a:prstGeom prst="foldedCorner">
            <a:avLst>
              <a:gd name="adj" fmla="val 125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id-ID" sz="2400" b="1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Hello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.class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057400" y="4368800"/>
            <a:ext cx="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99387" y="4495800"/>
            <a:ext cx="26824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20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Kompiler memproduksi</a:t>
            </a:r>
          </a:p>
          <a:p>
            <a:pPr>
              <a:defRPr/>
            </a:pPr>
            <a:r>
              <a:rPr lang="id-ID" sz="20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Bytecode (Class)</a:t>
            </a:r>
            <a:endParaRPr lang="en-US" sz="2000" b="1" dirty="0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" name="Picture 15" descr="AlphaFamil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4673600"/>
            <a:ext cx="2495550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86600" y="6400800"/>
            <a:ext cx="102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Web Server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657600" y="5664200"/>
            <a:ext cx="2971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" name="Picture 19" descr="macos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1701800"/>
            <a:ext cx="723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pc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1625600"/>
            <a:ext cx="790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sol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1625600"/>
            <a:ext cx="1133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cellphone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448675" y="1320800"/>
            <a:ext cx="6953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670425" y="3225800"/>
            <a:ext cx="1044575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Interpreter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813425" y="3225800"/>
            <a:ext cx="1044575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Interpreter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56425" y="3225800"/>
            <a:ext cx="1044575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Interpreter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8077200" y="3225800"/>
            <a:ext cx="1066800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Interpreter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334000" y="2540000"/>
            <a:ext cx="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6400800" y="2540000"/>
            <a:ext cx="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7543800" y="2540000"/>
            <a:ext cx="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8686800" y="2540000"/>
            <a:ext cx="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334000" y="3835400"/>
            <a:ext cx="3352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5334000" y="3530600"/>
            <a:ext cx="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8686800" y="3530600"/>
            <a:ext cx="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6400800" y="3454400"/>
            <a:ext cx="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V="1">
            <a:off x="7543800" y="3530600"/>
            <a:ext cx="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id-ID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V="1">
            <a:off x="7543800" y="3835400"/>
            <a:ext cx="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486400" y="762000"/>
            <a:ext cx="381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id-ID" sz="18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Jalankan dengan: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id-ID" sz="18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C:\&gt;java Hello (</a:t>
            </a:r>
            <a:r>
              <a:rPr lang="id-ID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Application</a:t>
            </a:r>
            <a:r>
              <a:rPr lang="id-ID" sz="18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sz="18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Web Browser</a:t>
            </a:r>
            <a:r>
              <a:rPr lang="id-ID" sz="18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id-ID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Applet</a:t>
            </a:r>
            <a:r>
              <a:rPr lang="id-ID" sz="1800" b="1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1800" b="1" dirty="0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93410" y="6248400"/>
            <a:ext cx="394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Write Once Run Everywhere !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152400" y="990599"/>
            <a:ext cx="4648200" cy="1604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marR="0" lvl="0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public class Hello</a:t>
            </a:r>
            <a:endParaRPr kumimoji="0" lang="id-ID" altLang="ja-JP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public static void main(String[] </a:t>
            </a:r>
            <a:r>
              <a:rPr kumimoji="0" lang="en-US" altLang="ja-JP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args</a:t>
            </a: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){</a:t>
            </a:r>
          </a:p>
          <a:p>
            <a:pPr marL="381000" marR="0" lvl="0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kumimoji="0" lang="en-US" altLang="ja-JP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System.out.println</a:t>
            </a: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("Hello World!");</a:t>
            </a:r>
          </a:p>
          <a:p>
            <a:pPr marL="381000" marR="0" lvl="0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}</a:t>
            </a:r>
          </a:p>
          <a:p>
            <a:pPr marL="381000" marR="0" lvl="0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}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408084" y="2133600"/>
            <a:ext cx="145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Hello.java</a:t>
            </a:r>
            <a:endParaRPr lang="en-US" sz="2400" dirty="0">
              <a:solidFill>
                <a:srgbClr val="C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utoUpdateAnimBg="0"/>
      <p:bldP spid="14" grpId="0" animBg="1" autoUpdateAnimBg="0"/>
      <p:bldP spid="16" grpId="0" autoUpdateAnimBg="0"/>
      <p:bldP spid="18" grpId="0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38" grpId="0" autoUpdateAnimBg="0"/>
      <p:bldP spid="39" grpId="0"/>
      <p:bldP spid="4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24/8/2016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FASILKOM UNSIKA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Kehadiran</a:t>
            </a:r>
            <a:r>
              <a:rPr lang="en-US" dirty="0"/>
              <a:t>	: 10%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Tugas</a:t>
            </a:r>
            <a:r>
              <a:rPr lang="en-US" dirty="0"/>
              <a:t>	: 20% (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Praktek</a:t>
            </a:r>
            <a:r>
              <a:rPr lang="en-US" dirty="0"/>
              <a:t>	: 15%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UTS		: 25%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UAS		: 30%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UAS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Kehadiran</a:t>
            </a:r>
            <a:r>
              <a:rPr lang="en-US" dirty="0"/>
              <a:t> Minimal &lt;= 75%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5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Compile and Run Java Applet</a:t>
            </a:r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9600" y="4038600"/>
            <a:ext cx="4572000" cy="246221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&lt;HTML&gt;</a:t>
            </a:r>
          </a:p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&lt;HEAD&gt;</a:t>
            </a:r>
          </a:p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&lt;TITLE&gt;A Simple Program&lt;/TITLE&gt;</a:t>
            </a:r>
          </a:p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&lt;/HEAD&gt;</a:t>
            </a:r>
          </a:p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&lt;BODY&gt;</a:t>
            </a:r>
          </a:p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Here is the output of my program:</a:t>
            </a:r>
          </a:p>
          <a:p>
            <a:pPr algn="l">
              <a:defRPr/>
            </a:pPr>
            <a:r>
              <a:rPr lang="en-US" sz="1400" b="1" dirty="0">
                <a:effectLst/>
                <a:latin typeface="+mj-lt"/>
              </a:rPr>
              <a:t>&lt;APPLET CODE="</a:t>
            </a:r>
            <a:r>
              <a:rPr lang="en-US" sz="1400" b="1" dirty="0" err="1">
                <a:effectLst/>
                <a:latin typeface="+mj-lt"/>
              </a:rPr>
              <a:t>HelloWorld.class</a:t>
            </a:r>
            <a:r>
              <a:rPr lang="en-US" sz="1400" b="1" dirty="0">
                <a:effectLst/>
                <a:latin typeface="+mj-lt"/>
              </a:rPr>
              <a:t>" WIDTH=150 HEIGHT=25&gt;</a:t>
            </a:r>
          </a:p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&lt;/APPLET&gt;</a:t>
            </a:r>
          </a:p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&lt;/BODY&gt;</a:t>
            </a:r>
          </a:p>
          <a:p>
            <a:pPr algn="l">
              <a:defRPr/>
            </a:pPr>
            <a:r>
              <a:rPr lang="en-US" sz="1400" dirty="0">
                <a:effectLst/>
                <a:latin typeface="+mj-lt"/>
              </a:rPr>
              <a:t>&lt;/HTML&gt;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882" y="990600"/>
            <a:ext cx="492551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>
              <a:defRPr/>
            </a:pPr>
            <a:r>
              <a:rPr lang="en-US" sz="1800" dirty="0">
                <a:effectLst/>
                <a:latin typeface="+mj-lt"/>
              </a:rPr>
              <a:t>import </a:t>
            </a:r>
            <a:r>
              <a:rPr lang="en-US" sz="1800" dirty="0" err="1">
                <a:effectLst/>
                <a:latin typeface="+mj-lt"/>
              </a:rPr>
              <a:t>java.applet</a:t>
            </a:r>
            <a:r>
              <a:rPr lang="en-US" sz="1800" dirty="0">
                <a:effectLst/>
                <a:latin typeface="+mj-lt"/>
              </a:rPr>
              <a:t>.*;</a:t>
            </a:r>
          </a:p>
          <a:p>
            <a:pPr lvl="1" algn="l">
              <a:defRPr/>
            </a:pPr>
            <a:r>
              <a:rPr lang="en-US" sz="1800" dirty="0">
                <a:effectLst/>
                <a:latin typeface="+mj-lt"/>
              </a:rPr>
              <a:t>import java.awt.*;</a:t>
            </a:r>
          </a:p>
          <a:p>
            <a:pPr lvl="1" algn="l">
              <a:defRPr/>
            </a:pPr>
            <a:r>
              <a:rPr lang="en-US" sz="1800" dirty="0">
                <a:effectLst/>
                <a:latin typeface="+mj-lt"/>
              </a:rPr>
              <a:t> </a:t>
            </a:r>
          </a:p>
          <a:p>
            <a:pPr lvl="1" algn="l">
              <a:defRPr/>
            </a:pPr>
            <a:r>
              <a:rPr lang="en-US" sz="1800" dirty="0">
                <a:effectLst/>
                <a:latin typeface="+mj-lt"/>
              </a:rPr>
              <a:t>public class </a:t>
            </a:r>
            <a:r>
              <a:rPr lang="en-US" sz="1800" dirty="0" err="1">
                <a:effectLst/>
                <a:latin typeface="+mj-lt"/>
              </a:rPr>
              <a:t>HelloWorld</a:t>
            </a:r>
            <a:r>
              <a:rPr lang="en-US" sz="1800" dirty="0">
                <a:effectLst/>
                <a:latin typeface="+mj-lt"/>
              </a:rPr>
              <a:t> extends Applet {</a:t>
            </a:r>
          </a:p>
          <a:p>
            <a:pPr lvl="1" algn="l">
              <a:defRPr/>
            </a:pPr>
            <a:r>
              <a:rPr lang="en-US" sz="1800" dirty="0">
                <a:effectLst/>
                <a:latin typeface="+mj-lt"/>
              </a:rPr>
              <a:t>    public void paint(Graphics g) {</a:t>
            </a:r>
          </a:p>
          <a:p>
            <a:pPr lvl="1" algn="l">
              <a:defRPr/>
            </a:pPr>
            <a:r>
              <a:rPr lang="id-ID" sz="1800" dirty="0">
                <a:effectLst/>
                <a:latin typeface="+mj-lt"/>
              </a:rPr>
              <a:t>	</a:t>
            </a:r>
            <a:r>
              <a:rPr lang="en-US" sz="1800" dirty="0" err="1">
                <a:effectLst/>
                <a:latin typeface="+mj-lt"/>
              </a:rPr>
              <a:t>g.drawString</a:t>
            </a:r>
            <a:r>
              <a:rPr lang="en-US" sz="1800" dirty="0">
                <a:effectLst/>
                <a:latin typeface="+mj-lt"/>
              </a:rPr>
              <a:t>("Hello world!",50,25);</a:t>
            </a:r>
          </a:p>
          <a:p>
            <a:pPr lvl="1" algn="l">
              <a:defRPr/>
            </a:pPr>
            <a:r>
              <a:rPr lang="en-US" sz="1800" dirty="0">
                <a:effectLst/>
                <a:latin typeface="+mj-lt"/>
              </a:rPr>
              <a:t>    }</a:t>
            </a:r>
          </a:p>
          <a:p>
            <a:pPr lvl="1" algn="l">
              <a:defRPr/>
            </a:pPr>
            <a:r>
              <a:rPr lang="en-US" sz="1800" dirty="0">
                <a:effectLst/>
                <a:latin typeface="+mj-lt"/>
              </a:rPr>
              <a:t>}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4572000"/>
            <a:ext cx="3276600" cy="3365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latin typeface="Courier New" pitchFamily="49" charset="0"/>
              </a:rPr>
              <a:t>C:\javac HelloWorld.java</a:t>
            </a:r>
            <a:endParaRPr lang="en-US" sz="1600" b="1" dirty="0">
              <a:latin typeface="Times New Roman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562600" y="3352800"/>
            <a:ext cx="3505200" cy="3365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latin typeface="Courier New" pitchFamily="49" charset="0"/>
              </a:rPr>
              <a:t>C:\appletviewer Hello.html</a:t>
            </a:r>
            <a:r>
              <a:rPr lang="en-US" sz="1400" b="1" dirty="0">
                <a:latin typeface="Courier New" pitchFamily="49" charset="0"/>
              </a:rPr>
              <a:t> </a:t>
            </a:r>
          </a:p>
        </p:txBody>
      </p:sp>
      <p:pic>
        <p:nvPicPr>
          <p:cNvPr id="12" name="Picture 8" descr="appl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143000"/>
            <a:ext cx="28956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722117" y="3276600"/>
            <a:ext cx="0" cy="1295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752600" y="4953000"/>
            <a:ext cx="0" cy="685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752600" y="5638800"/>
            <a:ext cx="26670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7315200" y="3657600"/>
            <a:ext cx="0" cy="381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7315200" y="3048000"/>
            <a:ext cx="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3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d-ID" altLang="ja-JP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Menulis 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 </a:t>
            </a:r>
            <a:r>
              <a:rPr lang="id-ID" altLang="ja-JP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1"/>
            <a:ext cx="8382000" cy="4953000"/>
          </a:xfrm>
        </p:spPr>
        <p:txBody>
          <a:bodyPr/>
          <a:lstStyle/>
          <a:p>
            <a:r>
              <a:rPr lang="id-ID" altLang="ja-JP" sz="3200" dirty="0"/>
              <a:t>Bentuk program:</a:t>
            </a:r>
          </a:p>
          <a:p>
            <a:pPr marL="863600" lvl="1" indent="-514350">
              <a:buFont typeface="+mj-lt"/>
              <a:buAutoNum type="arabicPeriod"/>
            </a:pPr>
            <a:r>
              <a:rPr lang="id-ID" altLang="ja-JP" dirty="0">
                <a:solidFill>
                  <a:srgbClr val="CC0000"/>
                </a:solidFill>
              </a:rPr>
              <a:t>T</a:t>
            </a:r>
            <a:r>
              <a:rPr lang="en-US" altLang="ja-JP" dirty="0">
                <a:solidFill>
                  <a:srgbClr val="CC0000"/>
                </a:solidFill>
              </a:rPr>
              <a:t>ext</a:t>
            </a:r>
            <a:r>
              <a:rPr lang="id-ID" altLang="ja-JP" dirty="0">
                <a:solidFill>
                  <a:srgbClr val="CC0000"/>
                </a:solidFill>
              </a:rPr>
              <a:t>-Based </a:t>
            </a:r>
            <a:r>
              <a:rPr lang="en-US" altLang="ja-JP" dirty="0">
                <a:solidFill>
                  <a:srgbClr val="CC0000"/>
                </a:solidFill>
              </a:rPr>
              <a:t>Console Application</a:t>
            </a:r>
            <a:r>
              <a:rPr lang="id-ID" altLang="ja-JP" dirty="0">
                <a:solidFill>
                  <a:srgbClr val="CC0000"/>
                </a:solidFill>
              </a:rPr>
              <a:t> </a:t>
            </a:r>
            <a:r>
              <a:rPr lang="id-ID" altLang="ja-JP" dirty="0">
                <a:solidFill>
                  <a:srgbClr val="CC0000"/>
                </a:solidFill>
                <a:sym typeface="Wingdings" pitchFamily="2" charset="2"/>
              </a:rPr>
              <a:t> </a:t>
            </a:r>
            <a:r>
              <a:rPr lang="en-US" altLang="ja-JP" dirty="0" err="1"/>
              <a:t>menggunakan</a:t>
            </a:r>
            <a:r>
              <a:rPr lang="en-US" altLang="ja-JP" dirty="0"/>
              <a:t> library non-</a:t>
            </a:r>
            <a:r>
              <a:rPr lang="id-ID" altLang="ja-JP" dirty="0"/>
              <a:t>GUI </a:t>
            </a:r>
            <a:r>
              <a:rPr lang="en-US" altLang="ja-JP" dirty="0"/>
              <a:t>di Java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ja-JP" dirty="0">
                <a:solidFill>
                  <a:srgbClr val="CC0000"/>
                </a:solidFill>
              </a:rPr>
              <a:t>GUI </a:t>
            </a:r>
            <a:r>
              <a:rPr lang="id-ID" altLang="ja-JP" dirty="0">
                <a:solidFill>
                  <a:srgbClr val="CC0000"/>
                </a:solidFill>
              </a:rPr>
              <a:t>A</a:t>
            </a:r>
            <a:r>
              <a:rPr lang="en-US" altLang="ja-JP" dirty="0" err="1">
                <a:solidFill>
                  <a:srgbClr val="CC0000"/>
                </a:solidFill>
              </a:rPr>
              <a:t>pplication</a:t>
            </a:r>
            <a:r>
              <a:rPr lang="id-ID" altLang="ja-JP" dirty="0">
                <a:solidFill>
                  <a:srgbClr val="CC0000"/>
                </a:solidFill>
              </a:rPr>
              <a:t> </a:t>
            </a:r>
            <a:r>
              <a:rPr lang="id-ID" altLang="ja-JP" dirty="0">
                <a:solidFill>
                  <a:srgbClr val="CC0000"/>
                </a:solidFill>
                <a:sym typeface="Wingdings" pitchFamily="2" charset="2"/>
              </a:rPr>
              <a:t> </a:t>
            </a:r>
            <a:r>
              <a:rPr lang="id-ID" altLang="ja-JP" dirty="0"/>
              <a:t>menggunakan AWT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Swing </a:t>
            </a:r>
            <a:r>
              <a:rPr lang="en-US" altLang="ja-JP" dirty="0" err="1"/>
              <a:t>untuk</a:t>
            </a:r>
            <a:r>
              <a:rPr lang="en-US" altLang="ja-JP" dirty="0"/>
              <a:t> library GUI</a:t>
            </a:r>
            <a:br>
              <a:rPr lang="en-US" altLang="ja-JP" dirty="0"/>
            </a:br>
            <a:endParaRPr lang="en-US" altLang="ja-JP" sz="3200" dirty="0"/>
          </a:p>
          <a:p>
            <a:r>
              <a:rPr lang="en-US" altLang="ja-JP" sz="3200" dirty="0" err="1"/>
              <a:t>Suatu</a:t>
            </a:r>
            <a:r>
              <a:rPr lang="en-US" altLang="ja-JP" sz="3200" dirty="0"/>
              <a:t> c</a:t>
            </a:r>
            <a:r>
              <a:rPr lang="id-ID" altLang="ja-JP" sz="3200" dirty="0"/>
              <a:t>lass bisa dieksekusi karena </a:t>
            </a:r>
            <a:r>
              <a:rPr lang="en-US" altLang="ja-JP" sz="3200" dirty="0" err="1"/>
              <a:t>memiliki</a:t>
            </a:r>
            <a:r>
              <a:rPr lang="en-US" altLang="ja-JP" sz="3200" dirty="0"/>
              <a:t> </a:t>
            </a:r>
            <a:r>
              <a:rPr lang="id-ID" altLang="ja-JP" sz="3200" dirty="0"/>
              <a:t>method </a:t>
            </a:r>
            <a:r>
              <a:rPr lang="id-ID" altLang="ja-JP" sz="3200" dirty="0">
                <a:solidFill>
                  <a:srgbClr val="0070C0"/>
                </a:solidFill>
              </a:rPr>
              <a:t>main</a:t>
            </a:r>
          </a:p>
          <a:p>
            <a:pPr lvl="1">
              <a:buNone/>
            </a:pPr>
            <a:r>
              <a:rPr lang="en-US" altLang="ja-JP" sz="3200" dirty="0">
                <a:solidFill>
                  <a:srgbClr val="CC0000"/>
                </a:solidFill>
              </a:rPr>
              <a:t>public static void main(String[] </a:t>
            </a:r>
            <a:r>
              <a:rPr lang="en-US" altLang="ja-JP" sz="3200" dirty="0" err="1">
                <a:solidFill>
                  <a:srgbClr val="CC0000"/>
                </a:solidFill>
              </a:rPr>
              <a:t>args</a:t>
            </a:r>
            <a:r>
              <a:rPr lang="en-US" altLang="ja-JP" sz="3200" dirty="0">
                <a:solidFill>
                  <a:srgbClr val="CC0000"/>
                </a:solidFill>
              </a:rPr>
              <a:t>)</a:t>
            </a:r>
            <a:endParaRPr lang="id-ID" altLang="ja-JP" sz="3200" dirty="0">
              <a:solidFill>
                <a:srgbClr val="CC0000"/>
              </a:solidFill>
            </a:endParaRPr>
          </a:p>
          <a:p>
            <a:pPr lvl="1">
              <a:buNone/>
            </a:pPr>
            <a:r>
              <a:rPr lang="en-US" altLang="ja-JP" sz="2800" dirty="0">
                <a:sym typeface="Wingdings" pitchFamily="2" charset="2"/>
              </a:rPr>
              <a:t> </a:t>
            </a:r>
            <a:r>
              <a:rPr lang="id-ID" altLang="ja-JP" sz="2800" dirty="0">
                <a:solidFill>
                  <a:srgbClr val="0070C0"/>
                </a:solidFill>
                <a:sym typeface="Wingdings" pitchFamily="2" charset="2"/>
              </a:rPr>
              <a:t>Program Java mulai dari sini</a:t>
            </a:r>
            <a:r>
              <a:rPr lang="en-US" altLang="ja-JP" sz="2800" dirty="0">
                <a:solidFill>
                  <a:srgbClr val="0070C0"/>
                </a:solidFill>
                <a:sym typeface="Wingdings" pitchFamily="2" charset="2"/>
              </a:rPr>
              <a:t>!</a:t>
            </a:r>
            <a:endParaRPr lang="en-US" altLang="ja-JP" sz="2800" dirty="0">
              <a:solidFill>
                <a:srgbClr val="0070C0"/>
              </a:solidFill>
            </a:endParaRPr>
          </a:p>
          <a:p>
            <a:endParaRPr lang="id-ID" altLang="ja-JP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9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0772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d-ID" sz="3200" dirty="0"/>
              <a:t>Latihan: Tulis dan Compile Halo.java</a:t>
            </a:r>
            <a:endParaRPr lang="en-US" sz="32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5800" y="0"/>
            <a:ext cx="838200" cy="8382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838200"/>
            <a:ext cx="9144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public  class  Halo{</a:t>
            </a:r>
            <a:endParaRPr kumimoji="0" lang="id-ID" sz="3400" kern="0" baseline="0" dirty="0">
              <a:effectLst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400" kern="0" baseline="0" dirty="0">
                <a:effectLst/>
                <a:latin typeface="Calibri" pitchFamily="34" charset="0"/>
                <a:ea typeface="+mn-ea"/>
                <a:cs typeface="Calibri" pitchFamily="34" charset="0"/>
              </a:rPr>
              <a:t>		public  static  void  main(String[] args){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400" kern="0" dirty="0">
                <a:effectLst/>
                <a:latin typeface="Calibri" pitchFamily="34" charset="0"/>
                <a:ea typeface="+mn-ea"/>
                <a:cs typeface="Calibri" pitchFamily="34" charset="0"/>
              </a:rPr>
              <a:t>   			</a:t>
            </a:r>
            <a:r>
              <a:rPr kumimoji="0" lang="id-ID" sz="3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System.out.println(“Halo </a:t>
            </a:r>
            <a:r>
              <a:rPr kumimoji="0" lang="id-ID" sz="3400" kern="0" dirty="0">
                <a:effectLst/>
                <a:latin typeface="Calibri" pitchFamily="34" charset="0"/>
                <a:ea typeface="+mn-ea"/>
                <a:cs typeface="Calibri" pitchFamily="34" charset="0"/>
              </a:rPr>
              <a:t>Semarang</a:t>
            </a:r>
            <a:r>
              <a:rPr kumimoji="0" lang="id-ID" sz="3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400" kern="0" baseline="0" dirty="0">
                <a:effectLst/>
                <a:latin typeface="Calibri" pitchFamily="34" charset="0"/>
                <a:ea typeface="+mn-ea"/>
                <a:cs typeface="Calibri" pitchFamily="34" charset="0"/>
              </a:rPr>
              <a:t> 		}</a:t>
            </a:r>
            <a:endParaRPr kumimoji="0" lang="id-ID" sz="34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}</a:t>
            </a:r>
            <a:endParaRPr kumimoji="0" lang="id-ID" sz="3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r="52748" b="38759"/>
          <a:stretch>
            <a:fillRect/>
          </a:stretch>
        </p:blipFill>
        <p:spPr bwMode="auto">
          <a:xfrm>
            <a:off x="-1" y="4114800"/>
            <a:ext cx="457200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 b="9297"/>
          <a:stretch>
            <a:fillRect/>
          </a:stretch>
        </p:blipFill>
        <p:spPr bwMode="auto">
          <a:xfrm>
            <a:off x="4267201" y="41148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60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program Java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 “Halo </a:t>
            </a:r>
            <a:r>
              <a:rPr lang="en-US" dirty="0" err="1"/>
              <a:t>Karawang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Java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procedural </a:t>
            </a:r>
            <a:r>
              <a:rPr lang="en-US" dirty="0" err="1"/>
              <a:t>dan</a:t>
            </a:r>
            <a:r>
              <a:rPr lang="en-US" dirty="0"/>
              <a:t> object oriented?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object </a:t>
            </a:r>
            <a:r>
              <a:rPr lang="en-US" dirty="0" err="1"/>
              <a:t>dan</a:t>
            </a:r>
            <a:r>
              <a:rPr lang="en-US" dirty="0"/>
              <a:t> class </a:t>
            </a:r>
            <a:r>
              <a:rPr lang="en-US" dirty="0" err="1"/>
              <a:t>pada</a:t>
            </a:r>
            <a:r>
              <a:rPr lang="en-US" dirty="0"/>
              <a:t> object oriented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variable </a:t>
            </a:r>
            <a:r>
              <a:rPr lang="en-US" dirty="0" err="1"/>
              <a:t>dan</a:t>
            </a:r>
            <a:r>
              <a:rPr lang="en-US" dirty="0"/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197694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4000" dirty="0"/>
              <a:t>Terima kasih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24/8/2016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FASILKOM UNSIKA 2016</a:t>
            </a:r>
          </a:p>
        </p:txBody>
      </p:sp>
      <p:pic>
        <p:nvPicPr>
          <p:cNvPr id="6" name="Picture 4" descr="kucing gelantungan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68" y="1159609"/>
            <a:ext cx="6384132" cy="509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61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ctr"/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2/23/2021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924079"/>
              </p:ext>
            </p:extLst>
          </p:nvPr>
        </p:nvGraphicFramePr>
        <p:xfrm>
          <a:off x="1828800" y="826770"/>
          <a:ext cx="5715000" cy="562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5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Pertemuan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Pokok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Bahasan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Kontak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Kuliah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&amp;</a:t>
                      </a:r>
                      <a:r>
                        <a:rPr lang="en-US" sz="1600" baseline="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+mn-lt"/>
                          <a:ea typeface="Calibri"/>
                          <a:cs typeface="Times New Roman"/>
                        </a:rPr>
                        <a:t>Rencana</a:t>
                      </a:r>
                      <a:r>
                        <a:rPr lang="en-US" sz="1600" baseline="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+mn-lt"/>
                          <a:ea typeface="Calibri"/>
                          <a:cs typeface="Times New Roman"/>
                        </a:rPr>
                        <a:t>Perkuliahan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600" dirty="0" err="1"/>
                        <a:t>Pengenalan</a:t>
                      </a:r>
                      <a:r>
                        <a:rPr lang="en-US" sz="1600" dirty="0"/>
                        <a:t> Programming,</a:t>
                      </a:r>
                      <a:r>
                        <a:rPr lang="en-US" sz="1600" baseline="0" dirty="0"/>
                        <a:t> Variable, Object, Class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600" dirty="0" err="1"/>
                        <a:t>Tipe</a:t>
                      </a:r>
                      <a:r>
                        <a:rPr lang="en-US" sz="1600" dirty="0"/>
                        <a:t> data, Operator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600" dirty="0" err="1"/>
                        <a:t>Karakteristik</a:t>
                      </a:r>
                      <a:r>
                        <a:rPr lang="en-US" sz="1600" dirty="0"/>
                        <a:t> OOP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8420" marR="0" indent="-85090" algn="l" defTabSz="914400" rtl="0" eaLnBrk="1" fontAlgn="auto" latinLnBrk="0" hangingPunct="1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Konstruktor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, Interface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5080" algn="l" defTabSz="914400" rtl="0" eaLnBrk="1" fontAlgn="auto" latinLnBrk="0" hangingPunct="1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Brancing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5080" algn="l" defTabSz="914400" rtl="0" eaLnBrk="1" fontAlgn="auto" latinLnBrk="0" hangingPunct="1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Review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Evaluasi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5080" algn="l" defTabSz="914400" rtl="0" eaLnBrk="1" fontAlgn="auto" latinLnBrk="0" hangingPunct="1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Ujian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Tengah Semester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508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Looping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8420" marR="0" indent="-8509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Array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GUI (AWT,</a:t>
                      </a:r>
                      <a:r>
                        <a:rPr lang="en-US" sz="1600" baseline="0" dirty="0">
                          <a:latin typeface="+mn-lt"/>
                          <a:ea typeface="Calibri"/>
                          <a:cs typeface="Times New Roman"/>
                        </a:rPr>
                        <a:t> SWING)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Arraylist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Event Handling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Koneksi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Database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Studi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Kasus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Ujian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Akhir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Semester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467600" cy="1600200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Pengenalan</a:t>
            </a:r>
            <a:r>
              <a:rPr lang="en-US" sz="4400" dirty="0"/>
              <a:t> Bahasa </a:t>
            </a:r>
            <a:r>
              <a:rPr lang="en-US" sz="4400" dirty="0" err="1"/>
              <a:t>Pemrograman</a:t>
            </a:r>
            <a:r>
              <a:rPr lang="en-US" sz="4400" dirty="0"/>
              <a:t>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2438400"/>
            <a:ext cx="8458200" cy="22098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err="1"/>
              <a:t>Referensi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6" r="11634"/>
          <a:stretch/>
        </p:blipFill>
        <p:spPr>
          <a:xfrm>
            <a:off x="5029200" y="1333500"/>
            <a:ext cx="3657600" cy="476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3500"/>
            <a:ext cx="3848100" cy="4762500"/>
          </a:xfrm>
          <a:prstGeom prst="rect">
            <a:avLst/>
          </a:prstGeom>
        </p:spPr>
      </p:pic>
      <p:pic>
        <p:nvPicPr>
          <p:cNvPr id="7" name="Picture 6" descr="java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9" t="17197" r="31428" b="1824"/>
          <a:stretch/>
        </p:blipFill>
        <p:spPr bwMode="auto">
          <a:xfrm>
            <a:off x="4876801" y="1333500"/>
            <a:ext cx="3733799" cy="47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6611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err="1"/>
              <a:t>Apakah</a:t>
            </a:r>
            <a:r>
              <a:rPr lang="en-US" dirty="0"/>
              <a:t> Java ??</a:t>
            </a:r>
          </a:p>
        </p:txBody>
      </p:sp>
      <p:pic>
        <p:nvPicPr>
          <p:cNvPr id="4" name="Picture 3" descr="jaw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447800"/>
            <a:ext cx="3048000" cy="1767840"/>
          </a:xfrm>
          <a:prstGeom prst="rect">
            <a:avLst/>
          </a:prstGeom>
        </p:spPr>
      </p:pic>
      <p:pic>
        <p:nvPicPr>
          <p:cNvPr id="5" name="Picture 4" descr="ko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2667000"/>
            <a:ext cx="3200400" cy="2166000"/>
          </a:xfrm>
          <a:prstGeom prst="rect">
            <a:avLst/>
          </a:prstGeom>
        </p:spPr>
      </p:pic>
      <p:pic>
        <p:nvPicPr>
          <p:cNvPr id="6" name="Picture 5" descr="homo erect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4267200"/>
            <a:ext cx="2743200" cy="2158562"/>
          </a:xfrm>
          <a:prstGeom prst="rect">
            <a:avLst/>
          </a:prstGeom>
        </p:spPr>
      </p:pic>
      <p:pic>
        <p:nvPicPr>
          <p:cNvPr id="7" name="Picture 6" descr="java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9021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189038"/>
            <a:ext cx="7467600" cy="29257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id-ID" sz="4400" dirty="0"/>
              <a:t>Konsep Pemrograman dan Paradigmanya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id-ID" dirty="0"/>
              <a:t>Bahasa Pemrograman?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2400" dirty="0"/>
              <a:t>Komputer bekerja seperti </a:t>
            </a:r>
            <a:r>
              <a:rPr lang="id-ID" sz="2400" dirty="0">
                <a:solidFill>
                  <a:srgbClr val="C00000"/>
                </a:solidFill>
              </a:rPr>
              <a:t>switching</a:t>
            </a:r>
            <a:r>
              <a:rPr lang="id-ID" sz="2400" dirty="0"/>
              <a:t> dan hanya </a:t>
            </a:r>
            <a:r>
              <a:rPr lang="id-ID" sz="2400" dirty="0">
                <a:solidFill>
                  <a:srgbClr val="C00000"/>
                </a:solidFill>
              </a:rPr>
              <a:t>mengenali 0 dan 1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defRPr/>
            </a:pPr>
            <a:endParaRPr lang="id-ID" sz="24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id-ID" sz="2400" dirty="0"/>
              <a:t>Manusia </a:t>
            </a:r>
            <a:r>
              <a:rPr lang="id-ID" sz="2400" dirty="0">
                <a:solidFill>
                  <a:srgbClr val="C00000"/>
                </a:solidFill>
              </a:rPr>
              <a:t>tidak (paham) berbicara </a:t>
            </a:r>
            <a:r>
              <a:rPr lang="id-ID" sz="2400" dirty="0"/>
              <a:t>dengan bahasa 0 dan 1</a:t>
            </a:r>
            <a:endParaRPr lang="en-US" sz="2400" dirty="0"/>
          </a:p>
          <a:p>
            <a:pPr>
              <a:defRPr/>
            </a:pPr>
            <a:endParaRPr lang="id-ID" sz="2400" dirty="0"/>
          </a:p>
          <a:p>
            <a:pPr>
              <a:defRPr/>
            </a:pPr>
            <a:r>
              <a:rPr lang="id-ID" sz="2400" dirty="0"/>
              <a:t>Perlu bahasa pemrograman yang dapat menjadi </a:t>
            </a:r>
            <a:r>
              <a:rPr lang="id-ID" sz="2400" dirty="0">
                <a:solidFill>
                  <a:srgbClr val="C00000"/>
                </a:solidFill>
              </a:rPr>
              <a:t>perantara percakapan </a:t>
            </a:r>
            <a:r>
              <a:rPr lang="id-ID" sz="2400" dirty="0"/>
              <a:t>antara komputer dan manusia</a:t>
            </a:r>
            <a:endParaRPr lang="en-US" sz="2400" dirty="0"/>
          </a:p>
          <a:p>
            <a:pPr>
              <a:defRPr/>
            </a:pPr>
            <a:endParaRPr lang="id-ID" sz="2400" dirty="0"/>
          </a:p>
          <a:p>
            <a:pPr>
              <a:defRPr/>
            </a:pPr>
            <a:r>
              <a:rPr lang="id-ID" sz="2400" dirty="0"/>
              <a:t>Bahasa pemrograman diubah ke dalam bahasa yang dipahami oleh komputer dengan menggunakan </a:t>
            </a:r>
            <a:r>
              <a:rPr lang="id-ID" sz="2400" dirty="0">
                <a:solidFill>
                  <a:srgbClr val="C00000"/>
                </a:solidFill>
              </a:rPr>
              <a:t>interpreter</a:t>
            </a:r>
            <a:r>
              <a:rPr lang="id-ID" sz="2400" dirty="0"/>
              <a:t> atau </a:t>
            </a:r>
            <a:r>
              <a:rPr lang="id-ID" sz="2400" dirty="0">
                <a:solidFill>
                  <a:srgbClr val="C00000"/>
                </a:solidFill>
              </a:rPr>
              <a:t>kompiler</a:t>
            </a:r>
          </a:p>
          <a:p>
            <a:endParaRPr lang="en-US" sz="24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9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01. PIB FASILKOM</Template>
  <TotalTime>1873</TotalTime>
  <Words>1561</Words>
  <Application>Microsoft Office PowerPoint</Application>
  <PresentationFormat>On-screen Show (4:3)</PresentationFormat>
  <Paragraphs>282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3</vt:lpstr>
      <vt:lpstr>1_Origin</vt:lpstr>
      <vt:lpstr>3_Origin</vt:lpstr>
      <vt:lpstr>7_Origin</vt:lpstr>
      <vt:lpstr>PEMROGRAMAN BERORIENTASI OBJEK</vt:lpstr>
      <vt:lpstr>Deskripsi Mata Kuliah</vt:lpstr>
      <vt:lpstr>Evaluasi Hasil Belajar</vt:lpstr>
      <vt:lpstr>Rencana Perkuliahan</vt:lpstr>
      <vt:lpstr>Pengenalan Bahasa Pemrograman Java</vt:lpstr>
      <vt:lpstr> Referensi</vt:lpstr>
      <vt:lpstr> Apakah Java ??</vt:lpstr>
      <vt:lpstr> Konsep Pemrograman dan Paradigmanya</vt:lpstr>
      <vt:lpstr> Bahasa Pemrograman?</vt:lpstr>
      <vt:lpstr> Compiler or Interpreter?</vt:lpstr>
      <vt:lpstr> C Language (Compiler)</vt:lpstr>
      <vt:lpstr> Java Language (Compiler + Interpreter)</vt:lpstr>
      <vt:lpstr> Tingkat Bahasa Pemrograman</vt:lpstr>
      <vt:lpstr> Paradigma Pemrograman</vt:lpstr>
      <vt:lpstr> Apakah Java ??</vt:lpstr>
      <vt:lpstr>Sejarah Java</vt:lpstr>
      <vt:lpstr>Sejarah Java</vt:lpstr>
      <vt:lpstr> Sejarah Singkat Java</vt:lpstr>
      <vt:lpstr>    Java Family Suite</vt:lpstr>
      <vt:lpstr>    Java Version</vt:lpstr>
      <vt:lpstr> Kenapa Java ??</vt:lpstr>
      <vt:lpstr>PowerPoint Presentation</vt:lpstr>
      <vt:lpstr>PowerPoint Presentation</vt:lpstr>
      <vt:lpstr>PowerPoint Presentation</vt:lpstr>
      <vt:lpstr> Programming Paradigm Index</vt:lpstr>
      <vt:lpstr>Perangkat Pemrograman Java</vt:lpstr>
      <vt:lpstr>Instalasi Java SE dan Netbeans IDE</vt:lpstr>
      <vt:lpstr>Instalasi Text Editor dan Set Path</vt:lpstr>
      <vt:lpstr>How Java Works?</vt:lpstr>
      <vt:lpstr>Compile and Run Java Applet</vt:lpstr>
      <vt:lpstr>Menulis Program Java</vt:lpstr>
      <vt:lpstr>Latihan: Tulis dan Compile Halo.java</vt:lpstr>
      <vt:lpstr>Pre-Test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Basic.net</dc:title>
  <dc:creator>Yuyun</dc:creator>
  <cp:lastModifiedBy>asep khoirudin</cp:lastModifiedBy>
  <cp:revision>61</cp:revision>
  <dcterms:created xsi:type="dcterms:W3CDTF">2017-01-27T05:45:23Z</dcterms:created>
  <dcterms:modified xsi:type="dcterms:W3CDTF">2021-02-23T08:46:11Z</dcterms:modified>
</cp:coreProperties>
</file>