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  <p:sldMasterId id="2147483780" r:id="rId3"/>
  </p:sldMasterIdLst>
  <p:notesMasterIdLst>
    <p:notesMasterId r:id="rId21"/>
  </p:notesMasterIdLst>
  <p:sldIdLst>
    <p:sldId id="30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05" r:id="rId19"/>
    <p:sldId id="30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36D07-5735-45B4-871B-5D79C288F26B}" type="datetimeFigureOut">
              <a:rPr lang="id-ID" smtClean="0"/>
              <a:pPr/>
              <a:t>10/02/2020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CCE1-5CAB-4069-B93A-ACF7F6648EB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977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08496-606D-41BB-BB03-F766F0214D9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34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BCCE1-5CAB-4069-B93A-ACF7F6648EB6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BCCE1-5CAB-4069-B93A-ACF7F6648EB6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BCCE1-5CAB-4069-B93A-ACF7F6648EB6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BCCE1-5CAB-4069-B93A-ACF7F6648EB6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BCCE1-5CAB-4069-B93A-ACF7F6648EB6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BCCE1-5CAB-4069-B93A-ACF7F6648EB6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BCCE1-5CAB-4069-B93A-ACF7F6648EB6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BCCE1-5CAB-4069-B93A-ACF7F6648EB6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BCCE1-5CAB-4069-B93A-ACF7F6648EB6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BCCE1-5CAB-4069-B93A-ACF7F6648EB6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BCCE1-5CAB-4069-B93A-ACF7F6648EB6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BCCE1-5CAB-4069-B93A-ACF7F6648EB6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BCCE1-5CAB-4069-B93A-ACF7F6648EB6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BCCE1-5CAB-4069-B93A-ACF7F6648EB6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AC21B23-31A4-415D-9D87-3758748BC3A2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353DE4A-74E1-4AF1-9122-9BB1BE415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5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1B23-31A4-415D-9D87-3758748BC3A2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E4A-74E1-4AF1-9122-9BB1BE415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0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1B23-31A4-415D-9D87-3758748BC3A2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E4A-74E1-4AF1-9122-9BB1BE415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8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6706F53-913D-4192-91E2-5C9BE69C7533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1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6757-1C22-4D72-B119-BB20A1610796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9737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FE34280-4CF2-4A44-9825-7766C3E9D07C}" type="datetime1">
              <a:rPr lang="en-US" smtClean="0">
                <a:solidFill>
                  <a:srgbClr val="DDE9EC"/>
                </a:solidFill>
              </a:rPr>
              <a:pPr/>
              <a:t>2/10/2020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6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16E-D9CF-4D72-9DAE-2345CFC6029C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6064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0942-D272-4D27-A35E-D09E9E9C7BDE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74539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9FBF-B881-4D05-8092-ADD5A29E7A2D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82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0011-DF6F-47C0-865C-5DE82D77329C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03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6AF0-1203-4466-872E-42E9770D76EF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1948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1B23-31A4-415D-9D87-3758748BC3A2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E4A-74E1-4AF1-9122-9BB1BE415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9854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E1-EDC4-44C4-902B-CF822B9A02BE}" type="datetime1">
              <a:rPr lang="en-US" smtClean="0">
                <a:solidFill>
                  <a:srgbClr val="DDE9EC"/>
                </a:solidFill>
              </a:rPr>
              <a:pPr/>
              <a:t>2/10/2020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FASILKOM UNSIKA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96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ED5-F55E-4851-9425-7E04EA2FAF9B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5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D79-0F19-48F1-834F-59F8A623E2AC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90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6706F53-913D-4192-91E2-5C9BE69C7533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06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6757-1C22-4D72-B119-BB20A1610796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56447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FE34280-4CF2-4A44-9825-7766C3E9D07C}" type="datetime1">
              <a:rPr lang="en-US" smtClean="0">
                <a:solidFill>
                  <a:srgbClr val="DDE9EC"/>
                </a:solidFill>
              </a:rPr>
              <a:pPr/>
              <a:t>2/10/2020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6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16E-D9CF-4D72-9DAE-2345CFC6029C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72838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0942-D272-4D27-A35E-D09E9E9C7BDE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2573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9FBF-B881-4D05-8092-ADD5A29E7A2D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67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0011-DF6F-47C0-865C-5DE82D77329C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8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AC21B23-31A4-415D-9D87-3758748BC3A2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353DE4A-74E1-4AF1-9122-9BB1BE415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82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6AF0-1203-4466-872E-42E9770D76EF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115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E1-EDC4-44C4-902B-CF822B9A02BE}" type="datetime1">
              <a:rPr lang="en-US" smtClean="0">
                <a:solidFill>
                  <a:srgbClr val="DDE9EC"/>
                </a:solidFill>
              </a:rPr>
              <a:pPr/>
              <a:t>2/10/2020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DE9EC"/>
                </a:solidFill>
              </a:rPr>
              <a:t>FASILKOM UNSIKA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43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ED5-F55E-4851-9425-7E04EA2FAF9B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38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D79-0F19-48F1-834F-59F8A623E2AC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2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1B23-31A4-415D-9D87-3758748BC3A2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E4A-74E1-4AF1-9122-9BB1BE415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820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1B23-31A4-415D-9D87-3758748BC3A2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E4A-74E1-4AF1-9122-9BB1BE415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62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1B23-31A4-415D-9D87-3758748BC3A2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E4A-74E1-4AF1-9122-9BB1BE415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5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1B23-31A4-415D-9D87-3758748BC3A2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E4A-74E1-4AF1-9122-9BB1BE415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1B23-31A4-415D-9D87-3758748BC3A2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E4A-74E1-4AF1-9122-9BB1BE415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206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1B23-31A4-415D-9D87-3758748BC3A2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E4A-74E1-4AF1-9122-9BB1BE415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38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C21B23-31A4-415D-9D87-3758748BC3A2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353DE4A-74E1-4AF1-9122-9BB1BE415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698A16-1927-45EC-9C07-51EC5BA597CA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698A16-1927-45EC-9C07-51EC5BA597CA}" type="datetime1">
              <a:rPr lang="en-US" smtClean="0">
                <a:solidFill>
                  <a:srgbClr val="464653"/>
                </a:solidFill>
              </a:rPr>
              <a:pPr/>
              <a:t>2/10/2020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FASILKOM UNSIKA 2014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7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Yuyun.umaidah@staff.unsika.ac.id" TargetMode="External"/><Relationship Id="rId4" Type="http://schemas.openxmlformats.org/officeDocument/2006/relationships/hyperlink" Target="mailto:umaidah1405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01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PEMROGRAMAN BERORIENTASI OBJEK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30/01/2017</a:t>
            </a:r>
          </a:p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FASILKOM UNSIKA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Class, Object, Method, Attribute</a:t>
            </a:r>
          </a:p>
        </p:txBody>
      </p:sp>
      <p:pic>
        <p:nvPicPr>
          <p:cNvPr id="4" name="Picture 3" descr="fasilko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2590800"/>
            <a:ext cx="2133600" cy="214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9909" y="1704945"/>
            <a:ext cx="3892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Yuyun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Umaidah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S.Kom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M.Kom</a:t>
            </a:r>
            <a:endParaRPr lang="en-US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4876800"/>
            <a:ext cx="546886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id-ID" sz="1400" dirty="0">
                <a:solidFill>
                  <a:prstClr val="black"/>
                </a:solidFill>
              </a:rPr>
            </a:br>
            <a:br>
              <a:rPr lang="id-ID" dirty="0">
                <a:solidFill>
                  <a:prstClr val="black"/>
                </a:solidFill>
              </a:rPr>
            </a:br>
            <a:r>
              <a:rPr lang="id-ID" dirty="0">
                <a:solidFill>
                  <a:prstClr val="black"/>
                </a:solidFill>
              </a:rPr>
              <a:t>E-Mail</a:t>
            </a:r>
            <a:r>
              <a:rPr lang="en-US" dirty="0">
                <a:solidFill>
                  <a:prstClr val="black"/>
                </a:solidFill>
              </a:rPr>
              <a:t>	    </a:t>
            </a:r>
            <a:r>
              <a:rPr lang="en-US" dirty="0">
                <a:solidFill>
                  <a:prstClr val="black"/>
                </a:solidFill>
                <a:hlinkClick r:id="rId4"/>
              </a:rPr>
              <a:t>umaidah1405@gmail.com</a:t>
            </a:r>
            <a:endParaRPr lang="en-US" dirty="0">
              <a:solidFill>
                <a:prstClr val="black"/>
              </a:solidFill>
            </a:endParaRPr>
          </a:p>
          <a:p>
            <a:pPr marL="914400" algn="just"/>
            <a:r>
              <a:rPr lang="en-US" dirty="0">
                <a:solidFill>
                  <a:prstClr val="black"/>
                </a:solidFill>
                <a:hlinkClick r:id="rId5"/>
              </a:rPr>
              <a:t>yuyun.umaidah@staff.unsika.ac.id</a:t>
            </a:r>
            <a:endParaRPr lang="en-US" dirty="0">
              <a:solidFill>
                <a:prstClr val="black"/>
              </a:solidFill>
            </a:endParaRPr>
          </a:p>
          <a:p>
            <a:pPr algn="r"/>
            <a:r>
              <a:rPr lang="id-ID" dirty="0">
                <a:solidFill>
                  <a:prstClr val="black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93254169"/>
      </p:ext>
    </p:extLst>
  </p:cSld>
  <p:clrMapOvr>
    <a:masterClrMapping/>
  </p:clrMapOvr>
  <p:transition spd="med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0"/>
            <a:ext cx="1295400" cy="1295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613" y="228600"/>
            <a:ext cx="7646987" cy="647700"/>
          </a:xfrm>
          <a:solidFill>
            <a:schemeClr val="bg2">
              <a:lumMod val="50000"/>
              <a:alpha val="16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id-ID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50" charset="-128"/>
              </a:rPr>
              <a:t>Method</a:t>
            </a:r>
            <a:endParaRPr lang="id-I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066800"/>
            <a:ext cx="8077200" cy="49530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r>
              <a:rPr lang="id-ID" altLang="ja-JP" sz="3200" dirty="0">
                <a:ea typeface="ＭＳ Ｐゴシック" pitchFamily="50" charset="-128"/>
              </a:rPr>
              <a:t>M</a:t>
            </a:r>
            <a:r>
              <a:rPr lang="en-US" altLang="ja-JP" sz="3200" dirty="0" err="1">
                <a:ea typeface="ＭＳ Ｐゴシック" pitchFamily="50" charset="-128"/>
              </a:rPr>
              <a:t>ethod</a:t>
            </a:r>
            <a:r>
              <a:rPr lang="en-US" altLang="ja-JP" sz="3200" dirty="0">
                <a:ea typeface="ＭＳ Ｐゴシック" pitchFamily="50" charset="-128"/>
              </a:rPr>
              <a:t> </a:t>
            </a:r>
            <a:r>
              <a:rPr lang="id-ID" altLang="ja-JP" sz="3200" dirty="0">
                <a:ea typeface="ＭＳ Ｐゴシック" pitchFamily="50" charset="-128"/>
              </a:rPr>
              <a:t>adalah </a:t>
            </a:r>
            <a:r>
              <a:rPr lang="id-ID" altLang="ja-JP" sz="3200" dirty="0">
                <a:solidFill>
                  <a:srgbClr val="C00000"/>
                </a:solidFill>
                <a:ea typeface="ＭＳ Ｐゴシック" pitchFamily="50" charset="-128"/>
              </a:rPr>
              <a:t>urutan instruksi </a:t>
            </a:r>
            <a:r>
              <a:rPr lang="id-ID" altLang="ja-JP" sz="3200" dirty="0">
                <a:ea typeface="ＭＳ Ｐゴシック" pitchFamily="50" charset="-128"/>
              </a:rPr>
              <a:t>yang mengakses data dari </a:t>
            </a:r>
            <a:r>
              <a:rPr lang="id-ID" altLang="ja-JP" sz="3200" dirty="0" err="1">
                <a:ea typeface="ＭＳ Ｐゴシック" pitchFamily="50" charset="-128"/>
              </a:rPr>
              <a:t>object</a:t>
            </a:r>
            <a:endParaRPr lang="id-ID" altLang="ja-JP" sz="3200" dirty="0">
              <a:ea typeface="ＭＳ Ｐゴシック" pitchFamily="50" charset="-128"/>
            </a:endParaRPr>
          </a:p>
          <a:p>
            <a:pPr>
              <a:spcBef>
                <a:spcPct val="0"/>
              </a:spcBef>
            </a:pPr>
            <a:r>
              <a:rPr lang="id-ID" altLang="ja-JP" sz="3200" dirty="0" err="1">
                <a:ea typeface="ＭＳ Ｐゴシック" pitchFamily="50" charset="-128"/>
              </a:rPr>
              <a:t>Method</a:t>
            </a:r>
            <a:r>
              <a:rPr lang="id-ID" altLang="ja-JP" sz="3200" dirty="0">
                <a:ea typeface="ＭＳ Ｐゴシック" pitchFamily="50" charset="-128"/>
              </a:rPr>
              <a:t> melakukan:</a:t>
            </a:r>
          </a:p>
          <a:p>
            <a:pPr marL="863600" lvl="1" indent="-514350">
              <a:spcBef>
                <a:spcPct val="0"/>
              </a:spcBef>
              <a:buFont typeface="+mj-lt"/>
              <a:buAutoNum type="arabicPeriod"/>
            </a:pPr>
            <a:r>
              <a:rPr lang="id-ID" altLang="ja-JP" sz="2400" dirty="0">
                <a:solidFill>
                  <a:srgbClr val="C00000"/>
                </a:solidFill>
                <a:ea typeface="ＭＳ Ｐゴシック" pitchFamily="50" charset="-128"/>
              </a:rPr>
              <a:t>Manipulasi data</a:t>
            </a:r>
          </a:p>
          <a:p>
            <a:pPr marL="863600" lvl="1" indent="-514350">
              <a:spcBef>
                <a:spcPct val="0"/>
              </a:spcBef>
              <a:buFont typeface="+mj-lt"/>
              <a:buAutoNum type="arabicPeriod"/>
            </a:pPr>
            <a:r>
              <a:rPr lang="id-ID" altLang="ja-JP" sz="2400" dirty="0">
                <a:solidFill>
                  <a:srgbClr val="C00000"/>
                </a:solidFill>
                <a:ea typeface="ＭＳ Ｐゴシック" pitchFamily="50" charset="-128"/>
              </a:rPr>
              <a:t>Perhitungan</a:t>
            </a:r>
            <a:r>
              <a:rPr lang="id-ID" altLang="ja-JP" sz="2400" dirty="0">
                <a:ea typeface="ＭＳ Ｐゴシック" pitchFamily="50" charset="-128"/>
              </a:rPr>
              <a:t> matematika</a:t>
            </a:r>
          </a:p>
          <a:p>
            <a:pPr marL="863600" lvl="1" indent="-514350">
              <a:spcBef>
                <a:spcPct val="0"/>
              </a:spcBef>
              <a:buFont typeface="+mj-lt"/>
              <a:buAutoNum type="arabicPeriod"/>
            </a:pPr>
            <a:r>
              <a:rPr lang="id-ID" altLang="ja-JP" sz="2400" dirty="0">
                <a:solidFill>
                  <a:srgbClr val="C00000"/>
                </a:solidFill>
                <a:ea typeface="ＭＳ Ｐゴシック" pitchFamily="50" charset="-128"/>
              </a:rPr>
              <a:t>Memonitor kejadian </a:t>
            </a:r>
            <a:r>
              <a:rPr lang="id-ID" altLang="ja-JP" sz="2400" dirty="0">
                <a:ea typeface="ＭＳ Ｐゴシック" pitchFamily="50" charset="-128"/>
              </a:rPr>
              <a:t>dari suatu event</a:t>
            </a:r>
            <a:endParaRPr lang="en-US" altLang="ja-JP" sz="2400" dirty="0">
              <a:ea typeface="ＭＳ Ｐゴシック" pitchFamily="50" charset="-128"/>
            </a:endParaRPr>
          </a:p>
        </p:txBody>
      </p:sp>
      <p:pic>
        <p:nvPicPr>
          <p:cNvPr id="7" name="Picture 6" descr="calling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5"/>
          <a:stretch/>
        </p:blipFill>
        <p:spPr bwMode="auto">
          <a:xfrm>
            <a:off x="609600" y="4038600"/>
            <a:ext cx="806696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0"/>
            <a:ext cx="1295400" cy="1295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613" y="-76200"/>
            <a:ext cx="7646987" cy="647700"/>
          </a:xfrm>
          <a:solidFill>
            <a:schemeClr val="bg2">
              <a:lumMod val="50000"/>
              <a:alpha val="16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id-ID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Membuat dan Memanggil Method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391400" cy="32004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>
              <a:buNone/>
            </a:pPr>
            <a:r>
              <a:rPr lang="en-US" sz="1800" dirty="0"/>
              <a:t>public </a:t>
            </a:r>
            <a:r>
              <a:rPr lang="id-ID" sz="1800" dirty="0"/>
              <a:t>class Mobil2{</a:t>
            </a:r>
          </a:p>
          <a:p>
            <a:pPr>
              <a:buNone/>
            </a:pPr>
            <a:r>
              <a:rPr lang="id-ID" sz="1800" dirty="0"/>
              <a:t>	String warna;</a:t>
            </a:r>
          </a:p>
          <a:p>
            <a:pPr>
              <a:buNone/>
            </a:pPr>
            <a:r>
              <a:rPr lang="id-ID" sz="1800" dirty="0"/>
              <a:t>	int </a:t>
            </a:r>
            <a:r>
              <a:rPr lang="id-ID" sz="1800" dirty="0" err="1"/>
              <a:t>tahunProduksi</a:t>
            </a:r>
            <a:r>
              <a:rPr lang="id-ID" sz="1800" dirty="0"/>
              <a:t>;</a:t>
            </a:r>
          </a:p>
          <a:p>
            <a:pPr>
              <a:buNone/>
            </a:pPr>
            <a:endParaRPr lang="id-ID" sz="1800" dirty="0"/>
          </a:p>
          <a:p>
            <a:pPr>
              <a:buNone/>
            </a:pPr>
            <a:r>
              <a:rPr lang="id-ID" sz="1800" dirty="0">
                <a:solidFill>
                  <a:srgbClr val="0070C0"/>
                </a:solidFill>
              </a:rPr>
              <a:t>	void 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id-ID" sz="1800" dirty="0">
                <a:solidFill>
                  <a:srgbClr val="0070C0"/>
                </a:solidFill>
              </a:rPr>
              <a:t>printMobil(){</a:t>
            </a:r>
          </a:p>
          <a:p>
            <a:pPr>
              <a:buNone/>
            </a:pPr>
            <a:r>
              <a:rPr lang="id-ID" sz="1800" dirty="0">
                <a:solidFill>
                  <a:srgbClr val="0070C0"/>
                </a:solidFill>
              </a:rPr>
              <a:t>		System.out.println("Warna: " + warna);</a:t>
            </a:r>
          </a:p>
          <a:p>
            <a:pPr>
              <a:buNone/>
            </a:pPr>
            <a:r>
              <a:rPr lang="id-ID" sz="1800" dirty="0">
                <a:solidFill>
                  <a:srgbClr val="0070C0"/>
                </a:solidFill>
              </a:rPr>
              <a:t>	  	System.out.println("Tahun: " + tahunProduksi);</a:t>
            </a:r>
          </a:p>
          <a:p>
            <a:pPr>
              <a:buNone/>
            </a:pPr>
            <a:r>
              <a:rPr lang="id-ID" sz="1800" dirty="0">
                <a:solidFill>
                  <a:srgbClr val="0070C0"/>
                </a:solidFill>
              </a:rPr>
              <a:t>  	}</a:t>
            </a:r>
          </a:p>
          <a:p>
            <a:pPr>
              <a:buNone/>
            </a:pPr>
            <a:r>
              <a:rPr lang="id-ID" sz="1800" dirty="0"/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3810000"/>
            <a:ext cx="8229600" cy="3048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public class Mobil2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InAction</a:t>
            </a:r>
            <a:r>
              <a:rPr kumimoji="0" lang="id-ID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public static void main(String[] args){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  	Mobil2 mobilku = new Mobil2();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 	 mobilku.warna = "Hitam";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  	mobilku.tahunProduksi = 2006;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  	</a:t>
            </a:r>
            <a:r>
              <a:rPr kumimoji="0" lang="id-ID" sz="18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mobilku.printMobil();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59941" y="838200"/>
            <a:ext cx="1945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Mobil2.java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3915" y="3896380"/>
            <a:ext cx="3200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Mobil2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InAction</a:t>
            </a:r>
            <a:r>
              <a:rPr lang="id-ID" sz="2800" b="1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.java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0"/>
            <a:ext cx="1295400" cy="1295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613" y="228600"/>
            <a:ext cx="7646987" cy="647700"/>
          </a:xfrm>
          <a:solidFill>
            <a:schemeClr val="bg2">
              <a:lumMod val="50000"/>
              <a:alpha val="16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id-ID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id-I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458200" cy="24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sz="2600" dirty="0" err="1"/>
              <a:t>Sepeda</a:t>
            </a:r>
            <a:r>
              <a:rPr lang="en-US" altLang="ja-JP" sz="2600" dirty="0"/>
              <a:t> </a:t>
            </a:r>
            <a:r>
              <a:rPr lang="id-ID" altLang="ja-JP" sz="2600" dirty="0"/>
              <a:t>akan berguna apabila ada object lain </a:t>
            </a:r>
            <a:r>
              <a:rPr lang="id-ID" altLang="ja-JP" sz="2600" dirty="0">
                <a:solidFill>
                  <a:srgbClr val="C00000"/>
                </a:solidFill>
              </a:rPr>
              <a:t>yang berinterasi dengan </a:t>
            </a:r>
            <a:r>
              <a:rPr lang="en-US" altLang="ja-JP" sz="2600" dirty="0" err="1">
                <a:solidFill>
                  <a:srgbClr val="C00000"/>
                </a:solidFill>
              </a:rPr>
              <a:t>sepeda</a:t>
            </a:r>
            <a:r>
              <a:rPr lang="id-ID" altLang="ja-JP" sz="2600" dirty="0">
                <a:solidFill>
                  <a:srgbClr val="C00000"/>
                </a:solidFill>
              </a:rPr>
              <a:t> tersebut</a:t>
            </a:r>
            <a:endParaRPr lang="en-US" altLang="ja-JP" sz="2600" dirty="0"/>
          </a:p>
          <a:p>
            <a:pPr>
              <a:lnSpc>
                <a:spcPct val="90000"/>
              </a:lnSpc>
            </a:pPr>
            <a:r>
              <a:rPr lang="id-ID" altLang="ja-JP" sz="2600" dirty="0"/>
              <a:t>Object software berinteraksi dan berkomunikasi dengan object lain dengan cara mengirimkan </a:t>
            </a:r>
            <a:r>
              <a:rPr lang="en-US" altLang="ja-JP" sz="2600" dirty="0">
                <a:solidFill>
                  <a:srgbClr val="CC0000"/>
                </a:solidFill>
              </a:rPr>
              <a:t>message</a:t>
            </a:r>
            <a:r>
              <a:rPr lang="id-ID" altLang="ja-JP" sz="2600" dirty="0">
                <a:solidFill>
                  <a:srgbClr val="CC0000"/>
                </a:solidFill>
              </a:rPr>
              <a:t> atau pesan</a:t>
            </a:r>
            <a:endParaRPr lang="en-US" altLang="ja-JP" sz="2600" dirty="0"/>
          </a:p>
          <a:p>
            <a:pPr>
              <a:lnSpc>
                <a:spcPct val="90000"/>
              </a:lnSpc>
            </a:pPr>
            <a:r>
              <a:rPr lang="id-ID" altLang="ja-JP" sz="2600" dirty="0"/>
              <a:t>Pesan adalah </a:t>
            </a:r>
            <a:r>
              <a:rPr lang="id-ID" altLang="ja-JP" sz="2600" dirty="0" err="1"/>
              <a:t>suatu</a:t>
            </a:r>
            <a:r>
              <a:rPr lang="id-ID" altLang="ja-JP" sz="2600" dirty="0"/>
              <a:t> </a:t>
            </a:r>
            <a:r>
              <a:rPr lang="id-ID" altLang="ja-JP" sz="2600" dirty="0" err="1"/>
              <a:t>method</a:t>
            </a:r>
            <a:r>
              <a:rPr lang="id-ID" altLang="ja-JP" sz="2600" dirty="0"/>
              <a:t>, dan informasi dalam pesan dikenal dengan nama </a:t>
            </a:r>
            <a:r>
              <a:rPr lang="id-ID" altLang="ja-JP" sz="2600" dirty="0">
                <a:solidFill>
                  <a:srgbClr val="C00000"/>
                </a:solidFill>
              </a:rPr>
              <a:t>parameter</a:t>
            </a:r>
            <a:endParaRPr lang="en-US" altLang="ja-JP" sz="2600" i="1" dirty="0">
              <a:solidFill>
                <a:srgbClr val="C00000"/>
              </a:solidFill>
            </a:endParaRPr>
          </a:p>
        </p:txBody>
      </p:sp>
      <p:pic>
        <p:nvPicPr>
          <p:cNvPr id="7" name="Picture 4" descr="con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9029" y="3463607"/>
            <a:ext cx="5896171" cy="339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0"/>
            <a:ext cx="1295400" cy="1295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613" y="228600"/>
            <a:ext cx="7646987" cy="647700"/>
          </a:xfrm>
          <a:solidFill>
            <a:schemeClr val="bg2">
              <a:lumMod val="50000"/>
              <a:alpha val="16000"/>
            </a:schemeClr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en-US" altLang="ja-JP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Pengiriman</a:t>
            </a:r>
            <a:r>
              <a:rPr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Pesan</a:t>
            </a:r>
            <a:r>
              <a:rPr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</a:t>
            </a:r>
            <a:endParaRPr lang="id-ID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con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143000"/>
            <a:ext cx="7010400" cy="2895600"/>
          </a:xfrm>
          <a:prstGeom prst="rect">
            <a:avLst/>
          </a:prstGeom>
          <a:noFill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81000" y="3984010"/>
            <a:ext cx="8382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 eaLnBrk="0" hangingPunct="0">
              <a:spcBef>
                <a:spcPct val="50000"/>
              </a:spcBef>
              <a:buFont typeface="+mj-lt"/>
              <a:buAutoNum type="arabicPeriod"/>
            </a:pPr>
            <a:r>
              <a:rPr kumimoji="0" lang="en-US" altLang="ja-JP" sz="2400" b="1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You</a:t>
            </a:r>
            <a:r>
              <a:rPr kumimoji="0" lang="id-ID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		</a:t>
            </a:r>
            <a:r>
              <a:rPr kumimoji="0" lang="en-US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kumimoji="0" lang="id-ID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object pengirim</a:t>
            </a:r>
            <a:endParaRPr kumimoji="0" lang="en-US" altLang="ja-JP" sz="2400" dirty="0">
              <a:effectLst/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457200" indent="-457200" algn="l" eaLnBrk="0" hangingPunct="0">
              <a:spcBef>
                <a:spcPct val="50000"/>
              </a:spcBef>
              <a:buFont typeface="+mj-lt"/>
              <a:buAutoNum type="arabicPeriod"/>
            </a:pPr>
            <a:r>
              <a:rPr kumimoji="0" lang="en-US" altLang="ja-JP" sz="2400" b="1" dirty="0" err="1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YourBicycle</a:t>
            </a:r>
            <a:r>
              <a:rPr kumimoji="0" lang="en-US" altLang="ja-JP" sz="2400" dirty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id-ID" altLang="ja-JP" sz="2400" dirty="0">
                <a:effectLst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kumimoji="0" lang="id-ID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object penerima</a:t>
            </a:r>
            <a:endParaRPr kumimoji="0" lang="en-US" altLang="ja-JP" sz="2400" dirty="0">
              <a:effectLst/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457200" indent="-457200" algn="l" eaLnBrk="0" hangingPunct="0">
              <a:spcBef>
                <a:spcPct val="50000"/>
              </a:spcBef>
              <a:buFont typeface="+mj-lt"/>
              <a:buAutoNum type="arabicPeriod"/>
            </a:pPr>
            <a:r>
              <a:rPr kumimoji="0" lang="id-ID" altLang="ja-JP" sz="2400" b="1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c</a:t>
            </a:r>
            <a:r>
              <a:rPr kumimoji="0" lang="en-US" altLang="ja-JP" sz="2400" b="1" dirty="0" err="1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hangeGears</a:t>
            </a:r>
            <a:r>
              <a:rPr kumimoji="0" lang="en-US" altLang="ja-JP" sz="2400" b="1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kumimoji="0" lang="id-ID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  <a:r>
              <a:rPr kumimoji="0" lang="en-US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kumimoji="0" lang="id-ID" altLang="ja-JP" sz="2400" dirty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pesan</a:t>
            </a:r>
            <a:r>
              <a:rPr kumimoji="0" lang="en-US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kumimoji="0" lang="en-US" altLang="ja-JP" sz="2400" dirty="0" err="1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berupa</a:t>
            </a:r>
            <a:r>
              <a:rPr kumimoji="0" lang="en-US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 method yang </a:t>
            </a:r>
            <a:r>
              <a:rPr kumimoji="0" lang="en-US" altLang="ja-JP" sz="2400" dirty="0" err="1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dijalankan</a:t>
            </a:r>
            <a:endParaRPr kumimoji="0" lang="en-US" altLang="ja-JP" sz="2400" dirty="0">
              <a:effectLst/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457200" indent="-457200" algn="l" eaLnBrk="0" hangingPunct="0">
              <a:spcBef>
                <a:spcPct val="50000"/>
              </a:spcBef>
              <a:buFont typeface="+mj-lt"/>
              <a:buAutoNum type="arabicPeriod"/>
            </a:pPr>
            <a:r>
              <a:rPr kumimoji="0" lang="en-US" altLang="ja-JP" sz="2400" b="1" dirty="0" err="1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lowerGear</a:t>
            </a:r>
            <a:r>
              <a:rPr kumimoji="0" lang="en-US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kumimoji="0" lang="id-ID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  <a:r>
              <a:rPr kumimoji="0" lang="en-US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kumimoji="0" lang="en-US" altLang="ja-JP" sz="2400" dirty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parameter</a:t>
            </a:r>
            <a:r>
              <a:rPr kumimoji="0" lang="en-US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 yang </a:t>
            </a:r>
            <a:r>
              <a:rPr kumimoji="0" lang="en-US" altLang="ja-JP" sz="2400" dirty="0" err="1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dibutuhkan</a:t>
            </a:r>
            <a:r>
              <a:rPr kumimoji="0" lang="en-US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 method </a:t>
            </a:r>
            <a:r>
              <a:rPr kumimoji="0" lang="id-ID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			    </a:t>
            </a:r>
            <a:r>
              <a:rPr kumimoji="0" lang="en-US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(</a:t>
            </a:r>
            <a:r>
              <a:rPr kumimoji="0" lang="id-ID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pesan</a:t>
            </a:r>
            <a:r>
              <a:rPr kumimoji="0" lang="en-US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) </a:t>
            </a:r>
            <a:r>
              <a:rPr kumimoji="0" lang="en-US" altLang="ja-JP" sz="2400" dirty="0" err="1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untuk</a:t>
            </a:r>
            <a:r>
              <a:rPr kumimoji="0" lang="en-US" altLang="ja-JP" sz="2400" dirty="0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kumimoji="0" lang="en-US" altLang="ja-JP" sz="2400" dirty="0" err="1"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dijalankan</a:t>
            </a:r>
            <a:endParaRPr kumimoji="0" lang="en-US" altLang="ja-JP" sz="2400" dirty="0">
              <a:effectLst/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0"/>
            <a:ext cx="1295400" cy="1295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613" y="228600"/>
            <a:ext cx="7646987" cy="647700"/>
          </a:xfrm>
          <a:solidFill>
            <a:schemeClr val="bg2">
              <a:lumMod val="50000"/>
              <a:alpha val="16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Konstruktor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600200"/>
            <a:ext cx="8553450" cy="4648200"/>
          </a:xfrm>
        </p:spPr>
        <p:txBody>
          <a:bodyPr/>
          <a:lstStyle/>
          <a:p>
            <a:r>
              <a:rPr lang="id-ID" sz="3200" dirty="0">
                <a:solidFill>
                  <a:srgbClr val="C00000"/>
                </a:solidFill>
              </a:rPr>
              <a:t>Method yang digunakan untuk memberi nilai awal </a:t>
            </a:r>
            <a:r>
              <a:rPr lang="id-ID" sz="3200" dirty="0"/>
              <a:t>pada saat object diciptakan</a:t>
            </a:r>
          </a:p>
          <a:p>
            <a:r>
              <a:rPr lang="id-ID" sz="3200" dirty="0"/>
              <a:t>Dipanggil secara otomatis ketika </a:t>
            </a:r>
            <a:r>
              <a:rPr lang="id-ID" sz="3200" dirty="0">
                <a:solidFill>
                  <a:srgbClr val="C00000"/>
                </a:solidFill>
              </a:rPr>
              <a:t>new</a:t>
            </a:r>
            <a:r>
              <a:rPr lang="id-ID" sz="3200" dirty="0"/>
              <a:t> digunakan untuk membuat instan class</a:t>
            </a:r>
          </a:p>
          <a:p>
            <a:r>
              <a:rPr lang="id-ID" sz="3200" dirty="0"/>
              <a:t>Sifat konstruktor:</a:t>
            </a:r>
          </a:p>
          <a:p>
            <a:pPr lvl="1"/>
            <a:r>
              <a:rPr lang="id-ID" sz="2800" dirty="0"/>
              <a:t>Nama konstruktor </a:t>
            </a:r>
            <a:r>
              <a:rPr lang="id-ID" sz="2800" dirty="0">
                <a:solidFill>
                  <a:srgbClr val="C00000"/>
                </a:solidFill>
              </a:rPr>
              <a:t>sama dengan nama class</a:t>
            </a:r>
          </a:p>
          <a:p>
            <a:pPr lvl="1"/>
            <a:r>
              <a:rPr lang="id-ID" sz="2800" dirty="0">
                <a:solidFill>
                  <a:srgbClr val="C00000"/>
                </a:solidFill>
              </a:rPr>
              <a:t>Tidak memiliki nilai balik</a:t>
            </a:r>
            <a:r>
              <a:rPr lang="id-ID" sz="2800" dirty="0"/>
              <a:t> dan tidak boleh ada kata kunci void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0"/>
            <a:ext cx="1295400" cy="1295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613" y="0"/>
            <a:ext cx="7646987" cy="647700"/>
          </a:xfrm>
          <a:solidFill>
            <a:schemeClr val="bg2">
              <a:lumMod val="50000"/>
              <a:alpha val="16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Konstruktor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6477000" cy="4191000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public </a:t>
            </a:r>
            <a:r>
              <a:rPr lang="id-ID" sz="1800" dirty="0"/>
              <a:t>class Mobil {</a:t>
            </a:r>
          </a:p>
          <a:p>
            <a:pPr>
              <a:buNone/>
            </a:pPr>
            <a:r>
              <a:rPr lang="id-ID" sz="1800" dirty="0"/>
              <a:t>	String warna;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	</a:t>
            </a:r>
            <a:r>
              <a:rPr lang="id-ID" sz="1800" dirty="0"/>
              <a:t>int </a:t>
            </a:r>
            <a:r>
              <a:rPr lang="id-ID" sz="1800" dirty="0" err="1"/>
              <a:t>tahunProduksi</a:t>
            </a:r>
            <a:r>
              <a:rPr lang="id-ID" sz="1800" dirty="0"/>
              <a:t>;</a:t>
            </a:r>
          </a:p>
          <a:p>
            <a:pPr>
              <a:buNone/>
            </a:pPr>
            <a:r>
              <a:rPr lang="id-ID" sz="1800" dirty="0"/>
              <a:t>	</a:t>
            </a:r>
            <a:r>
              <a:rPr lang="id-ID" sz="1800" dirty="0">
                <a:solidFill>
                  <a:srgbClr val="C00000"/>
                </a:solidFill>
              </a:rPr>
              <a:t>public Mobil(String warna, int tahunProduksi){</a:t>
            </a:r>
          </a:p>
          <a:p>
            <a:pPr>
              <a:buNone/>
            </a:pPr>
            <a:r>
              <a:rPr lang="id-ID" sz="1800" dirty="0">
                <a:solidFill>
                  <a:srgbClr val="C00000"/>
                </a:solidFill>
              </a:rPr>
              <a:t>		this.warna = warna;</a:t>
            </a:r>
          </a:p>
          <a:p>
            <a:pPr>
              <a:buNone/>
            </a:pPr>
            <a:r>
              <a:rPr lang="id-ID" sz="1800" dirty="0">
                <a:solidFill>
                  <a:srgbClr val="C00000"/>
                </a:solidFill>
              </a:rPr>
              <a:t>		this.tahunProduksi = tahunProduksi;</a:t>
            </a:r>
          </a:p>
          <a:p>
            <a:pPr>
              <a:buNone/>
            </a:pPr>
            <a:r>
              <a:rPr lang="id-ID" sz="1800" dirty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r>
              <a:rPr lang="id-ID" sz="1800" dirty="0"/>
              <a:t>	public void info(){</a:t>
            </a:r>
          </a:p>
          <a:p>
            <a:pPr>
              <a:buNone/>
            </a:pPr>
            <a:r>
              <a:rPr lang="id-ID" sz="1800" dirty="0"/>
              <a:t>		 System.out.println("Warna: " + warna);</a:t>
            </a:r>
          </a:p>
          <a:p>
            <a:pPr>
              <a:buNone/>
            </a:pPr>
            <a:r>
              <a:rPr lang="id-ID" sz="1800" dirty="0"/>
              <a:t>	  	System.out.println("Tahun: " + </a:t>
            </a:r>
            <a:r>
              <a:rPr lang="id-ID" sz="1800" dirty="0" err="1"/>
              <a:t>tahunProduksi</a:t>
            </a:r>
            <a:r>
              <a:rPr lang="id-ID" sz="1800" dirty="0"/>
              <a:t>);</a:t>
            </a:r>
          </a:p>
          <a:p>
            <a:pPr>
              <a:buNone/>
            </a:pPr>
            <a:r>
              <a:rPr lang="id-ID" sz="1800" dirty="0"/>
              <a:t>	}</a:t>
            </a:r>
          </a:p>
          <a:p>
            <a:pPr>
              <a:buNone/>
            </a:pPr>
            <a:r>
              <a:rPr lang="id-ID" sz="1800" dirty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4876800"/>
            <a:ext cx="8229600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public </a:t>
            </a:r>
            <a:r>
              <a:rPr kumimoji="0" lang="id-ID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class MobilKonstruktor{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public static void main(String[] args){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kumimoji="0" lang="id-ID" sz="18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Mobil mobilku = new Mobil(“Merah”, 2003);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	mobilku.info();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</a:t>
            </a:r>
            <a:r>
              <a:rPr kumimoji="0" lang="id-ID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}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600" y="695980"/>
            <a:ext cx="1762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Mobil.java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52307" y="4899472"/>
            <a:ext cx="350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Mobil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Konstruktor</a:t>
            </a:r>
            <a:r>
              <a:rPr lang="id-ID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.java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800" dirty="0"/>
              <a:t>Buat </a:t>
            </a:r>
            <a:r>
              <a:rPr lang="id-ID" sz="2800" dirty="0" err="1"/>
              <a:t>class</a:t>
            </a:r>
            <a:r>
              <a:rPr lang="id-ID" sz="2800" dirty="0"/>
              <a:t> </a:t>
            </a:r>
            <a:r>
              <a:rPr lang="id-ID" sz="2800" dirty="0">
                <a:solidFill>
                  <a:srgbClr val="C00000"/>
                </a:solidFill>
              </a:rPr>
              <a:t>Bank</a:t>
            </a:r>
          </a:p>
          <a:p>
            <a:pPr marL="863600" lvl="1" indent="-514350"/>
            <a:r>
              <a:rPr lang="id-ID" sz="2400" dirty="0"/>
              <a:t>Buat konstruktor </a:t>
            </a:r>
            <a:r>
              <a:rPr lang="id-ID" sz="2400" dirty="0" err="1"/>
              <a:t>class</a:t>
            </a:r>
            <a:r>
              <a:rPr lang="id-ID" sz="2400" dirty="0"/>
              <a:t> Bank dengan parameter: </a:t>
            </a:r>
            <a:r>
              <a:rPr lang="en-US" sz="2400" dirty="0">
                <a:solidFill>
                  <a:srgbClr val="C00000"/>
                </a:solidFill>
              </a:rPr>
              <a:t>s</a:t>
            </a:r>
            <a:r>
              <a:rPr lang="id-ID" sz="2400" dirty="0" err="1">
                <a:solidFill>
                  <a:srgbClr val="C00000"/>
                </a:solidFill>
              </a:rPr>
              <a:t>aldo</a:t>
            </a:r>
            <a:endParaRPr lang="id-ID" sz="2400" dirty="0">
              <a:solidFill>
                <a:srgbClr val="C00000"/>
              </a:solidFill>
            </a:endParaRPr>
          </a:p>
          <a:p>
            <a:pPr marL="863600" lvl="1" indent="-514350"/>
            <a:r>
              <a:rPr lang="id-ID" sz="2400" dirty="0"/>
              <a:t>Buat </a:t>
            </a:r>
            <a:r>
              <a:rPr lang="id-ID" sz="2400" dirty="0" err="1"/>
              <a:t>method</a:t>
            </a:r>
            <a:r>
              <a:rPr lang="id-ID" sz="2400" dirty="0"/>
              <a:t>: </a:t>
            </a:r>
            <a:r>
              <a:rPr lang="id-ID" sz="2400" dirty="0" err="1">
                <a:solidFill>
                  <a:srgbClr val="C00000"/>
                </a:solidFill>
              </a:rPr>
              <a:t>simpanUang</a:t>
            </a:r>
            <a:r>
              <a:rPr lang="id-ID" sz="2400" dirty="0"/>
              <a:t>, </a:t>
            </a:r>
            <a:r>
              <a:rPr lang="id-ID" sz="2400" dirty="0" err="1">
                <a:solidFill>
                  <a:srgbClr val="C00000"/>
                </a:solidFill>
              </a:rPr>
              <a:t>ambilUang</a:t>
            </a:r>
            <a:r>
              <a:rPr lang="id-ID" sz="2400" dirty="0"/>
              <a:t>, dan </a:t>
            </a:r>
            <a:r>
              <a:rPr lang="id-ID" sz="2400" dirty="0" err="1">
                <a:solidFill>
                  <a:srgbClr val="C00000"/>
                </a:solidFill>
              </a:rPr>
              <a:t>getSaldo</a:t>
            </a:r>
            <a:endParaRPr lang="id-ID" sz="24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Buat </a:t>
            </a:r>
            <a:r>
              <a:rPr lang="id-ID" sz="2800" dirty="0" err="1"/>
              <a:t>class</a:t>
            </a:r>
            <a:r>
              <a:rPr lang="id-ID" sz="2800" dirty="0"/>
              <a:t> </a:t>
            </a:r>
            <a:r>
              <a:rPr lang="id-ID" sz="2800" dirty="0" err="1">
                <a:solidFill>
                  <a:srgbClr val="C00000"/>
                </a:solidFill>
              </a:rPr>
              <a:t>BankBeraksi</a:t>
            </a:r>
            <a:r>
              <a:rPr lang="id-ID" sz="2800" dirty="0"/>
              <a:t>, tetapkan saldo awal lewat </a:t>
            </a:r>
            <a:r>
              <a:rPr lang="id-ID" sz="2800" dirty="0" err="1"/>
              <a:t>konstruktur</a:t>
            </a:r>
            <a:r>
              <a:rPr lang="id-ID" sz="2800" dirty="0"/>
              <a:t> Rp. 100000, jalankan 3 method di atas, dan tampilkan proses sebagai berikut:</a:t>
            </a:r>
            <a:br>
              <a:rPr lang="id-ID" sz="2800" dirty="0"/>
            </a:br>
            <a:br>
              <a:rPr lang="id-ID" sz="1600" dirty="0"/>
            </a:br>
            <a:r>
              <a:rPr lang="id-ID" dirty="0"/>
              <a:t>	</a:t>
            </a:r>
            <a:r>
              <a:rPr lang="id-ID" sz="2000" dirty="0"/>
              <a:t>Selamat Datang di Bank ABC</a:t>
            </a:r>
            <a:br>
              <a:rPr lang="id-ID" sz="2000" dirty="0"/>
            </a:br>
            <a:r>
              <a:rPr lang="id-ID" sz="2000" dirty="0"/>
              <a:t>	Saldo saat ini: Rp. 100000</a:t>
            </a:r>
            <a:br>
              <a:rPr lang="id-ID" sz="2000" dirty="0"/>
            </a:br>
            <a:br>
              <a:rPr lang="id-ID" sz="2000" dirty="0"/>
            </a:br>
            <a:r>
              <a:rPr lang="id-ID" sz="2000" dirty="0"/>
              <a:t>	Simpan uang: Rp. 500000</a:t>
            </a:r>
            <a:br>
              <a:rPr lang="id-ID" sz="2000" dirty="0"/>
            </a:br>
            <a:r>
              <a:rPr lang="id-ID" sz="2000" dirty="0"/>
              <a:t>	Saldo saat ini: Rp. 600000</a:t>
            </a:r>
            <a:br>
              <a:rPr lang="id-ID" sz="2000" dirty="0"/>
            </a:br>
            <a:br>
              <a:rPr lang="id-ID" sz="2000" dirty="0"/>
            </a:br>
            <a:r>
              <a:rPr lang="id-ID" sz="2000" dirty="0"/>
              <a:t>	Ambil uang: Rp. 150000</a:t>
            </a:r>
            <a:br>
              <a:rPr lang="id-ID" sz="2000" dirty="0"/>
            </a:br>
            <a:r>
              <a:rPr lang="id-ID" sz="2000" dirty="0"/>
              <a:t>	Saldo saat ini: Rp. 450000</a:t>
            </a:r>
          </a:p>
          <a:p>
            <a:pPr marL="514350" indent="-514350">
              <a:buFont typeface="+mj-lt"/>
              <a:buAutoNum type="arabicPeriod"/>
            </a:pPr>
            <a:endParaRPr lang="id-ID" sz="2000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d-ID" sz="4000" dirty="0"/>
              <a:t>Terima kasih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24/8/2016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FASILKOM UNSIKA 2016</a:t>
            </a:r>
          </a:p>
        </p:txBody>
      </p:sp>
      <p:pic>
        <p:nvPicPr>
          <p:cNvPr id="6" name="Picture 4" descr="kucing gelantungan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68" y="1159609"/>
            <a:ext cx="6384132" cy="509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14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3524" y="0"/>
            <a:ext cx="1590476" cy="1590476"/>
          </a:xfrm>
          <a:prstGeom prst="rect">
            <a:avLst/>
          </a:prstGeom>
        </p:spPr>
      </p:pic>
      <p:pic>
        <p:nvPicPr>
          <p:cNvPr id="5" name="Picture 2" descr="C:\Program Files\Microsoft Office\MEDIA\CAGCAT10\j0297551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143000"/>
            <a:ext cx="4258609" cy="51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77130" y="1615619"/>
            <a:ext cx="37096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Attribute:</a:t>
            </a:r>
          </a:p>
          <a:p>
            <a:pPr algn="l">
              <a:defRPr/>
            </a:pP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  Topi, Baju, </a:t>
            </a:r>
            <a:r>
              <a:rPr lang="id-ID" sz="2800" dirty="0"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Jaket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, </a:t>
            </a:r>
          </a:p>
          <a:p>
            <a:pPr algn="l">
              <a:defRPr/>
            </a:pPr>
            <a:r>
              <a:rPr lang="en-US" sz="2800" dirty="0"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Tas Punggung,  </a:t>
            </a:r>
            <a:br>
              <a:rPr lang="id-ID" sz="2800" dirty="0">
                <a:effectLst/>
                <a:latin typeface="Calibri" pitchFamily="34" charset="0"/>
                <a:cs typeface="Calibri" pitchFamily="34" charset="0"/>
              </a:rPr>
            </a:b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  Tangan, Kaki, Mata</a:t>
            </a:r>
          </a:p>
          <a:p>
            <a:pPr algn="l">
              <a:defRPr/>
            </a:pPr>
            <a:endParaRPr lang="id-ID" sz="2800" dirty="0">
              <a:effectLst/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Behavior:</a:t>
            </a:r>
          </a:p>
          <a:p>
            <a:pPr algn="l">
              <a:defRPr/>
            </a:pP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  </a:t>
            </a:r>
            <a:r>
              <a:rPr lang="id-ID" sz="2800" dirty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Cara</a:t>
            </a: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 Jalan ke Depan</a:t>
            </a:r>
          </a:p>
          <a:p>
            <a:pPr algn="l">
              <a:defRPr/>
            </a:pP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  </a:t>
            </a:r>
            <a:r>
              <a:rPr lang="id-ID" sz="2800" dirty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Cara</a:t>
            </a: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 Jalan Mundur</a:t>
            </a:r>
          </a:p>
          <a:p>
            <a:pPr algn="l">
              <a:defRPr/>
            </a:pP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  </a:t>
            </a:r>
            <a:r>
              <a:rPr lang="id-ID" sz="2800" dirty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Cara</a:t>
            </a: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 Belok ke Kiri</a:t>
            </a:r>
          </a:p>
          <a:p>
            <a:pPr algn="l">
              <a:defRPr/>
            </a:pP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  </a:t>
            </a:r>
            <a:r>
              <a:rPr lang="id-ID" sz="2800" dirty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Cara</a:t>
            </a: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 Memanjat</a:t>
            </a:r>
          </a:p>
          <a:p>
            <a:pPr algn="l">
              <a:defRPr/>
            </a:pPr>
            <a:endParaRPr lang="id-ID" sz="2000" dirty="0"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1613" y="228600"/>
            <a:ext cx="7342187" cy="647700"/>
          </a:xfrm>
          <a:solidFill>
            <a:schemeClr val="bg2">
              <a:lumMod val="50000"/>
              <a:alpha val="16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Berorientasi Objek?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52204"/>
            <a:ext cx="4953000" cy="308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48456" y="1055668"/>
            <a:ext cx="4678332" cy="54476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Attribute (State):</a:t>
            </a:r>
          </a:p>
          <a:p>
            <a:pPr algn="l">
              <a:defRPr/>
            </a:pPr>
            <a:r>
              <a:rPr lang="id-ID" sz="2400" dirty="0">
                <a:effectLst/>
                <a:latin typeface="Calibri" pitchFamily="34" charset="0"/>
                <a:cs typeface="Calibri" pitchFamily="34" charset="0"/>
              </a:rPr>
              <a:t>  Ban, Stir, Pedal </a:t>
            </a:r>
            <a:r>
              <a:rPr lang="en-US" sz="2400" dirty="0">
                <a:effectLst/>
                <a:latin typeface="Calibri" pitchFamily="34" charset="0"/>
                <a:cs typeface="Calibri" pitchFamily="34" charset="0"/>
              </a:rPr>
              <a:t>Rem, Pedal Gas</a:t>
            </a:r>
            <a:r>
              <a:rPr lang="id-ID" sz="2400" dirty="0">
                <a:effectLst/>
                <a:latin typeface="Calibri" pitchFamily="34" charset="0"/>
                <a:cs typeface="Calibri" pitchFamily="34" charset="0"/>
              </a:rPr>
              <a:t>,</a:t>
            </a:r>
            <a:br>
              <a:rPr lang="id-ID" sz="2400" dirty="0">
                <a:effectLst/>
                <a:latin typeface="Calibri" pitchFamily="34" charset="0"/>
                <a:cs typeface="Calibri" pitchFamily="34" charset="0"/>
              </a:rPr>
            </a:br>
            <a:r>
              <a:rPr lang="id-ID" sz="2400" dirty="0">
                <a:effectLst/>
                <a:latin typeface="Calibri" pitchFamily="34" charset="0"/>
                <a:cs typeface="Calibri" pitchFamily="34" charset="0"/>
              </a:rPr>
              <a:t>  Warna, Tahun Produksi</a:t>
            </a:r>
            <a:endParaRPr lang="id-ID" sz="2800" dirty="0">
              <a:effectLst/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Behavior:</a:t>
            </a:r>
          </a:p>
          <a:p>
            <a:pPr algn="l">
              <a:defRPr/>
            </a:pP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  </a:t>
            </a:r>
            <a:r>
              <a:rPr lang="id-ID" sz="2400" dirty="0">
                <a:effectLst/>
                <a:latin typeface="Calibri" pitchFamily="34" charset="0"/>
                <a:cs typeface="Calibri" pitchFamily="34" charset="0"/>
              </a:rPr>
              <a:t>Cara Menghidupkan Mesin</a:t>
            </a:r>
          </a:p>
          <a:p>
            <a:pPr algn="l">
              <a:defRPr/>
            </a:pPr>
            <a:r>
              <a:rPr lang="id-ID" sz="2400" dirty="0">
                <a:effectLst/>
                <a:latin typeface="Calibri" pitchFamily="34" charset="0"/>
                <a:cs typeface="Calibri" pitchFamily="34" charset="0"/>
              </a:rPr>
              <a:t>  Cara Manjalankan Mobil</a:t>
            </a:r>
          </a:p>
          <a:p>
            <a:pPr algn="l">
              <a:defRPr/>
            </a:pPr>
            <a:r>
              <a:rPr lang="id-ID" sz="2400" dirty="0">
                <a:effectLst/>
                <a:latin typeface="Calibri" pitchFamily="34" charset="0"/>
                <a:cs typeface="Calibri" pitchFamily="34" charset="0"/>
              </a:rPr>
              <a:t>  Cara Memundurkan Mobil</a:t>
            </a:r>
          </a:p>
          <a:p>
            <a:pPr algn="l">
              <a:defRPr/>
            </a:pPr>
            <a:endParaRPr lang="id-ID" sz="2800" dirty="0">
              <a:effectLst/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endParaRPr lang="id-ID" sz="2800" dirty="0">
              <a:effectLst/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endParaRPr lang="id-ID" sz="2800" dirty="0">
              <a:effectLst/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endParaRPr lang="id-ID" sz="2800" dirty="0">
              <a:effectLst/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Attribute </a:t>
            </a:r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 Variable(Member)</a:t>
            </a:r>
          </a:p>
          <a:p>
            <a:pPr algn="l">
              <a:defRPr/>
            </a:pPr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Behavior </a:t>
            </a:r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 Method(Fungsi)</a:t>
            </a:r>
            <a:endParaRPr lang="id-ID" sz="2800" dirty="0">
              <a:solidFill>
                <a:srgbClr val="C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java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0"/>
            <a:ext cx="1371600" cy="13716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1613" y="228600"/>
            <a:ext cx="7570787" cy="647700"/>
          </a:xfrm>
          <a:solidFill>
            <a:schemeClr val="bg2">
              <a:lumMod val="50000"/>
              <a:alpha val="16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Berorientasi Objek?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613" y="228600"/>
            <a:ext cx="7646987" cy="647700"/>
          </a:xfrm>
          <a:solidFill>
            <a:schemeClr val="bg2">
              <a:lumMod val="50000"/>
              <a:alpha val="16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Perbedaan Class dan Object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458200" cy="5486400"/>
          </a:xfrm>
        </p:spPr>
        <p:txBody>
          <a:bodyPr/>
          <a:lstStyle/>
          <a:p>
            <a:pPr>
              <a:defRPr/>
            </a:pPr>
            <a:r>
              <a:rPr lang="id-ID" sz="3200" dirty="0" err="1"/>
              <a:t>Class</a:t>
            </a:r>
            <a:r>
              <a:rPr lang="id-ID" sz="3200" dirty="0"/>
              <a:t>: </a:t>
            </a:r>
            <a:r>
              <a:rPr lang="en-US" sz="3200" dirty="0" err="1">
                <a:solidFill>
                  <a:srgbClr val="C00000"/>
                </a:solidFill>
              </a:rPr>
              <a:t>konsep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deskripsi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sesuatu</a:t>
            </a:r>
            <a:endParaRPr lang="id-ID" sz="3200" dirty="0"/>
          </a:p>
          <a:p>
            <a:pPr lvl="1">
              <a:defRPr/>
            </a:pPr>
            <a:r>
              <a:rPr lang="id-ID" sz="2400" dirty="0" err="1"/>
              <a:t>Class</a:t>
            </a:r>
            <a:r>
              <a:rPr lang="id-ID" sz="2400" dirty="0"/>
              <a:t> mendeklarasikan </a:t>
            </a:r>
            <a:r>
              <a:rPr lang="id-ID" sz="2400" dirty="0" err="1">
                <a:solidFill>
                  <a:srgbClr val="0070C0"/>
                </a:solidFill>
              </a:rPr>
              <a:t>method</a:t>
            </a:r>
            <a:r>
              <a:rPr lang="id-ID" sz="2400" dirty="0">
                <a:solidFill>
                  <a:srgbClr val="0070C0"/>
                </a:solidFill>
              </a:rPr>
              <a:t> </a:t>
            </a:r>
            <a:r>
              <a:rPr lang="id-ID" sz="2400" dirty="0"/>
              <a:t>yang dapat digunakan (dipanggil) oleh </a:t>
            </a:r>
            <a:r>
              <a:rPr lang="id-ID" sz="2400" dirty="0" err="1"/>
              <a:t>object</a:t>
            </a:r>
            <a:endParaRPr lang="id-ID" sz="2400" dirty="0"/>
          </a:p>
          <a:p>
            <a:pPr>
              <a:defRPr/>
            </a:pPr>
            <a:r>
              <a:rPr lang="id-ID" sz="3200" dirty="0" err="1"/>
              <a:t>Object</a:t>
            </a:r>
            <a:r>
              <a:rPr lang="id-ID" sz="3200" dirty="0"/>
              <a:t>: </a:t>
            </a:r>
            <a:r>
              <a:rPr lang="id-ID" sz="3200" dirty="0" err="1">
                <a:solidFill>
                  <a:srgbClr val="C00000"/>
                </a:solidFill>
              </a:rPr>
              <a:t>instance</a:t>
            </a:r>
            <a:r>
              <a:rPr lang="id-ID" sz="3200" dirty="0">
                <a:solidFill>
                  <a:srgbClr val="C00000"/>
                </a:solidFill>
              </a:rPr>
              <a:t> dari </a:t>
            </a:r>
            <a:r>
              <a:rPr lang="id-ID" sz="3200" dirty="0" err="1">
                <a:solidFill>
                  <a:srgbClr val="C00000"/>
                </a:solidFill>
              </a:rPr>
              <a:t>class</a:t>
            </a:r>
            <a:r>
              <a:rPr lang="id-ID" sz="3200" dirty="0"/>
              <a:t>, bentuk (contoh) nyata dari </a:t>
            </a:r>
            <a:r>
              <a:rPr lang="id-ID" sz="3200" dirty="0" err="1"/>
              <a:t>class</a:t>
            </a:r>
            <a:endParaRPr lang="id-ID" sz="3200" dirty="0"/>
          </a:p>
          <a:p>
            <a:pPr lvl="1">
              <a:defRPr/>
            </a:pPr>
            <a:r>
              <a:rPr lang="id-ID" sz="2400" dirty="0" err="1"/>
              <a:t>Object</a:t>
            </a:r>
            <a:r>
              <a:rPr lang="id-ID" sz="2400" dirty="0"/>
              <a:t> memiliki sifat </a:t>
            </a:r>
            <a:r>
              <a:rPr lang="id-ID" sz="2400" dirty="0">
                <a:solidFill>
                  <a:srgbClr val="0070C0"/>
                </a:solidFill>
              </a:rPr>
              <a:t>independen</a:t>
            </a:r>
            <a:r>
              <a:rPr lang="id-ID" sz="2400" dirty="0"/>
              <a:t> dan dapat digunakan untuk memanggil </a:t>
            </a:r>
            <a:r>
              <a:rPr lang="id-ID" sz="2400" dirty="0" err="1"/>
              <a:t>method</a:t>
            </a:r>
            <a:endParaRPr lang="en-US" sz="2400" dirty="0"/>
          </a:p>
          <a:p>
            <a:pPr>
              <a:defRPr/>
            </a:pPr>
            <a:r>
              <a:rPr lang="id-ID" sz="3200" dirty="0"/>
              <a:t>Contoh </a:t>
            </a:r>
            <a:r>
              <a:rPr lang="id-ID" sz="3200" dirty="0" err="1"/>
              <a:t>Class</a:t>
            </a:r>
            <a:r>
              <a:rPr lang="id-ID" sz="3200" dirty="0"/>
              <a:t> dan </a:t>
            </a:r>
            <a:r>
              <a:rPr lang="id-ID" sz="3200" dirty="0" err="1"/>
              <a:t>Object</a:t>
            </a:r>
            <a:r>
              <a:rPr lang="id-ID" sz="3200" dirty="0"/>
              <a:t>:</a:t>
            </a:r>
            <a:endParaRPr lang="en-US" sz="3200" dirty="0"/>
          </a:p>
          <a:p>
            <a:pPr lvl="1">
              <a:defRPr/>
            </a:pPr>
            <a:r>
              <a:rPr lang="id-ID" sz="2400" dirty="0"/>
              <a:t>Class: </a:t>
            </a:r>
            <a:r>
              <a:rPr lang="id-ID" sz="2400" dirty="0">
                <a:solidFill>
                  <a:srgbClr val="C00000"/>
                </a:solidFill>
              </a:rPr>
              <a:t>mobil</a:t>
            </a:r>
          </a:p>
          <a:p>
            <a:pPr lvl="1">
              <a:defRPr/>
            </a:pPr>
            <a:r>
              <a:rPr lang="id-ID" sz="2400" dirty="0"/>
              <a:t>Object: </a:t>
            </a:r>
            <a:r>
              <a:rPr lang="id-ID" sz="2400" dirty="0">
                <a:solidFill>
                  <a:srgbClr val="C00000"/>
                </a:solidFill>
              </a:rPr>
              <a:t>mobilnya pak Joko, mobilku, mobil berwarna merah</a:t>
            </a:r>
            <a:endParaRPr lang="id-ID" sz="2400" dirty="0"/>
          </a:p>
        </p:txBody>
      </p:sp>
      <p:pic>
        <p:nvPicPr>
          <p:cNvPr id="5" name="Picture 4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0"/>
            <a:ext cx="129540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0"/>
            <a:ext cx="1295400" cy="1295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613" y="228600"/>
            <a:ext cx="7646987" cy="647700"/>
          </a:xfrm>
          <a:solidFill>
            <a:schemeClr val="bg2">
              <a:lumMod val="50000"/>
              <a:alpha val="16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Perbedaan Class dan Object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defRPr/>
            </a:pPr>
            <a:r>
              <a:rPr lang="id-ID" sz="3200" dirty="0" err="1"/>
              <a:t>Class</a:t>
            </a:r>
            <a:r>
              <a:rPr lang="id-ID" sz="3200" dirty="0"/>
              <a:t> seperti </a:t>
            </a:r>
            <a:r>
              <a:rPr lang="id-ID" sz="3200" dirty="0">
                <a:solidFill>
                  <a:srgbClr val="C00000"/>
                </a:solidFill>
              </a:rPr>
              <a:t>cetakan kue</a:t>
            </a:r>
            <a:r>
              <a:rPr lang="id-ID" sz="3200" dirty="0"/>
              <a:t>, dimana kue yg dihasilkan dari cetakan kue itu adalah </a:t>
            </a:r>
            <a:r>
              <a:rPr lang="id-ID" sz="3200" dirty="0" err="1">
                <a:solidFill>
                  <a:srgbClr val="C00000"/>
                </a:solidFill>
              </a:rPr>
              <a:t>object</a:t>
            </a:r>
            <a:endParaRPr lang="id-ID" sz="32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id-ID" sz="3200" dirty="0"/>
              <a:t>Warna kue bisa bermacam-macam meskipun berasal dari cetakan yang sama (</a:t>
            </a:r>
            <a:r>
              <a:rPr lang="id-ID" sz="3200" dirty="0">
                <a:solidFill>
                  <a:srgbClr val="C00000"/>
                </a:solidFill>
              </a:rPr>
              <a:t>object memiliki sifat independen</a:t>
            </a:r>
            <a:r>
              <a:rPr lang="id-ID" sz="3200" dirty="0"/>
              <a:t>)</a:t>
            </a:r>
          </a:p>
          <a:p>
            <a:pPr>
              <a:defRPr/>
            </a:pPr>
            <a:endParaRPr lang="id-ID" sz="3200" dirty="0"/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4" cstate="print"/>
          <a:srcRect l="5469" t="21667" r="2344" b="16667"/>
          <a:stretch>
            <a:fillRect/>
          </a:stretch>
        </p:blipFill>
        <p:spPr bwMode="auto">
          <a:xfrm>
            <a:off x="76200" y="3810000"/>
            <a:ext cx="8991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0"/>
            <a:ext cx="1295400" cy="1295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613" y="228600"/>
            <a:ext cx="7646987" cy="647700"/>
          </a:xfrm>
          <a:solidFill>
            <a:schemeClr val="bg2">
              <a:lumMod val="50000"/>
              <a:alpha val="16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id-ID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= Method + Variable</a:t>
            </a:r>
            <a:endParaRPr lang="id-I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7010400" y="2209800"/>
            <a:ext cx="1981200" cy="5334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ja-JP" sz="4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</a:t>
            </a:r>
            <a:endParaRPr kumimoji="0" lang="en-US" altLang="ja-JP" sz="40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33400" y="1219200"/>
            <a:ext cx="6324600" cy="5486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4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371600" y="2133600"/>
            <a:ext cx="2362200" cy="91440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kecepatan</a:t>
            </a:r>
            <a:endParaRPr kumimoji="1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895600" y="1295400"/>
            <a:ext cx="1752600" cy="68580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gir</a:t>
            </a:r>
            <a:endParaRPr kumimoji="1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14600" y="3276600"/>
            <a:ext cx="3581400" cy="9906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3200" dirty="0">
                <a:effectLst/>
                <a:latin typeface="Calibri" pitchFamily="34" charset="0"/>
                <a:cs typeface="Calibri" pitchFamily="34" charset="0"/>
              </a:rPr>
              <a:t>tampilkan kecepatan</a:t>
            </a:r>
            <a:endParaRPr kumimoji="1" 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71600" y="4648200"/>
            <a:ext cx="2819400" cy="9906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3200" dirty="0">
                <a:effectLst/>
                <a:latin typeface="Calibri" pitchFamily="34" charset="0"/>
                <a:cs typeface="Calibri" pitchFamily="34" charset="0"/>
              </a:rPr>
              <a:t>ubah gir</a:t>
            </a:r>
            <a:endParaRPr kumimoji="1" 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" name="Straight Arrow Connector 11"/>
          <p:cNvCxnSpPr>
            <a:stCxn id="9" idx="5"/>
            <a:endCxn id="6" idx="1"/>
          </p:cNvCxnSpPr>
          <p:nvPr/>
        </p:nvCxnSpPr>
        <p:spPr bwMode="auto">
          <a:xfrm>
            <a:off x="4391538" y="1880767"/>
            <a:ext cx="2618862" cy="5957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3" name="Straight Arrow Connector 12"/>
          <p:cNvCxnSpPr>
            <a:stCxn id="8" idx="6"/>
          </p:cNvCxnSpPr>
          <p:nvPr/>
        </p:nvCxnSpPr>
        <p:spPr bwMode="auto">
          <a:xfrm>
            <a:off x="3733800" y="2590800"/>
            <a:ext cx="3124200" cy="7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7239000" y="4800600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ja-JP" sz="32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method</a:t>
            </a:r>
            <a:endParaRPr kumimoji="0" lang="en-US" altLang="ja-JP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15" name="Straight Arrow Connector 14"/>
          <p:cNvCxnSpPr>
            <a:stCxn id="10" idx="3"/>
            <a:endCxn id="14" idx="1"/>
          </p:cNvCxnSpPr>
          <p:nvPr/>
        </p:nvCxnSpPr>
        <p:spPr bwMode="auto">
          <a:xfrm>
            <a:off x="6096000" y="3771900"/>
            <a:ext cx="1143000" cy="1295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886200" y="5029200"/>
            <a:ext cx="335280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6200" y="1143000"/>
            <a:ext cx="2857500" cy="64633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ja-JP" sz="3600" b="1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Class </a:t>
            </a:r>
            <a:r>
              <a:rPr kumimoji="0" lang="en-US" altLang="ja-JP" sz="3600" b="1" dirty="0" err="1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Sepeda</a:t>
            </a:r>
            <a:endParaRPr kumimoji="0" lang="en-US" altLang="ja-JP" sz="3600" b="1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0"/>
            <a:ext cx="1295400" cy="1295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19100"/>
            <a:ext cx="8485187" cy="647700"/>
          </a:xfrm>
          <a:solidFill>
            <a:schemeClr val="bg2">
              <a:lumMod val="50000"/>
              <a:alpha val="16000"/>
            </a:schemeClr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en-US" altLang="ja-JP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id-ID" altLang="ja-JP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Method + Variable</a:t>
            </a:r>
            <a:r>
              <a:rPr lang="en-US" altLang="ja-JP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altLang="ja-JP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yg Memiliki Nilai</a:t>
            </a:r>
            <a:endParaRPr lang="id-ID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6781800" y="2286000"/>
            <a:ext cx="2438400" cy="533400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instance variable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09600" y="1066800"/>
            <a:ext cx="6324600" cy="5562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447800" y="2133600"/>
            <a:ext cx="3657600" cy="762000"/>
          </a:xfrm>
          <a:prstGeom prst="ellipse">
            <a:avLst/>
          </a:prstGeom>
          <a:solidFill>
            <a:srgbClr val="FF99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kecepatan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= 10km/jam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276600" y="1295400"/>
            <a:ext cx="1676400" cy="685800"/>
          </a:xfrm>
          <a:prstGeom prst="ellipse">
            <a:avLst/>
          </a:prstGeom>
          <a:solidFill>
            <a:srgbClr val="FF99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gir</a:t>
            </a: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= 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352800"/>
            <a:ext cx="4038600" cy="9906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b="1" dirty="0">
                <a:effectLst/>
                <a:latin typeface="Calibri" pitchFamily="34" charset="0"/>
                <a:cs typeface="Calibri" pitchFamily="34" charset="0"/>
              </a:rPr>
              <a:t>tampilkan </a:t>
            </a:r>
            <a:r>
              <a:rPr lang="en-US" sz="2800" b="1" dirty="0" err="1">
                <a:effectLst/>
                <a:latin typeface="Calibri" pitchFamily="34" charset="0"/>
                <a:cs typeface="Calibri" pitchFamily="34" charset="0"/>
              </a:rPr>
              <a:t>k</a:t>
            </a:r>
            <a:r>
              <a:rPr kumimoji="1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ecepatan</a:t>
            </a:r>
            <a:r>
              <a:rPr kumimoji="1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()</a:t>
            </a:r>
            <a:endParaRPr kumimoji="1" lang="id-ID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kecepatan = 10 km/jam</a:t>
            </a:r>
            <a:endParaRPr kumimoji="1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752600" y="4876800"/>
            <a:ext cx="2514600" cy="914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err="1">
                <a:effectLst/>
                <a:latin typeface="Calibri" pitchFamily="34" charset="0"/>
                <a:cs typeface="Calibri" pitchFamily="34" charset="0"/>
              </a:rPr>
              <a:t>u</a:t>
            </a:r>
            <a:r>
              <a:rPr kumimoji="1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bah</a:t>
            </a:r>
            <a:r>
              <a:rPr kumimoji="1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 err="1">
                <a:effectLst/>
                <a:latin typeface="Calibri" pitchFamily="34" charset="0"/>
                <a:cs typeface="Calibri" pitchFamily="34" charset="0"/>
              </a:rPr>
              <a:t>g</a:t>
            </a:r>
            <a:r>
              <a:rPr kumimoji="1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ir</a:t>
            </a:r>
            <a:r>
              <a:rPr kumimoji="1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(2)</a:t>
            </a:r>
            <a:endParaRPr kumimoji="1" lang="id-ID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gir = 5</a:t>
            </a:r>
            <a:endParaRPr kumimoji="1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6858000" y="40386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ja-JP" sz="3200" b="1" kern="0" dirty="0">
                <a:solidFill>
                  <a:srgbClr val="CC0000"/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	</a:t>
            </a:r>
            <a:r>
              <a:rPr kumimoji="0" lang="en-US" altLang="ja-JP" sz="32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instance method</a:t>
            </a:r>
            <a:endParaRPr kumimoji="0" lang="en-US" altLang="ja-JP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13" name="Straight Arrow Connector 12"/>
          <p:cNvCxnSpPr>
            <a:stCxn id="9" idx="6"/>
          </p:cNvCxnSpPr>
          <p:nvPr/>
        </p:nvCxnSpPr>
        <p:spPr bwMode="auto">
          <a:xfrm>
            <a:off x="4953000" y="1638300"/>
            <a:ext cx="2133600" cy="6477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>
            <a:stCxn id="8" idx="6"/>
          </p:cNvCxnSpPr>
          <p:nvPr/>
        </p:nvCxnSpPr>
        <p:spPr bwMode="auto">
          <a:xfrm>
            <a:off x="5105400" y="2514600"/>
            <a:ext cx="213360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/>
          <p:cNvCxnSpPr>
            <a:stCxn id="10" idx="3"/>
          </p:cNvCxnSpPr>
          <p:nvPr/>
        </p:nvCxnSpPr>
        <p:spPr bwMode="auto">
          <a:xfrm>
            <a:off x="6096000" y="3848100"/>
            <a:ext cx="1066800" cy="4191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>
            <a:stCxn id="11" idx="3"/>
          </p:cNvCxnSpPr>
          <p:nvPr/>
        </p:nvCxnSpPr>
        <p:spPr bwMode="auto">
          <a:xfrm flipV="1">
            <a:off x="4267200" y="4876800"/>
            <a:ext cx="28194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52400" y="1143000"/>
            <a:ext cx="3352800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0" lang="en-US" altLang="ja-JP" sz="3200" b="1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Object </a:t>
            </a:r>
            <a:r>
              <a:rPr kumimoji="0" lang="en-US" altLang="ja-JP" sz="3200" b="1" dirty="0" err="1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Sepedaku</a:t>
            </a:r>
            <a:endParaRPr kumimoji="0" lang="en-US" altLang="ja-JP" sz="3200" b="1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0"/>
            <a:ext cx="1295400" cy="1295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613" y="228600"/>
            <a:ext cx="7646987" cy="647700"/>
          </a:xfrm>
          <a:solidFill>
            <a:schemeClr val="bg2">
              <a:lumMod val="50000"/>
              <a:alpha val="16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id-ID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50" charset="-128"/>
              </a:rPr>
              <a:t>Attribute</a:t>
            </a:r>
            <a:endParaRPr lang="id-I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990600"/>
            <a:ext cx="8382000" cy="5181600"/>
          </a:xfrm>
          <a:noFill/>
          <a:ln/>
        </p:spPr>
        <p:txBody>
          <a:bodyPr lIns="92075" tIns="46038" rIns="92075" bIns="46038"/>
          <a:lstStyle/>
          <a:p>
            <a:r>
              <a:rPr lang="en-US" altLang="ja-JP" sz="2800" dirty="0" err="1">
                <a:solidFill>
                  <a:srgbClr val="C00000"/>
                </a:solidFill>
                <a:ea typeface="ＭＳ Ｐゴシック" pitchFamily="50" charset="-128"/>
              </a:rPr>
              <a:t>Va</a:t>
            </a:r>
            <a:r>
              <a:rPr lang="id-ID" altLang="ja-JP" sz="2800" dirty="0">
                <a:solidFill>
                  <a:srgbClr val="C00000"/>
                </a:solidFill>
                <a:ea typeface="ＭＳ Ｐゴシック" pitchFamily="50" charset="-128"/>
              </a:rPr>
              <a:t>riable </a:t>
            </a:r>
            <a:r>
              <a:rPr lang="id-ID" altLang="ja-JP" sz="2800" dirty="0">
                <a:ea typeface="ＭＳ Ｐゴシック" pitchFamily="50" charset="-128"/>
              </a:rPr>
              <a:t>yang mengitari class, dengan </a:t>
            </a:r>
            <a:r>
              <a:rPr lang="id-ID" altLang="ja-JP" sz="2800" dirty="0">
                <a:solidFill>
                  <a:srgbClr val="C00000"/>
                </a:solidFill>
                <a:ea typeface="ＭＳ Ｐゴシック" pitchFamily="50" charset="-128"/>
              </a:rPr>
              <a:t>nilai datanya bisa ditentukan di object</a:t>
            </a:r>
            <a:endParaRPr lang="en-US" altLang="ja-JP" sz="2800" dirty="0">
              <a:solidFill>
                <a:srgbClr val="C00000"/>
              </a:solidFill>
              <a:ea typeface="ＭＳ Ｐゴシック" pitchFamily="50" charset="-128"/>
            </a:endParaRPr>
          </a:p>
          <a:p>
            <a:r>
              <a:rPr lang="id-ID" altLang="ja-JP" sz="2800" dirty="0" err="1">
                <a:ea typeface="ＭＳ Ｐゴシック" pitchFamily="50" charset="-128"/>
              </a:rPr>
              <a:t>Variable</a:t>
            </a:r>
            <a:r>
              <a:rPr lang="id-ID" altLang="ja-JP" sz="2800" dirty="0">
                <a:ea typeface="ＭＳ Ｐゴシック" pitchFamily="50" charset="-128"/>
              </a:rPr>
              <a:t> digunakan untuk </a:t>
            </a:r>
            <a:r>
              <a:rPr lang="id-ID" altLang="ja-JP" sz="2800" dirty="0">
                <a:solidFill>
                  <a:srgbClr val="C00000"/>
                </a:solidFill>
                <a:ea typeface="ＭＳ Ｐゴシック" pitchFamily="50" charset="-128"/>
              </a:rPr>
              <a:t>menyimpan nilai </a:t>
            </a:r>
            <a:r>
              <a:rPr lang="id-ID" altLang="ja-JP" sz="2800" dirty="0">
                <a:ea typeface="ＭＳ Ｐゴシック" pitchFamily="50" charset="-128"/>
              </a:rPr>
              <a:t>yang nantinya akan digunakan pada program</a:t>
            </a:r>
          </a:p>
          <a:p>
            <a:r>
              <a:rPr lang="id-ID" altLang="ja-JP" sz="2800" dirty="0" err="1">
                <a:ea typeface="ＭＳ Ｐゴシック" pitchFamily="50" charset="-128"/>
              </a:rPr>
              <a:t>Variable</a:t>
            </a:r>
            <a:r>
              <a:rPr lang="id-ID" altLang="ja-JP" sz="2800" dirty="0">
                <a:ea typeface="ＭＳ Ｐゴシック" pitchFamily="50" charset="-128"/>
              </a:rPr>
              <a:t> memiliki </a:t>
            </a:r>
            <a:r>
              <a:rPr lang="id-ID" altLang="ja-JP" sz="2800" dirty="0">
                <a:solidFill>
                  <a:srgbClr val="C00000"/>
                </a:solidFill>
                <a:ea typeface="ＭＳ Ｐゴシック" pitchFamily="50" charset="-128"/>
              </a:rPr>
              <a:t>jenis (tipe)</a:t>
            </a:r>
            <a:r>
              <a:rPr lang="id-ID" altLang="ja-JP" sz="2800" dirty="0">
                <a:ea typeface="ＭＳ Ｐゴシック" pitchFamily="50" charset="-128"/>
              </a:rPr>
              <a:t>, </a:t>
            </a:r>
            <a:r>
              <a:rPr lang="id-ID" altLang="ja-JP" sz="2800" dirty="0">
                <a:solidFill>
                  <a:srgbClr val="C00000"/>
                </a:solidFill>
                <a:ea typeface="ＭＳ Ｐゴシック" pitchFamily="50" charset="-128"/>
              </a:rPr>
              <a:t>nama</a:t>
            </a:r>
            <a:r>
              <a:rPr lang="id-ID" altLang="ja-JP" sz="2800" dirty="0">
                <a:ea typeface="ＭＳ Ｐゴシック" pitchFamily="50" charset="-128"/>
              </a:rPr>
              <a:t> dan </a:t>
            </a:r>
            <a:r>
              <a:rPr lang="id-ID" altLang="ja-JP" sz="2800" dirty="0">
                <a:solidFill>
                  <a:srgbClr val="C00000"/>
                </a:solidFill>
                <a:ea typeface="ＭＳ Ｐゴシック" pitchFamily="50" charset="-128"/>
              </a:rPr>
              <a:t>nilai</a:t>
            </a:r>
            <a:endParaRPr lang="en-US" altLang="ja-JP" sz="2800" dirty="0">
              <a:solidFill>
                <a:srgbClr val="C00000"/>
              </a:solidFill>
              <a:ea typeface="ＭＳ Ｐゴシック" pitchFamily="50" charset="-128"/>
            </a:endParaRPr>
          </a:p>
          <a:p>
            <a:r>
              <a:rPr lang="en-US" altLang="ja-JP" sz="2800" dirty="0">
                <a:ea typeface="ＭＳ Ｐゴシック" pitchFamily="50" charset="-128"/>
              </a:rPr>
              <a:t>Name, age, </a:t>
            </a:r>
            <a:r>
              <a:rPr lang="id-ID" altLang="ja-JP" sz="2800" dirty="0">
                <a:ea typeface="ＭＳ Ｐゴシック" pitchFamily="50" charset="-128"/>
              </a:rPr>
              <a:t>dan </a:t>
            </a:r>
            <a:r>
              <a:rPr lang="en-US" altLang="ja-JP" sz="2800" dirty="0">
                <a:ea typeface="ＭＳ Ｐゴシック" pitchFamily="50" charset="-128"/>
              </a:rPr>
              <a:t>weight </a:t>
            </a:r>
            <a:r>
              <a:rPr lang="id-ID" altLang="ja-JP" sz="2800" dirty="0">
                <a:ea typeface="ＭＳ Ｐゴシック" pitchFamily="50" charset="-128"/>
              </a:rPr>
              <a:t>adalah </a:t>
            </a:r>
            <a:r>
              <a:rPr lang="id-ID" altLang="ja-JP" sz="2800" dirty="0" err="1">
                <a:ea typeface="ＭＳ Ｐゴシック" pitchFamily="50" charset="-128"/>
              </a:rPr>
              <a:t>atribute</a:t>
            </a:r>
            <a:r>
              <a:rPr lang="id-ID" altLang="ja-JP" sz="2800" dirty="0">
                <a:ea typeface="ＭＳ Ｐゴシック" pitchFamily="50" charset="-128"/>
              </a:rPr>
              <a:t>  (variabel) dari </a:t>
            </a:r>
            <a:r>
              <a:rPr lang="id-ID" altLang="ja-JP" sz="2800" dirty="0" err="1">
                <a:ea typeface="ＭＳ Ｐゴシック" pitchFamily="50" charset="-128"/>
              </a:rPr>
              <a:t>class</a:t>
            </a:r>
            <a:r>
              <a:rPr lang="id-ID" altLang="ja-JP" sz="2800" dirty="0">
                <a:ea typeface="ＭＳ Ｐゴシック" pitchFamily="50" charset="-128"/>
              </a:rPr>
              <a:t> Person</a:t>
            </a:r>
            <a:endParaRPr lang="en-US" altLang="ja-JP" sz="2800" dirty="0">
              <a:ea typeface="ＭＳ Ｐゴシック" pitchFamily="50" charset="-128"/>
            </a:endParaRP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4" cstate="print"/>
          <a:srcRect l="5469" t="21667" r="2344" b="16667"/>
          <a:stretch>
            <a:fillRect/>
          </a:stretch>
        </p:blipFill>
        <p:spPr bwMode="auto">
          <a:xfrm>
            <a:off x="457200" y="4267200"/>
            <a:ext cx="853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0"/>
            <a:ext cx="1295400" cy="1295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47700"/>
          </a:xfrm>
          <a:solidFill>
            <a:schemeClr val="bg2">
              <a:lumMod val="50000"/>
              <a:alpha val="16000"/>
            </a:schemeClr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id-ID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Membuat Class, Object dan Memanggil Atribut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391400" cy="1610380"/>
          </a:xfrm>
          <a:solidFill>
            <a:schemeClr val="bg2"/>
          </a:solidFill>
        </p:spPr>
        <p:txBody>
          <a:bodyPr/>
          <a:lstStyle/>
          <a:p>
            <a:pPr>
              <a:buNone/>
            </a:pPr>
            <a:r>
              <a:rPr lang="en-US" sz="2000" dirty="0"/>
              <a:t>public  </a:t>
            </a:r>
            <a:r>
              <a:rPr lang="id-ID" sz="2000" dirty="0"/>
              <a:t>class  Mobil {</a:t>
            </a:r>
          </a:p>
          <a:p>
            <a:pPr>
              <a:buNone/>
            </a:pPr>
            <a:r>
              <a:rPr lang="id-ID" sz="2000" dirty="0"/>
              <a:t>	String  warna;</a:t>
            </a:r>
          </a:p>
          <a:p>
            <a:pPr>
              <a:buNone/>
            </a:pPr>
            <a:r>
              <a:rPr lang="id-ID" sz="2000" dirty="0"/>
              <a:t>	int  tahunProduksi;</a:t>
            </a:r>
          </a:p>
          <a:p>
            <a:pPr>
              <a:buNone/>
            </a:pPr>
            <a:r>
              <a:rPr lang="id-ID" sz="2000" dirty="0"/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438400"/>
            <a:ext cx="7543800" cy="396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public  </a:t>
            </a: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class  Mobil</a:t>
            </a:r>
            <a:r>
              <a:rPr kumimoji="0" lang="en-US" sz="2000" kern="0" noProof="0" dirty="0" err="1">
                <a:effectLst/>
                <a:latin typeface="Calibri" pitchFamily="34" charset="0"/>
                <a:ea typeface="+mn-ea"/>
                <a:cs typeface="Calibri" pitchFamily="34" charset="0"/>
              </a:rPr>
              <a:t>InAction</a:t>
            </a: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public  static  void  main(String[] args){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kumimoji="0" lang="id-ID" sz="2000" i="1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// Membuat object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  </a:t>
            </a: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Mobil  mobilku = new Mobil();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id-ID" sz="2000" i="1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/* memanggil atribut  dan memberi nilai */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  </a:t>
            </a: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mobilku.warna = "Hitam";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  </a:t>
            </a: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mobilku.tahunProduksi = 2006;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  System.out.println("Warna: " + </a:t>
            </a: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mobilku.warna</a:t>
            </a: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  System.out.println("Tahun: " + </a:t>
            </a: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mobilku.tahunProduksi)</a:t>
            </a: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9481" y="762000"/>
            <a:ext cx="1762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Mobil.java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2448580"/>
            <a:ext cx="301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Mobil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InAction</a:t>
            </a:r>
            <a:r>
              <a:rPr lang="id-ID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.java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PBO_Unsika_1</Template>
  <TotalTime>7786</TotalTime>
  <Words>974</Words>
  <Application>Microsoft Office PowerPoint</Application>
  <PresentationFormat>On-screen Show (4:3)</PresentationFormat>
  <Paragraphs>174</Paragraphs>
  <Slides>17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Bookman Old Style</vt:lpstr>
      <vt:lpstr>Calibri</vt:lpstr>
      <vt:lpstr>Gill Sans MT</vt:lpstr>
      <vt:lpstr>Tahoma</vt:lpstr>
      <vt:lpstr>Times New Roman</vt:lpstr>
      <vt:lpstr>Wingdings</vt:lpstr>
      <vt:lpstr>Wingdings 2</vt:lpstr>
      <vt:lpstr>Wingdings 3</vt:lpstr>
      <vt:lpstr>1_Origin</vt:lpstr>
      <vt:lpstr>3_Origin</vt:lpstr>
      <vt:lpstr>7_Origin</vt:lpstr>
      <vt:lpstr>PEMROGRAMAN BERORIENTASI OBJEK</vt:lpstr>
      <vt:lpstr>Berorientasi Objek?</vt:lpstr>
      <vt:lpstr>Berorientasi Objek?</vt:lpstr>
      <vt:lpstr>Perbedaan Class dan Object</vt:lpstr>
      <vt:lpstr>Perbedaan Class dan Object</vt:lpstr>
      <vt:lpstr>Class = Method + Variable</vt:lpstr>
      <vt:lpstr>Object = Method + Variable yg Memiliki Nilai</vt:lpstr>
      <vt:lpstr>Attribute</vt:lpstr>
      <vt:lpstr>Membuat Class, Object dan Memanggil Atribut</vt:lpstr>
      <vt:lpstr>Method</vt:lpstr>
      <vt:lpstr>Membuat dan Memanggil Method</vt:lpstr>
      <vt:lpstr>Parameter</vt:lpstr>
      <vt:lpstr>Pengiriman Pesan dan Parameter</vt:lpstr>
      <vt:lpstr>Konstruktor</vt:lpstr>
      <vt:lpstr>Konstruktor</vt:lpstr>
      <vt:lpstr>Latihan</vt:lpstr>
      <vt:lpstr>Terima kasih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Pemrograman Berorientasi Objek</dc:title>
  <dc:creator>ultach enri</dc:creator>
  <cp:lastModifiedBy>asep khoirudin</cp:lastModifiedBy>
  <cp:revision>34</cp:revision>
  <dcterms:created xsi:type="dcterms:W3CDTF">2012-03-07T12:27:02Z</dcterms:created>
  <dcterms:modified xsi:type="dcterms:W3CDTF">2020-02-10T03:16:11Z</dcterms:modified>
</cp:coreProperties>
</file>