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792" r:id="rId3"/>
  </p:sldMasterIdLst>
  <p:notesMasterIdLst>
    <p:notesMasterId r:id="rId58"/>
  </p:notesMasterIdLst>
  <p:sldIdLst>
    <p:sldId id="30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3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6913-C869-4598-92CD-0782B13E680E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32C86-D888-441D-BCB3-4D657E9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7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08496-606D-41BB-BB03-F766F0214D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32C86-D888-441D-BCB3-4D657E90B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8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73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19-Feb-18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6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064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453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4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985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19-Feb-18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9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9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0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6447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19-Feb-18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283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2573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7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15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19-Feb-18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3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82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2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9440A9-FE05-4AE2-A103-1E0F9A327C68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EFDE21-BCF7-4064-AF45-5A0FE94B932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19-Feb-18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yun.umaidah@staff.unsika.ac.id" TargetMode="External"/><Relationship Id="rId4" Type="http://schemas.openxmlformats.org/officeDocument/2006/relationships/hyperlink" Target="mailto:umaidah1405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PEMROGRAMAN BERORIENTASI OBJEK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30/01/2017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FASILKOM UNSIKA 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Variable,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4" name="Picture 3" descr="fasilko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590800"/>
            <a:ext cx="2133600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909" y="1704945"/>
            <a:ext cx="389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Yuyun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Umaidah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S.Kom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876800"/>
            <a:ext cx="546886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400" dirty="0">
                <a:solidFill>
                  <a:prstClr val="black"/>
                </a:solidFill>
              </a:rPr>
              <a:t/>
            </a:r>
            <a:br>
              <a:rPr lang="id-ID" sz="1400" dirty="0">
                <a:solidFill>
                  <a:prstClr val="black"/>
                </a:solidFill>
              </a:rPr>
            </a:b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dirty="0" smtClean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 smtClean="0">
                <a:solidFill>
                  <a:prstClr val="black"/>
                </a:solidFill>
                <a:hlinkClick r:id="rId4"/>
              </a:rPr>
              <a:t>umaidah1405@gmail.com</a:t>
            </a:r>
            <a:endParaRPr lang="en-US" dirty="0" smtClean="0">
              <a:solidFill>
                <a:prstClr val="black"/>
              </a:solidFill>
            </a:endParaRPr>
          </a:p>
          <a:p>
            <a:pPr marL="914400" algn="just"/>
            <a:r>
              <a:rPr lang="en-US" dirty="0">
                <a:solidFill>
                  <a:prstClr val="black"/>
                </a:solidFill>
                <a:hlinkClick r:id="rId5"/>
              </a:rPr>
              <a:t>y</a:t>
            </a:r>
            <a:r>
              <a:rPr lang="en-US" dirty="0" smtClean="0">
                <a:solidFill>
                  <a:prstClr val="black"/>
                </a:solidFill>
                <a:hlinkClick r:id="rId5"/>
              </a:rPr>
              <a:t>uyun.umaidah@staff.unsika.ac.id</a:t>
            </a:r>
            <a:endParaRPr lang="en-US" dirty="0" smtClean="0">
              <a:solidFill>
                <a:prstClr val="black"/>
              </a:solidFill>
            </a:endParaRPr>
          </a:p>
          <a:p>
            <a:pPr algn="r"/>
            <a:r>
              <a:rPr lang="id-ID" dirty="0">
                <a:solidFill>
                  <a:prstClr val="black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6268032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/>
              <a:t>Access Modifier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Private</a:t>
            </a:r>
            <a:r>
              <a:rPr lang="en-US" sz="2800" dirty="0" smtClean="0"/>
              <a:t>: </a:t>
            </a:r>
            <a:r>
              <a:rPr lang="en-US" sz="2800" dirty="0" err="1" smtClean="0"/>
              <a:t>pengaksesan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instance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method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dalam</a:t>
            </a:r>
            <a:r>
              <a:rPr lang="en-US" sz="2800" dirty="0" smtClean="0">
                <a:solidFill>
                  <a:srgbClr val="0070C0"/>
                </a:solidFill>
              </a:rPr>
              <a:t> class </a:t>
            </a:r>
            <a:r>
              <a:rPr lang="en-US" sz="2800" dirty="0" smtClean="0"/>
              <a:t>(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class)</a:t>
            </a:r>
          </a:p>
          <a:p>
            <a:r>
              <a:rPr lang="sv-SE" sz="2800" dirty="0" smtClean="0">
                <a:solidFill>
                  <a:srgbClr val="C00000"/>
                </a:solidFill>
              </a:rPr>
              <a:t>Tanpa Tanda</a:t>
            </a:r>
            <a:r>
              <a:rPr lang="sv-SE" sz="2800" dirty="0" smtClean="0"/>
              <a:t>: pengaksesan suatu instance </a:t>
            </a:r>
            <a:r>
              <a:rPr lang="nl-NL" sz="2800" dirty="0" smtClean="0"/>
              <a:t>variabel dan method dapat dilakukan di </a:t>
            </a:r>
            <a:r>
              <a:rPr lang="fi-FI" sz="2800" dirty="0" smtClean="0">
                <a:solidFill>
                  <a:srgbClr val="0070C0"/>
                </a:solidFill>
              </a:rPr>
              <a:t>dalam kelas dan kelas lain dalam satu paket</a:t>
            </a:r>
            <a:endParaRPr lang="id-ID" sz="2800" dirty="0" smtClean="0">
              <a:solidFill>
                <a:srgbClr val="0070C0"/>
              </a:solidFill>
            </a:endParaRPr>
          </a:p>
          <a:p>
            <a:r>
              <a:rPr lang="id-ID" sz="2800" dirty="0" err="1" smtClean="0">
                <a:solidFill>
                  <a:srgbClr val="C00000"/>
                </a:solidFill>
              </a:rPr>
              <a:t>Protected</a:t>
            </a:r>
            <a:r>
              <a:rPr lang="sv-SE" sz="2800" dirty="0" smtClean="0"/>
              <a:t>: </a:t>
            </a:r>
            <a:r>
              <a:rPr lang="sv-SE" sz="2800" dirty="0"/>
              <a:t>pengaksesan suatu instance </a:t>
            </a:r>
            <a:r>
              <a:rPr lang="nl-NL" sz="2800" dirty="0"/>
              <a:t>variabel dan method dapat dilakukan di </a:t>
            </a:r>
            <a:r>
              <a:rPr lang="fi-FI" sz="2800" dirty="0">
                <a:solidFill>
                  <a:srgbClr val="0070C0"/>
                </a:solidFill>
              </a:rPr>
              <a:t>dalam </a:t>
            </a:r>
            <a:r>
              <a:rPr lang="fi-FI" sz="2800" dirty="0" smtClean="0">
                <a:solidFill>
                  <a:srgbClr val="0070C0"/>
                </a:solidFill>
              </a:rPr>
              <a:t>kelas</a:t>
            </a:r>
            <a:r>
              <a:rPr lang="id-ID" sz="2800" dirty="0" smtClean="0">
                <a:solidFill>
                  <a:srgbClr val="0070C0"/>
                </a:solidFill>
              </a:rPr>
              <a:t>, </a:t>
            </a:r>
            <a:r>
              <a:rPr lang="fi-FI" sz="2800" dirty="0" smtClean="0">
                <a:solidFill>
                  <a:srgbClr val="0070C0"/>
                </a:solidFill>
              </a:rPr>
              <a:t>kelas </a:t>
            </a:r>
            <a:r>
              <a:rPr lang="fi-FI" sz="2800" dirty="0">
                <a:solidFill>
                  <a:srgbClr val="0070C0"/>
                </a:solidFill>
              </a:rPr>
              <a:t>lain dalam satu </a:t>
            </a:r>
            <a:r>
              <a:rPr lang="fi-FI" sz="2800" dirty="0" smtClean="0">
                <a:solidFill>
                  <a:srgbClr val="0070C0"/>
                </a:solidFill>
              </a:rPr>
              <a:t>paket</a:t>
            </a:r>
            <a:r>
              <a:rPr lang="id-ID" sz="2800" dirty="0" smtClean="0">
                <a:solidFill>
                  <a:srgbClr val="0070C0"/>
                </a:solidFill>
              </a:rPr>
              <a:t>, dan </a:t>
            </a:r>
            <a:r>
              <a:rPr lang="id-ID" sz="2800" dirty="0" err="1" smtClean="0">
                <a:solidFill>
                  <a:srgbClr val="0070C0"/>
                </a:solidFill>
              </a:rPr>
              <a:t>sub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  <a:r>
              <a:rPr lang="id-ID" sz="2800" dirty="0" err="1" smtClean="0">
                <a:solidFill>
                  <a:srgbClr val="0070C0"/>
                </a:solidFill>
              </a:rPr>
              <a:t>class</a:t>
            </a:r>
            <a:endParaRPr lang="id-ID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Public</a:t>
            </a:r>
            <a:r>
              <a:rPr lang="en-US" sz="2800" dirty="0" smtClean="0"/>
              <a:t>: </a:t>
            </a:r>
            <a:r>
              <a:rPr lang="en-US" sz="2800" dirty="0" err="1" smtClean="0"/>
              <a:t>pengaksesan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instance variable </a:t>
            </a:r>
            <a:r>
              <a:rPr lang="nl-NL" sz="2800" dirty="0" smtClean="0"/>
              <a:t>dan method dapat dilakukan dari luar 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sembarang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err="1" smtClean="0">
                <a:solidFill>
                  <a:srgbClr val="0070C0"/>
                </a:solidFill>
              </a:rPr>
              <a:t>kelas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2" y="2667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/>
              <a:t>Access Modifier</a:t>
            </a:r>
            <a:endParaRPr lang="en-US" altLang="ja-JP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27682"/>
              </p:ext>
            </p:extLst>
          </p:nvPr>
        </p:nvGraphicFramePr>
        <p:xfrm>
          <a:off x="304801" y="1142999"/>
          <a:ext cx="8686801" cy="51816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970"/>
                <a:gridCol w="1737360"/>
                <a:gridCol w="2026920"/>
                <a:gridCol w="1303020"/>
                <a:gridCol w="1954531"/>
              </a:tblGrid>
              <a:tr h="1210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Class yang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Sama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Package yang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Sama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SubClass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Package Lain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private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kumimoji="1" lang="ja-JP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kumimoji="1" lang="ja-JP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tanpa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tanda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kumimoji="1" lang="ja-JP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</a:tr>
              <a:tr h="9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protected</a:t>
                      </a:r>
                      <a:endParaRPr kumimoji="1" lang="en-US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994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public</a:t>
                      </a:r>
                      <a:endParaRPr kumimoji="1" lang="en-US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  </a:t>
                      </a:r>
                      <a:r>
                        <a:rPr kumimoji="1" lang="ja-JP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</a:t>
                      </a:r>
                      <a:endParaRPr kumimoji="1" lang="ja-JP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  <a:cs typeface="Calibri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190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err="1" smtClean="0"/>
              <a:t>Static</a:t>
            </a:r>
            <a:r>
              <a:rPr lang="id-ID" dirty="0" smtClean="0"/>
              <a:t> </a:t>
            </a:r>
            <a:r>
              <a:rPr lang="id-ID" dirty="0" err="1" smtClean="0"/>
              <a:t>Modifier</a:t>
            </a:r>
            <a:r>
              <a:rPr lang="id-ID" dirty="0" smtClean="0"/>
              <a:t> (</a:t>
            </a:r>
            <a:r>
              <a:rPr lang="id-ID" dirty="0" err="1" smtClean="0"/>
              <a:t>Method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66800"/>
            <a:ext cx="8553450" cy="5181600"/>
          </a:xfrm>
        </p:spPr>
        <p:txBody>
          <a:bodyPr/>
          <a:lstStyle/>
          <a:p>
            <a:r>
              <a:rPr lang="id-ID" sz="2800" dirty="0" smtClean="0"/>
              <a:t>Sama seperti </a:t>
            </a:r>
            <a:r>
              <a:rPr lang="id-ID" sz="2800" dirty="0" err="1" smtClean="0"/>
              <a:t>static</a:t>
            </a:r>
            <a:r>
              <a:rPr lang="id-ID" sz="2800" dirty="0" smtClean="0"/>
              <a:t> variabel, ketika </a:t>
            </a:r>
            <a:r>
              <a:rPr lang="id-ID" sz="2800" dirty="0" err="1" smtClean="0"/>
              <a:t>method</a:t>
            </a:r>
            <a:r>
              <a:rPr lang="id-ID" sz="2800" dirty="0" smtClean="0"/>
              <a:t> ditambahkan </a:t>
            </a:r>
            <a:r>
              <a:rPr lang="id-ID" sz="2800" dirty="0" err="1" smtClean="0"/>
              <a:t>static</a:t>
            </a:r>
            <a:r>
              <a:rPr lang="id-ID" sz="2800" dirty="0" smtClean="0"/>
              <a:t> </a:t>
            </a:r>
            <a:r>
              <a:rPr lang="id-ID" sz="2800" dirty="0" err="1" smtClean="0"/>
              <a:t>modifier</a:t>
            </a:r>
            <a:r>
              <a:rPr lang="id-ID" sz="2800" dirty="0" smtClean="0"/>
              <a:t>, maka </a:t>
            </a:r>
            <a:r>
              <a:rPr lang="id-ID" sz="2800" dirty="0" err="1" smtClean="0">
                <a:solidFill>
                  <a:srgbClr val="C00000"/>
                </a:solidFill>
              </a:rPr>
              <a:t>method</a:t>
            </a:r>
            <a:r>
              <a:rPr lang="id-ID" sz="2800" dirty="0" smtClean="0">
                <a:solidFill>
                  <a:srgbClr val="C00000"/>
                </a:solidFill>
              </a:rPr>
              <a:t> tersebut dikontrol oleh </a:t>
            </a:r>
            <a:r>
              <a:rPr lang="id-ID" sz="2800" dirty="0" err="1" smtClean="0">
                <a:solidFill>
                  <a:srgbClr val="C00000"/>
                </a:solidFill>
              </a:rPr>
              <a:t>class</a:t>
            </a:r>
            <a:r>
              <a:rPr lang="id-ID" sz="2800" dirty="0" smtClean="0"/>
              <a:t>, dan bukan oleh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lagi</a:t>
            </a:r>
          </a:p>
          <a:p>
            <a:r>
              <a:rPr lang="id-ID" sz="2800" dirty="0" smtClean="0"/>
              <a:t>Pemanggilan </a:t>
            </a:r>
            <a:r>
              <a:rPr lang="id-ID" sz="2800" dirty="0" err="1" smtClean="0"/>
              <a:t>method</a:t>
            </a:r>
            <a:r>
              <a:rPr lang="id-ID" sz="2800" dirty="0"/>
              <a:t> </a:t>
            </a:r>
            <a:r>
              <a:rPr lang="id-ID" sz="2800" dirty="0" smtClean="0"/>
              <a:t>dapat dilakukan </a:t>
            </a:r>
            <a:r>
              <a:rPr lang="id-ID" sz="2800" dirty="0" smtClean="0">
                <a:solidFill>
                  <a:srgbClr val="C00000"/>
                </a:solidFill>
              </a:rPr>
              <a:t>tanpa membuat </a:t>
            </a:r>
            <a:r>
              <a:rPr lang="id-ID" sz="2800" dirty="0" err="1" smtClean="0">
                <a:solidFill>
                  <a:srgbClr val="C00000"/>
                </a:solidFill>
              </a:rPr>
              <a:t>object</a:t>
            </a:r>
            <a:endParaRPr lang="id-ID" sz="2800" dirty="0" smtClean="0">
              <a:solidFill>
                <a:srgbClr val="C00000"/>
              </a:solidFill>
            </a:endParaRPr>
          </a:p>
          <a:p>
            <a:r>
              <a:rPr lang="id-ID" sz="2800" dirty="0" err="1" smtClean="0"/>
              <a:t>Static</a:t>
            </a:r>
            <a:r>
              <a:rPr lang="id-ID" sz="2800" dirty="0" smtClean="0"/>
              <a:t> </a:t>
            </a:r>
            <a:r>
              <a:rPr lang="id-ID" sz="2800" dirty="0" err="1" smtClean="0"/>
              <a:t>method</a:t>
            </a:r>
            <a:r>
              <a:rPr lang="id-ID" sz="2800" dirty="0" smtClean="0"/>
              <a:t> biasanya digunakan pada </a:t>
            </a:r>
            <a:r>
              <a:rPr lang="id-ID" sz="2800" dirty="0" err="1" smtClean="0"/>
              <a:t>method</a:t>
            </a:r>
            <a:r>
              <a:rPr lang="id-ID" sz="2800" dirty="0" smtClean="0"/>
              <a:t> yang </a:t>
            </a:r>
            <a:r>
              <a:rPr lang="id-ID" sz="2800" dirty="0" smtClean="0">
                <a:solidFill>
                  <a:srgbClr val="C00000"/>
                </a:solidFill>
              </a:rPr>
              <a:t>hanya melakukan perhitungan matematika</a:t>
            </a:r>
            <a:endParaRPr lang="id-ID" sz="2800" dirty="0">
              <a:solidFill>
                <a:srgbClr val="C00000"/>
              </a:solidFill>
            </a:endParaRPr>
          </a:p>
        </p:txBody>
      </p:sp>
      <p:pic>
        <p:nvPicPr>
          <p:cNvPr id="6" name="Picture 5" descr="syntax_static_method_cal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" y="4670327"/>
            <a:ext cx="8926513" cy="211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50837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27137"/>
            <a:ext cx="8229600" cy="49450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Tipe</a:t>
            </a:r>
            <a:r>
              <a:rPr lang="en-US" sz="3200" dirty="0" smtClean="0"/>
              <a:t> Data </a:t>
            </a:r>
            <a:r>
              <a:rPr lang="en-US" sz="3200" dirty="0" err="1" smtClean="0">
                <a:solidFill>
                  <a:srgbClr val="C00000"/>
                </a:solidFill>
              </a:rPr>
              <a:t>Primitif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863600" lvl="1" indent="-514350"/>
            <a:r>
              <a:rPr lang="id-ID" dirty="0" smtClean="0"/>
              <a:t>Tipe data yang merupakan </a:t>
            </a:r>
            <a:r>
              <a:rPr lang="en-US" dirty="0" smtClean="0">
                <a:solidFill>
                  <a:srgbClr val="0070C0"/>
                </a:solidFill>
              </a:rPr>
              <a:t>kata </a:t>
            </a:r>
            <a:r>
              <a:rPr lang="en-US" dirty="0" err="1" smtClean="0">
                <a:solidFill>
                  <a:srgbClr val="0070C0"/>
                </a:solidFill>
              </a:rPr>
              <a:t>kunci</a:t>
            </a:r>
            <a:r>
              <a:rPr lang="en-US" dirty="0" smtClean="0"/>
              <a:t> di</a:t>
            </a:r>
            <a:r>
              <a:rPr lang="id-ID" dirty="0" smtClean="0"/>
              <a:t> Java (tertanam di </a:t>
            </a:r>
            <a:r>
              <a:rPr lang="en-US" dirty="0" smtClean="0"/>
              <a:t>compiler Java</a:t>
            </a:r>
            <a:r>
              <a:rPr lang="id-ID" dirty="0" smtClean="0"/>
              <a:t>), sehingga p</a:t>
            </a:r>
            <a:r>
              <a:rPr lang="en-US" dirty="0" err="1" smtClean="0"/>
              <a:t>emrosesan</a:t>
            </a:r>
            <a:r>
              <a:rPr lang="en-US" dirty="0" smtClean="0"/>
              <a:t> </a:t>
            </a:r>
            <a:r>
              <a:rPr lang="id-ID" dirty="0" smtClean="0"/>
              <a:t>jauh </a:t>
            </a:r>
            <a:r>
              <a:rPr lang="id-ID" dirty="0" smtClean="0">
                <a:solidFill>
                  <a:srgbClr val="0070C0"/>
                </a:solidFill>
              </a:rPr>
              <a:t>lebih </a:t>
            </a:r>
            <a:r>
              <a:rPr lang="en-US" dirty="0" err="1" smtClean="0">
                <a:solidFill>
                  <a:srgbClr val="0070C0"/>
                </a:solidFill>
              </a:rPr>
              <a:t>cepat</a:t>
            </a:r>
            <a:endParaRPr lang="id-ID" dirty="0" smtClean="0">
              <a:solidFill>
                <a:srgbClr val="0070C0"/>
              </a:solidFill>
            </a:endParaRPr>
          </a:p>
          <a:p>
            <a:pPr marL="863600" lvl="1" indent="-514350"/>
            <a:r>
              <a:rPr lang="id-ID" dirty="0" smtClean="0"/>
              <a:t>Menggunakan huruf kecil (</a:t>
            </a:r>
            <a:r>
              <a:rPr lang="id-ID" dirty="0" err="1" smtClean="0">
                <a:solidFill>
                  <a:srgbClr val="0070C0"/>
                </a:solidFill>
              </a:rPr>
              <a:t>lowercase</a:t>
            </a:r>
            <a:r>
              <a:rPr lang="id-ID" dirty="0" smtClean="0"/>
              <a:t>)</a:t>
            </a:r>
            <a:endParaRPr lang="en-US" dirty="0" smtClean="0"/>
          </a:p>
          <a:p>
            <a:pPr marL="863600" lvl="1" indent="-514350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double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Tipe</a:t>
            </a:r>
            <a:r>
              <a:rPr lang="en-US" sz="3200" dirty="0" smtClean="0"/>
              <a:t> Data </a:t>
            </a:r>
            <a:r>
              <a:rPr lang="en-US" sz="3200" dirty="0" smtClean="0">
                <a:solidFill>
                  <a:srgbClr val="C00000"/>
                </a:solidFill>
              </a:rPr>
              <a:t>Reference</a:t>
            </a:r>
            <a:r>
              <a:rPr lang="id-ID" sz="3200" dirty="0" smtClean="0">
                <a:solidFill>
                  <a:srgbClr val="C00000"/>
                </a:solidFill>
              </a:rPr>
              <a:t> (</a:t>
            </a:r>
            <a:r>
              <a:rPr lang="id-ID" sz="3200" dirty="0" err="1" smtClean="0">
                <a:solidFill>
                  <a:srgbClr val="C00000"/>
                </a:solidFill>
              </a:rPr>
              <a:t>Class</a:t>
            </a:r>
            <a:r>
              <a:rPr lang="id-ID" sz="3200" dirty="0">
                <a:solidFill>
                  <a:srgbClr val="C00000"/>
                </a:solidFill>
              </a:rPr>
              <a:t>)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863600" lvl="1" indent="-514350"/>
            <a:r>
              <a:rPr lang="id-ID" dirty="0" smtClean="0"/>
              <a:t>Tipe data berupa </a:t>
            </a:r>
            <a:r>
              <a:rPr lang="id-ID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lass yang </a:t>
            </a:r>
            <a:r>
              <a:rPr lang="en-US" dirty="0" err="1" smtClean="0">
                <a:solidFill>
                  <a:srgbClr val="0070C0"/>
                </a:solidFill>
              </a:rPr>
              <a:t>ada</a:t>
            </a:r>
            <a:r>
              <a:rPr lang="en-US" dirty="0" smtClean="0">
                <a:solidFill>
                  <a:srgbClr val="0070C0"/>
                </a:solidFill>
              </a:rPr>
              <a:t> di library </a:t>
            </a:r>
            <a:r>
              <a:rPr lang="en-US" dirty="0" smtClean="0"/>
              <a:t>Java (</a:t>
            </a:r>
            <a:r>
              <a:rPr lang="en-US" dirty="0" err="1" smtClean="0"/>
              <a:t>java.lang</a:t>
            </a:r>
            <a:r>
              <a:rPr lang="en-US" dirty="0" smtClean="0"/>
              <a:t>)</a:t>
            </a:r>
          </a:p>
          <a:p>
            <a:pPr marL="863600" lvl="1" indent="-514350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capital</a:t>
            </a:r>
          </a:p>
          <a:p>
            <a:pPr marL="863600" lvl="1" indent="-514350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Double</a:t>
            </a:r>
          </a:p>
          <a:p>
            <a:pPr marL="863600" lvl="1" indent="-514350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3" y="419101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1"/>
            <a:ext cx="4038600" cy="4792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byte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short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err="1" smtClean="0">
                <a:solidFill>
                  <a:srgbClr val="C00000"/>
                </a:solidFill>
              </a:rPr>
              <a:t>i</a:t>
            </a:r>
            <a:r>
              <a:rPr lang="en-US" sz="3200" dirty="0" err="1" smtClean="0">
                <a:solidFill>
                  <a:srgbClr val="C00000"/>
                </a:solidFill>
              </a:rPr>
              <a:t>nt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float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70C0"/>
                </a:solidFill>
              </a:rPr>
              <a:t>double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B050"/>
                </a:solidFill>
              </a:rPr>
              <a:t>char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solidFill>
                  <a:srgbClr val="FFC000"/>
                </a:solidFill>
              </a:rPr>
              <a:t>b</a:t>
            </a:r>
            <a:r>
              <a:rPr lang="en-US" sz="3200" dirty="0" err="1" smtClean="0">
                <a:solidFill>
                  <a:srgbClr val="FFC000"/>
                </a:solidFill>
              </a:rPr>
              <a:t>oolean</a:t>
            </a:r>
            <a:endParaRPr lang="en-US" sz="3200" b="0" dirty="0" smtClean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40250" y="1590675"/>
            <a:ext cx="4102100" cy="4810125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 Data Primitif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 umum jenis tipe data:</a:t>
            </a: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916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 bulat</a:t>
            </a:r>
            <a:endParaRPr kumimoji="0" lang="id-ID" sz="23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916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id-ID" sz="23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ecahan</a:t>
            </a:r>
            <a:endParaRPr kumimoji="0" lang="id-ID" sz="23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916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id-ID" sz="23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arakter</a:t>
            </a:r>
            <a:endParaRPr kumimoji="0" lang="id-ID" sz="23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916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 data h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asil operasi matematika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 mengikuti tipe data dari operand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31001"/>
          <a:ext cx="9144000" cy="6889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/>
                <a:gridCol w="2438400"/>
                <a:gridCol w="2209800"/>
                <a:gridCol w="3200400"/>
              </a:tblGrid>
              <a:tr h="742310">
                <a:tc>
                  <a:txBody>
                    <a:bodyPr/>
                    <a:lstStyle/>
                    <a:p>
                      <a:r>
                        <a:rPr lang="en-US" sz="22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Tipe</a:t>
                      </a:r>
                      <a:r>
                        <a:rPr lang="en-US" sz="2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Data</a:t>
                      </a:r>
                    </a:p>
                    <a:p>
                      <a:r>
                        <a:rPr lang="en-US" sz="22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Primitif</a:t>
                      </a:r>
                      <a:endParaRPr lang="en-US" sz="2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Keterangan</a:t>
                      </a:r>
                      <a:endParaRPr lang="en-US" sz="2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Ukuran</a:t>
                      </a:r>
                      <a:endParaRPr lang="en-US" sz="2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Jangkauan</a:t>
                      </a:r>
                      <a:endParaRPr lang="en-US" sz="2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609599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byte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bulat</a:t>
                      </a:r>
                      <a:endParaRPr lang="en-US" sz="2200" b="0" kern="1200" baseline="0" dirty="0" smtClean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 bit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-128 </a:t>
                      </a: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127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short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bulat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16 bit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-32.768</a:t>
                      </a: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32.767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742310"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bulat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32 bit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-2.147.483.648</a:t>
                      </a: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n-US" sz="2200" b="0" kern="1200" baseline="0" dirty="0" smtClean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2.147.483.647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886110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long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bulat</a:t>
                      </a:r>
                      <a:endParaRPr lang="en-US" sz="2200" b="0" dirty="0" smtClean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bit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-9.223.372.036.854.775,808</a:t>
                      </a:r>
                      <a:r>
                        <a:rPr lang="id-ID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/>
                      </a:r>
                      <a:br>
                        <a:rPr lang="id-ID" sz="18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id-ID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9.223...807</a:t>
                      </a:r>
                      <a:endParaRPr lang="en-US" sz="2200" b="0" dirty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876411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float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pecahan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32 bit 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/>
                      </a:r>
                      <a:b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presisi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6-7 bit)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-3.4E38 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3.4E38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875818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double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Bilangan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pecahan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bit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/>
                      </a:r>
                      <a:b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en-US" sz="2200" b="0" kern="1200" baseline="0" dirty="0" err="1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presisi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14-15 bit)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-1.7E308 </a:t>
                      </a:r>
                      <a:r>
                        <a:rPr lang="id-ID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1.7E308</a:t>
                      </a:r>
                      <a:endParaRPr lang="en-US" sz="2200" b="0" dirty="0"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653125"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char</a:t>
                      </a:r>
                      <a:endParaRPr lang="en-US" sz="2200" b="0" dirty="0"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Karakter</a:t>
                      </a:r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(</a:t>
                      </a:r>
                      <a:r>
                        <a:rPr lang="en-US" sz="2200" b="0" kern="1200" baseline="0" dirty="0" err="1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unicode</a:t>
                      </a:r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2200" b="0" dirty="0"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16 bit</a:t>
                      </a:r>
                      <a:endParaRPr lang="en-US" sz="2200" b="0" dirty="0"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\u0000 </a:t>
                      </a:r>
                      <a:r>
                        <a:rPr lang="id-ID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2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\</a:t>
                      </a:r>
                      <a:r>
                        <a:rPr lang="en-US" sz="2200" b="0" kern="1200" baseline="0" dirty="0" err="1" smtClean="0"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uffff</a:t>
                      </a:r>
                      <a:endParaRPr lang="en-US" sz="2200" b="0" dirty="0"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  <a:tr h="854338"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boolean</a:t>
                      </a:r>
                      <a:endParaRPr lang="en-US" sz="2200" b="0" dirty="0"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err="1" smtClean="0"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Logika</a:t>
                      </a:r>
                      <a:r>
                        <a:rPr lang="en-US" sz="2200" b="0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(true/false)</a:t>
                      </a:r>
                      <a:endParaRPr lang="en-US" sz="2200" b="0" dirty="0"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endParaRPr lang="en-US" sz="2200" b="0" dirty="0"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  <a:tc>
                  <a:txBody>
                    <a:bodyPr/>
                    <a:lstStyle/>
                    <a:p>
                      <a:endParaRPr lang="en-US" sz="22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604295"/>
            <a:ext cx="8561387" cy="614905"/>
          </a:xfrm>
        </p:spPr>
        <p:txBody>
          <a:bodyPr>
            <a:normAutofit/>
          </a:bodyPr>
          <a:lstStyle/>
          <a:p>
            <a:r>
              <a:rPr lang="en-US" dirty="0" smtClean="0"/>
              <a:t>Karakter.java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6786" y="1219200"/>
            <a:ext cx="9107214" cy="5181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endParaRPr lang="id-ID" sz="2800" dirty="0" smtClean="0"/>
          </a:p>
          <a:p>
            <a:pPr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){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id-ID" sz="2800" dirty="0" smtClean="0"/>
              <a:t>		</a:t>
            </a:r>
            <a:r>
              <a:rPr lang="en-US" sz="2800" dirty="0" smtClean="0"/>
              <a:t>char karakter1=88, karakter2='X', karakter3='Y';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id-ID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1: " + karakter1);</a:t>
            </a:r>
          </a:p>
          <a:p>
            <a:pPr>
              <a:buNone/>
            </a:pPr>
            <a:r>
              <a:rPr lang="id-ID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2: " + karakter2);</a:t>
            </a:r>
          </a:p>
          <a:p>
            <a:pPr>
              <a:buNone/>
            </a:pPr>
            <a:r>
              <a:rPr lang="id-ID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3: " + karakter3);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err="1"/>
              <a:t>Wrapper</a:t>
            </a:r>
            <a:r>
              <a:rPr lang="id-ID" dirty="0"/>
              <a:t> </a:t>
            </a:r>
            <a:r>
              <a:rPr lang="id-ID" dirty="0" err="1" smtClean="0"/>
              <a:t>Classes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/>
          <a:lstStyle/>
          <a:p>
            <a:r>
              <a:rPr lang="id-ID" dirty="0" err="1" smtClean="0"/>
              <a:t>Wrapper</a:t>
            </a:r>
            <a:r>
              <a:rPr lang="id-ID" dirty="0" smtClean="0"/>
              <a:t> </a:t>
            </a:r>
            <a:r>
              <a:rPr lang="id-ID" dirty="0" err="1" smtClean="0"/>
              <a:t>class</a:t>
            </a:r>
            <a:r>
              <a:rPr lang="id-ID" dirty="0" smtClean="0"/>
              <a:t> adalah </a:t>
            </a:r>
            <a:r>
              <a:rPr lang="id-ID" dirty="0" err="1" smtClean="0"/>
              <a:t>class-class</a:t>
            </a:r>
            <a:r>
              <a:rPr lang="id-ID" dirty="0" smtClean="0"/>
              <a:t> yang digunakan untuk mendukung penyimpanan nilai dari </a:t>
            </a:r>
            <a:r>
              <a:rPr lang="id-ID" dirty="0" err="1" smtClean="0"/>
              <a:t>suatu</a:t>
            </a:r>
            <a:r>
              <a:rPr lang="id-ID" dirty="0" smtClean="0"/>
              <a:t> variabel yang dideklarasikan dengan tipe data primitif</a:t>
            </a:r>
            <a:r>
              <a:rPr lang="en-US" dirty="0" smtClean="0"/>
              <a:t>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 = new Double(29.95);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9" name="Picture 7" descr="wrapper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3"/>
          <a:stretch/>
        </p:blipFill>
        <p:spPr bwMode="auto">
          <a:xfrm>
            <a:off x="609600" y="3657600"/>
            <a:ext cx="74975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50631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err="1"/>
              <a:t>Wrapper</a:t>
            </a:r>
            <a:r>
              <a:rPr lang="id-ID" dirty="0"/>
              <a:t> </a:t>
            </a:r>
            <a:r>
              <a:rPr lang="id-ID" dirty="0" err="1"/>
              <a:t>Classes</a:t>
            </a:r>
            <a:endParaRPr lang="id-ID" dirty="0"/>
          </a:p>
        </p:txBody>
      </p:sp>
      <p:pic>
        <p:nvPicPr>
          <p:cNvPr id="5" name="Picture 7" descr="wrapp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4132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err="1" smtClean="0"/>
              <a:t>Auto-boxing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371600"/>
            <a:ext cx="855345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Auto-boxing</a:t>
            </a:r>
            <a:r>
              <a:rPr lang="en-US" sz="2800" dirty="0"/>
              <a:t>: </a:t>
            </a:r>
            <a:r>
              <a:rPr lang="id-ID" sz="2800" dirty="0" smtClean="0">
                <a:solidFill>
                  <a:srgbClr val="0070C0"/>
                </a:solidFill>
              </a:rPr>
              <a:t>konversi otomatis </a:t>
            </a:r>
            <a:r>
              <a:rPr lang="id-ID" sz="2800" dirty="0" smtClean="0"/>
              <a:t>antara tipe data primitif dan </a:t>
            </a:r>
            <a:r>
              <a:rPr lang="en-US" sz="2800" dirty="0" smtClean="0"/>
              <a:t>wrapper classes</a:t>
            </a:r>
            <a:r>
              <a:rPr lang="id-ID" sz="2800" dirty="0" smtClean="0"/>
              <a:t> yang sesuai</a:t>
            </a:r>
            <a:r>
              <a:rPr lang="en-US" sz="2800" dirty="0" smtClean="0"/>
              <a:t>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 = 29.95;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auto-boxing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same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18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 		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/Double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 = new Double(29.95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18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= d;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//auto-unboxing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same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18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//double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d.doubleValue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800" dirty="0"/>
              <a:t>Auto-boxing </a:t>
            </a:r>
            <a:r>
              <a:rPr lang="id-ID" sz="2800" dirty="0" smtClean="0"/>
              <a:t>juga bekerja dalam ekspresi </a:t>
            </a:r>
            <a:r>
              <a:rPr lang="id-ID" sz="2800" dirty="0" err="1" smtClean="0"/>
              <a:t>aritmatika</a:t>
            </a:r>
            <a:r>
              <a:rPr lang="en-US" sz="2800" dirty="0" smtClean="0"/>
              <a:t>: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d + 1;</a:t>
            </a:r>
          </a:p>
          <a:p>
            <a:pPr marL="0" indent="0">
              <a:buNone/>
            </a:pPr>
            <a:r>
              <a:rPr lang="id-ID" sz="2800" dirty="0"/>
              <a:t> </a:t>
            </a:r>
            <a:r>
              <a:rPr lang="id-ID" sz="2800" dirty="0" smtClean="0"/>
              <a:t>   Artinya</a:t>
            </a:r>
            <a:r>
              <a:rPr lang="en-US" sz="2800" dirty="0" smtClean="0"/>
              <a:t>: </a:t>
            </a:r>
            <a:endParaRPr lang="id-ID" sz="2800" dirty="0" smtClean="0"/>
          </a:p>
          <a:p>
            <a:pPr lvl="1"/>
            <a:r>
              <a:rPr lang="en-US" sz="2400" dirty="0" smtClean="0"/>
              <a:t>auto-unbox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dirty="0"/>
              <a:t> </a:t>
            </a:r>
            <a:r>
              <a:rPr lang="id-ID" sz="2400" dirty="0" smtClean="0"/>
              <a:t>ke </a:t>
            </a:r>
            <a:r>
              <a:rPr lang="en-US" sz="2400" dirty="0" smtClean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double </a:t>
            </a:r>
          </a:p>
          <a:p>
            <a:pPr lvl="1"/>
            <a:r>
              <a:rPr lang="id-ID" sz="2400" dirty="0"/>
              <a:t>t</a:t>
            </a:r>
            <a:r>
              <a:rPr lang="id-ID" sz="2400" dirty="0" smtClean="0"/>
              <a:t>ambahkan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auto-box </a:t>
            </a:r>
            <a:r>
              <a:rPr lang="id-ID" sz="2400" dirty="0" smtClean="0"/>
              <a:t>hasilnya ke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2400" dirty="0" smtClean="0"/>
              <a:t>Simpan </a:t>
            </a:r>
            <a:r>
              <a:rPr lang="id-ID" sz="2400" dirty="0" err="1" smtClean="0"/>
              <a:t>reference</a:t>
            </a:r>
            <a:r>
              <a:rPr lang="id-ID" sz="2400" dirty="0" smtClean="0"/>
              <a:t> ke </a:t>
            </a:r>
            <a:r>
              <a:rPr lang="id-ID" sz="2400" dirty="0" err="1" smtClean="0"/>
              <a:t>object</a:t>
            </a:r>
            <a:r>
              <a:rPr lang="id-ID" sz="2400" dirty="0" smtClean="0"/>
              <a:t> </a:t>
            </a:r>
            <a:r>
              <a:rPr lang="id-ID" sz="2400" dirty="0" err="1" smtClean="0"/>
              <a:t>wrapper</a:t>
            </a:r>
            <a:r>
              <a:rPr lang="id-ID" sz="2400" dirty="0" smtClean="0"/>
              <a:t> yang baru dibuat di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2613" y="4572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62001" y="1143000"/>
            <a:ext cx="8229600" cy="52578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Lokasi di dalam </a:t>
            </a:r>
            <a:r>
              <a:rPr lang="it-IT" sz="3200" dirty="0" smtClean="0">
                <a:solidFill>
                  <a:srgbClr val="C00000"/>
                </a:solidFill>
              </a:rPr>
              <a:t>memori komputer </a:t>
            </a:r>
            <a:r>
              <a:rPr lang="it-IT" sz="3200" dirty="0" smtClean="0"/>
              <a:t>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(</a:t>
            </a:r>
            <a:r>
              <a:rPr lang="en-US" sz="3200" dirty="0" err="1" smtClean="0"/>
              <a:t>nilai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variabel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dapat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diubah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manapun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program</a:t>
            </a:r>
          </a:p>
          <a:p>
            <a:r>
              <a:rPr lang="en-US" sz="3200" dirty="0" err="1" smtClean="0"/>
              <a:t>Mendeklarasikan</a:t>
            </a:r>
            <a:r>
              <a:rPr lang="en-US" sz="3200" dirty="0" smtClean="0"/>
              <a:t> </a:t>
            </a:r>
            <a:r>
              <a:rPr lang="en-US" sz="3200" dirty="0" err="1" smtClean="0"/>
              <a:t>variabel</a:t>
            </a:r>
            <a:r>
              <a:rPr lang="en-US" sz="3200" dirty="0" smtClean="0"/>
              <a:t>: 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3200" dirty="0" err="1" smtClean="0">
                <a:solidFill>
                  <a:srgbClr val="C00000"/>
                </a:solidFill>
              </a:rPr>
              <a:t>tipe</a:t>
            </a:r>
            <a:r>
              <a:rPr lang="en-US" sz="3200" dirty="0" smtClean="0">
                <a:solidFill>
                  <a:srgbClr val="C00000"/>
                </a:solidFill>
              </a:rPr>
              <a:t> namaVariabel1 [, namaVariabel2]</a:t>
            </a:r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err="1" smtClean="0">
                <a:solidFill>
                  <a:srgbClr val="C00000"/>
                </a:solidFill>
              </a:rPr>
              <a:t>int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hasilKali</a:t>
            </a:r>
            <a:r>
              <a:rPr lang="en-US" sz="3200" dirty="0" smtClean="0">
                <a:solidFill>
                  <a:srgbClr val="C00000"/>
                </a:solidFill>
              </a:rPr>
              <a:t>;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String </a:t>
            </a:r>
            <a:r>
              <a:rPr lang="en-US" sz="3200" dirty="0" err="1" smtClean="0">
                <a:solidFill>
                  <a:srgbClr val="C00000"/>
                </a:solidFill>
              </a:rPr>
              <a:t>namaSiswa</a:t>
            </a:r>
            <a:r>
              <a:rPr lang="en-US" sz="3200" dirty="0" smtClean="0">
                <a:solidFill>
                  <a:srgbClr val="C00000"/>
                </a:solidFill>
              </a:rPr>
              <a:t>, </a:t>
            </a:r>
            <a:r>
              <a:rPr lang="en-US" sz="3200" dirty="0" err="1" smtClean="0">
                <a:solidFill>
                  <a:srgbClr val="C00000"/>
                </a:solidFill>
              </a:rPr>
              <a:t>namaGuru</a:t>
            </a:r>
            <a:r>
              <a:rPr lang="en-US" sz="3200" dirty="0" smtClean="0">
                <a:solidFill>
                  <a:srgbClr val="C00000"/>
                </a:solidFill>
              </a:rPr>
              <a:t>, </a:t>
            </a:r>
            <a:r>
              <a:rPr lang="en-US" sz="3200" dirty="0" err="1" smtClean="0">
                <a:solidFill>
                  <a:srgbClr val="C00000"/>
                </a:solidFill>
              </a:rPr>
              <a:t>namaAdmin</a:t>
            </a:r>
            <a:r>
              <a:rPr lang="en-US" sz="3200" dirty="0" smtClean="0">
                <a:solidFill>
                  <a:srgbClr val="C00000"/>
                </a:solidFill>
              </a:rPr>
              <a:t>;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572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Constant Variable (</a:t>
            </a:r>
            <a:r>
              <a:rPr lang="en-US" dirty="0" err="1" smtClean="0"/>
              <a:t>Konstanta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1937"/>
            <a:ext cx="8229600" cy="47926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Constant </a:t>
            </a:r>
            <a:r>
              <a:rPr lang="id-ID" sz="2800" dirty="0" smtClean="0">
                <a:solidFill>
                  <a:srgbClr val="C00000"/>
                </a:solidFill>
              </a:rPr>
              <a:t>V</a:t>
            </a:r>
            <a:r>
              <a:rPr lang="en-US" sz="2800" dirty="0" err="1" smtClean="0">
                <a:solidFill>
                  <a:srgbClr val="C00000"/>
                </a:solidFill>
              </a:rPr>
              <a:t>ariable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variable </a:t>
            </a:r>
            <a:r>
              <a:rPr lang="en-US" sz="2800" dirty="0" err="1" smtClean="0">
                <a:solidFill>
                  <a:srgbClr val="C00000"/>
                </a:solidFill>
              </a:rPr>
              <a:t>tidak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berubah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tetap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Constant variable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keyword </a:t>
            </a:r>
            <a:r>
              <a:rPr lang="en-US" sz="2800" dirty="0" smtClean="0">
                <a:solidFill>
                  <a:srgbClr val="C00000"/>
                </a:solidFill>
              </a:rPr>
              <a:t>final</a:t>
            </a:r>
            <a:r>
              <a:rPr lang="en-US" sz="2800" dirty="0" smtClean="0"/>
              <a:t> </a:t>
            </a:r>
            <a:r>
              <a:rPr lang="nn-NO" sz="2800" dirty="0" smtClean="0"/>
              <a:t>di depan tipe data</a:t>
            </a:r>
            <a:endParaRPr lang="id-ID" sz="2800" dirty="0" smtClean="0"/>
          </a:p>
          <a:p>
            <a:r>
              <a:rPr lang="id-ID" sz="2800" dirty="0" smtClean="0"/>
              <a:t>Biasanya </a:t>
            </a:r>
            <a:r>
              <a:rPr lang="en-US" sz="2800" dirty="0" err="1" smtClean="0"/>
              <a:t>digabungkan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keyword </a:t>
            </a:r>
            <a:r>
              <a:rPr lang="en-US" sz="2800" dirty="0" smtClean="0">
                <a:solidFill>
                  <a:srgbClr val="C00000"/>
                </a:solidFill>
              </a:rPr>
              <a:t>static</a:t>
            </a:r>
            <a:r>
              <a:rPr lang="id-ID" sz="2800" dirty="0" smtClean="0">
                <a:solidFill>
                  <a:srgbClr val="C00000"/>
                </a:solidFill>
              </a:rPr>
              <a:t> </a:t>
            </a:r>
            <a:r>
              <a:rPr lang="id-ID" sz="2800" dirty="0" smtClean="0"/>
              <a:t>bila dideklarasikan pada </a:t>
            </a:r>
            <a:r>
              <a:rPr lang="id-ID" sz="2800" dirty="0" err="1" smtClean="0"/>
              <a:t>class</a:t>
            </a:r>
            <a:endParaRPr lang="id-ID" sz="2800" dirty="0"/>
          </a:p>
          <a:p>
            <a:r>
              <a:rPr lang="en-US" sz="2800" dirty="0" err="1" smtClean="0"/>
              <a:t>Nama</a:t>
            </a:r>
            <a:r>
              <a:rPr lang="en-US" sz="2800" dirty="0" smtClean="0"/>
              <a:t> constant variable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kapital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final float </a:t>
            </a:r>
            <a:r>
              <a:rPr lang="en-US" sz="2400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= 3.141592;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en-US" sz="2400" dirty="0" smtClean="0"/>
              <a:t>static final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DEBUG</a:t>
            </a:r>
            <a:r>
              <a:rPr lang="en-US" sz="2400" dirty="0" smtClean="0"/>
              <a:t> = false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810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/>
              <a:t>Constant Variable (</a:t>
            </a:r>
            <a:r>
              <a:rPr lang="en-US" dirty="0" err="1"/>
              <a:t>Konstanta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5" name="Picture 5" descr="syntax_consta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4525"/>
            <a:ext cx="86106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</a:t>
            </a:r>
            <a:r>
              <a:rPr lang="en-US" dirty="0" err="1" smtClean="0"/>
              <a:t>bilangan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, string, </a:t>
            </a:r>
            <a:r>
              <a:rPr lang="fi-FI" dirty="0" smtClean="0"/>
              <a:t>boolean ) yang </a:t>
            </a:r>
            <a:r>
              <a:rPr lang="fi-FI" dirty="0" smtClean="0">
                <a:solidFill>
                  <a:srgbClr val="C00000"/>
                </a:solidFill>
              </a:rPr>
              <a:t>merepresentasikan suatu nilai</a:t>
            </a:r>
          </a:p>
          <a:p>
            <a:r>
              <a:rPr lang="en-US" dirty="0" smtClean="0"/>
              <a:t>Literal </a:t>
            </a:r>
            <a:r>
              <a:rPr lang="en-US" dirty="0" err="1" smtClean="0">
                <a:solidFill>
                  <a:srgbClr val="C00000"/>
                </a:solidFill>
              </a:rPr>
              <a:t>Bilangan</a:t>
            </a:r>
            <a:r>
              <a:rPr lang="en-US" dirty="0" smtClean="0"/>
              <a:t> (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):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= 2008; long </a:t>
            </a:r>
            <a:r>
              <a:rPr lang="en-US" sz="2400" dirty="0" err="1" smtClean="0"/>
              <a:t>nilai</a:t>
            </a:r>
            <a:r>
              <a:rPr lang="en-US" sz="2400" dirty="0" smtClean="0"/>
              <a:t> = 4L</a:t>
            </a:r>
          </a:p>
          <a:p>
            <a:pPr lvl="1"/>
            <a:r>
              <a:rPr lang="en-US" sz="2400" dirty="0" smtClean="0"/>
              <a:t>double </a:t>
            </a:r>
            <a:r>
              <a:rPr lang="en-US" sz="2400" dirty="0" err="1" smtClean="0"/>
              <a:t>myScore</a:t>
            </a:r>
            <a:r>
              <a:rPr lang="en-US" sz="2400" dirty="0" smtClean="0"/>
              <a:t> = 2.25; float </a:t>
            </a:r>
            <a:r>
              <a:rPr lang="en-US" sz="2400" dirty="0" err="1" smtClean="0"/>
              <a:t>piValue</a:t>
            </a:r>
            <a:r>
              <a:rPr lang="en-US" sz="2400" dirty="0" smtClean="0"/>
              <a:t> = 3.1415927F;</a:t>
            </a:r>
          </a:p>
          <a:p>
            <a:pPr lvl="1"/>
            <a:r>
              <a:rPr lang="fr-FR" sz="2400" dirty="0" smtClean="0"/>
              <a:t>double x = 12e22; double y = 19E-95;</a:t>
            </a:r>
          </a:p>
          <a:p>
            <a:r>
              <a:rPr lang="en-US" dirty="0" smtClean="0"/>
              <a:t>Literal </a:t>
            </a:r>
            <a:r>
              <a:rPr lang="en-US" dirty="0" smtClean="0">
                <a:solidFill>
                  <a:srgbClr val="C00000"/>
                </a:solidFill>
              </a:rPr>
              <a:t>Boolean</a:t>
            </a:r>
            <a:r>
              <a:rPr lang="en-US" dirty="0" smtClean="0"/>
              <a:t> (true </a:t>
            </a:r>
            <a:r>
              <a:rPr lang="en-US" dirty="0" err="1" smtClean="0"/>
              <a:t>dan</a:t>
            </a:r>
            <a:r>
              <a:rPr lang="en-US" dirty="0" smtClean="0"/>
              <a:t> false):</a:t>
            </a:r>
          </a:p>
          <a:p>
            <a:pPr lvl="1"/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= true;</a:t>
            </a:r>
          </a:p>
          <a:p>
            <a:r>
              <a:rPr lang="en-US" dirty="0" smtClean="0"/>
              <a:t>Literal </a:t>
            </a:r>
            <a:r>
              <a:rPr lang="en-US" dirty="0" smtClean="0">
                <a:solidFill>
                  <a:srgbClr val="C00000"/>
                </a:solidFill>
              </a:rPr>
              <a:t>String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quitMsg</a:t>
            </a:r>
            <a:r>
              <a:rPr lang="en-US" sz="2400" dirty="0" smtClean="0"/>
              <a:t> = “Yakin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?”;</a:t>
            </a:r>
          </a:p>
          <a:p>
            <a:r>
              <a:rPr lang="en-US" dirty="0" smtClean="0"/>
              <a:t>Literal </a:t>
            </a:r>
            <a:r>
              <a:rPr lang="en-US" dirty="0" err="1" smtClean="0">
                <a:solidFill>
                  <a:srgbClr val="C00000"/>
                </a:solidFill>
              </a:rPr>
              <a:t>Karakter</a:t>
            </a:r>
            <a:r>
              <a:rPr lang="en-US" dirty="0" smtClean="0"/>
              <a:t> (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429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 Escape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4515"/>
              </p:ext>
            </p:extLst>
          </p:nvPr>
        </p:nvGraphicFramePr>
        <p:xfrm>
          <a:off x="1066800" y="1066800"/>
          <a:ext cx="7168702" cy="541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5492302"/>
              </a:tblGrid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Escape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\n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New line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\t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Tab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\b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Backspace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\r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Carriage return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\f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Formfeed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\\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Backslash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\'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quotation mark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\"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Double quotation mark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\d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Octal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\xd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Hexadecimal</a:t>
                      </a:r>
                    </a:p>
                  </a:txBody>
                  <a:tcPr marL="40285" marR="40285" marT="40285" marB="40285"/>
                </a:tc>
              </a:tr>
              <a:tr h="450850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  <a:latin typeface="Calibri" pitchFamily="34" charset="0"/>
                          <a:cs typeface="Calibri" pitchFamily="34" charset="0"/>
                        </a:rPr>
                        <a:t>\ud</a:t>
                      </a:r>
                    </a:p>
                  </a:txBody>
                  <a:tcPr marL="40285" marR="40285" marT="40285" marB="4028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Unicode character</a:t>
                      </a:r>
                    </a:p>
                  </a:txBody>
                  <a:tcPr marL="40285" marR="40285" marT="40285" marB="4028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/>
              <a:t>Character Escape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6" t="26940" r="21846" b="36530"/>
          <a:stretch/>
        </p:blipFill>
        <p:spPr bwMode="auto">
          <a:xfrm>
            <a:off x="228600" y="1676400"/>
            <a:ext cx="872052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2667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Pengarah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(Type-Casting)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1"/>
            <a:ext cx="8229600" cy="2819399"/>
          </a:xfrm>
        </p:spPr>
        <p:txBody>
          <a:bodyPr/>
          <a:lstStyle/>
          <a:p>
            <a:r>
              <a:rPr lang="en-US" sz="2600" dirty="0" err="1" smtClean="0"/>
              <a:t>Pengarah</a:t>
            </a:r>
            <a:r>
              <a:rPr lang="en-US" sz="2600" dirty="0" smtClean="0"/>
              <a:t> </a:t>
            </a:r>
            <a:r>
              <a:rPr lang="en-US" sz="2600" dirty="0" err="1" smtClean="0"/>
              <a:t>Tipe</a:t>
            </a:r>
            <a:r>
              <a:rPr lang="en-US" sz="2600" dirty="0" smtClean="0"/>
              <a:t> (Type-Casting)</a:t>
            </a:r>
          </a:p>
          <a:p>
            <a:r>
              <a:rPr lang="en-US" sz="2600" dirty="0" err="1" smtClean="0"/>
              <a:t>Contoh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	double i = 10.56;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paksa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C00000"/>
                </a:solidFill>
              </a:rPr>
              <a:t>(</a:t>
            </a:r>
            <a:r>
              <a:rPr lang="en-US" sz="2200" dirty="0" err="1" smtClean="0">
                <a:solidFill>
                  <a:srgbClr val="C00000"/>
                </a:solidFill>
              </a:rPr>
              <a:t>int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i;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err="1" smtClean="0"/>
              <a:t>Hasil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paksa</a:t>
            </a:r>
            <a:r>
              <a:rPr lang="en-US" sz="2200" dirty="0" smtClean="0"/>
              <a:t> = 10</a:t>
            </a:r>
          </a:p>
          <a:p>
            <a:r>
              <a:rPr lang="en-US" sz="2600" dirty="0" smtClean="0"/>
              <a:t>Casting </a:t>
            </a:r>
            <a:r>
              <a:rPr lang="en-US" sz="2600" dirty="0" err="1" smtClean="0"/>
              <a:t>tanpa</a:t>
            </a:r>
            <a:r>
              <a:rPr lang="en-US" sz="2600" dirty="0" smtClean="0"/>
              <a:t> </a:t>
            </a:r>
            <a:r>
              <a:rPr lang="en-US" sz="2600" dirty="0" err="1" smtClean="0"/>
              <a:t>menghilangkan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85010"/>
              </p:ext>
            </p:extLst>
          </p:nvPr>
        </p:nvGraphicFramePr>
        <p:xfrm>
          <a:off x="914400" y="3855720"/>
          <a:ext cx="73914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9101"/>
                <a:gridCol w="5342299"/>
              </a:tblGrid>
              <a:tr h="391886">
                <a:tc>
                  <a:txBody>
                    <a:bodyPr/>
                    <a:lstStyle/>
                    <a:p>
                      <a:r>
                        <a:rPr lang="en-US" sz="20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Tipe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0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Sumber</a:t>
                      </a:r>
                      <a:endParaRPr lang="en-US" sz="20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Tipe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0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Tujuan</a:t>
                      </a:r>
                      <a:endParaRPr lang="en-US" sz="20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byte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short, char, </a:t>
                      </a:r>
                      <a:r>
                        <a:rPr lang="en-US" sz="2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long, float, 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short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long, float, 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char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long, float, 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long, float, 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long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float, 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float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double</a:t>
                      </a:r>
                      <a:endParaRPr lang="en-US" sz="20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Pembulatan (</a:t>
            </a:r>
            <a:r>
              <a:rPr lang="id-ID" dirty="0" err="1" smtClean="0"/>
              <a:t>Math.round</a:t>
            </a:r>
            <a:r>
              <a:rPr lang="id-ID" dirty="0" smtClean="0"/>
              <a:t>())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371600"/>
            <a:ext cx="8553450" cy="51816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Math.round</a:t>
            </a:r>
            <a:r>
              <a:rPr lang="id-ID" sz="3200" dirty="0" smtClean="0">
                <a:solidFill>
                  <a:srgbClr val="C00000"/>
                </a:solidFill>
              </a:rPr>
              <a:t>()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id-ID" sz="3200" dirty="0" err="1" smtClean="0"/>
              <a:t>mengkonversi</a:t>
            </a:r>
            <a:r>
              <a:rPr lang="id-ID" sz="3200" dirty="0" smtClean="0"/>
              <a:t> bilangan pecahan ke </a:t>
            </a:r>
            <a:r>
              <a:rPr lang="id-ID" sz="3200" dirty="0" smtClean="0">
                <a:solidFill>
                  <a:srgbClr val="C00000"/>
                </a:solidFill>
              </a:rPr>
              <a:t>bilangan bulat terdekat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id-ID" sz="3200" dirty="0" smtClean="0"/>
              <a:t>Contoh:</a:t>
            </a:r>
          </a:p>
          <a:p>
            <a:pPr marL="461962" lvl="1" indent="0">
              <a:buNone/>
            </a:pPr>
            <a:r>
              <a:rPr lang="id-ID" dirty="0" err="1"/>
              <a:t>i</a:t>
            </a:r>
            <a:r>
              <a:rPr lang="id-ID" dirty="0" err="1" smtClean="0"/>
              <a:t>nt</a:t>
            </a:r>
            <a:r>
              <a:rPr lang="id-ID" dirty="0" smtClean="0"/>
              <a:t> </a:t>
            </a:r>
            <a:r>
              <a:rPr lang="en-US" dirty="0" smtClean="0"/>
              <a:t>rounded </a:t>
            </a:r>
            <a:r>
              <a:rPr lang="en-US" dirty="0"/>
              <a:t>= </a:t>
            </a:r>
            <a:r>
              <a:rPr lang="en-US" dirty="0" err="1"/>
              <a:t>Math.round</a:t>
            </a:r>
            <a:r>
              <a:rPr lang="en-US" dirty="0"/>
              <a:t>(balance);</a:t>
            </a:r>
          </a:p>
          <a:p>
            <a:pPr marL="461962" lvl="1" indent="0">
              <a:buNone/>
            </a:pPr>
            <a:r>
              <a:rPr lang="en-US" dirty="0"/>
              <a:t>// if balance is 13.75, then rounded is set to 14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LuasSegitiga.java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endParaRPr lang="id-ID" sz="2400" dirty="0" smtClean="0"/>
          </a:p>
          <a:p>
            <a:pPr>
              <a:buNone/>
            </a:pPr>
            <a:r>
              <a:rPr lang="id-ID" sz="2400" dirty="0"/>
              <a:t>	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LuasSegitiga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	</a:t>
            </a: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	    </a:t>
            </a:r>
            <a:r>
              <a:rPr lang="id-ID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id-ID" sz="2400" dirty="0" smtClean="0"/>
              <a:t>alas</a:t>
            </a:r>
            <a:r>
              <a:rPr lang="en-US" sz="2400" dirty="0" smtClean="0"/>
              <a:t>= 17;</a:t>
            </a:r>
          </a:p>
          <a:p>
            <a:pPr>
              <a:buNone/>
            </a:pPr>
            <a:r>
              <a:rPr lang="en-US" sz="2400" dirty="0" smtClean="0"/>
              <a:t>	    </a:t>
            </a:r>
            <a:r>
              <a:rPr lang="id-ID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= 11;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en-US" sz="2400" dirty="0" smtClean="0"/>
              <a:t>    </a:t>
            </a:r>
            <a:r>
              <a:rPr lang="id-ID" sz="2400" dirty="0" smtClean="0"/>
              <a:t>	</a:t>
            </a:r>
            <a:r>
              <a:rPr lang="en-US" sz="2400" dirty="0" smtClean="0"/>
              <a:t>double  </a:t>
            </a:r>
            <a:r>
              <a:rPr lang="en-US" sz="2400" dirty="0" err="1" smtClean="0"/>
              <a:t>luas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C00000"/>
                </a:solidFill>
              </a:rPr>
              <a:t>(double)</a:t>
            </a:r>
            <a:r>
              <a:rPr lang="id-ID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 smtClean="0"/>
              <a:t>(alas</a:t>
            </a:r>
            <a:r>
              <a:rPr lang="en-US" sz="2400" dirty="0" smtClean="0"/>
              <a:t>*</a:t>
            </a:r>
            <a:r>
              <a:rPr lang="en-US" sz="2400" dirty="0" err="1" smtClean="0"/>
              <a:t>tinggi</a:t>
            </a:r>
            <a:r>
              <a:rPr lang="en-US" sz="2400" dirty="0" smtClean="0"/>
              <a:t>)/2;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   </a:t>
            </a:r>
            <a:r>
              <a:rPr lang="id-ID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Segitiga</a:t>
            </a:r>
            <a:r>
              <a:rPr lang="en-US" sz="2400" dirty="0" smtClean="0"/>
              <a:t> : " + </a:t>
            </a:r>
            <a:r>
              <a:rPr lang="en-US" sz="2400" dirty="0" err="1" smtClean="0"/>
              <a:t>luas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	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/>
          <a:lstStyle/>
          <a:p>
            <a:r>
              <a:rPr lang="en-US" sz="3600" dirty="0" smtClean="0"/>
              <a:t>Operator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simbol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karakter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khusus</a:t>
            </a:r>
            <a:r>
              <a:rPr lang="en-US" sz="3600" dirty="0" smtClean="0"/>
              <a:t> (</a:t>
            </a:r>
            <a:r>
              <a:rPr lang="en-US" sz="3600" dirty="0" err="1" smtClean="0"/>
              <a:t>matematika</a:t>
            </a:r>
            <a:r>
              <a:rPr lang="en-US" sz="3600" dirty="0" smtClean="0"/>
              <a:t>) yang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suatu</a:t>
            </a:r>
            <a:r>
              <a:rPr lang="en-US" sz="3600" dirty="0" smtClean="0"/>
              <a:t> </a:t>
            </a:r>
            <a:r>
              <a:rPr lang="en-US" sz="3600" dirty="0" err="1" smtClean="0"/>
              <a:t>ekspresi</a:t>
            </a:r>
            <a:endParaRPr lang="en-US" sz="3600" dirty="0" smtClean="0"/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x = 3;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y = x;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z = x * y;</a:t>
            </a:r>
          </a:p>
          <a:p>
            <a:pPr lvl="1"/>
            <a:r>
              <a:rPr lang="en-US" sz="2800" dirty="0" err="1" smtClean="0"/>
              <a:t>boolean</a:t>
            </a:r>
            <a:r>
              <a:rPr lang="en-US" sz="2800" dirty="0" smtClean="0"/>
              <a:t> status = true;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190500"/>
            <a:ext cx="8561387" cy="647700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66800"/>
            <a:ext cx="8553450" cy="5181600"/>
          </a:xfrm>
        </p:spPr>
        <p:txBody>
          <a:bodyPr/>
          <a:lstStyle/>
          <a:p>
            <a:endParaRPr lang="id-ID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3125" t="43000" r="48750" b="20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164" y="571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Deklarasi Variabel</a:t>
            </a:r>
            <a:endParaRPr lang="id-ID" dirty="0"/>
          </a:p>
        </p:txBody>
      </p:sp>
      <p:pic>
        <p:nvPicPr>
          <p:cNvPr id="6" name="Picture 5" descr="syntax_variab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2" y="1828800"/>
            <a:ext cx="871644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Operator </a:t>
            </a:r>
            <a:r>
              <a:rPr lang="en-US" dirty="0" err="1" smtClean="0"/>
              <a:t>Berdasar</a:t>
            </a:r>
            <a:r>
              <a:rPr lang="en-US" dirty="0" smtClean="0"/>
              <a:t> Operand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285750" y="1524000"/>
            <a:ext cx="855345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Operator Unary</a:t>
            </a:r>
            <a:r>
              <a:rPr lang="en-US" sz="3600" dirty="0" smtClean="0"/>
              <a:t>: operator yang </a:t>
            </a:r>
            <a:r>
              <a:rPr lang="en-US" sz="3600" dirty="0" err="1" smtClean="0"/>
              <a:t>melibatkan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operand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Operator Binary</a:t>
            </a:r>
            <a:r>
              <a:rPr lang="en-US" sz="3600" dirty="0" smtClean="0"/>
              <a:t>: operator yang </a:t>
            </a:r>
            <a:r>
              <a:rPr lang="en-US" sz="3600" dirty="0" err="1" smtClean="0"/>
              <a:t>melibatkan</a:t>
            </a:r>
            <a:r>
              <a:rPr lang="en-US" sz="3600" dirty="0" smtClean="0"/>
              <a:t> </a:t>
            </a:r>
            <a:r>
              <a:rPr lang="en-US" sz="3600" dirty="0" err="1" smtClean="0"/>
              <a:t>dua</a:t>
            </a:r>
            <a:r>
              <a:rPr lang="en-US" sz="3600" dirty="0" smtClean="0"/>
              <a:t> operand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Operator Ternary</a:t>
            </a:r>
            <a:r>
              <a:rPr lang="en-US" sz="3600" dirty="0" smtClean="0"/>
              <a:t>: operator yang </a:t>
            </a:r>
            <a:r>
              <a:rPr lang="en-US" sz="3600" dirty="0" err="1" smtClean="0"/>
              <a:t>melibatkan</a:t>
            </a:r>
            <a:r>
              <a:rPr lang="en-US" sz="3600" dirty="0" smtClean="0"/>
              <a:t> </a:t>
            </a:r>
            <a:r>
              <a:rPr lang="en-US" sz="3600" dirty="0" err="1" smtClean="0"/>
              <a:t>tiga</a:t>
            </a:r>
            <a:r>
              <a:rPr lang="en-US" sz="3600" dirty="0" smtClean="0"/>
              <a:t> operand</a:t>
            </a:r>
            <a:endParaRPr 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503237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9537"/>
            <a:ext cx="8686800" cy="4792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err="1" smtClean="0">
                <a:solidFill>
                  <a:srgbClr val="C00000"/>
                </a:solidFill>
              </a:rPr>
              <a:t>Aritmatika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err="1" smtClean="0">
                <a:solidFill>
                  <a:srgbClr val="C00000"/>
                </a:solidFill>
              </a:rPr>
              <a:t>Penugasan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err="1" smtClean="0">
                <a:solidFill>
                  <a:srgbClr val="C00000"/>
                </a:solidFill>
              </a:rPr>
              <a:t>Penggabungan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id-ID" sz="3400" dirty="0" err="1" smtClean="0">
                <a:solidFill>
                  <a:srgbClr val="C00000"/>
                </a:solidFill>
              </a:rPr>
              <a:t>Increment</a:t>
            </a:r>
            <a:r>
              <a:rPr lang="id-ID" sz="3400" dirty="0" smtClean="0">
                <a:solidFill>
                  <a:srgbClr val="C00000"/>
                </a:solidFill>
              </a:rPr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id-ID" sz="3400" dirty="0" err="1" smtClean="0">
                <a:solidFill>
                  <a:srgbClr val="C00000"/>
                </a:solidFill>
              </a:rPr>
              <a:t>Decrement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smtClean="0">
                <a:solidFill>
                  <a:srgbClr val="C00000"/>
                </a:solidFill>
              </a:rPr>
              <a:t>Bit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err="1" smtClean="0">
                <a:solidFill>
                  <a:srgbClr val="C00000"/>
                </a:solidFill>
              </a:rPr>
              <a:t>Pembanding</a:t>
            </a:r>
            <a:endParaRPr lang="en-US" sz="34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Operator </a:t>
            </a:r>
            <a:r>
              <a:rPr lang="en-US" sz="3400" dirty="0" err="1" smtClean="0">
                <a:solidFill>
                  <a:srgbClr val="C00000"/>
                </a:solidFill>
              </a:rPr>
              <a:t>Logika</a:t>
            </a:r>
            <a:endParaRPr lang="en-US" sz="3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27037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00600"/>
            <a:ext cx="8229600" cy="1363663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mengikuti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tipe</a:t>
            </a:r>
            <a:r>
              <a:rPr lang="en-US" sz="2800" dirty="0" smtClean="0">
                <a:solidFill>
                  <a:srgbClr val="C00000"/>
                </a:solidFill>
              </a:rPr>
              <a:t> data  operand</a:t>
            </a:r>
          </a:p>
          <a:p>
            <a:r>
              <a:rPr lang="en-US" sz="2800" dirty="0" smtClean="0"/>
              <a:t> Operand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8464"/>
              </p:ext>
            </p:extLst>
          </p:nvPr>
        </p:nvGraphicFramePr>
        <p:xfrm>
          <a:off x="609600" y="1371600"/>
          <a:ext cx="7391399" cy="3131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8641"/>
                <a:gridCol w="3023754"/>
                <a:gridCol w="24190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Addition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3 + 4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Subtraction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5 - 7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Multiplication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5 * 5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Division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14 / 7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Modulus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20 % 7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Ekspresi </a:t>
            </a:r>
            <a:r>
              <a:rPr lang="id-ID" dirty="0" err="1" smtClean="0"/>
              <a:t>Aritmatika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371600"/>
            <a:ext cx="8553450" cy="5181600"/>
          </a:xfrm>
        </p:spPr>
        <p:txBody>
          <a:bodyPr/>
          <a:lstStyle/>
          <a:p>
            <a:endParaRPr lang="id-ID"/>
          </a:p>
        </p:txBody>
      </p:sp>
      <p:pic>
        <p:nvPicPr>
          <p:cNvPr id="6" name="Picture 6" descr="arithmetic_expressio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810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err="1" smtClean="0"/>
              <a:t>Class</a:t>
            </a:r>
            <a:r>
              <a:rPr lang="id-ID" dirty="0" smtClean="0"/>
              <a:t> </a:t>
            </a:r>
            <a:r>
              <a:rPr lang="id-ID" dirty="0" err="1" smtClean="0"/>
              <a:t>Math</a:t>
            </a:r>
            <a:r>
              <a:rPr lang="id-ID" dirty="0" smtClean="0"/>
              <a:t> dan </a:t>
            </a:r>
            <a:r>
              <a:rPr lang="id-ID" dirty="0" err="1" smtClean="0"/>
              <a:t>Methodnya</a:t>
            </a:r>
            <a:endParaRPr lang="id-ID" dirty="0"/>
          </a:p>
        </p:txBody>
      </p:sp>
      <p:graphicFrame>
        <p:nvGraphicFramePr>
          <p:cNvPr id="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05630"/>
              </p:ext>
            </p:extLst>
          </p:nvPr>
        </p:nvGraphicFramePr>
        <p:xfrm>
          <a:off x="304800" y="1524000"/>
          <a:ext cx="8534400" cy="3206802"/>
        </p:xfrm>
        <a:graphic>
          <a:graphicData uri="http://schemas.openxmlformats.org/drawingml/2006/table">
            <a:tbl>
              <a:tblPr firstRow="1" bandCol="1">
                <a:tableStyleId>{1E171933-4619-4E11-9A3F-F7608DF75F80}</a:tableStyleId>
              </a:tblPr>
              <a:tblGrid>
                <a:gridCol w="4267200"/>
                <a:gridCol w="4267200"/>
              </a:tblGrid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Math.sqrt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(x)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square root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Math.pow(x, y)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power x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Math.exp(x)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Math.log(x)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natural log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640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Math.sin(x), Math.cos(x), Math.tan(x)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sine, cosine, tangent </a:t>
                      </a:r>
                      <a:b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 in radians)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Math.round(x)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closest integer to x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  <a:tr h="36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Math.min(x, y), Math.max(x, y)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E7069"/>
                        </a:solidFill>
                        <a:effectLst/>
                        <a:latin typeface="Courier New" pitchFamily="-107" charset="0"/>
                        <a:ea typeface="ＭＳ Ｐゴシック" pitchFamily="-107" charset="-128"/>
                        <a:cs typeface="Courier New" pitchFamily="-107" charset="0"/>
                      </a:endParaRPr>
                    </a:p>
                  </a:txBody>
                  <a:tcPr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minimum, maximum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marT="45715" marB="45715"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/>
          <a:lstStyle/>
          <a:p>
            <a:r>
              <a:rPr lang="en-US" sz="3600" dirty="0" smtClean="0"/>
              <a:t>Operator </a:t>
            </a:r>
            <a:r>
              <a:rPr lang="en-US" sz="3600" dirty="0" err="1" smtClean="0"/>
              <a:t>penugasan</a:t>
            </a:r>
            <a:r>
              <a:rPr lang="en-US" sz="3600" dirty="0" smtClean="0"/>
              <a:t> </a:t>
            </a:r>
            <a:r>
              <a:rPr lang="en-US" sz="3600" dirty="0" err="1" smtClean="0"/>
              <a:t>berguna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nilai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ke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suatu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variabel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/>
              <a:t>Operator </a:t>
            </a:r>
            <a:r>
              <a:rPr lang="en-US" sz="3600" dirty="0" err="1" smtClean="0"/>
              <a:t>penugasan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tanda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sama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dengan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( </a:t>
            </a:r>
            <a:r>
              <a:rPr lang="en-US" sz="3600" dirty="0" smtClean="0">
                <a:solidFill>
                  <a:srgbClr val="C00000"/>
                </a:solidFill>
              </a:rPr>
              <a:t>=</a:t>
            </a:r>
            <a:r>
              <a:rPr lang="en-US" sz="3600" dirty="0" smtClean="0"/>
              <a:t> )</a:t>
            </a:r>
          </a:p>
          <a:p>
            <a:r>
              <a:rPr lang="en-US" sz="3600" dirty="0" smtClean="0"/>
              <a:t>Operator </a:t>
            </a:r>
            <a:r>
              <a:rPr lang="en-US" sz="3600" dirty="0" err="1" smtClean="0"/>
              <a:t>penugasan</a:t>
            </a:r>
            <a:r>
              <a:rPr lang="en-US" sz="3600" dirty="0" smtClean="0"/>
              <a:t> </a:t>
            </a:r>
            <a:r>
              <a:rPr lang="en-US" sz="3600" dirty="0" err="1" smtClean="0"/>
              <a:t>digabungkan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operator </a:t>
            </a:r>
            <a:r>
              <a:rPr lang="en-US" sz="3600" dirty="0" err="1" smtClean="0"/>
              <a:t>aritmatika</a:t>
            </a:r>
            <a:r>
              <a:rPr lang="en-US" sz="3600" dirty="0" smtClean="0"/>
              <a:t> </a:t>
            </a:r>
            <a:r>
              <a:rPr lang="en-US" sz="3600" dirty="0" err="1" smtClean="0"/>
              <a:t>membentuk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operator </a:t>
            </a:r>
            <a:r>
              <a:rPr lang="en-US" sz="3600" dirty="0" err="1" smtClean="0">
                <a:solidFill>
                  <a:srgbClr val="C00000"/>
                </a:solidFill>
              </a:rPr>
              <a:t>penugasan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gabungan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(compound assignment)</a:t>
            </a:r>
            <a:endParaRPr lang="en-US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8918"/>
              </p:ext>
            </p:extLst>
          </p:nvPr>
        </p:nvGraphicFramePr>
        <p:xfrm>
          <a:off x="990600" y="1752600"/>
          <a:ext cx="6858000" cy="3962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9000"/>
                <a:gridCol w="3429000"/>
              </a:tblGrid>
              <a:tr h="79248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alibri" pitchFamily="34" charset="0"/>
                          <a:cs typeface="Calibri" pitchFamily="34" charset="0"/>
                        </a:rPr>
                        <a:t>Expression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</a:p>
                  </a:txBody>
                  <a:tcPr marL="47625" marR="47625" marT="47625" marB="47625"/>
                </a:tc>
              </a:tr>
              <a:tr h="79248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alibri" pitchFamily="34" charset="0"/>
                          <a:cs typeface="Calibri" pitchFamily="34" charset="0"/>
                        </a:rPr>
                        <a:t>x += 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= x + y</a:t>
                      </a:r>
                    </a:p>
                  </a:txBody>
                  <a:tcPr marL="47625" marR="47625" marT="47625" marB="47625"/>
                </a:tc>
              </a:tr>
              <a:tr h="792480"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-= 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= x - y</a:t>
                      </a:r>
                    </a:p>
                  </a:txBody>
                  <a:tcPr marL="47625" marR="47625" marT="47625" marB="47625"/>
                </a:tc>
              </a:tr>
              <a:tr h="792480"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*= 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= x * y</a:t>
                      </a:r>
                    </a:p>
                  </a:txBody>
                  <a:tcPr marL="47625" marR="47625" marT="47625" marB="47625"/>
                </a:tc>
              </a:tr>
              <a:tr h="792480"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latin typeface="Calibri" pitchFamily="34" charset="0"/>
                          <a:cs typeface="Calibri" pitchFamily="34" charset="0"/>
                        </a:rPr>
                        <a:t>x /= 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alibri" pitchFamily="34" charset="0"/>
                          <a:cs typeface="Calibri" pitchFamily="34" charset="0"/>
                        </a:rPr>
                        <a:t>x = x / y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Penggabungan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/>
          <a:lstStyle/>
          <a:p>
            <a:r>
              <a:rPr lang="en-US" sz="3200" dirty="0" smtClean="0"/>
              <a:t>Operator </a:t>
            </a:r>
            <a:r>
              <a:rPr lang="en-US" sz="3200" dirty="0" smtClean="0">
                <a:solidFill>
                  <a:srgbClr val="C00000"/>
                </a:solidFill>
              </a:rPr>
              <a:t>+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penggabungan</a:t>
            </a:r>
            <a:r>
              <a:rPr lang="en-US" sz="3200" dirty="0" smtClean="0"/>
              <a:t> String </a:t>
            </a:r>
            <a:r>
              <a:rPr lang="en-US" sz="3200" dirty="0" err="1" smtClean="0"/>
              <a:t>dan</a:t>
            </a:r>
            <a:r>
              <a:rPr lang="en-US" sz="3200" dirty="0" smtClean="0"/>
              <a:t> String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String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Bilangan</a:t>
            </a:r>
            <a:endParaRPr lang="id-ID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</a:t>
            </a:r>
            <a:r>
              <a:rPr lang="en-US" sz="2800" dirty="0" err="1" smtClean="0"/>
              <a:t>Saya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/>
              <a:t> “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”);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= 30;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Increment </a:t>
            </a:r>
            <a:r>
              <a:rPr lang="en-US" dirty="0" err="1" smtClean="0"/>
              <a:t>dan</a:t>
            </a:r>
            <a:r>
              <a:rPr lang="en-US" dirty="0" smtClean="0"/>
              <a:t> Decrement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Increment</a:t>
            </a:r>
            <a:r>
              <a:rPr lang="en-US" sz="2800" dirty="0" smtClean="0"/>
              <a:t>: </a:t>
            </a:r>
            <a:r>
              <a:rPr lang="en-US" sz="2800" dirty="0" err="1" smtClean="0"/>
              <a:t>menambahkan</a:t>
            </a:r>
            <a:r>
              <a:rPr lang="en-US" sz="2800" dirty="0" smtClean="0"/>
              <a:t> 1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en-US" sz="2800" dirty="0" smtClean="0"/>
              <a:t>(operator = </a:t>
            </a:r>
            <a:r>
              <a:rPr lang="en-US" sz="2800" dirty="0" smtClean="0">
                <a:solidFill>
                  <a:srgbClr val="C00000"/>
                </a:solidFill>
              </a:rPr>
              <a:t>++</a:t>
            </a:r>
            <a:r>
              <a:rPr lang="en-US" sz="2800" dirty="0" smtClean="0"/>
              <a:t>, prefix </a:t>
            </a:r>
            <a:r>
              <a:rPr lang="en-US" sz="2800" dirty="0" err="1" smtClean="0"/>
              <a:t>atau</a:t>
            </a:r>
            <a:r>
              <a:rPr lang="en-US" sz="2800" dirty="0" smtClean="0"/>
              <a:t> postfix)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C00000"/>
                </a:solidFill>
              </a:rPr>
              <a:t>int</a:t>
            </a:r>
            <a:r>
              <a:rPr lang="en-US" sz="2600" dirty="0" smtClean="0">
                <a:solidFill>
                  <a:srgbClr val="C00000"/>
                </a:solidFill>
              </a:rPr>
              <a:t> x=5;				</a:t>
            </a:r>
            <a:r>
              <a:rPr lang="en-US" sz="2600" dirty="0" err="1" smtClean="0">
                <a:solidFill>
                  <a:srgbClr val="C00000"/>
                </a:solidFill>
              </a:rPr>
              <a:t>int</a:t>
            </a:r>
            <a:r>
              <a:rPr lang="en-US" sz="2600" dirty="0" smtClean="0">
                <a:solidFill>
                  <a:srgbClr val="C00000"/>
                </a:solidFill>
              </a:rPr>
              <a:t> x=5;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	y = x++;				y = ++x;</a:t>
            </a:r>
          </a:p>
          <a:p>
            <a:pPr>
              <a:buNone/>
            </a:pPr>
            <a:r>
              <a:rPr lang="fi-FI" sz="2600" dirty="0" smtClean="0"/>
              <a:t>	(nilai saat ini : y = 5, x=6)</a:t>
            </a:r>
            <a:r>
              <a:rPr lang="id-ID" sz="2600" dirty="0" smtClean="0"/>
              <a:t>	</a:t>
            </a:r>
            <a:r>
              <a:rPr lang="fi-FI" sz="2600" dirty="0" smtClean="0"/>
              <a:t>	(nilai saat ini: y = 6, x=6)</a:t>
            </a:r>
          </a:p>
          <a:p>
            <a:endParaRPr lang="id-ID" sz="26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Decrement</a:t>
            </a:r>
            <a:r>
              <a:rPr lang="en-US" sz="2800" dirty="0" smtClean="0"/>
              <a:t>: </a:t>
            </a:r>
            <a:r>
              <a:rPr lang="en-US" sz="2800" dirty="0" err="1" smtClean="0"/>
              <a:t>mengurangkan</a:t>
            </a:r>
            <a:r>
              <a:rPr lang="en-US" sz="2800" dirty="0" smtClean="0"/>
              <a:t> 1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en-US" sz="2800" dirty="0" smtClean="0"/>
              <a:t>(operator = </a:t>
            </a:r>
            <a:r>
              <a:rPr lang="en-US" sz="2800" dirty="0" smtClean="0">
                <a:solidFill>
                  <a:srgbClr val="C00000"/>
                </a:solidFill>
              </a:rPr>
              <a:t>--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id-ID" sz="2600" dirty="0" smtClean="0">
                <a:solidFill>
                  <a:srgbClr val="C00000"/>
                </a:solidFill>
              </a:rPr>
              <a:t>	int </a:t>
            </a:r>
            <a:r>
              <a:rPr lang="en-US" sz="2600" dirty="0" smtClean="0">
                <a:solidFill>
                  <a:srgbClr val="C00000"/>
                </a:solidFill>
              </a:rPr>
              <a:t> x=5;				</a:t>
            </a:r>
            <a:r>
              <a:rPr lang="en-US" sz="2600" dirty="0" err="1" smtClean="0">
                <a:solidFill>
                  <a:srgbClr val="C00000"/>
                </a:solidFill>
              </a:rPr>
              <a:t>int</a:t>
            </a:r>
            <a:r>
              <a:rPr lang="en-US" sz="2600" dirty="0" smtClean="0">
                <a:solidFill>
                  <a:srgbClr val="C00000"/>
                </a:solidFill>
              </a:rPr>
              <a:t> x=5;</a:t>
            </a:r>
          </a:p>
          <a:p>
            <a:pPr>
              <a:buNone/>
            </a:pPr>
            <a:r>
              <a:rPr lang="id-ID" sz="2600" dirty="0" smtClean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y = x--;				y = --x;</a:t>
            </a:r>
          </a:p>
          <a:p>
            <a:pPr>
              <a:buNone/>
            </a:pPr>
            <a:r>
              <a:rPr lang="id-ID" sz="2600" dirty="0" smtClean="0"/>
              <a:t>	</a:t>
            </a:r>
            <a:r>
              <a:rPr lang="fi-FI" sz="2600" dirty="0" smtClean="0"/>
              <a:t>(nilai saat ini: y = 5, x=4)	</a:t>
            </a:r>
            <a:r>
              <a:rPr lang="id-ID" sz="2600" dirty="0" smtClean="0"/>
              <a:t>	</a:t>
            </a:r>
            <a:r>
              <a:rPr lang="fi-FI" sz="2600" dirty="0" smtClean="0"/>
              <a:t>(nilai saat ini: y = 4, x=4)</a:t>
            </a:r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9937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Latihan: Tampilkan Nilai x, y dan 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9537"/>
            <a:ext cx="4038600" cy="5097463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algn="r">
              <a:buNone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Penambahan.java</a:t>
            </a:r>
            <a:endParaRPr lang="id-ID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y, z;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x = 42;</a:t>
            </a:r>
          </a:p>
          <a:p>
            <a:pPr>
              <a:buNone/>
            </a:pPr>
            <a:r>
              <a:rPr lang="en-US" dirty="0" smtClean="0"/>
              <a:t>y = x++;</a:t>
            </a:r>
          </a:p>
          <a:p>
            <a:pPr>
              <a:buNone/>
            </a:pPr>
            <a:r>
              <a:rPr lang="fi-FI" dirty="0" smtClean="0">
                <a:solidFill>
                  <a:srgbClr val="C00000"/>
                </a:solidFill>
              </a:rPr>
              <a:t> //tampilkan x, y saat ini</a:t>
            </a:r>
          </a:p>
          <a:p>
            <a:pPr>
              <a:buNone/>
            </a:pPr>
            <a:r>
              <a:rPr lang="en-US" dirty="0" smtClean="0"/>
              <a:t>z = ++x;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//</a:t>
            </a:r>
            <a:r>
              <a:rPr lang="en-US" dirty="0" err="1" smtClean="0">
                <a:solidFill>
                  <a:srgbClr val="00B050"/>
                </a:solidFill>
              </a:rPr>
              <a:t>tampilkan</a:t>
            </a:r>
            <a:r>
              <a:rPr lang="en-US" dirty="0" smtClean="0">
                <a:solidFill>
                  <a:srgbClr val="00B050"/>
                </a:solidFill>
              </a:rPr>
              <a:t> x, z </a:t>
            </a:r>
            <a:r>
              <a:rPr lang="en-US" dirty="0" err="1" smtClean="0">
                <a:solidFill>
                  <a:srgbClr val="00B050"/>
                </a:solidFill>
              </a:rPr>
              <a:t>saat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ini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48200" y="1379537"/>
            <a:ext cx="4038600" cy="50974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Pengurangan.java</a:t>
            </a:r>
            <a:endParaRPr kumimoji="0" lang="id-ID" sz="2800" b="0" i="1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x, y, z;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42;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x--;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i-FI" sz="28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//tampilkan x, y saat ini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= --x;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//tampilkan x, z saat ini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429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2000" cy="5638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dipanggil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lingkupnya</a:t>
            </a:r>
            <a:r>
              <a:rPr lang="en-US" sz="2800" dirty="0" smtClean="0"/>
              <a:t>, 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blok</a:t>
            </a:r>
            <a:r>
              <a:rPr lang="en-US" sz="2800" dirty="0" smtClean="0"/>
              <a:t> yang paling </a:t>
            </a:r>
            <a:r>
              <a:rPr lang="en-US" sz="2800" dirty="0" err="1" smtClean="0"/>
              <a:t>kecil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blok</a:t>
            </a:r>
            <a:r>
              <a:rPr lang="en-US" sz="2800" dirty="0" smtClean="0"/>
              <a:t> di </a:t>
            </a:r>
            <a:r>
              <a:rPr lang="en-US" sz="2800" dirty="0" err="1" smtClean="0"/>
              <a:t>luar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solidFill>
                  <a:srgbClr val="C00000"/>
                </a:solidFill>
              </a:rPr>
              <a:t>Local </a:t>
            </a:r>
            <a:r>
              <a:rPr lang="id-ID" sz="2700" dirty="0">
                <a:solidFill>
                  <a:srgbClr val="C00000"/>
                </a:solidFill>
              </a:rPr>
              <a:t>V</a:t>
            </a:r>
            <a:r>
              <a:rPr lang="en-US" sz="2700" dirty="0" err="1">
                <a:solidFill>
                  <a:srgbClr val="C00000"/>
                </a:solidFill>
              </a:rPr>
              <a:t>ariable</a:t>
            </a:r>
            <a:r>
              <a:rPr lang="id-ID" sz="2700" dirty="0"/>
              <a:t>: d</a:t>
            </a:r>
            <a:r>
              <a:rPr lang="en-US" sz="2700" dirty="0" err="1"/>
              <a:t>igunakan</a:t>
            </a:r>
            <a:r>
              <a:rPr lang="en-US" sz="2700" dirty="0"/>
              <a:t> di </a:t>
            </a:r>
            <a:r>
              <a:rPr lang="en-US" sz="2700" dirty="0" err="1"/>
              <a:t>dalam</a:t>
            </a:r>
            <a:r>
              <a:rPr lang="en-US" sz="2700" dirty="0"/>
              <a:t> method </a:t>
            </a:r>
            <a:r>
              <a:rPr lang="en-US" sz="2700" dirty="0" err="1"/>
              <a:t>atau</a:t>
            </a:r>
            <a:r>
              <a:rPr lang="en-US" sz="2700" dirty="0"/>
              <a:t> </a:t>
            </a:r>
            <a:r>
              <a:rPr lang="en-US" sz="2700" dirty="0" err="1"/>
              <a:t>blok</a:t>
            </a:r>
            <a:r>
              <a:rPr lang="en-US" sz="2700" dirty="0"/>
              <a:t> </a:t>
            </a:r>
            <a:r>
              <a:rPr lang="en-US" sz="2700" dirty="0" err="1"/>
              <a:t>pernyataan</a:t>
            </a:r>
            <a:r>
              <a:rPr lang="en-US" sz="2700" dirty="0"/>
              <a:t> yang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kecil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itu</a:t>
            </a:r>
            <a:endParaRPr lang="en-US" sz="2700" dirty="0"/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solidFill>
                  <a:srgbClr val="C00000"/>
                </a:solidFill>
              </a:rPr>
              <a:t>Parameter</a:t>
            </a:r>
            <a:r>
              <a:rPr lang="id-ID" sz="2700" dirty="0"/>
              <a:t>: </a:t>
            </a:r>
            <a:r>
              <a:rPr lang="en-US" sz="2700" dirty="0" err="1"/>
              <a:t>variabel</a:t>
            </a:r>
            <a:r>
              <a:rPr lang="en-US" sz="2700" dirty="0"/>
              <a:t> </a:t>
            </a:r>
            <a:r>
              <a:rPr lang="en-US" sz="2700" dirty="0" err="1"/>
              <a:t>yg</a:t>
            </a:r>
            <a:r>
              <a:rPr lang="en-US" sz="2700" dirty="0"/>
              <a:t> </a:t>
            </a:r>
            <a:r>
              <a:rPr lang="en-US" sz="2700" dirty="0" err="1"/>
              <a:t>ada</a:t>
            </a:r>
            <a:r>
              <a:rPr lang="en-US" sz="2700" dirty="0"/>
              <a:t> di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pernyataan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0070C0"/>
                </a:solidFill>
              </a:rPr>
              <a:t>(argument) </a:t>
            </a:r>
            <a:r>
              <a:rPr lang="en-US" sz="2700" dirty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>
                <a:solidFill>
                  <a:srgbClr val="C00000"/>
                </a:solidFill>
              </a:rPr>
              <a:t>Instance </a:t>
            </a:r>
            <a:r>
              <a:rPr lang="id-ID" sz="2700" dirty="0" smtClean="0">
                <a:solidFill>
                  <a:srgbClr val="C00000"/>
                </a:solidFill>
              </a:rPr>
              <a:t>V</a:t>
            </a:r>
            <a:r>
              <a:rPr lang="en-US" sz="2700" dirty="0" err="1" smtClean="0">
                <a:solidFill>
                  <a:srgbClr val="C00000"/>
                </a:solidFill>
              </a:rPr>
              <a:t>ariable</a:t>
            </a:r>
            <a:r>
              <a:rPr lang="id-ID" sz="2700" dirty="0" smtClean="0"/>
              <a:t>: </a:t>
            </a:r>
            <a:r>
              <a:rPr lang="en-US" sz="2700" dirty="0" err="1" smtClean="0"/>
              <a:t>variabel</a:t>
            </a:r>
            <a:r>
              <a:rPr lang="en-US" sz="2700" dirty="0" smtClean="0"/>
              <a:t> yang </a:t>
            </a:r>
            <a:r>
              <a:rPr lang="en-US" sz="2700" dirty="0" err="1" smtClean="0"/>
              <a:t>memiliki</a:t>
            </a:r>
            <a:r>
              <a:rPr lang="en-US" sz="2700" dirty="0" smtClean="0"/>
              <a:t> </a:t>
            </a:r>
            <a:r>
              <a:rPr lang="en-US" sz="2700" dirty="0" err="1" smtClean="0"/>
              <a:t>nilai</a:t>
            </a:r>
            <a:r>
              <a:rPr lang="en-US" sz="2700" dirty="0" smtClean="0"/>
              <a:t> yang </a:t>
            </a:r>
            <a:r>
              <a:rPr lang="en-US" sz="2700" dirty="0" err="1" smtClean="0"/>
              <a:t>berbeda</a:t>
            </a:r>
            <a:r>
              <a:rPr lang="en-US" sz="2700" dirty="0" smtClean="0"/>
              <a:t> </a:t>
            </a:r>
            <a:r>
              <a:rPr lang="en-US" sz="2700" dirty="0" err="1" smtClean="0"/>
              <a:t>di</a:t>
            </a:r>
            <a:r>
              <a:rPr lang="en-US" sz="2700" dirty="0" smtClean="0"/>
              <a:t> </a:t>
            </a:r>
            <a:r>
              <a:rPr lang="en-US" sz="2700" dirty="0" err="1" smtClean="0"/>
              <a:t>setiap</a:t>
            </a:r>
            <a:r>
              <a:rPr lang="en-US" sz="2700" dirty="0" smtClean="0"/>
              <a:t> </a:t>
            </a:r>
            <a:r>
              <a:rPr lang="en-US" sz="2700" dirty="0" err="1" smtClean="0"/>
              <a:t>objek</a:t>
            </a:r>
            <a:endParaRPr lang="en-US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>
                <a:solidFill>
                  <a:srgbClr val="C00000"/>
                </a:solidFill>
              </a:rPr>
              <a:t>Class </a:t>
            </a:r>
            <a:r>
              <a:rPr lang="id-ID" sz="2700" dirty="0" smtClean="0">
                <a:solidFill>
                  <a:srgbClr val="C00000"/>
                </a:solidFill>
              </a:rPr>
              <a:t>V</a:t>
            </a:r>
            <a:r>
              <a:rPr lang="en-US" sz="2700" dirty="0" err="1" smtClean="0">
                <a:solidFill>
                  <a:srgbClr val="C00000"/>
                </a:solidFill>
              </a:rPr>
              <a:t>ariable</a:t>
            </a:r>
            <a:r>
              <a:rPr lang="id-ID" sz="2700" dirty="0" smtClean="0"/>
              <a:t>: </a:t>
            </a:r>
            <a:r>
              <a:rPr lang="en-US" sz="2700" dirty="0" err="1" smtClean="0"/>
              <a:t>variabel</a:t>
            </a:r>
            <a:r>
              <a:rPr lang="en-US" sz="2700" dirty="0" smtClean="0"/>
              <a:t> yang </a:t>
            </a:r>
            <a:r>
              <a:rPr lang="en-US" sz="2700" dirty="0" err="1" smtClean="0"/>
              <a:t>berlaku</a:t>
            </a:r>
            <a:r>
              <a:rPr lang="en-US" sz="2700" dirty="0" smtClean="0"/>
              <a:t> </a:t>
            </a:r>
            <a:r>
              <a:rPr lang="en-US" sz="2700" dirty="0" err="1" smtClean="0"/>
              <a:t>di</a:t>
            </a:r>
            <a:r>
              <a:rPr lang="en-US" sz="2700" dirty="0" smtClean="0"/>
              <a:t> </a:t>
            </a:r>
            <a:r>
              <a:rPr lang="en-US" sz="2700" dirty="0" err="1" smtClean="0"/>
              <a:t>suatu</a:t>
            </a:r>
            <a:r>
              <a:rPr lang="en-US" sz="2700" dirty="0" smtClean="0"/>
              <a:t> class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seluruh</a:t>
            </a:r>
            <a:r>
              <a:rPr lang="en-US" sz="2700" dirty="0" smtClean="0"/>
              <a:t> </a:t>
            </a:r>
            <a:r>
              <a:rPr lang="en-US" sz="2700" dirty="0" err="1" smtClean="0"/>
              <a:t>instan</a:t>
            </a:r>
            <a:r>
              <a:rPr lang="en-US" sz="2700" dirty="0" smtClean="0"/>
              <a:t> </a:t>
            </a:r>
            <a:r>
              <a:rPr lang="en-US" sz="2700" dirty="0" err="1" smtClean="0"/>
              <a:t>dari</a:t>
            </a:r>
            <a:r>
              <a:rPr lang="en-US" sz="2700" dirty="0" smtClean="0"/>
              <a:t> class </a:t>
            </a:r>
            <a:r>
              <a:rPr lang="en-US" sz="2700" dirty="0" err="1" smtClean="0"/>
              <a:t>tersebut</a:t>
            </a:r>
            <a:r>
              <a:rPr lang="en-US" sz="2700" dirty="0" smtClean="0"/>
              <a:t> (</a:t>
            </a:r>
            <a:r>
              <a:rPr lang="en-US" sz="2700" dirty="0" err="1" smtClean="0"/>
              <a:t>objek</a:t>
            </a:r>
            <a:r>
              <a:rPr lang="en-US" sz="2700" dirty="0" smtClean="0"/>
              <a:t>). </a:t>
            </a:r>
            <a:r>
              <a:rPr lang="en-US" sz="2700" dirty="0" err="1" smtClean="0"/>
              <a:t>Ciri</a:t>
            </a:r>
            <a:r>
              <a:rPr lang="en-US" sz="2700" dirty="0" smtClean="0"/>
              <a:t> class variable </a:t>
            </a:r>
            <a:r>
              <a:rPr lang="en-US" sz="2700" dirty="0" err="1" smtClean="0"/>
              <a:t>adalah</a:t>
            </a:r>
            <a:r>
              <a:rPr lang="en-US" sz="2700" dirty="0" smtClean="0"/>
              <a:t> </a:t>
            </a:r>
            <a:r>
              <a:rPr lang="en-US" sz="2700" dirty="0" err="1" smtClean="0"/>
              <a:t>menggunakan</a:t>
            </a:r>
            <a:r>
              <a:rPr lang="en-US" sz="2700" dirty="0" smtClean="0"/>
              <a:t> keyword </a:t>
            </a:r>
            <a:r>
              <a:rPr lang="en-US" sz="2700" dirty="0" smtClean="0">
                <a:solidFill>
                  <a:srgbClr val="0070C0"/>
                </a:solidFill>
              </a:rPr>
              <a:t>static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81000" y="466725"/>
            <a:ext cx="8686800" cy="7620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: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x, </a:t>
            </a:r>
            <a:r>
              <a:rPr lang="en-US" dirty="0" err="1" smtClean="0"/>
              <a:t>y,w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z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"/>
          </p:nvPr>
        </p:nvSpPr>
        <p:spPr>
          <a:xfrm>
            <a:off x="285750" y="1752600"/>
            <a:ext cx="4102100" cy="44196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algn="r">
              <a:buNone/>
            </a:pPr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Penambahan2.java</a:t>
            </a:r>
            <a:endParaRPr lang="id-ID" sz="36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id-ID" sz="3600" dirty="0" smtClean="0"/>
          </a:p>
          <a:p>
            <a:pPr>
              <a:buNone/>
            </a:pPr>
            <a:r>
              <a:rPr lang="pl-PL" sz="3600" dirty="0" smtClean="0"/>
              <a:t>int </a:t>
            </a:r>
            <a:r>
              <a:rPr lang="id-ID" sz="3600" dirty="0" smtClean="0"/>
              <a:t> </a:t>
            </a:r>
            <a:r>
              <a:rPr lang="pl-PL" sz="3600" dirty="0" smtClean="0"/>
              <a:t>w, x, y, z;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x = 5; w =5 ;</a:t>
            </a:r>
          </a:p>
          <a:p>
            <a:pPr>
              <a:buNone/>
            </a:pPr>
            <a:r>
              <a:rPr lang="en-US" sz="3600" dirty="0" smtClean="0"/>
              <a:t>y = 8 - x++;</a:t>
            </a:r>
          </a:p>
          <a:p>
            <a:pPr>
              <a:buNone/>
            </a:pPr>
            <a:r>
              <a:rPr lang="en-US" sz="3600" dirty="0" smtClean="0"/>
              <a:t>z = 8 - ++w;</a:t>
            </a:r>
            <a:endParaRPr lang="en-US" sz="360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4540250" y="1752600"/>
            <a:ext cx="4102100" cy="441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marL="365760" marR="0" lvl="0" indent="-256032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Pengurangan2.java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id-ID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>
              <a:rPr kumimoji="0" lang="id-ID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w,x, y, z;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5; w =5 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8 – x--;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= 8 - --w;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Bit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6603475"/>
              </p:ext>
            </p:extLst>
          </p:nvPr>
        </p:nvGraphicFramePr>
        <p:xfrm>
          <a:off x="838200" y="1188720"/>
          <a:ext cx="7315200" cy="5516880"/>
        </p:xfrm>
        <a:graphic>
          <a:graphicData uri="http://schemas.openxmlformats.org/drawingml/2006/table">
            <a:tbl>
              <a:tblPr bandCol="1">
                <a:tableStyleId>{00A15C55-8517-42AA-B614-E9B94910E393}</a:tableStyleId>
              </a:tblPr>
              <a:tblGrid>
                <a:gridCol w="1885361"/>
                <a:gridCol w="5429839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&amp;</a:t>
                      </a:r>
                      <a:endParaRPr lang="en-US" sz="2400" b="0" kern="1200" baseline="0" dirty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operasi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bit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|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operasi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OR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bit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^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operasi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Ex OR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bit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~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operasi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NOT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bit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&lt;&lt;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geser kiri (geser 1 bit = *2)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&gt;&gt;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geser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kanan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geser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1 bit = /2)</a:t>
                      </a:r>
                    </a:p>
                    <a:p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&gt;&gt;&gt;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geser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kanan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tak</a:t>
                      </a:r>
                      <a:r>
                        <a:rPr lang="en-US" sz="2400" b="0" kern="12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bertanda</a:t>
                      </a:r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: Program Kali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458200" cy="5181600"/>
          </a:xfrm>
        </p:spPr>
        <p:txBody>
          <a:bodyPr/>
          <a:lstStyle/>
          <a:p>
            <a:r>
              <a:rPr lang="en-US" sz="4000" dirty="0" err="1" smtClean="0"/>
              <a:t>Buat</a:t>
            </a:r>
            <a:r>
              <a:rPr lang="en-US" sz="4000" dirty="0" smtClean="0"/>
              <a:t> program yang </a:t>
            </a:r>
            <a:r>
              <a:rPr lang="en-US" sz="4000" dirty="0" err="1" smtClean="0"/>
              <a:t>menghitung</a:t>
            </a:r>
            <a:r>
              <a:rPr lang="en-US" sz="4000" dirty="0" smtClean="0"/>
              <a:t> </a:t>
            </a:r>
            <a:r>
              <a:rPr lang="en-US" sz="4000" dirty="0" err="1" smtClean="0"/>
              <a:t>perkalian</a:t>
            </a:r>
            <a:r>
              <a:rPr lang="en-US" sz="4000" dirty="0" smtClean="0"/>
              <a:t> (*)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pembagian</a:t>
            </a:r>
            <a:r>
              <a:rPr lang="en-US" sz="4000" dirty="0" smtClean="0"/>
              <a:t> (/) </a:t>
            </a:r>
            <a:r>
              <a:rPr lang="sv-SE" sz="4000" dirty="0" smtClean="0"/>
              <a:t>dengan bilangan dua (2) </a:t>
            </a:r>
            <a:r>
              <a:rPr lang="sv-SE" sz="4000" dirty="0" smtClean="0">
                <a:solidFill>
                  <a:srgbClr val="C00000"/>
                </a:solidFill>
              </a:rPr>
              <a:t>tanpa </a:t>
            </a:r>
            <a:r>
              <a:rPr lang="en-US" sz="4000" dirty="0" smtClean="0">
                <a:solidFill>
                  <a:srgbClr val="C00000"/>
                </a:solidFill>
              </a:rPr>
              <a:t>operator </a:t>
            </a:r>
            <a:r>
              <a:rPr lang="en-US" sz="4000" dirty="0" err="1" smtClean="0">
                <a:solidFill>
                  <a:srgbClr val="C00000"/>
                </a:solidFill>
              </a:rPr>
              <a:t>matematika</a:t>
            </a:r>
            <a:endParaRPr lang="en-US" sz="4000" dirty="0" smtClean="0">
              <a:solidFill>
                <a:srgbClr val="C00000"/>
              </a:solidFill>
            </a:endParaRPr>
          </a:p>
          <a:p>
            <a:endParaRPr lang="id-ID" sz="4000" dirty="0" smtClean="0"/>
          </a:p>
          <a:p>
            <a:r>
              <a:rPr lang="en-US" sz="4000" dirty="0" err="1" smtClean="0"/>
              <a:t>Catatan</a:t>
            </a:r>
            <a:r>
              <a:rPr lang="en-US" sz="4000" dirty="0" smtClean="0"/>
              <a:t> = x &gt;&gt; n = x/2n</a:t>
            </a:r>
            <a:endParaRPr lang="en-US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Operator Pembanding (Relasional)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70537"/>
            <a:ext cx="8229600" cy="9064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	Operator </a:t>
            </a:r>
            <a:r>
              <a:rPr lang="en-US" sz="2800" dirty="0" err="1" smtClean="0"/>
              <a:t>pembanding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balik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boolean</a:t>
            </a:r>
            <a:r>
              <a:rPr lang="en-US" sz="2800" dirty="0" smtClean="0"/>
              <a:t> (true or false) 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32066"/>
              </p:ext>
            </p:extLst>
          </p:nvPr>
        </p:nvGraphicFramePr>
        <p:xfrm>
          <a:off x="609600" y="1371600"/>
          <a:ext cx="7543800" cy="40584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6675"/>
                <a:gridCol w="4036925"/>
                <a:gridCol w="1600200"/>
              </a:tblGrid>
              <a:tr h="472283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472283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==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Equal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x == 3</a:t>
                      </a:r>
                    </a:p>
                  </a:txBody>
                  <a:tcPr marL="47625" marR="47625" marT="47625" marB="47625"/>
                </a:tc>
              </a:tr>
              <a:tr h="472283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!=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Not equal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x != 3</a:t>
                      </a:r>
                    </a:p>
                  </a:txBody>
                  <a:tcPr marL="47625" marR="47625" marT="47625" marB="47625"/>
                </a:tc>
              </a:tr>
              <a:tr h="472283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Less than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x &lt; 3</a:t>
                      </a:r>
                    </a:p>
                  </a:txBody>
                  <a:tcPr marL="47625" marR="47625" marT="47625" marB="47625"/>
                </a:tc>
              </a:tr>
              <a:tr h="472283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Greater than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x &gt; 3</a:t>
                      </a:r>
                    </a:p>
                  </a:txBody>
                  <a:tcPr marL="47625" marR="47625" marT="47625" marB="47625"/>
                </a:tc>
              </a:tr>
              <a:tr h="724292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itchFamily="34" charset="0"/>
                          <a:cs typeface="Calibri" pitchFamily="34" charset="0"/>
                        </a:rPr>
                        <a:t>&lt;=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Less than or equal to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x &lt;= 3</a:t>
                      </a:r>
                    </a:p>
                  </a:txBody>
                  <a:tcPr marL="47625" marR="47625" marT="47625" marB="47625"/>
                </a:tc>
              </a:tr>
              <a:tr h="72429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&gt;=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Greater than or equal to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x &gt;= 3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190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Contoh Operator Pembanding</a:t>
            </a:r>
            <a:endParaRPr lang="id-ID" dirty="0"/>
          </a:p>
        </p:txBody>
      </p:sp>
      <p:pic>
        <p:nvPicPr>
          <p:cNvPr id="6" name="Picture 4" descr="relational_exa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26005"/>
            <a:ext cx="6578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572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Membandingkan Bilangan Bulat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524000"/>
            <a:ext cx="8553450" cy="5181600"/>
          </a:xfrm>
        </p:spPr>
        <p:txBody>
          <a:bodyPr/>
          <a:lstStyle/>
          <a:p>
            <a:r>
              <a:rPr lang="en-US" dirty="0"/>
              <a:t>The == denotes equality testing: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= 5; // Assign 5 to a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(a == 5) ... // Test whether a equals 5</a:t>
            </a:r>
          </a:p>
          <a:p>
            <a:endParaRPr lang="en-US" dirty="0"/>
          </a:p>
          <a:p>
            <a:r>
              <a:rPr lang="en-US" dirty="0"/>
              <a:t>Relational operators have lower precedence than arithmetic operators: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amount </a:t>
            </a:r>
            <a:r>
              <a:rPr lang="en-US" dirty="0">
                <a:solidFill>
                  <a:srgbClr val="C00000"/>
                </a:solidFill>
              </a:rPr>
              <a:t>+ fee &lt;= balance</a:t>
            </a:r>
          </a:p>
          <a:p>
            <a:endParaRPr lang="en-US" dirty="0" err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381000"/>
            <a:ext cx="8561387" cy="647700"/>
          </a:xfrm>
        </p:spPr>
        <p:txBody>
          <a:bodyPr>
            <a:normAutofit fontScale="90000"/>
          </a:bodyPr>
          <a:lstStyle/>
          <a:p>
            <a:r>
              <a:rPr lang="nl-NL" sz="3600" dirty="0" smtClean="0"/>
              <a:t>Latihan: Tampilkan hasilBanding1 dan 2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54864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algn="r">
              <a:buNone/>
            </a:pPr>
            <a:r>
              <a:rPr lang="en-US" dirty="0" smtClean="0"/>
              <a:t>					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Pembanding.java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id-ID" sz="3600" dirty="0" smtClean="0"/>
              <a:t>	</a:t>
            </a:r>
            <a:r>
              <a:rPr lang="en-US" sz="3600" dirty="0" err="1" smtClean="0"/>
              <a:t>int</a:t>
            </a:r>
            <a:r>
              <a:rPr lang="en-US" sz="3600" dirty="0" smtClean="0"/>
              <a:t> age = 36;</a:t>
            </a:r>
          </a:p>
          <a:p>
            <a:pPr>
              <a:buNone/>
            </a:pPr>
            <a:r>
              <a:rPr lang="id-ID" sz="3600" dirty="0" smtClean="0"/>
              <a:t>	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hasilBanding1 = age &lt; 25;</a:t>
            </a:r>
          </a:p>
          <a:p>
            <a:pPr>
              <a:buNone/>
            </a:pPr>
            <a:r>
              <a:rPr lang="id-ID" sz="3600" dirty="0" smtClean="0"/>
              <a:t>	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hasilBanding2 = age != 26;</a:t>
            </a:r>
          </a:p>
          <a:p>
            <a:pPr>
              <a:buNone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d-ID" sz="3200" dirty="0" smtClean="0">
                <a:solidFill>
                  <a:srgbClr val="0070C0"/>
                </a:solidFill>
              </a:rPr>
              <a:t>	</a:t>
            </a:r>
            <a:r>
              <a:rPr lang="en-US" sz="3200" dirty="0" smtClean="0">
                <a:solidFill>
                  <a:srgbClr val="0070C0"/>
                </a:solidFill>
              </a:rPr>
              <a:t>//</a:t>
            </a:r>
            <a:r>
              <a:rPr lang="en-US" sz="3200" dirty="0" err="1" smtClean="0">
                <a:solidFill>
                  <a:srgbClr val="0070C0"/>
                </a:solidFill>
              </a:rPr>
              <a:t>Tampilkan</a:t>
            </a:r>
            <a:r>
              <a:rPr lang="en-US" sz="3200" dirty="0" smtClean="0">
                <a:solidFill>
                  <a:srgbClr val="0070C0"/>
                </a:solidFill>
              </a:rPr>
              <a:t> hasilBanding1 </a:t>
            </a:r>
            <a:r>
              <a:rPr lang="en-US" sz="3200" dirty="0" err="1" smtClean="0">
                <a:solidFill>
                  <a:srgbClr val="0070C0"/>
                </a:solidFill>
              </a:rPr>
              <a:t>dan</a:t>
            </a:r>
            <a:r>
              <a:rPr lang="en-US" sz="3200" dirty="0" smtClean="0">
                <a:solidFill>
                  <a:srgbClr val="0070C0"/>
                </a:solidFill>
              </a:rPr>
              <a:t> hasilBanding2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571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/>
              <a:t>Membandingkan Bilangan </a:t>
            </a:r>
            <a:r>
              <a:rPr lang="id-ID" dirty="0" smtClean="0"/>
              <a:t>Pecahan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47800"/>
            <a:ext cx="8553450" cy="5181600"/>
          </a:xfrm>
        </p:spPr>
        <p:txBody>
          <a:bodyPr/>
          <a:lstStyle/>
          <a:p>
            <a:r>
              <a:rPr lang="id-ID" dirty="0" smtClean="0"/>
              <a:t>Untuk menghindari </a:t>
            </a:r>
            <a:r>
              <a:rPr lang="id-ID" dirty="0" err="1" smtClean="0"/>
              <a:t>error</a:t>
            </a:r>
            <a:r>
              <a:rPr lang="id-ID" dirty="0" smtClean="0"/>
              <a:t> </a:t>
            </a:r>
            <a:r>
              <a:rPr lang="en-US" dirty="0" err="1" smtClean="0"/>
              <a:t>roundoff</a:t>
            </a:r>
            <a:r>
              <a:rPr lang="en-US" dirty="0" smtClean="0"/>
              <a:t>, </a:t>
            </a:r>
            <a:r>
              <a:rPr lang="id-ID" dirty="0" smtClean="0"/>
              <a:t>jangan menggunakan </a:t>
            </a:r>
            <a:r>
              <a:rPr lang="id-ID" dirty="0" smtClean="0">
                <a:solidFill>
                  <a:srgbClr val="C00000"/>
                </a:solidFill>
              </a:rPr>
              <a:t>==</a:t>
            </a:r>
            <a:r>
              <a:rPr lang="id-ID" dirty="0" smtClean="0"/>
              <a:t> untuk membandingkan bilangan pecahan</a:t>
            </a:r>
            <a:endParaRPr lang="en-US" dirty="0"/>
          </a:p>
          <a:p>
            <a:r>
              <a:rPr lang="id-ID" dirty="0" smtClean="0"/>
              <a:t>Untuk membandingkan bilangan pecahan dengan nilai yang dekat, gunakan: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|x - y| ≤ ε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final </a:t>
            </a:r>
            <a:r>
              <a:rPr lang="en-US" sz="2800" dirty="0">
                <a:solidFill>
                  <a:srgbClr val="C00000"/>
                </a:solidFill>
              </a:rPr>
              <a:t>double EPSILON = 1E-14;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if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Math.abs</a:t>
            </a:r>
            <a:r>
              <a:rPr lang="en-US" sz="2800" dirty="0">
                <a:solidFill>
                  <a:srgbClr val="C00000"/>
                </a:solidFill>
              </a:rPr>
              <a:t>(x - y) &lt;= EPSILON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  <a:endParaRPr lang="id-ID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d-ID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 </a:t>
            </a:r>
            <a:r>
              <a:rPr lang="en-US" sz="2800" dirty="0">
                <a:solidFill>
                  <a:srgbClr val="C00000"/>
                </a:solidFill>
              </a:rPr>
              <a:t>x is approximately equal to y </a:t>
            </a:r>
          </a:p>
          <a:p>
            <a:r>
              <a:rPr lang="en-US" dirty="0"/>
              <a:t>ε is a small number such as 10-14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/>
              <a:t>Membandingkan </a:t>
            </a:r>
            <a:r>
              <a:rPr lang="id-ID" dirty="0" err="1" smtClean="0"/>
              <a:t>String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371600"/>
            <a:ext cx="8553450" cy="5181600"/>
          </a:xfrm>
        </p:spPr>
        <p:txBody>
          <a:bodyPr/>
          <a:lstStyle/>
          <a:p>
            <a:r>
              <a:rPr lang="id-ID" dirty="0" smtClean="0"/>
              <a:t>Untuk membandingkan dua </a:t>
            </a:r>
            <a:r>
              <a:rPr lang="id-ID" dirty="0" err="1" smtClean="0"/>
              <a:t>string</a:t>
            </a:r>
            <a:r>
              <a:rPr lang="id-ID" dirty="0" smtClean="0"/>
              <a:t>, gunakan </a:t>
            </a:r>
            <a:r>
              <a:rPr lang="id-ID" dirty="0" err="1" smtClean="0"/>
              <a:t>method</a:t>
            </a:r>
            <a:r>
              <a:rPr lang="id-ID" dirty="0" smtClean="0"/>
              <a:t> </a:t>
            </a:r>
            <a:r>
              <a:rPr lang="id-ID" dirty="0" err="1" smtClean="0">
                <a:solidFill>
                  <a:srgbClr val="C00000"/>
                </a:solidFill>
              </a:rPr>
              <a:t>equals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if </a:t>
            </a:r>
            <a:r>
              <a:rPr lang="en-US" sz="2600" dirty="0">
                <a:solidFill>
                  <a:srgbClr val="C00000"/>
                </a:solidFill>
              </a:rPr>
              <a:t>(string1.equals(string2)) </a:t>
            </a:r>
            <a:r>
              <a:rPr lang="id-ID" sz="2600" dirty="0" smtClean="0">
                <a:solidFill>
                  <a:srgbClr val="C00000"/>
                </a:solidFill>
              </a:rPr>
              <a:t>//</a:t>
            </a:r>
            <a:r>
              <a:rPr lang="en-US" sz="2600" dirty="0" smtClean="0">
                <a:solidFill>
                  <a:srgbClr val="C00000"/>
                </a:solidFill>
              </a:rPr>
              <a:t>Don’t </a:t>
            </a:r>
            <a:r>
              <a:rPr lang="en-US" sz="2600" dirty="0">
                <a:solidFill>
                  <a:srgbClr val="C00000"/>
                </a:solidFill>
              </a:rPr>
              <a:t>use == for </a:t>
            </a:r>
            <a:r>
              <a:rPr lang="en-US" sz="2600" dirty="0" smtClean="0">
                <a:solidFill>
                  <a:srgbClr val="C00000"/>
                </a:solidFill>
              </a:rPr>
              <a:t>strings!</a:t>
            </a:r>
            <a:endParaRPr lang="id-ID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d-ID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if </a:t>
            </a:r>
            <a:r>
              <a:rPr lang="en-US" sz="2600" dirty="0">
                <a:solidFill>
                  <a:srgbClr val="C00000"/>
                </a:solidFill>
              </a:rPr>
              <a:t>(string1 == string2) // Not useful </a:t>
            </a:r>
          </a:p>
          <a:p>
            <a:r>
              <a:rPr lang="en-US" dirty="0"/>
              <a:t>== </a:t>
            </a:r>
            <a:r>
              <a:rPr lang="id-ID" dirty="0" smtClean="0"/>
              <a:t>membandingkan </a:t>
            </a:r>
            <a:r>
              <a:rPr lang="id-ID" dirty="0" smtClean="0">
                <a:solidFill>
                  <a:srgbClr val="C00000"/>
                </a:solidFill>
              </a:rPr>
              <a:t>identitas</a:t>
            </a:r>
            <a:endParaRPr lang="id-ID" dirty="0"/>
          </a:p>
          <a:p>
            <a:r>
              <a:rPr lang="id-ID" dirty="0" err="1" smtClean="0"/>
              <a:t>equals</a:t>
            </a:r>
            <a:r>
              <a:rPr lang="id-ID" dirty="0" smtClean="0"/>
              <a:t>() membandingkan kesamaan </a:t>
            </a:r>
            <a:r>
              <a:rPr lang="id-ID" dirty="0" err="1" smtClean="0">
                <a:solidFill>
                  <a:srgbClr val="C00000"/>
                </a:solidFill>
              </a:rPr>
              <a:t>content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id-ID" dirty="0" smtClean="0"/>
              <a:t>Untuk membandingkan secara </a:t>
            </a:r>
            <a:r>
              <a:rPr lang="en-US" dirty="0" smtClean="0"/>
              <a:t>Case insensitive</a:t>
            </a:r>
            <a:r>
              <a:rPr lang="id-ID" dirty="0" smtClean="0"/>
              <a:t>: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(string1.equalsIgnoreCase(string2))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1905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/>
              <a:t>Membandingkan </a:t>
            </a:r>
            <a:r>
              <a:rPr lang="id-ID" dirty="0" err="1"/>
              <a:t>String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66800"/>
            <a:ext cx="8553450" cy="5181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string1.compareTo(string2</a:t>
            </a:r>
            <a:r>
              <a:rPr lang="en-US" dirty="0">
                <a:solidFill>
                  <a:srgbClr val="C00000"/>
                </a:solidFill>
              </a:rPr>
              <a:t>) &lt; 0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id-ID" dirty="0" smtClean="0"/>
              <a:t>mengandung arti: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string1 </a:t>
            </a:r>
            <a:r>
              <a:rPr lang="en-US" dirty="0"/>
              <a:t>comes before string2 in the dictionary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string1.compareTo(string2</a:t>
            </a:r>
            <a:r>
              <a:rPr lang="en-US" dirty="0">
                <a:solidFill>
                  <a:srgbClr val="C00000"/>
                </a:solidFill>
              </a:rPr>
              <a:t>) &gt; 0 </a:t>
            </a:r>
            <a:r>
              <a:rPr lang="en-US" dirty="0" smtClean="0"/>
              <a:t> </a:t>
            </a:r>
            <a:r>
              <a:rPr lang="id-ID" dirty="0" smtClean="0"/>
              <a:t>mengandung arti:</a:t>
            </a:r>
            <a:r>
              <a:rPr lang="id-ID" dirty="0"/>
              <a:t> </a:t>
            </a:r>
            <a:r>
              <a:rPr lang="en-US" dirty="0" smtClean="0"/>
              <a:t>string1 </a:t>
            </a:r>
            <a:r>
              <a:rPr lang="en-US" dirty="0"/>
              <a:t>comes after </a:t>
            </a:r>
            <a:r>
              <a:rPr lang="en-US" dirty="0" smtClean="0"/>
              <a:t>string2</a:t>
            </a:r>
            <a:endParaRPr lang="id-ID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string1.compareTo(string2</a:t>
            </a:r>
            <a:r>
              <a:rPr lang="en-US" dirty="0">
                <a:solidFill>
                  <a:srgbClr val="C00000"/>
                </a:solidFill>
              </a:rPr>
              <a:t>) == 0 </a:t>
            </a:r>
            <a:r>
              <a:rPr lang="en-US" dirty="0" smtClean="0"/>
              <a:t> </a:t>
            </a:r>
            <a:r>
              <a:rPr lang="id-ID" dirty="0" smtClean="0"/>
              <a:t>mengandung arti: </a:t>
            </a:r>
            <a:r>
              <a:rPr lang="en-US" dirty="0" smtClean="0"/>
              <a:t>string1 </a:t>
            </a:r>
            <a:r>
              <a:rPr lang="en-US" dirty="0"/>
              <a:t>equals string2</a:t>
            </a:r>
          </a:p>
          <a:p>
            <a:r>
              <a:rPr lang="en-US" dirty="0"/>
              <a:t>"car" comes before "cargo" </a:t>
            </a:r>
          </a:p>
          <a:p>
            <a:r>
              <a:rPr lang="en-US" dirty="0"/>
              <a:t> All uppercase letters come </a:t>
            </a:r>
            <a:r>
              <a:rPr lang="en-US" dirty="0" smtClean="0"/>
              <a:t>before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 </a:t>
            </a:r>
            <a:r>
              <a:rPr lang="en-US" dirty="0"/>
              <a:t>lowercase: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Hello" comes before "car"</a:t>
            </a:r>
          </a:p>
          <a:p>
            <a:endParaRPr lang="id-ID" dirty="0"/>
          </a:p>
        </p:txBody>
      </p:sp>
      <p:pic>
        <p:nvPicPr>
          <p:cNvPr id="6" name="Picture 5" descr="lexicographi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3"/>
          <a:stretch/>
        </p:blipFill>
        <p:spPr bwMode="auto">
          <a:xfrm>
            <a:off x="6048703" y="3886200"/>
            <a:ext cx="297327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7813" y="419100"/>
            <a:ext cx="8866187" cy="623104"/>
          </a:xfrm>
        </p:spPr>
        <p:txBody>
          <a:bodyPr>
            <a:normAutofit fontScale="90000"/>
          </a:bodyPr>
          <a:lstStyle/>
          <a:p>
            <a:r>
              <a:rPr lang="id-ID" sz="3700" dirty="0" smtClean="0"/>
              <a:t>Bilangan</a:t>
            </a:r>
            <a:r>
              <a:rPr lang="en-US" sz="3700" dirty="0" smtClean="0"/>
              <a:t>.java</a:t>
            </a:r>
            <a:r>
              <a:rPr lang="id-ID" sz="3700" dirty="0" smtClean="0"/>
              <a:t>			</a:t>
            </a:r>
            <a:r>
              <a:rPr lang="id-ID" sz="3700" dirty="0" err="1" smtClean="0"/>
              <a:t>BilanganBeraksi.java</a:t>
            </a:r>
            <a:endParaRPr lang="en-US" sz="37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4800600" cy="5791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id-ID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{</a:t>
            </a:r>
            <a:endParaRPr lang="id-ID" sz="1800" dirty="0" smtClean="0"/>
          </a:p>
          <a:p>
            <a:pPr>
              <a:buNone/>
            </a:pPr>
            <a:r>
              <a:rPr lang="id-ID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static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pencacah</a:t>
            </a:r>
            <a:r>
              <a:rPr lang="en-US" sz="1800" dirty="0" smtClean="0"/>
              <a:t> = 0;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id-ID" sz="1800" dirty="0" smtClean="0"/>
              <a:t>;</a:t>
            </a:r>
            <a:endParaRPr lang="id-ID" sz="1800" dirty="0"/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){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 smtClean="0"/>
              <a:t>      </a:t>
            </a:r>
            <a:r>
              <a:rPr lang="en-US" sz="1800" dirty="0" err="1" smtClean="0"/>
              <a:t>this.nilai</a:t>
            </a:r>
            <a:r>
              <a:rPr lang="en-US" sz="1800" dirty="0" smtClean="0"/>
              <a:t> = </a:t>
            </a:r>
            <a:r>
              <a:rPr lang="en-US" sz="1800" dirty="0" err="1" smtClean="0"/>
              <a:t>nilai</a:t>
            </a:r>
            <a:r>
              <a:rPr lang="en-US" sz="1800" dirty="0" smtClean="0"/>
              <a:t>;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 smtClean="0"/>
              <a:t>      </a:t>
            </a:r>
            <a:r>
              <a:rPr lang="en-US" sz="1800" dirty="0" err="1" smtClean="0"/>
              <a:t>pencacah</a:t>
            </a:r>
            <a:r>
              <a:rPr lang="en-US" sz="1800" dirty="0" smtClean="0"/>
              <a:t>++;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 smtClean="0"/>
              <a:t>}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 smtClean="0"/>
              <a:t>public void info(){</a:t>
            </a:r>
            <a:endParaRPr lang="id-ID" sz="1800" dirty="0"/>
          </a:p>
          <a:p>
            <a:pPr>
              <a:buNone/>
            </a:pPr>
            <a:r>
              <a:rPr lang="id-ID" sz="1800" dirty="0" smtClean="0"/>
              <a:t>	    S</a:t>
            </a:r>
            <a:r>
              <a:rPr lang="en-US" sz="1800" dirty="0" err="1" smtClean="0"/>
              <a:t>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Nilai</a:t>
            </a:r>
            <a:r>
              <a:rPr lang="en-US" sz="1800" dirty="0" smtClean="0"/>
              <a:t>:“</a:t>
            </a:r>
            <a:r>
              <a:rPr lang="id-ID" sz="1800" dirty="0" smtClean="0"/>
              <a:t> + 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);</a:t>
            </a:r>
            <a:endParaRPr lang="id-ID" sz="1800" dirty="0" smtClean="0"/>
          </a:p>
          <a:p>
            <a:pPr>
              <a:buNone/>
            </a:pPr>
            <a:r>
              <a:rPr lang="id-ID" sz="1600" dirty="0" smtClean="0"/>
              <a:t>	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Pencacah</a:t>
            </a:r>
            <a:r>
              <a:rPr lang="en-US" sz="1600" dirty="0" smtClean="0"/>
              <a:t>:“</a:t>
            </a:r>
            <a:r>
              <a:rPr lang="id-ID" sz="1600" dirty="0" smtClean="0"/>
              <a:t> </a:t>
            </a:r>
            <a:r>
              <a:rPr lang="en-US" sz="1600" dirty="0" smtClean="0"/>
              <a:t>+ </a:t>
            </a:r>
            <a:r>
              <a:rPr lang="en-US" sz="1600" dirty="0" err="1" smtClean="0"/>
              <a:t>pencacah</a:t>
            </a:r>
            <a:r>
              <a:rPr lang="en-US" sz="1600" dirty="0" smtClean="0"/>
              <a:t>);</a:t>
            </a:r>
            <a:endParaRPr lang="id-ID" sz="16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 smtClean="0"/>
              <a:t>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("");</a:t>
            </a:r>
            <a:endParaRPr lang="id-ID" sz="1800" dirty="0" smtClean="0"/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 smtClean="0"/>
              <a:t>}</a:t>
            </a:r>
            <a:endParaRPr lang="id-ID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0" y="1066800"/>
            <a:ext cx="4572000" cy="579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BilanganBeraksi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main(String[] args){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 b1 = new Bilangan(50);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b1.info();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 b2 = new Bilangan(15);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b2.info();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 b3 = new Bilangan(30);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b3.info();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id-ID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Rangkuman Operator Pembanding</a:t>
            </a:r>
            <a:endParaRPr lang="id-ID" dirty="0"/>
          </a:p>
        </p:txBody>
      </p:sp>
      <p:pic>
        <p:nvPicPr>
          <p:cNvPr id="5" name="Picture 6" descr="syntax_compariso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315200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82000" cy="762000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47800"/>
            <a:ext cx="8553450" cy="5181600"/>
          </a:xfrm>
        </p:spPr>
        <p:txBody>
          <a:bodyPr/>
          <a:lstStyle/>
          <a:p>
            <a:pPr>
              <a:buNone/>
            </a:pPr>
            <a:endParaRPr lang="id-ID" sz="3600" dirty="0" smtClean="0"/>
          </a:p>
          <a:p>
            <a:pPr>
              <a:buNone/>
            </a:pPr>
            <a:r>
              <a:rPr lang="id-ID" sz="3600" dirty="0" smtClean="0"/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&amp;&amp;</a:t>
            </a:r>
            <a:r>
              <a:rPr lang="en-US" sz="3600" dirty="0" smtClean="0"/>
              <a:t>		</a:t>
            </a:r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logika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AND</a:t>
            </a:r>
          </a:p>
          <a:p>
            <a:pPr>
              <a:buNone/>
            </a:pPr>
            <a:r>
              <a:rPr lang="id-ID" sz="3600" dirty="0" smtClean="0">
                <a:solidFill>
                  <a:srgbClr val="C00000"/>
                </a:solidFill>
              </a:rPr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| |</a:t>
            </a:r>
            <a:r>
              <a:rPr lang="en-US" sz="3600" dirty="0" smtClean="0"/>
              <a:t>			</a:t>
            </a:r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logika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id-ID" sz="3600" dirty="0" smtClean="0"/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!</a:t>
            </a:r>
            <a:r>
              <a:rPr lang="en-US" sz="3600" dirty="0" smtClean="0"/>
              <a:t>			</a:t>
            </a:r>
            <a:r>
              <a:rPr lang="en-US" sz="3600" dirty="0" err="1" smtClean="0"/>
              <a:t>operasi</a:t>
            </a:r>
            <a:r>
              <a:rPr lang="en-US" sz="3600" dirty="0" smtClean="0"/>
              <a:t> </a:t>
            </a:r>
            <a:r>
              <a:rPr lang="en-US" sz="3600" dirty="0" err="1" smtClean="0"/>
              <a:t>logika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NOT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200" dirty="0" smtClean="0"/>
              <a:t>Operator </a:t>
            </a:r>
            <a:r>
              <a:rPr lang="en-US" sz="3200" dirty="0" err="1" smtClean="0"/>
              <a:t>logika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ekspresi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balik</a:t>
            </a:r>
            <a:r>
              <a:rPr lang="en-US" sz="3200" dirty="0" smtClean="0"/>
              <a:t> Boolean (true or false)</a:t>
            </a:r>
            <a:endParaRPr lang="en-US" sz="3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953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Contoh Penggunaan </a:t>
            </a:r>
            <a:r>
              <a:rPr lang="id-ID" dirty="0" err="1" smtClean="0"/>
              <a:t>&amp;&amp;</a:t>
            </a:r>
            <a:r>
              <a:rPr lang="id-ID" dirty="0" smtClean="0"/>
              <a:t> dan ||</a:t>
            </a:r>
            <a:endParaRPr lang="id-ID" dirty="0"/>
          </a:p>
        </p:txBody>
      </p:sp>
      <p:pic>
        <p:nvPicPr>
          <p:cNvPr id="5" name="Picture 4" descr="flow-andor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"/>
          <a:stretch/>
        </p:blipFill>
        <p:spPr bwMode="auto">
          <a:xfrm>
            <a:off x="283243" y="1447800"/>
            <a:ext cx="863215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533400"/>
            <a:ext cx="8561387" cy="647700"/>
          </a:xfrm>
        </p:spPr>
        <p:txBody>
          <a:bodyPr>
            <a:normAutofit/>
          </a:bodyPr>
          <a:lstStyle/>
          <a:p>
            <a:r>
              <a:rPr lang="id-ID" dirty="0" smtClean="0"/>
              <a:t>Contoh Penggunaan Operator Logika</a:t>
            </a:r>
            <a:endParaRPr lang="id-ID" dirty="0"/>
          </a:p>
        </p:txBody>
      </p:sp>
      <p:pic>
        <p:nvPicPr>
          <p:cNvPr id="5" name="Picture 4" descr="boolean_operato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57300"/>
            <a:ext cx="7620000" cy="553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dirty="0" smtClean="0"/>
              <a:t>Terima kasih</a:t>
            </a:r>
            <a:endParaRPr lang="id-ID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24/8/2016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FASILKOM UNSIKA 2016</a:t>
            </a:r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6" name="Picture 4" descr="kucing gelantungan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68" y="1159609"/>
            <a:ext cx="6384132" cy="509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8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7813" y="609600"/>
            <a:ext cx="8866187" cy="6477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Hasil Eksekusi: </a:t>
            </a:r>
            <a:r>
              <a:rPr lang="id-ID" dirty="0" err="1" smtClean="0"/>
              <a:t>static</a:t>
            </a:r>
            <a:r>
              <a:rPr lang="id-ID" dirty="0" smtClean="0"/>
              <a:t> vs </a:t>
            </a:r>
            <a:r>
              <a:rPr lang="id-ID" dirty="0" err="1" smtClean="0"/>
              <a:t>non-static</a:t>
            </a:r>
            <a:r>
              <a:rPr lang="id-ID" sz="3700" dirty="0" smtClean="0"/>
              <a:t/>
            </a:r>
            <a:br>
              <a:rPr lang="id-ID" sz="3700" dirty="0" smtClean="0"/>
            </a:br>
            <a:r>
              <a:rPr lang="id-ID" sz="3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</a:t>
            </a:r>
            <a:r>
              <a:rPr lang="id-ID" sz="3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id-ID" sz="3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non-static</a:t>
            </a:r>
            <a:endParaRPr lang="en-US" sz="3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4800600" cy="6019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endParaRPr lang="id-ID" dirty="0"/>
          </a:p>
          <a:p>
            <a:pPr lvl="1">
              <a:buNone/>
            </a:pPr>
            <a:r>
              <a:rPr lang="en-US" dirty="0" smtClean="0"/>
              <a:t>Nilai:50</a:t>
            </a:r>
            <a:endParaRPr lang="en-US" dirty="0"/>
          </a:p>
          <a:p>
            <a:pPr lvl="1">
              <a:buNone/>
            </a:pPr>
            <a:r>
              <a:rPr lang="en-US" dirty="0"/>
              <a:t>Pencacah:1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Nilai:15</a:t>
            </a:r>
          </a:p>
          <a:p>
            <a:pPr lvl="1">
              <a:buNone/>
            </a:pPr>
            <a:r>
              <a:rPr lang="en-US" dirty="0"/>
              <a:t>Pencacah:2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Nilai:30</a:t>
            </a:r>
          </a:p>
          <a:p>
            <a:pPr lvl="1">
              <a:buNone/>
            </a:pPr>
            <a:r>
              <a:rPr lang="en-US" dirty="0"/>
              <a:t>Pencacah:3</a:t>
            </a:r>
            <a:endParaRPr lang="en-U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0" y="838200"/>
            <a:ext cx="4572000" cy="601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rmAutofit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Nilai:50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Pencacah:1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Nilai:15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Pencacah: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Nilai:30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Pencacah: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53450" cy="5181600"/>
          </a:xfrm>
        </p:spPr>
        <p:txBody>
          <a:bodyPr/>
          <a:lstStyle/>
          <a:p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tanda</a:t>
            </a:r>
            <a:r>
              <a:rPr lang="en-US" sz="3600" dirty="0" smtClean="0"/>
              <a:t> </a:t>
            </a:r>
            <a:r>
              <a:rPr lang="en-US" sz="3600" dirty="0" err="1" smtClean="0"/>
              <a:t>sama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=</a:t>
            </a:r>
            <a:r>
              <a:rPr lang="en-US" sz="3600" dirty="0" smtClean="0"/>
              <a:t>)</a:t>
            </a:r>
          </a:p>
          <a:p>
            <a:r>
              <a:rPr lang="en-US" sz="3600" dirty="0" err="1" smtClean="0"/>
              <a:t>Kebiasaan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baik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nilai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awal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initial value</a:t>
            </a:r>
            <a:r>
              <a:rPr lang="en-US" sz="3600" dirty="0" smtClean="0"/>
              <a:t>)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local </a:t>
            </a:r>
            <a:r>
              <a:rPr lang="en-US" sz="3600" dirty="0" err="1" smtClean="0">
                <a:solidFill>
                  <a:srgbClr val="C00000"/>
                </a:solidFill>
              </a:rPr>
              <a:t>variabel</a:t>
            </a:r>
            <a:r>
              <a:rPr lang="en-US" sz="3600" dirty="0" smtClean="0"/>
              <a:t> (</a:t>
            </a:r>
            <a:r>
              <a:rPr lang="en-US" sz="3600" dirty="0" err="1" smtClean="0"/>
              <a:t>mencegah</a:t>
            </a:r>
            <a:r>
              <a:rPr lang="en-US" sz="3600" dirty="0" smtClean="0"/>
              <a:t> </a:t>
            </a:r>
            <a:r>
              <a:rPr lang="en-US" sz="3600" i="1" dirty="0" smtClean="0"/>
              <a:t>bug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program)</a:t>
            </a:r>
            <a:endParaRPr lang="id-ID" sz="3600" dirty="0" smtClean="0"/>
          </a:p>
          <a:p>
            <a:r>
              <a:rPr lang="id-ID" sz="3600" dirty="0" smtClean="0"/>
              <a:t>Secara otomatis, Java akan memberi nilai awal pada </a:t>
            </a:r>
            <a:r>
              <a:rPr lang="id-ID" sz="3600" dirty="0" err="1" smtClean="0">
                <a:solidFill>
                  <a:srgbClr val="C00000"/>
                </a:solidFill>
              </a:rPr>
              <a:t>instance</a:t>
            </a:r>
            <a:r>
              <a:rPr lang="id-ID" sz="3600" dirty="0" smtClean="0">
                <a:solidFill>
                  <a:srgbClr val="C00000"/>
                </a:solidFill>
              </a:rPr>
              <a:t> </a:t>
            </a:r>
            <a:r>
              <a:rPr lang="id-ID" sz="3600" dirty="0" err="1" smtClean="0">
                <a:solidFill>
                  <a:srgbClr val="C00000"/>
                </a:solidFill>
              </a:rPr>
              <a:t>variable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hasilTambah</a:t>
            </a:r>
            <a:r>
              <a:rPr lang="en-US" sz="2800" dirty="0" smtClean="0">
                <a:solidFill>
                  <a:srgbClr val="C00000"/>
                </a:solidFill>
              </a:rPr>
              <a:t> = 0;</a:t>
            </a:r>
          </a:p>
          <a:p>
            <a:pPr lvl="1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boolean</a:t>
            </a:r>
            <a:r>
              <a:rPr lang="en-US" sz="2800" dirty="0" smtClean="0">
                <a:solidFill>
                  <a:srgbClr val="C00000"/>
                </a:solidFill>
              </a:rPr>
              <a:t> status = false;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295400"/>
            <a:ext cx="8553450" cy="5181600"/>
          </a:xfrm>
        </p:spPr>
        <p:txBody>
          <a:bodyPr/>
          <a:lstStyle/>
          <a:p>
            <a:r>
              <a:rPr lang="en-US" sz="3200" dirty="0" err="1" smtClean="0"/>
              <a:t>Gunakan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lowercase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variabel</a:t>
            </a:r>
            <a:r>
              <a:rPr lang="en-US" sz="3200" dirty="0" smtClean="0"/>
              <a:t> yang  </a:t>
            </a:r>
            <a:r>
              <a:rPr lang="fi-FI" sz="3200" dirty="0" smtClean="0"/>
              <a:t>terdiri dari satu kata atau kata pertama</a:t>
            </a:r>
          </a:p>
          <a:p>
            <a:r>
              <a:rPr lang="en-US" sz="3200" dirty="0" err="1" smtClean="0"/>
              <a:t>Gunakan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kapital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karakter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kata</a:t>
            </a:r>
            <a:r>
              <a:rPr lang="en-US" sz="3200" dirty="0" smtClean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, </a:t>
            </a:r>
            <a:r>
              <a:rPr lang="en-US" sz="3200" dirty="0" err="1" smtClean="0"/>
              <a:t>ketiga</a:t>
            </a:r>
            <a:r>
              <a:rPr lang="en-US" sz="3200" dirty="0" smtClean="0"/>
              <a:t>, </a:t>
            </a:r>
            <a:r>
              <a:rPr lang="en-US" sz="3200" dirty="0" err="1" smtClean="0"/>
              <a:t>dst</a:t>
            </a:r>
            <a:endParaRPr lang="en-US" sz="3200" dirty="0" smtClean="0"/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hasil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</a:t>
            </a:r>
            <a:r>
              <a:rPr lang="en-US" sz="3200" dirty="0" err="1" smtClean="0"/>
              <a:t>tatus</a:t>
            </a:r>
            <a:r>
              <a:rPr lang="en-US" sz="3200" dirty="0" err="1" smtClean="0">
                <a:solidFill>
                  <a:srgbClr val="C00000"/>
                </a:solidFill>
              </a:rPr>
              <a:t>M</a:t>
            </a:r>
            <a:r>
              <a:rPr lang="en-US" sz="3200" dirty="0" err="1" smtClean="0"/>
              <a:t>esin</a:t>
            </a:r>
            <a:r>
              <a:rPr lang="en-US" sz="3200" dirty="0" err="1" smtClean="0">
                <a:solidFill>
                  <a:srgbClr val="C00000"/>
                </a:solidFill>
              </a:rPr>
              <a:t>M</a:t>
            </a:r>
            <a:r>
              <a:rPr lang="en-US" sz="3200" dirty="0" err="1" smtClean="0"/>
              <a:t>obil</a:t>
            </a:r>
            <a:r>
              <a:rPr lang="en-US" sz="3200" dirty="0" smtClean="0"/>
              <a:t>;</a:t>
            </a:r>
          </a:p>
          <a:p>
            <a:pPr>
              <a:buNone/>
            </a:pPr>
            <a:r>
              <a:rPr lang="en-US" sz="3200" dirty="0" smtClean="0"/>
              <a:t>	Button </a:t>
            </a:r>
            <a:r>
              <a:rPr lang="en-US" sz="3200" dirty="0" err="1" smtClean="0">
                <a:solidFill>
                  <a:srgbClr val="C00000"/>
                </a:solidFill>
              </a:rPr>
              <a:t>o</a:t>
            </a:r>
            <a:r>
              <a:rPr lang="en-US" sz="3200" dirty="0" err="1" smtClean="0"/>
              <a:t>pen</a:t>
            </a:r>
            <a:r>
              <a:rPr lang="en-US" sz="3200" dirty="0" err="1" smtClean="0">
                <a:solidFill>
                  <a:srgbClr val="C00000"/>
                </a:solidFill>
              </a:rPr>
              <a:t>F</a:t>
            </a:r>
            <a:r>
              <a:rPr lang="en-US" sz="3200" dirty="0" err="1" smtClean="0"/>
              <a:t>ile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812" y="419100"/>
            <a:ext cx="8561387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Modifier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03337"/>
            <a:ext cx="8229600" cy="51736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Modifier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keyword yang </a:t>
            </a:r>
            <a:r>
              <a:rPr lang="en-US" sz="2800" dirty="0" err="1" smtClean="0">
                <a:solidFill>
                  <a:srgbClr val="C00000"/>
                </a:solidFill>
              </a:rPr>
              <a:t>diletakkan</a:t>
            </a:r>
            <a:r>
              <a:rPr lang="en-US" sz="2800" dirty="0" smtClean="0">
                <a:solidFill>
                  <a:srgbClr val="C00000"/>
                </a:solidFill>
              </a:rPr>
              <a:t> di </a:t>
            </a:r>
            <a:r>
              <a:rPr lang="en-US" sz="2800" dirty="0" err="1" smtClean="0">
                <a:solidFill>
                  <a:srgbClr val="C00000"/>
                </a:solidFill>
              </a:rPr>
              <a:t>depan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class, interface, variable (field) </a:t>
            </a:r>
            <a:r>
              <a:rPr lang="en-US" sz="2800" dirty="0" err="1" smtClean="0"/>
              <a:t>atau</a:t>
            </a:r>
            <a:r>
              <a:rPr lang="en-US" sz="2800" dirty="0" smtClean="0"/>
              <a:t> method</a:t>
            </a:r>
          </a:p>
          <a:p>
            <a:r>
              <a:rPr lang="en-US" sz="2800" dirty="0" err="1" smtClean="0"/>
              <a:t>Jenis</a:t>
            </a:r>
            <a:r>
              <a:rPr lang="en-US" sz="2800" dirty="0" smtClean="0"/>
              <a:t> Modifier: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Access Modifier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engaturan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variable </a:t>
            </a:r>
            <a:r>
              <a:rPr lang="en-US" dirty="0" err="1" smtClean="0"/>
              <a:t>dan</a:t>
            </a:r>
            <a:r>
              <a:rPr lang="en-US" dirty="0" smtClean="0"/>
              <a:t> method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Static Modifier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Membuat</a:t>
            </a:r>
            <a:r>
              <a:rPr lang="en-US" dirty="0" smtClean="0"/>
              <a:t> method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class, </a:t>
            </a:r>
            <a:r>
              <a:rPr lang="en-US" dirty="0" err="1" smtClean="0"/>
              <a:t>bukan</a:t>
            </a:r>
            <a:r>
              <a:rPr lang="en-US" dirty="0" smtClean="0"/>
              <a:t> object</a:t>
            </a:r>
          </a:p>
          <a:p>
            <a:pPr lvl="2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object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variable (field) </a:t>
            </a:r>
            <a:r>
              <a:rPr lang="en-US" dirty="0" err="1" smtClean="0"/>
              <a:t>dan</a:t>
            </a:r>
            <a:r>
              <a:rPr lang="en-US" dirty="0" smtClean="0"/>
              <a:t> method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Final Modifier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(class, method, variable) </a:t>
            </a:r>
            <a:r>
              <a:rPr lang="en-US" dirty="0" err="1" smtClean="0"/>
              <a:t>sudah</a:t>
            </a:r>
            <a:r>
              <a:rPr lang="en-US" dirty="0" smtClean="0"/>
              <a:t> final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PBO_Unsika_4</Template>
  <TotalTime>38</TotalTime>
  <Words>1484</Words>
  <Application>Microsoft Office PowerPoint</Application>
  <PresentationFormat>On-screen Show (4:3)</PresentationFormat>
  <Paragraphs>513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1_Origin</vt:lpstr>
      <vt:lpstr>3_Origin</vt:lpstr>
      <vt:lpstr>7_Origin</vt:lpstr>
      <vt:lpstr>PEMROGRAMAN BERORIENTASI OBJEK</vt:lpstr>
      <vt:lpstr>Variabel</vt:lpstr>
      <vt:lpstr>Deklarasi Variabel</vt:lpstr>
      <vt:lpstr>Lingkup Variabel</vt:lpstr>
      <vt:lpstr>Bilangan.java   BilanganBeraksi.java</vt:lpstr>
      <vt:lpstr>Hasil Eksekusi: static vs non-static static    non-static</vt:lpstr>
      <vt:lpstr>Memberi Nilai Variabel</vt:lpstr>
      <vt:lpstr>Memberi Nama Variabel</vt:lpstr>
      <vt:lpstr>Modifier</vt:lpstr>
      <vt:lpstr>Access Modifier</vt:lpstr>
      <vt:lpstr>Access Modifier</vt:lpstr>
      <vt:lpstr>Static Modifier (Method)</vt:lpstr>
      <vt:lpstr>Tipe Data</vt:lpstr>
      <vt:lpstr>Tipe Data Primitif</vt:lpstr>
      <vt:lpstr>PowerPoint Presentation</vt:lpstr>
      <vt:lpstr>Karakter.java</vt:lpstr>
      <vt:lpstr>Wrapper Classes</vt:lpstr>
      <vt:lpstr>Wrapper Classes</vt:lpstr>
      <vt:lpstr>Auto-boxing</vt:lpstr>
      <vt:lpstr>Constant Variable (Konstanta)</vt:lpstr>
      <vt:lpstr>Constant Variable (Konstanta)</vt:lpstr>
      <vt:lpstr>Literal</vt:lpstr>
      <vt:lpstr>Character Escape</vt:lpstr>
      <vt:lpstr>Character Escape</vt:lpstr>
      <vt:lpstr>Pengarah Tipe (Type-Casting)</vt:lpstr>
      <vt:lpstr>Pembulatan (Math.round())</vt:lpstr>
      <vt:lpstr>LuasSegitiga.java</vt:lpstr>
      <vt:lpstr>Operator</vt:lpstr>
      <vt:lpstr>PowerPoint Presentation</vt:lpstr>
      <vt:lpstr>Jenis Operator Berdasar Operand</vt:lpstr>
      <vt:lpstr>Jenis Operator</vt:lpstr>
      <vt:lpstr>Operator Aritmatika</vt:lpstr>
      <vt:lpstr>Ekspresi Aritmatika</vt:lpstr>
      <vt:lpstr>Class Math dan Methodnya</vt:lpstr>
      <vt:lpstr>Operator Penugasan</vt:lpstr>
      <vt:lpstr>Operator Penugasan Gabungan</vt:lpstr>
      <vt:lpstr>Operator Penggabungan</vt:lpstr>
      <vt:lpstr>Increment dan Decrement</vt:lpstr>
      <vt:lpstr>Latihan: Tampilkan Nilai x, y dan z</vt:lpstr>
      <vt:lpstr>Latihan: Tampilkan Nilai x, y,w dan z</vt:lpstr>
      <vt:lpstr>Operator Bit</vt:lpstr>
      <vt:lpstr>Latihan: Program Kali dan Bagi 2</vt:lpstr>
      <vt:lpstr>Operator Pembanding (Relasional)</vt:lpstr>
      <vt:lpstr>Contoh Operator Pembanding</vt:lpstr>
      <vt:lpstr>Membandingkan Bilangan Bulat</vt:lpstr>
      <vt:lpstr>Latihan: Tampilkan hasilBanding1 dan 2</vt:lpstr>
      <vt:lpstr>Membandingkan Bilangan Pecahan</vt:lpstr>
      <vt:lpstr>Membandingkan String</vt:lpstr>
      <vt:lpstr>Membandingkan String</vt:lpstr>
      <vt:lpstr>Rangkuman Operator Pembanding</vt:lpstr>
      <vt:lpstr>Operator Logika</vt:lpstr>
      <vt:lpstr>Contoh Penggunaan &amp;&amp; dan ||</vt:lpstr>
      <vt:lpstr>Contoh Penggunaan Operator Logika</vt:lpstr>
      <vt:lpstr>Terima kasih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dan Tipe Data</dc:title>
  <dc:creator>ultach enri</dc:creator>
  <cp:lastModifiedBy>Yuyun</cp:lastModifiedBy>
  <cp:revision>6</cp:revision>
  <dcterms:created xsi:type="dcterms:W3CDTF">2012-03-25T14:44:38Z</dcterms:created>
  <dcterms:modified xsi:type="dcterms:W3CDTF">2018-02-19T00:23:49Z</dcterms:modified>
</cp:coreProperties>
</file>