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6"/>
  </p:notesMasterIdLst>
  <p:sldIdLst>
    <p:sldId id="310" r:id="rId4"/>
    <p:sldId id="258" r:id="rId5"/>
    <p:sldId id="259" r:id="rId6"/>
    <p:sldId id="260" r:id="rId7"/>
    <p:sldId id="261" r:id="rId8"/>
    <p:sldId id="262" r:id="rId9"/>
    <p:sldId id="31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7" r:id="rId33"/>
    <p:sldId id="308" r:id="rId34"/>
    <p:sldId id="309" r:id="rId3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457" autoAdjust="0"/>
    <p:restoredTop sz="94660"/>
  </p:normalViewPr>
  <p:slideViewPr>
    <p:cSldViewPr>
      <p:cViewPr>
        <p:scale>
          <a:sx n="64" d="100"/>
          <a:sy n="64" d="100"/>
        </p:scale>
        <p:origin x="-1236" y="-34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B00F-F223-4401-87DF-83E5089833BC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6F442-71E0-4938-8B71-4E3110B59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08496-606D-41BB-BB03-F766F0214D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4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F442-71E0-4938-8B71-4E3110B59B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5"/>
            <a:ext cx="6858000" cy="444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>
              <a:defRPr sz="1400"/>
            </a:lvl1pPr>
          </a:lstStyle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5295900"/>
            <a:ext cx="1219200" cy="304800"/>
          </a:xfrm>
        </p:spPr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040063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4206875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040063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4206875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17287" y="2668293"/>
            <a:ext cx="4876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8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5"/>
            <a:ext cx="6858000" cy="444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5295900"/>
            <a:ext cx="1219200" cy="30480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040063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4206875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040063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4206875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73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10-Mar-18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5295900"/>
            <a:ext cx="1520952" cy="30480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49500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349500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6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1346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064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63"/>
            <a:ext cx="4040188" cy="5715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1079500"/>
            <a:ext cx="4041775" cy="5715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453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8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03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3"/>
            <a:ext cx="2514600" cy="403621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63565" y="2770188"/>
            <a:ext cx="502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94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985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0"/>
            <a:ext cx="8229600" cy="4445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10-Mar-18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17380"/>
            <a:ext cx="182880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9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5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17287" y="2668293"/>
            <a:ext cx="4876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9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38500"/>
            <a:ext cx="6858000" cy="8255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270375"/>
            <a:ext cx="6858000" cy="4445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>
            <a:lvl1pPr>
              <a:defRPr sz="1400"/>
            </a:lvl1pPr>
          </a:lstStyle>
          <a:p>
            <a:fld id="{A6706F53-913D-4192-91E2-5C9BE69C7533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5295900"/>
            <a:ext cx="1219200" cy="30480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040063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4206875"/>
            <a:ext cx="7315200" cy="5715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040063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4206875"/>
            <a:ext cx="228600" cy="5715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0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6757-1C22-4D72-B119-BB20A1610796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6447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/>
          <a:p>
            <a:fld id="{EFE34280-4CF2-4A44-9825-7766C3E9D07C}" type="datetime1">
              <a:rPr lang="en-US" smtClean="0">
                <a:solidFill>
                  <a:srgbClr val="DDE9EC"/>
                </a:solidFill>
              </a:rPr>
              <a:pPr/>
              <a:t>10-Mar-18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5295900"/>
            <a:ext cx="1520952" cy="304800"/>
          </a:xfrm>
        </p:spPr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49500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349500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C16E-D9CF-4D72-9DAE-2345CFC6029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1346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2838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63"/>
            <a:ext cx="4040188" cy="5715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7" y="1079500"/>
            <a:ext cx="4041775" cy="5715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942-D272-4D27-A35E-D09E9E9C7BDE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2573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FBF-B881-4D05-8092-ADD5A29E7A2D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11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7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011-DF6F-47C0-865C-5DE82D77329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11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76500"/>
            <a:ext cx="6858000" cy="8890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556000"/>
            <a:ext cx="6781800" cy="9525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5295900"/>
            <a:ext cx="2286000" cy="304800"/>
          </a:xfrm>
        </p:spPr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5295900"/>
            <a:ext cx="347472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5295900"/>
            <a:ext cx="1520952" cy="304800"/>
          </a:xfrm>
        </p:spPr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49500"/>
            <a:ext cx="7315200" cy="1066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349500"/>
            <a:ext cx="228600" cy="1066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8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4"/>
            <a:ext cx="2514600" cy="403621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6AF0-1203-4466-872E-42E9770D76EF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63565" y="2770188"/>
            <a:ext cx="502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11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15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0"/>
            <a:ext cx="8229600" cy="4445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3E1-EDC4-44C4-902B-CF822B9A02BE}" type="datetime1">
              <a:rPr lang="en-US" smtClean="0">
                <a:solidFill>
                  <a:srgbClr val="DDE9EC"/>
                </a:solidFill>
              </a:rPr>
              <a:pPr/>
              <a:t>10-Mar-18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DDE9EC"/>
                </a:solidFill>
              </a:rPr>
              <a:t>FASILKOM UNSIKA 2014</a:t>
            </a: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11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17380"/>
            <a:ext cx="182880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ED5-F55E-4851-9425-7E04EA2FAF9B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3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ED79-0F19-48F1-834F-59F8A623E2AC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35011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117287" y="2668293"/>
            <a:ext cx="4876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13460"/>
            <a:ext cx="4041648" cy="4114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82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63"/>
            <a:ext cx="4040188" cy="5715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079500"/>
            <a:ext cx="4041775" cy="5715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778000"/>
            <a:ext cx="4038600" cy="3365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2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62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54000"/>
            <a:ext cx="2514600" cy="6985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016001"/>
            <a:ext cx="2514600" cy="403621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663565" y="2770188"/>
            <a:ext cx="502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54000"/>
            <a:ext cx="5715000" cy="476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380"/>
            <a:ext cx="8229600" cy="562240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587500"/>
            <a:ext cx="8229600" cy="3558540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16000"/>
            <a:ext cx="8229600" cy="4445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17380"/>
            <a:ext cx="182880" cy="5715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5296958"/>
            <a:ext cx="2289048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E8D6F5-E6EB-4ABC-9124-D37B9A875D64}" type="datetimeFigureOut">
              <a:rPr lang="en-US" smtClean="0"/>
              <a:pPr/>
              <a:t>10-Mar-18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5296958"/>
            <a:ext cx="3505200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5296958"/>
            <a:ext cx="19812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0F6EE0-E1F8-430D-91C9-3799F2165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5005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5296958"/>
            <a:ext cx="2289048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5296958"/>
            <a:ext cx="3505200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5296958"/>
            <a:ext cx="19812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5007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5296958"/>
            <a:ext cx="2289048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698A16-1927-45EC-9C07-51EC5BA597CA}" type="datetime1">
              <a:rPr lang="en-US" smtClean="0">
                <a:solidFill>
                  <a:srgbClr val="464653"/>
                </a:solidFill>
              </a:rPr>
              <a:pPr/>
              <a:t>10-Mar-18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5296958"/>
            <a:ext cx="3505200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53"/>
                </a:solidFill>
              </a:rPr>
              <a:t>FASILKOM UNSIKA 2014</a:t>
            </a:r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5296958"/>
            <a:ext cx="19812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1D52BC-41FE-4929-9739-6231E266681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52943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525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35009" y="5379536"/>
            <a:ext cx="159041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uyun.umaidah@staff.unsika.ac.id" TargetMode="External"/><Relationship Id="rId4" Type="http://schemas.openxmlformats.org/officeDocument/2006/relationships/hyperlink" Target="mailto:umaidah1405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8001000" cy="825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PEMROGRAMAN BERORIENTASI OBJEK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30/01/2017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FASILKOM UNSIKA 2017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Input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Brancing</a:t>
            </a:r>
            <a:endParaRPr lang="en-US" dirty="0"/>
          </a:p>
        </p:txBody>
      </p:sp>
      <p:pic>
        <p:nvPicPr>
          <p:cNvPr id="4" name="Picture 3" descr="fasilko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159000"/>
            <a:ext cx="2133600" cy="1785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910" y="1420788"/>
            <a:ext cx="389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Yuyun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Umaidah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S.Kom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M.Kom</a:t>
            </a: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1" y="4064000"/>
            <a:ext cx="546886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400" dirty="0">
                <a:solidFill>
                  <a:prstClr val="black"/>
                </a:solidFill>
              </a:rPr>
              <a:t/>
            </a:r>
            <a:br>
              <a:rPr lang="id-ID" sz="1400" dirty="0">
                <a:solidFill>
                  <a:prstClr val="black"/>
                </a:solidFill>
              </a:rPr>
            </a:br>
            <a:r>
              <a:rPr lang="id-ID" dirty="0">
                <a:solidFill>
                  <a:prstClr val="black"/>
                </a:solidFill>
              </a:rPr>
              <a:t/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dirty="0" smtClean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 smtClean="0">
                <a:solidFill>
                  <a:prstClr val="black"/>
                </a:solidFill>
                <a:hlinkClick r:id="rId4"/>
              </a:rPr>
              <a:t>umaidah1405@gmail.com</a:t>
            </a:r>
            <a:endParaRPr lang="en-US" dirty="0" smtClean="0">
              <a:solidFill>
                <a:prstClr val="black"/>
              </a:solidFill>
            </a:endParaRPr>
          </a:p>
          <a:p>
            <a:pPr marL="914400" algn="just"/>
            <a:r>
              <a:rPr lang="en-US" dirty="0">
                <a:solidFill>
                  <a:prstClr val="black"/>
                </a:solidFill>
                <a:hlinkClick r:id="rId5"/>
              </a:rPr>
              <a:t>y</a:t>
            </a:r>
            <a:r>
              <a:rPr lang="en-US" dirty="0" smtClean="0">
                <a:solidFill>
                  <a:prstClr val="black"/>
                </a:solidFill>
                <a:hlinkClick r:id="rId5"/>
              </a:rPr>
              <a:t>uyun.umaidah@staff.unsika.ac.id</a:t>
            </a:r>
            <a:endParaRPr lang="en-US" dirty="0" smtClean="0">
              <a:solidFill>
                <a:prstClr val="black"/>
              </a:solidFill>
            </a:endParaRPr>
          </a:p>
          <a:p>
            <a:pPr algn="r"/>
            <a:r>
              <a:rPr lang="id-ID" dirty="0">
                <a:solidFill>
                  <a:prstClr val="black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45929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"/>
            <a:ext cx="7772400" cy="952500"/>
          </a:xfrm>
        </p:spPr>
        <p:txBody>
          <a:bodyPr/>
          <a:lstStyle/>
          <a:p>
            <a:r>
              <a:rPr lang="id-ID" dirty="0" smtClean="0"/>
              <a:t>Contoh </a:t>
            </a:r>
            <a:r>
              <a:rPr lang="en-US" dirty="0" smtClean="0"/>
              <a:t>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dirty="0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f </a:t>
            </a:r>
            <a:r>
              <a:rPr lang="en-US" sz="2800" dirty="0">
                <a:solidFill>
                  <a:srgbClr val="C00000"/>
                </a:solidFill>
              </a:rPr>
              <a:t>(amount &lt;= </a:t>
            </a:r>
            <a:r>
              <a:rPr lang="en-US" sz="2800" dirty="0" smtClean="0">
                <a:solidFill>
                  <a:srgbClr val="C00000"/>
                </a:solidFill>
              </a:rPr>
              <a:t>balance)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balance </a:t>
            </a:r>
            <a:r>
              <a:rPr lang="en-US" sz="2800" dirty="0">
                <a:solidFill>
                  <a:srgbClr val="C00000"/>
                </a:solidFill>
              </a:rPr>
              <a:t>= balance – amount;</a:t>
            </a:r>
          </a:p>
          <a:p>
            <a:endParaRPr lang="id-ID" sz="2800" dirty="0">
              <a:solidFill>
                <a:srgbClr val="C00000"/>
              </a:solidFill>
            </a:endParaRPr>
          </a:p>
        </p:txBody>
      </p:sp>
      <p:pic>
        <p:nvPicPr>
          <p:cNvPr id="5" name="Picture 7" descr="flow-if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3"/>
          <a:stretch/>
        </p:blipFill>
        <p:spPr bwMode="auto">
          <a:xfrm>
            <a:off x="2362200" y="1737476"/>
            <a:ext cx="3657600" cy="363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8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0"/>
            <a:ext cx="7772400" cy="952500"/>
          </a:xfrm>
        </p:spPr>
        <p:txBody>
          <a:bodyPr/>
          <a:lstStyle/>
          <a:p>
            <a:r>
              <a:rPr lang="en-US" dirty="0" smtClean="0"/>
              <a:t>PernyataanIF.java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98500"/>
            <a:ext cx="9144000" cy="50165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800" dirty="0" smtClean="0"/>
              <a:t>public class </a:t>
            </a:r>
            <a:r>
              <a:rPr lang="en-US" sz="2800" dirty="0" err="1" smtClean="0"/>
              <a:t>PernyataanIF</a:t>
            </a:r>
            <a:r>
              <a:rPr lang="en-US" sz="2800" dirty="0" smtClean="0"/>
              <a:t>{</a:t>
            </a:r>
          </a:p>
          <a:p>
            <a:pPr lvl="1">
              <a:buNone/>
            </a:pPr>
            <a:r>
              <a:rPr lang="en-US" sz="2800" dirty="0" smtClean="0"/>
              <a:t>	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){</a:t>
            </a:r>
          </a:p>
          <a:p>
            <a:pPr lvl="1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diskon</a:t>
            </a:r>
            <a:r>
              <a:rPr lang="en-US" sz="2800" dirty="0" smtClean="0"/>
              <a:t> =0, </a:t>
            </a:r>
            <a:r>
              <a:rPr lang="en-US" sz="2800" dirty="0" err="1" smtClean="0"/>
              <a:t>totalBelanja</a:t>
            </a:r>
            <a:r>
              <a:rPr lang="en-US" sz="2800" dirty="0" smtClean="0"/>
              <a:t> = 500000;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(</a:t>
            </a:r>
            <a:r>
              <a:rPr lang="en-US" sz="2800" dirty="0" err="1" smtClean="0"/>
              <a:t>totalBelanja</a:t>
            </a:r>
            <a:r>
              <a:rPr lang="en-US" sz="2800" dirty="0" smtClean="0"/>
              <a:t> &gt;= 100000){</a:t>
            </a:r>
          </a:p>
          <a:p>
            <a:pPr lvl="1">
              <a:buNone/>
            </a:pPr>
            <a:r>
              <a:rPr lang="en-US" sz="2800" dirty="0" smtClean="0"/>
              <a:t>		   </a:t>
            </a:r>
            <a:r>
              <a:rPr lang="en-US" sz="2800" dirty="0" err="1" smtClean="0"/>
              <a:t>diskon</a:t>
            </a:r>
            <a:r>
              <a:rPr lang="en-US" sz="2800" dirty="0" smtClean="0"/>
              <a:t> = </a:t>
            </a:r>
            <a:r>
              <a:rPr lang="en-US" sz="2800" dirty="0" err="1" smtClean="0"/>
              <a:t>totalBelanja</a:t>
            </a:r>
            <a:r>
              <a:rPr lang="en-US" sz="2800" dirty="0" smtClean="0"/>
              <a:t>/10;</a:t>
            </a:r>
          </a:p>
          <a:p>
            <a:pPr lvl="1">
              <a:buNone/>
            </a:pPr>
            <a:r>
              <a:rPr lang="en-US" sz="2800" dirty="0" smtClean="0"/>
              <a:t>		}</a:t>
            </a:r>
          </a:p>
          <a:p>
            <a:pPr lvl="1">
              <a:buNone/>
            </a:pPr>
            <a:r>
              <a:rPr lang="en-US" sz="2800" dirty="0" smtClean="0"/>
              <a:t>		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Diskon</a:t>
            </a:r>
            <a:r>
              <a:rPr lang="en-US" sz="2800" dirty="0" smtClean="0"/>
              <a:t> = " + </a:t>
            </a:r>
            <a:r>
              <a:rPr lang="en-US" sz="2800" dirty="0" err="1" smtClean="0"/>
              <a:t>diskon</a:t>
            </a:r>
            <a:r>
              <a:rPr lang="en-US" sz="2800" dirty="0" smtClean="0"/>
              <a:t>);</a:t>
            </a:r>
          </a:p>
          <a:p>
            <a:pPr lvl="1">
              <a:buNone/>
            </a:pPr>
            <a:r>
              <a:rPr lang="en-US" sz="2800" dirty="0" smtClean="0"/>
              <a:t>	}</a:t>
            </a:r>
          </a:p>
          <a:p>
            <a:pPr lvl="1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8100"/>
            <a:ext cx="7772400" cy="952500"/>
          </a:xfrm>
        </p:spPr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89001"/>
            <a:ext cx="8229600" cy="424788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if-else </a:t>
            </a:r>
            <a:r>
              <a:rPr lang="en-US" sz="3600" dirty="0" err="1" smtClean="0"/>
              <a:t>mengatur</a:t>
            </a:r>
            <a:r>
              <a:rPr lang="en-US" sz="3600" dirty="0" smtClean="0"/>
              <a:t> </a:t>
            </a:r>
            <a:r>
              <a:rPr lang="en-US" sz="3600" dirty="0" err="1" smtClean="0"/>
              <a:t>pernyataan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</a:t>
            </a:r>
            <a:r>
              <a:rPr lang="en-US" sz="3600" dirty="0" err="1" smtClean="0"/>
              <a:t>sewaktu</a:t>
            </a:r>
            <a:r>
              <a:rPr lang="en-US" sz="3600" dirty="0" smtClean="0"/>
              <a:t> </a:t>
            </a:r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 smtClean="0"/>
              <a:t>bernilai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benar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salah</a:t>
            </a:r>
            <a:endParaRPr lang="id-ID" sz="3600" dirty="0" smtClean="0">
              <a:solidFill>
                <a:srgbClr val="C00000"/>
              </a:solidFill>
            </a:endParaRPr>
          </a:p>
          <a:p>
            <a:r>
              <a:rPr lang="en-US" sz="3600" dirty="0" err="1" smtClean="0"/>
              <a:t>Bentuk</a:t>
            </a:r>
            <a:r>
              <a:rPr lang="en-US" sz="3600" dirty="0" smtClean="0"/>
              <a:t>: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3200" dirty="0" smtClean="0">
                <a:solidFill>
                  <a:srgbClr val="C00000"/>
                </a:solidFill>
              </a:rPr>
              <a:t>if(</a:t>
            </a:r>
            <a:r>
              <a:rPr lang="en-US" sz="3200" dirty="0" err="1" smtClean="0">
                <a:solidFill>
                  <a:srgbClr val="C00000"/>
                </a:solidFill>
              </a:rPr>
              <a:t>kondisi</a:t>
            </a:r>
            <a:r>
              <a:rPr lang="en-US" sz="3200" dirty="0" smtClean="0">
                <a:solidFill>
                  <a:srgbClr val="C00000"/>
                </a:solidFill>
              </a:rPr>
              <a:t>){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	</a:t>
            </a:r>
            <a:r>
              <a:rPr lang="id-ID" sz="32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 err="1" smtClean="0">
                <a:solidFill>
                  <a:srgbClr val="0070C0"/>
                </a:solidFill>
              </a:rPr>
              <a:t>blok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pernyataan</a:t>
            </a:r>
            <a:r>
              <a:rPr lang="en-US" sz="2400" dirty="0" smtClean="0">
                <a:solidFill>
                  <a:srgbClr val="0070C0"/>
                </a:solidFill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</a:rPr>
              <a:t>dijalankan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bila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kondisi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benar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	} else{</a:t>
            </a:r>
          </a:p>
          <a:p>
            <a:pPr>
              <a:buNone/>
            </a:pPr>
            <a:r>
              <a:rPr lang="fi-FI" sz="3200" dirty="0" smtClean="0">
                <a:solidFill>
                  <a:srgbClr val="C00000"/>
                </a:solidFill>
              </a:rPr>
              <a:t>	</a:t>
            </a:r>
            <a:r>
              <a:rPr lang="id-ID" sz="3200" dirty="0" smtClean="0">
                <a:solidFill>
                  <a:srgbClr val="C00000"/>
                </a:solidFill>
              </a:rPr>
              <a:t>	</a:t>
            </a:r>
            <a:r>
              <a:rPr lang="fi-FI" sz="2400" dirty="0" smtClean="0">
                <a:solidFill>
                  <a:srgbClr val="0070C0"/>
                </a:solidFill>
              </a:rPr>
              <a:t>// blok pernyataan yang dijalankan, bila kondisi salah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	}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8100"/>
            <a:ext cx="7772400" cy="952500"/>
          </a:xfrm>
        </p:spPr>
        <p:txBody>
          <a:bodyPr/>
          <a:lstStyle/>
          <a:p>
            <a:r>
              <a:rPr lang="id-ID" dirty="0" smtClean="0"/>
              <a:t>Contoh </a:t>
            </a:r>
            <a:r>
              <a:rPr lang="id-ID" dirty="0" err="1" smtClean="0"/>
              <a:t>if-else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04900"/>
            <a:ext cx="7772400" cy="391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if (amount &lt;= </a:t>
            </a:r>
            <a:r>
              <a:rPr lang="en-US" sz="2800" dirty="0" smtClean="0">
                <a:solidFill>
                  <a:srgbClr val="C00000"/>
                </a:solidFill>
              </a:rPr>
              <a:t>balance)</a:t>
            </a:r>
            <a:r>
              <a:rPr lang="id-ID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balance </a:t>
            </a:r>
            <a:r>
              <a:rPr lang="en-US" sz="2800" dirty="0">
                <a:solidFill>
                  <a:srgbClr val="C00000"/>
                </a:solidFill>
              </a:rPr>
              <a:t>= balance – amount;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else balance </a:t>
            </a:r>
            <a:r>
              <a:rPr lang="en-US" sz="2800" dirty="0">
                <a:solidFill>
                  <a:srgbClr val="C00000"/>
                </a:solidFill>
              </a:rPr>
              <a:t>= balance – OVERDRAFT_PENALTY</a:t>
            </a:r>
          </a:p>
          <a:p>
            <a:endParaRPr lang="id-ID" sz="2800" dirty="0">
              <a:solidFill>
                <a:srgbClr val="C00000"/>
              </a:solidFill>
            </a:endParaRPr>
          </a:p>
        </p:txBody>
      </p:sp>
      <p:pic>
        <p:nvPicPr>
          <p:cNvPr id="4" name="Picture 7" descr="flow-ifelse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9"/>
          <a:stretch/>
        </p:blipFill>
        <p:spPr bwMode="auto">
          <a:xfrm>
            <a:off x="1524000" y="2037298"/>
            <a:ext cx="5715000" cy="356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820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0"/>
            <a:ext cx="7772400" cy="952500"/>
          </a:xfrm>
        </p:spPr>
        <p:txBody>
          <a:bodyPr/>
          <a:lstStyle/>
          <a:p>
            <a:r>
              <a:rPr lang="en-US" dirty="0" smtClean="0"/>
              <a:t>PernyataanIFELSE.java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76300"/>
            <a:ext cx="9144000" cy="5080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2600" dirty="0" smtClean="0"/>
              <a:t>   </a:t>
            </a:r>
            <a:r>
              <a:rPr lang="en-US" sz="2600" dirty="0" smtClean="0"/>
              <a:t>public class </a:t>
            </a:r>
            <a:r>
              <a:rPr lang="en-US" sz="2600" dirty="0" err="1" smtClean="0"/>
              <a:t>PernyataanIFELSE</a:t>
            </a: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id-ID" sz="2600" dirty="0" smtClean="0"/>
              <a:t>  </a:t>
            </a:r>
            <a:r>
              <a:rPr lang="en-US" sz="2600" dirty="0" smtClean="0"/>
              <a:t>public static void main(String[] </a:t>
            </a:r>
            <a:r>
              <a:rPr lang="en-US" sz="2600" dirty="0" err="1" smtClean="0"/>
              <a:t>args</a:t>
            </a:r>
            <a:r>
              <a:rPr lang="en-US" sz="2600" dirty="0" smtClean="0"/>
              <a:t>){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diskon</a:t>
            </a:r>
            <a:r>
              <a:rPr lang="en-US" sz="2600" dirty="0" smtClean="0"/>
              <a:t> =0, </a:t>
            </a:r>
            <a:r>
              <a:rPr lang="en-US" sz="2600" dirty="0" err="1" smtClean="0"/>
              <a:t>totalBelanja</a:t>
            </a:r>
            <a:r>
              <a:rPr lang="en-US" sz="2600" dirty="0" smtClean="0"/>
              <a:t> = 500000;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smtClean="0">
                <a:solidFill>
                  <a:srgbClr val="FF0000"/>
                </a:solidFill>
              </a:rPr>
              <a:t>if</a:t>
            </a:r>
            <a:r>
              <a:rPr lang="en-US" sz="2600" dirty="0" smtClean="0"/>
              <a:t>(</a:t>
            </a:r>
            <a:r>
              <a:rPr lang="en-US" sz="2600" dirty="0" err="1" smtClean="0"/>
              <a:t>totalBelanja</a:t>
            </a:r>
            <a:r>
              <a:rPr lang="en-US" sz="2600" dirty="0" smtClean="0"/>
              <a:t> &gt;= 100000){</a:t>
            </a:r>
          </a:p>
          <a:p>
            <a:pPr>
              <a:buNone/>
            </a:pPr>
            <a:r>
              <a:rPr lang="en-US" sz="2600" dirty="0" smtClean="0"/>
              <a:t>		  </a:t>
            </a:r>
            <a:r>
              <a:rPr lang="id-ID" sz="2600" dirty="0" smtClean="0"/>
              <a:t>  </a:t>
            </a:r>
            <a:r>
              <a:rPr lang="en-US" sz="2600" dirty="0" smtClean="0"/>
              <a:t>   </a:t>
            </a:r>
            <a:r>
              <a:rPr lang="en-US" sz="2600" dirty="0" err="1" smtClean="0"/>
              <a:t>diskon</a:t>
            </a:r>
            <a:r>
              <a:rPr lang="en-US" sz="2600" dirty="0" smtClean="0"/>
              <a:t> = </a:t>
            </a:r>
            <a:r>
              <a:rPr lang="en-US" sz="2600" dirty="0" err="1" smtClean="0"/>
              <a:t>totalBelanja</a:t>
            </a:r>
            <a:r>
              <a:rPr lang="en-US" sz="2600" dirty="0" smtClean="0"/>
              <a:t>/10;</a:t>
            </a:r>
          </a:p>
          <a:p>
            <a:pPr>
              <a:buNone/>
            </a:pPr>
            <a:r>
              <a:rPr lang="en-US" sz="2600" dirty="0" smtClean="0"/>
              <a:t>		} </a:t>
            </a:r>
            <a:r>
              <a:rPr lang="en-US" sz="2600" dirty="0" smtClean="0">
                <a:solidFill>
                  <a:srgbClr val="FF0000"/>
                </a:solidFill>
              </a:rPr>
              <a:t>else</a:t>
            </a: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		    </a:t>
            </a:r>
            <a:r>
              <a:rPr lang="id-ID" sz="2600" dirty="0" smtClean="0"/>
              <a:t>  </a:t>
            </a:r>
            <a:r>
              <a:rPr lang="en-US" sz="2600" dirty="0" smtClean="0"/>
              <a:t> </a:t>
            </a:r>
            <a:r>
              <a:rPr lang="en-US" sz="2600" dirty="0" err="1" smtClean="0"/>
              <a:t>diskon</a:t>
            </a:r>
            <a:r>
              <a:rPr lang="en-US" sz="2600" dirty="0" smtClean="0"/>
              <a:t> = 0;</a:t>
            </a:r>
          </a:p>
          <a:p>
            <a:pPr>
              <a:buNone/>
            </a:pPr>
            <a:r>
              <a:rPr lang="en-US" sz="2600" dirty="0" smtClean="0"/>
              <a:t>		}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id-ID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Diskon</a:t>
            </a:r>
            <a:r>
              <a:rPr lang="en-US" sz="2600" dirty="0" smtClean="0"/>
              <a:t> = " + </a:t>
            </a:r>
            <a:r>
              <a:rPr lang="en-US" sz="2600" dirty="0" err="1" smtClean="0"/>
              <a:t>diskon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id-ID" sz="2600" dirty="0" smtClean="0"/>
              <a:t> </a:t>
            </a: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id-ID" sz="2600" dirty="0" smtClean="0"/>
              <a:t>  </a:t>
            </a:r>
            <a:r>
              <a:rPr lang="en-US" sz="2600" dirty="0" smtClean="0"/>
              <a:t>}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14300"/>
            <a:ext cx="7772400" cy="952500"/>
          </a:xfrm>
        </p:spPr>
        <p:txBody>
          <a:bodyPr/>
          <a:lstStyle/>
          <a:p>
            <a:r>
              <a:rPr lang="id-ID" dirty="0" smtClean="0"/>
              <a:t>Pernyataan </a:t>
            </a:r>
            <a:r>
              <a:rPr lang="id-ID" dirty="0" err="1" smtClean="0"/>
              <a:t>if</a:t>
            </a:r>
            <a:r>
              <a:rPr lang="id-ID" dirty="0" smtClean="0"/>
              <a:t> dan </a:t>
            </a:r>
            <a:r>
              <a:rPr lang="id-ID" dirty="0" err="1" smtClean="0"/>
              <a:t>if-else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 descr="syntax_i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1"/>
            <a:ext cx="8534400" cy="465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02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sz="3600" dirty="0" smtClean="0"/>
              <a:t>Modifikasi </a:t>
            </a:r>
            <a:r>
              <a:rPr lang="id-ID" sz="3600" dirty="0" err="1" smtClean="0"/>
              <a:t>class</a:t>
            </a:r>
            <a:r>
              <a:rPr lang="id-ID" sz="3600" dirty="0" smtClean="0"/>
              <a:t> </a:t>
            </a:r>
            <a:r>
              <a:rPr lang="en-US" sz="3600" dirty="0">
                <a:solidFill>
                  <a:srgbClr val="C00000"/>
                </a:solidFill>
              </a:rPr>
              <a:t>Bank</a:t>
            </a:r>
            <a:r>
              <a:rPr lang="id-ID" sz="3600" dirty="0">
                <a:solidFill>
                  <a:srgbClr val="C00000"/>
                </a:solidFill>
              </a:rPr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0000"/>
                </a:solidFill>
              </a:rPr>
              <a:t>Bank</a:t>
            </a:r>
            <a:r>
              <a:rPr lang="id-ID" sz="3600" dirty="0">
                <a:solidFill>
                  <a:srgbClr val="C00000"/>
                </a:solidFill>
              </a:rPr>
              <a:t>Beraksi </a:t>
            </a:r>
            <a:r>
              <a:rPr lang="id-ID" sz="3600" dirty="0"/>
              <a:t>yang sebelumnya sudah kita </a:t>
            </a:r>
            <a:r>
              <a:rPr lang="id-ID" sz="3600" dirty="0" smtClean="0"/>
              <a:t>buat</a:t>
            </a:r>
          </a:p>
          <a:p>
            <a:r>
              <a:rPr lang="id-ID" sz="3600" dirty="0" smtClean="0"/>
              <a:t>Tampilkan </a:t>
            </a:r>
            <a:r>
              <a:rPr lang="id-ID" sz="3600" dirty="0" err="1" smtClean="0"/>
              <a:t>error</a:t>
            </a:r>
            <a:r>
              <a:rPr lang="id-ID" sz="3600" dirty="0" smtClean="0"/>
              <a:t> dengan menggunakan </a:t>
            </a:r>
            <a:r>
              <a:rPr lang="id-ID" sz="3600" dirty="0" err="1" smtClean="0">
                <a:solidFill>
                  <a:srgbClr val="C00000"/>
                </a:solidFill>
              </a:rPr>
              <a:t>if-else</a:t>
            </a:r>
            <a:r>
              <a:rPr lang="id-ID" sz="3600" dirty="0" smtClean="0"/>
              <a:t> apabila pada saat pengambilan uang, </a:t>
            </a:r>
            <a:r>
              <a:rPr lang="id-ID" sz="3600" dirty="0" smtClean="0">
                <a:solidFill>
                  <a:srgbClr val="C00000"/>
                </a:solidFill>
              </a:rPr>
              <a:t>saldo tidak mencukupi</a:t>
            </a:r>
          </a:p>
          <a:p>
            <a:endParaRPr lang="id-ID" sz="3600" dirty="0" smtClean="0">
              <a:solidFill>
                <a:srgbClr val="C00000"/>
              </a:solidFill>
            </a:endParaRPr>
          </a:p>
          <a:p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8100"/>
            <a:ext cx="7772400" cy="952500"/>
          </a:xfrm>
        </p:spPr>
        <p:txBody>
          <a:bodyPr/>
          <a:lstStyle/>
          <a:p>
            <a:r>
              <a:rPr lang="en-US" dirty="0" smtClean="0"/>
              <a:t>if-else </a:t>
            </a:r>
            <a:r>
              <a:rPr lang="en-US" dirty="0" err="1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47625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 err="1" smtClean="0"/>
              <a:t>Mengatur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yang </a:t>
            </a:r>
            <a:r>
              <a:rPr lang="fi-FI" sz="3200" dirty="0" smtClean="0"/>
              <a:t>dijalankan sewaktu </a:t>
            </a:r>
            <a:r>
              <a:rPr lang="fi-FI" sz="3200" dirty="0" smtClean="0">
                <a:solidFill>
                  <a:srgbClr val="C00000"/>
                </a:solidFill>
              </a:rPr>
              <a:t>kondisi berupa pilihan</a:t>
            </a:r>
          </a:p>
          <a:p>
            <a:r>
              <a:rPr lang="en-US" sz="3200" dirty="0" err="1" smtClean="0"/>
              <a:t>Bentuk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if(</a:t>
            </a:r>
            <a:r>
              <a:rPr lang="en-US" sz="2400" dirty="0" err="1" smtClean="0">
                <a:solidFill>
                  <a:srgbClr val="C00000"/>
                </a:solidFill>
              </a:rPr>
              <a:t>kondisiA</a:t>
            </a:r>
            <a:r>
              <a:rPr lang="en-US" sz="2400" dirty="0" smtClean="0">
                <a:solidFill>
                  <a:srgbClr val="C00000"/>
                </a:solidFill>
              </a:rPr>
              <a:t>){</a:t>
            </a:r>
          </a:p>
          <a:p>
            <a:pPr>
              <a:buNone/>
            </a:pPr>
            <a:r>
              <a:rPr lang="sv-SE" sz="2400" dirty="0" smtClean="0">
                <a:solidFill>
                  <a:srgbClr val="C00000"/>
                </a:solidFill>
              </a:rPr>
              <a:t>	</a:t>
            </a:r>
            <a:r>
              <a:rPr lang="id-ID" sz="2400" dirty="0" smtClean="0">
                <a:solidFill>
                  <a:srgbClr val="C00000"/>
                </a:solidFill>
              </a:rPr>
              <a:t>	</a:t>
            </a:r>
            <a:r>
              <a:rPr lang="sv-SE" sz="2400" dirty="0" smtClean="0">
                <a:solidFill>
                  <a:srgbClr val="0070C0"/>
                </a:solidFill>
              </a:rPr>
              <a:t>// pernyataan yang dijalankan, bila kondisiA benar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}else if(</a:t>
            </a:r>
            <a:r>
              <a:rPr lang="en-US" sz="2400" dirty="0" err="1" smtClean="0">
                <a:solidFill>
                  <a:srgbClr val="C00000"/>
                </a:solidFill>
              </a:rPr>
              <a:t>kondisiB</a:t>
            </a:r>
            <a:r>
              <a:rPr lang="en-US" sz="2400" dirty="0" smtClean="0">
                <a:solidFill>
                  <a:srgbClr val="C00000"/>
                </a:solidFill>
              </a:rPr>
              <a:t>){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id-ID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 err="1" smtClean="0">
                <a:solidFill>
                  <a:srgbClr val="0070C0"/>
                </a:solidFill>
              </a:rPr>
              <a:t>pernyataan</a:t>
            </a:r>
            <a:r>
              <a:rPr lang="en-US" sz="2400" dirty="0" smtClean="0">
                <a:solidFill>
                  <a:srgbClr val="0070C0"/>
                </a:solidFill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</a:rPr>
              <a:t>dijalankan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bila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kondisiB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benar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}else if(</a:t>
            </a:r>
            <a:r>
              <a:rPr lang="en-US" sz="2400" dirty="0" err="1" smtClean="0">
                <a:solidFill>
                  <a:srgbClr val="C00000"/>
                </a:solidFill>
              </a:rPr>
              <a:t>kondisiC</a:t>
            </a:r>
            <a:r>
              <a:rPr lang="en-US" sz="2400" dirty="0" smtClean="0">
                <a:solidFill>
                  <a:srgbClr val="C00000"/>
                </a:solidFill>
              </a:rPr>
              <a:t>){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id-ID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 err="1" smtClean="0">
                <a:solidFill>
                  <a:srgbClr val="0070C0"/>
                </a:solidFill>
              </a:rPr>
              <a:t>pernyataan</a:t>
            </a:r>
            <a:r>
              <a:rPr lang="en-US" sz="2400" dirty="0" smtClean="0">
                <a:solidFill>
                  <a:srgbClr val="0070C0"/>
                </a:solidFill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</a:rPr>
              <a:t>dijalankan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bila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kondisiC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benar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}else{</a:t>
            </a:r>
          </a:p>
          <a:p>
            <a:pPr>
              <a:buNone/>
            </a:pPr>
            <a:r>
              <a:rPr lang="fi-FI" sz="2400" dirty="0" smtClean="0">
                <a:solidFill>
                  <a:srgbClr val="C00000"/>
                </a:solidFill>
              </a:rPr>
              <a:t>	</a:t>
            </a:r>
            <a:r>
              <a:rPr lang="id-ID" sz="2400" dirty="0" smtClean="0">
                <a:solidFill>
                  <a:srgbClr val="C00000"/>
                </a:solidFill>
              </a:rPr>
              <a:t>	</a:t>
            </a:r>
            <a:r>
              <a:rPr lang="fi-FI" sz="2400" dirty="0" smtClean="0">
                <a:solidFill>
                  <a:srgbClr val="0070C0"/>
                </a:solidFill>
              </a:rPr>
              <a:t>// pernyataan yang dijalankan untuk kondisi selain itu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}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3820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PernyataanIFELSEIF.java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01700"/>
            <a:ext cx="9144000" cy="5080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public class </a:t>
            </a:r>
            <a:r>
              <a:rPr lang="en-US" sz="2000" dirty="0" err="1" smtClean="0"/>
              <a:t>PernyataanIFELSEIF</a:t>
            </a: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sv-SE" sz="2000" dirty="0" smtClean="0"/>
              <a:t>		int skorUjian= 86; char nilai;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skorUjian</a:t>
            </a:r>
            <a:r>
              <a:rPr lang="en-US" sz="2000" dirty="0" smtClean="0"/>
              <a:t> &gt;= 90) {</a:t>
            </a:r>
          </a:p>
          <a:p>
            <a:pPr lvl="1">
              <a:buNone/>
            </a:pPr>
            <a:r>
              <a:rPr lang="en-US" sz="2000" dirty="0" smtClean="0"/>
              <a:t>		     </a:t>
            </a:r>
            <a:r>
              <a:rPr lang="en-US" sz="2000" dirty="0" err="1" smtClean="0"/>
              <a:t>nilai</a:t>
            </a:r>
            <a:r>
              <a:rPr lang="en-US" sz="2000" dirty="0" smtClean="0"/>
              <a:t> = 'A';</a:t>
            </a:r>
          </a:p>
          <a:p>
            <a:pPr lvl="1">
              <a:buNone/>
            </a:pPr>
            <a:r>
              <a:rPr lang="en-US" sz="2000" dirty="0" smtClean="0"/>
              <a:t>		} </a:t>
            </a:r>
            <a:r>
              <a:rPr lang="en-US" sz="2000" dirty="0" smtClean="0">
                <a:solidFill>
                  <a:srgbClr val="FF0000"/>
                </a:solidFill>
              </a:rPr>
              <a:t>else if </a:t>
            </a:r>
            <a:r>
              <a:rPr lang="en-US" sz="2000" dirty="0" smtClean="0"/>
              <a:t>(</a:t>
            </a:r>
            <a:r>
              <a:rPr lang="en-US" sz="2000" dirty="0" err="1" smtClean="0"/>
              <a:t>skorUjian</a:t>
            </a:r>
            <a:r>
              <a:rPr lang="en-US" sz="2000" dirty="0" smtClean="0"/>
              <a:t> &gt;= 80) {</a:t>
            </a:r>
          </a:p>
          <a:p>
            <a:pPr lvl="1">
              <a:buNone/>
            </a:pPr>
            <a:r>
              <a:rPr lang="en-US" sz="2000" dirty="0" smtClean="0"/>
              <a:t>		      </a:t>
            </a:r>
            <a:r>
              <a:rPr lang="en-US" sz="2000" dirty="0" err="1" smtClean="0"/>
              <a:t>nilai</a:t>
            </a:r>
            <a:r>
              <a:rPr lang="en-US" sz="2000" dirty="0" smtClean="0"/>
              <a:t> = 'B';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} else if </a:t>
            </a:r>
            <a:r>
              <a:rPr lang="en-US" sz="2000" dirty="0" smtClean="0"/>
              <a:t>(</a:t>
            </a:r>
            <a:r>
              <a:rPr lang="en-US" sz="2000" dirty="0" err="1" smtClean="0"/>
              <a:t>skorUjian</a:t>
            </a:r>
            <a:r>
              <a:rPr lang="en-US" sz="2000" dirty="0" smtClean="0"/>
              <a:t> &gt;= 70) {</a:t>
            </a:r>
          </a:p>
          <a:p>
            <a:pPr lvl="1">
              <a:buNone/>
            </a:pPr>
            <a:r>
              <a:rPr lang="en-US" sz="2000" dirty="0" smtClean="0"/>
              <a:t>		     </a:t>
            </a:r>
            <a:r>
              <a:rPr lang="en-US" sz="2000" dirty="0" err="1" smtClean="0"/>
              <a:t>nilai</a:t>
            </a:r>
            <a:r>
              <a:rPr lang="en-US" sz="2000" dirty="0" smtClean="0"/>
              <a:t> = 'C';</a:t>
            </a:r>
          </a:p>
          <a:p>
            <a:pPr lvl="1">
              <a:buNone/>
            </a:pPr>
            <a:r>
              <a:rPr lang="en-US" sz="2000" dirty="0" smtClean="0"/>
              <a:t>		} </a:t>
            </a:r>
            <a:r>
              <a:rPr lang="en-US" sz="2000" dirty="0" smtClean="0">
                <a:solidFill>
                  <a:srgbClr val="FF0000"/>
                </a:solidFill>
              </a:rPr>
              <a:t>else</a:t>
            </a:r>
            <a:r>
              <a:rPr lang="en-US" sz="2000" dirty="0" smtClean="0"/>
              <a:t> {</a:t>
            </a:r>
          </a:p>
          <a:p>
            <a:pPr lvl="1">
              <a:buNone/>
            </a:pPr>
            <a:r>
              <a:rPr lang="en-US" sz="2000" dirty="0" smtClean="0"/>
              <a:t>		     </a:t>
            </a:r>
            <a:r>
              <a:rPr lang="en-US" sz="2000" dirty="0" err="1" smtClean="0"/>
              <a:t>nilai</a:t>
            </a:r>
            <a:r>
              <a:rPr lang="en-US" sz="2000" dirty="0" smtClean="0"/>
              <a:t> = 'D';</a:t>
            </a:r>
          </a:p>
          <a:p>
            <a:pPr lvl="1">
              <a:buNone/>
            </a:pPr>
            <a:r>
              <a:rPr lang="en-US" sz="2000" dirty="0" smtClean="0"/>
              <a:t>		}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Nilai</a:t>
            </a:r>
            <a:r>
              <a:rPr lang="en-US" sz="2000" dirty="0" smtClean="0"/>
              <a:t> = " + </a:t>
            </a:r>
            <a:r>
              <a:rPr lang="en-US" sz="2000" dirty="0" err="1" smtClean="0"/>
              <a:t>nilai</a:t>
            </a:r>
            <a:r>
              <a:rPr lang="en-US" sz="2000" dirty="0" smtClean="0"/>
              <a:t>);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"/>
            <a:ext cx="7772400" cy="9525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r>
              <a:rPr lang="id-ID" dirty="0" smtClean="0"/>
              <a:t>: </a:t>
            </a:r>
            <a:r>
              <a:rPr lang="id-ID" dirty="0" err="1" smtClean="0"/>
              <a:t>Input</a:t>
            </a:r>
            <a:r>
              <a:rPr lang="id-ID" dirty="0" smtClean="0"/>
              <a:t> Data pada </a:t>
            </a:r>
            <a:r>
              <a:rPr lang="id-ID" dirty="0" err="1" smtClean="0"/>
              <a:t>Mematika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2501"/>
            <a:ext cx="8229600" cy="3993886"/>
          </a:xfrm>
        </p:spPr>
        <p:txBody>
          <a:bodyPr>
            <a:normAutofit fontScale="92500"/>
          </a:bodyPr>
          <a:lstStyle/>
          <a:p>
            <a:r>
              <a:rPr lang="en-US" sz="3600" dirty="0" err="1"/>
              <a:t>Modifikasi</a:t>
            </a:r>
            <a:r>
              <a:rPr lang="en-US" sz="3600" dirty="0"/>
              <a:t> program </a:t>
            </a:r>
            <a:r>
              <a:rPr lang="en-US" sz="3600" dirty="0" err="1" smtClean="0"/>
              <a:t>Matematika</a:t>
            </a:r>
            <a:r>
              <a:rPr lang="id-ID" sz="3600" dirty="0" smtClean="0"/>
              <a:t> dan </a:t>
            </a:r>
            <a:r>
              <a:rPr lang="id-ID" sz="3600" dirty="0" err="1" smtClean="0"/>
              <a:t>MatematikaBeraksi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sebelumnya</a:t>
            </a:r>
            <a:r>
              <a:rPr lang="en-US" sz="3600" dirty="0"/>
              <a:t> </a:t>
            </a:r>
            <a:r>
              <a:rPr lang="en-US" sz="3600" dirty="0" err="1"/>
              <a:t>sudah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buat</a:t>
            </a:r>
            <a:r>
              <a:rPr lang="en-US" sz="3600" dirty="0"/>
              <a:t> </a:t>
            </a:r>
            <a:endParaRPr lang="id-ID" sz="3600" dirty="0" smtClean="0"/>
          </a:p>
          <a:p>
            <a:r>
              <a:rPr lang="en-US" sz="3600" dirty="0" smtClean="0"/>
              <a:t>Input </a:t>
            </a:r>
            <a:r>
              <a:rPr lang="en-US" sz="3600" dirty="0"/>
              <a:t>data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lewat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0000"/>
                </a:solidFill>
              </a:rPr>
              <a:t>prompt </a:t>
            </a:r>
            <a:r>
              <a:rPr lang="id-ID" sz="3600" dirty="0">
                <a:solidFill>
                  <a:srgbClr val="C00000"/>
                </a:solidFill>
              </a:rPr>
              <a:t>(</a:t>
            </a:r>
            <a:r>
              <a:rPr lang="en-US" sz="3600" dirty="0">
                <a:solidFill>
                  <a:srgbClr val="C00000"/>
                </a:solidFill>
              </a:rPr>
              <a:t>class Scanner</a:t>
            </a:r>
            <a:r>
              <a:rPr lang="id-ID" sz="3600" dirty="0">
                <a:solidFill>
                  <a:srgbClr val="C00000"/>
                </a:solidFill>
              </a:rPr>
              <a:t>)</a:t>
            </a:r>
            <a:endParaRPr lang="en-US" sz="3600" dirty="0"/>
          </a:p>
          <a:p>
            <a:r>
              <a:rPr lang="en-US" sz="3600" dirty="0" err="1"/>
              <a:t>Buat</a:t>
            </a:r>
            <a:r>
              <a:rPr lang="en-US" sz="3600" dirty="0"/>
              <a:t> menu </a:t>
            </a:r>
            <a:r>
              <a:rPr lang="en-US" sz="3600" dirty="0" err="1"/>
              <a:t>pilihan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fitur</a:t>
            </a:r>
            <a:r>
              <a:rPr lang="en-US" sz="3600" dirty="0"/>
              <a:t> </a:t>
            </a:r>
            <a:r>
              <a:rPr lang="en-US" sz="3600" dirty="0" err="1"/>
              <a:t>pertambahan</a:t>
            </a:r>
            <a:r>
              <a:rPr lang="en-US" sz="3600" dirty="0"/>
              <a:t>, </a:t>
            </a:r>
            <a:r>
              <a:rPr lang="en-US" sz="3600" dirty="0" err="1"/>
              <a:t>pengurangan</a:t>
            </a:r>
            <a:r>
              <a:rPr lang="en-US" sz="3600" dirty="0"/>
              <a:t>, </a:t>
            </a:r>
            <a:r>
              <a:rPr lang="en-US" sz="3600" dirty="0" err="1"/>
              <a:t>pembagian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perkalian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079500"/>
            <a:ext cx="8553450" cy="41275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C00000"/>
                </a:solidFill>
              </a:rPr>
              <a:t>System.in</a:t>
            </a:r>
            <a:r>
              <a:rPr lang="en-US" sz="3600" dirty="0" smtClean="0"/>
              <a:t>: </a:t>
            </a:r>
            <a:r>
              <a:rPr lang="en-US" sz="3600" dirty="0" err="1" smtClean="0"/>
              <a:t>menangani</a:t>
            </a:r>
            <a:r>
              <a:rPr lang="en-US" sz="3600" dirty="0" smtClean="0"/>
              <a:t> </a:t>
            </a:r>
            <a:r>
              <a:rPr lang="en-US" sz="3600" dirty="0" err="1" smtClean="0"/>
              <a:t>pembacaan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keyboard (</a:t>
            </a:r>
            <a:r>
              <a:rPr lang="en-US" sz="3600" dirty="0" smtClean="0">
                <a:solidFill>
                  <a:srgbClr val="0070C0"/>
                </a:solidFill>
              </a:rPr>
              <a:t>standard input</a:t>
            </a:r>
            <a:r>
              <a:rPr lang="en-US" sz="3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C00000"/>
                </a:solidFill>
              </a:rPr>
              <a:t>System.out</a:t>
            </a:r>
            <a:r>
              <a:rPr lang="en-US" sz="3600" dirty="0" smtClean="0"/>
              <a:t>: </a:t>
            </a:r>
            <a:r>
              <a:rPr lang="en-US" sz="3600" dirty="0" err="1" smtClean="0"/>
              <a:t>mengirimkan</a:t>
            </a:r>
            <a:r>
              <a:rPr lang="en-US" sz="3600" dirty="0" smtClean="0"/>
              <a:t> </a:t>
            </a:r>
            <a:r>
              <a:rPr lang="en-US" sz="3600" dirty="0" err="1" smtClean="0"/>
              <a:t>keluaran</a:t>
            </a:r>
            <a:r>
              <a:rPr lang="en-US" sz="3600" dirty="0" smtClean="0"/>
              <a:t>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layar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0070C0"/>
                </a:solidFill>
              </a:rPr>
              <a:t>standard output</a:t>
            </a:r>
            <a:r>
              <a:rPr lang="en-US" sz="3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System.err</a:t>
            </a:r>
            <a:r>
              <a:rPr lang="en-US" sz="3600" dirty="0" smtClean="0"/>
              <a:t>: </a:t>
            </a:r>
            <a:r>
              <a:rPr lang="en-US" sz="3600" dirty="0" err="1" smtClean="0"/>
              <a:t>mengirimkan</a:t>
            </a:r>
            <a:r>
              <a:rPr lang="en-US" sz="3600" dirty="0" smtClean="0"/>
              <a:t> </a:t>
            </a:r>
            <a:r>
              <a:rPr lang="en-US" sz="3600" dirty="0" err="1" smtClean="0"/>
              <a:t>kesalahan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0070C0"/>
                </a:solidFill>
              </a:rPr>
              <a:t>standard error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id-ID" dirty="0" smtClean="0"/>
              <a:t>: Tampilan Matematika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3200" dirty="0"/>
              <a:t>Menu Aplikasi Matematika:</a:t>
            </a:r>
          </a:p>
          <a:p>
            <a:pPr>
              <a:buNone/>
            </a:pPr>
            <a:r>
              <a:rPr lang="fi-FI" sz="2200" dirty="0"/>
              <a:t>1. Pertambahan	</a:t>
            </a:r>
            <a:r>
              <a:rPr lang="id-ID" sz="2200" dirty="0"/>
              <a:t> </a:t>
            </a:r>
            <a:r>
              <a:rPr lang="id-ID" sz="2200" dirty="0" smtClean="0"/>
              <a:t>     </a:t>
            </a:r>
            <a:r>
              <a:rPr lang="fi-FI" sz="2200" dirty="0" smtClean="0"/>
              <a:t>2</a:t>
            </a:r>
            <a:r>
              <a:rPr lang="fi-FI" sz="2200" dirty="0"/>
              <a:t>. </a:t>
            </a:r>
            <a:r>
              <a:rPr lang="fi-FI" sz="2200" dirty="0" smtClean="0"/>
              <a:t>Penguranga</a:t>
            </a:r>
            <a:r>
              <a:rPr lang="id-ID" sz="2200" dirty="0" smtClean="0"/>
              <a:t>n       </a:t>
            </a:r>
            <a:r>
              <a:rPr lang="fi-FI" sz="2200" dirty="0" smtClean="0"/>
              <a:t>3</a:t>
            </a:r>
            <a:r>
              <a:rPr lang="fi-FI" sz="2200" dirty="0"/>
              <a:t>. </a:t>
            </a:r>
            <a:r>
              <a:rPr lang="fi-FI" sz="2200" dirty="0" smtClean="0"/>
              <a:t>Perkalia</a:t>
            </a:r>
            <a:r>
              <a:rPr lang="id-ID" sz="2200" dirty="0" smtClean="0"/>
              <a:t>n      </a:t>
            </a:r>
            <a:r>
              <a:rPr lang="fi-FI" sz="2200" dirty="0" smtClean="0"/>
              <a:t>4</a:t>
            </a:r>
            <a:r>
              <a:rPr lang="fi-FI" sz="2200" dirty="0"/>
              <a:t>. </a:t>
            </a:r>
            <a:r>
              <a:rPr lang="fi-FI" sz="2200" dirty="0" smtClean="0"/>
              <a:t>Pembagian</a:t>
            </a:r>
            <a:endParaRPr lang="fi-FI" sz="24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id-ID" sz="3200" dirty="0"/>
              <a:t>Pilih Menu = </a:t>
            </a:r>
            <a:r>
              <a:rPr lang="id-ID" sz="3200" dirty="0">
                <a:solidFill>
                  <a:srgbClr val="C00000"/>
                </a:solidFill>
              </a:rPr>
              <a:t>1</a:t>
            </a:r>
            <a:endParaRPr lang="en-US" sz="3200" dirty="0"/>
          </a:p>
          <a:p>
            <a:pPr>
              <a:buNone/>
            </a:pPr>
            <a:r>
              <a:rPr lang="id-ID" sz="3200" dirty="0"/>
              <a:t>Masukkan Angka Pertama = </a:t>
            </a:r>
            <a:r>
              <a:rPr lang="id-ID" sz="3200" dirty="0">
                <a:solidFill>
                  <a:srgbClr val="C00000"/>
                </a:solidFill>
              </a:rPr>
              <a:t>3</a:t>
            </a:r>
          </a:p>
          <a:p>
            <a:pPr>
              <a:buNone/>
            </a:pPr>
            <a:r>
              <a:rPr lang="id-ID" sz="3200" dirty="0"/>
              <a:t>Masukkan Angka Kedua =</a:t>
            </a:r>
            <a:r>
              <a:rPr lang="id-ID" sz="3200" dirty="0">
                <a:solidFill>
                  <a:srgbClr val="C00000"/>
                </a:solidFill>
              </a:rPr>
              <a:t>23</a:t>
            </a:r>
          </a:p>
          <a:p>
            <a:pPr marL="509587" indent="-514350">
              <a:buNone/>
            </a:pPr>
            <a:endParaRPr lang="id-ID" sz="1800" dirty="0"/>
          </a:p>
          <a:p>
            <a:pPr marL="509587" indent="-514350">
              <a:buNone/>
            </a:pPr>
            <a:r>
              <a:rPr lang="id-ID" sz="3200" dirty="0"/>
              <a:t>Hasil </a:t>
            </a:r>
            <a:r>
              <a:rPr lang="en-US" sz="3200" dirty="0" err="1">
                <a:solidFill>
                  <a:srgbClr val="FF0000"/>
                </a:solidFill>
              </a:rPr>
              <a:t>Pertambahan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23</a:t>
            </a:r>
            <a:r>
              <a:rPr lang="id-ID" sz="3200" dirty="0"/>
              <a:t> adalah </a:t>
            </a:r>
            <a:r>
              <a:rPr lang="id-ID" sz="3200" dirty="0">
                <a:solidFill>
                  <a:srgbClr val="C00000"/>
                </a:solidFill>
              </a:rPr>
              <a:t>26</a:t>
            </a: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1446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"/>
            <a:ext cx="7772400" cy="9525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id-ID" dirty="0" smtClean="0"/>
              <a:t>: </a:t>
            </a:r>
            <a:r>
              <a:rPr lang="id-ID" dirty="0" err="1" smtClean="0"/>
              <a:t>Input</a:t>
            </a:r>
            <a:r>
              <a:rPr lang="id-ID" dirty="0" smtClean="0"/>
              <a:t> Data pada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3200" dirty="0" smtClean="0"/>
              <a:t>Modifikasi </a:t>
            </a:r>
            <a:r>
              <a:rPr lang="id-ID" sz="3200" dirty="0" err="1" smtClean="0"/>
              <a:t>class</a:t>
            </a:r>
            <a:r>
              <a:rPr lang="id-ID" sz="3200" dirty="0" smtClean="0"/>
              <a:t> </a:t>
            </a:r>
            <a:r>
              <a:rPr lang="en-US" sz="3200" dirty="0">
                <a:solidFill>
                  <a:srgbClr val="C00000"/>
                </a:solidFill>
              </a:rPr>
              <a:t>Bank</a:t>
            </a:r>
            <a:r>
              <a:rPr lang="id-ID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Bank</a:t>
            </a:r>
            <a:r>
              <a:rPr lang="id-ID" sz="3200" dirty="0">
                <a:solidFill>
                  <a:srgbClr val="C00000"/>
                </a:solidFill>
              </a:rPr>
              <a:t>Beraksi </a:t>
            </a:r>
            <a:r>
              <a:rPr lang="id-ID" sz="3200" dirty="0"/>
              <a:t>yang sebelumnya sudah kita </a:t>
            </a:r>
            <a:r>
              <a:rPr lang="id-ID" sz="3200" dirty="0" smtClean="0"/>
              <a:t>buat</a:t>
            </a:r>
          </a:p>
          <a:p>
            <a:r>
              <a:rPr lang="id-ID" sz="3200" dirty="0" smtClean="0"/>
              <a:t>Tampilkan </a:t>
            </a:r>
            <a:r>
              <a:rPr lang="id-ID" sz="3200" dirty="0" err="1" smtClean="0"/>
              <a:t>error</a:t>
            </a:r>
            <a:r>
              <a:rPr lang="id-ID" sz="3200" dirty="0" smtClean="0"/>
              <a:t> dengan menggunakan </a:t>
            </a:r>
            <a:r>
              <a:rPr lang="id-ID" sz="3200" dirty="0" err="1" smtClean="0">
                <a:solidFill>
                  <a:srgbClr val="C00000"/>
                </a:solidFill>
              </a:rPr>
              <a:t>if-else</a:t>
            </a:r>
            <a:r>
              <a:rPr lang="id-ID" sz="3200" dirty="0" smtClean="0"/>
              <a:t> apabila pada saat pengambilan uang, </a:t>
            </a:r>
            <a:r>
              <a:rPr lang="id-ID" sz="3200" dirty="0" smtClean="0">
                <a:solidFill>
                  <a:srgbClr val="C00000"/>
                </a:solidFill>
              </a:rPr>
              <a:t>saldo tidak mencukupi</a:t>
            </a:r>
          </a:p>
          <a:p>
            <a:r>
              <a:rPr lang="en-US" sz="3200" dirty="0" err="1"/>
              <a:t>Buat</a:t>
            </a:r>
            <a:r>
              <a:rPr lang="en-US" sz="3200" dirty="0"/>
              <a:t> menu </a:t>
            </a:r>
            <a:r>
              <a:rPr lang="en-US" sz="3200" dirty="0" err="1"/>
              <a:t>pilihan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id-ID" sz="3200" dirty="0" smtClean="0"/>
              <a:t>cek saldo</a:t>
            </a:r>
            <a:r>
              <a:rPr lang="en-US" sz="3200" dirty="0" smtClean="0"/>
              <a:t>, </a:t>
            </a:r>
            <a:r>
              <a:rPr lang="id-ID" sz="3200" dirty="0" smtClean="0"/>
              <a:t>ambil uang, simpan uang</a:t>
            </a:r>
          </a:p>
          <a:p>
            <a:r>
              <a:rPr lang="id-ID" sz="3200" dirty="0" smtClean="0"/>
              <a:t>Buat saldo awal Rp. 100000 (masukkan nilai ke parameter pada saat pembuatan </a:t>
            </a:r>
            <a:r>
              <a:rPr lang="id-ID" sz="3200" dirty="0" err="1" smtClean="0"/>
              <a:t>object</a:t>
            </a:r>
            <a:r>
              <a:rPr lang="id-ID" sz="3200" dirty="0" smtClean="0"/>
              <a:t>)</a:t>
            </a:r>
          </a:p>
          <a:p>
            <a:endParaRPr lang="id-ID" sz="3200" dirty="0" smtClean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0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Latihan: Tampilan Bank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2800" dirty="0"/>
              <a:t>Menu ATM</a:t>
            </a:r>
          </a:p>
          <a:p>
            <a:pPr>
              <a:buNone/>
            </a:pPr>
            <a:r>
              <a:rPr lang="fi-FI" sz="2800" dirty="0"/>
              <a:t>1. Cek </a:t>
            </a:r>
            <a:r>
              <a:rPr lang="fi-FI" sz="2800" dirty="0" smtClean="0"/>
              <a:t>Saldo</a:t>
            </a:r>
            <a:r>
              <a:rPr lang="id-ID" sz="2800" dirty="0" smtClean="0"/>
              <a:t>		</a:t>
            </a:r>
            <a:r>
              <a:rPr lang="fi-FI" sz="2800" dirty="0" smtClean="0"/>
              <a:t>2</a:t>
            </a:r>
            <a:r>
              <a:rPr lang="fi-FI" sz="2800" dirty="0"/>
              <a:t>. Simpan Uang	      3. Ambil </a:t>
            </a:r>
            <a:r>
              <a:rPr lang="fi-FI" sz="2800" dirty="0" smtClean="0"/>
              <a:t>Uan</a:t>
            </a:r>
            <a:r>
              <a:rPr lang="id-ID" sz="2800" dirty="0" smtClean="0"/>
              <a:t>g</a:t>
            </a:r>
            <a:endParaRPr lang="en-US" sz="2800" dirty="0"/>
          </a:p>
          <a:p>
            <a:pPr>
              <a:buNone/>
            </a:pPr>
            <a:r>
              <a:rPr lang="id-ID" sz="2800" dirty="0"/>
              <a:t>Pilih Menu</a:t>
            </a:r>
            <a:r>
              <a:rPr lang="en-US" sz="2800" dirty="0"/>
              <a:t>:</a:t>
            </a:r>
            <a:r>
              <a:rPr lang="id-ID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endParaRPr lang="id-ID" sz="2800" dirty="0" smtClean="0"/>
          </a:p>
          <a:p>
            <a:pPr>
              <a:buNone/>
            </a:pP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/>
              <a:t>uang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simpan</a:t>
            </a:r>
            <a:r>
              <a:rPr lang="en-US" sz="2800" dirty="0"/>
              <a:t> </a:t>
            </a:r>
            <a:r>
              <a:rPr lang="en-US" sz="2800" dirty="0" err="1" smtClean="0"/>
              <a:t>Rp</a:t>
            </a:r>
            <a:r>
              <a:rPr lang="id-ID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150000</a:t>
            </a:r>
          </a:p>
          <a:p>
            <a:pPr>
              <a:buNone/>
            </a:pPr>
            <a:r>
              <a:rPr lang="en-US" sz="2800" dirty="0" err="1"/>
              <a:t>Saldo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 smtClean="0"/>
              <a:t>Rp</a:t>
            </a:r>
            <a:r>
              <a:rPr lang="id-ID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250000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26148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Ternary (</a:t>
            </a:r>
            <a:r>
              <a:rPr lang="en-US" dirty="0" err="1" smtClean="0"/>
              <a:t>Kondisi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Pernyataan</a:t>
            </a:r>
            <a:r>
              <a:rPr lang="en-US" sz="4000" dirty="0" smtClean="0"/>
              <a:t> </a:t>
            </a:r>
            <a:r>
              <a:rPr lang="en-US" sz="4000" dirty="0" err="1" smtClean="0"/>
              <a:t>kondisi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menggunakan</a:t>
            </a:r>
            <a:r>
              <a:rPr lang="id-ID" sz="4000" dirty="0" smtClean="0"/>
              <a:t> </a:t>
            </a:r>
            <a:r>
              <a:rPr lang="sv-SE" sz="4000" dirty="0" smtClean="0"/>
              <a:t>operator ternary (melibatkan </a:t>
            </a:r>
            <a:r>
              <a:rPr lang="sv-SE" sz="4000" dirty="0" smtClean="0">
                <a:solidFill>
                  <a:srgbClr val="C00000"/>
                </a:solidFill>
              </a:rPr>
              <a:t>tiga buah </a:t>
            </a:r>
            <a:r>
              <a:rPr lang="en-US" sz="4000" dirty="0" smtClean="0">
                <a:solidFill>
                  <a:srgbClr val="C00000"/>
                </a:solidFill>
              </a:rPr>
              <a:t>operand</a:t>
            </a:r>
            <a:r>
              <a:rPr lang="en-US" sz="4000" dirty="0" smtClean="0"/>
              <a:t>)</a:t>
            </a:r>
          </a:p>
          <a:p>
            <a:endParaRPr lang="en-US" dirty="0" smtClean="0"/>
          </a:p>
          <a:p>
            <a:r>
              <a:rPr lang="en-US" sz="4000" dirty="0" err="1" smtClean="0"/>
              <a:t>Bentuk</a:t>
            </a:r>
            <a:r>
              <a:rPr lang="en-US" sz="40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err="1" smtClean="0">
                <a:solidFill>
                  <a:srgbClr val="C00000"/>
                </a:solidFill>
              </a:rPr>
              <a:t>ekspresi_kondisi</a:t>
            </a:r>
            <a:r>
              <a:rPr lang="en-US" sz="3600" dirty="0" smtClean="0">
                <a:solidFill>
                  <a:srgbClr val="C00000"/>
                </a:solidFill>
              </a:rPr>
              <a:t> ? nilai_1 : nilai_2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8" y="158751"/>
            <a:ext cx="8561387" cy="539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OperatorTernary.java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98500"/>
            <a:ext cx="9144000" cy="50165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endParaRPr lang="id-ID" sz="2800" dirty="0" smtClean="0"/>
          </a:p>
          <a:p>
            <a:pPr>
              <a:buNone/>
            </a:pPr>
            <a:r>
              <a:rPr lang="id-ID" sz="2800" dirty="0" smtClean="0"/>
              <a:t>  </a:t>
            </a:r>
            <a:r>
              <a:rPr lang="en-US" sz="2800" dirty="0" smtClean="0"/>
              <a:t>public class </a:t>
            </a:r>
            <a:r>
              <a:rPr lang="en-US" sz="2800" dirty="0" err="1" smtClean="0"/>
              <a:t>OperatorTernary</a:t>
            </a: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   </a:t>
            </a:r>
            <a:r>
              <a:rPr lang="en-US" sz="2800" dirty="0" smtClean="0"/>
              <a:t>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totalBelanja</a:t>
            </a:r>
            <a:r>
              <a:rPr lang="en-US" sz="2800" dirty="0" smtClean="0"/>
              <a:t> = 500000;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id-ID" sz="2600" dirty="0" smtClean="0"/>
              <a:t>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diskon</a:t>
            </a:r>
            <a:r>
              <a:rPr lang="en-US" sz="2600" dirty="0" smtClean="0"/>
              <a:t> = </a:t>
            </a:r>
            <a:r>
              <a:rPr lang="en-US" sz="2600" dirty="0" err="1" smtClean="0">
                <a:solidFill>
                  <a:srgbClr val="C00000"/>
                </a:solidFill>
              </a:rPr>
              <a:t>totalBelanja</a:t>
            </a:r>
            <a:r>
              <a:rPr lang="en-US" sz="2600" dirty="0" smtClean="0">
                <a:solidFill>
                  <a:srgbClr val="C00000"/>
                </a:solidFill>
              </a:rPr>
              <a:t> &gt;= 100000 ?</a:t>
            </a:r>
            <a:r>
              <a:rPr lang="en-US" sz="2600" dirty="0" err="1" smtClean="0">
                <a:solidFill>
                  <a:srgbClr val="C00000"/>
                </a:solidFill>
              </a:rPr>
              <a:t>totalBelanja</a:t>
            </a:r>
            <a:r>
              <a:rPr lang="en-US" sz="2600" dirty="0" smtClean="0">
                <a:solidFill>
                  <a:srgbClr val="C00000"/>
                </a:solidFill>
              </a:rPr>
              <a:t>/10 : 0</a:t>
            </a:r>
            <a:r>
              <a:rPr lang="en-US" sz="2600" dirty="0" smtClean="0"/>
              <a:t>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 err="1" smtClean="0"/>
              <a:t>Diskon</a:t>
            </a:r>
            <a:r>
              <a:rPr lang="en-US" sz="2800" dirty="0" smtClean="0"/>
              <a:t> = " + </a:t>
            </a:r>
            <a:r>
              <a:rPr lang="en-US" sz="2800" dirty="0" err="1" smtClean="0"/>
              <a:t>diskon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id-ID" sz="2800" dirty="0" smtClean="0"/>
              <a:t>	  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id-ID" sz="2800" dirty="0" smtClean="0"/>
              <a:t>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14300"/>
            <a:ext cx="7772400" cy="952500"/>
          </a:xfrm>
        </p:spPr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28700"/>
            <a:ext cx="8458200" cy="4572000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S</a:t>
            </a:r>
            <a:r>
              <a:rPr lang="en-US" sz="2800" dirty="0" smtClean="0"/>
              <a:t>witch </a:t>
            </a:r>
            <a:r>
              <a:rPr lang="id-ID" sz="2800" dirty="0" smtClean="0"/>
              <a:t>digunakan untuk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tindakan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berbeda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endParaRPr lang="en-US" sz="2800" dirty="0" smtClean="0"/>
          </a:p>
          <a:p>
            <a:r>
              <a:rPr lang="en-US" sz="2800" dirty="0" err="1" smtClean="0"/>
              <a:t>Bentuk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switch(</a:t>
            </a:r>
            <a:r>
              <a:rPr lang="en-US" sz="2200" dirty="0" err="1" smtClean="0">
                <a:solidFill>
                  <a:srgbClr val="C00000"/>
                </a:solidFill>
              </a:rPr>
              <a:t>ekspresi</a:t>
            </a:r>
            <a:r>
              <a:rPr lang="en-US" sz="2200" dirty="0" smtClean="0">
                <a:solidFill>
                  <a:srgbClr val="C00000"/>
                </a:solidFill>
              </a:rPr>
              <a:t>){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case </a:t>
            </a:r>
            <a:r>
              <a:rPr lang="en-US" sz="2200" dirty="0" err="1" smtClean="0">
                <a:solidFill>
                  <a:srgbClr val="C00000"/>
                </a:solidFill>
              </a:rPr>
              <a:t>nilaiSatu</a:t>
            </a:r>
            <a:r>
              <a:rPr lang="en-US" sz="2200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	</a:t>
            </a:r>
            <a:r>
              <a:rPr lang="en-US" sz="2200" dirty="0" err="1" smtClean="0">
                <a:solidFill>
                  <a:srgbClr val="C00000"/>
                </a:solidFill>
              </a:rPr>
              <a:t>Pernyataan</a:t>
            </a:r>
            <a:r>
              <a:rPr lang="en-US" sz="2200" dirty="0" smtClean="0">
                <a:solidFill>
                  <a:srgbClr val="C00000"/>
                </a:solidFill>
              </a:rPr>
              <a:t> 1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	break;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case </a:t>
            </a:r>
            <a:r>
              <a:rPr lang="en-US" sz="2200" dirty="0" err="1" smtClean="0">
                <a:solidFill>
                  <a:srgbClr val="C00000"/>
                </a:solidFill>
              </a:rPr>
              <a:t>nilaiDua</a:t>
            </a:r>
            <a:r>
              <a:rPr lang="en-US" sz="2200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	Pernyataan2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	break;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...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default: </a:t>
            </a:r>
            <a:r>
              <a:rPr lang="en-US" sz="2200" dirty="0" err="1" smtClean="0">
                <a:solidFill>
                  <a:srgbClr val="C00000"/>
                </a:solidFill>
              </a:rPr>
              <a:t>PernyataanN</a:t>
            </a:r>
            <a:r>
              <a:rPr lang="en-US" sz="22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}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0"/>
            <a:ext cx="7772400" cy="952500"/>
          </a:xfrm>
        </p:spPr>
        <p:txBody>
          <a:bodyPr/>
          <a:lstStyle/>
          <a:p>
            <a:r>
              <a:rPr lang="en-US" dirty="0" smtClean="0"/>
              <a:t>PernyataanSWITCH1.java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25500"/>
            <a:ext cx="9144000" cy="5080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sz="1700" dirty="0" smtClean="0"/>
              <a:t> </a:t>
            </a:r>
            <a:r>
              <a:rPr lang="en-US" sz="1700" dirty="0" smtClean="0"/>
              <a:t>public class PernyataanSWITCH1{</a:t>
            </a:r>
          </a:p>
          <a:p>
            <a:pPr>
              <a:buNone/>
            </a:pPr>
            <a:r>
              <a:rPr lang="en-US" sz="1700" dirty="0" smtClean="0"/>
              <a:t>	public static void main(String[] </a:t>
            </a:r>
            <a:r>
              <a:rPr lang="en-US" sz="1700" dirty="0" err="1" smtClean="0"/>
              <a:t>args</a:t>
            </a:r>
            <a:r>
              <a:rPr lang="en-US" sz="1700" dirty="0" smtClean="0"/>
              <a:t>){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pilihan</a:t>
            </a:r>
            <a:r>
              <a:rPr lang="en-US" sz="1700" dirty="0" smtClean="0"/>
              <a:t> = 3;</a:t>
            </a:r>
          </a:p>
          <a:p>
            <a:pPr>
              <a:buNone/>
            </a:pPr>
            <a:r>
              <a:rPr lang="en-US" sz="1700" dirty="0" smtClean="0"/>
              <a:t>		switch(</a:t>
            </a:r>
            <a:r>
              <a:rPr lang="en-US" sz="1700" dirty="0" err="1" smtClean="0"/>
              <a:t>pilihan</a:t>
            </a:r>
            <a:r>
              <a:rPr lang="en-US" sz="1700" dirty="0" smtClean="0"/>
              <a:t>){</a:t>
            </a:r>
          </a:p>
          <a:p>
            <a:pPr>
              <a:buNone/>
            </a:pPr>
            <a:r>
              <a:rPr lang="en-US" sz="1700" dirty="0" smtClean="0"/>
              <a:t>		      case 1:</a:t>
            </a:r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("Soto </a:t>
            </a:r>
            <a:r>
              <a:rPr lang="en-US" sz="1700" dirty="0" err="1" smtClean="0"/>
              <a:t>Ayam</a:t>
            </a:r>
            <a:r>
              <a:rPr lang="en-US" sz="1700" dirty="0" smtClean="0"/>
              <a:t>");</a:t>
            </a:r>
          </a:p>
          <a:p>
            <a:pPr>
              <a:buNone/>
            </a:pPr>
            <a:r>
              <a:rPr lang="en-US" sz="1700" dirty="0" smtClean="0"/>
              <a:t>			break;</a:t>
            </a:r>
          </a:p>
          <a:p>
            <a:pPr>
              <a:buNone/>
            </a:pPr>
            <a:r>
              <a:rPr lang="en-US" sz="1700" dirty="0" smtClean="0"/>
              <a:t>		      case 2:</a:t>
            </a:r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</a:t>
            </a:r>
            <a:r>
              <a:rPr lang="en-US" sz="1700" dirty="0" err="1" smtClean="0"/>
              <a:t>Gule</a:t>
            </a:r>
            <a:r>
              <a:rPr lang="en-US" sz="1700" dirty="0" smtClean="0"/>
              <a:t> </a:t>
            </a:r>
            <a:r>
              <a:rPr lang="en-US" sz="1700" dirty="0" err="1" smtClean="0"/>
              <a:t>Kambing</a:t>
            </a:r>
            <a:r>
              <a:rPr lang="en-US" sz="1700" dirty="0" smtClean="0"/>
              <a:t>");</a:t>
            </a:r>
          </a:p>
          <a:p>
            <a:pPr>
              <a:buNone/>
            </a:pPr>
            <a:r>
              <a:rPr lang="en-US" sz="1700" dirty="0" smtClean="0"/>
              <a:t>			break;</a:t>
            </a:r>
          </a:p>
          <a:p>
            <a:pPr>
              <a:buNone/>
            </a:pPr>
            <a:r>
              <a:rPr lang="en-US" sz="1700" dirty="0" smtClean="0"/>
              <a:t>		      case 3:</a:t>
            </a:r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</a:t>
            </a:r>
            <a:r>
              <a:rPr lang="en-US" sz="1700" dirty="0" err="1" smtClean="0"/>
              <a:t>Nasi</a:t>
            </a:r>
            <a:r>
              <a:rPr lang="en-US" sz="1700" dirty="0" smtClean="0"/>
              <a:t> </a:t>
            </a:r>
            <a:r>
              <a:rPr lang="en-US" sz="1700" dirty="0" err="1" smtClean="0"/>
              <a:t>Goreng</a:t>
            </a:r>
            <a:r>
              <a:rPr lang="en-US" sz="1700" dirty="0" smtClean="0"/>
              <a:t>");</a:t>
            </a:r>
          </a:p>
          <a:p>
            <a:pPr>
              <a:buNone/>
            </a:pPr>
            <a:r>
              <a:rPr lang="en-US" sz="1700" dirty="0" smtClean="0"/>
              <a:t>			break;</a:t>
            </a:r>
          </a:p>
          <a:p>
            <a:pPr>
              <a:buNone/>
            </a:pPr>
            <a:r>
              <a:rPr lang="en-US" sz="1700" dirty="0" smtClean="0"/>
              <a:t>		      default:</a:t>
            </a:r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</a:t>
            </a:r>
            <a:r>
              <a:rPr lang="en-US" sz="1700" dirty="0" err="1" smtClean="0"/>
              <a:t>Silakan</a:t>
            </a:r>
            <a:r>
              <a:rPr lang="en-US" sz="1700" dirty="0" smtClean="0"/>
              <a:t> </a:t>
            </a:r>
            <a:r>
              <a:rPr lang="en-US" sz="1700" dirty="0" err="1" smtClean="0"/>
              <a:t>Pilih</a:t>
            </a:r>
            <a:r>
              <a:rPr lang="en-US" sz="1700" dirty="0" smtClean="0"/>
              <a:t> 1, 2 </a:t>
            </a:r>
            <a:r>
              <a:rPr lang="en-US" sz="1700" dirty="0" err="1" smtClean="0"/>
              <a:t>atau</a:t>
            </a:r>
            <a:r>
              <a:rPr lang="en-US" sz="1700" dirty="0" smtClean="0"/>
              <a:t> 3");</a:t>
            </a:r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id-ID" sz="1700" dirty="0" smtClean="0"/>
              <a:t>	</a:t>
            </a:r>
            <a:r>
              <a:rPr lang="en-US" sz="1700" dirty="0" smtClean="0"/>
              <a:t>}</a:t>
            </a:r>
          </a:p>
          <a:p>
            <a:pPr>
              <a:buNone/>
            </a:pPr>
            <a:r>
              <a:rPr lang="id-ID" sz="1700" dirty="0" smtClean="0"/>
              <a:t>	</a:t>
            </a:r>
            <a:r>
              <a:rPr lang="en-US" sz="1700" dirty="0" smtClean="0"/>
              <a:t>}</a:t>
            </a:r>
            <a:endParaRPr lang="id-ID" sz="1700" dirty="0" smtClean="0"/>
          </a:p>
          <a:p>
            <a:pPr>
              <a:buNone/>
            </a:pPr>
            <a:r>
              <a:rPr lang="id-ID" sz="1700" dirty="0" smtClean="0"/>
              <a:t> </a:t>
            </a:r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0"/>
            <a:ext cx="7772400" cy="952500"/>
          </a:xfrm>
        </p:spPr>
        <p:txBody>
          <a:bodyPr/>
          <a:lstStyle/>
          <a:p>
            <a:r>
              <a:rPr lang="en-US" dirty="0" smtClean="0"/>
              <a:t>PernyataanSWITCH2.java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01700"/>
            <a:ext cx="9144000" cy="5080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public class PernyataanSWITCH2{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pilihan</a:t>
            </a:r>
            <a:r>
              <a:rPr lang="en-US" sz="1600" dirty="0" smtClean="0"/>
              <a:t> = 3;</a:t>
            </a:r>
          </a:p>
          <a:p>
            <a:pPr>
              <a:buNone/>
            </a:pPr>
            <a:r>
              <a:rPr lang="en-US" sz="1600" dirty="0" smtClean="0"/>
              <a:t>		switch(</a:t>
            </a:r>
            <a:r>
              <a:rPr lang="en-US" sz="1600" dirty="0" err="1" smtClean="0"/>
              <a:t>pilihan</a:t>
            </a:r>
            <a:r>
              <a:rPr lang="en-US" sz="1600" dirty="0" smtClean="0"/>
              <a:t>){</a:t>
            </a:r>
          </a:p>
          <a:p>
            <a:pPr>
              <a:buNone/>
            </a:pPr>
            <a:r>
              <a:rPr lang="en-US" sz="1600" dirty="0" smtClean="0"/>
              <a:t>		       case 1:</a:t>
            </a:r>
          </a:p>
          <a:p>
            <a:pPr>
              <a:buNone/>
            </a:pPr>
            <a:r>
              <a:rPr lang="en-US" sz="1600" dirty="0" smtClean="0"/>
              <a:t>		       case 2:</a:t>
            </a:r>
          </a:p>
          <a:p>
            <a:pPr>
              <a:buNone/>
            </a:pPr>
            <a:r>
              <a:rPr lang="en-US" sz="1600" dirty="0" smtClean="0"/>
              <a:t>		       case 3:</a:t>
            </a:r>
          </a:p>
          <a:p>
            <a:pPr>
              <a:buNone/>
            </a:pPr>
            <a:r>
              <a:rPr lang="en-US" sz="1600" dirty="0" smtClean="0"/>
              <a:t>		       case 4:</a:t>
            </a:r>
          </a:p>
          <a:p>
            <a:pPr>
              <a:buNone/>
            </a:pPr>
            <a:r>
              <a:rPr lang="en-US" sz="1600" dirty="0" smtClean="0"/>
              <a:t>		       case 5: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	break;</a:t>
            </a:r>
          </a:p>
          <a:p>
            <a:pPr>
              <a:buNone/>
            </a:pPr>
            <a:r>
              <a:rPr lang="en-US" sz="1600" dirty="0" smtClean="0"/>
              <a:t>		       case 6:</a:t>
            </a:r>
          </a:p>
          <a:p>
            <a:pPr>
              <a:buNone/>
            </a:pPr>
            <a:r>
              <a:rPr lang="en-US" sz="1600" dirty="0" smtClean="0"/>
              <a:t>		       case 7: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Hari</a:t>
            </a:r>
            <a:r>
              <a:rPr lang="en-US" sz="1600" dirty="0" smtClean="0"/>
              <a:t> </a:t>
            </a:r>
            <a:r>
              <a:rPr lang="en-US" sz="1600" dirty="0" err="1" smtClean="0"/>
              <a:t>Libur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	break;</a:t>
            </a:r>
          </a:p>
          <a:p>
            <a:pPr>
              <a:buNone/>
            </a:pPr>
            <a:r>
              <a:rPr lang="en-US" sz="1600" dirty="0" smtClean="0"/>
              <a:t>		       default: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Silakan</a:t>
            </a:r>
            <a:r>
              <a:rPr lang="en-US" sz="1600" dirty="0" smtClean="0"/>
              <a:t> </a:t>
            </a: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 smtClean="0"/>
              <a:t>Hari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id-ID" sz="1600" dirty="0"/>
              <a:t>	</a:t>
            </a:r>
            <a:r>
              <a:rPr lang="id-ID" sz="1600" dirty="0" smtClean="0"/>
              <a:t>	}</a:t>
            </a:r>
          </a:p>
          <a:p>
            <a:pPr>
              <a:buNone/>
            </a:pPr>
            <a:r>
              <a:rPr lang="id-ID" sz="1600" dirty="0"/>
              <a:t>	</a:t>
            </a:r>
            <a:r>
              <a:rPr lang="id-ID" sz="1600" dirty="0" smtClean="0"/>
              <a:t>}}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0"/>
            <a:ext cx="8382000" cy="444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2500"/>
            <a:ext cx="8382000" cy="438150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Buat</a:t>
            </a:r>
            <a:r>
              <a:rPr lang="en-US" sz="3200" dirty="0" smtClean="0"/>
              <a:t> program (</a:t>
            </a:r>
            <a:r>
              <a:rPr lang="en-US" sz="3200" dirty="0" err="1" smtClean="0"/>
              <a:t>dengan</a:t>
            </a:r>
            <a:r>
              <a:rPr lang="en-US" sz="3200" dirty="0" smtClean="0"/>
              <a:t> SWITCH)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menghitung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berapa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jumlah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hari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pada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suatu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bulan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tahun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yang </a:t>
            </a:r>
            <a:r>
              <a:rPr lang="en-US" sz="3200" dirty="0" err="1" smtClean="0"/>
              <a:t>ditunjuk</a:t>
            </a:r>
            <a:endParaRPr lang="en-US" sz="3200" dirty="0" smtClean="0"/>
          </a:p>
          <a:p>
            <a:r>
              <a:rPr lang="en-US" sz="3200" dirty="0" err="1" smtClean="0"/>
              <a:t>Bulan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tahun</a:t>
            </a:r>
            <a:r>
              <a:rPr lang="id-ID" sz="3200" dirty="0" smtClean="0"/>
              <a:t> dimasukkan dengan </a:t>
            </a:r>
            <a:r>
              <a:rPr lang="id-ID" sz="3200" dirty="0" smtClean="0">
                <a:solidFill>
                  <a:srgbClr val="C00000"/>
                </a:solidFill>
              </a:rPr>
              <a:t>input dari keyboard</a:t>
            </a:r>
            <a:r>
              <a:rPr lang="en-US" sz="3200" dirty="0" smtClean="0">
                <a:solidFill>
                  <a:srgbClr val="C00000"/>
                </a:solidFill>
              </a:rPr>
              <a:t> (class Scanner)</a:t>
            </a:r>
          </a:p>
          <a:p>
            <a:r>
              <a:rPr lang="en-US" sz="3200" dirty="0" err="1" smtClean="0"/>
              <a:t>Tampilkan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hasilnya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Masukkan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tahun</a:t>
            </a:r>
            <a:r>
              <a:rPr lang="en-US" sz="2800" dirty="0" smtClean="0">
                <a:solidFill>
                  <a:srgbClr val="0070C0"/>
                </a:solidFill>
              </a:rPr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1900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Masukan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bulan</a:t>
            </a:r>
            <a:r>
              <a:rPr lang="en-US" sz="2800" dirty="0" smtClean="0">
                <a:solidFill>
                  <a:srgbClr val="0070C0"/>
                </a:solidFill>
              </a:rPr>
              <a:t>: 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en-US" sz="2800" dirty="0" err="1" smtClean="0">
                <a:solidFill>
                  <a:srgbClr val="0070C0"/>
                </a:solidFill>
              </a:rPr>
              <a:t>Jumlah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hari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pada</a:t>
            </a:r>
            <a:r>
              <a:rPr lang="id-ID" sz="2800" dirty="0" smtClean="0">
                <a:solidFill>
                  <a:srgbClr val="0070C0"/>
                </a:solidFill>
              </a:rPr>
              <a:t> tahun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1900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bulan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adalah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28</a:t>
            </a:r>
            <a:r>
              <a:rPr lang="id-ID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hari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 smtClean="0"/>
              <a:t>Kabisat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Tahun</a:t>
            </a:r>
            <a:r>
              <a:rPr lang="en-US" sz="3600" dirty="0" smtClean="0"/>
              <a:t> yang </a:t>
            </a:r>
            <a:r>
              <a:rPr lang="en-US" sz="3600" dirty="0" err="1" smtClean="0">
                <a:solidFill>
                  <a:srgbClr val="0070C0"/>
                </a:solidFill>
              </a:rPr>
              <a:t>habis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dibagi</a:t>
            </a:r>
            <a:r>
              <a:rPr lang="en-US" sz="3600" dirty="0" smtClean="0">
                <a:solidFill>
                  <a:srgbClr val="0070C0"/>
                </a:solidFill>
              </a:rPr>
              <a:t> 400</a:t>
            </a:r>
          </a:p>
          <a:p>
            <a:pPr marL="514350" indent="-514350">
              <a:buNone/>
            </a:pPr>
            <a:r>
              <a:rPr lang="en-US" sz="3600" dirty="0" smtClean="0"/>
              <a:t>	</a:t>
            </a:r>
          </a:p>
          <a:p>
            <a:pPr marL="514350" indent="-514350"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OR</a:t>
            </a:r>
          </a:p>
          <a:p>
            <a:pPr marL="514350" indent="-514350">
              <a:buNone/>
            </a:pPr>
            <a:endParaRPr lang="en-US" sz="3600" dirty="0" smtClean="0"/>
          </a:p>
          <a:p>
            <a:pPr marL="514350" indent="-514350">
              <a:buNone/>
            </a:pPr>
            <a:r>
              <a:rPr lang="en-US" sz="3600" dirty="0" smtClean="0"/>
              <a:t>2.	</a:t>
            </a:r>
            <a:r>
              <a:rPr lang="en-US" sz="3600" dirty="0" err="1" smtClean="0"/>
              <a:t>Tahun</a:t>
            </a:r>
            <a:r>
              <a:rPr lang="en-US" sz="3600" dirty="0" smtClean="0"/>
              <a:t> yang </a:t>
            </a:r>
            <a:r>
              <a:rPr lang="en-US" sz="3600" dirty="0" err="1" smtClean="0">
                <a:solidFill>
                  <a:srgbClr val="0070C0"/>
                </a:solidFill>
              </a:rPr>
              <a:t>habis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dibagi</a:t>
            </a:r>
            <a:r>
              <a:rPr lang="en-US" sz="3600" dirty="0" smtClean="0">
                <a:solidFill>
                  <a:srgbClr val="0070C0"/>
                </a:solidFill>
              </a:rPr>
              <a:t> 4 </a:t>
            </a:r>
            <a:r>
              <a:rPr lang="en-US" sz="3600" dirty="0" smtClean="0">
                <a:solidFill>
                  <a:srgbClr val="FF0000"/>
                </a:solidFill>
              </a:rPr>
              <a:t>AND</a:t>
            </a:r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0070C0"/>
                </a:solidFill>
              </a:rPr>
              <a:t>tidak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habis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dibagi</a:t>
            </a:r>
            <a:r>
              <a:rPr lang="en-US" sz="3600" dirty="0" smtClean="0">
                <a:solidFill>
                  <a:srgbClr val="0070C0"/>
                </a:solidFill>
              </a:rPr>
              <a:t> 100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0"/>
            <a:ext cx="7772400" cy="952500"/>
          </a:xfrm>
        </p:spPr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Input </a:t>
            </a:r>
            <a:r>
              <a:rPr lang="en-US" dirty="0" err="1" smtClean="0"/>
              <a:t>dari</a:t>
            </a:r>
            <a:r>
              <a:rPr lang="en-US" dirty="0" smtClean="0"/>
              <a:t>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73414"/>
            <a:ext cx="8763000" cy="39938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class </a:t>
            </a:r>
            <a:r>
              <a:rPr lang="en-US" sz="3200" dirty="0" smtClean="0">
                <a:solidFill>
                  <a:srgbClr val="C00000"/>
                </a:solidFill>
              </a:rPr>
              <a:t>Scanner </a:t>
            </a:r>
            <a:r>
              <a:rPr lang="en-US" sz="3200" dirty="0" smtClean="0"/>
              <a:t>(</a:t>
            </a:r>
            <a:r>
              <a:rPr lang="en-US" sz="3200" dirty="0" err="1" smtClean="0"/>
              <a:t>java.util.Scanner</a:t>
            </a:r>
            <a:r>
              <a:rPr lang="en-US" sz="3200" dirty="0" smtClean="0"/>
              <a:t>)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method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nextInt</a:t>
            </a:r>
            <a:r>
              <a:rPr lang="en-US" sz="2800" dirty="0" smtClean="0">
                <a:solidFill>
                  <a:srgbClr val="C00000"/>
                </a:solidFill>
              </a:rPr>
              <a:t>():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integer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nextShort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short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nextLong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long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nextDouble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double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nextFloat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float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nextLine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string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nextBoolean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r>
              <a:rPr lang="en-US" sz="2800" dirty="0" smtClean="0"/>
              <a:t>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tipa</a:t>
            </a:r>
            <a:r>
              <a:rPr lang="en-US" sz="2800" dirty="0" smtClean="0"/>
              <a:t> data </a:t>
            </a:r>
            <a:r>
              <a:rPr lang="en-US" sz="2800" dirty="0" err="1" smtClean="0"/>
              <a:t>boolean</a:t>
            </a:r>
            <a:endParaRPr lang="en-US" sz="2800" dirty="0" smtClean="0"/>
          </a:p>
          <a:p>
            <a:pPr marL="858837" lvl="1" indent="-514350">
              <a:buFont typeface="+mj-lt"/>
              <a:buAutoNum type="arabicPeriod"/>
            </a:pPr>
            <a:endParaRPr lang="en-US" dirty="0" smtClean="0"/>
          </a:p>
          <a:p>
            <a:pPr marL="858837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0"/>
            <a:ext cx="8839200" cy="444500"/>
          </a:xfrm>
        </p:spPr>
        <p:txBody>
          <a:bodyPr>
            <a:normAutofit fontScale="90000"/>
          </a:bodyPr>
          <a:lstStyle/>
          <a:p>
            <a:r>
              <a:rPr lang="en-US" sz="3800" dirty="0" err="1" smtClean="0"/>
              <a:t>Latihan</a:t>
            </a:r>
            <a:r>
              <a:rPr lang="en-US" sz="3800" dirty="0" smtClean="0"/>
              <a:t>: </a:t>
            </a:r>
            <a:r>
              <a:rPr lang="en-US" sz="3800" dirty="0" err="1" smtClean="0"/>
              <a:t>Menentukan</a:t>
            </a:r>
            <a:r>
              <a:rPr lang="en-US" sz="3800" dirty="0" smtClean="0"/>
              <a:t> </a:t>
            </a:r>
            <a:r>
              <a:rPr lang="en-US" sz="3800" dirty="0" err="1" smtClean="0"/>
              <a:t>Jumlah</a:t>
            </a:r>
            <a:r>
              <a:rPr lang="en-US" sz="3800" dirty="0" smtClean="0"/>
              <a:t> </a:t>
            </a:r>
            <a:r>
              <a:rPr lang="en-US" sz="3800" dirty="0" err="1" smtClean="0"/>
              <a:t>Hari</a:t>
            </a:r>
            <a:r>
              <a:rPr lang="id-ID" sz="3800" dirty="0" smtClean="0"/>
              <a:t> (</a:t>
            </a:r>
            <a:r>
              <a:rPr lang="id-ID" sz="3800" dirty="0" err="1" smtClean="0"/>
              <a:t>Rev</a:t>
            </a:r>
            <a:r>
              <a:rPr lang="id-ID" sz="3800" dirty="0" smtClean="0"/>
              <a:t>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89000"/>
            <a:ext cx="8382000" cy="43815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</a:t>
            </a:r>
            <a:r>
              <a:rPr lang="id-ID" sz="2800" dirty="0" smtClean="0"/>
              <a:t>odifikasi program, pecah jadi dua class: </a:t>
            </a:r>
            <a:r>
              <a:rPr lang="id-ID" sz="2800" dirty="0" smtClean="0">
                <a:solidFill>
                  <a:srgbClr val="C00000"/>
                </a:solidFill>
              </a:rPr>
              <a:t>JumlahHari2 </a:t>
            </a:r>
            <a:r>
              <a:rPr lang="id-ID" sz="2800" dirty="0" smtClean="0"/>
              <a:t>dan </a:t>
            </a:r>
            <a:r>
              <a:rPr lang="id-ID" sz="2800" dirty="0" smtClean="0">
                <a:solidFill>
                  <a:srgbClr val="C00000"/>
                </a:solidFill>
              </a:rPr>
              <a:t>JumlahHari2Beraksi</a:t>
            </a:r>
          </a:p>
          <a:p>
            <a:r>
              <a:rPr lang="id-ID" sz="2800" dirty="0" smtClean="0"/>
              <a:t>Pada class JumlahHari2, buat method hitungHari, yang memiliki dua parameter</a:t>
            </a:r>
            <a:endParaRPr lang="id-ID" sz="2800" dirty="0"/>
          </a:p>
          <a:p>
            <a:pPr marL="0" indent="0">
              <a:buNone/>
            </a:pPr>
            <a:r>
              <a:rPr lang="id-ID" sz="2800" dirty="0" smtClean="0"/>
              <a:t>	</a:t>
            </a:r>
            <a:r>
              <a:rPr lang="id-ID" sz="2800" dirty="0" err="1" smtClean="0">
                <a:solidFill>
                  <a:srgbClr val="C00000"/>
                </a:solidFill>
              </a:rPr>
              <a:t>hitungHari</a:t>
            </a:r>
            <a:r>
              <a:rPr lang="id-ID" sz="2800" dirty="0" smtClean="0">
                <a:solidFill>
                  <a:srgbClr val="C00000"/>
                </a:solidFill>
              </a:rPr>
              <a:t>(tahun, bulan)</a:t>
            </a:r>
          </a:p>
          <a:p>
            <a:r>
              <a:rPr lang="id-ID" sz="2800" dirty="0" smtClean="0"/>
              <a:t>Pada class JumlahHari2Beraksi, letakkan main method</a:t>
            </a:r>
            <a:r>
              <a:rPr lang="id-ID" sz="2800" dirty="0"/>
              <a:t> </a:t>
            </a:r>
            <a:r>
              <a:rPr lang="id-ID" sz="2800" dirty="0" smtClean="0"/>
              <a:t>dengan desain tampilan sama dengan program JumlahHari sebelumnya</a:t>
            </a:r>
          </a:p>
          <a:p>
            <a:r>
              <a:rPr lang="en-US" sz="3200" dirty="0" err="1"/>
              <a:t>Tampilkan</a:t>
            </a:r>
            <a:r>
              <a:rPr lang="en-US" sz="3200" dirty="0"/>
              <a:t> </a:t>
            </a:r>
            <a:r>
              <a:rPr lang="en-US" sz="3200" dirty="0" err="1"/>
              <a:t>hasilnya</a:t>
            </a:r>
            <a:r>
              <a:rPr lang="en-US" sz="3200" dirty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: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2400" dirty="0" err="1" smtClean="0">
                <a:solidFill>
                  <a:srgbClr val="0070C0"/>
                </a:solidFill>
              </a:rPr>
              <a:t>Masukkan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tahun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1900</a:t>
            </a:r>
            <a:r>
              <a:rPr lang="id-ID" sz="2400" dirty="0" smtClean="0">
                <a:solidFill>
                  <a:srgbClr val="C00000"/>
                </a:solidFill>
              </a:rPr>
              <a:t/>
            </a:r>
            <a:br>
              <a:rPr lang="id-ID" sz="2400" dirty="0" smtClean="0">
                <a:solidFill>
                  <a:srgbClr val="C0000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Masukan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bulan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2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en-US" sz="2400" dirty="0" err="1" smtClean="0">
                <a:solidFill>
                  <a:srgbClr val="0070C0"/>
                </a:solidFill>
              </a:rPr>
              <a:t>Jumlah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hari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pada</a:t>
            </a:r>
            <a:r>
              <a:rPr lang="id-ID" sz="2400" dirty="0">
                <a:solidFill>
                  <a:srgbClr val="0070C0"/>
                </a:solidFill>
              </a:rPr>
              <a:t> tahun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1900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bulan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adalah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28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hari</a:t>
            </a:r>
            <a:endParaRPr lang="en-US" sz="2400" dirty="0">
              <a:solidFill>
                <a:srgbClr val="0070C0"/>
              </a:solidFill>
            </a:endParaRPr>
          </a:p>
          <a:p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105606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5600"/>
            <a:ext cx="8382000" cy="4445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Tugas!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2500"/>
            <a:ext cx="8382000" cy="43815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err="1" smtClean="0"/>
              <a:t>Buat</a:t>
            </a:r>
            <a:r>
              <a:rPr lang="en-US" sz="3200" dirty="0" smtClean="0"/>
              <a:t> program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menghitung</a:t>
            </a:r>
            <a:r>
              <a:rPr lang="en-US" sz="3200" dirty="0" smtClean="0"/>
              <a:t> </a:t>
            </a:r>
            <a:r>
              <a:rPr lang="id-ID" sz="3200" dirty="0" smtClean="0">
                <a:solidFill>
                  <a:srgbClr val="C00000"/>
                </a:solidFill>
              </a:rPr>
              <a:t>nilai Akhir dan Grade Mahasiswa</a:t>
            </a:r>
            <a:r>
              <a:rPr lang="id-ID" sz="3200" dirty="0" smtClean="0"/>
              <a:t>, gunakan 3 buah class (</a:t>
            </a:r>
            <a:r>
              <a:rPr lang="id-ID" sz="3200" dirty="0" smtClean="0">
                <a:solidFill>
                  <a:srgbClr val="FF0000"/>
                </a:solidFill>
              </a:rPr>
              <a:t>Mahasiswa1,Mahasiswa2, Mahasiswa3</a:t>
            </a:r>
            <a:r>
              <a:rPr lang="id-ID" sz="3200" dirty="0" smtClean="0"/>
              <a:t>)</a:t>
            </a:r>
            <a:endParaRPr lang="en-US" sz="3200" dirty="0" smtClean="0"/>
          </a:p>
          <a:p>
            <a:r>
              <a:rPr lang="id-ID" sz="3200" dirty="0" smtClean="0"/>
              <a:t>Input : (Nim Mahasiswa,Nama Mahasiswa, Nilai Absen [10%], Nilai Tugas [20%], Nilai UTS[30%], Nilai UAS[40%]) pada class </a:t>
            </a:r>
            <a:r>
              <a:rPr lang="id-ID" sz="3200" dirty="0" smtClean="0">
                <a:solidFill>
                  <a:srgbClr val="FF0000"/>
                </a:solidFill>
              </a:rPr>
              <a:t>Mahasiswa3 </a:t>
            </a:r>
            <a:r>
              <a:rPr lang="id-ID" sz="3200" dirty="0" smtClean="0"/>
              <a:t>dengan</a:t>
            </a:r>
            <a:r>
              <a:rPr lang="id-ID" sz="3200" dirty="0" smtClean="0">
                <a:solidFill>
                  <a:srgbClr val="FF0000"/>
                </a:solidFill>
              </a:rPr>
              <a:t> </a:t>
            </a:r>
            <a:r>
              <a:rPr lang="id-ID" sz="3200" dirty="0" smtClean="0"/>
              <a:t>Output : Nilai Akhir &amp; Grade </a:t>
            </a:r>
          </a:p>
          <a:p>
            <a:r>
              <a:rPr lang="id-ID" sz="3200" dirty="0" smtClean="0"/>
              <a:t>Untuk menghitung nilai Akhir terdapat pada class </a:t>
            </a:r>
            <a:r>
              <a:rPr lang="id-ID" sz="3200" dirty="0" smtClean="0">
                <a:solidFill>
                  <a:srgbClr val="FF0000"/>
                </a:solidFill>
              </a:rPr>
              <a:t>Mahasiswa1</a:t>
            </a:r>
            <a:r>
              <a:rPr lang="id-ID" sz="3200" dirty="0" smtClean="0"/>
              <a:t>, buatlah method </a:t>
            </a:r>
            <a:r>
              <a:rPr lang="id-ID" sz="3200" dirty="0" smtClean="0">
                <a:solidFill>
                  <a:srgbClr val="FF0000"/>
                </a:solidFill>
              </a:rPr>
              <a:t>NilaiAkhir</a:t>
            </a:r>
            <a:r>
              <a:rPr lang="id-ID" sz="3200" dirty="0" smtClean="0"/>
              <a:t> dan gunakan parameter</a:t>
            </a:r>
          </a:p>
          <a:p>
            <a:r>
              <a:rPr lang="id-ID" sz="3200" dirty="0" smtClean="0"/>
              <a:t>Untuk mendapatkan </a:t>
            </a:r>
            <a:r>
              <a:rPr lang="id-ID" sz="3200" dirty="0" smtClean="0">
                <a:solidFill>
                  <a:srgbClr val="FF0000"/>
                </a:solidFill>
              </a:rPr>
              <a:t>Grade </a:t>
            </a:r>
            <a:r>
              <a:rPr lang="id-ID" sz="3200" dirty="0" smtClean="0"/>
              <a:t> buatlah method Grade pada class </a:t>
            </a:r>
            <a:r>
              <a:rPr lang="id-ID" sz="3200" dirty="0" smtClean="0">
                <a:solidFill>
                  <a:srgbClr val="FF0000"/>
                </a:solidFill>
              </a:rPr>
              <a:t>Mahasiswa2</a:t>
            </a:r>
            <a:r>
              <a:rPr lang="id-ID" sz="3200" dirty="0" smtClean="0"/>
              <a:t>, dimana class tersebut inherit dari class </a:t>
            </a:r>
            <a:r>
              <a:rPr lang="id-ID" sz="3200" dirty="0" smtClean="0">
                <a:solidFill>
                  <a:srgbClr val="FF0000"/>
                </a:solidFill>
              </a:rPr>
              <a:t>Mahasiswa1</a:t>
            </a:r>
          </a:p>
          <a:p>
            <a:pPr>
              <a:buNone/>
            </a:pPr>
            <a:r>
              <a:rPr lang="id-ID" sz="3200" dirty="0" smtClean="0">
                <a:solidFill>
                  <a:srgbClr val="FF0000"/>
                </a:solidFill>
              </a:rPr>
              <a:t>   (NA &gt;=80 grade A, NA &gt;=65 grade B, NA&gt;=56 Grade C, NA&gt;=40 grade D, selain itu grade E)</a:t>
            </a:r>
          </a:p>
          <a:p>
            <a:endParaRPr lang="id-ID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dirty="0" smtClean="0"/>
              <a:t>Terima kasih</a:t>
            </a:r>
            <a:endParaRPr lang="id-ID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24/8/2016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653"/>
                </a:solidFill>
              </a:rPr>
              <a:t>FASILKOM UNSIKA 2016</a:t>
            </a:r>
            <a:endParaRPr lang="en-US" dirty="0">
              <a:solidFill>
                <a:srgbClr val="464653"/>
              </a:solidFill>
            </a:endParaRPr>
          </a:p>
        </p:txBody>
      </p:sp>
      <p:pic>
        <p:nvPicPr>
          <p:cNvPr id="6" name="Picture 4" descr="kucing gelantungan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68" y="966341"/>
            <a:ext cx="6384132" cy="424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14300"/>
            <a:ext cx="7772400" cy="952500"/>
          </a:xfrm>
        </p:spPr>
        <p:txBody>
          <a:bodyPr/>
          <a:lstStyle/>
          <a:p>
            <a:r>
              <a:rPr lang="en-US" dirty="0" smtClean="0"/>
              <a:t>SalamKenal.java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500"/>
            <a:ext cx="9144000" cy="47625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SalamKenal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id-ID" sz="2400" dirty="0" smtClean="0"/>
              <a:t>		</a:t>
            </a:r>
            <a:r>
              <a:rPr lang="en-US" sz="2400" dirty="0" smtClean="0"/>
              <a:t>public static void main( 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 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	   </a:t>
            </a:r>
            <a:r>
              <a:rPr lang="id-ID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 Scanner </a:t>
            </a:r>
            <a:r>
              <a:rPr lang="en-US" sz="2400" dirty="0" err="1" smtClean="0">
                <a:solidFill>
                  <a:srgbClr val="FF0000"/>
                </a:solidFill>
              </a:rPr>
              <a:t>masukan</a:t>
            </a:r>
            <a:r>
              <a:rPr lang="en-US" sz="2400" dirty="0" smtClean="0">
                <a:solidFill>
                  <a:srgbClr val="0070C0"/>
                </a:solidFill>
              </a:rPr>
              <a:t> = new Scanner(System.in);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id-ID" sz="2400" dirty="0" smtClean="0"/>
              <a:t>	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: ");</a:t>
            </a: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id-ID" sz="2400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 err="1" smtClean="0"/>
              <a:t>nama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masukan</a:t>
            </a:r>
            <a:r>
              <a:rPr lang="en-US" sz="2400" dirty="0" err="1" smtClean="0">
                <a:solidFill>
                  <a:srgbClr val="0070C0"/>
                </a:solidFill>
              </a:rPr>
              <a:t>.nextLine</a:t>
            </a:r>
            <a:r>
              <a:rPr lang="en-US" sz="2400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/>
              <a:t>	   </a:t>
            </a:r>
            <a:r>
              <a:rPr lang="id-ID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("Halo, Salam </a:t>
            </a:r>
            <a:r>
              <a:rPr lang="en-US" sz="2400" dirty="0" err="1" smtClean="0"/>
              <a:t>Kenal</a:t>
            </a:r>
            <a:r>
              <a:rPr lang="en-US" sz="2400" dirty="0" smtClean="0"/>
              <a:t> </a:t>
            </a:r>
            <a:r>
              <a:rPr lang="en-US" sz="2400" dirty="0" err="1" smtClean="0"/>
              <a:t>sdr</a:t>
            </a:r>
            <a:r>
              <a:rPr lang="en-US" sz="2400" dirty="0" smtClean="0"/>
              <a:t> " + </a:t>
            </a:r>
            <a:r>
              <a:rPr lang="en-US" sz="2400" dirty="0" err="1" smtClean="0"/>
              <a:t>nama</a:t>
            </a:r>
            <a:r>
              <a:rPr lang="en-US" sz="2400" dirty="0" smtClean="0"/>
              <a:t> +"!");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id-ID" sz="2400" dirty="0" smtClean="0"/>
              <a:t>		</a:t>
            </a: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14300"/>
            <a:ext cx="7772400" cy="952500"/>
          </a:xfrm>
        </p:spPr>
        <p:txBody>
          <a:bodyPr/>
          <a:lstStyle/>
          <a:p>
            <a:r>
              <a:rPr lang="en-US" dirty="0" smtClean="0"/>
              <a:t>Perkalian.java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500"/>
            <a:ext cx="9144000" cy="4826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public  class 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	</a:t>
            </a: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id-ID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Scanner input = new Scanner(System.in);  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    		</a:t>
            </a:r>
            <a:r>
              <a:rPr lang="id-ID" sz="2400" dirty="0" smtClean="0"/>
              <a:t>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: 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id-ID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bilangan1 = </a:t>
            </a:r>
            <a:r>
              <a:rPr lang="en-US" sz="2400" dirty="0" err="1" smtClean="0">
                <a:solidFill>
                  <a:srgbClr val="FF0000"/>
                </a:solidFill>
              </a:rPr>
              <a:t>input.nextInt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 smtClean="0"/>
              <a:t>        </a:t>
            </a:r>
          </a:p>
          <a:p>
            <a:pPr>
              <a:buNone/>
            </a:pPr>
            <a:r>
              <a:rPr lang="en-US" sz="2400" dirty="0" smtClean="0"/>
              <a:t>        	</a:t>
            </a:r>
            <a:r>
              <a:rPr lang="id-ID" sz="2400" dirty="0" smtClean="0"/>
              <a:t>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: 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id-ID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bilangan2 = </a:t>
            </a:r>
            <a:r>
              <a:rPr lang="en-US" sz="2400" dirty="0" err="1" smtClean="0">
                <a:solidFill>
                  <a:srgbClr val="FF0000"/>
                </a:solidFill>
              </a:rPr>
              <a:t>input.nextInt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id-ID" sz="2400" dirty="0" smtClean="0"/>
              <a:t>	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: " +</a:t>
            </a:r>
          </a:p>
          <a:p>
            <a:pPr>
              <a:buNone/>
            </a:pPr>
            <a:r>
              <a:rPr lang="en-US" sz="2400" dirty="0" smtClean="0"/>
              <a:t>				(bilangan1 * bilangan2));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id-ID" sz="2400" dirty="0" smtClean="0"/>
              <a:t>		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7772400" cy="952500"/>
          </a:xfrm>
        </p:spPr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977900"/>
            <a:ext cx="8763000" cy="1270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id-ID" dirty="0" smtClean="0"/>
              <a:t>	</a:t>
            </a:r>
            <a:r>
              <a:rPr lang="en-US" dirty="0" err="1" smtClean="0"/>
              <a:t>Ubah</a:t>
            </a:r>
            <a:r>
              <a:rPr lang="en-US" dirty="0" smtClean="0"/>
              <a:t> class </a:t>
            </a:r>
            <a:r>
              <a:rPr lang="en-US" dirty="0" err="1" smtClean="0"/>
              <a:t>LuasSegitiga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id-ID" dirty="0" smtClean="0"/>
              <a:t>alas </a:t>
            </a:r>
            <a:r>
              <a:rPr lang="fi-FI" dirty="0" smtClean="0"/>
              <a:t>dan tinggi dimasukkan oleh </a:t>
            </a:r>
            <a:r>
              <a:rPr lang="en-US" dirty="0" smtClean="0"/>
              <a:t>user </a:t>
            </a:r>
            <a:r>
              <a:rPr lang="en-US" dirty="0" err="1" smtClean="0"/>
              <a:t>lewat</a:t>
            </a:r>
            <a:r>
              <a:rPr lang="en-US" dirty="0" smtClean="0"/>
              <a:t> prompt</a:t>
            </a:r>
            <a:r>
              <a:rPr lang="id-ID" dirty="0" smtClean="0"/>
              <a:t> (gunakan class </a:t>
            </a:r>
            <a:r>
              <a:rPr lang="en-US" dirty="0" smtClean="0"/>
              <a:t>Scanner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2222500"/>
            <a:ext cx="8077200" cy="2984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class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LuasSegitiga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{</a:t>
            </a:r>
            <a:endParaRPr kumimoji="0" lang="id-ID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400" kern="0" dirty="0">
                <a:effectLst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public static void main(String[]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args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double alas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= 17;</a:t>
            </a: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id-ID" sz="2400" kern="0" dirty="0" smtClean="0">
                <a:effectLst/>
                <a:latin typeface="Calibri" pitchFamily="34" charset="0"/>
                <a:ea typeface="+mn-ea"/>
                <a:cs typeface="Calibri" pitchFamily="34" charset="0"/>
              </a:rPr>
              <a:t>double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tinggi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= 11;</a:t>
            </a: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double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luas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=</a:t>
            </a:r>
            <a:r>
              <a:rPr kumimoji="0" lang="id-ID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alas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*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tinggi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)/2;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System.out.println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("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Luas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Segitiga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: " +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luas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381000" y="2019300"/>
            <a:ext cx="8305800" cy="1960563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Pernyataan</a:t>
            </a:r>
            <a:r>
              <a:rPr kumimoji="0" lang="en-US" sz="600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00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Penentu</a:t>
            </a:r>
            <a:r>
              <a:rPr kumimoji="0" lang="en-US" sz="600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00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Keputusan</a:t>
            </a:r>
            <a:endParaRPr kumimoji="0" lang="en-US" sz="600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13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if, </a:t>
            </a:r>
            <a:r>
              <a:rPr lang="en-US" sz="4000" dirty="0" smtClean="0">
                <a:solidFill>
                  <a:srgbClr val="C00000"/>
                </a:solidFill>
              </a:rPr>
              <a:t>if-else</a:t>
            </a:r>
            <a:r>
              <a:rPr lang="en-US" sz="4000" dirty="0" smtClean="0"/>
              <a:t>, if-else if – 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C00000"/>
                </a:solidFill>
              </a:rPr>
              <a:t>switch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4381500"/>
          </a:xfrm>
        </p:spPr>
        <p:txBody>
          <a:bodyPr>
            <a:normAutofit lnSpcReduction="10000"/>
          </a:bodyPr>
          <a:lstStyle/>
          <a:p>
            <a:r>
              <a:rPr lang="id-ID" sz="3200" dirty="0" smtClean="0"/>
              <a:t>P</a:t>
            </a:r>
            <a:r>
              <a:rPr lang="en-US" sz="3200" dirty="0" err="1" smtClean="0"/>
              <a:t>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pengambilan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keputusan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terhadap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dua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buah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kemungkinan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>
                <a:solidFill>
                  <a:srgbClr val="C00000"/>
                </a:solidFill>
              </a:rPr>
              <a:t>if</a:t>
            </a:r>
            <a:r>
              <a:rPr lang="it-IT" sz="3200" dirty="0" smtClean="0"/>
              <a:t> bisa berdiri sendiri atau dengan </a:t>
            </a:r>
            <a:r>
              <a:rPr lang="id-ID" sz="3200" dirty="0" smtClean="0"/>
              <a:t>m</a:t>
            </a:r>
            <a:r>
              <a:rPr lang="en-US" sz="3200" dirty="0" err="1" smtClean="0"/>
              <a:t>enggunakan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sz="3200" dirty="0" err="1" smtClean="0"/>
              <a:t>Bentuk</a:t>
            </a:r>
            <a:r>
              <a:rPr lang="en-US" sz="3200" dirty="0" smtClean="0"/>
              <a:t>: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3200" dirty="0" smtClean="0">
                <a:solidFill>
                  <a:srgbClr val="C00000"/>
                </a:solidFill>
              </a:rPr>
              <a:t>if(</a:t>
            </a:r>
            <a:r>
              <a:rPr lang="en-US" sz="3200" dirty="0" err="1" smtClean="0">
                <a:solidFill>
                  <a:srgbClr val="C00000"/>
                </a:solidFill>
              </a:rPr>
              <a:t>kondisi</a:t>
            </a:r>
            <a:r>
              <a:rPr lang="en-US" sz="3200" dirty="0" smtClean="0">
                <a:solidFill>
                  <a:srgbClr val="C00000"/>
                </a:solidFill>
              </a:rPr>
              <a:t>){ </a:t>
            </a:r>
            <a:endParaRPr lang="id-ID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id-ID" sz="2400" dirty="0" smtClean="0">
                <a:solidFill>
                  <a:srgbClr val="C00000"/>
                </a:solidFill>
              </a:rPr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// </a:t>
            </a:r>
            <a:r>
              <a:rPr lang="en-US" sz="2400" dirty="0" err="1" smtClean="0">
                <a:solidFill>
                  <a:srgbClr val="0070C0"/>
                </a:solidFill>
              </a:rPr>
              <a:t>blok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pernyataan</a:t>
            </a:r>
            <a:r>
              <a:rPr lang="en-US" sz="2400" dirty="0" smtClean="0">
                <a:solidFill>
                  <a:srgbClr val="0070C0"/>
                </a:solidFill>
              </a:rPr>
              <a:t> yang </a:t>
            </a:r>
            <a:r>
              <a:rPr lang="en-US" sz="2400" dirty="0" err="1" smtClean="0">
                <a:solidFill>
                  <a:srgbClr val="0070C0"/>
                </a:solidFill>
              </a:rPr>
              <a:t>dijalankan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bila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kondisi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benar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	}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PBO_Unsika_5</Template>
  <TotalTime>2009</TotalTime>
  <Words>605</Words>
  <Application>Microsoft Office PowerPoint</Application>
  <PresentationFormat>On-screen Show (16:10)</PresentationFormat>
  <Paragraphs>292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1_Origin</vt:lpstr>
      <vt:lpstr>3_Origin</vt:lpstr>
      <vt:lpstr>7_Origin</vt:lpstr>
      <vt:lpstr>PEMROGRAMAN BERORIENTASI OBJEK</vt:lpstr>
      <vt:lpstr>Stream Standard</vt:lpstr>
      <vt:lpstr>Membaca Input dari Keyboard</vt:lpstr>
      <vt:lpstr>SalamKenal.java</vt:lpstr>
      <vt:lpstr>Perkalian.java</vt:lpstr>
      <vt:lpstr>Latihan</vt:lpstr>
      <vt:lpstr>PowerPoint Presentation</vt:lpstr>
      <vt:lpstr>Pernyataan Penentu Keputusan</vt:lpstr>
      <vt:lpstr>IF</vt:lpstr>
      <vt:lpstr>Contoh IF</vt:lpstr>
      <vt:lpstr>PernyataanIF.java</vt:lpstr>
      <vt:lpstr>if-else</vt:lpstr>
      <vt:lpstr>Contoh if-else</vt:lpstr>
      <vt:lpstr>PernyataanIFELSE.java</vt:lpstr>
      <vt:lpstr>Pernyataan if dan if-else</vt:lpstr>
      <vt:lpstr>Latihan</vt:lpstr>
      <vt:lpstr>if-else if-else</vt:lpstr>
      <vt:lpstr>PernyataanIFELSEIF.java</vt:lpstr>
      <vt:lpstr>Latihan: Input Data pada Mematika</vt:lpstr>
      <vt:lpstr>Latihan: Tampilan Matematika</vt:lpstr>
      <vt:lpstr>Latihan: Input Data pada Bank</vt:lpstr>
      <vt:lpstr>Latihan: Tampilan Bank</vt:lpstr>
      <vt:lpstr>Operator Ternary (Kondisi)</vt:lpstr>
      <vt:lpstr>OperatorTernary.java</vt:lpstr>
      <vt:lpstr>switch</vt:lpstr>
      <vt:lpstr>PernyataanSWITCH1.java</vt:lpstr>
      <vt:lpstr>PernyataanSWITCH2.java</vt:lpstr>
      <vt:lpstr>Latihan: Menentukan Jumlah Hari</vt:lpstr>
      <vt:lpstr>Syarat Tahun Kabisat</vt:lpstr>
      <vt:lpstr>Latihan: Menentukan Jumlah Hari (Rev)</vt:lpstr>
      <vt:lpstr>Tugas!</vt:lpstr>
      <vt:lpstr>Terima kasih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Stream Sederhana</dc:title>
  <dc:creator>ultach enri</dc:creator>
  <cp:lastModifiedBy>Yuyun</cp:lastModifiedBy>
  <cp:revision>11</cp:revision>
  <dcterms:created xsi:type="dcterms:W3CDTF">2012-04-01T13:16:46Z</dcterms:created>
  <dcterms:modified xsi:type="dcterms:W3CDTF">2018-03-10T13:03:53Z</dcterms:modified>
</cp:coreProperties>
</file>