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2" r:id="rId5"/>
    <p:sldId id="283" r:id="rId6"/>
    <p:sldId id="291" r:id="rId7"/>
    <p:sldId id="297" r:id="rId8"/>
    <p:sldId id="284" r:id="rId9"/>
    <p:sldId id="299" r:id="rId10"/>
    <p:sldId id="300" r:id="rId11"/>
    <p:sldId id="28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varScale="1">
        <p:scale>
          <a:sx n="87" d="100"/>
          <a:sy n="87" d="100"/>
        </p:scale>
        <p:origin x="528" y="8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4/6/2022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4/6/2022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openweathermap.org/api"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penweathermap.org/api"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93820" y="2514599"/>
            <a:ext cx="5329415" cy="3539641"/>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sz="6000" dirty="0"/>
              <a:t>    </a:t>
            </a:r>
            <a:br>
              <a:rPr lang="en-US" sz="6000" dirty="0"/>
            </a:br>
            <a:r>
              <a:rPr lang="en-US" sz="6000" dirty="0"/>
              <a:t>    Weather App</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2477923" y="4226311"/>
            <a:ext cx="3529734" cy="1577202"/>
          </a:xfrm>
        </p:spPr>
        <p:txBody>
          <a:bodyPr/>
          <a:lstStyle/>
          <a:p>
            <a:r>
              <a:rPr lang="en-US" dirty="0"/>
              <a:t>Done by </a:t>
            </a:r>
          </a:p>
          <a:p>
            <a:r>
              <a:rPr lang="en-US" dirty="0"/>
              <a:t>          - R Prudhvi Raj</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pPr algn="ctr"/>
            <a:r>
              <a:rPr lang="en-US" sz="4400" dirty="0"/>
              <a:t>Introduction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31801" y="1007999"/>
            <a:ext cx="5472000" cy="1841881"/>
          </a:xfrm>
        </p:spPr>
        <p:txBody>
          <a:bodyPr/>
          <a:lstStyle/>
          <a:p>
            <a:r>
              <a:rPr lang="en-US" sz="2400" b="0" i="0" dirty="0">
                <a:solidFill>
                  <a:srgbClr val="333333"/>
                </a:solidFill>
                <a:effectLst/>
                <a:latin typeface="Inter-Regular"/>
              </a:rPr>
              <a:t>In this article we’ll build a simple Django app that displays the current weather for various cities. To get the current weather data, we’ll use the </a:t>
            </a:r>
            <a:r>
              <a:rPr lang="en-US" sz="2400" b="0" i="0" u="sng" strike="noStrike" dirty="0">
                <a:solidFill>
                  <a:srgbClr val="000000"/>
                </a:solidFill>
                <a:effectLst/>
                <a:latin typeface="Inter-Regular"/>
                <a:hlinkClick r:id="rId2"/>
              </a:rPr>
              <a:t>Open Weather Map API</a:t>
            </a:r>
            <a:r>
              <a:rPr lang="en-US" sz="2400" b="0" i="0" u="sng" dirty="0">
                <a:solidFill>
                  <a:srgbClr val="333333"/>
                </a:solidFill>
                <a:effectLst/>
                <a:latin typeface="Inter-Regular"/>
              </a:rPr>
              <a:t>.</a:t>
            </a:r>
            <a:endParaRPr lang="en-US" sz="2400" u="sng"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1801" y="2627679"/>
            <a:ext cx="5884985" cy="2805968"/>
          </a:xfrm>
        </p:spPr>
        <p:txBody>
          <a:bodyPr/>
          <a:lstStyle/>
          <a:p>
            <a:pPr marL="0" indent="0" algn="l">
              <a:buNone/>
            </a:pPr>
            <a:r>
              <a:rPr lang="en-US" sz="2200" b="0" i="0" dirty="0">
                <a:solidFill>
                  <a:srgbClr val="202124"/>
                </a:solidFill>
                <a:effectLst/>
                <a:latin typeface="arial" panose="020B0604020202020204" pitchFamily="34" charset="0"/>
              </a:rPr>
              <a:t>    What exactly is Django?</a:t>
            </a:r>
          </a:p>
          <a:p>
            <a:pPr algn="l"/>
            <a:r>
              <a:rPr lang="en-US" sz="2200" b="1" i="0" dirty="0">
                <a:solidFill>
                  <a:srgbClr val="202124"/>
                </a:solidFill>
                <a:effectLst/>
                <a:latin typeface="arial" panose="020B0604020202020204" pitchFamily="34" charset="0"/>
              </a:rPr>
              <a:t>Django</a:t>
            </a:r>
            <a:r>
              <a:rPr lang="en-US" sz="2200" b="0" i="0" dirty="0">
                <a:solidFill>
                  <a:srgbClr val="202124"/>
                </a:solidFill>
                <a:effectLst/>
                <a:latin typeface="arial" panose="020B0604020202020204" pitchFamily="34" charset="0"/>
              </a:rPr>
              <a:t> is a high-level Python web framework that enables rapid development of secure and maintainable websites. Built by experienced developers, </a:t>
            </a:r>
            <a:r>
              <a:rPr lang="en-US" sz="2200" b="1" i="0" dirty="0">
                <a:solidFill>
                  <a:srgbClr val="202124"/>
                </a:solidFill>
                <a:effectLst/>
                <a:latin typeface="arial" panose="020B0604020202020204" pitchFamily="34" charset="0"/>
              </a:rPr>
              <a:t>Django</a:t>
            </a:r>
            <a:r>
              <a:rPr lang="en-US" sz="2200" b="0" i="0" dirty="0">
                <a:solidFill>
                  <a:srgbClr val="202124"/>
                </a:solidFill>
                <a:effectLst/>
                <a:latin typeface="arial" panose="020B0604020202020204" pitchFamily="34" charset="0"/>
              </a:rPr>
              <a:t> takes care of much of the hassle of web development, so you can focus on writing your app without needing to reinvent the wheel.</a:t>
            </a:r>
          </a:p>
          <a:p>
            <a:pPr marL="0" indent="0">
              <a:buNone/>
            </a:pPr>
            <a:endParaRPr lang="en-US" sz="2200" dirty="0"/>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pPr algn="l"/>
            <a:r>
              <a:rPr lang="en-IN" b="0" i="0" dirty="0">
                <a:solidFill>
                  <a:srgbClr val="323232"/>
                </a:solidFill>
                <a:effectLst/>
                <a:latin typeface="Inter-Medium"/>
              </a:rPr>
              <a:t>Using the Weather API</a:t>
            </a:r>
            <a:endParaRPr lang="en-US" dirty="0"/>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8000"/>
            <a:ext cx="5472000" cy="875102"/>
          </a:xfrm>
        </p:spPr>
        <p:txBody>
          <a:bodyPr/>
          <a:lstStyle/>
          <a:p>
            <a:pPr algn="l"/>
            <a:r>
              <a:rPr lang="en-US" b="0" i="0" dirty="0">
                <a:solidFill>
                  <a:srgbClr val="333333"/>
                </a:solidFill>
                <a:effectLst/>
                <a:latin typeface="Inter-Regular"/>
              </a:rPr>
              <a:t>What we want to do now is sign up for the </a:t>
            </a:r>
            <a:r>
              <a:rPr lang="en-US" b="0" i="0" u="none" strike="noStrike" dirty="0">
                <a:solidFill>
                  <a:srgbClr val="000000"/>
                </a:solidFill>
                <a:effectLst/>
                <a:latin typeface="Inter-Regular"/>
                <a:hlinkClick r:id="rId2"/>
              </a:rPr>
              <a:t>Open Weather Map API</a:t>
            </a:r>
            <a:r>
              <a:rPr lang="en-US" b="0" i="0" dirty="0">
                <a:solidFill>
                  <a:srgbClr val="333333"/>
                </a:solidFill>
                <a:effectLst/>
                <a:latin typeface="Inter-Regular"/>
              </a:rPr>
              <a:t>. This will allow us to get real-time weather for any cities that we add in our app.</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801" y="2027102"/>
            <a:ext cx="5472000" cy="4398898"/>
          </a:xfrm>
        </p:spPr>
        <p:txBody>
          <a:bodyPr/>
          <a:lstStyle/>
          <a:p>
            <a:r>
              <a:rPr lang="en-US" b="0" i="0" dirty="0">
                <a:solidFill>
                  <a:srgbClr val="333333"/>
                </a:solidFill>
                <a:effectLst/>
                <a:latin typeface="Inter-Regular"/>
              </a:rPr>
              <a:t>Go to the site, create an account and then go to the API keys on their dashboard. Enter a name and generate a new API key. This key will allow us to use the API to get the weather.</a:t>
            </a:r>
          </a:p>
          <a:p>
            <a:r>
              <a:rPr lang="en-US" b="0" i="0" dirty="0">
                <a:solidFill>
                  <a:srgbClr val="333333"/>
                </a:solidFill>
                <a:effectLst/>
                <a:latin typeface="Inter-Regular"/>
              </a:rPr>
              <a:t>The one endpoint we’ll use is below, so you can see the data that gets returned by modifying the following URL with your API key and navigating to the URL in your browser. It may take a few minutes for your API key to become active, so if it doesn’t work at first, try again in after a few minutes.</a:t>
            </a:r>
          </a:p>
          <a:p>
            <a:pPr algn="l"/>
            <a:r>
              <a:rPr lang="en-US" b="0" i="0" dirty="0">
                <a:solidFill>
                  <a:srgbClr val="333333"/>
                </a:solidFill>
                <a:effectLst/>
                <a:latin typeface="Inter-Regular"/>
              </a:rPr>
              <a:t>Finally, we’ll send the request to the URL using the city and get the JSON representation of that city. If we print that to the console we can see the same data we saw when we put the URL in our address bar.</a:t>
            </a:r>
          </a:p>
          <a:p>
            <a:pPr algn="l"/>
            <a:r>
              <a:rPr lang="en-US" b="0" i="0" dirty="0">
                <a:solidFill>
                  <a:srgbClr val="333333"/>
                </a:solidFill>
                <a:effectLst/>
                <a:latin typeface="Inter-Regular"/>
              </a:rPr>
              <a:t>If you start your server again and reload the page, you’ll see the data get printed to your console.</a:t>
            </a:r>
          </a:p>
          <a:p>
            <a:endParaRPr lang="en-US" b="0" i="0" dirty="0">
              <a:solidFill>
                <a:srgbClr val="333333"/>
              </a:solidFill>
              <a:effectLst/>
              <a:latin typeface="Inter-Regular"/>
            </a:endParaRPr>
          </a:p>
          <a:p>
            <a:pPr algn="l"/>
            <a:endParaRPr lang="en-US" dirty="0"/>
          </a:p>
        </p:txBody>
      </p:sp>
      <p:pic>
        <p:nvPicPr>
          <p:cNvPr id="8" name="Picture Placeholder 7" descr="Slide image">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3" cstate="screen">
            <a:extLst>
              <a:ext uri="{28A0092B-C50C-407E-A947-70E740481C1C}">
                <a14:useLocalDpi xmlns:a14="http://schemas.microsoft.com/office/drawing/2010/main"/>
              </a:ext>
            </a:extLst>
          </a:blip>
          <a:srcRect/>
          <a:stretch>
            <a:fillRect/>
          </a:stretch>
        </p:blipFill>
        <p:spPr/>
      </p:pic>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10430772" y="2598084"/>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364070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pPr algn="ctr"/>
            <a:r>
              <a:rPr lang="en-US" b="1" dirty="0"/>
              <a:t>Requirements</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8000"/>
            <a:ext cx="5472000" cy="1368298"/>
          </a:xfrm>
        </p:spPr>
        <p:txBody>
          <a:bodyPr/>
          <a:lstStyle/>
          <a:p>
            <a:r>
              <a:rPr lang="en-US" dirty="0"/>
              <a:t> </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1176148"/>
            <a:ext cx="5664000" cy="4979852"/>
          </a:xfrm>
        </p:spPr>
        <p:txBody>
          <a:bodyPr/>
          <a:lstStyle/>
          <a:p>
            <a:pPr marL="0" indent="0" algn="l">
              <a:buNone/>
            </a:pPr>
            <a:r>
              <a:rPr lang="en-US" sz="3200" dirty="0">
                <a:latin typeface="Angsana New" panose="02020603050405020304" pitchFamily="18" charset="-34"/>
                <a:cs typeface="Angsana New" panose="02020603050405020304" pitchFamily="18" charset="-34"/>
              </a:rPr>
              <a:t>Hardware</a:t>
            </a:r>
            <a:r>
              <a:rPr lang="en-US" sz="3200" dirty="0"/>
              <a:t> :-</a:t>
            </a:r>
          </a:p>
          <a:p>
            <a:pPr algn="l">
              <a:buFont typeface="Arial" panose="020B0604020202020204" pitchFamily="34" charset="0"/>
              <a:buChar char="•"/>
            </a:pPr>
            <a:r>
              <a:rPr lang="en-IN" sz="3200" i="0" dirty="0">
                <a:solidFill>
                  <a:srgbClr val="202124"/>
                </a:solidFill>
                <a:effectLst/>
                <a:latin typeface="Angsana New" panose="02020603050405020304" pitchFamily="18" charset="-34"/>
                <a:cs typeface="Angsana New" panose="02020603050405020304" pitchFamily="18" charset="-34"/>
              </a:rPr>
              <a:t>OS: Microsoft® Windows® 2000/XP.</a:t>
            </a:r>
          </a:p>
          <a:p>
            <a:pPr algn="l">
              <a:buFont typeface="Arial" panose="020B0604020202020204" pitchFamily="34" charset="0"/>
              <a:buChar char="•"/>
            </a:pPr>
            <a:r>
              <a:rPr lang="en-IN" sz="3200" i="0" dirty="0">
                <a:solidFill>
                  <a:srgbClr val="202124"/>
                </a:solidFill>
                <a:effectLst/>
                <a:latin typeface="Angsana New" panose="02020603050405020304" pitchFamily="18" charset="-34"/>
                <a:cs typeface="Angsana New" panose="02020603050405020304" pitchFamily="18" charset="-34"/>
              </a:rPr>
              <a:t>Processor: 800 MHz Intel Pentium III or 800 MHz AMD Athlon.  </a:t>
            </a:r>
          </a:p>
          <a:p>
            <a:pPr algn="l">
              <a:buFont typeface="Arial" panose="020B0604020202020204" pitchFamily="34" charset="0"/>
              <a:buChar char="•"/>
            </a:pPr>
            <a:r>
              <a:rPr lang="en-IN" sz="3200" i="0" dirty="0">
                <a:solidFill>
                  <a:srgbClr val="202124"/>
                </a:solidFill>
                <a:effectLst/>
                <a:latin typeface="Angsana New" panose="02020603050405020304" pitchFamily="18" charset="-34"/>
                <a:cs typeface="Angsana New" panose="02020603050405020304" pitchFamily="18" charset="-34"/>
              </a:rPr>
              <a:t>Memory: 128 MB of RAM.</a:t>
            </a:r>
          </a:p>
          <a:p>
            <a:pPr marL="0" indent="0">
              <a:buNone/>
            </a:pPr>
            <a:r>
              <a:rPr lang="en-IN" sz="3200" dirty="0">
                <a:solidFill>
                  <a:srgbClr val="202124"/>
                </a:solidFill>
                <a:latin typeface="Angsana New" panose="02020603050405020304" pitchFamily="18" charset="-34"/>
                <a:cs typeface="Angsana New" panose="02020603050405020304" pitchFamily="18" charset="-34"/>
              </a:rPr>
              <a:t>Software:-</a:t>
            </a:r>
            <a:endParaRPr lang="en-IN" sz="3200" i="0" dirty="0">
              <a:solidFill>
                <a:srgbClr val="202124"/>
              </a:solidFill>
              <a:effectLst/>
              <a:latin typeface="Angsana New" panose="02020603050405020304" pitchFamily="18" charset="-34"/>
              <a:cs typeface="Angsana New" panose="02020603050405020304" pitchFamily="18" charset="-34"/>
            </a:endParaRPr>
          </a:p>
          <a:p>
            <a:pPr algn="l">
              <a:buFont typeface="Arial" panose="020B0604020202020204" pitchFamily="34" charset="0"/>
              <a:buChar char="•"/>
            </a:pPr>
            <a:r>
              <a:rPr lang="en-IN" sz="3200" i="0" dirty="0" err="1">
                <a:solidFill>
                  <a:srgbClr val="202124"/>
                </a:solidFill>
                <a:effectLst/>
                <a:latin typeface="Angsana New" panose="02020603050405020304" pitchFamily="18" charset="-34"/>
                <a:cs typeface="Angsana New" panose="02020603050405020304" pitchFamily="18" charset="-34"/>
              </a:rPr>
              <a:t>Pycharm</a:t>
            </a:r>
            <a:r>
              <a:rPr lang="en-IN" sz="3200" i="0" dirty="0">
                <a:solidFill>
                  <a:srgbClr val="202124"/>
                </a:solidFill>
                <a:effectLst/>
                <a:latin typeface="Angsana New" panose="02020603050405020304" pitchFamily="18" charset="-34"/>
                <a:cs typeface="Angsana New" panose="02020603050405020304" pitchFamily="18" charset="-34"/>
              </a:rPr>
              <a:t> </a:t>
            </a:r>
          </a:p>
          <a:p>
            <a:pPr algn="l">
              <a:buFont typeface="Arial" panose="020B0604020202020204" pitchFamily="34" charset="0"/>
              <a:buChar char="•"/>
            </a:pPr>
            <a:r>
              <a:rPr lang="en-IN" sz="3200" dirty="0">
                <a:solidFill>
                  <a:srgbClr val="202124"/>
                </a:solidFill>
                <a:latin typeface="Angsana New" panose="02020603050405020304" pitchFamily="18" charset="-34"/>
                <a:cs typeface="Angsana New" panose="02020603050405020304" pitchFamily="18" charset="-34"/>
              </a:rPr>
              <a:t>Python 3.6</a:t>
            </a:r>
          </a:p>
          <a:p>
            <a:pPr algn="l">
              <a:buFont typeface="Arial" panose="020B0604020202020204" pitchFamily="34" charset="0"/>
              <a:buChar char="•"/>
            </a:pPr>
            <a:r>
              <a:rPr lang="en-IN" sz="3200" i="0" dirty="0">
                <a:solidFill>
                  <a:srgbClr val="202124"/>
                </a:solidFill>
                <a:effectLst/>
                <a:latin typeface="Angsana New" panose="02020603050405020304" pitchFamily="18" charset="-34"/>
                <a:cs typeface="Angsana New" panose="02020603050405020304" pitchFamily="18" charset="-34"/>
              </a:rPr>
              <a:t>Django</a:t>
            </a:r>
          </a:p>
          <a:p>
            <a:pPr marL="0" indent="0" algn="l">
              <a:buNone/>
            </a:pPr>
            <a:endParaRPr lang="en-IN" sz="3200" i="0" dirty="0">
              <a:solidFill>
                <a:srgbClr val="202124"/>
              </a:solidFill>
              <a:effectLst/>
              <a:latin typeface="Angsana New" panose="02020603050405020304" pitchFamily="18" charset="-34"/>
              <a:cs typeface="Angsana New" panose="02020603050405020304" pitchFamily="18" charset="-34"/>
            </a:endParaRPr>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289385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5664000" cy="432000"/>
          </a:xfrm>
        </p:spPr>
        <p:txBody>
          <a:bodyPr/>
          <a:lstStyle/>
          <a:p>
            <a:pPr algn="ctr"/>
            <a:r>
              <a:rPr lang="en-US" b="1" dirty="0">
                <a:solidFill>
                  <a:schemeClr val="tx1"/>
                </a:solidFill>
              </a:rPr>
              <a:t>Installation</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624000" y="1046286"/>
            <a:ext cx="8739808" cy="1099038"/>
          </a:xfrm>
        </p:spPr>
        <p:txBody>
          <a:bodyPr/>
          <a:lstStyle/>
          <a:p>
            <a:r>
              <a:rPr lang="en-US" sz="3600" b="0" dirty="0">
                <a:solidFill>
                  <a:schemeClr val="tx1"/>
                </a:solidFill>
                <a:latin typeface="Angsana New" panose="02020603050405020304" pitchFamily="18" charset="-34"/>
                <a:cs typeface="Angsana New" panose="02020603050405020304" pitchFamily="18" charset="-34"/>
              </a:rPr>
              <a:t>Installing Django is like installing any other Python library: you can start a virtual environment and run pip to install Django.</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624000" y="2342975"/>
            <a:ext cx="11103656" cy="3525657"/>
          </a:xfrm>
        </p:spPr>
        <p:txBody>
          <a:bodyPr/>
          <a:lstStyle/>
          <a:p>
            <a:r>
              <a:rPr lang="en-IN" b="1" i="0" dirty="0">
                <a:solidFill>
                  <a:schemeClr val="tx1"/>
                </a:solidFill>
                <a:effectLst/>
                <a:latin typeface="Consolas" panose="020B0609020204030204" pitchFamily="49" charset="0"/>
              </a:rPr>
              <a:t>pip install Django </a:t>
            </a:r>
            <a:r>
              <a:rPr lang="en-IN" b="0" i="0" dirty="0">
                <a:solidFill>
                  <a:srgbClr val="545454"/>
                </a:solidFill>
                <a:effectLst/>
                <a:latin typeface="Consolas" panose="020B0609020204030204" pitchFamily="49" charset="0"/>
              </a:rPr>
              <a:t>- </a:t>
            </a:r>
            <a:r>
              <a:rPr lang="en-US" i="0" dirty="0">
                <a:solidFill>
                  <a:srgbClr val="333333"/>
                </a:solidFill>
                <a:effectLst/>
                <a:latin typeface="Consolas" panose="020B0609020204030204" pitchFamily="49" charset="0"/>
              </a:rPr>
              <a:t>This will install the latest version of Django for you.</a:t>
            </a:r>
          </a:p>
          <a:p>
            <a:r>
              <a:rPr lang="en-US" b="1" i="0" dirty="0">
                <a:solidFill>
                  <a:schemeClr val="tx1"/>
                </a:solidFill>
                <a:effectLst/>
                <a:latin typeface="Consolas" panose="020B0609020204030204" pitchFamily="49" charset="0"/>
              </a:rPr>
              <a:t>pip install requests </a:t>
            </a:r>
            <a:r>
              <a:rPr lang="en-US" i="0" dirty="0">
                <a:solidFill>
                  <a:srgbClr val="333333"/>
                </a:solidFill>
                <a:effectLst/>
                <a:latin typeface="Consolas" panose="020B0609020204030204" pitchFamily="49" charset="0"/>
              </a:rPr>
              <a:t>– This install requests </a:t>
            </a:r>
          </a:p>
          <a:p>
            <a:r>
              <a:rPr lang="en-US" b="0" i="0" dirty="0">
                <a:solidFill>
                  <a:schemeClr val="tx1"/>
                </a:solidFill>
                <a:effectLst/>
                <a:latin typeface="Consolas" panose="020B0609020204030204" pitchFamily="49" charset="0"/>
              </a:rPr>
              <a:t>Once you have Django installed, create and navigate to a directory for this project if you haven’t already. Once there, you can run the </a:t>
            </a:r>
            <a:r>
              <a:rPr lang="en-US" b="0" i="0" dirty="0" err="1">
                <a:solidFill>
                  <a:schemeClr val="tx1"/>
                </a:solidFill>
                <a:effectLst/>
                <a:latin typeface="Consolas" panose="020B0609020204030204" pitchFamily="49" charset="0"/>
              </a:rPr>
              <a:t>startproject</a:t>
            </a:r>
            <a:r>
              <a:rPr lang="en-US" b="0" i="0" dirty="0">
                <a:solidFill>
                  <a:schemeClr val="tx1"/>
                </a:solidFill>
                <a:effectLst/>
                <a:latin typeface="Consolas" panose="020B0609020204030204" pitchFamily="49" charset="0"/>
              </a:rPr>
              <a:t> command that Django gives you to generate the project</a:t>
            </a:r>
            <a:r>
              <a:rPr lang="en-US" b="0" i="0" dirty="0">
                <a:solidFill>
                  <a:srgbClr val="545454"/>
                </a:solidFill>
                <a:effectLst/>
                <a:latin typeface="Consolas" panose="020B0609020204030204" pitchFamily="49" charset="0"/>
              </a:rPr>
              <a:t>.</a:t>
            </a:r>
            <a:endParaRPr lang="en-US" dirty="0">
              <a:solidFill>
                <a:srgbClr val="333333"/>
              </a:solidFill>
              <a:latin typeface="Inter-Regular"/>
            </a:endParaRPr>
          </a:p>
          <a:p>
            <a:r>
              <a:rPr lang="en-IN" b="1" i="0" dirty="0" err="1">
                <a:solidFill>
                  <a:schemeClr val="tx1"/>
                </a:solidFill>
                <a:effectLst/>
                <a:latin typeface="Consolas" panose="020B0609020204030204" pitchFamily="49" charset="0"/>
              </a:rPr>
              <a:t>django</a:t>
            </a:r>
            <a:r>
              <a:rPr lang="en-IN" b="1" i="0" dirty="0">
                <a:solidFill>
                  <a:schemeClr val="tx1"/>
                </a:solidFill>
                <a:effectLst/>
                <a:latin typeface="Consolas" panose="020B0609020204030204" pitchFamily="49" charset="0"/>
              </a:rPr>
              <a:t>-admin </a:t>
            </a:r>
            <a:r>
              <a:rPr lang="en-IN" b="1" i="0" dirty="0" err="1">
                <a:solidFill>
                  <a:schemeClr val="tx1"/>
                </a:solidFill>
                <a:effectLst/>
                <a:latin typeface="Consolas" panose="020B0609020204030204" pitchFamily="49" charset="0"/>
              </a:rPr>
              <a:t>startproject</a:t>
            </a:r>
            <a:r>
              <a:rPr lang="en-IN" b="1" i="0" dirty="0">
                <a:solidFill>
                  <a:schemeClr val="tx1"/>
                </a:solidFill>
                <a:effectLst/>
                <a:latin typeface="Consolas" panose="020B0609020204030204" pitchFamily="49" charset="0"/>
              </a:rPr>
              <a:t> </a:t>
            </a:r>
            <a:r>
              <a:rPr lang="en-IN" b="1" i="0" dirty="0" err="1">
                <a:solidFill>
                  <a:schemeClr val="tx1"/>
                </a:solidFill>
                <a:effectLst/>
                <a:latin typeface="Consolas" panose="020B0609020204030204" pitchFamily="49" charset="0"/>
              </a:rPr>
              <a:t>the_weather</a:t>
            </a:r>
            <a:r>
              <a:rPr lang="en-IN" b="0" i="0" dirty="0">
                <a:solidFill>
                  <a:schemeClr val="tx1"/>
                </a:solidFill>
                <a:effectLst/>
                <a:latin typeface="Consolas" panose="020B0609020204030204" pitchFamily="49" charset="0"/>
              </a:rPr>
              <a:t> </a:t>
            </a:r>
            <a:r>
              <a:rPr lang="en-IN" b="0" i="0" dirty="0">
                <a:solidFill>
                  <a:srgbClr val="545454"/>
                </a:solidFill>
                <a:effectLst/>
                <a:latin typeface="Consolas" panose="020B0609020204030204" pitchFamily="49" charset="0"/>
              </a:rPr>
              <a:t>- </a:t>
            </a:r>
            <a:r>
              <a:rPr lang="en-US" b="0" i="0" dirty="0">
                <a:solidFill>
                  <a:srgbClr val="333333"/>
                </a:solidFill>
                <a:effectLst/>
                <a:latin typeface="Consolas" panose="020B0609020204030204" pitchFamily="49" charset="0"/>
              </a:rPr>
              <a:t>Django should have created a few new files in your directory.</a:t>
            </a:r>
          </a:p>
          <a:p>
            <a:r>
              <a:rPr lang="en-US" b="0" i="0" dirty="0">
                <a:solidFill>
                  <a:schemeClr val="tx1"/>
                </a:solidFill>
                <a:effectLst/>
                <a:latin typeface="Consolas" panose="020B0609020204030204" pitchFamily="49" charset="0"/>
              </a:rPr>
              <a:t>Let’s try starting up our development server. To do that, navigate to the new directory and use manage.py to run the </a:t>
            </a:r>
            <a:r>
              <a:rPr lang="en-US" b="0" i="0" dirty="0" err="1">
                <a:solidFill>
                  <a:schemeClr val="tx1"/>
                </a:solidFill>
                <a:effectLst/>
                <a:latin typeface="Consolas" panose="020B0609020204030204" pitchFamily="49" charset="0"/>
              </a:rPr>
              <a:t>runserver</a:t>
            </a:r>
            <a:r>
              <a:rPr lang="en-US" b="0" i="0" dirty="0">
                <a:solidFill>
                  <a:schemeClr val="tx1"/>
                </a:solidFill>
                <a:effectLst/>
                <a:latin typeface="Consolas" panose="020B0609020204030204" pitchFamily="49" charset="0"/>
              </a:rPr>
              <a:t> command in your terminal:</a:t>
            </a:r>
          </a:p>
          <a:p>
            <a:r>
              <a:rPr lang="en-IN" b="1" i="0" dirty="0">
                <a:solidFill>
                  <a:schemeClr val="tx1"/>
                </a:solidFill>
                <a:effectLst/>
                <a:latin typeface="Consolas" panose="020B0609020204030204" pitchFamily="49" charset="0"/>
              </a:rPr>
              <a:t>python manage.py </a:t>
            </a:r>
            <a:r>
              <a:rPr lang="en-IN" b="1" i="0" dirty="0" err="1">
                <a:solidFill>
                  <a:schemeClr val="tx1"/>
                </a:solidFill>
                <a:effectLst/>
                <a:latin typeface="Consolas" panose="020B0609020204030204" pitchFamily="49" charset="0"/>
              </a:rPr>
              <a:t>runserver</a:t>
            </a:r>
            <a:endParaRPr lang="en-IN" b="1" i="0" dirty="0">
              <a:solidFill>
                <a:schemeClr val="tx1"/>
              </a:solidFill>
              <a:effectLst/>
              <a:latin typeface="Consolas" panose="020B0609020204030204" pitchFamily="49" charset="0"/>
            </a:endParaRPr>
          </a:p>
          <a:p>
            <a:r>
              <a:rPr lang="en-US" dirty="0">
                <a:solidFill>
                  <a:schemeClr val="tx1"/>
                </a:solidFill>
                <a:latin typeface="Consolas" panose="020B0609020204030204" pitchFamily="49" charset="0"/>
              </a:rPr>
              <a:t>If you look at your terminal, you should see the URL for your app. By default it should be 127.0.0.1:8000. Open up your browser and go to that URL.</a:t>
            </a:r>
          </a:p>
          <a:p>
            <a:endParaRPr lang="en-IN" b="0" i="0" dirty="0">
              <a:solidFill>
                <a:srgbClr val="545454"/>
              </a:solidFill>
              <a:effectLst/>
              <a:latin typeface="Consolas" panose="020B0609020204030204" pitchFamily="49" charset="0"/>
            </a:endParaRPr>
          </a:p>
          <a:p>
            <a:endParaRPr lang="en-IN" b="0" i="0" dirty="0">
              <a:solidFill>
                <a:srgbClr val="545454"/>
              </a:solidFill>
              <a:effectLst/>
              <a:latin typeface="Consolas" panose="020B0609020204030204" pitchFamily="49" charset="0"/>
            </a:endParaRPr>
          </a:p>
          <a:p>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59788"/>
            <a:ext cx="5472000" cy="358775"/>
          </a:xfrm>
        </p:spPr>
        <p:txBody>
          <a:bodyPr/>
          <a:lstStyle/>
          <a:p>
            <a:r>
              <a:rPr lang="en-US" dirty="0"/>
              <a:t>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5</a:t>
            </a:fld>
            <a:endParaRPr lang="en-US" dirty="0"/>
          </a:p>
        </p:txBody>
      </p:sp>
      <p:sp>
        <p:nvSpPr>
          <p:cNvPr id="12" name="Text Placeholder 11">
            <a:extLst>
              <a:ext uri="{FF2B5EF4-FFF2-40B4-BE49-F238E27FC236}">
                <a16:creationId xmlns:a16="http://schemas.microsoft.com/office/drawing/2014/main" id="{B4AB81B9-FEDD-4805-A3C1-BDE8332BA6EF}"/>
              </a:ext>
            </a:extLst>
          </p:cNvPr>
          <p:cNvSpPr>
            <a:spLocks noGrp="1"/>
          </p:cNvSpPr>
          <p:nvPr>
            <p:ph type="body" sz="quarter" idx="12"/>
          </p:nvPr>
        </p:nvSpPr>
        <p:spPr/>
        <p:txBody>
          <a:bodyPr/>
          <a:lstStyle/>
          <a:p>
            <a:pPr marL="0" indent="0">
              <a:buNone/>
            </a:pPr>
            <a:r>
              <a:rPr lang="en-IN" dirty="0"/>
              <a:t>  </a:t>
            </a: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9352E1-6CC6-450A-9253-DAFEE6435560}"/>
              </a:ext>
            </a:extLst>
          </p:cNvPr>
          <p:cNvSpPr>
            <a:spLocks noGrp="1"/>
          </p:cNvSpPr>
          <p:nvPr>
            <p:ph type="sldNum" sz="quarter" idx="15"/>
          </p:nvPr>
        </p:nvSpPr>
        <p:spPr/>
        <p:txBody>
          <a:bodyPr/>
          <a:lstStyle/>
          <a:p>
            <a:fld id="{19B51A1E-902D-48AF-9020-955120F399B6}" type="slidenum">
              <a:rPr lang="en-US" noProof="0" smtClean="0"/>
              <a:pPr/>
              <a:t>6</a:t>
            </a:fld>
            <a:endParaRPr lang="en-US" noProof="0" dirty="0"/>
          </a:p>
        </p:txBody>
      </p:sp>
      <p:sp>
        <p:nvSpPr>
          <p:cNvPr id="4" name="Title 3">
            <a:extLst>
              <a:ext uri="{FF2B5EF4-FFF2-40B4-BE49-F238E27FC236}">
                <a16:creationId xmlns:a16="http://schemas.microsoft.com/office/drawing/2014/main" id="{2129B5EE-6934-4324-83A2-D3598987344F}"/>
              </a:ext>
            </a:extLst>
          </p:cNvPr>
          <p:cNvSpPr>
            <a:spLocks noGrp="1"/>
          </p:cNvSpPr>
          <p:nvPr>
            <p:ph type="ctrTitle"/>
          </p:nvPr>
        </p:nvSpPr>
        <p:spPr>
          <a:xfrm>
            <a:off x="4033172" y="457202"/>
            <a:ext cx="4459766" cy="817683"/>
          </a:xfrm>
        </p:spPr>
        <p:txBody>
          <a:bodyPr/>
          <a:lstStyle/>
          <a:p>
            <a:pPr algn="ctr"/>
            <a:r>
              <a:rPr lang="en-IN" sz="3200" dirty="0"/>
              <a:t>Output  </a:t>
            </a:r>
          </a:p>
        </p:txBody>
      </p:sp>
      <p:pic>
        <p:nvPicPr>
          <p:cNvPr id="18" name="Picture 17">
            <a:extLst>
              <a:ext uri="{FF2B5EF4-FFF2-40B4-BE49-F238E27FC236}">
                <a16:creationId xmlns:a16="http://schemas.microsoft.com/office/drawing/2014/main" id="{511A6325-F0A5-4DF6-933D-194058175F97}"/>
              </a:ext>
            </a:extLst>
          </p:cNvPr>
          <p:cNvPicPr>
            <a:picLocks noChangeAspect="1"/>
          </p:cNvPicPr>
          <p:nvPr/>
        </p:nvPicPr>
        <p:blipFill>
          <a:blip r:embed="rId2"/>
          <a:stretch>
            <a:fillRect/>
          </a:stretch>
        </p:blipFill>
        <p:spPr>
          <a:xfrm>
            <a:off x="0" y="1463675"/>
            <a:ext cx="12192000" cy="5213756"/>
          </a:xfrm>
          <a:prstGeom prst="rect">
            <a:avLst/>
          </a:prstGeom>
        </p:spPr>
      </p:pic>
    </p:spTree>
    <p:extLst>
      <p:ext uri="{BB962C8B-B14F-4D97-AF65-F5344CB8AC3E}">
        <p14:creationId xmlns:p14="http://schemas.microsoft.com/office/powerpoint/2010/main" val="107811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AEED5C-B4C6-4947-B8D1-870D24B22DCA}"/>
              </a:ext>
            </a:extLst>
          </p:cNvPr>
          <p:cNvPicPr>
            <a:picLocks noChangeAspect="1"/>
          </p:cNvPicPr>
          <p:nvPr/>
        </p:nvPicPr>
        <p:blipFill>
          <a:blip r:embed="rId2"/>
          <a:stretch>
            <a:fillRect/>
          </a:stretch>
        </p:blipFill>
        <p:spPr>
          <a:xfrm>
            <a:off x="67408" y="62114"/>
            <a:ext cx="12004430" cy="6205336"/>
          </a:xfrm>
          <a:prstGeom prst="rect">
            <a:avLst/>
          </a:prstGeom>
        </p:spPr>
      </p:pic>
    </p:spTree>
    <p:extLst>
      <p:ext uri="{BB962C8B-B14F-4D97-AF65-F5344CB8AC3E}">
        <p14:creationId xmlns:p14="http://schemas.microsoft.com/office/powerpoint/2010/main" val="214362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Large image placeholder">
            <a:extLst>
              <a:ext uri="{FF2B5EF4-FFF2-40B4-BE49-F238E27FC236}">
                <a16:creationId xmlns:a16="http://schemas.microsoft.com/office/drawing/2014/main" id="{FB15BC12-29C3-3D4B-805A-8A860D70CA67}"/>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1" y="0"/>
            <a:ext cx="12191999" cy="6858000"/>
          </a:xfrm>
        </p:spPr>
      </p:pic>
      <p:sp>
        <p:nvSpPr>
          <p:cNvPr id="16" name="TextBox 15">
            <a:extLst>
              <a:ext uri="{FF2B5EF4-FFF2-40B4-BE49-F238E27FC236}">
                <a16:creationId xmlns:a16="http://schemas.microsoft.com/office/drawing/2014/main" id="{03888866-542D-43D4-BFE1-045D36351922}"/>
              </a:ext>
              <a:ext uri="{C183D7F6-B498-43B3-948B-1728B52AA6E4}">
                <adec:decorative xmlns:adec="http://schemas.microsoft.com/office/drawing/2017/decorative" val="1"/>
              </a:ext>
            </a:extLst>
          </p:cNvPr>
          <p:cNvSpPr txBox="1">
            <a:spLocks/>
          </p:cNvSpPr>
          <p:nvPr/>
        </p:nvSpPr>
        <p:spPr>
          <a:xfrm flipH="1">
            <a:off x="-1" y="4813138"/>
            <a:ext cx="691517" cy="1026777"/>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7" name="Isosceles Triangle 16">
            <a:extLst>
              <a:ext uri="{FF2B5EF4-FFF2-40B4-BE49-F238E27FC236}">
                <a16:creationId xmlns:a16="http://schemas.microsoft.com/office/drawing/2014/main" id="{667AA2A8-C66E-4F4C-A6E7-E7ABCE7E9EC3}"/>
              </a:ext>
              <a:ext uri="{C183D7F6-B498-43B3-948B-1728B52AA6E4}">
                <adec:decorative xmlns:adec="http://schemas.microsoft.com/office/drawing/2017/decorative" val="1"/>
              </a:ext>
            </a:extLst>
          </p:cNvPr>
          <p:cNvSpPr/>
          <p:nvPr/>
        </p:nvSpPr>
        <p:spPr>
          <a:xfrm rot="10800000" flipH="1">
            <a:off x="463958" y="561010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D8744987-7958-44D9-AE6F-009CA4C08875}"/>
              </a:ext>
            </a:extLst>
          </p:cNvPr>
          <p:cNvSpPr>
            <a:spLocks noGrp="1"/>
          </p:cNvSpPr>
          <p:nvPr>
            <p:ph type="ctrTitle"/>
          </p:nvPr>
        </p:nvSpPr>
        <p:spPr>
          <a:xfrm>
            <a:off x="2214317" y="1188780"/>
            <a:ext cx="7219828" cy="3872639"/>
          </a:xfrm>
        </p:spPr>
        <p:txBody>
          <a:bodyPr/>
          <a:lstStyle/>
          <a:p>
            <a:pPr algn="l"/>
            <a:br>
              <a:rPr lang="en-IN" b="0" i="0" dirty="0">
                <a:solidFill>
                  <a:srgbClr val="323232"/>
                </a:solidFill>
                <a:effectLst/>
                <a:latin typeface="Inter-Medium"/>
              </a:rPr>
            </a:br>
            <a:br>
              <a:rPr lang="en-IN" b="0" i="0" dirty="0">
                <a:solidFill>
                  <a:srgbClr val="323232"/>
                </a:solidFill>
                <a:effectLst/>
                <a:latin typeface="Inter-Medium"/>
              </a:rPr>
            </a:br>
            <a:r>
              <a:rPr lang="en-IN" sz="3600" dirty="0">
                <a:solidFill>
                  <a:schemeClr val="bg1"/>
                </a:solidFill>
                <a:latin typeface="Inter-Medium"/>
              </a:rPr>
              <a:t>Conclusion:</a:t>
            </a:r>
            <a:br>
              <a:rPr lang="en-IN" sz="3600" dirty="0">
                <a:solidFill>
                  <a:schemeClr val="bg1"/>
                </a:solidFill>
                <a:latin typeface="Inter-Medium"/>
              </a:rPr>
            </a:br>
            <a:r>
              <a:rPr lang="en-IN" sz="3600" dirty="0">
                <a:solidFill>
                  <a:schemeClr val="bg1"/>
                </a:solidFill>
                <a:latin typeface="Inter-Medium"/>
              </a:rPr>
              <a:t>      </a:t>
            </a:r>
            <a:r>
              <a:rPr lang="en-US" sz="2000" dirty="0">
                <a:solidFill>
                  <a:schemeClr val="bg1"/>
                </a:solidFill>
                <a:latin typeface="Inter-Regular"/>
              </a:rPr>
              <a:t>Now we </a:t>
            </a:r>
            <a:r>
              <a:rPr lang="en-US" sz="2000" b="0" i="0" dirty="0">
                <a:solidFill>
                  <a:schemeClr val="bg1"/>
                </a:solidFill>
                <a:effectLst/>
                <a:latin typeface="Inter-Regular"/>
              </a:rPr>
              <a:t>have a way to keep track of the weather for multiple cities in our app. In this project, we had to work with various parts of Django to get this working: views, models, forms, and templates. We also had to use the Python library requests to get the actual weather data. So even though the app is simple, you’ll use many of the same concepts in apps with more complexity.</a:t>
            </a:r>
            <a:br>
              <a:rPr lang="en-US" sz="2400" b="0" i="0" dirty="0">
                <a:solidFill>
                  <a:schemeClr val="bg1"/>
                </a:solidFill>
                <a:effectLst/>
                <a:latin typeface="Inter-Regular"/>
              </a:rPr>
            </a:br>
            <a:br>
              <a:rPr lang="en-IN" dirty="0"/>
            </a:br>
            <a:endParaRPr lang="en-US" dirty="0"/>
          </a:p>
        </p:txBody>
      </p:sp>
      <p:sp>
        <p:nvSpPr>
          <p:cNvPr id="19" name="Isosceles Triangle 18">
            <a:extLst>
              <a:ext uri="{FF2B5EF4-FFF2-40B4-BE49-F238E27FC236}">
                <a16:creationId xmlns:a16="http://schemas.microsoft.com/office/drawing/2014/main" id="{ABF5B12D-6F10-4377-9094-B3E79ECB1B94}"/>
              </a:ext>
              <a:ext uri="{C183D7F6-B498-43B3-948B-1728B52AA6E4}">
                <adec:decorative xmlns:adec="http://schemas.microsoft.com/office/drawing/2017/decorative" val="1"/>
              </a:ext>
            </a:extLst>
          </p:cNvPr>
          <p:cNvSpPr/>
          <p:nvPr/>
        </p:nvSpPr>
        <p:spPr>
          <a:xfrm rot="10800000" flipH="1" flipV="1">
            <a:off x="463958" y="486037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66521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a:xfrm>
            <a:off x="7425293" y="2834640"/>
            <a:ext cx="4459766" cy="2200275"/>
          </a:xfrm>
        </p:spPr>
        <p:txBody>
          <a:bodyPr/>
          <a:lstStyle/>
          <a:p>
            <a:br>
              <a:rPr lang="en-US" dirty="0"/>
            </a:br>
            <a:r>
              <a:rPr lang="en-US" dirty="0"/>
              <a:t>        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 </a:t>
            </a:r>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a:t> </a:t>
            </a:r>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a:t>  </a:t>
            </a:r>
          </a:p>
        </p:txBody>
      </p:sp>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p:txBody>
          <a:bodyPr/>
          <a:lstStyle/>
          <a:p>
            <a:r>
              <a:rPr lang="en-US" dirty="0"/>
              <a:t> </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{1676AB99-0417-4DB8-A00C-1421231C5422}tf16411253</Template>
  <TotalTime>126</TotalTime>
  <Words>632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Angsana New</vt:lpstr>
      <vt:lpstr>Arial</vt:lpstr>
      <vt:lpstr>Arial</vt:lpstr>
      <vt:lpstr>Calibri</vt:lpstr>
      <vt:lpstr>Calibri Light</vt:lpstr>
      <vt:lpstr>Consolas</vt:lpstr>
      <vt:lpstr>Corbel</vt:lpstr>
      <vt:lpstr>Inter-Medium</vt:lpstr>
      <vt:lpstr>Inter-Regular</vt:lpstr>
      <vt:lpstr>Times New Roman</vt:lpstr>
      <vt:lpstr>Office Theme</vt:lpstr>
      <vt:lpstr>         Weather App</vt:lpstr>
      <vt:lpstr>Introduction</vt:lpstr>
      <vt:lpstr>Using the Weather API</vt:lpstr>
      <vt:lpstr>Requirements</vt:lpstr>
      <vt:lpstr>Installation</vt:lpstr>
      <vt:lpstr>Output  </vt:lpstr>
      <vt:lpstr>PowerPoint Presentation</vt:lpstr>
      <vt:lpstr>  Conclusion:       Now we have a way to keep track of the weather for multiple cities in our app. In this project, we had to work with various parts of Django to get this working: views, models, forms, and templates. We also had to use the Python library requests to get the actual weather data. So even though the app is simple, you’ll use many of the same concepts in apps with more complexity.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App</dc:title>
  <dc:creator>Prudhvi Raj</dc:creator>
  <cp:lastModifiedBy>Prudhvi Raj</cp:lastModifiedBy>
  <cp:revision>10</cp:revision>
  <dcterms:created xsi:type="dcterms:W3CDTF">2021-04-13T16:40:15Z</dcterms:created>
  <dcterms:modified xsi:type="dcterms:W3CDTF">2022-04-06T05:25:58Z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