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4660"/>
  </p:normalViewPr>
  <p:slideViewPr>
    <p:cSldViewPr snapToGrid="0">
      <p:cViewPr varScale="1">
        <p:scale>
          <a:sx n="83" d="100"/>
          <a:sy n="83" d="100"/>
        </p:scale>
        <p:origin x="5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4/4/2021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4/4/2021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654D-DCBF-43C4-81FC-4AB4CF798D5D}"/>
              </a:ext>
            </a:extLst>
          </p:cNvPr>
          <p:cNvSpPr>
            <a:spLocks noGrp="1"/>
          </p:cNvSpPr>
          <p:nvPr>
            <p:ph type="ctrTitle"/>
          </p:nvPr>
        </p:nvSpPr>
        <p:spPr/>
        <p:txBody>
          <a:bodyPr/>
          <a:lstStyle/>
          <a:p>
            <a:r>
              <a:rPr lang="en-IN" dirty="0"/>
              <a:t>NAME OF YOUR START-UP GOES HERE</a:t>
            </a:r>
          </a:p>
        </p:txBody>
      </p:sp>
      <p:sp>
        <p:nvSpPr>
          <p:cNvPr id="3" name="Subtitle 2">
            <a:extLst>
              <a:ext uri="{FF2B5EF4-FFF2-40B4-BE49-F238E27FC236}">
                <a16:creationId xmlns:a16="http://schemas.microsoft.com/office/drawing/2014/main" id="{0BEAA15A-3714-4FD9-B78B-3071C5A6D855}"/>
              </a:ext>
            </a:extLst>
          </p:cNvPr>
          <p:cNvSpPr>
            <a:spLocks noGrp="1"/>
          </p:cNvSpPr>
          <p:nvPr>
            <p:ph type="subTitle" idx="1"/>
          </p:nvPr>
        </p:nvSpPr>
        <p:spPr/>
        <p:txBody>
          <a:bodyPr/>
          <a:lstStyle/>
          <a:p>
            <a:r>
              <a:rPr lang="en-IN" dirty="0"/>
              <a:t>Date of your PITCH goes here</a:t>
            </a:r>
          </a:p>
          <a:p>
            <a:r>
              <a:rPr lang="en-IN" dirty="0"/>
              <a:t>YOUR BATCH NUMBER AND GROUP LETTER GO HERE</a:t>
            </a:r>
          </a:p>
        </p:txBody>
      </p:sp>
    </p:spTree>
    <p:extLst>
      <p:ext uri="{BB962C8B-B14F-4D97-AF65-F5344CB8AC3E}">
        <p14:creationId xmlns:p14="http://schemas.microsoft.com/office/powerpoint/2010/main" val="17631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84E3-81FE-4E35-8B4C-7014F2502C76}"/>
              </a:ext>
            </a:extLst>
          </p:cNvPr>
          <p:cNvSpPr>
            <a:spLocks noGrp="1"/>
          </p:cNvSpPr>
          <p:nvPr>
            <p:ph type="title"/>
          </p:nvPr>
        </p:nvSpPr>
        <p:spPr/>
        <p:txBody>
          <a:bodyPr/>
          <a:lstStyle/>
          <a:p>
            <a:r>
              <a:rPr lang="en-IN" dirty="0"/>
              <a:t>TODAY’s AGENDA</a:t>
            </a:r>
          </a:p>
        </p:txBody>
      </p:sp>
      <p:sp>
        <p:nvSpPr>
          <p:cNvPr id="3" name="Content Placeholder 2">
            <a:extLst>
              <a:ext uri="{FF2B5EF4-FFF2-40B4-BE49-F238E27FC236}">
                <a16:creationId xmlns:a16="http://schemas.microsoft.com/office/drawing/2014/main" id="{9ACC8550-C6EF-4A64-9F89-E849622BA43C}"/>
              </a:ext>
            </a:extLst>
          </p:cNvPr>
          <p:cNvSpPr>
            <a:spLocks noGrp="1"/>
          </p:cNvSpPr>
          <p:nvPr>
            <p:ph idx="1"/>
          </p:nvPr>
        </p:nvSpPr>
        <p:spPr/>
        <p:txBody>
          <a:bodyPr anchor="t"/>
          <a:lstStyle/>
          <a:p>
            <a:r>
              <a:rPr lang="en-IN" dirty="0"/>
              <a:t>Summary</a:t>
            </a:r>
          </a:p>
          <a:p>
            <a:r>
              <a:rPr lang="en-IN" dirty="0"/>
              <a:t>The Problem</a:t>
            </a:r>
          </a:p>
          <a:p>
            <a:r>
              <a:rPr lang="en-IN" dirty="0"/>
              <a:t>The Solution</a:t>
            </a:r>
          </a:p>
          <a:p>
            <a:r>
              <a:rPr lang="en-IN" dirty="0"/>
              <a:t>The Offer</a:t>
            </a:r>
          </a:p>
        </p:txBody>
      </p:sp>
    </p:spTree>
    <p:extLst>
      <p:ext uri="{BB962C8B-B14F-4D97-AF65-F5344CB8AC3E}">
        <p14:creationId xmlns:p14="http://schemas.microsoft.com/office/powerpoint/2010/main" val="3397964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84E3-81FE-4E35-8B4C-7014F2502C76}"/>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9ACC8550-C6EF-4A64-9F89-E849622BA43C}"/>
              </a:ext>
            </a:extLst>
          </p:cNvPr>
          <p:cNvSpPr>
            <a:spLocks noGrp="1"/>
          </p:cNvSpPr>
          <p:nvPr>
            <p:ph idx="1"/>
          </p:nvPr>
        </p:nvSpPr>
        <p:spPr/>
        <p:txBody>
          <a:bodyPr anchor="t"/>
          <a:lstStyle/>
          <a:p>
            <a:r>
              <a:rPr lang="en-IN" dirty="0"/>
              <a:t>On this slide, list only  the MOST IMPORTANT points. </a:t>
            </a:r>
          </a:p>
          <a:p>
            <a:r>
              <a:rPr lang="en-IN" dirty="0"/>
              <a:t>Spend LESS THAN ONE MINUTE telling the investor your summary</a:t>
            </a:r>
          </a:p>
          <a:p>
            <a:r>
              <a:rPr lang="en-IN" dirty="0"/>
              <a:t>Refer to what you learned in Class 14: Pitching</a:t>
            </a:r>
          </a:p>
          <a:p>
            <a:r>
              <a:rPr lang="en-IN" dirty="0"/>
              <a:t>The essential elements of the summary were discussed  during Class 14.</a:t>
            </a:r>
          </a:p>
        </p:txBody>
      </p:sp>
    </p:spTree>
    <p:extLst>
      <p:ext uri="{BB962C8B-B14F-4D97-AF65-F5344CB8AC3E}">
        <p14:creationId xmlns:p14="http://schemas.microsoft.com/office/powerpoint/2010/main" val="1683617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84E3-81FE-4E35-8B4C-7014F2502C76}"/>
              </a:ext>
            </a:extLst>
          </p:cNvPr>
          <p:cNvSpPr>
            <a:spLocks noGrp="1"/>
          </p:cNvSpPr>
          <p:nvPr>
            <p:ph type="title"/>
          </p:nvPr>
        </p:nvSpPr>
        <p:spPr/>
        <p:txBody>
          <a:bodyPr/>
          <a:lstStyle/>
          <a:p>
            <a:r>
              <a:rPr lang="en-IN" dirty="0"/>
              <a:t>The problem</a:t>
            </a:r>
          </a:p>
        </p:txBody>
      </p:sp>
      <p:sp>
        <p:nvSpPr>
          <p:cNvPr id="3" name="Content Placeholder 2">
            <a:extLst>
              <a:ext uri="{FF2B5EF4-FFF2-40B4-BE49-F238E27FC236}">
                <a16:creationId xmlns:a16="http://schemas.microsoft.com/office/drawing/2014/main" id="{9ACC8550-C6EF-4A64-9F89-E849622BA43C}"/>
              </a:ext>
            </a:extLst>
          </p:cNvPr>
          <p:cNvSpPr>
            <a:spLocks noGrp="1"/>
          </p:cNvSpPr>
          <p:nvPr>
            <p:ph idx="1"/>
          </p:nvPr>
        </p:nvSpPr>
        <p:spPr/>
        <p:txBody>
          <a:bodyPr anchor="t">
            <a:normAutofit fontScale="77500" lnSpcReduction="20000"/>
          </a:bodyPr>
          <a:lstStyle/>
          <a:p>
            <a:r>
              <a:rPr lang="en-IN" dirty="0"/>
              <a:t>You can use multiple slides to introduce and explain the problem that your start-up will solve</a:t>
            </a:r>
          </a:p>
          <a:p>
            <a:r>
              <a:rPr lang="en-IN" dirty="0"/>
              <a:t>You can add infographics to illustrate the problem if you wish</a:t>
            </a:r>
          </a:p>
          <a:p>
            <a:r>
              <a:rPr lang="en-IN" dirty="0"/>
              <a:t>You can add animation to the text if you wish</a:t>
            </a:r>
          </a:p>
          <a:p>
            <a:r>
              <a:rPr lang="en-IN" dirty="0"/>
              <a:t>You should describe the size of the problem</a:t>
            </a:r>
          </a:p>
          <a:p>
            <a:pPr lvl="1"/>
            <a:r>
              <a:rPr lang="en-IN" dirty="0"/>
              <a:t>This can be in numbers of people who have the problem</a:t>
            </a:r>
          </a:p>
          <a:p>
            <a:pPr lvl="1"/>
            <a:r>
              <a:rPr lang="en-IN" dirty="0"/>
              <a:t>This can be in the number of rupees that people spend on solutions to the problem</a:t>
            </a:r>
          </a:p>
          <a:p>
            <a:r>
              <a:rPr lang="en-IN" dirty="0"/>
              <a:t>You should describe the seriousness of the problem</a:t>
            </a:r>
          </a:p>
          <a:p>
            <a:pPr lvl="1"/>
            <a:r>
              <a:rPr lang="en-IN" dirty="0"/>
              <a:t>How badly do people want to solve the problem?</a:t>
            </a:r>
          </a:p>
          <a:p>
            <a:r>
              <a:rPr lang="en-IN" dirty="0"/>
              <a:t>You should show that you are </a:t>
            </a:r>
            <a:r>
              <a:rPr lang="en-IN" b="1" dirty="0"/>
              <a:t>not</a:t>
            </a:r>
            <a:r>
              <a:rPr lang="en-IN" dirty="0"/>
              <a:t> guessing or making assumptions about the problem. You should show that you did </a:t>
            </a:r>
            <a:r>
              <a:rPr lang="en-IN" b="1" dirty="0"/>
              <a:t>not</a:t>
            </a:r>
            <a:r>
              <a:rPr lang="en-IN" dirty="0"/>
              <a:t> get your information about the problem from the Internet. You should show that you learned about the problem from your work in Steps 1 and 2 of the Design Thinking process. That means your interviews, focus groups, nuggets, etc.</a:t>
            </a:r>
          </a:p>
          <a:p>
            <a:r>
              <a:rPr lang="en-IN" dirty="0"/>
              <a:t>Remember, you can use multiple slides when you tell the investor about the problem</a:t>
            </a:r>
          </a:p>
          <a:p>
            <a:r>
              <a:rPr lang="en-IN" dirty="0"/>
              <a:t>You should probably spend at least three minutes talking about the problem</a:t>
            </a:r>
          </a:p>
        </p:txBody>
      </p:sp>
    </p:spTree>
    <p:extLst>
      <p:ext uri="{BB962C8B-B14F-4D97-AF65-F5344CB8AC3E}">
        <p14:creationId xmlns:p14="http://schemas.microsoft.com/office/powerpoint/2010/main" val="345048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84E3-81FE-4E35-8B4C-7014F2502C76}"/>
              </a:ext>
            </a:extLst>
          </p:cNvPr>
          <p:cNvSpPr>
            <a:spLocks noGrp="1"/>
          </p:cNvSpPr>
          <p:nvPr>
            <p:ph type="title"/>
          </p:nvPr>
        </p:nvSpPr>
        <p:spPr/>
        <p:txBody>
          <a:bodyPr/>
          <a:lstStyle/>
          <a:p>
            <a:r>
              <a:rPr lang="en-IN" dirty="0"/>
              <a:t>THE SOLUTION</a:t>
            </a:r>
          </a:p>
        </p:txBody>
      </p:sp>
      <p:sp>
        <p:nvSpPr>
          <p:cNvPr id="3" name="Content Placeholder 2">
            <a:extLst>
              <a:ext uri="{FF2B5EF4-FFF2-40B4-BE49-F238E27FC236}">
                <a16:creationId xmlns:a16="http://schemas.microsoft.com/office/drawing/2014/main" id="{9ACC8550-C6EF-4A64-9F89-E849622BA43C}"/>
              </a:ext>
            </a:extLst>
          </p:cNvPr>
          <p:cNvSpPr>
            <a:spLocks noGrp="1"/>
          </p:cNvSpPr>
          <p:nvPr>
            <p:ph idx="1"/>
          </p:nvPr>
        </p:nvSpPr>
        <p:spPr/>
        <p:txBody>
          <a:bodyPr anchor="t">
            <a:normAutofit fontScale="77500" lnSpcReduction="20000"/>
          </a:bodyPr>
          <a:lstStyle/>
          <a:p>
            <a:r>
              <a:rPr lang="en-IN" dirty="0"/>
              <a:t>You can use multiple slides to introduce and explain the solution that  you designed in this project</a:t>
            </a:r>
          </a:p>
          <a:p>
            <a:r>
              <a:rPr lang="en-IN" dirty="0"/>
              <a:t>You can add images to illustrate your solution if you wish</a:t>
            </a:r>
          </a:p>
          <a:p>
            <a:r>
              <a:rPr lang="en-IN" dirty="0"/>
              <a:t>You can add animation to the text if you wish</a:t>
            </a:r>
          </a:p>
          <a:p>
            <a:r>
              <a:rPr lang="en-IN" dirty="0"/>
              <a:t>You should emphasize how your solution solves the problem</a:t>
            </a:r>
          </a:p>
          <a:p>
            <a:r>
              <a:rPr lang="en-IN" dirty="0"/>
              <a:t>You should explain why customers will prefer your solution to their current solution or to solutions offered by your competitors</a:t>
            </a:r>
          </a:p>
          <a:p>
            <a:r>
              <a:rPr lang="en-IN" dirty="0"/>
              <a:t>You should use some of the information from your Business Model Canvas in this section. You may—but you don’t have to—display any part or all of your Canvas.  It would be a very bad idea to try to explain </a:t>
            </a:r>
            <a:r>
              <a:rPr lang="en-IN" b="1" dirty="0"/>
              <a:t>all</a:t>
            </a:r>
            <a:r>
              <a:rPr lang="en-IN" dirty="0"/>
              <a:t> of the information in your Canvas.</a:t>
            </a:r>
          </a:p>
          <a:p>
            <a:r>
              <a:rPr lang="en-IN" dirty="0"/>
              <a:t>You should probably mention your work in Steps 4 and 5 of the Design Thinking process to show why you believe that the solution will succeed</a:t>
            </a:r>
          </a:p>
          <a:p>
            <a:r>
              <a:rPr lang="en-IN" dirty="0"/>
              <a:t>Remember, you can use multiple slides when you tell the investor about the solution</a:t>
            </a:r>
          </a:p>
          <a:p>
            <a:r>
              <a:rPr lang="en-IN" dirty="0"/>
              <a:t>Remember, it is usually a mistake to explain a lot of features of the solution. It’s better to discuss the benefits and advantages more and the features less. </a:t>
            </a:r>
          </a:p>
          <a:p>
            <a:r>
              <a:rPr lang="en-IN" dirty="0"/>
              <a:t>You should probably spend at least three minutes talking about the solution</a:t>
            </a:r>
          </a:p>
        </p:txBody>
      </p:sp>
    </p:spTree>
    <p:extLst>
      <p:ext uri="{BB962C8B-B14F-4D97-AF65-F5344CB8AC3E}">
        <p14:creationId xmlns:p14="http://schemas.microsoft.com/office/powerpoint/2010/main" val="1856160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84E3-81FE-4E35-8B4C-7014F2502C76}"/>
              </a:ext>
            </a:extLst>
          </p:cNvPr>
          <p:cNvSpPr>
            <a:spLocks noGrp="1"/>
          </p:cNvSpPr>
          <p:nvPr>
            <p:ph type="title"/>
          </p:nvPr>
        </p:nvSpPr>
        <p:spPr/>
        <p:txBody>
          <a:bodyPr/>
          <a:lstStyle/>
          <a:p>
            <a:r>
              <a:rPr lang="en-IN" dirty="0"/>
              <a:t>THE OFFER</a:t>
            </a:r>
          </a:p>
        </p:txBody>
      </p:sp>
      <p:sp>
        <p:nvSpPr>
          <p:cNvPr id="3" name="Content Placeholder 2">
            <a:extLst>
              <a:ext uri="{FF2B5EF4-FFF2-40B4-BE49-F238E27FC236}">
                <a16:creationId xmlns:a16="http://schemas.microsoft.com/office/drawing/2014/main" id="{9ACC8550-C6EF-4A64-9F89-E849622BA43C}"/>
              </a:ext>
            </a:extLst>
          </p:cNvPr>
          <p:cNvSpPr>
            <a:spLocks noGrp="1"/>
          </p:cNvSpPr>
          <p:nvPr>
            <p:ph idx="1"/>
          </p:nvPr>
        </p:nvSpPr>
        <p:spPr/>
        <p:txBody>
          <a:bodyPr anchor="t">
            <a:normAutofit/>
          </a:bodyPr>
          <a:lstStyle/>
          <a:p>
            <a:r>
              <a:rPr lang="en-IN" dirty="0"/>
              <a:t>You should use multiple slides to introduce and explain the offer that you are making to the investor</a:t>
            </a:r>
          </a:p>
          <a:p>
            <a:r>
              <a:rPr lang="en-IN" dirty="0"/>
              <a:t>You might choose to include some information from your Business Model Canvas in this section of your pitch</a:t>
            </a:r>
          </a:p>
          <a:p>
            <a:r>
              <a:rPr lang="en-IN" dirty="0"/>
              <a:t>You should tell the investor how much money  your start-up expects to earn and why you expect it</a:t>
            </a:r>
          </a:p>
          <a:p>
            <a:r>
              <a:rPr lang="en-IN" dirty="0"/>
              <a:t>You should tell the investor how much money you want from him/her and what you will use it for</a:t>
            </a:r>
          </a:p>
          <a:p>
            <a:r>
              <a:rPr lang="en-IN" dirty="0"/>
              <a:t>You should tell the investor what you will give him/her in exchange for the money</a:t>
            </a:r>
          </a:p>
          <a:p>
            <a:r>
              <a:rPr lang="en-IN" dirty="0"/>
              <a:t>You should show the investor how much of a return s/he could earn on his/her investment</a:t>
            </a:r>
          </a:p>
          <a:p>
            <a:r>
              <a:rPr lang="en-IN" dirty="0"/>
              <a:t>You can add infographics to illustrate your financial projections and your offer</a:t>
            </a:r>
          </a:p>
          <a:p>
            <a:r>
              <a:rPr lang="en-IN" dirty="0"/>
              <a:t>You should probably spend at least two minutes discussing the offer</a:t>
            </a:r>
          </a:p>
        </p:txBody>
      </p:sp>
    </p:spTree>
    <p:extLst>
      <p:ext uri="{BB962C8B-B14F-4D97-AF65-F5344CB8AC3E}">
        <p14:creationId xmlns:p14="http://schemas.microsoft.com/office/powerpoint/2010/main" val="4060716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EC840-68E4-475F-B26D-4990ED92065E}"/>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71D80772-55C4-4609-AB57-2F94B6406582}"/>
              </a:ext>
            </a:extLst>
          </p:cNvPr>
          <p:cNvSpPr>
            <a:spLocks noGrp="1"/>
          </p:cNvSpPr>
          <p:nvPr>
            <p:ph idx="1"/>
          </p:nvPr>
        </p:nvSpPr>
        <p:spPr/>
        <p:txBody>
          <a:bodyPr anchor="t">
            <a:normAutofit fontScale="77500" lnSpcReduction="20000"/>
          </a:bodyPr>
          <a:lstStyle/>
          <a:p>
            <a:r>
              <a:rPr lang="en-IN" dirty="0"/>
              <a:t>List the names of </a:t>
            </a:r>
            <a:r>
              <a:rPr lang="en-IN" b="1" dirty="0"/>
              <a:t>all</a:t>
            </a:r>
            <a:r>
              <a:rPr lang="en-IN" dirty="0"/>
              <a:t> your group members here. Include </a:t>
            </a:r>
            <a:r>
              <a:rPr lang="en-IN" b="1" dirty="0"/>
              <a:t>all</a:t>
            </a:r>
            <a:r>
              <a:rPr lang="en-IN" dirty="0"/>
              <a:t> the assigned members, even if some of them did not work on the project. If any group member did not work on this pitch or did significantly less work than the other group members, note this next to the person’s name.</a:t>
            </a:r>
          </a:p>
          <a:p>
            <a:r>
              <a:rPr lang="en-IN" dirty="0"/>
              <a:t>When this pitch deck is ready, rehearse the presentation at least three times.</a:t>
            </a:r>
          </a:p>
          <a:p>
            <a:r>
              <a:rPr lang="en-IN" dirty="0"/>
              <a:t>Use a timer to make sure that your presentation lasts </a:t>
            </a:r>
            <a:r>
              <a:rPr lang="en-IN" b="1" dirty="0"/>
              <a:t>the full ten minutes, but no longer</a:t>
            </a:r>
            <a:r>
              <a:rPr lang="en-IN" dirty="0"/>
              <a:t>. Presentations that finish too early will not win prizes and will lose marks.</a:t>
            </a:r>
          </a:p>
          <a:p>
            <a:r>
              <a:rPr lang="en-IN" dirty="0"/>
              <a:t>Remember that every one of your group members must speak during the pitch. Remember that every one of your group members must show your webcam video during the whole pitch, not just when you are speaking. If you do not have a good device or a good connection, you are responsible to make other arrangements for this pitch such as borrowing another person’s device or working in an Internet café instead of your home. If you do not speak or show your webcam video, you will lose marks.</a:t>
            </a:r>
          </a:p>
          <a:p>
            <a:r>
              <a:rPr lang="en-IN" dirty="0"/>
              <a:t>Decide which one of your group members will display the slides when you make your pitch. Choose a group member who has a good laptop and a good Internet connection. Have this person practice advancing the slides while others are talking. Notify your KLU group coordinator (faculty member) when you decide who will display the slides so that s/he can give presenter rights to that person.</a:t>
            </a:r>
          </a:p>
          <a:p>
            <a:r>
              <a:rPr lang="en-IN" dirty="0"/>
              <a:t>Review the presentation tips from Class 14. Make sure all your group members follow them.</a:t>
            </a:r>
          </a:p>
          <a:p>
            <a:r>
              <a:rPr lang="en-IN" dirty="0"/>
              <a:t>If you have any doubts or queries, contact your KLU group coordinator. </a:t>
            </a:r>
          </a:p>
          <a:p>
            <a:endParaRPr lang="en-IN" dirty="0"/>
          </a:p>
        </p:txBody>
      </p:sp>
    </p:spTree>
    <p:extLst>
      <p:ext uri="{BB962C8B-B14F-4D97-AF65-F5344CB8AC3E}">
        <p14:creationId xmlns:p14="http://schemas.microsoft.com/office/powerpoint/2010/main" val="1991268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45</TotalTime>
  <Words>909</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NAME OF YOUR START-UP GOES HERE</vt:lpstr>
      <vt:lpstr>TODAY’s AGENDA</vt:lpstr>
      <vt:lpstr>SUMMARY</vt:lpstr>
      <vt:lpstr>The problem</vt:lpstr>
      <vt:lpstr>THE SOLUTION</vt:lpstr>
      <vt:lpstr>THE OFFER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YOUR START-UP GOES HERE</dc:title>
  <dc:creator>David Wittenberg</dc:creator>
  <cp:lastModifiedBy>David Wittenberg</cp:lastModifiedBy>
  <cp:revision>20</cp:revision>
  <dcterms:created xsi:type="dcterms:W3CDTF">2021-04-04T09:57:34Z</dcterms:created>
  <dcterms:modified xsi:type="dcterms:W3CDTF">2021-04-04T10:43:05Z</dcterms:modified>
</cp:coreProperties>
</file>