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3"/>
    <p:sldId id="291" r:id="rId4"/>
    <p:sldId id="270" r:id="rId5"/>
    <p:sldId id="263" r:id="rId6"/>
    <p:sldId id="265" r:id="rId7"/>
    <p:sldId id="266" r:id="rId8"/>
    <p:sldId id="267" r:id="rId9"/>
    <p:sldId id="285" r:id="rId10"/>
    <p:sldId id="295" r:id="rId11"/>
    <p:sldId id="278" r:id="rId12"/>
    <p:sldId id="296" r:id="rId13"/>
    <p:sldId id="297" r:id="rId14"/>
    <p:sldId id="289" r:id="rId15"/>
    <p:sldId id="290" r:id="rId16"/>
    <p:sldId id="279" r:id="rId17"/>
    <p:sldId id="276" r:id="rId18"/>
    <p:sldId id="277" r:id="rId19"/>
    <p:sldId id="287"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IN" sz="3200" b="1" dirty="0">
                <a:latin typeface="Times New Roman" panose="02020603050405020304" pitchFamily="18" charset="0"/>
                <a:cs typeface="Times New Roman" panose="02020603050405020304" pitchFamily="18" charset="0"/>
                <a:sym typeface="+mn-ea"/>
              </a:rPr>
              <a:t>Driver Drowsiness Detection</a:t>
            </a:r>
            <a:endParaRPr lang="en-IN" sz="3200" b="1"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OVERVIEW OF PROPOSED SYSTEM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1"/>
          <a:srcRect/>
          <a:stretch>
            <a:fillRect/>
          </a:stretch>
        </p:blipFill>
        <p:spPr bwMode="auto">
          <a:xfrm>
            <a:off x="2476869" y="1852258"/>
            <a:ext cx="7439488" cy="43513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293"/>
            <a:ext cx="10515600" cy="5617670"/>
          </a:xfrm>
        </p:spPr>
        <p:txBody>
          <a:bodyPr/>
          <a:lstStyle/>
          <a:p>
            <a:pPr marL="6350" marR="0" indent="-6350">
              <a:lnSpc>
                <a:spcPct val="107000"/>
              </a:lnSpc>
              <a:spcBef>
                <a:spcPts val="0"/>
              </a:spcBef>
              <a:spcAft>
                <a:spcPts val="1265"/>
              </a:spcAft>
            </a:pPr>
            <a:r>
              <a:rPr lang="en-IN" sz="1800" b="1" dirty="0">
                <a:solidFill>
                  <a:srgbClr val="0C0C0C"/>
                </a:solidFill>
                <a:effectLst/>
                <a:latin typeface="Times New Roman" panose="02020603050405020304" pitchFamily="18" charset="0"/>
                <a:ea typeface="Times New Roman" panose="02020603050405020304" pitchFamily="18" charset="0"/>
              </a:rPr>
              <a:t>a) Data Acquisition </a:t>
            </a:r>
            <a:endParaRPr lang="en-IN" sz="1800" b="1" dirty="0">
              <a:solidFill>
                <a:srgbClr val="000000"/>
              </a:solidFill>
              <a:effectLst/>
              <a:latin typeface="Times New Roman" panose="02020603050405020304" pitchFamily="18" charset="0"/>
              <a:ea typeface="Times New Roman" panose="02020603050405020304" pitchFamily="18" charset="0"/>
            </a:endParaRPr>
          </a:p>
          <a:p>
            <a:r>
              <a:rPr lang="en-IN" sz="2000" dirty="0">
                <a:solidFill>
                  <a:srgbClr val="0C0C0C"/>
                </a:solidFill>
                <a:effectLst/>
                <a:latin typeface="Times New Roman" panose="02020603050405020304" pitchFamily="18" charset="0"/>
                <a:ea typeface="Times New Roman" panose="02020603050405020304" pitchFamily="18" charset="0"/>
              </a:rPr>
              <a:t>The </a:t>
            </a:r>
            <a:r>
              <a:rPr lang="en-IN" sz="2000" dirty="0">
                <a:solidFill>
                  <a:srgbClr val="000000"/>
                </a:solidFill>
                <a:effectLst/>
                <a:latin typeface="Times New Roman" panose="02020603050405020304" pitchFamily="18" charset="0"/>
                <a:ea typeface="Times New Roman" panose="02020603050405020304" pitchFamily="18" charset="0"/>
              </a:rPr>
              <a:t>video is recorded using webcam and the frames are extracted and processed in a laptop. After extracting the frames, image processing techniques are applied on these 2D images. Presently, synthetic driver data has been generated. The volunteers are asked to look at the webcam with intermittent eye blinking, eye closing, yawning and head bending. </a:t>
            </a:r>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solidFill>
                <a:srgbClr val="000000"/>
              </a:solidFill>
              <a:latin typeface="Times New Roman" panose="02020603050405020304" pitchFamily="18" charset="0"/>
            </a:endParaRPr>
          </a:p>
          <a:p>
            <a:pPr marL="342900" marR="0" lvl="0" indent="-342900" algn="l" fontAlgn="base">
              <a:lnSpc>
                <a:spcPct val="107000"/>
              </a:lnSpc>
              <a:spcBef>
                <a:spcPts val="0"/>
              </a:spcBef>
              <a:spcAft>
                <a:spcPts val="1265"/>
              </a:spcAft>
              <a:buClr>
                <a:srgbClr val="000000"/>
              </a:buClr>
              <a:buSzPts val="1400"/>
              <a:buFont typeface="+mj-lt"/>
              <a:buAutoNum type="alphaLcParenR" startAt="2"/>
            </a:pP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Face Detection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After extracting the frames, first the human faces are detected. Numerous online face detection algorithms are there. In this study, histogram of oriented gradients (HOG) and linear SVM method is used. In this method, positive samples of descriptors are computed on them. Subsequently, negative samples (samples that do not contain the required object to be detected i.e., human face here) of same size are taken and HOG descriptors are calculated. Usually the number of negative samples is very greater than number of positive samples. After obtaining the features for both the classes, a linear SVM is trained for the classification task. To improve the accuracy of SVM, hard negative mining is used. In this method, after training, the classifier is tested on the </a:t>
            </a:r>
            <a:r>
              <a:rPr lang="en-IN" sz="1800" dirty="0" err="1">
                <a:solidFill>
                  <a:srgbClr val="000000"/>
                </a:solidFill>
                <a:effectLst/>
                <a:latin typeface="Times New Roman" panose="02020603050405020304" pitchFamily="18" charset="0"/>
                <a:ea typeface="Times New Roman" panose="02020603050405020304" pitchFamily="18" charset="0"/>
              </a:rPr>
              <a:t>labeled</a:t>
            </a:r>
            <a:r>
              <a:rPr lang="en-IN" sz="1800" dirty="0">
                <a:solidFill>
                  <a:srgbClr val="000000"/>
                </a:solidFill>
                <a:effectLst/>
                <a:latin typeface="Times New Roman" panose="02020603050405020304" pitchFamily="18" charset="0"/>
                <a:ea typeface="Times New Roman" panose="02020603050405020304" pitchFamily="18" charset="0"/>
              </a:rPr>
              <a:t> data and the false positive sample feature values are used again for </a:t>
            </a:r>
            <a:r>
              <a:rPr lang="en-IN" sz="1800" dirty="0" err="1">
                <a:solidFill>
                  <a:srgbClr val="000000"/>
                </a:solidFill>
                <a:effectLst/>
                <a:latin typeface="Times New Roman" panose="02020603050405020304" pitchFamily="18" charset="0"/>
                <a:ea typeface="Times New Roman" panose="02020603050405020304" pitchFamily="18" charset="0"/>
              </a:rPr>
              <a:t>traning</a:t>
            </a:r>
            <a:r>
              <a:rPr lang="en-IN" sz="1800" dirty="0">
                <a:solidFill>
                  <a:srgbClr val="000000"/>
                </a:solidFill>
                <a:effectLst/>
                <a:latin typeface="Times New Roman" panose="02020603050405020304" pitchFamily="18" charset="0"/>
                <a:ea typeface="Times New Roman" panose="02020603050405020304" pitchFamily="18" charset="0"/>
              </a:rPr>
              <a:t> purpose. </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819"/>
            <a:ext cx="10515600" cy="5946144"/>
          </a:xfrm>
        </p:spPr>
        <p:txBody>
          <a:bodyPr/>
          <a:lstStyle/>
          <a:p>
            <a:pPr marL="0" indent="0" fontAlgn="base">
              <a:lnSpc>
                <a:spcPct val="107000"/>
              </a:lnSpc>
              <a:spcBef>
                <a:spcPts val="0"/>
              </a:spcBef>
              <a:spcAft>
                <a:spcPts val="1265"/>
              </a:spcAft>
              <a:buClr>
                <a:srgbClr val="000000"/>
              </a:buClr>
              <a:buSzPts val="1400"/>
              <a:buNone/>
            </a:pPr>
            <a:endPar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a:lnSpc>
                <a:spcPct val="107000"/>
              </a:lnSpc>
              <a:spcBef>
                <a:spcPts val="0"/>
              </a:spcBef>
              <a:spcAft>
                <a:spcPts val="1265"/>
              </a:spcAft>
              <a:buClr>
                <a:srgbClr val="000000"/>
              </a:buClr>
              <a:buSzPts val="1400"/>
              <a:buNone/>
            </a:pP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Facial Landmark Marking &amp; Feature Extraction </a:t>
            </a: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After detecting the face, the next task is to find the locations of different facial features like the corners of the eyes and mouth, the tip of the nose and so on. Prior to that, the face images should be normalized in order to reduce the effect of distance from the camera, non-uniform illumination and varying image resolution. Therefore, the face image is resized to a width of 500 pixels and converted to grayscale image. After image normalization, ensemble of regression trees is used to estimate the landmark positions on face from a sparse subset of pixel intensities.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sz="1800" dirty="0">
              <a:solidFill>
                <a:srgbClr val="000000"/>
              </a:solidFill>
              <a:latin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1"/>
          <a:stretch>
            <a:fillRect/>
          </a:stretch>
        </p:blipFill>
        <p:spPr>
          <a:xfrm>
            <a:off x="3746377" y="2298076"/>
            <a:ext cx="4394446" cy="3406435"/>
          </a:xfrm>
        </p:spPr>
      </p:pic>
      <p:sp>
        <p:nvSpPr>
          <p:cNvPr id="7" name="TextBox 6"/>
          <p:cNvSpPr txBox="1"/>
          <p:nvPr/>
        </p:nvSpPr>
        <p:spPr>
          <a:xfrm>
            <a:off x="4472799" y="5942567"/>
            <a:ext cx="6094520" cy="369332"/>
          </a:xfrm>
          <a:prstGeom prst="rect">
            <a:avLst/>
          </a:prstGeom>
          <a:noFill/>
        </p:spPr>
        <p:txBody>
          <a:bodyPr wrap="square">
            <a:spAutoFit/>
          </a:bodyPr>
          <a:lstStyle/>
          <a:p>
            <a:pPr marL="0" indent="0">
              <a:buNone/>
            </a:pPr>
            <a:r>
              <a:rPr lang="en-IN" b="1" dirty="0">
                <a:latin typeface="Times New Roman" panose="02020603050405020304" pitchFamily="18" charset="0"/>
                <a:cs typeface="Times New Roman" panose="02020603050405020304" pitchFamily="18" charset="0"/>
              </a:rPr>
              <a:t>Fig: Facial Landmark predictor</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1"/>
          <a:stretch>
            <a:fillRect/>
          </a:stretch>
        </p:blipFill>
        <p:spPr>
          <a:xfrm>
            <a:off x="7315201" y="2033310"/>
            <a:ext cx="3481136" cy="2506606"/>
          </a:xfrm>
        </p:spPr>
      </p:pic>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71662"/>
            <a:ext cx="4038600" cy="3114675"/>
          </a:xfrm>
          <a:prstGeom prst="rect">
            <a:avLst/>
          </a:prstGeom>
          <a:noFill/>
          <a:ln>
            <a:noFill/>
          </a:ln>
        </p:spPr>
      </p:pic>
      <p:sp>
        <p:nvSpPr>
          <p:cNvPr id="7" name="TextBox 6"/>
          <p:cNvSpPr txBox="1"/>
          <p:nvPr/>
        </p:nvSpPr>
        <p:spPr>
          <a:xfrm>
            <a:off x="1219201" y="4835659"/>
            <a:ext cx="609600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Fig: Eye Aspect Ratio</a:t>
            </a:r>
            <a:endParaRPr lang="en-IN" dirty="0"/>
          </a:p>
        </p:txBody>
      </p:sp>
      <p:sp>
        <p:nvSpPr>
          <p:cNvPr id="11" name="TextBox 10"/>
          <p:cNvSpPr txBox="1"/>
          <p:nvPr/>
        </p:nvSpPr>
        <p:spPr>
          <a:xfrm>
            <a:off x="7315201" y="4647336"/>
            <a:ext cx="6096000" cy="458074"/>
          </a:xfrm>
          <a:prstGeom prst="rect">
            <a:avLst/>
          </a:prstGeom>
          <a:noFill/>
        </p:spPr>
        <p:txBody>
          <a:bodyPr wrap="square">
            <a:spAutoFit/>
          </a:bodyPr>
          <a:lstStyle/>
          <a:p>
            <a:pPr marL="0" marR="0">
              <a:lnSpc>
                <a:spcPct val="150000"/>
              </a:lnSpc>
              <a:spcBef>
                <a:spcPts val="0"/>
              </a:spcBef>
              <a:spcAft>
                <a:spcPts val="0"/>
              </a:spcAft>
            </a:pPr>
            <a:r>
              <a:rPr lang="en-IN" sz="1800" b="1" dirty="0">
                <a:effectLst/>
                <a:latin typeface="Times New Roman" panose="02020603050405020304" pitchFamily="18" charset="0"/>
                <a:ea typeface="Times New Roman" panose="02020603050405020304" pitchFamily="18" charset="0"/>
              </a:rPr>
              <a:t>      Fig </a:t>
            </a:r>
            <a:r>
              <a:rPr lang="en-IN" b="1" dirty="0">
                <a:latin typeface="Times New Roman" panose="02020603050405020304" pitchFamily="18" charset="0"/>
                <a:ea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rPr>
              <a:t> Mouth Opening Ratio</a:t>
            </a:r>
            <a:endParaRPr lang="en-IN" sz="1800" dirty="0">
              <a:effectLst/>
              <a:latin typeface="Times New Roman" panose="02020603050405020304" pitchFamily="18" charset="0"/>
              <a:ea typeface="Times New Roman" panose="02020603050405020304" pitchFamily="18" charset="0"/>
            </a:endParaRPr>
          </a:p>
        </p:txBody>
      </p:sp>
      <p:pic>
        <p:nvPicPr>
          <p:cNvPr id="10" name="Picture 9"/>
          <p:cNvPicPr/>
          <p:nvPr/>
        </p:nvPicPr>
        <p:blipFill>
          <a:blip r:embed="rId3"/>
          <a:stretch>
            <a:fillRect/>
          </a:stretch>
        </p:blipFill>
        <p:spPr>
          <a:xfrm>
            <a:off x="674371" y="5500734"/>
            <a:ext cx="4366260" cy="1097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EXPERIMENTAL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In this project by monitoring Visual Behaviour of a driver with webcam and machine learning SVM (Support </a:t>
            </a:r>
            <a:r>
              <a:rPr lang="en-US" sz="1800" dirty="0">
                <a:latin typeface="Times New Roman" panose="02020603050405020304" pitchFamily="18" charset="0"/>
                <a:ea typeface="Times New Roman" panose="02020603050405020304" pitchFamily="18" charset="0"/>
              </a:rPr>
              <a:t>V</a:t>
            </a:r>
            <a:r>
              <a:rPr lang="en-US" sz="1800" dirty="0">
                <a:effectLst/>
                <a:latin typeface="Times New Roman" panose="02020603050405020304" pitchFamily="18" charset="0"/>
                <a:ea typeface="Times New Roman" panose="02020603050405020304" pitchFamily="18" charset="0"/>
              </a:rPr>
              <a:t>ector </a:t>
            </a:r>
            <a:r>
              <a:rPr lang="en-US" sz="1800"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achine) algorithm we are detecting Drowsiness in a driver. This application will use inbuilt webcam to read pictures of a driver and then using OPENCV SVM algorithm extract facial features from the picture and then check whether driver in picture is blinking his eyes for consecutive 20 frames or yawning mouth then application will alert driver with Drowsiness messages. We are using SVM pre-trained drowsiness model and then using Euclidean distance function we are continuously checking or predicting EYES and MOUTH distance closer to drowsiness, if distance is closer to drowsiness then application will alert driver.</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graphicFrame>
        <p:nvGraphicFramePr>
          <p:cNvPr id="6" name="Table 5"/>
          <p:cNvGraphicFramePr>
            <a:graphicFrameLocks noGrp="1"/>
          </p:cNvGraphicFramePr>
          <p:nvPr/>
        </p:nvGraphicFramePr>
        <p:xfrm>
          <a:off x="3224276" y="4953740"/>
          <a:ext cx="5267960" cy="1539132"/>
        </p:xfrm>
        <a:graphic>
          <a:graphicData uri="http://schemas.openxmlformats.org/drawingml/2006/table">
            <a:tbl>
              <a:tblPr firstRow="1" firstCol="1" bandRow="1">
                <a:tableStyleId>{5C22544A-7EE6-4342-B048-85BDC9FD1C3A}</a:tableStyleId>
              </a:tblPr>
              <a:tblGrid>
                <a:gridCol w="1755775"/>
                <a:gridCol w="1755775"/>
                <a:gridCol w="1756410"/>
              </a:tblGrid>
              <a:tr h="384783">
                <a:tc>
                  <a:txBody>
                    <a:bodyPr/>
                    <a:lstStyle/>
                    <a:p>
                      <a:pPr marL="0" marR="0" algn="just">
                        <a:lnSpc>
                          <a:spcPct val="150000"/>
                        </a:lnSpc>
                        <a:spcBef>
                          <a:spcPts val="0"/>
                        </a:spcBef>
                        <a:spcAft>
                          <a:spcPts val="0"/>
                        </a:spcAft>
                      </a:pPr>
                      <a:r>
                        <a:rPr lang="en-US" sz="1200">
                          <a:effectLst/>
                        </a:rPr>
                        <a:t>State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EAR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MOR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4783">
                <a:tc>
                  <a:txBody>
                    <a:bodyPr/>
                    <a:lstStyle/>
                    <a:p>
                      <a:pPr marL="0" marR="0" algn="just">
                        <a:lnSpc>
                          <a:spcPct val="150000"/>
                        </a:lnSpc>
                        <a:spcBef>
                          <a:spcPts val="0"/>
                        </a:spcBef>
                        <a:spcAft>
                          <a:spcPts val="0"/>
                        </a:spcAft>
                      </a:pPr>
                      <a:r>
                        <a:rPr lang="en-US" sz="1200">
                          <a:effectLst/>
                        </a:rPr>
                        <a:t>Normal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0.26</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0.47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4783">
                <a:tc>
                  <a:txBody>
                    <a:bodyPr/>
                    <a:lstStyle/>
                    <a:p>
                      <a:pPr marL="0" marR="0" algn="just">
                        <a:lnSpc>
                          <a:spcPct val="150000"/>
                        </a:lnSpc>
                        <a:spcBef>
                          <a:spcPts val="0"/>
                        </a:spcBef>
                        <a:spcAft>
                          <a:spcPts val="0"/>
                        </a:spcAft>
                      </a:pPr>
                      <a:r>
                        <a:rPr lang="en-US" sz="1200">
                          <a:effectLst/>
                        </a:rPr>
                        <a:t>Yawning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0.16</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0.45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4783">
                <a:tc>
                  <a:txBody>
                    <a:bodyPr/>
                    <a:lstStyle/>
                    <a:p>
                      <a:pPr marL="0" marR="0" algn="just">
                        <a:lnSpc>
                          <a:spcPct val="150000"/>
                        </a:lnSpc>
                        <a:spcBef>
                          <a:spcPts val="0"/>
                        </a:spcBef>
                        <a:spcAft>
                          <a:spcPts val="0"/>
                        </a:spcAft>
                      </a:pPr>
                      <a:r>
                        <a:rPr lang="en-US" sz="1200">
                          <a:effectLst/>
                        </a:rPr>
                        <a:t>Eye Closed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0.27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0.98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3224594" y="4402189"/>
            <a:ext cx="68961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A low cost, real time driver drowsiness monitoring system has been proposed based on visual behaviour and machine learning. </a:t>
            </a:r>
            <a:endParaRPr lang="en-IN"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Here, visual behaviour features like eye aspect ratio</a:t>
            </a:r>
            <a:r>
              <a:rPr lang="en-IN" dirty="0">
                <a:solidFill>
                  <a:srgbClr val="000000"/>
                </a:solidFill>
                <a:latin typeface="Times New Roman" panose="02020603050405020304" pitchFamily="18" charset="0"/>
                <a:ea typeface="Times New Roman" panose="02020603050405020304" pitchFamily="18" charset="0"/>
              </a:rPr>
              <a:t> and </a:t>
            </a:r>
            <a:r>
              <a:rPr lang="en-IN" dirty="0">
                <a:solidFill>
                  <a:srgbClr val="000000"/>
                </a:solidFill>
                <a:effectLst/>
                <a:latin typeface="Times New Roman" panose="02020603050405020304" pitchFamily="18" charset="0"/>
                <a:ea typeface="Times New Roman" panose="02020603050405020304" pitchFamily="18" charset="0"/>
              </a:rPr>
              <a:t>mouth opening ratio are computed from the streaming video, captured by a webcam. </a:t>
            </a:r>
            <a:endParaRPr lang="en-IN"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IN" dirty="0">
                <a:solidFill>
                  <a:srgbClr val="000000"/>
                </a:solidFill>
                <a:effectLst/>
                <a:latin typeface="Times New Roman" panose="02020603050405020304" pitchFamily="18" charset="0"/>
                <a:ea typeface="Times New Roman" panose="02020603050405020304" pitchFamily="18" charset="0"/>
              </a:rPr>
              <a:t>The driver drowsiness is analysed and driver’s drowsiness is detected and alert system is also designed.</a:t>
            </a:r>
            <a:endParaRPr lang="en-IN"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t> </a:t>
            </a:r>
            <a:r>
              <a:rPr lang="en-US" sz="2400" dirty="0">
                <a:solidFill>
                  <a:srgbClr val="000000"/>
                </a:solidFill>
                <a:effectLst/>
                <a:latin typeface="Times New Roman" panose="02020603050405020304" pitchFamily="18" charset="0"/>
                <a:cs typeface="Times New Roman" panose="02020603050405020304" pitchFamily="18" charset="0"/>
              </a:rPr>
              <a:t>We intend to extend the work by considering following aspects of driving and driver of the vehicle which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0000"/>
                </a:solidFill>
                <a:effectLst/>
                <a:latin typeface="Times New Roman" panose="02020603050405020304" pitchFamily="18" charset="0"/>
                <a:cs typeface="Times New Roman" panose="02020603050405020304" pitchFamily="18" charset="0"/>
              </a:rPr>
              <a:t>will further improve the system making it more robust.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0000"/>
                </a:solidFill>
                <a:effectLst/>
                <a:latin typeface="Times New Roman" panose="02020603050405020304" pitchFamily="18" charset="0"/>
                <a:cs typeface="Times New Roman" panose="02020603050405020304" pitchFamily="18" charset="0"/>
              </a:rPr>
              <a:t>Using ‘k previous frames’ to stabilize the landmark points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0000"/>
                </a:solidFill>
                <a:effectLst/>
                <a:latin typeface="Times New Roman" panose="02020603050405020304" pitchFamily="18" charset="0"/>
                <a:cs typeface="Times New Roman" panose="02020603050405020304" pitchFamily="18" charset="0"/>
              </a:rPr>
              <a:t> To use the head orientation of the driver as a fatigue monitoring approach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0000"/>
                </a:solidFill>
                <a:effectLst/>
                <a:latin typeface="Times New Roman" panose="02020603050405020304" pitchFamily="18" charset="0"/>
                <a:cs typeface="Times New Roman" panose="02020603050405020304" pitchFamily="18" charset="0"/>
              </a:rPr>
              <a:t> To observe the stress factor of the person based on the behavioral traits as captured by camera and sensors in the vehicle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0000"/>
                </a:solidFill>
                <a:effectLst/>
                <a:latin typeface="Times New Roman" panose="02020603050405020304" pitchFamily="18" charset="0"/>
                <a:cs typeface="Times New Roman" panose="02020603050405020304" pitchFamily="18" charset="0"/>
              </a:rPr>
              <a:t> To detect the yawning frequency of the driver for making decision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 W. </a:t>
            </a:r>
            <a:r>
              <a:rPr lang="en-US" sz="1800" dirty="0" err="1">
                <a:effectLst/>
                <a:latin typeface="Times New Roman" panose="02020603050405020304" pitchFamily="18" charset="0"/>
                <a:ea typeface="Times New Roman" panose="02020603050405020304" pitchFamily="18" charset="0"/>
              </a:rPr>
              <a:t>L.Ou</a:t>
            </a:r>
            <a:r>
              <a:rPr lang="en-US" sz="1800" dirty="0">
                <a:effectLst/>
                <a:latin typeface="Times New Roman" panose="02020603050405020304" pitchFamily="18" charset="0"/>
                <a:ea typeface="Times New Roman" panose="02020603050405020304" pitchFamily="18" charset="0"/>
              </a:rPr>
              <a:t>, M. H. Shih, C. W. Chang, X. H. Yu, C. P. Fan, "Intelligent Video-Based Drowsy Driver Detection System under Various Illuminations and Embedded Software Implementation", 2015 international Conf. on Consumer Electronics - Taiwan, 2015.</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[2] W. B. Horng, C. Y. Chen, Y. Chang, C. H. Fan, “Driver Fatigue Detection based on Eye Tracking and Dynamic Template Matching”, IEEE International Conference on Networking,, Sensing and Control, Taipei, Taiwan, March 21-23, 2004.</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[3] S. Singh, N. P. papanikolopoulos, “Monitoring Driver Fatigue using Facial Analysis Techniques”, IEEE Conference on Intelligent Transportation System, pp 314-318. </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[4] B. Alshaqaqi, A. S. Baquhaizel, M. E. A. </a:t>
            </a:r>
            <a:r>
              <a:rPr lang="en-US" sz="1800" dirty="0" err="1">
                <a:effectLst/>
                <a:latin typeface="Times New Roman" panose="02020603050405020304" pitchFamily="18" charset="0"/>
                <a:ea typeface="Times New Roman" panose="02020603050405020304" pitchFamily="18" charset="0"/>
              </a:rPr>
              <a:t>Ouis</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Bouumehed</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Ouamri</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Keche</a:t>
            </a:r>
            <a:r>
              <a:rPr lang="en-US" sz="1800" dirty="0">
                <a:effectLst/>
                <a:latin typeface="Times New Roman" panose="02020603050405020304" pitchFamily="18" charset="0"/>
                <a:ea typeface="Times New Roman" panose="02020603050405020304" pitchFamily="18" charset="0"/>
              </a:rPr>
              <a:t>, “Driver Drowsiness Detection System”, IEEE International Workshop on Systems, Signal Processing and their Applications, 2013. </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Vandna</a:t>
            </a:r>
            <a:r>
              <a:rPr lang="en-US" sz="1800" dirty="0">
                <a:effectLst/>
                <a:latin typeface="Times New Roman" panose="02020603050405020304" pitchFamily="18" charset="0"/>
                <a:ea typeface="Times New Roman" panose="02020603050405020304" pitchFamily="18" charset="0"/>
              </a:rPr>
              <a:t> Saini, Rekha Saini “Driver Drowsiness Detection System and Techniques”, IJCSIT, Vol. 5 (3). </a:t>
            </a:r>
            <a:endParaRPr lang="en-IN"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[6] </a:t>
            </a:r>
            <a:r>
              <a:rPr lang="en-IN" sz="1800" dirty="0">
                <a:solidFill>
                  <a:srgbClr val="000000"/>
                </a:solidFill>
                <a:effectLst/>
                <a:latin typeface="Times New Roman" panose="02020603050405020304" pitchFamily="18" charset="0"/>
                <a:ea typeface="Times New Roman" panose="02020603050405020304" pitchFamily="18" charset="0"/>
              </a:rPr>
              <a:t>M.J. Flores J. Ma </a:t>
            </a:r>
            <a:r>
              <a:rPr lang="en-IN" sz="1800" dirty="0" err="1">
                <a:solidFill>
                  <a:srgbClr val="000000"/>
                </a:solidFill>
                <a:effectLst/>
                <a:latin typeface="Times New Roman" panose="02020603050405020304" pitchFamily="18" charset="0"/>
                <a:ea typeface="Times New Roman" panose="02020603050405020304" pitchFamily="18" charset="0"/>
              </a:rPr>
              <a:t>Armingol</a:t>
            </a:r>
            <a:r>
              <a:rPr lang="en-IN" sz="1800" dirty="0">
                <a:solidFill>
                  <a:srgbClr val="000000"/>
                </a:solidFill>
                <a:effectLst/>
                <a:latin typeface="Times New Roman" panose="02020603050405020304" pitchFamily="18" charset="0"/>
                <a:ea typeface="Times New Roman" panose="02020603050405020304" pitchFamily="18" charset="0"/>
              </a:rPr>
              <a:t> A. de la </a:t>
            </a:r>
            <a:r>
              <a:rPr lang="en-IN" sz="1800" dirty="0" err="1">
                <a:solidFill>
                  <a:srgbClr val="000000"/>
                </a:solidFill>
                <a:effectLst/>
                <a:latin typeface="Times New Roman" panose="02020603050405020304" pitchFamily="18" charset="0"/>
                <a:ea typeface="Times New Roman" panose="02020603050405020304" pitchFamily="18" charset="0"/>
              </a:rPr>
              <a:t>Escalera</a:t>
            </a:r>
            <a:r>
              <a:rPr lang="en-IN" sz="1800" dirty="0">
                <a:solidFill>
                  <a:srgbClr val="000000"/>
                </a:solidFill>
                <a:effectLst/>
                <a:latin typeface="Times New Roman" panose="02020603050405020304" pitchFamily="18" charset="0"/>
                <a:ea typeface="Times New Roman" panose="02020603050405020304" pitchFamily="18" charset="0"/>
              </a:rPr>
              <a:t>, “Driver drowsiness detection system under infrared illumination for an intelligent vehicle” Published in IET Intelligent Transport Systems Received on 13th October 2009 Revised on 1st April 2011.</a:t>
            </a:r>
            <a:endParaRPr lang="en-IN" sz="1800" dirty="0">
              <a:solidFill>
                <a:srgbClr val="000000"/>
              </a:solidFill>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[7] </a:t>
            </a:r>
            <a:r>
              <a:rPr lang="en-IN" sz="1800" dirty="0">
                <a:solidFill>
                  <a:srgbClr val="000000"/>
                </a:solidFill>
                <a:effectLst/>
                <a:latin typeface="Times New Roman" panose="02020603050405020304" pitchFamily="18" charset="0"/>
                <a:ea typeface="Times New Roman" panose="02020603050405020304" pitchFamily="18" charset="0"/>
              </a:rPr>
              <a:t>M. A. </a:t>
            </a:r>
            <a:r>
              <a:rPr lang="en-IN" sz="1800" dirty="0" err="1">
                <a:solidFill>
                  <a:srgbClr val="000000"/>
                </a:solidFill>
                <a:effectLst/>
                <a:latin typeface="Times New Roman" panose="02020603050405020304" pitchFamily="18" charset="0"/>
                <a:ea typeface="Times New Roman" panose="02020603050405020304" pitchFamily="18" charset="0"/>
              </a:rPr>
              <a:t>Assari</a:t>
            </a:r>
            <a:r>
              <a:rPr lang="en-IN" sz="1800" dirty="0">
                <a:solidFill>
                  <a:srgbClr val="000000"/>
                </a:solidFill>
                <a:effectLst/>
                <a:latin typeface="Times New Roman" panose="02020603050405020304" pitchFamily="18" charset="0"/>
                <a:ea typeface="Times New Roman" panose="02020603050405020304" pitchFamily="18" charset="0"/>
              </a:rPr>
              <a:t>, M. Rahmati, Driver drowsiness detection using face expression recognition, in: Signal and Image Processing Applications (ICSIPA), 2011 IEEE International Conference on, IEEE, 2011, pp. 337– 341</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1946" y="2866292"/>
            <a:ext cx="5776546" cy="830997"/>
          </a:xfrm>
          <a:prstGeom prst="rect">
            <a:avLst/>
          </a:prstGeom>
          <a:noFill/>
        </p:spPr>
        <p:txBody>
          <a:bodyPr wrap="square" rtlCol="0">
            <a:spAutoFit/>
          </a:bodyPr>
          <a:lstStyle/>
          <a:p>
            <a:r>
              <a:rPr lang="en-IN" sz="4800">
                <a:latin typeface="Algerian" panose="04020705040A02060702" pitchFamily="82" charset="0"/>
              </a:rPr>
              <a:t>       THANK </a:t>
            </a:r>
            <a:r>
              <a:rPr lang="en-IN" sz="4800" dirty="0">
                <a:latin typeface="Algerian" panose="04020705040A02060702" pitchFamily="82" charset="0"/>
              </a:rPr>
              <a:t>YOU</a:t>
            </a:r>
            <a:endParaRPr lang="en-GB" sz="48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Drowsy driving is one of the major causes of road  accidents and death.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Main aim of this project is to develop a Drowsiness Detection System. The focus will be placed on designing a system that will monitor the open or closed state of the eyes in real-time.</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this Driver Drowsiness Monitoring system, a webcam records the video and driver’s face is  detected in each frame.</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rPr>
              <a:t>Facial landmarks on the detected face are pointed out using Support Vector Machine (SVM).</a:t>
            </a:r>
            <a:endParaRPr lang="en-US" sz="2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rPr>
              <a:t>Then SVM is used to check whether detected object is face or non-face. It further monitors the Eye Aspect Ratio (EAR) and Mouth </a:t>
            </a:r>
            <a:r>
              <a:rPr lang="en-US" sz="2800" dirty="0">
                <a:solidFill>
                  <a:srgbClr val="000000"/>
                </a:solidFill>
                <a:latin typeface="Times New Roman" panose="02020603050405020304" pitchFamily="18" charset="0"/>
                <a:ea typeface="Times New Roman" panose="02020603050405020304" pitchFamily="18" charset="0"/>
              </a:rPr>
              <a:t>Opening</a:t>
            </a:r>
            <a:r>
              <a:rPr lang="en-US" sz="2800" dirty="0">
                <a:solidFill>
                  <a:srgbClr val="000000"/>
                </a:solidFill>
                <a:effectLst/>
                <a:latin typeface="Times New Roman" panose="02020603050405020304" pitchFamily="18" charset="0"/>
                <a:ea typeface="Times New Roman" panose="02020603050405020304" pitchFamily="18" charset="0"/>
              </a:rPr>
              <a:t> Ratio (MOR) of the driver up to a fixed number of frames to check the sleepiness and yawning.</a:t>
            </a:r>
            <a:endParaRPr lang="en-US" sz="2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800" dirty="0">
                <a:solidFill>
                  <a:srgbClr val="000000"/>
                </a:solidFill>
                <a:latin typeface="Times New Roman" panose="02020603050405020304" pitchFamily="18" charset="0"/>
                <a:ea typeface="Times New Roman" panose="02020603050405020304" pitchFamily="18" charset="0"/>
              </a:rPr>
              <a:t> </a:t>
            </a:r>
            <a:r>
              <a:rPr lang="en-US" sz="2800" dirty="0">
                <a:solidFill>
                  <a:srgbClr val="000000"/>
                </a:solidFill>
                <a:effectLst/>
                <a:latin typeface="Times New Roman" panose="02020603050405020304" pitchFamily="18" charset="0"/>
                <a:ea typeface="Times New Roman" panose="02020603050405020304" pitchFamily="18" charset="0"/>
              </a:rPr>
              <a:t>If sleepiness is detected, a warning alert is given to the driver through an alarm.</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rPr>
              <a:t>A low cost, real time driver drowsiness monitoring system has been proposed based on visual behaviour and machine learning.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works by monitoring the eyes of the driver  and sounding an alarm when he/she is drowsy.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project the eye blink of the  driver is detected. If the drivers eyes remain closed, then the  driver is said to be drowsy and an alarm is sounded.</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0000"/>
                </a:solidFill>
                <a:effectLst/>
                <a:latin typeface="Times New Roman" panose="02020603050405020304" pitchFamily="18" charset="0"/>
                <a:cs typeface="Times New Roman" panose="02020603050405020304" pitchFamily="18" charset="0"/>
              </a:rPr>
              <a:t>The purpose of this  is to provide a real-time monitoring system using video processing, face/eye detection techniques.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t>
            </a:r>
            <a:r>
              <a:rPr lang="en-IN"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Designing a Drowsiness Detection System which will focus on continuously and accurately monitoring the state of the driver’s eyes in real time to check whether they are open or closed for more than a given period of time.</a:t>
            </a:r>
            <a:r>
              <a:rPr lang="en-IN" dirty="0">
                <a:latin typeface="Times New Roman" panose="02020603050405020304" pitchFamily="18" charset="0"/>
                <a:cs typeface="Times New Roman" panose="02020603050405020304" pitchFamily="18" charset="0"/>
              </a:rPr>
              <a:t>The proposed work is to alert the driver when the person is drowsy or distracted.</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Design a System that will detect Drowsiness and take necessary steps to avoid accidents.</a:t>
            </a:r>
            <a:endParaRPr lang="en-IN"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Project focuses on these objectives, which are: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driver drowsiness detection is developed on eye closure of the driver can differentiate normal eye blink and drowsiness and detect drowsiness while driving.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suggest ways to detect fatigue and drowsiness while driving.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study on eyes and mouth from the video images of participants  that can be used as an indicator of fatigue and drowsiness.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develop a system that use eyes closure and yawning as a way to detect fatigue and drowsiness.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EXISTING SYSTEM                 </a:t>
            </a:r>
            <a:endParaRPr lang="en-IN"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90113"/>
            <a:ext cx="10515600" cy="4351338"/>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Existing system of driver drowsiness detection system  has following disadvantages. Mainly, using of two cameras in the system one for monitoring the head movement and the other one for facial expressions.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other disadvantage is aging of sensors and all these sensors are attached to the driver’s body which may affect the driver. So to overcome all these disadvantages we designed a system in which a live camera is used  for monitoring the driver drowsiness condition and alert the driver which reduces the road accidents.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Proposed System we develop a low-cost, real time driver’s drowsiness detection system with acceptable accuracy.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Hence, we have proposed a webcam-based system to detect driver’s fatigue from the face image only using image processing and machine learning techniques to make the system low-cost as well portable camera will be positioned in front of the driver to capture the front face image.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From the facial landmarks, eye aspect ratio, mouth opening ratio and position of the head are quantified and using these features and machine learning approach, a decision is obtained about the drowsiness of the driver.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If drowsiness is detected, an alarm will be sent to the driver to alert him/her.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34502"/>
            <a:ext cx="10515600" cy="4351338"/>
          </a:xfrm>
        </p:spPr>
        <p:txBody>
          <a:bodyPr>
            <a:noAutofit/>
          </a:bodyPr>
          <a:lstStyle/>
          <a:p>
            <a:pPr marL="0" indent="0" algn="just">
              <a:lnSpc>
                <a:spcPct val="100000"/>
              </a:lnSpc>
              <a:spcBef>
                <a:spcPts val="0"/>
              </a:spcBef>
              <a:buNone/>
            </a:pPr>
            <a:r>
              <a:rPr lang="en-US" sz="2000" dirty="0">
                <a:solidFill>
                  <a:srgbClr val="000000"/>
                </a:solidFill>
                <a:effectLst/>
                <a:latin typeface="Times New Roman" panose="02020603050405020304" pitchFamily="18" charset="0"/>
                <a:ea typeface="Calibri" panose="020F0502020204030204" pitchFamily="34" charset="0"/>
              </a:rPr>
              <a:t>Here are few titles of the papers which we referred:</a:t>
            </a:r>
            <a:endParaRPr lang="en-US" sz="2000" dirty="0">
              <a:solidFill>
                <a:srgbClr val="000000"/>
              </a:solidFill>
              <a:effectLst/>
              <a:latin typeface="Times New Roman" panose="02020603050405020304" pitchFamily="18" charset="0"/>
              <a:ea typeface="Calibri" panose="020F0502020204030204" pitchFamily="34" charset="0"/>
            </a:endParaRPr>
          </a:p>
          <a:p>
            <a:pPr marL="0" indent="0" algn="just">
              <a:lnSpc>
                <a:spcPct val="100000"/>
              </a:lnSpc>
              <a:spcBef>
                <a:spcPts val="0"/>
              </a:spcBef>
              <a:buNone/>
            </a:pPr>
            <a:r>
              <a:rPr lang="en-US" sz="2000" dirty="0">
                <a:solidFill>
                  <a:srgbClr val="000000"/>
                </a:solidFill>
                <a:effectLst/>
                <a:latin typeface="Times New Roman" panose="02020603050405020304" pitchFamily="18" charset="0"/>
                <a:ea typeface="Calibri" panose="020F0502020204030204" pitchFamily="34" charset="0"/>
              </a:rPr>
              <a:t>1)Monitoring Driver Fatigue using Facial Analysis Techniques </a:t>
            </a:r>
            <a:r>
              <a:rPr lang="en-US" sz="2000" dirty="0">
                <a:solidFill>
                  <a:srgbClr val="000000"/>
                </a:solidFill>
                <a:latin typeface="Times New Roman" panose="02020603050405020304" pitchFamily="18" charset="0"/>
                <a:ea typeface="Calibri" panose="020F0502020204030204" pitchFamily="34" charset="0"/>
              </a:rPr>
              <a:t>– Authors : </a:t>
            </a:r>
            <a:r>
              <a:rPr lang="en-US" sz="2000" dirty="0">
                <a:effectLst/>
                <a:latin typeface="Times New Roman" panose="02020603050405020304" pitchFamily="18" charset="0"/>
                <a:ea typeface="Times New Roman" panose="02020603050405020304" pitchFamily="18" charset="0"/>
              </a:rPr>
              <a:t>S. Singh, N. P. papa Nikolopoulos</a:t>
            </a:r>
            <a:r>
              <a:rPr lang="en-US" sz="2000" dirty="0">
                <a:latin typeface="Times New Roman" panose="02020603050405020304" pitchFamily="18" charset="0"/>
                <a:ea typeface="Times New Roman" panose="02020603050405020304" pitchFamily="18" charset="0"/>
              </a:rPr>
              <a:t> [1]</a:t>
            </a:r>
            <a:endParaRPr lang="en-US" sz="2000" dirty="0">
              <a:solidFill>
                <a:srgbClr val="000000"/>
              </a:solidFill>
              <a:effectLst/>
              <a:latin typeface="Times New Roman" panose="02020603050405020304" pitchFamily="18" charset="0"/>
              <a:ea typeface="Calibri" panose="020F0502020204030204" pitchFamily="34" charset="0"/>
            </a:endParaRPr>
          </a:p>
          <a:p>
            <a:pPr marL="0" indent="0" algn="just">
              <a:lnSpc>
                <a:spcPct val="100000"/>
              </a:lnSpc>
              <a:spcBef>
                <a:spcPts val="0"/>
              </a:spcBef>
              <a:buNone/>
            </a:pPr>
            <a:r>
              <a:rPr lang="en-US" sz="2000" dirty="0">
                <a:solidFill>
                  <a:srgbClr val="000000"/>
                </a:solidFill>
                <a:latin typeface="Times New Roman" panose="02020603050405020304" pitchFamily="18" charset="0"/>
                <a:ea typeface="Calibri" panose="020F0502020204030204" pitchFamily="34" charset="0"/>
              </a:rPr>
              <a:t>2)</a:t>
            </a:r>
            <a:r>
              <a:rPr lang="en-US" sz="2000" kern="1800" dirty="0">
                <a:solidFill>
                  <a:srgbClr val="111111"/>
                </a:solidFill>
                <a:effectLst/>
                <a:latin typeface="Times New Roman" panose="02020603050405020304" pitchFamily="18" charset="0"/>
                <a:ea typeface="Times New Roman" panose="02020603050405020304" pitchFamily="18" charset="0"/>
              </a:rPr>
              <a:t> Intelligent Video-Based Drowsy Driver Detection System under Various Illuminations and Embedded Software Implementation- Authors: </a:t>
            </a:r>
            <a:r>
              <a:rPr lang="en-US" sz="2000" dirty="0">
                <a:effectLst/>
                <a:latin typeface="Times New Roman" panose="02020603050405020304" pitchFamily="18" charset="0"/>
                <a:ea typeface="Times New Roman" panose="02020603050405020304" pitchFamily="18" charset="0"/>
              </a:rPr>
              <a:t>Wei-</a:t>
            </a:r>
            <a:r>
              <a:rPr lang="en-US" sz="2000" dirty="0" err="1">
                <a:effectLst/>
                <a:latin typeface="Times New Roman" panose="02020603050405020304" pitchFamily="18" charset="0"/>
                <a:ea typeface="Times New Roman" panose="02020603050405020304" pitchFamily="18" charset="0"/>
              </a:rPr>
              <a:t>LiangOu</a:t>
            </a:r>
            <a:r>
              <a:rPr lang="en-US" sz="2000" dirty="0">
                <a:effectLst/>
                <a:latin typeface="Times New Roman" panose="02020603050405020304" pitchFamily="18" charset="0"/>
                <a:ea typeface="Times New Roman" panose="02020603050405020304" pitchFamily="18" charset="0"/>
              </a:rPr>
              <a:t>, Ming-Ho Shih</a:t>
            </a:r>
            <a:r>
              <a:rPr lang="en-US" sz="2000" dirty="0">
                <a:latin typeface="Times New Roman" panose="02020603050405020304" pitchFamily="18" charset="0"/>
                <a:ea typeface="Times New Roman" panose="02020603050405020304" pitchFamily="18" charset="0"/>
              </a:rPr>
              <a:t> [2]</a:t>
            </a:r>
            <a:endParaRPr lang="en-US"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0"/>
              </a:spcBef>
              <a:buNone/>
            </a:pPr>
            <a:r>
              <a:rPr lang="en-US" sz="2000" kern="1800" dirty="0">
                <a:solidFill>
                  <a:srgbClr val="111111"/>
                </a:solidFill>
                <a:latin typeface="Times New Roman" panose="02020603050405020304" pitchFamily="18" charset="0"/>
                <a:ea typeface="Calibri" panose="020F0502020204030204" pitchFamily="34" charset="0"/>
              </a:rPr>
              <a:t>3)</a:t>
            </a:r>
            <a:r>
              <a:rPr lang="en-US" sz="2000" b="1" dirty="0">
                <a:solidFill>
                  <a:srgbClr val="333333"/>
                </a:solidFill>
                <a:effectLst/>
                <a:latin typeface="Times New Roman" panose="02020603050405020304" pitchFamily="18" charset="0"/>
                <a:ea typeface="Times New Roman" panose="02020603050405020304" pitchFamily="18" charset="0"/>
              </a:rPr>
              <a:t> </a:t>
            </a:r>
            <a:r>
              <a:rPr lang="en-US" sz="2000" dirty="0">
                <a:solidFill>
                  <a:srgbClr val="333333"/>
                </a:solidFill>
                <a:effectLst/>
                <a:latin typeface="Times New Roman" panose="02020603050405020304" pitchFamily="18" charset="0"/>
                <a:ea typeface="Times New Roman" panose="02020603050405020304" pitchFamily="18" charset="0"/>
              </a:rPr>
              <a:t>Driver drowsiness detection system - Authors:</a:t>
            </a:r>
            <a:r>
              <a:rPr lang="en-US" sz="2000" dirty="0">
                <a:effectLst/>
                <a:latin typeface="Times New Roman" panose="02020603050405020304" pitchFamily="18" charset="0"/>
                <a:ea typeface="Times New Roman" panose="02020603050405020304" pitchFamily="18" charset="0"/>
              </a:rPr>
              <a:t>:Belal Alshaqaqi , Abdullah Salem [3]</a:t>
            </a:r>
            <a:endParaRPr lang="en-US" sz="2000" dirty="0">
              <a:solidFill>
                <a:srgbClr val="333333"/>
              </a:solidFill>
              <a:effectLst/>
              <a:latin typeface="Times New Roman" panose="02020603050405020304" pitchFamily="18" charset="0"/>
              <a:ea typeface="Times New Roman" panose="02020603050405020304" pitchFamily="18" charset="0"/>
            </a:endParaRPr>
          </a:p>
          <a:p>
            <a:pPr marL="0" indent="0" algn="just">
              <a:lnSpc>
                <a:spcPct val="100000"/>
              </a:lnSpc>
              <a:spcBef>
                <a:spcPts val="0"/>
              </a:spcBef>
              <a:buNone/>
            </a:pPr>
            <a:r>
              <a:rPr lang="en-US" sz="2000" dirty="0">
                <a:solidFill>
                  <a:srgbClr val="333333"/>
                </a:solidFill>
                <a:latin typeface="Times New Roman" panose="02020603050405020304" pitchFamily="18" charset="0"/>
                <a:ea typeface="Calibri" panose="020F0502020204030204" pitchFamily="34" charset="0"/>
              </a:rPr>
              <a:t>4)</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Driver Fatigue Detection based on Eye Tracking and Dynamic Template Matching – Authors : W. B. Horng, C. Y. Chen, Y. Chang, C. H. Fan [4]</a:t>
            </a:r>
            <a:endParaRPr lang="en-US"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0"/>
              </a:spcBef>
              <a:buNone/>
            </a:pPr>
            <a:r>
              <a:rPr lang="en-US" sz="2000" dirty="0">
                <a:latin typeface="Times New Roman" panose="02020603050405020304" pitchFamily="18" charset="0"/>
                <a:ea typeface="Calibri" panose="020F0502020204030204" pitchFamily="34" charset="0"/>
              </a:rPr>
              <a:t>5)</a:t>
            </a:r>
            <a:r>
              <a:rPr lang="en-US" sz="2000" dirty="0">
                <a:effectLst/>
                <a:latin typeface="Times New Roman" panose="02020603050405020304" pitchFamily="18" charset="0"/>
                <a:ea typeface="Times New Roman" panose="02020603050405020304" pitchFamily="18" charset="0"/>
              </a:rPr>
              <a:t> Driver Drowsiness Detection System and </a:t>
            </a:r>
            <a:r>
              <a:rPr lang="en-US" sz="2000" dirty="0" err="1">
                <a:effectLst/>
                <a:latin typeface="Times New Roman" panose="02020603050405020304" pitchFamily="18" charset="0"/>
                <a:ea typeface="Times New Roman" panose="02020603050405020304" pitchFamily="18" charset="0"/>
              </a:rPr>
              <a:t>Techniques-Authors:Vandna</a:t>
            </a:r>
            <a:r>
              <a:rPr lang="en-US" sz="2000" dirty="0">
                <a:effectLst/>
                <a:latin typeface="Times New Roman" panose="02020603050405020304" pitchFamily="18" charset="0"/>
                <a:ea typeface="Times New Roman" panose="02020603050405020304" pitchFamily="18" charset="0"/>
              </a:rPr>
              <a:t> Saini, Rekha Saini [5]</a:t>
            </a:r>
            <a:endParaRPr lang="en-US" sz="2000" dirty="0">
              <a:effectLst/>
              <a:latin typeface="Times New Roman" panose="02020603050405020304" pitchFamily="18" charset="0"/>
              <a:ea typeface="Times New Roman" panose="02020603050405020304" pitchFamily="18" charset="0"/>
            </a:endParaRPr>
          </a:p>
          <a:p>
            <a:pPr marL="0" indent="0" algn="just">
              <a:lnSpc>
                <a:spcPct val="100000"/>
              </a:lnSpc>
              <a:spcBef>
                <a:spcPts val="0"/>
              </a:spcBef>
              <a:buNone/>
            </a:pPr>
            <a:r>
              <a:rPr lang="en-US" sz="2000" dirty="0">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Driver drowsiness detection system under infrared illumination for an intelligent vehicle- Authors: M.J. Flores J. Ma </a:t>
            </a:r>
            <a:r>
              <a:rPr lang="en-IN" sz="1800" dirty="0" err="1">
                <a:solidFill>
                  <a:srgbClr val="000000"/>
                </a:solidFill>
                <a:effectLst/>
                <a:latin typeface="Times New Roman" panose="02020603050405020304" pitchFamily="18" charset="0"/>
                <a:ea typeface="Times New Roman" panose="02020603050405020304" pitchFamily="18" charset="0"/>
              </a:rPr>
              <a:t>Armingol</a:t>
            </a:r>
            <a:r>
              <a:rPr lang="en-IN" sz="1800" dirty="0">
                <a:solidFill>
                  <a:srgbClr val="000000"/>
                </a:solidFill>
                <a:effectLst/>
                <a:latin typeface="Times New Roman" panose="02020603050405020304" pitchFamily="18" charset="0"/>
                <a:ea typeface="Times New Roman" panose="02020603050405020304" pitchFamily="18" charset="0"/>
              </a:rPr>
              <a:t> A. de la </a:t>
            </a:r>
            <a:r>
              <a:rPr lang="en-IN" sz="1800" dirty="0" err="1">
                <a:solidFill>
                  <a:srgbClr val="000000"/>
                </a:solidFill>
                <a:effectLst/>
                <a:latin typeface="Times New Roman" panose="02020603050405020304" pitchFamily="18" charset="0"/>
                <a:ea typeface="Times New Roman" panose="02020603050405020304" pitchFamily="18" charset="0"/>
              </a:rPr>
              <a:t>Escalera</a:t>
            </a:r>
            <a:r>
              <a:rPr lang="en-IN" sz="1800" dirty="0">
                <a:solidFill>
                  <a:srgbClr val="000000"/>
                </a:solidFill>
                <a:effectLst/>
                <a:latin typeface="Times New Roman" panose="02020603050405020304" pitchFamily="18" charset="0"/>
                <a:ea typeface="Times New Roman" panose="02020603050405020304" pitchFamily="18" charset="0"/>
              </a:rPr>
              <a:t> [6]</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00000"/>
              </a:lnSpc>
              <a:spcBef>
                <a:spcPts val="0"/>
              </a:spcBef>
              <a:buNone/>
            </a:pPr>
            <a:r>
              <a:rPr lang="en-IN" sz="1800" dirty="0">
                <a:solidFill>
                  <a:srgbClr val="000000"/>
                </a:solidFill>
                <a:latin typeface="Times New Roman" panose="02020603050405020304" pitchFamily="18" charset="0"/>
                <a:ea typeface="Calibri" panose="020F0502020204030204" pitchFamily="34" charset="0"/>
              </a:rPr>
              <a:t>7)</a:t>
            </a:r>
            <a:r>
              <a:rPr lang="en-IN" sz="2000" dirty="0">
                <a:solidFill>
                  <a:srgbClr val="000000"/>
                </a:solidFill>
                <a:effectLst/>
                <a:latin typeface="Times New Roman" panose="02020603050405020304" pitchFamily="18" charset="0"/>
                <a:ea typeface="Times New Roman" panose="02020603050405020304" pitchFamily="18" charset="0"/>
              </a:rPr>
              <a:t> Driver drowsiness detection using face expression recognition, in: Signal and Image Processing Applications-Authors:</a:t>
            </a:r>
            <a:r>
              <a:rPr lang="en-IN" sz="1800" dirty="0">
                <a:solidFill>
                  <a:srgbClr val="000000"/>
                </a:solidFill>
                <a:effectLst/>
                <a:latin typeface="Times New Roman" panose="02020603050405020304" pitchFamily="18" charset="0"/>
                <a:ea typeface="Times New Roman" panose="02020603050405020304" pitchFamily="18" charset="0"/>
              </a:rPr>
              <a:t> M. A. </a:t>
            </a:r>
            <a:r>
              <a:rPr lang="en-IN" sz="1800" dirty="0" err="1">
                <a:solidFill>
                  <a:srgbClr val="000000"/>
                </a:solidFill>
                <a:effectLst/>
                <a:latin typeface="Times New Roman" panose="02020603050405020304" pitchFamily="18" charset="0"/>
                <a:ea typeface="Times New Roman" panose="02020603050405020304" pitchFamily="18" charset="0"/>
              </a:rPr>
              <a:t>Assari</a:t>
            </a:r>
            <a:r>
              <a:rPr lang="en-IN" sz="1800" dirty="0">
                <a:solidFill>
                  <a:srgbClr val="000000"/>
                </a:solidFill>
                <a:effectLst/>
                <a:latin typeface="Times New Roman" panose="02020603050405020304" pitchFamily="18" charset="0"/>
                <a:ea typeface="Times New Roman" panose="02020603050405020304" pitchFamily="18" charset="0"/>
              </a:rPr>
              <a:t>, M. Rahmati [7]</a:t>
            </a:r>
            <a:r>
              <a:rPr lang="en-IN"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Calibri" panose="020F0502020204030204" pitchFamily="34" charset="0"/>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SYSTEM METHODLOGY </a:t>
            </a:r>
            <a:endParaRPr lang="en-IN" dirty="0"/>
          </a:p>
        </p:txBody>
      </p:sp>
      <p:sp>
        <p:nvSpPr>
          <p:cNvPr id="3" name="Content Placeholder 2"/>
          <p:cNvSpPr>
            <a:spLocks noGrp="1"/>
          </p:cNvSpPr>
          <p:nvPr>
            <p:ph idx="1"/>
          </p:nvPr>
        </p:nvSpPr>
        <p:spPr/>
        <p:txBody>
          <a:bodyPr/>
          <a:lstStyle/>
          <a:p>
            <a:r>
              <a:rPr lang="en-IN" sz="2000" dirty="0">
                <a:solidFill>
                  <a:srgbClr val="000000"/>
                </a:solidFill>
                <a:effectLst/>
                <a:latin typeface="Times New Roman" panose="02020603050405020304" pitchFamily="18" charset="0"/>
                <a:ea typeface="Times New Roman" panose="02020603050405020304" pitchFamily="18" charset="0"/>
              </a:rPr>
              <a:t>ARCHITECTURE OF PROPOSED SYSTEM</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At first, the video is recorded using a webcam. The camera will be positioned in front of the driver to capture the front face image. From the video, the frames are extracted to obtain 2-D images.</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 Face is detected in the frames using histogram of oriented gradients (HOG) and linear support vector machine (SVM) for object detection. After detecting the face, facial landmarks like positions of eye, nose, and mouth are marked on the images.</a:t>
            </a:r>
            <a:endParaRPr lang="en-IN" sz="2000" dirty="0">
              <a:solidFill>
                <a:srgbClr val="000000"/>
              </a:solidFill>
              <a:effectLst/>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 From the facial landmarks, eye aspect ratio, mouth opening ratio and position of the head are quantified and using these features and machine learning approach, a decision is obtained about the drowsiness of the driver. If drowsiness is detected, an alarm will be sent to the driver to alert him/her. </a:t>
            </a:r>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10386</Words>
  <Application>WPS Presentation</Application>
  <PresentationFormat>Widescreen</PresentationFormat>
  <Paragraphs>147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Times New Roman</vt:lpstr>
      <vt:lpstr>Calibri</vt:lpstr>
      <vt:lpstr>Algerian</vt:lpstr>
      <vt:lpstr>Microsoft YaHei</vt:lpstr>
      <vt:lpstr>Arial Unicode MS</vt:lpstr>
      <vt:lpstr>Calibri Light</vt:lpstr>
      <vt:lpstr>等线</vt:lpstr>
      <vt:lpstr>Office Theme</vt:lpstr>
      <vt:lpstr>PowerPoint 演示文稿</vt:lpstr>
      <vt:lpstr> ABSTRACT</vt:lpstr>
      <vt:lpstr>INTRODUCTION</vt:lpstr>
      <vt:lpstr> PROBLEM STATEMENT</vt:lpstr>
      <vt:lpstr>OBJECTIVE</vt:lpstr>
      <vt:lpstr> EXISTING SYSTEM                 </vt:lpstr>
      <vt:lpstr>PROPOSED SYSTEM</vt:lpstr>
      <vt:lpstr>LITERATURE SURVEY</vt:lpstr>
      <vt:lpstr>SYSTEM METHODLOGY </vt:lpstr>
      <vt:lpstr>OVERVIEW OF PROPOSED SYSTEM</vt:lpstr>
      <vt:lpstr>PowerPoint 演示文稿</vt:lpstr>
      <vt:lpstr>PowerPoint 演示文稿</vt:lpstr>
      <vt:lpstr>PowerPoint 演示文稿</vt:lpstr>
      <vt:lpstr>PowerPoint 演示文稿</vt:lpstr>
      <vt:lpstr>EXPERIMENTAL ANALYSIS</vt:lpstr>
      <vt:lpstr>CONCLUSION</vt:lpstr>
      <vt:lpstr>    FUTURE SCOPE</vt:lpstr>
      <vt:lpstr>REFERENCES</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dc:creator>
  <cp:lastModifiedBy>hp</cp:lastModifiedBy>
  <cp:revision>77</cp:revision>
  <dcterms:created xsi:type="dcterms:W3CDTF">2021-04-14T10:10:00Z</dcterms:created>
  <dcterms:modified xsi:type="dcterms:W3CDTF">2022-07-05T05:41:40Z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707C541308384AE29AD49C5E7214121F</vt:lpwstr>
  </property>
  <property fmtid="{D5CDD505-2E9C-101B-9397-08002B2CF9AE}" pid="3" name="KSOProductBuildVer">
    <vt:lpwstr>1033-11.2.0.11156</vt:lpwstr>
  </property>
</Properties>
</file>