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3" r:id="rId7"/>
    <p:sldId id="264" r:id="rId8"/>
    <p:sldId id="265" r:id="rId9"/>
    <p:sldId id="266" r:id="rId10"/>
    <p:sldId id="271" r:id="rId11"/>
    <p:sldId id="272" r:id="rId12"/>
    <p:sldId id="273" r:id="rId13"/>
    <p:sldId id="267"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1/22/2023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1/22/2023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1/22/2023</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1/22/2023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1/22/2023</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Fake News Detection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6DB18-2204-485E-8B31-5CBE2ED4D205}"/>
              </a:ext>
            </a:extLst>
          </p:cNvPr>
          <p:cNvSpPr>
            <a:spLocks noGrp="1"/>
          </p:cNvSpPr>
          <p:nvPr>
            <p:ph type="title"/>
          </p:nvPr>
        </p:nvSpPr>
        <p:spPr/>
        <p:txBody>
          <a:bodyPr/>
          <a:lstStyle/>
          <a:p>
            <a:pPr algn="ctr" fontAlgn="base"/>
            <a:r>
              <a:rPr lang="en-IN" b="0" i="0" dirty="0">
                <a:solidFill>
                  <a:schemeClr val="tx1"/>
                </a:solidFill>
                <a:effectLst/>
                <a:latin typeface="Georgia" panose="02040502050405020303" pitchFamily="18" charset="0"/>
              </a:rPr>
              <a:t>The fake news Dataset</a:t>
            </a:r>
          </a:p>
        </p:txBody>
      </p:sp>
      <p:sp>
        <p:nvSpPr>
          <p:cNvPr id="3" name="Content Placeholder 2">
            <a:extLst>
              <a:ext uri="{FF2B5EF4-FFF2-40B4-BE49-F238E27FC236}">
                <a16:creationId xmlns:a16="http://schemas.microsoft.com/office/drawing/2014/main" id="{9720C913-2581-47A5-A13E-33F5F8634486}"/>
              </a:ext>
            </a:extLst>
          </p:cNvPr>
          <p:cNvSpPr>
            <a:spLocks noGrp="1"/>
          </p:cNvSpPr>
          <p:nvPr>
            <p:ph idx="1"/>
          </p:nvPr>
        </p:nvSpPr>
        <p:spPr/>
        <p:txBody>
          <a:bodyPr>
            <a:normAutofit/>
          </a:bodyPr>
          <a:lstStyle/>
          <a:p>
            <a:r>
              <a:rPr lang="en-US" sz="3200" b="0" i="0" dirty="0">
                <a:effectLst/>
                <a:latin typeface="Georgia" panose="02040502050405020303" pitchFamily="18" charset="0"/>
              </a:rPr>
              <a:t>The dataset we’ll use for this python project- we’ll call it news.csv. This dataset has a shape of 7796×4. The first column identifies the news, the second and third are the title and text, and the fourth column has labels denoting whether the news is REAL or FAKE.</a:t>
            </a:r>
            <a:endParaRPr lang="en-IN" sz="3200" dirty="0"/>
          </a:p>
        </p:txBody>
      </p:sp>
    </p:spTree>
    <p:extLst>
      <p:ext uri="{BB962C8B-B14F-4D97-AF65-F5344CB8AC3E}">
        <p14:creationId xmlns:p14="http://schemas.microsoft.com/office/powerpoint/2010/main" val="2038777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5255E-9A65-4E62-A944-B5C05A71E628}"/>
              </a:ext>
            </a:extLst>
          </p:cNvPr>
          <p:cNvSpPr>
            <a:spLocks noGrp="1"/>
          </p:cNvSpPr>
          <p:nvPr>
            <p:ph type="title"/>
          </p:nvPr>
        </p:nvSpPr>
        <p:spPr/>
        <p:txBody>
          <a:bodyPr/>
          <a:lstStyle/>
          <a:p>
            <a:pPr algn="ctr"/>
            <a:r>
              <a:rPr lang="en-IN" b="1" dirty="0">
                <a:solidFill>
                  <a:schemeClr val="tx1"/>
                </a:solidFill>
                <a:effectLst/>
                <a:latin typeface="Arial" panose="020B0604020202020204" pitchFamily="34" charset="0"/>
              </a:rPr>
              <a:t>REQUIREMENTS</a:t>
            </a:r>
            <a:endParaRPr lang="en-IN" dirty="0">
              <a:solidFill>
                <a:schemeClr val="tx1"/>
              </a:solidFill>
            </a:endParaRPr>
          </a:p>
        </p:txBody>
      </p:sp>
      <p:sp>
        <p:nvSpPr>
          <p:cNvPr id="3" name="Content Placeholder 2">
            <a:extLst>
              <a:ext uri="{FF2B5EF4-FFF2-40B4-BE49-F238E27FC236}">
                <a16:creationId xmlns:a16="http://schemas.microsoft.com/office/drawing/2014/main" id="{EEFC0C4C-0B3E-4B4A-A0CD-5AA4B3E17D00}"/>
              </a:ext>
            </a:extLst>
          </p:cNvPr>
          <p:cNvSpPr>
            <a:spLocks noGrp="1"/>
          </p:cNvSpPr>
          <p:nvPr>
            <p:ph idx="1"/>
          </p:nvPr>
        </p:nvSpPr>
        <p:spPr/>
        <p:txBody>
          <a:bodyPr>
            <a:noAutofit/>
          </a:bodyPr>
          <a:lstStyle/>
          <a:p>
            <a:pPr algn="l">
              <a:buFont typeface="Arial" panose="020B0604020202020204" pitchFamily="34" charset="0"/>
              <a:buChar char="•"/>
            </a:pPr>
            <a:r>
              <a:rPr lang="en-IN" sz="3200" b="0" dirty="0">
                <a:effectLst/>
                <a:latin typeface="Arial" panose="020B0604020202020204" pitchFamily="34" charset="0"/>
              </a:rPr>
              <a:t>Python</a:t>
            </a:r>
          </a:p>
          <a:p>
            <a:pPr algn="l">
              <a:buFont typeface="Arial" panose="020B0604020202020204" pitchFamily="34" charset="0"/>
              <a:buChar char="•"/>
            </a:pPr>
            <a:r>
              <a:rPr lang="en-IN" sz="3200" b="0" dirty="0" err="1">
                <a:effectLst/>
                <a:latin typeface="Arial" panose="020B0604020202020204" pitchFamily="34" charset="0"/>
              </a:rPr>
              <a:t>numpy</a:t>
            </a:r>
            <a:endParaRPr lang="en-IN" sz="3200" b="0" dirty="0">
              <a:effectLst/>
              <a:latin typeface="Arial" panose="020B0604020202020204" pitchFamily="34" charset="0"/>
            </a:endParaRPr>
          </a:p>
          <a:p>
            <a:pPr algn="l">
              <a:buFont typeface="Arial" panose="020B0604020202020204" pitchFamily="34" charset="0"/>
              <a:buChar char="•"/>
            </a:pPr>
            <a:r>
              <a:rPr lang="en-IN" sz="3200" b="0" dirty="0">
                <a:effectLst/>
                <a:latin typeface="Arial" panose="020B0604020202020204" pitchFamily="34" charset="0"/>
              </a:rPr>
              <a:t>pandas</a:t>
            </a:r>
          </a:p>
          <a:p>
            <a:pPr algn="l">
              <a:buFont typeface="Arial" panose="020B0604020202020204" pitchFamily="34" charset="0"/>
              <a:buChar char="•"/>
            </a:pPr>
            <a:r>
              <a:rPr lang="en-IN" sz="3200" b="0" dirty="0" err="1">
                <a:effectLst/>
                <a:latin typeface="Arial" panose="020B0604020202020204" pitchFamily="34" charset="0"/>
              </a:rPr>
              <a:t>itertools</a:t>
            </a:r>
            <a:endParaRPr lang="en-IN" sz="3200" b="0" dirty="0">
              <a:effectLst/>
              <a:latin typeface="Arial" panose="020B0604020202020204" pitchFamily="34" charset="0"/>
            </a:endParaRPr>
          </a:p>
          <a:p>
            <a:pPr algn="l">
              <a:buFont typeface="Arial" panose="020B0604020202020204" pitchFamily="34" charset="0"/>
              <a:buChar char="•"/>
            </a:pPr>
            <a:r>
              <a:rPr lang="en-IN" sz="3200" b="0" dirty="0">
                <a:effectLst/>
                <a:latin typeface="Arial" panose="020B0604020202020204" pitchFamily="34" charset="0"/>
              </a:rPr>
              <a:t>matplotlib</a:t>
            </a:r>
          </a:p>
          <a:p>
            <a:pPr algn="l">
              <a:buFont typeface="Arial" panose="020B0604020202020204" pitchFamily="34" charset="0"/>
              <a:buChar char="•"/>
            </a:pPr>
            <a:r>
              <a:rPr lang="en-IN" sz="3200" b="0" dirty="0" err="1">
                <a:effectLst/>
                <a:latin typeface="Arial" panose="020B0604020202020204" pitchFamily="34" charset="0"/>
              </a:rPr>
              <a:t>sklearn</a:t>
            </a:r>
            <a:endParaRPr lang="en-IN" sz="3200" b="0" dirty="0">
              <a:effectLst/>
              <a:latin typeface="Arial" panose="020B0604020202020204" pitchFamily="34" charset="0"/>
            </a:endParaRPr>
          </a:p>
          <a:p>
            <a:endParaRPr lang="en-IN" sz="3200" dirty="0"/>
          </a:p>
        </p:txBody>
      </p:sp>
    </p:spTree>
    <p:extLst>
      <p:ext uri="{BB962C8B-B14F-4D97-AF65-F5344CB8AC3E}">
        <p14:creationId xmlns:p14="http://schemas.microsoft.com/office/powerpoint/2010/main" val="1116930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4B9E3-3CE9-49CF-BD71-87D3F695FEF4}"/>
              </a:ext>
            </a:extLst>
          </p:cNvPr>
          <p:cNvSpPr>
            <a:spLocks noGrp="1"/>
          </p:cNvSpPr>
          <p:nvPr>
            <p:ph type="title"/>
          </p:nvPr>
        </p:nvSpPr>
        <p:spPr/>
        <p:txBody>
          <a:bodyPr/>
          <a:lstStyle/>
          <a:p>
            <a:pPr algn="ctr"/>
            <a:r>
              <a:rPr lang="en-IN" b="0" i="0" dirty="0">
                <a:solidFill>
                  <a:schemeClr val="tx1"/>
                </a:solidFill>
                <a:effectLst/>
                <a:latin typeface="sohne"/>
              </a:rPr>
              <a:t>Conclusions</a:t>
            </a:r>
            <a:endParaRPr lang="en-IN" dirty="0">
              <a:solidFill>
                <a:schemeClr val="tx1"/>
              </a:solidFill>
            </a:endParaRPr>
          </a:p>
        </p:txBody>
      </p:sp>
      <p:sp>
        <p:nvSpPr>
          <p:cNvPr id="3" name="Content Placeholder 2">
            <a:extLst>
              <a:ext uri="{FF2B5EF4-FFF2-40B4-BE49-F238E27FC236}">
                <a16:creationId xmlns:a16="http://schemas.microsoft.com/office/drawing/2014/main" id="{DAAA11C9-D469-4377-8FC0-7678DE040410}"/>
              </a:ext>
            </a:extLst>
          </p:cNvPr>
          <p:cNvSpPr>
            <a:spLocks noGrp="1"/>
          </p:cNvSpPr>
          <p:nvPr>
            <p:ph idx="1"/>
          </p:nvPr>
        </p:nvSpPr>
        <p:spPr/>
        <p:txBody>
          <a:bodyPr>
            <a:normAutofit/>
          </a:bodyPr>
          <a:lstStyle/>
          <a:p>
            <a:r>
              <a:rPr lang="en-US" sz="2400" dirty="0">
                <a:latin typeface="Bahnschrift SemiBold SemiConden" panose="020B0502040204020203" pitchFamily="34" charset="0"/>
              </a:rPr>
              <a:t>To implement Fake News Detection, various Machine Learning Techniques have to be used. The model is trained using an appropriate dataset and performance evaluation is also done using various performance measures. The best model, i.e., the model with highest accuracy is used to classify the news article. Here, the purpose of this project was to build a model that help us to recognize the language patterns that can be used to classify fake and real news with the help of ML (machine learning) techniques. The result show that Logistic Regression to detect Fake news has accuracy 98.82%. Two other more advance methods which are Decision Tree and Random Forest achieve the accuracy of 99.65% and 99.21%.</a:t>
            </a:r>
            <a:endParaRPr lang="en-IN" sz="2400" dirty="0">
              <a:latin typeface="Bahnschrift SemiBold SemiConden" panose="020B0502040204020203" pitchFamily="34" charset="0"/>
            </a:endParaRPr>
          </a:p>
        </p:txBody>
      </p:sp>
    </p:spTree>
    <p:extLst>
      <p:ext uri="{BB962C8B-B14F-4D97-AF65-F5344CB8AC3E}">
        <p14:creationId xmlns:p14="http://schemas.microsoft.com/office/powerpoint/2010/main" val="393433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7B177-F930-432C-AC47-48241C0E0FCB}"/>
              </a:ext>
            </a:extLst>
          </p:cNvPr>
          <p:cNvSpPr>
            <a:spLocks noGrp="1"/>
          </p:cNvSpPr>
          <p:nvPr>
            <p:ph type="title"/>
          </p:nvPr>
        </p:nvSpPr>
        <p:spPr/>
        <p:txBody>
          <a:bodyPr/>
          <a:lstStyle/>
          <a:p>
            <a:pPr algn="ctr"/>
            <a:r>
              <a:rPr lang="en-IN" dirty="0">
                <a:solidFill>
                  <a:schemeClr val="tx1"/>
                </a:solidFill>
                <a:latin typeface="Georgia" panose="02040502050405020303" pitchFamily="18" charset="0"/>
              </a:rPr>
              <a:t>FUTURE SCOPE </a:t>
            </a:r>
          </a:p>
        </p:txBody>
      </p:sp>
      <p:sp>
        <p:nvSpPr>
          <p:cNvPr id="3" name="Content Placeholder 2">
            <a:extLst>
              <a:ext uri="{FF2B5EF4-FFF2-40B4-BE49-F238E27FC236}">
                <a16:creationId xmlns:a16="http://schemas.microsoft.com/office/drawing/2014/main" id="{2BF0F084-5213-4323-B9D1-A3888BB73B84}"/>
              </a:ext>
            </a:extLst>
          </p:cNvPr>
          <p:cNvSpPr>
            <a:spLocks noGrp="1"/>
          </p:cNvSpPr>
          <p:nvPr>
            <p:ph idx="1"/>
          </p:nvPr>
        </p:nvSpPr>
        <p:spPr/>
        <p:txBody>
          <a:bodyPr>
            <a:normAutofit/>
          </a:bodyPr>
          <a:lstStyle/>
          <a:p>
            <a:r>
              <a:rPr lang="en-US" sz="2400" dirty="0">
                <a:latin typeface="Bahnschrift Condensed" panose="020B0502040204020203" pitchFamily="34" charset="0"/>
              </a:rPr>
              <a:t>In the future, the efficiency and accuracy of the prototype can be enhanced to a certain level, and also enhance the user interface of the proposed model. As future work, we plan to better study the combination between the feature extraction methods and the classifiers as we will be able to choose the text representation model that performs best with the classifier. Moreover, to achieve a higher accuracy, we will have to implement a more sophisticated algorithm which may use data mining technologies with big data, because creating a big dataset including more types of news articles with more class variables (labels) will help raising the accuracy score.</a:t>
            </a:r>
            <a:endParaRPr lang="en-IN" sz="2400" dirty="0">
              <a:latin typeface="Bahnschrift Condensed" panose="020B0502040204020203" pitchFamily="34" charset="0"/>
            </a:endParaRPr>
          </a:p>
        </p:txBody>
      </p:sp>
    </p:spTree>
    <p:extLst>
      <p:ext uri="{BB962C8B-B14F-4D97-AF65-F5344CB8AC3E}">
        <p14:creationId xmlns:p14="http://schemas.microsoft.com/office/powerpoint/2010/main" val="62470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0619-056F-4A8A-9C77-9FA9CA224E5D}"/>
              </a:ext>
            </a:extLst>
          </p:cNvPr>
          <p:cNvSpPr>
            <a:spLocks noGrp="1"/>
          </p:cNvSpPr>
          <p:nvPr>
            <p:ph type="title"/>
          </p:nvPr>
        </p:nvSpPr>
        <p:spPr/>
        <p:txBody>
          <a:bodyPr/>
          <a:lstStyle/>
          <a:p>
            <a:pPr algn="ctr"/>
            <a:r>
              <a:rPr lang="en-IN" b="1" dirty="0">
                <a:solidFill>
                  <a:schemeClr val="tx1"/>
                </a:solidFill>
                <a:effectLst/>
                <a:latin typeface="Arial" panose="020B0604020202020204" pitchFamily="34" charset="0"/>
              </a:rPr>
              <a:t>OBJECTIVE</a:t>
            </a:r>
            <a:endParaRPr lang="en-IN" dirty="0">
              <a:solidFill>
                <a:schemeClr val="tx1"/>
              </a:solidFill>
            </a:endParaRPr>
          </a:p>
        </p:txBody>
      </p:sp>
      <p:sp>
        <p:nvSpPr>
          <p:cNvPr id="3" name="Content Placeholder 2">
            <a:extLst>
              <a:ext uri="{FF2B5EF4-FFF2-40B4-BE49-F238E27FC236}">
                <a16:creationId xmlns:a16="http://schemas.microsoft.com/office/drawing/2014/main" id="{5F41EB84-7DF5-4459-BBF0-005EE39930AF}"/>
              </a:ext>
            </a:extLst>
          </p:cNvPr>
          <p:cNvSpPr>
            <a:spLocks noGrp="1"/>
          </p:cNvSpPr>
          <p:nvPr>
            <p:ph idx="1"/>
          </p:nvPr>
        </p:nvSpPr>
        <p:spPr/>
        <p:txBody>
          <a:bodyPr>
            <a:normAutofit/>
          </a:bodyPr>
          <a:lstStyle/>
          <a:p>
            <a:r>
              <a:rPr lang="en-US" sz="2800" b="0" i="0" dirty="0">
                <a:effectLst/>
                <a:latin typeface="Arial" panose="020B0604020202020204" pitchFamily="34" charset="0"/>
              </a:rPr>
              <a:t>The main objective is to detect the fake news, which is a classic text classification problem with a straight forward proposition. It is needed to build a model that can differentiate between “Real” news and “Fake” news.</a:t>
            </a:r>
            <a:endParaRPr lang="en-IN" sz="2800" dirty="0"/>
          </a:p>
        </p:txBody>
      </p:sp>
    </p:spTree>
    <p:extLst>
      <p:ext uri="{BB962C8B-B14F-4D97-AF65-F5344CB8AC3E}">
        <p14:creationId xmlns:p14="http://schemas.microsoft.com/office/powerpoint/2010/main" val="20118422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C3B81-447C-4C74-81A8-DFEB53A16A9A}"/>
              </a:ext>
            </a:extLst>
          </p:cNvPr>
          <p:cNvSpPr>
            <a:spLocks noGrp="1"/>
          </p:cNvSpPr>
          <p:nvPr>
            <p:ph type="title"/>
          </p:nvPr>
        </p:nvSpPr>
        <p:spPr/>
        <p:txBody>
          <a:bodyPr/>
          <a:lstStyle/>
          <a:p>
            <a:pPr algn="ctr"/>
            <a:r>
              <a:rPr lang="en-IN" b="0" i="0" dirty="0">
                <a:solidFill>
                  <a:schemeClr val="tx1"/>
                </a:solidFill>
                <a:effectLst/>
                <a:latin typeface="Georgia" panose="02040502050405020303" pitchFamily="18" charset="0"/>
              </a:rPr>
              <a:t>What is Fake News?</a:t>
            </a:r>
            <a:endParaRPr lang="en-IN" dirty="0">
              <a:solidFill>
                <a:schemeClr val="tx1"/>
              </a:solidFill>
            </a:endParaRPr>
          </a:p>
        </p:txBody>
      </p:sp>
      <p:sp>
        <p:nvSpPr>
          <p:cNvPr id="3" name="Content Placeholder 2">
            <a:extLst>
              <a:ext uri="{FF2B5EF4-FFF2-40B4-BE49-F238E27FC236}">
                <a16:creationId xmlns:a16="http://schemas.microsoft.com/office/drawing/2014/main" id="{246090BB-10F3-408A-8999-E097525D2AF4}"/>
              </a:ext>
            </a:extLst>
          </p:cNvPr>
          <p:cNvSpPr>
            <a:spLocks noGrp="1"/>
          </p:cNvSpPr>
          <p:nvPr>
            <p:ph idx="1"/>
          </p:nvPr>
        </p:nvSpPr>
        <p:spPr/>
        <p:txBody>
          <a:bodyPr>
            <a:normAutofit/>
          </a:bodyPr>
          <a:lstStyle/>
          <a:p>
            <a:r>
              <a:rPr lang="en-US" sz="2400" b="0" i="0" dirty="0">
                <a:effectLst/>
                <a:latin typeface="Georgia" panose="02040502050405020303" pitchFamily="18" charset="0"/>
              </a:rPr>
              <a:t>A type of yellow journalism, fake news encapsulates pieces of news that may be hoaxes and is generally spread through social media and other online media. This is often done to further or impose certain ideas and is often achieved with political agendas. Such news items may contain false and/or exaggerated claims, and may end up being </a:t>
            </a:r>
            <a:r>
              <a:rPr lang="en-US" sz="2400" b="0" i="0" dirty="0" err="1">
                <a:effectLst/>
                <a:latin typeface="Georgia" panose="02040502050405020303" pitchFamily="18" charset="0"/>
              </a:rPr>
              <a:t>viralized</a:t>
            </a:r>
            <a:r>
              <a:rPr lang="en-US" sz="2400" b="0" i="0" dirty="0">
                <a:effectLst/>
                <a:latin typeface="Georgia" panose="02040502050405020303" pitchFamily="18" charset="0"/>
              </a:rPr>
              <a:t> by algorithms, and users may end up in a filter bubble.</a:t>
            </a:r>
            <a:endParaRPr lang="en-IN" sz="2400" dirty="0"/>
          </a:p>
        </p:txBody>
      </p:sp>
    </p:spTree>
    <p:extLst>
      <p:ext uri="{BB962C8B-B14F-4D97-AF65-F5344CB8AC3E}">
        <p14:creationId xmlns:p14="http://schemas.microsoft.com/office/powerpoint/2010/main" val="2468191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A90A2-4B4A-4301-A7F7-D614F114C12B}"/>
              </a:ext>
            </a:extLst>
          </p:cNvPr>
          <p:cNvSpPr>
            <a:spLocks noGrp="1"/>
          </p:cNvSpPr>
          <p:nvPr>
            <p:ph type="title"/>
          </p:nvPr>
        </p:nvSpPr>
        <p:spPr/>
        <p:txBody>
          <a:bodyPr/>
          <a:lstStyle/>
          <a:p>
            <a:pPr algn="ctr"/>
            <a:r>
              <a:rPr lang="en-US" b="0" i="0" dirty="0">
                <a:solidFill>
                  <a:schemeClr val="tx1"/>
                </a:solidFill>
                <a:effectLst/>
                <a:latin typeface="Georgia" panose="02040502050405020303" pitchFamily="18" charset="0"/>
              </a:rPr>
              <a:t>Detecting Fake News with Python</a:t>
            </a:r>
            <a:endParaRPr lang="en-IN" dirty="0">
              <a:solidFill>
                <a:schemeClr val="tx1"/>
              </a:solidFill>
            </a:endParaRPr>
          </a:p>
        </p:txBody>
      </p:sp>
      <p:sp>
        <p:nvSpPr>
          <p:cNvPr id="3" name="Content Placeholder 2">
            <a:extLst>
              <a:ext uri="{FF2B5EF4-FFF2-40B4-BE49-F238E27FC236}">
                <a16:creationId xmlns:a16="http://schemas.microsoft.com/office/drawing/2014/main" id="{E4084018-4975-4343-9B5C-F868B81025DB}"/>
              </a:ext>
            </a:extLst>
          </p:cNvPr>
          <p:cNvSpPr>
            <a:spLocks noGrp="1"/>
          </p:cNvSpPr>
          <p:nvPr>
            <p:ph idx="1"/>
          </p:nvPr>
        </p:nvSpPr>
        <p:spPr/>
        <p:txBody>
          <a:bodyPr>
            <a:normAutofit/>
          </a:bodyPr>
          <a:lstStyle/>
          <a:p>
            <a:r>
              <a:rPr lang="en-US" sz="2400" b="0" i="0" dirty="0">
                <a:effectLst/>
                <a:latin typeface="Georgia" panose="02040502050405020303" pitchFamily="18" charset="0"/>
              </a:rPr>
              <a:t>To build a model to accurately classify a piece of news as REAL or FAKE.</a:t>
            </a:r>
          </a:p>
          <a:p>
            <a:r>
              <a:rPr lang="en-US" sz="2400" b="0" i="0" dirty="0">
                <a:effectLst/>
                <a:latin typeface="Georgia" panose="02040502050405020303" pitchFamily="18" charset="0"/>
              </a:rPr>
              <a:t>About Detecting Fake News with Python</a:t>
            </a:r>
          </a:p>
          <a:p>
            <a:r>
              <a:rPr lang="en-US" sz="2400" b="0" i="0" dirty="0">
                <a:effectLst/>
                <a:latin typeface="Georgia" panose="02040502050405020303" pitchFamily="18" charset="0"/>
              </a:rPr>
              <a:t>This advanced python project of detecting fake news deals with fake and real news. Using </a:t>
            </a:r>
            <a:r>
              <a:rPr lang="en-US" sz="2400" b="0" i="0" dirty="0" err="1">
                <a:effectLst/>
                <a:latin typeface="Georgia" panose="02040502050405020303" pitchFamily="18" charset="0"/>
              </a:rPr>
              <a:t>sklearn</a:t>
            </a:r>
            <a:r>
              <a:rPr lang="en-US" sz="2400" b="0" i="0" dirty="0">
                <a:effectLst/>
                <a:latin typeface="Georgia" panose="02040502050405020303" pitchFamily="18" charset="0"/>
              </a:rPr>
              <a:t>, we build a </a:t>
            </a:r>
            <a:r>
              <a:rPr lang="en-US" sz="2400" b="0" i="0" dirty="0" err="1">
                <a:effectLst/>
                <a:latin typeface="Georgia" panose="02040502050405020303" pitchFamily="18" charset="0"/>
              </a:rPr>
              <a:t>TfidfVectorizer</a:t>
            </a:r>
            <a:r>
              <a:rPr lang="en-US" sz="2400" b="0" i="0" dirty="0">
                <a:effectLst/>
                <a:latin typeface="Georgia" panose="02040502050405020303" pitchFamily="18" charset="0"/>
              </a:rPr>
              <a:t> on our dataset. Then, we initialize a </a:t>
            </a:r>
            <a:r>
              <a:rPr lang="en-US" sz="2400" b="0" i="0" dirty="0" err="1">
                <a:effectLst/>
                <a:latin typeface="Georgia" panose="02040502050405020303" pitchFamily="18" charset="0"/>
              </a:rPr>
              <a:t>PassiveAggressive</a:t>
            </a:r>
            <a:r>
              <a:rPr lang="en-US" sz="2400" b="0" i="0" dirty="0">
                <a:effectLst/>
                <a:latin typeface="Georgia" panose="02040502050405020303" pitchFamily="18" charset="0"/>
              </a:rPr>
              <a:t> Classifier and fit the model. In the end, the accuracy score and the confusion matrix tell us how well our model fares.</a:t>
            </a:r>
            <a:endParaRPr lang="en-IN" sz="2400" dirty="0"/>
          </a:p>
        </p:txBody>
      </p:sp>
    </p:spTree>
    <p:extLst>
      <p:ext uri="{BB962C8B-B14F-4D97-AF65-F5344CB8AC3E}">
        <p14:creationId xmlns:p14="http://schemas.microsoft.com/office/powerpoint/2010/main" val="3265118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24826-E943-4222-972F-3ADE8063B349}"/>
              </a:ext>
            </a:extLst>
          </p:cNvPr>
          <p:cNvSpPr>
            <a:spLocks noGrp="1"/>
          </p:cNvSpPr>
          <p:nvPr>
            <p:ph type="title"/>
          </p:nvPr>
        </p:nvSpPr>
        <p:spPr/>
        <p:txBody>
          <a:bodyPr/>
          <a:lstStyle/>
          <a:p>
            <a:pPr algn="ctr"/>
            <a:r>
              <a:rPr lang="en-IN" b="0" i="0" dirty="0">
                <a:solidFill>
                  <a:schemeClr val="tx1"/>
                </a:solidFill>
                <a:effectLst/>
                <a:latin typeface="Georgia" panose="02040502050405020303" pitchFamily="18" charset="0"/>
              </a:rPr>
              <a:t>What is a </a:t>
            </a:r>
            <a:r>
              <a:rPr lang="en-IN" b="0" i="0" dirty="0" err="1">
                <a:solidFill>
                  <a:schemeClr val="tx1"/>
                </a:solidFill>
                <a:effectLst/>
                <a:latin typeface="Georgia" panose="02040502050405020303" pitchFamily="18" charset="0"/>
              </a:rPr>
              <a:t>TfidfVectorizer</a:t>
            </a:r>
            <a:r>
              <a:rPr lang="en-IN" b="0" i="0" dirty="0">
                <a:solidFill>
                  <a:schemeClr val="tx1"/>
                </a:solidFill>
                <a:effectLst/>
                <a:latin typeface="Georgia" panose="02040502050405020303" pitchFamily="18" charset="0"/>
              </a:rPr>
              <a:t>?</a:t>
            </a:r>
            <a:endParaRPr lang="en-IN" dirty="0">
              <a:solidFill>
                <a:schemeClr val="tx1"/>
              </a:solidFill>
            </a:endParaRPr>
          </a:p>
        </p:txBody>
      </p:sp>
      <p:sp>
        <p:nvSpPr>
          <p:cNvPr id="3" name="Content Placeholder 2">
            <a:extLst>
              <a:ext uri="{FF2B5EF4-FFF2-40B4-BE49-F238E27FC236}">
                <a16:creationId xmlns:a16="http://schemas.microsoft.com/office/drawing/2014/main" id="{C5F3FDA5-09F8-4ABA-AD75-A7F0A44BE79B}"/>
              </a:ext>
            </a:extLst>
          </p:cNvPr>
          <p:cNvSpPr>
            <a:spLocks noGrp="1"/>
          </p:cNvSpPr>
          <p:nvPr>
            <p:ph idx="1"/>
          </p:nvPr>
        </p:nvSpPr>
        <p:spPr>
          <a:xfrm>
            <a:off x="987670" y="1742635"/>
            <a:ext cx="10058400" cy="3849624"/>
          </a:xfrm>
        </p:spPr>
        <p:txBody>
          <a:bodyPr>
            <a:noAutofit/>
          </a:bodyPr>
          <a:lstStyle/>
          <a:p>
            <a:pPr algn="l" fontAlgn="base"/>
            <a:r>
              <a:rPr lang="en-US" sz="2400" b="1" i="0" dirty="0">
                <a:effectLst/>
                <a:latin typeface="inherit"/>
              </a:rPr>
              <a:t>TF (Term Frequency):</a:t>
            </a:r>
            <a:r>
              <a:rPr lang="en-US" sz="2400" b="0" i="0" dirty="0">
                <a:effectLst/>
                <a:latin typeface="Georgia" panose="02040502050405020303" pitchFamily="18" charset="0"/>
              </a:rPr>
              <a:t> The number of times a word appears in a document is its Term Frequency. A higher value means a term appears more often than others, and so, the document is a good match when the term is part of the search terms.</a:t>
            </a:r>
          </a:p>
          <a:p>
            <a:pPr algn="l" fontAlgn="base"/>
            <a:r>
              <a:rPr lang="en-US" sz="2400" b="1" i="0" dirty="0">
                <a:effectLst/>
                <a:latin typeface="inherit"/>
              </a:rPr>
              <a:t>IDF (Inverse Document Frequency):</a:t>
            </a:r>
            <a:r>
              <a:rPr lang="en-US" sz="2400" b="0" i="0" dirty="0">
                <a:effectLst/>
                <a:latin typeface="Georgia" panose="02040502050405020303" pitchFamily="18" charset="0"/>
              </a:rPr>
              <a:t> Words that occur many times a document, but also occur many times in many others, may be irrelevant. IDF is a measure of how significant a term is in the entire corpus.</a:t>
            </a:r>
          </a:p>
          <a:p>
            <a:pPr algn="l" fontAlgn="base"/>
            <a:r>
              <a:rPr lang="en-US" sz="2400" b="0" i="0" dirty="0">
                <a:effectLst/>
                <a:latin typeface="Georgia" panose="02040502050405020303" pitchFamily="18" charset="0"/>
              </a:rPr>
              <a:t>The </a:t>
            </a:r>
            <a:r>
              <a:rPr lang="en-US" sz="2400" b="0" i="0" dirty="0" err="1">
                <a:effectLst/>
                <a:latin typeface="Georgia" panose="02040502050405020303" pitchFamily="18" charset="0"/>
              </a:rPr>
              <a:t>TfidfVectorizer</a:t>
            </a:r>
            <a:r>
              <a:rPr lang="en-US" sz="2400" b="0" i="0" dirty="0">
                <a:effectLst/>
                <a:latin typeface="Georgia" panose="02040502050405020303" pitchFamily="18" charset="0"/>
              </a:rPr>
              <a:t> converts a collection of raw documents into a matrix of TF-IDF features.</a:t>
            </a:r>
          </a:p>
          <a:p>
            <a:endParaRPr lang="en-IN" sz="2400" dirty="0"/>
          </a:p>
        </p:txBody>
      </p:sp>
    </p:spTree>
    <p:extLst>
      <p:ext uri="{BB962C8B-B14F-4D97-AF65-F5344CB8AC3E}">
        <p14:creationId xmlns:p14="http://schemas.microsoft.com/office/powerpoint/2010/main" val="874010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89CF2-572D-40B8-89D5-7B5194B07226}"/>
              </a:ext>
            </a:extLst>
          </p:cNvPr>
          <p:cNvSpPr>
            <a:spLocks noGrp="1"/>
          </p:cNvSpPr>
          <p:nvPr>
            <p:ph type="title"/>
          </p:nvPr>
        </p:nvSpPr>
        <p:spPr/>
        <p:txBody>
          <a:bodyPr/>
          <a:lstStyle/>
          <a:p>
            <a:pPr algn="ctr"/>
            <a:r>
              <a:rPr lang="en-IN" b="0" i="0" dirty="0">
                <a:solidFill>
                  <a:schemeClr val="tx1"/>
                </a:solidFill>
                <a:effectLst/>
                <a:latin typeface="Georgia" panose="02040502050405020303" pitchFamily="18" charset="0"/>
              </a:rPr>
              <a:t>What is a </a:t>
            </a:r>
            <a:r>
              <a:rPr lang="en-IN" b="0" i="0">
                <a:solidFill>
                  <a:schemeClr val="tx1"/>
                </a:solidFill>
                <a:effectLst/>
                <a:latin typeface="Georgia" panose="02040502050405020303" pitchFamily="18" charset="0"/>
              </a:rPr>
              <a:t>Passive Aggressive Classifier</a:t>
            </a:r>
            <a:r>
              <a:rPr lang="en-IN" b="0" i="0" dirty="0">
                <a:solidFill>
                  <a:schemeClr val="tx1"/>
                </a:solidFill>
                <a:effectLst/>
                <a:latin typeface="Georgia" panose="02040502050405020303" pitchFamily="18" charset="0"/>
              </a:rPr>
              <a:t>?</a:t>
            </a:r>
            <a:endParaRPr lang="en-IN" dirty="0">
              <a:solidFill>
                <a:schemeClr val="tx1"/>
              </a:solidFill>
            </a:endParaRPr>
          </a:p>
        </p:txBody>
      </p:sp>
      <p:sp>
        <p:nvSpPr>
          <p:cNvPr id="3" name="Content Placeholder 2">
            <a:extLst>
              <a:ext uri="{FF2B5EF4-FFF2-40B4-BE49-F238E27FC236}">
                <a16:creationId xmlns:a16="http://schemas.microsoft.com/office/drawing/2014/main" id="{2310CB53-AA91-4C96-B4E3-8924227920EE}"/>
              </a:ext>
            </a:extLst>
          </p:cNvPr>
          <p:cNvSpPr>
            <a:spLocks noGrp="1"/>
          </p:cNvSpPr>
          <p:nvPr>
            <p:ph idx="1"/>
          </p:nvPr>
        </p:nvSpPr>
        <p:spPr/>
        <p:txBody>
          <a:bodyPr>
            <a:normAutofit/>
          </a:bodyPr>
          <a:lstStyle/>
          <a:p>
            <a:r>
              <a:rPr lang="en-US" sz="2800" b="0" i="0" dirty="0">
                <a:effectLst/>
                <a:latin typeface="Georgia" panose="02040502050405020303" pitchFamily="18" charset="0"/>
              </a:rPr>
              <a:t>Passive Aggressive algorithms are online learning algorithms. Such an algorithm remains passive for a correct classification outcome, and turns aggressive in the event of a miscalculation, updating and adjusting. Unlike most other algorithms, it does not converge. Its purpose is to make updates that correct the loss, causing very little change in the norm of the weight vector.</a:t>
            </a:r>
            <a:endParaRPr lang="en-IN" sz="2800" dirty="0"/>
          </a:p>
        </p:txBody>
      </p:sp>
    </p:spTree>
    <p:extLst>
      <p:ext uri="{BB962C8B-B14F-4D97-AF65-F5344CB8AC3E}">
        <p14:creationId xmlns:p14="http://schemas.microsoft.com/office/powerpoint/2010/main" val="4284792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EDCE5-9A6D-47F5-A1F9-D34471252855}"/>
              </a:ext>
            </a:extLst>
          </p:cNvPr>
          <p:cNvSpPr>
            <a:spLocks noGrp="1"/>
          </p:cNvSpPr>
          <p:nvPr>
            <p:ph type="title"/>
          </p:nvPr>
        </p:nvSpPr>
        <p:spPr/>
        <p:txBody>
          <a:bodyPr/>
          <a:lstStyle/>
          <a:p>
            <a:r>
              <a:rPr lang="en-IN" b="1" dirty="0"/>
              <a:t>Logistic Regression</a:t>
            </a:r>
          </a:p>
        </p:txBody>
      </p:sp>
      <p:sp>
        <p:nvSpPr>
          <p:cNvPr id="3" name="Content Placeholder 2">
            <a:extLst>
              <a:ext uri="{FF2B5EF4-FFF2-40B4-BE49-F238E27FC236}">
                <a16:creationId xmlns:a16="http://schemas.microsoft.com/office/drawing/2014/main" id="{618D34C1-1F93-47E6-A958-4393616918A1}"/>
              </a:ext>
            </a:extLst>
          </p:cNvPr>
          <p:cNvSpPr>
            <a:spLocks noGrp="1"/>
          </p:cNvSpPr>
          <p:nvPr>
            <p:ph idx="1"/>
          </p:nvPr>
        </p:nvSpPr>
        <p:spPr/>
        <p:txBody>
          <a:bodyPr>
            <a:noAutofit/>
          </a:bodyPr>
          <a:lstStyle/>
          <a:p>
            <a:pPr marL="0" indent="0">
              <a:buNone/>
            </a:pPr>
            <a:r>
              <a:rPr lang="en-US" sz="2400" dirty="0">
                <a:latin typeface="Angsana New" panose="02020603050405020304" pitchFamily="18" charset="-34"/>
                <a:cs typeface="Angsana New" panose="02020603050405020304" pitchFamily="18" charset="-34"/>
              </a:rPr>
              <a:t>Logistic Regression can be used for various classification problems such as spam detection. Diabetes prediction, if a given customer will purchase a particular product or will they churn another competitor, whether the user will click on a given advertisement link or not, and many more examples are in the bucket.</a:t>
            </a:r>
          </a:p>
          <a:p>
            <a:pPr marL="0" indent="0">
              <a:buNone/>
            </a:pPr>
            <a:endParaRPr lang="en-US" sz="2400" dirty="0">
              <a:latin typeface="Angsana New" panose="02020603050405020304" pitchFamily="18" charset="-34"/>
              <a:cs typeface="Angsana New" panose="02020603050405020304" pitchFamily="18" charset="-34"/>
            </a:endParaRPr>
          </a:p>
          <a:p>
            <a:pPr marL="0" indent="0">
              <a:buNone/>
            </a:pPr>
            <a:r>
              <a:rPr lang="en-US" sz="2400" dirty="0">
                <a:latin typeface="Angsana New" panose="02020603050405020304" pitchFamily="18" charset="-34"/>
                <a:cs typeface="Angsana New" panose="02020603050405020304" pitchFamily="18" charset="-34"/>
              </a:rPr>
              <a:t>Logistic Regression is one of the most simple and commonly used Machine Learning algorithms for two-class classification. It is easy to implement and can be used as the baseline for any binary classification problem. Its basic fundamental concepts are also constructive in deep learning. Logistic regression describes and estimates the relationship between one dependent binary variable and independent variables.</a:t>
            </a:r>
            <a:endParaRPr lang="en-IN" sz="2400" dirty="0">
              <a:latin typeface="Angsana New" panose="02020603050405020304" pitchFamily="18" charset="-34"/>
              <a:cs typeface="Angsana New" panose="02020603050405020304" pitchFamily="18" charset="-34"/>
            </a:endParaRPr>
          </a:p>
        </p:txBody>
      </p:sp>
    </p:spTree>
    <p:extLst>
      <p:ext uri="{BB962C8B-B14F-4D97-AF65-F5344CB8AC3E}">
        <p14:creationId xmlns:p14="http://schemas.microsoft.com/office/powerpoint/2010/main" val="288392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39AB0-CC81-4680-A20B-F4C3C62A0652}"/>
              </a:ext>
            </a:extLst>
          </p:cNvPr>
          <p:cNvSpPr>
            <a:spLocks noGrp="1"/>
          </p:cNvSpPr>
          <p:nvPr>
            <p:ph type="title"/>
          </p:nvPr>
        </p:nvSpPr>
        <p:spPr/>
        <p:txBody>
          <a:bodyPr/>
          <a:lstStyle/>
          <a:p>
            <a:r>
              <a:rPr lang="en-IN" b="1" dirty="0"/>
              <a:t>Decision Tree Algorithm</a:t>
            </a:r>
          </a:p>
        </p:txBody>
      </p:sp>
      <p:sp>
        <p:nvSpPr>
          <p:cNvPr id="3" name="Content Placeholder 2">
            <a:extLst>
              <a:ext uri="{FF2B5EF4-FFF2-40B4-BE49-F238E27FC236}">
                <a16:creationId xmlns:a16="http://schemas.microsoft.com/office/drawing/2014/main" id="{520F3247-38C6-423F-B43A-8D9CC442295B}"/>
              </a:ext>
            </a:extLst>
          </p:cNvPr>
          <p:cNvSpPr>
            <a:spLocks noGrp="1"/>
          </p:cNvSpPr>
          <p:nvPr>
            <p:ph idx="1"/>
          </p:nvPr>
        </p:nvSpPr>
        <p:spPr/>
        <p:txBody>
          <a:bodyPr>
            <a:normAutofit/>
          </a:bodyPr>
          <a:lstStyle/>
          <a:p>
            <a:pPr marL="0" indent="0">
              <a:buNone/>
            </a:pPr>
            <a:r>
              <a:rPr lang="en-US" sz="3200" dirty="0">
                <a:latin typeface="Angsana New" panose="02020603050405020304" pitchFamily="18" charset="-34"/>
                <a:cs typeface="Angsana New" panose="02020603050405020304" pitchFamily="18" charset="-34"/>
              </a:rPr>
              <a:t>A decision tree is a flowchart-like tree structure where an internal node represents feature(or attribute), the branch represents a decision rule, and each leaf node represents the outcome. The topmost node in a decision tree is known as the root node. It learns to partition on the basis of the attribute value. It partitions the tree in recursively manner call recursive partitioning. This flowchart-like structure helps you in decision making. It's visualization like a flowchart diagram which easily mimics the human level thinking. That is why decision trees are easy to understand and interpret.</a:t>
            </a:r>
            <a:endParaRPr lang="en-IN" sz="3200" dirty="0">
              <a:latin typeface="Angsana New" panose="02020603050405020304" pitchFamily="18" charset="-34"/>
              <a:cs typeface="Angsana New" panose="02020603050405020304" pitchFamily="18" charset="-34"/>
            </a:endParaRPr>
          </a:p>
        </p:txBody>
      </p:sp>
    </p:spTree>
    <p:extLst>
      <p:ext uri="{BB962C8B-B14F-4D97-AF65-F5344CB8AC3E}">
        <p14:creationId xmlns:p14="http://schemas.microsoft.com/office/powerpoint/2010/main" val="3119177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3FE02-3FE3-4C38-9042-D0E849E0C95C}"/>
              </a:ext>
            </a:extLst>
          </p:cNvPr>
          <p:cNvSpPr>
            <a:spLocks noGrp="1"/>
          </p:cNvSpPr>
          <p:nvPr>
            <p:ph type="title"/>
          </p:nvPr>
        </p:nvSpPr>
        <p:spPr/>
        <p:txBody>
          <a:bodyPr/>
          <a:lstStyle/>
          <a:p>
            <a:r>
              <a:rPr lang="en-IN" b="1" dirty="0"/>
              <a:t>Random Forests Classifier</a:t>
            </a:r>
          </a:p>
        </p:txBody>
      </p:sp>
      <p:sp>
        <p:nvSpPr>
          <p:cNvPr id="3" name="Content Placeholder 2">
            <a:extLst>
              <a:ext uri="{FF2B5EF4-FFF2-40B4-BE49-F238E27FC236}">
                <a16:creationId xmlns:a16="http://schemas.microsoft.com/office/drawing/2014/main" id="{9A1B04A4-5CE6-4E9A-AEE2-524AD2C3AB37}"/>
              </a:ext>
            </a:extLst>
          </p:cNvPr>
          <p:cNvSpPr>
            <a:spLocks noGrp="1"/>
          </p:cNvSpPr>
          <p:nvPr>
            <p:ph idx="1"/>
          </p:nvPr>
        </p:nvSpPr>
        <p:spPr/>
        <p:txBody>
          <a:bodyPr>
            <a:normAutofit/>
          </a:bodyPr>
          <a:lstStyle/>
          <a:p>
            <a:pPr marL="0" indent="0">
              <a:buNone/>
            </a:pPr>
            <a:r>
              <a:rPr lang="en-US" sz="3200" dirty="0">
                <a:latin typeface="Angsana New" panose="02020603050405020304" pitchFamily="18" charset="-34"/>
                <a:cs typeface="Angsana New" panose="02020603050405020304" pitchFamily="18" charset="-34"/>
              </a:rPr>
              <a:t>Random forests is a supervised learning algorithm. It can be used both for classification and regression. It is also the most flexible and easy to use algorithm. A forest is comprised of trees. It is said that the more trees it has, the more robust a forest is. Random forests creates decision trees on randomly selected data samples, gets prediction from each tree and selects the best solution by means of voting. It also provides a pretty good indicator of the feature importance.</a:t>
            </a:r>
            <a:endParaRPr lang="en-IN" sz="3200" dirty="0">
              <a:latin typeface="Angsana New" panose="02020603050405020304" pitchFamily="18" charset="-34"/>
              <a:cs typeface="Angsana New" panose="02020603050405020304" pitchFamily="18" charset="-34"/>
            </a:endParaRPr>
          </a:p>
        </p:txBody>
      </p:sp>
    </p:spTree>
    <p:extLst>
      <p:ext uri="{BB962C8B-B14F-4D97-AF65-F5344CB8AC3E}">
        <p14:creationId xmlns:p14="http://schemas.microsoft.com/office/powerpoint/2010/main" val="5661802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89</TotalTime>
  <Words>1042</Words>
  <Application>Microsoft Office PowerPoint</Application>
  <PresentationFormat>Widescreen</PresentationFormat>
  <Paragraphs>36</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Angsana New</vt:lpstr>
      <vt:lpstr>Arial</vt:lpstr>
      <vt:lpstr>Bahnschrift Condensed</vt:lpstr>
      <vt:lpstr>Bahnschrift SemiBold SemiConden</vt:lpstr>
      <vt:lpstr>Century Gothic</vt:lpstr>
      <vt:lpstr>Garamond</vt:lpstr>
      <vt:lpstr>Georgia</vt:lpstr>
      <vt:lpstr>inherit</vt:lpstr>
      <vt:lpstr>sohne</vt:lpstr>
      <vt:lpstr>SavonVTI</vt:lpstr>
      <vt:lpstr>Fake News Detection</vt:lpstr>
      <vt:lpstr>OBJECTIVE</vt:lpstr>
      <vt:lpstr>What is Fake News?</vt:lpstr>
      <vt:lpstr>Detecting Fake News with Python</vt:lpstr>
      <vt:lpstr>What is a TfidfVectorizer?</vt:lpstr>
      <vt:lpstr>What is a Passive Aggressive Classifier?</vt:lpstr>
      <vt:lpstr>Logistic Regression</vt:lpstr>
      <vt:lpstr>Decision Tree Algorithm</vt:lpstr>
      <vt:lpstr>Random Forests Classifier</vt:lpstr>
      <vt:lpstr>The fake news Dataset</vt:lpstr>
      <vt:lpstr>REQUIREMENTS</vt:lpstr>
      <vt:lpstr>Conclusions</vt:lpstr>
      <vt:lpstr>FUTURE SCOPE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Prudhvi Raj</dc:creator>
  <cp:lastModifiedBy>GANDU SRIHARI</cp:lastModifiedBy>
  <cp:revision>8</cp:revision>
  <dcterms:created xsi:type="dcterms:W3CDTF">2021-04-05T08:51:13Z</dcterms:created>
  <dcterms:modified xsi:type="dcterms:W3CDTF">2023-01-22T13:10:22Z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