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72" r:id="rId2"/>
    <p:sldId id="273" r:id="rId3"/>
    <p:sldId id="259" r:id="rId4"/>
    <p:sldId id="278" r:id="rId5"/>
    <p:sldId id="261" r:id="rId6"/>
    <p:sldId id="283" r:id="rId7"/>
    <p:sldId id="288" r:id="rId8"/>
    <p:sldId id="289" r:id="rId9"/>
    <p:sldId id="287" r:id="rId10"/>
    <p:sldId id="268" r:id="rId11"/>
    <p:sldId id="28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91" d="100"/>
          <a:sy n="91" d="100"/>
        </p:scale>
        <p:origin x="370" y="53"/>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dLbls>
          <c:showLegendKey val="0"/>
          <c:showVal val="0"/>
          <c:showCatName val="0"/>
          <c:showSerName val="0"/>
          <c:showPercent val="0"/>
          <c:showBubbleSize val="0"/>
        </c:dLbls>
        <c:gapWidth val="75"/>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numFmt formatCode="_(* #,##0.0_);_(* \(#,##0.0\);_(* &quot;-&quot;??_);_(@_)" sourceLinked="1"/>
        <c:majorTickMark val="none"/>
        <c:minorTickMark val="none"/>
        <c:tickLblPos val="nextTo"/>
        <c:spPr>
          <a:noFill/>
          <a:ln w="25400">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en-US"/>
          </a:p>
        </c:txPr>
        <c:crossAx val="1111705064"/>
        <c:crosses val="autoZero"/>
        <c:crossBetween val="between"/>
      </c:valAx>
      <c:spPr>
        <a:noFill/>
        <a:ln>
          <a:noFill/>
        </a:ln>
        <a:effectLst/>
      </c:spPr>
    </c:plotArea>
    <c:legend>
      <c:legendPos val="b"/>
      <c:layout>
        <c:manualLayout>
          <c:xMode val="edge"/>
          <c:yMode val="edge"/>
          <c:x val="4.3518358375396048E-2"/>
          <c:y val="0.91065800605540348"/>
          <c:w val="0.24541970273187527"/>
          <c:h val="8.6062241945497234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accent5"/>
              </a:solidFill>
              <a:latin typeface="+mn-lt"/>
              <a:ea typeface="+mn-ea"/>
              <a:cs typeface="Gill Sans Light" panose="020B0302020104020203" pitchFamily="34" charset="-79"/>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sz="9600" b="1" dirty="0"/>
              <a:t>DOC.ONLINE</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Online Hospital Appointment Application</a:t>
            </a:r>
          </a:p>
        </p:txBody>
      </p:sp>
      <p:sp>
        <p:nvSpPr>
          <p:cNvPr id="5" name="TextBox 4">
            <a:extLst>
              <a:ext uri="{FF2B5EF4-FFF2-40B4-BE49-F238E27FC236}">
                <a16:creationId xmlns:a16="http://schemas.microsoft.com/office/drawing/2014/main" id="{8AB92D29-D1AC-9E53-1E1B-08EB51336A4D}"/>
              </a:ext>
            </a:extLst>
          </p:cNvPr>
          <p:cNvSpPr txBox="1"/>
          <p:nvPr/>
        </p:nvSpPr>
        <p:spPr>
          <a:xfrm>
            <a:off x="4723002" y="4237731"/>
            <a:ext cx="7757720" cy="1846659"/>
          </a:xfrm>
          <a:prstGeom prst="rect">
            <a:avLst/>
          </a:prstGeom>
          <a:noFill/>
        </p:spPr>
        <p:txBody>
          <a:bodyPr wrap="square">
            <a:spAutoFit/>
          </a:bodyPr>
          <a:lstStyle/>
          <a:p>
            <a:r>
              <a:rPr lang="en-US" sz="2400" b="1" dirty="0"/>
              <a:t>Team Members :</a:t>
            </a:r>
          </a:p>
          <a:p>
            <a:pPr marL="285750" indent="-285750">
              <a:buFont typeface="Courier New" panose="02070309020205020404" pitchFamily="49" charset="0"/>
              <a:buChar char="o"/>
            </a:pPr>
            <a:r>
              <a:rPr lang="en-US" b="1" dirty="0"/>
              <a:t>G SRIHARI (</a:t>
            </a:r>
            <a:r>
              <a:rPr lang="en-US" b="1"/>
              <a:t>SCRUM Master)</a:t>
            </a:r>
            <a:endParaRPr lang="en-US" b="1" dirty="0"/>
          </a:p>
          <a:p>
            <a:pPr marL="285750" indent="-285750">
              <a:buFont typeface="Courier New" panose="02070309020205020404" pitchFamily="49" charset="0"/>
              <a:buChar char="o"/>
            </a:pPr>
            <a:r>
              <a:rPr lang="en-US" b="1" dirty="0"/>
              <a:t>K Darshan Raj Kumar</a:t>
            </a:r>
          </a:p>
          <a:p>
            <a:pPr marL="285750" indent="-285750">
              <a:buFont typeface="Courier New" panose="02070309020205020404" pitchFamily="49" charset="0"/>
              <a:buChar char="o"/>
            </a:pPr>
            <a:r>
              <a:rPr lang="en-US" b="1" dirty="0"/>
              <a:t>K Prem Kumar</a:t>
            </a:r>
          </a:p>
          <a:p>
            <a:pPr marL="285750" indent="-285750">
              <a:buFont typeface="Courier New" panose="02070309020205020404" pitchFamily="49" charset="0"/>
              <a:buChar char="o"/>
            </a:pPr>
            <a:r>
              <a:rPr lang="en-US" b="1" dirty="0"/>
              <a:t>GVP Varun</a:t>
            </a:r>
          </a:p>
          <a:p>
            <a:pPr marL="285750" indent="-285750">
              <a:buFont typeface="Courier New" panose="02070309020205020404" pitchFamily="49" charset="0"/>
              <a:buChar char="o"/>
            </a:pPr>
            <a:r>
              <a:rPr lang="en-US" b="1" dirty="0"/>
              <a:t>B Lokesh</a:t>
            </a:r>
            <a:endParaRPr lang="en-US" sz="1400" b="1"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Result</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B2B MARKET SCENARIOS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CLOUD-BASED OPPORTUNITIES</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a:p>
            <a:endParaRPr lang="en-US" dirty="0"/>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Online Hospital Booking Appointment</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how we get there</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a:t>ROI</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dirty="0"/>
              <a:t>Envision multimedia-based expertise and cross-media growth strategies</a:t>
            </a:r>
          </a:p>
          <a:p>
            <a:endParaRPr lang="en-US" dirty="0"/>
          </a:p>
          <a:p>
            <a:r>
              <a:rPr lang="en-US" dirty="0"/>
              <a:t>Visualize quality intellectual capital</a:t>
            </a:r>
          </a:p>
          <a:p>
            <a:endParaRPr lang="en-US" dirty="0"/>
          </a:p>
          <a:p>
            <a:r>
              <a:rPr lang="en-US" dirty="0"/>
              <a:t>Engage worldwide methodologies with web-enabled technologies</a:t>
            </a: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a:t>NICHE MARKETS</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dirty="0"/>
              <a:t>Pursue scalable customer service through sustainable strategies</a:t>
            </a:r>
          </a:p>
          <a:p>
            <a:endParaRPr lang="en-US" dirty="0"/>
          </a:p>
          <a:p>
            <a:r>
              <a:rPr lang="en-US" dirty="0"/>
              <a:t>Engage top-line web services with cutting-edge deliverables</a:t>
            </a:r>
          </a:p>
          <a:p>
            <a:endParaRPr lang="en-US" dirty="0"/>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p:txBody>
          <a:bodyPr/>
          <a:lstStyle/>
          <a:p>
            <a:r>
              <a:rPr lang="en-US" dirty="0"/>
              <a:t>SUPPLY CHAINS</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dirty="0"/>
              <a:t>Cultivate one-to-one customer service with robust ideas</a:t>
            </a:r>
          </a:p>
          <a:p>
            <a:endParaRPr lang="en-US" dirty="0"/>
          </a:p>
          <a:p>
            <a:r>
              <a:rPr lang="en-US" dirty="0"/>
              <a:t>Maximize timely deliverables for real-time schemas</a:t>
            </a:r>
          </a:p>
          <a:p>
            <a:endParaRPr lang="en-US" dirty="0"/>
          </a:p>
          <a:p>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Online Hospital Booking Appointment</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116494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a:xfrm flipH="1">
            <a:off x="10667999" y="5553512"/>
            <a:ext cx="413857" cy="436126"/>
          </a:xfrm>
        </p:spPr>
        <p:txBody>
          <a:bodyPr>
            <a:normAutofit/>
          </a:bodyPr>
          <a:lstStyle/>
          <a:p>
            <a:r>
              <a:rPr lang="en-US" b="1" dirty="0"/>
              <a:t>.</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Topics</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520460338"/>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CASE LIFE CYCLE</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algn="r" defTabSz="914400" rtl="0" eaLnBrk="1" latinLnBrk="0" hangingPunct="1"/>
                      <a:r>
                        <a:rPr lang="en-US" sz="2400" b="0" kern="1200" dirty="0">
                          <a:solidFill>
                            <a:schemeClr val="tx1"/>
                          </a:solidFill>
                          <a:latin typeface="+mj-lt"/>
                          <a:ea typeface="+mn-ea"/>
                          <a:cs typeface="+mn-cs"/>
                        </a:rPr>
                        <a:t>PROCESS</a:t>
                      </a:r>
                      <a:endParaRPr lang="en-US" sz="18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RESULT</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704088"/>
            <a:ext cx="6502620" cy="676656"/>
          </a:xfrm>
        </p:spPr>
        <p:txBody>
          <a:bodyPr anchor="b">
            <a:normAutofit/>
          </a:bodyPr>
          <a:lstStyle/>
          <a:p>
            <a:r>
              <a:rPr lang="en-US" sz="4100"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380744"/>
            <a:ext cx="4572000" cy="4773167"/>
          </a:xfrm>
        </p:spPr>
        <p:txBody>
          <a:bodyPr>
            <a:normAutofit/>
          </a:bodyPr>
          <a:lstStyle/>
          <a:p>
            <a:pPr>
              <a:lnSpc>
                <a:spcPct val="150000"/>
              </a:lnSpc>
              <a:spcAft>
                <a:spcPts val="600"/>
              </a:spcAft>
            </a:pPr>
            <a:r>
              <a:rPr lang="en-US" sz="1700" b="1" dirty="0">
                <a:latin typeface="Bell MT" panose="02020503060305020303" pitchFamily="18" charset="0"/>
              </a:rPr>
              <a:t>DOC.ONLINE </a:t>
            </a:r>
            <a:r>
              <a:rPr lang="en-US" sz="1700" dirty="0">
                <a:latin typeface="Bell MT" panose="02020503060305020303" pitchFamily="18" charset="0"/>
              </a:rPr>
              <a:t>is a user-friendly doctor booking application which aims to provide information of doctor that would facilitate easy doctor appointment booking. Here, the User is responsible for the registration of a User Account, the user can Change the password, can view the number of doctors available and can book appointment. Whereas, an Receptionist is responsible for maintaining right information about the doctors, appointment and approving it.</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dirty="0"/>
              <a:t>20XX</a:t>
            </a:r>
            <a:endParaRPr lang="en-US"/>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dirty="0"/>
              <a:t>Movie Ticket Booking</a:t>
            </a:r>
            <a:endParaRPr lang="en-US"/>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3</a:t>
            </a:fld>
            <a:endParaRPr lang="en-US"/>
          </a:p>
        </p:txBody>
      </p:sp>
      <p:pic>
        <p:nvPicPr>
          <p:cNvPr id="13" name="Picture Placeholder 12">
            <a:extLst>
              <a:ext uri="{FF2B5EF4-FFF2-40B4-BE49-F238E27FC236}">
                <a16:creationId xmlns:a16="http://schemas.microsoft.com/office/drawing/2014/main" id="{09613782-071B-D407-E873-083738CF6431}"/>
              </a:ext>
            </a:extLst>
          </p:cNvPr>
          <p:cNvPicPr>
            <a:picLocks noGrp="1" noChangeAspect="1"/>
          </p:cNvPicPr>
          <p:nvPr>
            <p:ph type="pic" idx="1"/>
          </p:nvPr>
        </p:nvPicPr>
        <p:blipFill>
          <a:blip r:embed="rId2"/>
          <a:srcRect l="11592" r="11592"/>
          <a:stretch>
            <a:fillRect/>
          </a:stretch>
        </p:blipFill>
        <p:spPr>
          <a:xfrm>
            <a:off x="7916732" y="-62753"/>
            <a:ext cx="4376530" cy="6018401"/>
          </a:xfrm>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US" dirty="0"/>
              <a:t>CASE LIFE CYCLE</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191" y="-51713"/>
            <a:ext cx="10515600" cy="676656"/>
          </a:xfrm>
        </p:spPr>
        <p:txBody>
          <a:bodyPr/>
          <a:lstStyle/>
          <a:p>
            <a:r>
              <a:rPr lang="en-US" dirty="0">
                <a:latin typeface="Sagona Book" panose="020F0502020204030204" pitchFamily="34" charset="0"/>
              </a:rPr>
              <a:t>CASELIFE CYCLE</a:t>
            </a:r>
            <a:endParaRPr lang="en-US" dirty="0"/>
          </a:p>
        </p:txBody>
      </p:sp>
      <p:graphicFrame>
        <p:nvGraphicFramePr>
          <p:cNvPr id="8" name="Content Placeholder 5" descr="Bar chart">
            <a:extLst>
              <a:ext uri="{FF2B5EF4-FFF2-40B4-BE49-F238E27FC236}">
                <a16:creationId xmlns:a16="http://schemas.microsoft.com/office/drawing/2014/main" id="{19FBC95D-B600-B1AC-D5BA-3F204E3FE1DF}"/>
              </a:ext>
            </a:extLst>
          </p:cNvPr>
          <p:cNvGraphicFramePr>
            <a:graphicFrameLocks noGrp="1"/>
          </p:cNvGraphicFramePr>
          <p:nvPr>
            <p:ph idx="1"/>
            <p:extLst>
              <p:ext uri="{D42A27DB-BD31-4B8C-83A1-F6EECF244321}">
                <p14:modId xmlns:p14="http://schemas.microsoft.com/office/powerpoint/2010/main" val="2475478198"/>
              </p:ext>
            </p:extLst>
          </p:nvPr>
        </p:nvGraphicFramePr>
        <p:xfrm>
          <a:off x="576072" y="1042416"/>
          <a:ext cx="9363075" cy="3876675"/>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a:xfrm>
            <a:off x="4379976" y="6464808"/>
            <a:ext cx="3438144" cy="310896"/>
          </a:xfrm>
        </p:spPr>
        <p:txBody>
          <a:bodyPr/>
          <a:lstStyle/>
          <a:p>
            <a:r>
              <a:rPr lang="en-US" dirty="0"/>
              <a:t>Movie Ticket Booking</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pic>
        <p:nvPicPr>
          <p:cNvPr id="3" name="Picture 2">
            <a:extLst>
              <a:ext uri="{FF2B5EF4-FFF2-40B4-BE49-F238E27FC236}">
                <a16:creationId xmlns:a16="http://schemas.microsoft.com/office/drawing/2014/main" id="{3C4F7803-5435-95FD-6AB3-844FEB0797E4}"/>
              </a:ext>
            </a:extLst>
          </p:cNvPr>
          <p:cNvPicPr>
            <a:picLocks noChangeAspect="1"/>
          </p:cNvPicPr>
          <p:nvPr/>
        </p:nvPicPr>
        <p:blipFill>
          <a:blip r:embed="rId3"/>
          <a:stretch>
            <a:fillRect/>
          </a:stretch>
        </p:blipFill>
        <p:spPr>
          <a:xfrm>
            <a:off x="365760" y="806824"/>
            <a:ext cx="11324216" cy="5240511"/>
          </a:xfrm>
          <a:prstGeom prst="rect">
            <a:avLst/>
          </a:prstGeom>
        </p:spPr>
      </p:pic>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0245-5600-76B6-C056-D67DFDB818B5}"/>
              </a:ext>
            </a:extLst>
          </p:cNvPr>
          <p:cNvSpPr>
            <a:spLocks noGrp="1"/>
          </p:cNvSpPr>
          <p:nvPr>
            <p:ph type="title"/>
          </p:nvPr>
        </p:nvSpPr>
        <p:spPr/>
        <p:txBody>
          <a:bodyPr/>
          <a:lstStyle/>
          <a:p>
            <a:r>
              <a:rPr lang="en-US" dirty="0"/>
              <a:t>PROCESS  OVERVIEW</a:t>
            </a:r>
            <a:endParaRPr lang="en-IN" dirty="0"/>
          </a:p>
        </p:txBody>
      </p:sp>
      <p:sp>
        <p:nvSpPr>
          <p:cNvPr id="3" name="Content Placeholder 2">
            <a:extLst>
              <a:ext uri="{FF2B5EF4-FFF2-40B4-BE49-F238E27FC236}">
                <a16:creationId xmlns:a16="http://schemas.microsoft.com/office/drawing/2014/main" id="{5B655345-38C5-BB07-EAC3-8EAB2CEBA869}"/>
              </a:ext>
            </a:extLst>
          </p:cNvPr>
          <p:cNvSpPr>
            <a:spLocks noGrp="1"/>
          </p:cNvSpPr>
          <p:nvPr>
            <p:ph idx="1"/>
          </p:nvPr>
        </p:nvSpPr>
        <p:spPr>
          <a:xfrm>
            <a:off x="576072" y="1380744"/>
            <a:ext cx="9363456" cy="4918456"/>
          </a:xfrm>
        </p:spPr>
        <p:txBody>
          <a:bodyPr>
            <a:normAutofit/>
          </a:bodyPr>
          <a:lstStyle/>
          <a:p>
            <a:r>
              <a:rPr lang="en-US" b="1" dirty="0"/>
              <a:t>Registration</a:t>
            </a:r>
            <a:r>
              <a:rPr lang="en-US" dirty="0"/>
              <a:t> </a:t>
            </a:r>
          </a:p>
          <a:p>
            <a:r>
              <a:rPr lang="en-US" b="1" dirty="0"/>
              <a:t>Login </a:t>
            </a:r>
            <a:endParaRPr lang="en-US" dirty="0"/>
          </a:p>
          <a:p>
            <a:r>
              <a:rPr lang="en-US" b="1" dirty="0"/>
              <a:t>Appointment Booking</a:t>
            </a:r>
            <a:endParaRPr lang="en-US" dirty="0"/>
          </a:p>
          <a:p>
            <a:r>
              <a:rPr lang="en-US" b="1" dirty="0"/>
              <a:t>Approval</a:t>
            </a:r>
          </a:p>
          <a:p>
            <a:r>
              <a:rPr lang="en-US" b="1" dirty="0"/>
              <a:t>Attend Patient</a:t>
            </a:r>
          </a:p>
        </p:txBody>
      </p:sp>
      <p:sp>
        <p:nvSpPr>
          <p:cNvPr id="4" name="Date Placeholder 3">
            <a:extLst>
              <a:ext uri="{FF2B5EF4-FFF2-40B4-BE49-F238E27FC236}">
                <a16:creationId xmlns:a16="http://schemas.microsoft.com/office/drawing/2014/main" id="{9F9C6A47-4E53-C111-B5E0-925D8C60AC8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FBA1FEF-FC63-76B8-5311-C472F4E1FE71}"/>
              </a:ext>
            </a:extLst>
          </p:cNvPr>
          <p:cNvSpPr>
            <a:spLocks noGrp="1"/>
          </p:cNvSpPr>
          <p:nvPr>
            <p:ph type="ftr" sz="quarter" idx="11"/>
          </p:nvPr>
        </p:nvSpPr>
        <p:spPr/>
        <p:txBody>
          <a:bodyPr/>
          <a:lstStyle/>
          <a:p>
            <a:r>
              <a:rPr lang="en-US" dirty="0"/>
              <a:t>Movie Ticket Booking</a:t>
            </a:r>
          </a:p>
        </p:txBody>
      </p:sp>
      <p:sp>
        <p:nvSpPr>
          <p:cNvPr id="6" name="Slide Number Placeholder 5">
            <a:extLst>
              <a:ext uri="{FF2B5EF4-FFF2-40B4-BE49-F238E27FC236}">
                <a16:creationId xmlns:a16="http://schemas.microsoft.com/office/drawing/2014/main" id="{A78B2F1F-52C0-2B15-97E4-190BFF9C2144}"/>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2538048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17F8-FADD-DE70-1622-AE276EB235DE}"/>
              </a:ext>
            </a:extLst>
          </p:cNvPr>
          <p:cNvSpPr>
            <a:spLocks noGrp="1"/>
          </p:cNvSpPr>
          <p:nvPr>
            <p:ph type="title"/>
          </p:nvPr>
        </p:nvSpPr>
        <p:spPr>
          <a:xfrm>
            <a:off x="0" y="0"/>
            <a:ext cx="10515600" cy="676656"/>
          </a:xfrm>
        </p:spPr>
        <p:txBody>
          <a:bodyPr/>
          <a:lstStyle/>
          <a:p>
            <a:r>
              <a:rPr lang="en-US" dirty="0"/>
              <a:t>Flow Design</a:t>
            </a:r>
            <a:endParaRPr lang="en-IN" dirty="0"/>
          </a:p>
        </p:txBody>
      </p:sp>
      <p:sp>
        <p:nvSpPr>
          <p:cNvPr id="4" name="Date Placeholder 3">
            <a:extLst>
              <a:ext uri="{FF2B5EF4-FFF2-40B4-BE49-F238E27FC236}">
                <a16:creationId xmlns:a16="http://schemas.microsoft.com/office/drawing/2014/main" id="{DC77FF62-C25B-911E-281E-39F6E9F70AA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04C8457-06C8-C7AD-E8CF-1321C2DA805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FB21122-EAEA-CF09-8C2C-D1A99CF6F92F}"/>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9" name="Picture 8">
            <a:extLst>
              <a:ext uri="{FF2B5EF4-FFF2-40B4-BE49-F238E27FC236}">
                <a16:creationId xmlns:a16="http://schemas.microsoft.com/office/drawing/2014/main" id="{87C9F953-0870-B4FC-45ED-FEB665E0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660" y="225907"/>
            <a:ext cx="9502588" cy="6133432"/>
          </a:xfrm>
          <a:prstGeom prst="rect">
            <a:avLst/>
          </a:prstGeom>
        </p:spPr>
      </p:pic>
    </p:spTree>
    <p:extLst>
      <p:ext uri="{BB962C8B-B14F-4D97-AF65-F5344CB8AC3E}">
        <p14:creationId xmlns:p14="http://schemas.microsoft.com/office/powerpoint/2010/main" val="32920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2FBA923-C200-56FF-BD68-19D38AE1B959}"/>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43AFFDBC-7AFE-B064-5988-4456B4BEB06D}"/>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B08F1242-6E10-2222-A587-ECCE4CA8A258}"/>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8</a:t>
            </a:fld>
            <a:endParaRPr lang="en-US"/>
          </a:p>
        </p:txBody>
      </p:sp>
      <p:sp>
        <p:nvSpPr>
          <p:cNvPr id="2" name="Title 1">
            <a:extLst>
              <a:ext uri="{FF2B5EF4-FFF2-40B4-BE49-F238E27FC236}">
                <a16:creationId xmlns:a16="http://schemas.microsoft.com/office/drawing/2014/main" id="{14475223-39CD-BFCA-B1B2-B166BF700BA6}"/>
              </a:ext>
            </a:extLst>
          </p:cNvPr>
          <p:cNvSpPr>
            <a:spLocks noGrp="1"/>
          </p:cNvSpPr>
          <p:nvPr>
            <p:ph type="title"/>
          </p:nvPr>
        </p:nvSpPr>
        <p:spPr>
          <a:xfrm>
            <a:off x="-69387" y="0"/>
            <a:ext cx="10515600" cy="676656"/>
          </a:xfrm>
        </p:spPr>
        <p:txBody>
          <a:bodyPr anchor="ctr">
            <a:normAutofit/>
          </a:bodyPr>
          <a:lstStyle/>
          <a:p>
            <a:r>
              <a:rPr lang="en-US" sz="4100" dirty="0"/>
              <a:t>Flow Design</a:t>
            </a:r>
            <a:endParaRPr lang="en-IN" sz="4100" dirty="0"/>
          </a:p>
        </p:txBody>
      </p:sp>
      <p:pic>
        <p:nvPicPr>
          <p:cNvPr id="9" name="Picture 8">
            <a:extLst>
              <a:ext uri="{FF2B5EF4-FFF2-40B4-BE49-F238E27FC236}">
                <a16:creationId xmlns:a16="http://schemas.microsoft.com/office/drawing/2014/main" id="{2B67CB6F-28E8-FE1C-59BC-DE4785952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30" y="762000"/>
            <a:ext cx="10139082" cy="5405718"/>
          </a:xfrm>
          <a:prstGeom prst="rect">
            <a:avLst/>
          </a:prstGeom>
        </p:spPr>
      </p:pic>
    </p:spTree>
    <p:extLst>
      <p:ext uri="{BB962C8B-B14F-4D97-AF65-F5344CB8AC3E}">
        <p14:creationId xmlns:p14="http://schemas.microsoft.com/office/powerpoint/2010/main" val="228544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5252E-2AAD-E7FD-D197-3933AEB65719}"/>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C78E2513-2E42-9118-3206-C5CFCB930235}"/>
              </a:ext>
            </a:extLst>
          </p:cNvPr>
          <p:cNvSpPr>
            <a:spLocks noGrp="1"/>
          </p:cNvSpPr>
          <p:nvPr>
            <p:ph type="ftr" sz="quarter" idx="11"/>
          </p:nvPr>
        </p:nvSpPr>
        <p:spPr/>
        <p:txBody>
          <a:bodyPr/>
          <a:lstStyle/>
          <a:p>
            <a:r>
              <a:rPr lang="en-US" dirty="0"/>
              <a:t>Online Hospital Booking Appointment</a:t>
            </a:r>
          </a:p>
        </p:txBody>
      </p:sp>
      <p:sp>
        <p:nvSpPr>
          <p:cNvPr id="4" name="Slide Number Placeholder 3">
            <a:extLst>
              <a:ext uri="{FF2B5EF4-FFF2-40B4-BE49-F238E27FC236}">
                <a16:creationId xmlns:a16="http://schemas.microsoft.com/office/drawing/2014/main" id="{0655855F-51B0-F891-4436-6D97A57FD125}"/>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5" name="Text Placeholder 4">
            <a:extLst>
              <a:ext uri="{FF2B5EF4-FFF2-40B4-BE49-F238E27FC236}">
                <a16:creationId xmlns:a16="http://schemas.microsoft.com/office/drawing/2014/main" id="{8E83E725-18D7-E79D-4E3A-4F8BF1C89813}"/>
              </a:ext>
            </a:extLst>
          </p:cNvPr>
          <p:cNvSpPr>
            <a:spLocks noGrp="1"/>
          </p:cNvSpPr>
          <p:nvPr>
            <p:ph type="body" sz="quarter" idx="13"/>
          </p:nvPr>
        </p:nvSpPr>
        <p:spPr>
          <a:xfrm flipV="1">
            <a:off x="7448552" y="1909481"/>
            <a:ext cx="2869824" cy="3720353"/>
          </a:xfrm>
        </p:spPr>
        <p:txBody>
          <a:bodyPr>
            <a:normAutofit/>
          </a:bodyPr>
          <a:lstStyle/>
          <a:p>
            <a:r>
              <a:rPr lang="en-US" dirty="0"/>
              <a:t>Dentist</a:t>
            </a:r>
          </a:p>
          <a:p>
            <a:r>
              <a:rPr lang="en-US" dirty="0"/>
              <a:t>Dermatologist</a:t>
            </a:r>
          </a:p>
          <a:p>
            <a:r>
              <a:rPr lang="en-US" dirty="0"/>
              <a:t>General Physician</a:t>
            </a:r>
          </a:p>
          <a:p>
            <a:r>
              <a:rPr lang="en-US" dirty="0"/>
              <a:t>New Homeopathy</a:t>
            </a:r>
          </a:p>
          <a:p>
            <a:r>
              <a:rPr lang="en-US" dirty="0"/>
              <a:t>Patient Details</a:t>
            </a:r>
          </a:p>
          <a:p>
            <a:r>
              <a:rPr lang="en-US" dirty="0"/>
              <a:t>Timeslot</a:t>
            </a:r>
          </a:p>
          <a:p>
            <a:endParaRPr lang="en-US" dirty="0"/>
          </a:p>
          <a:p>
            <a:endParaRPr lang="en-IN" dirty="0"/>
          </a:p>
        </p:txBody>
      </p:sp>
      <p:sp>
        <p:nvSpPr>
          <p:cNvPr id="6" name="Title 5">
            <a:extLst>
              <a:ext uri="{FF2B5EF4-FFF2-40B4-BE49-F238E27FC236}">
                <a16:creationId xmlns:a16="http://schemas.microsoft.com/office/drawing/2014/main" id="{E121E962-B9F4-8166-EC26-0ECED2F3E0B0}"/>
              </a:ext>
            </a:extLst>
          </p:cNvPr>
          <p:cNvSpPr>
            <a:spLocks noGrp="1"/>
          </p:cNvSpPr>
          <p:nvPr>
            <p:ph type="title"/>
          </p:nvPr>
        </p:nvSpPr>
        <p:spPr>
          <a:xfrm>
            <a:off x="365760" y="-290229"/>
            <a:ext cx="11485581" cy="1308847"/>
          </a:xfrm>
        </p:spPr>
        <p:txBody>
          <a:bodyPr/>
          <a:lstStyle/>
          <a:p>
            <a:r>
              <a:rPr lang="en-US" dirty="0"/>
              <a:t>DATA TYPES</a:t>
            </a:r>
            <a:endParaRPr lang="en-IN" dirty="0"/>
          </a:p>
        </p:txBody>
      </p:sp>
      <p:pic>
        <p:nvPicPr>
          <p:cNvPr id="10" name="Picture 9">
            <a:extLst>
              <a:ext uri="{FF2B5EF4-FFF2-40B4-BE49-F238E27FC236}">
                <a16:creationId xmlns:a16="http://schemas.microsoft.com/office/drawing/2014/main" id="{A17FADAE-2387-EE6C-DD41-A106EFCE9BD9}"/>
              </a:ext>
            </a:extLst>
          </p:cNvPr>
          <p:cNvPicPr>
            <a:picLocks noChangeAspect="1"/>
          </p:cNvPicPr>
          <p:nvPr/>
        </p:nvPicPr>
        <p:blipFill>
          <a:blip r:embed="rId2"/>
          <a:stretch>
            <a:fillRect/>
          </a:stretch>
        </p:blipFill>
        <p:spPr>
          <a:xfrm>
            <a:off x="0" y="1018618"/>
            <a:ext cx="12192000" cy="5301500"/>
          </a:xfrm>
          <a:prstGeom prst="rect">
            <a:avLst/>
          </a:prstGeom>
        </p:spPr>
      </p:pic>
    </p:spTree>
    <p:extLst>
      <p:ext uri="{BB962C8B-B14F-4D97-AF65-F5344CB8AC3E}">
        <p14:creationId xmlns:p14="http://schemas.microsoft.com/office/powerpoint/2010/main" val="182878740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{499D0B08-83B4-4442-9756-D20582C473CB}tf11964407_win32</Template>
  <TotalTime>262</TotalTime>
  <Words>280</Words>
  <Application>Microsoft Office PowerPoint</Application>
  <PresentationFormat>Widescreen</PresentationFormat>
  <Paragraphs>87</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Bell MT</vt:lpstr>
      <vt:lpstr>Calibri</vt:lpstr>
      <vt:lpstr>Courier New</vt:lpstr>
      <vt:lpstr>Gill Sans Nova</vt:lpstr>
      <vt:lpstr>Gill Sans Nova Light</vt:lpstr>
      <vt:lpstr>Sagona Book</vt:lpstr>
      <vt:lpstr>Office Theme</vt:lpstr>
      <vt:lpstr>DOC.ONLINE</vt:lpstr>
      <vt:lpstr>Topics</vt:lpstr>
      <vt:lpstr>Introduction</vt:lpstr>
      <vt:lpstr>CASE LIFE CYCLE</vt:lpstr>
      <vt:lpstr>CASELIFE CYCLE</vt:lpstr>
      <vt:lpstr>PROCESS  OVERVIEW</vt:lpstr>
      <vt:lpstr>Flow Design</vt:lpstr>
      <vt:lpstr>Flow Design</vt:lpstr>
      <vt:lpstr>DATA TYPES</vt:lpstr>
      <vt:lpstr>Result</vt:lpstr>
      <vt:lpstr>how we get there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MAGIC</dc:title>
  <dc:creator>BODLA VENKATA RAMCHARAN</dc:creator>
  <cp:lastModifiedBy>GANDU SRIHARI</cp:lastModifiedBy>
  <cp:revision>9</cp:revision>
  <dcterms:created xsi:type="dcterms:W3CDTF">2023-01-19T04:32:46Z</dcterms:created>
  <dcterms:modified xsi:type="dcterms:W3CDTF">2023-01-22T17:04:06Z</dcterms:modified>
</cp:coreProperties>
</file>