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3" r:id="rId1"/>
  </p:sldMasterIdLst>
  <p:sldIdLst>
    <p:sldId id="257" r:id="rId2"/>
    <p:sldId id="256" r:id="rId3"/>
    <p:sldId id="258" r:id="rId4"/>
    <p:sldId id="259" r:id="rId5"/>
    <p:sldId id="260" r:id="rId6"/>
    <p:sldId id="261" r:id="rId7"/>
    <p:sldId id="270" r:id="rId8"/>
    <p:sldId id="263" r:id="rId9"/>
    <p:sldId id="264" r:id="rId10"/>
    <p:sldId id="265" r:id="rId11"/>
    <p:sldId id="266"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A81F80-A1CF-4E9A-86BB-35C8B6489476}" type="datetimeFigureOut">
              <a:rPr lang="en-US" smtClean="0"/>
              <a:t>8/2/2024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F0507C-5072-453A-80BE-BA76A5D7A257}" type="slidenum">
              <a:rPr lang="en-US" smtClean="0"/>
              <a:t>‹#›</a:t>
            </a:fld>
            <a:endParaRPr lang="en-US"/>
          </a:p>
        </p:txBody>
      </p:sp>
    </p:spTree>
    <p:extLst>
      <p:ext uri="{BB962C8B-B14F-4D97-AF65-F5344CB8AC3E}">
        <p14:creationId xmlns:p14="http://schemas.microsoft.com/office/powerpoint/2010/main" val="2348049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A81F80-A1CF-4E9A-86BB-35C8B6489476}" type="datetimeFigureOut">
              <a:rPr lang="en-US" smtClean="0"/>
              <a:t>8/2/2024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F0507C-5072-453A-80BE-BA76A5D7A257}" type="slidenum">
              <a:rPr lang="en-US" smtClean="0"/>
              <a:t>‹#›</a:t>
            </a:fld>
            <a:endParaRPr lang="en-US"/>
          </a:p>
        </p:txBody>
      </p:sp>
    </p:spTree>
    <p:extLst>
      <p:ext uri="{BB962C8B-B14F-4D97-AF65-F5344CB8AC3E}">
        <p14:creationId xmlns:p14="http://schemas.microsoft.com/office/powerpoint/2010/main" val="431337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1A81F80-A1CF-4E9A-86BB-35C8B6489476}" type="datetimeFigureOut">
              <a:rPr lang="en-US" smtClean="0"/>
              <a:t>8/2/2024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F0507C-5072-453A-80BE-BA76A5D7A257}" type="slidenum">
              <a:rPr lang="en-US" smtClean="0"/>
              <a:t>‹#›</a:t>
            </a:fld>
            <a:endParaRPr lang="en-US"/>
          </a:p>
        </p:txBody>
      </p:sp>
    </p:spTree>
    <p:extLst>
      <p:ext uri="{BB962C8B-B14F-4D97-AF65-F5344CB8AC3E}">
        <p14:creationId xmlns:p14="http://schemas.microsoft.com/office/powerpoint/2010/main" val="25187493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1A81F80-A1CF-4E9A-86BB-35C8B6489476}" type="datetimeFigureOut">
              <a:rPr lang="en-US" smtClean="0"/>
              <a:t>8/2/2024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F0507C-5072-453A-80BE-BA76A5D7A257}"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000633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A81F80-A1CF-4E9A-86BB-35C8B6489476}" type="datetimeFigureOut">
              <a:rPr lang="en-US" smtClean="0"/>
              <a:t>8/2/2024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F0507C-5072-453A-80BE-BA76A5D7A257}" type="slidenum">
              <a:rPr lang="en-US" smtClean="0"/>
              <a:t>‹#›</a:t>
            </a:fld>
            <a:endParaRPr lang="en-US"/>
          </a:p>
        </p:txBody>
      </p:sp>
    </p:spTree>
    <p:extLst>
      <p:ext uri="{BB962C8B-B14F-4D97-AF65-F5344CB8AC3E}">
        <p14:creationId xmlns:p14="http://schemas.microsoft.com/office/powerpoint/2010/main" val="22738578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1A81F80-A1CF-4E9A-86BB-35C8B6489476}" type="datetimeFigureOut">
              <a:rPr lang="en-US" smtClean="0"/>
              <a:t>8/2/2024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F0507C-5072-453A-80BE-BA76A5D7A257}" type="slidenum">
              <a:rPr lang="en-US" smtClean="0"/>
              <a:t>‹#›</a:t>
            </a:fld>
            <a:endParaRPr lang="en-US"/>
          </a:p>
        </p:txBody>
      </p:sp>
    </p:spTree>
    <p:extLst>
      <p:ext uri="{BB962C8B-B14F-4D97-AF65-F5344CB8AC3E}">
        <p14:creationId xmlns:p14="http://schemas.microsoft.com/office/powerpoint/2010/main" val="21383904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1A81F80-A1CF-4E9A-86BB-35C8B6489476}" type="datetimeFigureOut">
              <a:rPr lang="en-US" smtClean="0"/>
              <a:t>8/2/2024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F0507C-5072-453A-80BE-BA76A5D7A257}" type="slidenum">
              <a:rPr lang="en-US" smtClean="0"/>
              <a:t>‹#›</a:t>
            </a:fld>
            <a:endParaRPr lang="en-US"/>
          </a:p>
        </p:txBody>
      </p:sp>
    </p:spTree>
    <p:extLst>
      <p:ext uri="{BB962C8B-B14F-4D97-AF65-F5344CB8AC3E}">
        <p14:creationId xmlns:p14="http://schemas.microsoft.com/office/powerpoint/2010/main" val="1231163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A81F80-A1CF-4E9A-86BB-35C8B6489476}" type="datetimeFigureOut">
              <a:rPr lang="en-US" smtClean="0"/>
              <a:t>8/2/2024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F0507C-5072-453A-80BE-BA76A5D7A257}" type="slidenum">
              <a:rPr lang="en-US" smtClean="0"/>
              <a:t>‹#›</a:t>
            </a:fld>
            <a:endParaRPr lang="en-US"/>
          </a:p>
        </p:txBody>
      </p:sp>
    </p:spTree>
    <p:extLst>
      <p:ext uri="{BB962C8B-B14F-4D97-AF65-F5344CB8AC3E}">
        <p14:creationId xmlns:p14="http://schemas.microsoft.com/office/powerpoint/2010/main" val="30986063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A81F80-A1CF-4E9A-86BB-35C8B6489476}" type="datetimeFigureOut">
              <a:rPr lang="en-US" smtClean="0"/>
              <a:t>8/2/2024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F0507C-5072-453A-80BE-BA76A5D7A257}" type="slidenum">
              <a:rPr lang="en-US" smtClean="0"/>
              <a:t>‹#›</a:t>
            </a:fld>
            <a:endParaRPr lang="en-US"/>
          </a:p>
        </p:txBody>
      </p:sp>
    </p:spTree>
    <p:extLst>
      <p:ext uri="{BB962C8B-B14F-4D97-AF65-F5344CB8AC3E}">
        <p14:creationId xmlns:p14="http://schemas.microsoft.com/office/powerpoint/2010/main" val="156066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1A81F80-A1CF-4E9A-86BB-35C8B6489476}" type="datetimeFigureOut">
              <a:rPr lang="en-US" smtClean="0"/>
              <a:t>8/2/2024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F0507C-5072-453A-80BE-BA76A5D7A257}" type="slidenum">
              <a:rPr lang="en-US" smtClean="0"/>
              <a:t>‹#›</a:t>
            </a:fld>
            <a:endParaRPr lang="en-US"/>
          </a:p>
        </p:txBody>
      </p:sp>
    </p:spTree>
    <p:extLst>
      <p:ext uri="{BB962C8B-B14F-4D97-AF65-F5344CB8AC3E}">
        <p14:creationId xmlns:p14="http://schemas.microsoft.com/office/powerpoint/2010/main" val="4058860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A81F80-A1CF-4E9A-86BB-35C8B6489476}" type="datetimeFigureOut">
              <a:rPr lang="en-US" smtClean="0"/>
              <a:t>8/2/2024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F0507C-5072-453A-80BE-BA76A5D7A257}" type="slidenum">
              <a:rPr lang="en-US" smtClean="0"/>
              <a:t>‹#›</a:t>
            </a:fld>
            <a:endParaRPr lang="en-US"/>
          </a:p>
        </p:txBody>
      </p:sp>
    </p:spTree>
    <p:extLst>
      <p:ext uri="{BB962C8B-B14F-4D97-AF65-F5344CB8AC3E}">
        <p14:creationId xmlns:p14="http://schemas.microsoft.com/office/powerpoint/2010/main" val="2428507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A81F80-A1CF-4E9A-86BB-35C8B6489476}" type="datetimeFigureOut">
              <a:rPr lang="en-US" smtClean="0"/>
              <a:t>8/2/2024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F0507C-5072-453A-80BE-BA76A5D7A257}" type="slidenum">
              <a:rPr lang="en-US" smtClean="0"/>
              <a:t>‹#›</a:t>
            </a:fld>
            <a:endParaRPr lang="en-US"/>
          </a:p>
        </p:txBody>
      </p:sp>
    </p:spTree>
    <p:extLst>
      <p:ext uri="{BB962C8B-B14F-4D97-AF65-F5344CB8AC3E}">
        <p14:creationId xmlns:p14="http://schemas.microsoft.com/office/powerpoint/2010/main" val="3003471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A81F80-A1CF-4E9A-86BB-35C8B6489476}" type="datetimeFigureOut">
              <a:rPr lang="en-US" smtClean="0"/>
              <a:t>8/2/2024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F0507C-5072-453A-80BE-BA76A5D7A257}" type="slidenum">
              <a:rPr lang="en-US" smtClean="0"/>
              <a:t>‹#›</a:t>
            </a:fld>
            <a:endParaRPr lang="en-US"/>
          </a:p>
        </p:txBody>
      </p:sp>
    </p:spTree>
    <p:extLst>
      <p:ext uri="{BB962C8B-B14F-4D97-AF65-F5344CB8AC3E}">
        <p14:creationId xmlns:p14="http://schemas.microsoft.com/office/powerpoint/2010/main" val="73842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1A81F80-A1CF-4E9A-86BB-35C8B6489476}" type="datetimeFigureOut">
              <a:rPr lang="en-US" smtClean="0"/>
              <a:t>8/2/2024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BF0507C-5072-453A-80BE-BA76A5D7A257}" type="slidenum">
              <a:rPr lang="en-US" smtClean="0"/>
              <a:t>‹#›</a:t>
            </a:fld>
            <a:endParaRPr lang="en-US"/>
          </a:p>
        </p:txBody>
      </p:sp>
    </p:spTree>
    <p:extLst>
      <p:ext uri="{BB962C8B-B14F-4D97-AF65-F5344CB8AC3E}">
        <p14:creationId xmlns:p14="http://schemas.microsoft.com/office/powerpoint/2010/main" val="2917119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1A81F80-A1CF-4E9A-86BB-35C8B6489476}" type="datetimeFigureOut">
              <a:rPr lang="en-US" smtClean="0"/>
              <a:t>8/2/2024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BF0507C-5072-453A-80BE-BA76A5D7A257}" type="slidenum">
              <a:rPr lang="en-US" smtClean="0"/>
              <a:t>‹#›</a:t>
            </a:fld>
            <a:endParaRPr lang="en-US"/>
          </a:p>
        </p:txBody>
      </p:sp>
    </p:spTree>
    <p:extLst>
      <p:ext uri="{BB962C8B-B14F-4D97-AF65-F5344CB8AC3E}">
        <p14:creationId xmlns:p14="http://schemas.microsoft.com/office/powerpoint/2010/main" val="2318764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1A81F80-A1CF-4E9A-86BB-35C8B6489476}" type="datetimeFigureOut">
              <a:rPr lang="en-US" smtClean="0"/>
              <a:t>8/2/2024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BF0507C-5072-453A-80BE-BA76A5D7A257}" type="slidenum">
              <a:rPr lang="en-US" smtClean="0"/>
              <a:t>‹#›</a:t>
            </a:fld>
            <a:endParaRPr lang="en-US"/>
          </a:p>
        </p:txBody>
      </p:sp>
    </p:spTree>
    <p:extLst>
      <p:ext uri="{BB962C8B-B14F-4D97-AF65-F5344CB8AC3E}">
        <p14:creationId xmlns:p14="http://schemas.microsoft.com/office/powerpoint/2010/main" val="3009318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A81F80-A1CF-4E9A-86BB-35C8B6489476}" type="datetimeFigureOut">
              <a:rPr lang="en-US" smtClean="0"/>
              <a:t>8/2/2024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F0507C-5072-453A-80BE-BA76A5D7A257}" type="slidenum">
              <a:rPr lang="en-US" smtClean="0"/>
              <a:t>‹#›</a:t>
            </a:fld>
            <a:endParaRPr lang="en-US"/>
          </a:p>
        </p:txBody>
      </p:sp>
    </p:spTree>
    <p:extLst>
      <p:ext uri="{BB962C8B-B14F-4D97-AF65-F5344CB8AC3E}">
        <p14:creationId xmlns:p14="http://schemas.microsoft.com/office/powerpoint/2010/main" val="3000104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1A81F80-A1CF-4E9A-86BB-35C8B6489476}" type="datetimeFigureOut">
              <a:rPr lang="en-US" smtClean="0"/>
              <a:t>8/2/2024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BF0507C-5072-453A-80BE-BA76A5D7A257}" type="slidenum">
              <a:rPr lang="en-US" smtClean="0"/>
              <a:t>‹#›</a:t>
            </a:fld>
            <a:endParaRPr lang="en-US"/>
          </a:p>
        </p:txBody>
      </p:sp>
    </p:spTree>
    <p:extLst>
      <p:ext uri="{BB962C8B-B14F-4D97-AF65-F5344CB8AC3E}">
        <p14:creationId xmlns:p14="http://schemas.microsoft.com/office/powerpoint/2010/main" val="3065815775"/>
      </p:ext>
    </p:extLst>
  </p:cSld>
  <p:clrMap bg1="dk1" tx1="lt1" bg2="dk2" tx2="lt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 id="2147483845" r:id="rId12"/>
    <p:sldLayoutId id="2147483846" r:id="rId13"/>
    <p:sldLayoutId id="2147483847" r:id="rId14"/>
    <p:sldLayoutId id="2147483848" r:id="rId15"/>
    <p:sldLayoutId id="2147483849" r:id="rId16"/>
    <p:sldLayoutId id="214748385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5558A-CE1A-9D4F-2EDC-F5CC228F429F}"/>
              </a:ext>
            </a:extLst>
          </p:cNvPr>
          <p:cNvSpPr>
            <a:spLocks noGrp="1"/>
          </p:cNvSpPr>
          <p:nvPr>
            <p:ph type="title"/>
          </p:nvPr>
        </p:nvSpPr>
        <p:spPr>
          <a:xfrm>
            <a:off x="1103312" y="492047"/>
            <a:ext cx="9348378" cy="1395747"/>
          </a:xfrm>
        </p:spPr>
        <p:txBody>
          <a:bodyPr/>
          <a:lstStyle/>
          <a:p>
            <a:r>
              <a:rPr lang="en-US" dirty="0"/>
              <a:t>    Team Name – Innovators</a:t>
            </a:r>
            <a:br>
              <a:rPr lang="en-US" dirty="0"/>
            </a:br>
            <a:r>
              <a:rPr lang="en-US" dirty="0"/>
              <a:t> </a:t>
            </a:r>
          </a:p>
        </p:txBody>
      </p:sp>
      <p:sp>
        <p:nvSpPr>
          <p:cNvPr id="3" name="Content Placeholder 2">
            <a:extLst>
              <a:ext uri="{FF2B5EF4-FFF2-40B4-BE49-F238E27FC236}">
                <a16:creationId xmlns:a16="http://schemas.microsoft.com/office/drawing/2014/main" id="{0CCAF968-4390-8ECE-838D-41BC0AAF57BC}"/>
              </a:ext>
            </a:extLst>
          </p:cNvPr>
          <p:cNvSpPr>
            <a:spLocks noGrp="1"/>
          </p:cNvSpPr>
          <p:nvPr>
            <p:ph idx="1"/>
          </p:nvPr>
        </p:nvSpPr>
        <p:spPr>
          <a:xfrm>
            <a:off x="1103312" y="2113936"/>
            <a:ext cx="5425307" cy="4134464"/>
          </a:xfrm>
        </p:spPr>
        <p:txBody>
          <a:bodyPr/>
          <a:lstStyle/>
          <a:p>
            <a:pPr marL="0" indent="0">
              <a:buNone/>
            </a:pPr>
            <a:r>
              <a:rPr lang="en-US" b="1" dirty="0">
                <a:latin typeface="Times New Roman" panose="02020603050405020304" pitchFamily="18" charset="0"/>
                <a:cs typeface="Times New Roman" panose="02020603050405020304" pitchFamily="18" charset="0"/>
              </a:rPr>
              <a:t>Team Member </a:t>
            </a:r>
            <a:r>
              <a:rPr lang="en-US" dirty="0"/>
              <a:t>–</a:t>
            </a:r>
          </a:p>
          <a:p>
            <a:r>
              <a:rPr lang="en-US" sz="1900" dirty="0">
                <a:latin typeface="Times New Roman" panose="02020603050405020304" pitchFamily="18" charset="0"/>
                <a:cs typeface="Times New Roman" panose="02020603050405020304" pitchFamily="18" charset="0"/>
              </a:rPr>
              <a:t>Arpit Tripathi</a:t>
            </a:r>
          </a:p>
          <a:p>
            <a:r>
              <a:rPr lang="en-US" sz="1900" dirty="0">
                <a:latin typeface="Times New Roman" panose="02020603050405020304" pitchFamily="18" charset="0"/>
                <a:cs typeface="Times New Roman" panose="02020603050405020304" pitchFamily="18" charset="0"/>
              </a:rPr>
              <a:t>Hrithik </a:t>
            </a:r>
          </a:p>
          <a:p>
            <a:r>
              <a:rPr lang="en-US" sz="1900" dirty="0">
                <a:latin typeface="Times New Roman" panose="02020603050405020304" pitchFamily="18" charset="0"/>
                <a:cs typeface="Times New Roman" panose="02020603050405020304" pitchFamily="18" charset="0"/>
              </a:rPr>
              <a:t>Priyanshi Shah</a:t>
            </a:r>
          </a:p>
          <a:p>
            <a:r>
              <a:rPr lang="en-US" sz="1900" dirty="0">
                <a:latin typeface="Times New Roman" panose="02020603050405020304" pitchFamily="18" charset="0"/>
                <a:cs typeface="Times New Roman" panose="02020603050405020304" pitchFamily="18" charset="0"/>
              </a:rPr>
              <a:t> Nidhi </a:t>
            </a:r>
          </a:p>
          <a:p>
            <a:pPr marL="0" indent="0">
              <a:buNone/>
            </a:pPr>
            <a:endParaRPr lang="en-US" dirty="0"/>
          </a:p>
        </p:txBody>
      </p:sp>
      <p:pic>
        <p:nvPicPr>
          <p:cNvPr id="9" name="Picture 8">
            <a:extLst>
              <a:ext uri="{FF2B5EF4-FFF2-40B4-BE49-F238E27FC236}">
                <a16:creationId xmlns:a16="http://schemas.microsoft.com/office/drawing/2014/main" id="{67D9C475-FD61-B385-2361-8C2C328198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6895" y="914401"/>
            <a:ext cx="8692331" cy="5943600"/>
          </a:xfrm>
          <a:prstGeom prst="rect">
            <a:avLst/>
          </a:prstGeom>
        </p:spPr>
      </p:pic>
    </p:spTree>
    <p:extLst>
      <p:ext uri="{BB962C8B-B14F-4D97-AF65-F5344CB8AC3E}">
        <p14:creationId xmlns:p14="http://schemas.microsoft.com/office/powerpoint/2010/main" val="5211808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58591-559E-D173-1873-8660453FF53D}"/>
              </a:ext>
            </a:extLst>
          </p:cNvPr>
          <p:cNvSpPr>
            <a:spLocks noGrp="1"/>
          </p:cNvSpPr>
          <p:nvPr>
            <p:ph type="title"/>
          </p:nvPr>
        </p:nvSpPr>
        <p:spPr>
          <a:xfrm>
            <a:off x="1132809" y="560874"/>
            <a:ext cx="8581460" cy="1149939"/>
          </a:xfrm>
        </p:spPr>
        <p:txBody>
          <a:bodyPr/>
          <a:lstStyle/>
          <a:p>
            <a:r>
              <a:rPr lang="en-US" sz="72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UI UX</a:t>
            </a:r>
            <a:br>
              <a:rPr lang="en-US" sz="72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br>
            <a:endParaRPr lang="en-US" sz="7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D173A50-CBF9-389D-EA29-DE91C3C33907}"/>
              </a:ext>
            </a:extLst>
          </p:cNvPr>
          <p:cNvSpPr>
            <a:spLocks noGrp="1"/>
          </p:cNvSpPr>
          <p:nvPr>
            <p:ph idx="1"/>
          </p:nvPr>
        </p:nvSpPr>
        <p:spPr>
          <a:xfrm>
            <a:off x="1132809" y="2226875"/>
            <a:ext cx="10547914" cy="3407010"/>
          </a:xfrm>
        </p:spPr>
        <p:txBody>
          <a:bodyPr>
            <a:normAutofit/>
          </a:bodyPr>
          <a:lstStyle/>
          <a:p>
            <a:r>
              <a:rPr lang="en-US" sz="1900" dirty="0">
                <a:latin typeface="Times New Roman" panose="02020603050405020304" pitchFamily="18" charset="0"/>
                <a:cs typeface="Times New Roman" panose="02020603050405020304" pitchFamily="18" charset="0"/>
              </a:rPr>
              <a:t>For the AutoML Project, I am using the Streamlit framework to design the UI and UX. Streamlit enables rapid development of interactive web applications with a simple and intuitive API. It allows for seamless creation of data ingestion interfaces, interactive visualizations for exploratory data analysis, user-friendly data transformation tools, and straightforward model training and evaluation pages. Streamlit’s real-time updates and responsive design enhance user experience, making it easy to interact with complex machine learning workflows efficiently. This approach ensures a modern, streamlined interface that is both functional and accessible.</a:t>
            </a:r>
          </a:p>
        </p:txBody>
      </p:sp>
    </p:spTree>
    <p:extLst>
      <p:ext uri="{BB962C8B-B14F-4D97-AF65-F5344CB8AC3E}">
        <p14:creationId xmlns:p14="http://schemas.microsoft.com/office/powerpoint/2010/main" val="1782880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62D11-13EB-6D46-5449-652D6C6A22CE}"/>
              </a:ext>
            </a:extLst>
          </p:cNvPr>
          <p:cNvSpPr>
            <a:spLocks noGrp="1"/>
          </p:cNvSpPr>
          <p:nvPr>
            <p:ph type="title"/>
          </p:nvPr>
        </p:nvSpPr>
        <p:spPr/>
        <p:txBody>
          <a:bodyPr/>
          <a:lstStyle/>
          <a:p>
            <a:r>
              <a:rPr lang="en-US" sz="72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User Dashboard</a:t>
            </a:r>
            <a:endParaRPr lang="en-US" sz="7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71B1A45-FBCF-64C1-7B3F-EA92F2A8A75C}"/>
              </a:ext>
            </a:extLst>
          </p:cNvPr>
          <p:cNvSpPr>
            <a:spLocks noGrp="1"/>
          </p:cNvSpPr>
          <p:nvPr>
            <p:ph idx="1"/>
          </p:nvPr>
        </p:nvSpPr>
        <p:spPr>
          <a:xfrm>
            <a:off x="1086188" y="2301314"/>
            <a:ext cx="8524568" cy="3097161"/>
          </a:xfrm>
        </p:spPr>
        <p:txBody>
          <a:bodyPr/>
          <a:lstStyle/>
          <a:p>
            <a:r>
              <a:rPr lang="en-US" dirty="0">
                <a:latin typeface="Times New Roman" panose="02020603050405020304" pitchFamily="18" charset="0"/>
                <a:cs typeface="Times New Roman" panose="02020603050405020304" pitchFamily="18" charset="0"/>
              </a:rPr>
              <a:t>Data Ingestion:</a:t>
            </a:r>
          </a:p>
          <a:p>
            <a:r>
              <a:rPr lang="en-US" dirty="0">
                <a:latin typeface="Times New Roman" panose="02020603050405020304" pitchFamily="18" charset="0"/>
                <a:cs typeface="Times New Roman" panose="02020603050405020304" pitchFamily="18" charset="0"/>
              </a:rPr>
              <a:t>Exploratory Data Analysis (EDA):</a:t>
            </a:r>
          </a:p>
          <a:p>
            <a:r>
              <a:rPr lang="en-US" dirty="0">
                <a:latin typeface="Times New Roman" panose="02020603050405020304" pitchFamily="18" charset="0"/>
                <a:cs typeface="Times New Roman" panose="02020603050405020304" pitchFamily="18" charset="0"/>
              </a:rPr>
              <a:t>Data Transformation:</a:t>
            </a:r>
          </a:p>
          <a:p>
            <a:r>
              <a:rPr lang="en-US" dirty="0">
                <a:latin typeface="Times New Roman" panose="02020603050405020304" pitchFamily="18" charset="0"/>
                <a:cs typeface="Times New Roman" panose="02020603050405020304" pitchFamily="18" charset="0"/>
              </a:rPr>
              <a:t>Modeling:</a:t>
            </a:r>
          </a:p>
          <a:p>
            <a:r>
              <a:rPr lang="en-US" dirty="0">
                <a:latin typeface="Times New Roman" panose="02020603050405020304" pitchFamily="18" charset="0"/>
                <a:cs typeface="Times New Roman" panose="02020603050405020304" pitchFamily="18" charset="0"/>
              </a:rPr>
              <a:t>Download:</a:t>
            </a:r>
          </a:p>
        </p:txBody>
      </p:sp>
    </p:spTree>
    <p:extLst>
      <p:ext uri="{BB962C8B-B14F-4D97-AF65-F5344CB8AC3E}">
        <p14:creationId xmlns:p14="http://schemas.microsoft.com/office/powerpoint/2010/main" val="2010811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84056-2C69-F3AE-D9BB-730A0E8A591D}"/>
              </a:ext>
            </a:extLst>
          </p:cNvPr>
          <p:cNvSpPr>
            <a:spLocks noGrp="1"/>
          </p:cNvSpPr>
          <p:nvPr>
            <p:ph type="title"/>
          </p:nvPr>
        </p:nvSpPr>
        <p:spPr>
          <a:xfrm>
            <a:off x="646111" y="324899"/>
            <a:ext cx="9404723" cy="1400530"/>
          </a:xfrm>
        </p:spPr>
        <p:txBody>
          <a:bodyPr/>
          <a:lstStyle/>
          <a:p>
            <a:r>
              <a:rPr lang="en-US" sz="72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Shippable</a:t>
            </a:r>
            <a:endParaRPr lang="en-US" sz="7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72934B8-35C5-510D-F02E-122B8F4EF56F}"/>
              </a:ext>
            </a:extLst>
          </p:cNvPr>
          <p:cNvSpPr>
            <a:spLocks noGrp="1"/>
          </p:cNvSpPr>
          <p:nvPr>
            <p:ph idx="1"/>
          </p:nvPr>
        </p:nvSpPr>
        <p:spPr>
          <a:xfrm>
            <a:off x="1032388" y="2163097"/>
            <a:ext cx="10677832" cy="3421759"/>
          </a:xfrm>
        </p:spPr>
        <p:txBody>
          <a:bodyPr/>
          <a:lstStyle/>
          <a:p>
            <a:r>
              <a:rPr lang="en-US" dirty="0">
                <a:latin typeface="Times New Roman" panose="02020603050405020304" pitchFamily="18" charset="0"/>
                <a:cs typeface="Times New Roman" panose="02020603050405020304" pitchFamily="18" charset="0"/>
              </a:rPr>
              <a:t>The AutoML Project is a shippable solution designed to streamline machine learning workflows. It offers a complete end-to-end platform with functionalities for data ingestion, exploratory data analysis, data transformation, automated model training, and result downloading. Built using Streamlit, it features an intuitive and responsive UI/UX for seamless interaction. Users can effortlessly upload datasets, explore data insights, preprocess data, and train models with minimal manual intervention. The system is scalable, allowing for easy deployment and integration into various applications. With built-in export options, users can quickly deploy or further analyze their models and data.</a:t>
            </a:r>
          </a:p>
        </p:txBody>
      </p:sp>
    </p:spTree>
    <p:extLst>
      <p:ext uri="{BB962C8B-B14F-4D97-AF65-F5344CB8AC3E}">
        <p14:creationId xmlns:p14="http://schemas.microsoft.com/office/powerpoint/2010/main" val="2512280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C5D63-7B9A-BF45-AB76-B5FB244CE489}"/>
              </a:ext>
            </a:extLst>
          </p:cNvPr>
          <p:cNvSpPr>
            <a:spLocks noGrp="1"/>
          </p:cNvSpPr>
          <p:nvPr>
            <p:ph type="title"/>
          </p:nvPr>
        </p:nvSpPr>
        <p:spPr>
          <a:xfrm>
            <a:off x="3873910" y="2310582"/>
            <a:ext cx="4827640" cy="1956620"/>
          </a:xfrm>
        </p:spPr>
        <p:txBody>
          <a:bodyPr/>
          <a:lstStyle/>
          <a:p>
            <a:r>
              <a:rPr lang="en-US" sz="9000" dirty="0">
                <a:latin typeface="Times New Roman" panose="02020603050405020304" pitchFamily="18" charset="0"/>
                <a:cs typeface="Times New Roman" panose="02020603050405020304" pitchFamily="18" charset="0"/>
              </a:rPr>
              <a:t>Thanks!</a:t>
            </a:r>
          </a:p>
        </p:txBody>
      </p:sp>
    </p:spTree>
    <p:extLst>
      <p:ext uri="{BB962C8B-B14F-4D97-AF65-F5344CB8AC3E}">
        <p14:creationId xmlns:p14="http://schemas.microsoft.com/office/powerpoint/2010/main" val="319853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B5B41-9241-5B67-D645-38022FDD7ED9}"/>
              </a:ext>
            </a:extLst>
          </p:cNvPr>
          <p:cNvSpPr>
            <a:spLocks noGrp="1"/>
          </p:cNvSpPr>
          <p:nvPr>
            <p:ph type="ctrTitle"/>
          </p:nvPr>
        </p:nvSpPr>
        <p:spPr>
          <a:xfrm>
            <a:off x="771497" y="344130"/>
            <a:ext cx="9882090" cy="1353032"/>
          </a:xfrm>
        </p:spPr>
        <p:txBody>
          <a:bodyPr/>
          <a:lstStyle/>
          <a:p>
            <a:r>
              <a:rPr lang="en-US" dirty="0">
                <a:latin typeface="Times New Roman" panose="02020603050405020304" pitchFamily="18" charset="0"/>
                <a:cs typeface="Times New Roman" panose="02020603050405020304" pitchFamily="18" charset="0"/>
              </a:rPr>
              <a:t>Table Content :-</a:t>
            </a:r>
          </a:p>
        </p:txBody>
      </p:sp>
      <p:sp>
        <p:nvSpPr>
          <p:cNvPr id="6" name="TextBox 5">
            <a:extLst>
              <a:ext uri="{FF2B5EF4-FFF2-40B4-BE49-F238E27FC236}">
                <a16:creationId xmlns:a16="http://schemas.microsoft.com/office/drawing/2014/main" id="{29351418-A2A6-72C3-6BB5-45B51E764730}"/>
              </a:ext>
            </a:extLst>
          </p:cNvPr>
          <p:cNvSpPr txBox="1"/>
          <p:nvPr/>
        </p:nvSpPr>
        <p:spPr>
          <a:xfrm>
            <a:off x="1081548" y="1848465"/>
            <a:ext cx="3097161" cy="2308324"/>
          </a:xfrm>
          <a:prstGeom prst="rect">
            <a:avLst/>
          </a:prstGeom>
          <a:noFill/>
        </p:spPr>
        <p:txBody>
          <a:bodyPr wrap="square">
            <a:spAutoFit/>
          </a:bodyPr>
          <a:lstStyle/>
          <a:p>
            <a:pPr marL="285750" indent="-285750">
              <a:buFont typeface="Arial" panose="020B0604020202020204" pitchFamily="34" charset="0"/>
              <a:buChar char="•"/>
            </a:pPr>
            <a:r>
              <a:rPr lang="en-US" sz="18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Introduction </a:t>
            </a:r>
          </a:p>
          <a:p>
            <a:pPr marL="285750" indent="-285750">
              <a:buFont typeface="Arial" panose="020B0604020202020204" pitchFamily="34" charset="0"/>
              <a:buChar char="•"/>
            </a:pPr>
            <a:r>
              <a:rPr lang="en-US"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Plan</a:t>
            </a:r>
          </a:p>
          <a:p>
            <a:pPr marL="285750" indent="-285750">
              <a:buFont typeface="Arial" panose="020B0604020202020204" pitchFamily="34" charset="0"/>
              <a:buChar char="•"/>
            </a:pPr>
            <a:r>
              <a:rPr lang="en-US" sz="180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Architechture</a:t>
            </a:r>
            <a:r>
              <a:rPr lang="en-US" sz="18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 Files</a:t>
            </a:r>
          </a:p>
          <a:p>
            <a:pPr marL="285750" indent="-285750">
              <a:buFont typeface="Arial" panose="020B0604020202020204" pitchFamily="34" charset="0"/>
              <a:buChar char="•"/>
            </a:pPr>
            <a:r>
              <a:rPr lang="en-US"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AI ML</a:t>
            </a:r>
          </a:p>
          <a:p>
            <a:pPr marL="285750" indent="-285750">
              <a:buFont typeface="Arial" panose="020B0604020202020204" pitchFamily="34" charset="0"/>
              <a:buChar char="•"/>
            </a:pPr>
            <a:r>
              <a:rPr lang="en-US"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UI UX</a:t>
            </a:r>
          </a:p>
          <a:p>
            <a:pPr marL="285750" indent="-285750">
              <a:buFont typeface="Arial" panose="020B0604020202020204" pitchFamily="34" charset="0"/>
              <a:buChar char="•"/>
            </a:pPr>
            <a:r>
              <a:rPr lang="en-US"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Team Member </a:t>
            </a:r>
          </a:p>
          <a:p>
            <a:pPr marL="285750" indent="-285750">
              <a:buFont typeface="Arial" panose="020B0604020202020204" pitchFamily="34" charset="0"/>
              <a:buChar char="•"/>
            </a:pPr>
            <a:r>
              <a:rPr lang="en-US"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Shippable </a:t>
            </a:r>
          </a:p>
        </p:txBody>
      </p:sp>
    </p:spTree>
    <p:extLst>
      <p:ext uri="{BB962C8B-B14F-4D97-AF65-F5344CB8AC3E}">
        <p14:creationId xmlns:p14="http://schemas.microsoft.com/office/powerpoint/2010/main" val="362337597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990EF-D84C-05F5-D572-7F268503C4FA}"/>
              </a:ext>
            </a:extLst>
          </p:cNvPr>
          <p:cNvSpPr>
            <a:spLocks noGrp="1"/>
          </p:cNvSpPr>
          <p:nvPr>
            <p:ph type="ctrTitle"/>
          </p:nvPr>
        </p:nvSpPr>
        <p:spPr>
          <a:xfrm>
            <a:off x="1083402" y="0"/>
            <a:ext cx="6182635" cy="1531374"/>
          </a:xfrm>
        </p:spPr>
        <p:txBody>
          <a:bodyPr/>
          <a:lstStyle/>
          <a:p>
            <a:r>
              <a:rPr lang="en-US" dirty="0"/>
              <a:t>Introduction</a:t>
            </a:r>
          </a:p>
        </p:txBody>
      </p:sp>
      <p:sp>
        <p:nvSpPr>
          <p:cNvPr id="3" name="Subtitle 2">
            <a:extLst>
              <a:ext uri="{FF2B5EF4-FFF2-40B4-BE49-F238E27FC236}">
                <a16:creationId xmlns:a16="http://schemas.microsoft.com/office/drawing/2014/main" id="{A47EEDBF-5C64-3071-D51B-47529A1EC1DA}"/>
              </a:ext>
            </a:extLst>
          </p:cNvPr>
          <p:cNvSpPr>
            <a:spLocks noGrp="1"/>
          </p:cNvSpPr>
          <p:nvPr>
            <p:ph type="subTitle" idx="1"/>
          </p:nvPr>
        </p:nvSpPr>
        <p:spPr>
          <a:xfrm>
            <a:off x="254365" y="1907457"/>
            <a:ext cx="6182635" cy="4621161"/>
          </a:xfrm>
        </p:spPr>
        <p:txBody>
          <a:bodyPr>
            <a:normAutofit/>
          </a:bodyPr>
          <a:lstStyle/>
          <a:p>
            <a:r>
              <a:rPr lang="en-US" sz="1800" cap="none" dirty="0">
                <a:solidFill>
                  <a:schemeClr val="tx1"/>
                </a:solidFill>
                <a:latin typeface="Times New Roman" panose="02020603050405020304" pitchFamily="18" charset="0"/>
                <a:ea typeface="Microsoft YaHei UI Light" panose="020B0502040204020203" pitchFamily="34" charset="-122"/>
                <a:cs typeface="Times New Roman" panose="02020603050405020304" pitchFamily="18" charset="0"/>
              </a:rPr>
              <a:t>Welcome to the auto ml project, a comprehensive solution designed to simplify and streamline the process of creating and deploying machine learning models. Our platform integrates cutting-edge technology with an intuitive user interface to make advanced machine learning accessible to users of all skill levels. The auto ml project offers a seamless end-to-end experience, guiding users through each crucial step of the machine learning pipeline. Our platform ensures that you can efficiently handle your data and create powerful models without extensive technical expertise</a:t>
            </a:r>
            <a:r>
              <a:rPr lang="en-US" dirty="0">
                <a:solidFill>
                  <a:schemeClr val="tx1"/>
                </a:solidFill>
                <a:latin typeface="Times New Roman" panose="02020603050405020304" pitchFamily="18" charset="0"/>
                <a:cs typeface="Times New Roman" panose="02020603050405020304" pitchFamily="18" charset="0"/>
              </a:rPr>
              <a:t>.</a:t>
            </a:r>
          </a:p>
        </p:txBody>
      </p:sp>
      <p:pic>
        <p:nvPicPr>
          <p:cNvPr id="8" name="Picture 7">
            <a:extLst>
              <a:ext uri="{FF2B5EF4-FFF2-40B4-BE49-F238E27FC236}">
                <a16:creationId xmlns:a16="http://schemas.microsoft.com/office/drawing/2014/main" id="{F263DBA1-7F6D-7DEE-5FC2-58981ECF0E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7276" y="1602658"/>
            <a:ext cx="5584723" cy="3510423"/>
          </a:xfrm>
          <a:prstGeom prst="rect">
            <a:avLst/>
          </a:prstGeom>
        </p:spPr>
      </p:pic>
    </p:spTree>
    <p:extLst>
      <p:ext uri="{BB962C8B-B14F-4D97-AF65-F5344CB8AC3E}">
        <p14:creationId xmlns:p14="http://schemas.microsoft.com/office/powerpoint/2010/main" val="93658522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E678D-94AF-B96B-101A-F7C3FB468EDF}"/>
              </a:ext>
            </a:extLst>
          </p:cNvPr>
          <p:cNvSpPr>
            <a:spLocks noGrp="1"/>
          </p:cNvSpPr>
          <p:nvPr>
            <p:ph type="title"/>
          </p:nvPr>
        </p:nvSpPr>
        <p:spPr>
          <a:xfrm>
            <a:off x="1029569" y="249264"/>
            <a:ext cx="8822353" cy="1610465"/>
          </a:xfrm>
        </p:spPr>
        <p:txBody>
          <a:bodyPr/>
          <a:lstStyle/>
          <a:p>
            <a:r>
              <a:rPr lang="en-US" sz="7000" b="1" dirty="0">
                <a:latin typeface="Times New Roman" panose="02020603050405020304" pitchFamily="18" charset="0"/>
                <a:cs typeface="Times New Roman" panose="02020603050405020304" pitchFamily="18" charset="0"/>
              </a:rPr>
              <a:t>Navigation Overview</a:t>
            </a:r>
          </a:p>
        </p:txBody>
      </p:sp>
      <p:sp>
        <p:nvSpPr>
          <p:cNvPr id="3" name="Content Placeholder 2">
            <a:extLst>
              <a:ext uri="{FF2B5EF4-FFF2-40B4-BE49-F238E27FC236}">
                <a16:creationId xmlns:a16="http://schemas.microsoft.com/office/drawing/2014/main" id="{E45AF54D-DB30-5C4A-F72B-473216D65A8A}"/>
              </a:ext>
            </a:extLst>
          </p:cNvPr>
          <p:cNvSpPr>
            <a:spLocks noGrp="1"/>
          </p:cNvSpPr>
          <p:nvPr>
            <p:ph idx="1"/>
          </p:nvPr>
        </p:nvSpPr>
        <p:spPr>
          <a:xfrm>
            <a:off x="1029569" y="2249258"/>
            <a:ext cx="10276122" cy="4553794"/>
          </a:xfrm>
        </p:spPr>
        <p:txBody>
          <a:bodyPr>
            <a:normAutofit lnSpcReduction="10000"/>
          </a:bodyPr>
          <a:lstStyle/>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Data Ingestion:</a:t>
            </a:r>
            <a:r>
              <a:rPr lang="en-US" dirty="0">
                <a:latin typeface="Times New Roman" panose="02020603050405020304" pitchFamily="18" charset="0"/>
                <a:cs typeface="Times New Roman" panose="02020603050405020304" pitchFamily="18" charset="0"/>
              </a:rPr>
              <a:t> Effortlessly import datasets from various sources, ensuring your data is ready for analysis and modeling.</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Exploratory Data Analysis (EDA):</a:t>
            </a:r>
            <a:r>
              <a:rPr lang="en-US" dirty="0">
                <a:latin typeface="Times New Roman" panose="02020603050405020304" pitchFamily="18" charset="0"/>
                <a:cs typeface="Times New Roman" panose="02020603050405020304" pitchFamily="18" charset="0"/>
              </a:rPr>
              <a:t> Gain insights into your data through visualizations and summary statistics, helping you understand the underlying patterns and relationships.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Data Transformation:</a:t>
            </a:r>
            <a:r>
              <a:rPr lang="en-US"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Enables the creation of new features through transformations or aggregations based on existing data. Allows the removal of unnecessary or redundant features to streamline the dataset and improve model performance</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Modeling:</a:t>
            </a:r>
            <a:r>
              <a:rPr lang="en-US" dirty="0">
                <a:latin typeface="Times New Roman" panose="02020603050405020304" pitchFamily="18" charset="0"/>
                <a:cs typeface="Times New Roman" panose="02020603050405020304" pitchFamily="18" charset="0"/>
              </a:rPr>
              <a:t> Automatically train and evaluate multiple machine learning models to identify the best performing model for your data, saving you time and effort.</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Download:</a:t>
            </a:r>
            <a:r>
              <a:rPr lang="en-US" dirty="0">
                <a:latin typeface="Times New Roman" panose="02020603050405020304" pitchFamily="18" charset="0"/>
                <a:cs typeface="Times New Roman" panose="02020603050405020304" pitchFamily="18" charset="0"/>
              </a:rPr>
              <a:t> Export your trained models and processed data for deployment or further analysis, ensuring you can leverage your results in real-world applications.</a:t>
            </a:r>
          </a:p>
          <a:p>
            <a:r>
              <a:rPr lang="en-US" dirty="0">
                <a:latin typeface="Times New Roman" panose="02020603050405020304" pitchFamily="18" charset="0"/>
                <a:cs typeface="Times New Roman" panose="02020603050405020304" pitchFamily="18" charset="0"/>
              </a:rPr>
              <a:t>With the AutoML Project, we aim to empower users to harness the full potential of machine learning, making the journey from raw data to predictive models as smooth and efficient as possible.</a:t>
            </a:r>
          </a:p>
          <a:p>
            <a:endParaRPr lang="en-US"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610A4019-9AA0-D67A-20FF-C0C1F7E74DEC}"/>
              </a:ext>
            </a:extLst>
          </p:cNvPr>
          <p:cNvSpPr/>
          <p:nvPr/>
        </p:nvSpPr>
        <p:spPr>
          <a:xfrm>
            <a:off x="915082" y="1521175"/>
            <a:ext cx="8743703" cy="677108"/>
          </a:xfrm>
          <a:prstGeom prst="rect">
            <a:avLst/>
          </a:prstGeom>
          <a:noFill/>
        </p:spPr>
        <p:txBody>
          <a:bodyPr wrap="square" lIns="91440" tIns="45720" rIns="91440" bIns="45720">
            <a:spAutoFit/>
          </a:bodyPr>
          <a:lstStyle/>
          <a:p>
            <a:r>
              <a:rPr lang="en-US" sz="1900" dirty="0">
                <a:latin typeface="Times New Roman" panose="02020603050405020304" pitchFamily="18" charset="0"/>
                <a:cs typeface="Times New Roman" panose="02020603050405020304" pitchFamily="18" charset="0"/>
              </a:rPr>
              <a:t>On the front page of our AutoML Project, you will find easy access to the following key functionalities:</a:t>
            </a:r>
            <a:endParaRPr lang="en-US" sz="19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1598715"/>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32A8-BDFF-4EC8-30B3-2818980590AE}"/>
              </a:ext>
            </a:extLst>
          </p:cNvPr>
          <p:cNvSpPr>
            <a:spLocks noGrp="1"/>
          </p:cNvSpPr>
          <p:nvPr>
            <p:ph type="title"/>
          </p:nvPr>
        </p:nvSpPr>
        <p:spPr>
          <a:xfrm>
            <a:off x="1018757" y="354396"/>
            <a:ext cx="9404723" cy="1012288"/>
          </a:xfrm>
        </p:spPr>
        <p:txBody>
          <a:bodyPr/>
          <a:lstStyle/>
          <a:p>
            <a:r>
              <a:rPr lang="en-US" sz="72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Plan</a:t>
            </a:r>
            <a:br>
              <a:rPr lang="en-US" sz="72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br>
            <a:endParaRPr lang="en-US" sz="7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F0694BE-736C-D040-5954-2FEF4E9E4E04}"/>
              </a:ext>
            </a:extLst>
          </p:cNvPr>
          <p:cNvSpPr>
            <a:spLocks noGrp="1"/>
          </p:cNvSpPr>
          <p:nvPr>
            <p:ph idx="1"/>
          </p:nvPr>
        </p:nvSpPr>
        <p:spPr>
          <a:xfrm>
            <a:off x="1128811" y="1907459"/>
            <a:ext cx="9184614" cy="4517922"/>
          </a:xfrm>
        </p:spPr>
        <p:txBody>
          <a:bodyPr/>
          <a:lstStyle/>
          <a:p>
            <a:r>
              <a:rPr lang="en-US" dirty="0">
                <a:latin typeface="Times New Roman" panose="02020603050405020304" pitchFamily="18" charset="0"/>
                <a:cs typeface="Times New Roman" panose="02020603050405020304" pitchFamily="18" charset="0"/>
              </a:rPr>
              <a:t>Requirements Gathering</a:t>
            </a:r>
          </a:p>
          <a:p>
            <a:r>
              <a:rPr lang="en-US" dirty="0">
                <a:latin typeface="Times New Roman" panose="02020603050405020304" pitchFamily="18" charset="0"/>
                <a:cs typeface="Times New Roman" panose="02020603050405020304" pitchFamily="18" charset="0"/>
              </a:rPr>
              <a:t>Design and Architecture</a:t>
            </a:r>
          </a:p>
          <a:p>
            <a:r>
              <a:rPr lang="en-US" dirty="0">
                <a:latin typeface="Times New Roman" panose="02020603050405020304" pitchFamily="18" charset="0"/>
                <a:cs typeface="Times New Roman" panose="02020603050405020304" pitchFamily="18" charset="0"/>
              </a:rPr>
              <a:t>Frontend Development</a:t>
            </a:r>
          </a:p>
          <a:p>
            <a:r>
              <a:rPr lang="en-US" dirty="0">
                <a:latin typeface="Times New Roman" panose="02020603050405020304" pitchFamily="18" charset="0"/>
                <a:cs typeface="Times New Roman" panose="02020603050405020304" pitchFamily="18" charset="0"/>
              </a:rPr>
              <a:t>Backend Development</a:t>
            </a:r>
          </a:p>
          <a:p>
            <a:r>
              <a:rPr lang="en-US" dirty="0">
                <a:latin typeface="Times New Roman" panose="02020603050405020304" pitchFamily="18" charset="0"/>
                <a:cs typeface="Times New Roman" panose="02020603050405020304" pitchFamily="18" charset="0"/>
              </a:rPr>
              <a:t>Integration and Testing</a:t>
            </a:r>
          </a:p>
          <a:p>
            <a:r>
              <a:rPr lang="en-US" dirty="0">
                <a:latin typeface="Times New Roman" panose="02020603050405020304" pitchFamily="18" charset="0"/>
                <a:cs typeface="Times New Roman" panose="02020603050405020304" pitchFamily="18" charset="0"/>
              </a:rPr>
              <a:t>Success Metrics</a:t>
            </a:r>
          </a:p>
        </p:txBody>
      </p:sp>
    </p:spTree>
    <p:extLst>
      <p:ext uri="{BB962C8B-B14F-4D97-AF65-F5344CB8AC3E}">
        <p14:creationId xmlns:p14="http://schemas.microsoft.com/office/powerpoint/2010/main" val="218634691"/>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26E6E-11DA-5718-0B67-A55473B856F6}"/>
              </a:ext>
            </a:extLst>
          </p:cNvPr>
          <p:cNvSpPr>
            <a:spLocks noGrp="1"/>
          </p:cNvSpPr>
          <p:nvPr>
            <p:ph type="title"/>
          </p:nvPr>
        </p:nvSpPr>
        <p:spPr>
          <a:xfrm>
            <a:off x="857505" y="268212"/>
            <a:ext cx="9404723" cy="1400530"/>
          </a:xfrm>
        </p:spPr>
        <p:txBody>
          <a:bodyPr/>
          <a:lstStyle/>
          <a:p>
            <a:r>
              <a:rPr lang="en-US" sz="720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Architechture</a:t>
            </a:r>
            <a:endParaRPr lang="en-US" sz="7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822F74-AC8F-D73B-CB6C-A47201B4B05C}"/>
              </a:ext>
            </a:extLst>
          </p:cNvPr>
          <p:cNvSpPr>
            <a:spLocks noGrp="1"/>
          </p:cNvSpPr>
          <p:nvPr>
            <p:ph idx="1"/>
          </p:nvPr>
        </p:nvSpPr>
        <p:spPr>
          <a:xfrm>
            <a:off x="857505" y="2718764"/>
            <a:ext cx="10911707" cy="3871024"/>
          </a:xfrm>
        </p:spPr>
        <p:txBody>
          <a:bodyPr>
            <a:noAutofit/>
          </a:bodyPr>
          <a:lstStyle/>
          <a:p>
            <a:r>
              <a:rPr lang="en-US" b="1" dirty="0">
                <a:latin typeface="Times New Roman" panose="02020603050405020304" pitchFamily="18" charset="0"/>
                <a:cs typeface="Times New Roman" panose="02020603050405020304" pitchFamily="18" charset="0"/>
              </a:rPr>
              <a:t>1. Frontend</a:t>
            </a:r>
          </a:p>
          <a:p>
            <a:pPr>
              <a:buFont typeface="Arial" panose="020B0604020202020204" pitchFamily="34" charset="0"/>
              <a:buChar char="•"/>
            </a:pPr>
            <a:r>
              <a:rPr lang="en-US" sz="1900" b="1" dirty="0">
                <a:latin typeface="Times New Roman" panose="02020603050405020304" pitchFamily="18" charset="0"/>
                <a:cs typeface="Times New Roman" panose="02020603050405020304" pitchFamily="18" charset="0"/>
              </a:rPr>
              <a:t>Technology Stack:</a:t>
            </a:r>
            <a:r>
              <a:rPr lang="en-US" sz="1900" dirty="0">
                <a:latin typeface="Times New Roman" panose="02020603050405020304" pitchFamily="18" charset="0"/>
                <a:cs typeface="Times New Roman" panose="02020603050405020304" pitchFamily="18" charset="0"/>
              </a:rPr>
              <a:t> Streamlit</a:t>
            </a:r>
          </a:p>
          <a:p>
            <a:pPr>
              <a:buFont typeface="Arial" panose="020B0604020202020204" pitchFamily="34" charset="0"/>
              <a:buChar char="•"/>
            </a:pPr>
            <a:r>
              <a:rPr lang="en-US" sz="1900" b="1" dirty="0">
                <a:latin typeface="Times New Roman" panose="02020603050405020304" pitchFamily="18" charset="0"/>
                <a:cs typeface="Times New Roman" panose="02020603050405020304" pitchFamily="18" charset="0"/>
              </a:rPr>
              <a:t>Responsibilities:</a:t>
            </a:r>
            <a:endParaRPr lang="en-US" sz="19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900" b="1" dirty="0">
                <a:latin typeface="Times New Roman" panose="02020603050405020304" pitchFamily="18" charset="0"/>
                <a:cs typeface="Times New Roman" panose="02020603050405020304" pitchFamily="18" charset="0"/>
              </a:rPr>
              <a:t>User Interface:</a:t>
            </a:r>
            <a:r>
              <a:rPr lang="en-US" sz="1900" dirty="0">
                <a:latin typeface="Times New Roman" panose="02020603050405020304" pitchFamily="18" charset="0"/>
                <a:cs typeface="Times New Roman" panose="02020603050405020304" pitchFamily="18" charset="0"/>
              </a:rPr>
              <a:t> Provides an intuitive and interactive interface for data ingestion, exploratory data analysis (EDA), data transformation, model training, and result downloading.</a:t>
            </a:r>
          </a:p>
          <a:p>
            <a:pPr marL="742950" lvl="1" indent="-285750">
              <a:buFont typeface="Arial" panose="020B0604020202020204" pitchFamily="34" charset="0"/>
              <a:buChar char="•"/>
            </a:pPr>
            <a:r>
              <a:rPr lang="en-US" sz="1900" b="1" dirty="0">
                <a:latin typeface="Times New Roman" panose="02020603050405020304" pitchFamily="18" charset="0"/>
                <a:cs typeface="Times New Roman" panose="02020603050405020304" pitchFamily="18" charset="0"/>
              </a:rPr>
              <a:t>Features:</a:t>
            </a:r>
            <a:r>
              <a:rPr lang="en-US" sz="1900" dirty="0">
                <a:latin typeface="Times New Roman" panose="02020603050405020304" pitchFamily="18" charset="0"/>
                <a:cs typeface="Times New Roman" panose="02020603050405020304" pitchFamily="18" charset="0"/>
              </a:rPr>
              <a:t> Interactive widgets (file uploaders, sliders, buttons), data visualization (charts, graphs), and user authentication.</a:t>
            </a:r>
          </a:p>
          <a:p>
            <a:pPr marL="0" indent="0">
              <a:buNone/>
            </a:pPr>
            <a:endParaRPr lang="en-US" sz="3000" dirty="0"/>
          </a:p>
        </p:txBody>
      </p:sp>
      <p:sp>
        <p:nvSpPr>
          <p:cNvPr id="5" name="Rectangle 4">
            <a:extLst>
              <a:ext uri="{FF2B5EF4-FFF2-40B4-BE49-F238E27FC236}">
                <a16:creationId xmlns:a16="http://schemas.microsoft.com/office/drawing/2014/main" id="{DB002EB7-F687-0FB9-5D21-F56ED3BA5235}"/>
              </a:ext>
            </a:extLst>
          </p:cNvPr>
          <p:cNvSpPr/>
          <p:nvPr/>
        </p:nvSpPr>
        <p:spPr>
          <a:xfrm>
            <a:off x="637806" y="2117373"/>
            <a:ext cx="1869419" cy="400110"/>
          </a:xfrm>
          <a:prstGeom prst="rect">
            <a:avLst/>
          </a:prstGeom>
          <a:noFill/>
        </p:spPr>
        <p:txBody>
          <a:bodyPr wrap="square" lIns="91440" tIns="45720" rIns="91440" bIns="45720">
            <a:spAutoFit/>
          </a:bodyPr>
          <a:lstStyle/>
          <a:p>
            <a:pPr algn="ctr"/>
            <a:r>
              <a:rPr lang="en-US" sz="2000" dirty="0">
                <a:latin typeface="Times New Roman" panose="02020603050405020304" pitchFamily="18" charset="0"/>
                <a:cs typeface="Times New Roman" panose="02020603050405020304" pitchFamily="18" charset="0"/>
              </a:rPr>
              <a:t>Components:-</a:t>
            </a:r>
            <a:endParaRPr lang="en-US" sz="2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796093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5A9DD-6301-5B4A-B01E-8078A2D47B07}"/>
              </a:ext>
            </a:extLst>
          </p:cNvPr>
          <p:cNvSpPr>
            <a:spLocks noGrp="1"/>
          </p:cNvSpPr>
          <p:nvPr>
            <p:ph type="title"/>
          </p:nvPr>
        </p:nvSpPr>
        <p:spPr/>
        <p:txBody>
          <a:bodyPr/>
          <a:lstStyle/>
          <a:p>
            <a:r>
              <a:rPr lang="en-US" sz="7200" dirty="0">
                <a:latin typeface="Times New Roman" panose="02020603050405020304" pitchFamily="18" charset="0"/>
                <a:cs typeface="Times New Roman" panose="02020603050405020304" pitchFamily="18" charset="0"/>
              </a:rPr>
              <a:t>Backend</a:t>
            </a:r>
          </a:p>
        </p:txBody>
      </p:sp>
      <p:sp>
        <p:nvSpPr>
          <p:cNvPr id="3" name="Content Placeholder 2">
            <a:extLst>
              <a:ext uri="{FF2B5EF4-FFF2-40B4-BE49-F238E27FC236}">
                <a16:creationId xmlns:a16="http://schemas.microsoft.com/office/drawing/2014/main" id="{613BAA36-8C14-8F89-2BBE-2670B1D063EC}"/>
              </a:ext>
            </a:extLst>
          </p:cNvPr>
          <p:cNvSpPr>
            <a:spLocks noGrp="1"/>
          </p:cNvSpPr>
          <p:nvPr>
            <p:ph idx="1"/>
          </p:nvPr>
        </p:nvSpPr>
        <p:spPr>
          <a:xfrm>
            <a:off x="806246" y="2438400"/>
            <a:ext cx="11031793" cy="3067665"/>
          </a:xfrm>
        </p:spPr>
        <p:txBody>
          <a:bodyPr>
            <a:normAutofit/>
          </a:bodyPr>
          <a:lstStyle/>
          <a:p>
            <a:r>
              <a:rPr lang="en-US" sz="1900" b="1" dirty="0">
                <a:latin typeface="Times New Roman" panose="02020603050405020304" pitchFamily="18" charset="0"/>
                <a:cs typeface="Times New Roman" panose="02020603050405020304" pitchFamily="18" charset="0"/>
              </a:rPr>
              <a:t>Technology Stack:</a:t>
            </a:r>
            <a:r>
              <a:rPr lang="en-US" sz="1900" dirty="0">
                <a:latin typeface="Times New Roman" panose="02020603050405020304" pitchFamily="18" charset="0"/>
                <a:cs typeface="Times New Roman" panose="02020603050405020304" pitchFamily="18" charset="0"/>
              </a:rPr>
              <a:t> Python</a:t>
            </a:r>
          </a:p>
          <a:p>
            <a:r>
              <a:rPr lang="en-US" sz="1900" dirty="0">
                <a:latin typeface="Times New Roman" panose="02020603050405020304" pitchFamily="18" charset="0"/>
                <a:cs typeface="Times New Roman" panose="02020603050405020304" pitchFamily="18" charset="0"/>
              </a:rPr>
              <a:t>Responsibilities:- </a:t>
            </a:r>
          </a:p>
          <a:p>
            <a:r>
              <a:rPr lang="en-US" sz="1900" b="1" dirty="0">
                <a:latin typeface="Times New Roman" panose="02020603050405020304" pitchFamily="18" charset="0"/>
                <a:cs typeface="Times New Roman" panose="02020603050405020304" pitchFamily="18" charset="0"/>
              </a:rPr>
              <a:t>Model Training:</a:t>
            </a:r>
            <a:r>
              <a:rPr lang="en-US" sz="1900" dirty="0">
                <a:latin typeface="Times New Roman" panose="02020603050405020304" pitchFamily="18" charset="0"/>
                <a:cs typeface="Times New Roman" panose="02020603050405020304" pitchFamily="18" charset="0"/>
              </a:rPr>
              <a:t> Utilizes machine learning libraries like ydata_profiling and pycaret for model training and evaluation.</a:t>
            </a:r>
          </a:p>
          <a:p>
            <a:r>
              <a:rPr lang="en-US" sz="1900" b="1" dirty="0">
                <a:latin typeface="Times New Roman" panose="02020603050405020304" pitchFamily="18" charset="0"/>
                <a:cs typeface="Times New Roman" panose="02020603050405020304" pitchFamily="18" charset="0"/>
              </a:rPr>
              <a:t>Machine Learning:</a:t>
            </a:r>
            <a:r>
              <a:rPr lang="en-US" sz="1900" dirty="0">
                <a:latin typeface="Times New Roman" panose="02020603050405020304" pitchFamily="18" charset="0"/>
                <a:cs typeface="Times New Roman" panose="02020603050405020304" pitchFamily="18" charset="0"/>
              </a:rPr>
              <a:t> Implements automated model selection, hyperparameter tuning, and performance evaluation.</a:t>
            </a:r>
          </a:p>
        </p:txBody>
      </p:sp>
    </p:spTree>
    <p:extLst>
      <p:ext uri="{BB962C8B-B14F-4D97-AF65-F5344CB8AC3E}">
        <p14:creationId xmlns:p14="http://schemas.microsoft.com/office/powerpoint/2010/main" val="2073676933"/>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F1660-2B72-FA0E-2D77-C0B1EA1D98E5}"/>
              </a:ext>
            </a:extLst>
          </p:cNvPr>
          <p:cNvSpPr>
            <a:spLocks noGrp="1"/>
          </p:cNvSpPr>
          <p:nvPr>
            <p:ph type="title"/>
          </p:nvPr>
        </p:nvSpPr>
        <p:spPr/>
        <p:txBody>
          <a:bodyPr/>
          <a:lstStyle/>
          <a:p>
            <a:r>
              <a:rPr lang="en-US"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72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 Files</a:t>
            </a:r>
            <a:br>
              <a:rPr lang="en-US"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br>
            <a:r>
              <a:rPr lang="en-US"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D152A5E-13E9-8922-5810-4C1699E4E53E}"/>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User Data:- User id and password </a:t>
            </a:r>
          </a:p>
          <a:p>
            <a:r>
              <a:rPr lang="en-US" dirty="0">
                <a:latin typeface="Times New Roman" panose="02020603050405020304" pitchFamily="18" charset="0"/>
                <a:cs typeface="Times New Roman" panose="02020603050405020304" pitchFamily="18" charset="0"/>
              </a:rPr>
              <a:t> Dataset Metadata: - Contains metadata about uploaded datasets such as dataset name, upload date, file path, and user ID.</a:t>
            </a:r>
          </a:p>
          <a:p>
            <a:r>
              <a:rPr lang="en-US" dirty="0">
                <a:latin typeface="Times New Roman" panose="02020603050405020304" pitchFamily="18" charset="0"/>
                <a:cs typeface="Times New Roman" panose="02020603050405020304" pitchFamily="18" charset="0"/>
              </a:rPr>
              <a:t>Model Results:-Records details of trained models, including model type, accuracy, parameters, and associated dataset.</a:t>
            </a:r>
          </a:p>
          <a:p>
            <a:r>
              <a:rPr lang="en-US" dirty="0">
                <a:latin typeface="Times New Roman" panose="02020603050405020304" pitchFamily="18" charset="0"/>
                <a:cs typeface="Times New Roman" panose="02020603050405020304" pitchFamily="18" charset="0"/>
              </a:rPr>
              <a:t>Logs:- Captures system logs for debugging and monitoring.</a:t>
            </a:r>
          </a:p>
          <a:p>
            <a:endParaRPr lang="en-US" dirty="0"/>
          </a:p>
        </p:txBody>
      </p:sp>
    </p:spTree>
    <p:extLst>
      <p:ext uri="{BB962C8B-B14F-4D97-AF65-F5344CB8AC3E}">
        <p14:creationId xmlns:p14="http://schemas.microsoft.com/office/powerpoint/2010/main" val="404959708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880B5-A6B2-3CB8-2F33-F497564E3537}"/>
              </a:ext>
            </a:extLst>
          </p:cNvPr>
          <p:cNvSpPr>
            <a:spLocks noGrp="1"/>
          </p:cNvSpPr>
          <p:nvPr>
            <p:ph type="title"/>
          </p:nvPr>
        </p:nvSpPr>
        <p:spPr>
          <a:xfrm>
            <a:off x="1514168" y="437666"/>
            <a:ext cx="7610167" cy="1071717"/>
          </a:xfrm>
        </p:spPr>
        <p:txBody>
          <a:bodyPr/>
          <a:lstStyle/>
          <a:p>
            <a:r>
              <a:rPr lang="en-US" sz="72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AI And ML</a:t>
            </a:r>
            <a:br>
              <a:rPr lang="en-US" sz="72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br>
            <a:r>
              <a:rPr lang="en-US" sz="72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endParaRPr lang="en-US" sz="7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12F2127-6AFB-832F-2270-079916E7C36E}"/>
              </a:ext>
            </a:extLst>
          </p:cNvPr>
          <p:cNvSpPr>
            <a:spLocks noGrp="1"/>
          </p:cNvSpPr>
          <p:nvPr>
            <p:ph idx="1"/>
          </p:nvPr>
        </p:nvSpPr>
        <p:spPr>
          <a:xfrm>
            <a:off x="1617407" y="2177712"/>
            <a:ext cx="7973960" cy="3352800"/>
          </a:xfrm>
        </p:spPr>
        <p:txBody>
          <a:bodyPr/>
          <a:lstStyle/>
          <a:p>
            <a:r>
              <a:rPr lang="en-US" dirty="0">
                <a:latin typeface="Times New Roman" panose="02020603050405020304" pitchFamily="18" charset="0"/>
                <a:cs typeface="Times New Roman" panose="02020603050405020304" pitchFamily="18" charset="0"/>
              </a:rPr>
              <a:t>Automated Model Selection:</a:t>
            </a:r>
          </a:p>
          <a:p>
            <a:r>
              <a:rPr lang="en-US" dirty="0">
                <a:latin typeface="Times New Roman" panose="02020603050405020304" pitchFamily="18" charset="0"/>
                <a:cs typeface="Times New Roman" panose="02020603050405020304" pitchFamily="18" charset="0"/>
              </a:rPr>
              <a:t>Feature Engineering:</a:t>
            </a:r>
          </a:p>
          <a:p>
            <a:r>
              <a:rPr lang="en-US" dirty="0">
                <a:latin typeface="Times New Roman" panose="02020603050405020304" pitchFamily="18" charset="0"/>
                <a:cs typeface="Times New Roman" panose="02020603050405020304" pitchFamily="18" charset="0"/>
              </a:rPr>
              <a:t>Model Evaluation:</a:t>
            </a:r>
          </a:p>
          <a:p>
            <a:r>
              <a:rPr lang="en-US" dirty="0">
                <a:latin typeface="Times New Roman" panose="02020603050405020304" pitchFamily="18" charset="0"/>
                <a:cs typeface="Times New Roman" panose="02020603050405020304" pitchFamily="18" charset="0"/>
              </a:rPr>
              <a:t>Model Deployment:</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434687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
  <TotalTime>279</TotalTime>
  <Words>753</Words>
  <Application>Microsoft Office PowerPoint</Application>
  <PresentationFormat>Widescreen</PresentationFormat>
  <Paragraphs>65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Gothic</vt:lpstr>
      <vt:lpstr>Times New Roman</vt:lpstr>
      <vt:lpstr>Wingdings 3</vt:lpstr>
      <vt:lpstr>Ion</vt:lpstr>
      <vt:lpstr>    Team Name – Innovators  </vt:lpstr>
      <vt:lpstr>Table Content :-</vt:lpstr>
      <vt:lpstr>Introduction</vt:lpstr>
      <vt:lpstr>Navigation Overview</vt:lpstr>
      <vt:lpstr>Plan </vt:lpstr>
      <vt:lpstr>Architechture</vt:lpstr>
      <vt:lpstr>Backend</vt:lpstr>
      <vt:lpstr> Data Files  </vt:lpstr>
      <vt:lpstr>AI And ML  </vt:lpstr>
      <vt:lpstr>UI UX </vt:lpstr>
      <vt:lpstr>User Dashboard</vt:lpstr>
      <vt:lpstr>Shippable</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lenovo</dc:creator>
  <cp:lastModifiedBy>lenovo</cp:lastModifiedBy>
  <cp:revision>1</cp:revision>
  <dcterms:created xsi:type="dcterms:W3CDTF">2024-08-02T06:38:46Z</dcterms:created>
  <dcterms:modified xsi:type="dcterms:W3CDTF">2024-08-02T11:17:46Z</dcterms:modified>
</cp:coreProperties>
</file>