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80" r:id="rId5"/>
  </p:sldIdLst>
  <p:sldSz cx="21386800" cy="30279975"/>
  <p:notesSz cx="6805613" cy="99441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Chan" initials="GC" lastIdx="2" clrIdx="0">
    <p:extLst>
      <p:ext uri="{19B8F6BF-5375-455C-9EA6-DF929625EA0E}">
        <p15:presenceInfo xmlns:p15="http://schemas.microsoft.com/office/powerpoint/2012/main" userId="Gary C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AC047-0831-E8D1-E689-6A3BA13E41A8}" v="180" dt="2021-08-03T14:26:25.342"/>
    <p1510:client id="{2E4726D6-D998-497D-A5F6-DD840DAA26EA}" v="561" dt="2021-08-02T08:34:25.118"/>
    <p1510:client id="{47375E26-E129-9738-027A-265D3CC4C010}" v="6" dt="2021-08-04T06:21:58.572"/>
    <p1510:client id="{4E41E003-E9B6-4AB8-A52F-69FC4E60A507}" v="388" dt="2021-08-02T05:37:38.196"/>
    <p1510:client id="{9E8300F6-AEED-4B62-BF72-42698116CDDC}" v="5" dt="2021-08-02T17:34:43.673"/>
    <p1510:client id="{A6D30E30-EA0C-4F5F-987F-CA5E01283B7A}" v="41" dt="2021-08-03T08:01:52.819"/>
    <p1510:client id="{B262D405-CBDA-440C-8039-2DD139B1D74C}" v="31" dt="2021-08-02T08:52:12.091"/>
    <p1510:client id="{B827580D-4B49-496E-B8E4-D4C8A132F415}" v="2548" dt="2021-08-03T12:17:59.026"/>
    <p1510:client id="{C42EED6B-6067-485D-B289-FDA1D98AF645}" v="934" dt="2021-07-31T05:41:56.289"/>
    <p1510:client id="{D36EDC3C-4951-80C0-86C2-9C39A0BDD70D}" v="73" dt="2021-08-03T10:46:04.915"/>
    <p1510:client id="{DE54B7FA-5BB3-49B6-91C6-CC4EA51FD770}" v="1488" dt="2021-07-31T06:30:46.563"/>
    <p1510:client id="{F0D0336F-BEF7-6246-499B-F383AFB7D87F}" v="11" dt="2021-08-03T15:55:01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9537"/>
        <p:guide pos="673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AF4E-6B14-4F0E-97CD-1B44B475A93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46125"/>
            <a:ext cx="26336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00FCB-7C01-473D-807A-9CD0D5E31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u="sng"/>
              <a:t>NOTES</a:t>
            </a:r>
          </a:p>
          <a:p>
            <a:pPr algn="just"/>
            <a:r>
              <a:rPr lang="en-US" b="0" u="none"/>
              <a:t>Refer</a:t>
            </a:r>
            <a:r>
              <a:rPr lang="en-US" b="0" u="none" baseline="0"/>
              <a:t> to write ups in ‘Past Projects for Reference’ Booklet for Project overview write ups - http://intranet.rp.edu.sg/soi/students/SOI%20Module%20Resources/Project.aspx</a:t>
            </a:r>
          </a:p>
          <a:p>
            <a:pPr algn="just"/>
            <a:r>
              <a:rPr lang="en-US"/>
              <a:t>ENGLISH</a:t>
            </a:r>
            <a:r>
              <a:rPr lang="en-US" baseline="0"/>
              <a:t> - </a:t>
            </a:r>
            <a:r>
              <a:rPr lang="en-US" b="1" baseline="0"/>
              <a:t>British E.g. </a:t>
            </a:r>
            <a:r>
              <a:rPr lang="en-US" b="1" baseline="0" err="1"/>
              <a:t>organi</a:t>
            </a:r>
            <a:r>
              <a:rPr lang="en-US" b="1" u="sng" baseline="0" err="1">
                <a:solidFill>
                  <a:srgbClr val="E16609"/>
                </a:solidFill>
              </a:rPr>
              <a:t>s</a:t>
            </a:r>
            <a:r>
              <a:rPr lang="en-US" b="1" u="none" baseline="0" err="1"/>
              <a:t>ation</a:t>
            </a:r>
            <a:r>
              <a:rPr lang="en-US" b="1" u="none" baseline="0"/>
              <a:t> VS organi</a:t>
            </a:r>
            <a:r>
              <a:rPr lang="en-US" b="1" u="sng" baseline="0">
                <a:solidFill>
                  <a:srgbClr val="E16609"/>
                </a:solidFill>
              </a:rPr>
              <a:t>z</a:t>
            </a:r>
            <a:r>
              <a:rPr lang="en-US" b="1" u="none" baseline="0"/>
              <a:t>ation</a:t>
            </a:r>
            <a:endParaRPr lang="en-US" b="1" baseline="0"/>
          </a:p>
          <a:p>
            <a:pPr algn="just"/>
            <a:r>
              <a:rPr lang="en-US" baseline="0"/>
              <a:t>Font: RP approved font - Arial family only.</a:t>
            </a:r>
          </a:p>
          <a:p>
            <a:pPr algn="just"/>
            <a:r>
              <a:rPr lang="en-US" baseline="0"/>
              <a:t>Header: Arial Bold</a:t>
            </a:r>
          </a:p>
          <a:p>
            <a:pPr algn="just"/>
            <a:r>
              <a:rPr lang="en-US" baseline="0"/>
              <a:t>Copy text: Arial regular or Arial Bold. Use Emphasis of our SOI orange in moderation.</a:t>
            </a:r>
          </a:p>
          <a:p>
            <a:pPr algn="just"/>
            <a:r>
              <a:rPr lang="en-US" baseline="0"/>
              <a:t>Picture frame – Give a 4.5 or 6pt orange outline.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00FCB-7C01-473D-807A-9CD0D5E314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56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510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77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26281" y="14013"/>
            <a:ext cx="21360519" cy="30289216"/>
            <a:chOff x="26281" y="14013"/>
            <a:chExt cx="21360519" cy="30289216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1" y="14013"/>
              <a:ext cx="21360519" cy="3028921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20" r="50714" b="90185"/>
            <a:stretch/>
          </p:blipFill>
          <p:spPr>
            <a:xfrm>
              <a:off x="3657600" y="378347"/>
              <a:ext cx="6764169" cy="297281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3" y="886947"/>
            <a:ext cx="2401625" cy="24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4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0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072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9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00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" y="14013"/>
            <a:ext cx="21360519" cy="3028921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3690715"/>
            <a:ext cx="18337028" cy="3024336"/>
          </a:xfrm>
          <a:prstGeom prst="rect">
            <a:avLst/>
          </a:prstGeom>
        </p:spPr>
        <p:txBody>
          <a:bodyPr vert="horz" lIns="295232" tIns="147616" rIns="295232" bIns="147616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MSIPCMContentMarking" descr="{&quot;HashCode&quot;:-574504238,&quot;Placement&quot;:&quot;Header&quot;,&quot;Top&quot;:0.0,&quot;Left&quot;:755.3759,&quot;SlideWidth&quot;:1684,&quot;SlideHeight&quot;:2384}">
            <a:extLst>
              <a:ext uri="{FF2B5EF4-FFF2-40B4-BE49-F238E27FC236}">
                <a16:creationId xmlns:a16="http://schemas.microsoft.com/office/drawing/2014/main" id="{7B36F015-1EF1-4CA3-90DE-714DA812487C}"/>
              </a:ext>
            </a:extLst>
          </p:cNvPr>
          <p:cNvSpPr txBox="1"/>
          <p:nvPr userDrawn="1"/>
        </p:nvSpPr>
        <p:spPr>
          <a:xfrm>
            <a:off x="95932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0546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9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5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2477198"/>
            <a:ext cx="19993212" cy="3949821"/>
          </a:xfrm>
        </p:spPr>
        <p:txBody>
          <a:bodyPr/>
          <a:lstStyle/>
          <a:p>
            <a:pPr algn="l">
              <a:lnSpc>
                <a:spcPts val="8000"/>
              </a:lnSpc>
            </a:pPr>
            <a:r>
              <a:rPr lang="en-SG" sz="8000">
                <a:latin typeface="Arial"/>
                <a:ea typeface="Tahoma"/>
                <a:cs typeface="Arial"/>
              </a:rPr>
              <a:t>Wound Image Repository</a:t>
            </a:r>
            <a:br>
              <a:rPr lang="en-SG" sz="8000">
                <a:ea typeface="Tahoma" panose="020B0604030504040204" pitchFamily="34" charset="0"/>
              </a:rPr>
            </a:br>
            <a:r>
              <a:rPr lang="en-SG" sz="4000">
                <a:latin typeface="Arial"/>
                <a:ea typeface="Tahoma"/>
                <a:cs typeface="Arial"/>
              </a:rPr>
              <a:t>In conjunction with : </a:t>
            </a:r>
            <a:r>
              <a:rPr lang="en-SG" sz="4000" err="1">
                <a:latin typeface="Arial"/>
                <a:ea typeface="Tahoma"/>
                <a:cs typeface="Arial"/>
              </a:rPr>
              <a:t>T</a:t>
            </a:r>
            <a:r>
              <a:rPr lang="en-SG" sz="4000" b="0" err="1">
                <a:latin typeface="Arial"/>
                <a:ea typeface="Tahoma"/>
                <a:cs typeface="Arial"/>
              </a:rPr>
              <a:t>etsuyu</a:t>
            </a:r>
            <a:r>
              <a:rPr lang="en-SG" sz="4000" b="0">
                <a:latin typeface="Arial"/>
                <a:ea typeface="Tahoma"/>
                <a:cs typeface="Arial"/>
              </a:rPr>
              <a:t> Healthcare Holdings Pte Ltd</a:t>
            </a:r>
            <a:endParaRPr lang="en-SG" sz="4000" i="1">
              <a:latin typeface="Arial"/>
              <a:ea typeface="Tahom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1174" y="5356701"/>
            <a:ext cx="18288000" cy="1208842"/>
          </a:xfrm>
          <a:prstGeom prst="round2Diag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500" b="1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Project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9340" y="6575525"/>
            <a:ext cx="18697068" cy="108952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SG" sz="5400" dirty="0">
                <a:ea typeface="+mn-lt"/>
                <a:cs typeface="+mn-lt"/>
              </a:rPr>
              <a:t>The project: To provide a website application that collects wound images from various sources. The images will be added to a repository where users are allowed to upload their wound, mask, and annotation images where they can label metadata parameters: Wound Category, Wound Stage, Wound Location, and Tissue Types.</a:t>
            </a:r>
            <a:endParaRPr lang="en-US" sz="5400" dirty="0">
              <a:cs typeface="Calibri"/>
            </a:endParaRPr>
          </a:p>
          <a:p>
            <a:pPr algn="just"/>
            <a:r>
              <a:rPr lang="en-SG" sz="5400" dirty="0">
                <a:ea typeface="+mn-lt"/>
                <a:cs typeface="+mn-lt"/>
              </a:rPr>
              <a:t>In which the users can also view wounds, search wounds, and view a dashboard of the overall summary of the wounds.</a:t>
            </a:r>
          </a:p>
          <a:p>
            <a:pPr algn="just"/>
            <a:endParaRPr lang="en-SG" sz="5400" dirty="0">
              <a:ea typeface="+mn-lt"/>
              <a:cs typeface="+mn-lt"/>
            </a:endParaRPr>
          </a:p>
          <a:p>
            <a:pPr algn="just"/>
            <a:r>
              <a:rPr lang="en-SG" sz="5400" dirty="0">
                <a:ea typeface="+mn-lt"/>
                <a:cs typeface="+mn-lt"/>
              </a:rPr>
              <a:t>Key technologies: C# (Back-end), JavaScript (Front-end User Interface), HTML (Front-end User Interface) , CSS(Bootstrap), SQL (database) </a:t>
            </a:r>
          </a:p>
          <a:p>
            <a:pPr algn="just">
              <a:spcAft>
                <a:spcPts val="300"/>
              </a:spcAft>
            </a:pPr>
            <a:endParaRPr lang="en-SG" sz="54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8938" y="28609695"/>
            <a:ext cx="1469971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Team Members</a:t>
            </a:r>
          </a:p>
          <a:p>
            <a:r>
              <a:rPr lang="en-US" sz="2400" b="1">
                <a:ea typeface="+mn-lt"/>
                <a:cs typeface="+mn-lt"/>
              </a:rPr>
              <a:t>NG GE LIANG, STEPHEN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 , </a:t>
            </a:r>
            <a:r>
              <a:rPr lang="en-US" sz="2400" b="1">
                <a:ea typeface="+mn-lt"/>
                <a:cs typeface="+mn-lt"/>
              </a:rPr>
              <a:t>GABRIEL PETER LIANGCO BANAL </a:t>
            </a:r>
            <a:endParaRPr lang="en-US">
              <a:solidFill>
                <a:srgbClr val="595959"/>
              </a:solidFill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JUSTIN OON JING YANG , CHEW TZE YANG</a:t>
            </a:r>
          </a:p>
          <a:p>
            <a:r>
              <a:rPr lang="en-US" sz="2400" b="1">
                <a:solidFill>
                  <a:srgbClr val="000000"/>
                </a:solidFill>
                <a:latin typeface="Calibri"/>
                <a:cs typeface="Calibri"/>
              </a:rPr>
              <a:t>Supervisor: </a:t>
            </a:r>
            <a:r>
              <a:rPr lang="en-US" sz="2400" b="1" err="1">
                <a:solidFill>
                  <a:srgbClr val="000000"/>
                </a:solidFill>
                <a:latin typeface="Calibri"/>
                <a:cs typeface="Calibri"/>
              </a:rPr>
              <a:t>Ms</a:t>
            </a:r>
            <a:r>
              <a:rPr lang="en-US" sz="2400" b="1">
                <a:solidFill>
                  <a:srgbClr val="000000"/>
                </a:solidFill>
                <a:latin typeface="Calibri"/>
                <a:cs typeface="Calibri"/>
              </a:rPr>
              <a:t> Deborah</a:t>
            </a:r>
          </a:p>
        </p:txBody>
      </p:sp>
      <p:pic>
        <p:nvPicPr>
          <p:cNvPr id="8" name="Picture 9" descr="Graphical user interface, application, timeline&#10;&#10;Description automatically generated">
            <a:extLst>
              <a:ext uri="{FF2B5EF4-FFF2-40B4-BE49-F238E27FC236}">
                <a16:creationId xmlns:a16="http://schemas.microsoft.com/office/drawing/2014/main" id="{E55162E5-C21C-4A4E-A430-487200A0F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706" y="17015437"/>
            <a:ext cx="9092373" cy="5247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4AC01B-E4F4-47AE-A418-9FCC0A0EBB49}"/>
              </a:ext>
            </a:extLst>
          </p:cNvPr>
          <p:cNvSpPr txBox="1"/>
          <p:nvPr/>
        </p:nvSpPr>
        <p:spPr>
          <a:xfrm>
            <a:off x="1198445" y="22284675"/>
            <a:ext cx="87298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cs typeface="Calibri"/>
              </a:rPr>
              <a:t>Application Home Page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272A8-A970-4E49-AE77-FD433B479EAE}"/>
              </a:ext>
            </a:extLst>
          </p:cNvPr>
          <p:cNvSpPr txBox="1"/>
          <p:nvPr/>
        </p:nvSpPr>
        <p:spPr>
          <a:xfrm>
            <a:off x="11075647" y="22471300"/>
            <a:ext cx="87298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cs typeface="Calibri"/>
              </a:rPr>
              <a:t>Application Repository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605551-7C83-4879-85E2-5D89ED0736A0}"/>
              </a:ext>
            </a:extLst>
          </p:cNvPr>
          <p:cNvSpPr txBox="1"/>
          <p:nvPr/>
        </p:nvSpPr>
        <p:spPr>
          <a:xfrm>
            <a:off x="11075684" y="28128297"/>
            <a:ext cx="87298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cs typeface="Calibri"/>
              </a:rPr>
              <a:t>Application Dashboard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D18AC12-D7D2-48B8-B43F-25334C588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08" y="23012263"/>
            <a:ext cx="8975676" cy="5106788"/>
          </a:xfrm>
          <a:prstGeom prst="rect">
            <a:avLst/>
          </a:prstGeom>
        </p:spPr>
      </p:pic>
      <p:pic>
        <p:nvPicPr>
          <p:cNvPr id="11" name="Picture 12" descr="A picture containing website&#10;&#10;Description automatically generated">
            <a:extLst>
              <a:ext uri="{FF2B5EF4-FFF2-40B4-BE49-F238E27FC236}">
                <a16:creationId xmlns:a16="http://schemas.microsoft.com/office/drawing/2014/main" id="{6DE511EE-6E55-4977-95F2-37A955B15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686" y="17000357"/>
            <a:ext cx="8765783" cy="5044516"/>
          </a:xfrm>
          <a:prstGeom prst="rect">
            <a:avLst/>
          </a:prstGeom>
        </p:spPr>
      </p:pic>
      <p:pic>
        <p:nvPicPr>
          <p:cNvPr id="15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012120-43C0-4D9D-8717-82742F71C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3507" y="23196834"/>
            <a:ext cx="8721502" cy="46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9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EF5FF7EA20B545A08A9B6FB5A385CB" ma:contentTypeVersion="9" ma:contentTypeDescription="Create a new document." ma:contentTypeScope="" ma:versionID="531dbe23afe34d9bf08ef2a1ccf27af6">
  <xsd:schema xmlns:xsd="http://www.w3.org/2001/XMLSchema" xmlns:xs="http://www.w3.org/2001/XMLSchema" xmlns:p="http://schemas.microsoft.com/office/2006/metadata/properties" xmlns:ns2="626435a8-657f-43e3-8433-a664906d5baa" targetNamespace="http://schemas.microsoft.com/office/2006/metadata/properties" ma:root="true" ma:fieldsID="b32edb7051bc359f2352ed9d426b76e9" ns2:_="">
    <xsd:import namespace="626435a8-657f-43e3-8433-a664906d5b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6435a8-657f-43e3-8433-a664906d5b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55F4EC-BD04-4664-8C2D-39B3DE75C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E4FD7B-F212-4C20-A600-A5D04CB08C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4C174F-4D22-4F83-A99A-38950EBD6E32}">
  <ds:schemaRefs>
    <ds:schemaRef ds:uri="626435a8-657f-43e3-8433-a664906d5b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Wound Image Repository In conjunction with : Tetsuyu Healthcare Holdings Pte Ltd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Chua OCC</dc:creator>
  <cp:revision>7</cp:revision>
  <cp:lastPrinted>2015-10-07T03:43:03Z</cp:lastPrinted>
  <dcterms:created xsi:type="dcterms:W3CDTF">2013-11-08T07:15:15Z</dcterms:created>
  <dcterms:modified xsi:type="dcterms:W3CDTF">2021-08-04T06:22:07Z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0x010100AAEF5FF7EA20B545A08A9B6FB5A385CB</vt:lpwstr>
  </property>
  <property fmtid="{D5CDD505-2E9C-101B-9397-08002B2CF9AE}" pid="3" name="_dlc_DocIdItemGuid">
    <vt:lpwstr>d2ab94f0-aa0b-4424-bc35-41695c99ac49</vt:lpwstr>
  </property>
  <property fmtid="{D5CDD505-2E9C-101B-9397-08002B2CF9AE}" pid="4" name="MSIP_Label_b70f6a2e-9a0b-44bc-9fcb-55781401e2f0_Enabled">
    <vt:lpwstr>true</vt:lpwstr>
  </property>
  <property fmtid="{D5CDD505-2E9C-101B-9397-08002B2CF9AE}" pid="5" name="MSIP_Label_b70f6a2e-9a0b-44bc-9fcb-55781401e2f0_SetDate">
    <vt:lpwstr>2021-07-12T06:48:16Z</vt:lpwstr>
  </property>
  <property fmtid="{D5CDD505-2E9C-101B-9397-08002B2CF9AE}" pid="6" name="MSIP_Label_b70f6a2e-9a0b-44bc-9fcb-55781401e2f0_Method">
    <vt:lpwstr>Standard</vt:lpwstr>
  </property>
  <property fmtid="{D5CDD505-2E9C-101B-9397-08002B2CF9AE}" pid="7" name="MSIP_Label_b70f6a2e-9a0b-44bc-9fcb-55781401e2f0_Name">
    <vt:lpwstr>NON-SENSITIVE</vt:lpwstr>
  </property>
  <property fmtid="{D5CDD505-2E9C-101B-9397-08002B2CF9AE}" pid="8" name="MSIP_Label_b70f6a2e-9a0b-44bc-9fcb-55781401e2f0_SiteId">
    <vt:lpwstr>f688b0d0-79f0-40a4-8644-35fcdee9d0f3</vt:lpwstr>
  </property>
  <property fmtid="{D5CDD505-2E9C-101B-9397-08002B2CF9AE}" pid="9" name="MSIP_Label_b70f6a2e-9a0b-44bc-9fcb-55781401e2f0_ActionId">
    <vt:lpwstr>b0df680a-912e-44c3-89e9-6455e0f4fcc7</vt:lpwstr>
  </property>
  <property fmtid="{D5CDD505-2E9C-101B-9397-08002B2CF9AE}" pid="10" name="MSIP_Label_b70f6a2e-9a0b-44bc-9fcb-55781401e2f0_ContentBits">
    <vt:lpwstr>1</vt:lpwstr>
  </property>
</Properties>
</file>