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charts/chart1.xml" ContentType="application/vnd.openxmlformats-officedocument.drawingml.chart+xml"/>
  <Override PartName="/ppt/embeddings/oleObject9.bin" ContentType="application/vnd.openxmlformats-officedocument.oleObject"/>
  <Override PartName="/ppt/embeddings/Microsoft_Equation1.bin" ContentType="application/vnd.openxmlformats-officedocument.oleObject"/>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288" r:id="rId2"/>
    <p:sldId id="485" r:id="rId3"/>
    <p:sldId id="472" r:id="rId4"/>
    <p:sldId id="470" r:id="rId5"/>
    <p:sldId id="496" r:id="rId6"/>
    <p:sldId id="510" r:id="rId7"/>
    <p:sldId id="469" r:id="rId8"/>
    <p:sldId id="473" r:id="rId9"/>
    <p:sldId id="509" r:id="rId10"/>
    <p:sldId id="494" r:id="rId11"/>
    <p:sldId id="475" r:id="rId12"/>
    <p:sldId id="476" r:id="rId13"/>
    <p:sldId id="498" r:id="rId14"/>
    <p:sldId id="486" r:id="rId15"/>
    <p:sldId id="499" r:id="rId16"/>
    <p:sldId id="512" r:id="rId17"/>
    <p:sldId id="511" r:id="rId18"/>
    <p:sldId id="502" r:id="rId19"/>
    <p:sldId id="503" r:id="rId20"/>
    <p:sldId id="513" r:id="rId21"/>
    <p:sldId id="514" r:id="rId22"/>
    <p:sldId id="491" r:id="rId23"/>
    <p:sldId id="492" r:id="rId24"/>
    <p:sldId id="483" r:id="rId25"/>
    <p:sldId id="468" r:id="rId26"/>
    <p:sldId id="506" r:id="rId27"/>
    <p:sldId id="501" r:id="rId28"/>
    <p:sldId id="505" r:id="rId29"/>
    <p:sldId id="488" r:id="rId30"/>
    <p:sldId id="495" r:id="rId31"/>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FBFBF"/>
    <a:srgbClr val="FFD700"/>
    <a:srgbClr val="09B000"/>
    <a:srgbClr val="7F7F7F"/>
    <a:srgbClr val="C4FDC3"/>
    <a:srgbClr val="AAD555"/>
    <a:srgbClr val="ACD857"/>
    <a:srgbClr val="CF0000"/>
    <a:srgbClr val="EAD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87436" autoAdjust="0"/>
  </p:normalViewPr>
  <p:slideViewPr>
    <p:cSldViewPr snapToGrid="0" snapToObjects="1">
      <p:cViewPr varScale="1">
        <p:scale>
          <a:sx n="169" d="100"/>
          <a:sy n="169" d="100"/>
        </p:scale>
        <p:origin x="-128" y="-1280"/>
      </p:cViewPr>
      <p:guideLst>
        <p:guide orient="horz" pos="2156"/>
        <p:guide pos="3837"/>
      </p:guideLst>
    </p:cSldViewPr>
  </p:slideViewPr>
  <p:outlineViewPr>
    <p:cViewPr>
      <p:scale>
        <a:sx n="33" d="100"/>
        <a:sy n="33" d="100"/>
      </p:scale>
      <p:origin x="0" y="6008"/>
    </p:cViewPr>
  </p:outlineViewPr>
  <p:notesTextViewPr>
    <p:cViewPr>
      <p:scale>
        <a:sx n="100" d="100"/>
        <a:sy n="100" d="100"/>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792.0</c:v>
                </c:pt>
                <c:pt idx="1">
                  <c:v>792.0</c:v>
                </c:pt>
              </c:numCache>
            </c:numRef>
          </c:val>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1555.0</c:v>
                </c:pt>
                <c:pt idx="1">
                  <c:v>108.0</c:v>
                </c:pt>
              </c:numCache>
            </c:numRef>
          </c:val>
        </c:ser>
        <c:dLbls>
          <c:showLegendKey val="0"/>
          <c:showVal val="0"/>
          <c:showCatName val="0"/>
          <c:showSerName val="0"/>
          <c:showPercent val="0"/>
          <c:showBubbleSize val="0"/>
        </c:dLbls>
        <c:gapWidth val="150"/>
        <c:axId val="2138846904"/>
        <c:axId val="2138849912"/>
      </c:barChart>
      <c:catAx>
        <c:axId val="2138846904"/>
        <c:scaling>
          <c:orientation val="minMax"/>
        </c:scaling>
        <c:delete val="0"/>
        <c:axPos val="b"/>
        <c:majorTickMark val="none"/>
        <c:minorTickMark val="none"/>
        <c:tickLblPos val="nextTo"/>
        <c:txPr>
          <a:bodyPr/>
          <a:lstStyle/>
          <a:p>
            <a:pPr>
              <a:defRPr b="1" i="0"/>
            </a:pPr>
            <a:endParaRPr lang="en-US"/>
          </a:p>
        </c:txPr>
        <c:crossAx val="2138849912"/>
        <c:crosses val="autoZero"/>
        <c:auto val="1"/>
        <c:lblAlgn val="ctr"/>
        <c:lblOffset val="100"/>
        <c:noMultiLvlLbl val="0"/>
      </c:catAx>
      <c:valAx>
        <c:axId val="2138849912"/>
        <c:scaling>
          <c:orientation val="minMax"/>
        </c:scaling>
        <c:delete val="0"/>
        <c:axPos val="l"/>
        <c:majorGridlines/>
        <c:title>
          <c:tx>
            <c:rich>
              <a:bodyPr rot="-5400000" vert="horz"/>
              <a:lstStyle/>
              <a:p>
                <a:pPr>
                  <a:defRPr/>
                </a:pPr>
                <a:r>
                  <a:rPr lang="en-US" dirty="0" smtClean="0"/>
                  <a:t>Delay (ms)</a:t>
                </a:r>
                <a:endParaRPr lang="en-US" dirty="0"/>
              </a:p>
            </c:rich>
          </c:tx>
          <c:layout/>
          <c:overlay val="0"/>
        </c:title>
        <c:numFmt formatCode="General" sourceLinked="1"/>
        <c:majorTickMark val="none"/>
        <c:minorTickMark val="none"/>
        <c:tickLblPos val="nextTo"/>
        <c:txPr>
          <a:bodyPr/>
          <a:lstStyle/>
          <a:p>
            <a:pPr>
              <a:defRPr b="1" i="0"/>
            </a:pPr>
            <a:endParaRPr lang="en-US"/>
          </a:p>
        </c:txPr>
        <c:crossAx val="21388469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dirty="0"/>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dirty="0"/>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dirty="0"/>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dirty="0"/>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B4F25-B091-A84E-9705-BC8EE475EEF1}" type="slidenum">
              <a:rPr lang="en-US" smtClean="0"/>
              <a:t>1</a:t>
            </a:fld>
            <a:endParaRPr lang="en-US" dirty="0"/>
          </a:p>
        </p:txBody>
      </p:sp>
    </p:spTree>
    <p:extLst>
      <p:ext uri="{BB962C8B-B14F-4D97-AF65-F5344CB8AC3E}">
        <p14:creationId xmlns:p14="http://schemas.microsoft.com/office/powerpoint/2010/main" val="112560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dirty="0"/>
          </a:p>
        </p:txBody>
      </p:sp>
    </p:spTree>
    <p:extLst>
      <p:ext uri="{BB962C8B-B14F-4D97-AF65-F5344CB8AC3E}">
        <p14:creationId xmlns:p14="http://schemas.microsoft.com/office/powerpoint/2010/main" val="3356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7" name="Picture 6" descr="LL_Logo_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9976" y="5111496"/>
            <a:ext cx="3429000" cy="34544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dirty="0" smtClean="0"/>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Keylime</a:t>
            </a:r>
            <a:r>
              <a:rPr lang="en-US" altLang="en-US" sz="700" b="0" i="0" baseline="0" dirty="0" smtClean="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NAS 12/07/16</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dirty="0"/>
          </a:p>
        </p:txBody>
      </p:sp>
      <p:pic>
        <p:nvPicPr>
          <p:cNvPr id="8" name="Picture 7" descr="LL_Logo_alone_blue.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683496" y="6473952"/>
            <a:ext cx="2023269" cy="2300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iming>
    <p:tnLst>
      <p:par>
        <p:cTn xmlns:p14="http://schemas.microsoft.com/office/powerpoint/2010/main" id="1" dur="indefinite" restart="never" nodeType="tmRoot"/>
      </p:par>
    </p:tnLst>
  </p:timing>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9.png"/><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9.png"/><Relationship Id="rId5" Type="http://schemas.microsoft.com/office/2007/relationships/hdphoto" Target="NULL"/><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oleObject" Target="../embeddings/oleObject1.bin"/><Relationship Id="rId5" Type="http://schemas.openxmlformats.org/officeDocument/2006/relationships/image" Target="../media/image26.emf"/><Relationship Id="rId6" Type="http://schemas.openxmlformats.org/officeDocument/2006/relationships/oleObject" Target="../embeddings/oleObject2.bin"/><Relationship Id="rId7" Type="http://schemas.openxmlformats.org/officeDocument/2006/relationships/image" Target="../media/image27.emf"/><Relationship Id="rId8" Type="http://schemas.openxmlformats.org/officeDocument/2006/relationships/oleObject" Target="../embeddings/oleObject3.bin"/><Relationship Id="rId9" Type="http://schemas.openxmlformats.org/officeDocument/2006/relationships/image" Target="../media/image28.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6.emf"/><Relationship Id="rId5" Type="http://schemas.openxmlformats.org/officeDocument/2006/relationships/oleObject" Target="../embeddings/oleObject5.bin"/><Relationship Id="rId6" Type="http://schemas.openxmlformats.org/officeDocument/2006/relationships/image" Target="../media/image27.emf"/><Relationship Id="rId7" Type="http://schemas.openxmlformats.org/officeDocument/2006/relationships/oleObject" Target="../embeddings/oleObject6.bin"/><Relationship Id="rId8" Type="http://schemas.openxmlformats.org/officeDocument/2006/relationships/image" Target="../media/image28.emf"/><Relationship Id="rId9" Type="http://schemas.openxmlformats.org/officeDocument/2006/relationships/image" Target="../media/image29.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1.emf"/><Relationship Id="rId5" Type="http://schemas.openxmlformats.org/officeDocument/2006/relationships/oleObject" Target="../embeddings/oleObject8.bin"/><Relationship Id="rId6" Type="http://schemas.openxmlformats.org/officeDocument/2006/relationships/image" Target="../media/image32.emf"/><Relationship Id="rId7"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jp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38.emf"/><Relationship Id="rId5" Type="http://schemas.openxmlformats.org/officeDocument/2006/relationships/oleObject" Target="../embeddings/Microsoft_Equation1.bin"/><Relationship Id="rId6" Type="http://schemas.openxmlformats.org/officeDocument/2006/relationships/image" Target="../media/image39.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NUL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8.emf"/><Relationship Id="rId5" Type="http://schemas.openxmlformats.org/officeDocument/2006/relationships/image" Target="../media/image29.png"/><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9.png"/><Relationship Id="rId9" Type="http://schemas.microsoft.com/office/2007/relationships/hdphoto" Target="NUL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Bootstrapping and Maintaining </a:t>
            </a:r>
            <a:br>
              <a:rPr lang="en-US" dirty="0" smtClean="0"/>
            </a:br>
            <a:r>
              <a:rPr lang="en-US" dirty="0" smtClean="0"/>
              <a:t>Trust in the Cloud</a:t>
            </a:r>
            <a:endParaRPr lang="en-US" sz="2400" dirty="0"/>
          </a:p>
        </p:txBody>
      </p:sp>
      <p:sp>
        <p:nvSpPr>
          <p:cNvPr id="3" name="Subtitle 2"/>
          <p:cNvSpPr>
            <a:spLocks noGrp="1"/>
          </p:cNvSpPr>
          <p:nvPr>
            <p:ph type="subTitle" sz="quarter" idx="1"/>
          </p:nvPr>
        </p:nvSpPr>
        <p:spPr/>
        <p:txBody>
          <a:bodyPr/>
          <a:lstStyle/>
          <a:p>
            <a:r>
              <a:rPr lang="en-US" dirty="0" smtClean="0"/>
              <a:t>Nabil Schear</a:t>
            </a:r>
            <a:r>
              <a:rPr lang="en-US" baseline="30000" dirty="0" smtClean="0">
                <a:solidFill>
                  <a:srgbClr val="FFD700"/>
                </a:solidFill>
                <a:latin typeface="Zapf Dingbats"/>
                <a:ea typeface="Zapf Dingbats"/>
                <a:cs typeface="Zapf Dingbats"/>
                <a:sym typeface="Zapf Dingbats"/>
              </a:rPr>
              <a:t>★</a:t>
            </a:r>
            <a:r>
              <a:rPr lang="en-US" dirty="0" smtClean="0"/>
              <a:t>, Patrick </a:t>
            </a:r>
            <a:r>
              <a:rPr lang="en-US" dirty="0"/>
              <a:t>T. Cable </a:t>
            </a:r>
            <a:r>
              <a:rPr lang="en-US" dirty="0" smtClean="0"/>
              <a:t>II</a:t>
            </a:r>
            <a:r>
              <a:rPr lang="en-US" baseline="30000" dirty="0" smtClean="0"/>
              <a:t>*</a:t>
            </a:r>
            <a:r>
              <a:rPr lang="en-US" dirty="0" smtClean="0"/>
              <a:t>, Thomas </a:t>
            </a:r>
            <a:r>
              <a:rPr lang="en-US" dirty="0"/>
              <a:t>M. Moyer, </a:t>
            </a:r>
            <a:r>
              <a:rPr lang="en-US" dirty="0" smtClean="0"/>
              <a:t/>
            </a:r>
            <a:br>
              <a:rPr lang="en-US" dirty="0" smtClean="0"/>
            </a:br>
            <a:r>
              <a:rPr lang="en-US" dirty="0" smtClean="0"/>
              <a:t>Bryan </a:t>
            </a:r>
            <a:r>
              <a:rPr lang="en-US" dirty="0"/>
              <a:t>Richard, Robert Rudd </a:t>
            </a:r>
            <a:endParaRPr lang="en-US" dirty="0" smtClean="0"/>
          </a:p>
          <a:p>
            <a:r>
              <a:rPr lang="en-US" dirty="0" smtClean="0"/>
              <a:t>7 December 2016</a:t>
            </a:r>
            <a:endParaRPr lang="en-US" dirty="0"/>
          </a:p>
        </p:txBody>
      </p:sp>
      <p:sp>
        <p:nvSpPr>
          <p:cNvPr id="6" name="Rectangle 5"/>
          <p:cNvSpPr/>
          <p:nvPr/>
        </p:nvSpPr>
        <p:spPr>
          <a:xfrm>
            <a:off x="1153336" y="5695386"/>
            <a:ext cx="9882152" cy="707886"/>
          </a:xfrm>
          <a:prstGeom prst="rect">
            <a:avLst/>
          </a:prstGeom>
        </p:spPr>
        <p:txBody>
          <a:bodyPr wrap="square">
            <a:spAutoFit/>
          </a:bodyPr>
          <a:lstStyle/>
          <a:p>
            <a:r>
              <a:rPr lang="en-US" sz="1000" dirty="0"/>
              <a:t>This material is based upon work supported by the Assistant Secretary of Defense for Research and Engineering under Air Force Contract No. FA8721-05-C-0002 and/or FA8702-15-D-0001. Any opinions, findings, conclusions or recommendations expressed in this material are those of the author(s) and do not necessarily reflect the views of the Assistant Secretary of Defense for Research and Engineering. DISTRIBUTION STATEMENT A. Approved for public release: distribution unlimited.</a:t>
            </a:r>
          </a:p>
          <a:p>
            <a:endParaRPr lang="en-US" sz="1000" dirty="0"/>
          </a:p>
        </p:txBody>
      </p:sp>
      <p:sp>
        <p:nvSpPr>
          <p:cNvPr id="8" name="Rectangle 7"/>
          <p:cNvSpPr/>
          <p:nvPr/>
        </p:nvSpPr>
        <p:spPr>
          <a:xfrm>
            <a:off x="4097287" y="6336432"/>
            <a:ext cx="3994251" cy="461665"/>
          </a:xfrm>
          <a:prstGeom prst="rect">
            <a:avLst/>
          </a:prstGeom>
        </p:spPr>
        <p:txBody>
          <a:bodyPr wrap="square">
            <a:spAutoFit/>
          </a:bodyPr>
          <a:lstStyle/>
          <a:p>
            <a:pPr algn="ctr"/>
            <a:r>
              <a:rPr lang="en-US" sz="1200" dirty="0" smtClean="0">
                <a:solidFill>
                  <a:srgbClr val="FFD700"/>
                </a:solidFill>
                <a:latin typeface="Zapf Dingbats"/>
                <a:ea typeface="Zapf Dingbats"/>
                <a:cs typeface="Zapf Dingbats"/>
                <a:sym typeface="Zapf Dingbats"/>
              </a:rPr>
              <a:t>★</a:t>
            </a:r>
            <a:r>
              <a:rPr lang="en-US" sz="1200" dirty="0">
                <a:sym typeface="Zapf Dingbats"/>
              </a:rPr>
              <a:t> </a:t>
            </a:r>
            <a:r>
              <a:rPr lang="en-US" sz="1200" dirty="0" smtClean="0">
                <a:sym typeface="Zapf Dingbats"/>
              </a:rPr>
              <a:t>Corresponding author: </a:t>
            </a:r>
            <a:r>
              <a:rPr lang="en-US" sz="1200" u="sng" dirty="0" smtClean="0">
                <a:solidFill>
                  <a:srgbClr val="3366FF"/>
                </a:solidFill>
                <a:sym typeface="Zapf Dingbats"/>
              </a:rPr>
              <a:t>nabil@ll.mit.edu </a:t>
            </a:r>
            <a:endParaRPr lang="en-US" sz="1200" u="sng" dirty="0" smtClean="0">
              <a:solidFill>
                <a:srgbClr val="3366FF"/>
              </a:solidFill>
            </a:endParaRPr>
          </a:p>
          <a:p>
            <a:pPr algn="ctr"/>
            <a:r>
              <a:rPr lang="en-US" sz="1200" dirty="0" smtClean="0"/>
              <a:t>* Now at Threat Stack</a:t>
            </a:r>
          </a:p>
        </p:txBody>
      </p:sp>
    </p:spTree>
    <p:extLst>
      <p:ext uri="{BB962C8B-B14F-4D97-AF65-F5344CB8AC3E}">
        <p14:creationId xmlns:p14="http://schemas.microsoft.com/office/powerpoint/2010/main" val="42234145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Attestation</a:t>
            </a:r>
            <a:endParaRPr lang="en-US" dirty="0"/>
          </a:p>
        </p:txBody>
      </p:sp>
      <p:sp>
        <p:nvSpPr>
          <p:cNvPr id="3" name="Content Placeholder 2"/>
          <p:cNvSpPr>
            <a:spLocks noGrp="1"/>
          </p:cNvSpPr>
          <p:nvPr>
            <p:ph idx="1"/>
          </p:nvPr>
        </p:nvSpPr>
        <p:spPr>
          <a:xfrm>
            <a:off x="633819" y="1289304"/>
            <a:ext cx="10921187" cy="762004"/>
          </a:xfrm>
        </p:spPr>
        <p:txBody>
          <a:bodyPr/>
          <a:lstStyle/>
          <a:p>
            <a:r>
              <a:rPr lang="en-US" dirty="0" smtClean="0"/>
              <a:t>Present a </a:t>
            </a:r>
            <a:r>
              <a:rPr lang="en-US" dirty="0"/>
              <a:t>hash chain signed by the </a:t>
            </a:r>
            <a:r>
              <a:rPr lang="en-US" dirty="0" smtClean="0"/>
              <a:t>TPM (Quote) </a:t>
            </a:r>
            <a:r>
              <a:rPr lang="en-US" dirty="0"/>
              <a:t>to other hosts to prove integrity </a:t>
            </a:r>
            <a:r>
              <a:rPr lang="en-US" dirty="0" smtClean="0"/>
              <a:t>state</a:t>
            </a:r>
          </a:p>
          <a:p>
            <a:pPr lvl="1"/>
            <a:r>
              <a:rPr lang="en-US" dirty="0" smtClean="0"/>
              <a:t>Attestation </a:t>
            </a:r>
            <a:r>
              <a:rPr lang="en-US" dirty="0"/>
              <a:t>Identity Key (AIK</a:t>
            </a:r>
            <a:r>
              <a:rPr lang="en-US" dirty="0" smtClean="0"/>
              <a:t>): key </a:t>
            </a:r>
            <a:r>
              <a:rPr lang="en-US" dirty="0"/>
              <a:t>created by TPM owner to sign </a:t>
            </a:r>
            <a:r>
              <a:rPr lang="en-US" dirty="0" smtClean="0"/>
              <a:t>quotes</a:t>
            </a:r>
            <a:endParaRPr lang="en-US" dirty="0"/>
          </a:p>
          <a:p>
            <a:endParaRPr lang="en-US" dirty="0"/>
          </a:p>
        </p:txBody>
      </p:sp>
      <p:sp>
        <p:nvSpPr>
          <p:cNvPr id="39" name="TextBox 38"/>
          <p:cNvSpPr txBox="1"/>
          <p:nvPr/>
        </p:nvSpPr>
        <p:spPr>
          <a:xfrm>
            <a:off x="3157814" y="2051308"/>
            <a:ext cx="925554" cy="400110"/>
          </a:xfrm>
          <a:prstGeom prst="rect">
            <a:avLst/>
          </a:prstGeom>
          <a:noFill/>
        </p:spPr>
        <p:txBody>
          <a:bodyPr wrap="none" rtlCol="0">
            <a:spAutoFit/>
          </a:bodyPr>
          <a:lstStyle/>
          <a:p>
            <a:pPr algn="ctr"/>
            <a:r>
              <a:rPr lang="en-US" sz="2000" b="1" dirty="0" smtClean="0"/>
              <a:t>Quote</a:t>
            </a:r>
            <a:endParaRPr lang="en-US" sz="2000" b="1" dirty="0"/>
          </a:p>
        </p:txBody>
      </p:sp>
      <p:grpSp>
        <p:nvGrpSpPr>
          <p:cNvPr id="46" name="Group 45"/>
          <p:cNvGrpSpPr/>
          <p:nvPr/>
        </p:nvGrpSpPr>
        <p:grpSpPr>
          <a:xfrm>
            <a:off x="2227152" y="2485342"/>
            <a:ext cx="2971800" cy="1916777"/>
            <a:chOff x="582795" y="4016664"/>
            <a:chExt cx="2971800" cy="1916777"/>
          </a:xfrm>
          <a:effectLst/>
        </p:grpSpPr>
        <p:grpSp>
          <p:nvGrpSpPr>
            <p:cNvPr id="56" name="Group 55"/>
            <p:cNvGrpSpPr/>
            <p:nvPr/>
          </p:nvGrpSpPr>
          <p:grpSpPr>
            <a:xfrm>
              <a:off x="582795" y="4016664"/>
              <a:ext cx="2971800" cy="450118"/>
              <a:chOff x="582795" y="4013136"/>
              <a:chExt cx="2971800" cy="450118"/>
            </a:xfrm>
          </p:grpSpPr>
          <p:sp>
            <p:nvSpPr>
              <p:cNvPr id="66" name="Rectangle 65"/>
              <p:cNvSpPr/>
              <p:nvPr/>
            </p:nvSpPr>
            <p:spPr bwMode="auto">
              <a:xfrm>
                <a:off x="582795" y="4013136"/>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7" name="TextBox 66"/>
              <p:cNvSpPr txBox="1"/>
              <p:nvPr/>
            </p:nvSpPr>
            <p:spPr>
              <a:xfrm>
                <a:off x="636418" y="4099696"/>
                <a:ext cx="2864554" cy="276999"/>
              </a:xfrm>
              <a:prstGeom prst="rect">
                <a:avLst/>
              </a:prstGeom>
              <a:noFill/>
            </p:spPr>
            <p:txBody>
              <a:bodyPr wrap="square" rtlCol="0">
                <a:spAutoFit/>
              </a:bodyPr>
              <a:lstStyle/>
              <a:p>
                <a:pPr algn="ctr"/>
                <a:r>
                  <a:rPr lang="en-US" sz="1200" b="1" dirty="0" smtClean="0">
                    <a:solidFill>
                      <a:schemeClr val="bg1"/>
                    </a:solidFill>
                  </a:rPr>
                  <a:t>System hashes</a:t>
                </a:r>
                <a:endParaRPr lang="en-US" sz="1200" b="1" dirty="0">
                  <a:solidFill>
                    <a:schemeClr val="bg1"/>
                  </a:solidFill>
                </a:endParaRPr>
              </a:p>
            </p:txBody>
          </p:sp>
        </p:grpSp>
        <p:grpSp>
          <p:nvGrpSpPr>
            <p:cNvPr id="57" name="Group 56"/>
            <p:cNvGrpSpPr/>
            <p:nvPr/>
          </p:nvGrpSpPr>
          <p:grpSpPr>
            <a:xfrm>
              <a:off x="582795" y="4505551"/>
              <a:ext cx="2971800" cy="450118"/>
              <a:chOff x="582795" y="4498495"/>
              <a:chExt cx="2971800" cy="450118"/>
            </a:xfrm>
          </p:grpSpPr>
          <p:sp>
            <p:nvSpPr>
              <p:cNvPr id="64" name="Rectangle 63"/>
              <p:cNvSpPr/>
              <p:nvPr/>
            </p:nvSpPr>
            <p:spPr bwMode="auto">
              <a:xfrm>
                <a:off x="582795" y="4498495"/>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5" name="TextBox 64"/>
              <p:cNvSpPr txBox="1"/>
              <p:nvPr/>
            </p:nvSpPr>
            <p:spPr>
              <a:xfrm>
                <a:off x="636418" y="4585054"/>
                <a:ext cx="2864554" cy="276999"/>
              </a:xfrm>
              <a:prstGeom prst="rect">
                <a:avLst/>
              </a:prstGeom>
              <a:noFill/>
            </p:spPr>
            <p:txBody>
              <a:bodyPr wrap="square" rtlCol="0">
                <a:spAutoFit/>
              </a:bodyPr>
              <a:lstStyle/>
              <a:p>
                <a:pPr algn="ctr"/>
                <a:r>
                  <a:rPr lang="en-US" sz="1200" b="1" dirty="0" smtClean="0">
                    <a:solidFill>
                      <a:schemeClr val="bg1"/>
                    </a:solidFill>
                  </a:rPr>
                  <a:t>Nonce</a:t>
                </a:r>
                <a:endParaRPr lang="en-US" sz="1200" b="1" dirty="0">
                  <a:solidFill>
                    <a:schemeClr val="bg1"/>
                  </a:solidFill>
                </a:endParaRPr>
              </a:p>
            </p:txBody>
          </p:sp>
        </p:grpSp>
        <p:grpSp>
          <p:nvGrpSpPr>
            <p:cNvPr id="58" name="Group 57"/>
            <p:cNvGrpSpPr/>
            <p:nvPr/>
          </p:nvGrpSpPr>
          <p:grpSpPr>
            <a:xfrm>
              <a:off x="582795" y="4994438"/>
              <a:ext cx="2971800" cy="450118"/>
              <a:chOff x="582795" y="4983854"/>
              <a:chExt cx="2971800" cy="450118"/>
            </a:xfrm>
          </p:grpSpPr>
          <p:sp>
            <p:nvSpPr>
              <p:cNvPr id="62" name="Rectangle 61"/>
              <p:cNvSpPr/>
              <p:nvPr/>
            </p:nvSpPr>
            <p:spPr bwMode="auto">
              <a:xfrm>
                <a:off x="582795" y="4983854"/>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3" name="TextBox 62"/>
              <p:cNvSpPr txBox="1"/>
              <p:nvPr/>
            </p:nvSpPr>
            <p:spPr>
              <a:xfrm>
                <a:off x="636418" y="5070412"/>
                <a:ext cx="2864554" cy="276999"/>
              </a:xfrm>
              <a:prstGeom prst="rect">
                <a:avLst/>
              </a:prstGeom>
              <a:noFill/>
            </p:spPr>
            <p:txBody>
              <a:bodyPr wrap="square" rtlCol="0">
                <a:spAutoFit/>
              </a:bodyPr>
              <a:lstStyle/>
              <a:p>
                <a:pPr algn="ctr"/>
                <a:r>
                  <a:rPr lang="en-US" sz="1200" b="1" dirty="0" smtClean="0">
                    <a:solidFill>
                      <a:schemeClr val="bg1"/>
                    </a:solidFill>
                  </a:rPr>
                  <a:t>Signature</a:t>
                </a:r>
                <a:endParaRPr lang="en-US" sz="1200" b="1" dirty="0">
                  <a:solidFill>
                    <a:schemeClr val="bg1"/>
                  </a:solidFill>
                </a:endParaRPr>
              </a:p>
            </p:txBody>
          </p:sp>
        </p:grpSp>
        <p:grpSp>
          <p:nvGrpSpPr>
            <p:cNvPr id="59" name="Group 58"/>
            <p:cNvGrpSpPr/>
            <p:nvPr/>
          </p:nvGrpSpPr>
          <p:grpSpPr>
            <a:xfrm>
              <a:off x="582795" y="5483323"/>
              <a:ext cx="2971800" cy="450118"/>
              <a:chOff x="582795" y="5469211"/>
              <a:chExt cx="2971800" cy="450118"/>
            </a:xfrm>
          </p:grpSpPr>
          <p:sp>
            <p:nvSpPr>
              <p:cNvPr id="60" name="Rectangle 59"/>
              <p:cNvSpPr/>
              <p:nvPr/>
            </p:nvSpPr>
            <p:spPr bwMode="auto">
              <a:xfrm>
                <a:off x="582795" y="5469211"/>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61" name="TextBox 60"/>
              <p:cNvSpPr txBox="1"/>
              <p:nvPr/>
            </p:nvSpPr>
            <p:spPr>
              <a:xfrm>
                <a:off x="636418" y="5555771"/>
                <a:ext cx="2864554" cy="276999"/>
              </a:xfrm>
              <a:prstGeom prst="rect">
                <a:avLst/>
              </a:prstGeom>
              <a:noFill/>
            </p:spPr>
            <p:txBody>
              <a:bodyPr wrap="square" rtlCol="0">
                <a:spAutoFit/>
              </a:bodyPr>
              <a:lstStyle/>
              <a:p>
                <a:pPr algn="ctr"/>
                <a:r>
                  <a:rPr lang="en-US" sz="1200" b="1" dirty="0" smtClean="0">
                    <a:solidFill>
                      <a:schemeClr val="bg1"/>
                    </a:solidFill>
                  </a:rPr>
                  <a:t>AIK Certificate</a:t>
                </a:r>
                <a:endParaRPr lang="en-US" sz="1200" b="1" dirty="0">
                  <a:solidFill>
                    <a:schemeClr val="bg1"/>
                  </a:solidFill>
                </a:endParaRPr>
              </a:p>
            </p:txBody>
          </p:sp>
        </p:grpSp>
      </p:grpSp>
      <p:grpSp>
        <p:nvGrpSpPr>
          <p:cNvPr id="47" name="Group 46"/>
          <p:cNvGrpSpPr/>
          <p:nvPr/>
        </p:nvGrpSpPr>
        <p:grpSpPr>
          <a:xfrm>
            <a:off x="7601920" y="2485342"/>
            <a:ext cx="2359752" cy="1916777"/>
            <a:chOff x="4099278" y="4016664"/>
            <a:chExt cx="2359752" cy="1916777"/>
          </a:xfrm>
        </p:grpSpPr>
        <p:sp>
          <p:nvSpPr>
            <p:cNvPr id="48" name="Rectangle 47"/>
            <p:cNvSpPr/>
            <p:nvPr/>
          </p:nvSpPr>
          <p:spPr bwMode="auto">
            <a:xfrm>
              <a:off x="4099278" y="4016664"/>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Does the system state match my whitelist</a:t>
              </a:r>
              <a:r>
                <a:rPr lang="en-US" sz="1400" b="1" dirty="0" smtClean="0"/>
                <a:t>?</a:t>
              </a:r>
              <a:endParaRPr lang="en-US" sz="1400" b="1" dirty="0"/>
            </a:p>
          </p:txBody>
        </p:sp>
        <p:sp>
          <p:nvSpPr>
            <p:cNvPr id="50" name="Rectangle 49"/>
            <p:cNvSpPr/>
            <p:nvPr/>
          </p:nvSpPr>
          <p:spPr bwMode="auto">
            <a:xfrm>
              <a:off x="4099278" y="4505551"/>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this quote fresh</a:t>
              </a:r>
              <a:r>
                <a:rPr lang="en-US" sz="1400" b="1" dirty="0" smtClean="0"/>
                <a:t>?</a:t>
              </a:r>
              <a:endParaRPr lang="en-US" sz="1400" b="1" dirty="0"/>
            </a:p>
          </p:txBody>
        </p:sp>
        <p:sp>
          <p:nvSpPr>
            <p:cNvPr id="52" name="Rectangle 51"/>
            <p:cNvSpPr/>
            <p:nvPr/>
          </p:nvSpPr>
          <p:spPr bwMode="auto">
            <a:xfrm>
              <a:off x="4099278" y="4994438"/>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a:t>Is the signature valid</a:t>
              </a:r>
              <a:r>
                <a:rPr lang="en-US" sz="1400" b="1" dirty="0" smtClean="0"/>
                <a:t>?</a:t>
              </a:r>
              <a:endParaRPr lang="en-US" sz="1400" b="1" dirty="0"/>
            </a:p>
          </p:txBody>
        </p:sp>
        <p:sp>
          <p:nvSpPr>
            <p:cNvPr id="54" name="Rectangle 53"/>
            <p:cNvSpPr/>
            <p:nvPr/>
          </p:nvSpPr>
          <p:spPr bwMode="auto">
            <a:xfrm>
              <a:off x="4099278" y="5483323"/>
              <a:ext cx="2359752" cy="450118"/>
            </a:xfrm>
            <a:prstGeom prst="rect">
              <a:avLst/>
            </a:prstGeom>
            <a:gradFill flip="none" rotWithShape="1">
              <a:gsLst>
                <a:gs pos="0">
                  <a:schemeClr val="accent5"/>
                </a:gs>
                <a:gs pos="100000">
                  <a:schemeClr val="bg1"/>
                </a:gs>
              </a:gsLst>
              <a:lin ang="16200000" scaled="0"/>
              <a:tileRect/>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400" b="1" dirty="0" smtClean="0"/>
                <a:t>Did this come from a </a:t>
              </a:r>
              <a:r>
                <a:rPr lang="en-US" sz="1400" b="1" dirty="0"/>
                <a:t>valid TPM</a:t>
              </a:r>
              <a:r>
                <a:rPr lang="en-US" sz="1400" b="1" dirty="0" smtClean="0"/>
                <a:t>?</a:t>
              </a:r>
              <a:endParaRPr lang="en-US" sz="1400" b="1" dirty="0"/>
            </a:p>
          </p:txBody>
        </p:sp>
      </p:grpSp>
      <p:grpSp>
        <p:nvGrpSpPr>
          <p:cNvPr id="33" name="Group 32"/>
          <p:cNvGrpSpPr/>
          <p:nvPr/>
        </p:nvGrpSpPr>
        <p:grpSpPr>
          <a:xfrm>
            <a:off x="2711181" y="4811349"/>
            <a:ext cx="1957406" cy="1108590"/>
            <a:chOff x="84648" y="823008"/>
            <a:chExt cx="1957406" cy="1108590"/>
          </a:xfrm>
        </p:grpSpPr>
        <p:sp>
          <p:nvSpPr>
            <p:cNvPr id="34" name="Rounded Rectangle 33"/>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5"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6" name="Rounded Rectangle 35"/>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38" name="Picture 3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0" name="Isosceles Triangle 39"/>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0" name="Picture 69"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4234409" y="5545964"/>
            <a:ext cx="262457" cy="262457"/>
          </a:xfrm>
          <a:prstGeom prst="rect">
            <a:avLst/>
          </a:prstGeom>
        </p:spPr>
      </p:pic>
      <p:sp>
        <p:nvSpPr>
          <p:cNvPr id="5" name="Rectangle 4"/>
          <p:cNvSpPr/>
          <p:nvPr/>
        </p:nvSpPr>
        <p:spPr bwMode="auto">
          <a:xfrm>
            <a:off x="7601920" y="4811349"/>
            <a:ext cx="2359752" cy="943268"/>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smtClean="0">
                <a:ln>
                  <a:noFill/>
                </a:ln>
                <a:solidFill>
                  <a:schemeClr val="tx1"/>
                </a:solidFill>
                <a:effectLst/>
                <a:latin typeface="Arial" pitchFamily="-110" charset="0"/>
              </a:rPr>
              <a:t>Quote Verifier</a:t>
            </a:r>
            <a:endParaRPr kumimoji="0" lang="en-US" sz="2000" b="1" i="0" u="none" strike="noStrike" cap="none" normalizeH="0" baseline="0" dirty="0" smtClean="0">
              <a:ln>
                <a:noFill/>
              </a:ln>
              <a:solidFill>
                <a:schemeClr val="tx1"/>
              </a:solidFill>
              <a:effectLst/>
              <a:latin typeface="Arial" pitchFamily="-110" charset="0"/>
            </a:endParaRPr>
          </a:p>
        </p:txBody>
      </p:sp>
      <p:sp>
        <p:nvSpPr>
          <p:cNvPr id="15" name="Right Arrow 14"/>
          <p:cNvSpPr/>
          <p:nvPr/>
        </p:nvSpPr>
        <p:spPr bwMode="auto">
          <a:xfrm>
            <a:off x="4877253" y="5188527"/>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6" name="Picture 15"/>
          <p:cNvPicPr>
            <a:picLocks noChangeAspect="1"/>
          </p:cNvPicPr>
          <p:nvPr/>
        </p:nvPicPr>
        <p:blipFill>
          <a:blip r:embed="rId5"/>
          <a:stretch>
            <a:fillRect/>
          </a:stretch>
        </p:blipFill>
        <p:spPr>
          <a:xfrm>
            <a:off x="5855248" y="5111177"/>
            <a:ext cx="597367" cy="512029"/>
          </a:xfrm>
          <a:prstGeom prst="rect">
            <a:avLst/>
          </a:prstGeom>
        </p:spPr>
      </p:pic>
      <p:sp>
        <p:nvSpPr>
          <p:cNvPr id="71" name="Right Arrow 70"/>
          <p:cNvSpPr/>
          <p:nvPr/>
        </p:nvSpPr>
        <p:spPr bwMode="auto">
          <a:xfrm>
            <a:off x="6651540" y="5127674"/>
            <a:ext cx="746583" cy="426505"/>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32624641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isn’t This </a:t>
            </a:r>
            <a:r>
              <a:rPr lang="en-US" dirty="0"/>
              <a:t>S</a:t>
            </a:r>
            <a:r>
              <a:rPr lang="en-US" dirty="0" smtClean="0"/>
              <a:t>olved?</a:t>
            </a:r>
            <a:endParaRPr lang="en-US" dirty="0"/>
          </a:p>
        </p:txBody>
      </p:sp>
      <p:sp>
        <p:nvSpPr>
          <p:cNvPr id="5" name="Rounded Rectangle 4"/>
          <p:cNvSpPr/>
          <p:nvPr/>
        </p:nvSpPr>
        <p:spPr bwMode="auto">
          <a:xfrm>
            <a:off x="1831753" y="2761485"/>
            <a:ext cx="8512010" cy="1721750"/>
          </a:xfrm>
          <a:prstGeom prst="roundRect">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1831753" y="4470652"/>
            <a:ext cx="8512010" cy="172175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831753" y="1259533"/>
            <a:ext cx="8512010" cy="1501952"/>
          </a:xfrm>
          <a:prstGeom prst="round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Content Placeholder 2"/>
          <p:cNvSpPr>
            <a:spLocks noGrp="1"/>
          </p:cNvSpPr>
          <p:nvPr>
            <p:ph idx="1"/>
          </p:nvPr>
        </p:nvSpPr>
        <p:spPr>
          <a:xfrm>
            <a:off x="1940869" y="1259534"/>
            <a:ext cx="6621355" cy="1501952"/>
          </a:xfrm>
        </p:spPr>
        <p:txBody>
          <a:bodyPr anchor="ctr"/>
          <a:lstStyle/>
          <a:p>
            <a:pPr>
              <a:lnSpc>
                <a:spcPct val="100000"/>
              </a:lnSpc>
            </a:pPr>
            <a:r>
              <a:rPr lang="en-US" dirty="0" smtClean="0">
                <a:solidFill>
                  <a:srgbClr val="FFFFFF"/>
                </a:solidFill>
              </a:rPr>
              <a:t>Complexity – Using the TPM is cumbersome and not supported by existing cloud security tools</a:t>
            </a:r>
          </a:p>
        </p:txBody>
      </p:sp>
      <p:pic>
        <p:nvPicPr>
          <p:cNvPr id="9" name="Content Placeholder 3" descr="TPM_Asus.jpg"/>
          <p:cNvPicPr>
            <a:picLocks noChangeAspect="1"/>
          </p:cNvPicPr>
          <p:nvPr/>
        </p:nvPicPr>
        <p:blipFill rotWithShape="1">
          <a:blip r:embed="rId2" cstate="screen">
            <a:extLst>
              <a:ext uri="{28A0092B-C50C-407E-A947-70E740481C1C}">
                <a14:useLocalDpi xmlns:a14="http://schemas.microsoft.com/office/drawing/2010/main"/>
              </a:ext>
            </a:extLst>
          </a:blip>
          <a:srcRect l="12379" t="757" r="13946" b="2100"/>
          <a:stretch/>
        </p:blipFill>
        <p:spPr>
          <a:xfrm>
            <a:off x="8562224" y="1364370"/>
            <a:ext cx="1521205" cy="1181923"/>
          </a:xfrm>
          <a:prstGeom prst="rect">
            <a:avLst/>
          </a:prstGeom>
          <a:noFill/>
          <a:ln>
            <a:noFill/>
          </a:ln>
        </p:spPr>
      </p:pic>
      <p:pic>
        <p:nvPicPr>
          <p:cNvPr id="12" name="Picture 11" descr="screen-shot-2015-06-24-at-11-54-41-am.png"/>
          <p:cNvPicPr>
            <a:picLocks noChangeAspect="1"/>
          </p:cNvPicPr>
          <p:nvPr/>
        </p:nvPicPr>
        <p:blipFill rotWithShape="1">
          <a:blip r:embed="rId3" cstate="print">
            <a:extLst>
              <a:ext uri="{28A0092B-C50C-407E-A947-70E740481C1C}">
                <a14:useLocalDpi xmlns:a14="http://schemas.microsoft.com/office/drawing/2010/main"/>
              </a:ext>
            </a:extLst>
          </a:blip>
          <a:srcRect r="19093"/>
          <a:stretch/>
        </p:blipFill>
        <p:spPr>
          <a:xfrm>
            <a:off x="8562224" y="3009243"/>
            <a:ext cx="1521205" cy="1250396"/>
          </a:xfrm>
          <a:prstGeom prst="rect">
            <a:avLst/>
          </a:prstGeom>
        </p:spPr>
      </p:pic>
      <p:sp>
        <p:nvSpPr>
          <p:cNvPr id="11" name="Content Placeholder 2"/>
          <p:cNvSpPr txBox="1">
            <a:spLocks/>
          </p:cNvSpPr>
          <p:nvPr/>
        </p:nvSpPr>
        <p:spPr>
          <a:xfrm>
            <a:off x="1940869" y="2761485"/>
            <a:ext cx="6621355"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Performance – TPM is slow (~1 sec to produce</a:t>
            </a:r>
            <a:br>
              <a:rPr lang="en-US" dirty="0" smtClean="0">
                <a:solidFill>
                  <a:srgbClr val="FFFFFF"/>
                </a:solidFill>
              </a:rPr>
            </a:br>
            <a:r>
              <a:rPr lang="en-US" dirty="0" smtClean="0">
                <a:solidFill>
                  <a:srgbClr val="FFFFFF"/>
                </a:solidFill>
              </a:rPr>
              <a:t> a quote), need to scale to thousands of machines</a:t>
            </a:r>
          </a:p>
        </p:txBody>
      </p:sp>
      <p:sp>
        <p:nvSpPr>
          <p:cNvPr id="13" name="Content Placeholder 2"/>
          <p:cNvSpPr txBox="1">
            <a:spLocks/>
          </p:cNvSpPr>
          <p:nvPr/>
        </p:nvSpPr>
        <p:spPr>
          <a:xfrm>
            <a:off x="1940869" y="4470652"/>
            <a:ext cx="6764214"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smtClean="0">
                <a:solidFill>
                  <a:srgbClr val="FFFFFF"/>
                </a:solidFill>
              </a:rPr>
              <a:t>Compatibility – Virtualized cloud </a:t>
            </a:r>
            <a:r>
              <a:rPr lang="en-US" dirty="0">
                <a:solidFill>
                  <a:srgbClr val="FFFFFF"/>
                </a:solidFill>
              </a:rPr>
              <a:t>systems are </a:t>
            </a:r>
            <a:r>
              <a:rPr lang="en-US" dirty="0" smtClean="0">
                <a:solidFill>
                  <a:srgbClr val="FFFFFF"/>
                </a:solidFill>
              </a:rPr>
              <a:t>abstracted away </a:t>
            </a:r>
            <a:r>
              <a:rPr lang="en-US" dirty="0">
                <a:solidFill>
                  <a:srgbClr val="FFFFFF"/>
                </a:solidFill>
              </a:rPr>
              <a:t>from physical </a:t>
            </a:r>
            <a:r>
              <a:rPr lang="en-US" dirty="0" smtClean="0">
                <a:solidFill>
                  <a:srgbClr val="FFFFFF"/>
                </a:solidFill>
              </a:rPr>
              <a:t>hardware</a:t>
            </a:r>
            <a:endParaRPr lang="en-US" dirty="0">
              <a:solidFill>
                <a:srgbClr val="FFFFFF"/>
              </a:solidFill>
            </a:endParaRPr>
          </a:p>
        </p:txBody>
      </p:sp>
      <p:grpSp>
        <p:nvGrpSpPr>
          <p:cNvPr id="14" name="Group 13"/>
          <p:cNvGrpSpPr/>
          <p:nvPr/>
        </p:nvGrpSpPr>
        <p:grpSpPr>
          <a:xfrm>
            <a:off x="8660645" y="4582471"/>
            <a:ext cx="1324362" cy="1367031"/>
            <a:chOff x="84648" y="564567"/>
            <a:chExt cx="1324362" cy="1367031"/>
          </a:xfrm>
        </p:grpSpPr>
        <p:sp>
          <p:nvSpPr>
            <p:cNvPr id="15" name="Rounded Rectangle 14"/>
            <p:cNvSpPr/>
            <p:nvPr/>
          </p:nvSpPr>
          <p:spPr bwMode="auto">
            <a:xfrm>
              <a:off x="84648" y="564567"/>
              <a:ext cx="1324362"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16" name="Rounded Rectangle 15"/>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7"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8" name="Rounded Rectangle 17"/>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9" name="Rounded Rectangle 18"/>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20"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21" name="Rounded Rectangle 20"/>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25" name="Picture 24" descr="rack_mount_thick_tower_servers_x86_clip_art_9865.jpg"/>
            <p:cNvPicPr>
              <a:picLocks noChangeAspect="1"/>
            </p:cNvPicPr>
            <p:nvPr/>
          </p:nvPicPr>
          <p:blipFill rotWithShape="1">
            <a:blip r:embed="rId4" cstate="email">
              <a:extLst>
                <a:ext uri="{BEBA8EAE-BF5A-486C-A8C5-ECC9F3942E4B}">
                  <a14:imgProps xmlns:a14="http://schemas.microsoft.com/office/drawing/2010/main">
                    <a14:imgLayer r:embed="rId5">
                      <a14:imgEffect>
                        <a14:backgroundRemoval t="0" b="100000" l="1676" r="100000"/>
                      </a14:imgEffect>
                    </a14:imgLayer>
                  </a14:imgProps>
                </a:ext>
                <a:ext uri="{28A0092B-C50C-407E-A947-70E740481C1C}">
                  <a14:useLocalDpi xmlns:a14="http://schemas.microsoft.com/office/drawing/2010/main"/>
                </a:ext>
              </a:extLst>
            </a:blip>
            <a:srcRect/>
            <a:stretch/>
          </p:blipFill>
          <p:spPr>
            <a:xfrm>
              <a:off x="84648" y="1557623"/>
              <a:ext cx="1310629" cy="373975"/>
            </a:xfrm>
            <a:prstGeom prst="rect">
              <a:avLst/>
            </a:prstGeom>
          </p:spPr>
        </p:pic>
        <p:sp>
          <p:nvSpPr>
            <p:cNvPr id="26" name="Isosceles Triangle 25"/>
            <p:cNvSpPr/>
            <p:nvPr/>
          </p:nvSpPr>
          <p:spPr bwMode="auto">
            <a:xfrm flipV="1">
              <a:off x="129086" y="1423491"/>
              <a:ext cx="12799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7"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grpSp>
    </p:spTree>
    <p:extLst>
      <p:ext uri="{BB962C8B-B14F-4D97-AF65-F5344CB8AC3E}">
        <p14:creationId xmlns:p14="http://schemas.microsoft.com/office/powerpoint/2010/main" val="1265029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63598" y="1138973"/>
            <a:ext cx="6261629" cy="2299046"/>
          </a:xfrm>
          <a:prstGeom prst="rect">
            <a:avLst/>
          </a:prstGeom>
        </p:spPr>
      </p:pic>
      <p:sp>
        <p:nvSpPr>
          <p:cNvPr id="2" name="Title 1"/>
          <p:cNvSpPr>
            <a:spLocks noGrp="1"/>
          </p:cNvSpPr>
          <p:nvPr>
            <p:ph type="title"/>
          </p:nvPr>
        </p:nvSpPr>
        <p:spPr/>
        <p:txBody>
          <a:bodyPr/>
          <a:lstStyle/>
          <a:p>
            <a:r>
              <a:rPr lang="en-US" dirty="0" smtClean="0"/>
              <a:t>Keylime Overview</a:t>
            </a:r>
            <a:endParaRPr lang="en-US" dirty="0"/>
          </a:p>
        </p:txBody>
      </p:sp>
      <p:sp>
        <p:nvSpPr>
          <p:cNvPr id="3" name="Content Placeholder 2"/>
          <p:cNvSpPr>
            <a:spLocks noGrp="1"/>
          </p:cNvSpPr>
          <p:nvPr>
            <p:ph idx="1"/>
          </p:nvPr>
        </p:nvSpPr>
        <p:spPr>
          <a:xfrm>
            <a:off x="633819" y="3954039"/>
            <a:ext cx="10921187" cy="893970"/>
          </a:xfrm>
        </p:spPr>
        <p:txBody>
          <a:bodyPr/>
          <a:lstStyle/>
          <a:p>
            <a:r>
              <a:rPr lang="en-US" dirty="0" smtClean="0"/>
              <a:t>Keylime: an integrated TPM-based key bootstrapping and integrity measurement architecture built for the cloud</a:t>
            </a:r>
          </a:p>
          <a:p>
            <a:pPr marL="0" indent="0">
              <a:buNone/>
            </a:pPr>
            <a:endParaRPr lang="en-US" dirty="0" smtClean="0"/>
          </a:p>
        </p:txBody>
      </p:sp>
      <p:grpSp>
        <p:nvGrpSpPr>
          <p:cNvPr id="6" name="Group 5"/>
          <p:cNvGrpSpPr/>
          <p:nvPr/>
        </p:nvGrpSpPr>
        <p:grpSpPr>
          <a:xfrm>
            <a:off x="5092345" y="3137816"/>
            <a:ext cx="2246778" cy="816222"/>
            <a:chOff x="5203757" y="2455543"/>
            <a:chExt cx="2246778" cy="816222"/>
          </a:xfrm>
        </p:grpSpPr>
        <p:pic>
          <p:nvPicPr>
            <p:cNvPr id="7" name="Picture 6" descr="chip.png"/>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5203757" y="2455543"/>
              <a:ext cx="816222" cy="816222"/>
            </a:xfrm>
            <a:prstGeom prst="rect">
              <a:avLst/>
            </a:prstGeom>
          </p:spPr>
        </p:pic>
        <p:sp>
          <p:nvSpPr>
            <p:cNvPr id="8" name="TextBox 7"/>
            <p:cNvSpPr txBox="1"/>
            <p:nvPr/>
          </p:nvSpPr>
          <p:spPr>
            <a:xfrm>
              <a:off x="5930327" y="2709217"/>
              <a:ext cx="1520208" cy="461665"/>
            </a:xfrm>
            <a:prstGeom prst="rect">
              <a:avLst/>
            </a:prstGeom>
            <a:noFill/>
          </p:spPr>
          <p:txBody>
            <a:bodyPr wrap="square" rtlCol="0">
              <a:spAutoFit/>
            </a:bodyPr>
            <a:lstStyle/>
            <a:p>
              <a:r>
                <a:rPr lang="en-US" sz="1200" b="1" dirty="0" smtClean="0"/>
                <a:t>Trusted Platform Module</a:t>
              </a:r>
              <a:endParaRPr lang="en-US" sz="1600" b="1" dirty="0"/>
            </a:p>
          </p:txBody>
        </p:sp>
      </p:grpSp>
      <p:sp>
        <p:nvSpPr>
          <p:cNvPr id="9" name="TextBox 8"/>
          <p:cNvSpPr txBox="1"/>
          <p:nvPr/>
        </p:nvSpPr>
        <p:spPr>
          <a:xfrm>
            <a:off x="1155903" y="6343682"/>
            <a:ext cx="2857095" cy="400110"/>
          </a:xfrm>
          <a:prstGeom prst="rect">
            <a:avLst/>
          </a:prstGeom>
          <a:noFill/>
        </p:spPr>
        <p:txBody>
          <a:bodyPr wrap="square" rtlCol="0">
            <a:spAutoFit/>
          </a:bodyPr>
          <a:lstStyle/>
          <a:p>
            <a:r>
              <a:rPr lang="en-US" sz="1000" dirty="0" smtClean="0"/>
              <a:t>EK – Endorsement Key, permanent key in TPM burned in at manufacture time</a:t>
            </a:r>
            <a:endParaRPr lang="en-US" sz="1000" dirty="0"/>
          </a:p>
        </p:txBody>
      </p:sp>
      <p:sp>
        <p:nvSpPr>
          <p:cNvPr id="5" name="Rounded Rectangle 4"/>
          <p:cNvSpPr/>
          <p:nvPr/>
        </p:nvSpPr>
        <p:spPr bwMode="auto">
          <a:xfrm>
            <a:off x="633819"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Bootstrapping</a:t>
            </a:r>
          </a:p>
        </p:txBody>
      </p:sp>
      <p:sp>
        <p:nvSpPr>
          <p:cNvPr id="10" name="Rounded Rectangle 9"/>
          <p:cNvSpPr/>
          <p:nvPr/>
        </p:nvSpPr>
        <p:spPr bwMode="auto">
          <a:xfrm>
            <a:off x="2889691"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System Integrity</a:t>
            </a:r>
            <a:r>
              <a:rPr kumimoji="0" lang="en-US" sz="1600" b="1" i="0" u="none" strike="noStrike" cap="none" normalizeH="0" dirty="0" smtClean="0">
                <a:ln>
                  <a:noFill/>
                </a:ln>
                <a:solidFill>
                  <a:schemeClr val="bg1"/>
                </a:solidFill>
                <a:effectLst/>
                <a:latin typeface="Arial" pitchFamily="-110" charset="0"/>
              </a:rPr>
              <a:t> Monitoring</a:t>
            </a:r>
            <a:endParaRPr kumimoji="0" lang="en-US" sz="1600" b="1" i="0" u="none" strike="noStrike" cap="none" normalizeH="0" baseline="0" dirty="0" smtClean="0">
              <a:ln>
                <a:noFill/>
              </a:ln>
              <a:solidFill>
                <a:schemeClr val="bg1"/>
              </a:solidFill>
              <a:effectLst/>
              <a:latin typeface="Arial" pitchFamily="-110" charset="0"/>
            </a:endParaRPr>
          </a:p>
        </p:txBody>
      </p:sp>
      <p:sp>
        <p:nvSpPr>
          <p:cNvPr id="11" name="Rounded Rectangle 10"/>
          <p:cNvSpPr/>
          <p:nvPr/>
        </p:nvSpPr>
        <p:spPr bwMode="auto">
          <a:xfrm>
            <a:off x="5145563"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Secure Layering (Virtualization)</a:t>
            </a:r>
          </a:p>
        </p:txBody>
      </p:sp>
      <p:sp>
        <p:nvSpPr>
          <p:cNvPr id="12" name="Rounded Rectangle 11"/>
          <p:cNvSpPr/>
          <p:nvPr/>
        </p:nvSpPr>
        <p:spPr bwMode="auto">
          <a:xfrm>
            <a:off x="7401435"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Compatibility</a:t>
            </a:r>
          </a:p>
        </p:txBody>
      </p:sp>
      <p:sp>
        <p:nvSpPr>
          <p:cNvPr id="13" name="Rounded Rectangle 12"/>
          <p:cNvSpPr/>
          <p:nvPr/>
        </p:nvSpPr>
        <p:spPr bwMode="auto">
          <a:xfrm>
            <a:off x="9657308" y="4890903"/>
            <a:ext cx="1897698" cy="1012504"/>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pitchFamily="-110" charset="0"/>
              </a:rPr>
              <a:t>Cloud Scalability</a:t>
            </a:r>
          </a:p>
        </p:txBody>
      </p:sp>
    </p:spTree>
    <p:extLst>
      <p:ext uri="{BB962C8B-B14F-4D97-AF65-F5344CB8AC3E}">
        <p14:creationId xmlns:p14="http://schemas.microsoft.com/office/powerpoint/2010/main" val="10906484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6158357"/>
              </p:ext>
            </p:extLst>
          </p:nvPr>
        </p:nvGraphicFramePr>
        <p:xfrm>
          <a:off x="633413" y="1232720"/>
          <a:ext cx="10922000" cy="4747585"/>
        </p:xfrm>
        <a:graphic>
          <a:graphicData uri="http://schemas.openxmlformats.org/drawingml/2006/table">
            <a:tbl>
              <a:tblPr firstRow="1" bandRow="1">
                <a:tableStyleId>{00A15C55-8517-42AA-B614-E9B94910E393}</a:tableStyleId>
              </a:tblPr>
              <a:tblGrid>
                <a:gridCol w="2494840"/>
                <a:gridCol w="1685432"/>
                <a:gridCol w="1685432"/>
                <a:gridCol w="1685432"/>
                <a:gridCol w="1685432"/>
                <a:gridCol w="1685432"/>
              </a:tblGrid>
              <a:tr h="1087177">
                <a:tc>
                  <a:txBody>
                    <a:bodyPr/>
                    <a:lstStyle/>
                    <a:p>
                      <a:endParaRPr lang="en-US" dirty="0" smtClean="0"/>
                    </a:p>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sz="1600" dirty="0" smtClean="0"/>
                        <a:t>Secure Bootstrapping</a:t>
                      </a: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System Integrity Monitoring</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Secure Layering (Virtualization)</a:t>
                      </a:r>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Compatibility</a:t>
                      </a:r>
                    </a:p>
                    <a:p>
                      <a:pPr algn="ct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Cloud</a:t>
                      </a:r>
                      <a:r>
                        <a:rPr lang="en-US" sz="1600" baseline="0" dirty="0" smtClean="0"/>
                        <a:t> S</a:t>
                      </a:r>
                      <a:r>
                        <a:rPr lang="en-US" sz="1600" dirty="0" smtClean="0"/>
                        <a:t>calability</a:t>
                      </a:r>
                    </a:p>
                    <a:p>
                      <a:pPr algn="ctr"/>
                      <a:endParaRPr lang="en-US" sz="1600" dirty="0"/>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447456">
                <a:tc>
                  <a:txBody>
                    <a:bodyPr/>
                    <a:lstStyle/>
                    <a:p>
                      <a:r>
                        <a:rPr lang="en-US" sz="2400" b="0" dirty="0" smtClean="0"/>
                        <a:t>Keylime</a:t>
                      </a:r>
                      <a:endParaRPr lang="en-US" b="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830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Cloud Proxy Tao </a:t>
                      </a:r>
                      <a:br>
                        <a:rPr lang="en-US" dirty="0" smtClean="0"/>
                      </a:br>
                      <a:r>
                        <a:rPr lang="en-US" sz="1600" dirty="0" smtClean="0"/>
                        <a:t>[</a:t>
                      </a:r>
                      <a:r>
                        <a:rPr lang="en-US" sz="1600" kern="1200" dirty="0" smtClean="0">
                          <a:effectLst/>
                        </a:rPr>
                        <a:t>Manferdelli et al.</a:t>
                      </a:r>
                      <a:r>
                        <a:rPr lang="en-US" sz="1600" kern="1200" baseline="0" dirty="0" smtClean="0">
                          <a:effectLst/>
                        </a:rPr>
                        <a:t> </a:t>
                      </a:r>
                      <a:r>
                        <a:rPr lang="en-US" sz="1600" baseline="0" dirty="0" smtClean="0"/>
                        <a:t>2013]</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Excalibur</a:t>
                      </a:r>
                    </a:p>
                    <a:p>
                      <a:r>
                        <a:rPr lang="en-US" sz="1600" dirty="0" smtClean="0"/>
                        <a:t>[Santos</a:t>
                      </a:r>
                      <a:r>
                        <a:rPr lang="en-US" sz="1600" baseline="0" dirty="0" smtClean="0"/>
                        <a:t> et al. 2012]</a:t>
                      </a:r>
                      <a:endParaRPr lang="en-US" sz="1600" dirty="0"/>
                    </a:p>
                  </a:txBody>
                  <a:tcPr anchor="ctr">
                    <a:lnL w="12700" cap="flat" cmpd="sng" algn="ctr">
                      <a:solidFill>
                        <a:scrgbClr r="0" g="0" b="0"/>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r>
                        <a:rPr lang="en-US" dirty="0" smtClean="0"/>
                        <a:t>Cloud Verifier</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t>
                      </a:r>
                      <a:r>
                        <a:rPr lang="en-US" sz="1600" kern="1200" dirty="0" smtClean="0">
                          <a:effectLst/>
                        </a:rPr>
                        <a:t>Schiffman</a:t>
                      </a:r>
                      <a:r>
                        <a:rPr lang="en-US" sz="1600" kern="1200" baseline="0" dirty="0" smtClean="0">
                          <a:effectLst/>
                        </a:rPr>
                        <a:t> et al. 2009]</a:t>
                      </a:r>
                      <a:endParaRPr lang="en-US" sz="1600" dirty="0" smtClean="0"/>
                    </a:p>
                  </a:txBody>
                  <a:tcPr anchor="ctr">
                    <a:lnL w="12700" cap="flat" cmpd="sng" algn="ctr">
                      <a:solidFill>
                        <a:scrgbClr r="0" g="0" b="0"/>
                      </a:solidFill>
                      <a:prstDash val="solid"/>
                      <a:round/>
                      <a:headEnd type="none" w="med" len="med"/>
                      <a:tailEnd type="none" w="med" len="med"/>
                    </a:lnL>
                  </a:tcP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tc>
                <a:tc>
                  <a:txBody>
                    <a:bodyPr/>
                    <a:lstStyle/>
                    <a:p>
                      <a:pPr algn="ctr"/>
                      <a:endParaRPr lang="en-US" sz="3600" dirty="0"/>
                    </a:p>
                  </a:txBody>
                  <a:tcPr anchor="ctr"/>
                </a:tc>
                <a:tc>
                  <a:txBody>
                    <a:bodyPr/>
                    <a:lstStyle/>
                    <a:p>
                      <a:pPr algn="ctr"/>
                      <a:endParaRPr lang="en-US" sz="3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R w="12700" cap="flat" cmpd="sng" algn="ctr">
                      <a:solidFill>
                        <a:scrgbClr r="0" g="0" b="0"/>
                      </a:solidFill>
                      <a:prstDash val="solid"/>
                      <a:round/>
                      <a:headEnd type="none" w="med" len="med"/>
                      <a:tailEnd type="none" w="med" len="med"/>
                    </a:lnR>
                  </a:tcPr>
                </a:tc>
              </a:tr>
              <a:tr h="7457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ROTI</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[St.</a:t>
                      </a:r>
                      <a:r>
                        <a:rPr lang="en-US" sz="1600" baseline="0" dirty="0" smtClean="0"/>
                        <a:t> Clair et al. 2007]</a:t>
                      </a:r>
                      <a:endParaRPr lang="en-US" sz="1600" dirty="0" smtClean="0"/>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ym typeface="Zapf Dingbats"/>
                        </a:rPr>
                        <a:t>✔</a:t>
                      </a: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algn="ctr"/>
                      <a:endParaRPr lang="en-US" sz="3600" dirty="0"/>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3600" dirty="0" smtClean="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7" name="Rounded Rectangle 6"/>
          <p:cNvSpPr/>
          <p:nvPr/>
        </p:nvSpPr>
        <p:spPr bwMode="auto">
          <a:xfrm>
            <a:off x="633413" y="2312125"/>
            <a:ext cx="10922000" cy="615355"/>
          </a:xfrm>
          <a:prstGeom prst="roundRect">
            <a:avLst/>
          </a:prstGeom>
          <a:noFill/>
          <a:ln w="57150" cap="flat" cmpd="sng" algn="ctr">
            <a:solidFill>
              <a:srgbClr val="05AF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8828589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Architecture</a:t>
            </a:r>
            <a:endParaRPr lang="en-US" dirty="0"/>
          </a:p>
        </p:txBody>
      </p:sp>
      <p:sp>
        <p:nvSpPr>
          <p:cNvPr id="47" name="Rounded Rectangle 46"/>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50" name="Group 49"/>
          <p:cNvGrpSpPr/>
          <p:nvPr/>
        </p:nvGrpSpPr>
        <p:grpSpPr>
          <a:xfrm>
            <a:off x="4981149" y="4309657"/>
            <a:ext cx="2111366" cy="1107766"/>
            <a:chOff x="8594236" y="2018892"/>
            <a:chExt cx="2111366" cy="1107766"/>
          </a:xfrm>
        </p:grpSpPr>
        <p:sp>
          <p:nvSpPr>
            <p:cNvPr id="51" name="Rectangle 5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52" name="Rounded Rectangle 5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tenant’s environment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Target of key bootstrapping and integrity measurement</a:t>
            </a: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IaaS cloud user</a:t>
            </a:r>
            <a:endParaRPr kumimoji="0" lang="en-US" sz="1400" b="1" i="0" u="none" strike="noStrike" cap="none" normalizeH="0" baseline="0" dirty="0" smtClean="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Tenant-owned verifier checks node system integrity</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5877180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AIK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48" name="Straight Arrow Connector 47"/>
          <p:cNvCxnSpPr/>
          <p:nvPr/>
        </p:nvCxnSpPr>
        <p:spPr bwMode="auto">
          <a:xfrm flipH="1">
            <a:off x="7092515" y="3659612"/>
            <a:ext cx="1727470" cy="650046"/>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cxnSp>
        <p:nvCxnSpPr>
          <p:cNvPr id="7" name="Elbow Connector 6"/>
          <p:cNvCxnSpPr>
            <a:stCxn id="11" idx="0"/>
            <a:endCxn id="5" idx="1"/>
          </p:cNvCxnSpPr>
          <p:nvPr/>
        </p:nvCxnSpPr>
        <p:spPr bwMode="auto">
          <a:xfrm rot="5400000" flipH="1" flipV="1">
            <a:off x="6926959" y="2416632"/>
            <a:ext cx="1002898" cy="2783153"/>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23" name="TextBox 22"/>
          <p:cNvSpPr txBox="1"/>
          <p:nvPr/>
        </p:nvSpPr>
        <p:spPr>
          <a:xfrm>
            <a:off x="4981149" y="3458125"/>
            <a:ext cx="1710321"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ID,AIK</a:t>
            </a:r>
            <a:r>
              <a:rPr lang="en-US" sz="1800" baseline="-25000" dirty="0" smtClean="0">
                <a:latin typeface="Cambria Math"/>
                <a:cs typeface="Cambria Math"/>
              </a:rPr>
              <a:t>pub</a:t>
            </a:r>
            <a:r>
              <a:rPr lang="en-US" sz="1800" dirty="0">
                <a:latin typeface="Cambria Math"/>
                <a:cs typeface="Cambria Math"/>
              </a:rPr>
              <a:t>,EK</a:t>
            </a:r>
            <a:r>
              <a:rPr lang="en-US" sz="1800" baseline="-25000" dirty="0">
                <a:latin typeface="Cambria Math"/>
                <a:cs typeface="Cambria Math"/>
              </a:rPr>
              <a:t>pub</a:t>
            </a:r>
            <a:endParaRPr lang="en-US" sz="1800" dirty="0">
              <a:latin typeface="Cambria Math"/>
              <a:cs typeface="Cambria Math"/>
            </a:endParaRPr>
          </a:p>
        </p:txBody>
      </p:sp>
      <p:sp>
        <p:nvSpPr>
          <p:cNvPr id="22" name="Rectangular Callout 21"/>
          <p:cNvSpPr/>
          <p:nvPr/>
        </p:nvSpPr>
        <p:spPr bwMode="auto">
          <a:xfrm>
            <a:off x="4848716" y="2542049"/>
            <a:ext cx="916377" cy="660018"/>
          </a:xfrm>
          <a:prstGeom prst="wedgeRectCallout">
            <a:avLst>
              <a:gd name="adj1" fmla="val 16866"/>
              <a:gd name="adj2" fmla="val 910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Provide public keys</a:t>
            </a:r>
          </a:p>
        </p:txBody>
      </p:sp>
      <p:sp>
        <p:nvSpPr>
          <p:cNvPr id="25" name="TextBox 24"/>
          <p:cNvSpPr txBox="1"/>
          <p:nvPr/>
        </p:nvSpPr>
        <p:spPr>
          <a:xfrm>
            <a:off x="7445570" y="3642791"/>
            <a:ext cx="1160708" cy="369332"/>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Enc</a:t>
            </a:r>
            <a:r>
              <a:rPr lang="en-US" sz="1800" baseline="-25000" dirty="0">
                <a:latin typeface="Cambria Math"/>
                <a:cs typeface="Cambria Math"/>
              </a:rPr>
              <a:t>EK</a:t>
            </a:r>
            <a:r>
              <a:rPr lang="en-US" sz="1800" dirty="0">
                <a:latin typeface="Cambria Math"/>
                <a:cs typeface="Cambria Math"/>
              </a:rPr>
              <a:t>(K</a:t>
            </a:r>
            <a:r>
              <a:rPr lang="en-US" sz="1800" baseline="-25000" dirty="0">
                <a:latin typeface="Cambria Math"/>
                <a:cs typeface="Cambria Math"/>
              </a:rPr>
              <a:t>e</a:t>
            </a:r>
            <a:r>
              <a:rPr lang="en-US" sz="1800" dirty="0">
                <a:latin typeface="Cambria Math"/>
                <a:cs typeface="Cambria Math"/>
              </a:rPr>
              <a:t>)</a:t>
            </a:r>
          </a:p>
        </p:txBody>
      </p:sp>
      <p:cxnSp>
        <p:nvCxnSpPr>
          <p:cNvPr id="28" name="Elbow Connector 27"/>
          <p:cNvCxnSpPr>
            <a:stCxn id="11" idx="3"/>
            <a:endCxn id="5" idx="2"/>
          </p:cNvCxnSpPr>
          <p:nvPr/>
        </p:nvCxnSpPr>
        <p:spPr bwMode="auto">
          <a:xfrm flipV="1">
            <a:off x="7092515" y="3741460"/>
            <a:ext cx="2784166" cy="1122080"/>
          </a:xfrm>
          <a:prstGeom prst="bentConnector2">
            <a:avLst/>
          </a:prstGeom>
          <a:solidFill>
            <a:schemeClr val="accent1"/>
          </a:solidFill>
          <a:ln w="28575" cap="flat" cmpd="sng" algn="ctr">
            <a:solidFill>
              <a:schemeClr val="tx1"/>
            </a:solidFill>
            <a:prstDash val="solid"/>
            <a:round/>
            <a:headEnd type="none" w="sm" len="sm"/>
            <a:tailEnd type="arrow"/>
          </a:ln>
          <a:effectLst/>
        </p:spPr>
      </p:cxnSp>
      <p:grpSp>
        <p:nvGrpSpPr>
          <p:cNvPr id="20" name="Group 19"/>
          <p:cNvGrpSpPr/>
          <p:nvPr/>
        </p:nvGrpSpPr>
        <p:grpSpPr>
          <a:xfrm>
            <a:off x="8025924" y="4630023"/>
            <a:ext cx="1282082" cy="487300"/>
            <a:chOff x="7727053" y="4309657"/>
            <a:chExt cx="1282082" cy="487300"/>
          </a:xfrm>
        </p:grpSpPr>
        <p:sp>
          <p:nvSpPr>
            <p:cNvPr id="34" name="TextBox 33"/>
            <p:cNvSpPr txBox="1"/>
            <p:nvPr/>
          </p:nvSpPr>
          <p:spPr>
            <a:xfrm>
              <a:off x="7727053" y="4314357"/>
              <a:ext cx="1282082" cy="482600"/>
            </a:xfrm>
            <a:prstGeom prst="rect">
              <a:avLst/>
            </a:prstGeom>
            <a:solidFill>
              <a:srgbClr val="F2F2F2"/>
            </a:solidFill>
            <a:ln>
              <a:solidFill>
                <a:srgbClr val="919191"/>
              </a:solidFill>
            </a:ln>
            <a:effectLst/>
          </p:spPr>
          <p:txBody>
            <a:bodyPr wrap="square" rtlCol="0">
              <a:spAutoFit/>
            </a:bodyPr>
            <a:lstStyle/>
            <a:p>
              <a:pPr algn="ctr"/>
              <a:endParaRPr lang="en-US" sz="1800" dirty="0">
                <a:latin typeface="Cambria Math"/>
                <a:cs typeface="Cambria Math"/>
              </a:endParaRPr>
            </a:p>
          </p:txBody>
        </p:sp>
        <p:pic>
          <p:nvPicPr>
            <p:cNvPr id="33" name="Picture 32"/>
            <p:cNvPicPr>
              <a:picLocks noChangeAspect="1"/>
            </p:cNvPicPr>
            <p:nvPr/>
          </p:nvPicPr>
          <p:blipFill>
            <a:blip r:embed="rId3"/>
            <a:stretch>
              <a:fillRect/>
            </a:stretch>
          </p:blipFill>
          <p:spPr>
            <a:xfrm>
              <a:off x="7750497" y="4309657"/>
              <a:ext cx="1231900" cy="482600"/>
            </a:xfrm>
            <a:prstGeom prst="rect">
              <a:avLst/>
            </a:prstGeom>
          </p:spPr>
        </p:pic>
      </p:grpSp>
      <p:sp>
        <p:nvSpPr>
          <p:cNvPr id="36" name="Rectangular Callout 35"/>
          <p:cNvSpPr/>
          <p:nvPr/>
        </p:nvSpPr>
        <p:spPr bwMode="auto">
          <a:xfrm>
            <a:off x="8391629" y="5417423"/>
            <a:ext cx="1086711" cy="758788"/>
          </a:xfrm>
          <a:prstGeom prst="wedgeRectCallout">
            <a:avLst>
              <a:gd name="adj1" fmla="val 6653"/>
              <a:gd name="adj2" fmla="val -10343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Prove Node knows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p>
        </p:txBody>
      </p:sp>
      <p:sp>
        <p:nvSpPr>
          <p:cNvPr id="37" name="Rectangular Callout 36"/>
          <p:cNvSpPr/>
          <p:nvPr/>
        </p:nvSpPr>
        <p:spPr bwMode="auto">
          <a:xfrm>
            <a:off x="7145983" y="2138948"/>
            <a:ext cx="1245646" cy="922576"/>
          </a:xfrm>
          <a:prstGeom prst="wedgeRectCallout">
            <a:avLst>
              <a:gd name="adj1" fmla="val 12247"/>
              <a:gd name="adj2" fmla="val 12222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Challenge node to decrypt  </a:t>
            </a:r>
            <a:r>
              <a:rPr lang="en-US" sz="1400" b="1" dirty="0" smtClean="0">
                <a:solidFill>
                  <a:schemeClr val="tx1"/>
                </a:solidFill>
                <a:latin typeface="Cambria Math"/>
                <a:cs typeface="Cambria Math"/>
              </a:rPr>
              <a:t>K</a:t>
            </a:r>
            <a:r>
              <a:rPr lang="en-US" sz="1400" b="1" baseline="-25000" dirty="0" smtClean="0">
                <a:solidFill>
                  <a:schemeClr val="tx1"/>
                </a:solidFill>
                <a:latin typeface="Cambria Math"/>
                <a:cs typeface="Cambria Math"/>
              </a:rPr>
              <a:t>e</a:t>
            </a:r>
            <a:r>
              <a:rPr lang="en-US" sz="1400" b="1" dirty="0" smtClean="0">
                <a:solidFill>
                  <a:schemeClr val="tx1"/>
                </a:solidFill>
                <a:latin typeface="Arial" pitchFamily="-110" charset="0"/>
              </a:rPr>
              <a:t> with EK</a:t>
            </a:r>
          </a:p>
        </p:txBody>
      </p:sp>
      <p:grpSp>
        <p:nvGrpSpPr>
          <p:cNvPr id="38" name="Group 37"/>
          <p:cNvGrpSpPr/>
          <p:nvPr/>
        </p:nvGrpSpPr>
        <p:grpSpPr>
          <a:xfrm>
            <a:off x="10523651" y="5280526"/>
            <a:ext cx="1522990" cy="966361"/>
            <a:chOff x="10162698" y="4462665"/>
            <a:chExt cx="1522990" cy="966361"/>
          </a:xfrm>
        </p:grpSpPr>
        <p:cxnSp>
          <p:nvCxnSpPr>
            <p:cNvPr id="39" name="Straight Arrow Connector 3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45" name="TextBox 44"/>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6" name="TextBox 45"/>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7" name="Rectangle 46"/>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24" name="Rounded Rectangle 2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Oval 25"/>
          <p:cNvSpPr/>
          <p:nvPr/>
        </p:nvSpPr>
        <p:spPr bwMode="auto">
          <a:xfrm>
            <a:off x="1016014" y="2872059"/>
            <a:ext cx="1726083" cy="869402"/>
          </a:xfrm>
          <a:prstGeom prst="ellipse">
            <a:avLst/>
          </a:prstGeom>
          <a:solidFill>
            <a:srgbClr val="FFFFFF">
              <a:alpha val="75000"/>
            </a:srgb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1350314444"/>
              </p:ext>
            </p:extLst>
          </p:nvPr>
        </p:nvGraphicFramePr>
        <p:xfrm>
          <a:off x="99428" y="1033150"/>
          <a:ext cx="4274670" cy="128016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pSp>
        <p:nvGrpSpPr>
          <p:cNvPr id="29" name="Group 28"/>
          <p:cNvGrpSpPr/>
          <p:nvPr/>
        </p:nvGrpSpPr>
        <p:grpSpPr>
          <a:xfrm>
            <a:off x="10523651" y="3016005"/>
            <a:ext cx="1400361" cy="581508"/>
            <a:chOff x="10456808" y="1731802"/>
            <a:chExt cx="1400361" cy="581508"/>
          </a:xfrm>
        </p:grpSpPr>
        <p:sp>
          <p:nvSpPr>
            <p:cNvPr id="27" name="Rectangle 26"/>
            <p:cNvSpPr/>
            <p:nvPr/>
          </p:nvSpPr>
          <p:spPr bwMode="auto">
            <a:xfrm>
              <a:off x="10456808" y="1731802"/>
              <a:ext cx="1400361" cy="581508"/>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1" name="TextBox 50"/>
            <p:cNvSpPr txBox="1"/>
            <p:nvPr/>
          </p:nvSpPr>
          <p:spPr>
            <a:xfrm>
              <a:off x="10514012" y="1828800"/>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8277" y="1814122"/>
              <a:ext cx="350919" cy="350919"/>
            </a:xfrm>
            <a:prstGeom prst="rect">
              <a:avLst/>
            </a:prstGeom>
          </p:spPr>
        </p:pic>
      </p:grpSp>
    </p:spTree>
    <p:extLst>
      <p:ext uri="{BB962C8B-B14F-4D97-AF65-F5344CB8AC3E}">
        <p14:creationId xmlns:p14="http://schemas.microsoft.com/office/powerpoint/2010/main" val="1403030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23" grpId="0" animBg="1"/>
      <p:bldP spid="22" grpId="0" animBg="1"/>
      <p:bldP spid="2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1)</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56" idx="3"/>
            <a:endCxn id="44" idx="1"/>
          </p:cNvCxnSpPr>
          <p:nvPr/>
        </p:nvCxnSpPr>
        <p:spPr>
          <a:xfrm flipV="1">
            <a:off x="4068134" y="1865790"/>
            <a:ext cx="913016" cy="1256325"/>
          </a:xfrm>
          <a:prstGeom prst="bentConnector3">
            <a:avLst>
              <a:gd name="adj1" fmla="val 66259"/>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75532" y="2798949"/>
            <a:ext cx="1692602" cy="646331"/>
          </a:xfrm>
          <a:prstGeom prst="rect">
            <a:avLst/>
          </a:prstGeom>
          <a:solidFill>
            <a:schemeClr val="bg1">
              <a:lumMod val="95000"/>
            </a:schemeClr>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73" name="Straight Arrow Connector 72"/>
          <p:cNvCxnSpPr/>
          <p:nvPr/>
        </p:nvCxnSpPr>
        <p:spPr>
          <a:xfrm>
            <a:off x="510679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48" idx="0"/>
          </p:cNvCxnSpPr>
          <p:nvPr/>
        </p:nvCxnSpPr>
        <p:spPr>
          <a:xfrm flipV="1">
            <a:off x="6036832"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855231" y="2666738"/>
            <a:ext cx="788742" cy="369332"/>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199521" y="3306780"/>
            <a:ext cx="1685308" cy="646331"/>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(PCRs)</a:t>
            </a:r>
            <a:r>
              <a:rPr lang="en-US" sz="1800" baseline="-25000" dirty="0" smtClean="0">
                <a:latin typeface="Cambria Math"/>
                <a:cs typeface="Cambria Math"/>
              </a:rPr>
              <a:t>,</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609800" y="2614283"/>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35172096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0" name="Rectangular Callout 49"/>
          <p:cNvSpPr/>
          <p:nvPr/>
        </p:nvSpPr>
        <p:spPr bwMode="auto">
          <a:xfrm>
            <a:off x="1684772" y="3907646"/>
            <a:ext cx="1381520" cy="1165290"/>
          </a:xfrm>
          <a:prstGeom prst="wedgeRectCallout">
            <a:avLst>
              <a:gd name="adj1" fmla="val 37956"/>
              <a:gd name="adj2" fmla="val -9260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51" name="Picture 50"/>
          <p:cNvPicPr>
            <a:picLocks noChangeAspect="1"/>
          </p:cNvPicPr>
          <p:nvPr/>
        </p:nvPicPr>
        <p:blipFill rotWithShape="1">
          <a:blip r:embed="rId3" cstate="print"/>
          <a:srcRect t="50430"/>
          <a:stretch/>
        </p:blipFill>
        <p:spPr>
          <a:xfrm>
            <a:off x="2127657" y="4858119"/>
            <a:ext cx="457200" cy="94431"/>
          </a:xfrm>
          <a:prstGeom prst="rect">
            <a:avLst/>
          </a:prstGeom>
        </p:spPr>
      </p:pic>
      <p:grpSp>
        <p:nvGrpSpPr>
          <p:cNvPr id="3" name="Group 2"/>
          <p:cNvGrpSpPr/>
          <p:nvPr/>
        </p:nvGrpSpPr>
        <p:grpSpPr>
          <a:xfrm>
            <a:off x="188611" y="3175815"/>
            <a:ext cx="1077369" cy="1356498"/>
            <a:chOff x="188611" y="3175815"/>
            <a:chExt cx="1077369" cy="1356498"/>
          </a:xfrm>
        </p:grpSpPr>
        <p:graphicFrame>
          <p:nvGraphicFramePr>
            <p:cNvPr id="69" name="Object 68"/>
            <p:cNvGraphicFramePr>
              <a:graphicFrameLocks noChangeAspect="1"/>
            </p:cNvGraphicFramePr>
            <p:nvPr>
              <p:extLst>
                <p:ext uri="{D42A27DB-BD31-4B8C-83A1-F6EECF244321}">
                  <p14:modId xmlns:p14="http://schemas.microsoft.com/office/powerpoint/2010/main" val="1510784851"/>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1523" name="Equation" r:id="rId4" imgW="114300" imgH="215900" progId="Equation.3">
                    <p:embed/>
                  </p:oleObj>
                </mc:Choice>
                <mc:Fallback>
                  <p:oleObj name="Equation" r:id="rId4" imgW="114300" imgH="215900" progId="Equation.3">
                    <p:embed/>
                    <p:pic>
                      <p:nvPicPr>
                        <p:cNvPr id="0" name=""/>
                        <p:cNvPicPr/>
                        <p:nvPr/>
                      </p:nvPicPr>
                      <p:blipFill>
                        <a:blip r:embed="rId5"/>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68" name="Object 67"/>
            <p:cNvGraphicFramePr>
              <a:graphicFrameLocks noChangeAspect="1"/>
            </p:cNvGraphicFramePr>
            <p:nvPr>
              <p:extLst>
                <p:ext uri="{D42A27DB-BD31-4B8C-83A1-F6EECF244321}">
                  <p14:modId xmlns:p14="http://schemas.microsoft.com/office/powerpoint/2010/main" val="1293605689"/>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1524" name="Equation" r:id="rId6" imgW="114300" imgH="215900" progId="Equation.3">
                    <p:embed/>
                  </p:oleObj>
                </mc:Choice>
                <mc:Fallback>
                  <p:oleObj name="Equation" r:id="rId6" imgW="114300" imgH="215900" progId="Equation.3">
                    <p:embed/>
                    <p:pic>
                      <p:nvPicPr>
                        <p:cNvPr id="0" name=""/>
                        <p:cNvPicPr/>
                        <p:nvPr/>
                      </p:nvPicPr>
                      <p:blipFill>
                        <a:blip r:embed="rId7"/>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73158373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1525" name="Equation" r:id="rId8" imgW="152400" imgH="228600" progId="Equation.3">
                    <p:embed/>
                  </p:oleObj>
                </mc:Choice>
                <mc:Fallback>
                  <p:oleObj name="Equation" r:id="rId8" imgW="152400" imgH="228600" progId="Equation.3">
                    <p:embed/>
                    <p:pic>
                      <p:nvPicPr>
                        <p:cNvPr id="0" name=""/>
                        <p:cNvPicPr/>
                        <p:nvPr/>
                      </p:nvPicPr>
                      <p:blipFill>
                        <a:blip r:embed="rId9"/>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57" name="Picture 56"/>
            <p:cNvPicPr>
              <a:picLocks noChangeAspect="1"/>
            </p:cNvPicPr>
            <p:nvPr/>
          </p:nvPicPr>
          <p:blipFill>
            <a:blip r:embed="rId3" cstate="print"/>
            <a:stretch>
              <a:fillRect/>
            </a:stretch>
          </p:blipFill>
          <p:spPr>
            <a:xfrm>
              <a:off x="512930" y="3216849"/>
              <a:ext cx="457200" cy="190500"/>
            </a:xfrm>
            <a:prstGeom prst="rect">
              <a:avLst/>
            </a:prstGeom>
          </p:spPr>
        </p:pic>
        <p:pic>
          <p:nvPicPr>
            <p:cNvPr id="61" name="Picture 60"/>
            <p:cNvPicPr>
              <a:picLocks noChangeAspect="1"/>
            </p:cNvPicPr>
            <p:nvPr/>
          </p:nvPicPr>
          <p:blipFill rotWithShape="1">
            <a:blip r:embed="rId3" cstate="print"/>
            <a:srcRect t="50430"/>
            <a:stretch/>
          </p:blipFill>
          <p:spPr>
            <a:xfrm>
              <a:off x="188611" y="4110844"/>
              <a:ext cx="457200" cy="94431"/>
            </a:xfrm>
            <a:prstGeom prst="rect">
              <a:avLst/>
            </a:prstGeom>
          </p:spPr>
        </p:pic>
        <p:pic>
          <p:nvPicPr>
            <p:cNvPr id="64" name="Picture 63"/>
            <p:cNvPicPr>
              <a:picLocks noChangeAspect="1"/>
            </p:cNvPicPr>
            <p:nvPr/>
          </p:nvPicPr>
          <p:blipFill rotWithShape="1">
            <a:blip r:embed="rId3" cstate="print"/>
            <a:srcRect b="50699"/>
            <a:stretch/>
          </p:blipFill>
          <p:spPr>
            <a:xfrm>
              <a:off x="808780" y="4064142"/>
              <a:ext cx="457200" cy="93918"/>
            </a:xfrm>
            <a:prstGeom prst="rect">
              <a:avLst/>
            </a:prstGeom>
          </p:spPr>
        </p:pic>
        <p:sp>
          <p:nvSpPr>
            <p:cNvPr id="66" name="Right Arrow 65"/>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ight Arrow 66"/>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70" name="Rectangular Callout 69"/>
          <p:cNvSpPr/>
          <p:nvPr/>
        </p:nvSpPr>
        <p:spPr bwMode="auto">
          <a:xfrm>
            <a:off x="3510730" y="3645679"/>
            <a:ext cx="1162739" cy="1216386"/>
          </a:xfrm>
          <a:prstGeom prst="wedgeRectCallout">
            <a:avLst>
              <a:gd name="adj1" fmla="val 76683"/>
              <a:gd name="adj2" fmla="val -993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
        <p:nvSpPr>
          <p:cNvPr id="71" name="Rectangular Callout 70"/>
          <p:cNvSpPr/>
          <p:nvPr/>
        </p:nvSpPr>
        <p:spPr bwMode="auto">
          <a:xfrm>
            <a:off x="4828501" y="4595654"/>
            <a:ext cx="1707892" cy="954563"/>
          </a:xfrm>
          <a:prstGeom prst="wedgeRectCallout">
            <a:avLst>
              <a:gd name="adj1" fmla="val -5508"/>
              <a:gd name="adj2" fmla="val -12275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72" name="Rectangular Callout 71"/>
          <p:cNvSpPr/>
          <p:nvPr/>
        </p:nvSpPr>
        <p:spPr bwMode="auto">
          <a:xfrm>
            <a:off x="9022735" y="1033150"/>
            <a:ext cx="1500916" cy="954563"/>
          </a:xfrm>
          <a:prstGeom prst="wedgeRectCallout">
            <a:avLst>
              <a:gd name="adj1" fmla="val -53257"/>
              <a:gd name="adj2" fmla="val 803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solidFill>
                  <a:schemeClr val="tx1"/>
                </a:solidFill>
                <a:latin typeface="Arial" pitchFamily="-110" charset="0"/>
              </a:rPr>
              <a:t>Check validity of AIK that signed the quote</a:t>
            </a:r>
          </a:p>
        </p:txBody>
      </p:sp>
      <p:sp>
        <p:nvSpPr>
          <p:cNvPr id="81" name="Rectangular Callout 80"/>
          <p:cNvSpPr/>
          <p:nvPr/>
        </p:nvSpPr>
        <p:spPr bwMode="auto">
          <a:xfrm>
            <a:off x="7311918" y="3411338"/>
            <a:ext cx="1508067" cy="1176492"/>
          </a:xfrm>
          <a:prstGeom prst="wedgeRectCallout">
            <a:avLst>
              <a:gd name="adj1" fmla="val -48261"/>
              <a:gd name="adj2" fmla="val -8634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integrity and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82" name="Picture 81"/>
          <p:cNvPicPr>
            <a:picLocks noChangeAspect="1"/>
          </p:cNvPicPr>
          <p:nvPr/>
        </p:nvPicPr>
        <p:blipFill rotWithShape="1">
          <a:blip r:embed="rId3" cstate="print"/>
          <a:srcRect t="50430"/>
          <a:stretch/>
        </p:blipFill>
        <p:spPr>
          <a:xfrm>
            <a:off x="7888403" y="4421176"/>
            <a:ext cx="457200" cy="94431"/>
          </a:xfrm>
          <a:prstGeom prst="rect">
            <a:avLst/>
          </a:prstGeom>
        </p:spPr>
      </p:pic>
      <p:sp>
        <p:nvSpPr>
          <p:cNvPr id="83" name="TextBox 82"/>
          <p:cNvSpPr txBox="1"/>
          <p:nvPr/>
        </p:nvSpPr>
        <p:spPr>
          <a:xfrm>
            <a:off x="1155903" y="6343682"/>
            <a:ext cx="2857095" cy="400110"/>
          </a:xfrm>
          <a:prstGeom prst="rect">
            <a:avLst/>
          </a:prstGeom>
          <a:noFill/>
        </p:spPr>
        <p:txBody>
          <a:bodyPr wrap="square" rtlCol="0">
            <a:spAutoFit/>
          </a:bodyPr>
          <a:lstStyle/>
          <a:p>
            <a:r>
              <a:rPr lang="en-US" sz="1000" dirty="0" smtClean="0"/>
              <a:t>PCR – Platform Configuration Register, where TPM stores integrity measurements</a:t>
            </a:r>
            <a:endParaRPr lang="en-US" sz="1000" dirty="0"/>
          </a:p>
        </p:txBody>
      </p:sp>
      <p:sp>
        <p:nvSpPr>
          <p:cNvPr id="84" name="Rectangle 83"/>
          <p:cNvSpPr/>
          <p:nvPr/>
        </p:nvSpPr>
        <p:spPr bwMode="auto">
          <a:xfrm>
            <a:off x="788616" y="3763684"/>
            <a:ext cx="493239"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244251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50" grpId="0" animBg="1"/>
      <p:bldP spid="70" grpId="0" animBg="1"/>
      <p:bldP spid="71" grpId="0" animBg="1"/>
      <p:bldP spid="72" grpId="0" animBg="1"/>
      <p:bldP spid="81" grpId="0" animBg="1"/>
      <p:bldP spid="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 (Part 2)</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60" name="Straight Arrow Connector 59"/>
          <p:cNvCxnSpPr>
            <a:endCxn id="45" idx="5"/>
          </p:cNvCxnSpPr>
          <p:nvPr/>
        </p:nvCxnSpPr>
        <p:spPr>
          <a:xfrm flipH="1" flipV="1">
            <a:off x="2489318" y="3614139"/>
            <a:ext cx="2491832" cy="89102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991009"/>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6916433" y="5953579"/>
            <a:ext cx="1331995"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6"/>
            <a:endCxn id="48" idx="0"/>
          </p:cNvCxnSpPr>
          <p:nvPr/>
        </p:nvCxnSpPr>
        <p:spPr>
          <a:xfrm>
            <a:off x="2742097" y="3306759"/>
            <a:ext cx="3294735" cy="1002898"/>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582192" y="3122093"/>
            <a:ext cx="855591"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sp>
        <p:nvSpPr>
          <p:cNvPr id="63" name="TextBox 62"/>
          <p:cNvSpPr txBox="1"/>
          <p:nvPr/>
        </p:nvSpPr>
        <p:spPr>
          <a:xfrm>
            <a:off x="2907134" y="3887378"/>
            <a:ext cx="1220660"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 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42" name="Table 41"/>
          <p:cNvGraphicFramePr>
            <a:graphicFrameLocks noGrp="1"/>
          </p:cNvGraphicFramePr>
          <p:nvPr>
            <p:extLst>
              <p:ext uri="{D42A27DB-BD31-4B8C-83A1-F6EECF244321}">
                <p14:modId xmlns:p14="http://schemas.microsoft.com/office/powerpoint/2010/main" val="918355392"/>
              </p:ext>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gridCol w="945475"/>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AES-256</a:t>
                      </a:r>
                      <a:endParaRPr lang="en-US" sz="1200" dirty="0"/>
                    </a:p>
                  </a:txBody>
                  <a:tcPr anchor="ctr"/>
                </a:tc>
                <a:tc>
                  <a:txBody>
                    <a:bodyPr/>
                    <a:lstStyle/>
                    <a:p>
                      <a:r>
                        <a:rPr lang="en-US" sz="1200" dirty="0" smtClean="0"/>
                        <a:t>Bootstrap</a:t>
                      </a:r>
                      <a:r>
                        <a:rPr lang="en-US" sz="1200" baseline="0" dirty="0" smtClean="0"/>
                        <a:t> key to deliver to node</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U,V</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256bit</a:t>
                      </a:r>
                      <a:r>
                        <a:rPr lang="en-US" sz="1200" baseline="0" dirty="0" smtClean="0"/>
                        <a:t> rand</a:t>
                      </a:r>
                      <a:endParaRPr lang="en-US" sz="1200" dirty="0"/>
                    </a:p>
                  </a:txBody>
                  <a:tcPr anchor="ctr"/>
                </a:tc>
                <a:tc>
                  <a:txBody>
                    <a:bodyPr/>
                    <a:lstStyle/>
                    <a:p>
                      <a:r>
                        <a:rPr lang="en-US" sz="1200" dirty="0" smtClean="0"/>
                        <a:t>Trivial secret shares of </a:t>
                      </a:r>
                      <a:r>
                        <a:rPr lang="en-US" sz="1200" dirty="0" smtClean="0">
                          <a:latin typeface="Cambria Math"/>
                          <a:cs typeface="Cambria Math"/>
                        </a:rPr>
                        <a:t>K</a:t>
                      </a:r>
                      <a:r>
                        <a:rPr lang="en-US" sz="1200" baseline="-25000" dirty="0" smtClean="0">
                          <a:latin typeface="Cambria Math"/>
                          <a:cs typeface="Cambria Math"/>
                        </a:rPr>
                        <a:t>b</a:t>
                      </a:r>
                      <a:endParaRPr lang="en-US" sz="1200" baseline="-25000" dirty="0">
                        <a:latin typeface="Cambria Math"/>
                        <a:cs typeface="Cambria Math"/>
                      </a:endParaRPr>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NK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RSA-2048</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Protects secret shares U,V in transit.</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
        <p:nvSpPr>
          <p:cNvPr id="58" name="TextBox 57"/>
          <p:cNvSpPr txBox="1"/>
          <p:nvPr/>
        </p:nvSpPr>
        <p:spPr>
          <a:xfrm>
            <a:off x="1517105" y="4595654"/>
            <a:ext cx="1161429"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(U)</a:t>
            </a:r>
            <a:endParaRPr lang="en-US" sz="1800" baseline="-25000" dirty="0">
              <a:latin typeface="Cambria Math"/>
              <a:cs typeface="Cambria Math"/>
            </a:endParaRPr>
          </a:p>
        </p:txBody>
      </p:sp>
      <p:sp>
        <p:nvSpPr>
          <p:cNvPr id="64" name="Rectangular Callout 63"/>
          <p:cNvSpPr/>
          <p:nvPr/>
        </p:nvSpPr>
        <p:spPr bwMode="auto">
          <a:xfrm>
            <a:off x="3565870" y="2786897"/>
            <a:ext cx="1707892" cy="954563"/>
          </a:xfrm>
          <a:prstGeom prst="wedgeRectCallout">
            <a:avLst>
              <a:gd name="adj1" fmla="val -32904"/>
              <a:gd name="adj2" fmla="val 6630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Quote proves system integrity.  Provide transport key for V</a:t>
            </a:r>
            <a:endParaRPr kumimoji="0" lang="en-US" sz="1400" b="1" i="0" u="none" strike="noStrike" cap="none" normalizeH="0" baseline="0" dirty="0" smtClean="0">
              <a:ln>
                <a:noFill/>
              </a:ln>
              <a:solidFill>
                <a:schemeClr val="tx1"/>
              </a:solidFill>
              <a:effectLst/>
              <a:latin typeface="Arial" pitchFamily="-110" charset="0"/>
            </a:endParaRPr>
          </a:p>
        </p:txBody>
      </p:sp>
      <p:sp>
        <p:nvSpPr>
          <p:cNvPr id="65" name="Rectangular Callout 64"/>
          <p:cNvSpPr/>
          <p:nvPr/>
        </p:nvSpPr>
        <p:spPr bwMode="auto">
          <a:xfrm>
            <a:off x="7687312" y="4605643"/>
            <a:ext cx="1456814" cy="954563"/>
          </a:xfrm>
          <a:prstGeom prst="wedgeRectCallout">
            <a:avLst>
              <a:gd name="adj1" fmla="val -30314"/>
              <a:gd name="adj2" fmla="val 9011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Check validity of AIK that signed the quote</a:t>
            </a:r>
            <a:endParaRPr kumimoji="0" lang="en-US" sz="1400" b="1" i="0" u="none" strike="noStrike" cap="none" normalizeH="0" baseline="0" dirty="0" smtClean="0">
              <a:ln>
                <a:noFill/>
              </a:ln>
              <a:solidFill>
                <a:schemeClr val="tx1"/>
              </a:solidFill>
              <a:effectLst/>
              <a:latin typeface="Arial" pitchFamily="-110" charset="0"/>
            </a:endParaRPr>
          </a:p>
        </p:txBody>
      </p:sp>
      <p:sp>
        <p:nvSpPr>
          <p:cNvPr id="66" name="Rectangular Callout 65"/>
          <p:cNvSpPr/>
          <p:nvPr/>
        </p:nvSpPr>
        <p:spPr bwMode="auto">
          <a:xfrm>
            <a:off x="1704436" y="5080091"/>
            <a:ext cx="1948195" cy="889797"/>
          </a:xfrm>
          <a:prstGeom prst="wedgeRectCallout">
            <a:avLst>
              <a:gd name="adj1" fmla="val -22632"/>
              <a:gd name="adj2" fmla="val -637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Send key share if TPM identity good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0" name="Group 69"/>
          <p:cNvGrpSpPr/>
          <p:nvPr/>
        </p:nvGrpSpPr>
        <p:grpSpPr>
          <a:xfrm>
            <a:off x="188611" y="3175815"/>
            <a:ext cx="1077369" cy="1356498"/>
            <a:chOff x="188611" y="3175815"/>
            <a:chExt cx="1077369" cy="1356498"/>
          </a:xfrm>
        </p:grpSpPr>
        <p:graphicFrame>
          <p:nvGraphicFramePr>
            <p:cNvPr id="71" name="Object 70"/>
            <p:cNvGraphicFramePr>
              <a:graphicFrameLocks noChangeAspect="1"/>
            </p:cNvGraphicFramePr>
            <p:nvPr>
              <p:extLst>
                <p:ext uri="{D42A27DB-BD31-4B8C-83A1-F6EECF244321}">
                  <p14:modId xmlns:p14="http://schemas.microsoft.com/office/powerpoint/2010/main" val="3542573157"/>
                </p:ext>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10506" name="Equation" r:id="rId3" imgW="114300" imgH="215900" progId="Equation.3">
                    <p:embed/>
                  </p:oleObj>
                </mc:Choice>
                <mc:Fallback>
                  <p:oleObj name="Equation" r:id="rId3" imgW="114300" imgH="215900" progId="Equation.3">
                    <p:embed/>
                    <p:pic>
                      <p:nvPicPr>
                        <p:cNvPr id="0" name=""/>
                        <p:cNvPicPr/>
                        <p:nvPr/>
                      </p:nvPicPr>
                      <p:blipFill>
                        <a:blip r:embed="rId4"/>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3851108791"/>
                </p:ext>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10507" name="Equation" r:id="rId5" imgW="114300" imgH="215900" progId="Equation.3">
                    <p:embed/>
                  </p:oleObj>
                </mc:Choice>
                <mc:Fallback>
                  <p:oleObj name="Equation" r:id="rId5" imgW="114300" imgH="215900" progId="Equation.3">
                    <p:embed/>
                    <p:pic>
                      <p:nvPicPr>
                        <p:cNvPr id="0" name=""/>
                        <p:cNvPicPr/>
                        <p:nvPr/>
                      </p:nvPicPr>
                      <p:blipFill>
                        <a:blip r:embed="rId6"/>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81" name="Object 80"/>
            <p:cNvGraphicFramePr>
              <a:graphicFrameLocks noChangeAspect="1"/>
            </p:cNvGraphicFramePr>
            <p:nvPr>
              <p:extLst>
                <p:ext uri="{D42A27DB-BD31-4B8C-83A1-F6EECF244321}">
                  <p14:modId xmlns:p14="http://schemas.microsoft.com/office/powerpoint/2010/main" val="1045851391"/>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10508" name="Equation" r:id="rId7" imgW="152400" imgH="228600" progId="Equation.3">
                    <p:embed/>
                  </p:oleObj>
                </mc:Choice>
                <mc:Fallback>
                  <p:oleObj name="Equation" r:id="rId7" imgW="152400" imgH="228600" progId="Equation.3">
                    <p:embed/>
                    <p:pic>
                      <p:nvPicPr>
                        <p:cNvPr id="0" name=""/>
                        <p:cNvPicPr/>
                        <p:nvPr/>
                      </p:nvPicPr>
                      <p:blipFill>
                        <a:blip r:embed="rId8"/>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82" name="Picture 81"/>
            <p:cNvPicPr>
              <a:picLocks noChangeAspect="1"/>
            </p:cNvPicPr>
            <p:nvPr/>
          </p:nvPicPr>
          <p:blipFill>
            <a:blip r:embed="rId9" cstate="print"/>
            <a:stretch>
              <a:fillRect/>
            </a:stretch>
          </p:blipFill>
          <p:spPr>
            <a:xfrm>
              <a:off x="512930" y="3216849"/>
              <a:ext cx="457200" cy="190500"/>
            </a:xfrm>
            <a:prstGeom prst="rect">
              <a:avLst/>
            </a:prstGeom>
          </p:spPr>
        </p:pic>
        <p:pic>
          <p:nvPicPr>
            <p:cNvPr id="83" name="Picture 82"/>
            <p:cNvPicPr>
              <a:picLocks noChangeAspect="1"/>
            </p:cNvPicPr>
            <p:nvPr/>
          </p:nvPicPr>
          <p:blipFill rotWithShape="1">
            <a:blip r:embed="rId9" cstate="print"/>
            <a:srcRect t="50430"/>
            <a:stretch/>
          </p:blipFill>
          <p:spPr>
            <a:xfrm>
              <a:off x="188611" y="4110844"/>
              <a:ext cx="457200" cy="94431"/>
            </a:xfrm>
            <a:prstGeom prst="rect">
              <a:avLst/>
            </a:prstGeom>
          </p:spPr>
        </p:pic>
        <p:pic>
          <p:nvPicPr>
            <p:cNvPr id="84" name="Picture 83"/>
            <p:cNvPicPr>
              <a:picLocks noChangeAspect="1"/>
            </p:cNvPicPr>
            <p:nvPr/>
          </p:nvPicPr>
          <p:blipFill rotWithShape="1">
            <a:blip r:embed="rId9" cstate="print"/>
            <a:srcRect b="50699"/>
            <a:stretch/>
          </p:blipFill>
          <p:spPr>
            <a:xfrm>
              <a:off x="808780" y="4064142"/>
              <a:ext cx="457200" cy="93918"/>
            </a:xfrm>
            <a:prstGeom prst="rect">
              <a:avLst/>
            </a:prstGeom>
          </p:spPr>
        </p:pic>
        <p:sp>
          <p:nvSpPr>
            <p:cNvPr id="85" name="Right Arrow 84"/>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86" name="Right Arrow 85"/>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pic>
        <p:nvPicPr>
          <p:cNvPr id="87" name="Picture 86"/>
          <p:cNvPicPr>
            <a:picLocks noChangeAspect="1"/>
          </p:cNvPicPr>
          <p:nvPr/>
        </p:nvPicPr>
        <p:blipFill rotWithShape="1">
          <a:blip r:embed="rId9" cstate="print"/>
          <a:srcRect b="50699"/>
          <a:stretch/>
        </p:blipFill>
        <p:spPr>
          <a:xfrm>
            <a:off x="2449934" y="5745924"/>
            <a:ext cx="457200" cy="93918"/>
          </a:xfrm>
          <a:prstGeom prst="rect">
            <a:avLst/>
          </a:prstGeom>
        </p:spPr>
      </p:pic>
      <p:grpSp>
        <p:nvGrpSpPr>
          <p:cNvPr id="88" name="Group 87"/>
          <p:cNvGrpSpPr/>
          <p:nvPr/>
        </p:nvGrpSpPr>
        <p:grpSpPr>
          <a:xfrm>
            <a:off x="5273762" y="4110844"/>
            <a:ext cx="1526139" cy="571797"/>
            <a:chOff x="10229045" y="5149887"/>
            <a:chExt cx="1526139" cy="571797"/>
          </a:xfrm>
        </p:grpSpPr>
        <p:sp>
          <p:nvSpPr>
            <p:cNvPr id="89" name="Rectangle 88"/>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90" name="Picture 89"/>
            <p:cNvPicPr>
              <a:picLocks noChangeAspect="1"/>
            </p:cNvPicPr>
            <p:nvPr/>
          </p:nvPicPr>
          <p:blipFill rotWithShape="1">
            <a:blip r:embed="rId9" cstate="print"/>
            <a:srcRect t="50430"/>
            <a:stretch/>
          </p:blipFill>
          <p:spPr>
            <a:xfrm rot="2385598">
              <a:off x="10276501" y="5449074"/>
              <a:ext cx="457200" cy="94431"/>
            </a:xfrm>
            <a:prstGeom prst="rect">
              <a:avLst/>
            </a:prstGeom>
          </p:spPr>
        </p:pic>
        <p:pic>
          <p:nvPicPr>
            <p:cNvPr id="91" name="Picture 90"/>
            <p:cNvPicPr>
              <a:picLocks noChangeAspect="1"/>
            </p:cNvPicPr>
            <p:nvPr/>
          </p:nvPicPr>
          <p:blipFill rotWithShape="1">
            <a:blip r:embed="rId9" cstate="print"/>
            <a:srcRect b="50699"/>
            <a:stretch/>
          </p:blipFill>
          <p:spPr>
            <a:xfrm rot="2183472">
              <a:off x="10524791" y="5352364"/>
              <a:ext cx="457200" cy="93918"/>
            </a:xfrm>
            <a:prstGeom prst="rect">
              <a:avLst/>
            </a:prstGeom>
          </p:spPr>
        </p:pic>
        <p:pic>
          <p:nvPicPr>
            <p:cNvPr id="92" name="Picture 91"/>
            <p:cNvPicPr>
              <a:picLocks noChangeAspect="1"/>
            </p:cNvPicPr>
            <p:nvPr/>
          </p:nvPicPr>
          <p:blipFill>
            <a:blip r:embed="rId9" cstate="print"/>
            <a:stretch>
              <a:fillRect/>
            </a:stretch>
          </p:blipFill>
          <p:spPr>
            <a:xfrm>
              <a:off x="11297984" y="5313788"/>
              <a:ext cx="457200" cy="190500"/>
            </a:xfrm>
            <a:prstGeom prst="rect">
              <a:avLst/>
            </a:prstGeom>
          </p:spPr>
        </p:pic>
        <p:sp>
          <p:nvSpPr>
            <p:cNvPr id="93" name="Right Arrow 9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7" name="Rectangle 16"/>
          <p:cNvSpPr/>
          <p:nvPr/>
        </p:nvSpPr>
        <p:spPr bwMode="auto">
          <a:xfrm>
            <a:off x="152400" y="3741460"/>
            <a:ext cx="493411"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4" name="Rounded Rectangle 93"/>
          <p:cNvSpPr/>
          <p:nvPr/>
        </p:nvSpPr>
        <p:spPr bwMode="auto">
          <a:xfrm>
            <a:off x="4981148"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1" name="Rectangular Callout 60"/>
          <p:cNvSpPr/>
          <p:nvPr/>
        </p:nvSpPr>
        <p:spPr bwMode="auto">
          <a:xfrm>
            <a:off x="6627194" y="1893981"/>
            <a:ext cx="1162739" cy="1216386"/>
          </a:xfrm>
          <a:prstGeom prst="wedgeRectCallout">
            <a:avLst>
              <a:gd name="adj1" fmla="val -75084"/>
              <a:gd name="adj2" fmla="val 5124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Random number ensures quote is fresh</a:t>
            </a: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76158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62" grpId="0" animBg="1"/>
      <p:bldP spid="63" grpId="0" animBg="1"/>
      <p:bldP spid="58" grpId="0" animBg="1"/>
      <p:bldP spid="64" grpId="0" animBg="1"/>
      <p:bldP spid="65" grpId="0" animBg="1"/>
      <p:bldP spid="66"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a:t>
            </a:r>
            <a:r>
              <a:rPr lang="en-US" dirty="0" smtClean="0"/>
              <a:t>Integrity </a:t>
            </a:r>
            <a:r>
              <a:rPr lang="en-US" dirty="0"/>
              <a:t>Measurement</a:t>
            </a:r>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73" name="Straight Arrow Connector 72"/>
          <p:cNvCxnSpPr/>
          <p:nvPr/>
        </p:nvCxnSpPr>
        <p:spPr>
          <a:xfrm>
            <a:off x="5441007"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6482914"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046636" y="2576073"/>
            <a:ext cx="788742"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nonce</a:t>
            </a:r>
            <a:endParaRPr lang="en-US" sz="1800" dirty="0">
              <a:latin typeface="Cambria Math"/>
              <a:cs typeface="Cambria Math"/>
            </a:endParaRPr>
          </a:p>
        </p:txBody>
      </p:sp>
      <p:sp>
        <p:nvSpPr>
          <p:cNvPr id="78" name="TextBox 77"/>
          <p:cNvSpPr txBox="1"/>
          <p:nvPr/>
        </p:nvSpPr>
        <p:spPr>
          <a:xfrm>
            <a:off x="5901806" y="3103887"/>
            <a:ext cx="1162215" cy="646331"/>
          </a:xfrm>
          <a:prstGeom prst="rect">
            <a:avLst/>
          </a:prstGeom>
          <a:solidFill>
            <a:schemeClr val="bg1">
              <a:lumMod val="95000"/>
            </a:schemeClr>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br>
              <a:rPr lang="en-US" sz="1800" baseline="-25000" dirty="0" smtClean="0">
                <a:latin typeface="Cambria Math"/>
                <a:cs typeface="Cambria Math"/>
              </a:rPr>
            </a:br>
            <a:r>
              <a:rPr lang="en-US" sz="1800" dirty="0" smtClean="0">
                <a:latin typeface="Cambria Math"/>
                <a:cs typeface="Cambria Math"/>
              </a:rPr>
              <a:t>(PCRs)</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pic>
        <p:nvPicPr>
          <p:cNvPr id="42" name="Picture 41" descr="Green_check.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835" y="1690330"/>
            <a:ext cx="350919" cy="350919"/>
          </a:xfrm>
          <a:prstGeom prst="rect">
            <a:avLst/>
          </a:prstGeom>
        </p:spPr>
      </p:pic>
      <p:pic>
        <p:nvPicPr>
          <p:cNvPr id="3" name="Picture 2" descr="1024px-Red_x.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835" y="1690330"/>
            <a:ext cx="347579" cy="347579"/>
          </a:xfrm>
          <a:prstGeom prst="rect">
            <a:avLst/>
          </a:prstGeom>
        </p:spPr>
      </p:pic>
      <p:cxnSp>
        <p:nvCxnSpPr>
          <p:cNvPr id="5" name="Straight Arrow Connector 4"/>
          <p:cNvCxnSpPr>
            <a:stCxn id="44" idx="1"/>
            <a:endCxn id="45" idx="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50" name="TextBox 49"/>
          <p:cNvSpPr txBox="1"/>
          <p:nvPr/>
        </p:nvSpPr>
        <p:spPr>
          <a:xfrm>
            <a:off x="2933996" y="1982503"/>
            <a:ext cx="1198958"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Integrity Violation</a:t>
            </a:r>
            <a:endParaRPr lang="en-US" sz="1800" dirty="0">
              <a:latin typeface="Cambria Math"/>
              <a:cs typeface="Cambria Math"/>
            </a:endParaRPr>
          </a:p>
        </p:txBody>
      </p:sp>
    </p:spTree>
    <p:extLst>
      <p:ext uri="{BB962C8B-B14F-4D97-AF65-F5344CB8AC3E}">
        <p14:creationId xmlns:p14="http://schemas.microsoft.com/office/powerpoint/2010/main" val="2694433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animBg="1"/>
      <p:bldP spid="79" grpId="1"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28" name="Straight Arrow Connector 27"/>
          <p:cNvCxnSpPr>
            <a:stCxn id="45" idx="5"/>
          </p:cNvCxnSpPr>
          <p:nvPr/>
        </p:nvCxnSpPr>
        <p:spPr bwMode="auto">
          <a:xfrm>
            <a:off x="2489318" y="3614139"/>
            <a:ext cx="2491832" cy="986455"/>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3" name="Rectangle 12"/>
          <p:cNvSpPr/>
          <p:nvPr/>
        </p:nvSpPr>
        <p:spPr bwMode="auto">
          <a:xfrm>
            <a:off x="2742097" y="3745165"/>
            <a:ext cx="1633356" cy="672292"/>
          </a:xfrm>
          <a:prstGeom prst="rect">
            <a:avLst/>
          </a:prstGeom>
          <a:solidFill>
            <a:srgbClr val="F2F2F2"/>
          </a:solidFill>
          <a:ln w="12700" cap="flat" cmpd="sng" algn="ctr">
            <a:solidFill>
              <a:srgbClr val="7F7F7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7" name="Group 6"/>
          <p:cNvGrpSpPr/>
          <p:nvPr/>
        </p:nvGrpSpPr>
        <p:grpSpPr>
          <a:xfrm>
            <a:off x="2742097" y="3733820"/>
            <a:ext cx="1633356" cy="679932"/>
            <a:chOff x="2051430" y="4600594"/>
            <a:chExt cx="1633356" cy="679932"/>
          </a:xfrm>
        </p:grpSpPr>
        <p:graphicFrame>
          <p:nvGraphicFramePr>
            <p:cNvPr id="32" name="Object 31"/>
            <p:cNvGraphicFramePr>
              <a:graphicFrameLocks noChangeAspect="1"/>
            </p:cNvGraphicFramePr>
            <p:nvPr>
              <p:extLst>
                <p:ext uri="{D42A27DB-BD31-4B8C-83A1-F6EECF244321}">
                  <p14:modId xmlns:p14="http://schemas.microsoft.com/office/powerpoint/2010/main" val="4181234802"/>
                </p:ext>
              </p:extLst>
            </p:nvPr>
          </p:nvGraphicFramePr>
          <p:xfrm>
            <a:off x="2051430" y="4600594"/>
            <a:ext cx="947714" cy="679932"/>
          </p:xfrm>
          <a:graphic>
            <a:graphicData uri="http://schemas.openxmlformats.org/presentationml/2006/ole">
              <mc:AlternateContent xmlns:mc="http://schemas.openxmlformats.org/markup-compatibility/2006">
                <mc:Choice xmlns:v="urn:schemas-microsoft-com:vml" Requires="v">
                  <p:oleObj spid="_x0000_s8721" name="Equation" r:id="rId3" imgW="317500" imgH="228600" progId="Equation.3">
                    <p:embed/>
                  </p:oleObj>
                </mc:Choice>
                <mc:Fallback>
                  <p:oleObj name="Equation" r:id="rId3" imgW="317500" imgH="228600" progId="Equation.3">
                    <p:embed/>
                    <p:pic>
                      <p:nvPicPr>
                        <p:cNvPr id="0" name=""/>
                        <p:cNvPicPr/>
                        <p:nvPr/>
                      </p:nvPicPr>
                      <p:blipFill>
                        <a:blip r:embed="rId4"/>
                        <a:stretch>
                          <a:fillRect/>
                        </a:stretch>
                      </p:blipFill>
                      <p:spPr>
                        <a:xfrm>
                          <a:off x="2051430" y="4600594"/>
                          <a:ext cx="947714" cy="679932"/>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1095877626"/>
                </p:ext>
              </p:extLst>
            </p:nvPr>
          </p:nvGraphicFramePr>
          <p:xfrm>
            <a:off x="3419674" y="4611939"/>
            <a:ext cx="265112" cy="603250"/>
          </p:xfrm>
          <a:graphic>
            <a:graphicData uri="http://schemas.openxmlformats.org/presentationml/2006/ole">
              <mc:AlternateContent xmlns:mc="http://schemas.openxmlformats.org/markup-compatibility/2006">
                <mc:Choice xmlns:v="urn:schemas-microsoft-com:vml" Requires="v">
                  <p:oleObj spid="_x0000_s8722" name="Equation" r:id="rId5" imgW="88900" imgH="203200" progId="Equation.3">
                    <p:embed/>
                  </p:oleObj>
                </mc:Choice>
                <mc:Fallback>
                  <p:oleObj name="Equation" r:id="rId5" imgW="88900" imgH="203200" progId="Equation.3">
                    <p:embed/>
                    <p:pic>
                      <p:nvPicPr>
                        <p:cNvPr id="0" name=""/>
                        <p:cNvPicPr/>
                        <p:nvPr/>
                      </p:nvPicPr>
                      <p:blipFill>
                        <a:blip r:embed="rId6"/>
                        <a:stretch>
                          <a:fillRect/>
                        </a:stretch>
                      </p:blipFill>
                      <p:spPr>
                        <a:xfrm>
                          <a:off x="3419674" y="4611939"/>
                          <a:ext cx="265112" cy="603250"/>
                        </a:xfrm>
                        <a:prstGeom prst="rect">
                          <a:avLst/>
                        </a:prstGeom>
                        <a:noFill/>
                        <a:ln>
                          <a:noFill/>
                        </a:ln>
                      </p:spPr>
                    </p:pic>
                  </p:oleObj>
                </mc:Fallback>
              </mc:AlternateContent>
            </a:graphicData>
          </a:graphic>
        </p:graphicFrame>
        <p:pic>
          <p:nvPicPr>
            <p:cNvPr id="31" name="Picture 30"/>
            <p:cNvPicPr>
              <a:picLocks noChangeAspect="1"/>
            </p:cNvPicPr>
            <p:nvPr/>
          </p:nvPicPr>
          <p:blipFill>
            <a:blip r:embed="rId7"/>
            <a:stretch>
              <a:fillRect/>
            </a:stretch>
          </p:blipFill>
          <p:spPr>
            <a:xfrm>
              <a:off x="2899006" y="4666560"/>
              <a:ext cx="597367" cy="512029"/>
            </a:xfrm>
            <a:prstGeom prst="rect">
              <a:avLst/>
            </a:prstGeom>
          </p:spPr>
        </p:pic>
      </p:grpSp>
      <p:sp>
        <p:nvSpPr>
          <p:cNvPr id="9" name="Rectangle 8"/>
          <p:cNvSpPr/>
          <p:nvPr/>
        </p:nvSpPr>
        <p:spPr bwMode="auto">
          <a:xfrm>
            <a:off x="173792" y="1778361"/>
            <a:ext cx="1430441" cy="901024"/>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Software CA</a:t>
            </a:r>
          </a:p>
        </p:txBody>
      </p:sp>
      <p:pic>
        <p:nvPicPr>
          <p:cNvPr id="51" name="Picture 50"/>
          <p:cNvPicPr>
            <a:picLocks noChangeAspect="1"/>
          </p:cNvPicPr>
          <p:nvPr/>
        </p:nvPicPr>
        <p:blipFill>
          <a:blip r:embed="rId7"/>
          <a:stretch>
            <a:fillRect/>
          </a:stretch>
        </p:blipFill>
        <p:spPr>
          <a:xfrm>
            <a:off x="537765" y="2059399"/>
            <a:ext cx="597367" cy="512029"/>
          </a:xfrm>
          <a:prstGeom prst="rect">
            <a:avLst/>
          </a:prstGeom>
        </p:spPr>
      </p:pic>
      <p:sp>
        <p:nvSpPr>
          <p:cNvPr id="10" name="Bent Arrow 9"/>
          <p:cNvSpPr/>
          <p:nvPr/>
        </p:nvSpPr>
        <p:spPr bwMode="auto">
          <a:xfrm flipV="1">
            <a:off x="173792" y="2679385"/>
            <a:ext cx="842222" cy="793555"/>
          </a:xfrm>
          <a:prstGeom prst="bentArrow">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53" name="Straight Arrow Connector 52"/>
          <p:cNvCxnSpPr>
            <a:endCxn id="45" idx="7"/>
          </p:cNvCxnSpPr>
          <p:nvPr/>
        </p:nvCxnSpPr>
        <p:spPr bwMode="auto">
          <a:xfrm flipH="1">
            <a:off x="2489318" y="1865790"/>
            <a:ext cx="2491833" cy="1133589"/>
          </a:xfrm>
          <a:prstGeom prst="straightConnector1">
            <a:avLst/>
          </a:prstGeom>
          <a:solidFill>
            <a:schemeClr val="accent1"/>
          </a:solidFill>
          <a:ln w="25400" cap="flat" cmpd="sng" algn="ctr">
            <a:solidFill>
              <a:schemeClr val="tx1"/>
            </a:solidFill>
            <a:prstDash val="dash"/>
            <a:round/>
            <a:headEnd type="none" w="sm" len="sm"/>
            <a:tailEnd type="arrow"/>
          </a:ln>
          <a:effectLst/>
        </p:spPr>
      </p:cxnSp>
      <p:sp>
        <p:nvSpPr>
          <p:cNvPr id="55" name="TextBox 54"/>
          <p:cNvSpPr txBox="1"/>
          <p:nvPr/>
        </p:nvSpPr>
        <p:spPr>
          <a:xfrm>
            <a:off x="2489318" y="1856398"/>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Revocation Notifications</a:t>
            </a:r>
            <a:endParaRPr lang="en-US" sz="1800" dirty="0">
              <a:latin typeface="Cambria Math"/>
              <a:cs typeface="Cambria Math"/>
            </a:endParaRPr>
          </a:p>
        </p:txBody>
      </p:sp>
      <p:cxnSp>
        <p:nvCxnSpPr>
          <p:cNvPr id="30" name="Straight Arrow Connector 29"/>
          <p:cNvCxnSpPr>
            <a:endCxn id="48" idx="0"/>
          </p:cNvCxnSpPr>
          <p:nvPr/>
        </p:nvCxnSpPr>
        <p:spPr bwMode="auto">
          <a:xfrm>
            <a:off x="6036832" y="2245895"/>
            <a:ext cx="0" cy="2063762"/>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34" name="TextBox 33"/>
          <p:cNvSpPr txBox="1"/>
          <p:nvPr/>
        </p:nvSpPr>
        <p:spPr>
          <a:xfrm>
            <a:off x="5119598" y="2803407"/>
            <a:ext cx="1758384"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Integrity Measurement</a:t>
            </a:r>
            <a:endParaRPr lang="en-US" sz="1800" dirty="0">
              <a:latin typeface="Cambria Math"/>
              <a:cs typeface="Cambria Math"/>
            </a:endParaRPr>
          </a:p>
        </p:txBody>
      </p:sp>
      <p:sp>
        <p:nvSpPr>
          <p:cNvPr id="2" name="Title 1"/>
          <p:cNvSpPr>
            <a:spLocks noGrp="1"/>
          </p:cNvSpPr>
          <p:nvPr>
            <p:ph type="title"/>
          </p:nvPr>
        </p:nvSpPr>
        <p:spPr/>
        <p:txBody>
          <a:bodyPr/>
          <a:lstStyle/>
          <a:p>
            <a:r>
              <a:rPr lang="en-US" dirty="0"/>
              <a:t>Keylime </a:t>
            </a:r>
            <a:r>
              <a:rPr lang="en-US" dirty="0" smtClean="0"/>
              <a:t>Software Certificate Authority</a:t>
            </a:r>
            <a:endParaRPr lang="en-US" dirty="0"/>
          </a:p>
        </p:txBody>
      </p:sp>
      <p:graphicFrame>
        <p:nvGraphicFramePr>
          <p:cNvPr id="52" name="Table 51"/>
          <p:cNvGraphicFramePr>
            <a:graphicFrameLocks noGrp="1"/>
          </p:cNvGraphicFramePr>
          <p:nvPr>
            <p:extLst>
              <p:ext uri="{D42A27DB-BD31-4B8C-83A1-F6EECF244321}">
                <p14:modId xmlns:p14="http://schemas.microsoft.com/office/powerpoint/2010/main" val="3730346300"/>
              </p:ext>
            </p:extLst>
          </p:nvPr>
        </p:nvGraphicFramePr>
        <p:xfrm>
          <a:off x="7050266" y="2544108"/>
          <a:ext cx="4945806" cy="1483360"/>
        </p:xfrm>
        <a:graphic>
          <a:graphicData uri="http://schemas.openxmlformats.org/drawingml/2006/table">
            <a:tbl>
              <a:tblPr firstRow="1" bandRow="1">
                <a:tableStyleId>{1E171933-4619-4E11-9A3F-F7608DF75F80}</a:tableStyleId>
              </a:tblPr>
              <a:tblGrid>
                <a:gridCol w="2646406"/>
                <a:gridCol w="2299400"/>
              </a:tblGrid>
              <a:tr h="370840">
                <a:tc gridSpan="2">
                  <a:txBody>
                    <a:bodyPr/>
                    <a:lstStyle/>
                    <a:p>
                      <a:pPr algn="ctr"/>
                      <a:r>
                        <a:rPr lang="en-US" sz="1400" b="1" dirty="0" smtClean="0"/>
                        <a:t>Bootstrap Key</a:t>
                      </a:r>
                      <a:r>
                        <a:rPr lang="en-US" sz="1400" b="1" baseline="0" dirty="0" smtClean="0"/>
                        <a:t> Enables</a:t>
                      </a:r>
                      <a:endParaRPr lang="en-US" sz="1400" b="1" dirty="0"/>
                    </a:p>
                  </a:txBody>
                  <a:tcPr marL="121888" marR="121888">
                    <a:lnB w="12700" cap="flat" cmpd="sng" algn="ctr">
                      <a:solidFill>
                        <a:scrgbClr r="0" g="0" b="0"/>
                      </a:solidFill>
                      <a:prstDash val="solid"/>
                      <a:round/>
                      <a:headEnd type="none" w="med" len="med"/>
                      <a:tailEnd type="none" w="med" len="med"/>
                    </a:lnB>
                  </a:tcPr>
                </a:tc>
                <a:tc hMerge="1">
                  <a:txBody>
                    <a:bodyPr/>
                    <a:lstStyle/>
                    <a:p>
                      <a:endParaRPr lang="en-US"/>
                    </a:p>
                  </a:txBody>
                  <a:tcPr/>
                </a:tc>
              </a:tr>
              <a:tr h="370840">
                <a:tc>
                  <a:txBody>
                    <a:bodyPr/>
                    <a:lstStyle/>
                    <a:p>
                      <a:r>
                        <a:rPr lang="en-US" sz="1400" b="1" dirty="0" smtClean="0"/>
                        <a:t>Secure config management</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Secure</a:t>
                      </a:r>
                      <a:r>
                        <a:rPr lang="en-US" sz="1400" b="1" baseline="0" dirty="0" smtClean="0"/>
                        <a:t> databases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dirty="0" smtClean="0"/>
                        <a:t>Encrypted hard disks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Data integrity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400" b="1" baseline="0" dirty="0" smtClean="0"/>
                        <a:t>IPsec encryption</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smtClean="0"/>
                        <a:t>Provenance</a:t>
                      </a:r>
                      <a:r>
                        <a:rPr lang="en-US" sz="1400" b="1" baseline="0" dirty="0" smtClean="0"/>
                        <a:t> authenticity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0220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55"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Sensitive Applications in the Cloud</a:t>
            </a:r>
            <a:endParaRPr lang="en-US" dirty="0"/>
          </a:p>
        </p:txBody>
      </p:sp>
      <p:grpSp>
        <p:nvGrpSpPr>
          <p:cNvPr id="4" name="Group 3"/>
          <p:cNvGrpSpPr>
            <a:grpSpLocks noChangeAspect="1"/>
          </p:cNvGrpSpPr>
          <p:nvPr/>
        </p:nvGrpSpPr>
        <p:grpSpPr>
          <a:xfrm>
            <a:off x="644671" y="1554728"/>
            <a:ext cx="10899482" cy="3189907"/>
            <a:chOff x="461800" y="1706596"/>
            <a:chExt cx="7740368" cy="2265342"/>
          </a:xfrm>
        </p:grpSpPr>
        <p:pic>
          <p:nvPicPr>
            <p:cNvPr id="5" name="Picture 4" descr="54cb19a6a7da0_-_facial-recognition-01-0813-de.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12225" y="1872191"/>
              <a:ext cx="2799662" cy="2099747"/>
            </a:xfrm>
            <a:prstGeom prst="rect">
              <a:avLst/>
            </a:prstGeom>
          </p:spPr>
        </p:pic>
        <p:pic>
          <p:nvPicPr>
            <p:cNvPr id="6" name="Picture 5" descr="security-camera-ipad-chica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1800" y="1706596"/>
              <a:ext cx="1500850" cy="1310928"/>
            </a:xfrm>
            <a:prstGeom prst="rect">
              <a:avLst/>
            </a:prstGeom>
          </p:spPr>
        </p:pic>
        <p:pic>
          <p:nvPicPr>
            <p:cNvPr id="7" name="Picture 6" descr="Tacter_31D_military_computer_Elbit_Systems_Israel_Israeli_Defence _industry_001.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86111" y="1706596"/>
              <a:ext cx="2415251" cy="1618218"/>
            </a:xfrm>
            <a:prstGeom prst="rect">
              <a:avLst/>
            </a:prstGeom>
          </p:spPr>
        </p:pic>
        <p:pic>
          <p:nvPicPr>
            <p:cNvPr id="8" name="Picture 7"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26149" y="2254729"/>
              <a:ext cx="2135825" cy="1525589"/>
            </a:xfrm>
            <a:prstGeom prst="rect">
              <a:avLst/>
            </a:prstGeom>
          </p:spPr>
        </p:pic>
        <p:pic>
          <p:nvPicPr>
            <p:cNvPr id="9" name="Picture 8" descr="Ion_Proton_semiconductor_sequencer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46290" y="2013486"/>
              <a:ext cx="1355878" cy="845305"/>
            </a:xfrm>
            <a:prstGeom prst="rect">
              <a:avLst/>
            </a:prstGeom>
          </p:spPr>
        </p:pic>
      </p:grpSp>
      <p:sp>
        <p:nvSpPr>
          <p:cNvPr id="1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Deploying these apps and data requires more trust in the cloud provider</a:t>
            </a:r>
            <a:endParaRPr lang="en-US" sz="1800" b="1" dirty="0"/>
          </a:p>
        </p:txBody>
      </p:sp>
    </p:spTree>
    <p:extLst>
      <p:ext uri="{BB962C8B-B14F-4D97-AF65-F5344CB8AC3E}">
        <p14:creationId xmlns:p14="http://schemas.microsoft.com/office/powerpoint/2010/main" val="21840650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 – Background</a:t>
            </a:r>
            <a:endParaRPr lang="en-US" dirty="0"/>
          </a:p>
        </p:txBody>
      </p:sp>
      <p:sp>
        <p:nvSpPr>
          <p:cNvPr id="3" name="Content Placeholder 2"/>
          <p:cNvSpPr>
            <a:spLocks noGrp="1"/>
          </p:cNvSpPr>
          <p:nvPr>
            <p:ph idx="1"/>
          </p:nvPr>
        </p:nvSpPr>
        <p:spPr>
          <a:xfrm>
            <a:off x="2079894" y="4010526"/>
            <a:ext cx="8029037" cy="2106810"/>
          </a:xfrm>
        </p:spPr>
        <p:txBody>
          <a:bodyPr/>
          <a:lstStyle/>
          <a:p>
            <a:r>
              <a:rPr lang="en-US" dirty="0" smtClean="0"/>
              <a:t>Xen supports vTPM since version 4.3</a:t>
            </a:r>
          </a:p>
          <a:p>
            <a:pPr lvl="1"/>
            <a:r>
              <a:rPr lang="en-US" dirty="0" smtClean="0"/>
              <a:t>Each vTPM is a separate Xen domain</a:t>
            </a:r>
          </a:p>
          <a:p>
            <a:pPr lvl="1"/>
            <a:r>
              <a:rPr lang="en-US" dirty="0" smtClean="0"/>
              <a:t>Trust of vTPMs rooted in hardware TPM of the hypervisor</a:t>
            </a:r>
          </a:p>
          <a:p>
            <a:pPr lvl="1"/>
            <a:r>
              <a:rPr lang="en-US" dirty="0" smtClean="0">
                <a:latin typeface="Arial"/>
                <a:cs typeface="Arial"/>
              </a:rPr>
              <a:t>DeepQuote</a:t>
            </a:r>
            <a:r>
              <a:rPr lang="en-US" dirty="0" smtClean="0"/>
              <a:t> operation to obtain hardware TPM quote from a vTPM</a:t>
            </a:r>
          </a:p>
          <a:p>
            <a:pPr lvl="1"/>
            <a:endParaRPr lang="en-US" dirty="0"/>
          </a:p>
          <a:p>
            <a:pPr lvl="1"/>
            <a:endParaRPr lang="en-US" dirty="0"/>
          </a:p>
          <a:p>
            <a:endParaRPr lang="en-US" dirty="0"/>
          </a:p>
        </p:txBody>
      </p:sp>
      <p:grpSp>
        <p:nvGrpSpPr>
          <p:cNvPr id="19" name="Group 18"/>
          <p:cNvGrpSpPr/>
          <p:nvPr/>
        </p:nvGrpSpPr>
        <p:grpSpPr>
          <a:xfrm>
            <a:off x="3802523" y="1289304"/>
            <a:ext cx="4583779" cy="2523706"/>
            <a:chOff x="921421" y="1289304"/>
            <a:chExt cx="4583779" cy="2523706"/>
          </a:xfrm>
        </p:grpSpPr>
        <p:sp>
          <p:nvSpPr>
            <p:cNvPr id="5" name="Rounded Rectangle 4"/>
            <p:cNvSpPr/>
            <p:nvPr/>
          </p:nvSpPr>
          <p:spPr bwMode="auto">
            <a:xfrm>
              <a:off x="921422"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VM1</a:t>
              </a:r>
            </a:p>
          </p:txBody>
        </p:sp>
        <p:sp>
          <p:nvSpPr>
            <p:cNvPr id="6" name="Rounded Rectangle 5"/>
            <p:cNvSpPr/>
            <p:nvPr/>
          </p:nvSpPr>
          <p:spPr bwMode="auto">
            <a:xfrm>
              <a:off x="921421" y="2697811"/>
              <a:ext cx="4583779" cy="837405"/>
            </a:xfrm>
            <a:prstGeom prst="round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Rounded Rectangle 6"/>
            <p:cNvSpPr/>
            <p:nvPr/>
          </p:nvSpPr>
          <p:spPr bwMode="auto">
            <a:xfrm>
              <a:off x="1702958"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VTPM1</a:t>
              </a:r>
            </a:p>
          </p:txBody>
        </p:sp>
        <p:sp>
          <p:nvSpPr>
            <p:cNvPr id="8" name="Rounded Rectangle 7"/>
            <p:cNvSpPr/>
            <p:nvPr/>
          </p:nvSpPr>
          <p:spPr bwMode="auto">
            <a:xfrm>
              <a:off x="2636894"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VM</a:t>
              </a:r>
            </a:p>
          </p:txBody>
        </p:sp>
        <p:sp>
          <p:nvSpPr>
            <p:cNvPr id="9" name="Rounded Rectangle 8"/>
            <p:cNvSpPr/>
            <p:nvPr/>
          </p:nvSpPr>
          <p:spPr bwMode="auto">
            <a:xfrm>
              <a:off x="3418430"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VTPM2</a:t>
              </a:r>
            </a:p>
          </p:txBody>
        </p:sp>
        <p:grpSp>
          <p:nvGrpSpPr>
            <p:cNvPr id="10" name="Group 9"/>
            <p:cNvGrpSpPr/>
            <p:nvPr/>
          </p:nvGrpSpPr>
          <p:grpSpPr>
            <a:xfrm>
              <a:off x="4199966" y="1748752"/>
              <a:ext cx="1305234" cy="847448"/>
              <a:chOff x="10340283" y="2889043"/>
              <a:chExt cx="1305234" cy="847448"/>
            </a:xfrm>
          </p:grpSpPr>
          <p:sp>
            <p:nvSpPr>
              <p:cNvPr id="11" name="Rounded Rectangle 10"/>
              <p:cNvSpPr/>
              <p:nvPr/>
            </p:nvSpPr>
            <p:spPr bwMode="auto">
              <a:xfrm>
                <a:off x="10340283" y="2889043"/>
                <a:ext cx="1305234" cy="847448"/>
              </a:xfrm>
              <a:prstGeom prst="round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2" name="Picture 11"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328" y="2919195"/>
                <a:ext cx="787144" cy="787144"/>
              </a:xfrm>
              <a:prstGeom prst="rect">
                <a:avLst/>
              </a:prstGeom>
            </p:spPr>
          </p:pic>
        </p:grpSp>
        <p:pic>
          <p:nvPicPr>
            <p:cNvPr id="13" name="Picture 12" descr="xen.ab68f150b66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700" y="2826331"/>
              <a:ext cx="1309878" cy="597231"/>
            </a:xfrm>
            <a:prstGeom prst="rect">
              <a:avLst/>
            </a:prstGeom>
          </p:spPr>
        </p:pic>
        <p:sp>
          <p:nvSpPr>
            <p:cNvPr id="14" name="Rounded Rectangle 13"/>
            <p:cNvSpPr/>
            <p:nvPr/>
          </p:nvSpPr>
          <p:spPr bwMode="auto">
            <a:xfrm>
              <a:off x="948219"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5" name="Rounded Rectangle 14"/>
            <p:cNvSpPr/>
            <p:nvPr/>
          </p:nvSpPr>
          <p:spPr bwMode="auto">
            <a:xfrm>
              <a:off x="2622693"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Keylime</a:t>
              </a:r>
            </a:p>
          </p:txBody>
        </p:sp>
        <p:sp>
          <p:nvSpPr>
            <p:cNvPr id="16" name="Rounded Rectangle 15"/>
            <p:cNvSpPr/>
            <p:nvPr/>
          </p:nvSpPr>
          <p:spPr bwMode="auto">
            <a:xfrm>
              <a:off x="2108404" y="3257422"/>
              <a:ext cx="1056979" cy="555588"/>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Hardware TPM</a:t>
              </a:r>
              <a:endParaRPr lang="en-US" sz="1500" b="1" dirty="0">
                <a:solidFill>
                  <a:srgbClr val="FFFFFF"/>
                </a:solidFill>
              </a:endParaRPr>
            </a:p>
          </p:txBody>
        </p:sp>
        <p:cxnSp>
          <p:nvCxnSpPr>
            <p:cNvPr id="18" name="Elbow Connector 17"/>
            <p:cNvCxnSpPr>
              <a:stCxn id="9" idx="2"/>
              <a:endCxn id="16" idx="0"/>
            </p:cNvCxnSpPr>
            <p:nvPr/>
          </p:nvCxnSpPr>
          <p:spPr bwMode="auto">
            <a:xfrm rot="5400000">
              <a:off x="2887414" y="2335637"/>
              <a:ext cx="671265" cy="1172304"/>
            </a:xfrm>
            <a:prstGeom prst="bentConnector3">
              <a:avLst>
                <a:gd name="adj1" fmla="val 50000"/>
              </a:avLst>
            </a:prstGeom>
            <a:solidFill>
              <a:schemeClr val="accent1"/>
            </a:solidFill>
            <a:ln w="28575" cap="flat" cmpd="sng" algn="ctr">
              <a:solidFill>
                <a:schemeClr val="tx1"/>
              </a:solidFill>
              <a:prstDash val="solid"/>
              <a:round/>
              <a:headEnd type="none" w="sm" len="sm"/>
              <a:tailEnd type="arrow"/>
            </a:ln>
            <a:effectLst/>
          </p:spPr>
        </p:cxnSp>
        <p:cxnSp>
          <p:nvCxnSpPr>
            <p:cNvPr id="21" name="Elbow Connector 20"/>
            <p:cNvCxnSpPr>
              <a:endCxn id="16" idx="0"/>
            </p:cNvCxnSpPr>
            <p:nvPr/>
          </p:nvCxnSpPr>
          <p:spPr bwMode="auto">
            <a:xfrm rot="16200000" flipH="1">
              <a:off x="2042039" y="2662566"/>
              <a:ext cx="661221" cy="528490"/>
            </a:xfrm>
            <a:prstGeom prst="bentConnector3">
              <a:avLst>
                <a:gd name="adj1" fmla="val 49040"/>
              </a:avLst>
            </a:prstGeom>
            <a:solidFill>
              <a:schemeClr val="accent1"/>
            </a:solidFill>
            <a:ln w="28575" cap="flat" cmpd="sng" algn="ctr">
              <a:solidFill>
                <a:schemeClr val="tx1"/>
              </a:solidFill>
              <a:prstDash val="solid"/>
              <a:round/>
              <a:headEnd type="none" w="sm" len="sm"/>
              <a:tailEnd type="arrow"/>
            </a:ln>
            <a:effectLst/>
          </p:spPr>
        </p:cxnSp>
      </p:grpSp>
      <p:sp>
        <p:nvSpPr>
          <p:cNvPr id="22"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Apply the principle of least privilege to all provider-layer resources</a:t>
            </a:r>
            <a:endParaRPr lang="en-US" sz="1800" b="1" dirty="0"/>
          </a:p>
        </p:txBody>
      </p:sp>
    </p:spTree>
    <p:extLst>
      <p:ext uri="{BB962C8B-B14F-4D97-AF65-F5344CB8AC3E}">
        <p14:creationId xmlns:p14="http://schemas.microsoft.com/office/powerpoint/2010/main" val="11152093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Virtualizing Keylime</a:t>
            </a:r>
            <a:r>
              <a:rPr lang="en-US" dirty="0"/>
              <a:t> </a:t>
            </a:r>
            <a:r>
              <a:rPr lang="en-US" dirty="0" smtClean="0"/>
              <a:t>– Architecture </a:t>
            </a:r>
            <a:endParaRPr lang="en-US" dirty="0"/>
          </a:p>
        </p:txBody>
      </p:sp>
      <p:sp>
        <p:nvSpPr>
          <p:cNvPr id="20" name="Cloud 19"/>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2" name="Rounded Rectangle 21"/>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23" name="Oval 22"/>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24" name="Rounded Rectangle 23"/>
          <p:cNvSpPr/>
          <p:nvPr/>
        </p:nvSpPr>
        <p:spPr bwMode="auto">
          <a:xfrm>
            <a:off x="8156458" y="2245895"/>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25" name="Group 24"/>
          <p:cNvGrpSpPr/>
          <p:nvPr/>
        </p:nvGrpSpPr>
        <p:grpSpPr>
          <a:xfrm>
            <a:off x="4981149" y="4309657"/>
            <a:ext cx="2111366" cy="1107766"/>
            <a:chOff x="8594236" y="2018892"/>
            <a:chExt cx="2111366" cy="1107766"/>
          </a:xfrm>
        </p:grpSpPr>
        <p:sp>
          <p:nvSpPr>
            <p:cNvPr id="26" name="Rectangle 25"/>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27" name="Rounded Rectangle 26"/>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smtClean="0">
                  <a:solidFill>
                    <a:srgbClr val="FFFFFF"/>
                  </a:solidFill>
                </a:rPr>
                <a:t>vTPM</a:t>
              </a:r>
              <a:endParaRPr lang="en-US" sz="1500" b="1" dirty="0">
                <a:solidFill>
                  <a:srgbClr val="FFFFFF"/>
                </a:solidFill>
              </a:endParaRPr>
            </a:p>
          </p:txBody>
        </p:sp>
      </p:grpSp>
      <p:sp>
        <p:nvSpPr>
          <p:cNvPr id="32" name="Rounded Rectangle 31"/>
          <p:cNvSpPr/>
          <p:nvPr/>
        </p:nvSpPr>
        <p:spPr bwMode="auto">
          <a:xfrm>
            <a:off x="8156458" y="3561026"/>
            <a:ext cx="2113391" cy="869402"/>
          </a:xfrm>
          <a:prstGeom prst="round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Provider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cxnSp>
        <p:nvCxnSpPr>
          <p:cNvPr id="34" name="Straight Arrow Connector 33"/>
          <p:cNvCxnSpPr/>
          <p:nvPr/>
        </p:nvCxnSpPr>
        <p:spPr bwMode="auto">
          <a:xfrm flipH="1">
            <a:off x="5515456" y="2245895"/>
            <a:ext cx="1" cy="2063762"/>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39" name="Rectangular Callout 38"/>
          <p:cNvSpPr/>
          <p:nvPr/>
        </p:nvSpPr>
        <p:spPr bwMode="auto">
          <a:xfrm>
            <a:off x="3318272" y="2733548"/>
            <a:ext cx="1662877" cy="763497"/>
          </a:xfrm>
          <a:prstGeom prst="wedgeRectCallout">
            <a:avLst>
              <a:gd name="adj1" fmla="val 81644"/>
              <a:gd name="adj2" fmla="val -1995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instead of quote</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1" name="Elbow Connector 40"/>
          <p:cNvCxnSpPr>
            <a:stCxn id="24" idx="3"/>
            <a:endCxn id="32" idx="3"/>
          </p:cNvCxnSpPr>
          <p:nvPr/>
        </p:nvCxnSpPr>
        <p:spPr bwMode="auto">
          <a:xfrm>
            <a:off x="10269849" y="2680596"/>
            <a:ext cx="12700" cy="1315131"/>
          </a:xfrm>
          <a:prstGeom prst="bentConnector3">
            <a:avLst>
              <a:gd name="adj1" fmla="val 4642150"/>
            </a:avLst>
          </a:prstGeom>
          <a:solidFill>
            <a:schemeClr val="accent1"/>
          </a:solidFill>
          <a:ln w="28575" cap="flat" cmpd="sng" algn="ctr">
            <a:solidFill>
              <a:srgbClr val="000000"/>
            </a:solidFill>
            <a:prstDash val="dashDot"/>
            <a:round/>
            <a:headEnd type="none" w="sm" len="sm"/>
            <a:tailEnd type="arrow"/>
          </a:ln>
          <a:effectLst/>
        </p:spPr>
      </p:cxnSp>
      <p:sp>
        <p:nvSpPr>
          <p:cNvPr id="43" name="Rectangular Callout 42"/>
          <p:cNvSpPr/>
          <p:nvPr/>
        </p:nvSpPr>
        <p:spPr bwMode="auto">
          <a:xfrm>
            <a:off x="5705681" y="2501635"/>
            <a:ext cx="1784393" cy="1059391"/>
          </a:xfrm>
          <a:prstGeom prst="wedgeRectCallout">
            <a:avLst>
              <a:gd name="adj1" fmla="val 49540"/>
              <a:gd name="adj2" fmla="val 8914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Use DeepQuote to certify vTPM keys with hardware TPM</a:t>
            </a: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45" name="Straight Arrow Connector 44"/>
          <p:cNvCxnSpPr>
            <a:stCxn id="26" idx="3"/>
          </p:cNvCxnSpPr>
          <p:nvPr/>
        </p:nvCxnSpPr>
        <p:spPr bwMode="auto">
          <a:xfrm flipV="1">
            <a:off x="7092515" y="2580105"/>
            <a:ext cx="1063943" cy="2283435"/>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47" name="Rectangular Callout 46"/>
          <p:cNvSpPr/>
          <p:nvPr/>
        </p:nvSpPr>
        <p:spPr bwMode="auto">
          <a:xfrm>
            <a:off x="10378050" y="1323474"/>
            <a:ext cx="1662877" cy="961588"/>
          </a:xfrm>
          <a:prstGeom prst="wedgeRectCallout">
            <a:avLst>
              <a:gd name="adj1" fmla="val -34124"/>
              <a:gd name="adj2" fmla="val 9143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Validate AIK from DeepQuotes with </a:t>
            </a:r>
            <a:r>
              <a:rPr lang="en-US" sz="1400" b="1" dirty="0">
                <a:solidFill>
                  <a:schemeClr val="tx1"/>
                </a:solidFill>
                <a:latin typeface="Arial" pitchFamily="-110" charset="0"/>
              </a:rPr>
              <a:t>p</a:t>
            </a:r>
            <a:r>
              <a:rPr lang="en-US" sz="1400" b="1" dirty="0" smtClean="0">
                <a:solidFill>
                  <a:schemeClr val="tx1"/>
                </a:solidFill>
                <a:latin typeface="Arial" pitchFamily="-110" charset="0"/>
              </a:rPr>
              <a:t>rovider</a:t>
            </a:r>
            <a:endParaRPr kumimoji="0" lang="en-US" sz="1400" b="1" i="0" u="none" strike="noStrike" cap="none" normalizeH="0" baseline="0" dirty="0" smtClean="0">
              <a:ln>
                <a:noFill/>
              </a:ln>
              <a:solidFill>
                <a:schemeClr val="tx1"/>
              </a:solidFill>
              <a:effectLst/>
              <a:latin typeface="Arial" pitchFamily="-110" charset="0"/>
            </a:endParaRPr>
          </a:p>
        </p:txBody>
      </p:sp>
      <p:grpSp>
        <p:nvGrpSpPr>
          <p:cNvPr id="48" name="Group 47"/>
          <p:cNvGrpSpPr/>
          <p:nvPr/>
        </p:nvGrpSpPr>
        <p:grpSpPr>
          <a:xfrm>
            <a:off x="10523651" y="5280526"/>
            <a:ext cx="1522990" cy="966361"/>
            <a:chOff x="10162698" y="4462665"/>
            <a:chExt cx="1522990" cy="966361"/>
          </a:xfrm>
        </p:grpSpPr>
        <p:cxnSp>
          <p:nvCxnSpPr>
            <p:cNvPr id="49" name="Straight Arrow Connector 48"/>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53" name="TextBox 52"/>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54" name="TextBox 53"/>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55" name="Rectangle 54"/>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33" name="Rectangular Callout 32"/>
          <p:cNvSpPr/>
          <p:nvPr/>
        </p:nvSpPr>
        <p:spPr bwMode="auto">
          <a:xfrm>
            <a:off x="9546611" y="4249639"/>
            <a:ext cx="1662877" cy="961588"/>
          </a:xfrm>
          <a:prstGeom prst="wedgeRectCallout">
            <a:avLst>
              <a:gd name="adj1" fmla="val -33320"/>
              <a:gd name="adj2" fmla="val -7678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chemeClr val="tx1"/>
                </a:solidFill>
                <a:latin typeface="Arial" pitchFamily="-110" charset="0"/>
              </a:rPr>
              <a:t>Stores public keys of TPMs in hypervisor hosts</a:t>
            </a:r>
            <a:endParaRPr kumimoji="0" lang="en-US" sz="1400" b="1" i="0" u="none" strike="noStrike" cap="none" normalizeH="0" baseline="0" dirty="0" smtClean="0">
              <a:ln>
                <a:noFill/>
              </a:ln>
              <a:solidFill>
                <a:schemeClr val="tx1"/>
              </a:solidFill>
              <a:effectLst/>
              <a:latin typeface="Arial" pitchFamily="-110" charset="0"/>
            </a:endParaRPr>
          </a:p>
        </p:txBody>
      </p:sp>
      <p:sp>
        <p:nvSpPr>
          <p:cNvPr id="56" name="Rectangle 55"/>
          <p:cNvSpPr/>
          <p:nvPr/>
        </p:nvSpPr>
        <p:spPr bwMode="auto">
          <a:xfrm>
            <a:off x="4981150" y="5416005"/>
            <a:ext cx="2111366" cy="528574"/>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Xen Hypervisor</a:t>
            </a:r>
          </a:p>
        </p:txBody>
      </p:sp>
      <p:sp>
        <p:nvSpPr>
          <p:cNvPr id="57" name="Rounded Rectangle 56"/>
          <p:cNvSpPr/>
          <p:nvPr/>
        </p:nvSpPr>
        <p:spPr bwMode="auto">
          <a:xfrm>
            <a:off x="6482916" y="5635300"/>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cxnSp>
        <p:nvCxnSpPr>
          <p:cNvPr id="59" name="Straight Connector 58"/>
          <p:cNvCxnSpPr>
            <a:stCxn id="57" idx="0"/>
            <a:endCxn id="27" idx="2"/>
          </p:cNvCxnSpPr>
          <p:nvPr/>
        </p:nvCxnSpPr>
        <p:spPr bwMode="auto">
          <a:xfrm flipH="1" flipV="1">
            <a:off x="6787714" y="5417423"/>
            <a:ext cx="2" cy="217877"/>
          </a:xfrm>
          <a:prstGeom prst="line">
            <a:avLst/>
          </a:prstGeom>
          <a:solidFill>
            <a:schemeClr val="accent1"/>
          </a:solidFill>
          <a:ln w="38100" cap="flat" cmpd="sng" algn="ctr">
            <a:solidFill>
              <a:srgbClr val="000000"/>
            </a:solidFill>
            <a:prstDash val="solid"/>
            <a:round/>
            <a:headEnd type="none" w="sm" len="sm"/>
            <a:tailEnd type="none" w="sm" len="sm"/>
          </a:ln>
          <a:effectLst/>
        </p:spPr>
      </p:cxnSp>
      <p:grpSp>
        <p:nvGrpSpPr>
          <p:cNvPr id="69" name="Group 68"/>
          <p:cNvGrpSpPr/>
          <p:nvPr/>
        </p:nvGrpSpPr>
        <p:grpSpPr>
          <a:xfrm>
            <a:off x="3119774" y="5253790"/>
            <a:ext cx="1305234" cy="847448"/>
            <a:chOff x="2742097" y="5112623"/>
            <a:chExt cx="1305234" cy="847448"/>
          </a:xfrm>
        </p:grpSpPr>
        <p:sp>
          <p:nvSpPr>
            <p:cNvPr id="64" name="Rounded Rectangle 63"/>
            <p:cNvSpPr/>
            <p:nvPr/>
          </p:nvSpPr>
          <p:spPr bwMode="auto">
            <a:xfrm>
              <a:off x="2742097" y="5112623"/>
              <a:ext cx="1305234" cy="847448"/>
            </a:xfrm>
            <a:prstGeom prst="roundRect">
              <a:avLst>
                <a:gd name="adj" fmla="val 0"/>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65" name="Picture 64" descr="openstack-logo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142" y="5142775"/>
              <a:ext cx="787144" cy="787144"/>
            </a:xfrm>
            <a:prstGeom prst="rect">
              <a:avLst/>
            </a:prstGeom>
          </p:spPr>
        </p:pic>
      </p:grpSp>
      <p:cxnSp>
        <p:nvCxnSpPr>
          <p:cNvPr id="67" name="Straight Connector 66"/>
          <p:cNvCxnSpPr>
            <a:stCxn id="64" idx="3"/>
            <a:endCxn id="56" idx="1"/>
          </p:cNvCxnSpPr>
          <p:nvPr/>
        </p:nvCxnSpPr>
        <p:spPr bwMode="auto">
          <a:xfrm>
            <a:off x="4425008" y="5677514"/>
            <a:ext cx="556142" cy="2778"/>
          </a:xfrm>
          <a:prstGeom prst="line">
            <a:avLst/>
          </a:prstGeom>
          <a:solidFill>
            <a:schemeClr val="accent1"/>
          </a:solidFill>
          <a:ln w="28575" cap="flat" cmpd="sng" algn="ctr">
            <a:solidFill>
              <a:schemeClr val="tx1"/>
            </a:solidFill>
            <a:prstDash val="dash"/>
            <a:round/>
            <a:headEnd type="none" w="sm" len="sm"/>
            <a:tailEnd type="none" w="sm" len="sm"/>
          </a:ln>
          <a:effectLst/>
        </p:spPr>
      </p:cxnSp>
    </p:spTree>
    <p:extLst>
      <p:ext uri="{BB962C8B-B14F-4D97-AF65-F5344CB8AC3E}">
        <p14:creationId xmlns:p14="http://schemas.microsoft.com/office/powerpoint/2010/main" val="2623203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P spid="43" grpId="0" animBg="1"/>
      <p:bldP spid="47"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Latency </a:t>
            </a:r>
            <a:endParaRPr lang="en-US" dirty="0"/>
          </a:p>
        </p:txBody>
      </p:sp>
      <p:graphicFrame>
        <p:nvGraphicFramePr>
          <p:cNvPr id="5" name="Chart 4"/>
          <p:cNvGraphicFramePr/>
          <p:nvPr>
            <p:extLst>
              <p:ext uri="{D42A27DB-BD31-4B8C-83A1-F6EECF244321}">
                <p14:modId xmlns:p14="http://schemas.microsoft.com/office/powerpoint/2010/main" val="2629779565"/>
              </p:ext>
            </p:extLst>
          </p:nvPr>
        </p:nvGraphicFramePr>
        <p:xfrm>
          <a:off x="1550759" y="1111629"/>
          <a:ext cx="8890122" cy="420900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Bootstrap key derivation adds minimal delay to IaaS instance provisioning.</a:t>
            </a:r>
          </a:p>
          <a:p>
            <a:pPr algn="ctr"/>
            <a:r>
              <a:rPr lang="en-US" sz="1800" b="1" dirty="0" smtClean="0"/>
              <a:t>Integrity checking limited by TPM quote latency.</a:t>
            </a:r>
            <a:endParaRPr lang="en-US" sz="1800" b="1" dirty="0"/>
          </a:p>
        </p:txBody>
      </p:sp>
    </p:spTree>
    <p:extLst>
      <p:ext uri="{BB962C8B-B14F-4D97-AF65-F5344CB8AC3E}">
        <p14:creationId xmlns:p14="http://schemas.microsoft.com/office/powerpoint/2010/main" val="35256915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Cloud Verifier Deployment</a:t>
            </a:r>
            <a:endParaRPr lang="en-US" dirty="0"/>
          </a:p>
        </p:txBody>
      </p:sp>
      <p:sp>
        <p:nvSpPr>
          <p:cNvPr id="5" name="Content Placeholder 4"/>
          <p:cNvSpPr>
            <a:spLocks noGrp="1"/>
          </p:cNvSpPr>
          <p:nvPr>
            <p:ph idx="1"/>
          </p:nvPr>
        </p:nvSpPr>
        <p:spPr>
          <a:xfrm>
            <a:off x="633819" y="1289304"/>
            <a:ext cx="10921187" cy="4251075"/>
          </a:xfrm>
        </p:spPr>
        <p:txBody>
          <a:bodyPr/>
          <a:lstStyle/>
          <a:p>
            <a:r>
              <a:rPr lang="en-US" dirty="0" smtClean="0"/>
              <a:t>Bare metal in the cloud</a:t>
            </a:r>
          </a:p>
          <a:p>
            <a:pPr lvl="1"/>
            <a:r>
              <a:rPr lang="en-US" dirty="0" smtClean="0"/>
              <a:t>6 Core </a:t>
            </a:r>
            <a:r>
              <a:rPr lang="fr-FR" dirty="0"/>
              <a:t>Xeon </a:t>
            </a:r>
            <a:r>
              <a:rPr lang="fr-FR" dirty="0" smtClean="0"/>
              <a:t>2.5GHz, 64G RAM</a:t>
            </a:r>
            <a:endParaRPr lang="fr-FR" dirty="0"/>
          </a:p>
          <a:p>
            <a:r>
              <a:rPr lang="en-US" dirty="0" smtClean="0"/>
              <a:t>Another IaaS VM</a:t>
            </a:r>
          </a:p>
          <a:p>
            <a:pPr lvl="1"/>
            <a:r>
              <a:rPr lang="en-US" dirty="0"/>
              <a:t>m</a:t>
            </a:r>
            <a:r>
              <a:rPr lang="en-US" dirty="0" smtClean="0"/>
              <a:t>1</a:t>
            </a:r>
            <a:r>
              <a:rPr lang="en-US" dirty="0"/>
              <a:t>.large  </a:t>
            </a:r>
            <a:r>
              <a:rPr lang="en-US" dirty="0" smtClean="0"/>
              <a:t>4 </a:t>
            </a:r>
            <a:r>
              <a:rPr lang="en-US" dirty="0"/>
              <a:t>vCPU, </a:t>
            </a:r>
            <a:r>
              <a:rPr lang="en-US" dirty="0" smtClean="0"/>
              <a:t>8G RAM</a:t>
            </a:r>
          </a:p>
          <a:p>
            <a:pPr lvl="1"/>
            <a:r>
              <a:rPr lang="en-US" dirty="0" smtClean="0"/>
              <a:t>m1.small  </a:t>
            </a:r>
            <a:r>
              <a:rPr lang="en-US" dirty="0"/>
              <a:t>1 vCPU, 2G </a:t>
            </a:r>
            <a:r>
              <a:rPr lang="en-US" dirty="0" smtClean="0"/>
              <a:t>RAM</a:t>
            </a:r>
          </a:p>
          <a:p>
            <a:r>
              <a:rPr lang="en-US" dirty="0" smtClean="0"/>
              <a:t>Raspberry Pi in the Cloud</a:t>
            </a:r>
          </a:p>
          <a:p>
            <a:pPr lvl="1"/>
            <a:r>
              <a:rPr lang="en-US" dirty="0" smtClean="0"/>
              <a:t>4 Core ARMv7 900Mhz, 1G RAM</a:t>
            </a:r>
          </a:p>
          <a:p>
            <a:pPr marL="283464" lvl="1" indent="0">
              <a:buNone/>
            </a:pPr>
            <a:endParaRPr lang="en-US" dirty="0" smtClean="0"/>
          </a:p>
          <a:p>
            <a:r>
              <a:rPr lang="en-US" dirty="0" smtClean="0"/>
              <a:t>On-premises bare metal</a:t>
            </a:r>
          </a:p>
          <a:p>
            <a:pPr lvl="1"/>
            <a:r>
              <a:rPr lang="en-US" dirty="0" smtClean="0"/>
              <a:t>Assessed various network RTT</a:t>
            </a:r>
            <a:endParaRPr lang="en-US" dirty="0"/>
          </a:p>
        </p:txBody>
      </p:sp>
      <p:pic>
        <p:nvPicPr>
          <p:cNvPr id="4" name="Picture 3" descr="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200" y="987832"/>
            <a:ext cx="6216625" cy="4332799"/>
          </a:xfrm>
          <a:prstGeom prst="rect">
            <a:avLst/>
          </a:prstGeom>
        </p:spPr>
      </p:pic>
      <p:sp>
        <p:nvSpPr>
          <p:cNvPr id="6" name="Rectangle 5"/>
          <p:cNvSpPr/>
          <p:nvPr/>
        </p:nvSpPr>
        <p:spPr bwMode="auto">
          <a:xfrm rot="20059433">
            <a:off x="4775758" y="4177368"/>
            <a:ext cx="906095" cy="596626"/>
          </a:xfrm>
          <a:prstGeom prst="rect">
            <a:avLst/>
          </a:prstGeom>
          <a:solidFill>
            <a:schemeClr val="bg1">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pitchFamily="-110" charset="0"/>
              </a:rPr>
              <a:t>In the Paper</a:t>
            </a:r>
          </a:p>
        </p:txBody>
      </p:sp>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Just add more cloud verifiers to scale horizontally!</a:t>
            </a:r>
          </a:p>
        </p:txBody>
      </p:sp>
      <p:sp>
        <p:nvSpPr>
          <p:cNvPr id="8" name="Rectangular Callout 7"/>
          <p:cNvSpPr/>
          <p:nvPr/>
        </p:nvSpPr>
        <p:spPr bwMode="auto">
          <a:xfrm>
            <a:off x="9154568" y="1479455"/>
            <a:ext cx="1778807" cy="878084"/>
          </a:xfrm>
          <a:prstGeom prst="wedgeRectCallout">
            <a:avLst>
              <a:gd name="adj1" fmla="val -95105"/>
              <a:gd name="adj2" fmla="val -5193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110" charset="0"/>
              </a:rPr>
              <a:t>2500 TPM quotes</a:t>
            </a:r>
            <a:r>
              <a:rPr kumimoji="0" lang="en-US" sz="1600" b="1" i="0" u="none" strike="noStrike" cap="none" normalizeH="0" dirty="0" smtClean="0">
                <a:ln>
                  <a:noFill/>
                </a:ln>
                <a:solidFill>
                  <a:schemeClr val="tx1"/>
                </a:solidFill>
                <a:effectLst/>
                <a:latin typeface="Arial" pitchFamily="-110" charset="0"/>
              </a:rPr>
              <a:t> checked per second!</a:t>
            </a:r>
            <a:endParaRPr kumimoji="0" lang="en-US" sz="16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8294396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33819" y="1289304"/>
            <a:ext cx="10921187" cy="4251075"/>
          </a:xfrm>
        </p:spPr>
        <p:txBody>
          <a:bodyPr/>
          <a:lstStyle/>
          <a:p>
            <a:r>
              <a:rPr lang="en-US" dirty="0" smtClean="0"/>
              <a:t>Current IaaS offerings don’t provide technical means to verify trust</a:t>
            </a:r>
          </a:p>
          <a:p>
            <a:pPr lvl="1"/>
            <a:r>
              <a:rPr lang="en-US" dirty="0" smtClean="0"/>
              <a:t>No way to provision a cryptographic key to cloud node without divulging it</a:t>
            </a:r>
          </a:p>
          <a:p>
            <a:pPr lvl="1"/>
            <a:endParaRPr lang="en-US" dirty="0" smtClean="0"/>
          </a:p>
          <a:p>
            <a:r>
              <a:rPr lang="en-US" dirty="0" smtClean="0"/>
              <a:t>Keylime is a cloud-based trust system that relies on a hardware root of trust</a:t>
            </a:r>
          </a:p>
          <a:p>
            <a:pPr lvl="1"/>
            <a:r>
              <a:rPr lang="en-US" dirty="0"/>
              <a:t>S</a:t>
            </a:r>
            <a:r>
              <a:rPr lang="en-US" dirty="0" smtClean="0"/>
              <a:t>ecurely bootstrap a cryptographic key into a cloud node in less than 2s</a:t>
            </a:r>
          </a:p>
          <a:p>
            <a:pPr lvl="1"/>
            <a:r>
              <a:rPr lang="en-US" dirty="0" smtClean="0"/>
              <a:t>Monitor cloud nodes and revoke access to sensitive data in as little as 110ms</a:t>
            </a:r>
          </a:p>
          <a:p>
            <a:pPr lvl="1"/>
            <a:r>
              <a:rPr lang="en-US" dirty="0"/>
              <a:t>Integrated with standard cloud security and management </a:t>
            </a:r>
            <a:r>
              <a:rPr lang="en-US" dirty="0" smtClean="0"/>
              <a:t>stack</a:t>
            </a:r>
          </a:p>
          <a:p>
            <a:pPr lvl="1"/>
            <a:endParaRPr lang="en-US" dirty="0" smtClean="0"/>
          </a:p>
          <a:p>
            <a:r>
              <a:rPr lang="en-US" dirty="0" smtClean="0"/>
              <a:t>Way ahead</a:t>
            </a:r>
          </a:p>
          <a:p>
            <a:pPr lvl="1"/>
            <a:r>
              <a:rPr lang="en-US" dirty="0" smtClean="0"/>
              <a:t>DHS Transition to Practice Program: see me if you want to deploy Keylime</a:t>
            </a:r>
            <a:endParaRPr lang="en-US" dirty="0"/>
          </a:p>
          <a:p>
            <a:pPr lvl="1"/>
            <a:r>
              <a:rPr lang="en-US" dirty="0" smtClean="0"/>
              <a:t>Using Keylime to enable security in the Massachusetts Open Cloud </a:t>
            </a:r>
          </a:p>
        </p:txBody>
      </p:sp>
      <p:sp>
        <p:nvSpPr>
          <p:cNvPr id="4"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Full Keylime implementation available: </a:t>
            </a:r>
            <a:r>
              <a:rPr lang="en-US" sz="1800" b="1" u="sng" dirty="0">
                <a:solidFill>
                  <a:srgbClr val="3366FF"/>
                </a:solidFill>
              </a:rPr>
              <a:t>https://github.com/mit-ll/python-</a:t>
            </a:r>
            <a:r>
              <a:rPr lang="en-US" sz="1800" b="1" u="sng" dirty="0" smtClean="0">
                <a:solidFill>
                  <a:srgbClr val="3366FF"/>
                </a:solidFill>
              </a:rPr>
              <a:t>keylime  </a:t>
            </a:r>
          </a:p>
        </p:txBody>
      </p:sp>
      <p:pic>
        <p:nvPicPr>
          <p:cNvPr id="5" name="Picture 4" descr="logo-TammyLa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8234" y="4349799"/>
            <a:ext cx="1411242" cy="808450"/>
          </a:xfrm>
          <a:prstGeom prst="rect">
            <a:avLst/>
          </a:prstGeom>
        </p:spPr>
      </p:pic>
    </p:spTree>
    <p:extLst>
      <p:ext uri="{BB962C8B-B14F-4D97-AF65-F5344CB8AC3E}">
        <p14:creationId xmlns:p14="http://schemas.microsoft.com/office/powerpoint/2010/main" val="19818092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Notices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128820"/>
              </p:ext>
            </p:extLst>
          </p:nvPr>
        </p:nvGraphicFramePr>
        <p:xfrm>
          <a:off x="838200" y="2697480"/>
          <a:ext cx="10512425" cy="1463039"/>
        </p:xfrm>
        <a:graphic>
          <a:graphicData uri="http://schemas.openxmlformats.org/drawingml/2006/table">
            <a:tbl>
              <a:tblPr/>
              <a:tblGrid>
                <a:gridCol w="10512425"/>
              </a:tblGrid>
              <a:tr h="0">
                <a:tc>
                  <a:txBody>
                    <a:bodyPr/>
                    <a:lstStyle/>
                    <a:p>
                      <a:pPr algn="l"/>
                      <a:r>
                        <a:rPr lang="en-US" sz="1400" dirty="0" smtClean="0"/>
                        <a:t>© </a:t>
                      </a:r>
                      <a:r>
                        <a:rPr lang="en-US" sz="1400" dirty="0"/>
                        <a:t>2016 Massachusetts Institute of Technology.</a:t>
                      </a:r>
                    </a:p>
                  </a:txBody>
                  <a:tcPr anchor="ctr">
                    <a:lnL>
                      <a:noFill/>
                    </a:lnL>
                    <a:lnR>
                      <a:noFill/>
                    </a:lnR>
                    <a:lnT>
                      <a:noFill/>
                    </a:lnT>
                    <a:lnB>
                      <a:noFill/>
                    </a:lnB>
                  </a:tcPr>
                </a:tc>
              </a:tr>
              <a:tr h="0">
                <a:tc>
                  <a:txBody>
                    <a:bodyPr/>
                    <a:lstStyle/>
                    <a:p>
                      <a:pPr algn="l"/>
                      <a:r>
                        <a:rPr lang="en-US" sz="1400" dirty="0"/>
                        <a:t/>
                      </a:r>
                      <a:br>
                        <a:rPr lang="en-US" sz="1400" dirty="0"/>
                      </a:br>
                      <a:r>
                        <a:rPr lang="en-US" sz="14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r>
                        <a:rPr lang="en-US" sz="1400" dirty="0" smtClean="0"/>
                        <a:t>.</a:t>
                      </a:r>
                      <a:endParaRPr lang="en-US" sz="140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448934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676833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Keys to Remember</a:t>
            </a:r>
            <a:endParaRPr lang="en-US" dirty="0"/>
          </a:p>
        </p:txBody>
      </p:sp>
      <p:grpSp>
        <p:nvGrpSpPr>
          <p:cNvPr id="5" name="Group 4"/>
          <p:cNvGrpSpPr/>
          <p:nvPr/>
        </p:nvGrpSpPr>
        <p:grpSpPr>
          <a:xfrm>
            <a:off x="259016" y="2165683"/>
            <a:ext cx="11670792" cy="2526634"/>
            <a:chOff x="280741" y="1457156"/>
            <a:chExt cx="11670792" cy="2526634"/>
          </a:xfrm>
        </p:grpSpPr>
        <p:pic>
          <p:nvPicPr>
            <p:cNvPr id="3" name="Picture 2" descr="tci-acm.pdf"/>
            <p:cNvPicPr>
              <a:picLocks noChangeAspect="1"/>
            </p:cNvPicPr>
            <p:nvPr/>
          </p:nvPicPr>
          <p:blipFill rotWithShape="1">
            <a:blip r:embed="rId2">
              <a:extLst>
                <a:ext uri="{28A0092B-C50C-407E-A947-70E740481C1C}">
                  <a14:useLocalDpi xmlns:a14="http://schemas.microsoft.com/office/drawing/2010/main" val="0"/>
                </a:ext>
              </a:extLst>
            </a:blip>
            <a:srcRect l="8258" t="8760" r="8293" b="79497"/>
            <a:stretch/>
          </p:blipFill>
          <p:spPr>
            <a:xfrm>
              <a:off x="280741" y="1858211"/>
              <a:ext cx="11670792" cy="2125579"/>
            </a:xfrm>
            <a:prstGeom prst="rect">
              <a:avLst/>
            </a:prstGeom>
          </p:spPr>
        </p:pic>
        <p:sp>
          <p:nvSpPr>
            <p:cNvPr id="4" name="Rectangle 3"/>
            <p:cNvSpPr/>
            <p:nvPr/>
          </p:nvSpPr>
          <p:spPr bwMode="auto">
            <a:xfrm>
              <a:off x="3154991" y="1457156"/>
              <a:ext cx="5614813" cy="467895"/>
            </a:xfrm>
            <a:prstGeom prst="rect">
              <a:avLst/>
            </a:pr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Tree>
    <p:extLst>
      <p:ext uri="{BB962C8B-B14F-4D97-AF65-F5344CB8AC3E}">
        <p14:creationId xmlns:p14="http://schemas.microsoft.com/office/powerpoint/2010/main" val="1002982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Keylime Registration</a:t>
            </a:r>
            <a:endParaRPr lang="en-US" dirty="0"/>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5" name="Rounded Rectangle 4"/>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10" name="Group 9"/>
          <p:cNvGrpSpPr/>
          <p:nvPr/>
        </p:nvGrpSpPr>
        <p:grpSpPr>
          <a:xfrm>
            <a:off x="4981149" y="4309657"/>
            <a:ext cx="2111366" cy="1107766"/>
            <a:chOff x="8594236" y="2018892"/>
            <a:chExt cx="2111366" cy="1107766"/>
          </a:xfrm>
        </p:grpSpPr>
        <p:sp>
          <p:nvSpPr>
            <p:cNvPr id="11" name="Rectangle 1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2" name="Rounded Rectangle 1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TextBox 13"/>
          <p:cNvSpPr txBox="1"/>
          <p:nvPr/>
        </p:nvSpPr>
        <p:spPr>
          <a:xfrm rot="19882632">
            <a:off x="6483497" y="3612603"/>
            <a:ext cx="2881942" cy="369332"/>
          </a:xfrm>
          <a:prstGeom prst="rect">
            <a:avLst/>
          </a:prstGeom>
          <a:noFill/>
        </p:spPr>
        <p:txBody>
          <a:bodyPr wrap="square" rtlCol="0">
            <a:spAutoFit/>
          </a:bodyPr>
          <a:lstStyle/>
          <a:p>
            <a:pPr algn="ctr"/>
            <a:r>
              <a:rPr lang="en-US" sz="1800" dirty="0" smtClean="0">
                <a:latin typeface="Cambria Math"/>
                <a:cs typeface="Cambria Math"/>
              </a:rPr>
              <a:t>ID</a:t>
            </a:r>
            <a:r>
              <a:rPr lang="en-US" sz="1800" dirty="0">
                <a:latin typeface="Cambria Math"/>
                <a:cs typeface="Cambria Math"/>
              </a:rPr>
              <a:t>,AIK</a:t>
            </a:r>
            <a:r>
              <a:rPr lang="en-US" sz="1800" baseline="-25000" dirty="0">
                <a:latin typeface="Cambria Math"/>
                <a:cs typeface="Cambria Math"/>
              </a:rPr>
              <a:t>pub</a:t>
            </a:r>
            <a:r>
              <a:rPr lang="en-US" sz="1800" dirty="0" smtClean="0">
                <a:latin typeface="Cambria Math"/>
                <a:cs typeface="Cambria Math"/>
              </a:rPr>
              <a:t>,EK</a:t>
            </a:r>
            <a:r>
              <a:rPr lang="en-US" sz="1800" baseline="-25000" dirty="0" smtClean="0">
                <a:latin typeface="Cambria Math"/>
                <a:cs typeface="Cambria Math"/>
              </a:rPr>
              <a:t>cert</a:t>
            </a:r>
            <a:endParaRPr lang="en-US" sz="1800" dirty="0">
              <a:latin typeface="Cambria Math"/>
              <a:cs typeface="Cambria Math"/>
            </a:endParaRPr>
          </a:p>
        </p:txBody>
      </p:sp>
      <p:sp>
        <p:nvSpPr>
          <p:cNvPr id="15" name="TextBox 14"/>
          <p:cNvSpPr txBox="1"/>
          <p:nvPr/>
        </p:nvSpPr>
        <p:spPr>
          <a:xfrm rot="19871218">
            <a:off x="6565473" y="4048158"/>
            <a:ext cx="2881942" cy="369332"/>
          </a:xfrm>
          <a:prstGeom prst="rect">
            <a:avLst/>
          </a:prstGeom>
          <a:noFill/>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EK</a:t>
            </a:r>
            <a:r>
              <a:rPr lang="en-US" sz="1800" dirty="0" smtClean="0">
                <a:latin typeface="Cambria Math"/>
                <a:cs typeface="Cambria Math"/>
              </a:rPr>
              <a:t>(H(AIK</a:t>
            </a:r>
            <a:r>
              <a:rPr lang="en-US" sz="1800" baseline="-25000" dirty="0" smtClean="0">
                <a:latin typeface="Cambria Math"/>
                <a:cs typeface="Cambria Math"/>
              </a:rPr>
              <a:t>pub</a:t>
            </a:r>
            <a:r>
              <a:rPr lang="en-US" sz="1800" dirty="0">
                <a:latin typeface="Cambria Math"/>
                <a:cs typeface="Cambria Math"/>
              </a:rPr>
              <a:t>)</a:t>
            </a:r>
            <a:r>
              <a:rPr lang="en-US" sz="1800" baseline="-25000" dirty="0" smtClean="0">
                <a:latin typeface="Cambria Math"/>
                <a:cs typeface="Cambria Math"/>
              </a:rPr>
              <a:t>,</a:t>
            </a:r>
            <a:r>
              <a:rPr lang="en-US" sz="1800" dirty="0" smtClean="0">
                <a:latin typeface="Cambria Math"/>
                <a:cs typeface="Cambria Math"/>
              </a:rPr>
              <a:t>K</a:t>
            </a:r>
            <a:r>
              <a:rPr lang="en-US" sz="1800" baseline="-25000" dirty="0" smtClean="0">
                <a:latin typeface="Cambria Math"/>
                <a:cs typeface="Cambria Math"/>
              </a:rPr>
              <a:t>e</a:t>
            </a:r>
            <a:r>
              <a:rPr lang="en-US" sz="1800" dirty="0" smtClean="0">
                <a:latin typeface="Cambria Math"/>
                <a:cs typeface="Cambria Math"/>
              </a:rPr>
              <a:t>)</a:t>
            </a:r>
            <a:endParaRPr lang="en-US" sz="1800" dirty="0">
              <a:latin typeface="Cambria Math"/>
              <a:cs typeface="Cambria Math"/>
            </a:endParaRPr>
          </a:p>
        </p:txBody>
      </p:sp>
      <p:cxnSp>
        <p:nvCxnSpPr>
          <p:cNvPr id="40" name="Straight Arrow Connector 39"/>
          <p:cNvCxnSpPr/>
          <p:nvPr/>
        </p:nvCxnSpPr>
        <p:spPr bwMode="auto">
          <a:xfrm flipV="1">
            <a:off x="6985563" y="3407260"/>
            <a:ext cx="2152344" cy="112208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35" name="Picture 34"/>
          <p:cNvPicPr>
            <a:picLocks noChangeAspect="1"/>
          </p:cNvPicPr>
          <p:nvPr/>
        </p:nvPicPr>
        <p:blipFill>
          <a:blip r:embed="rId2"/>
          <a:stretch>
            <a:fillRect/>
          </a:stretch>
        </p:blipFill>
        <p:spPr>
          <a:xfrm rot="19931120">
            <a:off x="7713563" y="4314357"/>
            <a:ext cx="1231900" cy="482600"/>
          </a:xfrm>
          <a:prstGeom prst="rect">
            <a:avLst/>
          </a:prstGeom>
        </p:spPr>
      </p:pic>
      <p:cxnSp>
        <p:nvCxnSpPr>
          <p:cNvPr id="48" name="Straight Arrow Connector 47"/>
          <p:cNvCxnSpPr/>
          <p:nvPr/>
        </p:nvCxnSpPr>
        <p:spPr bwMode="auto">
          <a:xfrm flipH="1">
            <a:off x="6985563" y="3746765"/>
            <a:ext cx="2362478" cy="1302240"/>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cxnSp>
        <p:nvCxnSpPr>
          <p:cNvPr id="49" name="Straight Arrow Connector 48"/>
          <p:cNvCxnSpPr/>
          <p:nvPr/>
        </p:nvCxnSpPr>
        <p:spPr bwMode="auto">
          <a:xfrm flipV="1">
            <a:off x="7145983" y="3863474"/>
            <a:ext cx="2974050" cy="1553949"/>
          </a:xfrm>
          <a:prstGeom prst="straightConnector1">
            <a:avLst/>
          </a:prstGeom>
          <a:solidFill>
            <a:schemeClr val="accent1"/>
          </a:solidFill>
          <a:ln w="28575" cap="flat" cmpd="sng" algn="ctr">
            <a:solidFill>
              <a:schemeClr val="tx1"/>
            </a:solidFill>
            <a:prstDash val="solid"/>
            <a:round/>
            <a:headEnd type="none" w="sm" len="sm"/>
            <a:tailEnd type="arrow" w="lg" len="lg"/>
          </a:ln>
          <a:effectLst/>
        </p:spPr>
      </p:cxnSp>
      <p:pic>
        <p:nvPicPr>
          <p:cNvPr id="50" name="Picture 4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1131" y="5380532"/>
            <a:ext cx="574852" cy="239521"/>
          </a:xfrm>
          <a:prstGeom prst="rect">
            <a:avLst/>
          </a:prstGeom>
        </p:spPr>
      </p:pic>
      <p:sp>
        <p:nvSpPr>
          <p:cNvPr id="51" name="TextBox 50"/>
          <p:cNvSpPr txBox="1"/>
          <p:nvPr/>
        </p:nvSpPr>
        <p:spPr>
          <a:xfrm>
            <a:off x="10933376" y="3037928"/>
            <a:ext cx="803413"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52" name="TextBox 51"/>
          <p:cNvSpPr txBox="1"/>
          <p:nvPr/>
        </p:nvSpPr>
        <p:spPr>
          <a:xfrm>
            <a:off x="6401204" y="5620053"/>
            <a:ext cx="818140" cy="369332"/>
          </a:xfrm>
          <a:prstGeom prst="rect">
            <a:avLst/>
          </a:prstGeom>
          <a:noFill/>
        </p:spPr>
        <p:txBody>
          <a:bodyPr wrap="none" rtlCol="0">
            <a:spAutoFit/>
          </a:bodyPr>
          <a:lstStyle/>
          <a:p>
            <a:pPr algn="ctr"/>
            <a:r>
              <a:rPr lang="en-US" sz="1800" dirty="0" smtClean="0">
                <a:latin typeface="Cambria Math"/>
                <a:cs typeface="Cambria Math"/>
              </a:rPr>
              <a:t>AIK</a:t>
            </a:r>
            <a:r>
              <a:rPr lang="en-US" sz="1800" baseline="-25000" dirty="0" smtClean="0">
                <a:latin typeface="Cambria Math"/>
                <a:cs typeface="Cambria Math"/>
              </a:rPr>
              <a:t>priv</a:t>
            </a:r>
            <a:endParaRPr lang="en-US" sz="1800" baseline="-25000" dirty="0">
              <a:latin typeface="Cambria Math"/>
              <a:cs typeface="Cambria Math"/>
            </a:endParaRPr>
          </a:p>
        </p:txBody>
      </p:sp>
      <p:pic>
        <p:nvPicPr>
          <p:cNvPr id="56" name="Picture 55" descr="Green_check.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0825" y="3025619"/>
            <a:ext cx="350919" cy="350919"/>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871617545"/>
              </p:ext>
            </p:extLst>
          </p:nvPr>
        </p:nvGraphicFramePr>
        <p:xfrm>
          <a:off x="280862" y="1148615"/>
          <a:ext cx="4257036" cy="1280160"/>
        </p:xfrm>
        <a:graphic>
          <a:graphicData uri="http://schemas.openxmlformats.org/drawingml/2006/table">
            <a:tbl>
              <a:tblPr firstRow="1" bandRow="1">
                <a:tableStyleId>{00A15C55-8517-42AA-B614-E9B94910E393}</a:tableStyleId>
              </a:tblPr>
              <a:tblGrid>
                <a:gridCol w="537209"/>
                <a:gridCol w="927841"/>
                <a:gridCol w="2791986"/>
              </a:tblGrid>
              <a:tr h="0">
                <a:tc>
                  <a:txBody>
                    <a:bodyPr/>
                    <a:lstStyle/>
                    <a:p>
                      <a:r>
                        <a:rPr lang="en-US" sz="1200" dirty="0" smtClean="0"/>
                        <a:t>Key</a:t>
                      </a:r>
                      <a:endParaRPr 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smtClean="0"/>
                        <a:t>Type</a:t>
                      </a:r>
                      <a:endParaRPr lang="en-US" sz="1200" dirty="0"/>
                    </a:p>
                  </a:txBody>
                  <a:tcPr>
                    <a:lnT w="12700" cap="flat" cmpd="sng" algn="ctr">
                      <a:solidFill>
                        <a:scrgbClr r="0" g="0" b="0"/>
                      </a:solidFill>
                      <a:prstDash val="solid"/>
                      <a:round/>
                      <a:headEnd type="none" w="med" len="med"/>
                      <a:tailEnd type="none" w="med" len="med"/>
                    </a:lnT>
                  </a:tcPr>
                </a:tc>
                <a:tc>
                  <a:txBody>
                    <a:bodyPr/>
                    <a:lstStyle/>
                    <a:p>
                      <a:r>
                        <a:rPr lang="en-US" sz="1200" dirty="0" smtClean="0"/>
                        <a:t>Purpose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0">
                <a:tc>
                  <a:txBody>
                    <a:bodyPr/>
                    <a:lstStyle/>
                    <a:p>
                      <a:r>
                        <a:rPr lang="en-US" sz="1600" dirty="0" smtClean="0">
                          <a:latin typeface="Cambria Math"/>
                          <a:cs typeface="Cambria Math"/>
                        </a:rPr>
                        <a:t>EK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Permanent</a:t>
                      </a:r>
                      <a:r>
                        <a:rPr lang="en-US" sz="1200" baseline="0" dirty="0" smtClean="0"/>
                        <a:t>, certifies valid TPM</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AIK</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smtClean="0"/>
                        <a:t>RSA 2048</a:t>
                      </a:r>
                      <a:endParaRPr lang="en-US" sz="1200" dirty="0"/>
                    </a:p>
                  </a:txBody>
                  <a:tcPr anchor="ctr"/>
                </a:tc>
                <a:tc>
                  <a:txBody>
                    <a:bodyPr/>
                    <a:lstStyle/>
                    <a:p>
                      <a:r>
                        <a:rPr lang="en-US" sz="1200" dirty="0" smtClean="0"/>
                        <a:t>TPM key to sign quotes</a:t>
                      </a:r>
                      <a:endParaRPr lang="en-US" sz="1200" dirty="0"/>
                    </a:p>
                  </a:txBody>
                  <a:tcPr anchor="ctr">
                    <a:lnR w="12700" cap="flat" cmpd="sng" algn="ctr">
                      <a:solidFill>
                        <a:scrgbClr r="0" g="0" b="0"/>
                      </a:solidFill>
                      <a:prstDash val="solid"/>
                      <a:round/>
                      <a:headEnd type="none" w="med" len="med"/>
                      <a:tailEnd type="none" w="med" len="med"/>
                    </a:lnR>
                  </a:tcPr>
                </a:tc>
              </a:tr>
              <a:tr h="0">
                <a:tc>
                  <a:txBody>
                    <a:bodyPr/>
                    <a:lstStyle/>
                    <a:p>
                      <a:r>
                        <a:rPr lang="en-US" sz="1600" dirty="0" smtClean="0">
                          <a:latin typeface="Cambria Math"/>
                          <a:cs typeface="Cambria Math"/>
                        </a:rPr>
                        <a:t>K</a:t>
                      </a:r>
                      <a:r>
                        <a:rPr lang="en-US" sz="1600" baseline="-25000" dirty="0" smtClean="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smtClean="0"/>
                        <a:t>AES-256</a:t>
                      </a:r>
                      <a:endParaRPr lang="en-US" sz="1200" dirty="0"/>
                    </a:p>
                  </a:txBody>
                  <a:tcPr anchor="ctr">
                    <a:lnB w="12700" cap="flat" cmpd="sng" algn="ctr">
                      <a:solidFill>
                        <a:scrgbClr r="0" g="0" b="0"/>
                      </a:solidFill>
                      <a:prstDash val="solid"/>
                      <a:round/>
                      <a:headEnd type="none" w="med" len="med"/>
                      <a:tailEnd type="none" w="med" len="med"/>
                    </a:lnB>
                  </a:tcPr>
                </a:tc>
                <a:tc>
                  <a:txBody>
                    <a:bodyPr/>
                    <a:lstStyle/>
                    <a:p>
                      <a:r>
                        <a:rPr lang="en-US" sz="1200" dirty="0" smtClean="0"/>
                        <a:t>Ephemeral</a:t>
                      </a:r>
                      <a:r>
                        <a:rPr lang="en-US" sz="1200" baseline="0" dirty="0" smtClean="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5189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1" grpId="0"/>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Keylime Bootstrap Key Derivation Details</a:t>
            </a:r>
            <a:endParaRPr lang="en-US" dirty="0"/>
          </a:p>
        </p:txBody>
      </p:sp>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smtClean="0">
                  <a:latin typeface="Arial"/>
                  <a:cs typeface="Arial"/>
                </a:rPr>
                <a:t>Mutual TLS</a:t>
              </a:r>
              <a:endParaRPr lang="en-US" sz="1200" dirty="0">
                <a:latin typeface="Arial"/>
                <a:cs typeface="Arial"/>
              </a:endParaRP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smtClean="0">
                  <a:latin typeface="Arial"/>
                  <a:cs typeface="Arial"/>
                </a:rPr>
                <a:t>Server TLS</a:t>
              </a:r>
              <a:endParaRPr lang="en-US" sz="1200" dirty="0">
                <a:latin typeface="Arial"/>
                <a:cs typeface="Arial"/>
              </a:endParaRP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smtClean="0">
                  <a:latin typeface="Arial"/>
                  <a:cs typeface="Arial"/>
                </a:rPr>
                <a:t>No TLS</a:t>
              </a:r>
              <a:endParaRPr lang="en-US" sz="1200" dirty="0">
                <a:latin typeface="Arial"/>
                <a:cs typeface="Arial"/>
              </a:endParaRP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smtClean="0">
                  <a:solidFill>
                    <a:schemeClr val="tx1"/>
                  </a:solidFill>
                </a:rPr>
                <a:t>Legend</a:t>
              </a:r>
              <a:endParaRPr lang="en-US" sz="1800" dirty="0">
                <a:solidFill>
                  <a:schemeClr val="tx1"/>
                </a:solidFill>
              </a:endParaRPr>
            </a:p>
          </p:txBody>
        </p:sp>
      </p:grpSp>
      <p:sp>
        <p:nvSpPr>
          <p:cNvPr id="43" name="Cloud 42"/>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4" name="Rounded Rectangle 43"/>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45" name="Oval 44"/>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46" name="Rounded Rectangle 45"/>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47" name="Group 46"/>
          <p:cNvGrpSpPr/>
          <p:nvPr/>
        </p:nvGrpSpPr>
        <p:grpSpPr>
          <a:xfrm>
            <a:off x="4981149" y="4309657"/>
            <a:ext cx="2111366" cy="1107766"/>
            <a:chOff x="8594236" y="2018892"/>
            <a:chExt cx="2111366" cy="1107766"/>
          </a:xfrm>
        </p:grpSpPr>
        <p:sp>
          <p:nvSpPr>
            <p:cNvPr id="48" name="Rectangle 47"/>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49" name="Rounded Rectangle 48"/>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55" name="Straight Arrow Connector 54"/>
          <p:cNvCxnSpPr>
            <a:stCxn id="45" idx="7"/>
            <a:endCxn id="44" idx="1"/>
          </p:cNvCxnSpPr>
          <p:nvPr/>
        </p:nvCxnSpPr>
        <p:spPr>
          <a:xfrm flipV="1">
            <a:off x="2489318" y="1865790"/>
            <a:ext cx="2491832" cy="1133589"/>
          </a:xfrm>
          <a:prstGeom prst="straightConnector1">
            <a:avLst/>
          </a:prstGeom>
          <a:ln>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032028" y="2223828"/>
            <a:ext cx="2781385" cy="369332"/>
          </a:xfrm>
          <a:prstGeom prst="rect">
            <a:avLst/>
          </a:prstGeom>
          <a:solidFill>
            <a:srgbClr val="F2F2F2"/>
          </a:solidFill>
          <a:ln>
            <a:solidFill>
              <a:schemeClr val="bg2"/>
            </a:solidFill>
          </a:ln>
          <a:effectLst/>
        </p:spPr>
        <p:txBody>
          <a:bodyPr wrap="square" rtlCol="0">
            <a:spAutoFit/>
          </a:bodyPr>
          <a:lstStyle/>
          <a:p>
            <a:pPr algn="ctr"/>
            <a:r>
              <a:rPr lang="en-US" sz="1800" dirty="0" smtClean="0">
                <a:latin typeface="Cambria Math"/>
                <a:cs typeface="Cambria Math"/>
              </a:rPr>
              <a:t>ID, V, IP, port, whitelist</a:t>
            </a:r>
            <a:endParaRPr lang="en-US" sz="1800" dirty="0">
              <a:latin typeface="Cambria Math"/>
              <a:cs typeface="Cambria Math"/>
            </a:endParaRPr>
          </a:p>
        </p:txBody>
      </p:sp>
      <p:cxnSp>
        <p:nvCxnSpPr>
          <p:cNvPr id="60" name="Straight Arrow Connector 59"/>
          <p:cNvCxnSpPr/>
          <p:nvPr/>
        </p:nvCxnSpPr>
        <p:spPr>
          <a:xfrm flipH="1" flipV="1">
            <a:off x="2286031" y="3741460"/>
            <a:ext cx="2695118" cy="7636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5200380"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5681657" y="2223829"/>
            <a:ext cx="0" cy="2085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44" idx="3"/>
            <a:endCxn id="46" idx="0"/>
          </p:cNvCxnSpPr>
          <p:nvPr/>
        </p:nvCxnSpPr>
        <p:spPr>
          <a:xfrm>
            <a:off x="7092516" y="1865790"/>
            <a:ext cx="2784165" cy="1006268"/>
          </a:xfrm>
          <a:prstGeom prst="straightConnector1">
            <a:avLst/>
          </a:prstGeom>
          <a:ln>
            <a:solidFill>
              <a:schemeClr val="tx1"/>
            </a:solidFill>
            <a:prstDash val="dash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531957" y="2919932"/>
            <a:ext cx="788742" cy="646331"/>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 </a:t>
            </a:r>
          </a:p>
          <a:p>
            <a:pPr algn="ctr"/>
            <a:r>
              <a:rPr lang="en-US" sz="1800" dirty="0" smtClean="0">
                <a:latin typeface="Cambria Math"/>
                <a:cs typeface="Cambria Math"/>
              </a:rPr>
              <a:t>mask</a:t>
            </a:r>
            <a:endParaRPr lang="en-US" sz="1800" dirty="0">
              <a:latin typeface="Cambria Math"/>
              <a:cs typeface="Cambria Math"/>
            </a:endParaRPr>
          </a:p>
        </p:txBody>
      </p:sp>
      <p:sp>
        <p:nvSpPr>
          <p:cNvPr id="78" name="TextBox 77"/>
          <p:cNvSpPr txBox="1"/>
          <p:nvPr/>
        </p:nvSpPr>
        <p:spPr>
          <a:xfrm>
            <a:off x="5320699" y="2794045"/>
            <a:ext cx="1470547" cy="923330"/>
          </a:xfrm>
          <a:prstGeom prst="rect">
            <a:avLst/>
          </a:prstGeom>
          <a:solidFill>
            <a:srgbClr val="F2F2F2"/>
          </a:solidFill>
          <a:ln>
            <a:solidFill>
              <a:srgbClr val="919191"/>
            </a:solidFill>
          </a:ln>
          <a:effectLst/>
        </p:spPr>
        <p:txBody>
          <a:bodyPr wrap="square" lIns="0" rIns="0" rtlCol="0">
            <a:spAutoFit/>
          </a:bodyPr>
          <a:lstStyle/>
          <a:p>
            <a:pPr algn="ctr"/>
            <a:r>
              <a:rPr lang="en-US" sz="1800" dirty="0" smtClean="0">
                <a:latin typeface="Cambria Math"/>
                <a:cs typeface="Cambria Math"/>
              </a:rPr>
              <a:t>Quote</a:t>
            </a:r>
            <a:r>
              <a:rPr lang="en-US" sz="1800" baseline="-25000" dirty="0" smtClean="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CV</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a:t>
            </a:r>
            <a:br>
              <a:rPr lang="en-US" sz="1800" dirty="0" smtClean="0">
                <a:latin typeface="Cambria Math"/>
                <a:cs typeface="Cambria Math"/>
              </a:rPr>
            </a:br>
            <a:r>
              <a:rPr lang="en-US" sz="1800" dirty="0" smtClean="0">
                <a:latin typeface="Cambria Math"/>
                <a:cs typeface="Cambria Math"/>
              </a:rPr>
              <a:t>,</a:t>
            </a:r>
            <a:r>
              <a:rPr lang="en-US" sz="1800" i="1" dirty="0" smtClean="0">
                <a:latin typeface="Cambria Math"/>
                <a:cs typeface="Cambria Math"/>
              </a:rPr>
              <a:t>x</a:t>
            </a:r>
            <a:r>
              <a:rPr lang="en-US" sz="1800" i="1" baseline="-25000" dirty="0" smtClean="0">
                <a:latin typeface="Cambria Math"/>
                <a:cs typeface="Cambria Math"/>
              </a:rPr>
              <a:t>i </a:t>
            </a:r>
            <a:r>
              <a:rPr lang="en-US" sz="1800" dirty="0" smtClean="0">
                <a:latin typeface="Cambria Math"/>
                <a:cs typeface="Cambria Math"/>
              </a:rPr>
              <a:t>:</a:t>
            </a:r>
            <a:r>
              <a:rPr lang="en-US" sz="1800" i="1" dirty="0" smtClean="0">
                <a:latin typeface="Cambria Math"/>
                <a:cs typeface="Cambria Math"/>
              </a:rPr>
              <a:t>y</a:t>
            </a:r>
            <a:r>
              <a:rPr lang="en-US" sz="1800" i="1" baseline="-25000" dirty="0" smtClean="0">
                <a:latin typeface="Cambria Math"/>
                <a:cs typeface="Cambria Math"/>
              </a:rPr>
              <a:t>i</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sp>
        <p:nvSpPr>
          <p:cNvPr id="80" name="TextBox 79"/>
          <p:cNvSpPr txBox="1"/>
          <p:nvPr/>
        </p:nvSpPr>
        <p:spPr>
          <a:xfrm>
            <a:off x="6791246" y="3035296"/>
            <a:ext cx="110044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Enc</a:t>
            </a:r>
            <a:r>
              <a:rPr lang="en-US" sz="1800" baseline="-25000" dirty="0" smtClean="0">
                <a:latin typeface="Cambria Math"/>
                <a:cs typeface="Cambria Math"/>
              </a:rPr>
              <a:t>NK</a:t>
            </a:r>
            <a:r>
              <a:rPr lang="en-US" sz="1800" dirty="0" smtClean="0">
                <a:latin typeface="Cambria Math"/>
                <a:cs typeface="Cambria Math"/>
              </a:rPr>
              <a:t>(V)</a:t>
            </a:r>
            <a:endParaRPr lang="en-US" sz="1800" dirty="0">
              <a:latin typeface="Cambria Math"/>
              <a:cs typeface="Cambria Math"/>
            </a:endParaRPr>
          </a:p>
        </p:txBody>
      </p:sp>
      <p:cxnSp>
        <p:nvCxnSpPr>
          <p:cNvPr id="95" name="Elbow Connector 94"/>
          <p:cNvCxnSpPr>
            <a:stCxn id="45" idx="3"/>
            <a:endCxn id="46" idx="2"/>
          </p:cNvCxnSpPr>
          <p:nvPr/>
        </p:nvCxnSpPr>
        <p:spPr bwMode="auto">
          <a:xfrm rot="16200000" flipH="1">
            <a:off x="5509077" y="-626145"/>
            <a:ext cx="127321" cy="8607888"/>
          </a:xfrm>
          <a:prstGeom prst="bentConnector3">
            <a:avLst>
              <a:gd name="adj1" fmla="val 1875512"/>
            </a:avLst>
          </a:prstGeom>
          <a:solidFill>
            <a:schemeClr val="accent1"/>
          </a:solidFill>
          <a:ln w="25400" cap="flat" cmpd="sng" algn="ctr">
            <a:solidFill>
              <a:schemeClr val="tx1"/>
            </a:solidFill>
            <a:prstDash val="dashDot"/>
            <a:round/>
            <a:headEnd type="none" w="sm" len="sm"/>
            <a:tailEnd type="arrow"/>
          </a:ln>
          <a:effectLst/>
        </p:spPr>
      </p:cxnSp>
      <p:sp>
        <p:nvSpPr>
          <p:cNvPr id="102" name="TextBox 101"/>
          <p:cNvSpPr txBox="1"/>
          <p:nvPr/>
        </p:nvSpPr>
        <p:spPr>
          <a:xfrm>
            <a:off x="1889838" y="5785222"/>
            <a:ext cx="1331995"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Valid AIK?</a:t>
            </a:r>
            <a:endParaRPr lang="en-US" sz="1800" dirty="0">
              <a:latin typeface="Cambria Math"/>
              <a:cs typeface="Cambria Math"/>
            </a:endParaRPr>
          </a:p>
        </p:txBody>
      </p:sp>
      <p:cxnSp>
        <p:nvCxnSpPr>
          <p:cNvPr id="59" name="Straight Arrow Connector 58"/>
          <p:cNvCxnSpPr>
            <a:stCxn id="45" idx="5"/>
          </p:cNvCxnSpPr>
          <p:nvPr/>
        </p:nvCxnSpPr>
        <p:spPr>
          <a:xfrm>
            <a:off x="2489318" y="3614139"/>
            <a:ext cx="2491831" cy="69551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034673" y="3505973"/>
            <a:ext cx="551110" cy="369332"/>
          </a:xfrm>
          <a:prstGeom prst="rect">
            <a:avLst/>
          </a:prstGeom>
          <a:solidFill>
            <a:srgbClr val="F2F2F2"/>
          </a:solidFill>
          <a:ln>
            <a:solidFill>
              <a:srgbClr val="919191"/>
            </a:solidFill>
          </a:ln>
          <a:effectLst/>
        </p:spPr>
        <p:txBody>
          <a:bodyPr wrap="square" rtlCol="0">
            <a:spAutoFit/>
          </a:bodyPr>
          <a:lstStyle/>
          <a:p>
            <a:pPr algn="ctr"/>
            <a:r>
              <a:rPr lang="en-US" sz="1800" dirty="0" smtClean="0">
                <a:latin typeface="Cambria Math"/>
                <a:cs typeface="Cambria Math"/>
              </a:rPr>
              <a:t>n</a:t>
            </a:r>
            <a:r>
              <a:rPr lang="en-US" sz="1800" baseline="-25000" dirty="0" smtClean="0">
                <a:latin typeface="Cambria Math"/>
                <a:cs typeface="Cambria Math"/>
              </a:rPr>
              <a:t>t</a:t>
            </a:r>
            <a:endParaRPr lang="en-US" sz="1800" dirty="0">
              <a:latin typeface="Cambria Math"/>
              <a:cs typeface="Cambria Math"/>
            </a:endParaRPr>
          </a:p>
        </p:txBody>
      </p:sp>
      <p:cxnSp>
        <p:nvCxnSpPr>
          <p:cNvPr id="106" name="Elbow Connector 105"/>
          <p:cNvCxnSpPr>
            <a:stCxn id="45" idx="4"/>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arrow"/>
          </a:ln>
          <a:effectLst/>
        </p:spPr>
      </p:cxnSp>
      <p:sp>
        <p:nvSpPr>
          <p:cNvPr id="63" name="TextBox 62"/>
          <p:cNvSpPr txBox="1"/>
          <p:nvPr/>
        </p:nvSpPr>
        <p:spPr>
          <a:xfrm>
            <a:off x="2102150" y="3986491"/>
            <a:ext cx="2322858"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Quote</a:t>
            </a:r>
            <a:r>
              <a:rPr lang="en-US" sz="1800" baseline="-25000" dirty="0">
                <a:latin typeface="Cambria Math"/>
                <a:cs typeface="Cambria Math"/>
              </a:rPr>
              <a:t>AIK</a:t>
            </a:r>
            <a:r>
              <a:rPr lang="en-US" sz="1800" dirty="0" smtClean="0">
                <a:latin typeface="Cambria Math"/>
                <a:cs typeface="Cambria Math"/>
              </a:rPr>
              <a:t>(n</a:t>
            </a:r>
            <a:r>
              <a:rPr lang="en-US" sz="1800" baseline="-25000" dirty="0" smtClean="0">
                <a:latin typeface="Cambria Math"/>
                <a:cs typeface="Cambria Math"/>
              </a:rPr>
              <a:t>t</a:t>
            </a:r>
            <a:r>
              <a:rPr lang="en-US" sz="1800" dirty="0" smtClean="0">
                <a:latin typeface="Cambria Math"/>
                <a:cs typeface="Cambria Math"/>
              </a:rPr>
              <a:t>,16:H(NK</a:t>
            </a:r>
            <a:r>
              <a:rPr lang="en-US" sz="1800" baseline="-25000" dirty="0" smtClean="0">
                <a:latin typeface="Cambria Math"/>
                <a:cs typeface="Cambria Math"/>
              </a:rPr>
              <a:t>pub)</a:t>
            </a:r>
            <a:r>
              <a:rPr lang="en-US" sz="1800" dirty="0" smtClean="0">
                <a:latin typeface="Cambria Math"/>
                <a:cs typeface="Cambria Math"/>
              </a:rPr>
              <a:t>)),NK</a:t>
            </a:r>
            <a:r>
              <a:rPr lang="en-US" sz="1800" baseline="-25000" dirty="0" smtClean="0">
                <a:latin typeface="Cambria Math"/>
                <a:cs typeface="Cambria Math"/>
              </a:rPr>
              <a:t>pub</a:t>
            </a:r>
            <a:endParaRPr lang="en-US" sz="1800" baseline="-25000" dirty="0">
              <a:latin typeface="Cambria Math"/>
              <a:cs typeface="Cambria Math"/>
            </a:endParaRPr>
          </a:p>
        </p:txBody>
      </p:sp>
      <p:graphicFrame>
        <p:nvGraphicFramePr>
          <p:cNvPr id="114" name="Object 113"/>
          <p:cNvGraphicFramePr>
            <a:graphicFrameLocks noChangeAspect="1"/>
          </p:cNvGraphicFramePr>
          <p:nvPr>
            <p:extLst>
              <p:ext uri="{D42A27DB-BD31-4B8C-83A1-F6EECF244321}">
                <p14:modId xmlns:p14="http://schemas.microsoft.com/office/powerpoint/2010/main" val="2298197159"/>
              </p:ext>
            </p:extLst>
          </p:nvPr>
        </p:nvGraphicFramePr>
        <p:xfrm>
          <a:off x="7161047" y="4633864"/>
          <a:ext cx="1475071" cy="438992"/>
        </p:xfrm>
        <a:graphic>
          <a:graphicData uri="http://schemas.openxmlformats.org/presentationml/2006/ole">
            <mc:AlternateContent xmlns:mc="http://schemas.openxmlformats.org/markup-compatibility/2006">
              <mc:Choice xmlns:v="urn:schemas-microsoft-com:vml" Requires="v">
                <p:oleObj spid="_x0000_s2454" name="Equation" r:id="rId3" imgW="723900" imgH="215900" progId="Equation.3">
                  <p:embed/>
                </p:oleObj>
              </mc:Choice>
              <mc:Fallback>
                <p:oleObj name="Equation" r:id="rId3" imgW="723900" imgH="215900" progId="Equation.3">
                  <p:embed/>
                  <p:pic>
                    <p:nvPicPr>
                      <p:cNvPr id="0" name=""/>
                      <p:cNvPicPr/>
                      <p:nvPr/>
                    </p:nvPicPr>
                    <p:blipFill>
                      <a:blip r:embed="rId4"/>
                      <a:stretch>
                        <a:fillRect/>
                      </a:stretch>
                    </p:blipFill>
                    <p:spPr>
                      <a:xfrm>
                        <a:off x="7161047" y="4633864"/>
                        <a:ext cx="1475071" cy="438992"/>
                      </a:xfrm>
                      <a:prstGeom prst="rect">
                        <a:avLst/>
                      </a:prstGeom>
                      <a:solidFill>
                        <a:srgbClr val="F2F2F2"/>
                      </a:solidFill>
                      <a:ln>
                        <a:solidFill>
                          <a:srgbClr val="7F7F7F"/>
                        </a:solidFill>
                      </a:ln>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582502238"/>
              </p:ext>
            </p:extLst>
          </p:nvPr>
        </p:nvGraphicFramePr>
        <p:xfrm>
          <a:off x="2102150" y="4783616"/>
          <a:ext cx="1317033" cy="696031"/>
        </p:xfrm>
        <a:graphic>
          <a:graphicData uri="http://schemas.openxmlformats.org/presentationml/2006/ole">
            <mc:AlternateContent xmlns:mc="http://schemas.openxmlformats.org/markup-compatibility/2006">
              <mc:Choice xmlns:v="urn:schemas-microsoft-com:vml" Requires="v">
                <p:oleObj spid="_x0000_s2455" name="Equation" r:id="rId5" imgW="889000" imgH="469900" progId="Equation.3">
                  <p:embed/>
                </p:oleObj>
              </mc:Choice>
              <mc:Fallback>
                <p:oleObj name="Equation" r:id="rId5" imgW="889000" imgH="469900" progId="Equation.3">
                  <p:embed/>
                  <p:pic>
                    <p:nvPicPr>
                      <p:cNvPr id="0" name=""/>
                      <p:cNvPicPr/>
                      <p:nvPr/>
                    </p:nvPicPr>
                    <p:blipFill>
                      <a:blip r:embed="rId6"/>
                      <a:stretch>
                        <a:fillRect/>
                      </a:stretch>
                    </p:blipFill>
                    <p:spPr>
                      <a:xfrm>
                        <a:off x="2102150" y="4783616"/>
                        <a:ext cx="1317033" cy="696031"/>
                      </a:xfrm>
                      <a:prstGeom prst="rect">
                        <a:avLst/>
                      </a:prstGeom>
                      <a:solidFill>
                        <a:srgbClr val="F2F2F2"/>
                      </a:solidFill>
                      <a:ln>
                        <a:solidFill>
                          <a:srgbClr val="7F7F7F"/>
                        </a:solidFill>
                      </a:ln>
                    </p:spPr>
                  </p:pic>
                </p:oleObj>
              </mc:Fallback>
            </mc:AlternateContent>
          </a:graphicData>
        </a:graphic>
      </p:graphicFrame>
    </p:spTree>
    <p:extLst>
      <p:ext uri="{BB962C8B-B14F-4D97-AF65-F5344CB8AC3E}">
        <p14:creationId xmlns:p14="http://schemas.microsoft.com/office/powerpoint/2010/main" val="4039350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102" grpId="0" animBg="1"/>
      <p:bldP spid="62" grpId="0"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Trust Challenges</a:t>
            </a:r>
            <a:endParaRPr lang="en-US" dirty="0"/>
          </a:p>
        </p:txBody>
      </p:sp>
      <p:sp>
        <p:nvSpPr>
          <p:cNvPr id="3" name="Content Placeholder 2"/>
          <p:cNvSpPr>
            <a:spLocks noGrp="1"/>
          </p:cNvSpPr>
          <p:nvPr>
            <p:ph idx="1"/>
          </p:nvPr>
        </p:nvSpPr>
        <p:spPr>
          <a:xfrm>
            <a:off x="6385440" y="1834620"/>
            <a:ext cx="5314328" cy="3728656"/>
          </a:xfrm>
        </p:spPr>
        <p:txBody>
          <a:bodyPr/>
          <a:lstStyle/>
          <a:p>
            <a:r>
              <a:rPr lang="en-US" dirty="0" smtClean="0"/>
              <a:t>Is the provider’s machine free of compromise?</a:t>
            </a:r>
          </a:p>
          <a:p>
            <a:r>
              <a:rPr lang="en-US" dirty="0" smtClean="0"/>
              <a:t>How can I securely provision my rented cloud machines with my secrets?</a:t>
            </a:r>
          </a:p>
          <a:p>
            <a:r>
              <a:rPr lang="en-US" dirty="0" smtClean="0"/>
              <a:t>After I provision it, how do I know my cloud machine is still good?</a:t>
            </a:r>
          </a:p>
          <a:p>
            <a:r>
              <a:rPr lang="en-US" dirty="0" smtClean="0"/>
              <a:t>How to do this seamlessly with virtual </a:t>
            </a:r>
            <a:r>
              <a:rPr lang="en-US" i="1" dirty="0" smtClean="0"/>
              <a:t>and</a:t>
            </a:r>
            <a:r>
              <a:rPr lang="en-US" dirty="0" smtClean="0"/>
              <a:t> bare metal nodes?</a:t>
            </a:r>
          </a:p>
        </p:txBody>
      </p:sp>
      <p:grpSp>
        <p:nvGrpSpPr>
          <p:cNvPr id="7" name="Group 6"/>
          <p:cNvGrpSpPr/>
          <p:nvPr/>
        </p:nvGrpSpPr>
        <p:grpSpPr>
          <a:xfrm>
            <a:off x="3648459" y="2466794"/>
            <a:ext cx="1957406" cy="1367031"/>
            <a:chOff x="84648" y="564567"/>
            <a:chExt cx="1957406" cy="1367031"/>
          </a:xfrm>
        </p:grpSpPr>
        <p:sp>
          <p:nvSpPr>
            <p:cNvPr id="8" name="Rounded Rectangle 7"/>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9" name="Rounded Rectangle 8"/>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0"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1" name="Rounded Rectangle 10"/>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2" name="Rounded Rectangle 11"/>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3"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4" name="Rounded Rectangle 13"/>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5" name="Rounded Rectangle 14"/>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16"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7" name="Rounded Rectangle 16"/>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18" name="Picture 1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19"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0"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21"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grpSp>
        <p:nvGrpSpPr>
          <p:cNvPr id="31" name="Group 30"/>
          <p:cNvGrpSpPr/>
          <p:nvPr/>
        </p:nvGrpSpPr>
        <p:grpSpPr>
          <a:xfrm>
            <a:off x="1255449" y="2708217"/>
            <a:ext cx="1957406" cy="1108590"/>
            <a:chOff x="84648" y="823008"/>
            <a:chExt cx="1957406" cy="1108590"/>
          </a:xfrm>
        </p:grpSpPr>
        <p:sp>
          <p:nvSpPr>
            <p:cNvPr id="32" name="Rounded Rectangle 3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4"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42" name="Picture 41"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3"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44"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Operating System</a:t>
              </a:r>
              <a:endParaRPr lang="en-US" sz="1000" b="1" dirty="0"/>
            </a:p>
          </p:txBody>
        </p:sp>
        <p:sp>
          <p:nvSpPr>
            <p:cNvPr id="45"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508438" y="3219669"/>
            <a:ext cx="462244" cy="444831"/>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43630" y="2213126"/>
            <a:ext cx="852798" cy="355332"/>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55306" y="2422703"/>
            <a:ext cx="305441" cy="293935"/>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59343" y="2460688"/>
            <a:ext cx="852798" cy="35533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313412" y="3219669"/>
            <a:ext cx="462244" cy="444831"/>
          </a:xfrm>
          <a:prstGeom prst="rect">
            <a:avLst/>
          </a:prstGeom>
        </p:spPr>
      </p:pic>
    </p:spTree>
    <p:extLst>
      <p:ext uri="{BB962C8B-B14F-4D97-AF65-F5344CB8AC3E}">
        <p14:creationId xmlns:p14="http://schemas.microsoft.com/office/powerpoint/2010/main" val="1628359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Object 42"/>
          <p:cNvGraphicFramePr>
            <a:graphicFrameLocks noChangeAspect="1"/>
          </p:cNvGraphicFramePr>
          <p:nvPr>
            <p:extLst>
              <p:ext uri="{D42A27DB-BD31-4B8C-83A1-F6EECF244321}">
                <p14:modId xmlns:p14="http://schemas.microsoft.com/office/powerpoint/2010/main" val="333664508"/>
              </p:ext>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9348" name="Equation" r:id="rId3" imgW="152400" imgH="228600" progId="Equation.3">
                  <p:embed/>
                </p:oleObj>
              </mc:Choice>
              <mc:Fallback>
                <p:oleObj name="Equation" r:id="rId3" imgW="152400" imgH="228600" progId="Equation.3">
                  <p:embed/>
                  <p:pic>
                    <p:nvPicPr>
                      <p:cNvPr id="0" name=""/>
                      <p:cNvPicPr/>
                      <p:nvPr/>
                    </p:nvPicPr>
                    <p:blipFill>
                      <a:blip r:embed="rId4"/>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sp>
        <p:nvSpPr>
          <p:cNvPr id="2" name="Title 1"/>
          <p:cNvSpPr>
            <a:spLocks noGrp="1"/>
          </p:cNvSpPr>
          <p:nvPr>
            <p:ph type="title"/>
          </p:nvPr>
        </p:nvSpPr>
        <p:spPr/>
        <p:txBody>
          <a:bodyPr/>
          <a:lstStyle/>
          <a:p>
            <a:r>
              <a:rPr lang="en-US" dirty="0" smtClean="0"/>
              <a:t>Keylime Bootstrap Key Derivation Overview</a:t>
            </a:r>
            <a:endParaRPr lang="en-US" dirty="0"/>
          </a:p>
        </p:txBody>
      </p:sp>
      <p:sp>
        <p:nvSpPr>
          <p:cNvPr id="5" name="Cloud 4"/>
          <p:cNvSpPr/>
          <p:nvPr/>
        </p:nvSpPr>
        <p:spPr bwMode="auto">
          <a:xfrm>
            <a:off x="4425008" y="1323474"/>
            <a:ext cx="7098729" cy="4398210"/>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Tenant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14" name="Rectangular Callout 13"/>
          <p:cNvSpPr/>
          <p:nvPr/>
        </p:nvSpPr>
        <p:spPr bwMode="auto">
          <a:xfrm>
            <a:off x="2489319" y="1042738"/>
            <a:ext cx="1381520" cy="1016878"/>
          </a:xfrm>
          <a:prstGeom prst="wedgeRectCallout">
            <a:avLst>
              <a:gd name="adj1" fmla="val 2277"/>
              <a:gd name="adj2" fmla="val 10941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Notify verifier of new node.  Delegate key share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17" name="Straight Connector 16"/>
          <p:cNvCxnSpPr>
            <a:stCxn id="7" idx="5"/>
          </p:cNvCxnSpPr>
          <p:nvPr/>
        </p:nvCxnSpPr>
        <p:spPr bwMode="auto">
          <a:xfrm>
            <a:off x="2489318" y="3614139"/>
            <a:ext cx="2496840" cy="1194825"/>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18" name="Picture 17"/>
          <p:cNvPicPr>
            <a:picLocks noChangeAspect="1"/>
          </p:cNvPicPr>
          <p:nvPr/>
        </p:nvPicPr>
        <p:blipFill rotWithShape="1">
          <a:blip r:embed="rId5" cstate="print"/>
          <a:srcRect t="50430"/>
          <a:stretch/>
        </p:blipFill>
        <p:spPr>
          <a:xfrm>
            <a:off x="2932204" y="1865790"/>
            <a:ext cx="457200" cy="94431"/>
          </a:xfrm>
          <a:prstGeom prst="rect">
            <a:avLst/>
          </a:prstGeom>
        </p:spPr>
      </p:pic>
      <p:pic>
        <p:nvPicPr>
          <p:cNvPr id="20" name="Picture 19"/>
          <p:cNvPicPr>
            <a:picLocks noChangeAspect="1"/>
          </p:cNvPicPr>
          <p:nvPr/>
        </p:nvPicPr>
        <p:blipFill>
          <a:blip r:embed="rId5" cstate="print"/>
          <a:stretch>
            <a:fillRect/>
          </a:stretch>
        </p:blipFill>
        <p:spPr>
          <a:xfrm>
            <a:off x="512930" y="3216849"/>
            <a:ext cx="457200" cy="190500"/>
          </a:xfrm>
          <a:prstGeom prst="rect">
            <a:avLst/>
          </a:prstGeom>
        </p:spPr>
      </p:pic>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28575" cap="flat" cmpd="sng" algn="ctr">
            <a:solidFill>
              <a:schemeClr val="tx1"/>
            </a:solidFill>
            <a:prstDash val="solid"/>
            <a:round/>
            <a:headEnd type="none" w="sm" len="sm"/>
            <a:tailEnd type="arrow" w="sm" len="sm"/>
          </a:ln>
          <a:effectLst/>
        </p:spPr>
      </p:cxnSp>
      <p:sp>
        <p:nvSpPr>
          <p:cNvPr id="24" name="Rectangular Callout 23"/>
          <p:cNvSpPr/>
          <p:nvPr/>
        </p:nvSpPr>
        <p:spPr bwMode="auto">
          <a:xfrm>
            <a:off x="200529" y="1865790"/>
            <a:ext cx="1363598" cy="902325"/>
          </a:xfrm>
          <a:prstGeom prst="wedgeRectCallout">
            <a:avLst>
              <a:gd name="adj1" fmla="val -16924"/>
              <a:gd name="adj2" fmla="val 9756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tx1"/>
                </a:solidFill>
                <a:latin typeface="Arial" pitchFamily="-110" charset="0"/>
              </a:rPr>
              <a:t>Bootstrap key, </a:t>
            </a:r>
            <a:br>
              <a:rPr lang="en-US" sz="1200" b="1" dirty="0" smtClean="0">
                <a:solidFill>
                  <a:schemeClr val="tx1"/>
                </a:solidFill>
                <a:latin typeface="Arial" pitchFamily="-110" charset="0"/>
              </a:rPr>
            </a:br>
            <a:r>
              <a:rPr lang="en-US" sz="1200" b="1" dirty="0" smtClean="0">
                <a:solidFill>
                  <a:schemeClr val="tx1"/>
                </a:solidFill>
                <a:latin typeface="Arial" pitchFamily="-110" charset="0"/>
              </a:rPr>
              <a:t>securely share with Node</a:t>
            </a:r>
          </a:p>
        </p:txBody>
      </p:sp>
      <p:cxnSp>
        <p:nvCxnSpPr>
          <p:cNvPr id="25" name="Straight Connector 24"/>
          <p:cNvCxnSpPr>
            <a:stCxn id="10" idx="0"/>
            <a:endCxn id="6" idx="2"/>
          </p:cNvCxnSpPr>
          <p:nvPr/>
        </p:nvCxnSpPr>
        <p:spPr bwMode="auto">
          <a:xfrm flipV="1">
            <a:off x="6036832"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arrow" w="sm" len="sm"/>
          </a:ln>
          <a:effectLst/>
        </p:spPr>
      </p:cxnSp>
      <p:cxnSp>
        <p:nvCxnSpPr>
          <p:cNvPr id="31" name="Elbow Connector 30"/>
          <p:cNvCxnSpPr>
            <a:stCxn id="7" idx="4"/>
            <a:endCxn id="8" idx="2"/>
          </p:cNvCxnSpPr>
          <p:nvPr/>
        </p:nvCxnSpPr>
        <p:spPr bwMode="auto">
          <a:xfrm rot="16200000" flipH="1">
            <a:off x="5877868" y="-257353"/>
            <a:ext cx="12700" cy="7997625"/>
          </a:xfrm>
          <a:prstGeom prst="bentConnector3">
            <a:avLst>
              <a:gd name="adj1" fmla="val 19273685"/>
            </a:avLst>
          </a:prstGeom>
          <a:solidFill>
            <a:schemeClr val="accent1"/>
          </a:solidFill>
          <a:ln w="28575" cap="flat" cmpd="sng" algn="ctr">
            <a:solidFill>
              <a:srgbClr val="000000"/>
            </a:solidFill>
            <a:prstDash val="solid"/>
            <a:round/>
            <a:headEnd type="none" w="sm" len="sm"/>
            <a:tailEnd type="arrow" w="sm" len="sm"/>
          </a:ln>
          <a:effectLst/>
        </p:spPr>
      </p:cxnSp>
      <p:sp>
        <p:nvSpPr>
          <p:cNvPr id="37" name="Rectangular Callout 36"/>
          <p:cNvSpPr/>
          <p:nvPr/>
        </p:nvSpPr>
        <p:spPr bwMode="auto">
          <a:xfrm>
            <a:off x="360952" y="4835084"/>
            <a:ext cx="1062458" cy="878084"/>
          </a:xfrm>
          <a:prstGeom prst="wedgeRectCallout">
            <a:avLst>
              <a:gd name="adj1" fmla="val 89066"/>
              <a:gd name="adj2" fmla="val 1863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39" name="Rectangular Callout 38"/>
          <p:cNvSpPr/>
          <p:nvPr/>
        </p:nvSpPr>
        <p:spPr bwMode="auto">
          <a:xfrm>
            <a:off x="10299171" y="1620574"/>
            <a:ext cx="1062458" cy="878084"/>
          </a:xfrm>
          <a:prstGeom prst="wedgeRectCallout">
            <a:avLst>
              <a:gd name="adj1" fmla="val -88724"/>
              <a:gd name="adj2" fmla="val 3635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Validate TPM registration</a:t>
            </a:r>
          </a:p>
        </p:txBody>
      </p:sp>
      <p:sp>
        <p:nvSpPr>
          <p:cNvPr id="26" name="Oval 25"/>
          <p:cNvSpPr>
            <a:spLocks noChangeAspect="1"/>
          </p:cNvSpPr>
          <p:nvPr/>
        </p:nvSpPr>
        <p:spPr>
          <a:xfrm>
            <a:off x="3557363" y="2245895"/>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1</a:t>
            </a:r>
            <a:endParaRPr lang="en-US" dirty="0">
              <a:solidFill>
                <a:srgbClr val="FFFFFF"/>
              </a:solidFill>
              <a:latin typeface="Cambria Math"/>
              <a:cs typeface="Cambria Math"/>
            </a:endParaRPr>
          </a:p>
        </p:txBody>
      </p:sp>
      <p:sp>
        <p:nvSpPr>
          <p:cNvPr id="29" name="Oval 28"/>
          <p:cNvSpPr>
            <a:spLocks noChangeAspect="1"/>
          </p:cNvSpPr>
          <p:nvPr/>
        </p:nvSpPr>
        <p:spPr>
          <a:xfrm>
            <a:off x="5646790" y="2872058"/>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3</a:t>
            </a:r>
            <a:endParaRPr lang="en-US" dirty="0">
              <a:solidFill>
                <a:srgbClr val="FFFFFF"/>
              </a:solidFill>
              <a:latin typeface="Cambria Math"/>
              <a:cs typeface="Cambria Math"/>
            </a:endParaRPr>
          </a:p>
        </p:txBody>
      </p: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5"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5"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5"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35" name="Oval 34"/>
          <p:cNvSpPr>
            <a:spLocks noChangeAspect="1"/>
          </p:cNvSpPr>
          <p:nvPr/>
        </p:nvSpPr>
        <p:spPr>
          <a:xfrm>
            <a:off x="8941195" y="1682910"/>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4</a:t>
            </a:r>
            <a:endParaRPr lang="en-US" dirty="0">
              <a:solidFill>
                <a:srgbClr val="FFFFFF"/>
              </a:solidFill>
              <a:latin typeface="Cambria Math"/>
              <a:cs typeface="Cambria Math"/>
            </a:endParaRPr>
          </a:p>
        </p:txBody>
      </p:sp>
      <p:sp>
        <p:nvSpPr>
          <p:cNvPr id="36" name="Oval 35"/>
          <p:cNvSpPr>
            <a:spLocks noChangeAspect="1"/>
          </p:cNvSpPr>
          <p:nvPr/>
        </p:nvSpPr>
        <p:spPr>
          <a:xfrm>
            <a:off x="1702525" y="5538804"/>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a:solidFill>
                  <a:srgbClr val="FFFFFF"/>
                </a:solidFill>
                <a:latin typeface="Cambria Math"/>
                <a:cs typeface="Cambria Math"/>
              </a:rPr>
              <a:t>4</a:t>
            </a:r>
          </a:p>
        </p:txBody>
      </p:sp>
      <p:sp>
        <p:nvSpPr>
          <p:cNvPr id="38" name="Oval 37"/>
          <p:cNvSpPr>
            <a:spLocks noChangeAspect="1"/>
          </p:cNvSpPr>
          <p:nvPr/>
        </p:nvSpPr>
        <p:spPr>
          <a:xfrm>
            <a:off x="7739997" y="496369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5</a:t>
            </a:r>
            <a:endParaRPr lang="en-US" dirty="0">
              <a:solidFill>
                <a:srgbClr val="FFFFFF"/>
              </a:solidFill>
              <a:latin typeface="Cambria Math"/>
              <a:cs typeface="Cambria Math"/>
            </a:endParaRPr>
          </a:p>
        </p:txBody>
      </p:sp>
      <p:sp>
        <p:nvSpPr>
          <p:cNvPr id="40" name="Rectangular Callout 39"/>
          <p:cNvSpPr/>
          <p:nvPr/>
        </p:nvSpPr>
        <p:spPr bwMode="auto">
          <a:xfrm>
            <a:off x="8685946" y="5146942"/>
            <a:ext cx="1062458" cy="878084"/>
          </a:xfrm>
          <a:prstGeom prst="wedgeRectCallout">
            <a:avLst>
              <a:gd name="adj1" fmla="val -67724"/>
              <a:gd name="adj2" fmla="val -8090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Derive bootstrap key</a:t>
            </a:r>
          </a:p>
        </p:txBody>
      </p: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arrow" w="sm" len="sm"/>
            <a:tailEnd type="arrow" w="sm" len="sm"/>
          </a:ln>
          <a:effectLst/>
        </p:spPr>
      </p:cxnSp>
      <p:sp>
        <p:nvSpPr>
          <p:cNvPr id="15" name="Rectangular Callout 14"/>
          <p:cNvSpPr/>
          <p:nvPr/>
        </p:nvSpPr>
        <p:spPr bwMode="auto">
          <a:xfrm>
            <a:off x="6262154" y="2498658"/>
            <a:ext cx="1744305" cy="1016882"/>
          </a:xfrm>
          <a:prstGeom prst="wedgeRectCallout">
            <a:avLst>
              <a:gd name="adj1" fmla="val -67662"/>
              <a:gd name="adj2" fmla="val -1077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Check</a:t>
            </a:r>
            <a:r>
              <a:rPr kumimoji="0" lang="en-US" sz="1200" b="1" i="0" u="none" strike="noStrike" cap="none" normalizeH="0" dirty="0" smtClean="0">
                <a:ln>
                  <a:noFill/>
                </a:ln>
                <a:solidFill>
                  <a:schemeClr val="tx1"/>
                </a:solidFill>
                <a:effectLst/>
                <a:latin typeface="Arial" pitchFamily="-110" charset="0"/>
              </a:rPr>
              <a:t> system integrity and TPM identity.  Provide key share if ok.</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pitchFamily="-110" charset="0"/>
            </a:endParaRPr>
          </a:p>
        </p:txBody>
      </p:sp>
      <p:cxnSp>
        <p:nvCxnSpPr>
          <p:cNvPr id="42" name="Straight Connector 41"/>
          <p:cNvCxnSpPr/>
          <p:nvPr/>
        </p:nvCxnSpPr>
        <p:spPr bwMode="auto">
          <a:xfrm>
            <a:off x="2308400" y="3766539"/>
            <a:ext cx="2580702" cy="1249401"/>
          </a:xfrm>
          <a:prstGeom prst="line">
            <a:avLst/>
          </a:prstGeom>
          <a:solidFill>
            <a:schemeClr val="accent1"/>
          </a:solidFill>
          <a:ln w="28575" cap="flat" cmpd="sng" algn="ctr">
            <a:solidFill>
              <a:schemeClr val="tx1"/>
            </a:solidFill>
            <a:prstDash val="solid"/>
            <a:round/>
            <a:headEnd type="arrow" w="sm" len="sm"/>
            <a:tailEnd type="arrow" w="sm" len="sm"/>
          </a:ln>
          <a:effectLst/>
        </p:spPr>
      </p:cxnSp>
      <p:pic>
        <p:nvPicPr>
          <p:cNvPr id="28" name="Picture 27"/>
          <p:cNvPicPr>
            <a:picLocks noChangeAspect="1"/>
          </p:cNvPicPr>
          <p:nvPr/>
        </p:nvPicPr>
        <p:blipFill rotWithShape="1">
          <a:blip r:embed="rId5" cstate="print"/>
          <a:srcRect t="50430"/>
          <a:stretch/>
        </p:blipFill>
        <p:spPr>
          <a:xfrm>
            <a:off x="6955005" y="3342971"/>
            <a:ext cx="457200" cy="94431"/>
          </a:xfrm>
          <a:prstGeom prst="rect">
            <a:avLst/>
          </a:prstGeom>
        </p:spPr>
      </p:pic>
      <p:sp>
        <p:nvSpPr>
          <p:cNvPr id="13" name="Rectangular Callout 12"/>
          <p:cNvSpPr/>
          <p:nvPr/>
        </p:nvSpPr>
        <p:spPr bwMode="auto">
          <a:xfrm>
            <a:off x="2191317" y="4740449"/>
            <a:ext cx="1824784" cy="981235"/>
          </a:xfrm>
          <a:prstGeom prst="wedgeRectCallout">
            <a:avLst>
              <a:gd name="adj1" fmla="val 23980"/>
              <a:gd name="adj2" fmla="val -7862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smtClean="0">
                <a:solidFill>
                  <a:schemeClr val="tx1"/>
                </a:solidFill>
                <a:latin typeface="Arial" pitchFamily="-110" charset="0"/>
              </a:rPr>
              <a:t>Check TPM identity</a:t>
            </a:r>
            <a:r>
              <a:rPr lang="en-US" sz="1200" b="1" dirty="0">
                <a:solidFill>
                  <a:schemeClr val="tx1"/>
                </a:solidFill>
                <a:latin typeface="Arial" pitchFamily="-110" charset="0"/>
              </a:rPr>
              <a:t>. Demonstrate </a:t>
            </a:r>
            <a:r>
              <a:rPr lang="en-US" sz="1200" b="1" dirty="0" smtClean="0">
                <a:solidFill>
                  <a:schemeClr val="tx1"/>
                </a:solidFill>
                <a:latin typeface="Arial" pitchFamily="-110" charset="0"/>
              </a:rPr>
              <a:t>intent by providing </a:t>
            </a:r>
            <a:r>
              <a:rPr lang="en-US" sz="1200" b="1" dirty="0">
                <a:solidFill>
                  <a:schemeClr val="tx1"/>
                </a:solidFill>
                <a:latin typeface="Arial" pitchFamily="-110" charset="0"/>
              </a:rPr>
              <a:t>key </a:t>
            </a:r>
            <a:r>
              <a:rPr lang="en-US" sz="1200" b="1" dirty="0" smtClean="0">
                <a:solidFill>
                  <a:schemeClr val="tx1"/>
                </a:solidFill>
                <a:latin typeface="Arial" pitchFamily="-110" charset="0"/>
              </a:rPr>
              <a:t>share.</a:t>
            </a:r>
            <a:endParaRPr lang="en-US" sz="1200" b="1" dirty="0">
              <a:solidFill>
                <a:schemeClr val="tx1"/>
              </a:solidFill>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200" b="1" dirty="0" smtClean="0">
              <a:solidFill>
                <a:schemeClr val="tx1"/>
              </a:solidFill>
              <a:latin typeface="Arial" pitchFamily="-110" charset="0"/>
            </a:endParaRPr>
          </a:p>
        </p:txBody>
      </p:sp>
      <p:pic>
        <p:nvPicPr>
          <p:cNvPr id="19" name="Picture 18"/>
          <p:cNvPicPr>
            <a:picLocks noChangeAspect="1"/>
          </p:cNvPicPr>
          <p:nvPr/>
        </p:nvPicPr>
        <p:blipFill rotWithShape="1">
          <a:blip r:embed="rId5" cstate="print"/>
          <a:srcRect b="50699"/>
          <a:stretch/>
        </p:blipFill>
        <p:spPr>
          <a:xfrm>
            <a:off x="2864336" y="5543156"/>
            <a:ext cx="457200" cy="93918"/>
          </a:xfrm>
          <a:prstGeom prst="rect">
            <a:avLst/>
          </a:prstGeom>
        </p:spPr>
      </p:pic>
      <p:sp>
        <p:nvSpPr>
          <p:cNvPr id="27" name="Oval 26"/>
          <p:cNvSpPr>
            <a:spLocks noChangeAspect="1"/>
          </p:cNvSpPr>
          <p:nvPr/>
        </p:nvSpPr>
        <p:spPr>
          <a:xfrm>
            <a:off x="3399403" y="4062921"/>
            <a:ext cx="365760" cy="365760"/>
          </a:xfrm>
          <a:prstGeom prst="ellipse">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dirty="0" smtClean="0">
                <a:solidFill>
                  <a:srgbClr val="FFFFFF"/>
                </a:solidFill>
                <a:latin typeface="Cambria Math"/>
                <a:cs typeface="Cambria Math"/>
              </a:rPr>
              <a:t>2</a:t>
            </a:r>
            <a:endParaRPr lang="en-US" dirty="0">
              <a:solidFill>
                <a:srgbClr val="FFFFFF"/>
              </a:solidFill>
              <a:latin typeface="Cambria Math"/>
              <a:cs typeface="Cambria Math"/>
            </a:endParaRPr>
          </a:p>
        </p:txBody>
      </p:sp>
    </p:spTree>
    <p:extLst>
      <p:ext uri="{BB962C8B-B14F-4D97-AF65-F5344CB8AC3E}">
        <p14:creationId xmlns:p14="http://schemas.microsoft.com/office/powerpoint/2010/main" val="1339138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37" grpId="0" animBg="1"/>
      <p:bldP spid="39" grpId="0" animBg="1"/>
      <p:bldP spid="26" grpId="0" animBg="1"/>
      <p:bldP spid="29" grpId="0" animBg="1"/>
      <p:bldP spid="35" grpId="0" animBg="1"/>
      <p:bldP spid="36" grpId="0" animBg="1"/>
      <p:bldP spid="38" grpId="0" animBg="1"/>
      <p:bldP spid="40" grpId="0" animBg="1"/>
      <p:bldP spid="15" grpId="0" animBg="1"/>
      <p:bldP spid="1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IaaS Cloud Security Today</a:t>
            </a:r>
            <a:endParaRPr lang="en-US" dirty="0"/>
          </a:p>
        </p:txBody>
      </p:sp>
      <p:sp>
        <p:nvSpPr>
          <p:cNvPr id="1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Today’s cloud security offers no technical means to verify trust in the cloud provider’s resources</a:t>
            </a:r>
            <a:endParaRPr lang="en-US" sz="1800" b="1" dirty="0"/>
          </a:p>
        </p:txBody>
      </p:sp>
      <p:grpSp>
        <p:nvGrpSpPr>
          <p:cNvPr id="48" name="Group 47"/>
          <p:cNvGrpSpPr/>
          <p:nvPr/>
        </p:nvGrpSpPr>
        <p:grpSpPr>
          <a:xfrm>
            <a:off x="5921904" y="1344501"/>
            <a:ext cx="5021580" cy="1628978"/>
            <a:chOff x="6229391" y="1344501"/>
            <a:chExt cx="5021580" cy="1628978"/>
          </a:xfrm>
        </p:grpSpPr>
        <p:sp>
          <p:nvSpPr>
            <p:cNvPr id="35" name="TextBox 34"/>
            <p:cNvSpPr txBox="1"/>
            <p:nvPr/>
          </p:nvSpPr>
          <p:spPr>
            <a:xfrm>
              <a:off x="6929642" y="1344501"/>
              <a:ext cx="3534191" cy="400110"/>
            </a:xfrm>
            <a:prstGeom prst="rect">
              <a:avLst/>
            </a:prstGeom>
            <a:noFill/>
          </p:spPr>
          <p:txBody>
            <a:bodyPr wrap="none" rtlCol="0">
              <a:spAutoFit/>
            </a:bodyPr>
            <a:lstStyle/>
            <a:p>
              <a:pPr algn="ctr"/>
              <a:r>
                <a:rPr lang="en-US" sz="2000" b="1" dirty="0" smtClean="0"/>
                <a:t>Traditional System Hygiene</a:t>
              </a:r>
              <a:endParaRPr lang="en-US" sz="2000" b="1" dirty="0"/>
            </a:p>
          </p:txBody>
        </p:sp>
        <p:pic>
          <p:nvPicPr>
            <p:cNvPr id="23" name="Picture 2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91" y="2065228"/>
              <a:ext cx="1398910" cy="476504"/>
            </a:xfrm>
            <a:prstGeom prst="rect">
              <a:avLst/>
            </a:prstGeom>
          </p:spPr>
        </p:pic>
        <p:pic>
          <p:nvPicPr>
            <p:cNvPr id="24" name="Picture 23" descr="username-and-password-shutterstoc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255" y="1974327"/>
              <a:ext cx="1045711" cy="694352"/>
            </a:xfrm>
            <a:prstGeom prst="rect">
              <a:avLst/>
            </a:prstGeom>
          </p:spPr>
        </p:pic>
        <p:pic>
          <p:nvPicPr>
            <p:cNvPr id="28" name="Picture 27" descr="Firew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2063" y="1895234"/>
              <a:ext cx="1765168" cy="970381"/>
            </a:xfrm>
            <a:prstGeom prst="rect">
              <a:avLst/>
            </a:prstGeom>
          </p:spPr>
        </p:pic>
        <p:cxnSp>
          <p:nvCxnSpPr>
            <p:cNvPr id="22" name="Straight Connector 21"/>
            <p:cNvCxnSpPr/>
            <p:nvPr/>
          </p:nvCxnSpPr>
          <p:spPr bwMode="auto">
            <a:xfrm>
              <a:off x="6229391" y="2973479"/>
              <a:ext cx="5021580" cy="0"/>
            </a:xfrm>
            <a:prstGeom prst="line">
              <a:avLst/>
            </a:prstGeom>
            <a:solidFill>
              <a:schemeClr val="accent1"/>
            </a:solidFill>
            <a:ln w="12700" cap="flat" cmpd="sng" algn="ctr">
              <a:solidFill>
                <a:schemeClr val="tx1"/>
              </a:solidFill>
              <a:prstDash val="dash"/>
              <a:round/>
              <a:headEnd type="none" w="sm" len="sm"/>
              <a:tailEnd type="none" w="sm" len="sm"/>
            </a:ln>
            <a:effectLst/>
          </p:spPr>
        </p:cxnSp>
      </p:grpSp>
      <p:grpSp>
        <p:nvGrpSpPr>
          <p:cNvPr id="52" name="Group 51"/>
          <p:cNvGrpSpPr/>
          <p:nvPr/>
        </p:nvGrpSpPr>
        <p:grpSpPr>
          <a:xfrm>
            <a:off x="6138423" y="3012018"/>
            <a:ext cx="5003608" cy="2172044"/>
            <a:chOff x="6445910" y="3012018"/>
            <a:chExt cx="5003608" cy="2172044"/>
          </a:xfrm>
        </p:grpSpPr>
        <p:pic>
          <p:nvPicPr>
            <p:cNvPr id="20" name="Picture 19"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1725" y="3607822"/>
              <a:ext cx="1571120" cy="1469539"/>
            </a:xfrm>
            <a:prstGeom prst="rect">
              <a:avLst/>
            </a:prstGeom>
          </p:spPr>
        </p:pic>
        <p:sp>
          <p:nvSpPr>
            <p:cNvPr id="26" name="TextBox 25"/>
            <p:cNvSpPr txBox="1"/>
            <p:nvPr/>
          </p:nvSpPr>
          <p:spPr>
            <a:xfrm>
              <a:off x="8171534" y="3145698"/>
              <a:ext cx="1680969" cy="400110"/>
            </a:xfrm>
            <a:prstGeom prst="rect">
              <a:avLst/>
            </a:prstGeom>
            <a:noFill/>
          </p:spPr>
          <p:txBody>
            <a:bodyPr wrap="none" rtlCol="0">
              <a:spAutoFit/>
            </a:bodyPr>
            <a:lstStyle/>
            <a:p>
              <a:pPr algn="ctr"/>
              <a:r>
                <a:rPr lang="en-US" sz="2000" b="1" dirty="0" smtClean="0"/>
                <a:t>Certification</a:t>
              </a:r>
              <a:endParaRPr lang="en-US" sz="2000" b="1" dirty="0"/>
            </a:p>
          </p:txBody>
        </p:sp>
        <p:sp>
          <p:nvSpPr>
            <p:cNvPr id="3" name="TextBox 2"/>
            <p:cNvSpPr txBox="1"/>
            <p:nvPr/>
          </p:nvSpPr>
          <p:spPr>
            <a:xfrm>
              <a:off x="9982819" y="3145698"/>
              <a:ext cx="1381783" cy="400110"/>
            </a:xfrm>
            <a:prstGeom prst="rect">
              <a:avLst/>
            </a:prstGeom>
            <a:noFill/>
          </p:spPr>
          <p:txBody>
            <a:bodyPr wrap="none" rtlCol="0">
              <a:spAutoFit/>
            </a:bodyPr>
            <a:lstStyle/>
            <a:p>
              <a:pPr algn="ctr"/>
              <a:r>
                <a:rPr lang="en-US" sz="2000" b="1" dirty="0" smtClean="0"/>
                <a:t>Contracts</a:t>
              </a:r>
              <a:endParaRPr lang="en-US" sz="1400" b="1" dirty="0"/>
            </a:p>
          </p:txBody>
        </p:sp>
        <p:pic>
          <p:nvPicPr>
            <p:cNvPr id="18" name="Picture 17" descr="Screen Shot 2016-04-06 at 6.49.00 PM.png"/>
            <p:cNvPicPr>
              <a:picLocks noChangeAspect="1"/>
            </p:cNvPicPr>
            <p:nvPr/>
          </p:nvPicPr>
          <p:blipFill rotWithShape="1">
            <a:blip r:embed="rId7">
              <a:extLst>
                <a:ext uri="{28A0092B-C50C-407E-A947-70E740481C1C}">
                  <a14:useLocalDpi xmlns:a14="http://schemas.microsoft.com/office/drawing/2010/main" val="0"/>
                </a:ext>
              </a:extLst>
            </a:blip>
            <a:srcRect b="14066"/>
            <a:stretch/>
          </p:blipFill>
          <p:spPr>
            <a:xfrm>
              <a:off x="9852503" y="3692075"/>
              <a:ext cx="1597015" cy="1312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TextBox 49"/>
            <p:cNvSpPr txBox="1"/>
            <p:nvPr/>
          </p:nvSpPr>
          <p:spPr>
            <a:xfrm>
              <a:off x="6445910" y="3012018"/>
              <a:ext cx="1620957" cy="707886"/>
            </a:xfrm>
            <a:prstGeom prst="rect">
              <a:avLst/>
            </a:prstGeom>
            <a:noFill/>
          </p:spPr>
          <p:txBody>
            <a:bodyPr wrap="none" rtlCol="0">
              <a:spAutoFit/>
            </a:bodyPr>
            <a:lstStyle/>
            <a:p>
              <a:pPr algn="ctr"/>
              <a:r>
                <a:rPr lang="en-US" sz="2000" b="1" dirty="0" smtClean="0"/>
                <a:t>Proprietary</a:t>
              </a:r>
            </a:p>
            <a:p>
              <a:pPr algn="ctr"/>
              <a:r>
                <a:rPr lang="en-US" sz="2000" b="1" dirty="0" smtClean="0"/>
                <a:t>Technology</a:t>
              </a:r>
              <a:endParaRPr lang="en-US" sz="2000" b="1" dirty="0"/>
            </a:p>
          </p:txBody>
        </p:sp>
        <p:sp>
          <p:nvSpPr>
            <p:cNvPr id="51" name="TextBox 50"/>
            <p:cNvSpPr txBox="1"/>
            <p:nvPr/>
          </p:nvSpPr>
          <p:spPr>
            <a:xfrm>
              <a:off x="6790004" y="3398958"/>
              <a:ext cx="1046343" cy="1785104"/>
            </a:xfrm>
            <a:prstGeom prst="rect">
              <a:avLst/>
            </a:prstGeom>
            <a:noFill/>
          </p:spPr>
          <p:txBody>
            <a:bodyPr wrap="none" rtlCol="0">
              <a:spAutoFit/>
            </a:bodyPr>
            <a:lstStyle/>
            <a:p>
              <a:pPr algn="ctr"/>
              <a:r>
                <a:rPr lang="en-US" sz="11000" b="1" dirty="0" smtClean="0"/>
                <a:t>?</a:t>
              </a:r>
              <a:endParaRPr lang="en-US" sz="11000" b="1" dirty="0"/>
            </a:p>
          </p:txBody>
        </p:sp>
      </p:grpSp>
      <p:grpSp>
        <p:nvGrpSpPr>
          <p:cNvPr id="5" name="Group 4"/>
          <p:cNvGrpSpPr/>
          <p:nvPr/>
        </p:nvGrpSpPr>
        <p:grpSpPr>
          <a:xfrm>
            <a:off x="2327003" y="3761685"/>
            <a:ext cx="3862640" cy="529825"/>
            <a:chOff x="3022191" y="3761685"/>
            <a:chExt cx="3862640" cy="529825"/>
          </a:xfrm>
        </p:grpSpPr>
        <p:sp>
          <p:nvSpPr>
            <p:cNvPr id="42" name="Rectangle 41"/>
            <p:cNvSpPr/>
            <p:nvPr/>
          </p:nvSpPr>
          <p:spPr bwMode="auto">
            <a:xfrm rot="16200000">
              <a:off x="2986085" y="3797791"/>
              <a:ext cx="250776" cy="178564"/>
            </a:xfrm>
            <a:prstGeom prst="rect">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9" name="Right Arrow 38"/>
            <p:cNvSpPr/>
            <p:nvPr/>
          </p:nvSpPr>
          <p:spPr bwMode="auto">
            <a:xfrm>
              <a:off x="3022191" y="3894657"/>
              <a:ext cx="3862640" cy="396853"/>
            </a:xfrm>
            <a:prstGeom prst="rightArrow">
              <a:avLst>
                <a:gd name="adj1" fmla="val 43263"/>
                <a:gd name="adj2" fmla="val 50000"/>
              </a:avLst>
            </a:prstGeom>
            <a:solidFill>
              <a:srgbClr val="C4FCC4"/>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41" name="Rectangle 40"/>
            <p:cNvSpPr/>
            <p:nvPr/>
          </p:nvSpPr>
          <p:spPr bwMode="auto">
            <a:xfrm rot="16200000">
              <a:off x="2969516" y="3902955"/>
              <a:ext cx="283464" cy="164592"/>
            </a:xfrm>
            <a:prstGeom prst="rect">
              <a:avLst/>
            </a:prstGeom>
            <a:solidFill>
              <a:srgbClr val="C4FCC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4" name="Group 3"/>
          <p:cNvGrpSpPr/>
          <p:nvPr/>
        </p:nvGrpSpPr>
        <p:grpSpPr>
          <a:xfrm>
            <a:off x="2335981" y="1347758"/>
            <a:ext cx="3853662" cy="833199"/>
            <a:chOff x="3031169" y="1347758"/>
            <a:chExt cx="3853662" cy="833199"/>
          </a:xfrm>
        </p:grpSpPr>
        <p:sp>
          <p:nvSpPr>
            <p:cNvPr id="33" name="Rectangle 32"/>
            <p:cNvSpPr/>
            <p:nvPr/>
          </p:nvSpPr>
          <p:spPr bwMode="auto">
            <a:xfrm rot="16200000">
              <a:off x="2843357" y="1813935"/>
              <a:ext cx="554834" cy="179210"/>
            </a:xfrm>
            <a:prstGeom prst="rect">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30" name="Right Arrow 29"/>
            <p:cNvSpPr/>
            <p:nvPr/>
          </p:nvSpPr>
          <p:spPr bwMode="auto">
            <a:xfrm>
              <a:off x="3031169" y="1347758"/>
              <a:ext cx="3853662" cy="396853"/>
            </a:xfrm>
            <a:prstGeom prst="rightArrow">
              <a:avLst>
                <a:gd name="adj1" fmla="val 43263"/>
                <a:gd name="adj2" fmla="val 50000"/>
              </a:avLst>
            </a:prstGeom>
            <a:solidFill>
              <a:srgbClr val="A5B8E1"/>
            </a:solidFill>
            <a:ln w="12700" cap="flat" cmpd="sng" algn="ctr">
              <a:solidFill>
                <a:srgbClr val="00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3" name="Rectangle 52"/>
            <p:cNvSpPr/>
            <p:nvPr/>
          </p:nvSpPr>
          <p:spPr bwMode="auto">
            <a:xfrm rot="16200000">
              <a:off x="2979522" y="1579345"/>
              <a:ext cx="278877" cy="162884"/>
            </a:xfrm>
            <a:prstGeom prst="rect">
              <a:avLst/>
            </a:prstGeom>
            <a:solidFill>
              <a:srgbClr val="A5B8E1"/>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grpSp>
        <p:nvGrpSpPr>
          <p:cNvPr id="6" name="Group 5"/>
          <p:cNvGrpSpPr/>
          <p:nvPr/>
        </p:nvGrpSpPr>
        <p:grpSpPr>
          <a:xfrm>
            <a:off x="1477792" y="2302462"/>
            <a:ext cx="1957406" cy="1367031"/>
            <a:chOff x="84648" y="564567"/>
            <a:chExt cx="1957406" cy="1367031"/>
          </a:xfrm>
        </p:grpSpPr>
        <p:sp>
          <p:nvSpPr>
            <p:cNvPr id="55" name="Rounded Rectangle 54"/>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2" name="Rounded Rectangle 61"/>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5" name="Rounded Rectangle 64"/>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6"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7" name="Rounded Rectangle 66"/>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68" name="Rounded Rectangle 67"/>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smtClean="0">
                  <a:latin typeface="Arial Narrow" pitchFamily="-109" charset="0"/>
                  <a:ea typeface="ＭＳ Ｐゴシック" pitchFamily="-109" charset="-128"/>
                  <a:cs typeface="ＭＳ Ｐゴシック" pitchFamily="-109" charset="-128"/>
                </a:rPr>
                <a:t>VM</a:t>
              </a:r>
              <a:endParaRPr lang="en-US" sz="1000" b="1" dirty="0">
                <a:latin typeface="Arial Narrow" pitchFamily="-109" charset="0"/>
                <a:ea typeface="ＭＳ Ｐゴシック" pitchFamily="-109" charset="-128"/>
                <a:cs typeface="ＭＳ Ｐゴシック" pitchFamily="-109" charset="-128"/>
              </a:endParaRPr>
            </a:p>
          </p:txBody>
        </p:sp>
        <p:sp>
          <p:nvSpPr>
            <p:cNvPr id="69"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70" name="Rounded Rectangle 69"/>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71" name="Picture 70" descr="rack_mount_thick_tower_servers_x86_clip_art_9865.jpg"/>
            <p:cNvPicPr>
              <a:picLocks noChangeAspect="1"/>
            </p:cNvPicPr>
            <p:nvPr/>
          </p:nvPicPr>
          <p:blipFill rotWithShape="1">
            <a:blip r:embed="rId8" cstate="email">
              <a:extLst>
                <a:ext uri="{BEBA8EAE-BF5A-486C-A8C5-ECC9F3942E4B}">
                  <a14:imgProps xmlns:a14="http://schemas.microsoft.com/office/drawing/2010/main">
                    <a14:imgLayer r:embed="rId9">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72" name="Isosceles Triangle 71"/>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73"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smtClean="0"/>
                <a:t>Hypervisor</a:t>
              </a:r>
              <a:endParaRPr lang="en-US" sz="1000" b="1" dirty="0"/>
            </a:p>
          </p:txBody>
        </p:sp>
        <p:sp>
          <p:nvSpPr>
            <p:cNvPr id="74"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sp>
        <p:nvSpPr>
          <p:cNvPr id="44" name="Rounded Rectangle 43"/>
          <p:cNvSpPr/>
          <p:nvPr/>
        </p:nvSpPr>
        <p:spPr bwMode="auto">
          <a:xfrm>
            <a:off x="1477792" y="2856586"/>
            <a:ext cx="1957406" cy="795765"/>
          </a:xfrm>
          <a:prstGeom prst="roundRect">
            <a:avLst/>
          </a:prstGeom>
          <a:solidFill>
            <a:schemeClr val="tx1">
              <a:alpha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0" name="TextBox 59"/>
          <p:cNvSpPr txBox="1"/>
          <p:nvPr/>
        </p:nvSpPr>
        <p:spPr>
          <a:xfrm>
            <a:off x="3086579" y="4126983"/>
            <a:ext cx="2378727" cy="400110"/>
          </a:xfrm>
          <a:prstGeom prst="rect">
            <a:avLst/>
          </a:prstGeom>
          <a:noFill/>
        </p:spPr>
        <p:txBody>
          <a:bodyPr wrap="none" rtlCol="0">
            <a:spAutoFit/>
          </a:bodyPr>
          <a:lstStyle/>
          <a:p>
            <a:r>
              <a:rPr lang="en-US" sz="2000" b="1" i="1" dirty="0" smtClean="0"/>
              <a:t>Secured</a:t>
            </a:r>
            <a:r>
              <a:rPr lang="en-US" sz="2000" b="1" dirty="0" smtClean="0"/>
              <a:t> by Cloud</a:t>
            </a:r>
            <a:endParaRPr lang="en-US" sz="2000" b="1" dirty="0"/>
          </a:p>
        </p:txBody>
      </p:sp>
      <p:sp>
        <p:nvSpPr>
          <p:cNvPr id="61" name="TextBox 60"/>
          <p:cNvSpPr txBox="1"/>
          <p:nvPr/>
        </p:nvSpPr>
        <p:spPr>
          <a:xfrm>
            <a:off x="3038990" y="1082537"/>
            <a:ext cx="2473905" cy="400110"/>
          </a:xfrm>
          <a:prstGeom prst="rect">
            <a:avLst/>
          </a:prstGeom>
          <a:noFill/>
        </p:spPr>
        <p:txBody>
          <a:bodyPr wrap="none" rtlCol="0">
            <a:spAutoFit/>
          </a:bodyPr>
          <a:lstStyle/>
          <a:p>
            <a:r>
              <a:rPr lang="en-US" sz="2000" b="1" i="1" dirty="0" smtClean="0"/>
              <a:t>Secured</a:t>
            </a:r>
            <a:r>
              <a:rPr lang="en-US" sz="2000" b="1" dirty="0" smtClean="0"/>
              <a:t> by Tenant</a:t>
            </a:r>
            <a:endParaRPr lang="en-US" sz="2000" b="1" dirty="0"/>
          </a:p>
        </p:txBody>
      </p:sp>
      <p:sp>
        <p:nvSpPr>
          <p:cNvPr id="49" name="TextBox 48"/>
          <p:cNvSpPr txBox="1"/>
          <p:nvPr/>
        </p:nvSpPr>
        <p:spPr>
          <a:xfrm>
            <a:off x="1155903" y="6343682"/>
            <a:ext cx="2857095" cy="246221"/>
          </a:xfrm>
          <a:prstGeom prst="rect">
            <a:avLst/>
          </a:prstGeom>
          <a:noFill/>
        </p:spPr>
        <p:txBody>
          <a:bodyPr wrap="square" rtlCol="0">
            <a:spAutoFit/>
          </a:bodyPr>
          <a:lstStyle/>
          <a:p>
            <a:r>
              <a:rPr lang="en-US" sz="1000" dirty="0" smtClean="0"/>
              <a:t>IaaS – Infrastructure-as-a-Service</a:t>
            </a:r>
            <a:endParaRPr lang="en-US" sz="1000" dirty="0"/>
          </a:p>
        </p:txBody>
      </p:sp>
    </p:spTree>
    <p:extLst>
      <p:ext uri="{BB962C8B-B14F-4D97-AF65-F5344CB8AC3E}">
        <p14:creationId xmlns:p14="http://schemas.microsoft.com/office/powerpoint/2010/main" val="3762826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4" grpId="0" animBg="1"/>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19" name="Rectangle 18"/>
          <p:cNvSpPr/>
          <p:nvPr/>
        </p:nvSpPr>
        <p:spPr bwMode="auto">
          <a:xfrm>
            <a:off x="5967342" y="4215359"/>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4597145" y="3263596"/>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18050"/>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Tree>
    <p:extLst>
      <p:ext uri="{BB962C8B-B14F-4D97-AF65-F5344CB8AC3E}">
        <p14:creationId xmlns:p14="http://schemas.microsoft.com/office/powerpoint/2010/main" val="3566479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Upon a Time, I Started </a:t>
            </a:r>
            <a:r>
              <a:rPr lang="en-US" dirty="0"/>
              <a:t>T</a:t>
            </a:r>
            <a:r>
              <a:rPr lang="en-US" dirty="0" smtClean="0"/>
              <a:t>rusting my System</a:t>
            </a:r>
            <a:r>
              <a:rPr lang="is-IS" dirty="0" smtClean="0"/>
              <a:t>…</a:t>
            </a:r>
            <a:endParaRPr lang="en-US" dirty="0"/>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Arial" pitchFamily="-110" charset="0"/>
              </a:rPr>
              <a:t>Cloud System Lifetime</a:t>
            </a: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a:t>
            </a:r>
            <a:r>
              <a:rPr kumimoji="0" lang="en-US" sz="1400" b="1" i="0" u="none" strike="noStrike" cap="none" normalizeH="0" dirty="0" smtClean="0">
                <a:ln>
                  <a:noFill/>
                </a:ln>
                <a:solidFill>
                  <a:schemeClr val="tx1"/>
                </a:solidFill>
                <a:effectLst/>
                <a:latin typeface="Arial" pitchFamily="-110" charset="0"/>
              </a:rPr>
              <a:t> Provisioning</a:t>
            </a:r>
            <a:endParaRPr kumimoji="0" lang="en-US" sz="1400" b="1" i="0" u="none" strike="noStrike" cap="none" normalizeH="0" baseline="0" dirty="0" smtClean="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Instance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Server Assembly</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Cloud Stack Configuration</a:t>
            </a:r>
            <a:endParaRPr kumimoji="0" lang="en-US" sz="1400" b="1" i="0" u="none" strike="noStrike" cap="none" normalizeH="0" baseline="0" dirty="0" smtClean="0">
              <a:ln>
                <a:noFill/>
              </a:ln>
              <a:solidFill>
                <a:schemeClr val="tx1"/>
              </a:solidFill>
              <a:effectLst/>
              <a:latin typeface="Arial" pitchFamily="-110" charset="0"/>
            </a:endParaRPr>
          </a:p>
        </p:txBody>
      </p:sp>
      <p:sp>
        <p:nvSpPr>
          <p:cNvPr id="19" name="Rectangle 18"/>
          <p:cNvSpPr/>
          <p:nvPr/>
        </p:nvSpPr>
        <p:spPr bwMode="auto">
          <a:xfrm>
            <a:off x="9451488"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Anti-malware</a:t>
            </a:r>
          </a:p>
          <a:p>
            <a:pPr marL="120650" indent="-120650">
              <a:buFont typeface="Arial"/>
              <a:buChar char="•"/>
            </a:pPr>
            <a:r>
              <a:rPr lang="en-US" sz="1200" b="1" dirty="0" smtClean="0">
                <a:solidFill>
                  <a:srgbClr val="FFFFFF"/>
                </a:solidFill>
              </a:rPr>
              <a:t>Tripwire</a:t>
            </a:r>
          </a:p>
          <a:p>
            <a:pPr marL="120650" indent="-120650">
              <a:buFont typeface="Arial"/>
              <a:buChar char="•"/>
            </a:pPr>
            <a:r>
              <a:rPr lang="en-US" sz="1200" b="1" dirty="0" smtClean="0">
                <a:solidFill>
                  <a:srgbClr val="FFFFFF"/>
                </a:solidFill>
              </a:rPr>
              <a:t>Puppet/Chef</a:t>
            </a:r>
          </a:p>
        </p:txBody>
      </p:sp>
      <p:grpSp>
        <p:nvGrpSpPr>
          <p:cNvPr id="27" name="Group 26"/>
          <p:cNvGrpSpPr/>
          <p:nvPr/>
        </p:nvGrpSpPr>
        <p:grpSpPr>
          <a:xfrm>
            <a:off x="8081291" y="3259290"/>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smtClean="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smtClean="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9299088" y="3213744"/>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val="0"/>
              </a:ext>
            </a:extLst>
          </a:blip>
          <a:srcRect t="75493" r="11053"/>
          <a:stretch/>
        </p:blipFill>
        <p:spPr>
          <a:xfrm>
            <a:off x="2219180" y="3368841"/>
            <a:ext cx="2303225" cy="398379"/>
          </a:xfrm>
          <a:prstGeom prst="rect">
            <a:avLst/>
          </a:prstGeom>
        </p:spPr>
      </p:pic>
      <p:grpSp>
        <p:nvGrpSpPr>
          <p:cNvPr id="29" name="Group 28"/>
          <p:cNvGrpSpPr/>
          <p:nvPr/>
        </p:nvGrpSpPr>
        <p:grpSpPr>
          <a:xfrm>
            <a:off x="1183187" y="3259290"/>
            <a:ext cx="1257901" cy="1967763"/>
            <a:chOff x="1183187" y="3259290"/>
            <a:chExt cx="1257901" cy="1967763"/>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sp>
          <p:nvSpPr>
            <p:cNvPr id="23" name="Rectangle 22"/>
            <p:cNvSpPr/>
            <p:nvPr/>
          </p:nvSpPr>
          <p:spPr bwMode="auto">
            <a:xfrm>
              <a:off x="1183187"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Platform Module</a:t>
              </a:r>
            </a:p>
          </p:txBody>
        </p:sp>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Establish hardware root of trust as early as possible;</a:t>
            </a:r>
            <a:br>
              <a:rPr lang="en-US" sz="1800" b="1" dirty="0" smtClean="0"/>
            </a:br>
            <a:r>
              <a:rPr lang="en-US" sz="1800" b="1" dirty="0" smtClean="0"/>
              <a:t>measure system integrity throughout system lifetime</a:t>
            </a:r>
            <a:endParaRPr lang="en-US" sz="1800" b="1" dirty="0"/>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dirty="0" smtClean="0"/>
              <a:t>?</a:t>
            </a:r>
            <a:endParaRPr lang="en-US" sz="10400" b="1" dirty="0"/>
          </a:p>
        </p:txBody>
      </p:sp>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6" name="Right Arrow 25"/>
          <p:cNvSpPr/>
          <p:nvPr/>
        </p:nvSpPr>
        <p:spPr bwMode="auto">
          <a:xfrm>
            <a:off x="3812688" y="3213744"/>
            <a:ext cx="7416939"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Monitor System Integrity</a:t>
            </a:r>
          </a:p>
        </p:txBody>
      </p:sp>
      <p:sp>
        <p:nvSpPr>
          <p:cNvPr id="28" name="Rectangle 27"/>
          <p:cNvSpPr/>
          <p:nvPr/>
        </p:nvSpPr>
        <p:spPr bwMode="auto">
          <a:xfrm>
            <a:off x="3812688" y="4211053"/>
            <a:ext cx="5486400"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smtClean="0">
                <a:solidFill>
                  <a:srgbClr val="FFFFFF"/>
                </a:solidFill>
              </a:rPr>
              <a:t>Trusted Computing Integrity Measurement</a:t>
            </a:r>
          </a:p>
        </p:txBody>
      </p:sp>
    </p:spTree>
    <p:extLst>
      <p:ext uri="{BB962C8B-B14F-4D97-AF65-F5344CB8AC3E}">
        <p14:creationId xmlns:p14="http://schemas.microsoft.com/office/powerpoint/2010/main" val="1126457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2"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9" grpId="1" animBg="1"/>
      <p:bldP spid="19" grpId="2" animBg="1"/>
      <p:bldP spid="25" grpId="1" animBg="1"/>
      <p:bldP spid="31" grpId="0" animBg="1"/>
      <p:bldP spid="32" grpId="1"/>
      <p:bldP spid="32" grpId="2"/>
      <p:bldP spid="33" grpId="1" animBg="1"/>
      <p:bldP spid="33" grpId="2"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174592" y="1289304"/>
            <a:ext cx="4000336" cy="4828032"/>
          </a:xfrm>
        </p:spPr>
        <p:txBody>
          <a:bodyPr/>
          <a:lstStyle/>
          <a:p>
            <a:r>
              <a:rPr lang="en-US" dirty="0" smtClean="0"/>
              <a:t>Introduction</a:t>
            </a:r>
          </a:p>
          <a:p>
            <a:r>
              <a:rPr lang="en-US" dirty="0" smtClean="0"/>
              <a:t>Background</a:t>
            </a:r>
          </a:p>
          <a:p>
            <a:r>
              <a:rPr lang="en-US" dirty="0" smtClean="0"/>
              <a:t>Keylime</a:t>
            </a:r>
          </a:p>
          <a:p>
            <a:r>
              <a:rPr lang="en-US" dirty="0" smtClean="0"/>
              <a:t>Evaluation</a:t>
            </a:r>
            <a:endParaRPr lang="en-US" dirty="0"/>
          </a:p>
          <a:p>
            <a:r>
              <a:rPr lang="en-US" dirty="0" smtClean="0"/>
              <a:t>Conclusion</a:t>
            </a:r>
          </a:p>
        </p:txBody>
      </p:sp>
      <p:sp>
        <p:nvSpPr>
          <p:cNvPr id="4" name="Right Arrow 3"/>
          <p:cNvSpPr/>
          <p:nvPr/>
        </p:nvSpPr>
        <p:spPr bwMode="auto">
          <a:xfrm>
            <a:off x="4601613" y="1731708"/>
            <a:ext cx="572979" cy="332154"/>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Tree>
    <p:extLst>
      <p:ext uri="{BB962C8B-B14F-4D97-AF65-F5344CB8AC3E}">
        <p14:creationId xmlns:p14="http://schemas.microsoft.com/office/powerpoint/2010/main" val="18601792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Trusted Platform Module Hardware Root of Trust</a:t>
            </a:r>
            <a:endParaRPr lang="en-US" dirty="0"/>
          </a:p>
        </p:txBody>
      </p:sp>
      <p:sp>
        <p:nvSpPr>
          <p:cNvPr id="3" name="Content Placeholder 2"/>
          <p:cNvSpPr>
            <a:spLocks noGrp="1"/>
          </p:cNvSpPr>
          <p:nvPr>
            <p:ph idx="1"/>
          </p:nvPr>
        </p:nvSpPr>
        <p:spPr>
          <a:xfrm>
            <a:off x="633818" y="1289304"/>
            <a:ext cx="5595951" cy="4218925"/>
          </a:xfrm>
          <a:prstGeom prst="rect">
            <a:avLst/>
          </a:prstGeom>
        </p:spPr>
        <p:txBody>
          <a:bodyPr/>
          <a:lstStyle/>
          <a:p>
            <a:r>
              <a:rPr lang="en-US" dirty="0" smtClean="0"/>
              <a:t>Standardized cryptographic co-processor</a:t>
            </a:r>
          </a:p>
          <a:p>
            <a:pPr lvl="1"/>
            <a:r>
              <a:rPr lang="en-US" dirty="0" smtClean="0"/>
              <a:t>Not an crypto accelerator</a:t>
            </a:r>
          </a:p>
          <a:p>
            <a:r>
              <a:rPr lang="en-US" dirty="0"/>
              <a:t>P</a:t>
            </a:r>
            <a:r>
              <a:rPr lang="en-US" dirty="0" smtClean="0"/>
              <a:t>rovides </a:t>
            </a:r>
            <a:r>
              <a:rPr lang="en-US" dirty="0"/>
              <a:t>storage for:</a:t>
            </a:r>
          </a:p>
          <a:p>
            <a:pPr lvl="1"/>
            <a:r>
              <a:rPr lang="en-US" dirty="0"/>
              <a:t>H</a:t>
            </a:r>
            <a:r>
              <a:rPr lang="en-US" dirty="0" smtClean="0"/>
              <a:t>ash </a:t>
            </a:r>
            <a:r>
              <a:rPr lang="en-US" dirty="0"/>
              <a:t>measurements</a:t>
            </a:r>
          </a:p>
          <a:p>
            <a:pPr lvl="1"/>
            <a:r>
              <a:rPr lang="en-US" dirty="0"/>
              <a:t>Cryptographic keys</a:t>
            </a:r>
          </a:p>
          <a:p>
            <a:r>
              <a:rPr lang="en-US" dirty="0" smtClean="0"/>
              <a:t>Provides cryptographic operations</a:t>
            </a:r>
            <a:endParaRPr lang="en-US" dirty="0"/>
          </a:p>
          <a:p>
            <a:pPr lvl="1"/>
            <a:r>
              <a:rPr lang="en-US" dirty="0"/>
              <a:t>Hashing, signing, encryption, and key </a:t>
            </a:r>
            <a:r>
              <a:rPr lang="en-US" dirty="0" smtClean="0"/>
              <a:t>generation</a:t>
            </a:r>
          </a:p>
          <a:p>
            <a:r>
              <a:rPr lang="en-US" dirty="0" smtClean="0"/>
              <a:t>Endorsement Key (EK): permanent key that certifies device is a real TPM</a:t>
            </a:r>
          </a:p>
          <a:p>
            <a:pPr lvl="1"/>
            <a:r>
              <a:rPr lang="en-US" dirty="0" smtClean="0"/>
              <a:t>Created by TPM manufacturer</a:t>
            </a:r>
          </a:p>
          <a:p>
            <a:pPr marL="0" indent="0">
              <a:buNone/>
            </a:pPr>
            <a:endParaRPr lang="en-US" dirty="0" smtClean="0"/>
          </a:p>
          <a:p>
            <a:endParaRPr lang="en-US" dirty="0"/>
          </a:p>
          <a:p>
            <a:endParaRPr lang="en-US" dirty="0" smtClean="0"/>
          </a:p>
          <a:p>
            <a:pPr marL="283464" lvl="1" indent="0">
              <a:buNone/>
            </a:pPr>
            <a:endParaRPr lang="en-US" dirty="0"/>
          </a:p>
          <a:p>
            <a:pPr marL="0" indent="0">
              <a:buNone/>
            </a:pPr>
            <a:endParaRPr lang="en-US" dirty="0" smtClean="0"/>
          </a:p>
        </p:txBody>
      </p:sp>
      <p:sp>
        <p:nvSpPr>
          <p:cNvPr id="6" name="Rounded Rectangle 5"/>
          <p:cNvSpPr/>
          <p:nvPr/>
        </p:nvSpPr>
        <p:spPr bwMode="auto">
          <a:xfrm>
            <a:off x="6870584" y="1476801"/>
            <a:ext cx="4365156" cy="3045187"/>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a:solidFill>
              <a:srgbClr val="000000"/>
            </a:solidFill>
          </a:ln>
          <a:effectLst>
            <a:outerShdw blurRad="50800" dist="38100" dir="2700000">
              <a:srgbClr val="000000">
                <a:alpha val="43000"/>
              </a:srgbClr>
            </a:outerShdw>
          </a:effectLst>
        </p:spPr>
      </p:pic>
      <p:sp>
        <p:nvSpPr>
          <p:cNvPr id="4" name="TextBox 3"/>
          <p:cNvSpPr txBox="1"/>
          <p:nvPr/>
        </p:nvSpPr>
        <p:spPr>
          <a:xfrm>
            <a:off x="6425561" y="1476800"/>
            <a:ext cx="5258312" cy="400110"/>
          </a:xfrm>
          <a:prstGeom prst="rect">
            <a:avLst/>
          </a:prstGeom>
          <a:noFill/>
        </p:spPr>
        <p:txBody>
          <a:bodyPr wrap="square" rtlCol="0">
            <a:spAutoFit/>
          </a:bodyPr>
          <a:lstStyle/>
          <a:p>
            <a:pPr algn="ctr"/>
            <a:r>
              <a:rPr lang="en-US" sz="2000" b="1" dirty="0" smtClean="0"/>
              <a:t>Trusted Platform Module</a:t>
            </a:r>
            <a:endParaRPr lang="en-US" sz="2000" b="1" dirty="0"/>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9"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smtClean="0"/>
              <a:t>TPM aims to help </a:t>
            </a:r>
            <a:r>
              <a:rPr lang="en-US" sz="1800" b="1" dirty="0"/>
              <a:t>answer two </a:t>
            </a:r>
            <a:r>
              <a:rPr lang="en-US" sz="1800" b="1" dirty="0" smtClean="0"/>
              <a:t>questions: </a:t>
            </a:r>
          </a:p>
          <a:p>
            <a:pPr algn="ctr"/>
            <a:r>
              <a:rPr lang="en-US" sz="1800" b="1" dirty="0" smtClean="0"/>
              <a:t>First</a:t>
            </a:r>
            <a:r>
              <a:rPr lang="en-US" sz="1800" b="1" dirty="0"/>
              <a:t>, what </a:t>
            </a:r>
            <a:r>
              <a:rPr lang="en-US" sz="1800" b="1" dirty="0" smtClean="0"/>
              <a:t>machine </a:t>
            </a:r>
            <a:r>
              <a:rPr lang="en-US" sz="1800" b="1" dirty="0"/>
              <a:t>am I talking to? Second, will it do the “right” thing?</a:t>
            </a:r>
          </a:p>
        </p:txBody>
      </p:sp>
    </p:spTree>
    <p:extLst>
      <p:ext uri="{BB962C8B-B14F-4D97-AF65-F5344CB8AC3E}">
        <p14:creationId xmlns:p14="http://schemas.microsoft.com/office/powerpoint/2010/main" val="352307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Measurement</a:t>
            </a:r>
            <a:endParaRPr lang="en-US" dirty="0"/>
          </a:p>
        </p:txBody>
      </p:sp>
      <p:sp>
        <p:nvSpPr>
          <p:cNvPr id="3" name="Content Placeholder 2"/>
          <p:cNvSpPr>
            <a:spLocks noGrp="1"/>
          </p:cNvSpPr>
          <p:nvPr>
            <p:ph idx="1"/>
          </p:nvPr>
        </p:nvSpPr>
        <p:spPr>
          <a:xfrm>
            <a:off x="633819" y="1289304"/>
            <a:ext cx="10921187" cy="855832"/>
          </a:xfrm>
        </p:spPr>
        <p:txBody>
          <a:bodyPr/>
          <a:lstStyle/>
          <a:p>
            <a:pPr marL="41148" indent="-342900">
              <a:tabLst>
                <a:tab pos="231775" algn="l"/>
              </a:tabLst>
            </a:pPr>
            <a:r>
              <a:rPr lang="en-US" dirty="0" smtClean="0"/>
              <a:t>Each </a:t>
            </a:r>
            <a:r>
              <a:rPr lang="en-US" dirty="0"/>
              <a:t>component measures (hashes) the next component before transferring control</a:t>
            </a:r>
          </a:p>
          <a:p>
            <a:pPr marL="41148" indent="-342900">
              <a:tabLst>
                <a:tab pos="231775" algn="l"/>
              </a:tabLst>
            </a:pPr>
            <a:r>
              <a:rPr lang="en-US" dirty="0" smtClean="0"/>
              <a:t>Use </a:t>
            </a:r>
            <a:r>
              <a:rPr lang="en-US" dirty="0"/>
              <a:t>measurements to create a hash chain rooted in the TPM </a:t>
            </a:r>
            <a:r>
              <a:rPr lang="en-US" dirty="0" smtClean="0"/>
              <a:t>storage</a:t>
            </a:r>
            <a:endParaRPr lang="en-US" sz="2800" dirty="0"/>
          </a:p>
        </p:txBody>
      </p:sp>
      <p:grpSp>
        <p:nvGrpSpPr>
          <p:cNvPr id="7" name="Group 6"/>
          <p:cNvGrpSpPr/>
          <p:nvPr/>
        </p:nvGrpSpPr>
        <p:grpSpPr>
          <a:xfrm>
            <a:off x="4344745" y="2524292"/>
            <a:ext cx="6988804" cy="3194050"/>
            <a:chOff x="1527157" y="2989830"/>
            <a:chExt cx="6988804" cy="3194050"/>
          </a:xfrm>
        </p:grpSpPr>
        <p:cxnSp>
          <p:nvCxnSpPr>
            <p:cNvPr id="12" name="Straight Arrow Connector 11"/>
            <p:cNvCxnSpPr/>
            <p:nvPr/>
          </p:nvCxnSpPr>
          <p:spPr bwMode="auto">
            <a:xfrm rot="5400000" flipV="1">
              <a:off x="6670284" y="4263395"/>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nvGrpSpPr>
            <p:cNvPr id="13" name="Group 12"/>
            <p:cNvGrpSpPr>
              <a:grpSpLocks noChangeAspect="1"/>
            </p:cNvGrpSpPr>
            <p:nvPr/>
          </p:nvGrpSpPr>
          <p:grpSpPr>
            <a:xfrm>
              <a:off x="4151170" y="3197716"/>
              <a:ext cx="642337" cy="2740694"/>
              <a:chOff x="3919078" y="3197713"/>
              <a:chExt cx="697201" cy="2974784"/>
            </a:xfrm>
          </p:grpSpPr>
          <p:sp>
            <p:nvSpPr>
              <p:cNvPr id="14" name="Arc 13"/>
              <p:cNvSpPr>
                <a:spLocks noChangeAspect="1"/>
              </p:cNvSpPr>
              <p:nvPr/>
            </p:nvSpPr>
            <p:spPr bwMode="auto">
              <a:xfrm>
                <a:off x="3919078" y="3197713"/>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5" name="Arc 14"/>
              <p:cNvSpPr>
                <a:spLocks noChangeAspect="1"/>
              </p:cNvSpPr>
              <p:nvPr/>
            </p:nvSpPr>
            <p:spPr bwMode="auto">
              <a:xfrm>
                <a:off x="3919078" y="4716101"/>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6" name="Arc 15"/>
              <p:cNvSpPr>
                <a:spLocks noChangeAspect="1"/>
              </p:cNvSpPr>
              <p:nvPr/>
            </p:nvSpPr>
            <p:spPr bwMode="auto">
              <a:xfrm>
                <a:off x="3919078" y="3956907"/>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sp>
            <p:nvSpPr>
              <p:cNvPr id="17" name="Arc 16"/>
              <p:cNvSpPr>
                <a:spLocks noChangeAspect="1"/>
              </p:cNvSpPr>
              <p:nvPr/>
            </p:nvSpPr>
            <p:spPr bwMode="auto">
              <a:xfrm>
                <a:off x="3919078" y="5475296"/>
                <a:ext cx="697201" cy="697201"/>
              </a:xfrm>
              <a:prstGeom prst="arc">
                <a:avLst>
                  <a:gd name="adj1" fmla="val 16200000"/>
                  <a:gd name="adj2" fmla="val 5399910"/>
                </a:avLst>
              </a:prstGeom>
              <a:noFill/>
              <a:ln w="19050" cap="flat" cmpd="sng" algn="ctr">
                <a:solidFill>
                  <a:schemeClr val="tx1"/>
                </a:solidFill>
                <a:prstDash val="solid"/>
                <a:round/>
                <a:headEnd type="arrow" w="sm" len="sm"/>
                <a:tailEnd type="none" w="sm" len="sm"/>
              </a:ln>
              <a:effectLst/>
            </p:spPr>
            <p:txBody>
              <a:bodyPr rtlCol="0" anchor="ctr"/>
              <a:lstStyle/>
              <a:p>
                <a:pPr algn="ctr"/>
                <a:endParaRPr lang="en-US" dirty="0"/>
              </a:p>
            </p:txBody>
          </p:sp>
        </p:grpSp>
        <p:sp>
          <p:nvSpPr>
            <p:cNvPr id="18" name="TextBox 17"/>
            <p:cNvSpPr txBox="1"/>
            <p:nvPr/>
          </p:nvSpPr>
          <p:spPr>
            <a:xfrm>
              <a:off x="4726169" y="33789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19" name="TextBox 18"/>
            <p:cNvSpPr txBox="1"/>
            <p:nvPr/>
          </p:nvSpPr>
          <p:spPr>
            <a:xfrm>
              <a:off x="4726169" y="4074481"/>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sp>
          <p:nvSpPr>
            <p:cNvPr id="20" name="TextBox 19"/>
            <p:cNvSpPr txBox="1"/>
            <p:nvPr/>
          </p:nvSpPr>
          <p:spPr>
            <a:xfrm>
              <a:off x="4726169" y="4873133"/>
              <a:ext cx="879677" cy="184666"/>
            </a:xfrm>
            <a:prstGeom prst="rect">
              <a:avLst/>
            </a:prstGeom>
            <a:noFill/>
          </p:spPr>
          <p:txBody>
            <a:bodyPr wrap="square" lIns="0" tIns="0" rIns="0" bIns="0" rtlCol="0" anchor="ctr" anchorCtr="1">
              <a:spAutoFit/>
            </a:bodyPr>
            <a:lstStyle/>
            <a:p>
              <a:r>
                <a:rPr lang="en-US" sz="1200" b="1" dirty="0" smtClean="0"/>
                <a:t>Measure</a:t>
              </a:r>
              <a:endParaRPr lang="en-US" sz="1200" b="1" dirty="0"/>
            </a:p>
          </p:txBody>
        </p:sp>
        <p:sp>
          <p:nvSpPr>
            <p:cNvPr id="21" name="TextBox 20"/>
            <p:cNvSpPr txBox="1"/>
            <p:nvPr/>
          </p:nvSpPr>
          <p:spPr>
            <a:xfrm>
              <a:off x="4726169" y="5555740"/>
              <a:ext cx="879677" cy="184666"/>
            </a:xfrm>
            <a:prstGeom prst="rect">
              <a:avLst/>
            </a:prstGeom>
            <a:noFill/>
          </p:spPr>
          <p:txBody>
            <a:bodyPr wrap="square" lIns="0" tIns="0" rIns="0" bIns="0" rtlCol="0" anchor="ctr" anchorCtr="1">
              <a:spAutoFit/>
            </a:bodyPr>
            <a:lstStyle/>
            <a:p>
              <a:pPr algn="ctr"/>
              <a:r>
                <a:rPr lang="en-US" sz="1200" b="1" dirty="0" smtClean="0"/>
                <a:t>Measure</a:t>
              </a:r>
              <a:endParaRPr lang="en-US" sz="1200" b="1" dirty="0"/>
            </a:p>
          </p:txBody>
        </p:sp>
        <p:cxnSp>
          <p:nvCxnSpPr>
            <p:cNvPr id="22" name="Straight Arrow Connector 21"/>
            <p:cNvCxnSpPr/>
            <p:nvPr/>
          </p:nvCxnSpPr>
          <p:spPr bwMode="auto">
            <a:xfrm rot="5400000" flipV="1">
              <a:off x="6860592" y="3928906"/>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3" name="Straight Arrow Connector 22"/>
            <p:cNvCxnSpPr/>
            <p:nvPr/>
          </p:nvCxnSpPr>
          <p:spPr bwMode="auto">
            <a:xfrm rot="10800000">
              <a:off x="5498613" y="4173830"/>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4" name="Straight Arrow Connector 23"/>
            <p:cNvCxnSpPr/>
            <p:nvPr/>
          </p:nvCxnSpPr>
          <p:spPr bwMode="auto">
            <a:xfrm rot="16200000">
              <a:off x="6670284" y="4899321"/>
              <a:ext cx="192021"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5" name="Straight Arrow Connector 24"/>
            <p:cNvCxnSpPr/>
            <p:nvPr/>
          </p:nvCxnSpPr>
          <p:spPr bwMode="auto">
            <a:xfrm rot="10800000" flipV="1">
              <a:off x="5504423" y="4995331"/>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rot="10800000">
              <a:off x="5511852" y="3494567"/>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cxnSp>
          <p:nvCxnSpPr>
            <p:cNvPr id="27" name="Straight Arrow Connector 26"/>
            <p:cNvCxnSpPr/>
            <p:nvPr/>
          </p:nvCxnSpPr>
          <p:spPr bwMode="auto">
            <a:xfrm rot="16200000">
              <a:off x="6860592" y="5237651"/>
              <a:ext cx="86868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28" name="Straight Arrow Connector 27"/>
            <p:cNvCxnSpPr/>
            <p:nvPr/>
          </p:nvCxnSpPr>
          <p:spPr bwMode="auto">
            <a:xfrm rot="10800000">
              <a:off x="5511852" y="5664879"/>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nvGrpSpPr>
            <p:cNvPr id="29" name="Group 28"/>
            <p:cNvGrpSpPr/>
            <p:nvPr/>
          </p:nvGrpSpPr>
          <p:grpSpPr>
            <a:xfrm>
              <a:off x="6656815" y="4358255"/>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smtClean="0"/>
                  <a:t>TPM</a:t>
                </a:r>
                <a:endParaRPr lang="en-US" sz="2000" b="1" dirty="0"/>
              </a:p>
            </p:txBody>
          </p:sp>
        </p:grpSp>
        <p:grpSp>
          <p:nvGrpSpPr>
            <p:cNvPr id="32" name="Group 31"/>
            <p:cNvGrpSpPr/>
            <p:nvPr/>
          </p:nvGrpSpPr>
          <p:grpSpPr>
            <a:xfrm>
              <a:off x="1527157" y="2989830"/>
              <a:ext cx="2953042" cy="3194050"/>
              <a:chOff x="3104858" y="2828655"/>
              <a:chExt cx="2953042" cy="3194050"/>
            </a:xfrm>
          </p:grpSpPr>
          <p:grpSp>
            <p:nvGrpSpPr>
              <p:cNvPr id="33" name="Group 32"/>
              <p:cNvGrpSpPr/>
              <p:nvPr/>
            </p:nvGrpSpPr>
            <p:grpSpPr>
              <a:xfrm>
                <a:off x="4581379" y="3291486"/>
                <a:ext cx="0" cy="2514600"/>
                <a:chOff x="3674950" y="3291486"/>
                <a:chExt cx="0" cy="2514600"/>
              </a:xfrm>
            </p:grpSpPr>
            <p:cxnSp>
              <p:nvCxnSpPr>
                <p:cNvPr id="55" name="Straight Arrow Connector 54"/>
                <p:cNvCxnSpPr/>
                <p:nvPr/>
              </p:nvCxnSpPr>
              <p:spPr bwMode="auto">
                <a:xfrm rot="16200000">
                  <a:off x="3446350" y="35200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6" name="Straight Arrow Connector 55"/>
                <p:cNvCxnSpPr/>
                <p:nvPr/>
              </p:nvCxnSpPr>
              <p:spPr bwMode="auto">
                <a:xfrm rot="16200000">
                  <a:off x="3446350" y="42058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rot="16200000">
                  <a:off x="3446350" y="48916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cxnSp>
              <p:nvCxnSpPr>
                <p:cNvPr id="58" name="Straight Arrow Connector 57"/>
                <p:cNvCxnSpPr/>
                <p:nvPr/>
              </p:nvCxnSpPr>
              <p:spPr bwMode="auto">
                <a:xfrm rot="16200000">
                  <a:off x="3446350" y="5577486"/>
                  <a:ext cx="457200" cy="0"/>
                </a:xfrm>
                <a:prstGeom prst="straightConnector1">
                  <a:avLst/>
                </a:prstGeom>
                <a:solidFill>
                  <a:schemeClr val="accent1"/>
                </a:solidFill>
                <a:ln w="19050" cap="flat" cmpd="sng" algn="ctr">
                  <a:solidFill>
                    <a:schemeClr val="tx1"/>
                  </a:solidFill>
                  <a:prstDash val="solid"/>
                  <a:round/>
                  <a:headEnd type="none" w="sm" len="sm"/>
                  <a:tailEnd type="arrow"/>
                </a:ln>
                <a:effectLst/>
              </p:spPr>
            </p:cxnSp>
          </p:grpSp>
          <p:grpSp>
            <p:nvGrpSpPr>
              <p:cNvPr id="39" name="Group 38"/>
              <p:cNvGrpSpPr/>
              <p:nvPr/>
            </p:nvGrpSpPr>
            <p:grpSpPr>
              <a:xfrm>
                <a:off x="3104858" y="2828655"/>
                <a:ext cx="2953042" cy="3194050"/>
                <a:chOff x="3104858" y="2828655"/>
                <a:chExt cx="2953042" cy="3194050"/>
              </a:xfrm>
            </p:grpSpPr>
            <p:grpSp>
              <p:nvGrpSpPr>
                <p:cNvPr id="40" name="Group 39"/>
                <p:cNvGrpSpPr/>
                <p:nvPr/>
              </p:nvGrpSpPr>
              <p:grpSpPr>
                <a:xfrm>
                  <a:off x="3104858" y="2828655"/>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3104858" y="3512867"/>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Operating System</a:t>
                    </a:r>
                    <a:endParaRPr lang="en-US" sz="1600" b="1" dirty="0">
                      <a:solidFill>
                        <a:schemeClr val="bg1"/>
                      </a:solidFill>
                    </a:endParaRPr>
                  </a:p>
                </p:txBody>
              </p:sp>
            </p:grpSp>
            <p:grpSp>
              <p:nvGrpSpPr>
                <p:cNvPr id="42" name="Group 41"/>
                <p:cNvGrpSpPr/>
                <p:nvPr/>
              </p:nvGrpSpPr>
              <p:grpSpPr>
                <a:xfrm>
                  <a:off x="3104858" y="4197080"/>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smtClean="0">
                        <a:solidFill>
                          <a:srgbClr val="FFFFFF"/>
                        </a:solidFill>
                      </a:rPr>
                      <a:t>Bootloader</a:t>
                    </a:r>
                    <a:endParaRPr lang="en-US" sz="1600" b="1" dirty="0">
                      <a:solidFill>
                        <a:srgbClr val="FFFFFF"/>
                      </a:solidFill>
                    </a:endParaRPr>
                  </a:p>
                </p:txBody>
              </p:sp>
            </p:grpSp>
            <p:grpSp>
              <p:nvGrpSpPr>
                <p:cNvPr id="43" name="Group 42"/>
                <p:cNvGrpSpPr/>
                <p:nvPr/>
              </p:nvGrpSpPr>
              <p:grpSpPr>
                <a:xfrm>
                  <a:off x="3104858" y="4881292"/>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Firmware</a:t>
                    </a:r>
                    <a:endParaRPr lang="en-US" sz="1600" b="1" dirty="0">
                      <a:solidFill>
                        <a:schemeClr val="bg1"/>
                      </a:solidFill>
                    </a:endParaRPr>
                  </a:p>
                </p:txBody>
              </p:sp>
            </p:grpSp>
            <p:grpSp>
              <p:nvGrpSpPr>
                <p:cNvPr id="44" name="Group 43"/>
                <p:cNvGrpSpPr/>
                <p:nvPr/>
              </p:nvGrpSpPr>
              <p:grpSpPr>
                <a:xfrm>
                  <a:off x="3104858" y="5565505"/>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smtClean="0">
                        <a:solidFill>
                          <a:schemeClr val="bg1"/>
                        </a:solidFill>
                      </a:rPr>
                      <a:t>Bios</a:t>
                    </a:r>
                    <a:endParaRPr lang="en-US" sz="1600" b="1" dirty="0">
                      <a:solidFill>
                        <a:schemeClr val="bg1"/>
                      </a:solidFill>
                    </a:endParaRPr>
                  </a:p>
                </p:txBody>
              </p:sp>
            </p:grpSp>
          </p:grpSp>
        </p:grpSp>
      </p:grpSp>
      <p:pic>
        <p:nvPicPr>
          <p:cNvPr id="59" name="Picture 58" descr="chip.png"/>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9473619" y="3714205"/>
            <a:ext cx="816222" cy="816222"/>
          </a:xfrm>
          <a:prstGeom prst="rect">
            <a:avLst/>
          </a:prstGeom>
        </p:spPr>
      </p:pic>
      <p:sp>
        <p:nvSpPr>
          <p:cNvPr id="66" name="Rounded Rectangle 65"/>
          <p:cNvSpPr/>
          <p:nvPr/>
        </p:nvSpPr>
        <p:spPr bwMode="auto">
          <a:xfrm>
            <a:off x="3355219" y="4877608"/>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 Static</a:t>
            </a:r>
            <a:r>
              <a:rPr kumimoji="0" lang="en-US" sz="1400" b="1" i="0" u="none" strike="noStrike" cap="none" normalizeH="0" dirty="0" smtClean="0">
                <a:ln>
                  <a:noFill/>
                </a:ln>
                <a:solidFill>
                  <a:schemeClr val="tx1"/>
                </a:solidFill>
                <a:effectLst/>
                <a:latin typeface="Arial" pitchFamily="-110" charset="0"/>
              </a:rPr>
              <a:t> Root of Trust</a:t>
            </a:r>
            <a:endParaRPr kumimoji="0" lang="en-US" sz="1400" b="1" i="0" u="none" strike="noStrike" cap="none" normalizeH="0" baseline="0" dirty="0" smtClean="0">
              <a:ln>
                <a:noFill/>
              </a:ln>
              <a:solidFill>
                <a:schemeClr val="tx1"/>
              </a:solidFill>
              <a:effectLst/>
              <a:latin typeface="Arial" pitchFamily="-110" charset="0"/>
            </a:endParaRPr>
          </a:p>
        </p:txBody>
      </p:sp>
      <p:sp>
        <p:nvSpPr>
          <p:cNvPr id="67" name="Rounded Rectangle 66"/>
          <p:cNvSpPr/>
          <p:nvPr/>
        </p:nvSpPr>
        <p:spPr bwMode="auto">
          <a:xfrm>
            <a:off x="3355219" y="5596006"/>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smtClean="0"/>
              <a:t>Intel BootGuard</a:t>
            </a:r>
            <a:endParaRPr kumimoji="0" lang="en-US" sz="1400" b="1" i="0" u="none" strike="noStrike" cap="none" normalizeH="0" baseline="0" dirty="0" smtClean="0">
              <a:ln>
                <a:noFill/>
              </a:ln>
              <a:solidFill>
                <a:schemeClr val="tx1"/>
              </a:solidFill>
              <a:effectLst/>
              <a:latin typeface="Arial" pitchFamily="-110" charset="0"/>
            </a:endParaRPr>
          </a:p>
        </p:txBody>
      </p:sp>
      <p:sp>
        <p:nvSpPr>
          <p:cNvPr id="68" name="Rounded Rectangle 67"/>
          <p:cNvSpPr/>
          <p:nvPr/>
        </p:nvSpPr>
        <p:spPr bwMode="auto">
          <a:xfrm>
            <a:off x="1854598" y="4131082"/>
            <a:ext cx="1390189" cy="1232009"/>
          </a:xfrm>
          <a:prstGeom prst="roundRect">
            <a:avLst>
              <a:gd name="adj" fmla="val 957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UEFI Secure Boot</a:t>
            </a:r>
          </a:p>
        </p:txBody>
      </p:sp>
      <p:sp>
        <p:nvSpPr>
          <p:cNvPr id="69" name="Rounded Rectangle 68"/>
          <p:cNvSpPr/>
          <p:nvPr/>
        </p:nvSpPr>
        <p:spPr bwMode="auto">
          <a:xfrm>
            <a:off x="3355219" y="2791954"/>
            <a:ext cx="1390189" cy="47415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Linux IMA</a:t>
            </a:r>
          </a:p>
        </p:txBody>
      </p:sp>
      <p:sp>
        <p:nvSpPr>
          <p:cNvPr id="70" name="Rounded Rectangle 69"/>
          <p:cNvSpPr/>
          <p:nvPr/>
        </p:nvSpPr>
        <p:spPr bwMode="auto">
          <a:xfrm>
            <a:off x="3355219"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t</a:t>
            </a:r>
            <a:r>
              <a:rPr kumimoji="0" lang="en-US" sz="1400" b="1" i="0" u="none" strike="noStrike" cap="none" normalizeH="0" baseline="0" dirty="0" smtClean="0">
                <a:ln>
                  <a:noFill/>
                </a:ln>
                <a:solidFill>
                  <a:schemeClr val="tx1"/>
                </a:solidFill>
                <a:effectLst/>
                <a:latin typeface="Arial" pitchFamily="-110" charset="0"/>
              </a:rPr>
              <a:t>boot / </a:t>
            </a:r>
            <a:br>
              <a:rPr kumimoji="0" lang="en-US" sz="1400" b="1" i="0" u="none" strike="noStrike" cap="none" normalizeH="0" baseline="0" dirty="0" smtClean="0">
                <a:ln>
                  <a:noFill/>
                </a:ln>
                <a:solidFill>
                  <a:schemeClr val="tx1"/>
                </a:solidFill>
                <a:effectLst/>
                <a:latin typeface="Arial" pitchFamily="-110" charset="0"/>
              </a:rPr>
            </a:br>
            <a:r>
              <a:rPr kumimoji="0" lang="en-US" sz="1400" b="1" i="0" u="none" strike="noStrike" cap="none" normalizeH="0" baseline="0" dirty="0" smtClean="0">
                <a:ln>
                  <a:noFill/>
                </a:ln>
                <a:solidFill>
                  <a:schemeClr val="tx1"/>
                </a:solidFill>
                <a:effectLst/>
                <a:latin typeface="Arial" pitchFamily="-110" charset="0"/>
              </a:rPr>
              <a:t>Intel TXT</a:t>
            </a:r>
          </a:p>
        </p:txBody>
      </p:sp>
      <p:sp>
        <p:nvSpPr>
          <p:cNvPr id="71" name="Rounded Rectangle 70"/>
          <p:cNvSpPr/>
          <p:nvPr/>
        </p:nvSpPr>
        <p:spPr bwMode="auto">
          <a:xfrm>
            <a:off x="1854598" y="3529849"/>
            <a:ext cx="1390189" cy="470053"/>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TrustedGRUB</a:t>
            </a:r>
          </a:p>
        </p:txBody>
      </p:sp>
      <p:sp>
        <p:nvSpPr>
          <p:cNvPr id="72" name="Rounded Rectangle 71"/>
          <p:cNvSpPr/>
          <p:nvPr/>
        </p:nvSpPr>
        <p:spPr bwMode="auto">
          <a:xfrm>
            <a:off x="3352093" y="4131082"/>
            <a:ext cx="1390189" cy="746526"/>
          </a:xfrm>
          <a:prstGeom prst="roundRect">
            <a:avLst>
              <a:gd name="adj" fmla="val 19599"/>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110" charset="0"/>
              </a:rPr>
              <a:t>BIOS</a:t>
            </a:r>
          </a:p>
        </p:txBody>
      </p:sp>
    </p:spTree>
    <p:extLst>
      <p:ext uri="{BB962C8B-B14F-4D97-AF65-F5344CB8AC3E}">
        <p14:creationId xmlns:p14="http://schemas.microsoft.com/office/powerpoint/2010/main" val="4097840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Lst>
  </p:timing>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Lincoln_2012_v16x9.potx</Template>
  <TotalTime>13945</TotalTime>
  <Pages>1</Pages>
  <Words>1700</Words>
  <Application>Microsoft Macintosh PowerPoint</Application>
  <PresentationFormat>Custom</PresentationFormat>
  <Paragraphs>467</Paragraphs>
  <Slides>30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Lincoln_2012_v16x9</vt:lpstr>
      <vt:lpstr>Equation</vt:lpstr>
      <vt:lpstr>Microsoft Equation</vt:lpstr>
      <vt:lpstr>Bootstrapping and Maintaining  Trust in the Cloud</vt:lpstr>
      <vt:lpstr>Hosting Sensitive Applications in the Cloud</vt:lpstr>
      <vt:lpstr>Cloud Trust Challenges</vt:lpstr>
      <vt:lpstr>IaaS Cloud Security Today</vt:lpstr>
      <vt:lpstr>Once Upon a Time, I Started Trusting my System…</vt:lpstr>
      <vt:lpstr>Once Upon a Time, I Started Trusting my System…</vt:lpstr>
      <vt:lpstr>Outline</vt:lpstr>
      <vt:lpstr>Trusted Platform Module Hardware Root of Trust</vt:lpstr>
      <vt:lpstr>Integrity Measurement</vt:lpstr>
      <vt:lpstr>Attestation</vt:lpstr>
      <vt:lpstr>So, Why isn’t This Solved?</vt:lpstr>
      <vt:lpstr>Keylime Overview</vt:lpstr>
      <vt:lpstr>Related Work</vt:lpstr>
      <vt:lpstr>Keylime Architecture</vt:lpstr>
      <vt:lpstr>Keylime AIK Registration</vt:lpstr>
      <vt:lpstr>Keylime Bootstrap Key Derivation Details (Part 1)</vt:lpstr>
      <vt:lpstr>Keylime Bootstrap Key Derivation Details (Part 2)</vt:lpstr>
      <vt:lpstr>Keylime Integrity Measurement</vt:lpstr>
      <vt:lpstr>Keylime Software Certificate Authority</vt:lpstr>
      <vt:lpstr>Virtualizing Keylime – Background</vt:lpstr>
      <vt:lpstr>Virtualizing Keylime – Architecture </vt:lpstr>
      <vt:lpstr>Evaluation – Latency </vt:lpstr>
      <vt:lpstr>Options for Cloud Verifier Deployment</vt:lpstr>
      <vt:lpstr>Summary</vt:lpstr>
      <vt:lpstr>Legal Notices</vt:lpstr>
      <vt:lpstr>Backup</vt:lpstr>
      <vt:lpstr>Some Keys to Remember</vt:lpstr>
      <vt:lpstr>Keylime Registration</vt:lpstr>
      <vt:lpstr>Keylime Bootstrap Key Derivation Details</vt:lpstr>
      <vt:lpstr>Keylime Bootstrap Key Derivation Overview</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Nabil Schear</cp:lastModifiedBy>
  <cp:revision>1802</cp:revision>
  <cp:lastPrinted>2016-05-05T12:38:50Z</cp:lastPrinted>
  <dcterms:created xsi:type="dcterms:W3CDTF">2008-05-27T20:28:58Z</dcterms:created>
  <dcterms:modified xsi:type="dcterms:W3CDTF">2017-02-03T21:00:18Z</dcterms:modified>
  <cp:category/>
</cp:coreProperties>
</file>