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8"/>
  </p:notesMasterIdLst>
  <p:handoutMasterIdLst>
    <p:handoutMasterId r:id="rId19"/>
  </p:handoutMasterIdLst>
  <p:sldIdLst>
    <p:sldId id="359" r:id="rId2"/>
    <p:sldId id="446" r:id="rId3"/>
    <p:sldId id="505" r:id="rId4"/>
    <p:sldId id="448" r:id="rId5"/>
    <p:sldId id="449" r:id="rId6"/>
    <p:sldId id="450" r:id="rId7"/>
    <p:sldId id="451" r:id="rId8"/>
    <p:sldId id="507" r:id="rId9"/>
    <p:sldId id="491" r:id="rId10"/>
    <p:sldId id="457" r:id="rId11"/>
    <p:sldId id="463" r:id="rId12"/>
    <p:sldId id="465" r:id="rId13"/>
    <p:sldId id="454" r:id="rId14"/>
    <p:sldId id="461" r:id="rId15"/>
    <p:sldId id="466" r:id="rId16"/>
    <p:sldId id="430" r:id="rId17"/>
  </p:sldIdLst>
  <p:sldSz cx="12188825" cy="6858000"/>
  <p:notesSz cx="7010400" cy="9271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920">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600"/>
    <a:srgbClr val="84AAD3"/>
    <a:srgbClr val="9C009C"/>
    <a:srgbClr val="0A2EDE"/>
    <a:srgbClr val="D2DCF2"/>
    <a:srgbClr val="B2B2B2"/>
    <a:srgbClr val="A6A6A6"/>
    <a:srgbClr val="4D4D4D"/>
    <a:srgbClr val="00539B"/>
    <a:srgbClr val="5D87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69" autoAdjust="0"/>
    <p:restoredTop sz="91543" autoAdjust="0"/>
  </p:normalViewPr>
  <p:slideViewPr>
    <p:cSldViewPr snapToGrid="0">
      <p:cViewPr varScale="1">
        <p:scale>
          <a:sx n="106" d="100"/>
          <a:sy n="106" d="100"/>
        </p:scale>
        <p:origin x="976" y="184"/>
      </p:cViewPr>
      <p:guideLst>
        <p:guide orient="horz" pos="2160"/>
        <p:guide pos="3839"/>
      </p:guideLst>
    </p:cSldViewPr>
  </p:slideViewPr>
  <p:outlineViewPr>
    <p:cViewPr>
      <p:scale>
        <a:sx n="33" d="100"/>
        <a:sy n="33" d="100"/>
      </p:scale>
      <p:origin x="0" y="712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2" d="100"/>
          <a:sy n="112" d="100"/>
        </p:scale>
        <p:origin x="-3732" y="-84"/>
      </p:cViewPr>
      <p:guideLst>
        <p:guide orient="horz" pos="2920"/>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0"/>
    <c:plotArea>
      <c:layout/>
      <c:barChart>
        <c:barDir val="col"/>
        <c:grouping val="clustered"/>
        <c:varyColors val="0"/>
        <c:ser>
          <c:idx val="0"/>
          <c:order val="0"/>
          <c:tx>
            <c:strRef>
              <c:f>Sheet1!$B$1</c:f>
              <c:strCache>
                <c:ptCount val="1"/>
                <c:pt idx="0">
                  <c:v>Physical</c:v>
                </c:pt>
              </c:strCache>
            </c:strRef>
          </c:tx>
          <c:invertIfNegative val="0"/>
          <c:cat>
            <c:strRef>
              <c:f>Sheet1!$A$2:$A$3</c:f>
              <c:strCache>
                <c:ptCount val="2"/>
                <c:pt idx="0">
                  <c:v>Bootstrap Key</c:v>
                </c:pt>
                <c:pt idx="1">
                  <c:v>Integrity Measurement</c:v>
                </c:pt>
              </c:strCache>
            </c:strRef>
          </c:cat>
          <c:val>
            <c:numRef>
              <c:f>Sheet1!$B$2:$B$3</c:f>
              <c:numCache>
                <c:formatCode>General</c:formatCode>
                <c:ptCount val="2"/>
                <c:pt idx="0">
                  <c:v>792</c:v>
                </c:pt>
                <c:pt idx="1">
                  <c:v>792</c:v>
                </c:pt>
              </c:numCache>
            </c:numRef>
          </c:val>
          <c:extLst>
            <c:ext xmlns:c16="http://schemas.microsoft.com/office/drawing/2014/chart" uri="{C3380CC4-5D6E-409C-BE32-E72D297353CC}">
              <c16:uniqueId val="{00000000-AFB1-424E-B2F7-594A667E9003}"/>
            </c:ext>
          </c:extLst>
        </c:ser>
        <c:ser>
          <c:idx val="1"/>
          <c:order val="1"/>
          <c:tx>
            <c:strRef>
              <c:f>Sheet1!$C$1</c:f>
              <c:strCache>
                <c:ptCount val="1"/>
                <c:pt idx="0">
                  <c:v>Virtual</c:v>
                </c:pt>
              </c:strCache>
            </c:strRef>
          </c:tx>
          <c:invertIfNegative val="0"/>
          <c:cat>
            <c:strRef>
              <c:f>Sheet1!$A$2:$A$3</c:f>
              <c:strCache>
                <c:ptCount val="2"/>
                <c:pt idx="0">
                  <c:v>Bootstrap Key</c:v>
                </c:pt>
                <c:pt idx="1">
                  <c:v>Integrity Measurement</c:v>
                </c:pt>
              </c:strCache>
            </c:strRef>
          </c:cat>
          <c:val>
            <c:numRef>
              <c:f>Sheet1!$C$2:$C$3</c:f>
              <c:numCache>
                <c:formatCode>General</c:formatCode>
                <c:ptCount val="2"/>
                <c:pt idx="0">
                  <c:v>1555</c:v>
                </c:pt>
                <c:pt idx="1">
                  <c:v>108</c:v>
                </c:pt>
              </c:numCache>
            </c:numRef>
          </c:val>
          <c:extLst>
            <c:ext xmlns:c16="http://schemas.microsoft.com/office/drawing/2014/chart" uri="{C3380CC4-5D6E-409C-BE32-E72D297353CC}">
              <c16:uniqueId val="{00000001-AFB1-424E-B2F7-594A667E9003}"/>
            </c:ext>
          </c:extLst>
        </c:ser>
        <c:dLbls>
          <c:showLegendKey val="0"/>
          <c:showVal val="0"/>
          <c:showCatName val="0"/>
          <c:showSerName val="0"/>
          <c:showPercent val="0"/>
          <c:showBubbleSize val="0"/>
        </c:dLbls>
        <c:gapWidth val="150"/>
        <c:axId val="832498352"/>
        <c:axId val="832503232"/>
      </c:barChart>
      <c:catAx>
        <c:axId val="832498352"/>
        <c:scaling>
          <c:orientation val="minMax"/>
        </c:scaling>
        <c:delete val="0"/>
        <c:axPos val="b"/>
        <c:numFmt formatCode="General" sourceLinked="0"/>
        <c:majorTickMark val="none"/>
        <c:minorTickMark val="none"/>
        <c:tickLblPos val="nextTo"/>
        <c:txPr>
          <a:bodyPr/>
          <a:lstStyle/>
          <a:p>
            <a:pPr>
              <a:defRPr b="1" i="0"/>
            </a:pPr>
            <a:endParaRPr lang="en-US"/>
          </a:p>
        </c:txPr>
        <c:crossAx val="832503232"/>
        <c:crosses val="autoZero"/>
        <c:auto val="1"/>
        <c:lblAlgn val="ctr"/>
        <c:lblOffset val="100"/>
        <c:noMultiLvlLbl val="0"/>
      </c:catAx>
      <c:valAx>
        <c:axId val="832503232"/>
        <c:scaling>
          <c:orientation val="minMax"/>
        </c:scaling>
        <c:delete val="0"/>
        <c:axPos val="l"/>
        <c:majorGridlines/>
        <c:title>
          <c:tx>
            <c:rich>
              <a:bodyPr rot="-5400000" vert="horz"/>
              <a:lstStyle/>
              <a:p>
                <a:pPr>
                  <a:defRPr/>
                </a:pPr>
                <a:r>
                  <a:rPr lang="en-US" dirty="0"/>
                  <a:t>Delay (ms)</a:t>
                </a:r>
              </a:p>
            </c:rich>
          </c:tx>
          <c:overlay val="0"/>
        </c:title>
        <c:numFmt formatCode="General" sourceLinked="1"/>
        <c:majorTickMark val="none"/>
        <c:minorTickMark val="none"/>
        <c:tickLblPos val="nextTo"/>
        <c:txPr>
          <a:bodyPr/>
          <a:lstStyle/>
          <a:p>
            <a:pPr>
              <a:defRPr b="1" i="0"/>
            </a:pPr>
            <a:endParaRPr lang="en-US"/>
          </a:p>
        </c:txPr>
        <c:crossAx val="832498352"/>
        <c:crosses val="autoZero"/>
        <c:crossBetween val="between"/>
      </c:valAx>
    </c:plotArea>
    <c:legend>
      <c:legendPos val="b"/>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35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3550"/>
          </a:xfrm>
          <a:prstGeom prst="rect">
            <a:avLst/>
          </a:prstGeom>
        </p:spPr>
        <p:txBody>
          <a:bodyPr vert="horz" lIns="91440" tIns="45720" rIns="91440" bIns="45720" rtlCol="0"/>
          <a:lstStyle>
            <a:lvl1pPr algn="r">
              <a:defRPr sz="1200"/>
            </a:lvl1pPr>
          </a:lstStyle>
          <a:p>
            <a:fld id="{2151C11E-1A00-48AF-8C08-97C362C67874}" type="datetimeFigureOut">
              <a:rPr lang="en-US" smtClean="0"/>
              <a:pPr/>
              <a:t>5/4/18</a:t>
            </a:fld>
            <a:endParaRPr lang="en-US" dirty="0"/>
          </a:p>
        </p:txBody>
      </p:sp>
      <p:sp>
        <p:nvSpPr>
          <p:cNvPr id="4" name="Footer Placeholder 3"/>
          <p:cNvSpPr>
            <a:spLocks noGrp="1"/>
          </p:cNvSpPr>
          <p:nvPr>
            <p:ph type="ftr" sz="quarter" idx="2"/>
          </p:nvPr>
        </p:nvSpPr>
        <p:spPr>
          <a:xfrm>
            <a:off x="0" y="8805863"/>
            <a:ext cx="3038475" cy="46355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05863"/>
            <a:ext cx="3038475" cy="463550"/>
          </a:xfrm>
          <a:prstGeom prst="rect">
            <a:avLst/>
          </a:prstGeom>
        </p:spPr>
        <p:txBody>
          <a:bodyPr vert="horz" lIns="91440" tIns="45720" rIns="91440" bIns="45720" rtlCol="0" anchor="b"/>
          <a:lstStyle>
            <a:lvl1pPr algn="r">
              <a:defRPr sz="1200"/>
            </a:lvl1pPr>
          </a:lstStyle>
          <a:p>
            <a:fld id="{2AFFDF9B-F3F5-4382-A25B-4EAA3B410B8E}" type="slidenum">
              <a:rPr lang="en-US" smtClean="0"/>
              <a:pPr/>
              <a:t>‹#›</a:t>
            </a:fld>
            <a:endParaRPr lang="en-US" dirty="0"/>
          </a:p>
        </p:txBody>
      </p:sp>
    </p:spTree>
    <p:extLst>
      <p:ext uri="{BB962C8B-B14F-4D97-AF65-F5344CB8AC3E}">
        <p14:creationId xmlns:p14="http://schemas.microsoft.com/office/powerpoint/2010/main" val="40988951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550"/>
          </a:xfrm>
          <a:prstGeom prst="rect">
            <a:avLst/>
          </a:prstGeom>
        </p:spPr>
        <p:txBody>
          <a:bodyPr vert="horz" lIns="93018" tIns="46510" rIns="93018" bIns="4651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970938" y="0"/>
            <a:ext cx="3037840" cy="463550"/>
          </a:xfrm>
          <a:prstGeom prst="rect">
            <a:avLst/>
          </a:prstGeom>
        </p:spPr>
        <p:txBody>
          <a:bodyPr vert="horz" lIns="93018" tIns="46510" rIns="93018" bIns="46510" rtlCol="0"/>
          <a:lstStyle>
            <a:lvl1pPr algn="r">
              <a:defRPr sz="1200">
                <a:latin typeface="Arial" pitchFamily="34" charset="0"/>
              </a:defRPr>
            </a:lvl1pPr>
          </a:lstStyle>
          <a:p>
            <a:fld id="{8C7BB64C-82E2-466C-9C50-B2DA6307AB11}" type="datetimeFigureOut">
              <a:rPr lang="en-US" smtClean="0"/>
              <a:pPr/>
              <a:t>5/4/18</a:t>
            </a:fld>
            <a:endParaRPr lang="en-US" dirty="0"/>
          </a:p>
        </p:txBody>
      </p:sp>
      <p:sp>
        <p:nvSpPr>
          <p:cNvPr id="4" name="Slide Image Placeholder 3"/>
          <p:cNvSpPr>
            <a:spLocks noGrp="1" noRot="1" noChangeAspect="1"/>
          </p:cNvSpPr>
          <p:nvPr>
            <p:ph type="sldImg" idx="2"/>
          </p:nvPr>
        </p:nvSpPr>
        <p:spPr>
          <a:xfrm>
            <a:off x="415925" y="696913"/>
            <a:ext cx="6178550" cy="3476625"/>
          </a:xfrm>
          <a:prstGeom prst="rect">
            <a:avLst/>
          </a:prstGeom>
          <a:noFill/>
          <a:ln w="12700">
            <a:solidFill>
              <a:prstClr val="black"/>
            </a:solidFill>
          </a:ln>
        </p:spPr>
        <p:txBody>
          <a:bodyPr vert="horz" lIns="93018" tIns="46510" rIns="93018" bIns="46510" rtlCol="0" anchor="ctr"/>
          <a:lstStyle/>
          <a:p>
            <a:endParaRPr lang="en-US" dirty="0"/>
          </a:p>
        </p:txBody>
      </p:sp>
      <p:sp>
        <p:nvSpPr>
          <p:cNvPr id="5" name="Notes Placeholder 4"/>
          <p:cNvSpPr>
            <a:spLocks noGrp="1"/>
          </p:cNvSpPr>
          <p:nvPr>
            <p:ph type="body" sz="quarter" idx="3"/>
          </p:nvPr>
        </p:nvSpPr>
        <p:spPr>
          <a:xfrm>
            <a:off x="701040" y="4403725"/>
            <a:ext cx="5608320" cy="4171950"/>
          </a:xfrm>
          <a:prstGeom prst="rect">
            <a:avLst/>
          </a:prstGeom>
        </p:spPr>
        <p:txBody>
          <a:bodyPr vert="horz" lIns="93018" tIns="46510" rIns="93018" bIns="4651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05842"/>
            <a:ext cx="3037840" cy="463550"/>
          </a:xfrm>
          <a:prstGeom prst="rect">
            <a:avLst/>
          </a:prstGeom>
        </p:spPr>
        <p:txBody>
          <a:bodyPr vert="horz" lIns="93018" tIns="46510" rIns="93018" bIns="4651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970938" y="8805842"/>
            <a:ext cx="3037840" cy="463550"/>
          </a:xfrm>
          <a:prstGeom prst="rect">
            <a:avLst/>
          </a:prstGeom>
        </p:spPr>
        <p:txBody>
          <a:bodyPr vert="horz" lIns="93018" tIns="46510" rIns="93018" bIns="46510" rtlCol="0" anchor="b"/>
          <a:lstStyle>
            <a:lvl1pPr algn="r">
              <a:defRPr sz="1200">
                <a:latin typeface="Arial" pitchFamily="34" charset="0"/>
              </a:defRPr>
            </a:lvl1pPr>
          </a:lstStyle>
          <a:p>
            <a:fld id="{A778FBA5-F957-4CE9-A734-9CFA9C4F5603}" type="slidenum">
              <a:rPr lang="en-US" smtClean="0"/>
              <a:pPr/>
              <a:t>‹#›</a:t>
            </a:fld>
            <a:endParaRPr lang="en-US" dirty="0"/>
          </a:p>
        </p:txBody>
      </p:sp>
    </p:spTree>
    <p:extLst>
      <p:ext uri="{BB962C8B-B14F-4D97-AF65-F5344CB8AC3E}">
        <p14:creationId xmlns:p14="http://schemas.microsoft.com/office/powerpoint/2010/main" val="1823802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dirty="0"/>
              <a:t>Google is using similar, proprietary approach to secure their servers </a:t>
            </a:r>
          </a:p>
        </p:txBody>
      </p:sp>
      <p:sp>
        <p:nvSpPr>
          <p:cNvPr id="4" name="Slide Number Placeholder 3"/>
          <p:cNvSpPr>
            <a:spLocks noGrp="1"/>
          </p:cNvSpPr>
          <p:nvPr>
            <p:ph type="sldNum" sz="quarter" idx="10"/>
          </p:nvPr>
        </p:nvSpPr>
        <p:spPr/>
        <p:txBody>
          <a:bodyPr/>
          <a:lstStyle/>
          <a:p>
            <a:fld id="{A778FBA5-F957-4CE9-A734-9CFA9C4F5603}" type="slidenum">
              <a:rPr lang="en-US" smtClean="0"/>
              <a:pPr/>
              <a:t>3</a:t>
            </a:fld>
            <a:endParaRPr lang="en-US" dirty="0"/>
          </a:p>
        </p:txBody>
      </p:sp>
    </p:spTree>
    <p:extLst>
      <p:ext uri="{BB962C8B-B14F-4D97-AF65-F5344CB8AC3E}">
        <p14:creationId xmlns:p14="http://schemas.microsoft.com/office/powerpoint/2010/main" val="2007047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i="1"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6</a:t>
            </a:fld>
            <a:endParaRPr lang="en-US" dirty="0"/>
          </a:p>
        </p:txBody>
      </p:sp>
    </p:spTree>
    <p:extLst>
      <p:ext uri="{BB962C8B-B14F-4D97-AF65-F5344CB8AC3E}">
        <p14:creationId xmlns:p14="http://schemas.microsoft.com/office/powerpoint/2010/main" val="28195129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7"/>
          <p:cNvSpPr>
            <a:spLocks noGrp="1" noChangeArrowheads="1"/>
          </p:cNvSpPr>
          <p:nvPr>
            <p:ph type="subTitle" idx="1"/>
          </p:nvPr>
        </p:nvSpPr>
        <p:spPr>
          <a:xfrm>
            <a:off x="1108076" y="3011559"/>
            <a:ext cx="9972674" cy="1792224"/>
          </a:xfrm>
          <a:prstGeom prst="rect">
            <a:avLst/>
          </a:prstGeom>
        </p:spPr>
        <p:txBody>
          <a:bodyPr lIns="91440" tIns="45720" rIns="91440" bIns="45720" anchor="ctr"/>
          <a:lstStyle>
            <a:lvl1pPr marL="0" indent="0" algn="ctr">
              <a:lnSpc>
                <a:spcPct val="100000"/>
              </a:lnSpc>
              <a:spcBef>
                <a:spcPts val="0"/>
              </a:spcBef>
              <a:spcAft>
                <a:spcPts val="2400"/>
              </a:spcAft>
              <a:buFont typeface="Arial" charset="0"/>
              <a:buNone/>
              <a:defRPr sz="2200">
                <a:solidFill>
                  <a:sysClr val="windowText" lastClr="000000"/>
                </a:solidFill>
              </a:defRPr>
            </a:lvl1pPr>
          </a:lstStyle>
          <a:p>
            <a:r>
              <a:rPr lang="en-US"/>
              <a:t>Click to edit Master subtitle style</a:t>
            </a:r>
            <a:endParaRPr lang="en-US" dirty="0"/>
          </a:p>
        </p:txBody>
      </p:sp>
      <p:sp>
        <p:nvSpPr>
          <p:cNvPr id="6" name="Title Placeholder 1"/>
          <p:cNvSpPr>
            <a:spLocks noGrp="1"/>
          </p:cNvSpPr>
          <p:nvPr>
            <p:ph type="ctrTitle"/>
          </p:nvPr>
        </p:nvSpPr>
        <p:spPr>
          <a:xfrm>
            <a:off x="1108076" y="1385454"/>
            <a:ext cx="9972674" cy="1294671"/>
          </a:xfrm>
        </p:spPr>
        <p:txBody>
          <a:bodyPr anchor="b" anchorCtr="0"/>
          <a:lstStyle>
            <a:lvl1pPr algn="ctr">
              <a:lnSpc>
                <a:spcPct val="100000"/>
              </a:lnSpc>
              <a:spcBef>
                <a:spcPts val="0"/>
              </a:spcBef>
              <a:spcAft>
                <a:spcPts val="600"/>
              </a:spcAft>
              <a:defRPr sz="3600" smtClean="0"/>
            </a:lvl1pPr>
          </a:lstStyle>
          <a:p>
            <a:r>
              <a:rPr lang="en-US"/>
              <a:t>Click to edit Master title style</a:t>
            </a:r>
            <a:endParaRPr dirty="0"/>
          </a:p>
        </p:txBody>
      </p:sp>
      <p:cxnSp>
        <p:nvCxnSpPr>
          <p:cNvPr id="12" name="Straight Connector 12"/>
          <p:cNvCxnSpPr>
            <a:cxnSpLocks noChangeShapeType="1"/>
          </p:cNvCxnSpPr>
          <p:nvPr userDrawn="1"/>
        </p:nvCxnSpPr>
        <p:spPr bwMode="auto">
          <a:xfrm>
            <a:off x="0" y="950913"/>
            <a:ext cx="12188825" cy="0"/>
          </a:xfrm>
          <a:prstGeom prst="line">
            <a:avLst/>
          </a:prstGeom>
          <a:noFill/>
          <a:ln w="22225" algn="ctr">
            <a:solidFill>
              <a:schemeClr val="accent4"/>
            </a:solidFill>
            <a:round/>
            <a:headEnd type="none" w="sm" len="sm"/>
            <a:tailEnd type="none" w="sm" len="sm"/>
          </a:ln>
        </p:spPr>
      </p:cxnSp>
      <p:cxnSp>
        <p:nvCxnSpPr>
          <p:cNvPr id="13" name="Straight Connector 12"/>
          <p:cNvCxnSpPr>
            <a:cxnSpLocks noChangeShapeType="1"/>
          </p:cNvCxnSpPr>
          <p:nvPr userDrawn="1"/>
        </p:nvCxnSpPr>
        <p:spPr bwMode="auto">
          <a:xfrm>
            <a:off x="0" y="6354186"/>
            <a:ext cx="12188825" cy="0"/>
          </a:xfrm>
          <a:prstGeom prst="line">
            <a:avLst/>
          </a:prstGeom>
          <a:noFill/>
          <a:ln w="22225" algn="ctr">
            <a:solidFill>
              <a:schemeClr val="accent4"/>
            </a:solidFill>
            <a:round/>
            <a:headEnd type="none" w="sm" len="sm"/>
            <a:tailEnd type="none" w="sm" len="sm"/>
          </a:ln>
        </p:spPr>
      </p:cxnSp>
      <p:pic>
        <p:nvPicPr>
          <p:cNvPr id="7" name="Picture 6" descr="LL_Logo_blue.png"/>
          <p:cNvPicPr>
            <a:picLocks noChangeAspect="1"/>
          </p:cNvPicPr>
          <p:nvPr userDrawn="1"/>
        </p:nvPicPr>
        <p:blipFill>
          <a:blip r:embed="rId2" cstate="print"/>
          <a:stretch>
            <a:fillRect/>
          </a:stretch>
        </p:blipFill>
        <p:spPr>
          <a:xfrm>
            <a:off x="4380277" y="5111496"/>
            <a:ext cx="3428272" cy="34524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hart Placeholder 3"/>
          <p:cNvSpPr>
            <a:spLocks noGrp="1"/>
          </p:cNvSpPr>
          <p:nvPr>
            <p:ph type="chart" sz="quarter" idx="10"/>
          </p:nvPr>
        </p:nvSpPr>
        <p:spPr>
          <a:xfrm>
            <a:off x="1786193" y="1700213"/>
            <a:ext cx="8604125" cy="3943350"/>
          </a:xfrm>
          <a:prstGeom prst="rect">
            <a:avLst/>
          </a:prstGeom>
          <a:ln w="12700">
            <a:solidFill>
              <a:schemeClr val="tx1"/>
            </a:solidFill>
          </a:ln>
        </p:spPr>
        <p:txBody>
          <a:bodyPr/>
          <a:lstStyle>
            <a:lvl1pPr marL="0" indent="0">
              <a:buFontTx/>
              <a:buNone/>
              <a:defRPr/>
            </a:lvl1pPr>
          </a:lstStyle>
          <a:p>
            <a:r>
              <a:rPr lang="en-US" dirty="0"/>
              <a:t>Click icon to add chart</a:t>
            </a:r>
          </a:p>
        </p:txBody>
      </p:sp>
      <p:sp>
        <p:nvSpPr>
          <p:cNvPr id="5" name="Text Placeholder 3"/>
          <p:cNvSpPr>
            <a:spLocks noGrp="1"/>
          </p:cNvSpPr>
          <p:nvPr>
            <p:ph type="body" sz="half" idx="2"/>
          </p:nvPr>
        </p:nvSpPr>
        <p:spPr>
          <a:xfrm>
            <a:off x="1791758" y="5706497"/>
            <a:ext cx="8605310" cy="274320"/>
          </a:xfrm>
          <a:prstGeom prst="rect">
            <a:avLst/>
          </a:prstGeom>
        </p:spPr>
        <p:txBody>
          <a:bodyPr/>
          <a:lstStyle>
            <a:lvl1pPr marL="0" indent="0" algn="ctr">
              <a:lnSpc>
                <a:spcPts val="1400"/>
              </a:lnSpc>
              <a:buNone/>
              <a:defRPr sz="12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1"/>
          </p:nvPr>
        </p:nvSpPr>
        <p:spPr>
          <a:xfrm>
            <a:off x="1791758" y="1249252"/>
            <a:ext cx="8605310" cy="377390"/>
          </a:xfrm>
          <a:prstGeom prst="rect">
            <a:avLst/>
          </a:prstGeom>
        </p:spPr>
        <p:txBody>
          <a:bodyPr anchor="b"/>
          <a:lstStyle>
            <a:lvl1pPr marL="0" indent="0" algn="ctr">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082" y="1293094"/>
            <a:ext cx="10915522" cy="4830616"/>
          </a:xfrm>
          <a:prstGeom prst="rect">
            <a:avLst/>
          </a:prstGeom>
        </p:spPr>
        <p:txBody>
          <a:bodyPr/>
          <a:lstStyle>
            <a:lvl1pPr>
              <a:lnSpc>
                <a:spcPct val="90000"/>
              </a:lnSpc>
              <a:spcBef>
                <a:spcPts val="1200"/>
              </a:spcBef>
              <a:spcAft>
                <a:spcPts val="0"/>
              </a:spcAft>
              <a:defRPr/>
            </a:lvl1pPr>
            <a:lvl2pPr marL="539750" indent="-255588">
              <a:lnSpc>
                <a:spcPct val="90000"/>
              </a:lnSpc>
              <a:spcBef>
                <a:spcPts val="600"/>
              </a:spcBef>
              <a:spcAft>
                <a:spcPts val="0"/>
              </a:spcAft>
              <a:defRPr sz="1800"/>
            </a:lvl2pPr>
            <a:lvl3pPr marL="757238" indent="-184150">
              <a:lnSpc>
                <a:spcPct val="90000"/>
              </a:lnSpc>
              <a:spcBef>
                <a:spcPts val="600"/>
              </a:spcBef>
              <a:spcAft>
                <a:spcPts val="0"/>
              </a:spcAft>
              <a:buSzPct val="90000"/>
              <a:buFont typeface="Arial" pitchFamily="34" charset="0"/>
              <a:buChar char="•"/>
              <a:defRPr/>
            </a:lvl3pPr>
            <a:lvl4pPr marL="1033272" indent="0">
              <a:lnSpc>
                <a:spcPct val="90000"/>
              </a:lnSpc>
              <a:spcBef>
                <a:spcPts val="600"/>
              </a:spcBef>
              <a:spcAft>
                <a:spcPts val="0"/>
              </a:spcAft>
              <a:buFontTx/>
              <a:buNone/>
              <a:defRPr/>
            </a:lvl4pPr>
            <a:lvl5pPr marL="1261872"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083" y="1293094"/>
            <a:ext cx="5317368" cy="4830616"/>
          </a:xfrm>
          <a:prstGeom prst="rect">
            <a:avLst/>
          </a:prstGeom>
        </p:spPr>
        <p:txBody>
          <a:bodyPr/>
          <a:lstStyle>
            <a:lvl1pPr>
              <a:lnSpc>
                <a:spcPct val="90000"/>
              </a:lnSpc>
              <a:spcBef>
                <a:spcPts val="1200"/>
              </a:spcBef>
              <a:spcAft>
                <a:spcPts val="0"/>
              </a:spcAft>
              <a:defRPr/>
            </a:lvl1pPr>
            <a:lvl2pPr marL="539750" indent="-255588">
              <a:lnSpc>
                <a:spcPct val="90000"/>
              </a:lnSpc>
              <a:spcBef>
                <a:spcPts val="600"/>
              </a:spcBef>
              <a:spcAft>
                <a:spcPts val="0"/>
              </a:spcAft>
              <a:defRPr sz="1800"/>
            </a:lvl2pPr>
            <a:lvl3pPr marL="757238" indent="-184150">
              <a:lnSpc>
                <a:spcPct val="90000"/>
              </a:lnSpc>
              <a:spcBef>
                <a:spcPts val="600"/>
              </a:spcBef>
              <a:spcAft>
                <a:spcPts val="0"/>
              </a:spcAft>
              <a:buSzPct val="90000"/>
              <a:buFont typeface="Arial" pitchFamily="34" charset="0"/>
              <a:buChar char="•"/>
              <a:defRPr/>
            </a:lvl3pPr>
            <a:lvl4pPr marL="1033272" indent="0">
              <a:lnSpc>
                <a:spcPct val="90000"/>
              </a:lnSpc>
              <a:spcBef>
                <a:spcPts val="600"/>
              </a:spcBef>
              <a:spcAft>
                <a:spcPts val="0"/>
              </a:spcAft>
              <a:buFontTx/>
              <a:buNone/>
              <a:defRPr/>
            </a:lvl4pPr>
            <a:lvl5pPr marL="1261872"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
        <p:nvSpPr>
          <p:cNvPr id="6" name="Content Placeholder 7"/>
          <p:cNvSpPr>
            <a:spLocks noGrp="1"/>
          </p:cNvSpPr>
          <p:nvPr>
            <p:ph sz="quarter" idx="11"/>
          </p:nvPr>
        </p:nvSpPr>
        <p:spPr>
          <a:xfrm>
            <a:off x="6218828" y="1293094"/>
            <a:ext cx="5317368" cy="4830616"/>
          </a:xfrm>
          <a:prstGeom prst="rect">
            <a:avLst/>
          </a:prstGeom>
        </p:spPr>
        <p:txBody>
          <a:bodyPr/>
          <a:lstStyle>
            <a:lvl1pPr>
              <a:lnSpc>
                <a:spcPct val="90000"/>
              </a:lnSpc>
              <a:spcBef>
                <a:spcPts val="1200"/>
              </a:spcBef>
              <a:spcAft>
                <a:spcPts val="0"/>
              </a:spcAft>
              <a:defRPr/>
            </a:lvl1pPr>
            <a:lvl2pPr marL="539750" indent="-255588">
              <a:lnSpc>
                <a:spcPct val="90000"/>
              </a:lnSpc>
              <a:spcBef>
                <a:spcPts val="600"/>
              </a:spcBef>
              <a:spcAft>
                <a:spcPts val="0"/>
              </a:spcAft>
              <a:defRPr sz="1800"/>
            </a:lvl2pPr>
            <a:lvl3pPr marL="757238" indent="-184150">
              <a:lnSpc>
                <a:spcPct val="90000"/>
              </a:lnSpc>
              <a:spcBef>
                <a:spcPts val="600"/>
              </a:spcBef>
              <a:spcAft>
                <a:spcPts val="0"/>
              </a:spcAft>
              <a:buSzPct val="90000"/>
              <a:buFont typeface="Arial" pitchFamily="34" charset="0"/>
              <a:buChar char="•"/>
              <a:defRPr/>
            </a:lvl3pPr>
            <a:lvl4pPr marL="1033272" indent="1588">
              <a:lnSpc>
                <a:spcPct val="90000"/>
              </a:lnSpc>
              <a:spcBef>
                <a:spcPts val="600"/>
              </a:spcBef>
              <a:spcAft>
                <a:spcPts val="0"/>
              </a:spcAft>
              <a:buFontTx/>
              <a:buNone/>
              <a:defRPr/>
            </a:lvl4pPr>
            <a:lvl5pPr marL="1261872"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Sub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082" y="1293094"/>
            <a:ext cx="10915522" cy="4830616"/>
          </a:xfrm>
          <a:prstGeom prst="rect">
            <a:avLst/>
          </a:prstGeom>
        </p:spPr>
        <p:txBody>
          <a:bodyPr/>
          <a:lstStyle>
            <a:lvl1pPr>
              <a:lnSpc>
                <a:spcPct val="90000"/>
              </a:lnSpc>
              <a:spcBef>
                <a:spcPts val="1200"/>
              </a:spcBef>
              <a:spcAft>
                <a:spcPts val="0"/>
              </a:spcAft>
              <a:defRPr/>
            </a:lvl1pPr>
            <a:lvl2pPr marL="539750" indent="-255588">
              <a:lnSpc>
                <a:spcPct val="90000"/>
              </a:lnSpc>
              <a:spcBef>
                <a:spcPts val="600"/>
              </a:spcBef>
              <a:spcAft>
                <a:spcPts val="0"/>
              </a:spcAft>
              <a:defRPr sz="1800"/>
            </a:lvl2pPr>
            <a:lvl3pPr marL="757238" indent="-184150">
              <a:lnSpc>
                <a:spcPct val="90000"/>
              </a:lnSpc>
              <a:spcBef>
                <a:spcPts val="600"/>
              </a:spcBef>
              <a:spcAft>
                <a:spcPts val="0"/>
              </a:spcAft>
              <a:buSzPct val="90000"/>
              <a:buFont typeface="Arial" pitchFamily="34" charset="0"/>
              <a:buChar char="•"/>
              <a:defRPr/>
            </a:lvl3pPr>
            <a:lvl4pPr marL="1033272" indent="0">
              <a:lnSpc>
                <a:spcPct val="90000"/>
              </a:lnSpc>
              <a:spcBef>
                <a:spcPts val="600"/>
              </a:spcBef>
              <a:spcAft>
                <a:spcPts val="0"/>
              </a:spcAft>
              <a:buFontTx/>
              <a:buNone/>
              <a:defRPr/>
            </a:lvl4pPr>
            <a:lvl5pPr marL="1261872"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p:cNvSpPr>
            <a:spLocks noGrp="1"/>
          </p:cNvSpPr>
          <p:nvPr>
            <p:ph type="title"/>
          </p:nvPr>
        </p:nvSpPr>
        <p:spPr>
          <a:xfrm>
            <a:off x="1253710" y="145148"/>
            <a:ext cx="9681406" cy="464455"/>
          </a:xfrm>
        </p:spPr>
        <p:txBody>
          <a:bodyPr/>
          <a:lstStyle/>
          <a:p>
            <a:r>
              <a:rPr lang="en-US"/>
              <a:t>Click to edit Master title style</a:t>
            </a:r>
            <a:endParaRPr lang="en-US" dirty="0"/>
          </a:p>
        </p:txBody>
      </p:sp>
      <p:sp>
        <p:nvSpPr>
          <p:cNvPr id="9" name="Text Placeholder 8"/>
          <p:cNvSpPr>
            <a:spLocks noGrp="1"/>
          </p:cNvSpPr>
          <p:nvPr>
            <p:ph type="body" sz="quarter" idx="11" hasCustomPrompt="1"/>
          </p:nvPr>
        </p:nvSpPr>
        <p:spPr>
          <a:xfrm>
            <a:off x="1253710" y="593819"/>
            <a:ext cx="9681317" cy="296863"/>
          </a:xfrm>
          <a:prstGeom prst="rect">
            <a:avLst/>
          </a:prstGeom>
        </p:spPr>
        <p:txBody>
          <a:bodyPr/>
          <a:lstStyle>
            <a:lvl1pPr marL="0" indent="0" algn="ctr">
              <a:lnSpc>
                <a:spcPts val="2400"/>
              </a:lnSpc>
              <a:buNone/>
              <a:defRPr sz="2400"/>
            </a:lvl1pPr>
          </a:lstStyle>
          <a:p>
            <a:pPr lvl="0"/>
            <a:r>
              <a:rPr lang="en-US" dirty="0"/>
              <a:t>Click to add Subtitle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082" y="1680754"/>
            <a:ext cx="10915522" cy="4442955"/>
          </a:xfrm>
          <a:prstGeom prst="rect">
            <a:avLst/>
          </a:prstGeom>
        </p:spPr>
        <p:txBody>
          <a:bodyPr anchor="t" anchorCtr="1"/>
          <a:lstStyle>
            <a:lvl1pPr>
              <a:lnSpc>
                <a:spcPct val="90000"/>
              </a:lnSpc>
              <a:spcBef>
                <a:spcPts val="1500"/>
              </a:spcBef>
              <a:spcAft>
                <a:spcPts val="0"/>
              </a:spcAft>
              <a:defRPr/>
            </a:lvl1pPr>
            <a:lvl2pPr marL="539750" indent="-255588">
              <a:lnSpc>
                <a:spcPct val="90000"/>
              </a:lnSpc>
              <a:spcBef>
                <a:spcPts val="1500"/>
              </a:spcBef>
              <a:spcAft>
                <a:spcPts val="0"/>
              </a:spcAft>
              <a:defRPr sz="1800"/>
            </a:lvl2pPr>
            <a:lvl3pPr marL="757238" indent="-184150">
              <a:lnSpc>
                <a:spcPct val="90000"/>
              </a:lnSpc>
              <a:spcBef>
                <a:spcPts val="1500"/>
              </a:spcBef>
              <a:spcAft>
                <a:spcPts val="0"/>
              </a:spcAft>
              <a:buSzPct val="90000"/>
              <a:buFont typeface="Arial" pitchFamily="34" charset="0"/>
              <a:buChar char="•"/>
              <a:defRPr/>
            </a:lvl3pPr>
            <a:lvl4pPr marL="1033272" indent="0">
              <a:lnSpc>
                <a:spcPct val="90000"/>
              </a:lnSpc>
              <a:spcBef>
                <a:spcPts val="1500"/>
              </a:spcBef>
              <a:spcAft>
                <a:spcPts val="0"/>
              </a:spcAft>
              <a:buFontTx/>
              <a:buNone/>
              <a:defRPr/>
            </a:lvl4pPr>
            <a:lvl5pPr marL="1261872" indent="0">
              <a:lnSpc>
                <a:spcPct val="90000"/>
              </a:lnSpc>
              <a:spcBef>
                <a:spcPts val="15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112648" y="1768104"/>
            <a:ext cx="7958522" cy="3773711"/>
          </a:xfrm>
          <a:prstGeom prst="rect">
            <a:avLst/>
          </a:prstGeom>
          <a:ln w="12700">
            <a:solidFill>
              <a:schemeClr val="tx1"/>
            </a:solidFill>
          </a:ln>
        </p:spPr>
        <p:txBody>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112648" y="5603133"/>
            <a:ext cx="7958522" cy="274320"/>
          </a:xfrm>
          <a:prstGeom prst="rect">
            <a:avLst/>
          </a:prstGeom>
        </p:spPr>
        <p:txBody>
          <a:bodyPr/>
          <a:lstStyle>
            <a:lvl1pPr marL="0" indent="0" algn="ctr">
              <a:lnSpc>
                <a:spcPts val="1400"/>
              </a:lnSpc>
              <a:buNone/>
              <a:defRPr sz="12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endParaRPr lang="en-US" dirty="0"/>
          </a:p>
        </p:txBody>
      </p:sp>
      <p:sp>
        <p:nvSpPr>
          <p:cNvPr id="9" name="Text Placeholder 3"/>
          <p:cNvSpPr>
            <a:spLocks noGrp="1"/>
          </p:cNvSpPr>
          <p:nvPr>
            <p:ph type="body" sz="half" idx="10"/>
          </p:nvPr>
        </p:nvSpPr>
        <p:spPr>
          <a:xfrm>
            <a:off x="2112648" y="1312860"/>
            <a:ext cx="7958522" cy="377390"/>
          </a:xfrm>
          <a:prstGeom prst="rect">
            <a:avLst/>
          </a:prstGeom>
        </p:spPr>
        <p:txBody>
          <a:bodyPr anchor="b"/>
          <a:lstStyle>
            <a:lvl1pPr marL="0" indent="0" algn="ctr">
              <a:lnSpc>
                <a:spcPts val="2000"/>
              </a:lnSpc>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Media Placeholder 3"/>
          <p:cNvSpPr>
            <a:spLocks noGrp="1"/>
          </p:cNvSpPr>
          <p:nvPr>
            <p:ph type="media" sz="quarter" idx="10"/>
          </p:nvPr>
        </p:nvSpPr>
        <p:spPr>
          <a:xfrm>
            <a:off x="2314841" y="1828800"/>
            <a:ext cx="7581449" cy="3343275"/>
          </a:xfrm>
          <a:prstGeom prst="rect">
            <a:avLst/>
          </a:prstGeom>
          <a:ln w="12700">
            <a:solidFill>
              <a:schemeClr val="tx1"/>
            </a:solidFill>
          </a:ln>
        </p:spPr>
        <p:txBody>
          <a:bodyPr/>
          <a:lstStyle>
            <a:lvl1pPr marL="0" indent="0">
              <a:buFontTx/>
              <a:buNone/>
              <a:defRPr/>
            </a:lvl1pPr>
          </a:lstStyle>
          <a:p>
            <a:r>
              <a:rPr lang="en-US" dirty="0"/>
              <a:t>Click icon to add media</a:t>
            </a:r>
          </a:p>
        </p:txBody>
      </p:sp>
      <p:sp>
        <p:nvSpPr>
          <p:cNvPr id="5" name="Text Placeholder 3"/>
          <p:cNvSpPr>
            <a:spLocks noGrp="1"/>
          </p:cNvSpPr>
          <p:nvPr>
            <p:ph type="body" sz="half" idx="2"/>
          </p:nvPr>
        </p:nvSpPr>
        <p:spPr>
          <a:xfrm>
            <a:off x="2315877" y="5229437"/>
            <a:ext cx="7581449" cy="274320"/>
          </a:xfrm>
          <a:prstGeom prst="rect">
            <a:avLst/>
          </a:prstGeom>
        </p:spPr>
        <p:txBody>
          <a:bodyPr/>
          <a:lstStyle>
            <a:lvl1pPr marL="0" indent="0" algn="ctr">
              <a:lnSpc>
                <a:spcPts val="1400"/>
              </a:lnSpc>
              <a:buNone/>
              <a:defRPr sz="12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1"/>
          </p:nvPr>
        </p:nvSpPr>
        <p:spPr>
          <a:xfrm>
            <a:off x="2315877" y="1368517"/>
            <a:ext cx="7581449" cy="377390"/>
          </a:xfrm>
          <a:prstGeom prst="rect">
            <a:avLst/>
          </a:prstGeom>
        </p:spPr>
        <p:txBody>
          <a:bodyPr anchor="b"/>
          <a:lstStyle>
            <a:lvl1pPr marL="0" indent="0" algn="ctr">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3710" y="101601"/>
            <a:ext cx="9681406" cy="816989"/>
          </a:xfrm>
          <a:prstGeom prst="rect">
            <a:avLst/>
          </a:prstGeom>
        </p:spPr>
        <p:txBody>
          <a:bodyPr vert="horz" lIns="91440" tIns="45720" rIns="91440" bIns="45720" rtlCol="0" anchor="ctr">
            <a:noAutofit/>
          </a:bodyPr>
          <a:lstStyle/>
          <a:p>
            <a:r>
              <a:rPr lang="en-US"/>
              <a:t>Click to edit Master title style</a:t>
            </a:r>
            <a:endParaRPr lang="en-US" dirty="0"/>
          </a:p>
        </p:txBody>
      </p:sp>
      <p:cxnSp>
        <p:nvCxnSpPr>
          <p:cNvPr id="18" name="Straight Connector 12"/>
          <p:cNvCxnSpPr>
            <a:cxnSpLocks noChangeShapeType="1"/>
          </p:cNvCxnSpPr>
          <p:nvPr/>
        </p:nvCxnSpPr>
        <p:spPr bwMode="auto">
          <a:xfrm>
            <a:off x="0" y="950913"/>
            <a:ext cx="12188825" cy="0"/>
          </a:xfrm>
          <a:prstGeom prst="line">
            <a:avLst/>
          </a:prstGeom>
          <a:noFill/>
          <a:ln w="22225" algn="ctr">
            <a:solidFill>
              <a:schemeClr val="accent4"/>
            </a:solidFill>
            <a:round/>
            <a:headEnd type="none" w="sm" len="sm"/>
            <a:tailEnd type="none" w="sm" len="sm"/>
          </a:ln>
        </p:spPr>
      </p:cxnSp>
      <p:cxnSp>
        <p:nvCxnSpPr>
          <p:cNvPr id="13" name="Straight Connector 12"/>
          <p:cNvCxnSpPr>
            <a:cxnSpLocks noChangeShapeType="1"/>
          </p:cNvCxnSpPr>
          <p:nvPr/>
        </p:nvCxnSpPr>
        <p:spPr bwMode="auto">
          <a:xfrm>
            <a:off x="0" y="6354186"/>
            <a:ext cx="12188825" cy="0"/>
          </a:xfrm>
          <a:prstGeom prst="line">
            <a:avLst/>
          </a:prstGeom>
          <a:noFill/>
          <a:ln w="22225" algn="ctr">
            <a:solidFill>
              <a:schemeClr val="accent4"/>
            </a:solidFill>
            <a:round/>
            <a:headEnd type="none" w="sm" len="sm"/>
            <a:tailEnd type="none" w="sm" len="sm"/>
          </a:ln>
        </p:spPr>
      </p:cxnSp>
      <p:sp>
        <p:nvSpPr>
          <p:cNvPr id="10" name="Rectangle 1032"/>
          <p:cNvSpPr>
            <a:spLocks noChangeArrowheads="1"/>
          </p:cNvSpPr>
          <p:nvPr/>
        </p:nvSpPr>
        <p:spPr bwMode="auto">
          <a:xfrm>
            <a:off x="429270" y="6451134"/>
            <a:ext cx="1450470" cy="219456"/>
          </a:xfrm>
          <a:prstGeom prst="rect">
            <a:avLst/>
          </a:prstGeom>
          <a:noFill/>
          <a:ln w="9525">
            <a:noFill/>
            <a:miter lim="800000"/>
            <a:headEnd/>
            <a:tailEnd/>
          </a:ln>
          <a:effectLst/>
        </p:spPr>
        <p:txBody>
          <a:bodyPr wrap="square" lIns="45720" tIns="0" rIns="0" bIns="0"/>
          <a:lstStyle/>
          <a:p>
            <a:pPr marL="0" marR="0" indent="0" algn="l" defTabSz="914400" rtl="0" eaLnBrk="0" fontAlgn="base" latinLnBrk="0" hangingPunct="0">
              <a:lnSpc>
                <a:spcPct val="100000"/>
              </a:lnSpc>
              <a:spcBef>
                <a:spcPct val="0"/>
              </a:spcBef>
              <a:spcAft>
                <a:spcPct val="0"/>
              </a:spcAft>
              <a:buClrTx/>
              <a:buSzTx/>
              <a:buFontTx/>
              <a:buNone/>
              <a:tabLst/>
              <a:defRPr/>
            </a:pPr>
            <a:r>
              <a:rPr lang="en-US" altLang="en-US" sz="700" b="0" i="0" dirty="0"/>
              <a:t>Keylime </a:t>
            </a:r>
            <a:r>
              <a:rPr lang="en-US" altLang="en-US" sz="700" b="0" i="0" baseline="0" dirty="0"/>
              <a:t>- </a:t>
            </a:r>
            <a:fld id="{321F32AB-3DDB-C54A-A434-42EC1FB733CD}" type="slidenum">
              <a:rPr lang="en-US" altLang="en-US" sz="700" b="0" i="0" smtClean="0"/>
              <a:pPr marL="0" marR="0" indent="0" algn="l" defTabSz="914400" rtl="0" eaLnBrk="0" fontAlgn="base" latinLnBrk="0" hangingPunct="0">
                <a:lnSpc>
                  <a:spcPct val="100000"/>
                </a:lnSpc>
                <a:spcBef>
                  <a:spcPct val="0"/>
                </a:spcBef>
                <a:spcAft>
                  <a:spcPct val="0"/>
                </a:spcAft>
                <a:buClrTx/>
                <a:buSzTx/>
                <a:buFontTx/>
                <a:buNone/>
                <a:tabLst/>
                <a:defRPr/>
              </a:pPr>
              <a:t>‹#›</a:t>
            </a:fld>
            <a:endParaRPr lang="en-US" altLang="en-US" sz="700" b="0" i="0" baseline="0" dirty="0"/>
          </a:p>
          <a:p>
            <a:pPr algn="l">
              <a:lnSpc>
                <a:spcPct val="100000"/>
              </a:lnSpc>
            </a:pPr>
            <a:r>
              <a:rPr lang="en-US" altLang="en-US" sz="700" b="0" i="0" baseline="0" dirty="0"/>
              <a:t>CEM 10/5/17</a:t>
            </a:r>
          </a:p>
          <a:p>
            <a:pPr>
              <a:defRPr/>
            </a:pPr>
            <a:endParaRPr lang="en-US" sz="700" dirty="0">
              <a:solidFill>
                <a:srgbClr val="000000"/>
              </a:solidFill>
              <a:cs typeface="Arial" pitchFamily="34" charset="0"/>
            </a:endParaRPr>
          </a:p>
        </p:txBody>
      </p:sp>
      <p:pic>
        <p:nvPicPr>
          <p:cNvPr id="8" name="Content Placeholder 3" descr="LL_Logo_alone_blue.png"/>
          <p:cNvPicPr>
            <a:picLocks noChangeAspect="1"/>
          </p:cNvPicPr>
          <p:nvPr/>
        </p:nvPicPr>
        <p:blipFill>
          <a:blip r:embed="rId12" cstate="print"/>
          <a:stretch>
            <a:fillRect/>
          </a:stretch>
        </p:blipFill>
        <p:spPr>
          <a:xfrm>
            <a:off x="487553" y="246889"/>
            <a:ext cx="548524" cy="531083"/>
          </a:xfrm>
          <a:prstGeom prst="rect">
            <a:avLst/>
          </a:prstGeom>
        </p:spPr>
      </p:pic>
      <p:pic>
        <p:nvPicPr>
          <p:cNvPr id="9" name="Picture 8" descr="LL_Logo_blue_nomark.png"/>
          <p:cNvPicPr>
            <a:picLocks noChangeAspect="1"/>
          </p:cNvPicPr>
          <p:nvPr/>
        </p:nvPicPr>
        <p:blipFill>
          <a:blip r:embed="rId13" cstate="print"/>
          <a:stretch>
            <a:fillRect/>
          </a:stretch>
        </p:blipFill>
        <p:spPr>
          <a:xfrm>
            <a:off x="9681997" y="6473952"/>
            <a:ext cx="2007097" cy="228224"/>
          </a:xfrm>
          <a:prstGeom prst="rect">
            <a:avLst/>
          </a:prstGeom>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94" r:id="rId3"/>
    <p:sldLayoutId id="2147483689" r:id="rId4"/>
    <p:sldLayoutId id="2147483695" r:id="rId5"/>
    <p:sldLayoutId id="2147483692" r:id="rId6"/>
    <p:sldLayoutId id="2147483693" r:id="rId7"/>
    <p:sldLayoutId id="2147483676" r:id="rId8"/>
    <p:sldLayoutId id="2147483690" r:id="rId9"/>
    <p:sldLayoutId id="2147483691" r:id="rId10"/>
  </p:sldLayoutIdLst>
  <p:txStyles>
    <p:titleStyle>
      <a:lvl1pPr algn="ctr" eaLnBrk="1" hangingPunct="1">
        <a:lnSpc>
          <a:spcPts val="2800"/>
        </a:lnSpc>
        <a:defRPr sz="2800" b="1">
          <a:latin typeface="Arial" pitchFamily="34" charset="0"/>
          <a:cs typeface="Arial" pitchFamily="34" charset="0"/>
        </a:defRPr>
      </a:lvl1pPr>
    </p:titleStyle>
    <p:bodyStyle>
      <a:lvl1pPr marL="233363" indent="-233363" algn="l" eaLnBrk="1" hangingPunct="1">
        <a:lnSpc>
          <a:spcPts val="2000"/>
        </a:lnSpc>
        <a:spcBef>
          <a:spcPts val="300"/>
        </a:spcBef>
        <a:spcAft>
          <a:spcPts val="600"/>
        </a:spcAft>
        <a:buFont typeface="Arial" pitchFamily="34" charset="0"/>
        <a:buChar char="•"/>
        <a:defRPr sz="2000" b="1">
          <a:latin typeface="Arial" pitchFamily="34" charset="0"/>
          <a:cs typeface="Arial" pitchFamily="34" charset="0"/>
        </a:defRPr>
      </a:lvl1pPr>
      <a:lvl2pPr marL="509588" indent="-225425" algn="l" eaLnBrk="1" hangingPunct="1">
        <a:lnSpc>
          <a:spcPts val="2000"/>
        </a:lnSpc>
        <a:spcBef>
          <a:spcPts val="300"/>
        </a:spcBef>
        <a:spcAft>
          <a:spcPts val="600"/>
        </a:spcAft>
        <a:buFont typeface="Arial" pitchFamily="34" charset="0"/>
        <a:buChar char="–"/>
        <a:defRPr sz="2000" b="1">
          <a:latin typeface="Arial" pitchFamily="34" charset="0"/>
          <a:cs typeface="Arial" pitchFamily="34" charset="0"/>
        </a:defRPr>
      </a:lvl2pPr>
      <a:lvl3pPr marL="854075" indent="-223838" algn="l" eaLnBrk="1" hangingPunct="1">
        <a:lnSpc>
          <a:spcPts val="2000"/>
        </a:lnSpc>
        <a:spcBef>
          <a:spcPts val="300"/>
        </a:spcBef>
        <a:spcAft>
          <a:spcPts val="600"/>
        </a:spcAft>
        <a:buFont typeface="Arial" pitchFamily="34" charset="0"/>
        <a:buChar char="•"/>
        <a:defRPr sz="1600" b="1">
          <a:latin typeface="Arial" pitchFamily="34" charset="0"/>
          <a:cs typeface="Arial" pitchFamily="34" charset="0"/>
        </a:defRPr>
      </a:lvl3pPr>
      <a:lvl4pPr marL="1035050" indent="-180975" algn="l" eaLnBrk="1" hangingPunct="1">
        <a:lnSpc>
          <a:spcPts val="2000"/>
        </a:lnSpc>
        <a:spcBef>
          <a:spcPts val="300"/>
        </a:spcBef>
        <a:spcAft>
          <a:spcPts val="600"/>
        </a:spcAft>
        <a:buFont typeface="Courier New" pitchFamily="49" charset="0"/>
        <a:buChar char="o"/>
        <a:defRPr sz="1400" b="1">
          <a:latin typeface="Arial" pitchFamily="34" charset="0"/>
          <a:cs typeface="Arial" pitchFamily="34" charset="0"/>
        </a:defRPr>
      </a:lvl4pPr>
      <a:lvl5pPr marL="796925" indent="0" algn="l" eaLnBrk="1" hangingPunct="1">
        <a:spcBef>
          <a:spcPts val="600"/>
        </a:spcBef>
        <a:defRPr sz="1600" b="1">
          <a:latin typeface="Arial" pitchFamily="34" charset="0"/>
          <a:cs typeface="Arial" pitchFamily="34" charset="0"/>
        </a:defRPr>
      </a:lvl5pPr>
      <a:lvl6pPr marL="1147763" indent="0" algn="l" eaLnBrk="1" hangingPunct="1">
        <a:spcBef>
          <a:spcPts val="600"/>
        </a:spcBef>
        <a:defRPr sz="1400" b="1">
          <a:latin typeface="Arial" pitchFamily="34" charset="0"/>
          <a:cs typeface="Arial" pitchFamily="34" charset="0"/>
        </a:defRPr>
      </a:lvl6pPr>
      <a:lvl7pPr marL="1319213" indent="-179388" algn="l" eaLnBrk="1" hangingPunct="1">
        <a:lnSpc>
          <a:spcPts val="2000"/>
        </a:lnSpc>
        <a:spcBef>
          <a:spcPts val="300"/>
        </a:spcBef>
        <a:spcAft>
          <a:spcPts val="600"/>
        </a:spcAft>
        <a:buFont typeface="Arial" pitchFamily="34" charset="0"/>
        <a:buChar char="•"/>
        <a:defRPr sz="1200" b="1">
          <a:latin typeface="Arial" pitchFamily="34" charset="0"/>
          <a:cs typeface="Arial" pitchFamily="34" charset="0"/>
        </a:defRPr>
      </a:lvl7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3.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charles.munson@ll.mit.edu" TargetMode="External"/><Relationship Id="rId2" Type="http://schemas.openxmlformats.org/officeDocument/2006/relationships/hyperlink" Target="mailto:nabil@ll.mit.edu"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NUL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5" Type="http://schemas.microsoft.com/office/2007/relationships/hdphoto" Target="NUL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Charles Munson and Nabil Schear</a:t>
            </a:r>
          </a:p>
          <a:p>
            <a:r>
              <a:rPr lang="en-US" dirty="0"/>
              <a:t>Executive Summary</a:t>
            </a:r>
          </a:p>
          <a:p>
            <a:r>
              <a:rPr lang="en-US" dirty="0"/>
              <a:t>5 May 2018</a:t>
            </a:r>
          </a:p>
        </p:txBody>
      </p:sp>
      <p:sp>
        <p:nvSpPr>
          <p:cNvPr id="3" name="Title 2"/>
          <p:cNvSpPr>
            <a:spLocks noGrp="1"/>
          </p:cNvSpPr>
          <p:nvPr>
            <p:ph type="ctrTitle"/>
          </p:nvPr>
        </p:nvSpPr>
        <p:spPr>
          <a:xfrm>
            <a:off x="1" y="1385454"/>
            <a:ext cx="12188824" cy="1294671"/>
          </a:xfrm>
        </p:spPr>
        <p:txBody>
          <a:bodyPr/>
          <a:lstStyle/>
          <a:p>
            <a:r>
              <a:rPr lang="en-US" sz="4800" dirty="0"/>
              <a:t>Keylime</a:t>
            </a:r>
            <a:br>
              <a:rPr lang="en-US" dirty="0"/>
            </a:br>
            <a:r>
              <a:rPr lang="en-US" sz="2800" dirty="0"/>
              <a:t>Trust in the Cloud</a:t>
            </a:r>
          </a:p>
        </p:txBody>
      </p:sp>
      <p:sp>
        <p:nvSpPr>
          <p:cNvPr id="4" name="TextBox 3"/>
          <p:cNvSpPr txBox="1"/>
          <p:nvPr/>
        </p:nvSpPr>
        <p:spPr>
          <a:xfrm>
            <a:off x="681925" y="5534561"/>
            <a:ext cx="10678037" cy="1200329"/>
          </a:xfrm>
          <a:prstGeom prst="rect">
            <a:avLst/>
          </a:prstGeom>
          <a:noFill/>
        </p:spPr>
        <p:txBody>
          <a:bodyPr wrap="square" numCol="2" spcCol="274320" rtlCol="0">
            <a:spAutoFit/>
          </a:bodyPr>
          <a:lstStyle/>
          <a:p>
            <a:r>
              <a:rPr lang="en-US" sz="800" dirty="0">
                <a:solidFill>
                  <a:schemeClr val="bg2"/>
                </a:solidFill>
              </a:rPr>
              <a:t>DISTRIBUTION STATEMENT A. Approved for public release: distribution unlimited. This material is based upon work supported by the Assistant Secretary of Defense for Research and Engineering under Air Force Contract No. FA8721-05-C-0002 and/or FA8702-15-D-0001. Any opinions, findings, conclusions or recommendations expressed in this material are those of the author(s) and do not necessarily reflect the views of the Assistant Secretary of Defense for Research and Engineering. © 2017 Massachusetts Institute of Technology.</a:t>
            </a:r>
          </a:p>
          <a:p>
            <a:endParaRPr lang="en-US" sz="800" dirty="0">
              <a:solidFill>
                <a:schemeClr val="bg2"/>
              </a:solidFill>
            </a:endParaRPr>
          </a:p>
          <a:p>
            <a:endParaRPr lang="en-US" sz="800" dirty="0">
              <a:solidFill>
                <a:schemeClr val="bg2"/>
              </a:solidFill>
            </a:endParaRPr>
          </a:p>
          <a:p>
            <a:endParaRPr lang="en-US" sz="800" dirty="0">
              <a:solidFill>
                <a:schemeClr val="bg2"/>
              </a:solidFill>
            </a:endParaRPr>
          </a:p>
          <a:p>
            <a:endParaRPr lang="en-US" sz="800" dirty="0">
              <a:solidFill>
                <a:schemeClr val="bg2"/>
              </a:solidFill>
            </a:endParaRPr>
          </a:p>
          <a:p>
            <a:r>
              <a:rPr lang="en-US" sz="800" dirty="0">
                <a:solidFill>
                  <a:schemeClr val="bg2"/>
                </a:solidFill>
              </a:rPr>
              <a:t>Delivered to the U.S. Government with Unlimited Rights, as defined in DFARS Part 252.227-7013 or 7014 (Feb 2014). Notwithstanding any copyright notice, U.S. Government rights in this work are defined by DFARS 252.227-7013 or DFARS 252.227-7014 as detailed above. Use of this work other than as specifically authorized by the U.S. Government may violate any copyrights that exist in this work.</a:t>
            </a:r>
          </a:p>
        </p:txBody>
      </p:sp>
    </p:spTree>
    <p:extLst>
      <p:ext uri="{BB962C8B-B14F-4D97-AF65-F5344CB8AC3E}">
        <p14:creationId xmlns:p14="http://schemas.microsoft.com/office/powerpoint/2010/main" val="2684413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loud 40"/>
          <p:cNvSpPr/>
          <p:nvPr/>
        </p:nvSpPr>
        <p:spPr bwMode="auto">
          <a:xfrm>
            <a:off x="4425008" y="1323474"/>
            <a:ext cx="7098729" cy="4398210"/>
          </a:xfrm>
          <a:prstGeom prst="cloud">
            <a:avLst/>
          </a:prstGeom>
          <a:solidFill>
            <a:schemeClr val="bg1">
              <a:lumMod val="7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2" name="Title 1"/>
          <p:cNvSpPr>
            <a:spLocks noGrp="1"/>
          </p:cNvSpPr>
          <p:nvPr>
            <p:ph type="title"/>
          </p:nvPr>
        </p:nvSpPr>
        <p:spPr/>
        <p:txBody>
          <a:bodyPr/>
          <a:lstStyle/>
          <a:p>
            <a:r>
              <a:rPr lang="en-US" dirty="0"/>
              <a:t>Keylime Architecture: Components</a:t>
            </a:r>
          </a:p>
        </p:txBody>
      </p:sp>
      <p:sp>
        <p:nvSpPr>
          <p:cNvPr id="47" name="Rounded Rectangle 46"/>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Tenant </a:t>
            </a:r>
            <a:br>
              <a:rPr kumimoji="0" lang="en-US" sz="1400" b="1" i="0" u="none" strike="noStrike" cap="none" normalizeH="0" baseline="0" dirty="0">
                <a:ln>
                  <a:noFill/>
                </a:ln>
                <a:solidFill>
                  <a:schemeClr val="tx1"/>
                </a:solidFill>
                <a:effectLst/>
                <a:latin typeface="Arial" pitchFamily="-110" charset="0"/>
              </a:rPr>
            </a:br>
            <a:r>
              <a:rPr kumimoji="0" lang="en-US" sz="1400" b="1" i="0" u="none" strike="noStrike" cap="none" normalizeH="0" baseline="0" dirty="0">
                <a:ln>
                  <a:noFill/>
                </a:ln>
                <a:solidFill>
                  <a:schemeClr val="tx1"/>
                </a:solidFill>
                <a:effectLst/>
                <a:latin typeface="Arial" pitchFamily="-110" charset="0"/>
              </a:rPr>
              <a:t>Cloud Verifier</a:t>
            </a:r>
          </a:p>
        </p:txBody>
      </p:sp>
      <p:sp>
        <p:nvSpPr>
          <p:cNvPr id="48" name="Oval 47"/>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Tenant</a:t>
            </a:r>
          </a:p>
        </p:txBody>
      </p:sp>
      <p:sp>
        <p:nvSpPr>
          <p:cNvPr id="49" name="Rounded Rectangle 48"/>
          <p:cNvSpPr/>
          <p:nvPr/>
        </p:nvSpPr>
        <p:spPr bwMode="auto">
          <a:xfrm>
            <a:off x="8819985" y="2872058"/>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Tenant </a:t>
            </a:r>
            <a:br>
              <a:rPr kumimoji="0" lang="en-US" sz="1400" b="1" i="0" u="none" strike="noStrike" cap="none" normalizeH="0" baseline="0" dirty="0">
                <a:ln>
                  <a:noFill/>
                </a:ln>
                <a:solidFill>
                  <a:schemeClr val="tx1"/>
                </a:solidFill>
                <a:effectLst/>
                <a:latin typeface="Arial" pitchFamily="-110" charset="0"/>
              </a:rPr>
            </a:br>
            <a:r>
              <a:rPr kumimoji="0" lang="en-US" sz="1400" b="1" i="0" u="none" strike="noStrike" cap="none" normalizeH="0" baseline="0" dirty="0">
                <a:ln>
                  <a:noFill/>
                </a:ln>
                <a:solidFill>
                  <a:schemeClr val="tx1"/>
                </a:solidFill>
                <a:effectLst/>
                <a:latin typeface="Arial" pitchFamily="-110" charset="0"/>
              </a:rPr>
              <a:t>Registrar</a:t>
            </a:r>
          </a:p>
        </p:txBody>
      </p:sp>
      <p:grpSp>
        <p:nvGrpSpPr>
          <p:cNvPr id="50" name="Group 49"/>
          <p:cNvGrpSpPr/>
          <p:nvPr/>
        </p:nvGrpSpPr>
        <p:grpSpPr>
          <a:xfrm>
            <a:off x="4981149" y="4309657"/>
            <a:ext cx="2111366" cy="1107766"/>
            <a:chOff x="8594236" y="2018892"/>
            <a:chExt cx="2111366" cy="1107766"/>
          </a:xfrm>
        </p:grpSpPr>
        <p:sp>
          <p:nvSpPr>
            <p:cNvPr id="51" name="Rectangle 50"/>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Cloud Node</a:t>
              </a:r>
            </a:p>
          </p:txBody>
        </p:sp>
        <p:sp>
          <p:nvSpPr>
            <p:cNvPr id="52" name="Rounded Rectangle 51"/>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ctr" anchorCtr="0" compatLnSpc="1">
              <a:prstTxWarp prst="textNoShape">
                <a:avLst/>
              </a:prstTxWarp>
            </a:bodyPr>
            <a:lstStyle/>
            <a:p>
              <a:pPr algn="ctr" defTabSz="914285"/>
              <a:r>
                <a:rPr lang="en-US" sz="1500" b="1" dirty="0">
                  <a:solidFill>
                    <a:srgbClr val="FFFFFF"/>
                  </a:solidFill>
                </a:rPr>
                <a:t>TPM</a:t>
              </a:r>
            </a:p>
          </p:txBody>
        </p:sp>
      </p:grpSp>
      <p:sp>
        <p:nvSpPr>
          <p:cNvPr id="42" name="Rectangular Callout 41"/>
          <p:cNvSpPr/>
          <p:nvPr/>
        </p:nvSpPr>
        <p:spPr bwMode="auto">
          <a:xfrm>
            <a:off x="9270499" y="4309657"/>
            <a:ext cx="1662877" cy="961588"/>
          </a:xfrm>
          <a:prstGeom prst="wedgeRectCallout">
            <a:avLst>
              <a:gd name="adj1" fmla="val -3574"/>
              <a:gd name="adj2" fmla="val -126833"/>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tx1"/>
                </a:solidFill>
                <a:latin typeface="Arial" pitchFamily="-110" charset="0"/>
              </a:rPr>
              <a:t>Stores public keys of TPMs in tenant’s environment</a:t>
            </a:r>
            <a:endParaRPr kumimoji="0" lang="en-US" sz="1400" b="1" i="0" u="none" strike="noStrike" cap="none" normalizeH="0" baseline="0" dirty="0">
              <a:ln>
                <a:noFill/>
              </a:ln>
              <a:solidFill>
                <a:schemeClr val="tx1"/>
              </a:solidFill>
              <a:effectLst/>
              <a:latin typeface="Arial" pitchFamily="-110" charset="0"/>
            </a:endParaRPr>
          </a:p>
        </p:txBody>
      </p:sp>
      <p:sp>
        <p:nvSpPr>
          <p:cNvPr id="43" name="Rectangular Callout 42"/>
          <p:cNvSpPr/>
          <p:nvPr/>
        </p:nvSpPr>
        <p:spPr bwMode="auto">
          <a:xfrm>
            <a:off x="2499929" y="4760096"/>
            <a:ext cx="1771967" cy="961588"/>
          </a:xfrm>
          <a:prstGeom prst="wedgeRectCallout">
            <a:avLst>
              <a:gd name="adj1" fmla="val 104007"/>
              <a:gd name="adj2" fmla="val -21174"/>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tx1"/>
                </a:solidFill>
                <a:latin typeface="Arial" pitchFamily="-110" charset="0"/>
              </a:rPr>
              <a:t>Target of key bootstrapping and integrity measurement</a:t>
            </a:r>
            <a:endParaRPr kumimoji="0" lang="en-US" sz="1400" b="1" i="0" u="none" strike="noStrike" cap="none" normalizeH="0" baseline="0" dirty="0">
              <a:ln>
                <a:noFill/>
              </a:ln>
              <a:solidFill>
                <a:schemeClr val="tx1"/>
              </a:solidFill>
              <a:effectLst/>
              <a:latin typeface="Arial" pitchFamily="-110" charset="0"/>
            </a:endParaRPr>
          </a:p>
        </p:txBody>
      </p:sp>
      <p:sp>
        <p:nvSpPr>
          <p:cNvPr id="44" name="Rectangular Callout 43"/>
          <p:cNvSpPr/>
          <p:nvPr/>
        </p:nvSpPr>
        <p:spPr bwMode="auto">
          <a:xfrm>
            <a:off x="970130" y="1931311"/>
            <a:ext cx="1088635" cy="629168"/>
          </a:xfrm>
          <a:prstGeom prst="wedgeRectCallout">
            <a:avLst>
              <a:gd name="adj1" fmla="val -13687"/>
              <a:gd name="adj2" fmla="val 115070"/>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tx1"/>
                </a:solidFill>
                <a:latin typeface="Arial" pitchFamily="-110" charset="0"/>
              </a:rPr>
              <a:t>IaaS cloud user</a:t>
            </a:r>
            <a:endParaRPr kumimoji="0" lang="en-US" sz="1400" b="1" i="0" u="none" strike="noStrike" cap="none" normalizeH="0" baseline="0" dirty="0">
              <a:ln>
                <a:noFill/>
              </a:ln>
              <a:solidFill>
                <a:schemeClr val="tx1"/>
              </a:solidFill>
              <a:effectLst/>
              <a:latin typeface="Arial" pitchFamily="-110" charset="0"/>
            </a:endParaRPr>
          </a:p>
        </p:txBody>
      </p:sp>
      <p:sp>
        <p:nvSpPr>
          <p:cNvPr id="45" name="Rectangular Callout 44"/>
          <p:cNvSpPr/>
          <p:nvPr/>
        </p:nvSpPr>
        <p:spPr bwMode="auto">
          <a:xfrm>
            <a:off x="7844354" y="1157291"/>
            <a:ext cx="1633986" cy="1088604"/>
          </a:xfrm>
          <a:prstGeom prst="wedgeRectCallout">
            <a:avLst>
              <a:gd name="adj1" fmla="val -94745"/>
              <a:gd name="adj2" fmla="val -847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solidFill>
                  <a:schemeClr val="tx1"/>
                </a:solidFill>
                <a:latin typeface="Arial" pitchFamily="-110" charset="0"/>
              </a:rPr>
              <a:t>Tenant-owned verifier checks node system integrity</a:t>
            </a:r>
            <a:endParaRPr kumimoji="0" lang="en-US" sz="1400" b="1" i="0" u="none" strike="noStrike" cap="none" normalizeH="0" baseline="0" dirty="0">
              <a:ln>
                <a:noFill/>
              </a:ln>
              <a:solidFill>
                <a:schemeClr val="tx1"/>
              </a:solidFill>
              <a:effectLst/>
              <a:latin typeface="Arial" pitchFamily="-110" charset="0"/>
            </a:endParaRPr>
          </a:p>
        </p:txBody>
      </p:sp>
    </p:spTree>
    <p:extLst>
      <p:ext uri="{BB962C8B-B14F-4D97-AF65-F5344CB8AC3E}">
        <p14:creationId xmlns:p14="http://schemas.microsoft.com/office/powerpoint/2010/main" val="1368931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Keylime: Secure Bootstrapping</a:t>
            </a:r>
          </a:p>
        </p:txBody>
      </p:sp>
      <p:sp>
        <p:nvSpPr>
          <p:cNvPr id="5" name="Cloud 4"/>
          <p:cNvSpPr/>
          <p:nvPr/>
        </p:nvSpPr>
        <p:spPr bwMode="auto">
          <a:xfrm>
            <a:off x="4425008" y="1323474"/>
            <a:ext cx="7098729" cy="4398210"/>
          </a:xfrm>
          <a:prstGeom prst="cloud">
            <a:avLst/>
          </a:prstGeom>
          <a:solidFill>
            <a:schemeClr val="bg1">
              <a:lumMod val="7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6" name="Rounded Rectangle 5"/>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Tenant </a:t>
            </a:r>
            <a:br>
              <a:rPr kumimoji="0" lang="en-US" sz="1400" b="1" i="0" u="none" strike="noStrike" cap="none" normalizeH="0" baseline="0" dirty="0">
                <a:ln>
                  <a:noFill/>
                </a:ln>
                <a:solidFill>
                  <a:schemeClr val="tx1"/>
                </a:solidFill>
                <a:effectLst/>
                <a:latin typeface="Arial" pitchFamily="-110" charset="0"/>
              </a:rPr>
            </a:br>
            <a:r>
              <a:rPr kumimoji="0" lang="en-US" sz="1400" b="1" i="0" u="none" strike="noStrike" cap="none" normalizeH="0" baseline="0" dirty="0">
                <a:ln>
                  <a:noFill/>
                </a:ln>
                <a:solidFill>
                  <a:schemeClr val="tx1"/>
                </a:solidFill>
                <a:effectLst/>
                <a:latin typeface="Arial" pitchFamily="-110" charset="0"/>
              </a:rPr>
              <a:t>Cloud Verifier</a:t>
            </a:r>
          </a:p>
        </p:txBody>
      </p:sp>
      <p:sp>
        <p:nvSpPr>
          <p:cNvPr id="7" name="Oval 6"/>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Tenant</a:t>
            </a:r>
          </a:p>
        </p:txBody>
      </p:sp>
      <p:sp>
        <p:nvSpPr>
          <p:cNvPr id="8" name="Rounded Rectangle 7"/>
          <p:cNvSpPr/>
          <p:nvPr/>
        </p:nvSpPr>
        <p:spPr bwMode="auto">
          <a:xfrm>
            <a:off x="8819985" y="2872058"/>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Tenant </a:t>
            </a:r>
            <a:br>
              <a:rPr kumimoji="0" lang="en-US" sz="1400" b="1" i="0" u="none" strike="noStrike" cap="none" normalizeH="0" baseline="0" dirty="0">
                <a:ln>
                  <a:noFill/>
                </a:ln>
                <a:solidFill>
                  <a:schemeClr val="tx1"/>
                </a:solidFill>
                <a:effectLst/>
                <a:latin typeface="Arial" pitchFamily="-110" charset="0"/>
              </a:rPr>
            </a:br>
            <a:r>
              <a:rPr kumimoji="0" lang="en-US" sz="1400" b="1" i="0" u="none" strike="noStrike" cap="none" normalizeH="0" baseline="0" dirty="0">
                <a:ln>
                  <a:noFill/>
                </a:ln>
                <a:solidFill>
                  <a:schemeClr val="tx1"/>
                </a:solidFill>
                <a:effectLst/>
                <a:latin typeface="Arial" pitchFamily="-110" charset="0"/>
              </a:rPr>
              <a:t>Registrar</a:t>
            </a:r>
          </a:p>
        </p:txBody>
      </p:sp>
      <p:grpSp>
        <p:nvGrpSpPr>
          <p:cNvPr id="9" name="Group 8"/>
          <p:cNvGrpSpPr/>
          <p:nvPr/>
        </p:nvGrpSpPr>
        <p:grpSpPr>
          <a:xfrm>
            <a:off x="4981149" y="4309657"/>
            <a:ext cx="2111366" cy="1107766"/>
            <a:chOff x="8594236" y="2018892"/>
            <a:chExt cx="2111366" cy="1107766"/>
          </a:xfrm>
        </p:grpSpPr>
        <p:sp>
          <p:nvSpPr>
            <p:cNvPr id="10" name="Rectangle 9"/>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Cloud Node</a:t>
              </a:r>
            </a:p>
          </p:txBody>
        </p:sp>
        <p:sp>
          <p:nvSpPr>
            <p:cNvPr id="11" name="Rounded Rectangle 10"/>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ctr" anchorCtr="0" compatLnSpc="1">
              <a:prstTxWarp prst="textNoShape">
                <a:avLst/>
              </a:prstTxWarp>
            </a:bodyPr>
            <a:lstStyle/>
            <a:p>
              <a:pPr algn="ctr" defTabSz="914285"/>
              <a:r>
                <a:rPr lang="en-US" sz="1500" b="1" dirty="0">
                  <a:solidFill>
                    <a:srgbClr val="FFFFFF"/>
                  </a:solidFill>
                </a:rPr>
                <a:t>TPM</a:t>
              </a:r>
            </a:p>
          </p:txBody>
        </p:sp>
      </p:grpSp>
      <p:cxnSp>
        <p:nvCxnSpPr>
          <p:cNvPr id="17" name="Straight Connector 16"/>
          <p:cNvCxnSpPr>
            <a:stCxn id="7" idx="5"/>
          </p:cNvCxnSpPr>
          <p:nvPr/>
        </p:nvCxnSpPr>
        <p:spPr bwMode="auto">
          <a:xfrm>
            <a:off x="2489318" y="3614139"/>
            <a:ext cx="2496840" cy="1194825"/>
          </a:xfrm>
          <a:prstGeom prst="line">
            <a:avLst/>
          </a:prstGeom>
          <a:solidFill>
            <a:schemeClr val="accent1"/>
          </a:solidFill>
          <a:ln w="28575" cap="flat" cmpd="sng" algn="ctr">
            <a:solidFill>
              <a:schemeClr val="tx1"/>
            </a:solidFill>
            <a:prstDash val="solid"/>
            <a:round/>
            <a:headEnd type="triangle" w="med" len="lg"/>
            <a:tailEnd type="triangle" w="med" len="lg"/>
          </a:ln>
          <a:effectLst/>
        </p:spPr>
      </p:cxnSp>
      <p:cxnSp>
        <p:nvCxnSpPr>
          <p:cNvPr id="21" name="Straight Connector 20"/>
          <p:cNvCxnSpPr>
            <a:stCxn id="7" idx="7"/>
            <a:endCxn id="6" idx="1"/>
          </p:cNvCxnSpPr>
          <p:nvPr/>
        </p:nvCxnSpPr>
        <p:spPr bwMode="auto">
          <a:xfrm flipV="1">
            <a:off x="2489318" y="1865790"/>
            <a:ext cx="2491832" cy="1133589"/>
          </a:xfrm>
          <a:prstGeom prst="line">
            <a:avLst/>
          </a:prstGeom>
          <a:solidFill>
            <a:schemeClr val="accent1"/>
          </a:solidFill>
          <a:ln w="28575" cap="flat" cmpd="sng" algn="ctr">
            <a:solidFill>
              <a:schemeClr val="tx1"/>
            </a:solidFill>
            <a:prstDash val="solid"/>
            <a:round/>
            <a:headEnd type="none" w="sm" len="sm"/>
            <a:tailEnd type="triangle" w="med" len="lg"/>
          </a:ln>
          <a:effectLst/>
        </p:spPr>
      </p:cxnSp>
      <p:cxnSp>
        <p:nvCxnSpPr>
          <p:cNvPr id="30" name="Elbow Connector 29"/>
          <p:cNvCxnSpPr>
            <a:stCxn id="6" idx="3"/>
            <a:endCxn id="8" idx="0"/>
          </p:cNvCxnSpPr>
          <p:nvPr/>
        </p:nvCxnSpPr>
        <p:spPr bwMode="auto">
          <a:xfrm>
            <a:off x="7092516" y="1865790"/>
            <a:ext cx="2784165" cy="1006268"/>
          </a:xfrm>
          <a:prstGeom prst="bentConnector2">
            <a:avLst/>
          </a:prstGeom>
          <a:solidFill>
            <a:schemeClr val="accent1"/>
          </a:solidFill>
          <a:ln w="28575" cap="flat" cmpd="sng" algn="ctr">
            <a:solidFill>
              <a:srgbClr val="000000"/>
            </a:solidFill>
            <a:prstDash val="solid"/>
            <a:round/>
            <a:headEnd type="none" w="sm" len="sm"/>
            <a:tailEnd type="triangle" w="med" len="lg"/>
          </a:ln>
          <a:effectLst/>
        </p:spPr>
      </p:cxnSp>
      <p:grpSp>
        <p:nvGrpSpPr>
          <p:cNvPr id="12" name="Group 11"/>
          <p:cNvGrpSpPr/>
          <p:nvPr/>
        </p:nvGrpSpPr>
        <p:grpSpPr>
          <a:xfrm>
            <a:off x="7159807" y="4540826"/>
            <a:ext cx="1526139" cy="571797"/>
            <a:chOff x="10229045" y="5149887"/>
            <a:chExt cx="1526139" cy="571797"/>
          </a:xfrm>
        </p:grpSpPr>
        <p:sp>
          <p:nvSpPr>
            <p:cNvPr id="4" name="Rectangle 3"/>
            <p:cNvSpPr/>
            <p:nvPr/>
          </p:nvSpPr>
          <p:spPr bwMode="auto">
            <a:xfrm>
              <a:off x="10229045" y="5149887"/>
              <a:ext cx="1526139" cy="571797"/>
            </a:xfrm>
            <a:prstGeom prst="rect">
              <a:avLst/>
            </a:prstGeom>
            <a:solidFill>
              <a:schemeClr val="bg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pic>
          <p:nvPicPr>
            <p:cNvPr id="32" name="Picture 31"/>
            <p:cNvPicPr>
              <a:picLocks noChangeAspect="1"/>
            </p:cNvPicPr>
            <p:nvPr/>
          </p:nvPicPr>
          <p:blipFill rotWithShape="1">
            <a:blip r:embed="rId2" cstate="print"/>
            <a:srcRect t="50430"/>
            <a:stretch/>
          </p:blipFill>
          <p:spPr>
            <a:xfrm rot="2385598">
              <a:off x="10276501" y="5449074"/>
              <a:ext cx="457200" cy="94431"/>
            </a:xfrm>
            <a:prstGeom prst="rect">
              <a:avLst/>
            </a:prstGeom>
          </p:spPr>
        </p:pic>
        <p:pic>
          <p:nvPicPr>
            <p:cNvPr id="33" name="Picture 32"/>
            <p:cNvPicPr>
              <a:picLocks noChangeAspect="1"/>
            </p:cNvPicPr>
            <p:nvPr/>
          </p:nvPicPr>
          <p:blipFill rotWithShape="1">
            <a:blip r:embed="rId2" cstate="print"/>
            <a:srcRect b="50699"/>
            <a:stretch/>
          </p:blipFill>
          <p:spPr>
            <a:xfrm rot="2183472">
              <a:off x="10524791" y="5352364"/>
              <a:ext cx="457200" cy="93918"/>
            </a:xfrm>
            <a:prstGeom prst="rect">
              <a:avLst/>
            </a:prstGeom>
          </p:spPr>
        </p:pic>
        <p:pic>
          <p:nvPicPr>
            <p:cNvPr id="34" name="Picture 33"/>
            <p:cNvPicPr>
              <a:picLocks noChangeAspect="1"/>
            </p:cNvPicPr>
            <p:nvPr/>
          </p:nvPicPr>
          <p:blipFill>
            <a:blip r:embed="rId2" cstate="print"/>
            <a:stretch>
              <a:fillRect/>
            </a:stretch>
          </p:blipFill>
          <p:spPr>
            <a:xfrm>
              <a:off x="11297984" y="5313788"/>
              <a:ext cx="457200" cy="190500"/>
            </a:xfrm>
            <a:prstGeom prst="rect">
              <a:avLst/>
            </a:prstGeom>
          </p:spPr>
        </p:pic>
        <p:sp>
          <p:nvSpPr>
            <p:cNvPr id="3" name="Right Arrow 2"/>
            <p:cNvSpPr/>
            <p:nvPr/>
          </p:nvSpPr>
          <p:spPr bwMode="auto">
            <a:xfrm>
              <a:off x="10965271" y="5330968"/>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grpSp>
      <p:cxnSp>
        <p:nvCxnSpPr>
          <p:cNvPr id="41" name="Straight Connector 40"/>
          <p:cNvCxnSpPr/>
          <p:nvPr/>
        </p:nvCxnSpPr>
        <p:spPr bwMode="auto">
          <a:xfrm flipV="1">
            <a:off x="5605696" y="2245895"/>
            <a:ext cx="1" cy="2063762"/>
          </a:xfrm>
          <a:prstGeom prst="line">
            <a:avLst/>
          </a:prstGeom>
          <a:solidFill>
            <a:schemeClr val="accent1"/>
          </a:solidFill>
          <a:ln w="28575" cap="flat" cmpd="sng" algn="ctr">
            <a:solidFill>
              <a:schemeClr val="tx1"/>
            </a:solidFill>
            <a:prstDash val="solid"/>
            <a:round/>
            <a:headEnd type="triangle" w="med" len="lg"/>
            <a:tailEnd type="triangle" w="med" len="lg"/>
          </a:ln>
          <a:effectLst/>
        </p:spPr>
      </p:cxnSp>
      <p:pic>
        <p:nvPicPr>
          <p:cNvPr id="28" name="Picture 27"/>
          <p:cNvPicPr>
            <a:picLocks noChangeAspect="1"/>
          </p:cNvPicPr>
          <p:nvPr/>
        </p:nvPicPr>
        <p:blipFill rotWithShape="1">
          <a:blip r:embed="rId2" cstate="print"/>
          <a:srcRect t="50430"/>
          <a:stretch/>
        </p:blipFill>
        <p:spPr>
          <a:xfrm>
            <a:off x="5791139" y="3312918"/>
            <a:ext cx="457200" cy="94431"/>
          </a:xfrm>
          <a:prstGeom prst="rect">
            <a:avLst/>
          </a:prstGeom>
        </p:spPr>
      </p:pic>
      <p:pic>
        <p:nvPicPr>
          <p:cNvPr id="19" name="Picture 18"/>
          <p:cNvPicPr>
            <a:picLocks noChangeAspect="1"/>
          </p:cNvPicPr>
          <p:nvPr/>
        </p:nvPicPr>
        <p:blipFill rotWithShape="1">
          <a:blip r:embed="rId2" cstate="print"/>
          <a:srcRect b="50699"/>
          <a:stretch/>
        </p:blipFill>
        <p:spPr>
          <a:xfrm>
            <a:off x="3641729" y="4559499"/>
            <a:ext cx="457200" cy="93918"/>
          </a:xfrm>
          <a:prstGeom prst="rect">
            <a:avLst/>
          </a:prstGeom>
        </p:spPr>
      </p:pic>
      <p:pic>
        <p:nvPicPr>
          <p:cNvPr id="18" name="Picture 17"/>
          <p:cNvPicPr>
            <a:picLocks noChangeAspect="1"/>
          </p:cNvPicPr>
          <p:nvPr/>
        </p:nvPicPr>
        <p:blipFill rotWithShape="1">
          <a:blip r:embed="rId2" cstate="print"/>
          <a:srcRect t="50430"/>
          <a:stretch/>
        </p:blipFill>
        <p:spPr>
          <a:xfrm>
            <a:off x="3571862" y="2734407"/>
            <a:ext cx="457200" cy="94431"/>
          </a:xfrm>
          <a:prstGeom prst="rect">
            <a:avLst/>
          </a:prstGeom>
        </p:spPr>
      </p:pic>
      <p:sp>
        <p:nvSpPr>
          <p:cNvPr id="43" name="TextBox 42"/>
          <p:cNvSpPr txBox="1"/>
          <p:nvPr/>
        </p:nvSpPr>
        <p:spPr>
          <a:xfrm>
            <a:off x="2879995" y="1978607"/>
            <a:ext cx="1710321" cy="646331"/>
          </a:xfrm>
          <a:prstGeom prst="rect">
            <a:avLst/>
          </a:prstGeom>
          <a:solidFill>
            <a:srgbClr val="F2F2F2"/>
          </a:solidFill>
          <a:ln>
            <a:solidFill>
              <a:srgbClr val="919191"/>
            </a:solidFill>
          </a:ln>
          <a:effectLst/>
        </p:spPr>
        <p:txBody>
          <a:bodyPr wrap="square" rtlCol="0">
            <a:spAutoFit/>
          </a:bodyPr>
          <a:lstStyle/>
          <a:p>
            <a:pPr algn="ctr"/>
            <a:r>
              <a:rPr lang="en-US" sz="1800" dirty="0">
                <a:latin typeface="Cambria Math"/>
                <a:cs typeface="Cambria Math"/>
              </a:rPr>
              <a:t>Delegate Integrity Check</a:t>
            </a:r>
          </a:p>
        </p:txBody>
      </p:sp>
      <p:sp>
        <p:nvSpPr>
          <p:cNvPr id="46" name="TextBox 45"/>
          <p:cNvSpPr txBox="1"/>
          <p:nvPr/>
        </p:nvSpPr>
        <p:spPr>
          <a:xfrm>
            <a:off x="2958555" y="3870446"/>
            <a:ext cx="1710321" cy="646331"/>
          </a:xfrm>
          <a:prstGeom prst="rect">
            <a:avLst/>
          </a:prstGeom>
          <a:solidFill>
            <a:srgbClr val="F2F2F2"/>
          </a:solidFill>
          <a:ln>
            <a:solidFill>
              <a:srgbClr val="919191"/>
            </a:solidFill>
          </a:ln>
          <a:effectLst/>
        </p:spPr>
        <p:txBody>
          <a:bodyPr wrap="square" rtlCol="0">
            <a:spAutoFit/>
          </a:bodyPr>
          <a:lstStyle/>
          <a:p>
            <a:pPr algn="ctr"/>
            <a:r>
              <a:rPr lang="en-US" sz="1800" dirty="0">
                <a:latin typeface="Cambria Math"/>
                <a:cs typeface="Cambria Math"/>
              </a:rPr>
              <a:t>Demonstrate Intent</a:t>
            </a:r>
          </a:p>
        </p:txBody>
      </p:sp>
      <p:sp>
        <p:nvSpPr>
          <p:cNvPr id="47" name="TextBox 46"/>
          <p:cNvSpPr txBox="1"/>
          <p:nvPr/>
        </p:nvSpPr>
        <p:spPr>
          <a:xfrm>
            <a:off x="5180660" y="2606851"/>
            <a:ext cx="1710321" cy="646331"/>
          </a:xfrm>
          <a:prstGeom prst="rect">
            <a:avLst/>
          </a:prstGeom>
          <a:solidFill>
            <a:srgbClr val="F2F2F2"/>
          </a:solidFill>
          <a:ln>
            <a:solidFill>
              <a:srgbClr val="919191"/>
            </a:solidFill>
          </a:ln>
          <a:effectLst/>
        </p:spPr>
        <p:txBody>
          <a:bodyPr wrap="square" rtlCol="0">
            <a:spAutoFit/>
          </a:bodyPr>
          <a:lstStyle/>
          <a:p>
            <a:pPr algn="ctr"/>
            <a:r>
              <a:rPr lang="en-US" sz="1800" dirty="0">
                <a:latin typeface="Cambria Math"/>
                <a:cs typeface="Cambria Math"/>
              </a:rPr>
              <a:t>Check Node Integrity</a:t>
            </a:r>
          </a:p>
        </p:txBody>
      </p:sp>
      <p:sp>
        <p:nvSpPr>
          <p:cNvPr id="48" name="TextBox 47"/>
          <p:cNvSpPr txBox="1"/>
          <p:nvPr/>
        </p:nvSpPr>
        <p:spPr>
          <a:xfrm>
            <a:off x="7738656" y="1631404"/>
            <a:ext cx="1710321" cy="646331"/>
          </a:xfrm>
          <a:prstGeom prst="rect">
            <a:avLst/>
          </a:prstGeom>
          <a:solidFill>
            <a:srgbClr val="F2F2F2"/>
          </a:solidFill>
          <a:ln>
            <a:solidFill>
              <a:srgbClr val="919191"/>
            </a:solidFill>
          </a:ln>
          <a:effectLst/>
        </p:spPr>
        <p:txBody>
          <a:bodyPr wrap="square" rtlCol="0">
            <a:spAutoFit/>
          </a:bodyPr>
          <a:lstStyle/>
          <a:p>
            <a:pPr algn="ctr"/>
            <a:r>
              <a:rPr lang="en-US" sz="1800" dirty="0">
                <a:latin typeface="Cambria Math"/>
                <a:cs typeface="Cambria Math"/>
              </a:rPr>
              <a:t>Check TPM keys</a:t>
            </a:r>
          </a:p>
        </p:txBody>
      </p:sp>
      <p:grpSp>
        <p:nvGrpSpPr>
          <p:cNvPr id="59" name="Group 58"/>
          <p:cNvGrpSpPr/>
          <p:nvPr/>
        </p:nvGrpSpPr>
        <p:grpSpPr>
          <a:xfrm>
            <a:off x="188611" y="3216849"/>
            <a:ext cx="1077369" cy="690252"/>
            <a:chOff x="188611" y="3216849"/>
            <a:chExt cx="1077369" cy="690252"/>
          </a:xfrm>
        </p:grpSpPr>
        <p:pic>
          <p:nvPicPr>
            <p:cNvPr id="63" name="Picture 62"/>
            <p:cNvPicPr>
              <a:picLocks noChangeAspect="1"/>
            </p:cNvPicPr>
            <p:nvPr/>
          </p:nvPicPr>
          <p:blipFill>
            <a:blip r:embed="rId2" cstate="print"/>
            <a:stretch>
              <a:fillRect/>
            </a:stretch>
          </p:blipFill>
          <p:spPr>
            <a:xfrm>
              <a:off x="512930" y="3216849"/>
              <a:ext cx="457200" cy="190500"/>
            </a:xfrm>
            <a:prstGeom prst="rect">
              <a:avLst/>
            </a:prstGeom>
          </p:spPr>
        </p:pic>
        <p:pic>
          <p:nvPicPr>
            <p:cNvPr id="64" name="Picture 63"/>
            <p:cNvPicPr>
              <a:picLocks noChangeAspect="1"/>
            </p:cNvPicPr>
            <p:nvPr/>
          </p:nvPicPr>
          <p:blipFill rotWithShape="1">
            <a:blip r:embed="rId2" cstate="print"/>
            <a:srcRect t="50430"/>
            <a:stretch/>
          </p:blipFill>
          <p:spPr>
            <a:xfrm>
              <a:off x="188611" y="3812670"/>
              <a:ext cx="457200" cy="94431"/>
            </a:xfrm>
            <a:prstGeom prst="rect">
              <a:avLst/>
            </a:prstGeom>
          </p:spPr>
        </p:pic>
        <p:pic>
          <p:nvPicPr>
            <p:cNvPr id="65" name="Picture 64"/>
            <p:cNvPicPr>
              <a:picLocks noChangeAspect="1"/>
            </p:cNvPicPr>
            <p:nvPr/>
          </p:nvPicPr>
          <p:blipFill rotWithShape="1">
            <a:blip r:embed="rId2" cstate="print"/>
            <a:srcRect b="50699"/>
            <a:stretch/>
          </p:blipFill>
          <p:spPr>
            <a:xfrm>
              <a:off x="808780" y="3765968"/>
              <a:ext cx="457200" cy="93918"/>
            </a:xfrm>
            <a:prstGeom prst="rect">
              <a:avLst/>
            </a:prstGeom>
          </p:spPr>
        </p:pic>
        <p:sp>
          <p:nvSpPr>
            <p:cNvPr id="66" name="Right Arrow 65"/>
            <p:cNvSpPr/>
            <p:nvPr/>
          </p:nvSpPr>
          <p:spPr bwMode="auto">
            <a:xfrm rot="2700000">
              <a:off x="785206" y="3518722"/>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67" name="Right Arrow 66"/>
            <p:cNvSpPr/>
            <p:nvPr/>
          </p:nvSpPr>
          <p:spPr bwMode="auto">
            <a:xfrm rot="8100000">
              <a:off x="297844" y="3518722"/>
              <a:ext cx="283186" cy="168561"/>
            </a:xfrm>
            <a:prstGeom prst="rightArrow">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grpSp>
    </p:spTree>
    <p:extLst>
      <p:ext uri="{BB962C8B-B14F-4D97-AF65-F5344CB8AC3E}">
        <p14:creationId xmlns:p14="http://schemas.microsoft.com/office/powerpoint/2010/main" val="20668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6" grpId="0" animBg="1"/>
      <p:bldP spid="47" grpId="0" animBg="1"/>
      <p:bldP spid="4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Keylime: System Integrity Monitoring</a:t>
            </a:r>
          </a:p>
        </p:txBody>
      </p:sp>
      <p:sp>
        <p:nvSpPr>
          <p:cNvPr id="5" name="Cloud 4"/>
          <p:cNvSpPr/>
          <p:nvPr/>
        </p:nvSpPr>
        <p:spPr bwMode="auto">
          <a:xfrm>
            <a:off x="4425008" y="1323474"/>
            <a:ext cx="7098729" cy="4398210"/>
          </a:xfrm>
          <a:prstGeom prst="cloud">
            <a:avLst/>
          </a:prstGeom>
          <a:solidFill>
            <a:schemeClr val="bg1">
              <a:lumMod val="7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6" name="Rounded Rectangle 5"/>
          <p:cNvSpPr/>
          <p:nvPr/>
        </p:nvSpPr>
        <p:spPr bwMode="auto">
          <a:xfrm>
            <a:off x="4981150" y="1485685"/>
            <a:ext cx="2111366" cy="76021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Tenant </a:t>
            </a:r>
            <a:br>
              <a:rPr kumimoji="0" lang="en-US" sz="1400" b="1" i="0" u="none" strike="noStrike" cap="none" normalizeH="0" baseline="0" dirty="0">
                <a:ln>
                  <a:noFill/>
                </a:ln>
                <a:solidFill>
                  <a:schemeClr val="tx1"/>
                </a:solidFill>
                <a:effectLst/>
                <a:latin typeface="Arial" pitchFamily="-110" charset="0"/>
              </a:rPr>
            </a:br>
            <a:r>
              <a:rPr kumimoji="0" lang="en-US" sz="1400" b="1" i="0" u="none" strike="noStrike" cap="none" normalizeH="0" baseline="0" dirty="0">
                <a:ln>
                  <a:noFill/>
                </a:ln>
                <a:solidFill>
                  <a:schemeClr val="tx1"/>
                </a:solidFill>
                <a:effectLst/>
                <a:latin typeface="Arial" pitchFamily="-110" charset="0"/>
              </a:rPr>
              <a:t>Cloud Verifier</a:t>
            </a:r>
          </a:p>
        </p:txBody>
      </p:sp>
      <p:sp>
        <p:nvSpPr>
          <p:cNvPr id="7" name="Oval 6"/>
          <p:cNvSpPr/>
          <p:nvPr/>
        </p:nvSpPr>
        <p:spPr bwMode="auto">
          <a:xfrm>
            <a:off x="1016014" y="2872058"/>
            <a:ext cx="1726083" cy="869402"/>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Tenant</a:t>
            </a:r>
          </a:p>
        </p:txBody>
      </p:sp>
      <p:sp>
        <p:nvSpPr>
          <p:cNvPr id="8" name="Rounded Rectangle 7"/>
          <p:cNvSpPr/>
          <p:nvPr/>
        </p:nvSpPr>
        <p:spPr bwMode="auto">
          <a:xfrm>
            <a:off x="8819985" y="2872058"/>
            <a:ext cx="2113391" cy="869402"/>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Tenant </a:t>
            </a:r>
            <a:br>
              <a:rPr kumimoji="0" lang="en-US" sz="1400" b="1" i="0" u="none" strike="noStrike" cap="none" normalizeH="0" baseline="0" dirty="0">
                <a:ln>
                  <a:noFill/>
                </a:ln>
                <a:solidFill>
                  <a:schemeClr val="tx1"/>
                </a:solidFill>
                <a:effectLst/>
                <a:latin typeface="Arial" pitchFamily="-110" charset="0"/>
              </a:rPr>
            </a:br>
            <a:r>
              <a:rPr kumimoji="0" lang="en-US" sz="1400" b="1" i="0" u="none" strike="noStrike" cap="none" normalizeH="0" baseline="0" dirty="0">
                <a:ln>
                  <a:noFill/>
                </a:ln>
                <a:solidFill>
                  <a:schemeClr val="tx1"/>
                </a:solidFill>
                <a:effectLst/>
                <a:latin typeface="Arial" pitchFamily="-110" charset="0"/>
              </a:rPr>
              <a:t>Registrar</a:t>
            </a:r>
          </a:p>
        </p:txBody>
      </p:sp>
      <p:grpSp>
        <p:nvGrpSpPr>
          <p:cNvPr id="9" name="Group 8"/>
          <p:cNvGrpSpPr/>
          <p:nvPr/>
        </p:nvGrpSpPr>
        <p:grpSpPr>
          <a:xfrm>
            <a:off x="4981149" y="4309657"/>
            <a:ext cx="2111366" cy="1107766"/>
            <a:chOff x="8594236" y="2018892"/>
            <a:chExt cx="2111366" cy="1107766"/>
          </a:xfrm>
        </p:grpSpPr>
        <p:sp>
          <p:nvSpPr>
            <p:cNvPr id="10" name="Rectangle 9"/>
            <p:cNvSpPr/>
            <p:nvPr/>
          </p:nvSpPr>
          <p:spPr bwMode="auto">
            <a:xfrm>
              <a:off x="8594236" y="2018892"/>
              <a:ext cx="2111366" cy="1107766"/>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Cloud Node</a:t>
              </a:r>
            </a:p>
          </p:txBody>
        </p:sp>
        <p:sp>
          <p:nvSpPr>
            <p:cNvPr id="11" name="Rounded Rectangle 10"/>
            <p:cNvSpPr/>
            <p:nvPr/>
          </p:nvSpPr>
          <p:spPr bwMode="auto">
            <a:xfrm>
              <a:off x="10096001" y="2821858"/>
              <a:ext cx="609600" cy="304800"/>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45720" rIns="0" bIns="45720" numCol="1" rtlCol="0" anchor="ctr" anchorCtr="0" compatLnSpc="1">
              <a:prstTxWarp prst="textNoShape">
                <a:avLst/>
              </a:prstTxWarp>
            </a:bodyPr>
            <a:lstStyle/>
            <a:p>
              <a:pPr algn="ctr" defTabSz="914285"/>
              <a:r>
                <a:rPr lang="en-US" sz="1500" b="1" dirty="0">
                  <a:solidFill>
                    <a:srgbClr val="FFFFFF"/>
                  </a:solidFill>
                </a:rPr>
                <a:t>TPM</a:t>
              </a:r>
            </a:p>
          </p:txBody>
        </p:sp>
      </p:grpSp>
      <p:cxnSp>
        <p:nvCxnSpPr>
          <p:cNvPr id="30" name="Elbow Connector 29"/>
          <p:cNvCxnSpPr>
            <a:stCxn id="6" idx="3"/>
            <a:endCxn id="8" idx="0"/>
          </p:cNvCxnSpPr>
          <p:nvPr/>
        </p:nvCxnSpPr>
        <p:spPr bwMode="auto">
          <a:xfrm>
            <a:off x="7092516" y="1865790"/>
            <a:ext cx="2784165" cy="1006268"/>
          </a:xfrm>
          <a:prstGeom prst="bentConnector2">
            <a:avLst/>
          </a:prstGeom>
          <a:solidFill>
            <a:schemeClr val="accent1"/>
          </a:solidFill>
          <a:ln w="28575" cap="flat" cmpd="sng" algn="ctr">
            <a:solidFill>
              <a:srgbClr val="000000"/>
            </a:solidFill>
            <a:prstDash val="solid"/>
            <a:round/>
            <a:headEnd type="none" w="sm" len="sm"/>
            <a:tailEnd type="triangle" w="med" len="lg"/>
          </a:ln>
          <a:effectLst/>
        </p:spPr>
      </p:cxnSp>
      <p:cxnSp>
        <p:nvCxnSpPr>
          <p:cNvPr id="41" name="Straight Connector 40"/>
          <p:cNvCxnSpPr/>
          <p:nvPr/>
        </p:nvCxnSpPr>
        <p:spPr bwMode="auto">
          <a:xfrm flipV="1">
            <a:off x="5605696" y="2245895"/>
            <a:ext cx="1" cy="2063762"/>
          </a:xfrm>
          <a:prstGeom prst="line">
            <a:avLst/>
          </a:prstGeom>
          <a:solidFill>
            <a:schemeClr val="accent1"/>
          </a:solidFill>
          <a:ln w="28575" cap="flat" cmpd="sng" algn="ctr">
            <a:solidFill>
              <a:schemeClr val="tx1"/>
            </a:solidFill>
            <a:prstDash val="solid"/>
            <a:round/>
            <a:headEnd type="triangle" w="med" len="lg"/>
            <a:tailEnd type="triangle" w="med" len="lg"/>
          </a:ln>
          <a:effectLst/>
        </p:spPr>
      </p:cxnSp>
      <p:sp>
        <p:nvSpPr>
          <p:cNvPr id="47" name="TextBox 46"/>
          <p:cNvSpPr txBox="1"/>
          <p:nvPr/>
        </p:nvSpPr>
        <p:spPr>
          <a:xfrm>
            <a:off x="5180660" y="2606851"/>
            <a:ext cx="1710321" cy="646331"/>
          </a:xfrm>
          <a:prstGeom prst="rect">
            <a:avLst/>
          </a:prstGeom>
          <a:solidFill>
            <a:srgbClr val="F2F2F2"/>
          </a:solidFill>
          <a:ln>
            <a:solidFill>
              <a:srgbClr val="919191"/>
            </a:solidFill>
          </a:ln>
          <a:effectLst/>
        </p:spPr>
        <p:txBody>
          <a:bodyPr wrap="square" rtlCol="0">
            <a:spAutoFit/>
          </a:bodyPr>
          <a:lstStyle/>
          <a:p>
            <a:pPr algn="ctr"/>
            <a:r>
              <a:rPr lang="en-US" sz="1800" dirty="0">
                <a:latin typeface="Cambria Math"/>
                <a:cs typeface="Cambria Math"/>
              </a:rPr>
              <a:t>Check Node Integrity</a:t>
            </a:r>
          </a:p>
        </p:txBody>
      </p:sp>
      <p:sp>
        <p:nvSpPr>
          <p:cNvPr id="48" name="TextBox 47"/>
          <p:cNvSpPr txBox="1"/>
          <p:nvPr/>
        </p:nvSpPr>
        <p:spPr>
          <a:xfrm>
            <a:off x="7738656" y="1631404"/>
            <a:ext cx="1710321" cy="646331"/>
          </a:xfrm>
          <a:prstGeom prst="rect">
            <a:avLst/>
          </a:prstGeom>
          <a:solidFill>
            <a:srgbClr val="F2F2F2"/>
          </a:solidFill>
          <a:ln>
            <a:solidFill>
              <a:srgbClr val="919191"/>
            </a:solidFill>
          </a:ln>
          <a:effectLst/>
        </p:spPr>
        <p:txBody>
          <a:bodyPr wrap="square" rtlCol="0">
            <a:spAutoFit/>
          </a:bodyPr>
          <a:lstStyle/>
          <a:p>
            <a:pPr algn="ctr"/>
            <a:r>
              <a:rPr lang="en-US" sz="1800" dirty="0">
                <a:latin typeface="Cambria Math"/>
                <a:cs typeface="Cambria Math"/>
              </a:rPr>
              <a:t>Check TPM keys</a:t>
            </a:r>
          </a:p>
        </p:txBody>
      </p:sp>
      <p:pic>
        <p:nvPicPr>
          <p:cNvPr id="35" name="Picture 34" descr="1024px-Red_x.sv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58835" y="1690330"/>
            <a:ext cx="347579" cy="347579"/>
          </a:xfrm>
          <a:prstGeom prst="rect">
            <a:avLst/>
          </a:prstGeom>
        </p:spPr>
      </p:pic>
      <p:pic>
        <p:nvPicPr>
          <p:cNvPr id="36" name="Picture 35" descr="Green_check.sv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8835" y="1690330"/>
            <a:ext cx="350919" cy="350919"/>
          </a:xfrm>
          <a:prstGeom prst="rect">
            <a:avLst/>
          </a:prstGeom>
        </p:spPr>
      </p:pic>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883099" y="4396846"/>
            <a:ext cx="305441" cy="293935"/>
          </a:xfrm>
          <a:prstGeom prst="rect">
            <a:avLst/>
          </a:prstGeom>
        </p:spPr>
      </p:pic>
      <p:cxnSp>
        <p:nvCxnSpPr>
          <p:cNvPr id="38" name="Straight Arrow Connector 37"/>
          <p:cNvCxnSpPr/>
          <p:nvPr/>
        </p:nvCxnSpPr>
        <p:spPr bwMode="auto">
          <a:xfrm flipH="1">
            <a:off x="2489318" y="1865790"/>
            <a:ext cx="2491832" cy="1133589"/>
          </a:xfrm>
          <a:prstGeom prst="straightConnector1">
            <a:avLst/>
          </a:prstGeom>
          <a:solidFill>
            <a:schemeClr val="accent1"/>
          </a:solidFill>
          <a:ln w="25400" cap="flat" cmpd="sng" algn="ctr">
            <a:solidFill>
              <a:schemeClr val="tx1"/>
            </a:solidFill>
            <a:prstDash val="solid"/>
            <a:round/>
            <a:headEnd type="none" w="sm" len="sm"/>
            <a:tailEnd type="triangle" w="med" len="lg"/>
          </a:ln>
          <a:effectLst/>
        </p:spPr>
      </p:cxnSp>
      <p:sp>
        <p:nvSpPr>
          <p:cNvPr id="39" name="TextBox 38"/>
          <p:cNvSpPr txBox="1"/>
          <p:nvPr/>
        </p:nvSpPr>
        <p:spPr>
          <a:xfrm>
            <a:off x="2933996" y="1982503"/>
            <a:ext cx="1198958" cy="646331"/>
          </a:xfrm>
          <a:prstGeom prst="rect">
            <a:avLst/>
          </a:prstGeom>
          <a:solidFill>
            <a:schemeClr val="bg1">
              <a:lumMod val="95000"/>
            </a:schemeClr>
          </a:solidFill>
          <a:ln>
            <a:solidFill>
              <a:srgbClr val="919191"/>
            </a:solidFill>
          </a:ln>
          <a:effectLst/>
        </p:spPr>
        <p:txBody>
          <a:bodyPr wrap="square" rtlCol="0">
            <a:spAutoFit/>
          </a:bodyPr>
          <a:lstStyle/>
          <a:p>
            <a:pPr algn="ctr"/>
            <a:r>
              <a:rPr lang="en-US" sz="1800" dirty="0">
                <a:latin typeface="Cambria Math"/>
                <a:cs typeface="Cambria Math"/>
              </a:rPr>
              <a:t>Integrity Violation</a:t>
            </a:r>
          </a:p>
        </p:txBody>
      </p:sp>
    </p:spTree>
    <p:extLst>
      <p:ext uri="{BB962C8B-B14F-4D97-AF65-F5344CB8AC3E}">
        <p14:creationId xmlns:p14="http://schemas.microsoft.com/office/powerpoint/2010/main" val="204696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36"/>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0"/>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8"/>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47"/>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4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2"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47" grpId="2" animBg="1"/>
      <p:bldP spid="48" grpId="0" animBg="1"/>
      <p:bldP spid="48" grpId="1" animBg="1"/>
      <p:bldP spid="3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1253709" y="1293094"/>
            <a:ext cx="4696741" cy="4247285"/>
          </a:xfrm>
        </p:spPr>
        <p:txBody>
          <a:bodyPr/>
          <a:lstStyle/>
          <a:p>
            <a:pPr marL="0" indent="0" algn="ctr">
              <a:buNone/>
            </a:pPr>
            <a:r>
              <a:rPr lang="en-US" dirty="0"/>
              <a:t>Latency</a:t>
            </a:r>
          </a:p>
        </p:txBody>
      </p:sp>
      <p:sp>
        <p:nvSpPr>
          <p:cNvPr id="2" name="Title 1"/>
          <p:cNvSpPr>
            <a:spLocks noGrp="1"/>
          </p:cNvSpPr>
          <p:nvPr>
            <p:ph type="title"/>
          </p:nvPr>
        </p:nvSpPr>
        <p:spPr/>
        <p:txBody>
          <a:bodyPr/>
          <a:lstStyle/>
          <a:p>
            <a:r>
              <a:rPr lang="en-US" dirty="0"/>
              <a:t>Performance</a:t>
            </a:r>
          </a:p>
        </p:txBody>
      </p:sp>
      <p:sp>
        <p:nvSpPr>
          <p:cNvPr id="4" name="Content Placeholder 3"/>
          <p:cNvSpPr>
            <a:spLocks noGrp="1"/>
          </p:cNvSpPr>
          <p:nvPr>
            <p:ph sz="quarter" idx="11"/>
          </p:nvPr>
        </p:nvSpPr>
        <p:spPr>
          <a:xfrm>
            <a:off x="6696290" y="1293094"/>
            <a:ext cx="4839906" cy="4247285"/>
          </a:xfrm>
          <a:prstGeom prst="rect">
            <a:avLst/>
          </a:prstGeom>
        </p:spPr>
        <p:txBody>
          <a:bodyPr/>
          <a:lstStyle/>
          <a:p>
            <a:pPr marL="0" indent="0" algn="ctr">
              <a:buNone/>
            </a:pPr>
            <a:r>
              <a:rPr lang="en-US" dirty="0"/>
              <a:t>Scalability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9425" y="1549200"/>
            <a:ext cx="5450343" cy="3810193"/>
          </a:xfrm>
          <a:prstGeom prst="rect">
            <a:avLst/>
          </a:prstGeom>
        </p:spPr>
      </p:pic>
      <p:sp>
        <p:nvSpPr>
          <p:cNvPr id="7" name="Rectangle 36"/>
          <p:cNvSpPr>
            <a:spLocks noChangeArrowheads="1"/>
          </p:cNvSpPr>
          <p:nvPr/>
        </p:nvSpPr>
        <p:spPr bwMode="auto">
          <a:xfrm>
            <a:off x="507869" y="554037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a:t>Keylime can derive a key in less than 2 seconds, detect integrity violations in as little as 110ms, </a:t>
            </a:r>
            <a:br>
              <a:rPr lang="en-US" sz="1800" b="1" dirty="0"/>
            </a:br>
            <a:r>
              <a:rPr lang="en-US" sz="1800" b="1" dirty="0"/>
              <a:t>and can scale to monitor integrity of thousands of cloud machines</a:t>
            </a:r>
          </a:p>
        </p:txBody>
      </p:sp>
      <p:graphicFrame>
        <p:nvGraphicFramePr>
          <p:cNvPr id="8" name="Chart 7"/>
          <p:cNvGraphicFramePr/>
          <p:nvPr>
            <p:extLst>
              <p:ext uri="{D42A27DB-BD31-4B8C-83A1-F6EECF244321}">
                <p14:modId xmlns:p14="http://schemas.microsoft.com/office/powerpoint/2010/main" val="316568106"/>
              </p:ext>
            </p:extLst>
          </p:nvPr>
        </p:nvGraphicFramePr>
        <p:xfrm>
          <a:off x="390174" y="1679331"/>
          <a:ext cx="5859251" cy="36800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3292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633413" y="1293814"/>
            <a:ext cx="10915650" cy="4184120"/>
          </a:xfrm>
        </p:spPr>
        <p:txBody>
          <a:bodyPr/>
          <a:lstStyle/>
          <a:p>
            <a:r>
              <a:rPr lang="en-US" dirty="0"/>
              <a:t>Current IaaS clouds don’t provide technical means to verify trust</a:t>
            </a:r>
          </a:p>
          <a:p>
            <a:pPr lvl="1"/>
            <a:r>
              <a:rPr lang="en-US" dirty="0"/>
              <a:t>Keylime allows provisioning </a:t>
            </a:r>
            <a:r>
              <a:rPr lang="en-US" i="1" dirty="0"/>
              <a:t>secrets</a:t>
            </a:r>
            <a:r>
              <a:rPr lang="en-US" dirty="0"/>
              <a:t> to cloud nodes without divulging them </a:t>
            </a:r>
          </a:p>
          <a:p>
            <a:endParaRPr lang="en-US" dirty="0"/>
          </a:p>
          <a:p>
            <a:r>
              <a:rPr lang="en-US" dirty="0"/>
              <a:t>Keylime bases security on hardware root of trust</a:t>
            </a:r>
          </a:p>
          <a:p>
            <a:pPr lvl="1"/>
            <a:r>
              <a:rPr lang="en-US" i="1" dirty="0">
                <a:solidFill>
                  <a:schemeClr val="accent2">
                    <a:lumMod val="75000"/>
                  </a:schemeClr>
                </a:solidFill>
              </a:rPr>
              <a:t>Integrates</a:t>
            </a:r>
            <a:r>
              <a:rPr lang="en-US" dirty="0"/>
              <a:t> with standard cloud security/management stack, virtual and bare-metal </a:t>
            </a:r>
          </a:p>
          <a:p>
            <a:pPr lvl="1"/>
            <a:r>
              <a:rPr lang="en-US" dirty="0"/>
              <a:t>Cloud </a:t>
            </a:r>
            <a:r>
              <a:rPr lang="en-US" i="1" dirty="0">
                <a:solidFill>
                  <a:schemeClr val="accent2">
                    <a:lumMod val="75000"/>
                  </a:schemeClr>
                </a:solidFill>
              </a:rPr>
              <a:t>scalability</a:t>
            </a:r>
            <a:r>
              <a:rPr lang="en-US" dirty="0"/>
              <a:t>: </a:t>
            </a:r>
            <a:r>
              <a:rPr lang="en-US" dirty="0" err="1"/>
              <a:t>Keylime</a:t>
            </a:r>
            <a:r>
              <a:rPr lang="en-US" dirty="0"/>
              <a:t> will grow to fit your needs! </a:t>
            </a:r>
          </a:p>
          <a:p>
            <a:pPr lvl="1"/>
            <a:r>
              <a:rPr lang="en-US" i="1" dirty="0">
                <a:solidFill>
                  <a:schemeClr val="accent2">
                    <a:lumMod val="75000"/>
                  </a:schemeClr>
                </a:solidFill>
              </a:rPr>
              <a:t>Securely bootstrap </a:t>
            </a:r>
            <a:r>
              <a:rPr lang="en-US" dirty="0"/>
              <a:t>a secret into a cloud node in less than </a:t>
            </a:r>
            <a:r>
              <a:rPr lang="en-US" dirty="0">
                <a:solidFill>
                  <a:schemeClr val="accent2">
                    <a:lumMod val="75000"/>
                  </a:schemeClr>
                </a:solidFill>
              </a:rPr>
              <a:t>2s</a:t>
            </a:r>
          </a:p>
          <a:p>
            <a:pPr lvl="1"/>
            <a:r>
              <a:rPr lang="en-US" dirty="0"/>
              <a:t>Detect cloud node </a:t>
            </a:r>
            <a:r>
              <a:rPr lang="en-US" i="1" dirty="0">
                <a:solidFill>
                  <a:schemeClr val="accent2">
                    <a:lumMod val="75000"/>
                  </a:schemeClr>
                </a:solidFill>
              </a:rPr>
              <a:t>integrity violations </a:t>
            </a:r>
            <a:r>
              <a:rPr lang="en-US" dirty="0"/>
              <a:t>in as little as </a:t>
            </a:r>
            <a:r>
              <a:rPr lang="en-US" dirty="0">
                <a:solidFill>
                  <a:schemeClr val="accent2">
                    <a:lumMod val="75000"/>
                  </a:schemeClr>
                </a:solidFill>
              </a:rPr>
              <a:t>110ms</a:t>
            </a:r>
          </a:p>
        </p:txBody>
      </p:sp>
      <p:sp>
        <p:nvSpPr>
          <p:cNvPr id="2" name="Title 1"/>
          <p:cNvSpPr>
            <a:spLocks noGrp="1"/>
          </p:cNvSpPr>
          <p:nvPr>
            <p:ph type="title"/>
          </p:nvPr>
        </p:nvSpPr>
        <p:spPr/>
        <p:txBody>
          <a:bodyPr/>
          <a:lstStyle/>
          <a:p>
            <a:r>
              <a:rPr lang="en-US"/>
              <a:t>Benefits</a:t>
            </a:r>
            <a:endParaRPr lang="en-US" dirty="0"/>
          </a:p>
        </p:txBody>
      </p:sp>
      <p:sp>
        <p:nvSpPr>
          <p:cNvPr id="4" name="Rectangle 36"/>
          <p:cNvSpPr>
            <a:spLocks noChangeArrowheads="1"/>
          </p:cNvSpPr>
          <p:nvPr/>
        </p:nvSpPr>
        <p:spPr bwMode="auto">
          <a:xfrm>
            <a:off x="507869" y="554037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b="1" dirty="0"/>
              <a:t>Keylime brings trust to the cloud</a:t>
            </a:r>
            <a:endParaRPr lang="en-US" b="1" u="sng" dirty="0">
              <a:solidFill>
                <a:srgbClr val="3366FF"/>
              </a:solidFill>
            </a:endParaRPr>
          </a:p>
        </p:txBody>
      </p:sp>
    </p:spTree>
    <p:extLst>
      <p:ext uri="{BB962C8B-B14F-4D97-AF65-F5344CB8AC3E}">
        <p14:creationId xmlns:p14="http://schemas.microsoft.com/office/powerpoint/2010/main" val="1475144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Keylime released as Open Source software</a:t>
            </a:r>
          </a:p>
          <a:p>
            <a:pPr lvl="1"/>
            <a:r>
              <a:rPr lang="en-US" dirty="0"/>
              <a:t>Keylime implementation &amp; documentation available: </a:t>
            </a: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mit-ll</a:t>
            </a:r>
            <a:r>
              <a:rPr lang="en-US" dirty="0">
                <a:solidFill>
                  <a:schemeClr val="accent1"/>
                </a:solidFill>
              </a:rPr>
              <a:t>/python-</a:t>
            </a:r>
            <a:r>
              <a:rPr lang="en-US" dirty="0" err="1">
                <a:solidFill>
                  <a:schemeClr val="accent1"/>
                </a:solidFill>
              </a:rPr>
              <a:t>keylime</a:t>
            </a:r>
            <a:r>
              <a:rPr lang="en-US" dirty="0"/>
              <a:t> </a:t>
            </a:r>
          </a:p>
          <a:p>
            <a:endParaRPr lang="en-US" dirty="0"/>
          </a:p>
          <a:p>
            <a:r>
              <a:rPr lang="en-US" dirty="0"/>
              <a:t>Using Keylime to enable security in Massachusetts Open Cloud</a:t>
            </a:r>
          </a:p>
          <a:p>
            <a:endParaRPr lang="en-US" dirty="0"/>
          </a:p>
          <a:p>
            <a:r>
              <a:rPr lang="en-US" dirty="0"/>
              <a:t>Looking for enhancements of Keylime features and integration with more security tools (e.g., network encryption)</a:t>
            </a:r>
          </a:p>
          <a:p>
            <a:r>
              <a:rPr lang="en-US" dirty="0"/>
              <a:t>Looking for partners to do pilots and grow adoption in the cloud</a:t>
            </a:r>
          </a:p>
          <a:p>
            <a:endParaRPr lang="en-US" dirty="0"/>
          </a:p>
          <a:p>
            <a:endParaRPr lang="en-US" dirty="0"/>
          </a:p>
        </p:txBody>
      </p:sp>
      <p:sp>
        <p:nvSpPr>
          <p:cNvPr id="3" name="Title 2"/>
          <p:cNvSpPr>
            <a:spLocks noGrp="1"/>
          </p:cNvSpPr>
          <p:nvPr>
            <p:ph type="title"/>
          </p:nvPr>
        </p:nvSpPr>
        <p:spPr/>
        <p:txBody>
          <a:bodyPr/>
          <a:lstStyle/>
          <a:p>
            <a:r>
              <a:rPr lang="en-US"/>
              <a:t>Ask</a:t>
            </a:r>
            <a:endParaRPr lang="en-US" dirty="0"/>
          </a:p>
        </p:txBody>
      </p:sp>
      <p:sp>
        <p:nvSpPr>
          <p:cNvPr id="6" name="Rectangle 36">
            <a:extLst>
              <a:ext uri="{FF2B5EF4-FFF2-40B4-BE49-F238E27FC236}">
                <a16:creationId xmlns:a16="http://schemas.microsoft.com/office/drawing/2014/main" id="{4C802A35-6775-FA44-A714-5715581DD5C3}"/>
              </a:ext>
            </a:extLst>
          </p:cNvPr>
          <p:cNvSpPr>
            <a:spLocks noChangeArrowheads="1"/>
          </p:cNvSpPr>
          <p:nvPr/>
        </p:nvSpPr>
        <p:spPr bwMode="auto">
          <a:xfrm>
            <a:off x="507869" y="554037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b="1" dirty="0"/>
              <a:t>Full Keylime implementation available: </a:t>
            </a:r>
            <a:r>
              <a:rPr lang="en-US" b="1" u="sng" dirty="0">
                <a:solidFill>
                  <a:srgbClr val="3366FF"/>
                </a:solidFill>
              </a:rPr>
              <a:t>https://github.com/mit-ll/python-keylime  </a:t>
            </a:r>
          </a:p>
        </p:txBody>
      </p:sp>
    </p:spTree>
    <p:extLst>
      <p:ext uri="{BB962C8B-B14F-4D97-AF65-F5344CB8AC3E}">
        <p14:creationId xmlns:p14="http://schemas.microsoft.com/office/powerpoint/2010/main" val="357002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Contact Information</a:t>
            </a:r>
          </a:p>
        </p:txBody>
      </p:sp>
      <p:sp>
        <p:nvSpPr>
          <p:cNvPr id="5" name="Freeform 4"/>
          <p:cNvSpPr/>
          <p:nvPr/>
        </p:nvSpPr>
        <p:spPr>
          <a:xfrm>
            <a:off x="1414696" y="2978666"/>
            <a:ext cx="3898540" cy="2059564"/>
          </a:xfrm>
          <a:custGeom>
            <a:avLst/>
            <a:gdLst>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34045 w 3896591"/>
              <a:gd name="connsiteY24" fmla="*/ 503959 h 2093768"/>
              <a:gd name="connsiteX25" fmla="*/ 2566554 w 3896591"/>
              <a:gd name="connsiteY25" fmla="*/ 503959 h 2093768"/>
              <a:gd name="connsiteX26" fmla="*/ 2561359 w 3896591"/>
              <a:gd name="connsiteY26" fmla="*/ 192232 h 2093768"/>
              <a:gd name="connsiteX27" fmla="*/ 2467841 w 3896591"/>
              <a:gd name="connsiteY27" fmla="*/ 161059 h 2093768"/>
              <a:gd name="connsiteX28" fmla="*/ 2462645 w 3896591"/>
              <a:gd name="connsiteY28" fmla="*/ 15586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34045 w 3896591"/>
              <a:gd name="connsiteY24" fmla="*/ 503959 h 2093768"/>
              <a:gd name="connsiteX25" fmla="*/ 2566554 w 3896591"/>
              <a:gd name="connsiteY25" fmla="*/ 503959 h 2093768"/>
              <a:gd name="connsiteX26" fmla="*/ 2561359 w 3896591"/>
              <a:gd name="connsiteY26" fmla="*/ 192232 h 2093768"/>
              <a:gd name="connsiteX27" fmla="*/ 2467841 w 3896591"/>
              <a:gd name="connsiteY27" fmla="*/ 161059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34045 w 3896591"/>
              <a:gd name="connsiteY24" fmla="*/ 503959 h 2093768"/>
              <a:gd name="connsiteX25" fmla="*/ 2566554 w 3896591"/>
              <a:gd name="connsiteY25" fmla="*/ 503959 h 2093768"/>
              <a:gd name="connsiteX26" fmla="*/ 2561359 w 3896591"/>
              <a:gd name="connsiteY26" fmla="*/ 192232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34045 w 3896591"/>
              <a:gd name="connsiteY24" fmla="*/ 503959 h 2093768"/>
              <a:gd name="connsiteX25" fmla="*/ 2566554 w 3896591"/>
              <a:gd name="connsiteY25" fmla="*/ 503959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34045 w 3896591"/>
              <a:gd name="connsiteY24" fmla="*/ 503959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040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380259 w 3896591"/>
              <a:gd name="connsiteY14" fmla="*/ 178377 h 2093768"/>
              <a:gd name="connsiteX15" fmla="*/ 13040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380259 w 3896591"/>
              <a:gd name="connsiteY13" fmla="*/ 25977 h 2093768"/>
              <a:gd name="connsiteX14" fmla="*/ 1380259 w 3896591"/>
              <a:gd name="connsiteY14" fmla="*/ 178377 h 2093768"/>
              <a:gd name="connsiteX15" fmla="*/ 13040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380259 w 3896591"/>
              <a:gd name="connsiteY14" fmla="*/ 178377 h 2093768"/>
              <a:gd name="connsiteX15" fmla="*/ 13040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040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802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802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2946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802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294659 w 3896591"/>
              <a:gd name="connsiteY21" fmla="*/ 25977 h 2093768"/>
              <a:gd name="connsiteX22" fmla="*/ 22946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802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294659 w 3896591"/>
              <a:gd name="connsiteY21" fmla="*/ 25977 h 2093768"/>
              <a:gd name="connsiteX22" fmla="*/ 22946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232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802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294659 w 3896591"/>
              <a:gd name="connsiteY21" fmla="*/ 25977 h 2093768"/>
              <a:gd name="connsiteX22" fmla="*/ 2294659 w 3896591"/>
              <a:gd name="connsiteY22" fmla="*/ 178377 h 2093768"/>
              <a:gd name="connsiteX23" fmla="*/ 2218459 w 3896591"/>
              <a:gd name="connsiteY23" fmla="*/ 254577 h 2093768"/>
              <a:gd name="connsiteX24" fmla="*/ 2218459 w 3896591"/>
              <a:gd name="connsiteY24" fmla="*/ 559377 h 2093768"/>
              <a:gd name="connsiteX25" fmla="*/ 2523259 w 3896591"/>
              <a:gd name="connsiteY25" fmla="*/ 559377 h 2093768"/>
              <a:gd name="connsiteX26" fmla="*/ 25232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0 h 2088573"/>
              <a:gd name="connsiteX1" fmla="*/ 3709554 w 3896591"/>
              <a:gd name="connsiteY1" fmla="*/ 0 h 2088573"/>
              <a:gd name="connsiteX2" fmla="*/ 3865418 w 3896591"/>
              <a:gd name="connsiteY2" fmla="*/ 51955 h 2088573"/>
              <a:gd name="connsiteX3" fmla="*/ 3896591 w 3896591"/>
              <a:gd name="connsiteY3" fmla="*/ 202623 h 2088573"/>
              <a:gd name="connsiteX4" fmla="*/ 3891395 w 3896591"/>
              <a:gd name="connsiteY4" fmla="*/ 1875559 h 2088573"/>
              <a:gd name="connsiteX5" fmla="*/ 3875809 w 3896591"/>
              <a:gd name="connsiteY5" fmla="*/ 2041814 h 2088573"/>
              <a:gd name="connsiteX6" fmla="*/ 3699164 w 3896591"/>
              <a:gd name="connsiteY6" fmla="*/ 2088573 h 2088573"/>
              <a:gd name="connsiteX7" fmla="*/ 176645 w 3896591"/>
              <a:gd name="connsiteY7" fmla="*/ 2083377 h 2088573"/>
              <a:gd name="connsiteX8" fmla="*/ 51954 w 3896591"/>
              <a:gd name="connsiteY8" fmla="*/ 2047009 h 2088573"/>
              <a:gd name="connsiteX9" fmla="*/ 0 w 3896591"/>
              <a:gd name="connsiteY9" fmla="*/ 1937905 h 2088573"/>
              <a:gd name="connsiteX10" fmla="*/ 5195 w 3896591"/>
              <a:gd name="connsiteY10" fmla="*/ 161059 h 2088573"/>
              <a:gd name="connsiteX11" fmla="*/ 46759 w 3896591"/>
              <a:gd name="connsiteY11" fmla="*/ 51955 h 2088573"/>
              <a:gd name="connsiteX12" fmla="*/ 84859 w 3896591"/>
              <a:gd name="connsiteY12" fmla="*/ 20782 h 2088573"/>
              <a:gd name="connsiteX13" fmla="*/ 1456459 w 3896591"/>
              <a:gd name="connsiteY13" fmla="*/ 20782 h 2088573"/>
              <a:gd name="connsiteX14" fmla="*/ 1456459 w 3896591"/>
              <a:gd name="connsiteY14" fmla="*/ 173182 h 2088573"/>
              <a:gd name="connsiteX15" fmla="*/ 1380259 w 3896591"/>
              <a:gd name="connsiteY15" fmla="*/ 249382 h 2088573"/>
              <a:gd name="connsiteX16" fmla="*/ 1380259 w 3896591"/>
              <a:gd name="connsiteY16" fmla="*/ 554182 h 2088573"/>
              <a:gd name="connsiteX17" fmla="*/ 1685059 w 3896591"/>
              <a:gd name="connsiteY17" fmla="*/ 554182 h 2088573"/>
              <a:gd name="connsiteX18" fmla="*/ 1685059 w 3896591"/>
              <a:gd name="connsiteY18" fmla="*/ 249382 h 2088573"/>
              <a:gd name="connsiteX19" fmla="*/ 1608859 w 3896591"/>
              <a:gd name="connsiteY19" fmla="*/ 173182 h 2088573"/>
              <a:gd name="connsiteX20" fmla="*/ 1608859 w 3896591"/>
              <a:gd name="connsiteY20" fmla="*/ 20782 h 2088573"/>
              <a:gd name="connsiteX21" fmla="*/ 2294659 w 3896591"/>
              <a:gd name="connsiteY21" fmla="*/ 20782 h 2088573"/>
              <a:gd name="connsiteX22" fmla="*/ 2294659 w 3896591"/>
              <a:gd name="connsiteY22" fmla="*/ 173182 h 2088573"/>
              <a:gd name="connsiteX23" fmla="*/ 2218459 w 3896591"/>
              <a:gd name="connsiteY23" fmla="*/ 249382 h 2088573"/>
              <a:gd name="connsiteX24" fmla="*/ 2218459 w 3896591"/>
              <a:gd name="connsiteY24" fmla="*/ 554182 h 2088573"/>
              <a:gd name="connsiteX25" fmla="*/ 2523259 w 3896591"/>
              <a:gd name="connsiteY25" fmla="*/ 554182 h 2088573"/>
              <a:gd name="connsiteX26" fmla="*/ 2523259 w 3896591"/>
              <a:gd name="connsiteY26" fmla="*/ 249382 h 2088573"/>
              <a:gd name="connsiteX27" fmla="*/ 2447059 w 3896591"/>
              <a:gd name="connsiteY27" fmla="*/ 173182 h 2088573"/>
              <a:gd name="connsiteX28" fmla="*/ 2447059 w 3896591"/>
              <a:gd name="connsiteY28" fmla="*/ 20782 h 2088573"/>
              <a:gd name="connsiteX29" fmla="*/ 3184814 w 3896591"/>
              <a:gd name="connsiteY29" fmla="*/ 0 h 2088573"/>
              <a:gd name="connsiteX0" fmla="*/ 3184814 w 3896591"/>
              <a:gd name="connsiteY0" fmla="*/ 0 h 2088573"/>
              <a:gd name="connsiteX1" fmla="*/ 3709554 w 3896591"/>
              <a:gd name="connsiteY1" fmla="*/ 0 h 2088573"/>
              <a:gd name="connsiteX2" fmla="*/ 3865418 w 3896591"/>
              <a:gd name="connsiteY2" fmla="*/ 51955 h 2088573"/>
              <a:gd name="connsiteX3" fmla="*/ 3896591 w 3896591"/>
              <a:gd name="connsiteY3" fmla="*/ 202623 h 2088573"/>
              <a:gd name="connsiteX4" fmla="*/ 3891395 w 3896591"/>
              <a:gd name="connsiteY4" fmla="*/ 1875559 h 2088573"/>
              <a:gd name="connsiteX5" fmla="*/ 3875809 w 3896591"/>
              <a:gd name="connsiteY5" fmla="*/ 2041814 h 2088573"/>
              <a:gd name="connsiteX6" fmla="*/ 3699164 w 3896591"/>
              <a:gd name="connsiteY6" fmla="*/ 2088573 h 2088573"/>
              <a:gd name="connsiteX7" fmla="*/ 176645 w 3896591"/>
              <a:gd name="connsiteY7" fmla="*/ 2083377 h 2088573"/>
              <a:gd name="connsiteX8" fmla="*/ 51954 w 3896591"/>
              <a:gd name="connsiteY8" fmla="*/ 2047009 h 2088573"/>
              <a:gd name="connsiteX9" fmla="*/ 0 w 3896591"/>
              <a:gd name="connsiteY9" fmla="*/ 1937905 h 2088573"/>
              <a:gd name="connsiteX10" fmla="*/ 8659 w 3896591"/>
              <a:gd name="connsiteY10" fmla="*/ 173182 h 2088573"/>
              <a:gd name="connsiteX11" fmla="*/ 46759 w 3896591"/>
              <a:gd name="connsiteY11" fmla="*/ 51955 h 2088573"/>
              <a:gd name="connsiteX12" fmla="*/ 84859 w 3896591"/>
              <a:gd name="connsiteY12" fmla="*/ 20782 h 2088573"/>
              <a:gd name="connsiteX13" fmla="*/ 1456459 w 3896591"/>
              <a:gd name="connsiteY13" fmla="*/ 20782 h 2088573"/>
              <a:gd name="connsiteX14" fmla="*/ 1456459 w 3896591"/>
              <a:gd name="connsiteY14" fmla="*/ 173182 h 2088573"/>
              <a:gd name="connsiteX15" fmla="*/ 1380259 w 3896591"/>
              <a:gd name="connsiteY15" fmla="*/ 249382 h 2088573"/>
              <a:gd name="connsiteX16" fmla="*/ 1380259 w 3896591"/>
              <a:gd name="connsiteY16" fmla="*/ 554182 h 2088573"/>
              <a:gd name="connsiteX17" fmla="*/ 1685059 w 3896591"/>
              <a:gd name="connsiteY17" fmla="*/ 554182 h 2088573"/>
              <a:gd name="connsiteX18" fmla="*/ 1685059 w 3896591"/>
              <a:gd name="connsiteY18" fmla="*/ 249382 h 2088573"/>
              <a:gd name="connsiteX19" fmla="*/ 1608859 w 3896591"/>
              <a:gd name="connsiteY19" fmla="*/ 173182 h 2088573"/>
              <a:gd name="connsiteX20" fmla="*/ 1608859 w 3896591"/>
              <a:gd name="connsiteY20" fmla="*/ 20782 h 2088573"/>
              <a:gd name="connsiteX21" fmla="*/ 2294659 w 3896591"/>
              <a:gd name="connsiteY21" fmla="*/ 20782 h 2088573"/>
              <a:gd name="connsiteX22" fmla="*/ 2294659 w 3896591"/>
              <a:gd name="connsiteY22" fmla="*/ 173182 h 2088573"/>
              <a:gd name="connsiteX23" fmla="*/ 2218459 w 3896591"/>
              <a:gd name="connsiteY23" fmla="*/ 249382 h 2088573"/>
              <a:gd name="connsiteX24" fmla="*/ 2218459 w 3896591"/>
              <a:gd name="connsiteY24" fmla="*/ 554182 h 2088573"/>
              <a:gd name="connsiteX25" fmla="*/ 2523259 w 3896591"/>
              <a:gd name="connsiteY25" fmla="*/ 554182 h 2088573"/>
              <a:gd name="connsiteX26" fmla="*/ 2523259 w 3896591"/>
              <a:gd name="connsiteY26" fmla="*/ 249382 h 2088573"/>
              <a:gd name="connsiteX27" fmla="*/ 2447059 w 3896591"/>
              <a:gd name="connsiteY27" fmla="*/ 173182 h 2088573"/>
              <a:gd name="connsiteX28" fmla="*/ 2447059 w 3896591"/>
              <a:gd name="connsiteY28" fmla="*/ 20782 h 2088573"/>
              <a:gd name="connsiteX29" fmla="*/ 3184814 w 3896591"/>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45027 w 3889664"/>
              <a:gd name="connsiteY8" fmla="*/ 2047009 h 2088573"/>
              <a:gd name="connsiteX9" fmla="*/ 1732 w 3889664"/>
              <a:gd name="connsiteY9" fmla="*/ 1925782 h 2088573"/>
              <a:gd name="connsiteX10" fmla="*/ 1732 w 3889664"/>
              <a:gd name="connsiteY10" fmla="*/ 173182 h 2088573"/>
              <a:gd name="connsiteX11" fmla="*/ 39832 w 3889664"/>
              <a:gd name="connsiteY11" fmla="*/ 51955 h 2088573"/>
              <a:gd name="connsiteX12" fmla="*/ 77932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45027 w 3889664"/>
              <a:gd name="connsiteY8" fmla="*/ 2047009 h 2088573"/>
              <a:gd name="connsiteX9" fmla="*/ 1732 w 3889664"/>
              <a:gd name="connsiteY9" fmla="*/ 1925782 h 2088573"/>
              <a:gd name="connsiteX10" fmla="*/ 1732 w 3889664"/>
              <a:gd name="connsiteY10" fmla="*/ 173182 h 2088573"/>
              <a:gd name="connsiteX11" fmla="*/ 39832 w 3889664"/>
              <a:gd name="connsiteY11" fmla="*/ 51955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45027 w 3889664"/>
              <a:gd name="connsiteY8" fmla="*/ 2047009 h 2088573"/>
              <a:gd name="connsiteX9" fmla="*/ 1732 w 3889664"/>
              <a:gd name="connsiteY9" fmla="*/ 1925782 h 2088573"/>
              <a:gd name="connsiteX10" fmla="*/ 1732 w 3889664"/>
              <a:gd name="connsiteY10" fmla="*/ 173182 h 2088573"/>
              <a:gd name="connsiteX11" fmla="*/ 1731 w 3889664"/>
              <a:gd name="connsiteY11" fmla="*/ 20782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1731 w 3889664"/>
              <a:gd name="connsiteY11" fmla="*/ 20782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1731 w 3889664"/>
              <a:gd name="connsiteY11" fmla="*/ 20782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1731 w 3889664"/>
              <a:gd name="connsiteY11" fmla="*/ 20782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265056 w 3976833"/>
              <a:gd name="connsiteY0" fmla="*/ 30018 h 2118591"/>
              <a:gd name="connsiteX1" fmla="*/ 3789796 w 3976833"/>
              <a:gd name="connsiteY1" fmla="*/ 30018 h 2118591"/>
              <a:gd name="connsiteX2" fmla="*/ 3945660 w 3976833"/>
              <a:gd name="connsiteY2" fmla="*/ 81973 h 2118591"/>
              <a:gd name="connsiteX3" fmla="*/ 3976833 w 3976833"/>
              <a:gd name="connsiteY3" fmla="*/ 232641 h 2118591"/>
              <a:gd name="connsiteX4" fmla="*/ 3971637 w 3976833"/>
              <a:gd name="connsiteY4" fmla="*/ 1905577 h 2118591"/>
              <a:gd name="connsiteX5" fmla="*/ 3956051 w 3976833"/>
              <a:gd name="connsiteY5" fmla="*/ 2071832 h 2118591"/>
              <a:gd name="connsiteX6" fmla="*/ 3779406 w 3976833"/>
              <a:gd name="connsiteY6" fmla="*/ 2118591 h 2118591"/>
              <a:gd name="connsiteX7" fmla="*/ 256887 w 3976833"/>
              <a:gd name="connsiteY7" fmla="*/ 2113395 h 2118591"/>
              <a:gd name="connsiteX8" fmla="*/ 88900 w 3976833"/>
              <a:gd name="connsiteY8" fmla="*/ 2108200 h 2118591"/>
              <a:gd name="connsiteX9" fmla="*/ 88901 w 3976833"/>
              <a:gd name="connsiteY9" fmla="*/ 1955800 h 2118591"/>
              <a:gd name="connsiteX10" fmla="*/ 88901 w 3976833"/>
              <a:gd name="connsiteY10" fmla="*/ 203200 h 2118591"/>
              <a:gd name="connsiteX11" fmla="*/ 88900 w 3976833"/>
              <a:gd name="connsiteY11" fmla="*/ 50800 h 2118591"/>
              <a:gd name="connsiteX12" fmla="*/ 241300 w 3976833"/>
              <a:gd name="connsiteY12" fmla="*/ 50800 h 2118591"/>
              <a:gd name="connsiteX13" fmla="*/ 1536701 w 3976833"/>
              <a:gd name="connsiteY13" fmla="*/ 50800 h 2118591"/>
              <a:gd name="connsiteX14" fmla="*/ 1536701 w 3976833"/>
              <a:gd name="connsiteY14" fmla="*/ 203200 h 2118591"/>
              <a:gd name="connsiteX15" fmla="*/ 1460501 w 3976833"/>
              <a:gd name="connsiteY15" fmla="*/ 279400 h 2118591"/>
              <a:gd name="connsiteX16" fmla="*/ 1460501 w 3976833"/>
              <a:gd name="connsiteY16" fmla="*/ 584200 h 2118591"/>
              <a:gd name="connsiteX17" fmla="*/ 1765301 w 3976833"/>
              <a:gd name="connsiteY17" fmla="*/ 584200 h 2118591"/>
              <a:gd name="connsiteX18" fmla="*/ 1765301 w 3976833"/>
              <a:gd name="connsiteY18" fmla="*/ 279400 h 2118591"/>
              <a:gd name="connsiteX19" fmla="*/ 1689101 w 3976833"/>
              <a:gd name="connsiteY19" fmla="*/ 203200 h 2118591"/>
              <a:gd name="connsiteX20" fmla="*/ 1689101 w 3976833"/>
              <a:gd name="connsiteY20" fmla="*/ 50800 h 2118591"/>
              <a:gd name="connsiteX21" fmla="*/ 2374901 w 3976833"/>
              <a:gd name="connsiteY21" fmla="*/ 50800 h 2118591"/>
              <a:gd name="connsiteX22" fmla="*/ 2374901 w 3976833"/>
              <a:gd name="connsiteY22" fmla="*/ 203200 h 2118591"/>
              <a:gd name="connsiteX23" fmla="*/ 2298701 w 3976833"/>
              <a:gd name="connsiteY23" fmla="*/ 279400 h 2118591"/>
              <a:gd name="connsiteX24" fmla="*/ 2298701 w 3976833"/>
              <a:gd name="connsiteY24" fmla="*/ 584200 h 2118591"/>
              <a:gd name="connsiteX25" fmla="*/ 2603501 w 3976833"/>
              <a:gd name="connsiteY25" fmla="*/ 584200 h 2118591"/>
              <a:gd name="connsiteX26" fmla="*/ 2603501 w 3976833"/>
              <a:gd name="connsiteY26" fmla="*/ 279400 h 2118591"/>
              <a:gd name="connsiteX27" fmla="*/ 2527301 w 3976833"/>
              <a:gd name="connsiteY27" fmla="*/ 203200 h 2118591"/>
              <a:gd name="connsiteX28" fmla="*/ 2527301 w 3976833"/>
              <a:gd name="connsiteY28" fmla="*/ 50800 h 2118591"/>
              <a:gd name="connsiteX29" fmla="*/ 3265056 w 3976833"/>
              <a:gd name="connsiteY29" fmla="*/ 30018 h 2118591"/>
              <a:gd name="connsiteX0" fmla="*/ 3265056 w 3976833"/>
              <a:gd name="connsiteY0" fmla="*/ 0 h 2088573"/>
              <a:gd name="connsiteX1" fmla="*/ 3789796 w 3976833"/>
              <a:gd name="connsiteY1" fmla="*/ 0 h 2088573"/>
              <a:gd name="connsiteX2" fmla="*/ 3945660 w 3976833"/>
              <a:gd name="connsiteY2" fmla="*/ 51955 h 2088573"/>
              <a:gd name="connsiteX3" fmla="*/ 3976833 w 3976833"/>
              <a:gd name="connsiteY3" fmla="*/ 202623 h 2088573"/>
              <a:gd name="connsiteX4" fmla="*/ 3971637 w 3976833"/>
              <a:gd name="connsiteY4" fmla="*/ 1875559 h 2088573"/>
              <a:gd name="connsiteX5" fmla="*/ 3956051 w 3976833"/>
              <a:gd name="connsiteY5" fmla="*/ 2041814 h 2088573"/>
              <a:gd name="connsiteX6" fmla="*/ 3779406 w 3976833"/>
              <a:gd name="connsiteY6" fmla="*/ 2088573 h 2088573"/>
              <a:gd name="connsiteX7" fmla="*/ 256887 w 3976833"/>
              <a:gd name="connsiteY7" fmla="*/ 2083377 h 2088573"/>
              <a:gd name="connsiteX8" fmla="*/ 88900 w 3976833"/>
              <a:gd name="connsiteY8" fmla="*/ 2078182 h 2088573"/>
              <a:gd name="connsiteX9" fmla="*/ 88901 w 3976833"/>
              <a:gd name="connsiteY9" fmla="*/ 1925782 h 2088573"/>
              <a:gd name="connsiteX10" fmla="*/ 88901 w 3976833"/>
              <a:gd name="connsiteY10" fmla="*/ 173182 h 2088573"/>
              <a:gd name="connsiteX11" fmla="*/ 88900 w 3976833"/>
              <a:gd name="connsiteY11" fmla="*/ 20782 h 2088573"/>
              <a:gd name="connsiteX12" fmla="*/ 241300 w 3976833"/>
              <a:gd name="connsiteY12" fmla="*/ 20782 h 2088573"/>
              <a:gd name="connsiteX13" fmla="*/ 1536701 w 3976833"/>
              <a:gd name="connsiteY13" fmla="*/ 20782 h 2088573"/>
              <a:gd name="connsiteX14" fmla="*/ 1536701 w 3976833"/>
              <a:gd name="connsiteY14" fmla="*/ 173182 h 2088573"/>
              <a:gd name="connsiteX15" fmla="*/ 1460501 w 3976833"/>
              <a:gd name="connsiteY15" fmla="*/ 249382 h 2088573"/>
              <a:gd name="connsiteX16" fmla="*/ 1460501 w 3976833"/>
              <a:gd name="connsiteY16" fmla="*/ 554182 h 2088573"/>
              <a:gd name="connsiteX17" fmla="*/ 1765301 w 3976833"/>
              <a:gd name="connsiteY17" fmla="*/ 554182 h 2088573"/>
              <a:gd name="connsiteX18" fmla="*/ 1765301 w 3976833"/>
              <a:gd name="connsiteY18" fmla="*/ 249382 h 2088573"/>
              <a:gd name="connsiteX19" fmla="*/ 1689101 w 3976833"/>
              <a:gd name="connsiteY19" fmla="*/ 173182 h 2088573"/>
              <a:gd name="connsiteX20" fmla="*/ 1689101 w 3976833"/>
              <a:gd name="connsiteY20" fmla="*/ 20782 h 2088573"/>
              <a:gd name="connsiteX21" fmla="*/ 2374901 w 3976833"/>
              <a:gd name="connsiteY21" fmla="*/ 20782 h 2088573"/>
              <a:gd name="connsiteX22" fmla="*/ 2374901 w 3976833"/>
              <a:gd name="connsiteY22" fmla="*/ 173182 h 2088573"/>
              <a:gd name="connsiteX23" fmla="*/ 2298701 w 3976833"/>
              <a:gd name="connsiteY23" fmla="*/ 249382 h 2088573"/>
              <a:gd name="connsiteX24" fmla="*/ 2298701 w 3976833"/>
              <a:gd name="connsiteY24" fmla="*/ 554182 h 2088573"/>
              <a:gd name="connsiteX25" fmla="*/ 2603501 w 3976833"/>
              <a:gd name="connsiteY25" fmla="*/ 554182 h 2088573"/>
              <a:gd name="connsiteX26" fmla="*/ 2603501 w 3976833"/>
              <a:gd name="connsiteY26" fmla="*/ 249382 h 2088573"/>
              <a:gd name="connsiteX27" fmla="*/ 2527301 w 3976833"/>
              <a:gd name="connsiteY27" fmla="*/ 173182 h 2088573"/>
              <a:gd name="connsiteX28" fmla="*/ 2527301 w 3976833"/>
              <a:gd name="connsiteY28" fmla="*/ 20782 h 2088573"/>
              <a:gd name="connsiteX29" fmla="*/ 3265056 w 3976833"/>
              <a:gd name="connsiteY29" fmla="*/ 0 h 2088573"/>
              <a:gd name="connsiteX0" fmla="*/ 3265056 w 3976833"/>
              <a:gd name="connsiteY0" fmla="*/ 0 h 2088573"/>
              <a:gd name="connsiteX1" fmla="*/ 3789796 w 3976833"/>
              <a:gd name="connsiteY1" fmla="*/ 0 h 2088573"/>
              <a:gd name="connsiteX2" fmla="*/ 3945660 w 3976833"/>
              <a:gd name="connsiteY2" fmla="*/ 51955 h 2088573"/>
              <a:gd name="connsiteX3" fmla="*/ 3976833 w 3976833"/>
              <a:gd name="connsiteY3" fmla="*/ 202623 h 2088573"/>
              <a:gd name="connsiteX4" fmla="*/ 3971637 w 3976833"/>
              <a:gd name="connsiteY4" fmla="*/ 1875559 h 2088573"/>
              <a:gd name="connsiteX5" fmla="*/ 3956051 w 3976833"/>
              <a:gd name="connsiteY5" fmla="*/ 2041814 h 2088573"/>
              <a:gd name="connsiteX6" fmla="*/ 3779406 w 3976833"/>
              <a:gd name="connsiteY6" fmla="*/ 2088573 h 2088573"/>
              <a:gd name="connsiteX7" fmla="*/ 256887 w 3976833"/>
              <a:gd name="connsiteY7" fmla="*/ 2083377 h 2088573"/>
              <a:gd name="connsiteX8" fmla="*/ 88900 w 3976833"/>
              <a:gd name="connsiteY8" fmla="*/ 2078182 h 2088573"/>
              <a:gd name="connsiteX9" fmla="*/ 88901 w 3976833"/>
              <a:gd name="connsiteY9" fmla="*/ 1925782 h 2088573"/>
              <a:gd name="connsiteX10" fmla="*/ 88901 w 3976833"/>
              <a:gd name="connsiteY10" fmla="*/ 173182 h 2088573"/>
              <a:gd name="connsiteX11" fmla="*/ 88901 w 3976833"/>
              <a:gd name="connsiteY11" fmla="*/ 20782 h 2088573"/>
              <a:gd name="connsiteX12" fmla="*/ 241300 w 3976833"/>
              <a:gd name="connsiteY12" fmla="*/ 20782 h 2088573"/>
              <a:gd name="connsiteX13" fmla="*/ 1536701 w 3976833"/>
              <a:gd name="connsiteY13" fmla="*/ 20782 h 2088573"/>
              <a:gd name="connsiteX14" fmla="*/ 1536701 w 3976833"/>
              <a:gd name="connsiteY14" fmla="*/ 173182 h 2088573"/>
              <a:gd name="connsiteX15" fmla="*/ 1460501 w 3976833"/>
              <a:gd name="connsiteY15" fmla="*/ 249382 h 2088573"/>
              <a:gd name="connsiteX16" fmla="*/ 1460501 w 3976833"/>
              <a:gd name="connsiteY16" fmla="*/ 554182 h 2088573"/>
              <a:gd name="connsiteX17" fmla="*/ 1765301 w 3976833"/>
              <a:gd name="connsiteY17" fmla="*/ 554182 h 2088573"/>
              <a:gd name="connsiteX18" fmla="*/ 1765301 w 3976833"/>
              <a:gd name="connsiteY18" fmla="*/ 249382 h 2088573"/>
              <a:gd name="connsiteX19" fmla="*/ 1689101 w 3976833"/>
              <a:gd name="connsiteY19" fmla="*/ 173182 h 2088573"/>
              <a:gd name="connsiteX20" fmla="*/ 1689101 w 3976833"/>
              <a:gd name="connsiteY20" fmla="*/ 20782 h 2088573"/>
              <a:gd name="connsiteX21" fmla="*/ 2374901 w 3976833"/>
              <a:gd name="connsiteY21" fmla="*/ 20782 h 2088573"/>
              <a:gd name="connsiteX22" fmla="*/ 2374901 w 3976833"/>
              <a:gd name="connsiteY22" fmla="*/ 173182 h 2088573"/>
              <a:gd name="connsiteX23" fmla="*/ 2298701 w 3976833"/>
              <a:gd name="connsiteY23" fmla="*/ 249382 h 2088573"/>
              <a:gd name="connsiteX24" fmla="*/ 2298701 w 3976833"/>
              <a:gd name="connsiteY24" fmla="*/ 554182 h 2088573"/>
              <a:gd name="connsiteX25" fmla="*/ 2603501 w 3976833"/>
              <a:gd name="connsiteY25" fmla="*/ 554182 h 2088573"/>
              <a:gd name="connsiteX26" fmla="*/ 2603501 w 3976833"/>
              <a:gd name="connsiteY26" fmla="*/ 249382 h 2088573"/>
              <a:gd name="connsiteX27" fmla="*/ 2527301 w 3976833"/>
              <a:gd name="connsiteY27" fmla="*/ 173182 h 2088573"/>
              <a:gd name="connsiteX28" fmla="*/ 2527301 w 3976833"/>
              <a:gd name="connsiteY28" fmla="*/ 20782 h 2088573"/>
              <a:gd name="connsiteX29" fmla="*/ 3265056 w 3976833"/>
              <a:gd name="connsiteY29" fmla="*/ 0 h 2088573"/>
              <a:gd name="connsiteX0" fmla="*/ 3265056 w 3976833"/>
              <a:gd name="connsiteY0" fmla="*/ 218136 h 2306709"/>
              <a:gd name="connsiteX1" fmla="*/ 3789796 w 3976833"/>
              <a:gd name="connsiteY1" fmla="*/ 218136 h 2306709"/>
              <a:gd name="connsiteX2" fmla="*/ 3945660 w 3976833"/>
              <a:gd name="connsiteY2" fmla="*/ 270091 h 2306709"/>
              <a:gd name="connsiteX3" fmla="*/ 3976833 w 3976833"/>
              <a:gd name="connsiteY3" fmla="*/ 420759 h 2306709"/>
              <a:gd name="connsiteX4" fmla="*/ 3971637 w 3976833"/>
              <a:gd name="connsiteY4" fmla="*/ 2093695 h 2306709"/>
              <a:gd name="connsiteX5" fmla="*/ 3956051 w 3976833"/>
              <a:gd name="connsiteY5" fmla="*/ 2259950 h 2306709"/>
              <a:gd name="connsiteX6" fmla="*/ 3779406 w 3976833"/>
              <a:gd name="connsiteY6" fmla="*/ 2306709 h 2306709"/>
              <a:gd name="connsiteX7" fmla="*/ 256887 w 3976833"/>
              <a:gd name="connsiteY7" fmla="*/ 2301513 h 2306709"/>
              <a:gd name="connsiteX8" fmla="*/ 88900 w 3976833"/>
              <a:gd name="connsiteY8" fmla="*/ 2296318 h 2306709"/>
              <a:gd name="connsiteX9" fmla="*/ 88901 w 3976833"/>
              <a:gd name="connsiteY9" fmla="*/ 2143918 h 2306709"/>
              <a:gd name="connsiteX10" fmla="*/ 88901 w 3976833"/>
              <a:gd name="connsiteY10" fmla="*/ 391318 h 2306709"/>
              <a:gd name="connsiteX11" fmla="*/ 88901 w 3976833"/>
              <a:gd name="connsiteY11" fmla="*/ 238918 h 2306709"/>
              <a:gd name="connsiteX12" fmla="*/ 241300 w 3976833"/>
              <a:gd name="connsiteY12" fmla="*/ 238918 h 2306709"/>
              <a:gd name="connsiteX13" fmla="*/ 1536701 w 3976833"/>
              <a:gd name="connsiteY13" fmla="*/ 238918 h 2306709"/>
              <a:gd name="connsiteX14" fmla="*/ 1536701 w 3976833"/>
              <a:gd name="connsiteY14" fmla="*/ 391318 h 2306709"/>
              <a:gd name="connsiteX15" fmla="*/ 1460501 w 3976833"/>
              <a:gd name="connsiteY15" fmla="*/ 467518 h 2306709"/>
              <a:gd name="connsiteX16" fmla="*/ 1460501 w 3976833"/>
              <a:gd name="connsiteY16" fmla="*/ 772318 h 2306709"/>
              <a:gd name="connsiteX17" fmla="*/ 1765301 w 3976833"/>
              <a:gd name="connsiteY17" fmla="*/ 772318 h 2306709"/>
              <a:gd name="connsiteX18" fmla="*/ 1765301 w 3976833"/>
              <a:gd name="connsiteY18" fmla="*/ 467518 h 2306709"/>
              <a:gd name="connsiteX19" fmla="*/ 1689101 w 3976833"/>
              <a:gd name="connsiteY19" fmla="*/ 391318 h 2306709"/>
              <a:gd name="connsiteX20" fmla="*/ 1689101 w 3976833"/>
              <a:gd name="connsiteY20" fmla="*/ 238918 h 2306709"/>
              <a:gd name="connsiteX21" fmla="*/ 2374901 w 3976833"/>
              <a:gd name="connsiteY21" fmla="*/ 238918 h 2306709"/>
              <a:gd name="connsiteX22" fmla="*/ 2374901 w 3976833"/>
              <a:gd name="connsiteY22" fmla="*/ 391318 h 2306709"/>
              <a:gd name="connsiteX23" fmla="*/ 2298701 w 3976833"/>
              <a:gd name="connsiteY23" fmla="*/ 467518 h 2306709"/>
              <a:gd name="connsiteX24" fmla="*/ 2298701 w 3976833"/>
              <a:gd name="connsiteY24" fmla="*/ 772318 h 2306709"/>
              <a:gd name="connsiteX25" fmla="*/ 2603501 w 3976833"/>
              <a:gd name="connsiteY25" fmla="*/ 772318 h 2306709"/>
              <a:gd name="connsiteX26" fmla="*/ 2603501 w 3976833"/>
              <a:gd name="connsiteY26" fmla="*/ 467518 h 2306709"/>
              <a:gd name="connsiteX27" fmla="*/ 2527301 w 3976833"/>
              <a:gd name="connsiteY27" fmla="*/ 391318 h 2306709"/>
              <a:gd name="connsiteX28" fmla="*/ 2527301 w 3976833"/>
              <a:gd name="connsiteY28" fmla="*/ 238918 h 2306709"/>
              <a:gd name="connsiteX29" fmla="*/ 3265056 w 3976833"/>
              <a:gd name="connsiteY29" fmla="*/ 218136 h 2306709"/>
              <a:gd name="connsiteX0" fmla="*/ 3177887 w 3889664"/>
              <a:gd name="connsiteY0" fmla="*/ 218136 h 2306709"/>
              <a:gd name="connsiteX1" fmla="*/ 3702627 w 3889664"/>
              <a:gd name="connsiteY1" fmla="*/ 218136 h 2306709"/>
              <a:gd name="connsiteX2" fmla="*/ 3858491 w 3889664"/>
              <a:gd name="connsiteY2" fmla="*/ 270091 h 2306709"/>
              <a:gd name="connsiteX3" fmla="*/ 3889664 w 3889664"/>
              <a:gd name="connsiteY3" fmla="*/ 420759 h 2306709"/>
              <a:gd name="connsiteX4" fmla="*/ 3884468 w 3889664"/>
              <a:gd name="connsiteY4" fmla="*/ 2093695 h 2306709"/>
              <a:gd name="connsiteX5" fmla="*/ 3868882 w 3889664"/>
              <a:gd name="connsiteY5" fmla="*/ 2259950 h 2306709"/>
              <a:gd name="connsiteX6" fmla="*/ 3692237 w 3889664"/>
              <a:gd name="connsiteY6" fmla="*/ 2306709 h 2306709"/>
              <a:gd name="connsiteX7" fmla="*/ 169718 w 3889664"/>
              <a:gd name="connsiteY7" fmla="*/ 2301513 h 2306709"/>
              <a:gd name="connsiteX8" fmla="*/ 1731 w 3889664"/>
              <a:gd name="connsiteY8" fmla="*/ 2296318 h 2306709"/>
              <a:gd name="connsiteX9" fmla="*/ 1732 w 3889664"/>
              <a:gd name="connsiteY9" fmla="*/ 2143918 h 2306709"/>
              <a:gd name="connsiteX10" fmla="*/ 1732 w 3889664"/>
              <a:gd name="connsiteY10" fmla="*/ 391318 h 2306709"/>
              <a:gd name="connsiteX11" fmla="*/ 1732 w 3889664"/>
              <a:gd name="connsiteY11" fmla="*/ 238918 h 2306709"/>
              <a:gd name="connsiteX12" fmla="*/ 154131 w 3889664"/>
              <a:gd name="connsiteY12" fmla="*/ 238918 h 2306709"/>
              <a:gd name="connsiteX13" fmla="*/ 1449532 w 3889664"/>
              <a:gd name="connsiteY13" fmla="*/ 238918 h 2306709"/>
              <a:gd name="connsiteX14" fmla="*/ 1449532 w 3889664"/>
              <a:gd name="connsiteY14" fmla="*/ 391318 h 2306709"/>
              <a:gd name="connsiteX15" fmla="*/ 1373332 w 3889664"/>
              <a:gd name="connsiteY15" fmla="*/ 467518 h 2306709"/>
              <a:gd name="connsiteX16" fmla="*/ 1373332 w 3889664"/>
              <a:gd name="connsiteY16" fmla="*/ 772318 h 2306709"/>
              <a:gd name="connsiteX17" fmla="*/ 1678132 w 3889664"/>
              <a:gd name="connsiteY17" fmla="*/ 772318 h 2306709"/>
              <a:gd name="connsiteX18" fmla="*/ 1678132 w 3889664"/>
              <a:gd name="connsiteY18" fmla="*/ 467518 h 2306709"/>
              <a:gd name="connsiteX19" fmla="*/ 1601932 w 3889664"/>
              <a:gd name="connsiteY19" fmla="*/ 391318 h 2306709"/>
              <a:gd name="connsiteX20" fmla="*/ 1601932 w 3889664"/>
              <a:gd name="connsiteY20" fmla="*/ 238918 h 2306709"/>
              <a:gd name="connsiteX21" fmla="*/ 2287732 w 3889664"/>
              <a:gd name="connsiteY21" fmla="*/ 238918 h 2306709"/>
              <a:gd name="connsiteX22" fmla="*/ 2287732 w 3889664"/>
              <a:gd name="connsiteY22" fmla="*/ 391318 h 2306709"/>
              <a:gd name="connsiteX23" fmla="*/ 2211532 w 3889664"/>
              <a:gd name="connsiteY23" fmla="*/ 467518 h 2306709"/>
              <a:gd name="connsiteX24" fmla="*/ 2211532 w 3889664"/>
              <a:gd name="connsiteY24" fmla="*/ 772318 h 2306709"/>
              <a:gd name="connsiteX25" fmla="*/ 2516332 w 3889664"/>
              <a:gd name="connsiteY25" fmla="*/ 772318 h 2306709"/>
              <a:gd name="connsiteX26" fmla="*/ 2516332 w 3889664"/>
              <a:gd name="connsiteY26" fmla="*/ 467518 h 2306709"/>
              <a:gd name="connsiteX27" fmla="*/ 2440132 w 3889664"/>
              <a:gd name="connsiteY27" fmla="*/ 391318 h 2306709"/>
              <a:gd name="connsiteX28" fmla="*/ 2440132 w 3889664"/>
              <a:gd name="connsiteY28" fmla="*/ 238918 h 2306709"/>
              <a:gd name="connsiteX29" fmla="*/ 3177887 w 3889664"/>
              <a:gd name="connsiteY29" fmla="*/ 218136 h 2306709"/>
              <a:gd name="connsiteX0" fmla="*/ 3177887 w 3889664"/>
              <a:gd name="connsiteY0" fmla="*/ 27636 h 2116209"/>
              <a:gd name="connsiteX1" fmla="*/ 3702627 w 3889664"/>
              <a:gd name="connsiteY1" fmla="*/ 27636 h 2116209"/>
              <a:gd name="connsiteX2" fmla="*/ 3858491 w 3889664"/>
              <a:gd name="connsiteY2" fmla="*/ 79591 h 2116209"/>
              <a:gd name="connsiteX3" fmla="*/ 3889664 w 3889664"/>
              <a:gd name="connsiteY3" fmla="*/ 230259 h 2116209"/>
              <a:gd name="connsiteX4" fmla="*/ 3884468 w 3889664"/>
              <a:gd name="connsiteY4" fmla="*/ 1903195 h 2116209"/>
              <a:gd name="connsiteX5" fmla="*/ 3868882 w 3889664"/>
              <a:gd name="connsiteY5" fmla="*/ 2069450 h 2116209"/>
              <a:gd name="connsiteX6" fmla="*/ 3692237 w 3889664"/>
              <a:gd name="connsiteY6" fmla="*/ 2116209 h 2116209"/>
              <a:gd name="connsiteX7" fmla="*/ 169718 w 3889664"/>
              <a:gd name="connsiteY7" fmla="*/ 2111013 h 2116209"/>
              <a:gd name="connsiteX8" fmla="*/ 1731 w 3889664"/>
              <a:gd name="connsiteY8" fmla="*/ 2105818 h 2116209"/>
              <a:gd name="connsiteX9" fmla="*/ 1732 w 3889664"/>
              <a:gd name="connsiteY9" fmla="*/ 1953418 h 2116209"/>
              <a:gd name="connsiteX10" fmla="*/ 1732 w 3889664"/>
              <a:gd name="connsiteY10" fmla="*/ 200818 h 2116209"/>
              <a:gd name="connsiteX11" fmla="*/ 1732 w 3889664"/>
              <a:gd name="connsiteY11" fmla="*/ 48418 h 2116209"/>
              <a:gd name="connsiteX12" fmla="*/ 154131 w 3889664"/>
              <a:gd name="connsiteY12" fmla="*/ 48418 h 2116209"/>
              <a:gd name="connsiteX13" fmla="*/ 1449532 w 3889664"/>
              <a:gd name="connsiteY13" fmla="*/ 48418 h 2116209"/>
              <a:gd name="connsiteX14" fmla="*/ 1449532 w 3889664"/>
              <a:gd name="connsiteY14" fmla="*/ 200818 h 2116209"/>
              <a:gd name="connsiteX15" fmla="*/ 1373332 w 3889664"/>
              <a:gd name="connsiteY15" fmla="*/ 277018 h 2116209"/>
              <a:gd name="connsiteX16" fmla="*/ 1373332 w 3889664"/>
              <a:gd name="connsiteY16" fmla="*/ 581818 h 2116209"/>
              <a:gd name="connsiteX17" fmla="*/ 1678132 w 3889664"/>
              <a:gd name="connsiteY17" fmla="*/ 581818 h 2116209"/>
              <a:gd name="connsiteX18" fmla="*/ 1678132 w 3889664"/>
              <a:gd name="connsiteY18" fmla="*/ 277018 h 2116209"/>
              <a:gd name="connsiteX19" fmla="*/ 1601932 w 3889664"/>
              <a:gd name="connsiteY19" fmla="*/ 200818 h 2116209"/>
              <a:gd name="connsiteX20" fmla="*/ 1601932 w 3889664"/>
              <a:gd name="connsiteY20" fmla="*/ 48418 h 2116209"/>
              <a:gd name="connsiteX21" fmla="*/ 2287732 w 3889664"/>
              <a:gd name="connsiteY21" fmla="*/ 48418 h 2116209"/>
              <a:gd name="connsiteX22" fmla="*/ 2287732 w 3889664"/>
              <a:gd name="connsiteY22" fmla="*/ 200818 h 2116209"/>
              <a:gd name="connsiteX23" fmla="*/ 2211532 w 3889664"/>
              <a:gd name="connsiteY23" fmla="*/ 277018 h 2116209"/>
              <a:gd name="connsiteX24" fmla="*/ 2211532 w 3889664"/>
              <a:gd name="connsiteY24" fmla="*/ 581818 h 2116209"/>
              <a:gd name="connsiteX25" fmla="*/ 2516332 w 3889664"/>
              <a:gd name="connsiteY25" fmla="*/ 581818 h 2116209"/>
              <a:gd name="connsiteX26" fmla="*/ 2516332 w 3889664"/>
              <a:gd name="connsiteY26" fmla="*/ 277018 h 2116209"/>
              <a:gd name="connsiteX27" fmla="*/ 2440132 w 3889664"/>
              <a:gd name="connsiteY27" fmla="*/ 200818 h 2116209"/>
              <a:gd name="connsiteX28" fmla="*/ 2440132 w 3889664"/>
              <a:gd name="connsiteY28" fmla="*/ 48418 h 2116209"/>
              <a:gd name="connsiteX29" fmla="*/ 3177887 w 3889664"/>
              <a:gd name="connsiteY29" fmla="*/ 27636 h 2116209"/>
              <a:gd name="connsiteX0" fmla="*/ 3209492 w 3921269"/>
              <a:gd name="connsiteY0" fmla="*/ 27636 h 2116209"/>
              <a:gd name="connsiteX1" fmla="*/ 3734232 w 3921269"/>
              <a:gd name="connsiteY1" fmla="*/ 27636 h 2116209"/>
              <a:gd name="connsiteX2" fmla="*/ 3890096 w 3921269"/>
              <a:gd name="connsiteY2" fmla="*/ 79591 h 2116209"/>
              <a:gd name="connsiteX3" fmla="*/ 3921269 w 3921269"/>
              <a:gd name="connsiteY3" fmla="*/ 230259 h 2116209"/>
              <a:gd name="connsiteX4" fmla="*/ 3916073 w 3921269"/>
              <a:gd name="connsiteY4" fmla="*/ 1903195 h 2116209"/>
              <a:gd name="connsiteX5" fmla="*/ 3900487 w 3921269"/>
              <a:gd name="connsiteY5" fmla="*/ 2069450 h 2116209"/>
              <a:gd name="connsiteX6" fmla="*/ 3723842 w 3921269"/>
              <a:gd name="connsiteY6" fmla="*/ 2116209 h 2116209"/>
              <a:gd name="connsiteX7" fmla="*/ 201323 w 3921269"/>
              <a:gd name="connsiteY7" fmla="*/ 2111013 h 2116209"/>
              <a:gd name="connsiteX8" fmla="*/ 33336 w 3921269"/>
              <a:gd name="connsiteY8" fmla="*/ 2105818 h 2116209"/>
              <a:gd name="connsiteX9" fmla="*/ 33337 w 3921269"/>
              <a:gd name="connsiteY9" fmla="*/ 1953418 h 2116209"/>
              <a:gd name="connsiteX10" fmla="*/ 33337 w 3921269"/>
              <a:gd name="connsiteY10" fmla="*/ 200818 h 2116209"/>
              <a:gd name="connsiteX11" fmla="*/ 33337 w 3921269"/>
              <a:gd name="connsiteY11" fmla="*/ 48418 h 2116209"/>
              <a:gd name="connsiteX12" fmla="*/ 185736 w 3921269"/>
              <a:gd name="connsiteY12" fmla="*/ 48418 h 2116209"/>
              <a:gd name="connsiteX13" fmla="*/ 1481137 w 3921269"/>
              <a:gd name="connsiteY13" fmla="*/ 48418 h 2116209"/>
              <a:gd name="connsiteX14" fmla="*/ 1481137 w 3921269"/>
              <a:gd name="connsiteY14" fmla="*/ 200818 h 2116209"/>
              <a:gd name="connsiteX15" fmla="*/ 1404937 w 3921269"/>
              <a:gd name="connsiteY15" fmla="*/ 277018 h 2116209"/>
              <a:gd name="connsiteX16" fmla="*/ 1404937 w 3921269"/>
              <a:gd name="connsiteY16" fmla="*/ 581818 h 2116209"/>
              <a:gd name="connsiteX17" fmla="*/ 1709737 w 3921269"/>
              <a:gd name="connsiteY17" fmla="*/ 581818 h 2116209"/>
              <a:gd name="connsiteX18" fmla="*/ 1709737 w 3921269"/>
              <a:gd name="connsiteY18" fmla="*/ 277018 h 2116209"/>
              <a:gd name="connsiteX19" fmla="*/ 1633537 w 3921269"/>
              <a:gd name="connsiteY19" fmla="*/ 200818 h 2116209"/>
              <a:gd name="connsiteX20" fmla="*/ 1633537 w 3921269"/>
              <a:gd name="connsiteY20" fmla="*/ 48418 h 2116209"/>
              <a:gd name="connsiteX21" fmla="*/ 2319337 w 3921269"/>
              <a:gd name="connsiteY21" fmla="*/ 48418 h 2116209"/>
              <a:gd name="connsiteX22" fmla="*/ 2319337 w 3921269"/>
              <a:gd name="connsiteY22" fmla="*/ 200818 h 2116209"/>
              <a:gd name="connsiteX23" fmla="*/ 2243137 w 3921269"/>
              <a:gd name="connsiteY23" fmla="*/ 277018 h 2116209"/>
              <a:gd name="connsiteX24" fmla="*/ 2243137 w 3921269"/>
              <a:gd name="connsiteY24" fmla="*/ 581818 h 2116209"/>
              <a:gd name="connsiteX25" fmla="*/ 2547937 w 3921269"/>
              <a:gd name="connsiteY25" fmla="*/ 581818 h 2116209"/>
              <a:gd name="connsiteX26" fmla="*/ 2547937 w 3921269"/>
              <a:gd name="connsiteY26" fmla="*/ 277018 h 2116209"/>
              <a:gd name="connsiteX27" fmla="*/ 2471737 w 3921269"/>
              <a:gd name="connsiteY27" fmla="*/ 200818 h 2116209"/>
              <a:gd name="connsiteX28" fmla="*/ 2471737 w 3921269"/>
              <a:gd name="connsiteY28" fmla="*/ 48418 h 2116209"/>
              <a:gd name="connsiteX29" fmla="*/ 3209492 w 3921269"/>
              <a:gd name="connsiteY29" fmla="*/ 27636 h 2116209"/>
              <a:gd name="connsiteX0" fmla="*/ 3259500 w 3971277"/>
              <a:gd name="connsiteY0" fmla="*/ 0 h 2088573"/>
              <a:gd name="connsiteX1" fmla="*/ 3784240 w 3971277"/>
              <a:gd name="connsiteY1" fmla="*/ 0 h 2088573"/>
              <a:gd name="connsiteX2" fmla="*/ 3940104 w 3971277"/>
              <a:gd name="connsiteY2" fmla="*/ 51955 h 2088573"/>
              <a:gd name="connsiteX3" fmla="*/ 3971277 w 3971277"/>
              <a:gd name="connsiteY3" fmla="*/ 202623 h 2088573"/>
              <a:gd name="connsiteX4" fmla="*/ 3966081 w 3971277"/>
              <a:gd name="connsiteY4" fmla="*/ 1875559 h 2088573"/>
              <a:gd name="connsiteX5" fmla="*/ 3950495 w 3971277"/>
              <a:gd name="connsiteY5" fmla="*/ 2041814 h 2088573"/>
              <a:gd name="connsiteX6" fmla="*/ 3773850 w 3971277"/>
              <a:gd name="connsiteY6" fmla="*/ 2088573 h 2088573"/>
              <a:gd name="connsiteX7" fmla="*/ 251331 w 3971277"/>
              <a:gd name="connsiteY7" fmla="*/ 2083377 h 2088573"/>
              <a:gd name="connsiteX8" fmla="*/ 83344 w 3971277"/>
              <a:gd name="connsiteY8" fmla="*/ 2078182 h 2088573"/>
              <a:gd name="connsiteX9" fmla="*/ 83345 w 3971277"/>
              <a:gd name="connsiteY9" fmla="*/ 1925782 h 2088573"/>
              <a:gd name="connsiteX10" fmla="*/ 83345 w 3971277"/>
              <a:gd name="connsiteY10" fmla="*/ 173182 h 2088573"/>
              <a:gd name="connsiteX11" fmla="*/ 116683 w 3971277"/>
              <a:gd name="connsiteY11" fmla="*/ 51738 h 2088573"/>
              <a:gd name="connsiteX12" fmla="*/ 235744 w 3971277"/>
              <a:gd name="connsiteY12" fmla="*/ 20782 h 2088573"/>
              <a:gd name="connsiteX13" fmla="*/ 1531145 w 3971277"/>
              <a:gd name="connsiteY13" fmla="*/ 20782 h 2088573"/>
              <a:gd name="connsiteX14" fmla="*/ 1531145 w 3971277"/>
              <a:gd name="connsiteY14" fmla="*/ 173182 h 2088573"/>
              <a:gd name="connsiteX15" fmla="*/ 1454945 w 3971277"/>
              <a:gd name="connsiteY15" fmla="*/ 249382 h 2088573"/>
              <a:gd name="connsiteX16" fmla="*/ 1454945 w 3971277"/>
              <a:gd name="connsiteY16" fmla="*/ 554182 h 2088573"/>
              <a:gd name="connsiteX17" fmla="*/ 1759745 w 3971277"/>
              <a:gd name="connsiteY17" fmla="*/ 554182 h 2088573"/>
              <a:gd name="connsiteX18" fmla="*/ 1759745 w 3971277"/>
              <a:gd name="connsiteY18" fmla="*/ 249382 h 2088573"/>
              <a:gd name="connsiteX19" fmla="*/ 1683545 w 3971277"/>
              <a:gd name="connsiteY19" fmla="*/ 173182 h 2088573"/>
              <a:gd name="connsiteX20" fmla="*/ 1683545 w 3971277"/>
              <a:gd name="connsiteY20" fmla="*/ 20782 h 2088573"/>
              <a:gd name="connsiteX21" fmla="*/ 2369345 w 3971277"/>
              <a:gd name="connsiteY21" fmla="*/ 20782 h 2088573"/>
              <a:gd name="connsiteX22" fmla="*/ 2369345 w 3971277"/>
              <a:gd name="connsiteY22" fmla="*/ 173182 h 2088573"/>
              <a:gd name="connsiteX23" fmla="*/ 2293145 w 3971277"/>
              <a:gd name="connsiteY23" fmla="*/ 249382 h 2088573"/>
              <a:gd name="connsiteX24" fmla="*/ 2293145 w 3971277"/>
              <a:gd name="connsiteY24" fmla="*/ 554182 h 2088573"/>
              <a:gd name="connsiteX25" fmla="*/ 2597945 w 3971277"/>
              <a:gd name="connsiteY25" fmla="*/ 554182 h 2088573"/>
              <a:gd name="connsiteX26" fmla="*/ 2597945 w 3971277"/>
              <a:gd name="connsiteY26" fmla="*/ 249382 h 2088573"/>
              <a:gd name="connsiteX27" fmla="*/ 2521745 w 3971277"/>
              <a:gd name="connsiteY27" fmla="*/ 173182 h 2088573"/>
              <a:gd name="connsiteX28" fmla="*/ 2521745 w 3971277"/>
              <a:gd name="connsiteY28" fmla="*/ 20782 h 2088573"/>
              <a:gd name="connsiteX29" fmla="*/ 3259500 w 3971277"/>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35070 w 3889664"/>
              <a:gd name="connsiteY11" fmla="*/ 51738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35070 w 3889664"/>
              <a:gd name="connsiteY11" fmla="*/ 51738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35070 w 3889664"/>
              <a:gd name="connsiteY11" fmla="*/ 51738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8535 w 3890312"/>
              <a:gd name="connsiteY0" fmla="*/ 0 h 2088573"/>
              <a:gd name="connsiteX1" fmla="*/ 3703275 w 3890312"/>
              <a:gd name="connsiteY1" fmla="*/ 0 h 2088573"/>
              <a:gd name="connsiteX2" fmla="*/ 3859139 w 3890312"/>
              <a:gd name="connsiteY2" fmla="*/ 51955 h 2088573"/>
              <a:gd name="connsiteX3" fmla="*/ 3890312 w 3890312"/>
              <a:gd name="connsiteY3" fmla="*/ 202623 h 2088573"/>
              <a:gd name="connsiteX4" fmla="*/ 3885116 w 3890312"/>
              <a:gd name="connsiteY4" fmla="*/ 1875559 h 2088573"/>
              <a:gd name="connsiteX5" fmla="*/ 3869530 w 3890312"/>
              <a:gd name="connsiteY5" fmla="*/ 2041814 h 2088573"/>
              <a:gd name="connsiteX6" fmla="*/ 3692885 w 3890312"/>
              <a:gd name="connsiteY6" fmla="*/ 2088573 h 2088573"/>
              <a:gd name="connsiteX7" fmla="*/ 170366 w 3890312"/>
              <a:gd name="connsiteY7" fmla="*/ 2083377 h 2088573"/>
              <a:gd name="connsiteX8" fmla="*/ 2379 w 3890312"/>
              <a:gd name="connsiteY8" fmla="*/ 2078182 h 2088573"/>
              <a:gd name="connsiteX9" fmla="*/ 2380 w 3890312"/>
              <a:gd name="connsiteY9" fmla="*/ 1925782 h 2088573"/>
              <a:gd name="connsiteX10" fmla="*/ 2380 w 3890312"/>
              <a:gd name="connsiteY10" fmla="*/ 173182 h 2088573"/>
              <a:gd name="connsiteX11" fmla="*/ 35718 w 3890312"/>
              <a:gd name="connsiteY11" fmla="*/ 51738 h 2088573"/>
              <a:gd name="connsiteX12" fmla="*/ 154779 w 3890312"/>
              <a:gd name="connsiteY12" fmla="*/ 20782 h 2088573"/>
              <a:gd name="connsiteX13" fmla="*/ 1450180 w 3890312"/>
              <a:gd name="connsiteY13" fmla="*/ 20782 h 2088573"/>
              <a:gd name="connsiteX14" fmla="*/ 1450180 w 3890312"/>
              <a:gd name="connsiteY14" fmla="*/ 173182 h 2088573"/>
              <a:gd name="connsiteX15" fmla="*/ 1373980 w 3890312"/>
              <a:gd name="connsiteY15" fmla="*/ 249382 h 2088573"/>
              <a:gd name="connsiteX16" fmla="*/ 1373980 w 3890312"/>
              <a:gd name="connsiteY16" fmla="*/ 554182 h 2088573"/>
              <a:gd name="connsiteX17" fmla="*/ 1678780 w 3890312"/>
              <a:gd name="connsiteY17" fmla="*/ 554182 h 2088573"/>
              <a:gd name="connsiteX18" fmla="*/ 1678780 w 3890312"/>
              <a:gd name="connsiteY18" fmla="*/ 249382 h 2088573"/>
              <a:gd name="connsiteX19" fmla="*/ 1602580 w 3890312"/>
              <a:gd name="connsiteY19" fmla="*/ 173182 h 2088573"/>
              <a:gd name="connsiteX20" fmla="*/ 1602580 w 3890312"/>
              <a:gd name="connsiteY20" fmla="*/ 20782 h 2088573"/>
              <a:gd name="connsiteX21" fmla="*/ 2288380 w 3890312"/>
              <a:gd name="connsiteY21" fmla="*/ 20782 h 2088573"/>
              <a:gd name="connsiteX22" fmla="*/ 2288380 w 3890312"/>
              <a:gd name="connsiteY22" fmla="*/ 173182 h 2088573"/>
              <a:gd name="connsiteX23" fmla="*/ 2212180 w 3890312"/>
              <a:gd name="connsiteY23" fmla="*/ 249382 h 2088573"/>
              <a:gd name="connsiteX24" fmla="*/ 2212180 w 3890312"/>
              <a:gd name="connsiteY24" fmla="*/ 554182 h 2088573"/>
              <a:gd name="connsiteX25" fmla="*/ 2516980 w 3890312"/>
              <a:gd name="connsiteY25" fmla="*/ 554182 h 2088573"/>
              <a:gd name="connsiteX26" fmla="*/ 2516980 w 3890312"/>
              <a:gd name="connsiteY26" fmla="*/ 249382 h 2088573"/>
              <a:gd name="connsiteX27" fmla="*/ 2440780 w 3890312"/>
              <a:gd name="connsiteY27" fmla="*/ 173182 h 2088573"/>
              <a:gd name="connsiteX28" fmla="*/ 2440780 w 3890312"/>
              <a:gd name="connsiteY28" fmla="*/ 20782 h 2088573"/>
              <a:gd name="connsiteX29" fmla="*/ 3178535 w 3890312"/>
              <a:gd name="connsiteY29" fmla="*/ 0 h 2088573"/>
              <a:gd name="connsiteX0" fmla="*/ 3178535 w 3890312"/>
              <a:gd name="connsiteY0" fmla="*/ 0 h 2088573"/>
              <a:gd name="connsiteX1" fmla="*/ 3703275 w 3890312"/>
              <a:gd name="connsiteY1" fmla="*/ 0 h 2088573"/>
              <a:gd name="connsiteX2" fmla="*/ 3859139 w 3890312"/>
              <a:gd name="connsiteY2" fmla="*/ 51955 h 2088573"/>
              <a:gd name="connsiteX3" fmla="*/ 3890312 w 3890312"/>
              <a:gd name="connsiteY3" fmla="*/ 202623 h 2088573"/>
              <a:gd name="connsiteX4" fmla="*/ 3885116 w 3890312"/>
              <a:gd name="connsiteY4" fmla="*/ 1875559 h 2088573"/>
              <a:gd name="connsiteX5" fmla="*/ 3869530 w 3890312"/>
              <a:gd name="connsiteY5" fmla="*/ 2041814 h 2088573"/>
              <a:gd name="connsiteX6" fmla="*/ 3692885 w 3890312"/>
              <a:gd name="connsiteY6" fmla="*/ 2088573 h 2088573"/>
              <a:gd name="connsiteX7" fmla="*/ 154779 w 3890312"/>
              <a:gd name="connsiteY7" fmla="*/ 2078182 h 2088573"/>
              <a:gd name="connsiteX8" fmla="*/ 2379 w 3890312"/>
              <a:gd name="connsiteY8" fmla="*/ 2078182 h 2088573"/>
              <a:gd name="connsiteX9" fmla="*/ 2380 w 3890312"/>
              <a:gd name="connsiteY9" fmla="*/ 1925782 h 2088573"/>
              <a:gd name="connsiteX10" fmla="*/ 2380 w 3890312"/>
              <a:gd name="connsiteY10" fmla="*/ 173182 h 2088573"/>
              <a:gd name="connsiteX11" fmla="*/ 35718 w 3890312"/>
              <a:gd name="connsiteY11" fmla="*/ 51738 h 2088573"/>
              <a:gd name="connsiteX12" fmla="*/ 154779 w 3890312"/>
              <a:gd name="connsiteY12" fmla="*/ 20782 h 2088573"/>
              <a:gd name="connsiteX13" fmla="*/ 1450180 w 3890312"/>
              <a:gd name="connsiteY13" fmla="*/ 20782 h 2088573"/>
              <a:gd name="connsiteX14" fmla="*/ 1450180 w 3890312"/>
              <a:gd name="connsiteY14" fmla="*/ 173182 h 2088573"/>
              <a:gd name="connsiteX15" fmla="*/ 1373980 w 3890312"/>
              <a:gd name="connsiteY15" fmla="*/ 249382 h 2088573"/>
              <a:gd name="connsiteX16" fmla="*/ 1373980 w 3890312"/>
              <a:gd name="connsiteY16" fmla="*/ 554182 h 2088573"/>
              <a:gd name="connsiteX17" fmla="*/ 1678780 w 3890312"/>
              <a:gd name="connsiteY17" fmla="*/ 554182 h 2088573"/>
              <a:gd name="connsiteX18" fmla="*/ 1678780 w 3890312"/>
              <a:gd name="connsiteY18" fmla="*/ 249382 h 2088573"/>
              <a:gd name="connsiteX19" fmla="*/ 1602580 w 3890312"/>
              <a:gd name="connsiteY19" fmla="*/ 173182 h 2088573"/>
              <a:gd name="connsiteX20" fmla="*/ 1602580 w 3890312"/>
              <a:gd name="connsiteY20" fmla="*/ 20782 h 2088573"/>
              <a:gd name="connsiteX21" fmla="*/ 2288380 w 3890312"/>
              <a:gd name="connsiteY21" fmla="*/ 20782 h 2088573"/>
              <a:gd name="connsiteX22" fmla="*/ 2288380 w 3890312"/>
              <a:gd name="connsiteY22" fmla="*/ 173182 h 2088573"/>
              <a:gd name="connsiteX23" fmla="*/ 2212180 w 3890312"/>
              <a:gd name="connsiteY23" fmla="*/ 249382 h 2088573"/>
              <a:gd name="connsiteX24" fmla="*/ 2212180 w 3890312"/>
              <a:gd name="connsiteY24" fmla="*/ 554182 h 2088573"/>
              <a:gd name="connsiteX25" fmla="*/ 2516980 w 3890312"/>
              <a:gd name="connsiteY25" fmla="*/ 554182 h 2088573"/>
              <a:gd name="connsiteX26" fmla="*/ 2516980 w 3890312"/>
              <a:gd name="connsiteY26" fmla="*/ 249382 h 2088573"/>
              <a:gd name="connsiteX27" fmla="*/ 2440780 w 3890312"/>
              <a:gd name="connsiteY27" fmla="*/ 173182 h 2088573"/>
              <a:gd name="connsiteX28" fmla="*/ 2440780 w 3890312"/>
              <a:gd name="connsiteY28" fmla="*/ 20782 h 2088573"/>
              <a:gd name="connsiteX29" fmla="*/ 3178535 w 3890312"/>
              <a:gd name="connsiteY29" fmla="*/ 0 h 2088573"/>
              <a:gd name="connsiteX0" fmla="*/ 3638840 w 4350617"/>
              <a:gd name="connsiteY0" fmla="*/ 0 h 2128982"/>
              <a:gd name="connsiteX1" fmla="*/ 4163580 w 4350617"/>
              <a:gd name="connsiteY1" fmla="*/ 0 h 2128982"/>
              <a:gd name="connsiteX2" fmla="*/ 4319444 w 4350617"/>
              <a:gd name="connsiteY2" fmla="*/ 51955 h 2128982"/>
              <a:gd name="connsiteX3" fmla="*/ 4350617 w 4350617"/>
              <a:gd name="connsiteY3" fmla="*/ 202623 h 2128982"/>
              <a:gd name="connsiteX4" fmla="*/ 4345421 w 4350617"/>
              <a:gd name="connsiteY4" fmla="*/ 1875559 h 2128982"/>
              <a:gd name="connsiteX5" fmla="*/ 4329835 w 4350617"/>
              <a:gd name="connsiteY5" fmla="*/ 2041814 h 2128982"/>
              <a:gd name="connsiteX6" fmla="*/ 4153190 w 4350617"/>
              <a:gd name="connsiteY6" fmla="*/ 2088573 h 2128982"/>
              <a:gd name="connsiteX7" fmla="*/ 615084 w 4350617"/>
              <a:gd name="connsiteY7" fmla="*/ 2078182 h 2128982"/>
              <a:gd name="connsiteX8" fmla="*/ 462684 w 4350617"/>
              <a:gd name="connsiteY8" fmla="*/ 2078182 h 2128982"/>
              <a:gd name="connsiteX9" fmla="*/ 462685 w 4350617"/>
              <a:gd name="connsiteY9" fmla="*/ 1925782 h 2128982"/>
              <a:gd name="connsiteX10" fmla="*/ 462685 w 4350617"/>
              <a:gd name="connsiteY10" fmla="*/ 173182 h 2128982"/>
              <a:gd name="connsiteX11" fmla="*/ 496023 w 4350617"/>
              <a:gd name="connsiteY11" fmla="*/ 51738 h 2128982"/>
              <a:gd name="connsiteX12" fmla="*/ 615084 w 4350617"/>
              <a:gd name="connsiteY12" fmla="*/ 20782 h 2128982"/>
              <a:gd name="connsiteX13" fmla="*/ 1910485 w 4350617"/>
              <a:gd name="connsiteY13" fmla="*/ 20782 h 2128982"/>
              <a:gd name="connsiteX14" fmla="*/ 1910485 w 4350617"/>
              <a:gd name="connsiteY14" fmla="*/ 173182 h 2128982"/>
              <a:gd name="connsiteX15" fmla="*/ 1834285 w 4350617"/>
              <a:gd name="connsiteY15" fmla="*/ 249382 h 2128982"/>
              <a:gd name="connsiteX16" fmla="*/ 1834285 w 4350617"/>
              <a:gd name="connsiteY16" fmla="*/ 554182 h 2128982"/>
              <a:gd name="connsiteX17" fmla="*/ 2139085 w 4350617"/>
              <a:gd name="connsiteY17" fmla="*/ 554182 h 2128982"/>
              <a:gd name="connsiteX18" fmla="*/ 2139085 w 4350617"/>
              <a:gd name="connsiteY18" fmla="*/ 249382 h 2128982"/>
              <a:gd name="connsiteX19" fmla="*/ 2062885 w 4350617"/>
              <a:gd name="connsiteY19" fmla="*/ 173182 h 2128982"/>
              <a:gd name="connsiteX20" fmla="*/ 2062885 w 4350617"/>
              <a:gd name="connsiteY20" fmla="*/ 20782 h 2128982"/>
              <a:gd name="connsiteX21" fmla="*/ 2748685 w 4350617"/>
              <a:gd name="connsiteY21" fmla="*/ 20782 h 2128982"/>
              <a:gd name="connsiteX22" fmla="*/ 2748685 w 4350617"/>
              <a:gd name="connsiteY22" fmla="*/ 173182 h 2128982"/>
              <a:gd name="connsiteX23" fmla="*/ 2672485 w 4350617"/>
              <a:gd name="connsiteY23" fmla="*/ 249382 h 2128982"/>
              <a:gd name="connsiteX24" fmla="*/ 2672485 w 4350617"/>
              <a:gd name="connsiteY24" fmla="*/ 554182 h 2128982"/>
              <a:gd name="connsiteX25" fmla="*/ 2977285 w 4350617"/>
              <a:gd name="connsiteY25" fmla="*/ 554182 h 2128982"/>
              <a:gd name="connsiteX26" fmla="*/ 2977285 w 4350617"/>
              <a:gd name="connsiteY26" fmla="*/ 249382 h 2128982"/>
              <a:gd name="connsiteX27" fmla="*/ 2901085 w 4350617"/>
              <a:gd name="connsiteY27" fmla="*/ 173182 h 2128982"/>
              <a:gd name="connsiteX28" fmla="*/ 2901085 w 4350617"/>
              <a:gd name="connsiteY28" fmla="*/ 20782 h 2128982"/>
              <a:gd name="connsiteX29" fmla="*/ 3638840 w 4350617"/>
              <a:gd name="connsiteY29" fmla="*/ 0 h 2128982"/>
              <a:gd name="connsiteX0" fmla="*/ 3638840 w 4350617"/>
              <a:gd name="connsiteY0" fmla="*/ 0 h 2205182"/>
              <a:gd name="connsiteX1" fmla="*/ 4163580 w 4350617"/>
              <a:gd name="connsiteY1" fmla="*/ 0 h 2205182"/>
              <a:gd name="connsiteX2" fmla="*/ 4319444 w 4350617"/>
              <a:gd name="connsiteY2" fmla="*/ 51955 h 2205182"/>
              <a:gd name="connsiteX3" fmla="*/ 4350617 w 4350617"/>
              <a:gd name="connsiteY3" fmla="*/ 202623 h 2205182"/>
              <a:gd name="connsiteX4" fmla="*/ 4345421 w 4350617"/>
              <a:gd name="connsiteY4" fmla="*/ 1875559 h 2205182"/>
              <a:gd name="connsiteX5" fmla="*/ 4329835 w 4350617"/>
              <a:gd name="connsiteY5" fmla="*/ 2041814 h 2205182"/>
              <a:gd name="connsiteX6" fmla="*/ 4153190 w 4350617"/>
              <a:gd name="connsiteY6" fmla="*/ 2088573 h 2205182"/>
              <a:gd name="connsiteX7" fmla="*/ 615084 w 4350617"/>
              <a:gd name="connsiteY7" fmla="*/ 2078182 h 2205182"/>
              <a:gd name="connsiteX8" fmla="*/ 462684 w 4350617"/>
              <a:gd name="connsiteY8" fmla="*/ 2078182 h 2205182"/>
              <a:gd name="connsiteX9" fmla="*/ 462685 w 4350617"/>
              <a:gd name="connsiteY9" fmla="*/ 1925782 h 2205182"/>
              <a:gd name="connsiteX10" fmla="*/ 462685 w 4350617"/>
              <a:gd name="connsiteY10" fmla="*/ 173182 h 2205182"/>
              <a:gd name="connsiteX11" fmla="*/ 496023 w 4350617"/>
              <a:gd name="connsiteY11" fmla="*/ 51738 h 2205182"/>
              <a:gd name="connsiteX12" fmla="*/ 615084 w 4350617"/>
              <a:gd name="connsiteY12" fmla="*/ 20782 h 2205182"/>
              <a:gd name="connsiteX13" fmla="*/ 1910485 w 4350617"/>
              <a:gd name="connsiteY13" fmla="*/ 20782 h 2205182"/>
              <a:gd name="connsiteX14" fmla="*/ 1910485 w 4350617"/>
              <a:gd name="connsiteY14" fmla="*/ 173182 h 2205182"/>
              <a:gd name="connsiteX15" fmla="*/ 1834285 w 4350617"/>
              <a:gd name="connsiteY15" fmla="*/ 249382 h 2205182"/>
              <a:gd name="connsiteX16" fmla="*/ 1834285 w 4350617"/>
              <a:gd name="connsiteY16" fmla="*/ 554182 h 2205182"/>
              <a:gd name="connsiteX17" fmla="*/ 2139085 w 4350617"/>
              <a:gd name="connsiteY17" fmla="*/ 554182 h 2205182"/>
              <a:gd name="connsiteX18" fmla="*/ 2139085 w 4350617"/>
              <a:gd name="connsiteY18" fmla="*/ 249382 h 2205182"/>
              <a:gd name="connsiteX19" fmla="*/ 2062885 w 4350617"/>
              <a:gd name="connsiteY19" fmla="*/ 173182 h 2205182"/>
              <a:gd name="connsiteX20" fmla="*/ 2062885 w 4350617"/>
              <a:gd name="connsiteY20" fmla="*/ 20782 h 2205182"/>
              <a:gd name="connsiteX21" fmla="*/ 2748685 w 4350617"/>
              <a:gd name="connsiteY21" fmla="*/ 20782 h 2205182"/>
              <a:gd name="connsiteX22" fmla="*/ 2748685 w 4350617"/>
              <a:gd name="connsiteY22" fmla="*/ 173182 h 2205182"/>
              <a:gd name="connsiteX23" fmla="*/ 2672485 w 4350617"/>
              <a:gd name="connsiteY23" fmla="*/ 249382 h 2205182"/>
              <a:gd name="connsiteX24" fmla="*/ 2672485 w 4350617"/>
              <a:gd name="connsiteY24" fmla="*/ 554182 h 2205182"/>
              <a:gd name="connsiteX25" fmla="*/ 2977285 w 4350617"/>
              <a:gd name="connsiteY25" fmla="*/ 554182 h 2205182"/>
              <a:gd name="connsiteX26" fmla="*/ 2977285 w 4350617"/>
              <a:gd name="connsiteY26" fmla="*/ 249382 h 2205182"/>
              <a:gd name="connsiteX27" fmla="*/ 2901085 w 4350617"/>
              <a:gd name="connsiteY27" fmla="*/ 173182 h 2205182"/>
              <a:gd name="connsiteX28" fmla="*/ 2901085 w 4350617"/>
              <a:gd name="connsiteY28" fmla="*/ 20782 h 2205182"/>
              <a:gd name="connsiteX29" fmla="*/ 3638840 w 4350617"/>
              <a:gd name="connsiteY29" fmla="*/ 0 h 2205182"/>
              <a:gd name="connsiteX0" fmla="*/ 3638840 w 4350617"/>
              <a:gd name="connsiteY0" fmla="*/ 0 h 2088573"/>
              <a:gd name="connsiteX1" fmla="*/ 4163580 w 4350617"/>
              <a:gd name="connsiteY1" fmla="*/ 0 h 2088573"/>
              <a:gd name="connsiteX2" fmla="*/ 4319444 w 4350617"/>
              <a:gd name="connsiteY2" fmla="*/ 51955 h 2088573"/>
              <a:gd name="connsiteX3" fmla="*/ 4350617 w 4350617"/>
              <a:gd name="connsiteY3" fmla="*/ 202623 h 2088573"/>
              <a:gd name="connsiteX4" fmla="*/ 4345421 w 4350617"/>
              <a:gd name="connsiteY4" fmla="*/ 1875559 h 2088573"/>
              <a:gd name="connsiteX5" fmla="*/ 4329835 w 4350617"/>
              <a:gd name="connsiteY5" fmla="*/ 2041814 h 2088573"/>
              <a:gd name="connsiteX6" fmla="*/ 4153190 w 4350617"/>
              <a:gd name="connsiteY6" fmla="*/ 2088573 h 2088573"/>
              <a:gd name="connsiteX7" fmla="*/ 615084 w 4350617"/>
              <a:gd name="connsiteY7" fmla="*/ 2078182 h 2088573"/>
              <a:gd name="connsiteX8" fmla="*/ 462684 w 4350617"/>
              <a:gd name="connsiteY8" fmla="*/ 2078182 h 2088573"/>
              <a:gd name="connsiteX9" fmla="*/ 462685 w 4350617"/>
              <a:gd name="connsiteY9" fmla="*/ 1925782 h 2088573"/>
              <a:gd name="connsiteX10" fmla="*/ 462685 w 4350617"/>
              <a:gd name="connsiteY10" fmla="*/ 173182 h 2088573"/>
              <a:gd name="connsiteX11" fmla="*/ 496023 w 4350617"/>
              <a:gd name="connsiteY11" fmla="*/ 51738 h 2088573"/>
              <a:gd name="connsiteX12" fmla="*/ 615084 w 4350617"/>
              <a:gd name="connsiteY12" fmla="*/ 20782 h 2088573"/>
              <a:gd name="connsiteX13" fmla="*/ 1910485 w 4350617"/>
              <a:gd name="connsiteY13" fmla="*/ 20782 h 2088573"/>
              <a:gd name="connsiteX14" fmla="*/ 1910485 w 4350617"/>
              <a:gd name="connsiteY14" fmla="*/ 173182 h 2088573"/>
              <a:gd name="connsiteX15" fmla="*/ 1834285 w 4350617"/>
              <a:gd name="connsiteY15" fmla="*/ 249382 h 2088573"/>
              <a:gd name="connsiteX16" fmla="*/ 1834285 w 4350617"/>
              <a:gd name="connsiteY16" fmla="*/ 554182 h 2088573"/>
              <a:gd name="connsiteX17" fmla="*/ 2139085 w 4350617"/>
              <a:gd name="connsiteY17" fmla="*/ 554182 h 2088573"/>
              <a:gd name="connsiteX18" fmla="*/ 2139085 w 4350617"/>
              <a:gd name="connsiteY18" fmla="*/ 249382 h 2088573"/>
              <a:gd name="connsiteX19" fmla="*/ 2062885 w 4350617"/>
              <a:gd name="connsiteY19" fmla="*/ 173182 h 2088573"/>
              <a:gd name="connsiteX20" fmla="*/ 2062885 w 4350617"/>
              <a:gd name="connsiteY20" fmla="*/ 20782 h 2088573"/>
              <a:gd name="connsiteX21" fmla="*/ 2748685 w 4350617"/>
              <a:gd name="connsiteY21" fmla="*/ 20782 h 2088573"/>
              <a:gd name="connsiteX22" fmla="*/ 2748685 w 4350617"/>
              <a:gd name="connsiteY22" fmla="*/ 173182 h 2088573"/>
              <a:gd name="connsiteX23" fmla="*/ 2672485 w 4350617"/>
              <a:gd name="connsiteY23" fmla="*/ 249382 h 2088573"/>
              <a:gd name="connsiteX24" fmla="*/ 2672485 w 4350617"/>
              <a:gd name="connsiteY24" fmla="*/ 554182 h 2088573"/>
              <a:gd name="connsiteX25" fmla="*/ 2977285 w 4350617"/>
              <a:gd name="connsiteY25" fmla="*/ 554182 h 2088573"/>
              <a:gd name="connsiteX26" fmla="*/ 2977285 w 4350617"/>
              <a:gd name="connsiteY26" fmla="*/ 249382 h 2088573"/>
              <a:gd name="connsiteX27" fmla="*/ 2901085 w 4350617"/>
              <a:gd name="connsiteY27" fmla="*/ 173182 h 2088573"/>
              <a:gd name="connsiteX28" fmla="*/ 2901085 w 4350617"/>
              <a:gd name="connsiteY28" fmla="*/ 20782 h 2088573"/>
              <a:gd name="connsiteX29" fmla="*/ 3638840 w 4350617"/>
              <a:gd name="connsiteY29" fmla="*/ 0 h 2088573"/>
              <a:gd name="connsiteX0" fmla="*/ 3178535 w 3890312"/>
              <a:gd name="connsiteY0" fmla="*/ 0 h 2088573"/>
              <a:gd name="connsiteX1" fmla="*/ 3703275 w 3890312"/>
              <a:gd name="connsiteY1" fmla="*/ 0 h 2088573"/>
              <a:gd name="connsiteX2" fmla="*/ 3859139 w 3890312"/>
              <a:gd name="connsiteY2" fmla="*/ 51955 h 2088573"/>
              <a:gd name="connsiteX3" fmla="*/ 3890312 w 3890312"/>
              <a:gd name="connsiteY3" fmla="*/ 202623 h 2088573"/>
              <a:gd name="connsiteX4" fmla="*/ 3885116 w 3890312"/>
              <a:gd name="connsiteY4" fmla="*/ 1875559 h 2088573"/>
              <a:gd name="connsiteX5" fmla="*/ 3869530 w 3890312"/>
              <a:gd name="connsiteY5" fmla="*/ 2041814 h 2088573"/>
              <a:gd name="connsiteX6" fmla="*/ 3692885 w 3890312"/>
              <a:gd name="connsiteY6" fmla="*/ 2088573 h 2088573"/>
              <a:gd name="connsiteX7" fmla="*/ 154779 w 3890312"/>
              <a:gd name="connsiteY7" fmla="*/ 2078182 h 2088573"/>
              <a:gd name="connsiteX8" fmla="*/ 2379 w 3890312"/>
              <a:gd name="connsiteY8" fmla="*/ 2078182 h 2088573"/>
              <a:gd name="connsiteX9" fmla="*/ 2380 w 3890312"/>
              <a:gd name="connsiteY9" fmla="*/ 1925782 h 2088573"/>
              <a:gd name="connsiteX10" fmla="*/ 2380 w 3890312"/>
              <a:gd name="connsiteY10" fmla="*/ 173182 h 2088573"/>
              <a:gd name="connsiteX11" fmla="*/ 35718 w 3890312"/>
              <a:gd name="connsiteY11" fmla="*/ 51738 h 2088573"/>
              <a:gd name="connsiteX12" fmla="*/ 154779 w 3890312"/>
              <a:gd name="connsiteY12" fmla="*/ 20782 h 2088573"/>
              <a:gd name="connsiteX13" fmla="*/ 1450180 w 3890312"/>
              <a:gd name="connsiteY13" fmla="*/ 20782 h 2088573"/>
              <a:gd name="connsiteX14" fmla="*/ 1450180 w 3890312"/>
              <a:gd name="connsiteY14" fmla="*/ 173182 h 2088573"/>
              <a:gd name="connsiteX15" fmla="*/ 1373980 w 3890312"/>
              <a:gd name="connsiteY15" fmla="*/ 249382 h 2088573"/>
              <a:gd name="connsiteX16" fmla="*/ 1373980 w 3890312"/>
              <a:gd name="connsiteY16" fmla="*/ 554182 h 2088573"/>
              <a:gd name="connsiteX17" fmla="*/ 1678780 w 3890312"/>
              <a:gd name="connsiteY17" fmla="*/ 554182 h 2088573"/>
              <a:gd name="connsiteX18" fmla="*/ 1678780 w 3890312"/>
              <a:gd name="connsiteY18" fmla="*/ 249382 h 2088573"/>
              <a:gd name="connsiteX19" fmla="*/ 1602580 w 3890312"/>
              <a:gd name="connsiteY19" fmla="*/ 173182 h 2088573"/>
              <a:gd name="connsiteX20" fmla="*/ 1602580 w 3890312"/>
              <a:gd name="connsiteY20" fmla="*/ 20782 h 2088573"/>
              <a:gd name="connsiteX21" fmla="*/ 2288380 w 3890312"/>
              <a:gd name="connsiteY21" fmla="*/ 20782 h 2088573"/>
              <a:gd name="connsiteX22" fmla="*/ 2288380 w 3890312"/>
              <a:gd name="connsiteY22" fmla="*/ 173182 h 2088573"/>
              <a:gd name="connsiteX23" fmla="*/ 2212180 w 3890312"/>
              <a:gd name="connsiteY23" fmla="*/ 249382 h 2088573"/>
              <a:gd name="connsiteX24" fmla="*/ 2212180 w 3890312"/>
              <a:gd name="connsiteY24" fmla="*/ 554182 h 2088573"/>
              <a:gd name="connsiteX25" fmla="*/ 2516980 w 3890312"/>
              <a:gd name="connsiteY25" fmla="*/ 554182 h 2088573"/>
              <a:gd name="connsiteX26" fmla="*/ 2516980 w 3890312"/>
              <a:gd name="connsiteY26" fmla="*/ 249382 h 2088573"/>
              <a:gd name="connsiteX27" fmla="*/ 2440780 w 3890312"/>
              <a:gd name="connsiteY27" fmla="*/ 173182 h 2088573"/>
              <a:gd name="connsiteX28" fmla="*/ 2440780 w 3890312"/>
              <a:gd name="connsiteY28" fmla="*/ 20782 h 2088573"/>
              <a:gd name="connsiteX29" fmla="*/ 3178535 w 3890312"/>
              <a:gd name="connsiteY29" fmla="*/ 0 h 2088573"/>
              <a:gd name="connsiteX0" fmla="*/ 3178535 w 3890312"/>
              <a:gd name="connsiteY0" fmla="*/ 0 h 2088573"/>
              <a:gd name="connsiteX1" fmla="*/ 3703275 w 3890312"/>
              <a:gd name="connsiteY1" fmla="*/ 0 h 2088573"/>
              <a:gd name="connsiteX2" fmla="*/ 3859139 w 3890312"/>
              <a:gd name="connsiteY2" fmla="*/ 51955 h 2088573"/>
              <a:gd name="connsiteX3" fmla="*/ 3890312 w 3890312"/>
              <a:gd name="connsiteY3" fmla="*/ 202623 h 2088573"/>
              <a:gd name="connsiteX4" fmla="*/ 3885116 w 3890312"/>
              <a:gd name="connsiteY4" fmla="*/ 1875559 h 2088573"/>
              <a:gd name="connsiteX5" fmla="*/ 3869530 w 3890312"/>
              <a:gd name="connsiteY5" fmla="*/ 2041814 h 2088573"/>
              <a:gd name="connsiteX6" fmla="*/ 3692885 w 3890312"/>
              <a:gd name="connsiteY6" fmla="*/ 2088573 h 2088573"/>
              <a:gd name="connsiteX7" fmla="*/ 154779 w 3890312"/>
              <a:gd name="connsiteY7" fmla="*/ 2078182 h 2088573"/>
              <a:gd name="connsiteX8" fmla="*/ 2379 w 3890312"/>
              <a:gd name="connsiteY8" fmla="*/ 2078182 h 2088573"/>
              <a:gd name="connsiteX9" fmla="*/ 2380 w 3890312"/>
              <a:gd name="connsiteY9" fmla="*/ 1925782 h 2088573"/>
              <a:gd name="connsiteX10" fmla="*/ 2380 w 3890312"/>
              <a:gd name="connsiteY10" fmla="*/ 173182 h 2088573"/>
              <a:gd name="connsiteX11" fmla="*/ 35718 w 3890312"/>
              <a:gd name="connsiteY11" fmla="*/ 51738 h 2088573"/>
              <a:gd name="connsiteX12" fmla="*/ 154779 w 3890312"/>
              <a:gd name="connsiteY12" fmla="*/ 20782 h 2088573"/>
              <a:gd name="connsiteX13" fmla="*/ 1450180 w 3890312"/>
              <a:gd name="connsiteY13" fmla="*/ 20782 h 2088573"/>
              <a:gd name="connsiteX14" fmla="*/ 1450180 w 3890312"/>
              <a:gd name="connsiteY14" fmla="*/ 173182 h 2088573"/>
              <a:gd name="connsiteX15" fmla="*/ 1373980 w 3890312"/>
              <a:gd name="connsiteY15" fmla="*/ 249382 h 2088573"/>
              <a:gd name="connsiteX16" fmla="*/ 1373980 w 3890312"/>
              <a:gd name="connsiteY16" fmla="*/ 554182 h 2088573"/>
              <a:gd name="connsiteX17" fmla="*/ 1678780 w 3890312"/>
              <a:gd name="connsiteY17" fmla="*/ 554182 h 2088573"/>
              <a:gd name="connsiteX18" fmla="*/ 1678780 w 3890312"/>
              <a:gd name="connsiteY18" fmla="*/ 249382 h 2088573"/>
              <a:gd name="connsiteX19" fmla="*/ 1602580 w 3890312"/>
              <a:gd name="connsiteY19" fmla="*/ 173182 h 2088573"/>
              <a:gd name="connsiteX20" fmla="*/ 1602580 w 3890312"/>
              <a:gd name="connsiteY20" fmla="*/ 20782 h 2088573"/>
              <a:gd name="connsiteX21" fmla="*/ 2288380 w 3890312"/>
              <a:gd name="connsiteY21" fmla="*/ 20782 h 2088573"/>
              <a:gd name="connsiteX22" fmla="*/ 2288380 w 3890312"/>
              <a:gd name="connsiteY22" fmla="*/ 173182 h 2088573"/>
              <a:gd name="connsiteX23" fmla="*/ 2212180 w 3890312"/>
              <a:gd name="connsiteY23" fmla="*/ 249382 h 2088573"/>
              <a:gd name="connsiteX24" fmla="*/ 2212180 w 3890312"/>
              <a:gd name="connsiteY24" fmla="*/ 554182 h 2088573"/>
              <a:gd name="connsiteX25" fmla="*/ 2516980 w 3890312"/>
              <a:gd name="connsiteY25" fmla="*/ 554182 h 2088573"/>
              <a:gd name="connsiteX26" fmla="*/ 2516980 w 3890312"/>
              <a:gd name="connsiteY26" fmla="*/ 249382 h 2088573"/>
              <a:gd name="connsiteX27" fmla="*/ 2440780 w 3890312"/>
              <a:gd name="connsiteY27" fmla="*/ 173182 h 2088573"/>
              <a:gd name="connsiteX28" fmla="*/ 2440780 w 3890312"/>
              <a:gd name="connsiteY28" fmla="*/ 20782 h 2088573"/>
              <a:gd name="connsiteX29" fmla="*/ 3178535 w 3890312"/>
              <a:gd name="connsiteY29" fmla="*/ 0 h 2088573"/>
              <a:gd name="connsiteX0" fmla="*/ 3214256 w 3926033"/>
              <a:gd name="connsiteY0" fmla="*/ 0 h 2088573"/>
              <a:gd name="connsiteX1" fmla="*/ 3738996 w 3926033"/>
              <a:gd name="connsiteY1" fmla="*/ 0 h 2088573"/>
              <a:gd name="connsiteX2" fmla="*/ 3894860 w 3926033"/>
              <a:gd name="connsiteY2" fmla="*/ 51955 h 2088573"/>
              <a:gd name="connsiteX3" fmla="*/ 3926033 w 3926033"/>
              <a:gd name="connsiteY3" fmla="*/ 202623 h 2088573"/>
              <a:gd name="connsiteX4" fmla="*/ 3920837 w 3926033"/>
              <a:gd name="connsiteY4" fmla="*/ 1875559 h 2088573"/>
              <a:gd name="connsiteX5" fmla="*/ 3905251 w 3926033"/>
              <a:gd name="connsiteY5" fmla="*/ 2041814 h 2088573"/>
              <a:gd name="connsiteX6" fmla="*/ 3728606 w 3926033"/>
              <a:gd name="connsiteY6" fmla="*/ 2088573 h 2088573"/>
              <a:gd name="connsiteX7" fmla="*/ 190500 w 3926033"/>
              <a:gd name="connsiteY7" fmla="*/ 2078182 h 2088573"/>
              <a:gd name="connsiteX8" fmla="*/ 38100 w 3926033"/>
              <a:gd name="connsiteY8" fmla="*/ 2078182 h 2088573"/>
              <a:gd name="connsiteX9" fmla="*/ 38101 w 3926033"/>
              <a:gd name="connsiteY9" fmla="*/ 1925782 h 2088573"/>
              <a:gd name="connsiteX10" fmla="*/ 38101 w 3926033"/>
              <a:gd name="connsiteY10" fmla="*/ 173182 h 2088573"/>
              <a:gd name="connsiteX11" fmla="*/ 71439 w 3926033"/>
              <a:gd name="connsiteY11" fmla="*/ 51738 h 2088573"/>
              <a:gd name="connsiteX12" fmla="*/ 190500 w 3926033"/>
              <a:gd name="connsiteY12" fmla="*/ 20782 h 2088573"/>
              <a:gd name="connsiteX13" fmla="*/ 1485901 w 3926033"/>
              <a:gd name="connsiteY13" fmla="*/ 20782 h 2088573"/>
              <a:gd name="connsiteX14" fmla="*/ 1485901 w 3926033"/>
              <a:gd name="connsiteY14" fmla="*/ 173182 h 2088573"/>
              <a:gd name="connsiteX15" fmla="*/ 1409701 w 3926033"/>
              <a:gd name="connsiteY15" fmla="*/ 249382 h 2088573"/>
              <a:gd name="connsiteX16" fmla="*/ 1409701 w 3926033"/>
              <a:gd name="connsiteY16" fmla="*/ 554182 h 2088573"/>
              <a:gd name="connsiteX17" fmla="*/ 1714501 w 3926033"/>
              <a:gd name="connsiteY17" fmla="*/ 554182 h 2088573"/>
              <a:gd name="connsiteX18" fmla="*/ 1714501 w 3926033"/>
              <a:gd name="connsiteY18" fmla="*/ 249382 h 2088573"/>
              <a:gd name="connsiteX19" fmla="*/ 1638301 w 3926033"/>
              <a:gd name="connsiteY19" fmla="*/ 173182 h 2088573"/>
              <a:gd name="connsiteX20" fmla="*/ 1638301 w 3926033"/>
              <a:gd name="connsiteY20" fmla="*/ 20782 h 2088573"/>
              <a:gd name="connsiteX21" fmla="*/ 2324101 w 3926033"/>
              <a:gd name="connsiteY21" fmla="*/ 20782 h 2088573"/>
              <a:gd name="connsiteX22" fmla="*/ 2324101 w 3926033"/>
              <a:gd name="connsiteY22" fmla="*/ 173182 h 2088573"/>
              <a:gd name="connsiteX23" fmla="*/ 2247901 w 3926033"/>
              <a:gd name="connsiteY23" fmla="*/ 249382 h 2088573"/>
              <a:gd name="connsiteX24" fmla="*/ 2247901 w 3926033"/>
              <a:gd name="connsiteY24" fmla="*/ 554182 h 2088573"/>
              <a:gd name="connsiteX25" fmla="*/ 2552701 w 3926033"/>
              <a:gd name="connsiteY25" fmla="*/ 554182 h 2088573"/>
              <a:gd name="connsiteX26" fmla="*/ 2552701 w 3926033"/>
              <a:gd name="connsiteY26" fmla="*/ 249382 h 2088573"/>
              <a:gd name="connsiteX27" fmla="*/ 2476501 w 3926033"/>
              <a:gd name="connsiteY27" fmla="*/ 173182 h 2088573"/>
              <a:gd name="connsiteX28" fmla="*/ 2476501 w 3926033"/>
              <a:gd name="connsiteY28" fmla="*/ 20782 h 2088573"/>
              <a:gd name="connsiteX29" fmla="*/ 3214256 w 3926033"/>
              <a:gd name="connsiteY29" fmla="*/ 0 h 2088573"/>
              <a:gd name="connsiteX0" fmla="*/ 3214256 w 3926033"/>
              <a:gd name="connsiteY0" fmla="*/ 0 h 2098025"/>
              <a:gd name="connsiteX1" fmla="*/ 3738996 w 3926033"/>
              <a:gd name="connsiteY1" fmla="*/ 0 h 2098025"/>
              <a:gd name="connsiteX2" fmla="*/ 3894860 w 3926033"/>
              <a:gd name="connsiteY2" fmla="*/ 51955 h 2098025"/>
              <a:gd name="connsiteX3" fmla="*/ 3926033 w 3926033"/>
              <a:gd name="connsiteY3" fmla="*/ 202623 h 2098025"/>
              <a:gd name="connsiteX4" fmla="*/ 3920837 w 3926033"/>
              <a:gd name="connsiteY4" fmla="*/ 1875559 h 2098025"/>
              <a:gd name="connsiteX5" fmla="*/ 3905251 w 3926033"/>
              <a:gd name="connsiteY5" fmla="*/ 2041814 h 2098025"/>
              <a:gd name="connsiteX6" fmla="*/ 3728606 w 3926033"/>
              <a:gd name="connsiteY6" fmla="*/ 2088573 h 2098025"/>
              <a:gd name="connsiteX7" fmla="*/ 190500 w 3926033"/>
              <a:gd name="connsiteY7" fmla="*/ 2078182 h 2098025"/>
              <a:gd name="connsiteX8" fmla="*/ 38100 w 3926033"/>
              <a:gd name="connsiteY8" fmla="*/ 2078182 h 2098025"/>
              <a:gd name="connsiteX9" fmla="*/ 38101 w 3926033"/>
              <a:gd name="connsiteY9" fmla="*/ 1925782 h 2098025"/>
              <a:gd name="connsiteX10" fmla="*/ 38101 w 3926033"/>
              <a:gd name="connsiteY10" fmla="*/ 173182 h 2098025"/>
              <a:gd name="connsiteX11" fmla="*/ 71439 w 3926033"/>
              <a:gd name="connsiteY11" fmla="*/ 51738 h 2098025"/>
              <a:gd name="connsiteX12" fmla="*/ 190500 w 3926033"/>
              <a:gd name="connsiteY12" fmla="*/ 20782 h 2098025"/>
              <a:gd name="connsiteX13" fmla="*/ 1485901 w 3926033"/>
              <a:gd name="connsiteY13" fmla="*/ 20782 h 2098025"/>
              <a:gd name="connsiteX14" fmla="*/ 1485901 w 3926033"/>
              <a:gd name="connsiteY14" fmla="*/ 173182 h 2098025"/>
              <a:gd name="connsiteX15" fmla="*/ 1409701 w 3926033"/>
              <a:gd name="connsiteY15" fmla="*/ 249382 h 2098025"/>
              <a:gd name="connsiteX16" fmla="*/ 1409701 w 3926033"/>
              <a:gd name="connsiteY16" fmla="*/ 554182 h 2098025"/>
              <a:gd name="connsiteX17" fmla="*/ 1714501 w 3926033"/>
              <a:gd name="connsiteY17" fmla="*/ 554182 h 2098025"/>
              <a:gd name="connsiteX18" fmla="*/ 1714501 w 3926033"/>
              <a:gd name="connsiteY18" fmla="*/ 249382 h 2098025"/>
              <a:gd name="connsiteX19" fmla="*/ 1638301 w 3926033"/>
              <a:gd name="connsiteY19" fmla="*/ 173182 h 2098025"/>
              <a:gd name="connsiteX20" fmla="*/ 1638301 w 3926033"/>
              <a:gd name="connsiteY20" fmla="*/ 20782 h 2098025"/>
              <a:gd name="connsiteX21" fmla="*/ 2324101 w 3926033"/>
              <a:gd name="connsiteY21" fmla="*/ 20782 h 2098025"/>
              <a:gd name="connsiteX22" fmla="*/ 2324101 w 3926033"/>
              <a:gd name="connsiteY22" fmla="*/ 173182 h 2098025"/>
              <a:gd name="connsiteX23" fmla="*/ 2247901 w 3926033"/>
              <a:gd name="connsiteY23" fmla="*/ 249382 h 2098025"/>
              <a:gd name="connsiteX24" fmla="*/ 2247901 w 3926033"/>
              <a:gd name="connsiteY24" fmla="*/ 554182 h 2098025"/>
              <a:gd name="connsiteX25" fmla="*/ 2552701 w 3926033"/>
              <a:gd name="connsiteY25" fmla="*/ 554182 h 2098025"/>
              <a:gd name="connsiteX26" fmla="*/ 2552701 w 3926033"/>
              <a:gd name="connsiteY26" fmla="*/ 249382 h 2098025"/>
              <a:gd name="connsiteX27" fmla="*/ 2476501 w 3926033"/>
              <a:gd name="connsiteY27" fmla="*/ 173182 h 2098025"/>
              <a:gd name="connsiteX28" fmla="*/ 2476501 w 3926033"/>
              <a:gd name="connsiteY28" fmla="*/ 20782 h 2098025"/>
              <a:gd name="connsiteX29" fmla="*/ 3214256 w 3926033"/>
              <a:gd name="connsiteY29" fmla="*/ 0 h 2098025"/>
              <a:gd name="connsiteX0" fmla="*/ 3192825 w 3904602"/>
              <a:gd name="connsiteY0" fmla="*/ 0 h 2088573"/>
              <a:gd name="connsiteX1" fmla="*/ 3717565 w 3904602"/>
              <a:gd name="connsiteY1" fmla="*/ 0 h 2088573"/>
              <a:gd name="connsiteX2" fmla="*/ 3873429 w 3904602"/>
              <a:gd name="connsiteY2" fmla="*/ 51955 h 2088573"/>
              <a:gd name="connsiteX3" fmla="*/ 3904602 w 3904602"/>
              <a:gd name="connsiteY3" fmla="*/ 202623 h 2088573"/>
              <a:gd name="connsiteX4" fmla="*/ 3899406 w 3904602"/>
              <a:gd name="connsiteY4" fmla="*/ 1875559 h 2088573"/>
              <a:gd name="connsiteX5" fmla="*/ 3883820 w 3904602"/>
              <a:gd name="connsiteY5" fmla="*/ 2041814 h 2088573"/>
              <a:gd name="connsiteX6" fmla="*/ 3707175 w 3904602"/>
              <a:gd name="connsiteY6" fmla="*/ 2088573 h 2088573"/>
              <a:gd name="connsiteX7" fmla="*/ 169069 w 3904602"/>
              <a:gd name="connsiteY7" fmla="*/ 2078182 h 2088573"/>
              <a:gd name="connsiteX8" fmla="*/ 38100 w 3904602"/>
              <a:gd name="connsiteY8" fmla="*/ 2051989 h 2088573"/>
              <a:gd name="connsiteX9" fmla="*/ 16670 w 3904602"/>
              <a:gd name="connsiteY9" fmla="*/ 1925782 h 2088573"/>
              <a:gd name="connsiteX10" fmla="*/ 16670 w 3904602"/>
              <a:gd name="connsiteY10" fmla="*/ 173182 h 2088573"/>
              <a:gd name="connsiteX11" fmla="*/ 50008 w 3904602"/>
              <a:gd name="connsiteY11" fmla="*/ 51738 h 2088573"/>
              <a:gd name="connsiteX12" fmla="*/ 169069 w 3904602"/>
              <a:gd name="connsiteY12" fmla="*/ 20782 h 2088573"/>
              <a:gd name="connsiteX13" fmla="*/ 1464470 w 3904602"/>
              <a:gd name="connsiteY13" fmla="*/ 20782 h 2088573"/>
              <a:gd name="connsiteX14" fmla="*/ 1464470 w 3904602"/>
              <a:gd name="connsiteY14" fmla="*/ 173182 h 2088573"/>
              <a:gd name="connsiteX15" fmla="*/ 1388270 w 3904602"/>
              <a:gd name="connsiteY15" fmla="*/ 249382 h 2088573"/>
              <a:gd name="connsiteX16" fmla="*/ 1388270 w 3904602"/>
              <a:gd name="connsiteY16" fmla="*/ 554182 h 2088573"/>
              <a:gd name="connsiteX17" fmla="*/ 1693070 w 3904602"/>
              <a:gd name="connsiteY17" fmla="*/ 554182 h 2088573"/>
              <a:gd name="connsiteX18" fmla="*/ 1693070 w 3904602"/>
              <a:gd name="connsiteY18" fmla="*/ 249382 h 2088573"/>
              <a:gd name="connsiteX19" fmla="*/ 1616870 w 3904602"/>
              <a:gd name="connsiteY19" fmla="*/ 173182 h 2088573"/>
              <a:gd name="connsiteX20" fmla="*/ 1616870 w 3904602"/>
              <a:gd name="connsiteY20" fmla="*/ 20782 h 2088573"/>
              <a:gd name="connsiteX21" fmla="*/ 2302670 w 3904602"/>
              <a:gd name="connsiteY21" fmla="*/ 20782 h 2088573"/>
              <a:gd name="connsiteX22" fmla="*/ 2302670 w 3904602"/>
              <a:gd name="connsiteY22" fmla="*/ 173182 h 2088573"/>
              <a:gd name="connsiteX23" fmla="*/ 2226470 w 3904602"/>
              <a:gd name="connsiteY23" fmla="*/ 249382 h 2088573"/>
              <a:gd name="connsiteX24" fmla="*/ 2226470 w 3904602"/>
              <a:gd name="connsiteY24" fmla="*/ 554182 h 2088573"/>
              <a:gd name="connsiteX25" fmla="*/ 2531270 w 3904602"/>
              <a:gd name="connsiteY25" fmla="*/ 554182 h 2088573"/>
              <a:gd name="connsiteX26" fmla="*/ 2531270 w 3904602"/>
              <a:gd name="connsiteY26" fmla="*/ 249382 h 2088573"/>
              <a:gd name="connsiteX27" fmla="*/ 2455070 w 3904602"/>
              <a:gd name="connsiteY27" fmla="*/ 173182 h 2088573"/>
              <a:gd name="connsiteX28" fmla="*/ 2455070 w 3904602"/>
              <a:gd name="connsiteY28" fmla="*/ 20782 h 2088573"/>
              <a:gd name="connsiteX29" fmla="*/ 3192825 w 3904602"/>
              <a:gd name="connsiteY29" fmla="*/ 0 h 2088573"/>
              <a:gd name="connsiteX0" fmla="*/ 3178538 w 3890315"/>
              <a:gd name="connsiteY0" fmla="*/ 0 h 2088573"/>
              <a:gd name="connsiteX1" fmla="*/ 3703278 w 3890315"/>
              <a:gd name="connsiteY1" fmla="*/ 0 h 2088573"/>
              <a:gd name="connsiteX2" fmla="*/ 3859142 w 3890315"/>
              <a:gd name="connsiteY2" fmla="*/ 51955 h 2088573"/>
              <a:gd name="connsiteX3" fmla="*/ 3890315 w 3890315"/>
              <a:gd name="connsiteY3" fmla="*/ 202623 h 2088573"/>
              <a:gd name="connsiteX4" fmla="*/ 3885119 w 3890315"/>
              <a:gd name="connsiteY4" fmla="*/ 1875559 h 2088573"/>
              <a:gd name="connsiteX5" fmla="*/ 3869533 w 3890315"/>
              <a:gd name="connsiteY5" fmla="*/ 2041814 h 2088573"/>
              <a:gd name="connsiteX6" fmla="*/ 3692888 w 3890315"/>
              <a:gd name="connsiteY6" fmla="*/ 2088573 h 2088573"/>
              <a:gd name="connsiteX7" fmla="*/ 154782 w 3890315"/>
              <a:gd name="connsiteY7" fmla="*/ 2078182 h 2088573"/>
              <a:gd name="connsiteX8" fmla="*/ 38100 w 3890315"/>
              <a:gd name="connsiteY8" fmla="*/ 2054371 h 2088573"/>
              <a:gd name="connsiteX9" fmla="*/ 2383 w 3890315"/>
              <a:gd name="connsiteY9" fmla="*/ 1925782 h 2088573"/>
              <a:gd name="connsiteX10" fmla="*/ 2383 w 3890315"/>
              <a:gd name="connsiteY10" fmla="*/ 173182 h 2088573"/>
              <a:gd name="connsiteX11" fmla="*/ 35721 w 3890315"/>
              <a:gd name="connsiteY11" fmla="*/ 51738 h 2088573"/>
              <a:gd name="connsiteX12" fmla="*/ 154782 w 3890315"/>
              <a:gd name="connsiteY12" fmla="*/ 20782 h 2088573"/>
              <a:gd name="connsiteX13" fmla="*/ 1450183 w 3890315"/>
              <a:gd name="connsiteY13" fmla="*/ 20782 h 2088573"/>
              <a:gd name="connsiteX14" fmla="*/ 1450183 w 3890315"/>
              <a:gd name="connsiteY14" fmla="*/ 173182 h 2088573"/>
              <a:gd name="connsiteX15" fmla="*/ 1373983 w 3890315"/>
              <a:gd name="connsiteY15" fmla="*/ 249382 h 2088573"/>
              <a:gd name="connsiteX16" fmla="*/ 1373983 w 3890315"/>
              <a:gd name="connsiteY16" fmla="*/ 554182 h 2088573"/>
              <a:gd name="connsiteX17" fmla="*/ 1678783 w 3890315"/>
              <a:gd name="connsiteY17" fmla="*/ 554182 h 2088573"/>
              <a:gd name="connsiteX18" fmla="*/ 1678783 w 3890315"/>
              <a:gd name="connsiteY18" fmla="*/ 249382 h 2088573"/>
              <a:gd name="connsiteX19" fmla="*/ 1602583 w 3890315"/>
              <a:gd name="connsiteY19" fmla="*/ 173182 h 2088573"/>
              <a:gd name="connsiteX20" fmla="*/ 1602583 w 3890315"/>
              <a:gd name="connsiteY20" fmla="*/ 20782 h 2088573"/>
              <a:gd name="connsiteX21" fmla="*/ 2288383 w 3890315"/>
              <a:gd name="connsiteY21" fmla="*/ 20782 h 2088573"/>
              <a:gd name="connsiteX22" fmla="*/ 2288383 w 3890315"/>
              <a:gd name="connsiteY22" fmla="*/ 173182 h 2088573"/>
              <a:gd name="connsiteX23" fmla="*/ 2212183 w 3890315"/>
              <a:gd name="connsiteY23" fmla="*/ 249382 h 2088573"/>
              <a:gd name="connsiteX24" fmla="*/ 2212183 w 3890315"/>
              <a:gd name="connsiteY24" fmla="*/ 554182 h 2088573"/>
              <a:gd name="connsiteX25" fmla="*/ 2516983 w 3890315"/>
              <a:gd name="connsiteY25" fmla="*/ 554182 h 2088573"/>
              <a:gd name="connsiteX26" fmla="*/ 2516983 w 3890315"/>
              <a:gd name="connsiteY26" fmla="*/ 249382 h 2088573"/>
              <a:gd name="connsiteX27" fmla="*/ 2440783 w 3890315"/>
              <a:gd name="connsiteY27" fmla="*/ 173182 h 2088573"/>
              <a:gd name="connsiteX28" fmla="*/ 2440783 w 3890315"/>
              <a:gd name="connsiteY28" fmla="*/ 20782 h 2088573"/>
              <a:gd name="connsiteX29" fmla="*/ 3178538 w 3890315"/>
              <a:gd name="connsiteY29" fmla="*/ 0 h 2088573"/>
              <a:gd name="connsiteX0" fmla="*/ 3178538 w 3890315"/>
              <a:gd name="connsiteY0" fmla="*/ 0 h 2078831"/>
              <a:gd name="connsiteX1" fmla="*/ 3703278 w 3890315"/>
              <a:gd name="connsiteY1" fmla="*/ 0 h 2078831"/>
              <a:gd name="connsiteX2" fmla="*/ 3859142 w 3890315"/>
              <a:gd name="connsiteY2" fmla="*/ 51955 h 2078831"/>
              <a:gd name="connsiteX3" fmla="*/ 3890315 w 3890315"/>
              <a:gd name="connsiteY3" fmla="*/ 202623 h 2078831"/>
              <a:gd name="connsiteX4" fmla="*/ 3885119 w 3890315"/>
              <a:gd name="connsiteY4" fmla="*/ 1875559 h 2078831"/>
              <a:gd name="connsiteX5" fmla="*/ 3869533 w 3890315"/>
              <a:gd name="connsiteY5" fmla="*/ 2041814 h 2078831"/>
              <a:gd name="connsiteX6" fmla="*/ 3736182 w 3890315"/>
              <a:gd name="connsiteY6" fmla="*/ 2078182 h 2078831"/>
              <a:gd name="connsiteX7" fmla="*/ 154782 w 3890315"/>
              <a:gd name="connsiteY7" fmla="*/ 2078182 h 2078831"/>
              <a:gd name="connsiteX8" fmla="*/ 38100 w 3890315"/>
              <a:gd name="connsiteY8" fmla="*/ 2054371 h 2078831"/>
              <a:gd name="connsiteX9" fmla="*/ 2383 w 3890315"/>
              <a:gd name="connsiteY9" fmla="*/ 1925782 h 2078831"/>
              <a:gd name="connsiteX10" fmla="*/ 2383 w 3890315"/>
              <a:gd name="connsiteY10" fmla="*/ 173182 h 2078831"/>
              <a:gd name="connsiteX11" fmla="*/ 35721 w 3890315"/>
              <a:gd name="connsiteY11" fmla="*/ 51738 h 2078831"/>
              <a:gd name="connsiteX12" fmla="*/ 154782 w 3890315"/>
              <a:gd name="connsiteY12" fmla="*/ 20782 h 2078831"/>
              <a:gd name="connsiteX13" fmla="*/ 1450183 w 3890315"/>
              <a:gd name="connsiteY13" fmla="*/ 20782 h 2078831"/>
              <a:gd name="connsiteX14" fmla="*/ 1450183 w 3890315"/>
              <a:gd name="connsiteY14" fmla="*/ 173182 h 2078831"/>
              <a:gd name="connsiteX15" fmla="*/ 1373983 w 3890315"/>
              <a:gd name="connsiteY15" fmla="*/ 249382 h 2078831"/>
              <a:gd name="connsiteX16" fmla="*/ 1373983 w 3890315"/>
              <a:gd name="connsiteY16" fmla="*/ 554182 h 2078831"/>
              <a:gd name="connsiteX17" fmla="*/ 1678783 w 3890315"/>
              <a:gd name="connsiteY17" fmla="*/ 554182 h 2078831"/>
              <a:gd name="connsiteX18" fmla="*/ 1678783 w 3890315"/>
              <a:gd name="connsiteY18" fmla="*/ 249382 h 2078831"/>
              <a:gd name="connsiteX19" fmla="*/ 1602583 w 3890315"/>
              <a:gd name="connsiteY19" fmla="*/ 173182 h 2078831"/>
              <a:gd name="connsiteX20" fmla="*/ 1602583 w 3890315"/>
              <a:gd name="connsiteY20" fmla="*/ 20782 h 2078831"/>
              <a:gd name="connsiteX21" fmla="*/ 2288383 w 3890315"/>
              <a:gd name="connsiteY21" fmla="*/ 20782 h 2078831"/>
              <a:gd name="connsiteX22" fmla="*/ 2288383 w 3890315"/>
              <a:gd name="connsiteY22" fmla="*/ 173182 h 2078831"/>
              <a:gd name="connsiteX23" fmla="*/ 2212183 w 3890315"/>
              <a:gd name="connsiteY23" fmla="*/ 249382 h 2078831"/>
              <a:gd name="connsiteX24" fmla="*/ 2212183 w 3890315"/>
              <a:gd name="connsiteY24" fmla="*/ 554182 h 2078831"/>
              <a:gd name="connsiteX25" fmla="*/ 2516983 w 3890315"/>
              <a:gd name="connsiteY25" fmla="*/ 554182 h 2078831"/>
              <a:gd name="connsiteX26" fmla="*/ 2516983 w 3890315"/>
              <a:gd name="connsiteY26" fmla="*/ 249382 h 2078831"/>
              <a:gd name="connsiteX27" fmla="*/ 2440783 w 3890315"/>
              <a:gd name="connsiteY27" fmla="*/ 173182 h 2078831"/>
              <a:gd name="connsiteX28" fmla="*/ 2440783 w 3890315"/>
              <a:gd name="connsiteY28" fmla="*/ 20782 h 2078831"/>
              <a:gd name="connsiteX29" fmla="*/ 3178538 w 3890315"/>
              <a:gd name="connsiteY29" fmla="*/ 0 h 2078831"/>
              <a:gd name="connsiteX0" fmla="*/ 2440783 w 3890315"/>
              <a:gd name="connsiteY0" fmla="*/ 20782 h 2078831"/>
              <a:gd name="connsiteX1" fmla="*/ 3703278 w 3890315"/>
              <a:gd name="connsiteY1" fmla="*/ 0 h 2078831"/>
              <a:gd name="connsiteX2" fmla="*/ 3859142 w 3890315"/>
              <a:gd name="connsiteY2" fmla="*/ 51955 h 2078831"/>
              <a:gd name="connsiteX3" fmla="*/ 3890315 w 3890315"/>
              <a:gd name="connsiteY3" fmla="*/ 202623 h 2078831"/>
              <a:gd name="connsiteX4" fmla="*/ 3885119 w 3890315"/>
              <a:gd name="connsiteY4" fmla="*/ 1875559 h 2078831"/>
              <a:gd name="connsiteX5" fmla="*/ 3869533 w 3890315"/>
              <a:gd name="connsiteY5" fmla="*/ 2041814 h 2078831"/>
              <a:gd name="connsiteX6" fmla="*/ 3736182 w 3890315"/>
              <a:gd name="connsiteY6" fmla="*/ 2078182 h 2078831"/>
              <a:gd name="connsiteX7" fmla="*/ 154782 w 3890315"/>
              <a:gd name="connsiteY7" fmla="*/ 2078182 h 2078831"/>
              <a:gd name="connsiteX8" fmla="*/ 38100 w 3890315"/>
              <a:gd name="connsiteY8" fmla="*/ 2054371 h 2078831"/>
              <a:gd name="connsiteX9" fmla="*/ 2383 w 3890315"/>
              <a:gd name="connsiteY9" fmla="*/ 1925782 h 2078831"/>
              <a:gd name="connsiteX10" fmla="*/ 2383 w 3890315"/>
              <a:gd name="connsiteY10" fmla="*/ 173182 h 2078831"/>
              <a:gd name="connsiteX11" fmla="*/ 35721 w 3890315"/>
              <a:gd name="connsiteY11" fmla="*/ 51738 h 2078831"/>
              <a:gd name="connsiteX12" fmla="*/ 154782 w 3890315"/>
              <a:gd name="connsiteY12" fmla="*/ 20782 h 2078831"/>
              <a:gd name="connsiteX13" fmla="*/ 1450183 w 3890315"/>
              <a:gd name="connsiteY13" fmla="*/ 20782 h 2078831"/>
              <a:gd name="connsiteX14" fmla="*/ 1450183 w 3890315"/>
              <a:gd name="connsiteY14" fmla="*/ 173182 h 2078831"/>
              <a:gd name="connsiteX15" fmla="*/ 1373983 w 3890315"/>
              <a:gd name="connsiteY15" fmla="*/ 249382 h 2078831"/>
              <a:gd name="connsiteX16" fmla="*/ 1373983 w 3890315"/>
              <a:gd name="connsiteY16" fmla="*/ 554182 h 2078831"/>
              <a:gd name="connsiteX17" fmla="*/ 1678783 w 3890315"/>
              <a:gd name="connsiteY17" fmla="*/ 554182 h 2078831"/>
              <a:gd name="connsiteX18" fmla="*/ 1678783 w 3890315"/>
              <a:gd name="connsiteY18" fmla="*/ 249382 h 2078831"/>
              <a:gd name="connsiteX19" fmla="*/ 1602583 w 3890315"/>
              <a:gd name="connsiteY19" fmla="*/ 173182 h 2078831"/>
              <a:gd name="connsiteX20" fmla="*/ 1602583 w 3890315"/>
              <a:gd name="connsiteY20" fmla="*/ 20782 h 2078831"/>
              <a:gd name="connsiteX21" fmla="*/ 2288383 w 3890315"/>
              <a:gd name="connsiteY21" fmla="*/ 20782 h 2078831"/>
              <a:gd name="connsiteX22" fmla="*/ 2288383 w 3890315"/>
              <a:gd name="connsiteY22" fmla="*/ 173182 h 2078831"/>
              <a:gd name="connsiteX23" fmla="*/ 2212183 w 3890315"/>
              <a:gd name="connsiteY23" fmla="*/ 249382 h 2078831"/>
              <a:gd name="connsiteX24" fmla="*/ 2212183 w 3890315"/>
              <a:gd name="connsiteY24" fmla="*/ 554182 h 2078831"/>
              <a:gd name="connsiteX25" fmla="*/ 2516983 w 3890315"/>
              <a:gd name="connsiteY25" fmla="*/ 554182 h 2078831"/>
              <a:gd name="connsiteX26" fmla="*/ 2516983 w 3890315"/>
              <a:gd name="connsiteY26" fmla="*/ 249382 h 2078831"/>
              <a:gd name="connsiteX27" fmla="*/ 2440783 w 3890315"/>
              <a:gd name="connsiteY27" fmla="*/ 173182 h 2078831"/>
              <a:gd name="connsiteX28" fmla="*/ 2440783 w 3890315"/>
              <a:gd name="connsiteY28" fmla="*/ 20782 h 2078831"/>
              <a:gd name="connsiteX0" fmla="*/ 2440783 w 3890315"/>
              <a:gd name="connsiteY0" fmla="*/ 0 h 2058049"/>
              <a:gd name="connsiteX1" fmla="*/ 3736182 w 3890315"/>
              <a:gd name="connsiteY1" fmla="*/ 0 h 2058049"/>
              <a:gd name="connsiteX2" fmla="*/ 3859142 w 3890315"/>
              <a:gd name="connsiteY2" fmla="*/ 31173 h 2058049"/>
              <a:gd name="connsiteX3" fmla="*/ 3890315 w 3890315"/>
              <a:gd name="connsiteY3" fmla="*/ 181841 h 2058049"/>
              <a:gd name="connsiteX4" fmla="*/ 3885119 w 3890315"/>
              <a:gd name="connsiteY4" fmla="*/ 1854777 h 2058049"/>
              <a:gd name="connsiteX5" fmla="*/ 3869533 w 3890315"/>
              <a:gd name="connsiteY5" fmla="*/ 2021032 h 2058049"/>
              <a:gd name="connsiteX6" fmla="*/ 3736182 w 3890315"/>
              <a:gd name="connsiteY6" fmla="*/ 2057400 h 2058049"/>
              <a:gd name="connsiteX7" fmla="*/ 154782 w 3890315"/>
              <a:gd name="connsiteY7" fmla="*/ 2057400 h 2058049"/>
              <a:gd name="connsiteX8" fmla="*/ 38100 w 3890315"/>
              <a:gd name="connsiteY8" fmla="*/ 2033589 h 2058049"/>
              <a:gd name="connsiteX9" fmla="*/ 2383 w 3890315"/>
              <a:gd name="connsiteY9" fmla="*/ 1905000 h 2058049"/>
              <a:gd name="connsiteX10" fmla="*/ 2383 w 3890315"/>
              <a:gd name="connsiteY10" fmla="*/ 152400 h 2058049"/>
              <a:gd name="connsiteX11" fmla="*/ 35721 w 3890315"/>
              <a:gd name="connsiteY11" fmla="*/ 30956 h 2058049"/>
              <a:gd name="connsiteX12" fmla="*/ 154782 w 3890315"/>
              <a:gd name="connsiteY12" fmla="*/ 0 h 2058049"/>
              <a:gd name="connsiteX13" fmla="*/ 1450183 w 3890315"/>
              <a:gd name="connsiteY13" fmla="*/ 0 h 2058049"/>
              <a:gd name="connsiteX14" fmla="*/ 1450183 w 3890315"/>
              <a:gd name="connsiteY14" fmla="*/ 152400 h 2058049"/>
              <a:gd name="connsiteX15" fmla="*/ 1373983 w 3890315"/>
              <a:gd name="connsiteY15" fmla="*/ 228600 h 2058049"/>
              <a:gd name="connsiteX16" fmla="*/ 1373983 w 3890315"/>
              <a:gd name="connsiteY16" fmla="*/ 533400 h 2058049"/>
              <a:gd name="connsiteX17" fmla="*/ 1678783 w 3890315"/>
              <a:gd name="connsiteY17" fmla="*/ 533400 h 2058049"/>
              <a:gd name="connsiteX18" fmla="*/ 1678783 w 3890315"/>
              <a:gd name="connsiteY18" fmla="*/ 228600 h 2058049"/>
              <a:gd name="connsiteX19" fmla="*/ 1602583 w 3890315"/>
              <a:gd name="connsiteY19" fmla="*/ 152400 h 2058049"/>
              <a:gd name="connsiteX20" fmla="*/ 1602583 w 3890315"/>
              <a:gd name="connsiteY20" fmla="*/ 0 h 2058049"/>
              <a:gd name="connsiteX21" fmla="*/ 2288383 w 3890315"/>
              <a:gd name="connsiteY21" fmla="*/ 0 h 2058049"/>
              <a:gd name="connsiteX22" fmla="*/ 2288383 w 3890315"/>
              <a:gd name="connsiteY22" fmla="*/ 152400 h 2058049"/>
              <a:gd name="connsiteX23" fmla="*/ 2212183 w 3890315"/>
              <a:gd name="connsiteY23" fmla="*/ 228600 h 2058049"/>
              <a:gd name="connsiteX24" fmla="*/ 2212183 w 3890315"/>
              <a:gd name="connsiteY24" fmla="*/ 533400 h 2058049"/>
              <a:gd name="connsiteX25" fmla="*/ 2516983 w 3890315"/>
              <a:gd name="connsiteY25" fmla="*/ 533400 h 2058049"/>
              <a:gd name="connsiteX26" fmla="*/ 2516983 w 3890315"/>
              <a:gd name="connsiteY26" fmla="*/ 228600 h 2058049"/>
              <a:gd name="connsiteX27" fmla="*/ 2440783 w 3890315"/>
              <a:gd name="connsiteY27" fmla="*/ 152400 h 2058049"/>
              <a:gd name="connsiteX28" fmla="*/ 2440783 w 3890315"/>
              <a:gd name="connsiteY28" fmla="*/ 0 h 2058049"/>
              <a:gd name="connsiteX0" fmla="*/ 2440783 w 3890315"/>
              <a:gd name="connsiteY0" fmla="*/ 10174 h 2068223"/>
              <a:gd name="connsiteX1" fmla="*/ 3736182 w 3890315"/>
              <a:gd name="connsiteY1" fmla="*/ 10174 h 2068223"/>
              <a:gd name="connsiteX2" fmla="*/ 3859142 w 3890315"/>
              <a:gd name="connsiteY2" fmla="*/ 41347 h 2068223"/>
              <a:gd name="connsiteX3" fmla="*/ 3890315 w 3890315"/>
              <a:gd name="connsiteY3" fmla="*/ 192015 h 2068223"/>
              <a:gd name="connsiteX4" fmla="*/ 3885119 w 3890315"/>
              <a:gd name="connsiteY4" fmla="*/ 1864951 h 2068223"/>
              <a:gd name="connsiteX5" fmla="*/ 3869533 w 3890315"/>
              <a:gd name="connsiteY5" fmla="*/ 2031206 h 2068223"/>
              <a:gd name="connsiteX6" fmla="*/ 3736182 w 3890315"/>
              <a:gd name="connsiteY6" fmla="*/ 2067574 h 2068223"/>
              <a:gd name="connsiteX7" fmla="*/ 154782 w 3890315"/>
              <a:gd name="connsiteY7" fmla="*/ 2067574 h 2068223"/>
              <a:gd name="connsiteX8" fmla="*/ 38100 w 3890315"/>
              <a:gd name="connsiteY8" fmla="*/ 2043763 h 2068223"/>
              <a:gd name="connsiteX9" fmla="*/ 2383 w 3890315"/>
              <a:gd name="connsiteY9" fmla="*/ 1915174 h 2068223"/>
              <a:gd name="connsiteX10" fmla="*/ 2383 w 3890315"/>
              <a:gd name="connsiteY10" fmla="*/ 162574 h 2068223"/>
              <a:gd name="connsiteX11" fmla="*/ 35721 w 3890315"/>
              <a:gd name="connsiteY11" fmla="*/ 41130 h 2068223"/>
              <a:gd name="connsiteX12" fmla="*/ 154782 w 3890315"/>
              <a:gd name="connsiteY12" fmla="*/ 10174 h 2068223"/>
              <a:gd name="connsiteX13" fmla="*/ 1450183 w 3890315"/>
              <a:gd name="connsiteY13" fmla="*/ 10174 h 2068223"/>
              <a:gd name="connsiteX14" fmla="*/ 1450183 w 3890315"/>
              <a:gd name="connsiteY14" fmla="*/ 162574 h 2068223"/>
              <a:gd name="connsiteX15" fmla="*/ 1373983 w 3890315"/>
              <a:gd name="connsiteY15" fmla="*/ 238774 h 2068223"/>
              <a:gd name="connsiteX16" fmla="*/ 1373983 w 3890315"/>
              <a:gd name="connsiteY16" fmla="*/ 543574 h 2068223"/>
              <a:gd name="connsiteX17" fmla="*/ 1678783 w 3890315"/>
              <a:gd name="connsiteY17" fmla="*/ 543574 h 2068223"/>
              <a:gd name="connsiteX18" fmla="*/ 1678783 w 3890315"/>
              <a:gd name="connsiteY18" fmla="*/ 238774 h 2068223"/>
              <a:gd name="connsiteX19" fmla="*/ 1602583 w 3890315"/>
              <a:gd name="connsiteY19" fmla="*/ 162574 h 2068223"/>
              <a:gd name="connsiteX20" fmla="*/ 1602583 w 3890315"/>
              <a:gd name="connsiteY20" fmla="*/ 10174 h 2068223"/>
              <a:gd name="connsiteX21" fmla="*/ 2288383 w 3890315"/>
              <a:gd name="connsiteY21" fmla="*/ 10174 h 2068223"/>
              <a:gd name="connsiteX22" fmla="*/ 2288383 w 3890315"/>
              <a:gd name="connsiteY22" fmla="*/ 162574 h 2068223"/>
              <a:gd name="connsiteX23" fmla="*/ 2212183 w 3890315"/>
              <a:gd name="connsiteY23" fmla="*/ 238774 h 2068223"/>
              <a:gd name="connsiteX24" fmla="*/ 2212183 w 3890315"/>
              <a:gd name="connsiteY24" fmla="*/ 543574 h 2068223"/>
              <a:gd name="connsiteX25" fmla="*/ 2516983 w 3890315"/>
              <a:gd name="connsiteY25" fmla="*/ 543574 h 2068223"/>
              <a:gd name="connsiteX26" fmla="*/ 2516983 w 3890315"/>
              <a:gd name="connsiteY26" fmla="*/ 238774 h 2068223"/>
              <a:gd name="connsiteX27" fmla="*/ 2440783 w 3890315"/>
              <a:gd name="connsiteY27" fmla="*/ 162574 h 2068223"/>
              <a:gd name="connsiteX28" fmla="*/ 2440783 w 3890315"/>
              <a:gd name="connsiteY28" fmla="*/ 10174 h 2068223"/>
              <a:gd name="connsiteX0" fmla="*/ 2440783 w 3898108"/>
              <a:gd name="connsiteY0" fmla="*/ 10174 h 2068223"/>
              <a:gd name="connsiteX1" fmla="*/ 3736182 w 3898108"/>
              <a:gd name="connsiteY1" fmla="*/ 10174 h 2068223"/>
              <a:gd name="connsiteX2" fmla="*/ 3859142 w 3898108"/>
              <a:gd name="connsiteY2" fmla="*/ 41347 h 2068223"/>
              <a:gd name="connsiteX3" fmla="*/ 3890315 w 3898108"/>
              <a:gd name="connsiteY3" fmla="*/ 192015 h 2068223"/>
              <a:gd name="connsiteX4" fmla="*/ 3885119 w 3898108"/>
              <a:gd name="connsiteY4" fmla="*/ 1864951 h 2068223"/>
              <a:gd name="connsiteX5" fmla="*/ 3869533 w 3898108"/>
              <a:gd name="connsiteY5" fmla="*/ 2031206 h 2068223"/>
              <a:gd name="connsiteX6" fmla="*/ 3736182 w 3898108"/>
              <a:gd name="connsiteY6" fmla="*/ 2067574 h 2068223"/>
              <a:gd name="connsiteX7" fmla="*/ 154782 w 3898108"/>
              <a:gd name="connsiteY7" fmla="*/ 2067574 h 2068223"/>
              <a:gd name="connsiteX8" fmla="*/ 38100 w 3898108"/>
              <a:gd name="connsiteY8" fmla="*/ 2043763 h 2068223"/>
              <a:gd name="connsiteX9" fmla="*/ 2383 w 3898108"/>
              <a:gd name="connsiteY9" fmla="*/ 1915174 h 2068223"/>
              <a:gd name="connsiteX10" fmla="*/ 2383 w 3898108"/>
              <a:gd name="connsiteY10" fmla="*/ 162574 h 2068223"/>
              <a:gd name="connsiteX11" fmla="*/ 35721 w 3898108"/>
              <a:gd name="connsiteY11" fmla="*/ 41130 h 2068223"/>
              <a:gd name="connsiteX12" fmla="*/ 154782 w 3898108"/>
              <a:gd name="connsiteY12" fmla="*/ 10174 h 2068223"/>
              <a:gd name="connsiteX13" fmla="*/ 1450183 w 3898108"/>
              <a:gd name="connsiteY13" fmla="*/ 10174 h 2068223"/>
              <a:gd name="connsiteX14" fmla="*/ 1450183 w 3898108"/>
              <a:gd name="connsiteY14" fmla="*/ 162574 h 2068223"/>
              <a:gd name="connsiteX15" fmla="*/ 1373983 w 3898108"/>
              <a:gd name="connsiteY15" fmla="*/ 238774 h 2068223"/>
              <a:gd name="connsiteX16" fmla="*/ 1373983 w 3898108"/>
              <a:gd name="connsiteY16" fmla="*/ 543574 h 2068223"/>
              <a:gd name="connsiteX17" fmla="*/ 1678783 w 3898108"/>
              <a:gd name="connsiteY17" fmla="*/ 543574 h 2068223"/>
              <a:gd name="connsiteX18" fmla="*/ 1678783 w 3898108"/>
              <a:gd name="connsiteY18" fmla="*/ 238774 h 2068223"/>
              <a:gd name="connsiteX19" fmla="*/ 1602583 w 3898108"/>
              <a:gd name="connsiteY19" fmla="*/ 162574 h 2068223"/>
              <a:gd name="connsiteX20" fmla="*/ 1602583 w 3898108"/>
              <a:gd name="connsiteY20" fmla="*/ 10174 h 2068223"/>
              <a:gd name="connsiteX21" fmla="*/ 2288383 w 3898108"/>
              <a:gd name="connsiteY21" fmla="*/ 10174 h 2068223"/>
              <a:gd name="connsiteX22" fmla="*/ 2288383 w 3898108"/>
              <a:gd name="connsiteY22" fmla="*/ 162574 h 2068223"/>
              <a:gd name="connsiteX23" fmla="*/ 2212183 w 3898108"/>
              <a:gd name="connsiteY23" fmla="*/ 238774 h 2068223"/>
              <a:gd name="connsiteX24" fmla="*/ 2212183 w 3898108"/>
              <a:gd name="connsiteY24" fmla="*/ 543574 h 2068223"/>
              <a:gd name="connsiteX25" fmla="*/ 2516983 w 3898108"/>
              <a:gd name="connsiteY25" fmla="*/ 543574 h 2068223"/>
              <a:gd name="connsiteX26" fmla="*/ 2516983 w 3898108"/>
              <a:gd name="connsiteY26" fmla="*/ 238774 h 2068223"/>
              <a:gd name="connsiteX27" fmla="*/ 2440783 w 3898108"/>
              <a:gd name="connsiteY27" fmla="*/ 162574 h 2068223"/>
              <a:gd name="connsiteX28" fmla="*/ 2440783 w 3898108"/>
              <a:gd name="connsiteY28" fmla="*/ 10174 h 2068223"/>
              <a:gd name="connsiteX0" fmla="*/ 2440783 w 3898108"/>
              <a:gd name="connsiteY0" fmla="*/ 10174 h 2068223"/>
              <a:gd name="connsiteX1" fmla="*/ 3736182 w 3898108"/>
              <a:gd name="connsiteY1" fmla="*/ 10174 h 2068223"/>
              <a:gd name="connsiteX2" fmla="*/ 3859142 w 3898108"/>
              <a:gd name="connsiteY2" fmla="*/ 41347 h 2068223"/>
              <a:gd name="connsiteX3" fmla="*/ 3888581 w 3898108"/>
              <a:gd name="connsiteY3" fmla="*/ 238774 h 2068223"/>
              <a:gd name="connsiteX4" fmla="*/ 3885119 w 3898108"/>
              <a:gd name="connsiteY4" fmla="*/ 1864951 h 2068223"/>
              <a:gd name="connsiteX5" fmla="*/ 3869533 w 3898108"/>
              <a:gd name="connsiteY5" fmla="*/ 2031206 h 2068223"/>
              <a:gd name="connsiteX6" fmla="*/ 3736182 w 3898108"/>
              <a:gd name="connsiteY6" fmla="*/ 2067574 h 2068223"/>
              <a:gd name="connsiteX7" fmla="*/ 154782 w 3898108"/>
              <a:gd name="connsiteY7" fmla="*/ 2067574 h 2068223"/>
              <a:gd name="connsiteX8" fmla="*/ 38100 w 3898108"/>
              <a:gd name="connsiteY8" fmla="*/ 2043763 h 2068223"/>
              <a:gd name="connsiteX9" fmla="*/ 2383 w 3898108"/>
              <a:gd name="connsiteY9" fmla="*/ 1915174 h 2068223"/>
              <a:gd name="connsiteX10" fmla="*/ 2383 w 3898108"/>
              <a:gd name="connsiteY10" fmla="*/ 162574 h 2068223"/>
              <a:gd name="connsiteX11" fmla="*/ 35721 w 3898108"/>
              <a:gd name="connsiteY11" fmla="*/ 41130 h 2068223"/>
              <a:gd name="connsiteX12" fmla="*/ 154782 w 3898108"/>
              <a:gd name="connsiteY12" fmla="*/ 10174 h 2068223"/>
              <a:gd name="connsiteX13" fmla="*/ 1450183 w 3898108"/>
              <a:gd name="connsiteY13" fmla="*/ 10174 h 2068223"/>
              <a:gd name="connsiteX14" fmla="*/ 1450183 w 3898108"/>
              <a:gd name="connsiteY14" fmla="*/ 162574 h 2068223"/>
              <a:gd name="connsiteX15" fmla="*/ 1373983 w 3898108"/>
              <a:gd name="connsiteY15" fmla="*/ 238774 h 2068223"/>
              <a:gd name="connsiteX16" fmla="*/ 1373983 w 3898108"/>
              <a:gd name="connsiteY16" fmla="*/ 543574 h 2068223"/>
              <a:gd name="connsiteX17" fmla="*/ 1678783 w 3898108"/>
              <a:gd name="connsiteY17" fmla="*/ 543574 h 2068223"/>
              <a:gd name="connsiteX18" fmla="*/ 1678783 w 3898108"/>
              <a:gd name="connsiteY18" fmla="*/ 238774 h 2068223"/>
              <a:gd name="connsiteX19" fmla="*/ 1602583 w 3898108"/>
              <a:gd name="connsiteY19" fmla="*/ 162574 h 2068223"/>
              <a:gd name="connsiteX20" fmla="*/ 1602583 w 3898108"/>
              <a:gd name="connsiteY20" fmla="*/ 10174 h 2068223"/>
              <a:gd name="connsiteX21" fmla="*/ 2288383 w 3898108"/>
              <a:gd name="connsiteY21" fmla="*/ 10174 h 2068223"/>
              <a:gd name="connsiteX22" fmla="*/ 2288383 w 3898108"/>
              <a:gd name="connsiteY22" fmla="*/ 162574 h 2068223"/>
              <a:gd name="connsiteX23" fmla="*/ 2212183 w 3898108"/>
              <a:gd name="connsiteY23" fmla="*/ 238774 h 2068223"/>
              <a:gd name="connsiteX24" fmla="*/ 2212183 w 3898108"/>
              <a:gd name="connsiteY24" fmla="*/ 543574 h 2068223"/>
              <a:gd name="connsiteX25" fmla="*/ 2516983 w 3898108"/>
              <a:gd name="connsiteY25" fmla="*/ 543574 h 2068223"/>
              <a:gd name="connsiteX26" fmla="*/ 2516983 w 3898108"/>
              <a:gd name="connsiteY26" fmla="*/ 238774 h 2068223"/>
              <a:gd name="connsiteX27" fmla="*/ 2440783 w 3898108"/>
              <a:gd name="connsiteY27" fmla="*/ 162574 h 2068223"/>
              <a:gd name="connsiteX28" fmla="*/ 2440783 w 3898108"/>
              <a:gd name="connsiteY28" fmla="*/ 10174 h 2068223"/>
              <a:gd name="connsiteX0" fmla="*/ 2440783 w 3898108"/>
              <a:gd name="connsiteY0" fmla="*/ 10174 h 2068223"/>
              <a:gd name="connsiteX1" fmla="*/ 3736182 w 3898108"/>
              <a:gd name="connsiteY1" fmla="*/ 10174 h 2068223"/>
              <a:gd name="connsiteX2" fmla="*/ 3859142 w 3898108"/>
              <a:gd name="connsiteY2" fmla="*/ 41347 h 2068223"/>
              <a:gd name="connsiteX3" fmla="*/ 3888581 w 3898108"/>
              <a:gd name="connsiteY3" fmla="*/ 238774 h 2068223"/>
              <a:gd name="connsiteX4" fmla="*/ 3885119 w 3898108"/>
              <a:gd name="connsiteY4" fmla="*/ 1864951 h 2068223"/>
              <a:gd name="connsiteX5" fmla="*/ 3869533 w 3898108"/>
              <a:gd name="connsiteY5" fmla="*/ 2031206 h 2068223"/>
              <a:gd name="connsiteX6" fmla="*/ 3736182 w 3898108"/>
              <a:gd name="connsiteY6" fmla="*/ 2067574 h 2068223"/>
              <a:gd name="connsiteX7" fmla="*/ 154782 w 3898108"/>
              <a:gd name="connsiteY7" fmla="*/ 2067574 h 2068223"/>
              <a:gd name="connsiteX8" fmla="*/ 38100 w 3898108"/>
              <a:gd name="connsiteY8" fmla="*/ 2043763 h 2068223"/>
              <a:gd name="connsiteX9" fmla="*/ 2383 w 3898108"/>
              <a:gd name="connsiteY9" fmla="*/ 1915174 h 2068223"/>
              <a:gd name="connsiteX10" fmla="*/ 2383 w 3898108"/>
              <a:gd name="connsiteY10" fmla="*/ 162574 h 2068223"/>
              <a:gd name="connsiteX11" fmla="*/ 35721 w 3898108"/>
              <a:gd name="connsiteY11" fmla="*/ 41130 h 2068223"/>
              <a:gd name="connsiteX12" fmla="*/ 154782 w 3898108"/>
              <a:gd name="connsiteY12" fmla="*/ 10174 h 2068223"/>
              <a:gd name="connsiteX13" fmla="*/ 1450183 w 3898108"/>
              <a:gd name="connsiteY13" fmla="*/ 10174 h 2068223"/>
              <a:gd name="connsiteX14" fmla="*/ 1450183 w 3898108"/>
              <a:gd name="connsiteY14" fmla="*/ 162574 h 2068223"/>
              <a:gd name="connsiteX15" fmla="*/ 1373983 w 3898108"/>
              <a:gd name="connsiteY15" fmla="*/ 238774 h 2068223"/>
              <a:gd name="connsiteX16" fmla="*/ 1373983 w 3898108"/>
              <a:gd name="connsiteY16" fmla="*/ 543574 h 2068223"/>
              <a:gd name="connsiteX17" fmla="*/ 1678783 w 3898108"/>
              <a:gd name="connsiteY17" fmla="*/ 543574 h 2068223"/>
              <a:gd name="connsiteX18" fmla="*/ 1678783 w 3898108"/>
              <a:gd name="connsiteY18" fmla="*/ 238774 h 2068223"/>
              <a:gd name="connsiteX19" fmla="*/ 1602583 w 3898108"/>
              <a:gd name="connsiteY19" fmla="*/ 162574 h 2068223"/>
              <a:gd name="connsiteX20" fmla="*/ 1602583 w 3898108"/>
              <a:gd name="connsiteY20" fmla="*/ 10174 h 2068223"/>
              <a:gd name="connsiteX21" fmla="*/ 2288383 w 3898108"/>
              <a:gd name="connsiteY21" fmla="*/ 10174 h 2068223"/>
              <a:gd name="connsiteX22" fmla="*/ 2288383 w 3898108"/>
              <a:gd name="connsiteY22" fmla="*/ 162574 h 2068223"/>
              <a:gd name="connsiteX23" fmla="*/ 2212183 w 3898108"/>
              <a:gd name="connsiteY23" fmla="*/ 238774 h 2068223"/>
              <a:gd name="connsiteX24" fmla="*/ 2212183 w 3898108"/>
              <a:gd name="connsiteY24" fmla="*/ 543574 h 2068223"/>
              <a:gd name="connsiteX25" fmla="*/ 2516983 w 3898108"/>
              <a:gd name="connsiteY25" fmla="*/ 543574 h 2068223"/>
              <a:gd name="connsiteX26" fmla="*/ 2516983 w 3898108"/>
              <a:gd name="connsiteY26" fmla="*/ 238774 h 2068223"/>
              <a:gd name="connsiteX27" fmla="*/ 2440783 w 3898108"/>
              <a:gd name="connsiteY27" fmla="*/ 162574 h 2068223"/>
              <a:gd name="connsiteX28" fmla="*/ 2440783 w 3898108"/>
              <a:gd name="connsiteY28" fmla="*/ 10174 h 2068223"/>
              <a:gd name="connsiteX0" fmla="*/ 2440783 w 3898108"/>
              <a:gd name="connsiteY0" fmla="*/ 10174 h 2068223"/>
              <a:gd name="connsiteX1" fmla="*/ 3736182 w 3898108"/>
              <a:gd name="connsiteY1" fmla="*/ 10174 h 2068223"/>
              <a:gd name="connsiteX2" fmla="*/ 3859142 w 3898108"/>
              <a:gd name="connsiteY2" fmla="*/ 41347 h 2068223"/>
              <a:gd name="connsiteX3" fmla="*/ 3888581 w 3898108"/>
              <a:gd name="connsiteY3" fmla="*/ 238774 h 2068223"/>
              <a:gd name="connsiteX4" fmla="*/ 3885119 w 3898108"/>
              <a:gd name="connsiteY4" fmla="*/ 1864951 h 2068223"/>
              <a:gd name="connsiteX5" fmla="*/ 3869533 w 3898108"/>
              <a:gd name="connsiteY5" fmla="*/ 2031206 h 2068223"/>
              <a:gd name="connsiteX6" fmla="*/ 3736182 w 3898108"/>
              <a:gd name="connsiteY6" fmla="*/ 2067574 h 2068223"/>
              <a:gd name="connsiteX7" fmla="*/ 154782 w 3898108"/>
              <a:gd name="connsiteY7" fmla="*/ 2067574 h 2068223"/>
              <a:gd name="connsiteX8" fmla="*/ 38100 w 3898108"/>
              <a:gd name="connsiteY8" fmla="*/ 2043763 h 2068223"/>
              <a:gd name="connsiteX9" fmla="*/ 2383 w 3898108"/>
              <a:gd name="connsiteY9" fmla="*/ 1915174 h 2068223"/>
              <a:gd name="connsiteX10" fmla="*/ 2383 w 3898108"/>
              <a:gd name="connsiteY10" fmla="*/ 162574 h 2068223"/>
              <a:gd name="connsiteX11" fmla="*/ 35721 w 3898108"/>
              <a:gd name="connsiteY11" fmla="*/ 41130 h 2068223"/>
              <a:gd name="connsiteX12" fmla="*/ 154782 w 3898108"/>
              <a:gd name="connsiteY12" fmla="*/ 10174 h 2068223"/>
              <a:gd name="connsiteX13" fmla="*/ 1450183 w 3898108"/>
              <a:gd name="connsiteY13" fmla="*/ 10174 h 2068223"/>
              <a:gd name="connsiteX14" fmla="*/ 1450183 w 3898108"/>
              <a:gd name="connsiteY14" fmla="*/ 162574 h 2068223"/>
              <a:gd name="connsiteX15" fmla="*/ 1373983 w 3898108"/>
              <a:gd name="connsiteY15" fmla="*/ 238774 h 2068223"/>
              <a:gd name="connsiteX16" fmla="*/ 1373983 w 3898108"/>
              <a:gd name="connsiteY16" fmla="*/ 543574 h 2068223"/>
              <a:gd name="connsiteX17" fmla="*/ 1678783 w 3898108"/>
              <a:gd name="connsiteY17" fmla="*/ 543574 h 2068223"/>
              <a:gd name="connsiteX18" fmla="*/ 1678783 w 3898108"/>
              <a:gd name="connsiteY18" fmla="*/ 238774 h 2068223"/>
              <a:gd name="connsiteX19" fmla="*/ 1602583 w 3898108"/>
              <a:gd name="connsiteY19" fmla="*/ 162574 h 2068223"/>
              <a:gd name="connsiteX20" fmla="*/ 1602583 w 3898108"/>
              <a:gd name="connsiteY20" fmla="*/ 10174 h 2068223"/>
              <a:gd name="connsiteX21" fmla="*/ 2288383 w 3898108"/>
              <a:gd name="connsiteY21" fmla="*/ 10174 h 2068223"/>
              <a:gd name="connsiteX22" fmla="*/ 2288383 w 3898108"/>
              <a:gd name="connsiteY22" fmla="*/ 162574 h 2068223"/>
              <a:gd name="connsiteX23" fmla="*/ 2212183 w 3898108"/>
              <a:gd name="connsiteY23" fmla="*/ 238774 h 2068223"/>
              <a:gd name="connsiteX24" fmla="*/ 2212183 w 3898108"/>
              <a:gd name="connsiteY24" fmla="*/ 543574 h 2068223"/>
              <a:gd name="connsiteX25" fmla="*/ 2516983 w 3898108"/>
              <a:gd name="connsiteY25" fmla="*/ 543574 h 2068223"/>
              <a:gd name="connsiteX26" fmla="*/ 2516983 w 3898108"/>
              <a:gd name="connsiteY26" fmla="*/ 238774 h 2068223"/>
              <a:gd name="connsiteX27" fmla="*/ 2440783 w 3898108"/>
              <a:gd name="connsiteY27" fmla="*/ 162574 h 2068223"/>
              <a:gd name="connsiteX28" fmla="*/ 2440783 w 3898108"/>
              <a:gd name="connsiteY28" fmla="*/ 10174 h 2068223"/>
              <a:gd name="connsiteX0" fmla="*/ 2440783 w 3898108"/>
              <a:gd name="connsiteY0" fmla="*/ 10174 h 2068223"/>
              <a:gd name="connsiteX1" fmla="*/ 3736182 w 3898108"/>
              <a:gd name="connsiteY1" fmla="*/ 10174 h 2068223"/>
              <a:gd name="connsiteX2" fmla="*/ 3859142 w 3898108"/>
              <a:gd name="connsiteY2" fmla="*/ 41347 h 2068223"/>
              <a:gd name="connsiteX3" fmla="*/ 3888581 w 3898108"/>
              <a:gd name="connsiteY3" fmla="*/ 238774 h 2068223"/>
              <a:gd name="connsiteX4" fmla="*/ 3885119 w 3898108"/>
              <a:gd name="connsiteY4" fmla="*/ 1864951 h 2068223"/>
              <a:gd name="connsiteX5" fmla="*/ 3869533 w 3898108"/>
              <a:gd name="connsiteY5" fmla="*/ 2031206 h 2068223"/>
              <a:gd name="connsiteX6" fmla="*/ 3736182 w 3898108"/>
              <a:gd name="connsiteY6" fmla="*/ 2067574 h 2068223"/>
              <a:gd name="connsiteX7" fmla="*/ 154782 w 3898108"/>
              <a:gd name="connsiteY7" fmla="*/ 2067574 h 2068223"/>
              <a:gd name="connsiteX8" fmla="*/ 38100 w 3898108"/>
              <a:gd name="connsiteY8" fmla="*/ 2043763 h 2068223"/>
              <a:gd name="connsiteX9" fmla="*/ 2383 w 3898108"/>
              <a:gd name="connsiteY9" fmla="*/ 1915174 h 2068223"/>
              <a:gd name="connsiteX10" fmla="*/ 2383 w 3898108"/>
              <a:gd name="connsiteY10" fmla="*/ 162574 h 2068223"/>
              <a:gd name="connsiteX11" fmla="*/ 35721 w 3898108"/>
              <a:gd name="connsiteY11" fmla="*/ 41130 h 2068223"/>
              <a:gd name="connsiteX12" fmla="*/ 154782 w 3898108"/>
              <a:gd name="connsiteY12" fmla="*/ 10174 h 2068223"/>
              <a:gd name="connsiteX13" fmla="*/ 1450183 w 3898108"/>
              <a:gd name="connsiteY13" fmla="*/ 10174 h 2068223"/>
              <a:gd name="connsiteX14" fmla="*/ 1450183 w 3898108"/>
              <a:gd name="connsiteY14" fmla="*/ 162574 h 2068223"/>
              <a:gd name="connsiteX15" fmla="*/ 1373983 w 3898108"/>
              <a:gd name="connsiteY15" fmla="*/ 238774 h 2068223"/>
              <a:gd name="connsiteX16" fmla="*/ 1373983 w 3898108"/>
              <a:gd name="connsiteY16" fmla="*/ 543574 h 2068223"/>
              <a:gd name="connsiteX17" fmla="*/ 1678783 w 3898108"/>
              <a:gd name="connsiteY17" fmla="*/ 543574 h 2068223"/>
              <a:gd name="connsiteX18" fmla="*/ 1678783 w 3898108"/>
              <a:gd name="connsiteY18" fmla="*/ 238774 h 2068223"/>
              <a:gd name="connsiteX19" fmla="*/ 1602583 w 3898108"/>
              <a:gd name="connsiteY19" fmla="*/ 162574 h 2068223"/>
              <a:gd name="connsiteX20" fmla="*/ 1602583 w 3898108"/>
              <a:gd name="connsiteY20" fmla="*/ 10174 h 2068223"/>
              <a:gd name="connsiteX21" fmla="*/ 2288383 w 3898108"/>
              <a:gd name="connsiteY21" fmla="*/ 10174 h 2068223"/>
              <a:gd name="connsiteX22" fmla="*/ 2288383 w 3898108"/>
              <a:gd name="connsiteY22" fmla="*/ 162574 h 2068223"/>
              <a:gd name="connsiteX23" fmla="*/ 2212183 w 3898108"/>
              <a:gd name="connsiteY23" fmla="*/ 238774 h 2068223"/>
              <a:gd name="connsiteX24" fmla="*/ 2212183 w 3898108"/>
              <a:gd name="connsiteY24" fmla="*/ 543574 h 2068223"/>
              <a:gd name="connsiteX25" fmla="*/ 2516983 w 3898108"/>
              <a:gd name="connsiteY25" fmla="*/ 543574 h 2068223"/>
              <a:gd name="connsiteX26" fmla="*/ 2516983 w 3898108"/>
              <a:gd name="connsiteY26" fmla="*/ 238774 h 2068223"/>
              <a:gd name="connsiteX27" fmla="*/ 2440783 w 3898108"/>
              <a:gd name="connsiteY27" fmla="*/ 162574 h 2068223"/>
              <a:gd name="connsiteX28" fmla="*/ 2440783 w 3898108"/>
              <a:gd name="connsiteY28" fmla="*/ 10174 h 2068223"/>
              <a:gd name="connsiteX0" fmla="*/ 2440783 w 3898108"/>
              <a:gd name="connsiteY0" fmla="*/ 10174 h 2076667"/>
              <a:gd name="connsiteX1" fmla="*/ 3736182 w 3898108"/>
              <a:gd name="connsiteY1" fmla="*/ 10174 h 2076667"/>
              <a:gd name="connsiteX2" fmla="*/ 3859142 w 3898108"/>
              <a:gd name="connsiteY2" fmla="*/ 41347 h 2076667"/>
              <a:gd name="connsiteX3" fmla="*/ 3888581 w 3898108"/>
              <a:gd name="connsiteY3" fmla="*/ 238774 h 2076667"/>
              <a:gd name="connsiteX4" fmla="*/ 3885119 w 3898108"/>
              <a:gd name="connsiteY4" fmla="*/ 1864951 h 2076667"/>
              <a:gd name="connsiteX5" fmla="*/ 3869533 w 3898108"/>
              <a:gd name="connsiteY5" fmla="*/ 2031206 h 2076667"/>
              <a:gd name="connsiteX6" fmla="*/ 3736182 w 3898108"/>
              <a:gd name="connsiteY6" fmla="*/ 2067574 h 2076667"/>
              <a:gd name="connsiteX7" fmla="*/ 154782 w 3898108"/>
              <a:gd name="connsiteY7" fmla="*/ 2067574 h 2076667"/>
              <a:gd name="connsiteX8" fmla="*/ 38100 w 3898108"/>
              <a:gd name="connsiteY8" fmla="*/ 2043763 h 2076667"/>
              <a:gd name="connsiteX9" fmla="*/ 2383 w 3898108"/>
              <a:gd name="connsiteY9" fmla="*/ 1915174 h 2076667"/>
              <a:gd name="connsiteX10" fmla="*/ 2383 w 3898108"/>
              <a:gd name="connsiteY10" fmla="*/ 162574 h 2076667"/>
              <a:gd name="connsiteX11" fmla="*/ 35721 w 3898108"/>
              <a:gd name="connsiteY11" fmla="*/ 41130 h 2076667"/>
              <a:gd name="connsiteX12" fmla="*/ 154782 w 3898108"/>
              <a:gd name="connsiteY12" fmla="*/ 10174 h 2076667"/>
              <a:gd name="connsiteX13" fmla="*/ 1450183 w 3898108"/>
              <a:gd name="connsiteY13" fmla="*/ 10174 h 2076667"/>
              <a:gd name="connsiteX14" fmla="*/ 1450183 w 3898108"/>
              <a:gd name="connsiteY14" fmla="*/ 162574 h 2076667"/>
              <a:gd name="connsiteX15" fmla="*/ 1373983 w 3898108"/>
              <a:gd name="connsiteY15" fmla="*/ 238774 h 2076667"/>
              <a:gd name="connsiteX16" fmla="*/ 1373983 w 3898108"/>
              <a:gd name="connsiteY16" fmla="*/ 543574 h 2076667"/>
              <a:gd name="connsiteX17" fmla="*/ 1678783 w 3898108"/>
              <a:gd name="connsiteY17" fmla="*/ 543574 h 2076667"/>
              <a:gd name="connsiteX18" fmla="*/ 1678783 w 3898108"/>
              <a:gd name="connsiteY18" fmla="*/ 238774 h 2076667"/>
              <a:gd name="connsiteX19" fmla="*/ 1602583 w 3898108"/>
              <a:gd name="connsiteY19" fmla="*/ 162574 h 2076667"/>
              <a:gd name="connsiteX20" fmla="*/ 1602583 w 3898108"/>
              <a:gd name="connsiteY20" fmla="*/ 10174 h 2076667"/>
              <a:gd name="connsiteX21" fmla="*/ 2288383 w 3898108"/>
              <a:gd name="connsiteY21" fmla="*/ 10174 h 2076667"/>
              <a:gd name="connsiteX22" fmla="*/ 2288383 w 3898108"/>
              <a:gd name="connsiteY22" fmla="*/ 162574 h 2076667"/>
              <a:gd name="connsiteX23" fmla="*/ 2212183 w 3898108"/>
              <a:gd name="connsiteY23" fmla="*/ 238774 h 2076667"/>
              <a:gd name="connsiteX24" fmla="*/ 2212183 w 3898108"/>
              <a:gd name="connsiteY24" fmla="*/ 543574 h 2076667"/>
              <a:gd name="connsiteX25" fmla="*/ 2516983 w 3898108"/>
              <a:gd name="connsiteY25" fmla="*/ 543574 h 2076667"/>
              <a:gd name="connsiteX26" fmla="*/ 2516983 w 3898108"/>
              <a:gd name="connsiteY26" fmla="*/ 238774 h 2076667"/>
              <a:gd name="connsiteX27" fmla="*/ 2440783 w 3898108"/>
              <a:gd name="connsiteY27" fmla="*/ 162574 h 2076667"/>
              <a:gd name="connsiteX28" fmla="*/ 2440783 w 3898108"/>
              <a:gd name="connsiteY28" fmla="*/ 10174 h 2076667"/>
              <a:gd name="connsiteX0" fmla="*/ 2440783 w 3898108"/>
              <a:gd name="connsiteY0" fmla="*/ 10174 h 2076667"/>
              <a:gd name="connsiteX1" fmla="*/ 3736182 w 3898108"/>
              <a:gd name="connsiteY1" fmla="*/ 10174 h 2076667"/>
              <a:gd name="connsiteX2" fmla="*/ 3859142 w 3898108"/>
              <a:gd name="connsiteY2" fmla="*/ 41347 h 2076667"/>
              <a:gd name="connsiteX3" fmla="*/ 3888581 w 3898108"/>
              <a:gd name="connsiteY3" fmla="*/ 238774 h 2076667"/>
              <a:gd name="connsiteX4" fmla="*/ 3885119 w 3898108"/>
              <a:gd name="connsiteY4" fmla="*/ 1864951 h 2076667"/>
              <a:gd name="connsiteX5" fmla="*/ 3869533 w 3898108"/>
              <a:gd name="connsiteY5" fmla="*/ 2031206 h 2076667"/>
              <a:gd name="connsiteX6" fmla="*/ 3736182 w 3898108"/>
              <a:gd name="connsiteY6" fmla="*/ 2067574 h 2076667"/>
              <a:gd name="connsiteX7" fmla="*/ 154782 w 3898108"/>
              <a:gd name="connsiteY7" fmla="*/ 2067574 h 2076667"/>
              <a:gd name="connsiteX8" fmla="*/ 38100 w 3898108"/>
              <a:gd name="connsiteY8" fmla="*/ 2043763 h 2076667"/>
              <a:gd name="connsiteX9" fmla="*/ 2383 w 3898108"/>
              <a:gd name="connsiteY9" fmla="*/ 1915174 h 2076667"/>
              <a:gd name="connsiteX10" fmla="*/ 2383 w 3898108"/>
              <a:gd name="connsiteY10" fmla="*/ 162574 h 2076667"/>
              <a:gd name="connsiteX11" fmla="*/ 35721 w 3898108"/>
              <a:gd name="connsiteY11" fmla="*/ 41130 h 2076667"/>
              <a:gd name="connsiteX12" fmla="*/ 154782 w 3898108"/>
              <a:gd name="connsiteY12" fmla="*/ 10174 h 2076667"/>
              <a:gd name="connsiteX13" fmla="*/ 1450183 w 3898108"/>
              <a:gd name="connsiteY13" fmla="*/ 10174 h 2076667"/>
              <a:gd name="connsiteX14" fmla="*/ 1450183 w 3898108"/>
              <a:gd name="connsiteY14" fmla="*/ 162574 h 2076667"/>
              <a:gd name="connsiteX15" fmla="*/ 1373983 w 3898108"/>
              <a:gd name="connsiteY15" fmla="*/ 238774 h 2076667"/>
              <a:gd name="connsiteX16" fmla="*/ 1373983 w 3898108"/>
              <a:gd name="connsiteY16" fmla="*/ 543574 h 2076667"/>
              <a:gd name="connsiteX17" fmla="*/ 1678783 w 3898108"/>
              <a:gd name="connsiteY17" fmla="*/ 543574 h 2076667"/>
              <a:gd name="connsiteX18" fmla="*/ 1678783 w 3898108"/>
              <a:gd name="connsiteY18" fmla="*/ 238774 h 2076667"/>
              <a:gd name="connsiteX19" fmla="*/ 1602583 w 3898108"/>
              <a:gd name="connsiteY19" fmla="*/ 162574 h 2076667"/>
              <a:gd name="connsiteX20" fmla="*/ 1602583 w 3898108"/>
              <a:gd name="connsiteY20" fmla="*/ 10174 h 2076667"/>
              <a:gd name="connsiteX21" fmla="*/ 2288383 w 3898108"/>
              <a:gd name="connsiteY21" fmla="*/ 10174 h 2076667"/>
              <a:gd name="connsiteX22" fmla="*/ 2288383 w 3898108"/>
              <a:gd name="connsiteY22" fmla="*/ 162574 h 2076667"/>
              <a:gd name="connsiteX23" fmla="*/ 2212183 w 3898108"/>
              <a:gd name="connsiteY23" fmla="*/ 238774 h 2076667"/>
              <a:gd name="connsiteX24" fmla="*/ 2212183 w 3898108"/>
              <a:gd name="connsiteY24" fmla="*/ 543574 h 2076667"/>
              <a:gd name="connsiteX25" fmla="*/ 2516983 w 3898108"/>
              <a:gd name="connsiteY25" fmla="*/ 543574 h 2076667"/>
              <a:gd name="connsiteX26" fmla="*/ 2516983 w 3898108"/>
              <a:gd name="connsiteY26" fmla="*/ 238774 h 2076667"/>
              <a:gd name="connsiteX27" fmla="*/ 2440783 w 3898108"/>
              <a:gd name="connsiteY27" fmla="*/ 162574 h 2076667"/>
              <a:gd name="connsiteX28" fmla="*/ 2440783 w 3898108"/>
              <a:gd name="connsiteY28" fmla="*/ 10174 h 2076667"/>
              <a:gd name="connsiteX0" fmla="*/ 2440783 w 3898108"/>
              <a:gd name="connsiteY0" fmla="*/ 10174 h 2076667"/>
              <a:gd name="connsiteX1" fmla="*/ 3736182 w 3898108"/>
              <a:gd name="connsiteY1" fmla="*/ 10174 h 2076667"/>
              <a:gd name="connsiteX2" fmla="*/ 3859142 w 3898108"/>
              <a:gd name="connsiteY2" fmla="*/ 41347 h 2076667"/>
              <a:gd name="connsiteX3" fmla="*/ 3888581 w 3898108"/>
              <a:gd name="connsiteY3" fmla="*/ 238774 h 2076667"/>
              <a:gd name="connsiteX4" fmla="*/ 3885119 w 3898108"/>
              <a:gd name="connsiteY4" fmla="*/ 1864951 h 2076667"/>
              <a:gd name="connsiteX5" fmla="*/ 3869533 w 3898108"/>
              <a:gd name="connsiteY5" fmla="*/ 2031206 h 2076667"/>
              <a:gd name="connsiteX6" fmla="*/ 3736182 w 3898108"/>
              <a:gd name="connsiteY6" fmla="*/ 2067574 h 2076667"/>
              <a:gd name="connsiteX7" fmla="*/ 154782 w 3898108"/>
              <a:gd name="connsiteY7" fmla="*/ 2067574 h 2076667"/>
              <a:gd name="connsiteX8" fmla="*/ 38100 w 3898108"/>
              <a:gd name="connsiteY8" fmla="*/ 2043763 h 2076667"/>
              <a:gd name="connsiteX9" fmla="*/ 2383 w 3898108"/>
              <a:gd name="connsiteY9" fmla="*/ 1915174 h 2076667"/>
              <a:gd name="connsiteX10" fmla="*/ 2383 w 3898108"/>
              <a:gd name="connsiteY10" fmla="*/ 162574 h 2076667"/>
              <a:gd name="connsiteX11" fmla="*/ 35721 w 3898108"/>
              <a:gd name="connsiteY11" fmla="*/ 41130 h 2076667"/>
              <a:gd name="connsiteX12" fmla="*/ 154782 w 3898108"/>
              <a:gd name="connsiteY12" fmla="*/ 10174 h 2076667"/>
              <a:gd name="connsiteX13" fmla="*/ 1450183 w 3898108"/>
              <a:gd name="connsiteY13" fmla="*/ 10174 h 2076667"/>
              <a:gd name="connsiteX14" fmla="*/ 1450183 w 3898108"/>
              <a:gd name="connsiteY14" fmla="*/ 162574 h 2076667"/>
              <a:gd name="connsiteX15" fmla="*/ 1373983 w 3898108"/>
              <a:gd name="connsiteY15" fmla="*/ 238774 h 2076667"/>
              <a:gd name="connsiteX16" fmla="*/ 1373983 w 3898108"/>
              <a:gd name="connsiteY16" fmla="*/ 543574 h 2076667"/>
              <a:gd name="connsiteX17" fmla="*/ 1678783 w 3898108"/>
              <a:gd name="connsiteY17" fmla="*/ 543574 h 2076667"/>
              <a:gd name="connsiteX18" fmla="*/ 1678783 w 3898108"/>
              <a:gd name="connsiteY18" fmla="*/ 238774 h 2076667"/>
              <a:gd name="connsiteX19" fmla="*/ 1602583 w 3898108"/>
              <a:gd name="connsiteY19" fmla="*/ 162574 h 2076667"/>
              <a:gd name="connsiteX20" fmla="*/ 1602583 w 3898108"/>
              <a:gd name="connsiteY20" fmla="*/ 10174 h 2076667"/>
              <a:gd name="connsiteX21" fmla="*/ 2288383 w 3898108"/>
              <a:gd name="connsiteY21" fmla="*/ 10174 h 2076667"/>
              <a:gd name="connsiteX22" fmla="*/ 2288383 w 3898108"/>
              <a:gd name="connsiteY22" fmla="*/ 162574 h 2076667"/>
              <a:gd name="connsiteX23" fmla="*/ 2212183 w 3898108"/>
              <a:gd name="connsiteY23" fmla="*/ 238774 h 2076667"/>
              <a:gd name="connsiteX24" fmla="*/ 2212183 w 3898108"/>
              <a:gd name="connsiteY24" fmla="*/ 543574 h 2076667"/>
              <a:gd name="connsiteX25" fmla="*/ 2516983 w 3898108"/>
              <a:gd name="connsiteY25" fmla="*/ 543574 h 2076667"/>
              <a:gd name="connsiteX26" fmla="*/ 2516983 w 3898108"/>
              <a:gd name="connsiteY26" fmla="*/ 238774 h 2076667"/>
              <a:gd name="connsiteX27" fmla="*/ 2440783 w 3898108"/>
              <a:gd name="connsiteY27" fmla="*/ 162574 h 2076667"/>
              <a:gd name="connsiteX28" fmla="*/ 2440783 w 3898108"/>
              <a:gd name="connsiteY28" fmla="*/ 10174 h 2076667"/>
              <a:gd name="connsiteX0" fmla="*/ 2440783 w 3898108"/>
              <a:gd name="connsiteY0" fmla="*/ 10174 h 2076667"/>
              <a:gd name="connsiteX1" fmla="*/ 3736182 w 3898108"/>
              <a:gd name="connsiteY1" fmla="*/ 10174 h 2076667"/>
              <a:gd name="connsiteX2" fmla="*/ 3859142 w 3898108"/>
              <a:gd name="connsiteY2" fmla="*/ 41347 h 2076667"/>
              <a:gd name="connsiteX3" fmla="*/ 3888581 w 3898108"/>
              <a:gd name="connsiteY3" fmla="*/ 238774 h 2076667"/>
              <a:gd name="connsiteX4" fmla="*/ 3885119 w 3898108"/>
              <a:gd name="connsiteY4" fmla="*/ 1864951 h 2076667"/>
              <a:gd name="connsiteX5" fmla="*/ 3869533 w 3898108"/>
              <a:gd name="connsiteY5" fmla="*/ 2031206 h 2076667"/>
              <a:gd name="connsiteX6" fmla="*/ 3736182 w 3898108"/>
              <a:gd name="connsiteY6" fmla="*/ 2067574 h 2076667"/>
              <a:gd name="connsiteX7" fmla="*/ 154782 w 3898108"/>
              <a:gd name="connsiteY7" fmla="*/ 2067574 h 2076667"/>
              <a:gd name="connsiteX8" fmla="*/ 38100 w 3898108"/>
              <a:gd name="connsiteY8" fmla="*/ 2043763 h 2076667"/>
              <a:gd name="connsiteX9" fmla="*/ 2383 w 3898108"/>
              <a:gd name="connsiteY9" fmla="*/ 1915174 h 2076667"/>
              <a:gd name="connsiteX10" fmla="*/ 2383 w 3898108"/>
              <a:gd name="connsiteY10" fmla="*/ 162574 h 2076667"/>
              <a:gd name="connsiteX11" fmla="*/ 35721 w 3898108"/>
              <a:gd name="connsiteY11" fmla="*/ 41130 h 2076667"/>
              <a:gd name="connsiteX12" fmla="*/ 154782 w 3898108"/>
              <a:gd name="connsiteY12" fmla="*/ 10174 h 2076667"/>
              <a:gd name="connsiteX13" fmla="*/ 1450183 w 3898108"/>
              <a:gd name="connsiteY13" fmla="*/ 10174 h 2076667"/>
              <a:gd name="connsiteX14" fmla="*/ 1450183 w 3898108"/>
              <a:gd name="connsiteY14" fmla="*/ 162574 h 2076667"/>
              <a:gd name="connsiteX15" fmla="*/ 1373983 w 3898108"/>
              <a:gd name="connsiteY15" fmla="*/ 238774 h 2076667"/>
              <a:gd name="connsiteX16" fmla="*/ 1373983 w 3898108"/>
              <a:gd name="connsiteY16" fmla="*/ 543574 h 2076667"/>
              <a:gd name="connsiteX17" fmla="*/ 1678783 w 3898108"/>
              <a:gd name="connsiteY17" fmla="*/ 543574 h 2076667"/>
              <a:gd name="connsiteX18" fmla="*/ 1678783 w 3898108"/>
              <a:gd name="connsiteY18" fmla="*/ 238774 h 2076667"/>
              <a:gd name="connsiteX19" fmla="*/ 1602583 w 3898108"/>
              <a:gd name="connsiteY19" fmla="*/ 162574 h 2076667"/>
              <a:gd name="connsiteX20" fmla="*/ 1602583 w 3898108"/>
              <a:gd name="connsiteY20" fmla="*/ 10174 h 2076667"/>
              <a:gd name="connsiteX21" fmla="*/ 2288383 w 3898108"/>
              <a:gd name="connsiteY21" fmla="*/ 10174 h 2076667"/>
              <a:gd name="connsiteX22" fmla="*/ 2288383 w 3898108"/>
              <a:gd name="connsiteY22" fmla="*/ 162574 h 2076667"/>
              <a:gd name="connsiteX23" fmla="*/ 2212183 w 3898108"/>
              <a:gd name="connsiteY23" fmla="*/ 238774 h 2076667"/>
              <a:gd name="connsiteX24" fmla="*/ 2212183 w 3898108"/>
              <a:gd name="connsiteY24" fmla="*/ 543574 h 2076667"/>
              <a:gd name="connsiteX25" fmla="*/ 2516983 w 3898108"/>
              <a:gd name="connsiteY25" fmla="*/ 543574 h 2076667"/>
              <a:gd name="connsiteX26" fmla="*/ 2516983 w 3898108"/>
              <a:gd name="connsiteY26" fmla="*/ 238774 h 2076667"/>
              <a:gd name="connsiteX27" fmla="*/ 2440783 w 3898108"/>
              <a:gd name="connsiteY27" fmla="*/ 162574 h 2076667"/>
              <a:gd name="connsiteX28" fmla="*/ 2440783 w 3898108"/>
              <a:gd name="connsiteY28" fmla="*/ 10174 h 2076667"/>
              <a:gd name="connsiteX0" fmla="*/ 2440783 w 3898108"/>
              <a:gd name="connsiteY0" fmla="*/ 5411 h 2071904"/>
              <a:gd name="connsiteX1" fmla="*/ 3736182 w 3898108"/>
              <a:gd name="connsiteY1" fmla="*/ 5411 h 2071904"/>
              <a:gd name="connsiteX2" fmla="*/ 3859142 w 3898108"/>
              <a:gd name="connsiteY2" fmla="*/ 36584 h 2071904"/>
              <a:gd name="connsiteX3" fmla="*/ 3888581 w 3898108"/>
              <a:gd name="connsiteY3" fmla="*/ 234011 h 2071904"/>
              <a:gd name="connsiteX4" fmla="*/ 3885119 w 3898108"/>
              <a:gd name="connsiteY4" fmla="*/ 1860188 h 2071904"/>
              <a:gd name="connsiteX5" fmla="*/ 3869533 w 3898108"/>
              <a:gd name="connsiteY5" fmla="*/ 2026443 h 2071904"/>
              <a:gd name="connsiteX6" fmla="*/ 3736182 w 3898108"/>
              <a:gd name="connsiteY6" fmla="*/ 2062811 h 2071904"/>
              <a:gd name="connsiteX7" fmla="*/ 154782 w 3898108"/>
              <a:gd name="connsiteY7" fmla="*/ 2062811 h 2071904"/>
              <a:gd name="connsiteX8" fmla="*/ 38100 w 3898108"/>
              <a:gd name="connsiteY8" fmla="*/ 2039000 h 2071904"/>
              <a:gd name="connsiteX9" fmla="*/ 2383 w 3898108"/>
              <a:gd name="connsiteY9" fmla="*/ 1910411 h 2071904"/>
              <a:gd name="connsiteX10" fmla="*/ 2383 w 3898108"/>
              <a:gd name="connsiteY10" fmla="*/ 157811 h 2071904"/>
              <a:gd name="connsiteX11" fmla="*/ 35721 w 3898108"/>
              <a:gd name="connsiteY11" fmla="*/ 36367 h 2071904"/>
              <a:gd name="connsiteX12" fmla="*/ 154782 w 3898108"/>
              <a:gd name="connsiteY12" fmla="*/ 5411 h 2071904"/>
              <a:gd name="connsiteX13" fmla="*/ 1450183 w 3898108"/>
              <a:gd name="connsiteY13" fmla="*/ 5411 h 2071904"/>
              <a:gd name="connsiteX14" fmla="*/ 1450183 w 3898108"/>
              <a:gd name="connsiteY14" fmla="*/ 157811 h 2071904"/>
              <a:gd name="connsiteX15" fmla="*/ 1373983 w 3898108"/>
              <a:gd name="connsiteY15" fmla="*/ 234011 h 2071904"/>
              <a:gd name="connsiteX16" fmla="*/ 1373983 w 3898108"/>
              <a:gd name="connsiteY16" fmla="*/ 538811 h 2071904"/>
              <a:gd name="connsiteX17" fmla="*/ 1678783 w 3898108"/>
              <a:gd name="connsiteY17" fmla="*/ 538811 h 2071904"/>
              <a:gd name="connsiteX18" fmla="*/ 1678783 w 3898108"/>
              <a:gd name="connsiteY18" fmla="*/ 234011 h 2071904"/>
              <a:gd name="connsiteX19" fmla="*/ 1602583 w 3898108"/>
              <a:gd name="connsiteY19" fmla="*/ 157811 h 2071904"/>
              <a:gd name="connsiteX20" fmla="*/ 1602583 w 3898108"/>
              <a:gd name="connsiteY20" fmla="*/ 5411 h 2071904"/>
              <a:gd name="connsiteX21" fmla="*/ 2288383 w 3898108"/>
              <a:gd name="connsiteY21" fmla="*/ 5411 h 2071904"/>
              <a:gd name="connsiteX22" fmla="*/ 2288383 w 3898108"/>
              <a:gd name="connsiteY22" fmla="*/ 157811 h 2071904"/>
              <a:gd name="connsiteX23" fmla="*/ 2212183 w 3898108"/>
              <a:gd name="connsiteY23" fmla="*/ 234011 h 2071904"/>
              <a:gd name="connsiteX24" fmla="*/ 2212183 w 3898108"/>
              <a:gd name="connsiteY24" fmla="*/ 538811 h 2071904"/>
              <a:gd name="connsiteX25" fmla="*/ 2516983 w 3898108"/>
              <a:gd name="connsiteY25" fmla="*/ 538811 h 2071904"/>
              <a:gd name="connsiteX26" fmla="*/ 2516983 w 3898108"/>
              <a:gd name="connsiteY26" fmla="*/ 234011 h 2071904"/>
              <a:gd name="connsiteX27" fmla="*/ 2440783 w 3898108"/>
              <a:gd name="connsiteY27" fmla="*/ 157811 h 2071904"/>
              <a:gd name="connsiteX28" fmla="*/ 2440783 w 3898108"/>
              <a:gd name="connsiteY28" fmla="*/ 5411 h 2071904"/>
              <a:gd name="connsiteX0" fmla="*/ 2440783 w 3898108"/>
              <a:gd name="connsiteY0" fmla="*/ 1515 h 2068008"/>
              <a:gd name="connsiteX1" fmla="*/ 3736182 w 3898108"/>
              <a:gd name="connsiteY1" fmla="*/ 1515 h 2068008"/>
              <a:gd name="connsiteX2" fmla="*/ 3859142 w 3898108"/>
              <a:gd name="connsiteY2" fmla="*/ 32688 h 2068008"/>
              <a:gd name="connsiteX3" fmla="*/ 3888581 w 3898108"/>
              <a:gd name="connsiteY3" fmla="*/ 230115 h 2068008"/>
              <a:gd name="connsiteX4" fmla="*/ 3885119 w 3898108"/>
              <a:gd name="connsiteY4" fmla="*/ 1856292 h 2068008"/>
              <a:gd name="connsiteX5" fmla="*/ 3869533 w 3898108"/>
              <a:gd name="connsiteY5" fmla="*/ 2022547 h 2068008"/>
              <a:gd name="connsiteX6" fmla="*/ 3736182 w 3898108"/>
              <a:gd name="connsiteY6" fmla="*/ 2058915 h 2068008"/>
              <a:gd name="connsiteX7" fmla="*/ 154782 w 3898108"/>
              <a:gd name="connsiteY7" fmla="*/ 2058915 h 2068008"/>
              <a:gd name="connsiteX8" fmla="*/ 38100 w 3898108"/>
              <a:gd name="connsiteY8" fmla="*/ 2035104 h 2068008"/>
              <a:gd name="connsiteX9" fmla="*/ 2383 w 3898108"/>
              <a:gd name="connsiteY9" fmla="*/ 1906515 h 2068008"/>
              <a:gd name="connsiteX10" fmla="*/ 2383 w 3898108"/>
              <a:gd name="connsiteY10" fmla="*/ 153915 h 2068008"/>
              <a:gd name="connsiteX11" fmla="*/ 35721 w 3898108"/>
              <a:gd name="connsiteY11" fmla="*/ 32471 h 2068008"/>
              <a:gd name="connsiteX12" fmla="*/ 154782 w 3898108"/>
              <a:gd name="connsiteY12" fmla="*/ 1515 h 2068008"/>
              <a:gd name="connsiteX13" fmla="*/ 1450183 w 3898108"/>
              <a:gd name="connsiteY13" fmla="*/ 1515 h 2068008"/>
              <a:gd name="connsiteX14" fmla="*/ 1450183 w 3898108"/>
              <a:gd name="connsiteY14" fmla="*/ 153915 h 2068008"/>
              <a:gd name="connsiteX15" fmla="*/ 1373983 w 3898108"/>
              <a:gd name="connsiteY15" fmla="*/ 230115 h 2068008"/>
              <a:gd name="connsiteX16" fmla="*/ 1373983 w 3898108"/>
              <a:gd name="connsiteY16" fmla="*/ 534915 h 2068008"/>
              <a:gd name="connsiteX17" fmla="*/ 1678783 w 3898108"/>
              <a:gd name="connsiteY17" fmla="*/ 534915 h 2068008"/>
              <a:gd name="connsiteX18" fmla="*/ 1678783 w 3898108"/>
              <a:gd name="connsiteY18" fmla="*/ 230115 h 2068008"/>
              <a:gd name="connsiteX19" fmla="*/ 1602583 w 3898108"/>
              <a:gd name="connsiteY19" fmla="*/ 153915 h 2068008"/>
              <a:gd name="connsiteX20" fmla="*/ 1602583 w 3898108"/>
              <a:gd name="connsiteY20" fmla="*/ 1515 h 2068008"/>
              <a:gd name="connsiteX21" fmla="*/ 2288383 w 3898108"/>
              <a:gd name="connsiteY21" fmla="*/ 1515 h 2068008"/>
              <a:gd name="connsiteX22" fmla="*/ 2288383 w 3898108"/>
              <a:gd name="connsiteY22" fmla="*/ 153915 h 2068008"/>
              <a:gd name="connsiteX23" fmla="*/ 2212183 w 3898108"/>
              <a:gd name="connsiteY23" fmla="*/ 230115 h 2068008"/>
              <a:gd name="connsiteX24" fmla="*/ 2212183 w 3898108"/>
              <a:gd name="connsiteY24" fmla="*/ 534915 h 2068008"/>
              <a:gd name="connsiteX25" fmla="*/ 2516983 w 3898108"/>
              <a:gd name="connsiteY25" fmla="*/ 534915 h 2068008"/>
              <a:gd name="connsiteX26" fmla="*/ 2516983 w 3898108"/>
              <a:gd name="connsiteY26" fmla="*/ 230115 h 2068008"/>
              <a:gd name="connsiteX27" fmla="*/ 2440783 w 3898108"/>
              <a:gd name="connsiteY27" fmla="*/ 153915 h 2068008"/>
              <a:gd name="connsiteX28" fmla="*/ 2440783 w 3898108"/>
              <a:gd name="connsiteY28" fmla="*/ 1515 h 2068008"/>
              <a:gd name="connsiteX0" fmla="*/ 2440783 w 3891397"/>
              <a:gd name="connsiteY0" fmla="*/ 1515 h 2068008"/>
              <a:gd name="connsiteX1" fmla="*/ 3736182 w 3891397"/>
              <a:gd name="connsiteY1" fmla="*/ 1515 h 2068008"/>
              <a:gd name="connsiteX2" fmla="*/ 3859142 w 3891397"/>
              <a:gd name="connsiteY2" fmla="*/ 32688 h 2068008"/>
              <a:gd name="connsiteX3" fmla="*/ 3888581 w 3891397"/>
              <a:gd name="connsiteY3" fmla="*/ 230115 h 2068008"/>
              <a:gd name="connsiteX4" fmla="*/ 3885119 w 3891397"/>
              <a:gd name="connsiteY4" fmla="*/ 1856292 h 2068008"/>
              <a:gd name="connsiteX5" fmla="*/ 3869533 w 3891397"/>
              <a:gd name="connsiteY5" fmla="*/ 2022547 h 2068008"/>
              <a:gd name="connsiteX6" fmla="*/ 3736182 w 3891397"/>
              <a:gd name="connsiteY6" fmla="*/ 2058915 h 2068008"/>
              <a:gd name="connsiteX7" fmla="*/ 154782 w 3891397"/>
              <a:gd name="connsiteY7" fmla="*/ 2058915 h 2068008"/>
              <a:gd name="connsiteX8" fmla="*/ 38100 w 3891397"/>
              <a:gd name="connsiteY8" fmla="*/ 2035104 h 2068008"/>
              <a:gd name="connsiteX9" fmla="*/ 2383 w 3891397"/>
              <a:gd name="connsiteY9" fmla="*/ 1906515 h 2068008"/>
              <a:gd name="connsiteX10" fmla="*/ 2383 w 3891397"/>
              <a:gd name="connsiteY10" fmla="*/ 153915 h 2068008"/>
              <a:gd name="connsiteX11" fmla="*/ 35721 w 3891397"/>
              <a:gd name="connsiteY11" fmla="*/ 32471 h 2068008"/>
              <a:gd name="connsiteX12" fmla="*/ 154782 w 3891397"/>
              <a:gd name="connsiteY12" fmla="*/ 1515 h 2068008"/>
              <a:gd name="connsiteX13" fmla="*/ 1450183 w 3891397"/>
              <a:gd name="connsiteY13" fmla="*/ 1515 h 2068008"/>
              <a:gd name="connsiteX14" fmla="*/ 1450183 w 3891397"/>
              <a:gd name="connsiteY14" fmla="*/ 153915 h 2068008"/>
              <a:gd name="connsiteX15" fmla="*/ 1373983 w 3891397"/>
              <a:gd name="connsiteY15" fmla="*/ 230115 h 2068008"/>
              <a:gd name="connsiteX16" fmla="*/ 1373983 w 3891397"/>
              <a:gd name="connsiteY16" fmla="*/ 534915 h 2068008"/>
              <a:gd name="connsiteX17" fmla="*/ 1678783 w 3891397"/>
              <a:gd name="connsiteY17" fmla="*/ 534915 h 2068008"/>
              <a:gd name="connsiteX18" fmla="*/ 1678783 w 3891397"/>
              <a:gd name="connsiteY18" fmla="*/ 230115 h 2068008"/>
              <a:gd name="connsiteX19" fmla="*/ 1602583 w 3891397"/>
              <a:gd name="connsiteY19" fmla="*/ 153915 h 2068008"/>
              <a:gd name="connsiteX20" fmla="*/ 1602583 w 3891397"/>
              <a:gd name="connsiteY20" fmla="*/ 1515 h 2068008"/>
              <a:gd name="connsiteX21" fmla="*/ 2288383 w 3891397"/>
              <a:gd name="connsiteY21" fmla="*/ 1515 h 2068008"/>
              <a:gd name="connsiteX22" fmla="*/ 2288383 w 3891397"/>
              <a:gd name="connsiteY22" fmla="*/ 153915 h 2068008"/>
              <a:gd name="connsiteX23" fmla="*/ 2212183 w 3891397"/>
              <a:gd name="connsiteY23" fmla="*/ 230115 h 2068008"/>
              <a:gd name="connsiteX24" fmla="*/ 2212183 w 3891397"/>
              <a:gd name="connsiteY24" fmla="*/ 534915 h 2068008"/>
              <a:gd name="connsiteX25" fmla="*/ 2516983 w 3891397"/>
              <a:gd name="connsiteY25" fmla="*/ 534915 h 2068008"/>
              <a:gd name="connsiteX26" fmla="*/ 2516983 w 3891397"/>
              <a:gd name="connsiteY26" fmla="*/ 230115 h 2068008"/>
              <a:gd name="connsiteX27" fmla="*/ 2440783 w 3891397"/>
              <a:gd name="connsiteY27" fmla="*/ 153915 h 2068008"/>
              <a:gd name="connsiteX28" fmla="*/ 2440783 w 3891397"/>
              <a:gd name="connsiteY28" fmla="*/ 1515 h 2068008"/>
              <a:gd name="connsiteX0" fmla="*/ 2440783 w 3891397"/>
              <a:gd name="connsiteY0" fmla="*/ 1515 h 2068008"/>
              <a:gd name="connsiteX1" fmla="*/ 3736182 w 3891397"/>
              <a:gd name="connsiteY1" fmla="*/ 1515 h 2068008"/>
              <a:gd name="connsiteX2" fmla="*/ 3859142 w 3891397"/>
              <a:gd name="connsiteY2" fmla="*/ 32688 h 2068008"/>
              <a:gd name="connsiteX3" fmla="*/ 3888581 w 3891397"/>
              <a:gd name="connsiteY3" fmla="*/ 230115 h 2068008"/>
              <a:gd name="connsiteX4" fmla="*/ 3888582 w 3891397"/>
              <a:gd name="connsiteY4" fmla="*/ 1906514 h 2068008"/>
              <a:gd name="connsiteX5" fmla="*/ 3869533 w 3891397"/>
              <a:gd name="connsiteY5" fmla="*/ 2022547 h 2068008"/>
              <a:gd name="connsiteX6" fmla="*/ 3736182 w 3891397"/>
              <a:gd name="connsiteY6" fmla="*/ 2058915 h 2068008"/>
              <a:gd name="connsiteX7" fmla="*/ 154782 w 3891397"/>
              <a:gd name="connsiteY7" fmla="*/ 2058915 h 2068008"/>
              <a:gd name="connsiteX8" fmla="*/ 38100 w 3891397"/>
              <a:gd name="connsiteY8" fmla="*/ 2035104 h 2068008"/>
              <a:gd name="connsiteX9" fmla="*/ 2383 w 3891397"/>
              <a:gd name="connsiteY9" fmla="*/ 1906515 h 2068008"/>
              <a:gd name="connsiteX10" fmla="*/ 2383 w 3891397"/>
              <a:gd name="connsiteY10" fmla="*/ 153915 h 2068008"/>
              <a:gd name="connsiteX11" fmla="*/ 35721 w 3891397"/>
              <a:gd name="connsiteY11" fmla="*/ 32471 h 2068008"/>
              <a:gd name="connsiteX12" fmla="*/ 154782 w 3891397"/>
              <a:gd name="connsiteY12" fmla="*/ 1515 h 2068008"/>
              <a:gd name="connsiteX13" fmla="*/ 1450183 w 3891397"/>
              <a:gd name="connsiteY13" fmla="*/ 1515 h 2068008"/>
              <a:gd name="connsiteX14" fmla="*/ 1450183 w 3891397"/>
              <a:gd name="connsiteY14" fmla="*/ 153915 h 2068008"/>
              <a:gd name="connsiteX15" fmla="*/ 1373983 w 3891397"/>
              <a:gd name="connsiteY15" fmla="*/ 230115 h 2068008"/>
              <a:gd name="connsiteX16" fmla="*/ 1373983 w 3891397"/>
              <a:gd name="connsiteY16" fmla="*/ 534915 h 2068008"/>
              <a:gd name="connsiteX17" fmla="*/ 1678783 w 3891397"/>
              <a:gd name="connsiteY17" fmla="*/ 534915 h 2068008"/>
              <a:gd name="connsiteX18" fmla="*/ 1678783 w 3891397"/>
              <a:gd name="connsiteY18" fmla="*/ 230115 h 2068008"/>
              <a:gd name="connsiteX19" fmla="*/ 1602583 w 3891397"/>
              <a:gd name="connsiteY19" fmla="*/ 153915 h 2068008"/>
              <a:gd name="connsiteX20" fmla="*/ 1602583 w 3891397"/>
              <a:gd name="connsiteY20" fmla="*/ 1515 h 2068008"/>
              <a:gd name="connsiteX21" fmla="*/ 2288383 w 3891397"/>
              <a:gd name="connsiteY21" fmla="*/ 1515 h 2068008"/>
              <a:gd name="connsiteX22" fmla="*/ 2288383 w 3891397"/>
              <a:gd name="connsiteY22" fmla="*/ 153915 h 2068008"/>
              <a:gd name="connsiteX23" fmla="*/ 2212183 w 3891397"/>
              <a:gd name="connsiteY23" fmla="*/ 230115 h 2068008"/>
              <a:gd name="connsiteX24" fmla="*/ 2212183 w 3891397"/>
              <a:gd name="connsiteY24" fmla="*/ 534915 h 2068008"/>
              <a:gd name="connsiteX25" fmla="*/ 2516983 w 3891397"/>
              <a:gd name="connsiteY25" fmla="*/ 534915 h 2068008"/>
              <a:gd name="connsiteX26" fmla="*/ 2516983 w 3891397"/>
              <a:gd name="connsiteY26" fmla="*/ 230115 h 2068008"/>
              <a:gd name="connsiteX27" fmla="*/ 2440783 w 3891397"/>
              <a:gd name="connsiteY27" fmla="*/ 153915 h 2068008"/>
              <a:gd name="connsiteX28" fmla="*/ 2440783 w 3891397"/>
              <a:gd name="connsiteY28" fmla="*/ 1515 h 2068008"/>
              <a:gd name="connsiteX0" fmla="*/ 2440783 w 3888583"/>
              <a:gd name="connsiteY0" fmla="*/ 1515 h 2068008"/>
              <a:gd name="connsiteX1" fmla="*/ 3736182 w 3888583"/>
              <a:gd name="connsiteY1" fmla="*/ 1515 h 2068008"/>
              <a:gd name="connsiteX2" fmla="*/ 3859142 w 3888583"/>
              <a:gd name="connsiteY2" fmla="*/ 32688 h 2068008"/>
              <a:gd name="connsiteX3" fmla="*/ 3888581 w 3888583"/>
              <a:gd name="connsiteY3" fmla="*/ 230115 h 2068008"/>
              <a:gd name="connsiteX4" fmla="*/ 3888582 w 3888583"/>
              <a:gd name="connsiteY4" fmla="*/ 1906514 h 2068008"/>
              <a:gd name="connsiteX5" fmla="*/ 3862389 w 3888583"/>
              <a:gd name="connsiteY5" fmla="*/ 2022547 h 2068008"/>
              <a:gd name="connsiteX6" fmla="*/ 3736182 w 3888583"/>
              <a:gd name="connsiteY6" fmla="*/ 2058915 h 2068008"/>
              <a:gd name="connsiteX7" fmla="*/ 154782 w 3888583"/>
              <a:gd name="connsiteY7" fmla="*/ 2058915 h 2068008"/>
              <a:gd name="connsiteX8" fmla="*/ 38100 w 3888583"/>
              <a:gd name="connsiteY8" fmla="*/ 2035104 h 2068008"/>
              <a:gd name="connsiteX9" fmla="*/ 2383 w 3888583"/>
              <a:gd name="connsiteY9" fmla="*/ 1906515 h 2068008"/>
              <a:gd name="connsiteX10" fmla="*/ 2383 w 3888583"/>
              <a:gd name="connsiteY10" fmla="*/ 153915 h 2068008"/>
              <a:gd name="connsiteX11" fmla="*/ 35721 w 3888583"/>
              <a:gd name="connsiteY11" fmla="*/ 32471 h 2068008"/>
              <a:gd name="connsiteX12" fmla="*/ 154782 w 3888583"/>
              <a:gd name="connsiteY12" fmla="*/ 1515 h 2068008"/>
              <a:gd name="connsiteX13" fmla="*/ 1450183 w 3888583"/>
              <a:gd name="connsiteY13" fmla="*/ 1515 h 2068008"/>
              <a:gd name="connsiteX14" fmla="*/ 1450183 w 3888583"/>
              <a:gd name="connsiteY14" fmla="*/ 153915 h 2068008"/>
              <a:gd name="connsiteX15" fmla="*/ 1373983 w 3888583"/>
              <a:gd name="connsiteY15" fmla="*/ 230115 h 2068008"/>
              <a:gd name="connsiteX16" fmla="*/ 1373983 w 3888583"/>
              <a:gd name="connsiteY16" fmla="*/ 534915 h 2068008"/>
              <a:gd name="connsiteX17" fmla="*/ 1678783 w 3888583"/>
              <a:gd name="connsiteY17" fmla="*/ 534915 h 2068008"/>
              <a:gd name="connsiteX18" fmla="*/ 1678783 w 3888583"/>
              <a:gd name="connsiteY18" fmla="*/ 230115 h 2068008"/>
              <a:gd name="connsiteX19" fmla="*/ 1602583 w 3888583"/>
              <a:gd name="connsiteY19" fmla="*/ 153915 h 2068008"/>
              <a:gd name="connsiteX20" fmla="*/ 1602583 w 3888583"/>
              <a:gd name="connsiteY20" fmla="*/ 1515 h 2068008"/>
              <a:gd name="connsiteX21" fmla="*/ 2288383 w 3888583"/>
              <a:gd name="connsiteY21" fmla="*/ 1515 h 2068008"/>
              <a:gd name="connsiteX22" fmla="*/ 2288383 w 3888583"/>
              <a:gd name="connsiteY22" fmla="*/ 153915 h 2068008"/>
              <a:gd name="connsiteX23" fmla="*/ 2212183 w 3888583"/>
              <a:gd name="connsiteY23" fmla="*/ 230115 h 2068008"/>
              <a:gd name="connsiteX24" fmla="*/ 2212183 w 3888583"/>
              <a:gd name="connsiteY24" fmla="*/ 534915 h 2068008"/>
              <a:gd name="connsiteX25" fmla="*/ 2516983 w 3888583"/>
              <a:gd name="connsiteY25" fmla="*/ 534915 h 2068008"/>
              <a:gd name="connsiteX26" fmla="*/ 2516983 w 3888583"/>
              <a:gd name="connsiteY26" fmla="*/ 230115 h 2068008"/>
              <a:gd name="connsiteX27" fmla="*/ 2440783 w 3888583"/>
              <a:gd name="connsiteY27" fmla="*/ 153915 h 2068008"/>
              <a:gd name="connsiteX28" fmla="*/ 2440783 w 3888583"/>
              <a:gd name="connsiteY28" fmla="*/ 1515 h 2068008"/>
              <a:gd name="connsiteX0" fmla="*/ 2440783 w 3898540"/>
              <a:gd name="connsiteY0" fmla="*/ 1515 h 2068008"/>
              <a:gd name="connsiteX1" fmla="*/ 3736182 w 3898540"/>
              <a:gd name="connsiteY1" fmla="*/ 1515 h 2068008"/>
              <a:gd name="connsiteX2" fmla="*/ 3859142 w 3898540"/>
              <a:gd name="connsiteY2" fmla="*/ 32688 h 2068008"/>
              <a:gd name="connsiteX3" fmla="*/ 3888581 w 3898540"/>
              <a:gd name="connsiteY3" fmla="*/ 230115 h 2068008"/>
              <a:gd name="connsiteX4" fmla="*/ 3888582 w 3898540"/>
              <a:gd name="connsiteY4" fmla="*/ 1906514 h 2068008"/>
              <a:gd name="connsiteX5" fmla="*/ 3862389 w 3898540"/>
              <a:gd name="connsiteY5" fmla="*/ 2022547 h 2068008"/>
              <a:gd name="connsiteX6" fmla="*/ 3736182 w 3898540"/>
              <a:gd name="connsiteY6" fmla="*/ 2058915 h 2068008"/>
              <a:gd name="connsiteX7" fmla="*/ 154782 w 3898540"/>
              <a:gd name="connsiteY7" fmla="*/ 2058915 h 2068008"/>
              <a:gd name="connsiteX8" fmla="*/ 38100 w 3898540"/>
              <a:gd name="connsiteY8" fmla="*/ 2035104 h 2068008"/>
              <a:gd name="connsiteX9" fmla="*/ 2383 w 3898540"/>
              <a:gd name="connsiteY9" fmla="*/ 1906515 h 2068008"/>
              <a:gd name="connsiteX10" fmla="*/ 2383 w 3898540"/>
              <a:gd name="connsiteY10" fmla="*/ 153915 h 2068008"/>
              <a:gd name="connsiteX11" fmla="*/ 35721 w 3898540"/>
              <a:gd name="connsiteY11" fmla="*/ 32471 h 2068008"/>
              <a:gd name="connsiteX12" fmla="*/ 154782 w 3898540"/>
              <a:gd name="connsiteY12" fmla="*/ 1515 h 2068008"/>
              <a:gd name="connsiteX13" fmla="*/ 1450183 w 3898540"/>
              <a:gd name="connsiteY13" fmla="*/ 1515 h 2068008"/>
              <a:gd name="connsiteX14" fmla="*/ 1450183 w 3898540"/>
              <a:gd name="connsiteY14" fmla="*/ 153915 h 2068008"/>
              <a:gd name="connsiteX15" fmla="*/ 1373983 w 3898540"/>
              <a:gd name="connsiteY15" fmla="*/ 230115 h 2068008"/>
              <a:gd name="connsiteX16" fmla="*/ 1373983 w 3898540"/>
              <a:gd name="connsiteY16" fmla="*/ 534915 h 2068008"/>
              <a:gd name="connsiteX17" fmla="*/ 1678783 w 3898540"/>
              <a:gd name="connsiteY17" fmla="*/ 534915 h 2068008"/>
              <a:gd name="connsiteX18" fmla="*/ 1678783 w 3898540"/>
              <a:gd name="connsiteY18" fmla="*/ 230115 h 2068008"/>
              <a:gd name="connsiteX19" fmla="*/ 1602583 w 3898540"/>
              <a:gd name="connsiteY19" fmla="*/ 153915 h 2068008"/>
              <a:gd name="connsiteX20" fmla="*/ 1602583 w 3898540"/>
              <a:gd name="connsiteY20" fmla="*/ 1515 h 2068008"/>
              <a:gd name="connsiteX21" fmla="*/ 2288383 w 3898540"/>
              <a:gd name="connsiteY21" fmla="*/ 1515 h 2068008"/>
              <a:gd name="connsiteX22" fmla="*/ 2288383 w 3898540"/>
              <a:gd name="connsiteY22" fmla="*/ 153915 h 2068008"/>
              <a:gd name="connsiteX23" fmla="*/ 2212183 w 3898540"/>
              <a:gd name="connsiteY23" fmla="*/ 230115 h 2068008"/>
              <a:gd name="connsiteX24" fmla="*/ 2212183 w 3898540"/>
              <a:gd name="connsiteY24" fmla="*/ 534915 h 2068008"/>
              <a:gd name="connsiteX25" fmla="*/ 2516983 w 3898540"/>
              <a:gd name="connsiteY25" fmla="*/ 534915 h 2068008"/>
              <a:gd name="connsiteX26" fmla="*/ 2516983 w 3898540"/>
              <a:gd name="connsiteY26" fmla="*/ 230115 h 2068008"/>
              <a:gd name="connsiteX27" fmla="*/ 2440783 w 3898540"/>
              <a:gd name="connsiteY27" fmla="*/ 153915 h 2068008"/>
              <a:gd name="connsiteX28" fmla="*/ 2440783 w 3898540"/>
              <a:gd name="connsiteY28" fmla="*/ 1515 h 2068008"/>
              <a:gd name="connsiteX0" fmla="*/ 2440783 w 3898540"/>
              <a:gd name="connsiteY0" fmla="*/ 1515 h 2059564"/>
              <a:gd name="connsiteX1" fmla="*/ 3736182 w 3898540"/>
              <a:gd name="connsiteY1" fmla="*/ 1515 h 2059564"/>
              <a:gd name="connsiteX2" fmla="*/ 3859142 w 3898540"/>
              <a:gd name="connsiteY2" fmla="*/ 32688 h 2059564"/>
              <a:gd name="connsiteX3" fmla="*/ 3888581 w 3898540"/>
              <a:gd name="connsiteY3" fmla="*/ 230115 h 2059564"/>
              <a:gd name="connsiteX4" fmla="*/ 3888582 w 3898540"/>
              <a:gd name="connsiteY4" fmla="*/ 1906514 h 2059564"/>
              <a:gd name="connsiteX5" fmla="*/ 3862389 w 3898540"/>
              <a:gd name="connsiteY5" fmla="*/ 2022547 h 2059564"/>
              <a:gd name="connsiteX6" fmla="*/ 3736182 w 3898540"/>
              <a:gd name="connsiteY6" fmla="*/ 2058915 h 2059564"/>
              <a:gd name="connsiteX7" fmla="*/ 154782 w 3898540"/>
              <a:gd name="connsiteY7" fmla="*/ 2058915 h 2059564"/>
              <a:gd name="connsiteX8" fmla="*/ 38100 w 3898540"/>
              <a:gd name="connsiteY8" fmla="*/ 2035104 h 2059564"/>
              <a:gd name="connsiteX9" fmla="*/ 2383 w 3898540"/>
              <a:gd name="connsiteY9" fmla="*/ 1906515 h 2059564"/>
              <a:gd name="connsiteX10" fmla="*/ 2383 w 3898540"/>
              <a:gd name="connsiteY10" fmla="*/ 153915 h 2059564"/>
              <a:gd name="connsiteX11" fmla="*/ 35721 w 3898540"/>
              <a:gd name="connsiteY11" fmla="*/ 32471 h 2059564"/>
              <a:gd name="connsiteX12" fmla="*/ 154782 w 3898540"/>
              <a:gd name="connsiteY12" fmla="*/ 1515 h 2059564"/>
              <a:gd name="connsiteX13" fmla="*/ 1450183 w 3898540"/>
              <a:gd name="connsiteY13" fmla="*/ 1515 h 2059564"/>
              <a:gd name="connsiteX14" fmla="*/ 1450183 w 3898540"/>
              <a:gd name="connsiteY14" fmla="*/ 153915 h 2059564"/>
              <a:gd name="connsiteX15" fmla="*/ 1373983 w 3898540"/>
              <a:gd name="connsiteY15" fmla="*/ 230115 h 2059564"/>
              <a:gd name="connsiteX16" fmla="*/ 1373983 w 3898540"/>
              <a:gd name="connsiteY16" fmla="*/ 534915 h 2059564"/>
              <a:gd name="connsiteX17" fmla="*/ 1678783 w 3898540"/>
              <a:gd name="connsiteY17" fmla="*/ 534915 h 2059564"/>
              <a:gd name="connsiteX18" fmla="*/ 1678783 w 3898540"/>
              <a:gd name="connsiteY18" fmla="*/ 230115 h 2059564"/>
              <a:gd name="connsiteX19" fmla="*/ 1602583 w 3898540"/>
              <a:gd name="connsiteY19" fmla="*/ 153915 h 2059564"/>
              <a:gd name="connsiteX20" fmla="*/ 1602583 w 3898540"/>
              <a:gd name="connsiteY20" fmla="*/ 1515 h 2059564"/>
              <a:gd name="connsiteX21" fmla="*/ 2288383 w 3898540"/>
              <a:gd name="connsiteY21" fmla="*/ 1515 h 2059564"/>
              <a:gd name="connsiteX22" fmla="*/ 2288383 w 3898540"/>
              <a:gd name="connsiteY22" fmla="*/ 153915 h 2059564"/>
              <a:gd name="connsiteX23" fmla="*/ 2212183 w 3898540"/>
              <a:gd name="connsiteY23" fmla="*/ 230115 h 2059564"/>
              <a:gd name="connsiteX24" fmla="*/ 2212183 w 3898540"/>
              <a:gd name="connsiteY24" fmla="*/ 534915 h 2059564"/>
              <a:gd name="connsiteX25" fmla="*/ 2516983 w 3898540"/>
              <a:gd name="connsiteY25" fmla="*/ 534915 h 2059564"/>
              <a:gd name="connsiteX26" fmla="*/ 2516983 w 3898540"/>
              <a:gd name="connsiteY26" fmla="*/ 230115 h 2059564"/>
              <a:gd name="connsiteX27" fmla="*/ 2440783 w 3898540"/>
              <a:gd name="connsiteY27" fmla="*/ 153915 h 2059564"/>
              <a:gd name="connsiteX28" fmla="*/ 2440783 w 3898540"/>
              <a:gd name="connsiteY28" fmla="*/ 1515 h 2059564"/>
              <a:gd name="connsiteX0" fmla="*/ 2440783 w 3898540"/>
              <a:gd name="connsiteY0" fmla="*/ 1515 h 2059564"/>
              <a:gd name="connsiteX1" fmla="*/ 3736182 w 3898540"/>
              <a:gd name="connsiteY1" fmla="*/ 1515 h 2059564"/>
              <a:gd name="connsiteX2" fmla="*/ 3859142 w 3898540"/>
              <a:gd name="connsiteY2" fmla="*/ 32688 h 2059564"/>
              <a:gd name="connsiteX3" fmla="*/ 3888581 w 3898540"/>
              <a:gd name="connsiteY3" fmla="*/ 230115 h 2059564"/>
              <a:gd name="connsiteX4" fmla="*/ 3888582 w 3898540"/>
              <a:gd name="connsiteY4" fmla="*/ 1906514 h 2059564"/>
              <a:gd name="connsiteX5" fmla="*/ 3862389 w 3898540"/>
              <a:gd name="connsiteY5" fmla="*/ 2022547 h 2059564"/>
              <a:gd name="connsiteX6" fmla="*/ 3736182 w 3898540"/>
              <a:gd name="connsiteY6" fmla="*/ 2058915 h 2059564"/>
              <a:gd name="connsiteX7" fmla="*/ 154782 w 3898540"/>
              <a:gd name="connsiteY7" fmla="*/ 2058915 h 2059564"/>
              <a:gd name="connsiteX8" fmla="*/ 38100 w 3898540"/>
              <a:gd name="connsiteY8" fmla="*/ 2035104 h 2059564"/>
              <a:gd name="connsiteX9" fmla="*/ 2383 w 3898540"/>
              <a:gd name="connsiteY9" fmla="*/ 1906515 h 2059564"/>
              <a:gd name="connsiteX10" fmla="*/ 2383 w 3898540"/>
              <a:gd name="connsiteY10" fmla="*/ 153915 h 2059564"/>
              <a:gd name="connsiteX11" fmla="*/ 35721 w 3898540"/>
              <a:gd name="connsiteY11" fmla="*/ 32471 h 2059564"/>
              <a:gd name="connsiteX12" fmla="*/ 154782 w 3898540"/>
              <a:gd name="connsiteY12" fmla="*/ 1515 h 2059564"/>
              <a:gd name="connsiteX13" fmla="*/ 1450183 w 3898540"/>
              <a:gd name="connsiteY13" fmla="*/ 1515 h 2059564"/>
              <a:gd name="connsiteX14" fmla="*/ 1450183 w 3898540"/>
              <a:gd name="connsiteY14" fmla="*/ 153915 h 2059564"/>
              <a:gd name="connsiteX15" fmla="*/ 1373983 w 3898540"/>
              <a:gd name="connsiteY15" fmla="*/ 230115 h 2059564"/>
              <a:gd name="connsiteX16" fmla="*/ 1373983 w 3898540"/>
              <a:gd name="connsiteY16" fmla="*/ 534915 h 2059564"/>
              <a:gd name="connsiteX17" fmla="*/ 1678783 w 3898540"/>
              <a:gd name="connsiteY17" fmla="*/ 534915 h 2059564"/>
              <a:gd name="connsiteX18" fmla="*/ 1678783 w 3898540"/>
              <a:gd name="connsiteY18" fmla="*/ 230115 h 2059564"/>
              <a:gd name="connsiteX19" fmla="*/ 1602583 w 3898540"/>
              <a:gd name="connsiteY19" fmla="*/ 153915 h 2059564"/>
              <a:gd name="connsiteX20" fmla="*/ 1602583 w 3898540"/>
              <a:gd name="connsiteY20" fmla="*/ 1515 h 2059564"/>
              <a:gd name="connsiteX21" fmla="*/ 2288383 w 3898540"/>
              <a:gd name="connsiteY21" fmla="*/ 1515 h 2059564"/>
              <a:gd name="connsiteX22" fmla="*/ 2288383 w 3898540"/>
              <a:gd name="connsiteY22" fmla="*/ 153915 h 2059564"/>
              <a:gd name="connsiteX23" fmla="*/ 2212183 w 3898540"/>
              <a:gd name="connsiteY23" fmla="*/ 230115 h 2059564"/>
              <a:gd name="connsiteX24" fmla="*/ 2212183 w 3898540"/>
              <a:gd name="connsiteY24" fmla="*/ 534915 h 2059564"/>
              <a:gd name="connsiteX25" fmla="*/ 2516983 w 3898540"/>
              <a:gd name="connsiteY25" fmla="*/ 534915 h 2059564"/>
              <a:gd name="connsiteX26" fmla="*/ 2516983 w 3898540"/>
              <a:gd name="connsiteY26" fmla="*/ 230115 h 2059564"/>
              <a:gd name="connsiteX27" fmla="*/ 2440783 w 3898540"/>
              <a:gd name="connsiteY27" fmla="*/ 153915 h 2059564"/>
              <a:gd name="connsiteX28" fmla="*/ 2440783 w 3898540"/>
              <a:gd name="connsiteY28" fmla="*/ 1515 h 2059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898540" h="2059564">
                <a:moveTo>
                  <a:pt x="2440783" y="1515"/>
                </a:moveTo>
                <a:lnTo>
                  <a:pt x="3736182" y="1515"/>
                </a:lnTo>
                <a:cubicBezTo>
                  <a:pt x="3777169" y="0"/>
                  <a:pt x="3839586" y="3248"/>
                  <a:pt x="3859142" y="32688"/>
                </a:cubicBezTo>
                <a:cubicBezTo>
                  <a:pt x="3888583" y="51955"/>
                  <a:pt x="3885334" y="175129"/>
                  <a:pt x="3888581" y="230115"/>
                </a:cubicBezTo>
                <a:cubicBezTo>
                  <a:pt x="3888581" y="788915"/>
                  <a:pt x="3888582" y="1347714"/>
                  <a:pt x="3888582" y="1906514"/>
                </a:cubicBezTo>
                <a:cubicBezTo>
                  <a:pt x="3883387" y="1961932"/>
                  <a:pt x="3898540" y="1976654"/>
                  <a:pt x="3862389" y="2022547"/>
                </a:cubicBezTo>
                <a:cubicBezTo>
                  <a:pt x="3834608" y="2056102"/>
                  <a:pt x="3783013" y="2058698"/>
                  <a:pt x="3736182" y="2058915"/>
                </a:cubicBezTo>
                <a:lnTo>
                  <a:pt x="154782" y="2058915"/>
                </a:lnTo>
                <a:cubicBezTo>
                  <a:pt x="77861" y="2059564"/>
                  <a:pt x="69057" y="2054947"/>
                  <a:pt x="38100" y="2035104"/>
                </a:cubicBezTo>
                <a:cubicBezTo>
                  <a:pt x="0" y="2012879"/>
                  <a:pt x="2383" y="1957315"/>
                  <a:pt x="2383" y="1906515"/>
                </a:cubicBezTo>
                <a:cubicBezTo>
                  <a:pt x="4115" y="1314233"/>
                  <a:pt x="651" y="746197"/>
                  <a:pt x="2383" y="153915"/>
                </a:cubicBezTo>
                <a:cubicBezTo>
                  <a:pt x="2383" y="112640"/>
                  <a:pt x="3" y="66603"/>
                  <a:pt x="35721" y="32471"/>
                </a:cubicBezTo>
                <a:cubicBezTo>
                  <a:pt x="59534" y="3103"/>
                  <a:pt x="109538" y="1912"/>
                  <a:pt x="154782" y="1515"/>
                </a:cubicBezTo>
                <a:lnTo>
                  <a:pt x="1450183" y="1515"/>
                </a:lnTo>
                <a:lnTo>
                  <a:pt x="1450183" y="153915"/>
                </a:lnTo>
                <a:lnTo>
                  <a:pt x="1373983" y="230115"/>
                </a:lnTo>
                <a:lnTo>
                  <a:pt x="1373983" y="534915"/>
                </a:lnTo>
                <a:lnTo>
                  <a:pt x="1678783" y="534915"/>
                </a:lnTo>
                <a:cubicBezTo>
                  <a:pt x="1677051" y="436201"/>
                  <a:pt x="1680515" y="328829"/>
                  <a:pt x="1678783" y="230115"/>
                </a:cubicBezTo>
                <a:lnTo>
                  <a:pt x="1602583" y="153915"/>
                </a:lnTo>
                <a:lnTo>
                  <a:pt x="1602583" y="1515"/>
                </a:lnTo>
                <a:lnTo>
                  <a:pt x="2288383" y="1515"/>
                </a:lnTo>
                <a:lnTo>
                  <a:pt x="2288383" y="153915"/>
                </a:lnTo>
                <a:lnTo>
                  <a:pt x="2212183" y="230115"/>
                </a:lnTo>
                <a:lnTo>
                  <a:pt x="2212183" y="534915"/>
                </a:lnTo>
                <a:lnTo>
                  <a:pt x="2516983" y="534915"/>
                </a:lnTo>
                <a:cubicBezTo>
                  <a:pt x="2515251" y="431006"/>
                  <a:pt x="2518715" y="334024"/>
                  <a:pt x="2516983" y="230115"/>
                </a:cubicBezTo>
                <a:lnTo>
                  <a:pt x="2440783" y="153915"/>
                </a:lnTo>
                <a:lnTo>
                  <a:pt x="2440783" y="1515"/>
                </a:lnTo>
                <a:close/>
              </a:path>
            </a:pathLst>
          </a:custGeom>
          <a:solidFill>
            <a:schemeClr val="bg1"/>
          </a:solidFill>
          <a:ln w="12700">
            <a:solidFill>
              <a:schemeClr val="bg1">
                <a:lumMod val="65000"/>
              </a:schemeClr>
            </a:solidFill>
          </a:ln>
          <a:effectLst>
            <a:outerShdw blurRad="152400" sx="102000" sy="102000" algn="ctr" rotWithShape="0">
              <a:prstClr val="black">
                <a:alpha val="32000"/>
              </a:prstClr>
            </a:outerShdw>
          </a:effectLst>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a:p>
            <a:pPr algn="ctr"/>
            <a:r>
              <a:rPr lang="en-US" sz="2000" b="1" dirty="0">
                <a:solidFill>
                  <a:schemeClr val="tx1"/>
                </a:solidFill>
              </a:rPr>
              <a:t>Nabil Schear</a:t>
            </a:r>
          </a:p>
          <a:p>
            <a:pPr algn="ctr"/>
            <a:r>
              <a:rPr lang="en-US" sz="2000" b="1" dirty="0">
                <a:solidFill>
                  <a:schemeClr val="tx1"/>
                </a:solidFill>
                <a:hlinkClick r:id="rId2"/>
              </a:rPr>
              <a:t>nabil@ll.mit.edu</a:t>
            </a:r>
            <a:endParaRPr lang="en-US" sz="2000" b="1" dirty="0">
              <a:solidFill>
                <a:schemeClr val="tx1"/>
              </a:solidFill>
            </a:endParaRPr>
          </a:p>
        </p:txBody>
      </p:sp>
      <p:sp>
        <p:nvSpPr>
          <p:cNvPr id="7" name="Freeform 6"/>
          <p:cNvSpPr/>
          <p:nvPr/>
        </p:nvSpPr>
        <p:spPr>
          <a:xfrm>
            <a:off x="6391348" y="2987355"/>
            <a:ext cx="3898540" cy="2059564"/>
          </a:xfrm>
          <a:custGeom>
            <a:avLst/>
            <a:gdLst>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34045 w 3896591"/>
              <a:gd name="connsiteY24" fmla="*/ 503959 h 2093768"/>
              <a:gd name="connsiteX25" fmla="*/ 2566554 w 3896591"/>
              <a:gd name="connsiteY25" fmla="*/ 503959 h 2093768"/>
              <a:gd name="connsiteX26" fmla="*/ 2561359 w 3896591"/>
              <a:gd name="connsiteY26" fmla="*/ 192232 h 2093768"/>
              <a:gd name="connsiteX27" fmla="*/ 2467841 w 3896591"/>
              <a:gd name="connsiteY27" fmla="*/ 161059 h 2093768"/>
              <a:gd name="connsiteX28" fmla="*/ 2462645 w 3896591"/>
              <a:gd name="connsiteY28" fmla="*/ 15586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34045 w 3896591"/>
              <a:gd name="connsiteY24" fmla="*/ 503959 h 2093768"/>
              <a:gd name="connsiteX25" fmla="*/ 2566554 w 3896591"/>
              <a:gd name="connsiteY25" fmla="*/ 503959 h 2093768"/>
              <a:gd name="connsiteX26" fmla="*/ 2561359 w 3896591"/>
              <a:gd name="connsiteY26" fmla="*/ 192232 h 2093768"/>
              <a:gd name="connsiteX27" fmla="*/ 2467841 w 3896591"/>
              <a:gd name="connsiteY27" fmla="*/ 161059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34045 w 3896591"/>
              <a:gd name="connsiteY24" fmla="*/ 503959 h 2093768"/>
              <a:gd name="connsiteX25" fmla="*/ 2566554 w 3896591"/>
              <a:gd name="connsiteY25" fmla="*/ 503959 h 2093768"/>
              <a:gd name="connsiteX26" fmla="*/ 2561359 w 3896591"/>
              <a:gd name="connsiteY26" fmla="*/ 192232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34045 w 3896591"/>
              <a:gd name="connsiteY24" fmla="*/ 503959 h 2093768"/>
              <a:gd name="connsiteX25" fmla="*/ 2566554 w 3896591"/>
              <a:gd name="connsiteY25" fmla="*/ 503959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34045 w 3896591"/>
              <a:gd name="connsiteY24" fmla="*/ 503959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39241 w 3896591"/>
              <a:gd name="connsiteY23" fmla="*/ 223404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37954 w 3896591"/>
              <a:gd name="connsiteY22" fmla="*/ 181841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17173 w 3896591"/>
              <a:gd name="connsiteY21" fmla="*/ 15586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563832 w 3896591"/>
              <a:gd name="connsiteY20" fmla="*/ 15586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569027 w 3896591"/>
              <a:gd name="connsiteY19" fmla="*/ 192232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46959 w 3896591"/>
              <a:gd name="connsiteY18" fmla="*/ 223404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52154 w 3896591"/>
              <a:gd name="connsiteY17" fmla="*/ 519545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24841 w 3896591"/>
              <a:gd name="connsiteY16" fmla="*/ 514350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19645 w 3896591"/>
              <a:gd name="connsiteY15" fmla="*/ 228600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413164 w 3896591"/>
              <a:gd name="connsiteY14" fmla="*/ 197427 h 2093768"/>
              <a:gd name="connsiteX15" fmla="*/ 13040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13164 w 3896591"/>
              <a:gd name="connsiteY13" fmla="*/ 15586 h 2093768"/>
              <a:gd name="connsiteX14" fmla="*/ 1380259 w 3896591"/>
              <a:gd name="connsiteY14" fmla="*/ 178377 h 2093768"/>
              <a:gd name="connsiteX15" fmla="*/ 13040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380259 w 3896591"/>
              <a:gd name="connsiteY13" fmla="*/ 25977 h 2093768"/>
              <a:gd name="connsiteX14" fmla="*/ 1380259 w 3896591"/>
              <a:gd name="connsiteY14" fmla="*/ 178377 h 2093768"/>
              <a:gd name="connsiteX15" fmla="*/ 13040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380259 w 3896591"/>
              <a:gd name="connsiteY14" fmla="*/ 178377 h 2093768"/>
              <a:gd name="connsiteX15" fmla="*/ 13040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040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040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802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3708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802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294659 w 3896591"/>
              <a:gd name="connsiteY21" fmla="*/ 25977 h 2093768"/>
              <a:gd name="connsiteX22" fmla="*/ 23708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802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294659 w 3896591"/>
              <a:gd name="connsiteY21" fmla="*/ 25977 h 2093768"/>
              <a:gd name="connsiteX22" fmla="*/ 22946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994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802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294659 w 3896591"/>
              <a:gd name="connsiteY21" fmla="*/ 25977 h 2093768"/>
              <a:gd name="connsiteX22" fmla="*/ 2294659 w 3896591"/>
              <a:gd name="connsiteY22" fmla="*/ 178377 h 2093768"/>
              <a:gd name="connsiteX23" fmla="*/ 2218459 w 3896591"/>
              <a:gd name="connsiteY23" fmla="*/ 254577 h 2093768"/>
              <a:gd name="connsiteX24" fmla="*/ 2218459 w 3896591"/>
              <a:gd name="connsiteY24" fmla="*/ 559377 h 2093768"/>
              <a:gd name="connsiteX25" fmla="*/ 2599459 w 3896591"/>
              <a:gd name="connsiteY25" fmla="*/ 559377 h 2093768"/>
              <a:gd name="connsiteX26" fmla="*/ 25232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5195 h 2093768"/>
              <a:gd name="connsiteX1" fmla="*/ 3709554 w 3896591"/>
              <a:gd name="connsiteY1" fmla="*/ 5195 h 2093768"/>
              <a:gd name="connsiteX2" fmla="*/ 3865418 w 3896591"/>
              <a:gd name="connsiteY2" fmla="*/ 57150 h 2093768"/>
              <a:gd name="connsiteX3" fmla="*/ 3896591 w 3896591"/>
              <a:gd name="connsiteY3" fmla="*/ 207818 h 2093768"/>
              <a:gd name="connsiteX4" fmla="*/ 3891395 w 3896591"/>
              <a:gd name="connsiteY4" fmla="*/ 1880754 h 2093768"/>
              <a:gd name="connsiteX5" fmla="*/ 3875809 w 3896591"/>
              <a:gd name="connsiteY5" fmla="*/ 2047009 h 2093768"/>
              <a:gd name="connsiteX6" fmla="*/ 3699164 w 3896591"/>
              <a:gd name="connsiteY6" fmla="*/ 2093768 h 2093768"/>
              <a:gd name="connsiteX7" fmla="*/ 176645 w 3896591"/>
              <a:gd name="connsiteY7" fmla="*/ 2088572 h 2093768"/>
              <a:gd name="connsiteX8" fmla="*/ 51954 w 3896591"/>
              <a:gd name="connsiteY8" fmla="*/ 2052204 h 2093768"/>
              <a:gd name="connsiteX9" fmla="*/ 0 w 3896591"/>
              <a:gd name="connsiteY9" fmla="*/ 1943100 h 2093768"/>
              <a:gd name="connsiteX10" fmla="*/ 5195 w 3896591"/>
              <a:gd name="connsiteY10" fmla="*/ 166254 h 2093768"/>
              <a:gd name="connsiteX11" fmla="*/ 46759 w 3896591"/>
              <a:gd name="connsiteY11" fmla="*/ 57150 h 2093768"/>
              <a:gd name="connsiteX12" fmla="*/ 135082 w 3896591"/>
              <a:gd name="connsiteY12" fmla="*/ 0 h 2093768"/>
              <a:gd name="connsiteX13" fmla="*/ 1456459 w 3896591"/>
              <a:gd name="connsiteY13" fmla="*/ 25977 h 2093768"/>
              <a:gd name="connsiteX14" fmla="*/ 1456459 w 3896591"/>
              <a:gd name="connsiteY14" fmla="*/ 178377 h 2093768"/>
              <a:gd name="connsiteX15" fmla="*/ 1380259 w 3896591"/>
              <a:gd name="connsiteY15" fmla="*/ 254577 h 2093768"/>
              <a:gd name="connsiteX16" fmla="*/ 1380259 w 3896591"/>
              <a:gd name="connsiteY16" fmla="*/ 559377 h 2093768"/>
              <a:gd name="connsiteX17" fmla="*/ 1685059 w 3896591"/>
              <a:gd name="connsiteY17" fmla="*/ 559377 h 2093768"/>
              <a:gd name="connsiteX18" fmla="*/ 1685059 w 3896591"/>
              <a:gd name="connsiteY18" fmla="*/ 254577 h 2093768"/>
              <a:gd name="connsiteX19" fmla="*/ 1608859 w 3896591"/>
              <a:gd name="connsiteY19" fmla="*/ 178377 h 2093768"/>
              <a:gd name="connsiteX20" fmla="*/ 1608859 w 3896591"/>
              <a:gd name="connsiteY20" fmla="*/ 25977 h 2093768"/>
              <a:gd name="connsiteX21" fmla="*/ 2294659 w 3896591"/>
              <a:gd name="connsiteY21" fmla="*/ 25977 h 2093768"/>
              <a:gd name="connsiteX22" fmla="*/ 2294659 w 3896591"/>
              <a:gd name="connsiteY22" fmla="*/ 178377 h 2093768"/>
              <a:gd name="connsiteX23" fmla="*/ 2218459 w 3896591"/>
              <a:gd name="connsiteY23" fmla="*/ 254577 h 2093768"/>
              <a:gd name="connsiteX24" fmla="*/ 2218459 w 3896591"/>
              <a:gd name="connsiteY24" fmla="*/ 559377 h 2093768"/>
              <a:gd name="connsiteX25" fmla="*/ 2523259 w 3896591"/>
              <a:gd name="connsiteY25" fmla="*/ 559377 h 2093768"/>
              <a:gd name="connsiteX26" fmla="*/ 2523259 w 3896591"/>
              <a:gd name="connsiteY26" fmla="*/ 254577 h 2093768"/>
              <a:gd name="connsiteX27" fmla="*/ 2447059 w 3896591"/>
              <a:gd name="connsiteY27" fmla="*/ 178377 h 2093768"/>
              <a:gd name="connsiteX28" fmla="*/ 2447059 w 3896591"/>
              <a:gd name="connsiteY28" fmla="*/ 25977 h 2093768"/>
              <a:gd name="connsiteX29" fmla="*/ 3184814 w 3896591"/>
              <a:gd name="connsiteY29" fmla="*/ 5195 h 2093768"/>
              <a:gd name="connsiteX0" fmla="*/ 3184814 w 3896591"/>
              <a:gd name="connsiteY0" fmla="*/ 0 h 2088573"/>
              <a:gd name="connsiteX1" fmla="*/ 3709554 w 3896591"/>
              <a:gd name="connsiteY1" fmla="*/ 0 h 2088573"/>
              <a:gd name="connsiteX2" fmla="*/ 3865418 w 3896591"/>
              <a:gd name="connsiteY2" fmla="*/ 51955 h 2088573"/>
              <a:gd name="connsiteX3" fmla="*/ 3896591 w 3896591"/>
              <a:gd name="connsiteY3" fmla="*/ 202623 h 2088573"/>
              <a:gd name="connsiteX4" fmla="*/ 3891395 w 3896591"/>
              <a:gd name="connsiteY4" fmla="*/ 1875559 h 2088573"/>
              <a:gd name="connsiteX5" fmla="*/ 3875809 w 3896591"/>
              <a:gd name="connsiteY5" fmla="*/ 2041814 h 2088573"/>
              <a:gd name="connsiteX6" fmla="*/ 3699164 w 3896591"/>
              <a:gd name="connsiteY6" fmla="*/ 2088573 h 2088573"/>
              <a:gd name="connsiteX7" fmla="*/ 176645 w 3896591"/>
              <a:gd name="connsiteY7" fmla="*/ 2083377 h 2088573"/>
              <a:gd name="connsiteX8" fmla="*/ 51954 w 3896591"/>
              <a:gd name="connsiteY8" fmla="*/ 2047009 h 2088573"/>
              <a:gd name="connsiteX9" fmla="*/ 0 w 3896591"/>
              <a:gd name="connsiteY9" fmla="*/ 1937905 h 2088573"/>
              <a:gd name="connsiteX10" fmla="*/ 5195 w 3896591"/>
              <a:gd name="connsiteY10" fmla="*/ 161059 h 2088573"/>
              <a:gd name="connsiteX11" fmla="*/ 46759 w 3896591"/>
              <a:gd name="connsiteY11" fmla="*/ 51955 h 2088573"/>
              <a:gd name="connsiteX12" fmla="*/ 84859 w 3896591"/>
              <a:gd name="connsiteY12" fmla="*/ 20782 h 2088573"/>
              <a:gd name="connsiteX13" fmla="*/ 1456459 w 3896591"/>
              <a:gd name="connsiteY13" fmla="*/ 20782 h 2088573"/>
              <a:gd name="connsiteX14" fmla="*/ 1456459 w 3896591"/>
              <a:gd name="connsiteY14" fmla="*/ 173182 h 2088573"/>
              <a:gd name="connsiteX15" fmla="*/ 1380259 w 3896591"/>
              <a:gd name="connsiteY15" fmla="*/ 249382 h 2088573"/>
              <a:gd name="connsiteX16" fmla="*/ 1380259 w 3896591"/>
              <a:gd name="connsiteY16" fmla="*/ 554182 h 2088573"/>
              <a:gd name="connsiteX17" fmla="*/ 1685059 w 3896591"/>
              <a:gd name="connsiteY17" fmla="*/ 554182 h 2088573"/>
              <a:gd name="connsiteX18" fmla="*/ 1685059 w 3896591"/>
              <a:gd name="connsiteY18" fmla="*/ 249382 h 2088573"/>
              <a:gd name="connsiteX19" fmla="*/ 1608859 w 3896591"/>
              <a:gd name="connsiteY19" fmla="*/ 173182 h 2088573"/>
              <a:gd name="connsiteX20" fmla="*/ 1608859 w 3896591"/>
              <a:gd name="connsiteY20" fmla="*/ 20782 h 2088573"/>
              <a:gd name="connsiteX21" fmla="*/ 2294659 w 3896591"/>
              <a:gd name="connsiteY21" fmla="*/ 20782 h 2088573"/>
              <a:gd name="connsiteX22" fmla="*/ 2294659 w 3896591"/>
              <a:gd name="connsiteY22" fmla="*/ 173182 h 2088573"/>
              <a:gd name="connsiteX23" fmla="*/ 2218459 w 3896591"/>
              <a:gd name="connsiteY23" fmla="*/ 249382 h 2088573"/>
              <a:gd name="connsiteX24" fmla="*/ 2218459 w 3896591"/>
              <a:gd name="connsiteY24" fmla="*/ 554182 h 2088573"/>
              <a:gd name="connsiteX25" fmla="*/ 2523259 w 3896591"/>
              <a:gd name="connsiteY25" fmla="*/ 554182 h 2088573"/>
              <a:gd name="connsiteX26" fmla="*/ 2523259 w 3896591"/>
              <a:gd name="connsiteY26" fmla="*/ 249382 h 2088573"/>
              <a:gd name="connsiteX27" fmla="*/ 2447059 w 3896591"/>
              <a:gd name="connsiteY27" fmla="*/ 173182 h 2088573"/>
              <a:gd name="connsiteX28" fmla="*/ 2447059 w 3896591"/>
              <a:gd name="connsiteY28" fmla="*/ 20782 h 2088573"/>
              <a:gd name="connsiteX29" fmla="*/ 3184814 w 3896591"/>
              <a:gd name="connsiteY29" fmla="*/ 0 h 2088573"/>
              <a:gd name="connsiteX0" fmla="*/ 3184814 w 3896591"/>
              <a:gd name="connsiteY0" fmla="*/ 0 h 2088573"/>
              <a:gd name="connsiteX1" fmla="*/ 3709554 w 3896591"/>
              <a:gd name="connsiteY1" fmla="*/ 0 h 2088573"/>
              <a:gd name="connsiteX2" fmla="*/ 3865418 w 3896591"/>
              <a:gd name="connsiteY2" fmla="*/ 51955 h 2088573"/>
              <a:gd name="connsiteX3" fmla="*/ 3896591 w 3896591"/>
              <a:gd name="connsiteY3" fmla="*/ 202623 h 2088573"/>
              <a:gd name="connsiteX4" fmla="*/ 3891395 w 3896591"/>
              <a:gd name="connsiteY4" fmla="*/ 1875559 h 2088573"/>
              <a:gd name="connsiteX5" fmla="*/ 3875809 w 3896591"/>
              <a:gd name="connsiteY5" fmla="*/ 2041814 h 2088573"/>
              <a:gd name="connsiteX6" fmla="*/ 3699164 w 3896591"/>
              <a:gd name="connsiteY6" fmla="*/ 2088573 h 2088573"/>
              <a:gd name="connsiteX7" fmla="*/ 176645 w 3896591"/>
              <a:gd name="connsiteY7" fmla="*/ 2083377 h 2088573"/>
              <a:gd name="connsiteX8" fmla="*/ 51954 w 3896591"/>
              <a:gd name="connsiteY8" fmla="*/ 2047009 h 2088573"/>
              <a:gd name="connsiteX9" fmla="*/ 0 w 3896591"/>
              <a:gd name="connsiteY9" fmla="*/ 1937905 h 2088573"/>
              <a:gd name="connsiteX10" fmla="*/ 8659 w 3896591"/>
              <a:gd name="connsiteY10" fmla="*/ 173182 h 2088573"/>
              <a:gd name="connsiteX11" fmla="*/ 46759 w 3896591"/>
              <a:gd name="connsiteY11" fmla="*/ 51955 h 2088573"/>
              <a:gd name="connsiteX12" fmla="*/ 84859 w 3896591"/>
              <a:gd name="connsiteY12" fmla="*/ 20782 h 2088573"/>
              <a:gd name="connsiteX13" fmla="*/ 1456459 w 3896591"/>
              <a:gd name="connsiteY13" fmla="*/ 20782 h 2088573"/>
              <a:gd name="connsiteX14" fmla="*/ 1456459 w 3896591"/>
              <a:gd name="connsiteY14" fmla="*/ 173182 h 2088573"/>
              <a:gd name="connsiteX15" fmla="*/ 1380259 w 3896591"/>
              <a:gd name="connsiteY15" fmla="*/ 249382 h 2088573"/>
              <a:gd name="connsiteX16" fmla="*/ 1380259 w 3896591"/>
              <a:gd name="connsiteY16" fmla="*/ 554182 h 2088573"/>
              <a:gd name="connsiteX17" fmla="*/ 1685059 w 3896591"/>
              <a:gd name="connsiteY17" fmla="*/ 554182 h 2088573"/>
              <a:gd name="connsiteX18" fmla="*/ 1685059 w 3896591"/>
              <a:gd name="connsiteY18" fmla="*/ 249382 h 2088573"/>
              <a:gd name="connsiteX19" fmla="*/ 1608859 w 3896591"/>
              <a:gd name="connsiteY19" fmla="*/ 173182 h 2088573"/>
              <a:gd name="connsiteX20" fmla="*/ 1608859 w 3896591"/>
              <a:gd name="connsiteY20" fmla="*/ 20782 h 2088573"/>
              <a:gd name="connsiteX21" fmla="*/ 2294659 w 3896591"/>
              <a:gd name="connsiteY21" fmla="*/ 20782 h 2088573"/>
              <a:gd name="connsiteX22" fmla="*/ 2294659 w 3896591"/>
              <a:gd name="connsiteY22" fmla="*/ 173182 h 2088573"/>
              <a:gd name="connsiteX23" fmla="*/ 2218459 w 3896591"/>
              <a:gd name="connsiteY23" fmla="*/ 249382 h 2088573"/>
              <a:gd name="connsiteX24" fmla="*/ 2218459 w 3896591"/>
              <a:gd name="connsiteY24" fmla="*/ 554182 h 2088573"/>
              <a:gd name="connsiteX25" fmla="*/ 2523259 w 3896591"/>
              <a:gd name="connsiteY25" fmla="*/ 554182 h 2088573"/>
              <a:gd name="connsiteX26" fmla="*/ 2523259 w 3896591"/>
              <a:gd name="connsiteY26" fmla="*/ 249382 h 2088573"/>
              <a:gd name="connsiteX27" fmla="*/ 2447059 w 3896591"/>
              <a:gd name="connsiteY27" fmla="*/ 173182 h 2088573"/>
              <a:gd name="connsiteX28" fmla="*/ 2447059 w 3896591"/>
              <a:gd name="connsiteY28" fmla="*/ 20782 h 2088573"/>
              <a:gd name="connsiteX29" fmla="*/ 3184814 w 3896591"/>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45027 w 3889664"/>
              <a:gd name="connsiteY8" fmla="*/ 2047009 h 2088573"/>
              <a:gd name="connsiteX9" fmla="*/ 1732 w 3889664"/>
              <a:gd name="connsiteY9" fmla="*/ 1925782 h 2088573"/>
              <a:gd name="connsiteX10" fmla="*/ 1732 w 3889664"/>
              <a:gd name="connsiteY10" fmla="*/ 173182 h 2088573"/>
              <a:gd name="connsiteX11" fmla="*/ 39832 w 3889664"/>
              <a:gd name="connsiteY11" fmla="*/ 51955 h 2088573"/>
              <a:gd name="connsiteX12" fmla="*/ 77932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45027 w 3889664"/>
              <a:gd name="connsiteY8" fmla="*/ 2047009 h 2088573"/>
              <a:gd name="connsiteX9" fmla="*/ 1732 w 3889664"/>
              <a:gd name="connsiteY9" fmla="*/ 1925782 h 2088573"/>
              <a:gd name="connsiteX10" fmla="*/ 1732 w 3889664"/>
              <a:gd name="connsiteY10" fmla="*/ 173182 h 2088573"/>
              <a:gd name="connsiteX11" fmla="*/ 39832 w 3889664"/>
              <a:gd name="connsiteY11" fmla="*/ 51955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45027 w 3889664"/>
              <a:gd name="connsiteY8" fmla="*/ 2047009 h 2088573"/>
              <a:gd name="connsiteX9" fmla="*/ 1732 w 3889664"/>
              <a:gd name="connsiteY9" fmla="*/ 1925782 h 2088573"/>
              <a:gd name="connsiteX10" fmla="*/ 1732 w 3889664"/>
              <a:gd name="connsiteY10" fmla="*/ 173182 h 2088573"/>
              <a:gd name="connsiteX11" fmla="*/ 1731 w 3889664"/>
              <a:gd name="connsiteY11" fmla="*/ 20782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1731 w 3889664"/>
              <a:gd name="connsiteY11" fmla="*/ 20782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1731 w 3889664"/>
              <a:gd name="connsiteY11" fmla="*/ 20782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1731 w 3889664"/>
              <a:gd name="connsiteY11" fmla="*/ 20782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265056 w 3976833"/>
              <a:gd name="connsiteY0" fmla="*/ 30018 h 2118591"/>
              <a:gd name="connsiteX1" fmla="*/ 3789796 w 3976833"/>
              <a:gd name="connsiteY1" fmla="*/ 30018 h 2118591"/>
              <a:gd name="connsiteX2" fmla="*/ 3945660 w 3976833"/>
              <a:gd name="connsiteY2" fmla="*/ 81973 h 2118591"/>
              <a:gd name="connsiteX3" fmla="*/ 3976833 w 3976833"/>
              <a:gd name="connsiteY3" fmla="*/ 232641 h 2118591"/>
              <a:gd name="connsiteX4" fmla="*/ 3971637 w 3976833"/>
              <a:gd name="connsiteY4" fmla="*/ 1905577 h 2118591"/>
              <a:gd name="connsiteX5" fmla="*/ 3956051 w 3976833"/>
              <a:gd name="connsiteY5" fmla="*/ 2071832 h 2118591"/>
              <a:gd name="connsiteX6" fmla="*/ 3779406 w 3976833"/>
              <a:gd name="connsiteY6" fmla="*/ 2118591 h 2118591"/>
              <a:gd name="connsiteX7" fmla="*/ 256887 w 3976833"/>
              <a:gd name="connsiteY7" fmla="*/ 2113395 h 2118591"/>
              <a:gd name="connsiteX8" fmla="*/ 88900 w 3976833"/>
              <a:gd name="connsiteY8" fmla="*/ 2108200 h 2118591"/>
              <a:gd name="connsiteX9" fmla="*/ 88901 w 3976833"/>
              <a:gd name="connsiteY9" fmla="*/ 1955800 h 2118591"/>
              <a:gd name="connsiteX10" fmla="*/ 88901 w 3976833"/>
              <a:gd name="connsiteY10" fmla="*/ 203200 h 2118591"/>
              <a:gd name="connsiteX11" fmla="*/ 88900 w 3976833"/>
              <a:gd name="connsiteY11" fmla="*/ 50800 h 2118591"/>
              <a:gd name="connsiteX12" fmla="*/ 241300 w 3976833"/>
              <a:gd name="connsiteY12" fmla="*/ 50800 h 2118591"/>
              <a:gd name="connsiteX13" fmla="*/ 1536701 w 3976833"/>
              <a:gd name="connsiteY13" fmla="*/ 50800 h 2118591"/>
              <a:gd name="connsiteX14" fmla="*/ 1536701 w 3976833"/>
              <a:gd name="connsiteY14" fmla="*/ 203200 h 2118591"/>
              <a:gd name="connsiteX15" fmla="*/ 1460501 w 3976833"/>
              <a:gd name="connsiteY15" fmla="*/ 279400 h 2118591"/>
              <a:gd name="connsiteX16" fmla="*/ 1460501 w 3976833"/>
              <a:gd name="connsiteY16" fmla="*/ 584200 h 2118591"/>
              <a:gd name="connsiteX17" fmla="*/ 1765301 w 3976833"/>
              <a:gd name="connsiteY17" fmla="*/ 584200 h 2118591"/>
              <a:gd name="connsiteX18" fmla="*/ 1765301 w 3976833"/>
              <a:gd name="connsiteY18" fmla="*/ 279400 h 2118591"/>
              <a:gd name="connsiteX19" fmla="*/ 1689101 w 3976833"/>
              <a:gd name="connsiteY19" fmla="*/ 203200 h 2118591"/>
              <a:gd name="connsiteX20" fmla="*/ 1689101 w 3976833"/>
              <a:gd name="connsiteY20" fmla="*/ 50800 h 2118591"/>
              <a:gd name="connsiteX21" fmla="*/ 2374901 w 3976833"/>
              <a:gd name="connsiteY21" fmla="*/ 50800 h 2118591"/>
              <a:gd name="connsiteX22" fmla="*/ 2374901 w 3976833"/>
              <a:gd name="connsiteY22" fmla="*/ 203200 h 2118591"/>
              <a:gd name="connsiteX23" fmla="*/ 2298701 w 3976833"/>
              <a:gd name="connsiteY23" fmla="*/ 279400 h 2118591"/>
              <a:gd name="connsiteX24" fmla="*/ 2298701 w 3976833"/>
              <a:gd name="connsiteY24" fmla="*/ 584200 h 2118591"/>
              <a:gd name="connsiteX25" fmla="*/ 2603501 w 3976833"/>
              <a:gd name="connsiteY25" fmla="*/ 584200 h 2118591"/>
              <a:gd name="connsiteX26" fmla="*/ 2603501 w 3976833"/>
              <a:gd name="connsiteY26" fmla="*/ 279400 h 2118591"/>
              <a:gd name="connsiteX27" fmla="*/ 2527301 w 3976833"/>
              <a:gd name="connsiteY27" fmla="*/ 203200 h 2118591"/>
              <a:gd name="connsiteX28" fmla="*/ 2527301 w 3976833"/>
              <a:gd name="connsiteY28" fmla="*/ 50800 h 2118591"/>
              <a:gd name="connsiteX29" fmla="*/ 3265056 w 3976833"/>
              <a:gd name="connsiteY29" fmla="*/ 30018 h 2118591"/>
              <a:gd name="connsiteX0" fmla="*/ 3265056 w 3976833"/>
              <a:gd name="connsiteY0" fmla="*/ 0 h 2088573"/>
              <a:gd name="connsiteX1" fmla="*/ 3789796 w 3976833"/>
              <a:gd name="connsiteY1" fmla="*/ 0 h 2088573"/>
              <a:gd name="connsiteX2" fmla="*/ 3945660 w 3976833"/>
              <a:gd name="connsiteY2" fmla="*/ 51955 h 2088573"/>
              <a:gd name="connsiteX3" fmla="*/ 3976833 w 3976833"/>
              <a:gd name="connsiteY3" fmla="*/ 202623 h 2088573"/>
              <a:gd name="connsiteX4" fmla="*/ 3971637 w 3976833"/>
              <a:gd name="connsiteY4" fmla="*/ 1875559 h 2088573"/>
              <a:gd name="connsiteX5" fmla="*/ 3956051 w 3976833"/>
              <a:gd name="connsiteY5" fmla="*/ 2041814 h 2088573"/>
              <a:gd name="connsiteX6" fmla="*/ 3779406 w 3976833"/>
              <a:gd name="connsiteY6" fmla="*/ 2088573 h 2088573"/>
              <a:gd name="connsiteX7" fmla="*/ 256887 w 3976833"/>
              <a:gd name="connsiteY7" fmla="*/ 2083377 h 2088573"/>
              <a:gd name="connsiteX8" fmla="*/ 88900 w 3976833"/>
              <a:gd name="connsiteY8" fmla="*/ 2078182 h 2088573"/>
              <a:gd name="connsiteX9" fmla="*/ 88901 w 3976833"/>
              <a:gd name="connsiteY9" fmla="*/ 1925782 h 2088573"/>
              <a:gd name="connsiteX10" fmla="*/ 88901 w 3976833"/>
              <a:gd name="connsiteY10" fmla="*/ 173182 h 2088573"/>
              <a:gd name="connsiteX11" fmla="*/ 88900 w 3976833"/>
              <a:gd name="connsiteY11" fmla="*/ 20782 h 2088573"/>
              <a:gd name="connsiteX12" fmla="*/ 241300 w 3976833"/>
              <a:gd name="connsiteY12" fmla="*/ 20782 h 2088573"/>
              <a:gd name="connsiteX13" fmla="*/ 1536701 w 3976833"/>
              <a:gd name="connsiteY13" fmla="*/ 20782 h 2088573"/>
              <a:gd name="connsiteX14" fmla="*/ 1536701 w 3976833"/>
              <a:gd name="connsiteY14" fmla="*/ 173182 h 2088573"/>
              <a:gd name="connsiteX15" fmla="*/ 1460501 w 3976833"/>
              <a:gd name="connsiteY15" fmla="*/ 249382 h 2088573"/>
              <a:gd name="connsiteX16" fmla="*/ 1460501 w 3976833"/>
              <a:gd name="connsiteY16" fmla="*/ 554182 h 2088573"/>
              <a:gd name="connsiteX17" fmla="*/ 1765301 w 3976833"/>
              <a:gd name="connsiteY17" fmla="*/ 554182 h 2088573"/>
              <a:gd name="connsiteX18" fmla="*/ 1765301 w 3976833"/>
              <a:gd name="connsiteY18" fmla="*/ 249382 h 2088573"/>
              <a:gd name="connsiteX19" fmla="*/ 1689101 w 3976833"/>
              <a:gd name="connsiteY19" fmla="*/ 173182 h 2088573"/>
              <a:gd name="connsiteX20" fmla="*/ 1689101 w 3976833"/>
              <a:gd name="connsiteY20" fmla="*/ 20782 h 2088573"/>
              <a:gd name="connsiteX21" fmla="*/ 2374901 w 3976833"/>
              <a:gd name="connsiteY21" fmla="*/ 20782 h 2088573"/>
              <a:gd name="connsiteX22" fmla="*/ 2374901 w 3976833"/>
              <a:gd name="connsiteY22" fmla="*/ 173182 h 2088573"/>
              <a:gd name="connsiteX23" fmla="*/ 2298701 w 3976833"/>
              <a:gd name="connsiteY23" fmla="*/ 249382 h 2088573"/>
              <a:gd name="connsiteX24" fmla="*/ 2298701 w 3976833"/>
              <a:gd name="connsiteY24" fmla="*/ 554182 h 2088573"/>
              <a:gd name="connsiteX25" fmla="*/ 2603501 w 3976833"/>
              <a:gd name="connsiteY25" fmla="*/ 554182 h 2088573"/>
              <a:gd name="connsiteX26" fmla="*/ 2603501 w 3976833"/>
              <a:gd name="connsiteY26" fmla="*/ 249382 h 2088573"/>
              <a:gd name="connsiteX27" fmla="*/ 2527301 w 3976833"/>
              <a:gd name="connsiteY27" fmla="*/ 173182 h 2088573"/>
              <a:gd name="connsiteX28" fmla="*/ 2527301 w 3976833"/>
              <a:gd name="connsiteY28" fmla="*/ 20782 h 2088573"/>
              <a:gd name="connsiteX29" fmla="*/ 3265056 w 3976833"/>
              <a:gd name="connsiteY29" fmla="*/ 0 h 2088573"/>
              <a:gd name="connsiteX0" fmla="*/ 3265056 w 3976833"/>
              <a:gd name="connsiteY0" fmla="*/ 0 h 2088573"/>
              <a:gd name="connsiteX1" fmla="*/ 3789796 w 3976833"/>
              <a:gd name="connsiteY1" fmla="*/ 0 h 2088573"/>
              <a:gd name="connsiteX2" fmla="*/ 3945660 w 3976833"/>
              <a:gd name="connsiteY2" fmla="*/ 51955 h 2088573"/>
              <a:gd name="connsiteX3" fmla="*/ 3976833 w 3976833"/>
              <a:gd name="connsiteY3" fmla="*/ 202623 h 2088573"/>
              <a:gd name="connsiteX4" fmla="*/ 3971637 w 3976833"/>
              <a:gd name="connsiteY4" fmla="*/ 1875559 h 2088573"/>
              <a:gd name="connsiteX5" fmla="*/ 3956051 w 3976833"/>
              <a:gd name="connsiteY5" fmla="*/ 2041814 h 2088573"/>
              <a:gd name="connsiteX6" fmla="*/ 3779406 w 3976833"/>
              <a:gd name="connsiteY6" fmla="*/ 2088573 h 2088573"/>
              <a:gd name="connsiteX7" fmla="*/ 256887 w 3976833"/>
              <a:gd name="connsiteY7" fmla="*/ 2083377 h 2088573"/>
              <a:gd name="connsiteX8" fmla="*/ 88900 w 3976833"/>
              <a:gd name="connsiteY8" fmla="*/ 2078182 h 2088573"/>
              <a:gd name="connsiteX9" fmla="*/ 88901 w 3976833"/>
              <a:gd name="connsiteY9" fmla="*/ 1925782 h 2088573"/>
              <a:gd name="connsiteX10" fmla="*/ 88901 w 3976833"/>
              <a:gd name="connsiteY10" fmla="*/ 173182 h 2088573"/>
              <a:gd name="connsiteX11" fmla="*/ 88901 w 3976833"/>
              <a:gd name="connsiteY11" fmla="*/ 20782 h 2088573"/>
              <a:gd name="connsiteX12" fmla="*/ 241300 w 3976833"/>
              <a:gd name="connsiteY12" fmla="*/ 20782 h 2088573"/>
              <a:gd name="connsiteX13" fmla="*/ 1536701 w 3976833"/>
              <a:gd name="connsiteY13" fmla="*/ 20782 h 2088573"/>
              <a:gd name="connsiteX14" fmla="*/ 1536701 w 3976833"/>
              <a:gd name="connsiteY14" fmla="*/ 173182 h 2088573"/>
              <a:gd name="connsiteX15" fmla="*/ 1460501 w 3976833"/>
              <a:gd name="connsiteY15" fmla="*/ 249382 h 2088573"/>
              <a:gd name="connsiteX16" fmla="*/ 1460501 w 3976833"/>
              <a:gd name="connsiteY16" fmla="*/ 554182 h 2088573"/>
              <a:gd name="connsiteX17" fmla="*/ 1765301 w 3976833"/>
              <a:gd name="connsiteY17" fmla="*/ 554182 h 2088573"/>
              <a:gd name="connsiteX18" fmla="*/ 1765301 w 3976833"/>
              <a:gd name="connsiteY18" fmla="*/ 249382 h 2088573"/>
              <a:gd name="connsiteX19" fmla="*/ 1689101 w 3976833"/>
              <a:gd name="connsiteY19" fmla="*/ 173182 h 2088573"/>
              <a:gd name="connsiteX20" fmla="*/ 1689101 w 3976833"/>
              <a:gd name="connsiteY20" fmla="*/ 20782 h 2088573"/>
              <a:gd name="connsiteX21" fmla="*/ 2374901 w 3976833"/>
              <a:gd name="connsiteY21" fmla="*/ 20782 h 2088573"/>
              <a:gd name="connsiteX22" fmla="*/ 2374901 w 3976833"/>
              <a:gd name="connsiteY22" fmla="*/ 173182 h 2088573"/>
              <a:gd name="connsiteX23" fmla="*/ 2298701 w 3976833"/>
              <a:gd name="connsiteY23" fmla="*/ 249382 h 2088573"/>
              <a:gd name="connsiteX24" fmla="*/ 2298701 w 3976833"/>
              <a:gd name="connsiteY24" fmla="*/ 554182 h 2088573"/>
              <a:gd name="connsiteX25" fmla="*/ 2603501 w 3976833"/>
              <a:gd name="connsiteY25" fmla="*/ 554182 h 2088573"/>
              <a:gd name="connsiteX26" fmla="*/ 2603501 w 3976833"/>
              <a:gd name="connsiteY26" fmla="*/ 249382 h 2088573"/>
              <a:gd name="connsiteX27" fmla="*/ 2527301 w 3976833"/>
              <a:gd name="connsiteY27" fmla="*/ 173182 h 2088573"/>
              <a:gd name="connsiteX28" fmla="*/ 2527301 w 3976833"/>
              <a:gd name="connsiteY28" fmla="*/ 20782 h 2088573"/>
              <a:gd name="connsiteX29" fmla="*/ 3265056 w 3976833"/>
              <a:gd name="connsiteY29" fmla="*/ 0 h 2088573"/>
              <a:gd name="connsiteX0" fmla="*/ 3265056 w 3976833"/>
              <a:gd name="connsiteY0" fmla="*/ 218136 h 2306709"/>
              <a:gd name="connsiteX1" fmla="*/ 3789796 w 3976833"/>
              <a:gd name="connsiteY1" fmla="*/ 218136 h 2306709"/>
              <a:gd name="connsiteX2" fmla="*/ 3945660 w 3976833"/>
              <a:gd name="connsiteY2" fmla="*/ 270091 h 2306709"/>
              <a:gd name="connsiteX3" fmla="*/ 3976833 w 3976833"/>
              <a:gd name="connsiteY3" fmla="*/ 420759 h 2306709"/>
              <a:gd name="connsiteX4" fmla="*/ 3971637 w 3976833"/>
              <a:gd name="connsiteY4" fmla="*/ 2093695 h 2306709"/>
              <a:gd name="connsiteX5" fmla="*/ 3956051 w 3976833"/>
              <a:gd name="connsiteY5" fmla="*/ 2259950 h 2306709"/>
              <a:gd name="connsiteX6" fmla="*/ 3779406 w 3976833"/>
              <a:gd name="connsiteY6" fmla="*/ 2306709 h 2306709"/>
              <a:gd name="connsiteX7" fmla="*/ 256887 w 3976833"/>
              <a:gd name="connsiteY7" fmla="*/ 2301513 h 2306709"/>
              <a:gd name="connsiteX8" fmla="*/ 88900 w 3976833"/>
              <a:gd name="connsiteY8" fmla="*/ 2296318 h 2306709"/>
              <a:gd name="connsiteX9" fmla="*/ 88901 w 3976833"/>
              <a:gd name="connsiteY9" fmla="*/ 2143918 h 2306709"/>
              <a:gd name="connsiteX10" fmla="*/ 88901 w 3976833"/>
              <a:gd name="connsiteY10" fmla="*/ 391318 h 2306709"/>
              <a:gd name="connsiteX11" fmla="*/ 88901 w 3976833"/>
              <a:gd name="connsiteY11" fmla="*/ 238918 h 2306709"/>
              <a:gd name="connsiteX12" fmla="*/ 241300 w 3976833"/>
              <a:gd name="connsiteY12" fmla="*/ 238918 h 2306709"/>
              <a:gd name="connsiteX13" fmla="*/ 1536701 w 3976833"/>
              <a:gd name="connsiteY13" fmla="*/ 238918 h 2306709"/>
              <a:gd name="connsiteX14" fmla="*/ 1536701 w 3976833"/>
              <a:gd name="connsiteY14" fmla="*/ 391318 h 2306709"/>
              <a:gd name="connsiteX15" fmla="*/ 1460501 w 3976833"/>
              <a:gd name="connsiteY15" fmla="*/ 467518 h 2306709"/>
              <a:gd name="connsiteX16" fmla="*/ 1460501 w 3976833"/>
              <a:gd name="connsiteY16" fmla="*/ 772318 h 2306709"/>
              <a:gd name="connsiteX17" fmla="*/ 1765301 w 3976833"/>
              <a:gd name="connsiteY17" fmla="*/ 772318 h 2306709"/>
              <a:gd name="connsiteX18" fmla="*/ 1765301 w 3976833"/>
              <a:gd name="connsiteY18" fmla="*/ 467518 h 2306709"/>
              <a:gd name="connsiteX19" fmla="*/ 1689101 w 3976833"/>
              <a:gd name="connsiteY19" fmla="*/ 391318 h 2306709"/>
              <a:gd name="connsiteX20" fmla="*/ 1689101 w 3976833"/>
              <a:gd name="connsiteY20" fmla="*/ 238918 h 2306709"/>
              <a:gd name="connsiteX21" fmla="*/ 2374901 w 3976833"/>
              <a:gd name="connsiteY21" fmla="*/ 238918 h 2306709"/>
              <a:gd name="connsiteX22" fmla="*/ 2374901 w 3976833"/>
              <a:gd name="connsiteY22" fmla="*/ 391318 h 2306709"/>
              <a:gd name="connsiteX23" fmla="*/ 2298701 w 3976833"/>
              <a:gd name="connsiteY23" fmla="*/ 467518 h 2306709"/>
              <a:gd name="connsiteX24" fmla="*/ 2298701 w 3976833"/>
              <a:gd name="connsiteY24" fmla="*/ 772318 h 2306709"/>
              <a:gd name="connsiteX25" fmla="*/ 2603501 w 3976833"/>
              <a:gd name="connsiteY25" fmla="*/ 772318 h 2306709"/>
              <a:gd name="connsiteX26" fmla="*/ 2603501 w 3976833"/>
              <a:gd name="connsiteY26" fmla="*/ 467518 h 2306709"/>
              <a:gd name="connsiteX27" fmla="*/ 2527301 w 3976833"/>
              <a:gd name="connsiteY27" fmla="*/ 391318 h 2306709"/>
              <a:gd name="connsiteX28" fmla="*/ 2527301 w 3976833"/>
              <a:gd name="connsiteY28" fmla="*/ 238918 h 2306709"/>
              <a:gd name="connsiteX29" fmla="*/ 3265056 w 3976833"/>
              <a:gd name="connsiteY29" fmla="*/ 218136 h 2306709"/>
              <a:gd name="connsiteX0" fmla="*/ 3177887 w 3889664"/>
              <a:gd name="connsiteY0" fmla="*/ 218136 h 2306709"/>
              <a:gd name="connsiteX1" fmla="*/ 3702627 w 3889664"/>
              <a:gd name="connsiteY1" fmla="*/ 218136 h 2306709"/>
              <a:gd name="connsiteX2" fmla="*/ 3858491 w 3889664"/>
              <a:gd name="connsiteY2" fmla="*/ 270091 h 2306709"/>
              <a:gd name="connsiteX3" fmla="*/ 3889664 w 3889664"/>
              <a:gd name="connsiteY3" fmla="*/ 420759 h 2306709"/>
              <a:gd name="connsiteX4" fmla="*/ 3884468 w 3889664"/>
              <a:gd name="connsiteY4" fmla="*/ 2093695 h 2306709"/>
              <a:gd name="connsiteX5" fmla="*/ 3868882 w 3889664"/>
              <a:gd name="connsiteY5" fmla="*/ 2259950 h 2306709"/>
              <a:gd name="connsiteX6" fmla="*/ 3692237 w 3889664"/>
              <a:gd name="connsiteY6" fmla="*/ 2306709 h 2306709"/>
              <a:gd name="connsiteX7" fmla="*/ 169718 w 3889664"/>
              <a:gd name="connsiteY7" fmla="*/ 2301513 h 2306709"/>
              <a:gd name="connsiteX8" fmla="*/ 1731 w 3889664"/>
              <a:gd name="connsiteY8" fmla="*/ 2296318 h 2306709"/>
              <a:gd name="connsiteX9" fmla="*/ 1732 w 3889664"/>
              <a:gd name="connsiteY9" fmla="*/ 2143918 h 2306709"/>
              <a:gd name="connsiteX10" fmla="*/ 1732 w 3889664"/>
              <a:gd name="connsiteY10" fmla="*/ 391318 h 2306709"/>
              <a:gd name="connsiteX11" fmla="*/ 1732 w 3889664"/>
              <a:gd name="connsiteY11" fmla="*/ 238918 h 2306709"/>
              <a:gd name="connsiteX12" fmla="*/ 154131 w 3889664"/>
              <a:gd name="connsiteY12" fmla="*/ 238918 h 2306709"/>
              <a:gd name="connsiteX13" fmla="*/ 1449532 w 3889664"/>
              <a:gd name="connsiteY13" fmla="*/ 238918 h 2306709"/>
              <a:gd name="connsiteX14" fmla="*/ 1449532 w 3889664"/>
              <a:gd name="connsiteY14" fmla="*/ 391318 h 2306709"/>
              <a:gd name="connsiteX15" fmla="*/ 1373332 w 3889664"/>
              <a:gd name="connsiteY15" fmla="*/ 467518 h 2306709"/>
              <a:gd name="connsiteX16" fmla="*/ 1373332 w 3889664"/>
              <a:gd name="connsiteY16" fmla="*/ 772318 h 2306709"/>
              <a:gd name="connsiteX17" fmla="*/ 1678132 w 3889664"/>
              <a:gd name="connsiteY17" fmla="*/ 772318 h 2306709"/>
              <a:gd name="connsiteX18" fmla="*/ 1678132 w 3889664"/>
              <a:gd name="connsiteY18" fmla="*/ 467518 h 2306709"/>
              <a:gd name="connsiteX19" fmla="*/ 1601932 w 3889664"/>
              <a:gd name="connsiteY19" fmla="*/ 391318 h 2306709"/>
              <a:gd name="connsiteX20" fmla="*/ 1601932 w 3889664"/>
              <a:gd name="connsiteY20" fmla="*/ 238918 h 2306709"/>
              <a:gd name="connsiteX21" fmla="*/ 2287732 w 3889664"/>
              <a:gd name="connsiteY21" fmla="*/ 238918 h 2306709"/>
              <a:gd name="connsiteX22" fmla="*/ 2287732 w 3889664"/>
              <a:gd name="connsiteY22" fmla="*/ 391318 h 2306709"/>
              <a:gd name="connsiteX23" fmla="*/ 2211532 w 3889664"/>
              <a:gd name="connsiteY23" fmla="*/ 467518 h 2306709"/>
              <a:gd name="connsiteX24" fmla="*/ 2211532 w 3889664"/>
              <a:gd name="connsiteY24" fmla="*/ 772318 h 2306709"/>
              <a:gd name="connsiteX25" fmla="*/ 2516332 w 3889664"/>
              <a:gd name="connsiteY25" fmla="*/ 772318 h 2306709"/>
              <a:gd name="connsiteX26" fmla="*/ 2516332 w 3889664"/>
              <a:gd name="connsiteY26" fmla="*/ 467518 h 2306709"/>
              <a:gd name="connsiteX27" fmla="*/ 2440132 w 3889664"/>
              <a:gd name="connsiteY27" fmla="*/ 391318 h 2306709"/>
              <a:gd name="connsiteX28" fmla="*/ 2440132 w 3889664"/>
              <a:gd name="connsiteY28" fmla="*/ 238918 h 2306709"/>
              <a:gd name="connsiteX29" fmla="*/ 3177887 w 3889664"/>
              <a:gd name="connsiteY29" fmla="*/ 218136 h 2306709"/>
              <a:gd name="connsiteX0" fmla="*/ 3177887 w 3889664"/>
              <a:gd name="connsiteY0" fmla="*/ 27636 h 2116209"/>
              <a:gd name="connsiteX1" fmla="*/ 3702627 w 3889664"/>
              <a:gd name="connsiteY1" fmla="*/ 27636 h 2116209"/>
              <a:gd name="connsiteX2" fmla="*/ 3858491 w 3889664"/>
              <a:gd name="connsiteY2" fmla="*/ 79591 h 2116209"/>
              <a:gd name="connsiteX3" fmla="*/ 3889664 w 3889664"/>
              <a:gd name="connsiteY3" fmla="*/ 230259 h 2116209"/>
              <a:gd name="connsiteX4" fmla="*/ 3884468 w 3889664"/>
              <a:gd name="connsiteY4" fmla="*/ 1903195 h 2116209"/>
              <a:gd name="connsiteX5" fmla="*/ 3868882 w 3889664"/>
              <a:gd name="connsiteY5" fmla="*/ 2069450 h 2116209"/>
              <a:gd name="connsiteX6" fmla="*/ 3692237 w 3889664"/>
              <a:gd name="connsiteY6" fmla="*/ 2116209 h 2116209"/>
              <a:gd name="connsiteX7" fmla="*/ 169718 w 3889664"/>
              <a:gd name="connsiteY7" fmla="*/ 2111013 h 2116209"/>
              <a:gd name="connsiteX8" fmla="*/ 1731 w 3889664"/>
              <a:gd name="connsiteY8" fmla="*/ 2105818 h 2116209"/>
              <a:gd name="connsiteX9" fmla="*/ 1732 w 3889664"/>
              <a:gd name="connsiteY9" fmla="*/ 1953418 h 2116209"/>
              <a:gd name="connsiteX10" fmla="*/ 1732 w 3889664"/>
              <a:gd name="connsiteY10" fmla="*/ 200818 h 2116209"/>
              <a:gd name="connsiteX11" fmla="*/ 1732 w 3889664"/>
              <a:gd name="connsiteY11" fmla="*/ 48418 h 2116209"/>
              <a:gd name="connsiteX12" fmla="*/ 154131 w 3889664"/>
              <a:gd name="connsiteY12" fmla="*/ 48418 h 2116209"/>
              <a:gd name="connsiteX13" fmla="*/ 1449532 w 3889664"/>
              <a:gd name="connsiteY13" fmla="*/ 48418 h 2116209"/>
              <a:gd name="connsiteX14" fmla="*/ 1449532 w 3889664"/>
              <a:gd name="connsiteY14" fmla="*/ 200818 h 2116209"/>
              <a:gd name="connsiteX15" fmla="*/ 1373332 w 3889664"/>
              <a:gd name="connsiteY15" fmla="*/ 277018 h 2116209"/>
              <a:gd name="connsiteX16" fmla="*/ 1373332 w 3889664"/>
              <a:gd name="connsiteY16" fmla="*/ 581818 h 2116209"/>
              <a:gd name="connsiteX17" fmla="*/ 1678132 w 3889664"/>
              <a:gd name="connsiteY17" fmla="*/ 581818 h 2116209"/>
              <a:gd name="connsiteX18" fmla="*/ 1678132 w 3889664"/>
              <a:gd name="connsiteY18" fmla="*/ 277018 h 2116209"/>
              <a:gd name="connsiteX19" fmla="*/ 1601932 w 3889664"/>
              <a:gd name="connsiteY19" fmla="*/ 200818 h 2116209"/>
              <a:gd name="connsiteX20" fmla="*/ 1601932 w 3889664"/>
              <a:gd name="connsiteY20" fmla="*/ 48418 h 2116209"/>
              <a:gd name="connsiteX21" fmla="*/ 2287732 w 3889664"/>
              <a:gd name="connsiteY21" fmla="*/ 48418 h 2116209"/>
              <a:gd name="connsiteX22" fmla="*/ 2287732 w 3889664"/>
              <a:gd name="connsiteY22" fmla="*/ 200818 h 2116209"/>
              <a:gd name="connsiteX23" fmla="*/ 2211532 w 3889664"/>
              <a:gd name="connsiteY23" fmla="*/ 277018 h 2116209"/>
              <a:gd name="connsiteX24" fmla="*/ 2211532 w 3889664"/>
              <a:gd name="connsiteY24" fmla="*/ 581818 h 2116209"/>
              <a:gd name="connsiteX25" fmla="*/ 2516332 w 3889664"/>
              <a:gd name="connsiteY25" fmla="*/ 581818 h 2116209"/>
              <a:gd name="connsiteX26" fmla="*/ 2516332 w 3889664"/>
              <a:gd name="connsiteY26" fmla="*/ 277018 h 2116209"/>
              <a:gd name="connsiteX27" fmla="*/ 2440132 w 3889664"/>
              <a:gd name="connsiteY27" fmla="*/ 200818 h 2116209"/>
              <a:gd name="connsiteX28" fmla="*/ 2440132 w 3889664"/>
              <a:gd name="connsiteY28" fmla="*/ 48418 h 2116209"/>
              <a:gd name="connsiteX29" fmla="*/ 3177887 w 3889664"/>
              <a:gd name="connsiteY29" fmla="*/ 27636 h 2116209"/>
              <a:gd name="connsiteX0" fmla="*/ 3209492 w 3921269"/>
              <a:gd name="connsiteY0" fmla="*/ 27636 h 2116209"/>
              <a:gd name="connsiteX1" fmla="*/ 3734232 w 3921269"/>
              <a:gd name="connsiteY1" fmla="*/ 27636 h 2116209"/>
              <a:gd name="connsiteX2" fmla="*/ 3890096 w 3921269"/>
              <a:gd name="connsiteY2" fmla="*/ 79591 h 2116209"/>
              <a:gd name="connsiteX3" fmla="*/ 3921269 w 3921269"/>
              <a:gd name="connsiteY3" fmla="*/ 230259 h 2116209"/>
              <a:gd name="connsiteX4" fmla="*/ 3916073 w 3921269"/>
              <a:gd name="connsiteY4" fmla="*/ 1903195 h 2116209"/>
              <a:gd name="connsiteX5" fmla="*/ 3900487 w 3921269"/>
              <a:gd name="connsiteY5" fmla="*/ 2069450 h 2116209"/>
              <a:gd name="connsiteX6" fmla="*/ 3723842 w 3921269"/>
              <a:gd name="connsiteY6" fmla="*/ 2116209 h 2116209"/>
              <a:gd name="connsiteX7" fmla="*/ 201323 w 3921269"/>
              <a:gd name="connsiteY7" fmla="*/ 2111013 h 2116209"/>
              <a:gd name="connsiteX8" fmla="*/ 33336 w 3921269"/>
              <a:gd name="connsiteY8" fmla="*/ 2105818 h 2116209"/>
              <a:gd name="connsiteX9" fmla="*/ 33337 w 3921269"/>
              <a:gd name="connsiteY9" fmla="*/ 1953418 h 2116209"/>
              <a:gd name="connsiteX10" fmla="*/ 33337 w 3921269"/>
              <a:gd name="connsiteY10" fmla="*/ 200818 h 2116209"/>
              <a:gd name="connsiteX11" fmla="*/ 33337 w 3921269"/>
              <a:gd name="connsiteY11" fmla="*/ 48418 h 2116209"/>
              <a:gd name="connsiteX12" fmla="*/ 185736 w 3921269"/>
              <a:gd name="connsiteY12" fmla="*/ 48418 h 2116209"/>
              <a:gd name="connsiteX13" fmla="*/ 1481137 w 3921269"/>
              <a:gd name="connsiteY13" fmla="*/ 48418 h 2116209"/>
              <a:gd name="connsiteX14" fmla="*/ 1481137 w 3921269"/>
              <a:gd name="connsiteY14" fmla="*/ 200818 h 2116209"/>
              <a:gd name="connsiteX15" fmla="*/ 1404937 w 3921269"/>
              <a:gd name="connsiteY15" fmla="*/ 277018 h 2116209"/>
              <a:gd name="connsiteX16" fmla="*/ 1404937 w 3921269"/>
              <a:gd name="connsiteY16" fmla="*/ 581818 h 2116209"/>
              <a:gd name="connsiteX17" fmla="*/ 1709737 w 3921269"/>
              <a:gd name="connsiteY17" fmla="*/ 581818 h 2116209"/>
              <a:gd name="connsiteX18" fmla="*/ 1709737 w 3921269"/>
              <a:gd name="connsiteY18" fmla="*/ 277018 h 2116209"/>
              <a:gd name="connsiteX19" fmla="*/ 1633537 w 3921269"/>
              <a:gd name="connsiteY19" fmla="*/ 200818 h 2116209"/>
              <a:gd name="connsiteX20" fmla="*/ 1633537 w 3921269"/>
              <a:gd name="connsiteY20" fmla="*/ 48418 h 2116209"/>
              <a:gd name="connsiteX21" fmla="*/ 2319337 w 3921269"/>
              <a:gd name="connsiteY21" fmla="*/ 48418 h 2116209"/>
              <a:gd name="connsiteX22" fmla="*/ 2319337 w 3921269"/>
              <a:gd name="connsiteY22" fmla="*/ 200818 h 2116209"/>
              <a:gd name="connsiteX23" fmla="*/ 2243137 w 3921269"/>
              <a:gd name="connsiteY23" fmla="*/ 277018 h 2116209"/>
              <a:gd name="connsiteX24" fmla="*/ 2243137 w 3921269"/>
              <a:gd name="connsiteY24" fmla="*/ 581818 h 2116209"/>
              <a:gd name="connsiteX25" fmla="*/ 2547937 w 3921269"/>
              <a:gd name="connsiteY25" fmla="*/ 581818 h 2116209"/>
              <a:gd name="connsiteX26" fmla="*/ 2547937 w 3921269"/>
              <a:gd name="connsiteY26" fmla="*/ 277018 h 2116209"/>
              <a:gd name="connsiteX27" fmla="*/ 2471737 w 3921269"/>
              <a:gd name="connsiteY27" fmla="*/ 200818 h 2116209"/>
              <a:gd name="connsiteX28" fmla="*/ 2471737 w 3921269"/>
              <a:gd name="connsiteY28" fmla="*/ 48418 h 2116209"/>
              <a:gd name="connsiteX29" fmla="*/ 3209492 w 3921269"/>
              <a:gd name="connsiteY29" fmla="*/ 27636 h 2116209"/>
              <a:gd name="connsiteX0" fmla="*/ 3259500 w 3971277"/>
              <a:gd name="connsiteY0" fmla="*/ 0 h 2088573"/>
              <a:gd name="connsiteX1" fmla="*/ 3784240 w 3971277"/>
              <a:gd name="connsiteY1" fmla="*/ 0 h 2088573"/>
              <a:gd name="connsiteX2" fmla="*/ 3940104 w 3971277"/>
              <a:gd name="connsiteY2" fmla="*/ 51955 h 2088573"/>
              <a:gd name="connsiteX3" fmla="*/ 3971277 w 3971277"/>
              <a:gd name="connsiteY3" fmla="*/ 202623 h 2088573"/>
              <a:gd name="connsiteX4" fmla="*/ 3966081 w 3971277"/>
              <a:gd name="connsiteY4" fmla="*/ 1875559 h 2088573"/>
              <a:gd name="connsiteX5" fmla="*/ 3950495 w 3971277"/>
              <a:gd name="connsiteY5" fmla="*/ 2041814 h 2088573"/>
              <a:gd name="connsiteX6" fmla="*/ 3773850 w 3971277"/>
              <a:gd name="connsiteY6" fmla="*/ 2088573 h 2088573"/>
              <a:gd name="connsiteX7" fmla="*/ 251331 w 3971277"/>
              <a:gd name="connsiteY7" fmla="*/ 2083377 h 2088573"/>
              <a:gd name="connsiteX8" fmla="*/ 83344 w 3971277"/>
              <a:gd name="connsiteY8" fmla="*/ 2078182 h 2088573"/>
              <a:gd name="connsiteX9" fmla="*/ 83345 w 3971277"/>
              <a:gd name="connsiteY9" fmla="*/ 1925782 h 2088573"/>
              <a:gd name="connsiteX10" fmla="*/ 83345 w 3971277"/>
              <a:gd name="connsiteY10" fmla="*/ 173182 h 2088573"/>
              <a:gd name="connsiteX11" fmla="*/ 116683 w 3971277"/>
              <a:gd name="connsiteY11" fmla="*/ 51738 h 2088573"/>
              <a:gd name="connsiteX12" fmla="*/ 235744 w 3971277"/>
              <a:gd name="connsiteY12" fmla="*/ 20782 h 2088573"/>
              <a:gd name="connsiteX13" fmla="*/ 1531145 w 3971277"/>
              <a:gd name="connsiteY13" fmla="*/ 20782 h 2088573"/>
              <a:gd name="connsiteX14" fmla="*/ 1531145 w 3971277"/>
              <a:gd name="connsiteY14" fmla="*/ 173182 h 2088573"/>
              <a:gd name="connsiteX15" fmla="*/ 1454945 w 3971277"/>
              <a:gd name="connsiteY15" fmla="*/ 249382 h 2088573"/>
              <a:gd name="connsiteX16" fmla="*/ 1454945 w 3971277"/>
              <a:gd name="connsiteY16" fmla="*/ 554182 h 2088573"/>
              <a:gd name="connsiteX17" fmla="*/ 1759745 w 3971277"/>
              <a:gd name="connsiteY17" fmla="*/ 554182 h 2088573"/>
              <a:gd name="connsiteX18" fmla="*/ 1759745 w 3971277"/>
              <a:gd name="connsiteY18" fmla="*/ 249382 h 2088573"/>
              <a:gd name="connsiteX19" fmla="*/ 1683545 w 3971277"/>
              <a:gd name="connsiteY19" fmla="*/ 173182 h 2088573"/>
              <a:gd name="connsiteX20" fmla="*/ 1683545 w 3971277"/>
              <a:gd name="connsiteY20" fmla="*/ 20782 h 2088573"/>
              <a:gd name="connsiteX21" fmla="*/ 2369345 w 3971277"/>
              <a:gd name="connsiteY21" fmla="*/ 20782 h 2088573"/>
              <a:gd name="connsiteX22" fmla="*/ 2369345 w 3971277"/>
              <a:gd name="connsiteY22" fmla="*/ 173182 h 2088573"/>
              <a:gd name="connsiteX23" fmla="*/ 2293145 w 3971277"/>
              <a:gd name="connsiteY23" fmla="*/ 249382 h 2088573"/>
              <a:gd name="connsiteX24" fmla="*/ 2293145 w 3971277"/>
              <a:gd name="connsiteY24" fmla="*/ 554182 h 2088573"/>
              <a:gd name="connsiteX25" fmla="*/ 2597945 w 3971277"/>
              <a:gd name="connsiteY25" fmla="*/ 554182 h 2088573"/>
              <a:gd name="connsiteX26" fmla="*/ 2597945 w 3971277"/>
              <a:gd name="connsiteY26" fmla="*/ 249382 h 2088573"/>
              <a:gd name="connsiteX27" fmla="*/ 2521745 w 3971277"/>
              <a:gd name="connsiteY27" fmla="*/ 173182 h 2088573"/>
              <a:gd name="connsiteX28" fmla="*/ 2521745 w 3971277"/>
              <a:gd name="connsiteY28" fmla="*/ 20782 h 2088573"/>
              <a:gd name="connsiteX29" fmla="*/ 3259500 w 3971277"/>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35070 w 3889664"/>
              <a:gd name="connsiteY11" fmla="*/ 51738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35070 w 3889664"/>
              <a:gd name="connsiteY11" fmla="*/ 51738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7887 w 3889664"/>
              <a:gd name="connsiteY0" fmla="*/ 0 h 2088573"/>
              <a:gd name="connsiteX1" fmla="*/ 3702627 w 3889664"/>
              <a:gd name="connsiteY1" fmla="*/ 0 h 2088573"/>
              <a:gd name="connsiteX2" fmla="*/ 3858491 w 3889664"/>
              <a:gd name="connsiteY2" fmla="*/ 51955 h 2088573"/>
              <a:gd name="connsiteX3" fmla="*/ 3889664 w 3889664"/>
              <a:gd name="connsiteY3" fmla="*/ 202623 h 2088573"/>
              <a:gd name="connsiteX4" fmla="*/ 3884468 w 3889664"/>
              <a:gd name="connsiteY4" fmla="*/ 1875559 h 2088573"/>
              <a:gd name="connsiteX5" fmla="*/ 3868882 w 3889664"/>
              <a:gd name="connsiteY5" fmla="*/ 2041814 h 2088573"/>
              <a:gd name="connsiteX6" fmla="*/ 3692237 w 3889664"/>
              <a:gd name="connsiteY6" fmla="*/ 2088573 h 2088573"/>
              <a:gd name="connsiteX7" fmla="*/ 169718 w 3889664"/>
              <a:gd name="connsiteY7" fmla="*/ 2083377 h 2088573"/>
              <a:gd name="connsiteX8" fmla="*/ 1731 w 3889664"/>
              <a:gd name="connsiteY8" fmla="*/ 2078182 h 2088573"/>
              <a:gd name="connsiteX9" fmla="*/ 1732 w 3889664"/>
              <a:gd name="connsiteY9" fmla="*/ 1925782 h 2088573"/>
              <a:gd name="connsiteX10" fmla="*/ 1732 w 3889664"/>
              <a:gd name="connsiteY10" fmla="*/ 173182 h 2088573"/>
              <a:gd name="connsiteX11" fmla="*/ 35070 w 3889664"/>
              <a:gd name="connsiteY11" fmla="*/ 51738 h 2088573"/>
              <a:gd name="connsiteX12" fmla="*/ 154131 w 3889664"/>
              <a:gd name="connsiteY12" fmla="*/ 20782 h 2088573"/>
              <a:gd name="connsiteX13" fmla="*/ 1449532 w 3889664"/>
              <a:gd name="connsiteY13" fmla="*/ 20782 h 2088573"/>
              <a:gd name="connsiteX14" fmla="*/ 1449532 w 3889664"/>
              <a:gd name="connsiteY14" fmla="*/ 173182 h 2088573"/>
              <a:gd name="connsiteX15" fmla="*/ 1373332 w 3889664"/>
              <a:gd name="connsiteY15" fmla="*/ 249382 h 2088573"/>
              <a:gd name="connsiteX16" fmla="*/ 1373332 w 3889664"/>
              <a:gd name="connsiteY16" fmla="*/ 554182 h 2088573"/>
              <a:gd name="connsiteX17" fmla="*/ 1678132 w 3889664"/>
              <a:gd name="connsiteY17" fmla="*/ 554182 h 2088573"/>
              <a:gd name="connsiteX18" fmla="*/ 1678132 w 3889664"/>
              <a:gd name="connsiteY18" fmla="*/ 249382 h 2088573"/>
              <a:gd name="connsiteX19" fmla="*/ 1601932 w 3889664"/>
              <a:gd name="connsiteY19" fmla="*/ 173182 h 2088573"/>
              <a:gd name="connsiteX20" fmla="*/ 1601932 w 3889664"/>
              <a:gd name="connsiteY20" fmla="*/ 20782 h 2088573"/>
              <a:gd name="connsiteX21" fmla="*/ 2287732 w 3889664"/>
              <a:gd name="connsiteY21" fmla="*/ 20782 h 2088573"/>
              <a:gd name="connsiteX22" fmla="*/ 2287732 w 3889664"/>
              <a:gd name="connsiteY22" fmla="*/ 173182 h 2088573"/>
              <a:gd name="connsiteX23" fmla="*/ 2211532 w 3889664"/>
              <a:gd name="connsiteY23" fmla="*/ 249382 h 2088573"/>
              <a:gd name="connsiteX24" fmla="*/ 2211532 w 3889664"/>
              <a:gd name="connsiteY24" fmla="*/ 554182 h 2088573"/>
              <a:gd name="connsiteX25" fmla="*/ 2516332 w 3889664"/>
              <a:gd name="connsiteY25" fmla="*/ 554182 h 2088573"/>
              <a:gd name="connsiteX26" fmla="*/ 2516332 w 3889664"/>
              <a:gd name="connsiteY26" fmla="*/ 249382 h 2088573"/>
              <a:gd name="connsiteX27" fmla="*/ 2440132 w 3889664"/>
              <a:gd name="connsiteY27" fmla="*/ 173182 h 2088573"/>
              <a:gd name="connsiteX28" fmla="*/ 2440132 w 3889664"/>
              <a:gd name="connsiteY28" fmla="*/ 20782 h 2088573"/>
              <a:gd name="connsiteX29" fmla="*/ 3177887 w 3889664"/>
              <a:gd name="connsiteY29" fmla="*/ 0 h 2088573"/>
              <a:gd name="connsiteX0" fmla="*/ 3178535 w 3890312"/>
              <a:gd name="connsiteY0" fmla="*/ 0 h 2088573"/>
              <a:gd name="connsiteX1" fmla="*/ 3703275 w 3890312"/>
              <a:gd name="connsiteY1" fmla="*/ 0 h 2088573"/>
              <a:gd name="connsiteX2" fmla="*/ 3859139 w 3890312"/>
              <a:gd name="connsiteY2" fmla="*/ 51955 h 2088573"/>
              <a:gd name="connsiteX3" fmla="*/ 3890312 w 3890312"/>
              <a:gd name="connsiteY3" fmla="*/ 202623 h 2088573"/>
              <a:gd name="connsiteX4" fmla="*/ 3885116 w 3890312"/>
              <a:gd name="connsiteY4" fmla="*/ 1875559 h 2088573"/>
              <a:gd name="connsiteX5" fmla="*/ 3869530 w 3890312"/>
              <a:gd name="connsiteY5" fmla="*/ 2041814 h 2088573"/>
              <a:gd name="connsiteX6" fmla="*/ 3692885 w 3890312"/>
              <a:gd name="connsiteY6" fmla="*/ 2088573 h 2088573"/>
              <a:gd name="connsiteX7" fmla="*/ 170366 w 3890312"/>
              <a:gd name="connsiteY7" fmla="*/ 2083377 h 2088573"/>
              <a:gd name="connsiteX8" fmla="*/ 2379 w 3890312"/>
              <a:gd name="connsiteY8" fmla="*/ 2078182 h 2088573"/>
              <a:gd name="connsiteX9" fmla="*/ 2380 w 3890312"/>
              <a:gd name="connsiteY9" fmla="*/ 1925782 h 2088573"/>
              <a:gd name="connsiteX10" fmla="*/ 2380 w 3890312"/>
              <a:gd name="connsiteY10" fmla="*/ 173182 h 2088573"/>
              <a:gd name="connsiteX11" fmla="*/ 35718 w 3890312"/>
              <a:gd name="connsiteY11" fmla="*/ 51738 h 2088573"/>
              <a:gd name="connsiteX12" fmla="*/ 154779 w 3890312"/>
              <a:gd name="connsiteY12" fmla="*/ 20782 h 2088573"/>
              <a:gd name="connsiteX13" fmla="*/ 1450180 w 3890312"/>
              <a:gd name="connsiteY13" fmla="*/ 20782 h 2088573"/>
              <a:gd name="connsiteX14" fmla="*/ 1450180 w 3890312"/>
              <a:gd name="connsiteY14" fmla="*/ 173182 h 2088573"/>
              <a:gd name="connsiteX15" fmla="*/ 1373980 w 3890312"/>
              <a:gd name="connsiteY15" fmla="*/ 249382 h 2088573"/>
              <a:gd name="connsiteX16" fmla="*/ 1373980 w 3890312"/>
              <a:gd name="connsiteY16" fmla="*/ 554182 h 2088573"/>
              <a:gd name="connsiteX17" fmla="*/ 1678780 w 3890312"/>
              <a:gd name="connsiteY17" fmla="*/ 554182 h 2088573"/>
              <a:gd name="connsiteX18" fmla="*/ 1678780 w 3890312"/>
              <a:gd name="connsiteY18" fmla="*/ 249382 h 2088573"/>
              <a:gd name="connsiteX19" fmla="*/ 1602580 w 3890312"/>
              <a:gd name="connsiteY19" fmla="*/ 173182 h 2088573"/>
              <a:gd name="connsiteX20" fmla="*/ 1602580 w 3890312"/>
              <a:gd name="connsiteY20" fmla="*/ 20782 h 2088573"/>
              <a:gd name="connsiteX21" fmla="*/ 2288380 w 3890312"/>
              <a:gd name="connsiteY21" fmla="*/ 20782 h 2088573"/>
              <a:gd name="connsiteX22" fmla="*/ 2288380 w 3890312"/>
              <a:gd name="connsiteY22" fmla="*/ 173182 h 2088573"/>
              <a:gd name="connsiteX23" fmla="*/ 2212180 w 3890312"/>
              <a:gd name="connsiteY23" fmla="*/ 249382 h 2088573"/>
              <a:gd name="connsiteX24" fmla="*/ 2212180 w 3890312"/>
              <a:gd name="connsiteY24" fmla="*/ 554182 h 2088573"/>
              <a:gd name="connsiteX25" fmla="*/ 2516980 w 3890312"/>
              <a:gd name="connsiteY25" fmla="*/ 554182 h 2088573"/>
              <a:gd name="connsiteX26" fmla="*/ 2516980 w 3890312"/>
              <a:gd name="connsiteY26" fmla="*/ 249382 h 2088573"/>
              <a:gd name="connsiteX27" fmla="*/ 2440780 w 3890312"/>
              <a:gd name="connsiteY27" fmla="*/ 173182 h 2088573"/>
              <a:gd name="connsiteX28" fmla="*/ 2440780 w 3890312"/>
              <a:gd name="connsiteY28" fmla="*/ 20782 h 2088573"/>
              <a:gd name="connsiteX29" fmla="*/ 3178535 w 3890312"/>
              <a:gd name="connsiteY29" fmla="*/ 0 h 2088573"/>
              <a:gd name="connsiteX0" fmla="*/ 3178535 w 3890312"/>
              <a:gd name="connsiteY0" fmla="*/ 0 h 2088573"/>
              <a:gd name="connsiteX1" fmla="*/ 3703275 w 3890312"/>
              <a:gd name="connsiteY1" fmla="*/ 0 h 2088573"/>
              <a:gd name="connsiteX2" fmla="*/ 3859139 w 3890312"/>
              <a:gd name="connsiteY2" fmla="*/ 51955 h 2088573"/>
              <a:gd name="connsiteX3" fmla="*/ 3890312 w 3890312"/>
              <a:gd name="connsiteY3" fmla="*/ 202623 h 2088573"/>
              <a:gd name="connsiteX4" fmla="*/ 3885116 w 3890312"/>
              <a:gd name="connsiteY4" fmla="*/ 1875559 h 2088573"/>
              <a:gd name="connsiteX5" fmla="*/ 3869530 w 3890312"/>
              <a:gd name="connsiteY5" fmla="*/ 2041814 h 2088573"/>
              <a:gd name="connsiteX6" fmla="*/ 3692885 w 3890312"/>
              <a:gd name="connsiteY6" fmla="*/ 2088573 h 2088573"/>
              <a:gd name="connsiteX7" fmla="*/ 154779 w 3890312"/>
              <a:gd name="connsiteY7" fmla="*/ 2078182 h 2088573"/>
              <a:gd name="connsiteX8" fmla="*/ 2379 w 3890312"/>
              <a:gd name="connsiteY8" fmla="*/ 2078182 h 2088573"/>
              <a:gd name="connsiteX9" fmla="*/ 2380 w 3890312"/>
              <a:gd name="connsiteY9" fmla="*/ 1925782 h 2088573"/>
              <a:gd name="connsiteX10" fmla="*/ 2380 w 3890312"/>
              <a:gd name="connsiteY10" fmla="*/ 173182 h 2088573"/>
              <a:gd name="connsiteX11" fmla="*/ 35718 w 3890312"/>
              <a:gd name="connsiteY11" fmla="*/ 51738 h 2088573"/>
              <a:gd name="connsiteX12" fmla="*/ 154779 w 3890312"/>
              <a:gd name="connsiteY12" fmla="*/ 20782 h 2088573"/>
              <a:gd name="connsiteX13" fmla="*/ 1450180 w 3890312"/>
              <a:gd name="connsiteY13" fmla="*/ 20782 h 2088573"/>
              <a:gd name="connsiteX14" fmla="*/ 1450180 w 3890312"/>
              <a:gd name="connsiteY14" fmla="*/ 173182 h 2088573"/>
              <a:gd name="connsiteX15" fmla="*/ 1373980 w 3890312"/>
              <a:gd name="connsiteY15" fmla="*/ 249382 h 2088573"/>
              <a:gd name="connsiteX16" fmla="*/ 1373980 w 3890312"/>
              <a:gd name="connsiteY16" fmla="*/ 554182 h 2088573"/>
              <a:gd name="connsiteX17" fmla="*/ 1678780 w 3890312"/>
              <a:gd name="connsiteY17" fmla="*/ 554182 h 2088573"/>
              <a:gd name="connsiteX18" fmla="*/ 1678780 w 3890312"/>
              <a:gd name="connsiteY18" fmla="*/ 249382 h 2088573"/>
              <a:gd name="connsiteX19" fmla="*/ 1602580 w 3890312"/>
              <a:gd name="connsiteY19" fmla="*/ 173182 h 2088573"/>
              <a:gd name="connsiteX20" fmla="*/ 1602580 w 3890312"/>
              <a:gd name="connsiteY20" fmla="*/ 20782 h 2088573"/>
              <a:gd name="connsiteX21" fmla="*/ 2288380 w 3890312"/>
              <a:gd name="connsiteY21" fmla="*/ 20782 h 2088573"/>
              <a:gd name="connsiteX22" fmla="*/ 2288380 w 3890312"/>
              <a:gd name="connsiteY22" fmla="*/ 173182 h 2088573"/>
              <a:gd name="connsiteX23" fmla="*/ 2212180 w 3890312"/>
              <a:gd name="connsiteY23" fmla="*/ 249382 h 2088573"/>
              <a:gd name="connsiteX24" fmla="*/ 2212180 w 3890312"/>
              <a:gd name="connsiteY24" fmla="*/ 554182 h 2088573"/>
              <a:gd name="connsiteX25" fmla="*/ 2516980 w 3890312"/>
              <a:gd name="connsiteY25" fmla="*/ 554182 h 2088573"/>
              <a:gd name="connsiteX26" fmla="*/ 2516980 w 3890312"/>
              <a:gd name="connsiteY26" fmla="*/ 249382 h 2088573"/>
              <a:gd name="connsiteX27" fmla="*/ 2440780 w 3890312"/>
              <a:gd name="connsiteY27" fmla="*/ 173182 h 2088573"/>
              <a:gd name="connsiteX28" fmla="*/ 2440780 w 3890312"/>
              <a:gd name="connsiteY28" fmla="*/ 20782 h 2088573"/>
              <a:gd name="connsiteX29" fmla="*/ 3178535 w 3890312"/>
              <a:gd name="connsiteY29" fmla="*/ 0 h 2088573"/>
              <a:gd name="connsiteX0" fmla="*/ 3638840 w 4350617"/>
              <a:gd name="connsiteY0" fmla="*/ 0 h 2128982"/>
              <a:gd name="connsiteX1" fmla="*/ 4163580 w 4350617"/>
              <a:gd name="connsiteY1" fmla="*/ 0 h 2128982"/>
              <a:gd name="connsiteX2" fmla="*/ 4319444 w 4350617"/>
              <a:gd name="connsiteY2" fmla="*/ 51955 h 2128982"/>
              <a:gd name="connsiteX3" fmla="*/ 4350617 w 4350617"/>
              <a:gd name="connsiteY3" fmla="*/ 202623 h 2128982"/>
              <a:gd name="connsiteX4" fmla="*/ 4345421 w 4350617"/>
              <a:gd name="connsiteY4" fmla="*/ 1875559 h 2128982"/>
              <a:gd name="connsiteX5" fmla="*/ 4329835 w 4350617"/>
              <a:gd name="connsiteY5" fmla="*/ 2041814 h 2128982"/>
              <a:gd name="connsiteX6" fmla="*/ 4153190 w 4350617"/>
              <a:gd name="connsiteY6" fmla="*/ 2088573 h 2128982"/>
              <a:gd name="connsiteX7" fmla="*/ 615084 w 4350617"/>
              <a:gd name="connsiteY7" fmla="*/ 2078182 h 2128982"/>
              <a:gd name="connsiteX8" fmla="*/ 462684 w 4350617"/>
              <a:gd name="connsiteY8" fmla="*/ 2078182 h 2128982"/>
              <a:gd name="connsiteX9" fmla="*/ 462685 w 4350617"/>
              <a:gd name="connsiteY9" fmla="*/ 1925782 h 2128982"/>
              <a:gd name="connsiteX10" fmla="*/ 462685 w 4350617"/>
              <a:gd name="connsiteY10" fmla="*/ 173182 h 2128982"/>
              <a:gd name="connsiteX11" fmla="*/ 496023 w 4350617"/>
              <a:gd name="connsiteY11" fmla="*/ 51738 h 2128982"/>
              <a:gd name="connsiteX12" fmla="*/ 615084 w 4350617"/>
              <a:gd name="connsiteY12" fmla="*/ 20782 h 2128982"/>
              <a:gd name="connsiteX13" fmla="*/ 1910485 w 4350617"/>
              <a:gd name="connsiteY13" fmla="*/ 20782 h 2128982"/>
              <a:gd name="connsiteX14" fmla="*/ 1910485 w 4350617"/>
              <a:gd name="connsiteY14" fmla="*/ 173182 h 2128982"/>
              <a:gd name="connsiteX15" fmla="*/ 1834285 w 4350617"/>
              <a:gd name="connsiteY15" fmla="*/ 249382 h 2128982"/>
              <a:gd name="connsiteX16" fmla="*/ 1834285 w 4350617"/>
              <a:gd name="connsiteY16" fmla="*/ 554182 h 2128982"/>
              <a:gd name="connsiteX17" fmla="*/ 2139085 w 4350617"/>
              <a:gd name="connsiteY17" fmla="*/ 554182 h 2128982"/>
              <a:gd name="connsiteX18" fmla="*/ 2139085 w 4350617"/>
              <a:gd name="connsiteY18" fmla="*/ 249382 h 2128982"/>
              <a:gd name="connsiteX19" fmla="*/ 2062885 w 4350617"/>
              <a:gd name="connsiteY19" fmla="*/ 173182 h 2128982"/>
              <a:gd name="connsiteX20" fmla="*/ 2062885 w 4350617"/>
              <a:gd name="connsiteY20" fmla="*/ 20782 h 2128982"/>
              <a:gd name="connsiteX21" fmla="*/ 2748685 w 4350617"/>
              <a:gd name="connsiteY21" fmla="*/ 20782 h 2128982"/>
              <a:gd name="connsiteX22" fmla="*/ 2748685 w 4350617"/>
              <a:gd name="connsiteY22" fmla="*/ 173182 h 2128982"/>
              <a:gd name="connsiteX23" fmla="*/ 2672485 w 4350617"/>
              <a:gd name="connsiteY23" fmla="*/ 249382 h 2128982"/>
              <a:gd name="connsiteX24" fmla="*/ 2672485 w 4350617"/>
              <a:gd name="connsiteY24" fmla="*/ 554182 h 2128982"/>
              <a:gd name="connsiteX25" fmla="*/ 2977285 w 4350617"/>
              <a:gd name="connsiteY25" fmla="*/ 554182 h 2128982"/>
              <a:gd name="connsiteX26" fmla="*/ 2977285 w 4350617"/>
              <a:gd name="connsiteY26" fmla="*/ 249382 h 2128982"/>
              <a:gd name="connsiteX27" fmla="*/ 2901085 w 4350617"/>
              <a:gd name="connsiteY27" fmla="*/ 173182 h 2128982"/>
              <a:gd name="connsiteX28" fmla="*/ 2901085 w 4350617"/>
              <a:gd name="connsiteY28" fmla="*/ 20782 h 2128982"/>
              <a:gd name="connsiteX29" fmla="*/ 3638840 w 4350617"/>
              <a:gd name="connsiteY29" fmla="*/ 0 h 2128982"/>
              <a:gd name="connsiteX0" fmla="*/ 3638840 w 4350617"/>
              <a:gd name="connsiteY0" fmla="*/ 0 h 2205182"/>
              <a:gd name="connsiteX1" fmla="*/ 4163580 w 4350617"/>
              <a:gd name="connsiteY1" fmla="*/ 0 h 2205182"/>
              <a:gd name="connsiteX2" fmla="*/ 4319444 w 4350617"/>
              <a:gd name="connsiteY2" fmla="*/ 51955 h 2205182"/>
              <a:gd name="connsiteX3" fmla="*/ 4350617 w 4350617"/>
              <a:gd name="connsiteY3" fmla="*/ 202623 h 2205182"/>
              <a:gd name="connsiteX4" fmla="*/ 4345421 w 4350617"/>
              <a:gd name="connsiteY4" fmla="*/ 1875559 h 2205182"/>
              <a:gd name="connsiteX5" fmla="*/ 4329835 w 4350617"/>
              <a:gd name="connsiteY5" fmla="*/ 2041814 h 2205182"/>
              <a:gd name="connsiteX6" fmla="*/ 4153190 w 4350617"/>
              <a:gd name="connsiteY6" fmla="*/ 2088573 h 2205182"/>
              <a:gd name="connsiteX7" fmla="*/ 615084 w 4350617"/>
              <a:gd name="connsiteY7" fmla="*/ 2078182 h 2205182"/>
              <a:gd name="connsiteX8" fmla="*/ 462684 w 4350617"/>
              <a:gd name="connsiteY8" fmla="*/ 2078182 h 2205182"/>
              <a:gd name="connsiteX9" fmla="*/ 462685 w 4350617"/>
              <a:gd name="connsiteY9" fmla="*/ 1925782 h 2205182"/>
              <a:gd name="connsiteX10" fmla="*/ 462685 w 4350617"/>
              <a:gd name="connsiteY10" fmla="*/ 173182 h 2205182"/>
              <a:gd name="connsiteX11" fmla="*/ 496023 w 4350617"/>
              <a:gd name="connsiteY11" fmla="*/ 51738 h 2205182"/>
              <a:gd name="connsiteX12" fmla="*/ 615084 w 4350617"/>
              <a:gd name="connsiteY12" fmla="*/ 20782 h 2205182"/>
              <a:gd name="connsiteX13" fmla="*/ 1910485 w 4350617"/>
              <a:gd name="connsiteY13" fmla="*/ 20782 h 2205182"/>
              <a:gd name="connsiteX14" fmla="*/ 1910485 w 4350617"/>
              <a:gd name="connsiteY14" fmla="*/ 173182 h 2205182"/>
              <a:gd name="connsiteX15" fmla="*/ 1834285 w 4350617"/>
              <a:gd name="connsiteY15" fmla="*/ 249382 h 2205182"/>
              <a:gd name="connsiteX16" fmla="*/ 1834285 w 4350617"/>
              <a:gd name="connsiteY16" fmla="*/ 554182 h 2205182"/>
              <a:gd name="connsiteX17" fmla="*/ 2139085 w 4350617"/>
              <a:gd name="connsiteY17" fmla="*/ 554182 h 2205182"/>
              <a:gd name="connsiteX18" fmla="*/ 2139085 w 4350617"/>
              <a:gd name="connsiteY18" fmla="*/ 249382 h 2205182"/>
              <a:gd name="connsiteX19" fmla="*/ 2062885 w 4350617"/>
              <a:gd name="connsiteY19" fmla="*/ 173182 h 2205182"/>
              <a:gd name="connsiteX20" fmla="*/ 2062885 w 4350617"/>
              <a:gd name="connsiteY20" fmla="*/ 20782 h 2205182"/>
              <a:gd name="connsiteX21" fmla="*/ 2748685 w 4350617"/>
              <a:gd name="connsiteY21" fmla="*/ 20782 h 2205182"/>
              <a:gd name="connsiteX22" fmla="*/ 2748685 w 4350617"/>
              <a:gd name="connsiteY22" fmla="*/ 173182 h 2205182"/>
              <a:gd name="connsiteX23" fmla="*/ 2672485 w 4350617"/>
              <a:gd name="connsiteY23" fmla="*/ 249382 h 2205182"/>
              <a:gd name="connsiteX24" fmla="*/ 2672485 w 4350617"/>
              <a:gd name="connsiteY24" fmla="*/ 554182 h 2205182"/>
              <a:gd name="connsiteX25" fmla="*/ 2977285 w 4350617"/>
              <a:gd name="connsiteY25" fmla="*/ 554182 h 2205182"/>
              <a:gd name="connsiteX26" fmla="*/ 2977285 w 4350617"/>
              <a:gd name="connsiteY26" fmla="*/ 249382 h 2205182"/>
              <a:gd name="connsiteX27" fmla="*/ 2901085 w 4350617"/>
              <a:gd name="connsiteY27" fmla="*/ 173182 h 2205182"/>
              <a:gd name="connsiteX28" fmla="*/ 2901085 w 4350617"/>
              <a:gd name="connsiteY28" fmla="*/ 20782 h 2205182"/>
              <a:gd name="connsiteX29" fmla="*/ 3638840 w 4350617"/>
              <a:gd name="connsiteY29" fmla="*/ 0 h 2205182"/>
              <a:gd name="connsiteX0" fmla="*/ 3638840 w 4350617"/>
              <a:gd name="connsiteY0" fmla="*/ 0 h 2088573"/>
              <a:gd name="connsiteX1" fmla="*/ 4163580 w 4350617"/>
              <a:gd name="connsiteY1" fmla="*/ 0 h 2088573"/>
              <a:gd name="connsiteX2" fmla="*/ 4319444 w 4350617"/>
              <a:gd name="connsiteY2" fmla="*/ 51955 h 2088573"/>
              <a:gd name="connsiteX3" fmla="*/ 4350617 w 4350617"/>
              <a:gd name="connsiteY3" fmla="*/ 202623 h 2088573"/>
              <a:gd name="connsiteX4" fmla="*/ 4345421 w 4350617"/>
              <a:gd name="connsiteY4" fmla="*/ 1875559 h 2088573"/>
              <a:gd name="connsiteX5" fmla="*/ 4329835 w 4350617"/>
              <a:gd name="connsiteY5" fmla="*/ 2041814 h 2088573"/>
              <a:gd name="connsiteX6" fmla="*/ 4153190 w 4350617"/>
              <a:gd name="connsiteY6" fmla="*/ 2088573 h 2088573"/>
              <a:gd name="connsiteX7" fmla="*/ 615084 w 4350617"/>
              <a:gd name="connsiteY7" fmla="*/ 2078182 h 2088573"/>
              <a:gd name="connsiteX8" fmla="*/ 462684 w 4350617"/>
              <a:gd name="connsiteY8" fmla="*/ 2078182 h 2088573"/>
              <a:gd name="connsiteX9" fmla="*/ 462685 w 4350617"/>
              <a:gd name="connsiteY9" fmla="*/ 1925782 h 2088573"/>
              <a:gd name="connsiteX10" fmla="*/ 462685 w 4350617"/>
              <a:gd name="connsiteY10" fmla="*/ 173182 h 2088573"/>
              <a:gd name="connsiteX11" fmla="*/ 496023 w 4350617"/>
              <a:gd name="connsiteY11" fmla="*/ 51738 h 2088573"/>
              <a:gd name="connsiteX12" fmla="*/ 615084 w 4350617"/>
              <a:gd name="connsiteY12" fmla="*/ 20782 h 2088573"/>
              <a:gd name="connsiteX13" fmla="*/ 1910485 w 4350617"/>
              <a:gd name="connsiteY13" fmla="*/ 20782 h 2088573"/>
              <a:gd name="connsiteX14" fmla="*/ 1910485 w 4350617"/>
              <a:gd name="connsiteY14" fmla="*/ 173182 h 2088573"/>
              <a:gd name="connsiteX15" fmla="*/ 1834285 w 4350617"/>
              <a:gd name="connsiteY15" fmla="*/ 249382 h 2088573"/>
              <a:gd name="connsiteX16" fmla="*/ 1834285 w 4350617"/>
              <a:gd name="connsiteY16" fmla="*/ 554182 h 2088573"/>
              <a:gd name="connsiteX17" fmla="*/ 2139085 w 4350617"/>
              <a:gd name="connsiteY17" fmla="*/ 554182 h 2088573"/>
              <a:gd name="connsiteX18" fmla="*/ 2139085 w 4350617"/>
              <a:gd name="connsiteY18" fmla="*/ 249382 h 2088573"/>
              <a:gd name="connsiteX19" fmla="*/ 2062885 w 4350617"/>
              <a:gd name="connsiteY19" fmla="*/ 173182 h 2088573"/>
              <a:gd name="connsiteX20" fmla="*/ 2062885 w 4350617"/>
              <a:gd name="connsiteY20" fmla="*/ 20782 h 2088573"/>
              <a:gd name="connsiteX21" fmla="*/ 2748685 w 4350617"/>
              <a:gd name="connsiteY21" fmla="*/ 20782 h 2088573"/>
              <a:gd name="connsiteX22" fmla="*/ 2748685 w 4350617"/>
              <a:gd name="connsiteY22" fmla="*/ 173182 h 2088573"/>
              <a:gd name="connsiteX23" fmla="*/ 2672485 w 4350617"/>
              <a:gd name="connsiteY23" fmla="*/ 249382 h 2088573"/>
              <a:gd name="connsiteX24" fmla="*/ 2672485 w 4350617"/>
              <a:gd name="connsiteY24" fmla="*/ 554182 h 2088573"/>
              <a:gd name="connsiteX25" fmla="*/ 2977285 w 4350617"/>
              <a:gd name="connsiteY25" fmla="*/ 554182 h 2088573"/>
              <a:gd name="connsiteX26" fmla="*/ 2977285 w 4350617"/>
              <a:gd name="connsiteY26" fmla="*/ 249382 h 2088573"/>
              <a:gd name="connsiteX27" fmla="*/ 2901085 w 4350617"/>
              <a:gd name="connsiteY27" fmla="*/ 173182 h 2088573"/>
              <a:gd name="connsiteX28" fmla="*/ 2901085 w 4350617"/>
              <a:gd name="connsiteY28" fmla="*/ 20782 h 2088573"/>
              <a:gd name="connsiteX29" fmla="*/ 3638840 w 4350617"/>
              <a:gd name="connsiteY29" fmla="*/ 0 h 2088573"/>
              <a:gd name="connsiteX0" fmla="*/ 3178535 w 3890312"/>
              <a:gd name="connsiteY0" fmla="*/ 0 h 2088573"/>
              <a:gd name="connsiteX1" fmla="*/ 3703275 w 3890312"/>
              <a:gd name="connsiteY1" fmla="*/ 0 h 2088573"/>
              <a:gd name="connsiteX2" fmla="*/ 3859139 w 3890312"/>
              <a:gd name="connsiteY2" fmla="*/ 51955 h 2088573"/>
              <a:gd name="connsiteX3" fmla="*/ 3890312 w 3890312"/>
              <a:gd name="connsiteY3" fmla="*/ 202623 h 2088573"/>
              <a:gd name="connsiteX4" fmla="*/ 3885116 w 3890312"/>
              <a:gd name="connsiteY4" fmla="*/ 1875559 h 2088573"/>
              <a:gd name="connsiteX5" fmla="*/ 3869530 w 3890312"/>
              <a:gd name="connsiteY5" fmla="*/ 2041814 h 2088573"/>
              <a:gd name="connsiteX6" fmla="*/ 3692885 w 3890312"/>
              <a:gd name="connsiteY6" fmla="*/ 2088573 h 2088573"/>
              <a:gd name="connsiteX7" fmla="*/ 154779 w 3890312"/>
              <a:gd name="connsiteY7" fmla="*/ 2078182 h 2088573"/>
              <a:gd name="connsiteX8" fmla="*/ 2379 w 3890312"/>
              <a:gd name="connsiteY8" fmla="*/ 2078182 h 2088573"/>
              <a:gd name="connsiteX9" fmla="*/ 2380 w 3890312"/>
              <a:gd name="connsiteY9" fmla="*/ 1925782 h 2088573"/>
              <a:gd name="connsiteX10" fmla="*/ 2380 w 3890312"/>
              <a:gd name="connsiteY10" fmla="*/ 173182 h 2088573"/>
              <a:gd name="connsiteX11" fmla="*/ 35718 w 3890312"/>
              <a:gd name="connsiteY11" fmla="*/ 51738 h 2088573"/>
              <a:gd name="connsiteX12" fmla="*/ 154779 w 3890312"/>
              <a:gd name="connsiteY12" fmla="*/ 20782 h 2088573"/>
              <a:gd name="connsiteX13" fmla="*/ 1450180 w 3890312"/>
              <a:gd name="connsiteY13" fmla="*/ 20782 h 2088573"/>
              <a:gd name="connsiteX14" fmla="*/ 1450180 w 3890312"/>
              <a:gd name="connsiteY14" fmla="*/ 173182 h 2088573"/>
              <a:gd name="connsiteX15" fmla="*/ 1373980 w 3890312"/>
              <a:gd name="connsiteY15" fmla="*/ 249382 h 2088573"/>
              <a:gd name="connsiteX16" fmla="*/ 1373980 w 3890312"/>
              <a:gd name="connsiteY16" fmla="*/ 554182 h 2088573"/>
              <a:gd name="connsiteX17" fmla="*/ 1678780 w 3890312"/>
              <a:gd name="connsiteY17" fmla="*/ 554182 h 2088573"/>
              <a:gd name="connsiteX18" fmla="*/ 1678780 w 3890312"/>
              <a:gd name="connsiteY18" fmla="*/ 249382 h 2088573"/>
              <a:gd name="connsiteX19" fmla="*/ 1602580 w 3890312"/>
              <a:gd name="connsiteY19" fmla="*/ 173182 h 2088573"/>
              <a:gd name="connsiteX20" fmla="*/ 1602580 w 3890312"/>
              <a:gd name="connsiteY20" fmla="*/ 20782 h 2088573"/>
              <a:gd name="connsiteX21" fmla="*/ 2288380 w 3890312"/>
              <a:gd name="connsiteY21" fmla="*/ 20782 h 2088573"/>
              <a:gd name="connsiteX22" fmla="*/ 2288380 w 3890312"/>
              <a:gd name="connsiteY22" fmla="*/ 173182 h 2088573"/>
              <a:gd name="connsiteX23" fmla="*/ 2212180 w 3890312"/>
              <a:gd name="connsiteY23" fmla="*/ 249382 h 2088573"/>
              <a:gd name="connsiteX24" fmla="*/ 2212180 w 3890312"/>
              <a:gd name="connsiteY24" fmla="*/ 554182 h 2088573"/>
              <a:gd name="connsiteX25" fmla="*/ 2516980 w 3890312"/>
              <a:gd name="connsiteY25" fmla="*/ 554182 h 2088573"/>
              <a:gd name="connsiteX26" fmla="*/ 2516980 w 3890312"/>
              <a:gd name="connsiteY26" fmla="*/ 249382 h 2088573"/>
              <a:gd name="connsiteX27" fmla="*/ 2440780 w 3890312"/>
              <a:gd name="connsiteY27" fmla="*/ 173182 h 2088573"/>
              <a:gd name="connsiteX28" fmla="*/ 2440780 w 3890312"/>
              <a:gd name="connsiteY28" fmla="*/ 20782 h 2088573"/>
              <a:gd name="connsiteX29" fmla="*/ 3178535 w 3890312"/>
              <a:gd name="connsiteY29" fmla="*/ 0 h 2088573"/>
              <a:gd name="connsiteX0" fmla="*/ 3178535 w 3890312"/>
              <a:gd name="connsiteY0" fmla="*/ 0 h 2088573"/>
              <a:gd name="connsiteX1" fmla="*/ 3703275 w 3890312"/>
              <a:gd name="connsiteY1" fmla="*/ 0 h 2088573"/>
              <a:gd name="connsiteX2" fmla="*/ 3859139 w 3890312"/>
              <a:gd name="connsiteY2" fmla="*/ 51955 h 2088573"/>
              <a:gd name="connsiteX3" fmla="*/ 3890312 w 3890312"/>
              <a:gd name="connsiteY3" fmla="*/ 202623 h 2088573"/>
              <a:gd name="connsiteX4" fmla="*/ 3885116 w 3890312"/>
              <a:gd name="connsiteY4" fmla="*/ 1875559 h 2088573"/>
              <a:gd name="connsiteX5" fmla="*/ 3869530 w 3890312"/>
              <a:gd name="connsiteY5" fmla="*/ 2041814 h 2088573"/>
              <a:gd name="connsiteX6" fmla="*/ 3692885 w 3890312"/>
              <a:gd name="connsiteY6" fmla="*/ 2088573 h 2088573"/>
              <a:gd name="connsiteX7" fmla="*/ 154779 w 3890312"/>
              <a:gd name="connsiteY7" fmla="*/ 2078182 h 2088573"/>
              <a:gd name="connsiteX8" fmla="*/ 2379 w 3890312"/>
              <a:gd name="connsiteY8" fmla="*/ 2078182 h 2088573"/>
              <a:gd name="connsiteX9" fmla="*/ 2380 w 3890312"/>
              <a:gd name="connsiteY9" fmla="*/ 1925782 h 2088573"/>
              <a:gd name="connsiteX10" fmla="*/ 2380 w 3890312"/>
              <a:gd name="connsiteY10" fmla="*/ 173182 h 2088573"/>
              <a:gd name="connsiteX11" fmla="*/ 35718 w 3890312"/>
              <a:gd name="connsiteY11" fmla="*/ 51738 h 2088573"/>
              <a:gd name="connsiteX12" fmla="*/ 154779 w 3890312"/>
              <a:gd name="connsiteY12" fmla="*/ 20782 h 2088573"/>
              <a:gd name="connsiteX13" fmla="*/ 1450180 w 3890312"/>
              <a:gd name="connsiteY13" fmla="*/ 20782 h 2088573"/>
              <a:gd name="connsiteX14" fmla="*/ 1450180 w 3890312"/>
              <a:gd name="connsiteY14" fmla="*/ 173182 h 2088573"/>
              <a:gd name="connsiteX15" fmla="*/ 1373980 w 3890312"/>
              <a:gd name="connsiteY15" fmla="*/ 249382 h 2088573"/>
              <a:gd name="connsiteX16" fmla="*/ 1373980 w 3890312"/>
              <a:gd name="connsiteY16" fmla="*/ 554182 h 2088573"/>
              <a:gd name="connsiteX17" fmla="*/ 1678780 w 3890312"/>
              <a:gd name="connsiteY17" fmla="*/ 554182 h 2088573"/>
              <a:gd name="connsiteX18" fmla="*/ 1678780 w 3890312"/>
              <a:gd name="connsiteY18" fmla="*/ 249382 h 2088573"/>
              <a:gd name="connsiteX19" fmla="*/ 1602580 w 3890312"/>
              <a:gd name="connsiteY19" fmla="*/ 173182 h 2088573"/>
              <a:gd name="connsiteX20" fmla="*/ 1602580 w 3890312"/>
              <a:gd name="connsiteY20" fmla="*/ 20782 h 2088573"/>
              <a:gd name="connsiteX21" fmla="*/ 2288380 w 3890312"/>
              <a:gd name="connsiteY21" fmla="*/ 20782 h 2088573"/>
              <a:gd name="connsiteX22" fmla="*/ 2288380 w 3890312"/>
              <a:gd name="connsiteY22" fmla="*/ 173182 h 2088573"/>
              <a:gd name="connsiteX23" fmla="*/ 2212180 w 3890312"/>
              <a:gd name="connsiteY23" fmla="*/ 249382 h 2088573"/>
              <a:gd name="connsiteX24" fmla="*/ 2212180 w 3890312"/>
              <a:gd name="connsiteY24" fmla="*/ 554182 h 2088573"/>
              <a:gd name="connsiteX25" fmla="*/ 2516980 w 3890312"/>
              <a:gd name="connsiteY25" fmla="*/ 554182 h 2088573"/>
              <a:gd name="connsiteX26" fmla="*/ 2516980 w 3890312"/>
              <a:gd name="connsiteY26" fmla="*/ 249382 h 2088573"/>
              <a:gd name="connsiteX27" fmla="*/ 2440780 w 3890312"/>
              <a:gd name="connsiteY27" fmla="*/ 173182 h 2088573"/>
              <a:gd name="connsiteX28" fmla="*/ 2440780 w 3890312"/>
              <a:gd name="connsiteY28" fmla="*/ 20782 h 2088573"/>
              <a:gd name="connsiteX29" fmla="*/ 3178535 w 3890312"/>
              <a:gd name="connsiteY29" fmla="*/ 0 h 2088573"/>
              <a:gd name="connsiteX0" fmla="*/ 3214256 w 3926033"/>
              <a:gd name="connsiteY0" fmla="*/ 0 h 2088573"/>
              <a:gd name="connsiteX1" fmla="*/ 3738996 w 3926033"/>
              <a:gd name="connsiteY1" fmla="*/ 0 h 2088573"/>
              <a:gd name="connsiteX2" fmla="*/ 3894860 w 3926033"/>
              <a:gd name="connsiteY2" fmla="*/ 51955 h 2088573"/>
              <a:gd name="connsiteX3" fmla="*/ 3926033 w 3926033"/>
              <a:gd name="connsiteY3" fmla="*/ 202623 h 2088573"/>
              <a:gd name="connsiteX4" fmla="*/ 3920837 w 3926033"/>
              <a:gd name="connsiteY4" fmla="*/ 1875559 h 2088573"/>
              <a:gd name="connsiteX5" fmla="*/ 3905251 w 3926033"/>
              <a:gd name="connsiteY5" fmla="*/ 2041814 h 2088573"/>
              <a:gd name="connsiteX6" fmla="*/ 3728606 w 3926033"/>
              <a:gd name="connsiteY6" fmla="*/ 2088573 h 2088573"/>
              <a:gd name="connsiteX7" fmla="*/ 190500 w 3926033"/>
              <a:gd name="connsiteY7" fmla="*/ 2078182 h 2088573"/>
              <a:gd name="connsiteX8" fmla="*/ 38100 w 3926033"/>
              <a:gd name="connsiteY8" fmla="*/ 2078182 h 2088573"/>
              <a:gd name="connsiteX9" fmla="*/ 38101 w 3926033"/>
              <a:gd name="connsiteY9" fmla="*/ 1925782 h 2088573"/>
              <a:gd name="connsiteX10" fmla="*/ 38101 w 3926033"/>
              <a:gd name="connsiteY10" fmla="*/ 173182 h 2088573"/>
              <a:gd name="connsiteX11" fmla="*/ 71439 w 3926033"/>
              <a:gd name="connsiteY11" fmla="*/ 51738 h 2088573"/>
              <a:gd name="connsiteX12" fmla="*/ 190500 w 3926033"/>
              <a:gd name="connsiteY12" fmla="*/ 20782 h 2088573"/>
              <a:gd name="connsiteX13" fmla="*/ 1485901 w 3926033"/>
              <a:gd name="connsiteY13" fmla="*/ 20782 h 2088573"/>
              <a:gd name="connsiteX14" fmla="*/ 1485901 w 3926033"/>
              <a:gd name="connsiteY14" fmla="*/ 173182 h 2088573"/>
              <a:gd name="connsiteX15" fmla="*/ 1409701 w 3926033"/>
              <a:gd name="connsiteY15" fmla="*/ 249382 h 2088573"/>
              <a:gd name="connsiteX16" fmla="*/ 1409701 w 3926033"/>
              <a:gd name="connsiteY16" fmla="*/ 554182 h 2088573"/>
              <a:gd name="connsiteX17" fmla="*/ 1714501 w 3926033"/>
              <a:gd name="connsiteY17" fmla="*/ 554182 h 2088573"/>
              <a:gd name="connsiteX18" fmla="*/ 1714501 w 3926033"/>
              <a:gd name="connsiteY18" fmla="*/ 249382 h 2088573"/>
              <a:gd name="connsiteX19" fmla="*/ 1638301 w 3926033"/>
              <a:gd name="connsiteY19" fmla="*/ 173182 h 2088573"/>
              <a:gd name="connsiteX20" fmla="*/ 1638301 w 3926033"/>
              <a:gd name="connsiteY20" fmla="*/ 20782 h 2088573"/>
              <a:gd name="connsiteX21" fmla="*/ 2324101 w 3926033"/>
              <a:gd name="connsiteY21" fmla="*/ 20782 h 2088573"/>
              <a:gd name="connsiteX22" fmla="*/ 2324101 w 3926033"/>
              <a:gd name="connsiteY22" fmla="*/ 173182 h 2088573"/>
              <a:gd name="connsiteX23" fmla="*/ 2247901 w 3926033"/>
              <a:gd name="connsiteY23" fmla="*/ 249382 h 2088573"/>
              <a:gd name="connsiteX24" fmla="*/ 2247901 w 3926033"/>
              <a:gd name="connsiteY24" fmla="*/ 554182 h 2088573"/>
              <a:gd name="connsiteX25" fmla="*/ 2552701 w 3926033"/>
              <a:gd name="connsiteY25" fmla="*/ 554182 h 2088573"/>
              <a:gd name="connsiteX26" fmla="*/ 2552701 w 3926033"/>
              <a:gd name="connsiteY26" fmla="*/ 249382 h 2088573"/>
              <a:gd name="connsiteX27" fmla="*/ 2476501 w 3926033"/>
              <a:gd name="connsiteY27" fmla="*/ 173182 h 2088573"/>
              <a:gd name="connsiteX28" fmla="*/ 2476501 w 3926033"/>
              <a:gd name="connsiteY28" fmla="*/ 20782 h 2088573"/>
              <a:gd name="connsiteX29" fmla="*/ 3214256 w 3926033"/>
              <a:gd name="connsiteY29" fmla="*/ 0 h 2088573"/>
              <a:gd name="connsiteX0" fmla="*/ 3214256 w 3926033"/>
              <a:gd name="connsiteY0" fmla="*/ 0 h 2098025"/>
              <a:gd name="connsiteX1" fmla="*/ 3738996 w 3926033"/>
              <a:gd name="connsiteY1" fmla="*/ 0 h 2098025"/>
              <a:gd name="connsiteX2" fmla="*/ 3894860 w 3926033"/>
              <a:gd name="connsiteY2" fmla="*/ 51955 h 2098025"/>
              <a:gd name="connsiteX3" fmla="*/ 3926033 w 3926033"/>
              <a:gd name="connsiteY3" fmla="*/ 202623 h 2098025"/>
              <a:gd name="connsiteX4" fmla="*/ 3920837 w 3926033"/>
              <a:gd name="connsiteY4" fmla="*/ 1875559 h 2098025"/>
              <a:gd name="connsiteX5" fmla="*/ 3905251 w 3926033"/>
              <a:gd name="connsiteY5" fmla="*/ 2041814 h 2098025"/>
              <a:gd name="connsiteX6" fmla="*/ 3728606 w 3926033"/>
              <a:gd name="connsiteY6" fmla="*/ 2088573 h 2098025"/>
              <a:gd name="connsiteX7" fmla="*/ 190500 w 3926033"/>
              <a:gd name="connsiteY7" fmla="*/ 2078182 h 2098025"/>
              <a:gd name="connsiteX8" fmla="*/ 38100 w 3926033"/>
              <a:gd name="connsiteY8" fmla="*/ 2078182 h 2098025"/>
              <a:gd name="connsiteX9" fmla="*/ 38101 w 3926033"/>
              <a:gd name="connsiteY9" fmla="*/ 1925782 h 2098025"/>
              <a:gd name="connsiteX10" fmla="*/ 38101 w 3926033"/>
              <a:gd name="connsiteY10" fmla="*/ 173182 h 2098025"/>
              <a:gd name="connsiteX11" fmla="*/ 71439 w 3926033"/>
              <a:gd name="connsiteY11" fmla="*/ 51738 h 2098025"/>
              <a:gd name="connsiteX12" fmla="*/ 190500 w 3926033"/>
              <a:gd name="connsiteY12" fmla="*/ 20782 h 2098025"/>
              <a:gd name="connsiteX13" fmla="*/ 1485901 w 3926033"/>
              <a:gd name="connsiteY13" fmla="*/ 20782 h 2098025"/>
              <a:gd name="connsiteX14" fmla="*/ 1485901 w 3926033"/>
              <a:gd name="connsiteY14" fmla="*/ 173182 h 2098025"/>
              <a:gd name="connsiteX15" fmla="*/ 1409701 w 3926033"/>
              <a:gd name="connsiteY15" fmla="*/ 249382 h 2098025"/>
              <a:gd name="connsiteX16" fmla="*/ 1409701 w 3926033"/>
              <a:gd name="connsiteY16" fmla="*/ 554182 h 2098025"/>
              <a:gd name="connsiteX17" fmla="*/ 1714501 w 3926033"/>
              <a:gd name="connsiteY17" fmla="*/ 554182 h 2098025"/>
              <a:gd name="connsiteX18" fmla="*/ 1714501 w 3926033"/>
              <a:gd name="connsiteY18" fmla="*/ 249382 h 2098025"/>
              <a:gd name="connsiteX19" fmla="*/ 1638301 w 3926033"/>
              <a:gd name="connsiteY19" fmla="*/ 173182 h 2098025"/>
              <a:gd name="connsiteX20" fmla="*/ 1638301 w 3926033"/>
              <a:gd name="connsiteY20" fmla="*/ 20782 h 2098025"/>
              <a:gd name="connsiteX21" fmla="*/ 2324101 w 3926033"/>
              <a:gd name="connsiteY21" fmla="*/ 20782 h 2098025"/>
              <a:gd name="connsiteX22" fmla="*/ 2324101 w 3926033"/>
              <a:gd name="connsiteY22" fmla="*/ 173182 h 2098025"/>
              <a:gd name="connsiteX23" fmla="*/ 2247901 w 3926033"/>
              <a:gd name="connsiteY23" fmla="*/ 249382 h 2098025"/>
              <a:gd name="connsiteX24" fmla="*/ 2247901 w 3926033"/>
              <a:gd name="connsiteY24" fmla="*/ 554182 h 2098025"/>
              <a:gd name="connsiteX25" fmla="*/ 2552701 w 3926033"/>
              <a:gd name="connsiteY25" fmla="*/ 554182 h 2098025"/>
              <a:gd name="connsiteX26" fmla="*/ 2552701 w 3926033"/>
              <a:gd name="connsiteY26" fmla="*/ 249382 h 2098025"/>
              <a:gd name="connsiteX27" fmla="*/ 2476501 w 3926033"/>
              <a:gd name="connsiteY27" fmla="*/ 173182 h 2098025"/>
              <a:gd name="connsiteX28" fmla="*/ 2476501 w 3926033"/>
              <a:gd name="connsiteY28" fmla="*/ 20782 h 2098025"/>
              <a:gd name="connsiteX29" fmla="*/ 3214256 w 3926033"/>
              <a:gd name="connsiteY29" fmla="*/ 0 h 2098025"/>
              <a:gd name="connsiteX0" fmla="*/ 3192825 w 3904602"/>
              <a:gd name="connsiteY0" fmla="*/ 0 h 2088573"/>
              <a:gd name="connsiteX1" fmla="*/ 3717565 w 3904602"/>
              <a:gd name="connsiteY1" fmla="*/ 0 h 2088573"/>
              <a:gd name="connsiteX2" fmla="*/ 3873429 w 3904602"/>
              <a:gd name="connsiteY2" fmla="*/ 51955 h 2088573"/>
              <a:gd name="connsiteX3" fmla="*/ 3904602 w 3904602"/>
              <a:gd name="connsiteY3" fmla="*/ 202623 h 2088573"/>
              <a:gd name="connsiteX4" fmla="*/ 3899406 w 3904602"/>
              <a:gd name="connsiteY4" fmla="*/ 1875559 h 2088573"/>
              <a:gd name="connsiteX5" fmla="*/ 3883820 w 3904602"/>
              <a:gd name="connsiteY5" fmla="*/ 2041814 h 2088573"/>
              <a:gd name="connsiteX6" fmla="*/ 3707175 w 3904602"/>
              <a:gd name="connsiteY6" fmla="*/ 2088573 h 2088573"/>
              <a:gd name="connsiteX7" fmla="*/ 169069 w 3904602"/>
              <a:gd name="connsiteY7" fmla="*/ 2078182 h 2088573"/>
              <a:gd name="connsiteX8" fmla="*/ 38100 w 3904602"/>
              <a:gd name="connsiteY8" fmla="*/ 2051989 h 2088573"/>
              <a:gd name="connsiteX9" fmla="*/ 16670 w 3904602"/>
              <a:gd name="connsiteY9" fmla="*/ 1925782 h 2088573"/>
              <a:gd name="connsiteX10" fmla="*/ 16670 w 3904602"/>
              <a:gd name="connsiteY10" fmla="*/ 173182 h 2088573"/>
              <a:gd name="connsiteX11" fmla="*/ 50008 w 3904602"/>
              <a:gd name="connsiteY11" fmla="*/ 51738 h 2088573"/>
              <a:gd name="connsiteX12" fmla="*/ 169069 w 3904602"/>
              <a:gd name="connsiteY12" fmla="*/ 20782 h 2088573"/>
              <a:gd name="connsiteX13" fmla="*/ 1464470 w 3904602"/>
              <a:gd name="connsiteY13" fmla="*/ 20782 h 2088573"/>
              <a:gd name="connsiteX14" fmla="*/ 1464470 w 3904602"/>
              <a:gd name="connsiteY14" fmla="*/ 173182 h 2088573"/>
              <a:gd name="connsiteX15" fmla="*/ 1388270 w 3904602"/>
              <a:gd name="connsiteY15" fmla="*/ 249382 h 2088573"/>
              <a:gd name="connsiteX16" fmla="*/ 1388270 w 3904602"/>
              <a:gd name="connsiteY16" fmla="*/ 554182 h 2088573"/>
              <a:gd name="connsiteX17" fmla="*/ 1693070 w 3904602"/>
              <a:gd name="connsiteY17" fmla="*/ 554182 h 2088573"/>
              <a:gd name="connsiteX18" fmla="*/ 1693070 w 3904602"/>
              <a:gd name="connsiteY18" fmla="*/ 249382 h 2088573"/>
              <a:gd name="connsiteX19" fmla="*/ 1616870 w 3904602"/>
              <a:gd name="connsiteY19" fmla="*/ 173182 h 2088573"/>
              <a:gd name="connsiteX20" fmla="*/ 1616870 w 3904602"/>
              <a:gd name="connsiteY20" fmla="*/ 20782 h 2088573"/>
              <a:gd name="connsiteX21" fmla="*/ 2302670 w 3904602"/>
              <a:gd name="connsiteY21" fmla="*/ 20782 h 2088573"/>
              <a:gd name="connsiteX22" fmla="*/ 2302670 w 3904602"/>
              <a:gd name="connsiteY22" fmla="*/ 173182 h 2088573"/>
              <a:gd name="connsiteX23" fmla="*/ 2226470 w 3904602"/>
              <a:gd name="connsiteY23" fmla="*/ 249382 h 2088573"/>
              <a:gd name="connsiteX24" fmla="*/ 2226470 w 3904602"/>
              <a:gd name="connsiteY24" fmla="*/ 554182 h 2088573"/>
              <a:gd name="connsiteX25" fmla="*/ 2531270 w 3904602"/>
              <a:gd name="connsiteY25" fmla="*/ 554182 h 2088573"/>
              <a:gd name="connsiteX26" fmla="*/ 2531270 w 3904602"/>
              <a:gd name="connsiteY26" fmla="*/ 249382 h 2088573"/>
              <a:gd name="connsiteX27" fmla="*/ 2455070 w 3904602"/>
              <a:gd name="connsiteY27" fmla="*/ 173182 h 2088573"/>
              <a:gd name="connsiteX28" fmla="*/ 2455070 w 3904602"/>
              <a:gd name="connsiteY28" fmla="*/ 20782 h 2088573"/>
              <a:gd name="connsiteX29" fmla="*/ 3192825 w 3904602"/>
              <a:gd name="connsiteY29" fmla="*/ 0 h 2088573"/>
              <a:gd name="connsiteX0" fmla="*/ 3178538 w 3890315"/>
              <a:gd name="connsiteY0" fmla="*/ 0 h 2088573"/>
              <a:gd name="connsiteX1" fmla="*/ 3703278 w 3890315"/>
              <a:gd name="connsiteY1" fmla="*/ 0 h 2088573"/>
              <a:gd name="connsiteX2" fmla="*/ 3859142 w 3890315"/>
              <a:gd name="connsiteY2" fmla="*/ 51955 h 2088573"/>
              <a:gd name="connsiteX3" fmla="*/ 3890315 w 3890315"/>
              <a:gd name="connsiteY3" fmla="*/ 202623 h 2088573"/>
              <a:gd name="connsiteX4" fmla="*/ 3885119 w 3890315"/>
              <a:gd name="connsiteY4" fmla="*/ 1875559 h 2088573"/>
              <a:gd name="connsiteX5" fmla="*/ 3869533 w 3890315"/>
              <a:gd name="connsiteY5" fmla="*/ 2041814 h 2088573"/>
              <a:gd name="connsiteX6" fmla="*/ 3692888 w 3890315"/>
              <a:gd name="connsiteY6" fmla="*/ 2088573 h 2088573"/>
              <a:gd name="connsiteX7" fmla="*/ 154782 w 3890315"/>
              <a:gd name="connsiteY7" fmla="*/ 2078182 h 2088573"/>
              <a:gd name="connsiteX8" fmla="*/ 38100 w 3890315"/>
              <a:gd name="connsiteY8" fmla="*/ 2054371 h 2088573"/>
              <a:gd name="connsiteX9" fmla="*/ 2383 w 3890315"/>
              <a:gd name="connsiteY9" fmla="*/ 1925782 h 2088573"/>
              <a:gd name="connsiteX10" fmla="*/ 2383 w 3890315"/>
              <a:gd name="connsiteY10" fmla="*/ 173182 h 2088573"/>
              <a:gd name="connsiteX11" fmla="*/ 35721 w 3890315"/>
              <a:gd name="connsiteY11" fmla="*/ 51738 h 2088573"/>
              <a:gd name="connsiteX12" fmla="*/ 154782 w 3890315"/>
              <a:gd name="connsiteY12" fmla="*/ 20782 h 2088573"/>
              <a:gd name="connsiteX13" fmla="*/ 1450183 w 3890315"/>
              <a:gd name="connsiteY13" fmla="*/ 20782 h 2088573"/>
              <a:gd name="connsiteX14" fmla="*/ 1450183 w 3890315"/>
              <a:gd name="connsiteY14" fmla="*/ 173182 h 2088573"/>
              <a:gd name="connsiteX15" fmla="*/ 1373983 w 3890315"/>
              <a:gd name="connsiteY15" fmla="*/ 249382 h 2088573"/>
              <a:gd name="connsiteX16" fmla="*/ 1373983 w 3890315"/>
              <a:gd name="connsiteY16" fmla="*/ 554182 h 2088573"/>
              <a:gd name="connsiteX17" fmla="*/ 1678783 w 3890315"/>
              <a:gd name="connsiteY17" fmla="*/ 554182 h 2088573"/>
              <a:gd name="connsiteX18" fmla="*/ 1678783 w 3890315"/>
              <a:gd name="connsiteY18" fmla="*/ 249382 h 2088573"/>
              <a:gd name="connsiteX19" fmla="*/ 1602583 w 3890315"/>
              <a:gd name="connsiteY19" fmla="*/ 173182 h 2088573"/>
              <a:gd name="connsiteX20" fmla="*/ 1602583 w 3890315"/>
              <a:gd name="connsiteY20" fmla="*/ 20782 h 2088573"/>
              <a:gd name="connsiteX21" fmla="*/ 2288383 w 3890315"/>
              <a:gd name="connsiteY21" fmla="*/ 20782 h 2088573"/>
              <a:gd name="connsiteX22" fmla="*/ 2288383 w 3890315"/>
              <a:gd name="connsiteY22" fmla="*/ 173182 h 2088573"/>
              <a:gd name="connsiteX23" fmla="*/ 2212183 w 3890315"/>
              <a:gd name="connsiteY23" fmla="*/ 249382 h 2088573"/>
              <a:gd name="connsiteX24" fmla="*/ 2212183 w 3890315"/>
              <a:gd name="connsiteY24" fmla="*/ 554182 h 2088573"/>
              <a:gd name="connsiteX25" fmla="*/ 2516983 w 3890315"/>
              <a:gd name="connsiteY25" fmla="*/ 554182 h 2088573"/>
              <a:gd name="connsiteX26" fmla="*/ 2516983 w 3890315"/>
              <a:gd name="connsiteY26" fmla="*/ 249382 h 2088573"/>
              <a:gd name="connsiteX27" fmla="*/ 2440783 w 3890315"/>
              <a:gd name="connsiteY27" fmla="*/ 173182 h 2088573"/>
              <a:gd name="connsiteX28" fmla="*/ 2440783 w 3890315"/>
              <a:gd name="connsiteY28" fmla="*/ 20782 h 2088573"/>
              <a:gd name="connsiteX29" fmla="*/ 3178538 w 3890315"/>
              <a:gd name="connsiteY29" fmla="*/ 0 h 2088573"/>
              <a:gd name="connsiteX0" fmla="*/ 3178538 w 3890315"/>
              <a:gd name="connsiteY0" fmla="*/ 0 h 2078831"/>
              <a:gd name="connsiteX1" fmla="*/ 3703278 w 3890315"/>
              <a:gd name="connsiteY1" fmla="*/ 0 h 2078831"/>
              <a:gd name="connsiteX2" fmla="*/ 3859142 w 3890315"/>
              <a:gd name="connsiteY2" fmla="*/ 51955 h 2078831"/>
              <a:gd name="connsiteX3" fmla="*/ 3890315 w 3890315"/>
              <a:gd name="connsiteY3" fmla="*/ 202623 h 2078831"/>
              <a:gd name="connsiteX4" fmla="*/ 3885119 w 3890315"/>
              <a:gd name="connsiteY4" fmla="*/ 1875559 h 2078831"/>
              <a:gd name="connsiteX5" fmla="*/ 3869533 w 3890315"/>
              <a:gd name="connsiteY5" fmla="*/ 2041814 h 2078831"/>
              <a:gd name="connsiteX6" fmla="*/ 3736182 w 3890315"/>
              <a:gd name="connsiteY6" fmla="*/ 2078182 h 2078831"/>
              <a:gd name="connsiteX7" fmla="*/ 154782 w 3890315"/>
              <a:gd name="connsiteY7" fmla="*/ 2078182 h 2078831"/>
              <a:gd name="connsiteX8" fmla="*/ 38100 w 3890315"/>
              <a:gd name="connsiteY8" fmla="*/ 2054371 h 2078831"/>
              <a:gd name="connsiteX9" fmla="*/ 2383 w 3890315"/>
              <a:gd name="connsiteY9" fmla="*/ 1925782 h 2078831"/>
              <a:gd name="connsiteX10" fmla="*/ 2383 w 3890315"/>
              <a:gd name="connsiteY10" fmla="*/ 173182 h 2078831"/>
              <a:gd name="connsiteX11" fmla="*/ 35721 w 3890315"/>
              <a:gd name="connsiteY11" fmla="*/ 51738 h 2078831"/>
              <a:gd name="connsiteX12" fmla="*/ 154782 w 3890315"/>
              <a:gd name="connsiteY12" fmla="*/ 20782 h 2078831"/>
              <a:gd name="connsiteX13" fmla="*/ 1450183 w 3890315"/>
              <a:gd name="connsiteY13" fmla="*/ 20782 h 2078831"/>
              <a:gd name="connsiteX14" fmla="*/ 1450183 w 3890315"/>
              <a:gd name="connsiteY14" fmla="*/ 173182 h 2078831"/>
              <a:gd name="connsiteX15" fmla="*/ 1373983 w 3890315"/>
              <a:gd name="connsiteY15" fmla="*/ 249382 h 2078831"/>
              <a:gd name="connsiteX16" fmla="*/ 1373983 w 3890315"/>
              <a:gd name="connsiteY16" fmla="*/ 554182 h 2078831"/>
              <a:gd name="connsiteX17" fmla="*/ 1678783 w 3890315"/>
              <a:gd name="connsiteY17" fmla="*/ 554182 h 2078831"/>
              <a:gd name="connsiteX18" fmla="*/ 1678783 w 3890315"/>
              <a:gd name="connsiteY18" fmla="*/ 249382 h 2078831"/>
              <a:gd name="connsiteX19" fmla="*/ 1602583 w 3890315"/>
              <a:gd name="connsiteY19" fmla="*/ 173182 h 2078831"/>
              <a:gd name="connsiteX20" fmla="*/ 1602583 w 3890315"/>
              <a:gd name="connsiteY20" fmla="*/ 20782 h 2078831"/>
              <a:gd name="connsiteX21" fmla="*/ 2288383 w 3890315"/>
              <a:gd name="connsiteY21" fmla="*/ 20782 h 2078831"/>
              <a:gd name="connsiteX22" fmla="*/ 2288383 w 3890315"/>
              <a:gd name="connsiteY22" fmla="*/ 173182 h 2078831"/>
              <a:gd name="connsiteX23" fmla="*/ 2212183 w 3890315"/>
              <a:gd name="connsiteY23" fmla="*/ 249382 h 2078831"/>
              <a:gd name="connsiteX24" fmla="*/ 2212183 w 3890315"/>
              <a:gd name="connsiteY24" fmla="*/ 554182 h 2078831"/>
              <a:gd name="connsiteX25" fmla="*/ 2516983 w 3890315"/>
              <a:gd name="connsiteY25" fmla="*/ 554182 h 2078831"/>
              <a:gd name="connsiteX26" fmla="*/ 2516983 w 3890315"/>
              <a:gd name="connsiteY26" fmla="*/ 249382 h 2078831"/>
              <a:gd name="connsiteX27" fmla="*/ 2440783 w 3890315"/>
              <a:gd name="connsiteY27" fmla="*/ 173182 h 2078831"/>
              <a:gd name="connsiteX28" fmla="*/ 2440783 w 3890315"/>
              <a:gd name="connsiteY28" fmla="*/ 20782 h 2078831"/>
              <a:gd name="connsiteX29" fmla="*/ 3178538 w 3890315"/>
              <a:gd name="connsiteY29" fmla="*/ 0 h 2078831"/>
              <a:gd name="connsiteX0" fmla="*/ 2440783 w 3890315"/>
              <a:gd name="connsiteY0" fmla="*/ 20782 h 2078831"/>
              <a:gd name="connsiteX1" fmla="*/ 3703278 w 3890315"/>
              <a:gd name="connsiteY1" fmla="*/ 0 h 2078831"/>
              <a:gd name="connsiteX2" fmla="*/ 3859142 w 3890315"/>
              <a:gd name="connsiteY2" fmla="*/ 51955 h 2078831"/>
              <a:gd name="connsiteX3" fmla="*/ 3890315 w 3890315"/>
              <a:gd name="connsiteY3" fmla="*/ 202623 h 2078831"/>
              <a:gd name="connsiteX4" fmla="*/ 3885119 w 3890315"/>
              <a:gd name="connsiteY4" fmla="*/ 1875559 h 2078831"/>
              <a:gd name="connsiteX5" fmla="*/ 3869533 w 3890315"/>
              <a:gd name="connsiteY5" fmla="*/ 2041814 h 2078831"/>
              <a:gd name="connsiteX6" fmla="*/ 3736182 w 3890315"/>
              <a:gd name="connsiteY6" fmla="*/ 2078182 h 2078831"/>
              <a:gd name="connsiteX7" fmla="*/ 154782 w 3890315"/>
              <a:gd name="connsiteY7" fmla="*/ 2078182 h 2078831"/>
              <a:gd name="connsiteX8" fmla="*/ 38100 w 3890315"/>
              <a:gd name="connsiteY8" fmla="*/ 2054371 h 2078831"/>
              <a:gd name="connsiteX9" fmla="*/ 2383 w 3890315"/>
              <a:gd name="connsiteY9" fmla="*/ 1925782 h 2078831"/>
              <a:gd name="connsiteX10" fmla="*/ 2383 w 3890315"/>
              <a:gd name="connsiteY10" fmla="*/ 173182 h 2078831"/>
              <a:gd name="connsiteX11" fmla="*/ 35721 w 3890315"/>
              <a:gd name="connsiteY11" fmla="*/ 51738 h 2078831"/>
              <a:gd name="connsiteX12" fmla="*/ 154782 w 3890315"/>
              <a:gd name="connsiteY12" fmla="*/ 20782 h 2078831"/>
              <a:gd name="connsiteX13" fmla="*/ 1450183 w 3890315"/>
              <a:gd name="connsiteY13" fmla="*/ 20782 h 2078831"/>
              <a:gd name="connsiteX14" fmla="*/ 1450183 w 3890315"/>
              <a:gd name="connsiteY14" fmla="*/ 173182 h 2078831"/>
              <a:gd name="connsiteX15" fmla="*/ 1373983 w 3890315"/>
              <a:gd name="connsiteY15" fmla="*/ 249382 h 2078831"/>
              <a:gd name="connsiteX16" fmla="*/ 1373983 w 3890315"/>
              <a:gd name="connsiteY16" fmla="*/ 554182 h 2078831"/>
              <a:gd name="connsiteX17" fmla="*/ 1678783 w 3890315"/>
              <a:gd name="connsiteY17" fmla="*/ 554182 h 2078831"/>
              <a:gd name="connsiteX18" fmla="*/ 1678783 w 3890315"/>
              <a:gd name="connsiteY18" fmla="*/ 249382 h 2078831"/>
              <a:gd name="connsiteX19" fmla="*/ 1602583 w 3890315"/>
              <a:gd name="connsiteY19" fmla="*/ 173182 h 2078831"/>
              <a:gd name="connsiteX20" fmla="*/ 1602583 w 3890315"/>
              <a:gd name="connsiteY20" fmla="*/ 20782 h 2078831"/>
              <a:gd name="connsiteX21" fmla="*/ 2288383 w 3890315"/>
              <a:gd name="connsiteY21" fmla="*/ 20782 h 2078831"/>
              <a:gd name="connsiteX22" fmla="*/ 2288383 w 3890315"/>
              <a:gd name="connsiteY22" fmla="*/ 173182 h 2078831"/>
              <a:gd name="connsiteX23" fmla="*/ 2212183 w 3890315"/>
              <a:gd name="connsiteY23" fmla="*/ 249382 h 2078831"/>
              <a:gd name="connsiteX24" fmla="*/ 2212183 w 3890315"/>
              <a:gd name="connsiteY24" fmla="*/ 554182 h 2078831"/>
              <a:gd name="connsiteX25" fmla="*/ 2516983 w 3890315"/>
              <a:gd name="connsiteY25" fmla="*/ 554182 h 2078831"/>
              <a:gd name="connsiteX26" fmla="*/ 2516983 w 3890315"/>
              <a:gd name="connsiteY26" fmla="*/ 249382 h 2078831"/>
              <a:gd name="connsiteX27" fmla="*/ 2440783 w 3890315"/>
              <a:gd name="connsiteY27" fmla="*/ 173182 h 2078831"/>
              <a:gd name="connsiteX28" fmla="*/ 2440783 w 3890315"/>
              <a:gd name="connsiteY28" fmla="*/ 20782 h 2078831"/>
              <a:gd name="connsiteX0" fmla="*/ 2440783 w 3890315"/>
              <a:gd name="connsiteY0" fmla="*/ 0 h 2058049"/>
              <a:gd name="connsiteX1" fmla="*/ 3736182 w 3890315"/>
              <a:gd name="connsiteY1" fmla="*/ 0 h 2058049"/>
              <a:gd name="connsiteX2" fmla="*/ 3859142 w 3890315"/>
              <a:gd name="connsiteY2" fmla="*/ 31173 h 2058049"/>
              <a:gd name="connsiteX3" fmla="*/ 3890315 w 3890315"/>
              <a:gd name="connsiteY3" fmla="*/ 181841 h 2058049"/>
              <a:gd name="connsiteX4" fmla="*/ 3885119 w 3890315"/>
              <a:gd name="connsiteY4" fmla="*/ 1854777 h 2058049"/>
              <a:gd name="connsiteX5" fmla="*/ 3869533 w 3890315"/>
              <a:gd name="connsiteY5" fmla="*/ 2021032 h 2058049"/>
              <a:gd name="connsiteX6" fmla="*/ 3736182 w 3890315"/>
              <a:gd name="connsiteY6" fmla="*/ 2057400 h 2058049"/>
              <a:gd name="connsiteX7" fmla="*/ 154782 w 3890315"/>
              <a:gd name="connsiteY7" fmla="*/ 2057400 h 2058049"/>
              <a:gd name="connsiteX8" fmla="*/ 38100 w 3890315"/>
              <a:gd name="connsiteY8" fmla="*/ 2033589 h 2058049"/>
              <a:gd name="connsiteX9" fmla="*/ 2383 w 3890315"/>
              <a:gd name="connsiteY9" fmla="*/ 1905000 h 2058049"/>
              <a:gd name="connsiteX10" fmla="*/ 2383 w 3890315"/>
              <a:gd name="connsiteY10" fmla="*/ 152400 h 2058049"/>
              <a:gd name="connsiteX11" fmla="*/ 35721 w 3890315"/>
              <a:gd name="connsiteY11" fmla="*/ 30956 h 2058049"/>
              <a:gd name="connsiteX12" fmla="*/ 154782 w 3890315"/>
              <a:gd name="connsiteY12" fmla="*/ 0 h 2058049"/>
              <a:gd name="connsiteX13" fmla="*/ 1450183 w 3890315"/>
              <a:gd name="connsiteY13" fmla="*/ 0 h 2058049"/>
              <a:gd name="connsiteX14" fmla="*/ 1450183 w 3890315"/>
              <a:gd name="connsiteY14" fmla="*/ 152400 h 2058049"/>
              <a:gd name="connsiteX15" fmla="*/ 1373983 w 3890315"/>
              <a:gd name="connsiteY15" fmla="*/ 228600 h 2058049"/>
              <a:gd name="connsiteX16" fmla="*/ 1373983 w 3890315"/>
              <a:gd name="connsiteY16" fmla="*/ 533400 h 2058049"/>
              <a:gd name="connsiteX17" fmla="*/ 1678783 w 3890315"/>
              <a:gd name="connsiteY17" fmla="*/ 533400 h 2058049"/>
              <a:gd name="connsiteX18" fmla="*/ 1678783 w 3890315"/>
              <a:gd name="connsiteY18" fmla="*/ 228600 h 2058049"/>
              <a:gd name="connsiteX19" fmla="*/ 1602583 w 3890315"/>
              <a:gd name="connsiteY19" fmla="*/ 152400 h 2058049"/>
              <a:gd name="connsiteX20" fmla="*/ 1602583 w 3890315"/>
              <a:gd name="connsiteY20" fmla="*/ 0 h 2058049"/>
              <a:gd name="connsiteX21" fmla="*/ 2288383 w 3890315"/>
              <a:gd name="connsiteY21" fmla="*/ 0 h 2058049"/>
              <a:gd name="connsiteX22" fmla="*/ 2288383 w 3890315"/>
              <a:gd name="connsiteY22" fmla="*/ 152400 h 2058049"/>
              <a:gd name="connsiteX23" fmla="*/ 2212183 w 3890315"/>
              <a:gd name="connsiteY23" fmla="*/ 228600 h 2058049"/>
              <a:gd name="connsiteX24" fmla="*/ 2212183 w 3890315"/>
              <a:gd name="connsiteY24" fmla="*/ 533400 h 2058049"/>
              <a:gd name="connsiteX25" fmla="*/ 2516983 w 3890315"/>
              <a:gd name="connsiteY25" fmla="*/ 533400 h 2058049"/>
              <a:gd name="connsiteX26" fmla="*/ 2516983 w 3890315"/>
              <a:gd name="connsiteY26" fmla="*/ 228600 h 2058049"/>
              <a:gd name="connsiteX27" fmla="*/ 2440783 w 3890315"/>
              <a:gd name="connsiteY27" fmla="*/ 152400 h 2058049"/>
              <a:gd name="connsiteX28" fmla="*/ 2440783 w 3890315"/>
              <a:gd name="connsiteY28" fmla="*/ 0 h 2058049"/>
              <a:gd name="connsiteX0" fmla="*/ 2440783 w 3890315"/>
              <a:gd name="connsiteY0" fmla="*/ 10174 h 2068223"/>
              <a:gd name="connsiteX1" fmla="*/ 3736182 w 3890315"/>
              <a:gd name="connsiteY1" fmla="*/ 10174 h 2068223"/>
              <a:gd name="connsiteX2" fmla="*/ 3859142 w 3890315"/>
              <a:gd name="connsiteY2" fmla="*/ 41347 h 2068223"/>
              <a:gd name="connsiteX3" fmla="*/ 3890315 w 3890315"/>
              <a:gd name="connsiteY3" fmla="*/ 192015 h 2068223"/>
              <a:gd name="connsiteX4" fmla="*/ 3885119 w 3890315"/>
              <a:gd name="connsiteY4" fmla="*/ 1864951 h 2068223"/>
              <a:gd name="connsiteX5" fmla="*/ 3869533 w 3890315"/>
              <a:gd name="connsiteY5" fmla="*/ 2031206 h 2068223"/>
              <a:gd name="connsiteX6" fmla="*/ 3736182 w 3890315"/>
              <a:gd name="connsiteY6" fmla="*/ 2067574 h 2068223"/>
              <a:gd name="connsiteX7" fmla="*/ 154782 w 3890315"/>
              <a:gd name="connsiteY7" fmla="*/ 2067574 h 2068223"/>
              <a:gd name="connsiteX8" fmla="*/ 38100 w 3890315"/>
              <a:gd name="connsiteY8" fmla="*/ 2043763 h 2068223"/>
              <a:gd name="connsiteX9" fmla="*/ 2383 w 3890315"/>
              <a:gd name="connsiteY9" fmla="*/ 1915174 h 2068223"/>
              <a:gd name="connsiteX10" fmla="*/ 2383 w 3890315"/>
              <a:gd name="connsiteY10" fmla="*/ 162574 h 2068223"/>
              <a:gd name="connsiteX11" fmla="*/ 35721 w 3890315"/>
              <a:gd name="connsiteY11" fmla="*/ 41130 h 2068223"/>
              <a:gd name="connsiteX12" fmla="*/ 154782 w 3890315"/>
              <a:gd name="connsiteY12" fmla="*/ 10174 h 2068223"/>
              <a:gd name="connsiteX13" fmla="*/ 1450183 w 3890315"/>
              <a:gd name="connsiteY13" fmla="*/ 10174 h 2068223"/>
              <a:gd name="connsiteX14" fmla="*/ 1450183 w 3890315"/>
              <a:gd name="connsiteY14" fmla="*/ 162574 h 2068223"/>
              <a:gd name="connsiteX15" fmla="*/ 1373983 w 3890315"/>
              <a:gd name="connsiteY15" fmla="*/ 238774 h 2068223"/>
              <a:gd name="connsiteX16" fmla="*/ 1373983 w 3890315"/>
              <a:gd name="connsiteY16" fmla="*/ 543574 h 2068223"/>
              <a:gd name="connsiteX17" fmla="*/ 1678783 w 3890315"/>
              <a:gd name="connsiteY17" fmla="*/ 543574 h 2068223"/>
              <a:gd name="connsiteX18" fmla="*/ 1678783 w 3890315"/>
              <a:gd name="connsiteY18" fmla="*/ 238774 h 2068223"/>
              <a:gd name="connsiteX19" fmla="*/ 1602583 w 3890315"/>
              <a:gd name="connsiteY19" fmla="*/ 162574 h 2068223"/>
              <a:gd name="connsiteX20" fmla="*/ 1602583 w 3890315"/>
              <a:gd name="connsiteY20" fmla="*/ 10174 h 2068223"/>
              <a:gd name="connsiteX21" fmla="*/ 2288383 w 3890315"/>
              <a:gd name="connsiteY21" fmla="*/ 10174 h 2068223"/>
              <a:gd name="connsiteX22" fmla="*/ 2288383 w 3890315"/>
              <a:gd name="connsiteY22" fmla="*/ 162574 h 2068223"/>
              <a:gd name="connsiteX23" fmla="*/ 2212183 w 3890315"/>
              <a:gd name="connsiteY23" fmla="*/ 238774 h 2068223"/>
              <a:gd name="connsiteX24" fmla="*/ 2212183 w 3890315"/>
              <a:gd name="connsiteY24" fmla="*/ 543574 h 2068223"/>
              <a:gd name="connsiteX25" fmla="*/ 2516983 w 3890315"/>
              <a:gd name="connsiteY25" fmla="*/ 543574 h 2068223"/>
              <a:gd name="connsiteX26" fmla="*/ 2516983 w 3890315"/>
              <a:gd name="connsiteY26" fmla="*/ 238774 h 2068223"/>
              <a:gd name="connsiteX27" fmla="*/ 2440783 w 3890315"/>
              <a:gd name="connsiteY27" fmla="*/ 162574 h 2068223"/>
              <a:gd name="connsiteX28" fmla="*/ 2440783 w 3890315"/>
              <a:gd name="connsiteY28" fmla="*/ 10174 h 2068223"/>
              <a:gd name="connsiteX0" fmla="*/ 2440783 w 3898108"/>
              <a:gd name="connsiteY0" fmla="*/ 10174 h 2068223"/>
              <a:gd name="connsiteX1" fmla="*/ 3736182 w 3898108"/>
              <a:gd name="connsiteY1" fmla="*/ 10174 h 2068223"/>
              <a:gd name="connsiteX2" fmla="*/ 3859142 w 3898108"/>
              <a:gd name="connsiteY2" fmla="*/ 41347 h 2068223"/>
              <a:gd name="connsiteX3" fmla="*/ 3890315 w 3898108"/>
              <a:gd name="connsiteY3" fmla="*/ 192015 h 2068223"/>
              <a:gd name="connsiteX4" fmla="*/ 3885119 w 3898108"/>
              <a:gd name="connsiteY4" fmla="*/ 1864951 h 2068223"/>
              <a:gd name="connsiteX5" fmla="*/ 3869533 w 3898108"/>
              <a:gd name="connsiteY5" fmla="*/ 2031206 h 2068223"/>
              <a:gd name="connsiteX6" fmla="*/ 3736182 w 3898108"/>
              <a:gd name="connsiteY6" fmla="*/ 2067574 h 2068223"/>
              <a:gd name="connsiteX7" fmla="*/ 154782 w 3898108"/>
              <a:gd name="connsiteY7" fmla="*/ 2067574 h 2068223"/>
              <a:gd name="connsiteX8" fmla="*/ 38100 w 3898108"/>
              <a:gd name="connsiteY8" fmla="*/ 2043763 h 2068223"/>
              <a:gd name="connsiteX9" fmla="*/ 2383 w 3898108"/>
              <a:gd name="connsiteY9" fmla="*/ 1915174 h 2068223"/>
              <a:gd name="connsiteX10" fmla="*/ 2383 w 3898108"/>
              <a:gd name="connsiteY10" fmla="*/ 162574 h 2068223"/>
              <a:gd name="connsiteX11" fmla="*/ 35721 w 3898108"/>
              <a:gd name="connsiteY11" fmla="*/ 41130 h 2068223"/>
              <a:gd name="connsiteX12" fmla="*/ 154782 w 3898108"/>
              <a:gd name="connsiteY12" fmla="*/ 10174 h 2068223"/>
              <a:gd name="connsiteX13" fmla="*/ 1450183 w 3898108"/>
              <a:gd name="connsiteY13" fmla="*/ 10174 h 2068223"/>
              <a:gd name="connsiteX14" fmla="*/ 1450183 w 3898108"/>
              <a:gd name="connsiteY14" fmla="*/ 162574 h 2068223"/>
              <a:gd name="connsiteX15" fmla="*/ 1373983 w 3898108"/>
              <a:gd name="connsiteY15" fmla="*/ 238774 h 2068223"/>
              <a:gd name="connsiteX16" fmla="*/ 1373983 w 3898108"/>
              <a:gd name="connsiteY16" fmla="*/ 543574 h 2068223"/>
              <a:gd name="connsiteX17" fmla="*/ 1678783 w 3898108"/>
              <a:gd name="connsiteY17" fmla="*/ 543574 h 2068223"/>
              <a:gd name="connsiteX18" fmla="*/ 1678783 w 3898108"/>
              <a:gd name="connsiteY18" fmla="*/ 238774 h 2068223"/>
              <a:gd name="connsiteX19" fmla="*/ 1602583 w 3898108"/>
              <a:gd name="connsiteY19" fmla="*/ 162574 h 2068223"/>
              <a:gd name="connsiteX20" fmla="*/ 1602583 w 3898108"/>
              <a:gd name="connsiteY20" fmla="*/ 10174 h 2068223"/>
              <a:gd name="connsiteX21" fmla="*/ 2288383 w 3898108"/>
              <a:gd name="connsiteY21" fmla="*/ 10174 h 2068223"/>
              <a:gd name="connsiteX22" fmla="*/ 2288383 w 3898108"/>
              <a:gd name="connsiteY22" fmla="*/ 162574 h 2068223"/>
              <a:gd name="connsiteX23" fmla="*/ 2212183 w 3898108"/>
              <a:gd name="connsiteY23" fmla="*/ 238774 h 2068223"/>
              <a:gd name="connsiteX24" fmla="*/ 2212183 w 3898108"/>
              <a:gd name="connsiteY24" fmla="*/ 543574 h 2068223"/>
              <a:gd name="connsiteX25" fmla="*/ 2516983 w 3898108"/>
              <a:gd name="connsiteY25" fmla="*/ 543574 h 2068223"/>
              <a:gd name="connsiteX26" fmla="*/ 2516983 w 3898108"/>
              <a:gd name="connsiteY26" fmla="*/ 238774 h 2068223"/>
              <a:gd name="connsiteX27" fmla="*/ 2440783 w 3898108"/>
              <a:gd name="connsiteY27" fmla="*/ 162574 h 2068223"/>
              <a:gd name="connsiteX28" fmla="*/ 2440783 w 3898108"/>
              <a:gd name="connsiteY28" fmla="*/ 10174 h 2068223"/>
              <a:gd name="connsiteX0" fmla="*/ 2440783 w 3898108"/>
              <a:gd name="connsiteY0" fmla="*/ 10174 h 2068223"/>
              <a:gd name="connsiteX1" fmla="*/ 3736182 w 3898108"/>
              <a:gd name="connsiteY1" fmla="*/ 10174 h 2068223"/>
              <a:gd name="connsiteX2" fmla="*/ 3859142 w 3898108"/>
              <a:gd name="connsiteY2" fmla="*/ 41347 h 2068223"/>
              <a:gd name="connsiteX3" fmla="*/ 3888581 w 3898108"/>
              <a:gd name="connsiteY3" fmla="*/ 238774 h 2068223"/>
              <a:gd name="connsiteX4" fmla="*/ 3885119 w 3898108"/>
              <a:gd name="connsiteY4" fmla="*/ 1864951 h 2068223"/>
              <a:gd name="connsiteX5" fmla="*/ 3869533 w 3898108"/>
              <a:gd name="connsiteY5" fmla="*/ 2031206 h 2068223"/>
              <a:gd name="connsiteX6" fmla="*/ 3736182 w 3898108"/>
              <a:gd name="connsiteY6" fmla="*/ 2067574 h 2068223"/>
              <a:gd name="connsiteX7" fmla="*/ 154782 w 3898108"/>
              <a:gd name="connsiteY7" fmla="*/ 2067574 h 2068223"/>
              <a:gd name="connsiteX8" fmla="*/ 38100 w 3898108"/>
              <a:gd name="connsiteY8" fmla="*/ 2043763 h 2068223"/>
              <a:gd name="connsiteX9" fmla="*/ 2383 w 3898108"/>
              <a:gd name="connsiteY9" fmla="*/ 1915174 h 2068223"/>
              <a:gd name="connsiteX10" fmla="*/ 2383 w 3898108"/>
              <a:gd name="connsiteY10" fmla="*/ 162574 h 2068223"/>
              <a:gd name="connsiteX11" fmla="*/ 35721 w 3898108"/>
              <a:gd name="connsiteY11" fmla="*/ 41130 h 2068223"/>
              <a:gd name="connsiteX12" fmla="*/ 154782 w 3898108"/>
              <a:gd name="connsiteY12" fmla="*/ 10174 h 2068223"/>
              <a:gd name="connsiteX13" fmla="*/ 1450183 w 3898108"/>
              <a:gd name="connsiteY13" fmla="*/ 10174 h 2068223"/>
              <a:gd name="connsiteX14" fmla="*/ 1450183 w 3898108"/>
              <a:gd name="connsiteY14" fmla="*/ 162574 h 2068223"/>
              <a:gd name="connsiteX15" fmla="*/ 1373983 w 3898108"/>
              <a:gd name="connsiteY15" fmla="*/ 238774 h 2068223"/>
              <a:gd name="connsiteX16" fmla="*/ 1373983 w 3898108"/>
              <a:gd name="connsiteY16" fmla="*/ 543574 h 2068223"/>
              <a:gd name="connsiteX17" fmla="*/ 1678783 w 3898108"/>
              <a:gd name="connsiteY17" fmla="*/ 543574 h 2068223"/>
              <a:gd name="connsiteX18" fmla="*/ 1678783 w 3898108"/>
              <a:gd name="connsiteY18" fmla="*/ 238774 h 2068223"/>
              <a:gd name="connsiteX19" fmla="*/ 1602583 w 3898108"/>
              <a:gd name="connsiteY19" fmla="*/ 162574 h 2068223"/>
              <a:gd name="connsiteX20" fmla="*/ 1602583 w 3898108"/>
              <a:gd name="connsiteY20" fmla="*/ 10174 h 2068223"/>
              <a:gd name="connsiteX21" fmla="*/ 2288383 w 3898108"/>
              <a:gd name="connsiteY21" fmla="*/ 10174 h 2068223"/>
              <a:gd name="connsiteX22" fmla="*/ 2288383 w 3898108"/>
              <a:gd name="connsiteY22" fmla="*/ 162574 h 2068223"/>
              <a:gd name="connsiteX23" fmla="*/ 2212183 w 3898108"/>
              <a:gd name="connsiteY23" fmla="*/ 238774 h 2068223"/>
              <a:gd name="connsiteX24" fmla="*/ 2212183 w 3898108"/>
              <a:gd name="connsiteY24" fmla="*/ 543574 h 2068223"/>
              <a:gd name="connsiteX25" fmla="*/ 2516983 w 3898108"/>
              <a:gd name="connsiteY25" fmla="*/ 543574 h 2068223"/>
              <a:gd name="connsiteX26" fmla="*/ 2516983 w 3898108"/>
              <a:gd name="connsiteY26" fmla="*/ 238774 h 2068223"/>
              <a:gd name="connsiteX27" fmla="*/ 2440783 w 3898108"/>
              <a:gd name="connsiteY27" fmla="*/ 162574 h 2068223"/>
              <a:gd name="connsiteX28" fmla="*/ 2440783 w 3898108"/>
              <a:gd name="connsiteY28" fmla="*/ 10174 h 2068223"/>
              <a:gd name="connsiteX0" fmla="*/ 2440783 w 3898108"/>
              <a:gd name="connsiteY0" fmla="*/ 10174 h 2068223"/>
              <a:gd name="connsiteX1" fmla="*/ 3736182 w 3898108"/>
              <a:gd name="connsiteY1" fmla="*/ 10174 h 2068223"/>
              <a:gd name="connsiteX2" fmla="*/ 3859142 w 3898108"/>
              <a:gd name="connsiteY2" fmla="*/ 41347 h 2068223"/>
              <a:gd name="connsiteX3" fmla="*/ 3888581 w 3898108"/>
              <a:gd name="connsiteY3" fmla="*/ 238774 h 2068223"/>
              <a:gd name="connsiteX4" fmla="*/ 3885119 w 3898108"/>
              <a:gd name="connsiteY4" fmla="*/ 1864951 h 2068223"/>
              <a:gd name="connsiteX5" fmla="*/ 3869533 w 3898108"/>
              <a:gd name="connsiteY5" fmla="*/ 2031206 h 2068223"/>
              <a:gd name="connsiteX6" fmla="*/ 3736182 w 3898108"/>
              <a:gd name="connsiteY6" fmla="*/ 2067574 h 2068223"/>
              <a:gd name="connsiteX7" fmla="*/ 154782 w 3898108"/>
              <a:gd name="connsiteY7" fmla="*/ 2067574 h 2068223"/>
              <a:gd name="connsiteX8" fmla="*/ 38100 w 3898108"/>
              <a:gd name="connsiteY8" fmla="*/ 2043763 h 2068223"/>
              <a:gd name="connsiteX9" fmla="*/ 2383 w 3898108"/>
              <a:gd name="connsiteY9" fmla="*/ 1915174 h 2068223"/>
              <a:gd name="connsiteX10" fmla="*/ 2383 w 3898108"/>
              <a:gd name="connsiteY10" fmla="*/ 162574 h 2068223"/>
              <a:gd name="connsiteX11" fmla="*/ 35721 w 3898108"/>
              <a:gd name="connsiteY11" fmla="*/ 41130 h 2068223"/>
              <a:gd name="connsiteX12" fmla="*/ 154782 w 3898108"/>
              <a:gd name="connsiteY12" fmla="*/ 10174 h 2068223"/>
              <a:gd name="connsiteX13" fmla="*/ 1450183 w 3898108"/>
              <a:gd name="connsiteY13" fmla="*/ 10174 h 2068223"/>
              <a:gd name="connsiteX14" fmla="*/ 1450183 w 3898108"/>
              <a:gd name="connsiteY14" fmla="*/ 162574 h 2068223"/>
              <a:gd name="connsiteX15" fmla="*/ 1373983 w 3898108"/>
              <a:gd name="connsiteY15" fmla="*/ 238774 h 2068223"/>
              <a:gd name="connsiteX16" fmla="*/ 1373983 w 3898108"/>
              <a:gd name="connsiteY16" fmla="*/ 543574 h 2068223"/>
              <a:gd name="connsiteX17" fmla="*/ 1678783 w 3898108"/>
              <a:gd name="connsiteY17" fmla="*/ 543574 h 2068223"/>
              <a:gd name="connsiteX18" fmla="*/ 1678783 w 3898108"/>
              <a:gd name="connsiteY18" fmla="*/ 238774 h 2068223"/>
              <a:gd name="connsiteX19" fmla="*/ 1602583 w 3898108"/>
              <a:gd name="connsiteY19" fmla="*/ 162574 h 2068223"/>
              <a:gd name="connsiteX20" fmla="*/ 1602583 w 3898108"/>
              <a:gd name="connsiteY20" fmla="*/ 10174 h 2068223"/>
              <a:gd name="connsiteX21" fmla="*/ 2288383 w 3898108"/>
              <a:gd name="connsiteY21" fmla="*/ 10174 h 2068223"/>
              <a:gd name="connsiteX22" fmla="*/ 2288383 w 3898108"/>
              <a:gd name="connsiteY22" fmla="*/ 162574 h 2068223"/>
              <a:gd name="connsiteX23" fmla="*/ 2212183 w 3898108"/>
              <a:gd name="connsiteY23" fmla="*/ 238774 h 2068223"/>
              <a:gd name="connsiteX24" fmla="*/ 2212183 w 3898108"/>
              <a:gd name="connsiteY24" fmla="*/ 543574 h 2068223"/>
              <a:gd name="connsiteX25" fmla="*/ 2516983 w 3898108"/>
              <a:gd name="connsiteY25" fmla="*/ 543574 h 2068223"/>
              <a:gd name="connsiteX26" fmla="*/ 2516983 w 3898108"/>
              <a:gd name="connsiteY26" fmla="*/ 238774 h 2068223"/>
              <a:gd name="connsiteX27" fmla="*/ 2440783 w 3898108"/>
              <a:gd name="connsiteY27" fmla="*/ 162574 h 2068223"/>
              <a:gd name="connsiteX28" fmla="*/ 2440783 w 3898108"/>
              <a:gd name="connsiteY28" fmla="*/ 10174 h 2068223"/>
              <a:gd name="connsiteX0" fmla="*/ 2440783 w 3898108"/>
              <a:gd name="connsiteY0" fmla="*/ 10174 h 2068223"/>
              <a:gd name="connsiteX1" fmla="*/ 3736182 w 3898108"/>
              <a:gd name="connsiteY1" fmla="*/ 10174 h 2068223"/>
              <a:gd name="connsiteX2" fmla="*/ 3859142 w 3898108"/>
              <a:gd name="connsiteY2" fmla="*/ 41347 h 2068223"/>
              <a:gd name="connsiteX3" fmla="*/ 3888581 w 3898108"/>
              <a:gd name="connsiteY3" fmla="*/ 238774 h 2068223"/>
              <a:gd name="connsiteX4" fmla="*/ 3885119 w 3898108"/>
              <a:gd name="connsiteY4" fmla="*/ 1864951 h 2068223"/>
              <a:gd name="connsiteX5" fmla="*/ 3869533 w 3898108"/>
              <a:gd name="connsiteY5" fmla="*/ 2031206 h 2068223"/>
              <a:gd name="connsiteX6" fmla="*/ 3736182 w 3898108"/>
              <a:gd name="connsiteY6" fmla="*/ 2067574 h 2068223"/>
              <a:gd name="connsiteX7" fmla="*/ 154782 w 3898108"/>
              <a:gd name="connsiteY7" fmla="*/ 2067574 h 2068223"/>
              <a:gd name="connsiteX8" fmla="*/ 38100 w 3898108"/>
              <a:gd name="connsiteY8" fmla="*/ 2043763 h 2068223"/>
              <a:gd name="connsiteX9" fmla="*/ 2383 w 3898108"/>
              <a:gd name="connsiteY9" fmla="*/ 1915174 h 2068223"/>
              <a:gd name="connsiteX10" fmla="*/ 2383 w 3898108"/>
              <a:gd name="connsiteY10" fmla="*/ 162574 h 2068223"/>
              <a:gd name="connsiteX11" fmla="*/ 35721 w 3898108"/>
              <a:gd name="connsiteY11" fmla="*/ 41130 h 2068223"/>
              <a:gd name="connsiteX12" fmla="*/ 154782 w 3898108"/>
              <a:gd name="connsiteY12" fmla="*/ 10174 h 2068223"/>
              <a:gd name="connsiteX13" fmla="*/ 1450183 w 3898108"/>
              <a:gd name="connsiteY13" fmla="*/ 10174 h 2068223"/>
              <a:gd name="connsiteX14" fmla="*/ 1450183 w 3898108"/>
              <a:gd name="connsiteY14" fmla="*/ 162574 h 2068223"/>
              <a:gd name="connsiteX15" fmla="*/ 1373983 w 3898108"/>
              <a:gd name="connsiteY15" fmla="*/ 238774 h 2068223"/>
              <a:gd name="connsiteX16" fmla="*/ 1373983 w 3898108"/>
              <a:gd name="connsiteY16" fmla="*/ 543574 h 2068223"/>
              <a:gd name="connsiteX17" fmla="*/ 1678783 w 3898108"/>
              <a:gd name="connsiteY17" fmla="*/ 543574 h 2068223"/>
              <a:gd name="connsiteX18" fmla="*/ 1678783 w 3898108"/>
              <a:gd name="connsiteY18" fmla="*/ 238774 h 2068223"/>
              <a:gd name="connsiteX19" fmla="*/ 1602583 w 3898108"/>
              <a:gd name="connsiteY19" fmla="*/ 162574 h 2068223"/>
              <a:gd name="connsiteX20" fmla="*/ 1602583 w 3898108"/>
              <a:gd name="connsiteY20" fmla="*/ 10174 h 2068223"/>
              <a:gd name="connsiteX21" fmla="*/ 2288383 w 3898108"/>
              <a:gd name="connsiteY21" fmla="*/ 10174 h 2068223"/>
              <a:gd name="connsiteX22" fmla="*/ 2288383 w 3898108"/>
              <a:gd name="connsiteY22" fmla="*/ 162574 h 2068223"/>
              <a:gd name="connsiteX23" fmla="*/ 2212183 w 3898108"/>
              <a:gd name="connsiteY23" fmla="*/ 238774 h 2068223"/>
              <a:gd name="connsiteX24" fmla="*/ 2212183 w 3898108"/>
              <a:gd name="connsiteY24" fmla="*/ 543574 h 2068223"/>
              <a:gd name="connsiteX25" fmla="*/ 2516983 w 3898108"/>
              <a:gd name="connsiteY25" fmla="*/ 543574 h 2068223"/>
              <a:gd name="connsiteX26" fmla="*/ 2516983 w 3898108"/>
              <a:gd name="connsiteY26" fmla="*/ 238774 h 2068223"/>
              <a:gd name="connsiteX27" fmla="*/ 2440783 w 3898108"/>
              <a:gd name="connsiteY27" fmla="*/ 162574 h 2068223"/>
              <a:gd name="connsiteX28" fmla="*/ 2440783 w 3898108"/>
              <a:gd name="connsiteY28" fmla="*/ 10174 h 2068223"/>
              <a:gd name="connsiteX0" fmla="*/ 2440783 w 3898108"/>
              <a:gd name="connsiteY0" fmla="*/ 10174 h 2068223"/>
              <a:gd name="connsiteX1" fmla="*/ 3736182 w 3898108"/>
              <a:gd name="connsiteY1" fmla="*/ 10174 h 2068223"/>
              <a:gd name="connsiteX2" fmla="*/ 3859142 w 3898108"/>
              <a:gd name="connsiteY2" fmla="*/ 41347 h 2068223"/>
              <a:gd name="connsiteX3" fmla="*/ 3888581 w 3898108"/>
              <a:gd name="connsiteY3" fmla="*/ 238774 h 2068223"/>
              <a:gd name="connsiteX4" fmla="*/ 3885119 w 3898108"/>
              <a:gd name="connsiteY4" fmla="*/ 1864951 h 2068223"/>
              <a:gd name="connsiteX5" fmla="*/ 3869533 w 3898108"/>
              <a:gd name="connsiteY5" fmla="*/ 2031206 h 2068223"/>
              <a:gd name="connsiteX6" fmla="*/ 3736182 w 3898108"/>
              <a:gd name="connsiteY6" fmla="*/ 2067574 h 2068223"/>
              <a:gd name="connsiteX7" fmla="*/ 154782 w 3898108"/>
              <a:gd name="connsiteY7" fmla="*/ 2067574 h 2068223"/>
              <a:gd name="connsiteX8" fmla="*/ 38100 w 3898108"/>
              <a:gd name="connsiteY8" fmla="*/ 2043763 h 2068223"/>
              <a:gd name="connsiteX9" fmla="*/ 2383 w 3898108"/>
              <a:gd name="connsiteY9" fmla="*/ 1915174 h 2068223"/>
              <a:gd name="connsiteX10" fmla="*/ 2383 w 3898108"/>
              <a:gd name="connsiteY10" fmla="*/ 162574 h 2068223"/>
              <a:gd name="connsiteX11" fmla="*/ 35721 w 3898108"/>
              <a:gd name="connsiteY11" fmla="*/ 41130 h 2068223"/>
              <a:gd name="connsiteX12" fmla="*/ 154782 w 3898108"/>
              <a:gd name="connsiteY12" fmla="*/ 10174 h 2068223"/>
              <a:gd name="connsiteX13" fmla="*/ 1450183 w 3898108"/>
              <a:gd name="connsiteY13" fmla="*/ 10174 h 2068223"/>
              <a:gd name="connsiteX14" fmla="*/ 1450183 w 3898108"/>
              <a:gd name="connsiteY14" fmla="*/ 162574 h 2068223"/>
              <a:gd name="connsiteX15" fmla="*/ 1373983 w 3898108"/>
              <a:gd name="connsiteY15" fmla="*/ 238774 h 2068223"/>
              <a:gd name="connsiteX16" fmla="*/ 1373983 w 3898108"/>
              <a:gd name="connsiteY16" fmla="*/ 543574 h 2068223"/>
              <a:gd name="connsiteX17" fmla="*/ 1678783 w 3898108"/>
              <a:gd name="connsiteY17" fmla="*/ 543574 h 2068223"/>
              <a:gd name="connsiteX18" fmla="*/ 1678783 w 3898108"/>
              <a:gd name="connsiteY18" fmla="*/ 238774 h 2068223"/>
              <a:gd name="connsiteX19" fmla="*/ 1602583 w 3898108"/>
              <a:gd name="connsiteY19" fmla="*/ 162574 h 2068223"/>
              <a:gd name="connsiteX20" fmla="*/ 1602583 w 3898108"/>
              <a:gd name="connsiteY20" fmla="*/ 10174 h 2068223"/>
              <a:gd name="connsiteX21" fmla="*/ 2288383 w 3898108"/>
              <a:gd name="connsiteY21" fmla="*/ 10174 h 2068223"/>
              <a:gd name="connsiteX22" fmla="*/ 2288383 w 3898108"/>
              <a:gd name="connsiteY22" fmla="*/ 162574 h 2068223"/>
              <a:gd name="connsiteX23" fmla="*/ 2212183 w 3898108"/>
              <a:gd name="connsiteY23" fmla="*/ 238774 h 2068223"/>
              <a:gd name="connsiteX24" fmla="*/ 2212183 w 3898108"/>
              <a:gd name="connsiteY24" fmla="*/ 543574 h 2068223"/>
              <a:gd name="connsiteX25" fmla="*/ 2516983 w 3898108"/>
              <a:gd name="connsiteY25" fmla="*/ 543574 h 2068223"/>
              <a:gd name="connsiteX26" fmla="*/ 2516983 w 3898108"/>
              <a:gd name="connsiteY26" fmla="*/ 238774 h 2068223"/>
              <a:gd name="connsiteX27" fmla="*/ 2440783 w 3898108"/>
              <a:gd name="connsiteY27" fmla="*/ 162574 h 2068223"/>
              <a:gd name="connsiteX28" fmla="*/ 2440783 w 3898108"/>
              <a:gd name="connsiteY28" fmla="*/ 10174 h 2068223"/>
              <a:gd name="connsiteX0" fmla="*/ 2440783 w 3898108"/>
              <a:gd name="connsiteY0" fmla="*/ 10174 h 2076667"/>
              <a:gd name="connsiteX1" fmla="*/ 3736182 w 3898108"/>
              <a:gd name="connsiteY1" fmla="*/ 10174 h 2076667"/>
              <a:gd name="connsiteX2" fmla="*/ 3859142 w 3898108"/>
              <a:gd name="connsiteY2" fmla="*/ 41347 h 2076667"/>
              <a:gd name="connsiteX3" fmla="*/ 3888581 w 3898108"/>
              <a:gd name="connsiteY3" fmla="*/ 238774 h 2076667"/>
              <a:gd name="connsiteX4" fmla="*/ 3885119 w 3898108"/>
              <a:gd name="connsiteY4" fmla="*/ 1864951 h 2076667"/>
              <a:gd name="connsiteX5" fmla="*/ 3869533 w 3898108"/>
              <a:gd name="connsiteY5" fmla="*/ 2031206 h 2076667"/>
              <a:gd name="connsiteX6" fmla="*/ 3736182 w 3898108"/>
              <a:gd name="connsiteY6" fmla="*/ 2067574 h 2076667"/>
              <a:gd name="connsiteX7" fmla="*/ 154782 w 3898108"/>
              <a:gd name="connsiteY7" fmla="*/ 2067574 h 2076667"/>
              <a:gd name="connsiteX8" fmla="*/ 38100 w 3898108"/>
              <a:gd name="connsiteY8" fmla="*/ 2043763 h 2076667"/>
              <a:gd name="connsiteX9" fmla="*/ 2383 w 3898108"/>
              <a:gd name="connsiteY9" fmla="*/ 1915174 h 2076667"/>
              <a:gd name="connsiteX10" fmla="*/ 2383 w 3898108"/>
              <a:gd name="connsiteY10" fmla="*/ 162574 h 2076667"/>
              <a:gd name="connsiteX11" fmla="*/ 35721 w 3898108"/>
              <a:gd name="connsiteY11" fmla="*/ 41130 h 2076667"/>
              <a:gd name="connsiteX12" fmla="*/ 154782 w 3898108"/>
              <a:gd name="connsiteY12" fmla="*/ 10174 h 2076667"/>
              <a:gd name="connsiteX13" fmla="*/ 1450183 w 3898108"/>
              <a:gd name="connsiteY13" fmla="*/ 10174 h 2076667"/>
              <a:gd name="connsiteX14" fmla="*/ 1450183 w 3898108"/>
              <a:gd name="connsiteY14" fmla="*/ 162574 h 2076667"/>
              <a:gd name="connsiteX15" fmla="*/ 1373983 w 3898108"/>
              <a:gd name="connsiteY15" fmla="*/ 238774 h 2076667"/>
              <a:gd name="connsiteX16" fmla="*/ 1373983 w 3898108"/>
              <a:gd name="connsiteY16" fmla="*/ 543574 h 2076667"/>
              <a:gd name="connsiteX17" fmla="*/ 1678783 w 3898108"/>
              <a:gd name="connsiteY17" fmla="*/ 543574 h 2076667"/>
              <a:gd name="connsiteX18" fmla="*/ 1678783 w 3898108"/>
              <a:gd name="connsiteY18" fmla="*/ 238774 h 2076667"/>
              <a:gd name="connsiteX19" fmla="*/ 1602583 w 3898108"/>
              <a:gd name="connsiteY19" fmla="*/ 162574 h 2076667"/>
              <a:gd name="connsiteX20" fmla="*/ 1602583 w 3898108"/>
              <a:gd name="connsiteY20" fmla="*/ 10174 h 2076667"/>
              <a:gd name="connsiteX21" fmla="*/ 2288383 w 3898108"/>
              <a:gd name="connsiteY21" fmla="*/ 10174 h 2076667"/>
              <a:gd name="connsiteX22" fmla="*/ 2288383 w 3898108"/>
              <a:gd name="connsiteY22" fmla="*/ 162574 h 2076667"/>
              <a:gd name="connsiteX23" fmla="*/ 2212183 w 3898108"/>
              <a:gd name="connsiteY23" fmla="*/ 238774 h 2076667"/>
              <a:gd name="connsiteX24" fmla="*/ 2212183 w 3898108"/>
              <a:gd name="connsiteY24" fmla="*/ 543574 h 2076667"/>
              <a:gd name="connsiteX25" fmla="*/ 2516983 w 3898108"/>
              <a:gd name="connsiteY25" fmla="*/ 543574 h 2076667"/>
              <a:gd name="connsiteX26" fmla="*/ 2516983 w 3898108"/>
              <a:gd name="connsiteY26" fmla="*/ 238774 h 2076667"/>
              <a:gd name="connsiteX27" fmla="*/ 2440783 w 3898108"/>
              <a:gd name="connsiteY27" fmla="*/ 162574 h 2076667"/>
              <a:gd name="connsiteX28" fmla="*/ 2440783 w 3898108"/>
              <a:gd name="connsiteY28" fmla="*/ 10174 h 2076667"/>
              <a:gd name="connsiteX0" fmla="*/ 2440783 w 3898108"/>
              <a:gd name="connsiteY0" fmla="*/ 10174 h 2076667"/>
              <a:gd name="connsiteX1" fmla="*/ 3736182 w 3898108"/>
              <a:gd name="connsiteY1" fmla="*/ 10174 h 2076667"/>
              <a:gd name="connsiteX2" fmla="*/ 3859142 w 3898108"/>
              <a:gd name="connsiteY2" fmla="*/ 41347 h 2076667"/>
              <a:gd name="connsiteX3" fmla="*/ 3888581 w 3898108"/>
              <a:gd name="connsiteY3" fmla="*/ 238774 h 2076667"/>
              <a:gd name="connsiteX4" fmla="*/ 3885119 w 3898108"/>
              <a:gd name="connsiteY4" fmla="*/ 1864951 h 2076667"/>
              <a:gd name="connsiteX5" fmla="*/ 3869533 w 3898108"/>
              <a:gd name="connsiteY5" fmla="*/ 2031206 h 2076667"/>
              <a:gd name="connsiteX6" fmla="*/ 3736182 w 3898108"/>
              <a:gd name="connsiteY6" fmla="*/ 2067574 h 2076667"/>
              <a:gd name="connsiteX7" fmla="*/ 154782 w 3898108"/>
              <a:gd name="connsiteY7" fmla="*/ 2067574 h 2076667"/>
              <a:gd name="connsiteX8" fmla="*/ 38100 w 3898108"/>
              <a:gd name="connsiteY8" fmla="*/ 2043763 h 2076667"/>
              <a:gd name="connsiteX9" fmla="*/ 2383 w 3898108"/>
              <a:gd name="connsiteY9" fmla="*/ 1915174 h 2076667"/>
              <a:gd name="connsiteX10" fmla="*/ 2383 w 3898108"/>
              <a:gd name="connsiteY10" fmla="*/ 162574 h 2076667"/>
              <a:gd name="connsiteX11" fmla="*/ 35721 w 3898108"/>
              <a:gd name="connsiteY11" fmla="*/ 41130 h 2076667"/>
              <a:gd name="connsiteX12" fmla="*/ 154782 w 3898108"/>
              <a:gd name="connsiteY12" fmla="*/ 10174 h 2076667"/>
              <a:gd name="connsiteX13" fmla="*/ 1450183 w 3898108"/>
              <a:gd name="connsiteY13" fmla="*/ 10174 h 2076667"/>
              <a:gd name="connsiteX14" fmla="*/ 1450183 w 3898108"/>
              <a:gd name="connsiteY14" fmla="*/ 162574 h 2076667"/>
              <a:gd name="connsiteX15" fmla="*/ 1373983 w 3898108"/>
              <a:gd name="connsiteY15" fmla="*/ 238774 h 2076667"/>
              <a:gd name="connsiteX16" fmla="*/ 1373983 w 3898108"/>
              <a:gd name="connsiteY16" fmla="*/ 543574 h 2076667"/>
              <a:gd name="connsiteX17" fmla="*/ 1678783 w 3898108"/>
              <a:gd name="connsiteY17" fmla="*/ 543574 h 2076667"/>
              <a:gd name="connsiteX18" fmla="*/ 1678783 w 3898108"/>
              <a:gd name="connsiteY18" fmla="*/ 238774 h 2076667"/>
              <a:gd name="connsiteX19" fmla="*/ 1602583 w 3898108"/>
              <a:gd name="connsiteY19" fmla="*/ 162574 h 2076667"/>
              <a:gd name="connsiteX20" fmla="*/ 1602583 w 3898108"/>
              <a:gd name="connsiteY20" fmla="*/ 10174 h 2076667"/>
              <a:gd name="connsiteX21" fmla="*/ 2288383 w 3898108"/>
              <a:gd name="connsiteY21" fmla="*/ 10174 h 2076667"/>
              <a:gd name="connsiteX22" fmla="*/ 2288383 w 3898108"/>
              <a:gd name="connsiteY22" fmla="*/ 162574 h 2076667"/>
              <a:gd name="connsiteX23" fmla="*/ 2212183 w 3898108"/>
              <a:gd name="connsiteY23" fmla="*/ 238774 h 2076667"/>
              <a:gd name="connsiteX24" fmla="*/ 2212183 w 3898108"/>
              <a:gd name="connsiteY24" fmla="*/ 543574 h 2076667"/>
              <a:gd name="connsiteX25" fmla="*/ 2516983 w 3898108"/>
              <a:gd name="connsiteY25" fmla="*/ 543574 h 2076667"/>
              <a:gd name="connsiteX26" fmla="*/ 2516983 w 3898108"/>
              <a:gd name="connsiteY26" fmla="*/ 238774 h 2076667"/>
              <a:gd name="connsiteX27" fmla="*/ 2440783 w 3898108"/>
              <a:gd name="connsiteY27" fmla="*/ 162574 h 2076667"/>
              <a:gd name="connsiteX28" fmla="*/ 2440783 w 3898108"/>
              <a:gd name="connsiteY28" fmla="*/ 10174 h 2076667"/>
              <a:gd name="connsiteX0" fmla="*/ 2440783 w 3898108"/>
              <a:gd name="connsiteY0" fmla="*/ 10174 h 2076667"/>
              <a:gd name="connsiteX1" fmla="*/ 3736182 w 3898108"/>
              <a:gd name="connsiteY1" fmla="*/ 10174 h 2076667"/>
              <a:gd name="connsiteX2" fmla="*/ 3859142 w 3898108"/>
              <a:gd name="connsiteY2" fmla="*/ 41347 h 2076667"/>
              <a:gd name="connsiteX3" fmla="*/ 3888581 w 3898108"/>
              <a:gd name="connsiteY3" fmla="*/ 238774 h 2076667"/>
              <a:gd name="connsiteX4" fmla="*/ 3885119 w 3898108"/>
              <a:gd name="connsiteY4" fmla="*/ 1864951 h 2076667"/>
              <a:gd name="connsiteX5" fmla="*/ 3869533 w 3898108"/>
              <a:gd name="connsiteY5" fmla="*/ 2031206 h 2076667"/>
              <a:gd name="connsiteX6" fmla="*/ 3736182 w 3898108"/>
              <a:gd name="connsiteY6" fmla="*/ 2067574 h 2076667"/>
              <a:gd name="connsiteX7" fmla="*/ 154782 w 3898108"/>
              <a:gd name="connsiteY7" fmla="*/ 2067574 h 2076667"/>
              <a:gd name="connsiteX8" fmla="*/ 38100 w 3898108"/>
              <a:gd name="connsiteY8" fmla="*/ 2043763 h 2076667"/>
              <a:gd name="connsiteX9" fmla="*/ 2383 w 3898108"/>
              <a:gd name="connsiteY9" fmla="*/ 1915174 h 2076667"/>
              <a:gd name="connsiteX10" fmla="*/ 2383 w 3898108"/>
              <a:gd name="connsiteY10" fmla="*/ 162574 h 2076667"/>
              <a:gd name="connsiteX11" fmla="*/ 35721 w 3898108"/>
              <a:gd name="connsiteY11" fmla="*/ 41130 h 2076667"/>
              <a:gd name="connsiteX12" fmla="*/ 154782 w 3898108"/>
              <a:gd name="connsiteY12" fmla="*/ 10174 h 2076667"/>
              <a:gd name="connsiteX13" fmla="*/ 1450183 w 3898108"/>
              <a:gd name="connsiteY13" fmla="*/ 10174 h 2076667"/>
              <a:gd name="connsiteX14" fmla="*/ 1450183 w 3898108"/>
              <a:gd name="connsiteY14" fmla="*/ 162574 h 2076667"/>
              <a:gd name="connsiteX15" fmla="*/ 1373983 w 3898108"/>
              <a:gd name="connsiteY15" fmla="*/ 238774 h 2076667"/>
              <a:gd name="connsiteX16" fmla="*/ 1373983 w 3898108"/>
              <a:gd name="connsiteY16" fmla="*/ 543574 h 2076667"/>
              <a:gd name="connsiteX17" fmla="*/ 1678783 w 3898108"/>
              <a:gd name="connsiteY17" fmla="*/ 543574 h 2076667"/>
              <a:gd name="connsiteX18" fmla="*/ 1678783 w 3898108"/>
              <a:gd name="connsiteY18" fmla="*/ 238774 h 2076667"/>
              <a:gd name="connsiteX19" fmla="*/ 1602583 w 3898108"/>
              <a:gd name="connsiteY19" fmla="*/ 162574 h 2076667"/>
              <a:gd name="connsiteX20" fmla="*/ 1602583 w 3898108"/>
              <a:gd name="connsiteY20" fmla="*/ 10174 h 2076667"/>
              <a:gd name="connsiteX21" fmla="*/ 2288383 w 3898108"/>
              <a:gd name="connsiteY21" fmla="*/ 10174 h 2076667"/>
              <a:gd name="connsiteX22" fmla="*/ 2288383 w 3898108"/>
              <a:gd name="connsiteY22" fmla="*/ 162574 h 2076667"/>
              <a:gd name="connsiteX23" fmla="*/ 2212183 w 3898108"/>
              <a:gd name="connsiteY23" fmla="*/ 238774 h 2076667"/>
              <a:gd name="connsiteX24" fmla="*/ 2212183 w 3898108"/>
              <a:gd name="connsiteY24" fmla="*/ 543574 h 2076667"/>
              <a:gd name="connsiteX25" fmla="*/ 2516983 w 3898108"/>
              <a:gd name="connsiteY25" fmla="*/ 543574 h 2076667"/>
              <a:gd name="connsiteX26" fmla="*/ 2516983 w 3898108"/>
              <a:gd name="connsiteY26" fmla="*/ 238774 h 2076667"/>
              <a:gd name="connsiteX27" fmla="*/ 2440783 w 3898108"/>
              <a:gd name="connsiteY27" fmla="*/ 162574 h 2076667"/>
              <a:gd name="connsiteX28" fmla="*/ 2440783 w 3898108"/>
              <a:gd name="connsiteY28" fmla="*/ 10174 h 2076667"/>
              <a:gd name="connsiteX0" fmla="*/ 2440783 w 3898108"/>
              <a:gd name="connsiteY0" fmla="*/ 10174 h 2076667"/>
              <a:gd name="connsiteX1" fmla="*/ 3736182 w 3898108"/>
              <a:gd name="connsiteY1" fmla="*/ 10174 h 2076667"/>
              <a:gd name="connsiteX2" fmla="*/ 3859142 w 3898108"/>
              <a:gd name="connsiteY2" fmla="*/ 41347 h 2076667"/>
              <a:gd name="connsiteX3" fmla="*/ 3888581 w 3898108"/>
              <a:gd name="connsiteY3" fmla="*/ 238774 h 2076667"/>
              <a:gd name="connsiteX4" fmla="*/ 3885119 w 3898108"/>
              <a:gd name="connsiteY4" fmla="*/ 1864951 h 2076667"/>
              <a:gd name="connsiteX5" fmla="*/ 3869533 w 3898108"/>
              <a:gd name="connsiteY5" fmla="*/ 2031206 h 2076667"/>
              <a:gd name="connsiteX6" fmla="*/ 3736182 w 3898108"/>
              <a:gd name="connsiteY6" fmla="*/ 2067574 h 2076667"/>
              <a:gd name="connsiteX7" fmla="*/ 154782 w 3898108"/>
              <a:gd name="connsiteY7" fmla="*/ 2067574 h 2076667"/>
              <a:gd name="connsiteX8" fmla="*/ 38100 w 3898108"/>
              <a:gd name="connsiteY8" fmla="*/ 2043763 h 2076667"/>
              <a:gd name="connsiteX9" fmla="*/ 2383 w 3898108"/>
              <a:gd name="connsiteY9" fmla="*/ 1915174 h 2076667"/>
              <a:gd name="connsiteX10" fmla="*/ 2383 w 3898108"/>
              <a:gd name="connsiteY10" fmla="*/ 162574 h 2076667"/>
              <a:gd name="connsiteX11" fmla="*/ 35721 w 3898108"/>
              <a:gd name="connsiteY11" fmla="*/ 41130 h 2076667"/>
              <a:gd name="connsiteX12" fmla="*/ 154782 w 3898108"/>
              <a:gd name="connsiteY12" fmla="*/ 10174 h 2076667"/>
              <a:gd name="connsiteX13" fmla="*/ 1450183 w 3898108"/>
              <a:gd name="connsiteY13" fmla="*/ 10174 h 2076667"/>
              <a:gd name="connsiteX14" fmla="*/ 1450183 w 3898108"/>
              <a:gd name="connsiteY14" fmla="*/ 162574 h 2076667"/>
              <a:gd name="connsiteX15" fmla="*/ 1373983 w 3898108"/>
              <a:gd name="connsiteY15" fmla="*/ 238774 h 2076667"/>
              <a:gd name="connsiteX16" fmla="*/ 1373983 w 3898108"/>
              <a:gd name="connsiteY16" fmla="*/ 543574 h 2076667"/>
              <a:gd name="connsiteX17" fmla="*/ 1678783 w 3898108"/>
              <a:gd name="connsiteY17" fmla="*/ 543574 h 2076667"/>
              <a:gd name="connsiteX18" fmla="*/ 1678783 w 3898108"/>
              <a:gd name="connsiteY18" fmla="*/ 238774 h 2076667"/>
              <a:gd name="connsiteX19" fmla="*/ 1602583 w 3898108"/>
              <a:gd name="connsiteY19" fmla="*/ 162574 h 2076667"/>
              <a:gd name="connsiteX20" fmla="*/ 1602583 w 3898108"/>
              <a:gd name="connsiteY20" fmla="*/ 10174 h 2076667"/>
              <a:gd name="connsiteX21" fmla="*/ 2288383 w 3898108"/>
              <a:gd name="connsiteY21" fmla="*/ 10174 h 2076667"/>
              <a:gd name="connsiteX22" fmla="*/ 2288383 w 3898108"/>
              <a:gd name="connsiteY22" fmla="*/ 162574 h 2076667"/>
              <a:gd name="connsiteX23" fmla="*/ 2212183 w 3898108"/>
              <a:gd name="connsiteY23" fmla="*/ 238774 h 2076667"/>
              <a:gd name="connsiteX24" fmla="*/ 2212183 w 3898108"/>
              <a:gd name="connsiteY24" fmla="*/ 543574 h 2076667"/>
              <a:gd name="connsiteX25" fmla="*/ 2516983 w 3898108"/>
              <a:gd name="connsiteY25" fmla="*/ 543574 h 2076667"/>
              <a:gd name="connsiteX26" fmla="*/ 2516983 w 3898108"/>
              <a:gd name="connsiteY26" fmla="*/ 238774 h 2076667"/>
              <a:gd name="connsiteX27" fmla="*/ 2440783 w 3898108"/>
              <a:gd name="connsiteY27" fmla="*/ 162574 h 2076667"/>
              <a:gd name="connsiteX28" fmla="*/ 2440783 w 3898108"/>
              <a:gd name="connsiteY28" fmla="*/ 10174 h 2076667"/>
              <a:gd name="connsiteX0" fmla="*/ 2440783 w 3898108"/>
              <a:gd name="connsiteY0" fmla="*/ 5411 h 2071904"/>
              <a:gd name="connsiteX1" fmla="*/ 3736182 w 3898108"/>
              <a:gd name="connsiteY1" fmla="*/ 5411 h 2071904"/>
              <a:gd name="connsiteX2" fmla="*/ 3859142 w 3898108"/>
              <a:gd name="connsiteY2" fmla="*/ 36584 h 2071904"/>
              <a:gd name="connsiteX3" fmla="*/ 3888581 w 3898108"/>
              <a:gd name="connsiteY3" fmla="*/ 234011 h 2071904"/>
              <a:gd name="connsiteX4" fmla="*/ 3885119 w 3898108"/>
              <a:gd name="connsiteY4" fmla="*/ 1860188 h 2071904"/>
              <a:gd name="connsiteX5" fmla="*/ 3869533 w 3898108"/>
              <a:gd name="connsiteY5" fmla="*/ 2026443 h 2071904"/>
              <a:gd name="connsiteX6" fmla="*/ 3736182 w 3898108"/>
              <a:gd name="connsiteY6" fmla="*/ 2062811 h 2071904"/>
              <a:gd name="connsiteX7" fmla="*/ 154782 w 3898108"/>
              <a:gd name="connsiteY7" fmla="*/ 2062811 h 2071904"/>
              <a:gd name="connsiteX8" fmla="*/ 38100 w 3898108"/>
              <a:gd name="connsiteY8" fmla="*/ 2039000 h 2071904"/>
              <a:gd name="connsiteX9" fmla="*/ 2383 w 3898108"/>
              <a:gd name="connsiteY9" fmla="*/ 1910411 h 2071904"/>
              <a:gd name="connsiteX10" fmla="*/ 2383 w 3898108"/>
              <a:gd name="connsiteY10" fmla="*/ 157811 h 2071904"/>
              <a:gd name="connsiteX11" fmla="*/ 35721 w 3898108"/>
              <a:gd name="connsiteY11" fmla="*/ 36367 h 2071904"/>
              <a:gd name="connsiteX12" fmla="*/ 154782 w 3898108"/>
              <a:gd name="connsiteY12" fmla="*/ 5411 h 2071904"/>
              <a:gd name="connsiteX13" fmla="*/ 1450183 w 3898108"/>
              <a:gd name="connsiteY13" fmla="*/ 5411 h 2071904"/>
              <a:gd name="connsiteX14" fmla="*/ 1450183 w 3898108"/>
              <a:gd name="connsiteY14" fmla="*/ 157811 h 2071904"/>
              <a:gd name="connsiteX15" fmla="*/ 1373983 w 3898108"/>
              <a:gd name="connsiteY15" fmla="*/ 234011 h 2071904"/>
              <a:gd name="connsiteX16" fmla="*/ 1373983 w 3898108"/>
              <a:gd name="connsiteY16" fmla="*/ 538811 h 2071904"/>
              <a:gd name="connsiteX17" fmla="*/ 1678783 w 3898108"/>
              <a:gd name="connsiteY17" fmla="*/ 538811 h 2071904"/>
              <a:gd name="connsiteX18" fmla="*/ 1678783 w 3898108"/>
              <a:gd name="connsiteY18" fmla="*/ 234011 h 2071904"/>
              <a:gd name="connsiteX19" fmla="*/ 1602583 w 3898108"/>
              <a:gd name="connsiteY19" fmla="*/ 157811 h 2071904"/>
              <a:gd name="connsiteX20" fmla="*/ 1602583 w 3898108"/>
              <a:gd name="connsiteY20" fmla="*/ 5411 h 2071904"/>
              <a:gd name="connsiteX21" fmla="*/ 2288383 w 3898108"/>
              <a:gd name="connsiteY21" fmla="*/ 5411 h 2071904"/>
              <a:gd name="connsiteX22" fmla="*/ 2288383 w 3898108"/>
              <a:gd name="connsiteY22" fmla="*/ 157811 h 2071904"/>
              <a:gd name="connsiteX23" fmla="*/ 2212183 w 3898108"/>
              <a:gd name="connsiteY23" fmla="*/ 234011 h 2071904"/>
              <a:gd name="connsiteX24" fmla="*/ 2212183 w 3898108"/>
              <a:gd name="connsiteY24" fmla="*/ 538811 h 2071904"/>
              <a:gd name="connsiteX25" fmla="*/ 2516983 w 3898108"/>
              <a:gd name="connsiteY25" fmla="*/ 538811 h 2071904"/>
              <a:gd name="connsiteX26" fmla="*/ 2516983 w 3898108"/>
              <a:gd name="connsiteY26" fmla="*/ 234011 h 2071904"/>
              <a:gd name="connsiteX27" fmla="*/ 2440783 w 3898108"/>
              <a:gd name="connsiteY27" fmla="*/ 157811 h 2071904"/>
              <a:gd name="connsiteX28" fmla="*/ 2440783 w 3898108"/>
              <a:gd name="connsiteY28" fmla="*/ 5411 h 2071904"/>
              <a:gd name="connsiteX0" fmla="*/ 2440783 w 3898108"/>
              <a:gd name="connsiteY0" fmla="*/ 1515 h 2068008"/>
              <a:gd name="connsiteX1" fmla="*/ 3736182 w 3898108"/>
              <a:gd name="connsiteY1" fmla="*/ 1515 h 2068008"/>
              <a:gd name="connsiteX2" fmla="*/ 3859142 w 3898108"/>
              <a:gd name="connsiteY2" fmla="*/ 32688 h 2068008"/>
              <a:gd name="connsiteX3" fmla="*/ 3888581 w 3898108"/>
              <a:gd name="connsiteY3" fmla="*/ 230115 h 2068008"/>
              <a:gd name="connsiteX4" fmla="*/ 3885119 w 3898108"/>
              <a:gd name="connsiteY4" fmla="*/ 1856292 h 2068008"/>
              <a:gd name="connsiteX5" fmla="*/ 3869533 w 3898108"/>
              <a:gd name="connsiteY5" fmla="*/ 2022547 h 2068008"/>
              <a:gd name="connsiteX6" fmla="*/ 3736182 w 3898108"/>
              <a:gd name="connsiteY6" fmla="*/ 2058915 h 2068008"/>
              <a:gd name="connsiteX7" fmla="*/ 154782 w 3898108"/>
              <a:gd name="connsiteY7" fmla="*/ 2058915 h 2068008"/>
              <a:gd name="connsiteX8" fmla="*/ 38100 w 3898108"/>
              <a:gd name="connsiteY8" fmla="*/ 2035104 h 2068008"/>
              <a:gd name="connsiteX9" fmla="*/ 2383 w 3898108"/>
              <a:gd name="connsiteY9" fmla="*/ 1906515 h 2068008"/>
              <a:gd name="connsiteX10" fmla="*/ 2383 w 3898108"/>
              <a:gd name="connsiteY10" fmla="*/ 153915 h 2068008"/>
              <a:gd name="connsiteX11" fmla="*/ 35721 w 3898108"/>
              <a:gd name="connsiteY11" fmla="*/ 32471 h 2068008"/>
              <a:gd name="connsiteX12" fmla="*/ 154782 w 3898108"/>
              <a:gd name="connsiteY12" fmla="*/ 1515 h 2068008"/>
              <a:gd name="connsiteX13" fmla="*/ 1450183 w 3898108"/>
              <a:gd name="connsiteY13" fmla="*/ 1515 h 2068008"/>
              <a:gd name="connsiteX14" fmla="*/ 1450183 w 3898108"/>
              <a:gd name="connsiteY14" fmla="*/ 153915 h 2068008"/>
              <a:gd name="connsiteX15" fmla="*/ 1373983 w 3898108"/>
              <a:gd name="connsiteY15" fmla="*/ 230115 h 2068008"/>
              <a:gd name="connsiteX16" fmla="*/ 1373983 w 3898108"/>
              <a:gd name="connsiteY16" fmla="*/ 534915 h 2068008"/>
              <a:gd name="connsiteX17" fmla="*/ 1678783 w 3898108"/>
              <a:gd name="connsiteY17" fmla="*/ 534915 h 2068008"/>
              <a:gd name="connsiteX18" fmla="*/ 1678783 w 3898108"/>
              <a:gd name="connsiteY18" fmla="*/ 230115 h 2068008"/>
              <a:gd name="connsiteX19" fmla="*/ 1602583 w 3898108"/>
              <a:gd name="connsiteY19" fmla="*/ 153915 h 2068008"/>
              <a:gd name="connsiteX20" fmla="*/ 1602583 w 3898108"/>
              <a:gd name="connsiteY20" fmla="*/ 1515 h 2068008"/>
              <a:gd name="connsiteX21" fmla="*/ 2288383 w 3898108"/>
              <a:gd name="connsiteY21" fmla="*/ 1515 h 2068008"/>
              <a:gd name="connsiteX22" fmla="*/ 2288383 w 3898108"/>
              <a:gd name="connsiteY22" fmla="*/ 153915 h 2068008"/>
              <a:gd name="connsiteX23" fmla="*/ 2212183 w 3898108"/>
              <a:gd name="connsiteY23" fmla="*/ 230115 h 2068008"/>
              <a:gd name="connsiteX24" fmla="*/ 2212183 w 3898108"/>
              <a:gd name="connsiteY24" fmla="*/ 534915 h 2068008"/>
              <a:gd name="connsiteX25" fmla="*/ 2516983 w 3898108"/>
              <a:gd name="connsiteY25" fmla="*/ 534915 h 2068008"/>
              <a:gd name="connsiteX26" fmla="*/ 2516983 w 3898108"/>
              <a:gd name="connsiteY26" fmla="*/ 230115 h 2068008"/>
              <a:gd name="connsiteX27" fmla="*/ 2440783 w 3898108"/>
              <a:gd name="connsiteY27" fmla="*/ 153915 h 2068008"/>
              <a:gd name="connsiteX28" fmla="*/ 2440783 w 3898108"/>
              <a:gd name="connsiteY28" fmla="*/ 1515 h 2068008"/>
              <a:gd name="connsiteX0" fmla="*/ 2440783 w 3891397"/>
              <a:gd name="connsiteY0" fmla="*/ 1515 h 2068008"/>
              <a:gd name="connsiteX1" fmla="*/ 3736182 w 3891397"/>
              <a:gd name="connsiteY1" fmla="*/ 1515 h 2068008"/>
              <a:gd name="connsiteX2" fmla="*/ 3859142 w 3891397"/>
              <a:gd name="connsiteY2" fmla="*/ 32688 h 2068008"/>
              <a:gd name="connsiteX3" fmla="*/ 3888581 w 3891397"/>
              <a:gd name="connsiteY3" fmla="*/ 230115 h 2068008"/>
              <a:gd name="connsiteX4" fmla="*/ 3885119 w 3891397"/>
              <a:gd name="connsiteY4" fmla="*/ 1856292 h 2068008"/>
              <a:gd name="connsiteX5" fmla="*/ 3869533 w 3891397"/>
              <a:gd name="connsiteY5" fmla="*/ 2022547 h 2068008"/>
              <a:gd name="connsiteX6" fmla="*/ 3736182 w 3891397"/>
              <a:gd name="connsiteY6" fmla="*/ 2058915 h 2068008"/>
              <a:gd name="connsiteX7" fmla="*/ 154782 w 3891397"/>
              <a:gd name="connsiteY7" fmla="*/ 2058915 h 2068008"/>
              <a:gd name="connsiteX8" fmla="*/ 38100 w 3891397"/>
              <a:gd name="connsiteY8" fmla="*/ 2035104 h 2068008"/>
              <a:gd name="connsiteX9" fmla="*/ 2383 w 3891397"/>
              <a:gd name="connsiteY9" fmla="*/ 1906515 h 2068008"/>
              <a:gd name="connsiteX10" fmla="*/ 2383 w 3891397"/>
              <a:gd name="connsiteY10" fmla="*/ 153915 h 2068008"/>
              <a:gd name="connsiteX11" fmla="*/ 35721 w 3891397"/>
              <a:gd name="connsiteY11" fmla="*/ 32471 h 2068008"/>
              <a:gd name="connsiteX12" fmla="*/ 154782 w 3891397"/>
              <a:gd name="connsiteY12" fmla="*/ 1515 h 2068008"/>
              <a:gd name="connsiteX13" fmla="*/ 1450183 w 3891397"/>
              <a:gd name="connsiteY13" fmla="*/ 1515 h 2068008"/>
              <a:gd name="connsiteX14" fmla="*/ 1450183 w 3891397"/>
              <a:gd name="connsiteY14" fmla="*/ 153915 h 2068008"/>
              <a:gd name="connsiteX15" fmla="*/ 1373983 w 3891397"/>
              <a:gd name="connsiteY15" fmla="*/ 230115 h 2068008"/>
              <a:gd name="connsiteX16" fmla="*/ 1373983 w 3891397"/>
              <a:gd name="connsiteY16" fmla="*/ 534915 h 2068008"/>
              <a:gd name="connsiteX17" fmla="*/ 1678783 w 3891397"/>
              <a:gd name="connsiteY17" fmla="*/ 534915 h 2068008"/>
              <a:gd name="connsiteX18" fmla="*/ 1678783 w 3891397"/>
              <a:gd name="connsiteY18" fmla="*/ 230115 h 2068008"/>
              <a:gd name="connsiteX19" fmla="*/ 1602583 w 3891397"/>
              <a:gd name="connsiteY19" fmla="*/ 153915 h 2068008"/>
              <a:gd name="connsiteX20" fmla="*/ 1602583 w 3891397"/>
              <a:gd name="connsiteY20" fmla="*/ 1515 h 2068008"/>
              <a:gd name="connsiteX21" fmla="*/ 2288383 w 3891397"/>
              <a:gd name="connsiteY21" fmla="*/ 1515 h 2068008"/>
              <a:gd name="connsiteX22" fmla="*/ 2288383 w 3891397"/>
              <a:gd name="connsiteY22" fmla="*/ 153915 h 2068008"/>
              <a:gd name="connsiteX23" fmla="*/ 2212183 w 3891397"/>
              <a:gd name="connsiteY23" fmla="*/ 230115 h 2068008"/>
              <a:gd name="connsiteX24" fmla="*/ 2212183 w 3891397"/>
              <a:gd name="connsiteY24" fmla="*/ 534915 h 2068008"/>
              <a:gd name="connsiteX25" fmla="*/ 2516983 w 3891397"/>
              <a:gd name="connsiteY25" fmla="*/ 534915 h 2068008"/>
              <a:gd name="connsiteX26" fmla="*/ 2516983 w 3891397"/>
              <a:gd name="connsiteY26" fmla="*/ 230115 h 2068008"/>
              <a:gd name="connsiteX27" fmla="*/ 2440783 w 3891397"/>
              <a:gd name="connsiteY27" fmla="*/ 153915 h 2068008"/>
              <a:gd name="connsiteX28" fmla="*/ 2440783 w 3891397"/>
              <a:gd name="connsiteY28" fmla="*/ 1515 h 2068008"/>
              <a:gd name="connsiteX0" fmla="*/ 2440783 w 3891397"/>
              <a:gd name="connsiteY0" fmla="*/ 1515 h 2068008"/>
              <a:gd name="connsiteX1" fmla="*/ 3736182 w 3891397"/>
              <a:gd name="connsiteY1" fmla="*/ 1515 h 2068008"/>
              <a:gd name="connsiteX2" fmla="*/ 3859142 w 3891397"/>
              <a:gd name="connsiteY2" fmla="*/ 32688 h 2068008"/>
              <a:gd name="connsiteX3" fmla="*/ 3888581 w 3891397"/>
              <a:gd name="connsiteY3" fmla="*/ 230115 h 2068008"/>
              <a:gd name="connsiteX4" fmla="*/ 3888582 w 3891397"/>
              <a:gd name="connsiteY4" fmla="*/ 1906514 h 2068008"/>
              <a:gd name="connsiteX5" fmla="*/ 3869533 w 3891397"/>
              <a:gd name="connsiteY5" fmla="*/ 2022547 h 2068008"/>
              <a:gd name="connsiteX6" fmla="*/ 3736182 w 3891397"/>
              <a:gd name="connsiteY6" fmla="*/ 2058915 h 2068008"/>
              <a:gd name="connsiteX7" fmla="*/ 154782 w 3891397"/>
              <a:gd name="connsiteY7" fmla="*/ 2058915 h 2068008"/>
              <a:gd name="connsiteX8" fmla="*/ 38100 w 3891397"/>
              <a:gd name="connsiteY8" fmla="*/ 2035104 h 2068008"/>
              <a:gd name="connsiteX9" fmla="*/ 2383 w 3891397"/>
              <a:gd name="connsiteY9" fmla="*/ 1906515 h 2068008"/>
              <a:gd name="connsiteX10" fmla="*/ 2383 w 3891397"/>
              <a:gd name="connsiteY10" fmla="*/ 153915 h 2068008"/>
              <a:gd name="connsiteX11" fmla="*/ 35721 w 3891397"/>
              <a:gd name="connsiteY11" fmla="*/ 32471 h 2068008"/>
              <a:gd name="connsiteX12" fmla="*/ 154782 w 3891397"/>
              <a:gd name="connsiteY12" fmla="*/ 1515 h 2068008"/>
              <a:gd name="connsiteX13" fmla="*/ 1450183 w 3891397"/>
              <a:gd name="connsiteY13" fmla="*/ 1515 h 2068008"/>
              <a:gd name="connsiteX14" fmla="*/ 1450183 w 3891397"/>
              <a:gd name="connsiteY14" fmla="*/ 153915 h 2068008"/>
              <a:gd name="connsiteX15" fmla="*/ 1373983 w 3891397"/>
              <a:gd name="connsiteY15" fmla="*/ 230115 h 2068008"/>
              <a:gd name="connsiteX16" fmla="*/ 1373983 w 3891397"/>
              <a:gd name="connsiteY16" fmla="*/ 534915 h 2068008"/>
              <a:gd name="connsiteX17" fmla="*/ 1678783 w 3891397"/>
              <a:gd name="connsiteY17" fmla="*/ 534915 h 2068008"/>
              <a:gd name="connsiteX18" fmla="*/ 1678783 w 3891397"/>
              <a:gd name="connsiteY18" fmla="*/ 230115 h 2068008"/>
              <a:gd name="connsiteX19" fmla="*/ 1602583 w 3891397"/>
              <a:gd name="connsiteY19" fmla="*/ 153915 h 2068008"/>
              <a:gd name="connsiteX20" fmla="*/ 1602583 w 3891397"/>
              <a:gd name="connsiteY20" fmla="*/ 1515 h 2068008"/>
              <a:gd name="connsiteX21" fmla="*/ 2288383 w 3891397"/>
              <a:gd name="connsiteY21" fmla="*/ 1515 h 2068008"/>
              <a:gd name="connsiteX22" fmla="*/ 2288383 w 3891397"/>
              <a:gd name="connsiteY22" fmla="*/ 153915 h 2068008"/>
              <a:gd name="connsiteX23" fmla="*/ 2212183 w 3891397"/>
              <a:gd name="connsiteY23" fmla="*/ 230115 h 2068008"/>
              <a:gd name="connsiteX24" fmla="*/ 2212183 w 3891397"/>
              <a:gd name="connsiteY24" fmla="*/ 534915 h 2068008"/>
              <a:gd name="connsiteX25" fmla="*/ 2516983 w 3891397"/>
              <a:gd name="connsiteY25" fmla="*/ 534915 h 2068008"/>
              <a:gd name="connsiteX26" fmla="*/ 2516983 w 3891397"/>
              <a:gd name="connsiteY26" fmla="*/ 230115 h 2068008"/>
              <a:gd name="connsiteX27" fmla="*/ 2440783 w 3891397"/>
              <a:gd name="connsiteY27" fmla="*/ 153915 h 2068008"/>
              <a:gd name="connsiteX28" fmla="*/ 2440783 w 3891397"/>
              <a:gd name="connsiteY28" fmla="*/ 1515 h 2068008"/>
              <a:gd name="connsiteX0" fmla="*/ 2440783 w 3888583"/>
              <a:gd name="connsiteY0" fmla="*/ 1515 h 2068008"/>
              <a:gd name="connsiteX1" fmla="*/ 3736182 w 3888583"/>
              <a:gd name="connsiteY1" fmla="*/ 1515 h 2068008"/>
              <a:gd name="connsiteX2" fmla="*/ 3859142 w 3888583"/>
              <a:gd name="connsiteY2" fmla="*/ 32688 h 2068008"/>
              <a:gd name="connsiteX3" fmla="*/ 3888581 w 3888583"/>
              <a:gd name="connsiteY3" fmla="*/ 230115 h 2068008"/>
              <a:gd name="connsiteX4" fmla="*/ 3888582 w 3888583"/>
              <a:gd name="connsiteY4" fmla="*/ 1906514 h 2068008"/>
              <a:gd name="connsiteX5" fmla="*/ 3862389 w 3888583"/>
              <a:gd name="connsiteY5" fmla="*/ 2022547 h 2068008"/>
              <a:gd name="connsiteX6" fmla="*/ 3736182 w 3888583"/>
              <a:gd name="connsiteY6" fmla="*/ 2058915 h 2068008"/>
              <a:gd name="connsiteX7" fmla="*/ 154782 w 3888583"/>
              <a:gd name="connsiteY7" fmla="*/ 2058915 h 2068008"/>
              <a:gd name="connsiteX8" fmla="*/ 38100 w 3888583"/>
              <a:gd name="connsiteY8" fmla="*/ 2035104 h 2068008"/>
              <a:gd name="connsiteX9" fmla="*/ 2383 w 3888583"/>
              <a:gd name="connsiteY9" fmla="*/ 1906515 h 2068008"/>
              <a:gd name="connsiteX10" fmla="*/ 2383 w 3888583"/>
              <a:gd name="connsiteY10" fmla="*/ 153915 h 2068008"/>
              <a:gd name="connsiteX11" fmla="*/ 35721 w 3888583"/>
              <a:gd name="connsiteY11" fmla="*/ 32471 h 2068008"/>
              <a:gd name="connsiteX12" fmla="*/ 154782 w 3888583"/>
              <a:gd name="connsiteY12" fmla="*/ 1515 h 2068008"/>
              <a:gd name="connsiteX13" fmla="*/ 1450183 w 3888583"/>
              <a:gd name="connsiteY13" fmla="*/ 1515 h 2068008"/>
              <a:gd name="connsiteX14" fmla="*/ 1450183 w 3888583"/>
              <a:gd name="connsiteY14" fmla="*/ 153915 h 2068008"/>
              <a:gd name="connsiteX15" fmla="*/ 1373983 w 3888583"/>
              <a:gd name="connsiteY15" fmla="*/ 230115 h 2068008"/>
              <a:gd name="connsiteX16" fmla="*/ 1373983 w 3888583"/>
              <a:gd name="connsiteY16" fmla="*/ 534915 h 2068008"/>
              <a:gd name="connsiteX17" fmla="*/ 1678783 w 3888583"/>
              <a:gd name="connsiteY17" fmla="*/ 534915 h 2068008"/>
              <a:gd name="connsiteX18" fmla="*/ 1678783 w 3888583"/>
              <a:gd name="connsiteY18" fmla="*/ 230115 h 2068008"/>
              <a:gd name="connsiteX19" fmla="*/ 1602583 w 3888583"/>
              <a:gd name="connsiteY19" fmla="*/ 153915 h 2068008"/>
              <a:gd name="connsiteX20" fmla="*/ 1602583 w 3888583"/>
              <a:gd name="connsiteY20" fmla="*/ 1515 h 2068008"/>
              <a:gd name="connsiteX21" fmla="*/ 2288383 w 3888583"/>
              <a:gd name="connsiteY21" fmla="*/ 1515 h 2068008"/>
              <a:gd name="connsiteX22" fmla="*/ 2288383 w 3888583"/>
              <a:gd name="connsiteY22" fmla="*/ 153915 h 2068008"/>
              <a:gd name="connsiteX23" fmla="*/ 2212183 w 3888583"/>
              <a:gd name="connsiteY23" fmla="*/ 230115 h 2068008"/>
              <a:gd name="connsiteX24" fmla="*/ 2212183 w 3888583"/>
              <a:gd name="connsiteY24" fmla="*/ 534915 h 2068008"/>
              <a:gd name="connsiteX25" fmla="*/ 2516983 w 3888583"/>
              <a:gd name="connsiteY25" fmla="*/ 534915 h 2068008"/>
              <a:gd name="connsiteX26" fmla="*/ 2516983 w 3888583"/>
              <a:gd name="connsiteY26" fmla="*/ 230115 h 2068008"/>
              <a:gd name="connsiteX27" fmla="*/ 2440783 w 3888583"/>
              <a:gd name="connsiteY27" fmla="*/ 153915 h 2068008"/>
              <a:gd name="connsiteX28" fmla="*/ 2440783 w 3888583"/>
              <a:gd name="connsiteY28" fmla="*/ 1515 h 2068008"/>
              <a:gd name="connsiteX0" fmla="*/ 2440783 w 3898540"/>
              <a:gd name="connsiteY0" fmla="*/ 1515 h 2068008"/>
              <a:gd name="connsiteX1" fmla="*/ 3736182 w 3898540"/>
              <a:gd name="connsiteY1" fmla="*/ 1515 h 2068008"/>
              <a:gd name="connsiteX2" fmla="*/ 3859142 w 3898540"/>
              <a:gd name="connsiteY2" fmla="*/ 32688 h 2068008"/>
              <a:gd name="connsiteX3" fmla="*/ 3888581 w 3898540"/>
              <a:gd name="connsiteY3" fmla="*/ 230115 h 2068008"/>
              <a:gd name="connsiteX4" fmla="*/ 3888582 w 3898540"/>
              <a:gd name="connsiteY4" fmla="*/ 1906514 h 2068008"/>
              <a:gd name="connsiteX5" fmla="*/ 3862389 w 3898540"/>
              <a:gd name="connsiteY5" fmla="*/ 2022547 h 2068008"/>
              <a:gd name="connsiteX6" fmla="*/ 3736182 w 3898540"/>
              <a:gd name="connsiteY6" fmla="*/ 2058915 h 2068008"/>
              <a:gd name="connsiteX7" fmla="*/ 154782 w 3898540"/>
              <a:gd name="connsiteY7" fmla="*/ 2058915 h 2068008"/>
              <a:gd name="connsiteX8" fmla="*/ 38100 w 3898540"/>
              <a:gd name="connsiteY8" fmla="*/ 2035104 h 2068008"/>
              <a:gd name="connsiteX9" fmla="*/ 2383 w 3898540"/>
              <a:gd name="connsiteY9" fmla="*/ 1906515 h 2068008"/>
              <a:gd name="connsiteX10" fmla="*/ 2383 w 3898540"/>
              <a:gd name="connsiteY10" fmla="*/ 153915 h 2068008"/>
              <a:gd name="connsiteX11" fmla="*/ 35721 w 3898540"/>
              <a:gd name="connsiteY11" fmla="*/ 32471 h 2068008"/>
              <a:gd name="connsiteX12" fmla="*/ 154782 w 3898540"/>
              <a:gd name="connsiteY12" fmla="*/ 1515 h 2068008"/>
              <a:gd name="connsiteX13" fmla="*/ 1450183 w 3898540"/>
              <a:gd name="connsiteY13" fmla="*/ 1515 h 2068008"/>
              <a:gd name="connsiteX14" fmla="*/ 1450183 w 3898540"/>
              <a:gd name="connsiteY14" fmla="*/ 153915 h 2068008"/>
              <a:gd name="connsiteX15" fmla="*/ 1373983 w 3898540"/>
              <a:gd name="connsiteY15" fmla="*/ 230115 h 2068008"/>
              <a:gd name="connsiteX16" fmla="*/ 1373983 w 3898540"/>
              <a:gd name="connsiteY16" fmla="*/ 534915 h 2068008"/>
              <a:gd name="connsiteX17" fmla="*/ 1678783 w 3898540"/>
              <a:gd name="connsiteY17" fmla="*/ 534915 h 2068008"/>
              <a:gd name="connsiteX18" fmla="*/ 1678783 w 3898540"/>
              <a:gd name="connsiteY18" fmla="*/ 230115 h 2068008"/>
              <a:gd name="connsiteX19" fmla="*/ 1602583 w 3898540"/>
              <a:gd name="connsiteY19" fmla="*/ 153915 h 2068008"/>
              <a:gd name="connsiteX20" fmla="*/ 1602583 w 3898540"/>
              <a:gd name="connsiteY20" fmla="*/ 1515 h 2068008"/>
              <a:gd name="connsiteX21" fmla="*/ 2288383 w 3898540"/>
              <a:gd name="connsiteY21" fmla="*/ 1515 h 2068008"/>
              <a:gd name="connsiteX22" fmla="*/ 2288383 w 3898540"/>
              <a:gd name="connsiteY22" fmla="*/ 153915 h 2068008"/>
              <a:gd name="connsiteX23" fmla="*/ 2212183 w 3898540"/>
              <a:gd name="connsiteY23" fmla="*/ 230115 h 2068008"/>
              <a:gd name="connsiteX24" fmla="*/ 2212183 w 3898540"/>
              <a:gd name="connsiteY24" fmla="*/ 534915 h 2068008"/>
              <a:gd name="connsiteX25" fmla="*/ 2516983 w 3898540"/>
              <a:gd name="connsiteY25" fmla="*/ 534915 h 2068008"/>
              <a:gd name="connsiteX26" fmla="*/ 2516983 w 3898540"/>
              <a:gd name="connsiteY26" fmla="*/ 230115 h 2068008"/>
              <a:gd name="connsiteX27" fmla="*/ 2440783 w 3898540"/>
              <a:gd name="connsiteY27" fmla="*/ 153915 h 2068008"/>
              <a:gd name="connsiteX28" fmla="*/ 2440783 w 3898540"/>
              <a:gd name="connsiteY28" fmla="*/ 1515 h 2068008"/>
              <a:gd name="connsiteX0" fmla="*/ 2440783 w 3898540"/>
              <a:gd name="connsiteY0" fmla="*/ 1515 h 2059564"/>
              <a:gd name="connsiteX1" fmla="*/ 3736182 w 3898540"/>
              <a:gd name="connsiteY1" fmla="*/ 1515 h 2059564"/>
              <a:gd name="connsiteX2" fmla="*/ 3859142 w 3898540"/>
              <a:gd name="connsiteY2" fmla="*/ 32688 h 2059564"/>
              <a:gd name="connsiteX3" fmla="*/ 3888581 w 3898540"/>
              <a:gd name="connsiteY3" fmla="*/ 230115 h 2059564"/>
              <a:gd name="connsiteX4" fmla="*/ 3888582 w 3898540"/>
              <a:gd name="connsiteY4" fmla="*/ 1906514 h 2059564"/>
              <a:gd name="connsiteX5" fmla="*/ 3862389 w 3898540"/>
              <a:gd name="connsiteY5" fmla="*/ 2022547 h 2059564"/>
              <a:gd name="connsiteX6" fmla="*/ 3736182 w 3898540"/>
              <a:gd name="connsiteY6" fmla="*/ 2058915 h 2059564"/>
              <a:gd name="connsiteX7" fmla="*/ 154782 w 3898540"/>
              <a:gd name="connsiteY7" fmla="*/ 2058915 h 2059564"/>
              <a:gd name="connsiteX8" fmla="*/ 38100 w 3898540"/>
              <a:gd name="connsiteY8" fmla="*/ 2035104 h 2059564"/>
              <a:gd name="connsiteX9" fmla="*/ 2383 w 3898540"/>
              <a:gd name="connsiteY9" fmla="*/ 1906515 h 2059564"/>
              <a:gd name="connsiteX10" fmla="*/ 2383 w 3898540"/>
              <a:gd name="connsiteY10" fmla="*/ 153915 h 2059564"/>
              <a:gd name="connsiteX11" fmla="*/ 35721 w 3898540"/>
              <a:gd name="connsiteY11" fmla="*/ 32471 h 2059564"/>
              <a:gd name="connsiteX12" fmla="*/ 154782 w 3898540"/>
              <a:gd name="connsiteY12" fmla="*/ 1515 h 2059564"/>
              <a:gd name="connsiteX13" fmla="*/ 1450183 w 3898540"/>
              <a:gd name="connsiteY13" fmla="*/ 1515 h 2059564"/>
              <a:gd name="connsiteX14" fmla="*/ 1450183 w 3898540"/>
              <a:gd name="connsiteY14" fmla="*/ 153915 h 2059564"/>
              <a:gd name="connsiteX15" fmla="*/ 1373983 w 3898540"/>
              <a:gd name="connsiteY15" fmla="*/ 230115 h 2059564"/>
              <a:gd name="connsiteX16" fmla="*/ 1373983 w 3898540"/>
              <a:gd name="connsiteY16" fmla="*/ 534915 h 2059564"/>
              <a:gd name="connsiteX17" fmla="*/ 1678783 w 3898540"/>
              <a:gd name="connsiteY17" fmla="*/ 534915 h 2059564"/>
              <a:gd name="connsiteX18" fmla="*/ 1678783 w 3898540"/>
              <a:gd name="connsiteY18" fmla="*/ 230115 h 2059564"/>
              <a:gd name="connsiteX19" fmla="*/ 1602583 w 3898540"/>
              <a:gd name="connsiteY19" fmla="*/ 153915 h 2059564"/>
              <a:gd name="connsiteX20" fmla="*/ 1602583 w 3898540"/>
              <a:gd name="connsiteY20" fmla="*/ 1515 h 2059564"/>
              <a:gd name="connsiteX21" fmla="*/ 2288383 w 3898540"/>
              <a:gd name="connsiteY21" fmla="*/ 1515 h 2059564"/>
              <a:gd name="connsiteX22" fmla="*/ 2288383 w 3898540"/>
              <a:gd name="connsiteY22" fmla="*/ 153915 h 2059564"/>
              <a:gd name="connsiteX23" fmla="*/ 2212183 w 3898540"/>
              <a:gd name="connsiteY23" fmla="*/ 230115 h 2059564"/>
              <a:gd name="connsiteX24" fmla="*/ 2212183 w 3898540"/>
              <a:gd name="connsiteY24" fmla="*/ 534915 h 2059564"/>
              <a:gd name="connsiteX25" fmla="*/ 2516983 w 3898540"/>
              <a:gd name="connsiteY25" fmla="*/ 534915 h 2059564"/>
              <a:gd name="connsiteX26" fmla="*/ 2516983 w 3898540"/>
              <a:gd name="connsiteY26" fmla="*/ 230115 h 2059564"/>
              <a:gd name="connsiteX27" fmla="*/ 2440783 w 3898540"/>
              <a:gd name="connsiteY27" fmla="*/ 153915 h 2059564"/>
              <a:gd name="connsiteX28" fmla="*/ 2440783 w 3898540"/>
              <a:gd name="connsiteY28" fmla="*/ 1515 h 2059564"/>
              <a:gd name="connsiteX0" fmla="*/ 2440783 w 3898540"/>
              <a:gd name="connsiteY0" fmla="*/ 1515 h 2059564"/>
              <a:gd name="connsiteX1" fmla="*/ 3736182 w 3898540"/>
              <a:gd name="connsiteY1" fmla="*/ 1515 h 2059564"/>
              <a:gd name="connsiteX2" fmla="*/ 3859142 w 3898540"/>
              <a:gd name="connsiteY2" fmla="*/ 32688 h 2059564"/>
              <a:gd name="connsiteX3" fmla="*/ 3888581 w 3898540"/>
              <a:gd name="connsiteY3" fmla="*/ 230115 h 2059564"/>
              <a:gd name="connsiteX4" fmla="*/ 3888582 w 3898540"/>
              <a:gd name="connsiteY4" fmla="*/ 1906514 h 2059564"/>
              <a:gd name="connsiteX5" fmla="*/ 3862389 w 3898540"/>
              <a:gd name="connsiteY5" fmla="*/ 2022547 h 2059564"/>
              <a:gd name="connsiteX6" fmla="*/ 3736182 w 3898540"/>
              <a:gd name="connsiteY6" fmla="*/ 2058915 h 2059564"/>
              <a:gd name="connsiteX7" fmla="*/ 154782 w 3898540"/>
              <a:gd name="connsiteY7" fmla="*/ 2058915 h 2059564"/>
              <a:gd name="connsiteX8" fmla="*/ 38100 w 3898540"/>
              <a:gd name="connsiteY8" fmla="*/ 2035104 h 2059564"/>
              <a:gd name="connsiteX9" fmla="*/ 2383 w 3898540"/>
              <a:gd name="connsiteY9" fmla="*/ 1906515 h 2059564"/>
              <a:gd name="connsiteX10" fmla="*/ 2383 w 3898540"/>
              <a:gd name="connsiteY10" fmla="*/ 153915 h 2059564"/>
              <a:gd name="connsiteX11" fmla="*/ 35721 w 3898540"/>
              <a:gd name="connsiteY11" fmla="*/ 32471 h 2059564"/>
              <a:gd name="connsiteX12" fmla="*/ 154782 w 3898540"/>
              <a:gd name="connsiteY12" fmla="*/ 1515 h 2059564"/>
              <a:gd name="connsiteX13" fmla="*/ 1450183 w 3898540"/>
              <a:gd name="connsiteY13" fmla="*/ 1515 h 2059564"/>
              <a:gd name="connsiteX14" fmla="*/ 1450183 w 3898540"/>
              <a:gd name="connsiteY14" fmla="*/ 153915 h 2059564"/>
              <a:gd name="connsiteX15" fmla="*/ 1373983 w 3898540"/>
              <a:gd name="connsiteY15" fmla="*/ 230115 h 2059564"/>
              <a:gd name="connsiteX16" fmla="*/ 1373983 w 3898540"/>
              <a:gd name="connsiteY16" fmla="*/ 534915 h 2059564"/>
              <a:gd name="connsiteX17" fmla="*/ 1678783 w 3898540"/>
              <a:gd name="connsiteY17" fmla="*/ 534915 h 2059564"/>
              <a:gd name="connsiteX18" fmla="*/ 1678783 w 3898540"/>
              <a:gd name="connsiteY18" fmla="*/ 230115 h 2059564"/>
              <a:gd name="connsiteX19" fmla="*/ 1602583 w 3898540"/>
              <a:gd name="connsiteY19" fmla="*/ 153915 h 2059564"/>
              <a:gd name="connsiteX20" fmla="*/ 1602583 w 3898540"/>
              <a:gd name="connsiteY20" fmla="*/ 1515 h 2059564"/>
              <a:gd name="connsiteX21" fmla="*/ 2288383 w 3898540"/>
              <a:gd name="connsiteY21" fmla="*/ 1515 h 2059564"/>
              <a:gd name="connsiteX22" fmla="*/ 2288383 w 3898540"/>
              <a:gd name="connsiteY22" fmla="*/ 153915 h 2059564"/>
              <a:gd name="connsiteX23" fmla="*/ 2212183 w 3898540"/>
              <a:gd name="connsiteY23" fmla="*/ 230115 h 2059564"/>
              <a:gd name="connsiteX24" fmla="*/ 2212183 w 3898540"/>
              <a:gd name="connsiteY24" fmla="*/ 534915 h 2059564"/>
              <a:gd name="connsiteX25" fmla="*/ 2516983 w 3898540"/>
              <a:gd name="connsiteY25" fmla="*/ 534915 h 2059564"/>
              <a:gd name="connsiteX26" fmla="*/ 2516983 w 3898540"/>
              <a:gd name="connsiteY26" fmla="*/ 230115 h 2059564"/>
              <a:gd name="connsiteX27" fmla="*/ 2440783 w 3898540"/>
              <a:gd name="connsiteY27" fmla="*/ 153915 h 2059564"/>
              <a:gd name="connsiteX28" fmla="*/ 2440783 w 3898540"/>
              <a:gd name="connsiteY28" fmla="*/ 1515 h 2059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898540" h="2059564">
                <a:moveTo>
                  <a:pt x="2440783" y="1515"/>
                </a:moveTo>
                <a:lnTo>
                  <a:pt x="3736182" y="1515"/>
                </a:lnTo>
                <a:cubicBezTo>
                  <a:pt x="3777169" y="0"/>
                  <a:pt x="3839586" y="3248"/>
                  <a:pt x="3859142" y="32688"/>
                </a:cubicBezTo>
                <a:cubicBezTo>
                  <a:pt x="3888583" y="51955"/>
                  <a:pt x="3885334" y="175129"/>
                  <a:pt x="3888581" y="230115"/>
                </a:cubicBezTo>
                <a:cubicBezTo>
                  <a:pt x="3888581" y="788915"/>
                  <a:pt x="3888582" y="1347714"/>
                  <a:pt x="3888582" y="1906514"/>
                </a:cubicBezTo>
                <a:cubicBezTo>
                  <a:pt x="3883387" y="1961932"/>
                  <a:pt x="3898540" y="1976654"/>
                  <a:pt x="3862389" y="2022547"/>
                </a:cubicBezTo>
                <a:cubicBezTo>
                  <a:pt x="3834608" y="2056102"/>
                  <a:pt x="3783013" y="2058698"/>
                  <a:pt x="3736182" y="2058915"/>
                </a:cubicBezTo>
                <a:lnTo>
                  <a:pt x="154782" y="2058915"/>
                </a:lnTo>
                <a:cubicBezTo>
                  <a:pt x="77861" y="2059564"/>
                  <a:pt x="69057" y="2054947"/>
                  <a:pt x="38100" y="2035104"/>
                </a:cubicBezTo>
                <a:cubicBezTo>
                  <a:pt x="0" y="2012879"/>
                  <a:pt x="2383" y="1957315"/>
                  <a:pt x="2383" y="1906515"/>
                </a:cubicBezTo>
                <a:cubicBezTo>
                  <a:pt x="4115" y="1314233"/>
                  <a:pt x="651" y="746197"/>
                  <a:pt x="2383" y="153915"/>
                </a:cubicBezTo>
                <a:cubicBezTo>
                  <a:pt x="2383" y="112640"/>
                  <a:pt x="3" y="66603"/>
                  <a:pt x="35721" y="32471"/>
                </a:cubicBezTo>
                <a:cubicBezTo>
                  <a:pt x="59534" y="3103"/>
                  <a:pt x="109538" y="1912"/>
                  <a:pt x="154782" y="1515"/>
                </a:cubicBezTo>
                <a:lnTo>
                  <a:pt x="1450183" y="1515"/>
                </a:lnTo>
                <a:lnTo>
                  <a:pt x="1450183" y="153915"/>
                </a:lnTo>
                <a:lnTo>
                  <a:pt x="1373983" y="230115"/>
                </a:lnTo>
                <a:lnTo>
                  <a:pt x="1373983" y="534915"/>
                </a:lnTo>
                <a:lnTo>
                  <a:pt x="1678783" y="534915"/>
                </a:lnTo>
                <a:cubicBezTo>
                  <a:pt x="1677051" y="436201"/>
                  <a:pt x="1680515" y="328829"/>
                  <a:pt x="1678783" y="230115"/>
                </a:cubicBezTo>
                <a:lnTo>
                  <a:pt x="1602583" y="153915"/>
                </a:lnTo>
                <a:lnTo>
                  <a:pt x="1602583" y="1515"/>
                </a:lnTo>
                <a:lnTo>
                  <a:pt x="2288383" y="1515"/>
                </a:lnTo>
                <a:lnTo>
                  <a:pt x="2288383" y="153915"/>
                </a:lnTo>
                <a:lnTo>
                  <a:pt x="2212183" y="230115"/>
                </a:lnTo>
                <a:lnTo>
                  <a:pt x="2212183" y="534915"/>
                </a:lnTo>
                <a:lnTo>
                  <a:pt x="2516983" y="534915"/>
                </a:lnTo>
                <a:cubicBezTo>
                  <a:pt x="2515251" y="431006"/>
                  <a:pt x="2518715" y="334024"/>
                  <a:pt x="2516983" y="230115"/>
                </a:cubicBezTo>
                <a:lnTo>
                  <a:pt x="2440783" y="153915"/>
                </a:lnTo>
                <a:lnTo>
                  <a:pt x="2440783" y="1515"/>
                </a:lnTo>
                <a:close/>
              </a:path>
            </a:pathLst>
          </a:custGeom>
          <a:solidFill>
            <a:schemeClr val="bg1"/>
          </a:solidFill>
          <a:ln w="12700">
            <a:solidFill>
              <a:schemeClr val="bg1">
                <a:lumMod val="65000"/>
              </a:schemeClr>
            </a:solidFill>
          </a:ln>
          <a:effectLst>
            <a:outerShdw blurRad="152400" sx="102000" sy="102000" algn="ctr" rotWithShape="0">
              <a:prstClr val="black">
                <a:alpha val="32000"/>
              </a:prstClr>
            </a:outerShdw>
          </a:effectLst>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a:p>
            <a:pPr algn="ctr"/>
            <a:r>
              <a:rPr lang="en-US" sz="2000" b="1" dirty="0">
                <a:solidFill>
                  <a:schemeClr val="tx1"/>
                </a:solidFill>
              </a:rPr>
              <a:t>Charles Munson</a:t>
            </a:r>
          </a:p>
          <a:p>
            <a:pPr algn="ctr"/>
            <a:r>
              <a:rPr lang="en-US" sz="2000" b="1" dirty="0">
                <a:solidFill>
                  <a:schemeClr val="tx1"/>
                </a:solidFill>
                <a:hlinkClick r:id="rId3"/>
              </a:rPr>
              <a:t>charles.munson@ll.mit.edu</a:t>
            </a:r>
            <a:endParaRPr lang="en-US" sz="2000" b="1" dirty="0">
              <a:solidFill>
                <a:schemeClr val="tx1"/>
              </a:solidFill>
            </a:endParaRPr>
          </a:p>
        </p:txBody>
      </p:sp>
      <p:grpSp>
        <p:nvGrpSpPr>
          <p:cNvPr id="4" name="Group 3"/>
          <p:cNvGrpSpPr/>
          <p:nvPr/>
        </p:nvGrpSpPr>
        <p:grpSpPr>
          <a:xfrm>
            <a:off x="4041280" y="1304484"/>
            <a:ext cx="4106265" cy="1318846"/>
            <a:chOff x="3647832" y="1234259"/>
            <a:chExt cx="4106265" cy="1318846"/>
          </a:xfrm>
        </p:grpSpPr>
        <p:sp>
          <p:nvSpPr>
            <p:cNvPr id="6" name="Title 1"/>
            <p:cNvSpPr txBox="1">
              <a:spLocks/>
            </p:cNvSpPr>
            <p:nvPr/>
          </p:nvSpPr>
          <p:spPr bwMode="auto">
            <a:xfrm>
              <a:off x="5152250" y="1244458"/>
              <a:ext cx="2601847" cy="1298448"/>
            </a:xfrm>
            <a:prstGeom prst="rect">
              <a:avLst/>
            </a:prstGeom>
            <a:noFill/>
            <a:ln w="9525">
              <a:noFill/>
              <a:miter lim="800000"/>
              <a:headEnd/>
              <a:tailEnd/>
            </a:ln>
            <a:effectLst/>
          </p:spPr>
          <p:txBody>
            <a:bodyPr vert="horz" wrap="square" lIns="92064" tIns="46033" rIns="92064" bIns="46033" numCol="1" anchor="ctr" anchorCtr="0" compatLnSpc="1">
              <a:prstTxWarp prst="textNoShape">
                <a:avLst/>
              </a:prstTxWarp>
            </a:bodyPr>
            <a:lstStyle>
              <a:lvl1pPr algn="ctr" rtl="0" eaLnBrk="1" fontAlgn="base" hangingPunct="1">
                <a:lnSpc>
                  <a:spcPts val="2800"/>
                </a:lnSpc>
                <a:spcBef>
                  <a:spcPct val="0"/>
                </a:spcBef>
                <a:spcAft>
                  <a:spcPct val="0"/>
                </a:spcAft>
                <a:defRPr sz="2800" b="1">
                  <a:solidFill>
                    <a:schemeClr val="tx2"/>
                  </a:solidFill>
                  <a:latin typeface="+mj-lt"/>
                  <a:ea typeface="+mj-ea"/>
                  <a:cs typeface="+mj-cs"/>
                </a:defRPr>
              </a:lvl1pPr>
              <a:lvl2pPr algn="ctr" rtl="0" eaLnBrk="1" fontAlgn="base" hangingPunct="1">
                <a:lnSpc>
                  <a:spcPts val="3000"/>
                </a:lnSpc>
                <a:spcBef>
                  <a:spcPct val="0"/>
                </a:spcBef>
                <a:spcAft>
                  <a:spcPct val="0"/>
                </a:spcAft>
                <a:defRPr sz="2800" b="1">
                  <a:solidFill>
                    <a:schemeClr val="tx2"/>
                  </a:solidFill>
                  <a:latin typeface="Arial" pitchFamily="-110" charset="0"/>
                </a:defRPr>
              </a:lvl2pPr>
              <a:lvl3pPr algn="ctr" rtl="0" eaLnBrk="1" fontAlgn="base" hangingPunct="1">
                <a:lnSpc>
                  <a:spcPts val="3000"/>
                </a:lnSpc>
                <a:spcBef>
                  <a:spcPct val="0"/>
                </a:spcBef>
                <a:spcAft>
                  <a:spcPct val="0"/>
                </a:spcAft>
                <a:defRPr sz="2800" b="1">
                  <a:solidFill>
                    <a:schemeClr val="tx2"/>
                  </a:solidFill>
                  <a:latin typeface="Arial" pitchFamily="-110" charset="0"/>
                </a:defRPr>
              </a:lvl3pPr>
              <a:lvl4pPr algn="ctr" rtl="0" eaLnBrk="1" fontAlgn="base" hangingPunct="1">
                <a:lnSpc>
                  <a:spcPts val="3000"/>
                </a:lnSpc>
                <a:spcBef>
                  <a:spcPct val="0"/>
                </a:spcBef>
                <a:spcAft>
                  <a:spcPct val="0"/>
                </a:spcAft>
                <a:defRPr sz="2800" b="1">
                  <a:solidFill>
                    <a:schemeClr val="tx2"/>
                  </a:solidFill>
                  <a:latin typeface="Arial" pitchFamily="-110" charset="0"/>
                </a:defRPr>
              </a:lvl4pPr>
              <a:lvl5pPr algn="ctr" rtl="0" eaLnBrk="1" fontAlgn="base" hangingPunct="1">
                <a:lnSpc>
                  <a:spcPts val="3000"/>
                </a:lnSpc>
                <a:spcBef>
                  <a:spcPct val="0"/>
                </a:spcBef>
                <a:spcAft>
                  <a:spcPct val="0"/>
                </a:spcAft>
                <a:defRPr sz="2800" b="1">
                  <a:solidFill>
                    <a:schemeClr val="tx2"/>
                  </a:solidFill>
                  <a:latin typeface="Arial" pitchFamily="-110" charset="0"/>
                </a:defRPr>
              </a:lvl5pPr>
              <a:lvl6pPr marL="457200" algn="ctr" rtl="0" eaLnBrk="1" fontAlgn="base" hangingPunct="1">
                <a:lnSpc>
                  <a:spcPts val="3000"/>
                </a:lnSpc>
                <a:spcBef>
                  <a:spcPct val="0"/>
                </a:spcBef>
                <a:spcAft>
                  <a:spcPct val="0"/>
                </a:spcAft>
                <a:defRPr sz="2800" b="1">
                  <a:solidFill>
                    <a:schemeClr val="tx2"/>
                  </a:solidFill>
                  <a:latin typeface="Arial" pitchFamily="-110" charset="0"/>
                </a:defRPr>
              </a:lvl6pPr>
              <a:lvl7pPr marL="914400" algn="ctr" rtl="0" eaLnBrk="1" fontAlgn="base" hangingPunct="1">
                <a:lnSpc>
                  <a:spcPts val="3000"/>
                </a:lnSpc>
                <a:spcBef>
                  <a:spcPct val="0"/>
                </a:spcBef>
                <a:spcAft>
                  <a:spcPct val="0"/>
                </a:spcAft>
                <a:defRPr sz="2800" b="1">
                  <a:solidFill>
                    <a:schemeClr val="tx2"/>
                  </a:solidFill>
                  <a:latin typeface="Arial" pitchFamily="-110" charset="0"/>
                </a:defRPr>
              </a:lvl7pPr>
              <a:lvl8pPr marL="1371600" algn="ctr" rtl="0" eaLnBrk="1" fontAlgn="base" hangingPunct="1">
                <a:lnSpc>
                  <a:spcPts val="3000"/>
                </a:lnSpc>
                <a:spcBef>
                  <a:spcPct val="0"/>
                </a:spcBef>
                <a:spcAft>
                  <a:spcPct val="0"/>
                </a:spcAft>
                <a:defRPr sz="2800" b="1">
                  <a:solidFill>
                    <a:schemeClr val="tx2"/>
                  </a:solidFill>
                  <a:latin typeface="Arial" pitchFamily="-110" charset="0"/>
                </a:defRPr>
              </a:lvl8pPr>
              <a:lvl9pPr marL="1828800" algn="ctr" rtl="0" eaLnBrk="1" fontAlgn="base" hangingPunct="1">
                <a:lnSpc>
                  <a:spcPts val="3000"/>
                </a:lnSpc>
                <a:spcBef>
                  <a:spcPct val="0"/>
                </a:spcBef>
                <a:spcAft>
                  <a:spcPct val="0"/>
                </a:spcAft>
                <a:defRPr sz="2800" b="1">
                  <a:solidFill>
                    <a:schemeClr val="tx2"/>
                  </a:solidFill>
                  <a:latin typeface="Arial" pitchFamily="-110" charset="0"/>
                </a:defRPr>
              </a:lvl9pPr>
            </a:lstStyle>
            <a:p>
              <a:r>
                <a:rPr lang="en-US" sz="4000" dirty="0"/>
                <a:t>Keylime</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7832" y="1234259"/>
              <a:ext cx="1320678" cy="1318846"/>
            </a:xfrm>
            <a:prstGeom prst="rect">
              <a:avLst/>
            </a:prstGeom>
          </p:spPr>
        </p:pic>
      </p:grpSp>
      <p:sp>
        <p:nvSpPr>
          <p:cNvPr id="8" name="Rectangle 36"/>
          <p:cNvSpPr>
            <a:spLocks noChangeArrowheads="1"/>
          </p:cNvSpPr>
          <p:nvPr/>
        </p:nvSpPr>
        <p:spPr bwMode="auto">
          <a:xfrm>
            <a:off x="507869" y="554037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b="1" dirty="0"/>
              <a:t>Full Keylime implementation available: </a:t>
            </a:r>
            <a:r>
              <a:rPr lang="en-US" b="1" u="sng" dirty="0">
                <a:solidFill>
                  <a:srgbClr val="3366FF"/>
                </a:solidFill>
              </a:rPr>
              <a:t>https://github.com/mit-ll/python-keylime  </a:t>
            </a:r>
          </a:p>
        </p:txBody>
      </p:sp>
    </p:spTree>
    <p:extLst>
      <p:ext uri="{BB962C8B-B14F-4D97-AF65-F5344CB8AC3E}">
        <p14:creationId xmlns:p14="http://schemas.microsoft.com/office/powerpoint/2010/main" val="262787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633083" y="1293094"/>
            <a:ext cx="5317368" cy="4201773"/>
          </a:xfrm>
        </p:spPr>
        <p:txBody>
          <a:bodyPr/>
          <a:lstStyle/>
          <a:p>
            <a:pPr lvl="0"/>
            <a:r>
              <a:rPr lang="en-US" dirty="0"/>
              <a:t>Everything is moving into the cloud</a:t>
            </a:r>
          </a:p>
          <a:p>
            <a:pPr lvl="1"/>
            <a:r>
              <a:rPr lang="en-US" dirty="0"/>
              <a:t>Personal photos and files, collaborative editing </a:t>
            </a:r>
          </a:p>
          <a:p>
            <a:pPr lvl="1"/>
            <a:r>
              <a:rPr lang="en-US" dirty="0"/>
              <a:t>Consumers, industry and government all following this trend</a:t>
            </a:r>
          </a:p>
          <a:p>
            <a:r>
              <a:rPr lang="en-US" dirty="0"/>
              <a:t>Many cautiously waiting to move until they are sure it is safe </a:t>
            </a:r>
          </a:p>
          <a:p>
            <a:pPr lvl="0"/>
            <a:r>
              <a:rPr lang="en-US" dirty="0"/>
              <a:t>Can you be certain your data is kept </a:t>
            </a:r>
            <a:r>
              <a:rPr lang="en-US" i="1" dirty="0">
                <a:solidFill>
                  <a:srgbClr val="C00000"/>
                </a:solidFill>
              </a:rPr>
              <a:t>confidential</a:t>
            </a:r>
            <a:r>
              <a:rPr lang="en-US" dirty="0"/>
              <a:t> and is not being </a:t>
            </a:r>
            <a:r>
              <a:rPr lang="en-US" i="1" dirty="0">
                <a:solidFill>
                  <a:srgbClr val="C00000"/>
                </a:solidFill>
              </a:rPr>
              <a:t>tampered</a:t>
            </a:r>
            <a:r>
              <a:rPr lang="en-US" dirty="0"/>
              <a:t> with? </a:t>
            </a:r>
          </a:p>
          <a:p>
            <a:pPr lvl="1"/>
            <a:r>
              <a:rPr lang="en-US" dirty="0"/>
              <a:t>iCloud data leak</a:t>
            </a:r>
          </a:p>
          <a:p>
            <a:pPr lvl="1"/>
            <a:r>
              <a:rPr lang="en-US" dirty="0"/>
              <a:t>Ransomware attacks </a:t>
            </a:r>
          </a:p>
        </p:txBody>
      </p:sp>
      <p:sp>
        <p:nvSpPr>
          <p:cNvPr id="2" name="Title 1"/>
          <p:cNvSpPr>
            <a:spLocks noGrp="1"/>
          </p:cNvSpPr>
          <p:nvPr>
            <p:ph type="title"/>
          </p:nvPr>
        </p:nvSpPr>
        <p:spPr/>
        <p:txBody>
          <a:bodyPr/>
          <a:lstStyle/>
          <a:p>
            <a:r>
              <a:rPr lang="en-US"/>
              <a:t>Cloud Customer Need: Trust</a:t>
            </a:r>
            <a:endParaRPr lang="en-US" dirty="0"/>
          </a:p>
        </p:txBody>
      </p:sp>
      <p:sp>
        <p:nvSpPr>
          <p:cNvPr id="10" name="Rectangle 36"/>
          <p:cNvSpPr>
            <a:spLocks noChangeArrowheads="1"/>
          </p:cNvSpPr>
          <p:nvPr/>
        </p:nvSpPr>
        <p:spPr bwMode="auto">
          <a:xfrm>
            <a:off x="507869" y="5563240"/>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a:t>Deploying these apps and data requires more trust in the cloud provider</a:t>
            </a:r>
          </a:p>
        </p:txBody>
      </p:sp>
      <p:sp>
        <p:nvSpPr>
          <p:cNvPr id="12" name="Cloud 11"/>
          <p:cNvSpPr/>
          <p:nvPr/>
        </p:nvSpPr>
        <p:spPr bwMode="auto">
          <a:xfrm>
            <a:off x="6467937" y="1354608"/>
            <a:ext cx="5299276" cy="3621804"/>
          </a:xfrm>
          <a:prstGeom prst="cloud">
            <a:avLst/>
          </a:prstGeom>
          <a:solidFill>
            <a:schemeClr val="bg1">
              <a:lumMod val="85000"/>
            </a:schemeClr>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Arial"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Arial"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Arial"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Arial"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Arial" pitchFamily="-110" charset="0"/>
                <a:ea typeface="+mn-ea"/>
                <a:cs typeface="+mn-cs"/>
              </a:defRPr>
            </a:lvl5pPr>
            <a:lvl6pPr marL="2286000" algn="l" defTabSz="457200" rtl="0" eaLnBrk="1" latinLnBrk="0" hangingPunct="1">
              <a:defRPr sz="2400" kern="1200">
                <a:solidFill>
                  <a:schemeClr val="tx1"/>
                </a:solidFill>
                <a:latin typeface="Arial" pitchFamily="-110" charset="0"/>
                <a:ea typeface="+mn-ea"/>
                <a:cs typeface="+mn-cs"/>
              </a:defRPr>
            </a:lvl6pPr>
            <a:lvl7pPr marL="2743200" algn="l" defTabSz="457200" rtl="0" eaLnBrk="1" latinLnBrk="0" hangingPunct="1">
              <a:defRPr sz="2400" kern="1200">
                <a:solidFill>
                  <a:schemeClr val="tx1"/>
                </a:solidFill>
                <a:latin typeface="Arial" pitchFamily="-110" charset="0"/>
                <a:ea typeface="+mn-ea"/>
                <a:cs typeface="+mn-cs"/>
              </a:defRPr>
            </a:lvl7pPr>
            <a:lvl8pPr marL="3200400" algn="l" defTabSz="457200" rtl="0" eaLnBrk="1" latinLnBrk="0" hangingPunct="1">
              <a:defRPr sz="2400" kern="1200">
                <a:solidFill>
                  <a:schemeClr val="tx1"/>
                </a:solidFill>
                <a:latin typeface="Arial" pitchFamily="-110" charset="0"/>
                <a:ea typeface="+mn-ea"/>
                <a:cs typeface="+mn-cs"/>
              </a:defRPr>
            </a:lvl8pPr>
            <a:lvl9pPr marL="3657600" algn="l" defTabSz="457200" rtl="0" eaLnBrk="1" latinLnBrk="0" hangingPunct="1">
              <a:defRPr sz="2400" kern="1200">
                <a:solidFill>
                  <a:schemeClr val="tx1"/>
                </a:solidFill>
                <a:latin typeface="Arial" pitchFamily="-110" charset="0"/>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666909" y="2631351"/>
            <a:ext cx="1159126" cy="1115461"/>
          </a:xfrm>
          <a:prstGeom prst="rect">
            <a:avLst/>
          </a:prstGeom>
        </p:spPr>
      </p:pic>
      <p:pic>
        <p:nvPicPr>
          <p:cNvPr id="14" name="Picture 13" descr="Tacter_31D_military_computer_Elbit_Systems_Israel_Israeli_Defence _industry_001.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14012" y="3726886"/>
            <a:ext cx="2065042" cy="1383578"/>
          </a:xfrm>
          <a:prstGeom prst="rect">
            <a:avLst/>
          </a:prstGeom>
        </p:spPr>
      </p:pic>
      <p:pic>
        <p:nvPicPr>
          <p:cNvPr id="15" name="Picture 14" descr="Ion_Proton_semiconductor_sequencer3.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710743" y="1316355"/>
            <a:ext cx="1909259" cy="1190303"/>
          </a:xfrm>
          <a:prstGeom prst="rect">
            <a:avLst/>
          </a:prstGeom>
        </p:spPr>
      </p:pic>
      <p:pic>
        <p:nvPicPr>
          <p:cNvPr id="16" name="Picture 15" descr="url.jpg"/>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183561" y="1442073"/>
            <a:ext cx="2290670" cy="1636192"/>
          </a:xfrm>
          <a:prstGeom prst="rect">
            <a:avLst/>
          </a:prstGeom>
        </p:spPr>
      </p:pic>
      <p:pic>
        <p:nvPicPr>
          <p:cNvPr id="17" name="Picture 16" descr="security-camera-ipad-chicago.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flipH="1">
            <a:off x="10203233" y="3065218"/>
            <a:ext cx="1690904" cy="1476932"/>
          </a:xfrm>
          <a:prstGeom prst="rect">
            <a:avLst/>
          </a:prstGeom>
        </p:spPr>
      </p:pic>
    </p:spTree>
    <p:extLst>
      <p:ext uri="{BB962C8B-B14F-4D97-AF65-F5344CB8AC3E}">
        <p14:creationId xmlns:p14="http://schemas.microsoft.com/office/powerpoint/2010/main" val="212487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loud 38"/>
          <p:cNvSpPr/>
          <p:nvPr/>
        </p:nvSpPr>
        <p:spPr bwMode="auto">
          <a:xfrm>
            <a:off x="435129" y="1301520"/>
            <a:ext cx="5779954" cy="3102016"/>
          </a:xfrm>
          <a:prstGeom prst="cloud">
            <a:avLst/>
          </a:prstGeom>
          <a:solidFill>
            <a:schemeClr val="accent1">
              <a:lumMod val="40000"/>
              <a:lumOff val="60000"/>
            </a:schemeClr>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4294967295"/>
          </p:nvPr>
        </p:nvSpPr>
        <p:spPr>
          <a:xfrm>
            <a:off x="6358546" y="1547750"/>
            <a:ext cx="5314328" cy="2855786"/>
          </a:xfrm>
          <a:prstGeom prst="rect">
            <a:avLst/>
          </a:prstGeom>
        </p:spPr>
        <p:txBody>
          <a:bodyPr/>
          <a:lstStyle/>
          <a:p>
            <a:r>
              <a:rPr lang="en-US" dirty="0"/>
              <a:t>Ensure my rented cloud machines are </a:t>
            </a:r>
            <a:r>
              <a:rPr lang="en-US" i="1" dirty="0">
                <a:solidFill>
                  <a:srgbClr val="C00000"/>
                </a:solidFill>
              </a:rPr>
              <a:t>not compromised</a:t>
            </a:r>
          </a:p>
          <a:p>
            <a:r>
              <a:rPr lang="en-US" i="1" dirty="0">
                <a:solidFill>
                  <a:srgbClr val="C00000"/>
                </a:solidFill>
              </a:rPr>
              <a:t>Securely provision </a:t>
            </a:r>
            <a:r>
              <a:rPr lang="en-US" dirty="0"/>
              <a:t>these machines with my secrets </a:t>
            </a:r>
          </a:p>
          <a:p>
            <a:r>
              <a:rPr lang="en-US" i="1" dirty="0">
                <a:solidFill>
                  <a:srgbClr val="C00000"/>
                </a:solidFill>
              </a:rPr>
              <a:t>Detect</a:t>
            </a:r>
            <a:r>
              <a:rPr lang="en-US" dirty="0"/>
              <a:t> if a cloud node </a:t>
            </a:r>
            <a:r>
              <a:rPr lang="en-US" i="1" dirty="0">
                <a:solidFill>
                  <a:schemeClr val="tx1"/>
                </a:solidFill>
              </a:rPr>
              <a:t>becomes</a:t>
            </a:r>
            <a:r>
              <a:rPr lang="en-US" dirty="0"/>
              <a:t> compromised </a:t>
            </a:r>
          </a:p>
          <a:p>
            <a:r>
              <a:rPr lang="en-US" i="1" dirty="0">
                <a:solidFill>
                  <a:srgbClr val="C00000"/>
                </a:solidFill>
              </a:rPr>
              <a:t>Works seamlessly</a:t>
            </a:r>
            <a:r>
              <a:rPr lang="en-US" dirty="0"/>
              <a:t> with </a:t>
            </a:r>
            <a:r>
              <a:rPr lang="en-US" dirty="0">
                <a:solidFill>
                  <a:schemeClr val="tx1"/>
                </a:solidFill>
              </a:rPr>
              <a:t>both</a:t>
            </a:r>
            <a:r>
              <a:rPr lang="en-US" dirty="0"/>
              <a:t> virtual </a:t>
            </a:r>
            <a:r>
              <a:rPr lang="en-US" i="1" dirty="0"/>
              <a:t>and</a:t>
            </a:r>
            <a:r>
              <a:rPr lang="en-US" dirty="0"/>
              <a:t> bare-metal nodes </a:t>
            </a:r>
          </a:p>
        </p:txBody>
      </p:sp>
      <p:grpSp>
        <p:nvGrpSpPr>
          <p:cNvPr id="7" name="Group 6"/>
          <p:cNvGrpSpPr/>
          <p:nvPr/>
        </p:nvGrpSpPr>
        <p:grpSpPr>
          <a:xfrm>
            <a:off x="3621565" y="2179924"/>
            <a:ext cx="1957406" cy="1367031"/>
            <a:chOff x="84648" y="564567"/>
            <a:chExt cx="1957406" cy="1367031"/>
          </a:xfrm>
        </p:grpSpPr>
        <p:sp>
          <p:nvSpPr>
            <p:cNvPr id="8" name="Rounded Rectangle 7"/>
            <p:cNvSpPr/>
            <p:nvPr/>
          </p:nvSpPr>
          <p:spPr bwMode="auto">
            <a:xfrm>
              <a:off x="84648" y="564567"/>
              <a:ext cx="1957406" cy="672604"/>
            </a:xfrm>
            <a:prstGeom prst="roundRect">
              <a:avLst>
                <a:gd name="adj" fmla="val 7525"/>
              </a:avLst>
            </a:prstGeom>
            <a:solidFill>
              <a:schemeClr val="bg1">
                <a:lumMod val="75000"/>
              </a:schemeClr>
            </a:solidFill>
            <a:ln w="9525" cap="flat" cmpd="sng" algn="ctr">
              <a:noFill/>
              <a:prstDash val="solid"/>
              <a:round/>
              <a:headEnd type="none" w="med" len="med"/>
              <a:tailEnd type="none" w="med" len="med"/>
            </a:ln>
            <a:effectLst/>
          </p:spPr>
          <p:txBody>
            <a:bodyPr lIns="0" tIns="0" rIns="0" bIns="0"/>
            <a:lstStyle/>
            <a:p>
              <a:pPr algn="ctr">
                <a:lnSpc>
                  <a:spcPct val="90000"/>
                </a:lnSpc>
                <a:spcBef>
                  <a:spcPct val="20000"/>
                </a:spcBef>
                <a:buClr>
                  <a:schemeClr val="bg1"/>
                </a:buClr>
                <a:defRPr/>
              </a:pPr>
              <a:endParaRPr lang="en-US" sz="1000" b="1" dirty="0">
                <a:solidFill>
                  <a:schemeClr val="bg1"/>
                </a:solidFill>
                <a:latin typeface="Arial Narrow" pitchFamily="-109" charset="0"/>
                <a:ea typeface="ＭＳ Ｐゴシック" pitchFamily="-109" charset="-128"/>
                <a:cs typeface="ＭＳ Ｐゴシック" pitchFamily="-109" charset="-128"/>
              </a:endParaRPr>
            </a:p>
          </p:txBody>
        </p:sp>
        <p:sp>
          <p:nvSpPr>
            <p:cNvPr id="9" name="Rounded Rectangle 8"/>
            <p:cNvSpPr/>
            <p:nvPr/>
          </p:nvSpPr>
          <p:spPr bwMode="auto">
            <a:xfrm>
              <a:off x="186222"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a:latin typeface="Arial Narrow" pitchFamily="-109" charset="0"/>
                  <a:ea typeface="ＭＳ Ｐゴシック" pitchFamily="-109" charset="-128"/>
                  <a:cs typeface="ＭＳ Ｐゴシック" pitchFamily="-109" charset="-128"/>
                </a:rPr>
                <a:t>VM</a:t>
              </a:r>
            </a:p>
          </p:txBody>
        </p:sp>
        <p:sp>
          <p:nvSpPr>
            <p:cNvPr id="10" name="Rounded Rectangle 277"/>
            <p:cNvSpPr>
              <a:spLocks noChangeArrowheads="1"/>
            </p:cNvSpPr>
            <p:nvPr/>
          </p:nvSpPr>
          <p:spPr bwMode="auto">
            <a:xfrm>
              <a:off x="186198"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11" name="Rounded Rectangle 10"/>
            <p:cNvSpPr/>
            <p:nvPr/>
          </p:nvSpPr>
          <p:spPr bwMode="auto">
            <a:xfrm>
              <a:off x="592517"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sp>
          <p:nvSpPr>
            <p:cNvPr id="12" name="Rounded Rectangle 11"/>
            <p:cNvSpPr/>
            <p:nvPr/>
          </p:nvSpPr>
          <p:spPr bwMode="auto">
            <a:xfrm>
              <a:off x="795663"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a:latin typeface="Arial Narrow" pitchFamily="-109" charset="0"/>
                  <a:ea typeface="ＭＳ Ｐゴシック" pitchFamily="-109" charset="-128"/>
                  <a:cs typeface="ＭＳ Ｐゴシック" pitchFamily="-109" charset="-128"/>
                </a:rPr>
                <a:t>VM</a:t>
              </a:r>
            </a:p>
          </p:txBody>
        </p:sp>
        <p:sp>
          <p:nvSpPr>
            <p:cNvPr id="13" name="Rounded Rectangle 282"/>
            <p:cNvSpPr>
              <a:spLocks noChangeArrowheads="1"/>
            </p:cNvSpPr>
            <p:nvPr/>
          </p:nvSpPr>
          <p:spPr bwMode="auto">
            <a:xfrm>
              <a:off x="795488"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14" name="Rounded Rectangle 13"/>
            <p:cNvSpPr/>
            <p:nvPr/>
          </p:nvSpPr>
          <p:spPr bwMode="auto">
            <a:xfrm>
              <a:off x="1201957"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sp>
          <p:nvSpPr>
            <p:cNvPr id="15" name="Rounded Rectangle 14"/>
            <p:cNvSpPr/>
            <p:nvPr/>
          </p:nvSpPr>
          <p:spPr bwMode="auto">
            <a:xfrm>
              <a:off x="1405104"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a:latin typeface="Arial Narrow" pitchFamily="-109" charset="0"/>
                  <a:ea typeface="ＭＳ Ｐゴシック" pitchFamily="-109" charset="-128"/>
                  <a:cs typeface="ＭＳ Ｐゴシック" pitchFamily="-109" charset="-128"/>
                </a:rPr>
                <a:t>VM</a:t>
              </a:r>
            </a:p>
          </p:txBody>
        </p:sp>
        <p:sp>
          <p:nvSpPr>
            <p:cNvPr id="16" name="Rounded Rectangle 286"/>
            <p:cNvSpPr>
              <a:spLocks noChangeArrowheads="1"/>
            </p:cNvSpPr>
            <p:nvPr/>
          </p:nvSpPr>
          <p:spPr bwMode="auto">
            <a:xfrm>
              <a:off x="1404777"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17" name="Rounded Rectangle 16"/>
            <p:cNvSpPr/>
            <p:nvPr/>
          </p:nvSpPr>
          <p:spPr bwMode="auto">
            <a:xfrm>
              <a:off x="1811398"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pic>
          <p:nvPicPr>
            <p:cNvPr id="18" name="Picture 17" descr="rack_mount_thick_tower_servers_x86_clip_art_9865.jpg"/>
            <p:cNvPicPr>
              <a:picLocks noChangeAspect="1"/>
            </p:cNvPicPr>
            <p:nvPr/>
          </p:nvPicPr>
          <p:blipFill rotWithShape="1">
            <a:blip r:embed="rId3" cstate="email">
              <a:extLst>
                <a:ext uri="{BEBA8EAE-BF5A-486C-A8C5-ECC9F3942E4B}">
                  <a14:imgProps xmlns:a14="http://schemas.microsoft.com/office/drawing/2010/main">
                    <a14:imgLayer r:embed="rId4">
                      <a14:imgEffect>
                        <a14:backgroundRemoval t="0" b="100000" l="1676" r="100000"/>
                      </a14:imgEffect>
                    </a14:imgLayer>
                  </a14:imgProps>
                </a:ext>
                <a:ext uri="{28A0092B-C50C-407E-A947-70E740481C1C}">
                  <a14:useLocalDpi xmlns:a14="http://schemas.microsoft.com/office/drawing/2010/main"/>
                </a:ext>
              </a:extLst>
            </a:blip>
            <a:srcRect/>
            <a:stretch/>
          </p:blipFill>
          <p:spPr>
            <a:xfrm>
              <a:off x="297247" y="1557623"/>
              <a:ext cx="1310629" cy="373975"/>
            </a:xfrm>
            <a:prstGeom prst="rect">
              <a:avLst/>
            </a:prstGeom>
          </p:spPr>
        </p:pic>
        <p:sp>
          <p:nvSpPr>
            <p:cNvPr id="19" name="Isosceles Triangle 18"/>
            <p:cNvSpPr/>
            <p:nvPr/>
          </p:nvSpPr>
          <p:spPr bwMode="auto">
            <a:xfrm flipV="1">
              <a:off x="129086" y="1423491"/>
              <a:ext cx="1828324" cy="203200"/>
            </a:xfrm>
            <a:prstGeom prst="triangle">
              <a:avLst/>
            </a:prstGeom>
            <a:gradFill flip="none" rotWithShape="1">
              <a:gsLst>
                <a:gs pos="0">
                  <a:schemeClr val="accent5">
                    <a:lumMod val="75000"/>
                  </a:schemeClr>
                </a:gs>
                <a:gs pos="100000">
                  <a:schemeClr val="accent5">
                    <a:lumMod val="40000"/>
                    <a:lumOff val="60000"/>
                  </a:schemeClr>
                </a:gs>
              </a:gsLst>
              <a:lin ang="5400000" scaled="0"/>
              <a:tileRect/>
            </a:gradFill>
            <a:ln w="9525" cap="flat" cmpd="sng" algn="ctr">
              <a:noFill/>
              <a:prstDash val="solid"/>
              <a:round/>
              <a:headEnd type="none" w="med" len="med"/>
              <a:tailEnd type="none" w="med" len="med"/>
            </a:ln>
            <a:effectLst/>
          </p:spPr>
          <p:txBody>
            <a:bodyPr/>
            <a:lstStyle/>
            <a:p>
              <a:pPr>
                <a:lnSpc>
                  <a:spcPct val="90000"/>
                </a:lnSpc>
                <a:spcBef>
                  <a:spcPct val="20000"/>
                </a:spcBef>
                <a:buClr>
                  <a:schemeClr val="bg1"/>
                </a:buClr>
                <a:defRPr/>
              </a:pPr>
              <a:endParaRPr lang="en-US" sz="1000" dirty="0">
                <a:latin typeface="Arial Narrow" pitchFamily="-109" charset="0"/>
                <a:ea typeface="ＭＳ Ｐゴシック" pitchFamily="-109" charset="-128"/>
                <a:cs typeface="ＭＳ Ｐゴシック" pitchFamily="-109" charset="-128"/>
              </a:endParaRPr>
            </a:p>
          </p:txBody>
        </p:sp>
        <p:sp>
          <p:nvSpPr>
            <p:cNvPr id="20" name="Rounded Rectangle 56"/>
            <p:cNvSpPr>
              <a:spLocks noChangeArrowheads="1"/>
            </p:cNvSpPr>
            <p:nvPr/>
          </p:nvSpPr>
          <p:spPr bwMode="auto">
            <a:xfrm>
              <a:off x="88882" y="1198043"/>
              <a:ext cx="1320128" cy="228670"/>
            </a:xfrm>
            <a:prstGeom prst="roundRect">
              <a:avLst>
                <a:gd name="adj" fmla="val 16667"/>
              </a:avLst>
            </a:prstGeom>
            <a:solidFill>
              <a:srgbClr val="22DE20"/>
            </a:solidFill>
            <a:ln>
              <a:noFill/>
            </a:ln>
            <a:extLst>
              <a:ext uri="{91240B29-F687-4F45-9708-019B960494DF}">
                <a14:hiddenLine xmlns:a14="http://schemas.microsoft.com/office/drawing/2010/main" w="9525">
                  <a:solidFill>
                    <a:srgbClr val="000000"/>
                  </a:solidFill>
                  <a:round/>
                  <a:headEnd/>
                  <a:tailEnd/>
                </a14:hiddenLine>
              </a:ext>
            </a:extLst>
          </p:spPr>
          <p:txBody>
            <a:bodyPr lIns="0" rIns="0" anchor="ctr"/>
            <a:lstStyle/>
            <a:p>
              <a:pPr algn="ctr">
                <a:lnSpc>
                  <a:spcPct val="90000"/>
                </a:lnSpc>
                <a:spcBef>
                  <a:spcPct val="20000"/>
                </a:spcBef>
                <a:buClr>
                  <a:schemeClr val="bg1"/>
                </a:buClr>
              </a:pPr>
              <a:r>
                <a:rPr lang="en-US" sz="1000" b="1" dirty="0"/>
                <a:t>Hypervisor</a:t>
              </a:r>
            </a:p>
          </p:txBody>
        </p:sp>
        <p:sp>
          <p:nvSpPr>
            <p:cNvPr id="21" name="Rounded Rectangle 274"/>
            <p:cNvSpPr>
              <a:spLocks noChangeArrowheads="1"/>
            </p:cNvSpPr>
            <p:nvPr/>
          </p:nvSpPr>
          <p:spPr bwMode="auto">
            <a:xfrm>
              <a:off x="1407026" y="1194868"/>
              <a:ext cx="635028" cy="228670"/>
            </a:xfrm>
            <a:prstGeom prst="roundRect">
              <a:avLst>
                <a:gd name="adj" fmla="val 16667"/>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solidFill>
                    <a:srgbClr val="000000"/>
                  </a:solidFill>
                </a:rPr>
                <a:t>Mgmt</a:t>
              </a:r>
            </a:p>
          </p:txBody>
        </p:sp>
      </p:grpSp>
      <p:grpSp>
        <p:nvGrpSpPr>
          <p:cNvPr id="31" name="Group 30"/>
          <p:cNvGrpSpPr/>
          <p:nvPr/>
        </p:nvGrpSpPr>
        <p:grpSpPr>
          <a:xfrm>
            <a:off x="1228555" y="2421347"/>
            <a:ext cx="1957406" cy="1108590"/>
            <a:chOff x="84648" y="823008"/>
            <a:chExt cx="1957406" cy="1108590"/>
          </a:xfrm>
        </p:grpSpPr>
        <p:sp>
          <p:nvSpPr>
            <p:cNvPr id="32" name="Rounded Rectangle 31"/>
            <p:cNvSpPr/>
            <p:nvPr/>
          </p:nvSpPr>
          <p:spPr bwMode="auto">
            <a:xfrm>
              <a:off x="84648" y="823008"/>
              <a:ext cx="1957406" cy="611442"/>
            </a:xfrm>
            <a:prstGeom prst="roundRect">
              <a:avLst>
                <a:gd name="adj" fmla="val 7525"/>
              </a:avLst>
            </a:prstGeom>
            <a:solidFill>
              <a:schemeClr val="bg1">
                <a:lumMod val="75000"/>
              </a:schemeClr>
            </a:solidFill>
            <a:ln w="9525" cap="flat" cmpd="sng" algn="ctr">
              <a:noFill/>
              <a:prstDash val="solid"/>
              <a:round/>
              <a:headEnd type="none" w="med" len="med"/>
              <a:tailEnd type="none" w="med" len="med"/>
            </a:ln>
            <a:effectLst/>
          </p:spPr>
          <p:txBody>
            <a:bodyPr lIns="0" tIns="0" rIns="0" bIns="0"/>
            <a:lstStyle/>
            <a:p>
              <a:pPr algn="ctr">
                <a:lnSpc>
                  <a:spcPct val="90000"/>
                </a:lnSpc>
                <a:spcBef>
                  <a:spcPct val="20000"/>
                </a:spcBef>
                <a:buClr>
                  <a:schemeClr val="bg1"/>
                </a:buClr>
                <a:defRPr/>
              </a:pPr>
              <a:endParaRPr lang="en-US" sz="1000" b="1" dirty="0">
                <a:solidFill>
                  <a:schemeClr val="bg1"/>
                </a:solidFill>
                <a:latin typeface="Arial Narrow" pitchFamily="-109" charset="0"/>
                <a:ea typeface="ＭＳ Ｐゴシック" pitchFamily="-109" charset="-128"/>
                <a:cs typeface="ＭＳ Ｐゴシック" pitchFamily="-109" charset="-128"/>
              </a:endParaRPr>
            </a:p>
          </p:txBody>
        </p:sp>
        <p:sp>
          <p:nvSpPr>
            <p:cNvPr id="34" name="Rounded Rectangle 277"/>
            <p:cNvSpPr>
              <a:spLocks noChangeArrowheads="1"/>
            </p:cNvSpPr>
            <p:nvPr/>
          </p:nvSpPr>
          <p:spPr bwMode="auto">
            <a:xfrm>
              <a:off x="188542" y="894166"/>
              <a:ext cx="443029"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35" name="Rounded Rectangle 34"/>
            <p:cNvSpPr/>
            <p:nvPr/>
          </p:nvSpPr>
          <p:spPr bwMode="auto">
            <a:xfrm rot="16200000">
              <a:off x="1109831" y="849915"/>
              <a:ext cx="228670" cy="299134"/>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1000" b="1" dirty="0">
                  <a:latin typeface="Arial Narrow" pitchFamily="-109" charset="0"/>
                  <a:ea typeface="ＭＳ Ｐゴシック" pitchFamily="-109" charset="-128"/>
                  <a:cs typeface="ＭＳ Ｐゴシック" pitchFamily="-109" charset="-128"/>
                </a:rPr>
                <a:t>Mon</a:t>
              </a:r>
              <a:endParaRPr lang="en-US" sz="800" b="1" dirty="0">
                <a:latin typeface="Arial Narrow" pitchFamily="-109" charset="0"/>
                <a:ea typeface="ＭＳ Ｐゴシック" pitchFamily="-109" charset="-128"/>
                <a:cs typeface="ＭＳ Ｐゴシック" pitchFamily="-109" charset="-128"/>
              </a:endParaRPr>
            </a:p>
          </p:txBody>
        </p:sp>
        <p:sp>
          <p:nvSpPr>
            <p:cNvPr id="37" name="Rounded Rectangle 282"/>
            <p:cNvSpPr>
              <a:spLocks noChangeArrowheads="1"/>
            </p:cNvSpPr>
            <p:nvPr/>
          </p:nvSpPr>
          <p:spPr bwMode="auto">
            <a:xfrm>
              <a:off x="631571" y="892137"/>
              <a:ext cx="443028" cy="223907"/>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pic>
          <p:nvPicPr>
            <p:cNvPr id="42" name="Picture 41" descr="rack_mount_thick_tower_servers_x86_clip_art_9865.jpg"/>
            <p:cNvPicPr>
              <a:picLocks noChangeAspect="1"/>
            </p:cNvPicPr>
            <p:nvPr/>
          </p:nvPicPr>
          <p:blipFill rotWithShape="1">
            <a:blip r:embed="rId3" cstate="email">
              <a:extLst>
                <a:ext uri="{BEBA8EAE-BF5A-486C-A8C5-ECC9F3942E4B}">
                  <a14:imgProps xmlns:a14="http://schemas.microsoft.com/office/drawing/2010/main">
                    <a14:imgLayer r:embed="rId4">
                      <a14:imgEffect>
                        <a14:backgroundRemoval t="0" b="100000" l="1676" r="100000"/>
                      </a14:imgEffect>
                    </a14:imgLayer>
                  </a14:imgProps>
                </a:ext>
                <a:ext uri="{28A0092B-C50C-407E-A947-70E740481C1C}">
                  <a14:useLocalDpi xmlns:a14="http://schemas.microsoft.com/office/drawing/2010/main"/>
                </a:ext>
              </a:extLst>
            </a:blip>
            <a:srcRect/>
            <a:stretch/>
          </p:blipFill>
          <p:spPr>
            <a:xfrm>
              <a:off x="297247" y="1557623"/>
              <a:ext cx="1310629" cy="373975"/>
            </a:xfrm>
            <a:prstGeom prst="rect">
              <a:avLst/>
            </a:prstGeom>
          </p:spPr>
        </p:pic>
        <p:sp>
          <p:nvSpPr>
            <p:cNvPr id="43" name="Isosceles Triangle 42"/>
            <p:cNvSpPr/>
            <p:nvPr/>
          </p:nvSpPr>
          <p:spPr bwMode="auto">
            <a:xfrm flipV="1">
              <a:off x="129086" y="1423491"/>
              <a:ext cx="1828324" cy="203200"/>
            </a:xfrm>
            <a:prstGeom prst="triangle">
              <a:avLst/>
            </a:prstGeom>
            <a:gradFill flip="none" rotWithShape="1">
              <a:gsLst>
                <a:gs pos="0">
                  <a:schemeClr val="accent5">
                    <a:lumMod val="75000"/>
                  </a:schemeClr>
                </a:gs>
                <a:gs pos="100000">
                  <a:schemeClr val="accent5">
                    <a:lumMod val="40000"/>
                    <a:lumOff val="60000"/>
                  </a:schemeClr>
                </a:gs>
              </a:gsLst>
              <a:lin ang="5400000" scaled="0"/>
              <a:tileRect/>
            </a:gradFill>
            <a:ln w="9525" cap="flat" cmpd="sng" algn="ctr">
              <a:noFill/>
              <a:prstDash val="solid"/>
              <a:round/>
              <a:headEnd type="none" w="med" len="med"/>
              <a:tailEnd type="none" w="med" len="med"/>
            </a:ln>
            <a:effectLst/>
          </p:spPr>
          <p:txBody>
            <a:bodyPr/>
            <a:lstStyle/>
            <a:p>
              <a:pPr>
                <a:lnSpc>
                  <a:spcPct val="90000"/>
                </a:lnSpc>
                <a:spcBef>
                  <a:spcPct val="20000"/>
                </a:spcBef>
                <a:buClr>
                  <a:schemeClr val="bg1"/>
                </a:buClr>
                <a:defRPr/>
              </a:pPr>
              <a:endParaRPr lang="en-US" sz="1000" dirty="0">
                <a:latin typeface="Arial Narrow" pitchFamily="-109" charset="0"/>
                <a:ea typeface="ＭＳ Ｐゴシック" pitchFamily="-109" charset="-128"/>
                <a:cs typeface="ＭＳ Ｐゴシック" pitchFamily="-109" charset="-128"/>
              </a:endParaRPr>
            </a:p>
          </p:txBody>
        </p:sp>
        <p:sp>
          <p:nvSpPr>
            <p:cNvPr id="44" name="Rounded Rectangle 56"/>
            <p:cNvSpPr>
              <a:spLocks noChangeArrowheads="1"/>
            </p:cNvSpPr>
            <p:nvPr/>
          </p:nvSpPr>
          <p:spPr bwMode="auto">
            <a:xfrm>
              <a:off x="188542" y="1122836"/>
              <a:ext cx="1768868" cy="228670"/>
            </a:xfrm>
            <a:prstGeom prst="roundRect">
              <a:avLst>
                <a:gd name="adj" fmla="val 16667"/>
              </a:avLst>
            </a:prstGeom>
            <a:solidFill>
              <a:srgbClr val="22DE20"/>
            </a:solidFill>
            <a:ln>
              <a:noFill/>
            </a:ln>
            <a:extLst>
              <a:ext uri="{91240B29-F687-4F45-9708-019B960494DF}">
                <a14:hiddenLine xmlns:a14="http://schemas.microsoft.com/office/drawing/2010/main" w="9525">
                  <a:solidFill>
                    <a:srgbClr val="000000"/>
                  </a:solidFill>
                  <a:round/>
                  <a:headEnd/>
                  <a:tailEnd/>
                </a14:hiddenLine>
              </a:ext>
            </a:extLst>
          </p:spPr>
          <p:txBody>
            <a:bodyPr lIns="0" rIns="0" anchor="ctr"/>
            <a:lstStyle/>
            <a:p>
              <a:pPr algn="ctr">
                <a:lnSpc>
                  <a:spcPct val="90000"/>
                </a:lnSpc>
                <a:spcBef>
                  <a:spcPct val="20000"/>
                </a:spcBef>
                <a:buClr>
                  <a:schemeClr val="bg1"/>
                </a:buClr>
              </a:pPr>
              <a:r>
                <a:rPr lang="en-US" sz="1000" b="1" dirty="0"/>
                <a:t>Operating System</a:t>
              </a:r>
            </a:p>
          </p:txBody>
        </p:sp>
        <p:sp>
          <p:nvSpPr>
            <p:cNvPr id="45" name="Rounded Rectangle 274"/>
            <p:cNvSpPr>
              <a:spLocks noChangeArrowheads="1"/>
            </p:cNvSpPr>
            <p:nvPr/>
          </p:nvSpPr>
          <p:spPr bwMode="auto">
            <a:xfrm>
              <a:off x="1373733" y="878488"/>
              <a:ext cx="583677" cy="228670"/>
            </a:xfrm>
            <a:prstGeom prst="roundRect">
              <a:avLst>
                <a:gd name="adj" fmla="val 16667"/>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solidFill>
                    <a:srgbClr val="000000"/>
                  </a:solidFill>
                </a:rPr>
                <a:t>Mgmt</a:t>
              </a:r>
            </a:p>
          </p:txBody>
        </p:sp>
      </p:gr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481544" y="2932799"/>
            <a:ext cx="462244" cy="444831"/>
          </a:xfrm>
          <a:prstGeom prst="rect">
            <a:avLst/>
          </a:prstGeom>
        </p:spPr>
      </p:pic>
      <p:pic>
        <p:nvPicPr>
          <p:cNvPr id="30" name="Picture 2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516736" y="1926256"/>
            <a:ext cx="852798" cy="355332"/>
          </a:xfrm>
          <a:prstGeom prst="rect">
            <a:avLst/>
          </a:prstGeom>
        </p:spPr>
      </p:pic>
      <p:pic>
        <p:nvPicPr>
          <p:cNvPr id="33" name="Pictur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4428412" y="2135833"/>
            <a:ext cx="305441" cy="293935"/>
          </a:xfrm>
          <a:prstGeom prst="rect">
            <a:avLst/>
          </a:prstGeom>
        </p:spPr>
      </p:pic>
      <p:pic>
        <p:nvPicPr>
          <p:cNvPr id="36" name="Picture 3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332449" y="2173818"/>
            <a:ext cx="852798" cy="355332"/>
          </a:xfrm>
          <a:prstGeom prst="rect">
            <a:avLst/>
          </a:prstGeom>
        </p:spPr>
      </p:pic>
      <p:pic>
        <p:nvPicPr>
          <p:cNvPr id="38" name="Picture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286518" y="2932799"/>
            <a:ext cx="462244" cy="444831"/>
          </a:xfrm>
          <a:prstGeom prst="rect">
            <a:avLst/>
          </a:prstGeom>
        </p:spPr>
      </p:pic>
      <p:grpSp>
        <p:nvGrpSpPr>
          <p:cNvPr id="6" name="Group 5"/>
          <p:cNvGrpSpPr/>
          <p:nvPr/>
        </p:nvGrpSpPr>
        <p:grpSpPr>
          <a:xfrm>
            <a:off x="2286518" y="4589856"/>
            <a:ext cx="6880974" cy="2232626"/>
            <a:chOff x="1960157" y="4568415"/>
            <a:chExt cx="6880974" cy="2232626"/>
          </a:xfrm>
        </p:grpSpPr>
        <p:pic>
          <p:nvPicPr>
            <p:cNvPr id="4" name="Picture 3"/>
            <p:cNvPicPr>
              <a:picLocks noChangeAspect="1"/>
            </p:cNvPicPr>
            <p:nvPr/>
          </p:nvPicPr>
          <p:blipFill>
            <a:blip r:embed="rId8"/>
            <a:stretch>
              <a:fillRect/>
            </a:stretch>
          </p:blipFill>
          <p:spPr>
            <a:xfrm>
              <a:off x="4733853" y="4568415"/>
              <a:ext cx="4107278" cy="2232626"/>
            </a:xfrm>
            <a:prstGeom prst="rect">
              <a:avLst/>
            </a:prstGeom>
          </p:spPr>
        </p:pic>
        <p:sp>
          <p:nvSpPr>
            <p:cNvPr id="5" name="Rounded Rectangle 4"/>
            <p:cNvSpPr/>
            <p:nvPr/>
          </p:nvSpPr>
          <p:spPr>
            <a:xfrm>
              <a:off x="1960157" y="4981276"/>
              <a:ext cx="2372248" cy="703452"/>
            </a:xfrm>
            <a:prstGeom prst="round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How is it done today?</a:t>
              </a:r>
            </a:p>
          </p:txBody>
        </p:sp>
      </p:grpSp>
    </p:spTree>
    <p:extLst>
      <p:ext uri="{BB962C8B-B14F-4D97-AF65-F5344CB8AC3E}">
        <p14:creationId xmlns:p14="http://schemas.microsoft.com/office/powerpoint/2010/main" val="428179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Once Upon a Time, I Started Trusting My System</a:t>
            </a:r>
            <a:r>
              <a:rPr lang="is-IS" dirty="0"/>
              <a:t>…</a:t>
            </a:r>
            <a:endParaRPr lang="en-US" dirty="0"/>
          </a:p>
        </p:txBody>
      </p:sp>
      <p:sp>
        <p:nvSpPr>
          <p:cNvPr id="4" name="Right Arrow 3"/>
          <p:cNvSpPr/>
          <p:nvPr/>
        </p:nvSpPr>
        <p:spPr bwMode="auto">
          <a:xfrm>
            <a:off x="4443342" y="1115955"/>
            <a:ext cx="3302140" cy="763669"/>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FFFFFF"/>
                </a:solidFill>
                <a:effectLst/>
                <a:latin typeface="Arial" pitchFamily="-110" charset="0"/>
              </a:rPr>
              <a:t>Cloud System Lifetime</a:t>
            </a:r>
          </a:p>
        </p:txBody>
      </p:sp>
      <p:sp>
        <p:nvSpPr>
          <p:cNvPr id="7" name="Rectangle 6"/>
          <p:cNvSpPr/>
          <p:nvPr/>
        </p:nvSpPr>
        <p:spPr bwMode="auto">
          <a:xfrm>
            <a:off x="4443342" y="1982832"/>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Instance</a:t>
            </a:r>
            <a:r>
              <a:rPr kumimoji="0" lang="en-US" sz="1400" b="1" i="0" u="none" strike="noStrike" cap="none" normalizeH="0" dirty="0">
                <a:ln>
                  <a:noFill/>
                </a:ln>
                <a:solidFill>
                  <a:schemeClr val="tx1"/>
                </a:solidFill>
                <a:effectLst/>
                <a:latin typeface="Arial" pitchFamily="-110" charset="0"/>
              </a:rPr>
              <a:t> Provisioning</a:t>
            </a:r>
            <a:endParaRPr kumimoji="0" lang="en-US" sz="1400" b="1" i="0" u="none" strike="noStrike" cap="none" normalizeH="0" baseline="0" dirty="0">
              <a:ln>
                <a:noFill/>
              </a:ln>
              <a:solidFill>
                <a:schemeClr val="tx1"/>
              </a:solidFill>
              <a:effectLst/>
              <a:latin typeface="Arial" pitchFamily="-110" charset="0"/>
            </a:endParaRPr>
          </a:p>
        </p:txBody>
      </p:sp>
      <p:sp>
        <p:nvSpPr>
          <p:cNvPr id="8" name="Rectangle 7"/>
          <p:cNvSpPr/>
          <p:nvPr/>
        </p:nvSpPr>
        <p:spPr bwMode="auto">
          <a:xfrm>
            <a:off x="5814942" y="1982832"/>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Instance </a:t>
            </a:r>
            <a:br>
              <a:rPr kumimoji="0" lang="en-US" sz="1400" b="1" i="0" u="none" strike="noStrike" cap="none" normalizeH="0" baseline="0" dirty="0">
                <a:ln>
                  <a:noFill/>
                </a:ln>
                <a:solidFill>
                  <a:schemeClr val="tx1"/>
                </a:solidFill>
                <a:effectLst/>
                <a:latin typeface="Arial" pitchFamily="-110" charset="0"/>
              </a:rPr>
            </a:br>
            <a:r>
              <a:rPr kumimoji="0" lang="en-US" sz="1400" b="1" i="0" u="none" strike="noStrike" cap="none" normalizeH="0" baseline="0" dirty="0">
                <a:ln>
                  <a:noFill/>
                </a:ln>
                <a:solidFill>
                  <a:schemeClr val="tx1"/>
                </a:solidFill>
                <a:effectLst/>
                <a:latin typeface="Arial" pitchFamily="-110" charset="0"/>
              </a:rPr>
              <a:t>Running</a:t>
            </a:r>
          </a:p>
        </p:txBody>
      </p:sp>
      <p:sp>
        <p:nvSpPr>
          <p:cNvPr id="19" name="Rectangle 18"/>
          <p:cNvSpPr/>
          <p:nvPr/>
        </p:nvSpPr>
        <p:spPr bwMode="auto">
          <a:xfrm>
            <a:off x="5967342" y="4215359"/>
            <a:ext cx="1217797"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spcAft>
                <a:spcPts val="200"/>
              </a:spcAft>
              <a:buFont typeface="Arial"/>
              <a:buChar char="•"/>
            </a:pPr>
            <a:r>
              <a:rPr lang="en-US" sz="1200" b="1" dirty="0">
                <a:solidFill>
                  <a:srgbClr val="FFFFFF"/>
                </a:solidFill>
              </a:rPr>
              <a:t>Anti-malware</a:t>
            </a:r>
          </a:p>
          <a:p>
            <a:pPr marL="120650" indent="-120650">
              <a:spcAft>
                <a:spcPts val="200"/>
              </a:spcAft>
              <a:buFont typeface="Arial"/>
              <a:buChar char="•"/>
            </a:pPr>
            <a:r>
              <a:rPr lang="en-US" sz="1200" b="1" dirty="0">
                <a:solidFill>
                  <a:srgbClr val="FFFFFF"/>
                </a:solidFill>
              </a:rPr>
              <a:t>File integrity</a:t>
            </a:r>
          </a:p>
          <a:p>
            <a:pPr marL="120650" indent="-120650">
              <a:spcAft>
                <a:spcPts val="200"/>
              </a:spcAft>
              <a:buFont typeface="Arial"/>
              <a:buChar char="•"/>
            </a:pPr>
            <a:r>
              <a:rPr lang="en-US" sz="1200" b="1" dirty="0">
                <a:solidFill>
                  <a:srgbClr val="FFFFFF"/>
                </a:solidFill>
              </a:rPr>
              <a:t>Puppet/Chef</a:t>
            </a:r>
          </a:p>
        </p:txBody>
      </p:sp>
      <p:grpSp>
        <p:nvGrpSpPr>
          <p:cNvPr id="27" name="Group 26"/>
          <p:cNvGrpSpPr/>
          <p:nvPr/>
        </p:nvGrpSpPr>
        <p:grpSpPr>
          <a:xfrm>
            <a:off x="4597145" y="3263596"/>
            <a:ext cx="1217797" cy="1967763"/>
            <a:chOff x="8081291" y="3259290"/>
            <a:chExt cx="1217797" cy="1967763"/>
          </a:xfrm>
        </p:grpSpPr>
        <p:sp>
          <p:nvSpPr>
            <p:cNvPr id="15" name="Rectangular Callout 14"/>
            <p:cNvSpPr/>
            <p:nvPr/>
          </p:nvSpPr>
          <p:spPr bwMode="auto">
            <a:xfrm>
              <a:off x="8081291" y="3259290"/>
              <a:ext cx="1217797" cy="753180"/>
            </a:xfrm>
            <a:prstGeom prst="wedgeRectCallout">
              <a:avLst>
                <a:gd name="adj1" fmla="val -5770"/>
                <a:gd name="adj2" fmla="val -14405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110" charset="0"/>
                </a:rPr>
                <a:t>Establish Root of Trust</a:t>
              </a:r>
            </a:p>
          </p:txBody>
        </p:sp>
        <p:sp>
          <p:nvSpPr>
            <p:cNvPr id="17" name="Rectangular Callout 16"/>
            <p:cNvSpPr/>
            <p:nvPr/>
          </p:nvSpPr>
          <p:spPr bwMode="auto">
            <a:xfrm>
              <a:off x="8081291" y="3259290"/>
              <a:ext cx="1217797" cy="753180"/>
            </a:xfrm>
            <a:prstGeom prst="wedgeRectCallout">
              <a:avLst>
                <a:gd name="adj1" fmla="val 74367"/>
                <a:gd name="adj2" fmla="val -135181"/>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Establish Root of Trust</a:t>
              </a:r>
            </a:p>
          </p:txBody>
        </p:sp>
        <p:sp>
          <p:nvSpPr>
            <p:cNvPr id="18" name="Rectangle 17"/>
            <p:cNvSpPr/>
            <p:nvPr/>
          </p:nvSpPr>
          <p:spPr bwMode="auto">
            <a:xfrm>
              <a:off x="8081291" y="4211053"/>
              <a:ext cx="1217797"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spcAft>
                  <a:spcPts val="200"/>
                </a:spcAft>
                <a:buFont typeface="Arial"/>
                <a:buChar char="•"/>
              </a:pPr>
              <a:r>
                <a:rPr lang="en-US" sz="1200" b="1" dirty="0">
                  <a:solidFill>
                    <a:srgbClr val="FFFFFF"/>
                  </a:solidFill>
                </a:rPr>
                <a:t>Image</a:t>
              </a:r>
            </a:p>
            <a:p>
              <a:pPr marL="120650" marR="0" indent="-120650" defTabSz="914400" rtl="0" eaLnBrk="0" fontAlgn="base" latinLnBrk="0" hangingPunct="0">
                <a:lnSpc>
                  <a:spcPct val="100000"/>
                </a:lnSpc>
                <a:spcBef>
                  <a:spcPct val="0"/>
                </a:spcBef>
                <a:spcAft>
                  <a:spcPts val="200"/>
                </a:spcAft>
                <a:buClrTx/>
                <a:buSzTx/>
                <a:buFont typeface="Arial"/>
                <a:buChar char="•"/>
                <a:tabLst/>
              </a:pPr>
              <a:r>
                <a:rPr kumimoji="0" lang="en-US" sz="1200" b="1" i="0" u="none" strike="noStrike" cap="none" normalizeH="0" baseline="0" dirty="0">
                  <a:ln>
                    <a:noFill/>
                  </a:ln>
                  <a:solidFill>
                    <a:srgbClr val="FFFFFF"/>
                  </a:solidFill>
                  <a:effectLst/>
                </a:rPr>
                <a:t>cloud-init</a:t>
              </a:r>
            </a:p>
            <a:p>
              <a:pPr marL="120650" marR="0" indent="-120650" defTabSz="914400" rtl="0" eaLnBrk="0" fontAlgn="base" latinLnBrk="0" hangingPunct="0">
                <a:lnSpc>
                  <a:spcPct val="100000"/>
                </a:lnSpc>
                <a:spcBef>
                  <a:spcPct val="0"/>
                </a:spcBef>
                <a:spcAft>
                  <a:spcPts val="200"/>
                </a:spcAft>
                <a:buClrTx/>
                <a:buSzTx/>
                <a:buFont typeface="Arial"/>
                <a:buChar char="•"/>
                <a:tabLst/>
              </a:pPr>
              <a:r>
                <a:rPr lang="en-US" sz="1200" b="1" dirty="0">
                  <a:solidFill>
                    <a:srgbClr val="FFFFFF"/>
                  </a:solidFill>
                </a:rPr>
                <a:t>SSH</a:t>
              </a:r>
            </a:p>
            <a:p>
              <a:pPr marL="120650" marR="0" indent="-120650" defTabSz="914400" rtl="0" eaLnBrk="0" fontAlgn="base" latinLnBrk="0" hangingPunct="0">
                <a:lnSpc>
                  <a:spcPct val="100000"/>
                </a:lnSpc>
                <a:spcBef>
                  <a:spcPct val="0"/>
                </a:spcBef>
                <a:spcAft>
                  <a:spcPts val="200"/>
                </a:spcAft>
                <a:buClrTx/>
                <a:buSzTx/>
                <a:buFont typeface="Arial"/>
                <a:buChar char="•"/>
                <a:tabLst/>
              </a:pPr>
              <a:r>
                <a:rPr lang="en-US" sz="1200" b="1" dirty="0">
                  <a:solidFill>
                    <a:srgbClr val="FFFFFF"/>
                  </a:solidFill>
                </a:rPr>
                <a:t>Amazon EC2</a:t>
              </a:r>
            </a:p>
          </p:txBody>
        </p:sp>
        <p:pic>
          <p:nvPicPr>
            <p:cNvPr id="20" name="Picture 1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435589" y="3865973"/>
              <a:ext cx="574852" cy="239521"/>
            </a:xfrm>
            <a:prstGeom prst="rect">
              <a:avLst/>
            </a:prstGeom>
          </p:spPr>
        </p:pic>
      </p:grpSp>
      <p:sp>
        <p:nvSpPr>
          <p:cNvPr id="25" name="Right Arrow 24"/>
          <p:cNvSpPr/>
          <p:nvPr/>
        </p:nvSpPr>
        <p:spPr bwMode="auto">
          <a:xfrm>
            <a:off x="5814942" y="3218050"/>
            <a:ext cx="1930540" cy="798726"/>
          </a:xfrm>
          <a:prstGeom prst="rightArrow">
            <a:avLst/>
          </a:prstGeom>
          <a:solidFill>
            <a:srgbClr val="C4FDC3"/>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110" charset="0"/>
              </a:rPr>
              <a:t>Monitor System Integrity</a:t>
            </a:r>
          </a:p>
        </p:txBody>
      </p:sp>
    </p:spTree>
    <p:extLst>
      <p:ext uri="{BB962C8B-B14F-4D97-AF65-F5344CB8AC3E}">
        <p14:creationId xmlns:p14="http://schemas.microsoft.com/office/powerpoint/2010/main" val="120700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Once Upon a Time, I Started Trusting My System</a:t>
            </a:r>
            <a:r>
              <a:rPr lang="is-IS" dirty="0"/>
              <a:t>…</a:t>
            </a:r>
            <a:endParaRPr lang="en-US" dirty="0"/>
          </a:p>
        </p:txBody>
      </p:sp>
      <p:sp>
        <p:nvSpPr>
          <p:cNvPr id="4" name="Right Arrow 3"/>
          <p:cNvSpPr/>
          <p:nvPr/>
        </p:nvSpPr>
        <p:spPr bwMode="auto">
          <a:xfrm>
            <a:off x="1069488" y="1115955"/>
            <a:ext cx="10160140" cy="763669"/>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FFFFFF"/>
                </a:solidFill>
                <a:effectLst/>
                <a:latin typeface="Arial" pitchFamily="-110" charset="0"/>
              </a:rPr>
              <a:t>Cloud System Lifetime</a:t>
            </a:r>
          </a:p>
        </p:txBody>
      </p:sp>
      <p:sp>
        <p:nvSpPr>
          <p:cNvPr id="7" name="Rectangle 6"/>
          <p:cNvSpPr/>
          <p:nvPr/>
        </p:nvSpPr>
        <p:spPr bwMode="auto">
          <a:xfrm>
            <a:off x="79274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Instance</a:t>
            </a:r>
            <a:r>
              <a:rPr kumimoji="0" lang="en-US" sz="1400" b="1" i="0" u="none" strike="noStrike" cap="none" normalizeH="0" dirty="0">
                <a:ln>
                  <a:noFill/>
                </a:ln>
                <a:solidFill>
                  <a:schemeClr val="tx1"/>
                </a:solidFill>
                <a:effectLst/>
                <a:latin typeface="Arial" pitchFamily="-110" charset="0"/>
              </a:rPr>
              <a:t> Provisioning</a:t>
            </a:r>
            <a:endParaRPr kumimoji="0" lang="en-US" sz="1400" b="1" i="0" u="none" strike="noStrike" cap="none" normalizeH="0" baseline="0" dirty="0">
              <a:ln>
                <a:noFill/>
              </a:ln>
              <a:solidFill>
                <a:schemeClr val="tx1"/>
              </a:solidFill>
              <a:effectLst/>
              <a:latin typeface="Arial" pitchFamily="-110" charset="0"/>
            </a:endParaRPr>
          </a:p>
        </p:txBody>
      </p:sp>
      <p:sp>
        <p:nvSpPr>
          <p:cNvPr id="8" name="Rectangle 7"/>
          <p:cNvSpPr/>
          <p:nvPr/>
        </p:nvSpPr>
        <p:spPr bwMode="auto">
          <a:xfrm>
            <a:off x="92990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Instance </a:t>
            </a:r>
            <a:br>
              <a:rPr kumimoji="0" lang="en-US" sz="1400" b="1" i="0" u="none" strike="noStrike" cap="none" normalizeH="0" baseline="0" dirty="0">
                <a:ln>
                  <a:noFill/>
                </a:ln>
                <a:solidFill>
                  <a:schemeClr val="tx1"/>
                </a:solidFill>
                <a:effectLst/>
                <a:latin typeface="Arial" pitchFamily="-110" charset="0"/>
              </a:rPr>
            </a:br>
            <a:r>
              <a:rPr kumimoji="0" lang="en-US" sz="1400" b="1" i="0" u="none" strike="noStrike" cap="none" normalizeH="0" baseline="0" dirty="0">
                <a:ln>
                  <a:noFill/>
                </a:ln>
                <a:solidFill>
                  <a:schemeClr val="tx1"/>
                </a:solidFill>
                <a:effectLst/>
                <a:latin typeface="Arial" pitchFamily="-110" charset="0"/>
              </a:rPr>
              <a:t>Running</a:t>
            </a:r>
          </a:p>
        </p:txBody>
      </p:sp>
      <p:sp>
        <p:nvSpPr>
          <p:cNvPr id="9" name="Rectangle 8"/>
          <p:cNvSpPr/>
          <p:nvPr/>
        </p:nvSpPr>
        <p:spPr bwMode="auto">
          <a:xfrm>
            <a:off x="10694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Component Manufacture</a:t>
            </a:r>
          </a:p>
        </p:txBody>
      </p:sp>
      <p:sp>
        <p:nvSpPr>
          <p:cNvPr id="10" name="Rectangle 9"/>
          <p:cNvSpPr/>
          <p:nvPr/>
        </p:nvSpPr>
        <p:spPr bwMode="auto">
          <a:xfrm>
            <a:off x="24410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Firmware Install</a:t>
            </a:r>
          </a:p>
        </p:txBody>
      </p:sp>
      <p:sp>
        <p:nvSpPr>
          <p:cNvPr id="11" name="Rectangle 10"/>
          <p:cNvSpPr/>
          <p:nvPr/>
        </p:nvSpPr>
        <p:spPr bwMode="auto">
          <a:xfrm>
            <a:off x="38126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Hypervisor Install</a:t>
            </a:r>
          </a:p>
        </p:txBody>
      </p:sp>
      <p:sp>
        <p:nvSpPr>
          <p:cNvPr id="12" name="Rectangle 11"/>
          <p:cNvSpPr/>
          <p:nvPr/>
        </p:nvSpPr>
        <p:spPr bwMode="auto">
          <a:xfrm>
            <a:off x="51842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Hypervisor Boot</a:t>
            </a:r>
          </a:p>
        </p:txBody>
      </p:sp>
      <p:sp>
        <p:nvSpPr>
          <p:cNvPr id="13" name="Rectangle 12"/>
          <p:cNvSpPr/>
          <p:nvPr/>
        </p:nvSpPr>
        <p:spPr bwMode="auto">
          <a:xfrm>
            <a:off x="6555888" y="1978526"/>
            <a:ext cx="1371600" cy="695158"/>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b="1" dirty="0"/>
              <a:t>Cloud Stack Configuration</a:t>
            </a:r>
            <a:endParaRPr kumimoji="0" lang="en-US" sz="1400" b="1" i="0" u="none" strike="noStrike" cap="none" normalizeH="0" baseline="0" dirty="0">
              <a:ln>
                <a:noFill/>
              </a:ln>
              <a:solidFill>
                <a:schemeClr val="tx1"/>
              </a:solidFill>
              <a:effectLst/>
              <a:latin typeface="Arial" pitchFamily="-110" charset="0"/>
            </a:endParaRPr>
          </a:p>
        </p:txBody>
      </p:sp>
      <p:sp>
        <p:nvSpPr>
          <p:cNvPr id="19" name="Rectangle 18"/>
          <p:cNvSpPr/>
          <p:nvPr/>
        </p:nvSpPr>
        <p:spPr bwMode="auto">
          <a:xfrm>
            <a:off x="9451488" y="4211053"/>
            <a:ext cx="1217797"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spcAft>
                <a:spcPts val="200"/>
              </a:spcAft>
              <a:buFont typeface="Arial"/>
              <a:buChar char="•"/>
            </a:pPr>
            <a:r>
              <a:rPr lang="en-US" sz="1200" b="1" dirty="0">
                <a:solidFill>
                  <a:srgbClr val="FFFFFF"/>
                </a:solidFill>
              </a:rPr>
              <a:t>Anti-malware</a:t>
            </a:r>
          </a:p>
          <a:p>
            <a:pPr marL="120650" indent="-120650">
              <a:spcAft>
                <a:spcPts val="200"/>
              </a:spcAft>
              <a:buFont typeface="Arial"/>
              <a:buChar char="•"/>
            </a:pPr>
            <a:r>
              <a:rPr lang="en-US" sz="1200" b="1" dirty="0">
                <a:solidFill>
                  <a:srgbClr val="FFFFFF"/>
                </a:solidFill>
              </a:rPr>
              <a:t>File integrity</a:t>
            </a:r>
          </a:p>
          <a:p>
            <a:pPr marL="120650" indent="-120650">
              <a:spcAft>
                <a:spcPts val="200"/>
              </a:spcAft>
              <a:buFont typeface="Arial"/>
              <a:buChar char="•"/>
            </a:pPr>
            <a:r>
              <a:rPr lang="en-US" sz="1200" b="1" dirty="0">
                <a:solidFill>
                  <a:srgbClr val="FFFFFF"/>
                </a:solidFill>
              </a:rPr>
              <a:t>Puppet/Chef</a:t>
            </a:r>
          </a:p>
        </p:txBody>
      </p:sp>
      <p:grpSp>
        <p:nvGrpSpPr>
          <p:cNvPr id="27" name="Group 26"/>
          <p:cNvGrpSpPr/>
          <p:nvPr/>
        </p:nvGrpSpPr>
        <p:grpSpPr>
          <a:xfrm>
            <a:off x="8081291" y="3259290"/>
            <a:ext cx="1217797" cy="1967763"/>
            <a:chOff x="8081291" y="3259290"/>
            <a:chExt cx="1217797" cy="1967763"/>
          </a:xfrm>
        </p:grpSpPr>
        <p:sp>
          <p:nvSpPr>
            <p:cNvPr id="15" name="Rectangular Callout 14"/>
            <p:cNvSpPr/>
            <p:nvPr/>
          </p:nvSpPr>
          <p:spPr bwMode="auto">
            <a:xfrm>
              <a:off x="8081291" y="3259290"/>
              <a:ext cx="1217797" cy="753180"/>
            </a:xfrm>
            <a:prstGeom prst="wedgeRectCallout">
              <a:avLst>
                <a:gd name="adj1" fmla="val -5770"/>
                <a:gd name="adj2" fmla="val -14405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110" charset="0"/>
                </a:rPr>
                <a:t>Establish Root of Trust</a:t>
              </a:r>
            </a:p>
          </p:txBody>
        </p:sp>
        <p:sp>
          <p:nvSpPr>
            <p:cNvPr id="17" name="Rectangular Callout 16"/>
            <p:cNvSpPr/>
            <p:nvPr/>
          </p:nvSpPr>
          <p:spPr bwMode="auto">
            <a:xfrm>
              <a:off x="8081291" y="3259290"/>
              <a:ext cx="1217797" cy="753180"/>
            </a:xfrm>
            <a:prstGeom prst="wedgeRectCallout">
              <a:avLst>
                <a:gd name="adj1" fmla="val 74367"/>
                <a:gd name="adj2" fmla="val -135181"/>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Establish Root of Trust</a:t>
              </a:r>
            </a:p>
          </p:txBody>
        </p:sp>
        <p:sp>
          <p:nvSpPr>
            <p:cNvPr id="18" name="Rectangle 17"/>
            <p:cNvSpPr/>
            <p:nvPr/>
          </p:nvSpPr>
          <p:spPr bwMode="auto">
            <a:xfrm>
              <a:off x="8081291" y="4211053"/>
              <a:ext cx="1217797"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buFont typeface="Arial"/>
                <a:buChar char="•"/>
              </a:pPr>
              <a:r>
                <a:rPr lang="en-US" sz="1200" b="1" dirty="0">
                  <a:solidFill>
                    <a:srgbClr val="FFFFFF"/>
                  </a:solidFill>
                </a:rPr>
                <a:t>Image</a:t>
              </a:r>
            </a:p>
            <a:p>
              <a:pPr marL="120650" marR="0" indent="-120650" defTabSz="914400" rtl="0" eaLnBrk="0" fontAlgn="base" latinLnBrk="0" hangingPunct="0">
                <a:lnSpc>
                  <a:spcPct val="100000"/>
                </a:lnSpc>
                <a:spcBef>
                  <a:spcPct val="0"/>
                </a:spcBef>
                <a:spcAft>
                  <a:spcPct val="0"/>
                </a:spcAft>
                <a:buClrTx/>
                <a:buSzTx/>
                <a:buFont typeface="Arial"/>
                <a:buChar char="•"/>
                <a:tabLst/>
              </a:pPr>
              <a:r>
                <a:rPr kumimoji="0" lang="en-US" sz="1200" b="1" i="0" u="none" strike="noStrike" cap="none" normalizeH="0" baseline="0" dirty="0">
                  <a:ln>
                    <a:noFill/>
                  </a:ln>
                  <a:solidFill>
                    <a:srgbClr val="FFFFFF"/>
                  </a:solidFill>
                  <a:effectLst/>
                </a:rPr>
                <a:t>cloud-init</a:t>
              </a:r>
            </a:p>
            <a:p>
              <a:pPr marL="120650" marR="0" indent="-120650" defTabSz="914400" rtl="0" eaLnBrk="0" fontAlgn="base" latinLnBrk="0" hangingPunct="0">
                <a:lnSpc>
                  <a:spcPct val="100000"/>
                </a:lnSpc>
                <a:spcBef>
                  <a:spcPct val="0"/>
                </a:spcBef>
                <a:spcAft>
                  <a:spcPct val="0"/>
                </a:spcAft>
                <a:buClrTx/>
                <a:buSzTx/>
                <a:buFont typeface="Arial"/>
                <a:buChar char="•"/>
                <a:tabLst/>
              </a:pPr>
              <a:r>
                <a:rPr lang="en-US" sz="1200" b="1" dirty="0">
                  <a:solidFill>
                    <a:srgbClr val="FFFFFF"/>
                  </a:solidFill>
                </a:rPr>
                <a:t>SSH</a:t>
              </a:r>
            </a:p>
            <a:p>
              <a:pPr marL="120650" marR="0" indent="-120650" defTabSz="914400" rtl="0" eaLnBrk="0" fontAlgn="base" latinLnBrk="0" hangingPunct="0">
                <a:lnSpc>
                  <a:spcPct val="100000"/>
                </a:lnSpc>
                <a:spcBef>
                  <a:spcPct val="0"/>
                </a:spcBef>
                <a:spcAft>
                  <a:spcPct val="0"/>
                </a:spcAft>
                <a:buClrTx/>
                <a:buSzTx/>
                <a:buFont typeface="Arial"/>
                <a:buChar char="•"/>
                <a:tabLst/>
              </a:pPr>
              <a:r>
                <a:rPr lang="en-US" sz="1200" b="1" dirty="0">
                  <a:solidFill>
                    <a:srgbClr val="FFFFFF"/>
                  </a:solidFill>
                </a:rPr>
                <a:t>Amazon EC2</a:t>
              </a:r>
            </a:p>
          </p:txBody>
        </p:sp>
        <p:pic>
          <p:nvPicPr>
            <p:cNvPr id="20" name="Picture 1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435589" y="3865973"/>
              <a:ext cx="574852" cy="239521"/>
            </a:xfrm>
            <a:prstGeom prst="rect">
              <a:avLst/>
            </a:prstGeom>
          </p:spPr>
        </p:pic>
      </p:grpSp>
      <p:sp>
        <p:nvSpPr>
          <p:cNvPr id="25" name="Right Arrow 24"/>
          <p:cNvSpPr/>
          <p:nvPr/>
        </p:nvSpPr>
        <p:spPr bwMode="auto">
          <a:xfrm>
            <a:off x="9299088" y="3213744"/>
            <a:ext cx="1930540" cy="798726"/>
          </a:xfrm>
          <a:prstGeom prst="rightArrow">
            <a:avLst/>
          </a:prstGeom>
          <a:solidFill>
            <a:srgbClr val="C4FDC3"/>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Monitor System Integrity</a:t>
            </a:r>
          </a:p>
        </p:txBody>
      </p:sp>
      <p:pic>
        <p:nvPicPr>
          <p:cNvPr id="30" name="Picture 29" descr="url.jpg"/>
          <p:cNvPicPr>
            <a:picLocks noChangeAspect="1"/>
          </p:cNvPicPr>
          <p:nvPr/>
        </p:nvPicPr>
        <p:blipFill rotWithShape="1">
          <a:blip r:embed="rId3">
            <a:extLst>
              <a:ext uri="{28A0092B-C50C-407E-A947-70E740481C1C}">
                <a14:useLocalDpi xmlns:a14="http://schemas.microsoft.com/office/drawing/2010/main" val="0"/>
              </a:ext>
            </a:extLst>
          </a:blip>
          <a:srcRect t="75493" r="11053"/>
          <a:stretch/>
        </p:blipFill>
        <p:spPr>
          <a:xfrm>
            <a:off x="2219180" y="3368841"/>
            <a:ext cx="2965107" cy="398379"/>
          </a:xfrm>
          <a:prstGeom prst="rect">
            <a:avLst/>
          </a:prstGeom>
        </p:spPr>
      </p:pic>
      <p:grpSp>
        <p:nvGrpSpPr>
          <p:cNvPr id="29" name="Group 28"/>
          <p:cNvGrpSpPr/>
          <p:nvPr/>
        </p:nvGrpSpPr>
        <p:grpSpPr>
          <a:xfrm>
            <a:off x="1183187" y="3259290"/>
            <a:ext cx="1257901" cy="1967763"/>
            <a:chOff x="1183187" y="3259290"/>
            <a:chExt cx="1257901" cy="1967763"/>
          </a:xfrm>
        </p:grpSpPr>
        <p:sp>
          <p:nvSpPr>
            <p:cNvPr id="21" name="Rectangular Callout 20"/>
            <p:cNvSpPr/>
            <p:nvPr/>
          </p:nvSpPr>
          <p:spPr bwMode="auto">
            <a:xfrm>
              <a:off x="1223291" y="3259290"/>
              <a:ext cx="1217797" cy="753180"/>
            </a:xfrm>
            <a:prstGeom prst="wedgeRectCallout">
              <a:avLst>
                <a:gd name="adj1" fmla="val -33214"/>
                <a:gd name="adj2" fmla="val -144056"/>
              </a:avLst>
            </a:prstGeom>
            <a:ln>
              <a:solidFill>
                <a:schemeClr val="tx1"/>
              </a:solidFill>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Establish Root of Trust</a:t>
              </a:r>
            </a:p>
          </p:txBody>
        </p:sp>
        <p:pic>
          <p:nvPicPr>
            <p:cNvPr id="22" name="Picture 2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02629" y="3865973"/>
              <a:ext cx="574852" cy="239521"/>
            </a:xfrm>
            <a:prstGeom prst="rect">
              <a:avLst/>
            </a:prstGeom>
          </p:spPr>
        </p:pic>
        <p:sp>
          <p:nvSpPr>
            <p:cNvPr id="23" name="Rectangle 22"/>
            <p:cNvSpPr/>
            <p:nvPr/>
          </p:nvSpPr>
          <p:spPr bwMode="auto">
            <a:xfrm>
              <a:off x="1183187" y="4211053"/>
              <a:ext cx="1217797"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spcAft>
                  <a:spcPts val="200"/>
                </a:spcAft>
                <a:buFont typeface="Arial"/>
                <a:buChar char="•"/>
              </a:pPr>
              <a:r>
                <a:rPr lang="en-US" sz="1200" b="1" dirty="0">
                  <a:solidFill>
                    <a:srgbClr val="FFFFFF"/>
                  </a:solidFill>
                </a:rPr>
                <a:t>Trusted Platform Module</a:t>
              </a:r>
            </a:p>
          </p:txBody>
        </p:sp>
      </p:grpSp>
      <p:sp>
        <p:nvSpPr>
          <p:cNvPr id="31" name="Rectangle 36"/>
          <p:cNvSpPr>
            <a:spLocks noChangeArrowheads="1"/>
          </p:cNvSpPr>
          <p:nvPr/>
        </p:nvSpPr>
        <p:spPr bwMode="auto">
          <a:xfrm>
            <a:off x="507869" y="550822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a:t>Establish hardware root of trust as early as possible; </a:t>
            </a:r>
            <a:br>
              <a:rPr lang="en-US" sz="1800" b="1" dirty="0"/>
            </a:br>
            <a:r>
              <a:rPr lang="en-US" sz="1800" b="1" dirty="0"/>
              <a:t>measure system integrity throughout system lifetime</a:t>
            </a:r>
          </a:p>
        </p:txBody>
      </p:sp>
      <p:sp>
        <p:nvSpPr>
          <p:cNvPr id="32" name="TextBox 31"/>
          <p:cNvSpPr txBox="1"/>
          <p:nvPr/>
        </p:nvSpPr>
        <p:spPr>
          <a:xfrm>
            <a:off x="4061659" y="3364666"/>
            <a:ext cx="999342" cy="1692771"/>
          </a:xfrm>
          <a:prstGeom prst="rect">
            <a:avLst/>
          </a:prstGeom>
          <a:noFill/>
        </p:spPr>
        <p:txBody>
          <a:bodyPr wrap="none" rtlCol="0">
            <a:spAutoFit/>
          </a:bodyPr>
          <a:lstStyle/>
          <a:p>
            <a:pPr algn="ctr"/>
            <a:r>
              <a:rPr lang="en-US" sz="10400" b="1" dirty="0"/>
              <a:t>?</a:t>
            </a:r>
          </a:p>
        </p:txBody>
      </p:sp>
      <p:sp>
        <p:nvSpPr>
          <p:cNvPr id="33" name="Trapezoid 32"/>
          <p:cNvSpPr/>
          <p:nvPr/>
        </p:nvSpPr>
        <p:spPr bwMode="auto">
          <a:xfrm flipV="1">
            <a:off x="1502629" y="2673683"/>
            <a:ext cx="6104107" cy="1537369"/>
          </a:xfrm>
          <a:prstGeom prst="trapezoid">
            <a:avLst>
              <a:gd name="adj" fmla="val 187609"/>
            </a:avLst>
          </a:prstGeom>
          <a:gradFill flip="none" rotWithShape="1">
            <a:gsLst>
              <a:gs pos="0">
                <a:schemeClr val="accent4"/>
              </a:gs>
              <a:gs pos="77000">
                <a:schemeClr val="bg1">
                  <a:alpha val="0"/>
                </a:schemeClr>
              </a:gs>
            </a:gsLst>
            <a:lin ang="16200000" scaled="0"/>
            <a:tileRect/>
          </a:gra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26" name="Right Arrow 25"/>
          <p:cNvSpPr/>
          <p:nvPr/>
        </p:nvSpPr>
        <p:spPr bwMode="auto">
          <a:xfrm>
            <a:off x="5184288" y="3213744"/>
            <a:ext cx="6045339" cy="798726"/>
          </a:xfrm>
          <a:prstGeom prst="rightArrow">
            <a:avLst/>
          </a:prstGeom>
          <a:solidFill>
            <a:srgbClr val="C4FDC3"/>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Monitor System Integrity</a:t>
            </a:r>
          </a:p>
        </p:txBody>
      </p:sp>
      <p:sp>
        <p:nvSpPr>
          <p:cNvPr id="28" name="Rectangle 27"/>
          <p:cNvSpPr/>
          <p:nvPr/>
        </p:nvSpPr>
        <p:spPr bwMode="auto">
          <a:xfrm>
            <a:off x="5184286" y="4211053"/>
            <a:ext cx="4114801" cy="1016000"/>
          </a:xfrm>
          <a:prstGeom prst="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0" bIns="45720" numCol="1" rtlCol="0" anchor="ctr" anchorCtr="0" compatLnSpc="1">
            <a:prstTxWarp prst="textNoShape">
              <a:avLst/>
            </a:prstTxWarp>
          </a:bodyPr>
          <a:lstStyle/>
          <a:p>
            <a:pPr marL="120650" indent="-120650">
              <a:buFont typeface="Arial"/>
              <a:buChar char="•"/>
            </a:pPr>
            <a:r>
              <a:rPr lang="en-US" sz="1200" b="1" dirty="0">
                <a:solidFill>
                  <a:srgbClr val="FFFFFF"/>
                </a:solidFill>
              </a:rPr>
              <a:t>Trusted Computing Integrity Measurement</a:t>
            </a:r>
          </a:p>
        </p:txBody>
      </p:sp>
    </p:spTree>
    <p:extLst>
      <p:ext uri="{BB962C8B-B14F-4D97-AF65-F5344CB8AC3E}">
        <p14:creationId xmlns:p14="http://schemas.microsoft.com/office/powerpoint/2010/main" val="103337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1"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dissolve">
                                      <p:cBhvr>
                                        <p:cTn id="19" dur="500"/>
                                        <p:tgtEl>
                                          <p:spTgt spid="1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par>
                                <p:cTn id="23" presetID="9" presetClass="entr" presetSubtype="0" fill="hold" grpId="1"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dissolve">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nodeType="clickEffect">
                                  <p:stCondLst>
                                    <p:cond delay="0"/>
                                  </p:stCondLst>
                                  <p:childTnLst>
                                    <p:animEffect transition="out" filter="dissolve">
                                      <p:cBhvr>
                                        <p:cTn id="29" dur="500"/>
                                        <p:tgtEl>
                                          <p:spTgt spid="27"/>
                                        </p:tgtEl>
                                      </p:cBhvr>
                                    </p:animEffect>
                                    <p:set>
                                      <p:cBhvr>
                                        <p:cTn id="30" dur="1" fill="hold">
                                          <p:stCondLst>
                                            <p:cond delay="499"/>
                                          </p:stCondLst>
                                        </p:cTn>
                                        <p:tgtEl>
                                          <p:spTgt spid="27"/>
                                        </p:tgtEl>
                                        <p:attrNameLst>
                                          <p:attrName>style.visibility</p:attrName>
                                        </p:attrNameLst>
                                      </p:cBhvr>
                                      <p:to>
                                        <p:strVal val="hidden"/>
                                      </p:to>
                                    </p:set>
                                  </p:childTnLst>
                                </p:cTn>
                              </p:par>
                              <p:par>
                                <p:cTn id="31" presetID="9" presetClass="exit" presetSubtype="0" fill="hold" grpId="0" nodeType="withEffect">
                                  <p:stCondLst>
                                    <p:cond delay="0"/>
                                  </p:stCondLst>
                                  <p:childTnLst>
                                    <p:animEffect transition="out" filter="dissolve">
                                      <p:cBhvr>
                                        <p:cTn id="32" dur="500"/>
                                        <p:tgtEl>
                                          <p:spTgt spid="19"/>
                                        </p:tgtEl>
                                      </p:cBhvr>
                                    </p:animEffect>
                                    <p:set>
                                      <p:cBhvr>
                                        <p:cTn id="33" dur="1" fill="hold">
                                          <p:stCondLst>
                                            <p:cond delay="499"/>
                                          </p:stCondLst>
                                        </p:cTn>
                                        <p:tgtEl>
                                          <p:spTgt spid="19"/>
                                        </p:tgtEl>
                                        <p:attrNameLst>
                                          <p:attrName>style.visibility</p:attrName>
                                        </p:attrNameLst>
                                      </p:cBhvr>
                                      <p:to>
                                        <p:strVal val="hidden"/>
                                      </p:to>
                                    </p:set>
                                  </p:childTnLst>
                                </p:cTn>
                              </p:par>
                              <p:par>
                                <p:cTn id="34" presetID="9" presetClass="exit" presetSubtype="0" fill="hold" grpId="0" nodeType="withEffect">
                                  <p:stCondLst>
                                    <p:cond delay="0"/>
                                  </p:stCondLst>
                                  <p:childTnLst>
                                    <p:animEffect transition="out" filter="dissolve">
                                      <p:cBhvr>
                                        <p:cTn id="35" dur="500"/>
                                        <p:tgtEl>
                                          <p:spTgt spid="25"/>
                                        </p:tgtEl>
                                      </p:cBhvr>
                                    </p:animEffect>
                                    <p:set>
                                      <p:cBhvr>
                                        <p:cTn id="36" dur="1" fill="hold">
                                          <p:stCondLst>
                                            <p:cond delay="499"/>
                                          </p:stCondLst>
                                        </p:cTn>
                                        <p:tgtEl>
                                          <p:spTgt spid="25"/>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hidden"/>
                                      </p:to>
                                    </p:set>
                                  </p:childTnLst>
                                </p:cTn>
                              </p:par>
                              <p:par>
                                <p:cTn id="39" presetID="9"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dissolve">
                                      <p:cBhvr>
                                        <p:cTn id="41" dur="500"/>
                                        <p:tgtEl>
                                          <p:spTgt spid="29"/>
                                        </p:tgtEl>
                                      </p:cBhvr>
                                    </p:animEffect>
                                  </p:childTnLst>
                                </p:cTn>
                              </p:par>
                              <p:par>
                                <p:cTn id="42" presetID="1" presetClass="exit" presetSubtype="0" fill="hold" grpId="0" nodeType="withEffect">
                                  <p:stCondLst>
                                    <p:cond delay="0"/>
                                  </p:stCondLst>
                                  <p:childTnLst>
                                    <p:set>
                                      <p:cBhvr>
                                        <p:cTn id="43" dur="1" fill="hold">
                                          <p:stCondLst>
                                            <p:cond delay="0"/>
                                          </p:stCondLst>
                                        </p:cTn>
                                        <p:tgtEl>
                                          <p:spTgt spid="3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0"/>
                                        </p:tgtEl>
                                        <p:attrNameLst>
                                          <p:attrName>style.visibility</p:attrName>
                                        </p:attrNameLst>
                                      </p:cBhvr>
                                      <p:to>
                                        <p:strVal val="visible"/>
                                      </p:to>
                                    </p:set>
                                  </p:childTnLst>
                                </p:cTn>
                              </p:par>
                              <p:par>
                                <p:cTn id="52" presetID="1" presetClass="entr" presetSubtype="0" fill="hold" grpId="1" nodeType="withEffect">
                                  <p:stCondLst>
                                    <p:cond delay="0"/>
                                  </p:stCondLst>
                                  <p:childTnLst>
                                    <p:set>
                                      <p:cBhvr>
                                        <p:cTn id="53" dur="1" fill="hold">
                                          <p:stCondLst>
                                            <p:cond delay="0"/>
                                          </p:stCondLst>
                                        </p:cTn>
                                        <p:tgtEl>
                                          <p:spTgt spid="19"/>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9" grpId="0" animBg="1"/>
      <p:bldP spid="19" grpId="1" animBg="1"/>
      <p:bldP spid="25" grpId="0" animBg="1"/>
      <p:bldP spid="31" grpId="0" animBg="1"/>
      <p:bldP spid="32" grpId="0"/>
      <p:bldP spid="32" grpId="1"/>
      <p:bldP spid="33" grpId="0" animBg="1"/>
      <p:bldP spid="33" grpId="1" animBg="1"/>
      <p:bldP spid="26"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Trusted Platform Module </a:t>
            </a:r>
            <a:br>
              <a:rPr lang="en-US"/>
            </a:br>
            <a:r>
              <a:rPr lang="en-US"/>
              <a:t>Hardware Root of Trust</a:t>
            </a:r>
            <a:endParaRPr lang="en-US" dirty="0"/>
          </a:p>
        </p:txBody>
      </p:sp>
      <p:sp>
        <p:nvSpPr>
          <p:cNvPr id="11" name="Content Placeholder 10"/>
          <p:cNvSpPr>
            <a:spLocks noGrp="1"/>
          </p:cNvSpPr>
          <p:nvPr>
            <p:ph sz="quarter" idx="11"/>
          </p:nvPr>
        </p:nvSpPr>
        <p:spPr>
          <a:xfrm>
            <a:off x="6218828" y="2492902"/>
            <a:ext cx="5317368" cy="3630807"/>
          </a:xfrm>
        </p:spPr>
        <p:txBody>
          <a:bodyPr/>
          <a:lstStyle/>
          <a:p>
            <a:pPr marL="0" indent="0">
              <a:buNone/>
            </a:pPr>
            <a:r>
              <a:rPr lang="en-US" sz="2400" dirty="0"/>
              <a:t>TPM answers two questions: </a:t>
            </a:r>
          </a:p>
          <a:p>
            <a:pPr marL="741362" lvl="1" indent="-457200">
              <a:buFont typeface="+mj-lt"/>
              <a:buAutoNum type="arabicPeriod"/>
            </a:pPr>
            <a:r>
              <a:rPr lang="en-US" sz="2000" u="sng" dirty="0"/>
              <a:t>What machine am I talking to?</a:t>
            </a:r>
          </a:p>
          <a:p>
            <a:pPr lvl="2"/>
            <a:r>
              <a:rPr lang="en-US" sz="1800" dirty="0"/>
              <a:t>Endorsement Key (EK): permanent key that certifies device is a real TPM</a:t>
            </a:r>
          </a:p>
          <a:p>
            <a:pPr lvl="3"/>
            <a:r>
              <a:rPr lang="en-US" sz="1600" dirty="0"/>
              <a:t>Created by TPM manufacturer</a:t>
            </a:r>
          </a:p>
          <a:p>
            <a:pPr marL="741362" lvl="1" indent="-457200">
              <a:buFont typeface="+mj-lt"/>
              <a:buAutoNum type="arabicPeriod"/>
            </a:pPr>
            <a:r>
              <a:rPr lang="en-US" sz="2000" u="sng" dirty="0">
                <a:solidFill>
                  <a:schemeClr val="tx1"/>
                </a:solidFill>
              </a:rPr>
              <a:t>Will it do the “right” thing? </a:t>
            </a:r>
          </a:p>
          <a:p>
            <a:endParaRPr lang="en-US" sz="2400" dirty="0"/>
          </a:p>
          <a:p>
            <a:endParaRPr lang="en-US" sz="2400" dirty="0"/>
          </a:p>
        </p:txBody>
      </p:sp>
      <p:grpSp>
        <p:nvGrpSpPr>
          <p:cNvPr id="10" name="Group 9"/>
          <p:cNvGrpSpPr/>
          <p:nvPr/>
        </p:nvGrpSpPr>
        <p:grpSpPr>
          <a:xfrm>
            <a:off x="597337" y="2092793"/>
            <a:ext cx="5258312" cy="3045188"/>
            <a:chOff x="6425561" y="1476800"/>
            <a:chExt cx="5258312" cy="3045188"/>
          </a:xfrm>
        </p:grpSpPr>
        <p:sp>
          <p:nvSpPr>
            <p:cNvPr id="6" name="Rounded Rectangle 5"/>
            <p:cNvSpPr/>
            <p:nvPr/>
          </p:nvSpPr>
          <p:spPr bwMode="auto">
            <a:xfrm>
              <a:off x="6870584" y="1476801"/>
              <a:ext cx="4365156" cy="3045187"/>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107144" y="2248346"/>
              <a:ext cx="3728540" cy="1867762"/>
            </a:xfrm>
            <a:prstGeom prst="rect">
              <a:avLst/>
            </a:prstGeom>
            <a:ln>
              <a:solidFill>
                <a:srgbClr val="000000"/>
              </a:solidFill>
            </a:ln>
            <a:effectLst>
              <a:outerShdw blurRad="50800" dist="38100" dir="2700000">
                <a:srgbClr val="000000">
                  <a:alpha val="43000"/>
                </a:srgbClr>
              </a:outerShdw>
            </a:effectLst>
          </p:spPr>
        </p:pic>
        <p:sp>
          <p:nvSpPr>
            <p:cNvPr id="4" name="TextBox 3"/>
            <p:cNvSpPr txBox="1"/>
            <p:nvPr/>
          </p:nvSpPr>
          <p:spPr>
            <a:xfrm>
              <a:off x="6425561" y="1476800"/>
              <a:ext cx="5258312" cy="400110"/>
            </a:xfrm>
            <a:prstGeom prst="rect">
              <a:avLst/>
            </a:prstGeom>
            <a:noFill/>
          </p:spPr>
          <p:txBody>
            <a:bodyPr wrap="square" rtlCol="0">
              <a:spAutoFit/>
            </a:bodyPr>
            <a:lstStyle/>
            <a:p>
              <a:pPr algn="ctr"/>
              <a:r>
                <a:rPr lang="en-US" sz="2000" b="1" dirty="0"/>
                <a:t>Trusted Platform Module</a:t>
              </a:r>
            </a:p>
          </p:txBody>
        </p:sp>
        <p:sp>
          <p:nvSpPr>
            <p:cNvPr id="8" name="Oval 7"/>
            <p:cNvSpPr/>
            <p:nvPr/>
          </p:nvSpPr>
          <p:spPr bwMode="auto">
            <a:xfrm rot="20814964">
              <a:off x="8203990" y="2590460"/>
              <a:ext cx="1617838" cy="1156754"/>
            </a:xfrm>
            <a:prstGeom prst="ellipse">
              <a:avLst/>
            </a:prstGeom>
            <a:noFill/>
            <a:ln w="28575"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grpSp>
    </p:spTree>
    <p:extLst>
      <p:ext uri="{BB962C8B-B14F-4D97-AF65-F5344CB8AC3E}">
        <p14:creationId xmlns:p14="http://schemas.microsoft.com/office/powerpoint/2010/main" val="1923948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633413" y="1293814"/>
            <a:ext cx="10915650" cy="728150"/>
          </a:xfrm>
        </p:spPr>
        <p:txBody>
          <a:bodyPr>
            <a:normAutofit fontScale="85000" lnSpcReduction="10000"/>
          </a:bodyPr>
          <a:lstStyle/>
          <a:p>
            <a:r>
              <a:rPr lang="en-US" dirty="0"/>
              <a:t>Each component during boot up process measures (hashes) the integrity of subsequent components </a:t>
            </a:r>
          </a:p>
          <a:p>
            <a:r>
              <a:rPr lang="en-US" dirty="0"/>
              <a:t>Attestations performed periodically to ensure integrity </a:t>
            </a:r>
          </a:p>
        </p:txBody>
      </p:sp>
      <p:sp>
        <p:nvSpPr>
          <p:cNvPr id="2" name="Title 1"/>
          <p:cNvSpPr>
            <a:spLocks noGrp="1"/>
          </p:cNvSpPr>
          <p:nvPr>
            <p:ph type="title"/>
          </p:nvPr>
        </p:nvSpPr>
        <p:spPr/>
        <p:txBody>
          <a:bodyPr/>
          <a:lstStyle/>
          <a:p>
            <a:r>
              <a:rPr lang="en-US"/>
              <a:t>Using the TPM: Integrity</a:t>
            </a:r>
            <a:endParaRPr lang="en-US" dirty="0"/>
          </a:p>
        </p:txBody>
      </p:sp>
      <p:sp>
        <p:nvSpPr>
          <p:cNvPr id="60" name="Rectangle 36"/>
          <p:cNvSpPr>
            <a:spLocks noChangeArrowheads="1"/>
          </p:cNvSpPr>
          <p:nvPr/>
        </p:nvSpPr>
        <p:spPr bwMode="auto">
          <a:xfrm>
            <a:off x="507869" y="5508229"/>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a:r>
              <a:rPr lang="en-US" sz="1800" b="1" dirty="0"/>
              <a:t>TPM can provide cryptographically signed proof of the </a:t>
            </a:r>
            <a:r>
              <a:rPr lang="en-US" b="1" dirty="0"/>
              <a:t>system’s integrity at all layers</a:t>
            </a:r>
            <a:endParaRPr lang="en-US" sz="1800" b="1" dirty="0"/>
          </a:p>
        </p:txBody>
      </p:sp>
      <p:grpSp>
        <p:nvGrpSpPr>
          <p:cNvPr id="61" name="Group 60"/>
          <p:cNvGrpSpPr/>
          <p:nvPr/>
        </p:nvGrpSpPr>
        <p:grpSpPr>
          <a:xfrm>
            <a:off x="9051083" y="1982070"/>
            <a:ext cx="1957406" cy="1108590"/>
            <a:chOff x="84648" y="823008"/>
            <a:chExt cx="1957406" cy="1108590"/>
          </a:xfrm>
        </p:grpSpPr>
        <p:sp>
          <p:nvSpPr>
            <p:cNvPr id="62" name="Rounded Rectangle 61"/>
            <p:cNvSpPr/>
            <p:nvPr/>
          </p:nvSpPr>
          <p:spPr bwMode="auto">
            <a:xfrm>
              <a:off x="84648" y="823008"/>
              <a:ext cx="1957406" cy="611442"/>
            </a:xfrm>
            <a:prstGeom prst="roundRect">
              <a:avLst>
                <a:gd name="adj" fmla="val 7525"/>
              </a:avLst>
            </a:prstGeom>
            <a:solidFill>
              <a:schemeClr val="bg1">
                <a:lumMod val="75000"/>
              </a:schemeClr>
            </a:solidFill>
            <a:ln w="9525" cap="flat" cmpd="sng" algn="ctr">
              <a:noFill/>
              <a:prstDash val="solid"/>
              <a:round/>
              <a:headEnd type="none" w="med" len="med"/>
              <a:tailEnd type="none" w="med" len="med"/>
            </a:ln>
            <a:effectLst/>
          </p:spPr>
          <p:txBody>
            <a:bodyPr lIns="0" tIns="0" rIns="0" bIns="0"/>
            <a:lstStyle/>
            <a:p>
              <a:pPr algn="ctr">
                <a:lnSpc>
                  <a:spcPct val="90000"/>
                </a:lnSpc>
                <a:spcBef>
                  <a:spcPct val="20000"/>
                </a:spcBef>
                <a:buClr>
                  <a:schemeClr val="bg1"/>
                </a:buClr>
                <a:defRPr/>
              </a:pPr>
              <a:endParaRPr lang="en-US" sz="1000" b="1" dirty="0">
                <a:solidFill>
                  <a:schemeClr val="bg1"/>
                </a:solidFill>
                <a:latin typeface="Arial Narrow" pitchFamily="-109" charset="0"/>
                <a:ea typeface="ＭＳ Ｐゴシック" pitchFamily="-109" charset="-128"/>
                <a:cs typeface="ＭＳ Ｐゴシック" pitchFamily="-109" charset="-128"/>
              </a:endParaRPr>
            </a:p>
          </p:txBody>
        </p:sp>
        <p:sp>
          <p:nvSpPr>
            <p:cNvPr id="63" name="Rounded Rectangle 277"/>
            <p:cNvSpPr>
              <a:spLocks noChangeArrowheads="1"/>
            </p:cNvSpPr>
            <p:nvPr/>
          </p:nvSpPr>
          <p:spPr bwMode="auto">
            <a:xfrm>
              <a:off x="188542" y="894166"/>
              <a:ext cx="443029"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64" name="Rounded Rectangle 63"/>
            <p:cNvSpPr/>
            <p:nvPr/>
          </p:nvSpPr>
          <p:spPr bwMode="auto">
            <a:xfrm rot="16200000">
              <a:off x="1109831" y="849915"/>
              <a:ext cx="228670" cy="299134"/>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1000" b="1" dirty="0">
                  <a:latin typeface="Arial Narrow" pitchFamily="-109" charset="0"/>
                  <a:ea typeface="ＭＳ Ｐゴシック" pitchFamily="-109" charset="-128"/>
                  <a:cs typeface="ＭＳ Ｐゴシック" pitchFamily="-109" charset="-128"/>
                </a:rPr>
                <a:t>Mon</a:t>
              </a:r>
              <a:endParaRPr lang="en-US" sz="800" b="1" dirty="0">
                <a:latin typeface="Arial Narrow" pitchFamily="-109" charset="0"/>
                <a:ea typeface="ＭＳ Ｐゴシック" pitchFamily="-109" charset="-128"/>
                <a:cs typeface="ＭＳ Ｐゴシック" pitchFamily="-109" charset="-128"/>
              </a:endParaRPr>
            </a:p>
          </p:txBody>
        </p:sp>
        <p:sp>
          <p:nvSpPr>
            <p:cNvPr id="65" name="Rounded Rectangle 282"/>
            <p:cNvSpPr>
              <a:spLocks noChangeArrowheads="1"/>
            </p:cNvSpPr>
            <p:nvPr/>
          </p:nvSpPr>
          <p:spPr bwMode="auto">
            <a:xfrm>
              <a:off x="631571" y="892137"/>
              <a:ext cx="443028" cy="223907"/>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pic>
          <p:nvPicPr>
            <p:cNvPr id="66" name="Picture 65" descr="rack_mount_thick_tower_servers_x86_clip_art_9865.jpg"/>
            <p:cNvPicPr>
              <a:picLocks noChangeAspect="1"/>
            </p:cNvPicPr>
            <p:nvPr/>
          </p:nvPicPr>
          <p:blipFill rotWithShape="1">
            <a:blip r:embed="rId2" cstate="email">
              <a:extLst>
                <a:ext uri="{BEBA8EAE-BF5A-486C-A8C5-ECC9F3942E4B}">
                  <a14:imgProps xmlns:a14="http://schemas.microsoft.com/office/drawing/2010/main">
                    <a14:imgLayer r:embed="rId3">
                      <a14:imgEffect>
                        <a14:backgroundRemoval t="0" b="100000" l="1676" r="100000"/>
                      </a14:imgEffect>
                    </a14:imgLayer>
                  </a14:imgProps>
                </a:ext>
                <a:ext uri="{28A0092B-C50C-407E-A947-70E740481C1C}">
                  <a14:useLocalDpi xmlns:a14="http://schemas.microsoft.com/office/drawing/2010/main"/>
                </a:ext>
              </a:extLst>
            </a:blip>
            <a:srcRect/>
            <a:stretch/>
          </p:blipFill>
          <p:spPr>
            <a:xfrm>
              <a:off x="297247" y="1557623"/>
              <a:ext cx="1310629" cy="373975"/>
            </a:xfrm>
            <a:prstGeom prst="rect">
              <a:avLst/>
            </a:prstGeom>
          </p:spPr>
        </p:pic>
        <p:sp>
          <p:nvSpPr>
            <p:cNvPr id="67" name="Isosceles Triangle 42"/>
            <p:cNvSpPr/>
            <p:nvPr/>
          </p:nvSpPr>
          <p:spPr bwMode="auto">
            <a:xfrm flipV="1">
              <a:off x="129086" y="1423491"/>
              <a:ext cx="1828324" cy="203200"/>
            </a:xfrm>
            <a:prstGeom prst="triangle">
              <a:avLst/>
            </a:prstGeom>
            <a:gradFill flip="none" rotWithShape="1">
              <a:gsLst>
                <a:gs pos="0">
                  <a:schemeClr val="accent5">
                    <a:lumMod val="75000"/>
                  </a:schemeClr>
                </a:gs>
                <a:gs pos="100000">
                  <a:schemeClr val="accent5">
                    <a:lumMod val="40000"/>
                    <a:lumOff val="60000"/>
                  </a:schemeClr>
                </a:gs>
              </a:gsLst>
              <a:lin ang="5400000" scaled="0"/>
              <a:tileRect/>
            </a:gradFill>
            <a:ln w="9525" cap="flat" cmpd="sng" algn="ctr">
              <a:noFill/>
              <a:prstDash val="solid"/>
              <a:round/>
              <a:headEnd type="none" w="med" len="med"/>
              <a:tailEnd type="none" w="med" len="med"/>
            </a:ln>
            <a:effectLst/>
          </p:spPr>
          <p:txBody>
            <a:bodyPr/>
            <a:lstStyle/>
            <a:p>
              <a:pPr>
                <a:lnSpc>
                  <a:spcPct val="90000"/>
                </a:lnSpc>
                <a:spcBef>
                  <a:spcPct val="20000"/>
                </a:spcBef>
                <a:buClr>
                  <a:schemeClr val="bg1"/>
                </a:buClr>
                <a:defRPr/>
              </a:pPr>
              <a:endParaRPr lang="en-US" sz="1000" dirty="0">
                <a:latin typeface="Arial Narrow" pitchFamily="-109" charset="0"/>
                <a:ea typeface="ＭＳ Ｐゴシック" pitchFamily="-109" charset="-128"/>
                <a:cs typeface="ＭＳ Ｐゴシック" pitchFamily="-109" charset="-128"/>
              </a:endParaRPr>
            </a:p>
          </p:txBody>
        </p:sp>
        <p:sp>
          <p:nvSpPr>
            <p:cNvPr id="68" name="Rounded Rectangle 56"/>
            <p:cNvSpPr>
              <a:spLocks noChangeArrowheads="1"/>
            </p:cNvSpPr>
            <p:nvPr/>
          </p:nvSpPr>
          <p:spPr bwMode="auto">
            <a:xfrm>
              <a:off x="188542" y="1122836"/>
              <a:ext cx="1768868" cy="228670"/>
            </a:xfrm>
            <a:prstGeom prst="roundRect">
              <a:avLst>
                <a:gd name="adj" fmla="val 16667"/>
              </a:avLst>
            </a:prstGeom>
            <a:solidFill>
              <a:srgbClr val="22DE20"/>
            </a:solidFill>
            <a:ln>
              <a:noFill/>
            </a:ln>
            <a:extLst>
              <a:ext uri="{91240B29-F687-4F45-9708-019B960494DF}">
                <a14:hiddenLine xmlns:a14="http://schemas.microsoft.com/office/drawing/2010/main" w="9525">
                  <a:solidFill>
                    <a:srgbClr val="000000"/>
                  </a:solidFill>
                  <a:round/>
                  <a:headEnd/>
                  <a:tailEnd/>
                </a14:hiddenLine>
              </a:ext>
            </a:extLst>
          </p:spPr>
          <p:txBody>
            <a:bodyPr lIns="0" rIns="0" anchor="ctr"/>
            <a:lstStyle/>
            <a:p>
              <a:pPr algn="ctr">
                <a:lnSpc>
                  <a:spcPct val="90000"/>
                </a:lnSpc>
                <a:spcBef>
                  <a:spcPct val="20000"/>
                </a:spcBef>
                <a:buClr>
                  <a:schemeClr val="bg1"/>
                </a:buClr>
              </a:pPr>
              <a:r>
                <a:rPr lang="en-US" sz="1000" b="1" dirty="0"/>
                <a:t>Operating System</a:t>
              </a:r>
            </a:p>
          </p:txBody>
        </p:sp>
        <p:sp>
          <p:nvSpPr>
            <p:cNvPr id="69" name="Rounded Rectangle 274"/>
            <p:cNvSpPr>
              <a:spLocks noChangeArrowheads="1"/>
            </p:cNvSpPr>
            <p:nvPr/>
          </p:nvSpPr>
          <p:spPr bwMode="auto">
            <a:xfrm>
              <a:off x="1373733" y="878488"/>
              <a:ext cx="583677" cy="228670"/>
            </a:xfrm>
            <a:prstGeom prst="roundRect">
              <a:avLst>
                <a:gd name="adj" fmla="val 16667"/>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solidFill>
                    <a:srgbClr val="000000"/>
                  </a:solidFill>
                </a:rPr>
                <a:t>Mgmt</a:t>
              </a:r>
            </a:p>
          </p:txBody>
        </p:sp>
      </p:grpSp>
      <p:pic>
        <p:nvPicPr>
          <p:cNvPr id="71" name="Picture 70" descr="chip.png"/>
          <p:cNvPicPr>
            <a:picLocks noChangeAspect="1"/>
          </p:cNvPicPr>
          <p:nvPr/>
        </p:nvPicPr>
        <p:blipFill>
          <a:blip r:embed="rId4">
            <a:extLst>
              <a:ext uri="{28A0092B-C50C-407E-A947-70E740481C1C}">
                <a14:useLocalDpi xmlns:a14="http://schemas.microsoft.com/office/drawing/2010/main"/>
              </a:ext>
            </a:extLst>
          </a:blip>
          <a:stretch>
            <a:fillRect/>
          </a:stretch>
        </p:blipFill>
        <p:spPr>
          <a:xfrm rot="5400000">
            <a:off x="9660905" y="2960595"/>
            <a:ext cx="327147" cy="327147"/>
          </a:xfrm>
          <a:prstGeom prst="rect">
            <a:avLst/>
          </a:prstGeom>
        </p:spPr>
      </p:pic>
      <p:cxnSp>
        <p:nvCxnSpPr>
          <p:cNvPr id="8" name="Straight Connector 7"/>
          <p:cNvCxnSpPr/>
          <p:nvPr/>
        </p:nvCxnSpPr>
        <p:spPr>
          <a:xfrm flipV="1">
            <a:off x="7728884" y="3008204"/>
            <a:ext cx="1991701" cy="5141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7728884" y="3229788"/>
            <a:ext cx="1991701" cy="7281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9588813" y="3229787"/>
            <a:ext cx="325130" cy="7338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9588812" y="3002113"/>
            <a:ext cx="359807" cy="5164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5224023" y="3052474"/>
            <a:ext cx="2615125" cy="642337"/>
            <a:chOff x="5224023" y="3052474"/>
            <a:chExt cx="2615125" cy="642337"/>
          </a:xfrm>
        </p:grpSpPr>
        <p:cxnSp>
          <p:nvCxnSpPr>
            <p:cNvPr id="12" name="Straight Arrow Connector 11"/>
            <p:cNvCxnSpPr/>
            <p:nvPr/>
          </p:nvCxnSpPr>
          <p:spPr bwMode="auto">
            <a:xfrm rot="5400000" flipV="1">
              <a:off x="7743137" y="3418701"/>
              <a:ext cx="192021"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sp>
          <p:nvSpPr>
            <p:cNvPr id="16" name="Arc 15"/>
            <p:cNvSpPr>
              <a:spLocks noChangeAspect="1"/>
            </p:cNvSpPr>
            <p:nvPr/>
          </p:nvSpPr>
          <p:spPr bwMode="auto">
            <a:xfrm>
              <a:off x="5224023" y="3052474"/>
              <a:ext cx="642337" cy="642337"/>
            </a:xfrm>
            <a:prstGeom prst="arc">
              <a:avLst>
                <a:gd name="adj1" fmla="val 16200000"/>
                <a:gd name="adj2" fmla="val 5399910"/>
              </a:avLst>
            </a:prstGeom>
            <a:noFill/>
            <a:ln w="19050" cap="flat" cmpd="sng" algn="ctr">
              <a:solidFill>
                <a:schemeClr val="tx1"/>
              </a:solidFill>
              <a:prstDash val="solid"/>
              <a:round/>
              <a:headEnd type="triangle" w="med" len="med"/>
              <a:tailEnd type="none" w="med" len="lg"/>
            </a:ln>
            <a:effectLst/>
          </p:spPr>
          <p:txBody>
            <a:bodyPr rtlCol="0" anchor="ctr"/>
            <a:lstStyle/>
            <a:p>
              <a:pPr algn="ctr"/>
              <a:endParaRPr lang="en-US" dirty="0"/>
            </a:p>
          </p:txBody>
        </p:sp>
        <p:sp>
          <p:nvSpPr>
            <p:cNvPr id="19" name="TextBox 18"/>
            <p:cNvSpPr txBox="1"/>
            <p:nvPr/>
          </p:nvSpPr>
          <p:spPr>
            <a:xfrm>
              <a:off x="5799022" y="3229787"/>
              <a:ext cx="879677" cy="184666"/>
            </a:xfrm>
            <a:prstGeom prst="rect">
              <a:avLst/>
            </a:prstGeom>
            <a:noFill/>
          </p:spPr>
          <p:txBody>
            <a:bodyPr wrap="square" lIns="0" tIns="0" rIns="0" bIns="0" rtlCol="0" anchor="ctr" anchorCtr="1">
              <a:spAutoFit/>
            </a:bodyPr>
            <a:lstStyle/>
            <a:p>
              <a:pPr algn="ctr"/>
              <a:r>
                <a:rPr lang="en-US" sz="1200" b="1" dirty="0"/>
                <a:t>Measure</a:t>
              </a:r>
            </a:p>
          </p:txBody>
        </p:sp>
        <p:cxnSp>
          <p:nvCxnSpPr>
            <p:cNvPr id="23" name="Straight Arrow Connector 22"/>
            <p:cNvCxnSpPr/>
            <p:nvPr/>
          </p:nvCxnSpPr>
          <p:spPr bwMode="auto">
            <a:xfrm rot="10800000">
              <a:off x="6571466" y="3329136"/>
              <a:ext cx="1261872" cy="0"/>
            </a:xfrm>
            <a:prstGeom prst="straightConnector1">
              <a:avLst/>
            </a:prstGeom>
            <a:solidFill>
              <a:schemeClr val="accent1"/>
            </a:solidFill>
            <a:ln w="19050" cap="flat" cmpd="sng" algn="ctr">
              <a:solidFill>
                <a:schemeClr val="tx1"/>
              </a:solidFill>
              <a:prstDash val="solid"/>
              <a:round/>
              <a:headEnd type="none" w="sm" len="sm"/>
              <a:tailEnd type="none"/>
            </a:ln>
            <a:effectLst/>
          </p:spPr>
        </p:cxnSp>
      </p:grpSp>
      <p:grpSp>
        <p:nvGrpSpPr>
          <p:cNvPr id="34" name="Group 33"/>
          <p:cNvGrpSpPr/>
          <p:nvPr/>
        </p:nvGrpSpPr>
        <p:grpSpPr>
          <a:xfrm>
            <a:off x="5224023" y="3751926"/>
            <a:ext cx="2615125" cy="642337"/>
            <a:chOff x="5224023" y="3751926"/>
            <a:chExt cx="2615125" cy="642337"/>
          </a:xfrm>
        </p:grpSpPr>
        <p:sp>
          <p:nvSpPr>
            <p:cNvPr id="15" name="Arc 14"/>
            <p:cNvSpPr>
              <a:spLocks noChangeAspect="1"/>
            </p:cNvSpPr>
            <p:nvPr/>
          </p:nvSpPr>
          <p:spPr bwMode="auto">
            <a:xfrm>
              <a:off x="5224023" y="3751926"/>
              <a:ext cx="642337" cy="642337"/>
            </a:xfrm>
            <a:prstGeom prst="arc">
              <a:avLst>
                <a:gd name="adj1" fmla="val 16200000"/>
                <a:gd name="adj2" fmla="val 5399910"/>
              </a:avLst>
            </a:prstGeom>
            <a:noFill/>
            <a:ln w="19050" cap="flat" cmpd="sng" algn="ctr">
              <a:solidFill>
                <a:schemeClr val="tx1"/>
              </a:solidFill>
              <a:prstDash val="solid"/>
              <a:round/>
              <a:headEnd type="triangle" w="med" len="med"/>
              <a:tailEnd type="none" w="med" len="lg"/>
            </a:ln>
            <a:effectLst/>
          </p:spPr>
          <p:txBody>
            <a:bodyPr rtlCol="0" anchor="ctr"/>
            <a:lstStyle/>
            <a:p>
              <a:pPr algn="ctr"/>
              <a:endParaRPr lang="en-US" dirty="0"/>
            </a:p>
          </p:txBody>
        </p:sp>
        <p:sp>
          <p:nvSpPr>
            <p:cNvPr id="20" name="TextBox 19"/>
            <p:cNvSpPr txBox="1"/>
            <p:nvPr/>
          </p:nvSpPr>
          <p:spPr>
            <a:xfrm>
              <a:off x="5799022" y="4028439"/>
              <a:ext cx="879677" cy="184666"/>
            </a:xfrm>
            <a:prstGeom prst="rect">
              <a:avLst/>
            </a:prstGeom>
            <a:noFill/>
          </p:spPr>
          <p:txBody>
            <a:bodyPr wrap="square" lIns="0" tIns="0" rIns="0" bIns="0" rtlCol="0" anchor="ctr" anchorCtr="1">
              <a:spAutoFit/>
            </a:bodyPr>
            <a:lstStyle/>
            <a:p>
              <a:r>
                <a:rPr lang="en-US" sz="1200" b="1" dirty="0"/>
                <a:t>Measure</a:t>
              </a:r>
            </a:p>
          </p:txBody>
        </p:sp>
        <p:cxnSp>
          <p:nvCxnSpPr>
            <p:cNvPr id="24" name="Straight Arrow Connector 23"/>
            <p:cNvCxnSpPr/>
            <p:nvPr/>
          </p:nvCxnSpPr>
          <p:spPr bwMode="auto">
            <a:xfrm rot="16200000">
              <a:off x="7743137" y="4054627"/>
              <a:ext cx="192021"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25" name="Straight Arrow Connector 24"/>
            <p:cNvCxnSpPr/>
            <p:nvPr/>
          </p:nvCxnSpPr>
          <p:spPr bwMode="auto">
            <a:xfrm rot="10800000" flipV="1">
              <a:off x="6577276" y="4150637"/>
              <a:ext cx="1261872" cy="0"/>
            </a:xfrm>
            <a:prstGeom prst="straightConnector1">
              <a:avLst/>
            </a:prstGeom>
            <a:solidFill>
              <a:schemeClr val="accent1"/>
            </a:solidFill>
            <a:ln w="19050" cap="flat" cmpd="sng" algn="ctr">
              <a:solidFill>
                <a:schemeClr val="tx1"/>
              </a:solidFill>
              <a:prstDash val="solid"/>
              <a:round/>
              <a:headEnd type="none" w="sm" len="sm"/>
              <a:tailEnd type="none"/>
            </a:ln>
            <a:effectLst/>
          </p:spPr>
        </p:cxnSp>
      </p:grpSp>
      <p:grpSp>
        <p:nvGrpSpPr>
          <p:cNvPr id="36" name="Group 35"/>
          <p:cNvGrpSpPr/>
          <p:nvPr/>
        </p:nvGrpSpPr>
        <p:grpSpPr>
          <a:xfrm>
            <a:off x="5224023" y="2353022"/>
            <a:ext cx="3143762" cy="1165530"/>
            <a:chOff x="5224023" y="2353022"/>
            <a:chExt cx="3143762" cy="1165530"/>
          </a:xfrm>
        </p:grpSpPr>
        <p:sp>
          <p:nvSpPr>
            <p:cNvPr id="14" name="Arc 13"/>
            <p:cNvSpPr>
              <a:spLocks noChangeAspect="1"/>
            </p:cNvSpPr>
            <p:nvPr/>
          </p:nvSpPr>
          <p:spPr bwMode="auto">
            <a:xfrm>
              <a:off x="5224023" y="2353022"/>
              <a:ext cx="642337" cy="642337"/>
            </a:xfrm>
            <a:prstGeom prst="arc">
              <a:avLst>
                <a:gd name="adj1" fmla="val 16200000"/>
                <a:gd name="adj2" fmla="val 5399910"/>
              </a:avLst>
            </a:prstGeom>
            <a:noFill/>
            <a:ln w="19050" cap="flat" cmpd="sng" algn="ctr">
              <a:solidFill>
                <a:schemeClr val="tx1"/>
              </a:solidFill>
              <a:prstDash val="solid"/>
              <a:round/>
              <a:headEnd type="triangle" w="med" len="med"/>
              <a:tailEnd type="none" w="med" len="lg"/>
            </a:ln>
            <a:effectLst/>
          </p:spPr>
          <p:txBody>
            <a:bodyPr rtlCol="0" anchor="ctr"/>
            <a:lstStyle/>
            <a:p>
              <a:pPr algn="ctr"/>
              <a:endParaRPr lang="en-US" dirty="0"/>
            </a:p>
          </p:txBody>
        </p:sp>
        <p:sp>
          <p:nvSpPr>
            <p:cNvPr id="18" name="TextBox 17"/>
            <p:cNvSpPr txBox="1"/>
            <p:nvPr/>
          </p:nvSpPr>
          <p:spPr>
            <a:xfrm>
              <a:off x="5799022" y="2534287"/>
              <a:ext cx="879677" cy="184666"/>
            </a:xfrm>
            <a:prstGeom prst="rect">
              <a:avLst/>
            </a:prstGeom>
            <a:noFill/>
          </p:spPr>
          <p:txBody>
            <a:bodyPr wrap="square" lIns="0" tIns="0" rIns="0" bIns="0" rtlCol="0" anchor="ctr" anchorCtr="1">
              <a:spAutoFit/>
            </a:bodyPr>
            <a:lstStyle/>
            <a:p>
              <a:pPr algn="ctr"/>
              <a:r>
                <a:rPr lang="en-US" sz="1200" b="1" dirty="0"/>
                <a:t>Measure</a:t>
              </a:r>
            </a:p>
          </p:txBody>
        </p:sp>
        <p:cxnSp>
          <p:nvCxnSpPr>
            <p:cNvPr id="22" name="Straight Arrow Connector 21"/>
            <p:cNvCxnSpPr/>
            <p:nvPr/>
          </p:nvCxnSpPr>
          <p:spPr bwMode="auto">
            <a:xfrm rot="5400000" flipV="1">
              <a:off x="7933445" y="3084212"/>
              <a:ext cx="868680"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26" name="Straight Arrow Connector 25"/>
            <p:cNvCxnSpPr/>
            <p:nvPr/>
          </p:nvCxnSpPr>
          <p:spPr bwMode="auto">
            <a:xfrm rot="10800000">
              <a:off x="6584705" y="2649873"/>
              <a:ext cx="1783080" cy="0"/>
            </a:xfrm>
            <a:prstGeom prst="straightConnector1">
              <a:avLst/>
            </a:prstGeom>
            <a:solidFill>
              <a:schemeClr val="accent1"/>
            </a:solidFill>
            <a:ln w="19050" cap="flat" cmpd="sng" algn="ctr">
              <a:solidFill>
                <a:schemeClr val="tx1"/>
              </a:solidFill>
              <a:prstDash val="solid"/>
              <a:round/>
              <a:headEnd type="none" w="sm" len="sm"/>
              <a:tailEnd type="none"/>
            </a:ln>
            <a:effectLst/>
          </p:spPr>
        </p:cxnSp>
      </p:grpSp>
      <p:grpSp>
        <p:nvGrpSpPr>
          <p:cNvPr id="11" name="Group 10"/>
          <p:cNvGrpSpPr/>
          <p:nvPr/>
        </p:nvGrpSpPr>
        <p:grpSpPr>
          <a:xfrm>
            <a:off x="5224023" y="3958617"/>
            <a:ext cx="3143762" cy="1135099"/>
            <a:chOff x="5224023" y="3958617"/>
            <a:chExt cx="3143762" cy="1135099"/>
          </a:xfrm>
        </p:grpSpPr>
        <p:sp>
          <p:nvSpPr>
            <p:cNvPr id="17" name="Arc 16"/>
            <p:cNvSpPr>
              <a:spLocks noChangeAspect="1"/>
            </p:cNvSpPr>
            <p:nvPr/>
          </p:nvSpPr>
          <p:spPr bwMode="auto">
            <a:xfrm>
              <a:off x="5224023" y="4451379"/>
              <a:ext cx="642337" cy="642337"/>
            </a:xfrm>
            <a:prstGeom prst="arc">
              <a:avLst>
                <a:gd name="adj1" fmla="val 16200000"/>
                <a:gd name="adj2" fmla="val 5399910"/>
              </a:avLst>
            </a:prstGeom>
            <a:noFill/>
            <a:ln w="19050" cap="flat" cmpd="sng" algn="ctr">
              <a:solidFill>
                <a:schemeClr val="tx1"/>
              </a:solidFill>
              <a:prstDash val="solid"/>
              <a:round/>
              <a:headEnd type="triangle" w="med" len="med"/>
              <a:tailEnd type="none" w="med" len="lg"/>
            </a:ln>
            <a:effectLst/>
          </p:spPr>
          <p:txBody>
            <a:bodyPr rtlCol="0" anchor="ctr"/>
            <a:lstStyle/>
            <a:p>
              <a:pPr algn="ctr"/>
              <a:endParaRPr lang="en-US" dirty="0"/>
            </a:p>
          </p:txBody>
        </p:sp>
        <p:sp>
          <p:nvSpPr>
            <p:cNvPr id="21" name="TextBox 20"/>
            <p:cNvSpPr txBox="1"/>
            <p:nvPr/>
          </p:nvSpPr>
          <p:spPr>
            <a:xfrm>
              <a:off x="5799022" y="4711046"/>
              <a:ext cx="879677" cy="184666"/>
            </a:xfrm>
            <a:prstGeom prst="rect">
              <a:avLst/>
            </a:prstGeom>
            <a:noFill/>
          </p:spPr>
          <p:txBody>
            <a:bodyPr wrap="square" lIns="0" tIns="0" rIns="0" bIns="0" rtlCol="0" anchor="ctr" anchorCtr="1">
              <a:spAutoFit/>
            </a:bodyPr>
            <a:lstStyle/>
            <a:p>
              <a:pPr algn="ctr"/>
              <a:r>
                <a:rPr lang="en-US" sz="1200" b="1" dirty="0"/>
                <a:t>Measure</a:t>
              </a:r>
            </a:p>
          </p:txBody>
        </p:sp>
        <p:cxnSp>
          <p:nvCxnSpPr>
            <p:cNvPr id="27" name="Straight Arrow Connector 26"/>
            <p:cNvCxnSpPr/>
            <p:nvPr/>
          </p:nvCxnSpPr>
          <p:spPr bwMode="auto">
            <a:xfrm rot="16200000">
              <a:off x="7933445" y="4392957"/>
              <a:ext cx="868680"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28" name="Straight Arrow Connector 27"/>
            <p:cNvCxnSpPr/>
            <p:nvPr/>
          </p:nvCxnSpPr>
          <p:spPr bwMode="auto">
            <a:xfrm rot="10800000">
              <a:off x="6584705" y="4820185"/>
              <a:ext cx="1783080" cy="0"/>
            </a:xfrm>
            <a:prstGeom prst="straightConnector1">
              <a:avLst/>
            </a:prstGeom>
            <a:solidFill>
              <a:schemeClr val="accent1"/>
            </a:solidFill>
            <a:ln w="19050" cap="flat" cmpd="sng" algn="ctr">
              <a:solidFill>
                <a:schemeClr val="tx1"/>
              </a:solidFill>
              <a:prstDash val="solid"/>
              <a:round/>
              <a:headEnd type="none" w="sm" len="sm"/>
              <a:tailEnd type="none"/>
            </a:ln>
            <a:effectLst/>
          </p:spPr>
        </p:cxnSp>
      </p:grpSp>
      <p:grpSp>
        <p:nvGrpSpPr>
          <p:cNvPr id="29" name="Group 28"/>
          <p:cNvGrpSpPr/>
          <p:nvPr/>
        </p:nvGrpSpPr>
        <p:grpSpPr>
          <a:xfrm>
            <a:off x="7729668" y="3513561"/>
            <a:ext cx="1859146" cy="450118"/>
            <a:chOff x="6444064" y="4442066"/>
            <a:chExt cx="1859146" cy="450118"/>
          </a:xfrm>
        </p:grpSpPr>
        <p:sp>
          <p:nvSpPr>
            <p:cNvPr id="30" name="Rectangle 29"/>
            <p:cNvSpPr/>
            <p:nvPr/>
          </p:nvSpPr>
          <p:spPr bwMode="auto">
            <a:xfrm>
              <a:off x="6444064" y="4442066"/>
              <a:ext cx="1859146" cy="450118"/>
            </a:xfrm>
            <a:prstGeom prst="rect">
              <a:avLst/>
            </a:prstGeom>
            <a:solidFill>
              <a:schemeClr val="bg2">
                <a:lumMod val="60000"/>
                <a:lumOff val="40000"/>
              </a:schemeClr>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endParaRPr lang="en-US" sz="1400" b="1" dirty="0"/>
            </a:p>
          </p:txBody>
        </p:sp>
        <p:sp>
          <p:nvSpPr>
            <p:cNvPr id="31" name="TextBox 30"/>
            <p:cNvSpPr txBox="1"/>
            <p:nvPr/>
          </p:nvSpPr>
          <p:spPr>
            <a:xfrm>
              <a:off x="7205576" y="4513237"/>
              <a:ext cx="1097633" cy="307777"/>
            </a:xfrm>
            <a:prstGeom prst="rect">
              <a:avLst/>
            </a:prstGeom>
            <a:noFill/>
          </p:spPr>
          <p:txBody>
            <a:bodyPr wrap="square" lIns="0" tIns="0" rIns="0" bIns="0" rtlCol="0" anchor="ctr" anchorCtr="1">
              <a:spAutoFit/>
            </a:bodyPr>
            <a:lstStyle/>
            <a:p>
              <a:r>
                <a:rPr lang="en-US" sz="2000" b="1" dirty="0"/>
                <a:t>TPM</a:t>
              </a:r>
            </a:p>
          </p:txBody>
        </p:sp>
      </p:grpSp>
      <p:cxnSp>
        <p:nvCxnSpPr>
          <p:cNvPr id="55" name="Straight Arrow Connector 54"/>
          <p:cNvCxnSpPr/>
          <p:nvPr/>
        </p:nvCxnSpPr>
        <p:spPr bwMode="auto">
          <a:xfrm rot="16200000">
            <a:off x="3847931" y="2836567"/>
            <a:ext cx="457200" cy="0"/>
          </a:xfrm>
          <a:prstGeom prst="straightConnector1">
            <a:avLst/>
          </a:prstGeom>
          <a:solidFill>
            <a:schemeClr val="accent1"/>
          </a:solidFill>
          <a:ln w="19050" cap="flat" cmpd="sng" algn="ctr">
            <a:solidFill>
              <a:schemeClr val="tx1"/>
            </a:solidFill>
            <a:prstDash val="solid"/>
            <a:round/>
            <a:headEnd type="none" w="sm" len="sm"/>
            <a:tailEnd type="triangle" w="med" len="lg"/>
          </a:ln>
          <a:effectLst/>
        </p:spPr>
      </p:cxnSp>
      <p:cxnSp>
        <p:nvCxnSpPr>
          <p:cNvPr id="56" name="Straight Arrow Connector 55"/>
          <p:cNvCxnSpPr/>
          <p:nvPr/>
        </p:nvCxnSpPr>
        <p:spPr bwMode="auto">
          <a:xfrm rot="16200000">
            <a:off x="3847931" y="3522367"/>
            <a:ext cx="457200" cy="0"/>
          </a:xfrm>
          <a:prstGeom prst="straightConnector1">
            <a:avLst/>
          </a:prstGeom>
          <a:solidFill>
            <a:schemeClr val="accent1"/>
          </a:solidFill>
          <a:ln w="19050" cap="flat" cmpd="sng" algn="ctr">
            <a:solidFill>
              <a:schemeClr val="tx1"/>
            </a:solidFill>
            <a:prstDash val="solid"/>
            <a:round/>
            <a:headEnd type="none" w="sm" len="sm"/>
            <a:tailEnd type="triangle" w="med" len="lg"/>
          </a:ln>
          <a:effectLst/>
        </p:spPr>
      </p:cxnSp>
      <p:cxnSp>
        <p:nvCxnSpPr>
          <p:cNvPr id="57" name="Straight Arrow Connector 56"/>
          <p:cNvCxnSpPr/>
          <p:nvPr/>
        </p:nvCxnSpPr>
        <p:spPr bwMode="auto">
          <a:xfrm rot="16200000">
            <a:off x="3847931" y="4208167"/>
            <a:ext cx="457200" cy="0"/>
          </a:xfrm>
          <a:prstGeom prst="straightConnector1">
            <a:avLst/>
          </a:prstGeom>
          <a:solidFill>
            <a:schemeClr val="accent1"/>
          </a:solidFill>
          <a:ln w="19050" cap="flat" cmpd="sng" algn="ctr">
            <a:solidFill>
              <a:schemeClr val="tx1"/>
            </a:solidFill>
            <a:prstDash val="solid"/>
            <a:round/>
            <a:headEnd type="none" w="sm" len="sm"/>
            <a:tailEnd type="triangle" w="med" len="lg"/>
          </a:ln>
          <a:effectLst/>
        </p:spPr>
      </p:cxnSp>
      <p:cxnSp>
        <p:nvCxnSpPr>
          <p:cNvPr id="58" name="Straight Arrow Connector 57"/>
          <p:cNvCxnSpPr/>
          <p:nvPr/>
        </p:nvCxnSpPr>
        <p:spPr bwMode="auto">
          <a:xfrm rot="16200000">
            <a:off x="3847931" y="4893967"/>
            <a:ext cx="457200" cy="0"/>
          </a:xfrm>
          <a:prstGeom prst="straightConnector1">
            <a:avLst/>
          </a:prstGeom>
          <a:solidFill>
            <a:schemeClr val="accent1"/>
          </a:solidFill>
          <a:ln w="19050" cap="flat" cmpd="sng" algn="ctr">
            <a:solidFill>
              <a:schemeClr val="tx1"/>
            </a:solidFill>
            <a:prstDash val="solid"/>
            <a:round/>
            <a:headEnd type="none" w="sm" len="sm"/>
            <a:tailEnd type="triangle" w="med" len="lg"/>
          </a:ln>
          <a:effectLst/>
        </p:spPr>
      </p:cxnSp>
      <p:grpSp>
        <p:nvGrpSpPr>
          <p:cNvPr id="40" name="Group 39"/>
          <p:cNvGrpSpPr/>
          <p:nvPr/>
        </p:nvGrpSpPr>
        <p:grpSpPr>
          <a:xfrm>
            <a:off x="2600010" y="2145136"/>
            <a:ext cx="2953042" cy="457200"/>
            <a:chOff x="7162800" y="4579509"/>
            <a:chExt cx="1460500" cy="457200"/>
          </a:xfrm>
        </p:grpSpPr>
        <p:sp>
          <p:nvSpPr>
            <p:cNvPr id="53" name="Rectangle 52"/>
            <p:cNvSpPr/>
            <p:nvPr/>
          </p:nvSpPr>
          <p:spPr bwMode="auto">
            <a:xfrm>
              <a:off x="7162800" y="4579509"/>
              <a:ext cx="1460500" cy="457200"/>
            </a:xfrm>
            <a:prstGeom prst="rect">
              <a:avLst/>
            </a:prstGeom>
            <a:solidFill>
              <a:schemeClr val="accent5">
                <a:lumMod val="50000"/>
              </a:schemeClr>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endParaRPr lang="en-US" sz="1400" b="1" dirty="0"/>
            </a:p>
          </p:txBody>
        </p:sp>
        <p:sp>
          <p:nvSpPr>
            <p:cNvPr id="54" name="TextBox 53"/>
            <p:cNvSpPr txBox="1"/>
            <p:nvPr/>
          </p:nvSpPr>
          <p:spPr>
            <a:xfrm>
              <a:off x="7192281" y="4681458"/>
              <a:ext cx="1401538" cy="246221"/>
            </a:xfrm>
            <a:prstGeom prst="rect">
              <a:avLst/>
            </a:prstGeom>
            <a:noFill/>
          </p:spPr>
          <p:txBody>
            <a:bodyPr wrap="square" lIns="0" tIns="0" rIns="0" bIns="0" rtlCol="0" anchor="ctr" anchorCtr="1">
              <a:spAutoFit/>
            </a:bodyPr>
            <a:lstStyle/>
            <a:p>
              <a:pPr algn="ctr"/>
              <a:r>
                <a:rPr lang="en-US" sz="1600" b="1" dirty="0">
                  <a:solidFill>
                    <a:schemeClr val="bg1"/>
                  </a:solidFill>
                </a:rPr>
                <a:t>Applications</a:t>
              </a:r>
            </a:p>
          </p:txBody>
        </p:sp>
      </p:grpSp>
      <p:grpSp>
        <p:nvGrpSpPr>
          <p:cNvPr id="41" name="Group 40"/>
          <p:cNvGrpSpPr/>
          <p:nvPr/>
        </p:nvGrpSpPr>
        <p:grpSpPr>
          <a:xfrm>
            <a:off x="2600010" y="2829348"/>
            <a:ext cx="2953042" cy="457200"/>
            <a:chOff x="6940550" y="3881009"/>
            <a:chExt cx="1460500" cy="457200"/>
          </a:xfrm>
        </p:grpSpPr>
        <p:sp>
          <p:nvSpPr>
            <p:cNvPr id="51" name="Rectangle 50"/>
            <p:cNvSpPr/>
            <p:nvPr/>
          </p:nvSpPr>
          <p:spPr bwMode="auto">
            <a:xfrm>
              <a:off x="6940550" y="3881009"/>
              <a:ext cx="1460500" cy="457200"/>
            </a:xfrm>
            <a:prstGeom prst="rect">
              <a:avLst/>
            </a:prstGeom>
            <a:solidFill>
              <a:schemeClr val="accent6">
                <a:lumMod val="75000"/>
              </a:schemeClr>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latin typeface="Arial" pitchFamily="-110" charset="0"/>
              </a:endParaRPr>
            </a:p>
          </p:txBody>
        </p:sp>
        <p:sp>
          <p:nvSpPr>
            <p:cNvPr id="52" name="TextBox 51"/>
            <p:cNvSpPr txBox="1"/>
            <p:nvPr/>
          </p:nvSpPr>
          <p:spPr>
            <a:xfrm>
              <a:off x="6970031" y="3982958"/>
              <a:ext cx="1401538" cy="246221"/>
            </a:xfrm>
            <a:prstGeom prst="rect">
              <a:avLst/>
            </a:prstGeom>
            <a:noFill/>
          </p:spPr>
          <p:txBody>
            <a:bodyPr wrap="square" lIns="0" tIns="0" rIns="0" bIns="0" rtlCol="0" anchor="ctr" anchorCtr="1">
              <a:spAutoFit/>
            </a:bodyPr>
            <a:lstStyle/>
            <a:p>
              <a:pPr algn="ctr"/>
              <a:r>
                <a:rPr lang="en-US" sz="1600" b="1" dirty="0">
                  <a:solidFill>
                    <a:schemeClr val="bg1"/>
                  </a:solidFill>
                </a:rPr>
                <a:t>Operating System</a:t>
              </a:r>
            </a:p>
          </p:txBody>
        </p:sp>
      </p:grpSp>
      <p:grpSp>
        <p:nvGrpSpPr>
          <p:cNvPr id="42" name="Group 41"/>
          <p:cNvGrpSpPr/>
          <p:nvPr/>
        </p:nvGrpSpPr>
        <p:grpSpPr>
          <a:xfrm>
            <a:off x="2600010" y="3513561"/>
            <a:ext cx="2953042" cy="457200"/>
            <a:chOff x="3104858" y="4149455"/>
            <a:chExt cx="2953042" cy="457200"/>
          </a:xfrm>
        </p:grpSpPr>
        <p:sp>
          <p:nvSpPr>
            <p:cNvPr id="49" name="Rectangle 48"/>
            <p:cNvSpPr/>
            <p:nvPr/>
          </p:nvSpPr>
          <p:spPr bwMode="auto">
            <a:xfrm>
              <a:off x="3104858" y="4149455"/>
              <a:ext cx="2953042" cy="457200"/>
            </a:xfrm>
            <a:prstGeom prst="rect">
              <a:avLst/>
            </a:prstGeom>
            <a:solidFill>
              <a:srgbClr val="ABA41E"/>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endParaRPr lang="en-US" sz="1400" b="1" dirty="0"/>
            </a:p>
          </p:txBody>
        </p:sp>
        <p:sp>
          <p:nvSpPr>
            <p:cNvPr id="50" name="TextBox 49"/>
            <p:cNvSpPr txBox="1"/>
            <p:nvPr/>
          </p:nvSpPr>
          <p:spPr>
            <a:xfrm>
              <a:off x="3164467" y="4251404"/>
              <a:ext cx="2833824" cy="246221"/>
            </a:xfrm>
            <a:prstGeom prst="rect">
              <a:avLst/>
            </a:prstGeom>
            <a:noFill/>
          </p:spPr>
          <p:txBody>
            <a:bodyPr wrap="square" lIns="0" tIns="0" rIns="0" bIns="0" rtlCol="0" anchor="ctr" anchorCtr="1">
              <a:spAutoFit/>
            </a:bodyPr>
            <a:lstStyle/>
            <a:p>
              <a:pPr algn="ctr"/>
              <a:r>
                <a:rPr lang="en-US" sz="1600" b="1" dirty="0">
                  <a:solidFill>
                    <a:srgbClr val="FFFFFF"/>
                  </a:solidFill>
                </a:rPr>
                <a:t>Bootloader</a:t>
              </a:r>
            </a:p>
          </p:txBody>
        </p:sp>
      </p:grpSp>
      <p:grpSp>
        <p:nvGrpSpPr>
          <p:cNvPr id="43" name="Group 42"/>
          <p:cNvGrpSpPr/>
          <p:nvPr/>
        </p:nvGrpSpPr>
        <p:grpSpPr>
          <a:xfrm>
            <a:off x="2600010" y="4197773"/>
            <a:ext cx="2953042" cy="457200"/>
            <a:chOff x="482308" y="4971780"/>
            <a:chExt cx="2953042" cy="457200"/>
          </a:xfrm>
        </p:grpSpPr>
        <p:sp>
          <p:nvSpPr>
            <p:cNvPr id="47" name="Rectangle 46"/>
            <p:cNvSpPr/>
            <p:nvPr/>
          </p:nvSpPr>
          <p:spPr bwMode="auto">
            <a:xfrm>
              <a:off x="482308" y="4971780"/>
              <a:ext cx="2953042" cy="457200"/>
            </a:xfrm>
            <a:prstGeom prst="rect">
              <a:avLst/>
            </a:prstGeom>
            <a:solidFill>
              <a:srgbClr val="C16206"/>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latin typeface="Arial" pitchFamily="-110" charset="0"/>
              </a:endParaRPr>
            </a:p>
          </p:txBody>
        </p:sp>
        <p:sp>
          <p:nvSpPr>
            <p:cNvPr id="48" name="TextBox 47"/>
            <p:cNvSpPr txBox="1"/>
            <p:nvPr/>
          </p:nvSpPr>
          <p:spPr>
            <a:xfrm>
              <a:off x="541917" y="5073729"/>
              <a:ext cx="2833824" cy="246221"/>
            </a:xfrm>
            <a:prstGeom prst="rect">
              <a:avLst/>
            </a:prstGeom>
            <a:noFill/>
          </p:spPr>
          <p:txBody>
            <a:bodyPr wrap="square" lIns="0" tIns="0" rIns="0" bIns="0" rtlCol="0" anchor="ctr" anchorCtr="1">
              <a:spAutoFit/>
            </a:bodyPr>
            <a:lstStyle/>
            <a:p>
              <a:pPr algn="ctr"/>
              <a:r>
                <a:rPr lang="en-US" sz="1600" b="1" dirty="0">
                  <a:solidFill>
                    <a:schemeClr val="bg1"/>
                  </a:solidFill>
                </a:rPr>
                <a:t>Firmware</a:t>
              </a:r>
            </a:p>
          </p:txBody>
        </p:sp>
      </p:grpSp>
      <p:grpSp>
        <p:nvGrpSpPr>
          <p:cNvPr id="44" name="Group 43"/>
          <p:cNvGrpSpPr/>
          <p:nvPr/>
        </p:nvGrpSpPr>
        <p:grpSpPr>
          <a:xfrm>
            <a:off x="2600010" y="4881986"/>
            <a:ext cx="2953042" cy="457200"/>
            <a:chOff x="482308" y="5565505"/>
            <a:chExt cx="2953042" cy="457200"/>
          </a:xfrm>
        </p:grpSpPr>
        <p:sp>
          <p:nvSpPr>
            <p:cNvPr id="45" name="Rectangle 44"/>
            <p:cNvSpPr/>
            <p:nvPr/>
          </p:nvSpPr>
          <p:spPr bwMode="auto">
            <a:xfrm>
              <a:off x="482308" y="5565505"/>
              <a:ext cx="2953042" cy="457200"/>
            </a:xfrm>
            <a:prstGeom prst="rect">
              <a:avLst/>
            </a:prstGeom>
            <a:solidFill>
              <a:srgbClr val="800000"/>
            </a:solidFill>
            <a:ln w="12700" cap="flat" cmpd="sng" algn="ctr">
              <a:solidFill>
                <a:schemeClr val="accent4">
                  <a:lumMod val="7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endParaRPr lang="en-US" sz="1400" b="1" dirty="0"/>
            </a:p>
          </p:txBody>
        </p:sp>
        <p:sp>
          <p:nvSpPr>
            <p:cNvPr id="46" name="TextBox 45"/>
            <p:cNvSpPr txBox="1"/>
            <p:nvPr/>
          </p:nvSpPr>
          <p:spPr>
            <a:xfrm>
              <a:off x="541917" y="5667454"/>
              <a:ext cx="2833824" cy="246221"/>
            </a:xfrm>
            <a:prstGeom prst="rect">
              <a:avLst/>
            </a:prstGeom>
            <a:noFill/>
          </p:spPr>
          <p:txBody>
            <a:bodyPr wrap="square" lIns="0" tIns="0" rIns="0" bIns="0" rtlCol="0" anchor="ctr" anchorCtr="1">
              <a:spAutoFit/>
            </a:bodyPr>
            <a:lstStyle/>
            <a:p>
              <a:pPr algn="ctr"/>
              <a:r>
                <a:rPr lang="en-US" sz="1600" b="1" dirty="0">
                  <a:solidFill>
                    <a:schemeClr val="bg1"/>
                  </a:solidFill>
                </a:rPr>
                <a:t>Bios</a:t>
              </a:r>
            </a:p>
          </p:txBody>
        </p:sp>
      </p:grpSp>
      <p:pic>
        <p:nvPicPr>
          <p:cNvPr id="59" name="Picture 58" descr="chip.png"/>
          <p:cNvPicPr>
            <a:picLocks noChangeAspect="1"/>
          </p:cNvPicPr>
          <p:nvPr/>
        </p:nvPicPr>
        <p:blipFill>
          <a:blip r:embed="rId4">
            <a:extLst>
              <a:ext uri="{28A0092B-C50C-407E-A947-70E740481C1C}">
                <a14:useLocalDpi xmlns:a14="http://schemas.microsoft.com/office/drawing/2010/main"/>
              </a:ext>
            </a:extLst>
          </a:blip>
          <a:stretch>
            <a:fillRect/>
          </a:stretch>
        </p:blipFill>
        <p:spPr>
          <a:xfrm rot="5400000">
            <a:off x="7746569" y="3326015"/>
            <a:ext cx="816222" cy="816222"/>
          </a:xfrm>
          <a:prstGeom prst="rect">
            <a:avLst/>
          </a:prstGeom>
        </p:spPr>
      </p:pic>
    </p:spTree>
    <p:extLst>
      <p:ext uri="{BB962C8B-B14F-4D97-AF65-F5344CB8AC3E}">
        <p14:creationId xmlns:p14="http://schemas.microsoft.com/office/powerpoint/2010/main" val="1985487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isn’t the TPM used in the Cloud?</a:t>
            </a:r>
          </a:p>
        </p:txBody>
      </p:sp>
      <p:sp>
        <p:nvSpPr>
          <p:cNvPr id="5" name="Rounded Rectangle 4"/>
          <p:cNvSpPr/>
          <p:nvPr/>
        </p:nvSpPr>
        <p:spPr bwMode="auto">
          <a:xfrm>
            <a:off x="1831753" y="2761485"/>
            <a:ext cx="8512010" cy="1721750"/>
          </a:xfrm>
          <a:prstGeom prst="roundRect">
            <a:avLst/>
          </a:prstGeom>
          <a:solidFill>
            <a:schemeClr val="accent1">
              <a:lumMod val="7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6" name="Rounded Rectangle 5"/>
          <p:cNvSpPr/>
          <p:nvPr/>
        </p:nvSpPr>
        <p:spPr bwMode="auto">
          <a:xfrm>
            <a:off x="1831753" y="4470652"/>
            <a:ext cx="8512010" cy="1721750"/>
          </a:xfrm>
          <a:prstGeom prst="roundRect">
            <a:avLst/>
          </a:prstGeom>
          <a:solidFill>
            <a:schemeClr val="accent4"/>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7" name="Rounded Rectangle 6"/>
          <p:cNvSpPr/>
          <p:nvPr/>
        </p:nvSpPr>
        <p:spPr bwMode="auto">
          <a:xfrm>
            <a:off x="1831753" y="1259533"/>
            <a:ext cx="8512010" cy="1501952"/>
          </a:xfrm>
          <a:prstGeom prst="roundRect">
            <a:avLst/>
          </a:prstGeom>
          <a:solidFill>
            <a:schemeClr val="bg2"/>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8" name="Content Placeholder 2"/>
          <p:cNvSpPr>
            <a:spLocks noGrp="1"/>
          </p:cNvSpPr>
          <p:nvPr>
            <p:ph idx="4294967295"/>
          </p:nvPr>
        </p:nvSpPr>
        <p:spPr>
          <a:xfrm>
            <a:off x="1940869" y="1259534"/>
            <a:ext cx="6621355" cy="1501952"/>
          </a:xfrm>
          <a:prstGeom prst="rect">
            <a:avLst/>
          </a:prstGeom>
        </p:spPr>
        <p:txBody>
          <a:bodyPr anchor="ctr"/>
          <a:lstStyle/>
          <a:p>
            <a:pPr>
              <a:lnSpc>
                <a:spcPct val="100000"/>
              </a:lnSpc>
            </a:pPr>
            <a:r>
              <a:rPr lang="en-US" dirty="0">
                <a:solidFill>
                  <a:srgbClr val="FFFFFF"/>
                </a:solidFill>
              </a:rPr>
              <a:t>Complexity – Using the TPM is cumbersome and not supported by existing cloud security tools</a:t>
            </a:r>
          </a:p>
        </p:txBody>
      </p:sp>
      <p:pic>
        <p:nvPicPr>
          <p:cNvPr id="9" name="Content Placeholder 3" descr="TPM_Asus.jpg"/>
          <p:cNvPicPr>
            <a:picLocks noChangeAspect="1"/>
          </p:cNvPicPr>
          <p:nvPr/>
        </p:nvPicPr>
        <p:blipFill rotWithShape="1">
          <a:blip r:embed="rId2" cstate="screen">
            <a:extLst>
              <a:ext uri="{28A0092B-C50C-407E-A947-70E740481C1C}">
                <a14:useLocalDpi xmlns:a14="http://schemas.microsoft.com/office/drawing/2010/main"/>
              </a:ext>
            </a:extLst>
          </a:blip>
          <a:srcRect l="12379" t="757" r="13946" b="2100"/>
          <a:stretch/>
        </p:blipFill>
        <p:spPr>
          <a:xfrm>
            <a:off x="8562224" y="1364370"/>
            <a:ext cx="1521205" cy="1181923"/>
          </a:xfrm>
          <a:prstGeom prst="rect">
            <a:avLst/>
          </a:prstGeom>
          <a:noFill/>
          <a:ln>
            <a:noFill/>
          </a:ln>
        </p:spPr>
      </p:pic>
      <p:pic>
        <p:nvPicPr>
          <p:cNvPr id="12" name="Picture 11" descr="screen-shot-2015-06-24-at-11-54-41-am.png"/>
          <p:cNvPicPr>
            <a:picLocks noChangeAspect="1"/>
          </p:cNvPicPr>
          <p:nvPr/>
        </p:nvPicPr>
        <p:blipFill rotWithShape="1">
          <a:blip r:embed="rId3" cstate="print">
            <a:extLst>
              <a:ext uri="{28A0092B-C50C-407E-A947-70E740481C1C}">
                <a14:useLocalDpi xmlns:a14="http://schemas.microsoft.com/office/drawing/2010/main"/>
              </a:ext>
            </a:extLst>
          </a:blip>
          <a:srcRect r="19093"/>
          <a:stretch/>
        </p:blipFill>
        <p:spPr>
          <a:xfrm>
            <a:off x="8562224" y="3009243"/>
            <a:ext cx="1521205" cy="1250396"/>
          </a:xfrm>
          <a:prstGeom prst="rect">
            <a:avLst/>
          </a:prstGeom>
        </p:spPr>
      </p:pic>
      <p:sp>
        <p:nvSpPr>
          <p:cNvPr id="11" name="Content Placeholder 2"/>
          <p:cNvSpPr txBox="1">
            <a:spLocks/>
          </p:cNvSpPr>
          <p:nvPr/>
        </p:nvSpPr>
        <p:spPr>
          <a:xfrm>
            <a:off x="1940869" y="2761485"/>
            <a:ext cx="6621355" cy="1721750"/>
          </a:xfrm>
          <a:prstGeom prst="rect">
            <a:avLst/>
          </a:prstGeom>
        </p:spPr>
        <p:txBody>
          <a:bodyPr anchor="ctr"/>
          <a:lstStyle>
            <a:lvl1pPr marL="237744" indent="-237744" algn="l" rtl="0" eaLnBrk="1" fontAlgn="base" hangingPunct="1">
              <a:lnSpc>
                <a:spcPct val="90000"/>
              </a:lnSpc>
              <a:spcBef>
                <a:spcPts val="1200"/>
              </a:spcBef>
              <a:spcAft>
                <a:spcPct val="0"/>
              </a:spcAft>
              <a:buSzPct val="100000"/>
              <a:buFont typeface="Arial"/>
              <a:buChar char="•"/>
              <a:defRPr sz="2000" b="1">
                <a:solidFill>
                  <a:schemeClr val="tx1"/>
                </a:solidFill>
                <a:latin typeface="+mn-lt"/>
                <a:ea typeface="+mn-ea"/>
                <a:cs typeface="+mn-cs"/>
              </a:defRPr>
            </a:lvl1pPr>
            <a:lvl2pPr marL="539496" indent="-256032" algn="l" rtl="0" eaLnBrk="1" fontAlgn="base" hangingPunct="1">
              <a:lnSpc>
                <a:spcPct val="90000"/>
              </a:lnSpc>
              <a:spcBef>
                <a:spcPts val="600"/>
              </a:spcBef>
              <a:spcAft>
                <a:spcPct val="0"/>
              </a:spcAft>
              <a:buSzPct val="100000"/>
              <a:buChar char="–"/>
              <a:defRPr b="1">
                <a:solidFill>
                  <a:schemeClr val="tx1"/>
                </a:solidFill>
                <a:latin typeface="+mn-lt"/>
                <a:ea typeface="ＭＳ Ｐゴシック" pitchFamily="-110" charset="-128"/>
              </a:defRPr>
            </a:lvl2pPr>
            <a:lvl3pPr marL="758952" indent="-182880" algn="l" rtl="0" eaLnBrk="1" fontAlgn="base" hangingPunct="1">
              <a:lnSpc>
                <a:spcPct val="90000"/>
              </a:lnSpc>
              <a:spcBef>
                <a:spcPts val="600"/>
              </a:spcBef>
              <a:spcAft>
                <a:spcPct val="0"/>
              </a:spcAft>
              <a:buSzPct val="90000"/>
              <a:buFont typeface="Arial"/>
              <a:buChar char="•"/>
              <a:defRPr sz="1600" b="1">
                <a:solidFill>
                  <a:schemeClr val="tx1"/>
                </a:solidFill>
                <a:latin typeface="+mn-lt"/>
                <a:ea typeface="ＭＳ Ｐゴシック" pitchFamily="-110" charset="-128"/>
              </a:defRPr>
            </a:lvl3pPr>
            <a:lvl4pPr marL="1033272" indent="0" algn="l" rtl="0" eaLnBrk="1" fontAlgn="base" hangingPunct="1">
              <a:lnSpc>
                <a:spcPct val="90000"/>
              </a:lnSpc>
              <a:spcBef>
                <a:spcPts val="600"/>
              </a:spcBef>
              <a:spcAft>
                <a:spcPct val="0"/>
              </a:spcAft>
              <a:buSzPct val="100000"/>
              <a:buFontTx/>
              <a:buNone/>
              <a:defRPr sz="1400" b="1">
                <a:solidFill>
                  <a:schemeClr val="tx1"/>
                </a:solidFill>
                <a:latin typeface="+mn-lt"/>
                <a:ea typeface="ＭＳ Ｐゴシック" pitchFamily="-110" charset="-128"/>
              </a:defRPr>
            </a:lvl4pPr>
            <a:lvl5pPr marL="1261872" indent="0" algn="l" rtl="0" eaLnBrk="1" fontAlgn="base" hangingPunct="1">
              <a:lnSpc>
                <a:spcPct val="90000"/>
              </a:lnSpc>
              <a:spcBef>
                <a:spcPts val="600"/>
              </a:spcBef>
              <a:spcAft>
                <a:spcPct val="0"/>
              </a:spcAft>
              <a:buSzPct val="85000"/>
              <a:buFontTx/>
              <a:buNone/>
              <a:defRPr sz="12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a:lstStyle>
          <a:p>
            <a:pPr>
              <a:lnSpc>
                <a:spcPct val="100000"/>
              </a:lnSpc>
            </a:pPr>
            <a:r>
              <a:rPr lang="en-US" dirty="0">
                <a:solidFill>
                  <a:srgbClr val="FFFFFF"/>
                </a:solidFill>
              </a:rPr>
              <a:t>Performance – TPM is slow (~1 sec to cryptographically sign data), need to scale to thousands of machines</a:t>
            </a:r>
          </a:p>
        </p:txBody>
      </p:sp>
      <p:sp>
        <p:nvSpPr>
          <p:cNvPr id="13" name="Content Placeholder 2"/>
          <p:cNvSpPr txBox="1">
            <a:spLocks/>
          </p:cNvSpPr>
          <p:nvPr/>
        </p:nvSpPr>
        <p:spPr>
          <a:xfrm>
            <a:off x="1940869" y="4470652"/>
            <a:ext cx="6764214" cy="1721750"/>
          </a:xfrm>
          <a:prstGeom prst="rect">
            <a:avLst/>
          </a:prstGeom>
        </p:spPr>
        <p:txBody>
          <a:bodyPr anchor="ctr"/>
          <a:lstStyle>
            <a:lvl1pPr marL="237744" indent="-237744" algn="l" rtl="0" eaLnBrk="1" fontAlgn="base" hangingPunct="1">
              <a:lnSpc>
                <a:spcPct val="90000"/>
              </a:lnSpc>
              <a:spcBef>
                <a:spcPts val="1200"/>
              </a:spcBef>
              <a:spcAft>
                <a:spcPct val="0"/>
              </a:spcAft>
              <a:buSzPct val="100000"/>
              <a:buFont typeface="Arial"/>
              <a:buChar char="•"/>
              <a:defRPr sz="2000" b="1">
                <a:solidFill>
                  <a:schemeClr val="tx1"/>
                </a:solidFill>
                <a:latin typeface="+mn-lt"/>
                <a:ea typeface="+mn-ea"/>
                <a:cs typeface="+mn-cs"/>
              </a:defRPr>
            </a:lvl1pPr>
            <a:lvl2pPr marL="539496" indent="-256032" algn="l" rtl="0" eaLnBrk="1" fontAlgn="base" hangingPunct="1">
              <a:lnSpc>
                <a:spcPct val="90000"/>
              </a:lnSpc>
              <a:spcBef>
                <a:spcPts val="600"/>
              </a:spcBef>
              <a:spcAft>
                <a:spcPct val="0"/>
              </a:spcAft>
              <a:buSzPct val="100000"/>
              <a:buChar char="–"/>
              <a:defRPr b="1">
                <a:solidFill>
                  <a:schemeClr val="tx1"/>
                </a:solidFill>
                <a:latin typeface="+mn-lt"/>
                <a:ea typeface="ＭＳ Ｐゴシック" pitchFamily="-110" charset="-128"/>
              </a:defRPr>
            </a:lvl2pPr>
            <a:lvl3pPr marL="758952" indent="-182880" algn="l" rtl="0" eaLnBrk="1" fontAlgn="base" hangingPunct="1">
              <a:lnSpc>
                <a:spcPct val="90000"/>
              </a:lnSpc>
              <a:spcBef>
                <a:spcPts val="600"/>
              </a:spcBef>
              <a:spcAft>
                <a:spcPct val="0"/>
              </a:spcAft>
              <a:buSzPct val="90000"/>
              <a:buFont typeface="Arial"/>
              <a:buChar char="•"/>
              <a:defRPr sz="1600" b="1">
                <a:solidFill>
                  <a:schemeClr val="tx1"/>
                </a:solidFill>
                <a:latin typeface="+mn-lt"/>
                <a:ea typeface="ＭＳ Ｐゴシック" pitchFamily="-110" charset="-128"/>
              </a:defRPr>
            </a:lvl3pPr>
            <a:lvl4pPr marL="1033272" indent="0" algn="l" rtl="0" eaLnBrk="1" fontAlgn="base" hangingPunct="1">
              <a:lnSpc>
                <a:spcPct val="90000"/>
              </a:lnSpc>
              <a:spcBef>
                <a:spcPts val="600"/>
              </a:spcBef>
              <a:spcAft>
                <a:spcPct val="0"/>
              </a:spcAft>
              <a:buSzPct val="100000"/>
              <a:buFontTx/>
              <a:buNone/>
              <a:defRPr sz="1400" b="1">
                <a:solidFill>
                  <a:schemeClr val="tx1"/>
                </a:solidFill>
                <a:latin typeface="+mn-lt"/>
                <a:ea typeface="ＭＳ Ｐゴシック" pitchFamily="-110" charset="-128"/>
              </a:defRPr>
            </a:lvl4pPr>
            <a:lvl5pPr marL="1261872" indent="0" algn="l" rtl="0" eaLnBrk="1" fontAlgn="base" hangingPunct="1">
              <a:lnSpc>
                <a:spcPct val="90000"/>
              </a:lnSpc>
              <a:spcBef>
                <a:spcPts val="600"/>
              </a:spcBef>
              <a:spcAft>
                <a:spcPct val="0"/>
              </a:spcAft>
              <a:buSzPct val="85000"/>
              <a:buFontTx/>
              <a:buNone/>
              <a:defRPr sz="12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a:lstStyle>
          <a:p>
            <a:pPr>
              <a:lnSpc>
                <a:spcPct val="100000"/>
              </a:lnSpc>
            </a:pPr>
            <a:r>
              <a:rPr lang="en-US" dirty="0">
                <a:solidFill>
                  <a:srgbClr val="FFFFFF"/>
                </a:solidFill>
              </a:rPr>
              <a:t>Compatibility – Virtualized cloud systems are abstracted away from physical hardware</a:t>
            </a:r>
          </a:p>
        </p:txBody>
      </p:sp>
      <p:grpSp>
        <p:nvGrpSpPr>
          <p:cNvPr id="22" name="Group 21"/>
          <p:cNvGrpSpPr/>
          <p:nvPr/>
        </p:nvGrpSpPr>
        <p:grpSpPr>
          <a:xfrm>
            <a:off x="8226994" y="4694248"/>
            <a:ext cx="1957406" cy="1367031"/>
            <a:chOff x="84648" y="564567"/>
            <a:chExt cx="1957406" cy="1367031"/>
          </a:xfrm>
        </p:grpSpPr>
        <p:sp>
          <p:nvSpPr>
            <p:cNvPr id="23" name="Rounded Rectangle 22"/>
            <p:cNvSpPr/>
            <p:nvPr/>
          </p:nvSpPr>
          <p:spPr bwMode="auto">
            <a:xfrm>
              <a:off x="84648" y="564567"/>
              <a:ext cx="1957406" cy="672604"/>
            </a:xfrm>
            <a:prstGeom prst="roundRect">
              <a:avLst>
                <a:gd name="adj" fmla="val 7525"/>
              </a:avLst>
            </a:prstGeom>
            <a:solidFill>
              <a:schemeClr val="bg1">
                <a:lumMod val="75000"/>
              </a:schemeClr>
            </a:solidFill>
            <a:ln w="9525" cap="flat" cmpd="sng" algn="ctr">
              <a:noFill/>
              <a:prstDash val="solid"/>
              <a:round/>
              <a:headEnd type="none" w="med" len="med"/>
              <a:tailEnd type="none" w="med" len="med"/>
            </a:ln>
            <a:effectLst/>
          </p:spPr>
          <p:txBody>
            <a:bodyPr lIns="0" tIns="0" rIns="0" bIns="0"/>
            <a:lstStyle/>
            <a:p>
              <a:pPr algn="ctr">
                <a:lnSpc>
                  <a:spcPct val="90000"/>
                </a:lnSpc>
                <a:spcBef>
                  <a:spcPct val="20000"/>
                </a:spcBef>
                <a:buClr>
                  <a:schemeClr val="bg1"/>
                </a:buClr>
                <a:defRPr/>
              </a:pPr>
              <a:endParaRPr lang="en-US" sz="1000" b="1" dirty="0">
                <a:solidFill>
                  <a:schemeClr val="bg1"/>
                </a:solidFill>
                <a:latin typeface="Arial Narrow" pitchFamily="-109" charset="0"/>
                <a:ea typeface="ＭＳ Ｐゴシック" pitchFamily="-109" charset="-128"/>
                <a:cs typeface="ＭＳ Ｐゴシック" pitchFamily="-109" charset="-128"/>
              </a:endParaRPr>
            </a:p>
          </p:txBody>
        </p:sp>
        <p:sp>
          <p:nvSpPr>
            <p:cNvPr id="24" name="Rounded Rectangle 23"/>
            <p:cNvSpPr/>
            <p:nvPr/>
          </p:nvSpPr>
          <p:spPr bwMode="auto">
            <a:xfrm>
              <a:off x="186222"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a:latin typeface="Arial Narrow" pitchFamily="-109" charset="0"/>
                  <a:ea typeface="ＭＳ Ｐゴシック" pitchFamily="-109" charset="-128"/>
                  <a:cs typeface="ＭＳ Ｐゴシック" pitchFamily="-109" charset="-128"/>
                </a:rPr>
                <a:t>VM</a:t>
              </a:r>
            </a:p>
          </p:txBody>
        </p:sp>
        <p:sp>
          <p:nvSpPr>
            <p:cNvPr id="28" name="Rounded Rectangle 277"/>
            <p:cNvSpPr>
              <a:spLocks noChangeArrowheads="1"/>
            </p:cNvSpPr>
            <p:nvPr/>
          </p:nvSpPr>
          <p:spPr bwMode="auto">
            <a:xfrm>
              <a:off x="186198"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29" name="Rounded Rectangle 28"/>
            <p:cNvSpPr/>
            <p:nvPr/>
          </p:nvSpPr>
          <p:spPr bwMode="auto">
            <a:xfrm>
              <a:off x="592517"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sp>
          <p:nvSpPr>
            <p:cNvPr id="30" name="Rounded Rectangle 29"/>
            <p:cNvSpPr/>
            <p:nvPr/>
          </p:nvSpPr>
          <p:spPr bwMode="auto">
            <a:xfrm>
              <a:off x="795663"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a:latin typeface="Arial Narrow" pitchFamily="-109" charset="0"/>
                  <a:ea typeface="ＭＳ Ｐゴシック" pitchFamily="-109" charset="-128"/>
                  <a:cs typeface="ＭＳ Ｐゴシック" pitchFamily="-109" charset="-128"/>
                </a:rPr>
                <a:t>VM</a:t>
              </a:r>
            </a:p>
          </p:txBody>
        </p:sp>
        <p:sp>
          <p:nvSpPr>
            <p:cNvPr id="31" name="Rounded Rectangle 282"/>
            <p:cNvSpPr>
              <a:spLocks noChangeArrowheads="1"/>
            </p:cNvSpPr>
            <p:nvPr/>
          </p:nvSpPr>
          <p:spPr bwMode="auto">
            <a:xfrm>
              <a:off x="795488"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32" name="Rounded Rectangle 31"/>
            <p:cNvSpPr/>
            <p:nvPr/>
          </p:nvSpPr>
          <p:spPr bwMode="auto">
            <a:xfrm>
              <a:off x="1201957"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sp>
          <p:nvSpPr>
            <p:cNvPr id="33" name="Rounded Rectangle 32"/>
            <p:cNvSpPr/>
            <p:nvPr/>
          </p:nvSpPr>
          <p:spPr bwMode="auto">
            <a:xfrm>
              <a:off x="1405104" y="894854"/>
              <a:ext cx="406295" cy="228600"/>
            </a:xfrm>
            <a:prstGeom prst="roundRect">
              <a:avLst/>
            </a:prstGeom>
            <a:solidFill>
              <a:schemeClr val="accent5">
                <a:lumMod val="40000"/>
                <a:lumOff val="60000"/>
              </a:schemeClr>
            </a:solidFill>
            <a:ln w="9525" cap="flat" cmpd="sng" algn="ctr">
              <a:noFill/>
              <a:prstDash val="solid"/>
              <a:round/>
              <a:headEnd type="none" w="med" len="med"/>
              <a:tailEnd type="none" w="med" len="med"/>
            </a:ln>
            <a:effectLst/>
          </p:spPr>
          <p:txBody>
            <a:bodyPr wrap="none" lIns="0" tIns="0" rIns="0" bIns="0" anchor="ctr"/>
            <a:lstStyle/>
            <a:p>
              <a:pPr algn="ctr">
                <a:lnSpc>
                  <a:spcPct val="90000"/>
                </a:lnSpc>
                <a:spcBef>
                  <a:spcPct val="20000"/>
                </a:spcBef>
                <a:buClr>
                  <a:schemeClr val="bg1"/>
                </a:buClr>
                <a:defRPr/>
              </a:pPr>
              <a:r>
                <a:rPr lang="en-US" sz="1000" b="1" dirty="0">
                  <a:latin typeface="Arial Narrow" pitchFamily="-109" charset="0"/>
                  <a:ea typeface="ＭＳ Ｐゴシック" pitchFamily="-109" charset="-128"/>
                  <a:cs typeface="ＭＳ Ｐゴシック" pitchFamily="-109" charset="-128"/>
                </a:rPr>
                <a:t>VM</a:t>
              </a:r>
            </a:p>
          </p:txBody>
        </p:sp>
        <p:sp>
          <p:nvSpPr>
            <p:cNvPr id="34" name="Rounded Rectangle 286"/>
            <p:cNvSpPr>
              <a:spLocks noChangeArrowheads="1"/>
            </p:cNvSpPr>
            <p:nvPr/>
          </p:nvSpPr>
          <p:spPr bwMode="auto">
            <a:xfrm>
              <a:off x="1404777" y="665790"/>
              <a:ext cx="406193" cy="228670"/>
            </a:xfrm>
            <a:prstGeom prst="roundRect">
              <a:avLst>
                <a:gd name="adj" fmla="val 16667"/>
              </a:avLst>
            </a:prstGeom>
            <a:solidFill>
              <a:srgbClr val="6CA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t>App</a:t>
              </a:r>
            </a:p>
          </p:txBody>
        </p:sp>
        <p:sp>
          <p:nvSpPr>
            <p:cNvPr id="35" name="Rounded Rectangle 34"/>
            <p:cNvSpPr/>
            <p:nvPr/>
          </p:nvSpPr>
          <p:spPr bwMode="auto">
            <a:xfrm>
              <a:off x="1811398" y="890091"/>
              <a:ext cx="152360" cy="228600"/>
            </a:xfrm>
            <a:prstGeom prst="round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vert" wrap="none" lIns="0" tIns="0" rIns="0" bIns="0" anchor="ctr"/>
            <a:lstStyle/>
            <a:p>
              <a:pPr algn="ctr">
                <a:lnSpc>
                  <a:spcPct val="90000"/>
                </a:lnSpc>
                <a:spcBef>
                  <a:spcPct val="20000"/>
                </a:spcBef>
                <a:buClr>
                  <a:schemeClr val="bg1"/>
                </a:buClr>
                <a:defRPr/>
              </a:pPr>
              <a:r>
                <a:rPr lang="en-US" sz="800" b="1" dirty="0">
                  <a:latin typeface="Arial Narrow" pitchFamily="-109" charset="0"/>
                  <a:ea typeface="ＭＳ Ｐゴシック" pitchFamily="-109" charset="-128"/>
                  <a:cs typeface="ＭＳ Ｐゴシック" pitchFamily="-109" charset="-128"/>
                </a:rPr>
                <a:t>Mon</a:t>
              </a:r>
            </a:p>
          </p:txBody>
        </p:sp>
        <p:pic>
          <p:nvPicPr>
            <p:cNvPr id="36" name="Picture 35" descr="rack_mount_thick_tower_servers_x86_clip_art_9865.jpg"/>
            <p:cNvPicPr>
              <a:picLocks noChangeAspect="1"/>
            </p:cNvPicPr>
            <p:nvPr/>
          </p:nvPicPr>
          <p:blipFill rotWithShape="1">
            <a:blip r:embed="rId4" cstate="email">
              <a:extLst>
                <a:ext uri="{BEBA8EAE-BF5A-486C-A8C5-ECC9F3942E4B}">
                  <a14:imgProps xmlns:a14="http://schemas.microsoft.com/office/drawing/2010/main">
                    <a14:imgLayer r:embed="rId5">
                      <a14:imgEffect>
                        <a14:backgroundRemoval t="0" b="100000" l="1676" r="100000"/>
                      </a14:imgEffect>
                    </a14:imgLayer>
                  </a14:imgProps>
                </a:ext>
                <a:ext uri="{28A0092B-C50C-407E-A947-70E740481C1C}">
                  <a14:useLocalDpi xmlns:a14="http://schemas.microsoft.com/office/drawing/2010/main"/>
                </a:ext>
              </a:extLst>
            </a:blip>
            <a:srcRect/>
            <a:stretch/>
          </p:blipFill>
          <p:spPr>
            <a:xfrm>
              <a:off x="297247" y="1557623"/>
              <a:ext cx="1310629" cy="373975"/>
            </a:xfrm>
            <a:prstGeom prst="rect">
              <a:avLst/>
            </a:prstGeom>
          </p:spPr>
        </p:pic>
        <p:sp>
          <p:nvSpPr>
            <p:cNvPr id="37" name="Isosceles Triangle 18"/>
            <p:cNvSpPr/>
            <p:nvPr/>
          </p:nvSpPr>
          <p:spPr bwMode="auto">
            <a:xfrm flipV="1">
              <a:off x="129086" y="1423491"/>
              <a:ext cx="1828324" cy="203200"/>
            </a:xfrm>
            <a:prstGeom prst="triangle">
              <a:avLst/>
            </a:prstGeom>
            <a:gradFill flip="none" rotWithShape="1">
              <a:gsLst>
                <a:gs pos="0">
                  <a:schemeClr val="accent5">
                    <a:lumMod val="75000"/>
                  </a:schemeClr>
                </a:gs>
                <a:gs pos="100000">
                  <a:schemeClr val="accent5">
                    <a:lumMod val="40000"/>
                    <a:lumOff val="60000"/>
                  </a:schemeClr>
                </a:gs>
              </a:gsLst>
              <a:lin ang="5400000" scaled="0"/>
              <a:tileRect/>
            </a:gradFill>
            <a:ln w="9525" cap="flat" cmpd="sng" algn="ctr">
              <a:noFill/>
              <a:prstDash val="solid"/>
              <a:round/>
              <a:headEnd type="none" w="med" len="med"/>
              <a:tailEnd type="none" w="med" len="med"/>
            </a:ln>
            <a:effectLst/>
          </p:spPr>
          <p:txBody>
            <a:bodyPr/>
            <a:lstStyle/>
            <a:p>
              <a:pPr>
                <a:lnSpc>
                  <a:spcPct val="90000"/>
                </a:lnSpc>
                <a:spcBef>
                  <a:spcPct val="20000"/>
                </a:spcBef>
                <a:buClr>
                  <a:schemeClr val="bg1"/>
                </a:buClr>
                <a:defRPr/>
              </a:pPr>
              <a:endParaRPr lang="en-US" sz="1000" dirty="0">
                <a:latin typeface="Arial Narrow" pitchFamily="-109" charset="0"/>
                <a:ea typeface="ＭＳ Ｐゴシック" pitchFamily="-109" charset="-128"/>
                <a:cs typeface="ＭＳ Ｐゴシック" pitchFamily="-109" charset="-128"/>
              </a:endParaRPr>
            </a:p>
          </p:txBody>
        </p:sp>
        <p:sp>
          <p:nvSpPr>
            <p:cNvPr id="38" name="Rounded Rectangle 56"/>
            <p:cNvSpPr>
              <a:spLocks noChangeArrowheads="1"/>
            </p:cNvSpPr>
            <p:nvPr/>
          </p:nvSpPr>
          <p:spPr bwMode="auto">
            <a:xfrm>
              <a:off x="88882" y="1198043"/>
              <a:ext cx="1320128" cy="228670"/>
            </a:xfrm>
            <a:prstGeom prst="roundRect">
              <a:avLst>
                <a:gd name="adj" fmla="val 16667"/>
              </a:avLst>
            </a:prstGeom>
            <a:solidFill>
              <a:srgbClr val="22DE20"/>
            </a:solidFill>
            <a:ln>
              <a:noFill/>
            </a:ln>
            <a:extLst>
              <a:ext uri="{91240B29-F687-4F45-9708-019B960494DF}">
                <a14:hiddenLine xmlns:a14="http://schemas.microsoft.com/office/drawing/2010/main" w="9525">
                  <a:solidFill>
                    <a:srgbClr val="000000"/>
                  </a:solidFill>
                  <a:round/>
                  <a:headEnd/>
                  <a:tailEnd/>
                </a14:hiddenLine>
              </a:ext>
            </a:extLst>
          </p:spPr>
          <p:txBody>
            <a:bodyPr lIns="0" rIns="0" anchor="ctr"/>
            <a:lstStyle/>
            <a:p>
              <a:pPr algn="ctr">
                <a:lnSpc>
                  <a:spcPct val="90000"/>
                </a:lnSpc>
                <a:spcBef>
                  <a:spcPct val="20000"/>
                </a:spcBef>
                <a:buClr>
                  <a:schemeClr val="bg1"/>
                </a:buClr>
              </a:pPr>
              <a:r>
                <a:rPr lang="en-US" sz="1000" b="1" dirty="0"/>
                <a:t>Hypervisor</a:t>
              </a:r>
            </a:p>
          </p:txBody>
        </p:sp>
        <p:sp>
          <p:nvSpPr>
            <p:cNvPr id="39" name="Rounded Rectangle 274"/>
            <p:cNvSpPr>
              <a:spLocks noChangeArrowheads="1"/>
            </p:cNvSpPr>
            <p:nvPr/>
          </p:nvSpPr>
          <p:spPr bwMode="auto">
            <a:xfrm>
              <a:off x="1407026" y="1194868"/>
              <a:ext cx="635028" cy="228670"/>
            </a:xfrm>
            <a:prstGeom prst="roundRect">
              <a:avLst>
                <a:gd name="adj" fmla="val 16667"/>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p>
              <a:pPr algn="ctr">
                <a:lnSpc>
                  <a:spcPct val="90000"/>
                </a:lnSpc>
                <a:spcBef>
                  <a:spcPct val="20000"/>
                </a:spcBef>
                <a:buClr>
                  <a:schemeClr val="bg1"/>
                </a:buClr>
              </a:pPr>
              <a:r>
                <a:rPr lang="en-US" sz="1000" b="1" dirty="0">
                  <a:solidFill>
                    <a:srgbClr val="000000"/>
                  </a:solidFill>
                </a:rPr>
                <a:t>Mgmt</a:t>
              </a:r>
            </a:p>
          </p:txBody>
        </p:sp>
      </p:grpSp>
    </p:spTree>
    <p:extLst>
      <p:ext uri="{BB962C8B-B14F-4D97-AF65-F5344CB8AC3E}">
        <p14:creationId xmlns:p14="http://schemas.microsoft.com/office/powerpoint/2010/main" val="702196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633083" y="1973179"/>
            <a:ext cx="5317368" cy="3394688"/>
          </a:xfrm>
        </p:spPr>
        <p:txBody>
          <a:bodyPr/>
          <a:lstStyle/>
          <a:p>
            <a:r>
              <a:rPr lang="en-US" dirty="0"/>
              <a:t>Works </a:t>
            </a:r>
            <a:r>
              <a:rPr lang="en-US" i="1" dirty="0">
                <a:solidFill>
                  <a:schemeClr val="accent2">
                    <a:lumMod val="75000"/>
                  </a:schemeClr>
                </a:solidFill>
              </a:rPr>
              <a:t>transparently, behind-the-scenes</a:t>
            </a:r>
            <a:r>
              <a:rPr lang="en-US" dirty="0"/>
              <a:t> with all of your existing software and development stacks </a:t>
            </a:r>
          </a:p>
          <a:p>
            <a:r>
              <a:rPr lang="en-US" i="1" dirty="0">
                <a:solidFill>
                  <a:srgbClr val="007600"/>
                </a:solidFill>
              </a:rPr>
              <a:t>Performant</a:t>
            </a:r>
            <a:r>
              <a:rPr lang="en-US" dirty="0"/>
              <a:t>: low-latency, scales to thousands of nodes</a:t>
            </a:r>
          </a:p>
          <a:p>
            <a:r>
              <a:rPr lang="en-US" i="1" dirty="0">
                <a:solidFill>
                  <a:schemeClr val="accent2">
                    <a:lumMod val="75000"/>
                  </a:schemeClr>
                </a:solidFill>
              </a:rPr>
              <a:t>Cloud-integrated</a:t>
            </a:r>
            <a:r>
              <a:rPr lang="en-US" dirty="0"/>
              <a:t>: Can be used in both a </a:t>
            </a:r>
            <a:r>
              <a:rPr lang="en-US" i="1" dirty="0"/>
              <a:t>virtual</a:t>
            </a:r>
            <a:r>
              <a:rPr lang="en-US" dirty="0"/>
              <a:t> machine and on </a:t>
            </a:r>
            <a:r>
              <a:rPr lang="en-US" i="1" dirty="0"/>
              <a:t>bare-metal </a:t>
            </a:r>
            <a:endParaRPr lang="en-US" dirty="0"/>
          </a:p>
        </p:txBody>
      </p:sp>
      <p:sp>
        <p:nvSpPr>
          <p:cNvPr id="5" name="Title 4"/>
          <p:cNvSpPr>
            <a:spLocks noGrp="1"/>
          </p:cNvSpPr>
          <p:nvPr>
            <p:ph type="title"/>
          </p:nvPr>
        </p:nvSpPr>
        <p:spPr/>
        <p:txBody>
          <a:bodyPr/>
          <a:lstStyle/>
          <a:p>
            <a:r>
              <a:rPr lang="en-US"/>
              <a:t>Introducing Keylime</a:t>
            </a:r>
            <a:endParaRPr lang="en-US" dirty="0"/>
          </a:p>
        </p:txBody>
      </p:sp>
      <p:pic>
        <p:nvPicPr>
          <p:cNvPr id="3" name="Content Placeholder 2"/>
          <p:cNvPicPr>
            <a:picLocks noGrp="1" noChangeAspect="1"/>
          </p:cNvPicPr>
          <p:nvPr>
            <p:ph sz="quarter" idx="11"/>
          </p:nvPr>
        </p:nvPicPr>
        <p:blipFill rotWithShape="1">
          <a:blip r:embed="rId2"/>
          <a:srcRect l="-1" r="37419" b="35883"/>
          <a:stretch/>
        </p:blipFill>
        <p:spPr>
          <a:xfrm>
            <a:off x="6226705" y="1244216"/>
            <a:ext cx="5318125" cy="3864348"/>
          </a:xfrm>
        </p:spPr>
      </p:pic>
      <p:sp>
        <p:nvSpPr>
          <p:cNvPr id="7" name="Rectangle 36"/>
          <p:cNvSpPr>
            <a:spLocks noChangeArrowheads="1"/>
          </p:cNvSpPr>
          <p:nvPr/>
        </p:nvSpPr>
        <p:spPr bwMode="auto">
          <a:xfrm>
            <a:off x="494893" y="5434190"/>
            <a:ext cx="11191899" cy="689520"/>
          </a:xfrm>
          <a:prstGeom prst="roundRect">
            <a:avLst>
              <a:gd name="adj" fmla="val 0"/>
            </a:avLst>
          </a:prstGeom>
          <a:solidFill>
            <a:srgbClr val="D2DCF2"/>
          </a:solidFill>
          <a:ln w="12700" cmpd="sng" algn="ctr">
            <a:solidFill>
              <a:srgbClr val="000000"/>
            </a:solidFill>
            <a:miter lim="800000"/>
            <a:headEnd/>
            <a:tailEnd/>
          </a:ln>
          <a:effectLst/>
        </p:spPr>
        <p:txBody>
          <a:bodyPr lIns="45720" rIns="45720" anchor="ctr" anchorCtr="1"/>
          <a:lstStyle/>
          <a:p>
            <a:pPr algn="ctr" eaLnBrk="0" fontAlgn="base" hangingPunct="0">
              <a:spcBef>
                <a:spcPct val="0"/>
              </a:spcBef>
              <a:spcAft>
                <a:spcPct val="0"/>
              </a:spcAft>
            </a:pPr>
            <a:r>
              <a:rPr lang="en-US" b="1" dirty="0">
                <a:solidFill>
                  <a:srgbClr val="000000"/>
                </a:solidFill>
                <a:latin typeface="Arial" pitchFamily="-110" charset="0"/>
              </a:rPr>
              <a:t>Keylime increases the security and privacy of your data and services! </a:t>
            </a:r>
          </a:p>
        </p:txBody>
      </p:sp>
    </p:spTree>
    <p:extLst>
      <p:ext uri="{BB962C8B-B14F-4D97-AF65-F5344CB8AC3E}">
        <p14:creationId xmlns:p14="http://schemas.microsoft.com/office/powerpoint/2010/main" val="216930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Lincoln_2012_v2_16x9">
  <a:themeElements>
    <a:clrScheme name="Custom 1">
      <a:dk1>
        <a:srgbClr val="000000"/>
      </a:dk1>
      <a:lt1>
        <a:srgbClr val="FFFFFF"/>
      </a:lt1>
      <a:dk2>
        <a:srgbClr val="000000"/>
      </a:dk2>
      <a:lt2>
        <a:srgbClr val="919191"/>
      </a:lt2>
      <a:accent1>
        <a:srgbClr val="618FFD"/>
      </a:accent1>
      <a:accent2>
        <a:srgbClr val="00AE00"/>
      </a:accent2>
      <a:accent3>
        <a:srgbClr val="FFFFFF"/>
      </a:accent3>
      <a:accent4>
        <a:srgbClr val="003767"/>
      </a:accent4>
      <a:accent5>
        <a:srgbClr val="D2DCF2"/>
      </a:accent5>
      <a:accent6>
        <a:srgbClr val="009D00"/>
      </a:accent6>
      <a:hlink>
        <a:srgbClr val="FC0128"/>
      </a:hlink>
      <a:folHlink>
        <a:srgbClr val="CECECE"/>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2DCF2"/>
        </a:solidFill>
        <a:ln w="12700">
          <a:solidFill>
            <a:schemeClr val="tx1"/>
          </a:solidFill>
        </a:ln>
      </a:spPr>
      <a:bodyPr rtlCol="0" anchor="ctr"/>
      <a:lstStyle>
        <a:defPPr algn="ctr">
          <a:defRPr sz="1400" b="1"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sz="1400" b="1"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Lincoln_2012_v2_16x9</Template>
  <TotalTime>26225</TotalTime>
  <Words>937</Words>
  <Application>Microsoft Macintosh PowerPoint</Application>
  <PresentationFormat>Custom</PresentationFormat>
  <Paragraphs>192</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ＭＳ Ｐゴシック</vt:lpstr>
      <vt:lpstr>Arial</vt:lpstr>
      <vt:lpstr>Arial Narrow</vt:lpstr>
      <vt:lpstr>Calibri</vt:lpstr>
      <vt:lpstr>Cambria Math</vt:lpstr>
      <vt:lpstr>Courier New</vt:lpstr>
      <vt:lpstr>Lincoln_2012_v2_16x9</vt:lpstr>
      <vt:lpstr>Keylime Trust in the Cloud</vt:lpstr>
      <vt:lpstr>Cloud Customer Need: Trust</vt:lpstr>
      <vt:lpstr>Approach</vt:lpstr>
      <vt:lpstr>Once Upon a Time, I Started Trusting My System…</vt:lpstr>
      <vt:lpstr>Once Upon a Time, I Started Trusting My System…</vt:lpstr>
      <vt:lpstr>Trusted Platform Module  Hardware Root of Trust</vt:lpstr>
      <vt:lpstr>Using the TPM: Integrity</vt:lpstr>
      <vt:lpstr>Why isn’t the TPM used in the Cloud?</vt:lpstr>
      <vt:lpstr>Introducing Keylime</vt:lpstr>
      <vt:lpstr>Keylime Architecture: Components</vt:lpstr>
      <vt:lpstr>Keylime: Secure Bootstrapping</vt:lpstr>
      <vt:lpstr>Keylime: System Integrity Monitoring</vt:lpstr>
      <vt:lpstr>Performance</vt:lpstr>
      <vt:lpstr>Benefits</vt:lpstr>
      <vt:lpstr>Ask</vt:lpstr>
      <vt:lpstr>Contact Information</vt:lpstr>
    </vt:vector>
  </TitlesOfParts>
  <Company>MIT Lincoln Laboratory</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David O. Caplan</dc:title>
  <dc:creator>DO17404</dc:creator>
  <cp:lastModifiedBy>Microsoft Office User</cp:lastModifiedBy>
  <cp:revision>775</cp:revision>
  <cp:lastPrinted>2015-03-20T18:00:05Z</cp:lastPrinted>
  <dcterms:created xsi:type="dcterms:W3CDTF">2015-02-17T13:11:33Z</dcterms:created>
  <dcterms:modified xsi:type="dcterms:W3CDTF">2018-05-04T16:56:23Z</dcterms:modified>
</cp:coreProperties>
</file>