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52" r:id="rId1"/>
  </p:sldMasterIdLst>
  <p:notesMasterIdLst>
    <p:notesMasterId r:id="rId24"/>
  </p:notesMasterIdLst>
  <p:sldIdLst>
    <p:sldId id="256" r:id="rId2"/>
    <p:sldId id="257" r:id="rId3"/>
    <p:sldId id="266" r:id="rId4"/>
    <p:sldId id="270" r:id="rId5"/>
    <p:sldId id="269" r:id="rId6"/>
    <p:sldId id="277" r:id="rId7"/>
    <p:sldId id="278" r:id="rId8"/>
    <p:sldId id="271" r:id="rId9"/>
    <p:sldId id="267" r:id="rId10"/>
    <p:sldId id="275" r:id="rId11"/>
    <p:sldId id="276" r:id="rId12"/>
    <p:sldId id="272" r:id="rId13"/>
    <p:sldId id="259" r:id="rId14"/>
    <p:sldId id="260" r:id="rId15"/>
    <p:sldId id="261" r:id="rId16"/>
    <p:sldId id="262" r:id="rId17"/>
    <p:sldId id="274" r:id="rId18"/>
    <p:sldId id="263" r:id="rId19"/>
    <p:sldId id="264" r:id="rId20"/>
    <p:sldId id="279" r:id="rId21"/>
    <p:sldId id="268" r:id="rId22"/>
    <p:sldId id="265" r:id="rId23"/>
  </p:sldIdLst>
  <p:sldSz cx="9144000" cy="6858000" type="screen4x3"/>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16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19AF68-1765-4D3F-A77B-2E8028F92D43}" v="1" dt="2024-06-24T09:15:56.445"/>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07" autoAdjust="0"/>
    <p:restoredTop sz="94660"/>
  </p:normalViewPr>
  <p:slideViewPr>
    <p:cSldViewPr>
      <p:cViewPr varScale="1">
        <p:scale>
          <a:sx n="78" d="100"/>
          <a:sy n="78" d="100"/>
        </p:scale>
        <p:origin x="1502" y="62"/>
      </p:cViewPr>
      <p:guideLst>
        <p:guide orient="horz" pos="2880"/>
        <p:guide pos="162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AF7E0DDB-9C72-4CFB-B9DB-888D08DA71A1}" type="datetimeFigureOut">
              <a:rPr lang="en-IN" smtClean="0"/>
              <a:t>24-06-2024</a:t>
            </a:fld>
            <a:endParaRPr lang="en-IN"/>
          </a:p>
        </p:txBody>
      </p:sp>
      <p:sp>
        <p:nvSpPr>
          <p:cNvPr id="4" name="Slide Image Placeholder 3"/>
          <p:cNvSpPr>
            <a:spLocks noGrp="1" noRot="1" noChangeAspect="1"/>
          </p:cNvSpPr>
          <p:nvPr>
            <p:ph type="sldImg" idx="2"/>
          </p:nvPr>
        </p:nvSpPr>
        <p:spPr>
          <a:xfrm>
            <a:off x="4552950" y="857250"/>
            <a:ext cx="30861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4B4E329-1148-419A-89D4-D39CED40AD05}" type="slidenum">
              <a:rPr lang="en-IN" smtClean="0"/>
              <a:t>‹#›</a:t>
            </a:fld>
            <a:endParaRPr lang="en-IN"/>
          </a:p>
        </p:txBody>
      </p:sp>
    </p:spTree>
    <p:extLst>
      <p:ext uri="{BB962C8B-B14F-4D97-AF65-F5344CB8AC3E}">
        <p14:creationId xmlns:p14="http://schemas.microsoft.com/office/powerpoint/2010/main" val="16265882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4B4E329-1148-419A-89D4-D39CED40AD05}" type="slidenum">
              <a:rPr lang="en-IN" smtClean="0"/>
              <a:t>8</a:t>
            </a:fld>
            <a:endParaRPr lang="en-IN"/>
          </a:p>
        </p:txBody>
      </p:sp>
    </p:spTree>
    <p:extLst>
      <p:ext uri="{BB962C8B-B14F-4D97-AF65-F5344CB8AC3E}">
        <p14:creationId xmlns:p14="http://schemas.microsoft.com/office/powerpoint/2010/main" val="3101804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4B4E329-1148-419A-89D4-D39CED40AD05}" type="slidenum">
              <a:rPr lang="en-IN" smtClean="0"/>
              <a:t>12</a:t>
            </a:fld>
            <a:endParaRPr lang="en-IN"/>
          </a:p>
        </p:txBody>
      </p:sp>
    </p:spTree>
    <p:extLst>
      <p:ext uri="{BB962C8B-B14F-4D97-AF65-F5344CB8AC3E}">
        <p14:creationId xmlns:p14="http://schemas.microsoft.com/office/powerpoint/2010/main" val="24090471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47" y="1122363"/>
            <a:ext cx="7773308"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685347" y="3602038"/>
            <a:ext cx="777330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6/24/2024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28575">
              <a:spcBef>
                <a:spcPts val="41"/>
              </a:spcBef>
            </a:pPr>
            <a:fld id="{81D60167-4931-47E6-BA6A-407CBD079E47}" type="slidenum">
              <a:rPr lang="en-IN" spc="8" smtClean="0"/>
              <a:pPr marL="28575">
                <a:spcBef>
                  <a:spcPts val="41"/>
                </a:spcBef>
              </a:pPr>
              <a:t>‹#›</a:t>
            </a:fld>
            <a:endParaRPr lang="en-IN" spc="8" dirty="0"/>
          </a:p>
        </p:txBody>
      </p:sp>
    </p:spTree>
    <p:extLst>
      <p:ext uri="{BB962C8B-B14F-4D97-AF65-F5344CB8AC3E}">
        <p14:creationId xmlns:p14="http://schemas.microsoft.com/office/powerpoint/2010/main" val="2116797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55" y="4289373"/>
            <a:ext cx="7775673"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355" y="621322"/>
            <a:ext cx="7775673"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5108728"/>
            <a:ext cx="7774499"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6/24/2024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28575">
              <a:spcBef>
                <a:spcPts val="41"/>
              </a:spcBef>
            </a:pPr>
            <a:fld id="{81D60167-4931-47E6-BA6A-407CBD079E47}" type="slidenum">
              <a:rPr lang="en-IN" spc="8" smtClean="0"/>
              <a:pPr marL="28575">
                <a:spcBef>
                  <a:spcPts val="41"/>
                </a:spcBef>
              </a:pPr>
              <a:t>‹#›</a:t>
            </a:fld>
            <a:endParaRPr lang="en-IN" spc="8" dirty="0"/>
          </a:p>
        </p:txBody>
      </p:sp>
    </p:spTree>
    <p:extLst>
      <p:ext uri="{BB962C8B-B14F-4D97-AF65-F5344CB8AC3E}">
        <p14:creationId xmlns:p14="http://schemas.microsoft.com/office/powerpoint/2010/main" val="457002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609601"/>
            <a:ext cx="776532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7" y="4204820"/>
            <a:ext cx="776532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6/24/2024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28575">
              <a:spcBef>
                <a:spcPts val="41"/>
              </a:spcBef>
            </a:pPr>
            <a:fld id="{81D60167-4931-47E6-BA6A-407CBD079E47}" type="slidenum">
              <a:rPr lang="en-IN" spc="8" smtClean="0"/>
              <a:pPr marL="28575">
                <a:spcBef>
                  <a:spcPts val="41"/>
                </a:spcBef>
              </a:pPr>
              <a:t>‹#›</a:t>
            </a:fld>
            <a:endParaRPr lang="en-IN" spc="8" dirty="0"/>
          </a:p>
        </p:txBody>
      </p:sp>
    </p:spTree>
    <p:extLst>
      <p:ext uri="{BB962C8B-B14F-4D97-AF65-F5344CB8AC3E}">
        <p14:creationId xmlns:p14="http://schemas.microsoft.com/office/powerpoint/2010/main" val="38421955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2"/>
            <a:ext cx="6564224"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345" y="4204821"/>
            <a:ext cx="776532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6/24/2024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28575">
              <a:spcBef>
                <a:spcPts val="41"/>
              </a:spcBef>
            </a:pPr>
            <a:fld id="{81D60167-4931-47E6-BA6A-407CBD079E47}" type="slidenum">
              <a:rPr lang="en-IN" spc="8" smtClean="0"/>
              <a:pPr marL="28575">
                <a:spcBef>
                  <a:spcPts val="41"/>
                </a:spcBef>
              </a:pPr>
              <a:t>‹#›</a:t>
            </a:fld>
            <a:endParaRPr lang="en-IN" spc="8" dirty="0"/>
          </a:p>
        </p:txBody>
      </p:sp>
      <p:sp>
        <p:nvSpPr>
          <p:cNvPr id="10" name="TextBox 9"/>
          <p:cNvSpPr txBox="1"/>
          <p:nvPr/>
        </p:nvSpPr>
        <p:spPr>
          <a:xfrm>
            <a:off x="505245" y="641749"/>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946721" y="3073376"/>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867319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55" y="2126943"/>
            <a:ext cx="7766495"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6" y="4650556"/>
            <a:ext cx="776532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6/24/2024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28575">
              <a:spcBef>
                <a:spcPts val="41"/>
              </a:spcBef>
            </a:pPr>
            <a:fld id="{81D60167-4931-47E6-BA6A-407CBD079E47}" type="slidenum">
              <a:rPr lang="en-IN" spc="8" smtClean="0"/>
              <a:pPr marL="28575">
                <a:spcBef>
                  <a:spcPts val="41"/>
                </a:spcBef>
              </a:pPr>
              <a:t>‹#›</a:t>
            </a:fld>
            <a:endParaRPr lang="en-IN" spc="8" dirty="0"/>
          </a:p>
        </p:txBody>
      </p:sp>
    </p:spTree>
    <p:extLst>
      <p:ext uri="{BB962C8B-B14F-4D97-AF65-F5344CB8AC3E}">
        <p14:creationId xmlns:p14="http://schemas.microsoft.com/office/powerpoint/2010/main" val="38210167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5" y="609601"/>
            <a:ext cx="776532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46" y="2088320"/>
            <a:ext cx="2474217"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346" y="2911624"/>
            <a:ext cx="2474217"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33658" y="2088320"/>
            <a:ext cx="2473919"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33659" y="2911624"/>
            <a:ext cx="247486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79974" y="2088320"/>
            <a:ext cx="246840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82260" y="2911624"/>
            <a:ext cx="2468408"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6/24/2024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28575">
              <a:spcBef>
                <a:spcPts val="41"/>
              </a:spcBef>
            </a:pPr>
            <a:fld id="{81D60167-4931-47E6-BA6A-407CBD079E47}" type="slidenum">
              <a:rPr lang="en-IN" spc="8" smtClean="0"/>
              <a:pPr marL="28575">
                <a:spcBef>
                  <a:spcPts val="41"/>
                </a:spcBef>
              </a:pPr>
              <a:t>‹#›</a:t>
            </a:fld>
            <a:endParaRPr lang="en-IN" spc="8" dirty="0"/>
          </a:p>
        </p:txBody>
      </p:sp>
    </p:spTree>
    <p:extLst>
      <p:ext uri="{BB962C8B-B14F-4D97-AF65-F5344CB8AC3E}">
        <p14:creationId xmlns:p14="http://schemas.microsoft.com/office/powerpoint/2010/main" val="32072937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346" y="609601"/>
            <a:ext cx="776532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47" y="3989147"/>
            <a:ext cx="2474216"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819015" y="2092235"/>
            <a:ext cx="2205038"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47" y="4565409"/>
            <a:ext cx="2474216"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32026" y="3989147"/>
            <a:ext cx="2474237"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426747" y="2092235"/>
            <a:ext cx="2197894"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11" y="4565408"/>
            <a:ext cx="2475252"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80067" y="3989147"/>
            <a:ext cx="246742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6114603" y="2092235"/>
            <a:ext cx="219908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9973" y="4565410"/>
            <a:ext cx="2470694" cy="122579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6/24/2024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28575">
              <a:spcBef>
                <a:spcPts val="41"/>
              </a:spcBef>
            </a:pPr>
            <a:fld id="{81D60167-4931-47E6-BA6A-407CBD079E47}" type="slidenum">
              <a:rPr lang="en-IN" spc="8" smtClean="0"/>
              <a:pPr marL="28575">
                <a:spcBef>
                  <a:spcPts val="41"/>
                </a:spcBef>
              </a:pPr>
              <a:t>‹#›</a:t>
            </a:fld>
            <a:endParaRPr lang="en-IN" spc="8" dirty="0"/>
          </a:p>
        </p:txBody>
      </p:sp>
    </p:spTree>
    <p:extLst>
      <p:ext uri="{BB962C8B-B14F-4D97-AF65-F5344CB8AC3E}">
        <p14:creationId xmlns:p14="http://schemas.microsoft.com/office/powerpoint/2010/main" val="2570989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6/24/2024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28575">
              <a:spcBef>
                <a:spcPts val="41"/>
              </a:spcBef>
            </a:pPr>
            <a:fld id="{81D60167-4931-47E6-BA6A-407CBD079E47}" type="slidenum">
              <a:rPr lang="en-IN" spc="8" smtClean="0"/>
              <a:pPr marL="28575">
                <a:spcBef>
                  <a:spcPts val="41"/>
                </a:spcBef>
              </a:pPr>
              <a:t>‹#›</a:t>
            </a:fld>
            <a:endParaRPr lang="en-IN" spc="8" dirty="0"/>
          </a:p>
        </p:txBody>
      </p:sp>
    </p:spTree>
    <p:extLst>
      <p:ext uri="{BB962C8B-B14F-4D97-AF65-F5344CB8AC3E}">
        <p14:creationId xmlns:p14="http://schemas.microsoft.com/office/powerpoint/2010/main" val="25362959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609600"/>
            <a:ext cx="1906993"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346" y="609600"/>
            <a:ext cx="5744029"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6/24/2024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28575">
              <a:spcBef>
                <a:spcPts val="41"/>
              </a:spcBef>
            </a:pPr>
            <a:fld id="{81D60167-4931-47E6-BA6A-407CBD079E47}" type="slidenum">
              <a:rPr lang="en-IN" spc="8" smtClean="0"/>
              <a:pPr marL="28575">
                <a:spcBef>
                  <a:spcPts val="41"/>
                </a:spcBef>
              </a:pPr>
              <a:t>‹#›</a:t>
            </a:fld>
            <a:endParaRPr lang="en-IN" spc="8" dirty="0"/>
          </a:p>
        </p:txBody>
      </p:sp>
    </p:spTree>
    <p:extLst>
      <p:ext uri="{BB962C8B-B14F-4D97-AF65-F5344CB8AC3E}">
        <p14:creationId xmlns:p14="http://schemas.microsoft.com/office/powerpoint/2010/main" val="40106942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396681" y="2067305"/>
            <a:ext cx="4350638" cy="369332"/>
          </a:xfrm>
          <a:prstGeom prst="rect">
            <a:avLst/>
          </a:prstGeom>
        </p:spPr>
        <p:txBody>
          <a:bodyPr wrap="square" lIns="0" tIns="0" rIns="0" bIns="0">
            <a:spAutoFit/>
          </a:bodyPr>
          <a:lstStyle>
            <a:lvl1pPr>
              <a:defRPr sz="24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371600" y="3840480"/>
            <a:ext cx="6400800" cy="23083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6" name="Holder 6"/>
          <p:cNvSpPr>
            <a:spLocks noGrp="1"/>
          </p:cNvSpPr>
          <p:nvPr>
            <p:ph type="sldNum" sz="quarter" idx="7"/>
          </p:nvPr>
        </p:nvSpPr>
        <p:spPr/>
        <p:txBody>
          <a:bodyPr lIns="0" tIns="0" rIns="0" bIns="0"/>
          <a:lstStyle>
            <a:lvl1pPr>
              <a:defRPr sz="825" b="0" i="0">
                <a:solidFill>
                  <a:srgbClr val="2D936B"/>
                </a:solidFill>
                <a:latin typeface="Trebuchet MS"/>
                <a:cs typeface="Trebuchet MS"/>
              </a:defRPr>
            </a:lvl1pPr>
          </a:lstStyle>
          <a:p>
            <a:pPr marL="28575">
              <a:spcBef>
                <a:spcPts val="41"/>
              </a:spcBef>
            </a:pPr>
            <a:fld id="{81D60167-4931-47E6-BA6A-407CBD079E47}" type="slidenum">
              <a:rPr lang="en-IN" spc="8" smtClean="0"/>
              <a:pPr marL="28575">
                <a:spcBef>
                  <a:spcPts val="41"/>
                </a:spcBef>
              </a:pPr>
              <a:t>‹#›</a:t>
            </a:fld>
            <a:endParaRPr lang="en-IN" spc="8" dirty="0"/>
          </a:p>
        </p:txBody>
      </p:sp>
    </p:spTree>
    <p:extLst>
      <p:ext uri="{BB962C8B-B14F-4D97-AF65-F5344CB8AC3E}">
        <p14:creationId xmlns:p14="http://schemas.microsoft.com/office/powerpoint/2010/main" val="1675876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6/24/2024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28575">
              <a:spcBef>
                <a:spcPts val="41"/>
              </a:spcBef>
            </a:pPr>
            <a:fld id="{81D60167-4931-47E6-BA6A-407CBD079E47}" type="slidenum">
              <a:rPr lang="en-IN" spc="8" smtClean="0"/>
              <a:pPr marL="28575">
                <a:spcBef>
                  <a:spcPts val="41"/>
                </a:spcBef>
              </a:pPr>
              <a:t>‹#›</a:t>
            </a:fld>
            <a:endParaRPr lang="en-IN" spc="8" dirty="0"/>
          </a:p>
        </p:txBody>
      </p:sp>
    </p:spTree>
    <p:extLst>
      <p:ext uri="{BB962C8B-B14F-4D97-AF65-F5344CB8AC3E}">
        <p14:creationId xmlns:p14="http://schemas.microsoft.com/office/powerpoint/2010/main" val="1728900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21933" y="657227"/>
            <a:ext cx="7300134"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921933" y="3602039"/>
            <a:ext cx="7300134"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6/24/2024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28575">
              <a:spcBef>
                <a:spcPts val="41"/>
              </a:spcBef>
            </a:pPr>
            <a:fld id="{81D60167-4931-47E6-BA6A-407CBD079E47}" type="slidenum">
              <a:rPr lang="en-IN" spc="8" smtClean="0"/>
              <a:pPr marL="28575">
                <a:spcBef>
                  <a:spcPts val="41"/>
                </a:spcBef>
              </a:pPr>
              <a:t>‹#›</a:t>
            </a:fld>
            <a:endParaRPr lang="en-IN" spc="8" dirty="0"/>
          </a:p>
        </p:txBody>
      </p:sp>
    </p:spTree>
    <p:extLst>
      <p:ext uri="{BB962C8B-B14F-4D97-AF65-F5344CB8AC3E}">
        <p14:creationId xmlns:p14="http://schemas.microsoft.com/office/powerpoint/2010/main" val="185889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85346" y="2088320"/>
            <a:ext cx="3829503"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0052" y="2088320"/>
            <a:ext cx="3820616"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6/24/2024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28575">
              <a:spcBef>
                <a:spcPts val="41"/>
              </a:spcBef>
            </a:pPr>
            <a:fld id="{81D60167-4931-47E6-BA6A-407CBD079E47}" type="slidenum">
              <a:rPr lang="en-IN" spc="8" smtClean="0"/>
              <a:pPr marL="28575">
                <a:spcBef>
                  <a:spcPts val="41"/>
                </a:spcBef>
              </a:pPr>
              <a:t>‹#›</a:t>
            </a:fld>
            <a:endParaRPr lang="en-IN" spc="8" dirty="0"/>
          </a:p>
        </p:txBody>
      </p:sp>
    </p:spTree>
    <p:extLst>
      <p:ext uri="{BB962C8B-B14F-4D97-AF65-F5344CB8AC3E}">
        <p14:creationId xmlns:p14="http://schemas.microsoft.com/office/powerpoint/2010/main" val="3580301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5427" y="2088320"/>
            <a:ext cx="3600326"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346" y="2912232"/>
            <a:ext cx="3830406"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9230" y="2088320"/>
            <a:ext cx="3591437"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912232"/>
            <a:ext cx="382151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6/24/2024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28575">
              <a:spcBef>
                <a:spcPts val="41"/>
              </a:spcBef>
            </a:pPr>
            <a:fld id="{81D60167-4931-47E6-BA6A-407CBD079E47}" type="slidenum">
              <a:rPr lang="en-IN" spc="8" smtClean="0"/>
              <a:pPr marL="28575">
                <a:spcBef>
                  <a:spcPts val="41"/>
                </a:spcBef>
              </a:pPr>
              <a:t>‹#›</a:t>
            </a:fld>
            <a:endParaRPr lang="en-IN" spc="8" dirty="0"/>
          </a:p>
        </p:txBody>
      </p:sp>
    </p:spTree>
    <p:extLst>
      <p:ext uri="{BB962C8B-B14F-4D97-AF65-F5344CB8AC3E}">
        <p14:creationId xmlns:p14="http://schemas.microsoft.com/office/powerpoint/2010/main" val="2105537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6/24/2024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28575">
              <a:spcBef>
                <a:spcPts val="41"/>
              </a:spcBef>
            </a:pPr>
            <a:fld id="{81D60167-4931-47E6-BA6A-407CBD079E47}" type="slidenum">
              <a:rPr lang="en-IN" spc="8" smtClean="0"/>
              <a:pPr marL="28575">
                <a:spcBef>
                  <a:spcPts val="41"/>
                </a:spcBef>
              </a:pPr>
              <a:t>‹#›</a:t>
            </a:fld>
            <a:endParaRPr lang="en-IN" spc="8" dirty="0"/>
          </a:p>
        </p:txBody>
      </p:sp>
    </p:spTree>
    <p:extLst>
      <p:ext uri="{BB962C8B-B14F-4D97-AF65-F5344CB8AC3E}">
        <p14:creationId xmlns:p14="http://schemas.microsoft.com/office/powerpoint/2010/main" val="1386108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6/24/2024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28575">
              <a:spcBef>
                <a:spcPts val="41"/>
              </a:spcBef>
            </a:pPr>
            <a:fld id="{81D60167-4931-47E6-BA6A-407CBD079E47}" type="slidenum">
              <a:rPr lang="en-IN" spc="8" smtClean="0"/>
              <a:pPr marL="28575">
                <a:spcBef>
                  <a:spcPts val="41"/>
                </a:spcBef>
              </a:pPr>
              <a:t>‹#›</a:t>
            </a:fld>
            <a:endParaRPr lang="en-IN" spc="8" dirty="0"/>
          </a:p>
        </p:txBody>
      </p:sp>
    </p:spTree>
    <p:extLst>
      <p:ext uri="{BB962C8B-B14F-4D97-AF65-F5344CB8AC3E}">
        <p14:creationId xmlns:p14="http://schemas.microsoft.com/office/powerpoint/2010/main" val="2700829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2949178"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3808548" y="609600"/>
            <a:ext cx="4642119"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7921" y="2971801"/>
            <a:ext cx="2949178"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6/24/2024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28575">
              <a:spcBef>
                <a:spcPts val="41"/>
              </a:spcBef>
            </a:pPr>
            <a:fld id="{81D60167-4931-47E6-BA6A-407CBD079E47}" type="slidenum">
              <a:rPr lang="en-IN" spc="8" smtClean="0"/>
              <a:pPr marL="28575">
                <a:spcBef>
                  <a:spcPts val="41"/>
                </a:spcBef>
              </a:pPr>
              <a:t>‹#›</a:t>
            </a:fld>
            <a:endParaRPr lang="en-IN" spc="8" dirty="0"/>
          </a:p>
        </p:txBody>
      </p:sp>
    </p:spTree>
    <p:extLst>
      <p:ext uri="{BB962C8B-B14F-4D97-AF65-F5344CB8AC3E}">
        <p14:creationId xmlns:p14="http://schemas.microsoft.com/office/powerpoint/2010/main" val="2674117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416760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49932" y="758881"/>
            <a:ext cx="2966938"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2971800"/>
            <a:ext cx="4171242"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6/24/2024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28575">
              <a:spcBef>
                <a:spcPts val="41"/>
              </a:spcBef>
            </a:pPr>
            <a:fld id="{81D60167-4931-47E6-BA6A-407CBD079E47}" type="slidenum">
              <a:rPr lang="en-IN" spc="8" smtClean="0"/>
              <a:pPr marL="28575">
                <a:spcBef>
                  <a:spcPts val="41"/>
                </a:spcBef>
              </a:pPr>
              <a:t>‹#›</a:t>
            </a:fld>
            <a:endParaRPr lang="en-IN" spc="8" dirty="0"/>
          </a:p>
        </p:txBody>
      </p:sp>
    </p:spTree>
    <p:extLst>
      <p:ext uri="{BB962C8B-B14F-4D97-AF65-F5344CB8AC3E}">
        <p14:creationId xmlns:p14="http://schemas.microsoft.com/office/powerpoint/2010/main" val="1974972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7" y="609601"/>
            <a:ext cx="776532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46" y="2096064"/>
            <a:ext cx="776532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D8BD707-D9CF-40AE-B4C6-C98DA3205C09}" type="datetimeFigureOut">
              <a:rPr lang="en-US" smtClean="0"/>
              <a:t>6/24/2024</a:t>
            </a:fld>
            <a:endParaRPr lang="en-US"/>
          </a:p>
        </p:txBody>
      </p:sp>
      <p:sp>
        <p:nvSpPr>
          <p:cNvPr id="5" name="Footer Placeholder 4"/>
          <p:cNvSpPr>
            <a:spLocks noGrp="1"/>
          </p:cNvSpPr>
          <p:nvPr>
            <p:ph type="ftr" sz="quarter" idx="3"/>
          </p:nvPr>
        </p:nvSpPr>
        <p:spPr>
          <a:xfrm>
            <a:off x="685346" y="5883276"/>
            <a:ext cx="5004649"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tint val="75000"/>
                  </a:schemeClr>
                </a:solidFill>
              </a:defRPr>
            </a:lvl1pPr>
          </a:lstStyle>
          <a:p>
            <a:pPr marL="28575">
              <a:spcBef>
                <a:spcPts val="41"/>
              </a:spcBef>
            </a:pPr>
            <a:fld id="{81D60167-4931-47E6-BA6A-407CBD079E47}" type="slidenum">
              <a:rPr lang="en-IN" spc="8" smtClean="0"/>
              <a:pPr marL="28575">
                <a:spcBef>
                  <a:spcPts val="41"/>
                </a:spcBef>
              </a:pPr>
              <a:t>‹#›</a:t>
            </a:fld>
            <a:endParaRPr lang="en-IN" spc="8" dirty="0"/>
          </a:p>
        </p:txBody>
      </p:sp>
    </p:spTree>
    <p:extLst>
      <p:ext uri="{BB962C8B-B14F-4D97-AF65-F5344CB8AC3E}">
        <p14:creationId xmlns:p14="http://schemas.microsoft.com/office/powerpoint/2010/main" val="256131061"/>
      </p:ext>
    </p:extLst>
  </p:cSld>
  <p:clrMap bg1="dk1" tx1="lt1" bg2="dk2" tx2="lt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 id="2147483865" r:id="rId13"/>
    <p:sldLayoutId id="2147483866" r:id="rId14"/>
    <p:sldLayoutId id="2147483867" r:id="rId15"/>
    <p:sldLayoutId id="2147483868" r:id="rId16"/>
    <p:sldLayoutId id="2147483869" r:id="rId17"/>
    <p:sldLayoutId id="2147483870" r:id="rId18"/>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57214" y="1088626"/>
            <a:ext cx="1307306" cy="1000125"/>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sz="135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sz="1350"/>
            </a:p>
          </p:txBody>
        </p:sp>
      </p:grpSp>
      <p:sp>
        <p:nvSpPr>
          <p:cNvPr id="5" name="object 5"/>
          <p:cNvSpPr/>
          <p:nvPr/>
        </p:nvSpPr>
        <p:spPr>
          <a:xfrm>
            <a:off x="2108712" y="2286000"/>
            <a:ext cx="1250156" cy="1078706"/>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sz="1350"/>
          </a:p>
        </p:txBody>
      </p:sp>
      <p:sp>
        <p:nvSpPr>
          <p:cNvPr id="6" name="object 6"/>
          <p:cNvSpPr/>
          <p:nvPr/>
        </p:nvSpPr>
        <p:spPr>
          <a:xfrm>
            <a:off x="835820" y="5330033"/>
            <a:ext cx="542925" cy="464344"/>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sz="1350"/>
          </a:p>
        </p:txBody>
      </p:sp>
      <p:sp>
        <p:nvSpPr>
          <p:cNvPr id="11" name="object 11"/>
          <p:cNvSpPr txBox="1">
            <a:spLocks noGrp="1"/>
          </p:cNvSpPr>
          <p:nvPr>
            <p:ph type="sldNum" sz="quarter" idx="7"/>
          </p:nvPr>
        </p:nvSpPr>
        <p:spPr>
          <a:xfrm>
            <a:off x="5823305" y="1522565"/>
            <a:ext cx="471487" cy="132248"/>
          </a:xfrm>
          <a:prstGeom prst="rect">
            <a:avLst/>
          </a:prstGeom>
        </p:spPr>
        <p:txBody>
          <a:bodyPr vert="horz" wrap="square" lIns="0" tIns="5239" rIns="0" bIns="0" rtlCol="0" anchor="b">
            <a:spAutoFit/>
          </a:bodyPr>
          <a:lstStyle/>
          <a:p>
            <a:pPr marL="28575">
              <a:spcBef>
                <a:spcPts val="41"/>
              </a:spcBef>
            </a:pPr>
            <a:fld id="{81D60167-4931-47E6-BA6A-407CBD079E47}" type="slidenum">
              <a:rPr spc="8" dirty="0"/>
              <a:pPr marL="28575">
                <a:spcBef>
                  <a:spcPts val="41"/>
                </a:spcBef>
              </a:pPr>
              <a:t>1</a:t>
            </a:fld>
            <a:endParaRPr spc="8" dirty="0"/>
          </a:p>
        </p:txBody>
      </p:sp>
      <p:sp>
        <p:nvSpPr>
          <p:cNvPr id="17" name="TextBox 16">
            <a:extLst>
              <a:ext uri="{FF2B5EF4-FFF2-40B4-BE49-F238E27FC236}">
                <a16:creationId xmlns:a16="http://schemas.microsoft.com/office/drawing/2014/main" id="{B5593792-EEFB-9A40-40D8-E88DDEA02E37}"/>
              </a:ext>
            </a:extLst>
          </p:cNvPr>
          <p:cNvSpPr txBox="1"/>
          <p:nvPr/>
        </p:nvSpPr>
        <p:spPr>
          <a:xfrm>
            <a:off x="3804004" y="1298789"/>
            <a:ext cx="4510087" cy="707886"/>
          </a:xfrm>
          <a:prstGeom prst="rect">
            <a:avLst/>
          </a:prstGeom>
          <a:noFill/>
        </p:spPr>
        <p:txBody>
          <a:bodyPr wrap="square" rtlCol="0">
            <a:spAutoFit/>
          </a:bodyPr>
          <a:lstStyle/>
          <a:p>
            <a:r>
              <a:rPr lang="en-US" sz="4000" dirty="0">
                <a:latin typeface="Algerian" panose="04020705040A02060702" pitchFamily="82" charset="0"/>
              </a:rPr>
              <a:t>MANTINA PRASAD</a:t>
            </a:r>
            <a:endParaRPr lang="en-IN" sz="4000" dirty="0">
              <a:latin typeface="Algerian" panose="04020705040A02060702" pitchFamily="82" charset="0"/>
            </a:endParaRPr>
          </a:p>
        </p:txBody>
      </p:sp>
      <p:sp>
        <p:nvSpPr>
          <p:cNvPr id="18" name="TextBox 17">
            <a:extLst>
              <a:ext uri="{FF2B5EF4-FFF2-40B4-BE49-F238E27FC236}">
                <a16:creationId xmlns:a16="http://schemas.microsoft.com/office/drawing/2014/main" id="{ED3966F3-B7C7-5738-B21B-0738FF64C649}"/>
              </a:ext>
            </a:extLst>
          </p:cNvPr>
          <p:cNvSpPr txBox="1"/>
          <p:nvPr/>
        </p:nvSpPr>
        <p:spPr>
          <a:xfrm>
            <a:off x="4876800" y="2329172"/>
            <a:ext cx="3048000" cy="523220"/>
          </a:xfrm>
          <a:prstGeom prst="rect">
            <a:avLst/>
          </a:prstGeom>
          <a:noFill/>
        </p:spPr>
        <p:txBody>
          <a:bodyPr wrap="square" rtlCol="0">
            <a:spAutoFit/>
          </a:bodyPr>
          <a:lstStyle/>
          <a:p>
            <a:r>
              <a:rPr lang="en-US" sz="2800" dirty="0">
                <a:latin typeface="Algerian" panose="04020705040A02060702" pitchFamily="82" charset="0"/>
              </a:rPr>
              <a:t>FINAL PROJCET</a:t>
            </a:r>
            <a:endParaRPr lang="en-IN" sz="2800" dirty="0">
              <a:latin typeface="Algerian" panose="04020705040A02060702" pitchFamily="82" charset="0"/>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881FE6FD-7CCB-050E-F9FA-0D781923D7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219200"/>
            <a:ext cx="6896100" cy="361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2005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Keylogger: A Virtual Eye On Keyboard - Pianalytix - Build Real-World Tech  Projects">
            <a:extLst>
              <a:ext uri="{FF2B5EF4-FFF2-40B4-BE49-F238E27FC236}">
                <a16:creationId xmlns:a16="http://schemas.microsoft.com/office/drawing/2014/main" id="{E184D363-C668-218F-3774-B596F52674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685800"/>
            <a:ext cx="5919788" cy="59041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3447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4AD029-AEEB-E217-1B4E-9D982F520620}"/>
              </a:ext>
            </a:extLst>
          </p:cNvPr>
          <p:cNvSpPr txBox="1"/>
          <p:nvPr/>
        </p:nvSpPr>
        <p:spPr>
          <a:xfrm flipH="1">
            <a:off x="304800" y="228600"/>
            <a:ext cx="10693275" cy="461665"/>
          </a:xfrm>
          <a:prstGeom prst="rect">
            <a:avLst/>
          </a:prstGeom>
          <a:noFill/>
        </p:spPr>
        <p:txBody>
          <a:bodyPr wrap="square" rtlCol="0">
            <a:spAutoFit/>
          </a:bodyPr>
          <a:lstStyle/>
          <a:p>
            <a:r>
              <a:rPr lang="en-US" sz="2400" dirty="0"/>
              <a:t>1.USB KEYLOGGER </a:t>
            </a:r>
            <a:r>
              <a:rPr lang="en-IN" sz="2400" dirty="0"/>
              <a:t>:</a:t>
            </a:r>
            <a:endParaRPr lang="en-US" sz="2400" dirty="0"/>
          </a:p>
        </p:txBody>
      </p:sp>
      <p:sp>
        <p:nvSpPr>
          <p:cNvPr id="4" name="TextBox 3">
            <a:extLst>
              <a:ext uri="{FF2B5EF4-FFF2-40B4-BE49-F238E27FC236}">
                <a16:creationId xmlns:a16="http://schemas.microsoft.com/office/drawing/2014/main" id="{152557BE-87B5-18A1-456D-C6FE11C5A859}"/>
              </a:ext>
            </a:extLst>
          </p:cNvPr>
          <p:cNvSpPr txBox="1"/>
          <p:nvPr/>
        </p:nvSpPr>
        <p:spPr>
          <a:xfrm>
            <a:off x="431737" y="1219200"/>
            <a:ext cx="8026463" cy="1384995"/>
          </a:xfrm>
          <a:prstGeom prst="rect">
            <a:avLst/>
          </a:prstGeom>
          <a:noFill/>
        </p:spPr>
        <p:txBody>
          <a:bodyPr wrap="square" rtlCol="0">
            <a:spAutoFit/>
          </a:bodyPr>
          <a:lstStyle/>
          <a:p>
            <a:r>
              <a:rPr lang="en-US" sz="2000" dirty="0"/>
              <a:t>These are computer key-logger which has to be to connect to a computer and steals the </a:t>
            </a:r>
            <a:r>
              <a:rPr lang="en-US" sz="2000" dirty="0" err="1"/>
              <a:t>data.also</a:t>
            </a:r>
            <a:r>
              <a:rPr lang="en-US" sz="2000" dirty="0"/>
              <a:t> some circuit are built into a keyboard so no external wire I used or shoes on the keyboard</a:t>
            </a:r>
            <a:endParaRPr lang="en-IN" sz="2000" dirty="0"/>
          </a:p>
          <a:p>
            <a:endParaRPr lang="en-IN" sz="2400" dirty="0"/>
          </a:p>
        </p:txBody>
      </p:sp>
      <p:sp>
        <p:nvSpPr>
          <p:cNvPr id="5" name="TextBox 4">
            <a:extLst>
              <a:ext uri="{FF2B5EF4-FFF2-40B4-BE49-F238E27FC236}">
                <a16:creationId xmlns:a16="http://schemas.microsoft.com/office/drawing/2014/main" id="{FC41D3B0-DAA7-88F6-F4DC-F4EED80603DD}"/>
              </a:ext>
            </a:extLst>
          </p:cNvPr>
          <p:cNvSpPr txBox="1"/>
          <p:nvPr/>
        </p:nvSpPr>
        <p:spPr>
          <a:xfrm>
            <a:off x="431737" y="2819400"/>
            <a:ext cx="4086375" cy="461665"/>
          </a:xfrm>
          <a:prstGeom prst="rect">
            <a:avLst/>
          </a:prstGeom>
          <a:noFill/>
        </p:spPr>
        <p:txBody>
          <a:bodyPr wrap="none" rtlCol="0">
            <a:spAutoFit/>
          </a:bodyPr>
          <a:lstStyle/>
          <a:p>
            <a:r>
              <a:rPr lang="en-US" sz="2400" dirty="0"/>
              <a:t>2.SMART PHONE SENSORS:</a:t>
            </a:r>
            <a:endParaRPr lang="en-IN" sz="2400" dirty="0"/>
          </a:p>
        </p:txBody>
      </p:sp>
      <p:sp>
        <p:nvSpPr>
          <p:cNvPr id="6" name="TextBox 5">
            <a:extLst>
              <a:ext uri="{FF2B5EF4-FFF2-40B4-BE49-F238E27FC236}">
                <a16:creationId xmlns:a16="http://schemas.microsoft.com/office/drawing/2014/main" id="{38928F9B-DFE9-AD23-A584-CB2507E75C2B}"/>
              </a:ext>
            </a:extLst>
          </p:cNvPr>
          <p:cNvSpPr txBox="1"/>
          <p:nvPr/>
        </p:nvSpPr>
        <p:spPr>
          <a:xfrm>
            <a:off x="413315" y="3810000"/>
            <a:ext cx="8121086" cy="1754326"/>
          </a:xfrm>
          <a:prstGeom prst="rect">
            <a:avLst/>
          </a:prstGeom>
          <a:noFill/>
        </p:spPr>
        <p:txBody>
          <a:bodyPr wrap="square" rtlCol="0">
            <a:spAutoFit/>
          </a:bodyPr>
          <a:lstStyle/>
          <a:p>
            <a:r>
              <a:rPr lang="en-US" dirty="0"/>
              <a:t>Some cool android tricks are also used as key logger such as android  </a:t>
            </a:r>
            <a:r>
              <a:rPr lang="en-US" dirty="0" err="1"/>
              <a:t>accelemeter</a:t>
            </a:r>
            <a:r>
              <a:rPr lang="en-US" dirty="0"/>
              <a:t> sensor which when place near to the keyboard can sense </a:t>
            </a:r>
            <a:r>
              <a:rPr lang="en-US" dirty="0" err="1"/>
              <a:t>thevibration</a:t>
            </a:r>
            <a:r>
              <a:rPr lang="en-US" dirty="0"/>
              <a:t> and the graph then used to convert it to sentences ,this technique </a:t>
            </a:r>
            <a:r>
              <a:rPr lang="en-US" dirty="0" err="1"/>
              <a:t>accurancy</a:t>
            </a:r>
            <a:r>
              <a:rPr lang="en-US" dirty="0"/>
              <a:t> is about 80%.Now adays </a:t>
            </a:r>
            <a:r>
              <a:rPr lang="en-US" dirty="0" err="1"/>
              <a:t>hacrackers</a:t>
            </a:r>
            <a:r>
              <a:rPr lang="en-US" dirty="0"/>
              <a:t> </a:t>
            </a:r>
            <a:r>
              <a:rPr lang="en-US" dirty="0" err="1"/>
              <a:t>areused</a:t>
            </a:r>
            <a:r>
              <a:rPr lang="en-US" dirty="0"/>
              <a:t> key-stoke logging </a:t>
            </a:r>
            <a:r>
              <a:rPr lang="en-US" dirty="0" err="1"/>
              <a:t>trojan,it</a:t>
            </a:r>
            <a:r>
              <a:rPr lang="en-US" dirty="0"/>
              <a:t> is a malware which is sent to a victims computer to steal the data and login details.</a:t>
            </a:r>
            <a:endParaRPr lang="en-IN" dirty="0"/>
          </a:p>
        </p:txBody>
      </p:sp>
    </p:spTree>
    <p:extLst>
      <p:ext uri="{BB962C8B-B14F-4D97-AF65-F5344CB8AC3E}">
        <p14:creationId xmlns:p14="http://schemas.microsoft.com/office/powerpoint/2010/main" val="8999564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386636" y="4414837"/>
            <a:ext cx="2071688" cy="2443163"/>
            <a:chOff x="8696323" y="3024932"/>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sz="135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sz="1350"/>
            </a:p>
          </p:txBody>
        </p:sp>
        <p:pic>
          <p:nvPicPr>
            <p:cNvPr id="5" name="object 5"/>
            <p:cNvPicPr/>
            <p:nvPr/>
          </p:nvPicPr>
          <p:blipFill>
            <a:blip r:embed="rId2" cstate="print"/>
            <a:stretch>
              <a:fillRect/>
            </a:stretch>
          </p:blipFill>
          <p:spPr>
            <a:xfrm>
              <a:off x="8696323" y="3024932"/>
              <a:ext cx="2762250" cy="3257550"/>
            </a:xfrm>
            <a:prstGeom prst="rect">
              <a:avLst/>
            </a:prstGeom>
          </p:spPr>
        </p:pic>
      </p:grpSp>
      <p:sp>
        <p:nvSpPr>
          <p:cNvPr id="6" name="object 6"/>
          <p:cNvSpPr/>
          <p:nvPr/>
        </p:nvSpPr>
        <p:spPr>
          <a:xfrm>
            <a:off x="5022057" y="2128837"/>
            <a:ext cx="235744" cy="242888"/>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sz="1350"/>
          </a:p>
        </p:txBody>
      </p:sp>
      <p:sp>
        <p:nvSpPr>
          <p:cNvPr id="7" name="object 7"/>
          <p:cNvSpPr txBox="1">
            <a:spLocks noGrp="1"/>
          </p:cNvSpPr>
          <p:nvPr>
            <p:ph type="title"/>
          </p:nvPr>
        </p:nvSpPr>
        <p:spPr>
          <a:xfrm>
            <a:off x="-685800" y="304800"/>
            <a:ext cx="8043861" cy="454035"/>
          </a:xfrm>
          <a:prstGeom prst="rect">
            <a:avLst/>
          </a:prstGeom>
        </p:spPr>
        <p:txBody>
          <a:bodyPr vert="horz" wrap="square" lIns="0" tIns="12383" rIns="0" bIns="0" rtlCol="0" anchor="t">
            <a:spAutoFit/>
          </a:bodyPr>
          <a:lstStyle/>
          <a:p>
            <a:pPr marL="9525">
              <a:spcBef>
                <a:spcPts val="98"/>
              </a:spcBef>
              <a:tabLst>
                <a:tab pos="2045970" algn="l"/>
              </a:tabLst>
            </a:pPr>
            <a:r>
              <a:rPr sz="3188" spc="-15" dirty="0"/>
              <a:t>P</a:t>
            </a:r>
            <a:r>
              <a:rPr sz="3188" spc="11" dirty="0"/>
              <a:t>ROB</a:t>
            </a:r>
            <a:r>
              <a:rPr sz="3188" spc="41" dirty="0"/>
              <a:t>L</a:t>
            </a:r>
            <a:r>
              <a:rPr sz="3188" spc="-15" dirty="0"/>
              <a:t>E</a:t>
            </a:r>
            <a:r>
              <a:rPr sz="3188" spc="15" dirty="0"/>
              <a:t>M</a:t>
            </a:r>
            <a:r>
              <a:rPr lang="en-US" sz="3188" spc="15" dirty="0"/>
              <a:t> </a:t>
            </a:r>
            <a:r>
              <a:rPr sz="3188" spc="8" dirty="0"/>
              <a:t>S</a:t>
            </a:r>
            <a:r>
              <a:rPr sz="3188" spc="-278" dirty="0"/>
              <a:t>T</a:t>
            </a:r>
            <a:r>
              <a:rPr sz="3188" spc="-281" dirty="0"/>
              <a:t>A</a:t>
            </a:r>
            <a:r>
              <a:rPr sz="3188" spc="11" dirty="0"/>
              <a:t>T</a:t>
            </a:r>
            <a:r>
              <a:rPr sz="3188" spc="-8" dirty="0"/>
              <a:t>E</a:t>
            </a:r>
            <a:r>
              <a:rPr sz="3188" spc="-15" dirty="0"/>
              <a:t>ME</a:t>
            </a:r>
            <a:r>
              <a:rPr sz="3188" spc="8" dirty="0"/>
              <a:t>NT</a:t>
            </a:r>
            <a:endParaRPr sz="3188" dirty="0"/>
          </a:p>
        </p:txBody>
      </p:sp>
      <p:sp>
        <p:nvSpPr>
          <p:cNvPr id="10" name="object 10"/>
          <p:cNvSpPr txBox="1">
            <a:spLocks noGrp="1"/>
          </p:cNvSpPr>
          <p:nvPr>
            <p:ph type="sldNum" sz="quarter" idx="12"/>
          </p:nvPr>
        </p:nvSpPr>
        <p:spPr>
          <a:xfrm>
            <a:off x="5823305" y="1326357"/>
            <a:ext cx="471487" cy="328456"/>
          </a:xfrm>
          <a:prstGeom prst="rect">
            <a:avLst/>
          </a:prstGeom>
        </p:spPr>
        <p:txBody>
          <a:bodyPr vert="horz" wrap="square" lIns="0" tIns="5239" rIns="0" bIns="0" rtlCol="0" anchor="b">
            <a:spAutoFit/>
          </a:bodyPr>
          <a:lstStyle/>
          <a:p>
            <a:pPr marL="28575">
              <a:spcBef>
                <a:spcPts val="41"/>
              </a:spcBef>
            </a:pPr>
            <a:fld id="{81D60167-4931-47E6-BA6A-407CBD079E47}" type="slidenum">
              <a:rPr spc="8" dirty="0"/>
              <a:pPr marL="28575">
                <a:spcBef>
                  <a:spcPts val="41"/>
                </a:spcBef>
              </a:pPr>
              <a:t>13</a:t>
            </a:fld>
            <a:endParaRPr spc="8" dirty="0"/>
          </a:p>
        </p:txBody>
      </p:sp>
      <p:sp>
        <p:nvSpPr>
          <p:cNvPr id="12" name="TextBox 11">
            <a:extLst>
              <a:ext uri="{FF2B5EF4-FFF2-40B4-BE49-F238E27FC236}">
                <a16:creationId xmlns:a16="http://schemas.microsoft.com/office/drawing/2014/main" id="{32CCE16F-E384-34E7-5B4B-749ED989F92F}"/>
              </a:ext>
            </a:extLst>
          </p:cNvPr>
          <p:cNvSpPr txBox="1"/>
          <p:nvPr/>
        </p:nvSpPr>
        <p:spPr>
          <a:xfrm>
            <a:off x="531019" y="982176"/>
            <a:ext cx="8081961" cy="4893647"/>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marL="214313" indent="-214313">
              <a:buFont typeface="Wingdings"/>
              <a:buChar char="Ø"/>
            </a:pPr>
            <a:r>
              <a:rPr lang="en-US" sz="2000" dirty="0">
                <a:ea typeface="+mn-lt"/>
                <a:cs typeface="+mn-lt"/>
              </a:rPr>
              <a:t>In today's digital age, cybersecurity threats pose a significant risk to individuals and organizations alike. One such threat is the proliferation of keyloggers, both in the form of software and hardware, which clandestinely capture keystrokes made by users on computers and mobile devices. These keyloggers, when deployed maliciously, can compromise sensitive information, including passwords, credit card details, and confidential communications.</a:t>
            </a:r>
            <a:endParaRPr lang="en-US" sz="2000" dirty="0"/>
          </a:p>
          <a:p>
            <a:endParaRPr lang="en-US" sz="1350" dirty="0">
              <a:cs typeface="Calibri"/>
            </a:endParaRPr>
          </a:p>
          <a:p>
            <a:pPr marL="214313" indent="-214313">
              <a:buFont typeface="Wingdings"/>
              <a:buChar char="Ø"/>
            </a:pPr>
            <a:r>
              <a:rPr lang="en-US" sz="2000" dirty="0">
                <a:ea typeface="+mn-lt"/>
                <a:cs typeface="+mn-lt"/>
              </a:rPr>
              <a:t>While keyloggers can have legitimate uses, such as monitoring employee activity or parental control, their potential for misuse underscores the importance of developing robust security measures to protect against unauthorized access and exploitation. Furthermore, the ethical and legal implications of keyloggers necessitate careful consideration to ensure compliance with privacy regulations and respect for individual rights.</a:t>
            </a:r>
            <a:endParaRPr lang="en-US" sz="2000" dirty="0">
              <a:cs typeface="Calibri"/>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010400" y="4557087"/>
            <a:ext cx="2874499" cy="2438400"/>
            <a:chOff x="9353550" y="2409825"/>
            <a:chExt cx="3624263"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sz="135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sz="1350"/>
            </a:p>
          </p:txBody>
        </p:sp>
        <p:pic>
          <p:nvPicPr>
            <p:cNvPr id="5" name="object 5"/>
            <p:cNvPicPr/>
            <p:nvPr/>
          </p:nvPicPr>
          <p:blipFill>
            <a:blip r:embed="rId2" cstate="print"/>
            <a:stretch>
              <a:fillRect/>
            </a:stretch>
          </p:blipFill>
          <p:spPr>
            <a:xfrm>
              <a:off x="9444038" y="2409825"/>
              <a:ext cx="3533775" cy="3810000"/>
            </a:xfrm>
            <a:prstGeom prst="rect">
              <a:avLst/>
            </a:prstGeom>
          </p:spPr>
        </p:pic>
      </p:grpSp>
      <p:sp>
        <p:nvSpPr>
          <p:cNvPr id="6" name="object 6"/>
          <p:cNvSpPr/>
          <p:nvPr/>
        </p:nvSpPr>
        <p:spPr>
          <a:xfrm>
            <a:off x="5022057" y="2128837"/>
            <a:ext cx="235744" cy="242888"/>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sz="1350"/>
          </a:p>
        </p:txBody>
      </p:sp>
      <p:sp>
        <p:nvSpPr>
          <p:cNvPr id="7" name="object 7"/>
          <p:cNvSpPr txBox="1">
            <a:spLocks noGrp="1"/>
          </p:cNvSpPr>
          <p:nvPr>
            <p:ph type="title"/>
          </p:nvPr>
        </p:nvSpPr>
        <p:spPr>
          <a:xfrm>
            <a:off x="-152400" y="152400"/>
            <a:ext cx="5495925" cy="400302"/>
          </a:xfrm>
          <a:prstGeom prst="rect">
            <a:avLst/>
          </a:prstGeom>
        </p:spPr>
        <p:txBody>
          <a:bodyPr vert="horz" wrap="square" lIns="0" tIns="12383" rIns="0" bIns="0" rtlCol="0" anchor="t">
            <a:spAutoFit/>
          </a:bodyPr>
          <a:lstStyle/>
          <a:p>
            <a:pPr marL="9525">
              <a:spcBef>
                <a:spcPts val="98"/>
              </a:spcBef>
              <a:tabLst>
                <a:tab pos="1982153" algn="l"/>
              </a:tabLst>
            </a:pPr>
            <a:r>
              <a:rPr sz="2800" spc="4" dirty="0"/>
              <a:t>PROJECT</a:t>
            </a:r>
            <a:r>
              <a:rPr lang="en-US" sz="2800" spc="4" dirty="0"/>
              <a:t> </a:t>
            </a:r>
            <a:r>
              <a:rPr sz="2800" spc="-15" dirty="0"/>
              <a:t>OVERVIEW</a:t>
            </a:r>
            <a:endParaRPr sz="2800" dirty="0"/>
          </a:p>
        </p:txBody>
      </p:sp>
      <p:sp>
        <p:nvSpPr>
          <p:cNvPr id="10" name="object 10"/>
          <p:cNvSpPr txBox="1">
            <a:spLocks noGrp="1"/>
          </p:cNvSpPr>
          <p:nvPr>
            <p:ph type="sldNum" sz="quarter" idx="12"/>
          </p:nvPr>
        </p:nvSpPr>
        <p:spPr>
          <a:xfrm>
            <a:off x="5823305" y="1326357"/>
            <a:ext cx="471487" cy="328456"/>
          </a:xfrm>
          <a:prstGeom prst="rect">
            <a:avLst/>
          </a:prstGeom>
        </p:spPr>
        <p:txBody>
          <a:bodyPr vert="horz" wrap="square" lIns="0" tIns="5239" rIns="0" bIns="0" rtlCol="0" anchor="b">
            <a:spAutoFit/>
          </a:bodyPr>
          <a:lstStyle/>
          <a:p>
            <a:pPr marL="28575">
              <a:spcBef>
                <a:spcPts val="41"/>
              </a:spcBef>
            </a:pPr>
            <a:fld id="{81D60167-4931-47E6-BA6A-407CBD079E47}" type="slidenum">
              <a:rPr spc="8" dirty="0"/>
              <a:pPr marL="28575">
                <a:spcBef>
                  <a:spcPts val="41"/>
                </a:spcBef>
              </a:pPr>
              <a:t>14</a:t>
            </a:fld>
            <a:endParaRPr spc="8" dirty="0"/>
          </a:p>
        </p:txBody>
      </p:sp>
      <p:sp>
        <p:nvSpPr>
          <p:cNvPr id="11" name="TextBox 10">
            <a:extLst>
              <a:ext uri="{FF2B5EF4-FFF2-40B4-BE49-F238E27FC236}">
                <a16:creationId xmlns:a16="http://schemas.microsoft.com/office/drawing/2014/main" id="{1559F2DC-4D8D-4424-FFF7-27338DFF1DF0}"/>
              </a:ext>
            </a:extLst>
          </p:cNvPr>
          <p:cNvSpPr txBox="1"/>
          <p:nvPr/>
        </p:nvSpPr>
        <p:spPr>
          <a:xfrm>
            <a:off x="631098" y="1081713"/>
            <a:ext cx="8436701" cy="4893647"/>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marL="214313" indent="-214313">
              <a:buFont typeface="Wingdings"/>
              <a:buChar char="§"/>
            </a:pPr>
            <a:r>
              <a:rPr lang="en-US" sz="2000" dirty="0">
                <a:ea typeface="Calibri"/>
                <a:cs typeface="Calibri"/>
              </a:rPr>
              <a:t> A Key Logger is a tool that captures and records all user inputs with the </a:t>
            </a:r>
            <a:r>
              <a:rPr lang="en-US" sz="2000" dirty="0" err="1">
                <a:ea typeface="Calibri"/>
                <a:cs typeface="Calibri"/>
              </a:rPr>
              <a:t>keyboard.It</a:t>
            </a:r>
            <a:r>
              <a:rPr lang="en-US" sz="2000" dirty="0">
                <a:ea typeface="Calibri"/>
                <a:cs typeface="Calibri"/>
              </a:rPr>
              <a:t> means that recording every keystroke is made and buttons clicked. This information will be stored in a text </a:t>
            </a:r>
            <a:r>
              <a:rPr lang="en-US" sz="2000" dirty="0" err="1">
                <a:ea typeface="Calibri"/>
                <a:cs typeface="Calibri"/>
              </a:rPr>
              <a:t>file,which</a:t>
            </a:r>
            <a:r>
              <a:rPr lang="en-US" sz="2000" dirty="0">
                <a:ea typeface="Calibri"/>
                <a:cs typeface="Calibri"/>
              </a:rPr>
              <a:t> is a readable </a:t>
            </a:r>
            <a:r>
              <a:rPr lang="en-US" sz="2000" dirty="0" err="1">
                <a:ea typeface="Calibri"/>
                <a:cs typeface="Calibri"/>
              </a:rPr>
              <a:t>format.It</a:t>
            </a:r>
            <a:r>
              <a:rPr lang="en-US" sz="2000" dirty="0">
                <a:ea typeface="Calibri"/>
                <a:cs typeface="Calibri"/>
              </a:rPr>
              <a:t> also capable of tracking and recording the user's online activities.</a:t>
            </a:r>
            <a:endParaRPr lang="en-US" sz="2000" dirty="0"/>
          </a:p>
          <a:p>
            <a:pPr marL="214313" indent="-214313">
              <a:buFont typeface="Wingdings"/>
              <a:buChar char="§"/>
            </a:pPr>
            <a:r>
              <a:rPr lang="en-US" sz="2000" dirty="0">
                <a:ea typeface="Calibri"/>
                <a:cs typeface="Calibri"/>
              </a:rPr>
              <a:t>For </a:t>
            </a:r>
            <a:r>
              <a:rPr lang="en-US" sz="2000" dirty="0" err="1">
                <a:ea typeface="Calibri"/>
                <a:cs typeface="Calibri"/>
              </a:rPr>
              <a:t>instance,if</a:t>
            </a:r>
            <a:r>
              <a:rPr lang="en-US" sz="2000" dirty="0">
                <a:ea typeface="Calibri"/>
                <a:cs typeface="Calibri"/>
              </a:rPr>
              <a:t> a user opens chrome and search for a image(as like "</a:t>
            </a:r>
            <a:r>
              <a:rPr lang="en-US" sz="2000" b="1" dirty="0">
                <a:ea typeface="Calibri"/>
                <a:cs typeface="Calibri"/>
              </a:rPr>
              <a:t>nature images</a:t>
            </a:r>
            <a:r>
              <a:rPr lang="en-US" sz="2000" dirty="0">
                <a:ea typeface="Calibri"/>
                <a:cs typeface="Calibri"/>
              </a:rPr>
              <a:t>"),</a:t>
            </a:r>
          </a:p>
          <a:p>
            <a:r>
              <a:rPr lang="en-US" sz="2000" dirty="0">
                <a:ea typeface="Calibri"/>
                <a:cs typeface="Calibri"/>
              </a:rPr>
              <a:t>      then in the text file it will be stored as[</a:t>
            </a:r>
            <a:r>
              <a:rPr lang="en-US" sz="2000" b="1" dirty="0">
                <a:ea typeface="+mn-lt"/>
                <a:cs typeface="+mn-lt"/>
              </a:rPr>
              <a:t>'n''a''t''u''r''e'Key.space'</a:t>
            </a:r>
            <a:r>
              <a:rPr lang="en-US" sz="2000" b="1" dirty="0" err="1">
                <a:ea typeface="+mn-lt"/>
                <a:cs typeface="+mn-lt"/>
              </a:rPr>
              <a:t>i</a:t>
            </a:r>
            <a:r>
              <a:rPr lang="en-US" sz="2000" b="1" dirty="0">
                <a:ea typeface="+mn-lt"/>
                <a:cs typeface="+mn-lt"/>
              </a:rPr>
              <a:t>''m''a''g''e''</a:t>
            </a:r>
            <a:r>
              <a:rPr lang="en-US" sz="2000" b="1" dirty="0" err="1">
                <a:ea typeface="+mn-lt"/>
                <a:cs typeface="+mn-lt"/>
              </a:rPr>
              <a:t>s'Key.enter</a:t>
            </a:r>
            <a:r>
              <a:rPr lang="en-US" sz="2000" dirty="0">
                <a:ea typeface="Calibri"/>
                <a:cs typeface="Calibri"/>
              </a:rPr>
              <a:t>]</a:t>
            </a:r>
          </a:p>
          <a:p>
            <a:pPr marL="214313" indent="-214313">
              <a:buFont typeface="Wingdings"/>
              <a:buChar char="§"/>
            </a:pPr>
            <a:r>
              <a:rPr lang="en-US" sz="2000" dirty="0">
                <a:ea typeface="Calibri"/>
                <a:cs typeface="Calibri"/>
              </a:rPr>
              <a:t>This comprehensive data collection provides a detailed overview of user's activities.</a:t>
            </a:r>
          </a:p>
          <a:p>
            <a:pPr marL="214313" indent="-214313">
              <a:buFont typeface="Wingdings"/>
              <a:buChar char="§"/>
            </a:pPr>
            <a:r>
              <a:rPr lang="en-US" sz="2000" dirty="0">
                <a:ea typeface="Calibri"/>
                <a:cs typeface="Calibri"/>
              </a:rPr>
              <a:t>Make sure that use of such tools must comply with legal privacy rules and ethical guidelines.</a:t>
            </a:r>
          </a:p>
          <a:p>
            <a:pPr marL="214313" indent="-214313">
              <a:buFont typeface="Wingdings"/>
              <a:buChar char="§"/>
            </a:pPr>
            <a:r>
              <a:rPr lang="en-US" sz="2000" dirty="0">
                <a:ea typeface="Calibri"/>
                <a:cs typeface="Calibri"/>
              </a:rPr>
              <a:t>Unauthorized use of keyloggers can lead to severe legal consequences.</a:t>
            </a:r>
          </a:p>
          <a:p>
            <a:endParaRPr lang="en-US" sz="1350" dirty="0">
              <a:ea typeface="Calibri"/>
              <a:cs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761999" y="457200"/>
            <a:ext cx="7777162" cy="400302"/>
          </a:xfrm>
          <a:prstGeom prst="rect">
            <a:avLst/>
          </a:prstGeom>
        </p:spPr>
        <p:txBody>
          <a:bodyPr vert="horz" wrap="square" lIns="0" tIns="12383" rIns="0" bIns="0" rtlCol="0" anchor="t">
            <a:spAutoFit/>
          </a:bodyPr>
          <a:lstStyle/>
          <a:p>
            <a:pPr marL="9525">
              <a:spcBef>
                <a:spcPts val="98"/>
              </a:spcBef>
            </a:pPr>
            <a:r>
              <a:rPr sz="2800" spc="19" dirty="0"/>
              <a:t>W</a:t>
            </a:r>
            <a:r>
              <a:rPr sz="2800" spc="-15" dirty="0"/>
              <a:t>H</a:t>
            </a:r>
            <a:r>
              <a:rPr sz="2800" spc="15" dirty="0"/>
              <a:t>O</a:t>
            </a:r>
            <a:r>
              <a:rPr sz="2800" spc="-176" dirty="0"/>
              <a:t> </a:t>
            </a:r>
            <a:r>
              <a:rPr sz="2800" spc="-8" dirty="0"/>
              <a:t>AR</a:t>
            </a:r>
            <a:r>
              <a:rPr sz="2800" spc="11" dirty="0"/>
              <a:t>E</a:t>
            </a:r>
            <a:r>
              <a:rPr sz="2800" spc="-26" dirty="0"/>
              <a:t> </a:t>
            </a:r>
            <a:r>
              <a:rPr sz="2800" spc="-8" dirty="0"/>
              <a:t>T</a:t>
            </a:r>
            <a:r>
              <a:rPr sz="2800" spc="-11" dirty="0"/>
              <a:t>H</a:t>
            </a:r>
            <a:r>
              <a:rPr sz="2800" spc="11" dirty="0"/>
              <a:t>E</a:t>
            </a:r>
            <a:r>
              <a:rPr sz="2800" spc="-26" dirty="0"/>
              <a:t> </a:t>
            </a:r>
            <a:r>
              <a:rPr sz="2800" spc="-15" dirty="0"/>
              <a:t>E</a:t>
            </a:r>
            <a:r>
              <a:rPr sz="2800" spc="23" dirty="0"/>
              <a:t>N</a:t>
            </a:r>
            <a:r>
              <a:rPr sz="2800" spc="11" dirty="0"/>
              <a:t>D</a:t>
            </a:r>
            <a:r>
              <a:rPr sz="2800" spc="-34" dirty="0"/>
              <a:t> </a:t>
            </a:r>
            <a:r>
              <a:rPr sz="2800" dirty="0"/>
              <a:t>U</a:t>
            </a:r>
            <a:r>
              <a:rPr sz="2800" spc="8" dirty="0"/>
              <a:t>S</a:t>
            </a:r>
            <a:r>
              <a:rPr sz="2800" spc="-19" dirty="0"/>
              <a:t>E</a:t>
            </a:r>
            <a:r>
              <a:rPr sz="2800" spc="-8" dirty="0"/>
              <a:t>R</a:t>
            </a:r>
            <a:r>
              <a:rPr sz="2800" spc="4" dirty="0"/>
              <a:t>S?</a:t>
            </a:r>
            <a:endParaRPr sz="2800" dirty="0"/>
          </a:p>
        </p:txBody>
      </p:sp>
      <p:sp>
        <p:nvSpPr>
          <p:cNvPr id="8" name="object 8"/>
          <p:cNvSpPr txBox="1">
            <a:spLocks noGrp="1"/>
          </p:cNvSpPr>
          <p:nvPr>
            <p:ph type="sldNum" sz="quarter" idx="12"/>
          </p:nvPr>
        </p:nvSpPr>
        <p:spPr>
          <a:xfrm>
            <a:off x="5823305" y="1326357"/>
            <a:ext cx="471487" cy="328456"/>
          </a:xfrm>
          <a:prstGeom prst="rect">
            <a:avLst/>
          </a:prstGeom>
        </p:spPr>
        <p:txBody>
          <a:bodyPr vert="horz" wrap="square" lIns="0" tIns="5239" rIns="0" bIns="0" rtlCol="0" anchor="b">
            <a:spAutoFit/>
          </a:bodyPr>
          <a:lstStyle/>
          <a:p>
            <a:pPr marL="28575">
              <a:spcBef>
                <a:spcPts val="41"/>
              </a:spcBef>
            </a:pPr>
            <a:fld id="{81D60167-4931-47E6-BA6A-407CBD079E47}" type="slidenum">
              <a:rPr spc="8" dirty="0"/>
              <a:pPr marL="28575">
                <a:spcBef>
                  <a:spcPts val="41"/>
                </a:spcBef>
              </a:pPr>
              <a:t>15</a:t>
            </a:fld>
            <a:endParaRPr spc="8" dirty="0"/>
          </a:p>
        </p:txBody>
      </p:sp>
      <p:sp>
        <p:nvSpPr>
          <p:cNvPr id="9" name="TextBox 8">
            <a:extLst>
              <a:ext uri="{FF2B5EF4-FFF2-40B4-BE49-F238E27FC236}">
                <a16:creationId xmlns:a16="http://schemas.microsoft.com/office/drawing/2014/main" id="{D8E89487-543D-C8A9-9560-A1AE826C719D}"/>
              </a:ext>
            </a:extLst>
          </p:cNvPr>
          <p:cNvSpPr txBox="1"/>
          <p:nvPr/>
        </p:nvSpPr>
        <p:spPr>
          <a:xfrm>
            <a:off x="533401" y="857501"/>
            <a:ext cx="8305800" cy="6278642"/>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buFont typeface="Arial"/>
              <a:buChar char="•"/>
            </a:pPr>
            <a:r>
              <a:rPr lang="en-US" sz="2000" b="1" dirty="0">
                <a:ea typeface="+mn-lt"/>
                <a:cs typeface="+mn-lt"/>
              </a:rPr>
              <a:t>Parents</a:t>
            </a:r>
            <a:r>
              <a:rPr lang="en-US" sz="2000" dirty="0">
                <a:ea typeface="+mn-lt"/>
                <a:cs typeface="+mn-lt"/>
              </a:rPr>
              <a:t>: Concerned parents may use keyloggers to monitor their children's online activities and ensure they are safe from online predators or engaging in appropriate behavior.</a:t>
            </a:r>
          </a:p>
          <a:p>
            <a:pPr>
              <a:buFont typeface="Arial"/>
              <a:buChar char="•"/>
            </a:pPr>
            <a:endParaRPr lang="en-US" sz="2000" dirty="0">
              <a:ea typeface="+mn-lt"/>
              <a:cs typeface="+mn-lt"/>
            </a:endParaRPr>
          </a:p>
          <a:p>
            <a:pPr>
              <a:buFont typeface="Arial"/>
              <a:buChar char="•"/>
            </a:pPr>
            <a:endParaRPr lang="en-US" sz="2000" dirty="0">
              <a:cs typeface="Calibri"/>
            </a:endParaRPr>
          </a:p>
          <a:p>
            <a:pPr>
              <a:buFont typeface="Arial"/>
              <a:buChar char="•"/>
            </a:pPr>
            <a:r>
              <a:rPr lang="en-US" sz="2000" b="1" dirty="0">
                <a:ea typeface="+mn-lt"/>
                <a:cs typeface="+mn-lt"/>
              </a:rPr>
              <a:t>Employers</a:t>
            </a:r>
            <a:r>
              <a:rPr lang="en-US" sz="1500" dirty="0">
                <a:ea typeface="+mn-lt"/>
                <a:cs typeface="+mn-lt"/>
              </a:rPr>
              <a:t>: </a:t>
            </a:r>
            <a:r>
              <a:rPr lang="en-US" sz="2000" dirty="0">
                <a:ea typeface="+mn-lt"/>
                <a:cs typeface="+mn-lt"/>
              </a:rPr>
              <a:t>Employers may use keyloggers to monitor employees computer activities to ensure they are staying productive, following company policies, or not engaging in any activities that could harm the company's reputation or security.</a:t>
            </a:r>
          </a:p>
          <a:p>
            <a:pPr>
              <a:buFont typeface="Arial"/>
              <a:buChar char="•"/>
            </a:pPr>
            <a:endParaRPr lang="en-US" sz="2000" dirty="0">
              <a:cs typeface="Calibri"/>
            </a:endParaRPr>
          </a:p>
          <a:p>
            <a:pPr>
              <a:buFont typeface="Arial"/>
              <a:buChar char="•"/>
            </a:pPr>
            <a:endParaRPr lang="en-US" sz="2000" dirty="0">
              <a:cs typeface="Calibri"/>
            </a:endParaRPr>
          </a:p>
          <a:p>
            <a:pPr>
              <a:buFont typeface="Arial"/>
              <a:buChar char="•"/>
            </a:pPr>
            <a:r>
              <a:rPr lang="en-US" sz="2000" b="1" dirty="0">
                <a:ea typeface="+mn-lt"/>
                <a:cs typeface="+mn-lt"/>
              </a:rPr>
              <a:t>Legitimate Security Professionals</a:t>
            </a:r>
            <a:r>
              <a:rPr lang="en-US" sz="2000" dirty="0">
                <a:ea typeface="+mn-lt"/>
                <a:cs typeface="+mn-lt"/>
              </a:rPr>
              <a:t>: Many security professionals and IT administrators may use keyloggers as a part of their job to monitor and track activities on company devices to ensure compliance, prevent data breaches, or investigate security incidents</a:t>
            </a:r>
            <a:r>
              <a:rPr lang="en-US" dirty="0">
                <a:ea typeface="+mn-lt"/>
                <a:cs typeface="+mn-lt"/>
              </a:rPr>
              <a:t>.</a:t>
            </a:r>
          </a:p>
          <a:p>
            <a:pPr>
              <a:buFont typeface="Arial"/>
              <a:buChar char="•"/>
            </a:pPr>
            <a:endParaRPr lang="en-US" dirty="0">
              <a:cs typeface="Calibri"/>
            </a:endParaRPr>
          </a:p>
          <a:p>
            <a:pPr>
              <a:buFont typeface="Arial"/>
              <a:buChar char="•"/>
            </a:pPr>
            <a:r>
              <a:rPr lang="en-US" b="1" dirty="0">
                <a:ea typeface="+mn-lt"/>
                <a:cs typeface="+mn-lt"/>
              </a:rPr>
              <a:t>Cybercriminals</a:t>
            </a:r>
            <a:r>
              <a:rPr lang="en-US" dirty="0">
                <a:ea typeface="+mn-lt"/>
                <a:cs typeface="+mn-lt"/>
              </a:rPr>
              <a:t>: Unfortunately, cybercriminals can also be end users of keyloggers, often for malicious purposes such as stealing sensitive information like login credentials, financial data, or personal information for identity theft or other nefarious activities.</a:t>
            </a:r>
            <a:endParaRPr lang="en-US" dirty="0">
              <a:cs typeface="Calibri"/>
            </a:endParaRPr>
          </a:p>
          <a:p>
            <a:pPr algn="l"/>
            <a:endParaRPr lang="en-US" sz="1350" dirty="0">
              <a:cs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326358"/>
            <a:ext cx="2133600" cy="3090862"/>
          </a:xfrm>
          <a:prstGeom prst="rect">
            <a:avLst/>
          </a:prstGeom>
        </p:spPr>
      </p:pic>
      <p:sp>
        <p:nvSpPr>
          <p:cNvPr id="6" name="object 6"/>
          <p:cNvSpPr txBox="1">
            <a:spLocks noGrp="1"/>
          </p:cNvSpPr>
          <p:nvPr>
            <p:ph type="title"/>
          </p:nvPr>
        </p:nvSpPr>
        <p:spPr>
          <a:xfrm>
            <a:off x="381000" y="422147"/>
            <a:ext cx="7696200" cy="757996"/>
          </a:xfrm>
          <a:prstGeom prst="rect">
            <a:avLst/>
          </a:prstGeom>
        </p:spPr>
        <p:txBody>
          <a:bodyPr vert="horz" wrap="square" lIns="0" tIns="10001" rIns="0" bIns="0" rtlCol="0" anchor="t">
            <a:spAutoFit/>
          </a:bodyPr>
          <a:lstStyle/>
          <a:p>
            <a:pPr marL="9525">
              <a:spcBef>
                <a:spcPts val="79"/>
              </a:spcBef>
            </a:pPr>
            <a:r>
              <a:rPr sz="2700" spc="-30" dirty="0"/>
              <a:t>Y</a:t>
            </a:r>
            <a:r>
              <a:rPr sz="2700" spc="8" dirty="0"/>
              <a:t>O</a:t>
            </a:r>
            <a:r>
              <a:rPr sz="2700" spc="19" dirty="0"/>
              <a:t>U</a:t>
            </a:r>
            <a:r>
              <a:rPr sz="2700" dirty="0"/>
              <a:t>R</a:t>
            </a:r>
            <a:r>
              <a:rPr sz="2700" spc="4" dirty="0"/>
              <a:t> </a:t>
            </a:r>
            <a:r>
              <a:rPr sz="2700" spc="19" dirty="0"/>
              <a:t>S</a:t>
            </a:r>
            <a:r>
              <a:rPr sz="2700" spc="8" dirty="0"/>
              <a:t>O</a:t>
            </a:r>
            <a:r>
              <a:rPr sz="2700" spc="19" dirty="0"/>
              <a:t>LU</a:t>
            </a:r>
            <a:r>
              <a:rPr sz="2700" spc="-26" dirty="0"/>
              <a:t>T</a:t>
            </a:r>
            <a:r>
              <a:rPr sz="2700" spc="-23" dirty="0"/>
              <a:t>I</a:t>
            </a:r>
            <a:r>
              <a:rPr sz="2700" spc="8" dirty="0"/>
              <a:t>O</a:t>
            </a:r>
            <a:r>
              <a:rPr sz="2700" dirty="0"/>
              <a:t>N</a:t>
            </a:r>
            <a:r>
              <a:rPr sz="2700" spc="-259" dirty="0"/>
              <a:t> </a:t>
            </a:r>
            <a:r>
              <a:rPr sz="2700" spc="-26" dirty="0"/>
              <a:t>A</a:t>
            </a:r>
            <a:r>
              <a:rPr sz="2700" spc="-4" dirty="0"/>
              <a:t>N</a:t>
            </a:r>
            <a:r>
              <a:rPr sz="2700" dirty="0"/>
              <a:t>D</a:t>
            </a:r>
            <a:r>
              <a:rPr sz="2700" spc="26" dirty="0"/>
              <a:t> </a:t>
            </a:r>
            <a:r>
              <a:rPr sz="2700" spc="-23" dirty="0"/>
              <a:t>I</a:t>
            </a:r>
            <a:r>
              <a:rPr sz="2700" spc="-26" dirty="0"/>
              <a:t>T</a:t>
            </a:r>
            <a:r>
              <a:rPr sz="2700" dirty="0"/>
              <a:t>S</a:t>
            </a:r>
            <a:r>
              <a:rPr sz="2700" spc="45" dirty="0"/>
              <a:t> </a:t>
            </a:r>
            <a:r>
              <a:rPr sz="2700" spc="-221" dirty="0"/>
              <a:t>V</a:t>
            </a:r>
            <a:r>
              <a:rPr sz="2700" spc="-26" dirty="0"/>
              <a:t>A</a:t>
            </a:r>
            <a:r>
              <a:rPr sz="2700" spc="19" dirty="0"/>
              <a:t>LU</a:t>
            </a:r>
            <a:r>
              <a:rPr sz="2700" dirty="0"/>
              <a:t>E</a:t>
            </a:r>
            <a:r>
              <a:rPr sz="2700" spc="-49" dirty="0"/>
              <a:t> </a:t>
            </a:r>
            <a:r>
              <a:rPr sz="2700" spc="-11" dirty="0"/>
              <a:t>P</a:t>
            </a:r>
            <a:r>
              <a:rPr sz="2700" spc="-23" dirty="0"/>
              <a:t>R</a:t>
            </a:r>
            <a:r>
              <a:rPr sz="2700" spc="8" dirty="0"/>
              <a:t>O</a:t>
            </a:r>
            <a:r>
              <a:rPr sz="2700" spc="-11" dirty="0"/>
              <a:t>P</a:t>
            </a:r>
            <a:r>
              <a:rPr sz="2700" spc="8" dirty="0"/>
              <a:t>O</a:t>
            </a:r>
            <a:r>
              <a:rPr sz="2700" spc="19" dirty="0"/>
              <a:t>S</a:t>
            </a:r>
            <a:r>
              <a:rPr sz="2700" spc="-23" dirty="0"/>
              <a:t>I</a:t>
            </a:r>
            <a:r>
              <a:rPr sz="2700" spc="-26" dirty="0"/>
              <a:t>T</a:t>
            </a:r>
            <a:r>
              <a:rPr sz="2700" spc="-23" dirty="0"/>
              <a:t>I</a:t>
            </a:r>
            <a:r>
              <a:rPr sz="2700" spc="8" dirty="0"/>
              <a:t>O</a:t>
            </a:r>
            <a:r>
              <a:rPr sz="2700" dirty="0"/>
              <a:t>N</a:t>
            </a:r>
          </a:p>
        </p:txBody>
      </p:sp>
      <p:sp>
        <p:nvSpPr>
          <p:cNvPr id="9" name="object 9"/>
          <p:cNvSpPr txBox="1">
            <a:spLocks noGrp="1"/>
          </p:cNvSpPr>
          <p:nvPr>
            <p:ph type="sldNum" sz="quarter" idx="12"/>
          </p:nvPr>
        </p:nvSpPr>
        <p:spPr>
          <a:xfrm>
            <a:off x="5823305" y="1326357"/>
            <a:ext cx="471487" cy="328456"/>
          </a:xfrm>
          <a:prstGeom prst="rect">
            <a:avLst/>
          </a:prstGeom>
        </p:spPr>
        <p:txBody>
          <a:bodyPr vert="horz" wrap="square" lIns="0" tIns="5239" rIns="0" bIns="0" rtlCol="0" anchor="b">
            <a:spAutoFit/>
          </a:bodyPr>
          <a:lstStyle/>
          <a:p>
            <a:pPr marL="28575">
              <a:spcBef>
                <a:spcPts val="41"/>
              </a:spcBef>
            </a:pPr>
            <a:fld id="{81D60167-4931-47E6-BA6A-407CBD079E47}" type="slidenum">
              <a:rPr spc="8" dirty="0"/>
              <a:pPr marL="28575">
                <a:spcBef>
                  <a:spcPts val="41"/>
                </a:spcBef>
              </a:pPr>
              <a:t>16</a:t>
            </a:fld>
            <a:endParaRPr spc="8" dirty="0"/>
          </a:p>
        </p:txBody>
      </p:sp>
      <p:sp>
        <p:nvSpPr>
          <p:cNvPr id="10" name="TextBox 9">
            <a:extLst>
              <a:ext uri="{FF2B5EF4-FFF2-40B4-BE49-F238E27FC236}">
                <a16:creationId xmlns:a16="http://schemas.microsoft.com/office/drawing/2014/main" id="{775B3FE9-A28B-DD51-CA69-11865B7ABB0D}"/>
              </a:ext>
            </a:extLst>
          </p:cNvPr>
          <p:cNvSpPr txBox="1"/>
          <p:nvPr/>
        </p:nvSpPr>
        <p:spPr>
          <a:xfrm>
            <a:off x="2362200" y="1326357"/>
            <a:ext cx="6172200" cy="493211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marL="214313" indent="-214313">
              <a:buFont typeface="Wingdings"/>
              <a:buChar char="v"/>
            </a:pPr>
            <a:r>
              <a:rPr lang="en-US" sz="2000" b="1" dirty="0">
                <a:cs typeface="Calibri"/>
              </a:rPr>
              <a:t>Encryption</a:t>
            </a:r>
            <a:r>
              <a:rPr lang="en-US" sz="2000" dirty="0">
                <a:cs typeface="Calibri"/>
              </a:rPr>
              <a:t>: Encrypting sensitive data even at rest and in transit can prevent unauthorized access including keyloggers.</a:t>
            </a:r>
          </a:p>
          <a:p>
            <a:pPr marL="214313" indent="-214313">
              <a:buFont typeface="Wingdings"/>
              <a:buChar char="v"/>
            </a:pPr>
            <a:endParaRPr lang="en-US" sz="2000" dirty="0">
              <a:cs typeface="Calibri"/>
            </a:endParaRPr>
          </a:p>
          <a:p>
            <a:pPr marL="214313" indent="-214313">
              <a:buFont typeface="Wingdings"/>
              <a:buChar char="v"/>
            </a:pPr>
            <a:endParaRPr lang="en-US" sz="2000" dirty="0">
              <a:cs typeface="Calibri"/>
            </a:endParaRPr>
          </a:p>
          <a:p>
            <a:pPr marL="214313" indent="-214313">
              <a:buFont typeface="Wingdings"/>
              <a:buChar char="v"/>
            </a:pPr>
            <a:r>
              <a:rPr lang="en-US" b="1" dirty="0">
                <a:cs typeface="Calibri"/>
              </a:rPr>
              <a:t>Regular software update management</a:t>
            </a:r>
            <a:r>
              <a:rPr lang="en-US" dirty="0">
                <a:cs typeface="Calibri"/>
              </a:rPr>
              <a:t>: Keeping operating systems, applications and security software up-to-date with latest versions can help protect against known vulnerabilities that keyloggers may exploit.</a:t>
            </a:r>
          </a:p>
          <a:p>
            <a:pPr marL="214313" indent="-214313">
              <a:buFont typeface="Wingdings"/>
              <a:buChar char="v"/>
            </a:pPr>
            <a:endParaRPr lang="en-US" dirty="0">
              <a:cs typeface="Calibri"/>
            </a:endParaRPr>
          </a:p>
          <a:p>
            <a:pPr marL="214313" indent="-214313">
              <a:buFont typeface="Wingdings"/>
              <a:buChar char="v"/>
            </a:pPr>
            <a:endParaRPr lang="en-US" dirty="0">
              <a:cs typeface="Calibri"/>
            </a:endParaRPr>
          </a:p>
          <a:p>
            <a:pPr marL="214313" indent="-214313">
              <a:buFont typeface="Wingdings"/>
              <a:buChar char="v"/>
            </a:pPr>
            <a:endParaRPr lang="en-US" dirty="0">
              <a:cs typeface="Calibri"/>
            </a:endParaRPr>
          </a:p>
          <a:p>
            <a:pPr marL="214313" indent="-214313">
              <a:buFont typeface="Wingdings"/>
              <a:buChar char="v"/>
            </a:pPr>
            <a:r>
              <a:rPr lang="en-US" b="1" dirty="0">
                <a:ea typeface="+mn-lt"/>
                <a:cs typeface="+mn-lt"/>
              </a:rPr>
              <a:t>User Education and Awareness</a:t>
            </a:r>
            <a:r>
              <a:rPr lang="en-US" dirty="0">
                <a:ea typeface="+mn-lt"/>
                <a:cs typeface="+mn-lt"/>
              </a:rPr>
              <a:t>: Educating users about the risks of keyloggers and other security threats, as well as providing training on safe computing practices, can help prevent  installation or exposure to keyloggers</a:t>
            </a:r>
            <a:r>
              <a:rPr lang="en-US" sz="1500" dirty="0">
                <a:ea typeface="+mn-lt"/>
                <a:cs typeface="+mn-lt"/>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18B186-3F69-6A86-BBD5-B74ACBED0F36}"/>
              </a:ext>
            </a:extLst>
          </p:cNvPr>
          <p:cNvSpPr txBox="1"/>
          <p:nvPr/>
        </p:nvSpPr>
        <p:spPr>
          <a:xfrm>
            <a:off x="533400" y="685800"/>
            <a:ext cx="7772400" cy="923330"/>
          </a:xfrm>
          <a:prstGeom prst="rect">
            <a:avLst/>
          </a:prstGeom>
          <a:noFill/>
        </p:spPr>
        <p:txBody>
          <a:bodyPr wrap="square">
            <a:spAutoFit/>
          </a:bodyPr>
          <a:lstStyle/>
          <a:p>
            <a:pPr marL="214313" indent="-214313">
              <a:buFont typeface="Wingdings"/>
              <a:buChar char="v"/>
            </a:pPr>
            <a:r>
              <a:rPr lang="en-US" sz="1800" b="1" dirty="0">
                <a:ea typeface="+mn-lt"/>
                <a:cs typeface="+mn-lt"/>
              </a:rPr>
              <a:t>Antivirus and Anti-malware Software</a:t>
            </a:r>
            <a:r>
              <a:rPr lang="en-US" sz="1800" dirty="0">
                <a:ea typeface="+mn-lt"/>
                <a:cs typeface="+mn-lt"/>
              </a:rPr>
              <a:t>: Utilizing reputable antivirus and anti-malware software can help detect and remove keyloggers and other malicious software from devices.</a:t>
            </a:r>
          </a:p>
        </p:txBody>
      </p:sp>
    </p:spTree>
    <p:extLst>
      <p:ext uri="{BB962C8B-B14F-4D97-AF65-F5344CB8AC3E}">
        <p14:creationId xmlns:p14="http://schemas.microsoft.com/office/powerpoint/2010/main" val="32062292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7162800" y="4191000"/>
            <a:ext cx="1850231" cy="2564606"/>
          </a:xfrm>
          <a:prstGeom prst="rect">
            <a:avLst/>
          </a:prstGeom>
        </p:spPr>
      </p:pic>
      <p:sp>
        <p:nvSpPr>
          <p:cNvPr id="7" name="object 7"/>
          <p:cNvSpPr txBox="1">
            <a:spLocks noGrp="1"/>
          </p:cNvSpPr>
          <p:nvPr>
            <p:ph type="title"/>
          </p:nvPr>
        </p:nvSpPr>
        <p:spPr>
          <a:xfrm>
            <a:off x="152399" y="533400"/>
            <a:ext cx="7205663" cy="454035"/>
          </a:xfrm>
          <a:prstGeom prst="rect">
            <a:avLst/>
          </a:prstGeom>
        </p:spPr>
        <p:txBody>
          <a:bodyPr vert="horz" wrap="square" lIns="0" tIns="12383" rIns="0" bIns="0" rtlCol="0" anchor="t">
            <a:spAutoFit/>
          </a:bodyPr>
          <a:lstStyle/>
          <a:p>
            <a:pPr marL="9525">
              <a:spcBef>
                <a:spcPts val="98"/>
              </a:spcBef>
            </a:pPr>
            <a:r>
              <a:rPr sz="3188" spc="11" dirty="0"/>
              <a:t>THE</a:t>
            </a:r>
            <a:r>
              <a:rPr sz="3188" spc="15" dirty="0"/>
              <a:t> </a:t>
            </a:r>
            <a:r>
              <a:rPr sz="3188" spc="8" dirty="0"/>
              <a:t>WOW</a:t>
            </a:r>
            <a:r>
              <a:rPr sz="3188" spc="64" dirty="0"/>
              <a:t> </a:t>
            </a:r>
            <a:r>
              <a:rPr sz="3188" spc="8" dirty="0"/>
              <a:t>IN</a:t>
            </a:r>
            <a:r>
              <a:rPr sz="3188" spc="-4" dirty="0"/>
              <a:t> </a:t>
            </a:r>
            <a:r>
              <a:rPr sz="3188" spc="11" dirty="0"/>
              <a:t>YOUR</a:t>
            </a:r>
            <a:r>
              <a:rPr lang="en-US" sz="3188" spc="-8" dirty="0"/>
              <a:t> </a:t>
            </a:r>
            <a:r>
              <a:rPr sz="3188" spc="15" dirty="0"/>
              <a:t>SOLUTION</a:t>
            </a:r>
            <a:endParaRPr sz="3188" dirty="0"/>
          </a:p>
        </p:txBody>
      </p:sp>
      <p:sp>
        <p:nvSpPr>
          <p:cNvPr id="8" name="object 8"/>
          <p:cNvSpPr txBox="1"/>
          <p:nvPr/>
        </p:nvSpPr>
        <p:spPr>
          <a:xfrm>
            <a:off x="8457914" y="5712253"/>
            <a:ext cx="171450" cy="132248"/>
          </a:xfrm>
          <a:prstGeom prst="rect">
            <a:avLst/>
          </a:prstGeom>
        </p:spPr>
        <p:txBody>
          <a:bodyPr vert="horz" wrap="square" lIns="0" tIns="5239" rIns="0" bIns="0" rtlCol="0">
            <a:spAutoFit/>
          </a:bodyPr>
          <a:lstStyle/>
          <a:p>
            <a:pPr marL="28575">
              <a:spcBef>
                <a:spcPts val="41"/>
              </a:spcBef>
            </a:pPr>
            <a:fld id="{81D60167-4931-47E6-BA6A-407CBD079E47}" type="slidenum">
              <a:rPr sz="825" spc="8" dirty="0">
                <a:solidFill>
                  <a:srgbClr val="2D936B"/>
                </a:solidFill>
                <a:latin typeface="Trebuchet MS"/>
                <a:cs typeface="Trebuchet MS"/>
              </a:rPr>
              <a:pPr marL="28575">
                <a:spcBef>
                  <a:spcPts val="41"/>
                </a:spcBef>
              </a:pPr>
              <a:t>18</a:t>
            </a:fld>
            <a:endParaRPr sz="825">
              <a:latin typeface="Trebuchet MS"/>
              <a:cs typeface="Trebuchet MS"/>
            </a:endParaRPr>
          </a:p>
        </p:txBody>
      </p:sp>
      <p:sp>
        <p:nvSpPr>
          <p:cNvPr id="9" name="TextBox 8">
            <a:extLst>
              <a:ext uri="{FF2B5EF4-FFF2-40B4-BE49-F238E27FC236}">
                <a16:creationId xmlns:a16="http://schemas.microsoft.com/office/drawing/2014/main" id="{E0EED4D9-0634-0647-4B33-F65844FF858E}"/>
              </a:ext>
            </a:extLst>
          </p:cNvPr>
          <p:cNvSpPr txBox="1"/>
          <p:nvPr/>
        </p:nvSpPr>
        <p:spPr>
          <a:xfrm>
            <a:off x="1142999" y="1371600"/>
            <a:ext cx="7205663" cy="4093428"/>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marL="214313" indent="-214313">
              <a:buFont typeface="Arial"/>
              <a:buChar char="•"/>
            </a:pPr>
            <a:r>
              <a:rPr lang="en-US" b="1" dirty="0">
                <a:ea typeface="+mn-lt"/>
                <a:cs typeface="+mn-lt"/>
              </a:rPr>
              <a:t>Multi-Layered Defense</a:t>
            </a:r>
            <a:r>
              <a:rPr lang="en-US" dirty="0">
                <a:ea typeface="+mn-lt"/>
                <a:cs typeface="+mn-lt"/>
              </a:rPr>
              <a:t>: The solution doesn't rely on a single security measure but combines multiple layers of defense, including antivirus software, firewalls, encryption, user education, access controls, and behavioral analysis. This multi-layered approach increases the effectiveness of the overall security posture.</a:t>
            </a:r>
            <a:endParaRPr lang="en-US" dirty="0">
              <a:cs typeface="Calibri"/>
            </a:endParaRPr>
          </a:p>
          <a:p>
            <a:pPr marL="214313" indent="-214313">
              <a:buFont typeface="Arial"/>
              <a:buChar char="•"/>
            </a:pPr>
            <a:r>
              <a:rPr lang="en-US" sz="2000" b="1" dirty="0">
                <a:ea typeface="+mn-lt"/>
                <a:cs typeface="+mn-lt"/>
              </a:rPr>
              <a:t>Proactive Protection</a:t>
            </a:r>
            <a:r>
              <a:rPr lang="en-US" sz="2000" dirty="0">
                <a:ea typeface="+mn-lt"/>
                <a:cs typeface="+mn-lt"/>
              </a:rPr>
              <a:t>: Rather than merely reacting to security incidents after they occur, the solution emphasizes proactive measures such as regular software updates, patch management, and user</a:t>
            </a:r>
          </a:p>
          <a:p>
            <a:pPr marL="214313" indent="-214313">
              <a:buFont typeface="Arial"/>
              <a:buChar char="•"/>
            </a:pPr>
            <a:r>
              <a:rPr lang="en-US" sz="2000" dirty="0">
                <a:ea typeface="+mn-lt"/>
                <a:cs typeface="+mn-lt"/>
              </a:rPr>
              <a:t> awareness training. By staying ahead of </a:t>
            </a:r>
          </a:p>
          <a:p>
            <a:pPr marL="214313" indent="-214313">
              <a:buFont typeface="Arial"/>
              <a:buChar char="•"/>
            </a:pPr>
            <a:r>
              <a:rPr lang="en-US" sz="2000" dirty="0">
                <a:ea typeface="+mn-lt"/>
                <a:cs typeface="+mn-lt"/>
              </a:rPr>
              <a:t>potential threats, organizations can reduce </a:t>
            </a:r>
          </a:p>
          <a:p>
            <a:pPr marL="214313" indent="-214313">
              <a:buFont typeface="Arial"/>
              <a:buChar char="•"/>
            </a:pPr>
            <a:r>
              <a:rPr lang="en-US" sz="2000" dirty="0">
                <a:ea typeface="+mn-lt"/>
                <a:cs typeface="+mn-lt"/>
              </a:rPr>
              <a:t>the likelihood and impact of security breaches</a:t>
            </a:r>
            <a:r>
              <a:rPr lang="en-US" dirty="0">
                <a:ea typeface="+mn-lt"/>
                <a:cs typeface="+mn-lt"/>
              </a:rPr>
              <a:t>.</a:t>
            </a:r>
            <a:endParaRPr lang="en-US" dirty="0"/>
          </a:p>
          <a:p>
            <a:endParaRPr lang="en-US" sz="1350" dirty="0">
              <a:cs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250156" y="5707856"/>
            <a:ext cx="57150" cy="133350"/>
          </a:xfrm>
          <a:prstGeom prst="rect">
            <a:avLst/>
          </a:prstGeom>
        </p:spPr>
      </p:pic>
      <p:sp>
        <p:nvSpPr>
          <p:cNvPr id="7" name="object 7"/>
          <p:cNvSpPr txBox="1"/>
          <p:nvPr/>
        </p:nvSpPr>
        <p:spPr>
          <a:xfrm>
            <a:off x="533400" y="1143000"/>
            <a:ext cx="8095964" cy="5282856"/>
          </a:xfrm>
          <a:prstGeom prst="rect">
            <a:avLst/>
          </a:prstGeom>
        </p:spPr>
        <p:txBody>
          <a:bodyPr vert="horz" wrap="square" lIns="0" tIns="9525" rIns="0" bIns="0" rtlCol="0" anchor="t">
            <a:spAutoFit/>
          </a:bodyPr>
          <a:lstStyle/>
          <a:p>
            <a:pPr marL="352425" indent="-342900">
              <a:spcBef>
                <a:spcPts val="75"/>
              </a:spcBef>
              <a:buAutoNum type="arabicPeriod"/>
            </a:pPr>
            <a:r>
              <a:rPr lang="en-US" sz="2000" b="1" spc="-34" dirty="0">
                <a:latin typeface="Calibri"/>
                <a:cs typeface="Trebuchet MS"/>
              </a:rPr>
              <a:t>IMPORT MODULES</a:t>
            </a:r>
            <a:r>
              <a:rPr lang="en-US" sz="2000" spc="-34" dirty="0">
                <a:latin typeface="Calibri"/>
                <a:cs typeface="Trebuchet MS"/>
              </a:rPr>
              <a:t>: Importing modules  and libraries such as </a:t>
            </a:r>
            <a:r>
              <a:rPr lang="en-US" sz="2000" spc="-34" dirty="0" err="1">
                <a:latin typeface="Calibri"/>
                <a:cs typeface="Trebuchet MS"/>
              </a:rPr>
              <a:t>tkinter,pynput,json</a:t>
            </a:r>
            <a:r>
              <a:rPr lang="en-US" sz="2000" spc="-34" dirty="0">
                <a:latin typeface="Calibri"/>
                <a:cs typeface="Trebuchet MS"/>
              </a:rPr>
              <a:t>.</a:t>
            </a:r>
            <a:endParaRPr lang="en-US" dirty="0"/>
          </a:p>
          <a:p>
            <a:pPr marL="352425" indent="-342900">
              <a:spcBef>
                <a:spcPts val="75"/>
              </a:spcBef>
              <a:buAutoNum type="arabicPeriod"/>
            </a:pPr>
            <a:endParaRPr lang="en-US" sz="2000" spc="-34" dirty="0">
              <a:latin typeface="Calibri"/>
              <a:cs typeface="Trebuchet MS"/>
            </a:endParaRPr>
          </a:p>
          <a:p>
            <a:pPr marL="352425" indent="-342900">
              <a:spcBef>
                <a:spcPts val="75"/>
              </a:spcBef>
              <a:buAutoNum type="arabicPeriod"/>
            </a:pPr>
            <a:r>
              <a:rPr lang="en-US" sz="2000" b="1" spc="-34" dirty="0">
                <a:latin typeface="Calibri"/>
                <a:cs typeface="Trebuchet MS"/>
              </a:rPr>
              <a:t>SETTING UP LOGGING</a:t>
            </a:r>
            <a:r>
              <a:rPr lang="en-US" sz="2000" spc="-34" dirty="0">
                <a:latin typeface="Calibri"/>
                <a:cs typeface="Trebuchet MS"/>
              </a:rPr>
              <a:t>: Configure logging settings to specify the format and destination of log and </a:t>
            </a:r>
            <a:r>
              <a:rPr lang="en-US" sz="2000" spc="-34" dirty="0" err="1">
                <a:latin typeface="Calibri"/>
                <a:cs typeface="Trebuchet MS"/>
              </a:rPr>
              <a:t>json</a:t>
            </a:r>
            <a:r>
              <a:rPr lang="en-US" sz="2000" spc="-34" dirty="0">
                <a:latin typeface="Calibri"/>
                <a:cs typeface="Trebuchet MS"/>
              </a:rPr>
              <a:t> files.</a:t>
            </a:r>
          </a:p>
          <a:p>
            <a:pPr marL="352425" indent="-342900">
              <a:spcBef>
                <a:spcPts val="75"/>
              </a:spcBef>
              <a:buAutoNum type="arabicPeriod"/>
            </a:pPr>
            <a:endParaRPr lang="en-US" sz="2000" spc="-34" dirty="0">
              <a:latin typeface="Calibri"/>
              <a:cs typeface="Trebuchet MS"/>
            </a:endParaRPr>
          </a:p>
          <a:p>
            <a:pPr marL="352425" indent="-342900">
              <a:spcBef>
                <a:spcPts val="75"/>
              </a:spcBef>
              <a:buAutoNum type="arabicPeriod"/>
            </a:pPr>
            <a:r>
              <a:rPr lang="en-US" sz="2000" b="1" spc="-34" dirty="0">
                <a:latin typeface="Calibri"/>
                <a:cs typeface="Trebuchet MS"/>
              </a:rPr>
              <a:t>DEFINING KEYLOGGER FUNCTIONS</a:t>
            </a:r>
            <a:r>
              <a:rPr lang="en-US" sz="2000" spc="-34" dirty="0">
                <a:latin typeface="Calibri"/>
                <a:cs typeface="Trebuchet MS"/>
              </a:rPr>
              <a:t>: Creating function to capture and log keystrokes.</a:t>
            </a:r>
          </a:p>
          <a:p>
            <a:pPr marL="352425" indent="-342900">
              <a:spcBef>
                <a:spcPts val="75"/>
              </a:spcBef>
              <a:buAutoNum type="arabicPeriod"/>
            </a:pPr>
            <a:endParaRPr lang="en-US" sz="2000" spc="-34" dirty="0">
              <a:latin typeface="Calibri"/>
              <a:cs typeface="Trebuchet MS"/>
            </a:endParaRPr>
          </a:p>
          <a:p>
            <a:pPr marL="352425" indent="-342900">
              <a:spcBef>
                <a:spcPts val="75"/>
              </a:spcBef>
              <a:buAutoNum type="arabicPeriod"/>
            </a:pPr>
            <a:r>
              <a:rPr lang="en-US" sz="2000" b="1" spc="-34" dirty="0">
                <a:latin typeface="Calibri"/>
                <a:cs typeface="Trebuchet MS"/>
              </a:rPr>
              <a:t>MAIN FUNCTION</a:t>
            </a:r>
            <a:r>
              <a:rPr lang="en-US" sz="2000" spc="-34" dirty="0">
                <a:latin typeface="Calibri"/>
                <a:cs typeface="Trebuchet MS"/>
              </a:rPr>
              <a:t>: This function is used to start the keylogger and keep it run indefinitely until user stops.</a:t>
            </a:r>
          </a:p>
          <a:p>
            <a:pPr marL="352425" indent="-342900">
              <a:spcBef>
                <a:spcPts val="75"/>
              </a:spcBef>
              <a:buAutoNum type="arabicPeriod"/>
            </a:pPr>
            <a:endParaRPr lang="en-US" sz="2000" spc="-34" dirty="0">
              <a:latin typeface="Calibri"/>
              <a:cs typeface="Trebuchet MS"/>
            </a:endParaRPr>
          </a:p>
          <a:p>
            <a:pPr marL="352425" indent="-342900">
              <a:spcBef>
                <a:spcPts val="75"/>
              </a:spcBef>
              <a:buAutoNum type="arabicPeriod"/>
            </a:pPr>
            <a:r>
              <a:rPr lang="en-US" sz="2000" b="1" spc="-34" dirty="0">
                <a:latin typeface="Calibri"/>
                <a:cs typeface="Trebuchet MS"/>
              </a:rPr>
              <a:t>TESTING</a:t>
            </a:r>
            <a:r>
              <a:rPr lang="en-US" sz="2000" spc="-34" dirty="0">
                <a:latin typeface="Calibri"/>
                <a:cs typeface="Trebuchet MS"/>
              </a:rPr>
              <a:t>: Test the keylogger whether it captures keystrokes correctly or not.</a:t>
            </a:r>
          </a:p>
          <a:p>
            <a:pPr marL="352425" indent="-342900">
              <a:spcBef>
                <a:spcPts val="75"/>
              </a:spcBef>
              <a:buAutoNum type="arabicPeriod"/>
            </a:pPr>
            <a:endParaRPr lang="en-US" sz="2000" spc="-34" dirty="0">
              <a:latin typeface="Calibri"/>
              <a:cs typeface="Trebuchet MS"/>
            </a:endParaRPr>
          </a:p>
          <a:p>
            <a:pPr marL="352425" indent="-342900">
              <a:spcBef>
                <a:spcPts val="75"/>
              </a:spcBef>
              <a:buAutoNum type="arabicPeriod"/>
            </a:pPr>
            <a:r>
              <a:rPr lang="en-US" sz="2000" b="1" spc="-34" dirty="0">
                <a:latin typeface="Calibri"/>
                <a:cs typeface="Calibri"/>
              </a:rPr>
              <a:t>DEPLOYMENT</a:t>
            </a:r>
            <a:r>
              <a:rPr lang="en-US" sz="2000" spc="-34" dirty="0">
                <a:latin typeface="Calibri"/>
                <a:cs typeface="Calibri"/>
              </a:rPr>
              <a:t>: Deploy the keylogger on target systems if necessary under legal and ethical considerations.</a:t>
            </a:r>
            <a:endParaRPr lang="en-US" sz="2000" dirty="0">
              <a:latin typeface="Calibri"/>
              <a:cs typeface="Calibri"/>
            </a:endParaRPr>
          </a:p>
          <a:p>
            <a:pPr marL="9525">
              <a:spcBef>
                <a:spcPts val="75"/>
              </a:spcBef>
            </a:pPr>
            <a:endParaRPr lang="en-US" sz="1350" spc="-34" dirty="0">
              <a:latin typeface="Trebuchet MS"/>
              <a:cs typeface="Trebuchet MS"/>
            </a:endParaRPr>
          </a:p>
        </p:txBody>
      </p:sp>
      <p:sp>
        <p:nvSpPr>
          <p:cNvPr id="9" name="object 9"/>
          <p:cNvSpPr txBox="1"/>
          <p:nvPr/>
        </p:nvSpPr>
        <p:spPr>
          <a:xfrm>
            <a:off x="8457914" y="5712253"/>
            <a:ext cx="171450" cy="132248"/>
          </a:xfrm>
          <a:prstGeom prst="rect">
            <a:avLst/>
          </a:prstGeom>
        </p:spPr>
        <p:txBody>
          <a:bodyPr vert="horz" wrap="square" lIns="0" tIns="5239" rIns="0" bIns="0" rtlCol="0">
            <a:spAutoFit/>
          </a:bodyPr>
          <a:lstStyle/>
          <a:p>
            <a:pPr marL="28575">
              <a:spcBef>
                <a:spcPts val="41"/>
              </a:spcBef>
            </a:pPr>
            <a:fld id="{81D60167-4931-47E6-BA6A-407CBD079E47}" type="slidenum">
              <a:rPr sz="825" spc="8" dirty="0">
                <a:solidFill>
                  <a:srgbClr val="2D936B"/>
                </a:solidFill>
                <a:latin typeface="Trebuchet MS"/>
                <a:cs typeface="Trebuchet MS"/>
              </a:rPr>
              <a:pPr marL="28575">
                <a:spcBef>
                  <a:spcPts val="41"/>
                </a:spcBef>
              </a:pPr>
              <a:t>19</a:t>
            </a:fld>
            <a:endParaRPr sz="825">
              <a:latin typeface="Trebuchet MS"/>
              <a:cs typeface="Trebuchet MS"/>
            </a:endParaRPr>
          </a:p>
        </p:txBody>
      </p:sp>
      <p:sp>
        <p:nvSpPr>
          <p:cNvPr id="8" name="object 8"/>
          <p:cNvSpPr txBox="1"/>
          <p:nvPr/>
        </p:nvSpPr>
        <p:spPr>
          <a:xfrm>
            <a:off x="304800" y="304800"/>
            <a:ext cx="2971800" cy="440986"/>
          </a:xfrm>
          <a:prstGeom prst="rect">
            <a:avLst/>
          </a:prstGeom>
        </p:spPr>
        <p:txBody>
          <a:bodyPr vert="horz" wrap="square" lIns="0" tIns="10001" rIns="0" bIns="0" rtlCol="0">
            <a:spAutoFit/>
          </a:bodyPr>
          <a:lstStyle/>
          <a:p>
            <a:pPr marL="9525">
              <a:spcBef>
                <a:spcPts val="79"/>
              </a:spcBef>
            </a:pPr>
            <a:r>
              <a:rPr sz="2800" b="1" spc="11" dirty="0">
                <a:cs typeface="Trebuchet MS"/>
              </a:rPr>
              <a:t>M</a:t>
            </a:r>
            <a:r>
              <a:rPr sz="2800" b="1" dirty="0">
                <a:cs typeface="Trebuchet MS"/>
              </a:rPr>
              <a:t>O</a:t>
            </a:r>
            <a:r>
              <a:rPr sz="2800" b="1" spc="-11" dirty="0">
                <a:cs typeface="Trebuchet MS"/>
              </a:rPr>
              <a:t>D</a:t>
            </a:r>
            <a:r>
              <a:rPr sz="2800" b="1" spc="-26" dirty="0">
                <a:cs typeface="Trebuchet MS"/>
              </a:rPr>
              <a:t>E</a:t>
            </a:r>
            <a:r>
              <a:rPr sz="2800" b="1" spc="-23" dirty="0">
                <a:cs typeface="Trebuchet MS"/>
              </a:rPr>
              <a:t>LL</a:t>
            </a:r>
            <a:r>
              <a:rPr sz="2800" b="1" spc="-4" dirty="0">
                <a:cs typeface="Trebuchet MS"/>
              </a:rPr>
              <a:t>I</a:t>
            </a:r>
            <a:r>
              <a:rPr sz="2800" b="1" spc="23" dirty="0">
                <a:cs typeface="Trebuchet MS"/>
              </a:rPr>
              <a:t>N</a:t>
            </a:r>
            <a:r>
              <a:rPr sz="2800" b="1" spc="4" dirty="0">
                <a:cs typeface="Trebuchet MS"/>
              </a:rPr>
              <a:t>G</a:t>
            </a:r>
            <a:endParaRPr sz="2800" dirty="0">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5582887" y="857250"/>
            <a:ext cx="3564731" cy="514731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sz="135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sz="135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sz="135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sz="135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sz="135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sz="135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sz="135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sz="135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sz="1350"/>
            </a:p>
          </p:txBody>
        </p:sp>
      </p:grpSp>
      <p:sp>
        <p:nvSpPr>
          <p:cNvPr id="13" name="object 13"/>
          <p:cNvSpPr/>
          <p:nvPr/>
        </p:nvSpPr>
        <p:spPr>
          <a:xfrm>
            <a:off x="1" y="3864769"/>
            <a:ext cx="335756" cy="2135981"/>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sz="1350"/>
          </a:p>
        </p:txBody>
      </p:sp>
      <p:sp>
        <p:nvSpPr>
          <p:cNvPr id="14" name="object 14"/>
          <p:cNvSpPr/>
          <p:nvPr/>
        </p:nvSpPr>
        <p:spPr>
          <a:xfrm>
            <a:off x="7015163" y="4879181"/>
            <a:ext cx="342900" cy="3429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sz="1350"/>
          </a:p>
        </p:txBody>
      </p:sp>
      <p:sp>
        <p:nvSpPr>
          <p:cNvPr id="15" name="object 15"/>
          <p:cNvSpPr/>
          <p:nvPr/>
        </p:nvSpPr>
        <p:spPr>
          <a:xfrm>
            <a:off x="5022057" y="2128837"/>
            <a:ext cx="235744" cy="242888"/>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sz="1350"/>
          </a:p>
        </p:txBody>
      </p:sp>
      <p:sp>
        <p:nvSpPr>
          <p:cNvPr id="16" name="object 16"/>
          <p:cNvSpPr/>
          <p:nvPr/>
        </p:nvSpPr>
        <p:spPr>
          <a:xfrm>
            <a:off x="7015163" y="5279232"/>
            <a:ext cx="135731" cy="135731"/>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sz="1350"/>
          </a:p>
        </p:txBody>
      </p:sp>
      <p:sp>
        <p:nvSpPr>
          <p:cNvPr id="17" name="object 17"/>
          <p:cNvSpPr txBox="1">
            <a:spLocks noGrp="1"/>
          </p:cNvSpPr>
          <p:nvPr>
            <p:ph type="title"/>
          </p:nvPr>
        </p:nvSpPr>
        <p:spPr>
          <a:xfrm>
            <a:off x="554832" y="1479471"/>
            <a:ext cx="2932271" cy="454035"/>
          </a:xfrm>
          <a:prstGeom prst="rect">
            <a:avLst/>
          </a:prstGeom>
        </p:spPr>
        <p:txBody>
          <a:bodyPr vert="horz" wrap="square" lIns="0" tIns="12383" rIns="0" bIns="0" rtlCol="0" anchor="t">
            <a:spAutoFit/>
          </a:bodyPr>
          <a:lstStyle/>
          <a:p>
            <a:pPr marL="9525">
              <a:spcBef>
                <a:spcPts val="98"/>
              </a:spcBef>
            </a:pPr>
            <a:r>
              <a:rPr lang="en-US" sz="3188" spc="4" dirty="0"/>
              <a:t>keylogger</a:t>
            </a:r>
            <a:endParaRPr sz="3188" dirty="0"/>
          </a:p>
        </p:txBody>
      </p:sp>
      <p:sp>
        <p:nvSpPr>
          <p:cNvPr id="22" name="object 22"/>
          <p:cNvSpPr txBox="1">
            <a:spLocks noGrp="1"/>
          </p:cNvSpPr>
          <p:nvPr>
            <p:ph type="sldNum" sz="quarter" idx="12"/>
          </p:nvPr>
        </p:nvSpPr>
        <p:spPr>
          <a:xfrm>
            <a:off x="5823305" y="1326358"/>
            <a:ext cx="471487" cy="328455"/>
          </a:xfrm>
          <a:prstGeom prst="rect">
            <a:avLst/>
          </a:prstGeom>
        </p:spPr>
        <p:txBody>
          <a:bodyPr vert="horz" wrap="square" lIns="0" tIns="5239" rIns="0" bIns="0" rtlCol="0" anchor="b">
            <a:spAutoFit/>
          </a:bodyPr>
          <a:lstStyle/>
          <a:p>
            <a:pPr marL="28575">
              <a:spcBef>
                <a:spcPts val="41"/>
              </a:spcBef>
            </a:pPr>
            <a:fld id="{81D60167-4931-47E6-BA6A-407CBD079E47}" type="slidenum">
              <a:rPr spc="8" dirty="0"/>
              <a:pPr marL="28575">
                <a:spcBef>
                  <a:spcPts val="41"/>
                </a:spcBef>
              </a:pPr>
              <a:t>2</a:t>
            </a:fld>
            <a:endParaRPr spc="8" dirty="0"/>
          </a:p>
        </p:txBody>
      </p:sp>
      <p:sp>
        <p:nvSpPr>
          <p:cNvPr id="23" name="TextBox 22">
            <a:extLst>
              <a:ext uri="{FF2B5EF4-FFF2-40B4-BE49-F238E27FC236}">
                <a16:creationId xmlns:a16="http://schemas.microsoft.com/office/drawing/2014/main" id="{4D7819F7-577B-D266-2A5A-51DD07573344}"/>
              </a:ext>
            </a:extLst>
          </p:cNvPr>
          <p:cNvSpPr txBox="1"/>
          <p:nvPr/>
        </p:nvSpPr>
        <p:spPr>
          <a:xfrm>
            <a:off x="1723400" y="3010287"/>
            <a:ext cx="5432072" cy="438582"/>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US" sz="2400" dirty="0">
                <a:cs typeface="Calibri"/>
              </a:rPr>
              <a:t>KEY LOGGER AND SECURITY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A framework for detection and prevention of novel keylogger spyware attacks  | Semantic Scholar">
            <a:extLst>
              <a:ext uri="{FF2B5EF4-FFF2-40B4-BE49-F238E27FC236}">
                <a16:creationId xmlns:a16="http://schemas.microsoft.com/office/drawing/2014/main" id="{19EA8686-043D-1CBF-B80F-4DEDE1A77C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447675"/>
            <a:ext cx="6858000" cy="5962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9199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07B30-A3B8-7DB2-9857-316737E5505F}"/>
              </a:ext>
            </a:extLst>
          </p:cNvPr>
          <p:cNvSpPr>
            <a:spLocks noGrp="1"/>
          </p:cNvSpPr>
          <p:nvPr>
            <p:ph type="title"/>
          </p:nvPr>
        </p:nvSpPr>
        <p:spPr/>
        <p:txBody>
          <a:bodyPr/>
          <a:lstStyle/>
          <a:p>
            <a:r>
              <a:rPr lang="en-US" dirty="0"/>
              <a:t>Project link</a:t>
            </a:r>
            <a:endParaRPr lang="en-IN" dirty="0"/>
          </a:p>
        </p:txBody>
      </p:sp>
      <p:sp>
        <p:nvSpPr>
          <p:cNvPr id="3" name="Text Placeholder 2">
            <a:extLst>
              <a:ext uri="{FF2B5EF4-FFF2-40B4-BE49-F238E27FC236}">
                <a16:creationId xmlns:a16="http://schemas.microsoft.com/office/drawing/2014/main" id="{E53202AE-3318-E65F-C14E-56BB47546E3C}"/>
              </a:ext>
            </a:extLst>
          </p:cNvPr>
          <p:cNvSpPr>
            <a:spLocks noGrp="1"/>
          </p:cNvSpPr>
          <p:nvPr>
            <p:ph idx="1"/>
          </p:nvPr>
        </p:nvSpPr>
        <p:spPr>
          <a:xfrm>
            <a:off x="914400" y="2362200"/>
            <a:ext cx="7467599" cy="2057400"/>
          </a:xfrm>
        </p:spPr>
        <p:txBody>
          <a:bodyPr>
            <a:normAutofit/>
          </a:bodyPr>
          <a:lstStyle/>
          <a:p>
            <a:pPr algn="ctr"/>
            <a:r>
              <a:rPr lang="en-IN">
                <a:solidFill>
                  <a:srgbClr val="FF0000"/>
                </a:solidFill>
              </a:rPr>
              <a:t>https://github.com/190532/KEYLOGGER</a:t>
            </a:r>
            <a:endParaRPr lang="en-IN" dirty="0">
              <a:solidFill>
                <a:srgbClr val="FF0000"/>
              </a:solidFill>
            </a:endParaRPr>
          </a:p>
        </p:txBody>
      </p:sp>
    </p:spTree>
    <p:extLst>
      <p:ext uri="{BB962C8B-B14F-4D97-AF65-F5344CB8AC3E}">
        <p14:creationId xmlns:p14="http://schemas.microsoft.com/office/powerpoint/2010/main" val="42041869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64357" y="5721778"/>
            <a:ext cx="1330166" cy="120482"/>
          </a:xfrm>
          <a:prstGeom prst="rect">
            <a:avLst/>
          </a:prstGeom>
        </p:spPr>
        <p:txBody>
          <a:bodyPr vert="horz" wrap="square" lIns="0" tIns="0" rIns="0" bIns="0" rtlCol="0">
            <a:spAutoFit/>
          </a:bodyPr>
          <a:lstStyle/>
          <a:p>
            <a:pPr>
              <a:lnSpc>
                <a:spcPts val="956"/>
              </a:lnSpc>
            </a:pPr>
            <a:r>
              <a:rPr sz="825" spc="15" dirty="0">
                <a:solidFill>
                  <a:srgbClr val="2D83C3"/>
                </a:solidFill>
                <a:latin typeface="Trebuchet MS"/>
                <a:cs typeface="Trebuchet MS"/>
              </a:rPr>
              <a:t>3/21/202</a:t>
            </a:r>
            <a:r>
              <a:rPr sz="825" spc="8" dirty="0">
                <a:solidFill>
                  <a:srgbClr val="2D83C3"/>
                </a:solidFill>
                <a:latin typeface="Trebuchet MS"/>
                <a:cs typeface="Trebuchet MS"/>
              </a:rPr>
              <a:t>4</a:t>
            </a:r>
            <a:r>
              <a:rPr sz="825" dirty="0">
                <a:solidFill>
                  <a:srgbClr val="2D83C3"/>
                </a:solidFill>
                <a:latin typeface="Trebuchet MS"/>
                <a:cs typeface="Trebuchet MS"/>
              </a:rPr>
              <a:t> </a:t>
            </a:r>
            <a:r>
              <a:rPr sz="825" spc="98" dirty="0">
                <a:solidFill>
                  <a:srgbClr val="2D83C3"/>
                </a:solidFill>
                <a:latin typeface="Trebuchet MS"/>
                <a:cs typeface="Trebuchet MS"/>
              </a:rPr>
              <a:t> </a:t>
            </a:r>
            <a:r>
              <a:rPr sz="825" b="1" spc="38" dirty="0">
                <a:solidFill>
                  <a:srgbClr val="2D83C3"/>
                </a:solidFill>
                <a:latin typeface="Trebuchet MS"/>
                <a:cs typeface="Trebuchet MS"/>
              </a:rPr>
              <a:t>A</a:t>
            </a:r>
            <a:r>
              <a:rPr sz="825" b="1" spc="11" dirty="0">
                <a:solidFill>
                  <a:srgbClr val="2D83C3"/>
                </a:solidFill>
                <a:latin typeface="Trebuchet MS"/>
                <a:cs typeface="Trebuchet MS"/>
              </a:rPr>
              <a:t>nnu</a:t>
            </a:r>
            <a:r>
              <a:rPr sz="825" b="1" spc="8" dirty="0">
                <a:solidFill>
                  <a:srgbClr val="2D83C3"/>
                </a:solidFill>
                <a:latin typeface="Trebuchet MS"/>
                <a:cs typeface="Trebuchet MS"/>
              </a:rPr>
              <a:t>al</a:t>
            </a:r>
            <a:r>
              <a:rPr sz="825" b="1" spc="-105" dirty="0">
                <a:solidFill>
                  <a:srgbClr val="2D83C3"/>
                </a:solidFill>
                <a:latin typeface="Trebuchet MS"/>
                <a:cs typeface="Trebuchet MS"/>
              </a:rPr>
              <a:t> </a:t>
            </a:r>
            <a:r>
              <a:rPr sz="825" b="1" dirty="0">
                <a:solidFill>
                  <a:srgbClr val="2D83C3"/>
                </a:solidFill>
                <a:latin typeface="Trebuchet MS"/>
                <a:cs typeface="Trebuchet MS"/>
              </a:rPr>
              <a:t>R</a:t>
            </a:r>
            <a:r>
              <a:rPr sz="825" b="1" spc="26" dirty="0">
                <a:solidFill>
                  <a:srgbClr val="2D83C3"/>
                </a:solidFill>
                <a:latin typeface="Trebuchet MS"/>
                <a:cs typeface="Trebuchet MS"/>
              </a:rPr>
              <a:t>e</a:t>
            </a:r>
            <a:r>
              <a:rPr sz="825" b="1" spc="68" dirty="0">
                <a:solidFill>
                  <a:srgbClr val="2D83C3"/>
                </a:solidFill>
                <a:latin typeface="Trebuchet MS"/>
                <a:cs typeface="Trebuchet MS"/>
              </a:rPr>
              <a:t>v</a:t>
            </a:r>
            <a:r>
              <a:rPr sz="825" b="1" spc="-26" dirty="0">
                <a:solidFill>
                  <a:srgbClr val="2D83C3"/>
                </a:solidFill>
                <a:latin typeface="Trebuchet MS"/>
                <a:cs typeface="Trebuchet MS"/>
              </a:rPr>
              <a:t>i</a:t>
            </a:r>
            <a:r>
              <a:rPr sz="825" b="1" spc="26" dirty="0">
                <a:solidFill>
                  <a:srgbClr val="2D83C3"/>
                </a:solidFill>
                <a:latin typeface="Trebuchet MS"/>
                <a:cs typeface="Trebuchet MS"/>
              </a:rPr>
              <a:t>e</a:t>
            </a:r>
            <a:r>
              <a:rPr sz="825" b="1" spc="11" dirty="0">
                <a:solidFill>
                  <a:srgbClr val="2D83C3"/>
                </a:solidFill>
                <a:latin typeface="Trebuchet MS"/>
                <a:cs typeface="Trebuchet MS"/>
              </a:rPr>
              <a:t>w</a:t>
            </a:r>
            <a:endParaRPr sz="825">
              <a:latin typeface="Trebuchet MS"/>
              <a:cs typeface="Trebuchet MS"/>
            </a:endParaRPr>
          </a:p>
        </p:txBody>
      </p:sp>
      <p:sp>
        <p:nvSpPr>
          <p:cNvPr id="3" name="object 3"/>
          <p:cNvSpPr/>
          <p:nvPr/>
        </p:nvSpPr>
        <p:spPr>
          <a:xfrm>
            <a:off x="7015163" y="4879181"/>
            <a:ext cx="342900" cy="3429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sz="1350"/>
          </a:p>
        </p:txBody>
      </p:sp>
      <p:sp>
        <p:nvSpPr>
          <p:cNvPr id="4" name="object 4"/>
          <p:cNvSpPr/>
          <p:nvPr/>
        </p:nvSpPr>
        <p:spPr>
          <a:xfrm>
            <a:off x="5022057" y="2128837"/>
            <a:ext cx="235744" cy="242888"/>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sz="1350"/>
          </a:p>
        </p:txBody>
      </p:sp>
      <p:sp>
        <p:nvSpPr>
          <p:cNvPr id="5" name="object 5"/>
          <p:cNvSpPr/>
          <p:nvPr/>
        </p:nvSpPr>
        <p:spPr>
          <a:xfrm>
            <a:off x="7015163" y="5279232"/>
            <a:ext cx="135731" cy="135731"/>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sz="1350"/>
          </a:p>
        </p:txBody>
      </p:sp>
      <p:pic>
        <p:nvPicPr>
          <p:cNvPr id="6" name="object 6"/>
          <p:cNvPicPr/>
          <p:nvPr/>
        </p:nvPicPr>
        <p:blipFill>
          <a:blip r:embed="rId2" cstate="print"/>
          <a:stretch>
            <a:fillRect/>
          </a:stretch>
        </p:blipFill>
        <p:spPr>
          <a:xfrm>
            <a:off x="1250156" y="5707856"/>
            <a:ext cx="57150" cy="133350"/>
          </a:xfrm>
          <a:prstGeom prst="rect">
            <a:avLst/>
          </a:prstGeom>
        </p:spPr>
      </p:pic>
      <p:sp>
        <p:nvSpPr>
          <p:cNvPr id="7" name="object 7"/>
          <p:cNvSpPr txBox="1">
            <a:spLocks noGrp="1"/>
          </p:cNvSpPr>
          <p:nvPr>
            <p:ph type="title"/>
          </p:nvPr>
        </p:nvSpPr>
        <p:spPr>
          <a:xfrm>
            <a:off x="304800" y="93773"/>
            <a:ext cx="2938701" cy="494847"/>
          </a:xfrm>
          <a:prstGeom prst="rect">
            <a:avLst/>
          </a:prstGeom>
        </p:spPr>
        <p:txBody>
          <a:bodyPr vert="horz" wrap="square" lIns="0" tIns="10001" rIns="0" bIns="0" rtlCol="0" anchor="t">
            <a:spAutoFit/>
          </a:bodyPr>
          <a:lstStyle/>
          <a:p>
            <a:pPr marL="9525">
              <a:spcBef>
                <a:spcPts val="79"/>
              </a:spcBef>
            </a:pPr>
            <a:r>
              <a:rPr dirty="0"/>
              <a:t>R</a:t>
            </a:r>
            <a:r>
              <a:rPr spc="-30" dirty="0"/>
              <a:t>E</a:t>
            </a:r>
            <a:r>
              <a:rPr spc="11" dirty="0"/>
              <a:t>S</a:t>
            </a:r>
            <a:r>
              <a:rPr spc="-23" dirty="0"/>
              <a:t>U</a:t>
            </a:r>
            <a:r>
              <a:rPr spc="-304" dirty="0"/>
              <a:t>L</a:t>
            </a:r>
            <a:r>
              <a:rPr dirty="0"/>
              <a:t>TS</a:t>
            </a:r>
          </a:p>
        </p:txBody>
      </p:sp>
      <p:sp>
        <p:nvSpPr>
          <p:cNvPr id="9" name="object 9"/>
          <p:cNvSpPr txBox="1"/>
          <p:nvPr/>
        </p:nvSpPr>
        <p:spPr>
          <a:xfrm>
            <a:off x="8457914" y="5712253"/>
            <a:ext cx="171450" cy="132248"/>
          </a:xfrm>
          <a:prstGeom prst="rect">
            <a:avLst/>
          </a:prstGeom>
        </p:spPr>
        <p:txBody>
          <a:bodyPr vert="horz" wrap="square" lIns="0" tIns="5239" rIns="0" bIns="0" rtlCol="0">
            <a:spAutoFit/>
          </a:bodyPr>
          <a:lstStyle/>
          <a:p>
            <a:pPr marL="28575">
              <a:spcBef>
                <a:spcPts val="41"/>
              </a:spcBef>
            </a:pPr>
            <a:fld id="{81D60167-4931-47E6-BA6A-407CBD079E47}" type="slidenum">
              <a:rPr sz="825" spc="8" dirty="0">
                <a:solidFill>
                  <a:srgbClr val="2D936B"/>
                </a:solidFill>
                <a:latin typeface="Trebuchet MS"/>
                <a:cs typeface="Trebuchet MS"/>
              </a:rPr>
              <a:pPr marL="28575">
                <a:spcBef>
                  <a:spcPts val="41"/>
                </a:spcBef>
              </a:pPr>
              <a:t>22</a:t>
            </a:fld>
            <a:endParaRPr sz="825">
              <a:latin typeface="Trebuchet MS"/>
              <a:cs typeface="Trebuchet MS"/>
            </a:endParaRPr>
          </a:p>
        </p:txBody>
      </p:sp>
      <p:pic>
        <p:nvPicPr>
          <p:cNvPr id="8" name="Picture 7" descr="A screenshot of a computer&#10;&#10;Description automatically generated">
            <a:extLst>
              <a:ext uri="{FF2B5EF4-FFF2-40B4-BE49-F238E27FC236}">
                <a16:creationId xmlns:a16="http://schemas.microsoft.com/office/drawing/2014/main" id="{A762D114-811B-458F-0AC8-222DB7D94A13}"/>
              </a:ext>
            </a:extLst>
          </p:cNvPr>
          <p:cNvPicPr>
            <a:picLocks noChangeAspect="1"/>
          </p:cNvPicPr>
          <p:nvPr/>
        </p:nvPicPr>
        <p:blipFill>
          <a:blip r:embed="rId3"/>
          <a:stretch>
            <a:fillRect/>
          </a:stretch>
        </p:blipFill>
        <p:spPr>
          <a:xfrm>
            <a:off x="306627" y="1765040"/>
            <a:ext cx="2352039" cy="2635510"/>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78631D37-7980-120E-A92F-6FE9F5E9DD3B}"/>
              </a:ext>
            </a:extLst>
          </p:cNvPr>
          <p:cNvPicPr>
            <a:picLocks noChangeAspect="1"/>
          </p:cNvPicPr>
          <p:nvPr/>
        </p:nvPicPr>
        <p:blipFill>
          <a:blip r:embed="rId4"/>
          <a:stretch>
            <a:fillRect/>
          </a:stretch>
        </p:blipFill>
        <p:spPr>
          <a:xfrm>
            <a:off x="2790825" y="1765040"/>
            <a:ext cx="2228850" cy="2636701"/>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D8DBE9D4-06A9-B981-9FA3-2F876D58ACF7}"/>
              </a:ext>
            </a:extLst>
          </p:cNvPr>
          <p:cNvPicPr>
            <a:picLocks noChangeAspect="1"/>
          </p:cNvPicPr>
          <p:nvPr/>
        </p:nvPicPr>
        <p:blipFill>
          <a:blip r:embed="rId5"/>
          <a:stretch>
            <a:fillRect/>
          </a:stretch>
        </p:blipFill>
        <p:spPr>
          <a:xfrm>
            <a:off x="5143500" y="1635919"/>
            <a:ext cx="2228850" cy="2767013"/>
          </a:xfrm>
          <a:prstGeom prst="rect">
            <a:avLst/>
          </a:prstGeom>
        </p:spPr>
      </p:pic>
      <p:pic>
        <p:nvPicPr>
          <p:cNvPr id="13" name="Picture 12" descr="A screenshot of a computer">
            <a:extLst>
              <a:ext uri="{FF2B5EF4-FFF2-40B4-BE49-F238E27FC236}">
                <a16:creationId xmlns:a16="http://schemas.microsoft.com/office/drawing/2014/main" id="{144B1A20-0E85-6DC5-91CA-B76FCC7E6ABE}"/>
              </a:ext>
            </a:extLst>
          </p:cNvPr>
          <p:cNvPicPr>
            <a:picLocks noChangeAspect="1"/>
          </p:cNvPicPr>
          <p:nvPr/>
        </p:nvPicPr>
        <p:blipFill>
          <a:blip r:embed="rId6"/>
          <a:stretch>
            <a:fillRect/>
          </a:stretch>
        </p:blipFill>
        <p:spPr>
          <a:xfrm>
            <a:off x="486061" y="4893468"/>
            <a:ext cx="7591139" cy="129153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C394C-1C3C-E2E9-C4EF-52717B5B504C}"/>
              </a:ext>
            </a:extLst>
          </p:cNvPr>
          <p:cNvSpPr>
            <a:spLocks noGrp="1"/>
          </p:cNvSpPr>
          <p:nvPr>
            <p:ph type="title"/>
          </p:nvPr>
        </p:nvSpPr>
        <p:spPr>
          <a:xfrm>
            <a:off x="228600" y="609600"/>
            <a:ext cx="8011001" cy="387798"/>
          </a:xfrm>
        </p:spPr>
        <p:txBody>
          <a:bodyPr vert="horz" wrap="square" lIns="0" tIns="0" rIns="0" bIns="0" rtlCol="0" anchor="t">
            <a:spAutoFit/>
          </a:bodyPr>
          <a:lstStyle/>
          <a:p>
            <a:r>
              <a:rPr lang="en-US" sz="2800" dirty="0">
                <a:latin typeface="+mn-lt"/>
              </a:rPr>
              <a:t>INTRODUCTION TO KEYLOGGERS</a:t>
            </a:r>
          </a:p>
        </p:txBody>
      </p:sp>
      <p:sp>
        <p:nvSpPr>
          <p:cNvPr id="4" name="TextBox 3">
            <a:extLst>
              <a:ext uri="{FF2B5EF4-FFF2-40B4-BE49-F238E27FC236}">
                <a16:creationId xmlns:a16="http://schemas.microsoft.com/office/drawing/2014/main" id="{7E27B7F4-A37F-0782-9D51-F8555C5B0172}"/>
              </a:ext>
            </a:extLst>
          </p:cNvPr>
          <p:cNvSpPr txBox="1"/>
          <p:nvPr/>
        </p:nvSpPr>
        <p:spPr>
          <a:xfrm>
            <a:off x="533400" y="1080701"/>
            <a:ext cx="6596268" cy="4054956"/>
          </a:xfrm>
          <a:prstGeom prst="rect">
            <a:avLst/>
          </a:prstGeom>
          <a:noFill/>
        </p:spPr>
        <p:txBody>
          <a:bodyPr rot="0" spcFirstLastPara="0" vertOverflow="overflow" horzOverflow="overflow" vert="horz" wrap="square" lIns="68580" tIns="34290" rIns="68580" bIns="34290" numCol="1" spcCol="0" rtlCol="0" fromWordArt="0" anchor="ctr" anchorCtr="0" forceAA="0" compatLnSpc="1">
            <a:prstTxWarp prst="textNoShape">
              <a:avLst/>
            </a:prstTxWarp>
            <a:spAutoFit/>
          </a:bodyPr>
          <a:lstStyle/>
          <a:p>
            <a:r>
              <a:rPr lang="en-US" sz="2000" b="1" dirty="0">
                <a:ea typeface="+mn-lt"/>
                <a:cs typeface="+mn-lt"/>
              </a:rPr>
              <a:t>A keylogger or keystroke logger</a:t>
            </a:r>
            <a:r>
              <a:rPr lang="en-US" sz="2000" dirty="0">
                <a:ea typeface="+mn-lt"/>
                <a:cs typeface="+mn-lt"/>
              </a:rPr>
              <a:t>/</a:t>
            </a:r>
            <a:r>
              <a:rPr lang="en-US" sz="2000" b="1" dirty="0">
                <a:ea typeface="+mn-lt"/>
                <a:cs typeface="+mn-lt"/>
              </a:rPr>
              <a:t>keyboard capturing</a:t>
            </a:r>
            <a:r>
              <a:rPr lang="en-US" sz="2000" dirty="0">
                <a:ea typeface="+mn-lt"/>
                <a:cs typeface="+mn-lt"/>
              </a:rPr>
              <a:t> is a form of malware or hardware that keeps track of and records our keystrokes as we type. It takes the information and sends it to a hacker using a command-and-control (C&amp;C) server. The hacker then analyzes the keystrokes to locate usernames and passwords and uses them to hack into otherwise secure systems. </a:t>
            </a:r>
          </a:p>
          <a:p>
            <a:endParaRPr lang="en-US" sz="1350" dirty="0">
              <a:cs typeface="Calibri"/>
            </a:endParaRPr>
          </a:p>
          <a:p>
            <a:r>
              <a:rPr lang="en-US" b="1" dirty="0"/>
              <a:t>Types of Keyloggers </a:t>
            </a:r>
            <a:endParaRPr lang="en-US" b="1" dirty="0">
              <a:cs typeface="Calibri"/>
            </a:endParaRPr>
          </a:p>
          <a:p>
            <a:endParaRPr lang="en-US" b="1" dirty="0">
              <a:ea typeface="+mn-lt"/>
              <a:cs typeface="+mn-lt"/>
            </a:endParaRPr>
          </a:p>
          <a:p>
            <a:pPr marL="257175" indent="-257175">
              <a:buFont typeface="Arial"/>
              <a:buChar char="•"/>
            </a:pPr>
            <a:r>
              <a:rPr lang="en-US" b="1" dirty="0">
                <a:ea typeface="+mn-lt"/>
                <a:cs typeface="+mn-lt"/>
              </a:rPr>
              <a:t>SOFTWARE KEYLOGGER</a:t>
            </a:r>
          </a:p>
          <a:p>
            <a:pPr marL="257175" indent="-257175">
              <a:buFont typeface="Arial"/>
              <a:buChar char="•"/>
            </a:pPr>
            <a:r>
              <a:rPr lang="en-US" b="1" dirty="0">
                <a:ea typeface="+mn-lt"/>
                <a:cs typeface="+mn-lt"/>
              </a:rPr>
              <a:t>HARDWARE KEYLOGGER</a:t>
            </a:r>
          </a:p>
          <a:p>
            <a:endParaRPr lang="en-US" sz="1350" dirty="0">
              <a:cs typeface="Calibri"/>
            </a:endParaRPr>
          </a:p>
        </p:txBody>
      </p:sp>
    </p:spTree>
    <p:extLst>
      <p:ext uri="{BB962C8B-B14F-4D97-AF65-F5344CB8AC3E}">
        <p14:creationId xmlns:p14="http://schemas.microsoft.com/office/powerpoint/2010/main" val="654795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6604C-5A9A-9F0C-D57A-66D97CC5334C}"/>
              </a:ext>
            </a:extLst>
          </p:cNvPr>
          <p:cNvSpPr>
            <a:spLocks noGrp="1"/>
          </p:cNvSpPr>
          <p:nvPr>
            <p:ph type="title"/>
          </p:nvPr>
        </p:nvSpPr>
        <p:spPr/>
        <p:txBody>
          <a:bodyPr/>
          <a:lstStyle/>
          <a:p>
            <a:endParaRPr lang="en-IN" dirty="0"/>
          </a:p>
        </p:txBody>
      </p:sp>
      <p:pic>
        <p:nvPicPr>
          <p:cNvPr id="1026" name="Picture 2" descr="Types of keyloggers: software and hardware">
            <a:extLst>
              <a:ext uri="{FF2B5EF4-FFF2-40B4-BE49-F238E27FC236}">
                <a16:creationId xmlns:a16="http://schemas.microsoft.com/office/drawing/2014/main" id="{0310173F-3A84-1B77-2F1C-2D4E38975F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39738"/>
            <a:ext cx="9144000" cy="5976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3393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667F4BA-4397-C35F-BD11-03B39065D4D2}"/>
              </a:ext>
            </a:extLst>
          </p:cNvPr>
          <p:cNvSpPr txBox="1"/>
          <p:nvPr/>
        </p:nvSpPr>
        <p:spPr>
          <a:xfrm>
            <a:off x="304800" y="304800"/>
            <a:ext cx="4382728" cy="461665"/>
          </a:xfrm>
          <a:prstGeom prst="rect">
            <a:avLst/>
          </a:prstGeom>
          <a:noFill/>
        </p:spPr>
        <p:txBody>
          <a:bodyPr wrap="square">
            <a:spAutoFit/>
          </a:bodyPr>
          <a:lstStyle/>
          <a:p>
            <a:r>
              <a:rPr lang="en-US" sz="2400" b="1" dirty="0">
                <a:ea typeface="+mn-lt"/>
                <a:cs typeface="+mn-lt"/>
              </a:rPr>
              <a:t>SOFTWARE KEYLOGGER</a:t>
            </a:r>
          </a:p>
        </p:txBody>
      </p:sp>
      <p:sp>
        <p:nvSpPr>
          <p:cNvPr id="5" name="TextBox 4">
            <a:extLst>
              <a:ext uri="{FF2B5EF4-FFF2-40B4-BE49-F238E27FC236}">
                <a16:creationId xmlns:a16="http://schemas.microsoft.com/office/drawing/2014/main" id="{1C21A14F-0183-D918-2302-8E9C89BAD539}"/>
              </a:ext>
            </a:extLst>
          </p:cNvPr>
          <p:cNvSpPr txBox="1"/>
          <p:nvPr/>
        </p:nvSpPr>
        <p:spPr>
          <a:xfrm>
            <a:off x="304800" y="1219200"/>
            <a:ext cx="8001000" cy="4154984"/>
          </a:xfrm>
          <a:prstGeom prst="rect">
            <a:avLst/>
          </a:prstGeom>
          <a:noFill/>
        </p:spPr>
        <p:txBody>
          <a:bodyPr wrap="square">
            <a:spAutoFit/>
          </a:bodyPr>
          <a:lstStyle/>
          <a:p>
            <a:r>
              <a:rPr lang="en-US" sz="2400" dirty="0">
                <a:ea typeface="+mn-lt"/>
                <a:cs typeface="+mn-lt"/>
              </a:rPr>
              <a:t>Software keyloggers consist of applications that have to be installed on a computer to steal keystroke data. They are the most common method hackers use to access a user’s keystrokes. </a:t>
            </a:r>
          </a:p>
          <a:p>
            <a:r>
              <a:rPr lang="en-US" sz="2400" dirty="0">
                <a:ea typeface="+mn-lt"/>
                <a:cs typeface="+mn-lt"/>
              </a:rPr>
              <a:t>      A software keylogger is put on a computer when the user downloads an infected application. Once installed, the keylogger monitors the keystrokes on the operating system you are using, checking the paths each keystroke goes through. In this way, a software keylogger can keep track of your keystrokes and record each one</a:t>
            </a:r>
            <a:r>
              <a:rPr lang="en-US" sz="1800" dirty="0">
                <a:ea typeface="+mn-lt"/>
                <a:cs typeface="+mn-lt"/>
              </a:rPr>
              <a:t>. </a:t>
            </a:r>
            <a:endParaRPr lang="en-US" sz="1800" dirty="0"/>
          </a:p>
        </p:txBody>
      </p:sp>
    </p:spTree>
    <p:extLst>
      <p:ext uri="{BB962C8B-B14F-4D97-AF65-F5344CB8AC3E}">
        <p14:creationId xmlns:p14="http://schemas.microsoft.com/office/powerpoint/2010/main" val="1547442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3435178-B020-4A1A-B40A-BA4C6F990259}"/>
              </a:ext>
            </a:extLst>
          </p:cNvPr>
          <p:cNvPicPr>
            <a:picLocks noChangeAspect="1"/>
          </p:cNvPicPr>
          <p:nvPr/>
        </p:nvPicPr>
        <p:blipFill>
          <a:blip r:embed="rId2"/>
          <a:stretch>
            <a:fillRect/>
          </a:stretch>
        </p:blipFill>
        <p:spPr>
          <a:xfrm>
            <a:off x="685800" y="762000"/>
            <a:ext cx="8118502" cy="4495800"/>
          </a:xfrm>
          <a:prstGeom prst="rect">
            <a:avLst/>
          </a:prstGeom>
        </p:spPr>
      </p:pic>
    </p:spTree>
    <p:extLst>
      <p:ext uri="{BB962C8B-B14F-4D97-AF65-F5344CB8AC3E}">
        <p14:creationId xmlns:p14="http://schemas.microsoft.com/office/powerpoint/2010/main" val="3424531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55C9D50-6F51-50D6-B502-22B930B3A076}"/>
              </a:ext>
            </a:extLst>
          </p:cNvPr>
          <p:cNvPicPr>
            <a:picLocks noChangeAspect="1"/>
          </p:cNvPicPr>
          <p:nvPr/>
        </p:nvPicPr>
        <p:blipFill>
          <a:blip r:embed="rId2"/>
          <a:stretch>
            <a:fillRect/>
          </a:stretch>
        </p:blipFill>
        <p:spPr>
          <a:xfrm>
            <a:off x="874986" y="1524000"/>
            <a:ext cx="7394027" cy="4204446"/>
          </a:xfrm>
          <a:prstGeom prst="rect">
            <a:avLst/>
          </a:prstGeom>
        </p:spPr>
      </p:pic>
    </p:spTree>
    <p:extLst>
      <p:ext uri="{BB962C8B-B14F-4D97-AF65-F5344CB8AC3E}">
        <p14:creationId xmlns:p14="http://schemas.microsoft.com/office/powerpoint/2010/main" val="4115971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6333110-6AFA-8F67-E49C-AAF1D4517F89}"/>
              </a:ext>
            </a:extLst>
          </p:cNvPr>
          <p:cNvSpPr txBox="1"/>
          <p:nvPr/>
        </p:nvSpPr>
        <p:spPr>
          <a:xfrm>
            <a:off x="838200" y="457200"/>
            <a:ext cx="5593967" cy="584775"/>
          </a:xfrm>
          <a:prstGeom prst="rect">
            <a:avLst/>
          </a:prstGeom>
          <a:noFill/>
        </p:spPr>
        <p:txBody>
          <a:bodyPr wrap="none" rtlCol="0">
            <a:spAutoFit/>
          </a:bodyPr>
          <a:lstStyle/>
          <a:p>
            <a:r>
              <a:rPr lang="en-US" sz="3200" dirty="0"/>
              <a:t>1.Javascipt based key logger</a:t>
            </a:r>
            <a:endParaRPr lang="en-IN" sz="3200" dirty="0"/>
          </a:p>
        </p:txBody>
      </p:sp>
      <p:sp>
        <p:nvSpPr>
          <p:cNvPr id="8" name="TextBox 7">
            <a:extLst>
              <a:ext uri="{FF2B5EF4-FFF2-40B4-BE49-F238E27FC236}">
                <a16:creationId xmlns:a16="http://schemas.microsoft.com/office/drawing/2014/main" id="{47EB4175-C819-C21C-1BDA-531E421187A8}"/>
              </a:ext>
            </a:extLst>
          </p:cNvPr>
          <p:cNvSpPr txBox="1"/>
          <p:nvPr/>
        </p:nvSpPr>
        <p:spPr>
          <a:xfrm>
            <a:off x="838200" y="2852431"/>
            <a:ext cx="6324600" cy="584775"/>
          </a:xfrm>
          <a:prstGeom prst="rect">
            <a:avLst/>
          </a:prstGeom>
          <a:noFill/>
        </p:spPr>
        <p:txBody>
          <a:bodyPr wrap="square" rtlCol="0">
            <a:spAutoFit/>
          </a:bodyPr>
          <a:lstStyle/>
          <a:p>
            <a:r>
              <a:rPr lang="en-US" sz="3200" dirty="0"/>
              <a:t>2.From based key loggers</a:t>
            </a:r>
            <a:endParaRPr lang="en-IN" sz="3200" dirty="0"/>
          </a:p>
        </p:txBody>
      </p:sp>
      <p:sp>
        <p:nvSpPr>
          <p:cNvPr id="10" name="TextBox 9">
            <a:extLst>
              <a:ext uri="{FF2B5EF4-FFF2-40B4-BE49-F238E27FC236}">
                <a16:creationId xmlns:a16="http://schemas.microsoft.com/office/drawing/2014/main" id="{30087218-AEB1-2604-9C06-0884F3AC3F96}"/>
              </a:ext>
            </a:extLst>
          </p:cNvPr>
          <p:cNvSpPr txBox="1"/>
          <p:nvPr/>
        </p:nvSpPr>
        <p:spPr>
          <a:xfrm>
            <a:off x="1143000" y="1285483"/>
            <a:ext cx="7467600" cy="1323439"/>
          </a:xfrm>
          <a:prstGeom prst="rect">
            <a:avLst/>
          </a:prstGeom>
          <a:noFill/>
        </p:spPr>
        <p:txBody>
          <a:bodyPr wrap="square">
            <a:spAutoFit/>
          </a:bodyPr>
          <a:lstStyle/>
          <a:p>
            <a:r>
              <a:rPr lang="en-US" sz="2000" dirty="0"/>
              <a:t>*It is a malicious script key-logger which  is installed into a web page ,And listens for key to press such as  </a:t>
            </a:r>
            <a:r>
              <a:rPr lang="en-US" sz="2000" dirty="0" err="1"/>
              <a:t>onekeyup</a:t>
            </a:r>
            <a:r>
              <a:rPr lang="en-US" sz="2000" dirty="0"/>
              <a:t>().these script can </a:t>
            </a:r>
            <a:r>
              <a:rPr lang="en-US" sz="2000" dirty="0" err="1"/>
              <a:t>beVarious</a:t>
            </a:r>
            <a:r>
              <a:rPr lang="en-US" sz="2000" dirty="0"/>
              <a:t> methods like sharing through social </a:t>
            </a:r>
            <a:r>
              <a:rPr lang="en-US" sz="2000" dirty="0" err="1"/>
              <a:t>meadia</a:t>
            </a:r>
            <a:r>
              <a:rPr lang="en-US" sz="2000" dirty="0"/>
              <a:t> ,sending as </a:t>
            </a:r>
            <a:r>
              <a:rPr lang="en-US" sz="2000" dirty="0" err="1"/>
              <a:t>amail</a:t>
            </a:r>
            <a:r>
              <a:rPr lang="en-US" sz="2000" dirty="0"/>
              <a:t>.</a:t>
            </a:r>
          </a:p>
        </p:txBody>
      </p:sp>
      <p:sp>
        <p:nvSpPr>
          <p:cNvPr id="13" name="TextBox 12">
            <a:extLst>
              <a:ext uri="{FF2B5EF4-FFF2-40B4-BE49-F238E27FC236}">
                <a16:creationId xmlns:a16="http://schemas.microsoft.com/office/drawing/2014/main" id="{C3D62128-03B6-F867-50D0-024FD379DD3A}"/>
              </a:ext>
            </a:extLst>
          </p:cNvPr>
          <p:cNvSpPr txBox="1"/>
          <p:nvPr/>
        </p:nvSpPr>
        <p:spPr>
          <a:xfrm>
            <a:off x="1066800" y="3680715"/>
            <a:ext cx="7696200" cy="1805685"/>
          </a:xfrm>
          <a:prstGeom prst="rect">
            <a:avLst/>
          </a:prstGeom>
          <a:noFill/>
        </p:spPr>
        <p:txBody>
          <a:bodyPr wrap="square" rtlCol="0">
            <a:spAutoFit/>
          </a:bodyPr>
          <a:lstStyle/>
          <a:p>
            <a:r>
              <a:rPr lang="en-US" dirty="0"/>
              <a:t>*These are key-logger which activates when a person file from a from</a:t>
            </a:r>
          </a:p>
          <a:p>
            <a:r>
              <a:rPr lang="en-US" dirty="0"/>
              <a:t>Online and click the button submit all the data or the words written is sent via file on computer .some key-logger works  as  a API in running application </a:t>
            </a:r>
          </a:p>
          <a:p>
            <a:r>
              <a:rPr lang="en-US" dirty="0"/>
              <a:t>It looks like a simple </a:t>
            </a:r>
            <a:r>
              <a:rPr lang="en-US" dirty="0" err="1"/>
              <a:t>applocatiom</a:t>
            </a:r>
            <a:r>
              <a:rPr lang="en-US" dirty="0"/>
              <a:t> and wherever a key is passed it records it. </a:t>
            </a:r>
            <a:endParaRPr lang="en-IN" dirty="0"/>
          </a:p>
        </p:txBody>
      </p:sp>
    </p:spTree>
    <p:extLst>
      <p:ext uri="{BB962C8B-B14F-4D97-AF65-F5344CB8AC3E}">
        <p14:creationId xmlns:p14="http://schemas.microsoft.com/office/powerpoint/2010/main" val="1122210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8FF495-E96F-9913-DA40-D339D6F210CA}"/>
              </a:ext>
            </a:extLst>
          </p:cNvPr>
          <p:cNvSpPr txBox="1"/>
          <p:nvPr/>
        </p:nvSpPr>
        <p:spPr>
          <a:xfrm flipH="1">
            <a:off x="457200" y="609601"/>
            <a:ext cx="8153400" cy="4001095"/>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US" sz="2400" b="1" dirty="0">
                <a:ea typeface="+mn-lt"/>
                <a:cs typeface="+mn-lt"/>
              </a:rPr>
              <a:t>HARDWARE KEYLOGGERS</a:t>
            </a:r>
            <a:endParaRPr lang="en-US" sz="2400" dirty="0"/>
          </a:p>
          <a:p>
            <a:endParaRPr lang="en-US" b="1" dirty="0">
              <a:ea typeface="+mn-lt"/>
              <a:cs typeface="+mn-lt"/>
            </a:endParaRPr>
          </a:p>
          <a:p>
            <a:r>
              <a:rPr lang="en-US" sz="1350" dirty="0">
                <a:ea typeface="+mn-lt"/>
                <a:cs typeface="+mn-lt"/>
              </a:rPr>
              <a:t>       </a:t>
            </a:r>
            <a:r>
              <a:rPr lang="en-US" sz="2000" dirty="0">
                <a:ea typeface="+mn-lt"/>
                <a:cs typeface="+mn-lt"/>
              </a:rPr>
              <a:t>A hardware keylogger works much like its software counterpart. The biggest difference is hardware keyloggers have to be physically connected to the target computer to record the user's keystrokes. For this reason, it is important for an organization to carefully monitor who has access to the network and the devices connected to it. </a:t>
            </a:r>
            <a:endParaRPr lang="en-US" sz="2000" dirty="0">
              <a:cs typeface="Calibri"/>
            </a:endParaRPr>
          </a:p>
          <a:p>
            <a:r>
              <a:rPr lang="en-US" sz="2000" dirty="0">
                <a:ea typeface="+mn-lt"/>
                <a:cs typeface="+mn-lt"/>
              </a:rPr>
              <a:t>       If an unauthorized individual is allowed to use a device on the network, they could install a hardware keylogger that may run undetected until it has already collected sensitive information. After hardware keystroke loggers have finished keylogging, they store the data, which the hacker has to download from the device.</a:t>
            </a:r>
            <a:endParaRPr lang="en-US" sz="2000" dirty="0"/>
          </a:p>
          <a:p>
            <a:pPr algn="l"/>
            <a:endParaRPr lang="en-US" sz="1350" dirty="0">
              <a:cs typeface="Calibri"/>
            </a:endParaRPr>
          </a:p>
        </p:txBody>
      </p:sp>
    </p:spTree>
    <p:extLst>
      <p:ext uri="{BB962C8B-B14F-4D97-AF65-F5344CB8AC3E}">
        <p14:creationId xmlns:p14="http://schemas.microsoft.com/office/powerpoint/2010/main" val="13416189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Damask</Template>
  <TotalTime>191</TotalTime>
  <Words>1305</Words>
  <Application>Microsoft Office PowerPoint</Application>
  <PresentationFormat>On-screen Show (4:3)</PresentationFormat>
  <Paragraphs>92</Paragraphs>
  <Slides>22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Algerian</vt:lpstr>
      <vt:lpstr>Arial</vt:lpstr>
      <vt:lpstr>Bookman Old Style</vt:lpstr>
      <vt:lpstr>Calibri</vt:lpstr>
      <vt:lpstr>Rockwell</vt:lpstr>
      <vt:lpstr>Trebuchet MS</vt:lpstr>
      <vt:lpstr>Wingdings</vt:lpstr>
      <vt:lpstr>Damask</vt:lpstr>
      <vt:lpstr>PowerPoint Presentation</vt:lpstr>
      <vt:lpstr>keylogger</vt:lpstr>
      <vt:lpstr>INTRODUCTION TO KEYLOGGERS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PROBLEM STATEMENT</vt:lpstr>
      <vt:lpstr>PROJECT OVERVIEW</vt:lpstr>
      <vt:lpstr>WHO ARE THE END USERS?</vt:lpstr>
      <vt:lpstr>YOUR SOLUTION AND ITS VALUE PROPOSITION</vt:lpstr>
      <vt:lpstr>PowerPoint Presentation</vt:lpstr>
      <vt:lpstr>THE WOW IN YOUR SOLUTION</vt:lpstr>
      <vt:lpstr>PowerPoint Presentation</vt:lpstr>
      <vt:lpstr>PowerPoint Presentation</vt:lpstr>
      <vt:lpstr>Project link</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prasad mantina</dc:creator>
  <cp:lastModifiedBy>prasad mantina</cp:lastModifiedBy>
  <cp:revision>454</cp:revision>
  <dcterms:created xsi:type="dcterms:W3CDTF">2024-06-03T05:48:59Z</dcterms:created>
  <dcterms:modified xsi:type="dcterms:W3CDTF">2024-06-24T09:16:15Z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