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5" r:id="rId11"/>
    <p:sldId id="340" r:id="rId12"/>
    <p:sldId id="341" r:id="rId13"/>
    <p:sldId id="344" r:id="rId14"/>
    <p:sldId id="342" r:id="rId15"/>
    <p:sldId id="34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1905Pras/VOIS_AICTE_Oct2025_MajorProject_Prasanth-M.git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67487" y="3864202"/>
            <a:ext cx="6745473" cy="1234009"/>
          </a:xfrm>
        </p:spPr>
        <p:txBody>
          <a:bodyPr>
            <a:normAutofit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Prasanth M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ID - </a:t>
            </a:r>
            <a:r>
              <a:rPr lang="en-IN" dirty="0"/>
              <a:t>INTERNSHIP_17546440516895be537820f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679" y="1991528"/>
            <a:ext cx="5686472" cy="1604945"/>
          </a:xfrm>
        </p:spPr>
        <p:txBody>
          <a:bodyPr>
            <a:normAutofit/>
          </a:bodyPr>
          <a:lstStyle/>
          <a:p>
            <a:r>
              <a:rPr lang="en-US" dirty="0"/>
              <a:t>Content Trends Analysis for Strategic Recommendations for Netflix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06106"/>
            <a:ext cx="5984161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Repository Link - </a:t>
            </a:r>
            <a:r>
              <a:rPr lang="en-US" dirty="0">
                <a:hlinkClick r:id="rId3"/>
              </a:rPr>
              <a:t>https://github.com/1905Pras/VOIS_AICTE_Oct2025_MajorProject_Prasanth-M.git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E0C07-E1FA-A17D-FABE-EFA8C41F0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098985"/>
            <a:ext cx="7866665" cy="55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AE9DA-70F5-1A78-F47D-CD8FA69D2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003810"/>
            <a:ext cx="8139352" cy="573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60" y="2670905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6764" y="2022205"/>
            <a:ext cx="6431280" cy="360798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Netflix, one of the world’s leading streaming platforms, hosts a vast library of Movies and TV Shows spanning multiple genres, countries, and release years. With growing competition from platforms like Amazon Prime, Disney+, and regional OTT providers, it has become critical for Netflix to strategically analyze its content catalog.</a:t>
            </a:r>
            <a:br>
              <a:rPr lang="en-US" sz="2800" dirty="0"/>
            </a:br>
            <a:r>
              <a:rPr lang="en-US" sz="2800" dirty="0"/>
              <a:t>The goal is to uncover how Netflix’s content distribution — across Movies vs. TV Shows, genres, and country contributions — has evolved over time. This analysis will help identify trends, audience preferences, and strategic insights that can guide Netflix in content acquisition, production planning, and regional expansion.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2EE26-E19A-8A21-F7B4-F77CF7B26A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6764" y="2022205"/>
            <a:ext cx="6431280" cy="36079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This project aims to perform an </a:t>
            </a:r>
            <a:r>
              <a:rPr lang="en-US" sz="2800" b="1" dirty="0"/>
              <a:t>exploratory data analysis (EDA)</a:t>
            </a:r>
            <a:r>
              <a:rPr lang="en-US" sz="2800" dirty="0"/>
              <a:t> on Netflix’s content dataset to discover trends and insights that can influence data-driven business strategies.</a:t>
            </a:r>
          </a:p>
          <a:p>
            <a:pPr marL="0" indent="0">
              <a:buNone/>
            </a:pPr>
            <a:r>
              <a:rPr lang="en-US" sz="2800" b="1" dirty="0"/>
              <a:t>Objectives:</a:t>
            </a:r>
          </a:p>
          <a:p>
            <a:r>
              <a:rPr lang="en-US" sz="2800" dirty="0"/>
              <a:t>Analyze how Netflix’s content library has evolved over the years in terms of volume and category (Movies vs TV Shows).</a:t>
            </a:r>
          </a:p>
          <a:p>
            <a:r>
              <a:rPr lang="en-US" sz="2800" dirty="0"/>
              <a:t>Identify top-performing genres and countries contributing to Netflix’s catalog.</a:t>
            </a:r>
          </a:p>
          <a:p>
            <a:r>
              <a:rPr lang="en-US" sz="2800" dirty="0"/>
              <a:t>Examine audience-oriented aspects such as ratings distribution, duration trends, and content diversity.</a:t>
            </a:r>
          </a:p>
          <a:p>
            <a:r>
              <a:rPr lang="en-US" sz="2800" dirty="0"/>
              <a:t>Generate data visualizations to present insights clearly for decision-making and reporting.</a:t>
            </a:r>
          </a:p>
          <a:p>
            <a:r>
              <a:rPr lang="en-US" sz="2800" dirty="0"/>
              <a:t>Provide actionable recommendations for Netflix’s future strategic decisions, such as focusing on certain genres, countries, or formats.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50439F-9BB3-4B36-8BCF-69145CFE7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49220"/>
              </p:ext>
            </p:extLst>
          </p:nvPr>
        </p:nvGraphicFramePr>
        <p:xfrm>
          <a:off x="457200" y="1991360"/>
          <a:ext cx="8756590" cy="3990023"/>
        </p:xfrm>
        <a:graphic>
          <a:graphicData uri="http://schemas.openxmlformats.org/drawingml/2006/table">
            <a:tbl>
              <a:tblPr/>
              <a:tblGrid>
                <a:gridCol w="4378295">
                  <a:extLst>
                    <a:ext uri="{9D8B030D-6E8A-4147-A177-3AD203B41FA5}">
                      <a16:colId xmlns:a16="http://schemas.microsoft.com/office/drawing/2014/main" val="722096092"/>
                    </a:ext>
                  </a:extLst>
                </a:gridCol>
                <a:gridCol w="4378295">
                  <a:extLst>
                    <a:ext uri="{9D8B030D-6E8A-4147-A177-3AD203B41FA5}">
                      <a16:colId xmlns:a16="http://schemas.microsoft.com/office/drawing/2014/main" val="3725014413"/>
                    </a:ext>
                  </a:extLst>
                </a:gridCol>
              </a:tblGrid>
              <a:tr h="409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End User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Role / Purpose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71168"/>
                  </a:ext>
                </a:extLst>
              </a:tr>
              <a:tr h="7161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Netflix Content Strategy Team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Identify which genres or countries to invest in for future productions.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947312"/>
                  </a:ext>
                </a:extLst>
              </a:tr>
              <a:tr h="7161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Data Analysts / Business Analysts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data insights to monitor trends and forecast audience engagement.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60674"/>
                  </a:ext>
                </a:extLst>
              </a:tr>
              <a:tr h="7161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Marketing Teams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Tailor promotional campaigns based on genre and audience preferences.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30000"/>
                  </a:ext>
                </a:extLst>
              </a:tr>
              <a:tr h="7161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Production &amp; Acquisition Teams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Decide where to allocate budgets for original or licensed content.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116009"/>
                  </a:ext>
                </a:extLst>
              </a:tr>
              <a:tr h="7161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Executives / Decision-Makers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Gain a data-backed understanding of global performance and content gaps.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9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CF571F-C02C-500A-695D-A5FE76D27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52794"/>
              </p:ext>
            </p:extLst>
          </p:nvPr>
        </p:nvGraphicFramePr>
        <p:xfrm>
          <a:off x="1561854" y="1526735"/>
          <a:ext cx="7932510" cy="3958700"/>
        </p:xfrm>
        <a:graphic>
          <a:graphicData uri="http://schemas.openxmlformats.org/drawingml/2006/table">
            <a:tbl>
              <a:tblPr/>
              <a:tblGrid>
                <a:gridCol w="3966255">
                  <a:extLst>
                    <a:ext uri="{9D8B030D-6E8A-4147-A177-3AD203B41FA5}">
                      <a16:colId xmlns:a16="http://schemas.microsoft.com/office/drawing/2014/main" val="1278204436"/>
                    </a:ext>
                  </a:extLst>
                </a:gridCol>
                <a:gridCol w="3966255">
                  <a:extLst>
                    <a:ext uri="{9D8B030D-6E8A-4147-A177-3AD203B41FA5}">
                      <a16:colId xmlns:a16="http://schemas.microsoft.com/office/drawing/2014/main" val="2409926126"/>
                    </a:ext>
                  </a:extLst>
                </a:gridCol>
              </a:tblGrid>
              <a:tr h="3375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Technology / Tool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Purpose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064868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 dirty="0"/>
                        <a:t>Python</a:t>
                      </a:r>
                      <a:endParaRPr lang="en-IN" sz="1700" dirty="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Primary programming language for data manipulation and analysis.</a:t>
                      </a:r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916683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Pandas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Data cleaning, transformation, and aggregation.</a:t>
                      </a:r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71324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Matplotlib &amp; Seaborn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Visualization of trends, patterns, and comparisons.</a:t>
                      </a:r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912433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NumPy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Numerical computations and handling missing data.</a:t>
                      </a:r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008218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Jupyter Notebook / VS Code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Development environment for analysis and visualization.</a:t>
                      </a:r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11180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 dirty="0"/>
                        <a:t>LLMs</a:t>
                      </a:r>
                      <a:endParaRPr lang="en-IN" sz="1700" dirty="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LLMs like ChatGPT are used for coding and analysis purpose.</a:t>
                      </a:r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6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7803809" cy="830997"/>
          </a:xfrm>
        </p:spPr>
        <p:txBody>
          <a:bodyPr>
            <a:normAutofit/>
          </a:bodyPr>
          <a:lstStyle/>
          <a:p>
            <a:r>
              <a:rPr lang="en-GB" dirty="0"/>
              <a:t>Sample Code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2A84B-8D60-159C-AA0E-A23613F802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4837" y="1275372"/>
            <a:ext cx="8669547" cy="4581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050" dirty="0"/>
              <a:t># 1. Content Distribution: Movies vs TV Shows</a:t>
            </a:r>
          </a:p>
          <a:p>
            <a:pPr marL="0" indent="0">
              <a:buNone/>
            </a:pPr>
            <a:r>
              <a:rPr lang="en-IN" sz="1050" dirty="0" err="1"/>
              <a:t>content_type_count</a:t>
            </a:r>
            <a:r>
              <a:rPr lang="en-IN" sz="1050" dirty="0"/>
              <a:t> = df['Category'].</a:t>
            </a:r>
            <a:r>
              <a:rPr lang="en-IN" sz="1050" dirty="0" err="1"/>
              <a:t>value_counts</a:t>
            </a:r>
            <a:r>
              <a:rPr lang="en-IN" sz="1050" dirty="0"/>
              <a:t>()</a:t>
            </a:r>
          </a:p>
          <a:p>
            <a:pPr marL="0" indent="0">
              <a:buNone/>
            </a:pPr>
            <a:r>
              <a:rPr lang="en-IN" sz="1050" dirty="0"/>
              <a:t>plt.figure(figsize=(6,6))</a:t>
            </a:r>
          </a:p>
          <a:p>
            <a:pPr marL="0" indent="0">
              <a:buNone/>
            </a:pPr>
            <a:r>
              <a:rPr lang="en-IN" sz="1050" dirty="0"/>
              <a:t>colors = </a:t>
            </a:r>
            <a:r>
              <a:rPr lang="en-IN" sz="1050" dirty="0" err="1"/>
              <a:t>sns.color_palette</a:t>
            </a:r>
            <a:r>
              <a:rPr lang="en-IN" sz="1050" dirty="0"/>
              <a:t>("pastel")</a:t>
            </a:r>
          </a:p>
          <a:p>
            <a:pPr marL="0" indent="0">
              <a:buNone/>
            </a:pPr>
            <a:r>
              <a:rPr lang="en-IN" sz="1050" dirty="0" err="1"/>
              <a:t>plt.pie</a:t>
            </a:r>
            <a:r>
              <a:rPr lang="en-IN" sz="1050" dirty="0"/>
              <a:t>(</a:t>
            </a:r>
            <a:r>
              <a:rPr lang="en-IN" sz="1050" dirty="0" err="1"/>
              <a:t>content_type_count</a:t>
            </a:r>
            <a:r>
              <a:rPr lang="en-IN" sz="1050" dirty="0"/>
              <a:t>, labels=</a:t>
            </a:r>
            <a:r>
              <a:rPr lang="en-IN" sz="1050" dirty="0" err="1"/>
              <a:t>content_type_count.index</a:t>
            </a:r>
            <a:r>
              <a:rPr lang="en-IN" sz="1050" dirty="0"/>
              <a:t>, </a:t>
            </a:r>
            <a:r>
              <a:rPr lang="en-IN" sz="1050" dirty="0" err="1"/>
              <a:t>autopct</a:t>
            </a:r>
            <a:r>
              <a:rPr lang="en-IN" sz="1050" dirty="0"/>
              <a:t>='%1.1f%%', colors=colors)</a:t>
            </a:r>
          </a:p>
          <a:p>
            <a:pPr marL="0" indent="0">
              <a:buNone/>
            </a:pPr>
            <a:r>
              <a:rPr lang="en-IN" sz="1050" dirty="0"/>
              <a:t>plt.title('Distribution of Movies vs TV Shows on Netflix')</a:t>
            </a:r>
          </a:p>
          <a:p>
            <a:pPr marL="0" indent="0">
              <a:buNone/>
            </a:pPr>
            <a:r>
              <a:rPr lang="en-IN" sz="1050" dirty="0"/>
              <a:t>plt.show()</a:t>
            </a:r>
          </a:p>
          <a:p>
            <a:pPr marL="0" indent="0">
              <a:buNone/>
            </a:pPr>
            <a:r>
              <a:rPr lang="en-IN" sz="1050" dirty="0"/>
              <a:t># 2. Content Growth Over the Years</a:t>
            </a:r>
          </a:p>
          <a:p>
            <a:pPr marL="0" indent="0">
              <a:buNone/>
            </a:pPr>
            <a:r>
              <a:rPr lang="en-IN" sz="1050" dirty="0" err="1"/>
              <a:t>yearly_trend</a:t>
            </a:r>
            <a:r>
              <a:rPr lang="en-IN" sz="1050" dirty="0"/>
              <a:t> = </a:t>
            </a:r>
            <a:r>
              <a:rPr lang="en-IN" sz="1050" dirty="0" err="1"/>
              <a:t>df.groupby</a:t>
            </a:r>
            <a:r>
              <a:rPr lang="en-IN" sz="1050" dirty="0"/>
              <a:t>(['Year', 'Category']).size().</a:t>
            </a:r>
            <a:r>
              <a:rPr lang="en-IN" sz="1050" dirty="0" err="1"/>
              <a:t>reset_index</a:t>
            </a:r>
            <a:r>
              <a:rPr lang="en-IN" sz="1050" dirty="0"/>
              <a:t>(name='Count')</a:t>
            </a:r>
          </a:p>
          <a:p>
            <a:pPr marL="0" indent="0">
              <a:buNone/>
            </a:pPr>
            <a:r>
              <a:rPr lang="en-IN" sz="1050" dirty="0"/>
              <a:t>plt.figure(figsize=(12,6))</a:t>
            </a:r>
          </a:p>
          <a:p>
            <a:pPr marL="0" indent="0">
              <a:buNone/>
            </a:pPr>
            <a:r>
              <a:rPr lang="en-IN" sz="1050" dirty="0" err="1"/>
              <a:t>sns.lineplot</a:t>
            </a:r>
            <a:r>
              <a:rPr lang="en-IN" sz="1050" dirty="0"/>
              <a:t>(data=</a:t>
            </a:r>
            <a:r>
              <a:rPr lang="en-IN" sz="1050" dirty="0" err="1"/>
              <a:t>yearly_trend</a:t>
            </a:r>
            <a:r>
              <a:rPr lang="en-IN" sz="1050" dirty="0"/>
              <a:t>, x='Year', y='Count', hue='Category', marker='o')</a:t>
            </a:r>
          </a:p>
          <a:p>
            <a:pPr marL="0" indent="0">
              <a:buNone/>
            </a:pPr>
            <a:r>
              <a:rPr lang="en-IN" sz="1050" dirty="0"/>
              <a:t>plt.title('Netflix Content Growth Over the Years')</a:t>
            </a:r>
          </a:p>
          <a:p>
            <a:pPr marL="0" indent="0">
              <a:buNone/>
            </a:pPr>
            <a:r>
              <a:rPr lang="en-IN" sz="1050" dirty="0" err="1"/>
              <a:t>plt.xlabel</a:t>
            </a:r>
            <a:r>
              <a:rPr lang="en-IN" sz="1050" dirty="0"/>
              <a:t>('Year')</a:t>
            </a:r>
          </a:p>
          <a:p>
            <a:pPr marL="0" indent="0">
              <a:buNone/>
            </a:pPr>
            <a:r>
              <a:rPr lang="en-IN" sz="1050" dirty="0" err="1"/>
              <a:t>plt.ylabel</a:t>
            </a:r>
            <a:r>
              <a:rPr lang="en-IN" sz="1050" dirty="0"/>
              <a:t>('Number of Titles Added')</a:t>
            </a:r>
          </a:p>
          <a:p>
            <a:pPr marL="0" indent="0">
              <a:buNone/>
            </a:pPr>
            <a:r>
              <a:rPr lang="en-IN" sz="1050" dirty="0" err="1"/>
              <a:t>plt.grid</a:t>
            </a:r>
            <a:r>
              <a:rPr lang="en-IN" sz="1050" dirty="0"/>
              <a:t>(True)</a:t>
            </a:r>
          </a:p>
          <a:p>
            <a:pPr marL="0" indent="0">
              <a:buNone/>
            </a:pPr>
            <a:r>
              <a:rPr lang="en-IN" sz="1050" dirty="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5E509-56A3-C49B-54DD-E2CFAEBED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C31355-E946-76BA-8FF1-5AD8308C3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0B1F9C-4EEA-45A6-A10C-1CF3078D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DD96028-6831-CE8C-EBA4-EC8692A177C3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3A829A61-E406-32D2-550F-61C46DD3228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6A5C50-F13A-44B8-C411-1D1D7BC22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479" y="1395911"/>
            <a:ext cx="458152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4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5371C2-BEA4-A8FA-09C3-3C1D30942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4" y="1201586"/>
            <a:ext cx="8694186" cy="469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4BB3D6-C45E-C091-35E4-0F55999D4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1" y="1442191"/>
            <a:ext cx="8999964" cy="414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</TotalTime>
  <Words>630</Words>
  <Application>Microsoft Office PowerPoint</Application>
  <PresentationFormat>Widescreen</PresentationFormat>
  <Paragraphs>70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Content Trends Analysis for Strategic Recommendations for Netflix</vt:lpstr>
      <vt:lpstr>PROBLEM  STATEMENT</vt:lpstr>
      <vt:lpstr>Project Description </vt:lpstr>
      <vt:lpstr>WHO ARE THE END USERS?</vt:lpstr>
      <vt:lpstr>Technology Used</vt:lpstr>
      <vt:lpstr>Sample Code 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Prasanth M</cp:lastModifiedBy>
  <cp:revision>108</cp:revision>
  <dcterms:created xsi:type="dcterms:W3CDTF">2021-07-11T13:13:15Z</dcterms:created>
  <dcterms:modified xsi:type="dcterms:W3CDTF">2025-10-06T14:19:35Z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