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68" r:id="rId3"/>
    <p:sldId id="551" r:id="rId4"/>
    <p:sldId id="558" r:id="rId5"/>
    <p:sldId id="563" r:id="rId6"/>
    <p:sldId id="583" r:id="rId7"/>
    <p:sldId id="559" r:id="rId8"/>
    <p:sldId id="635" r:id="rId9"/>
    <p:sldId id="636" r:id="rId10"/>
    <p:sldId id="637" r:id="rId11"/>
    <p:sldId id="638" r:id="rId12"/>
    <p:sldId id="639" r:id="rId13"/>
    <p:sldId id="640" r:id="rId14"/>
    <p:sldId id="642" r:id="rId15"/>
    <p:sldId id="643" r:id="rId16"/>
    <p:sldId id="645" r:id="rId17"/>
    <p:sldId id="646" r:id="rId18"/>
    <p:sldId id="647" r:id="rId19"/>
    <p:sldId id="649" r:id="rId20"/>
    <p:sldId id="650" r:id="rId21"/>
    <p:sldId id="651" r:id="rId22"/>
    <p:sldId id="652" r:id="rId23"/>
    <p:sldId id="653" r:id="rId24"/>
    <p:sldId id="654" r:id="rId25"/>
    <p:sldId id="648" r:id="rId26"/>
    <p:sldId id="655" r:id="rId27"/>
    <p:sldId id="656" r:id="rId28"/>
    <p:sldId id="65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0" userDrawn="1">
          <p15:clr>
            <a:srgbClr val="A4A3A4"/>
          </p15:clr>
        </p15:guide>
        <p15:guide id="2" pos="3880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5244" autoAdjust="0"/>
  </p:normalViewPr>
  <p:slideViewPr>
    <p:cSldViewPr showGuides="1">
      <p:cViewPr varScale="1">
        <p:scale>
          <a:sx n="83" d="100"/>
          <a:sy n="83" d="100"/>
        </p:scale>
        <p:origin x="571" y="62"/>
      </p:cViewPr>
      <p:guideLst>
        <p:guide orient="horz"/>
        <p:guide pos="3880"/>
        <p:guide orient="horz" pos="213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59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23CAD-3B9E-46A0-9FDD-A80C10F87F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C4650-8E13-4B0E-B8C1-F57D7E0EB59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C513-3B6B-4E0D-AF29-482BEE40A6F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AC3-CE72-4BEA-BF09-E77424D85D87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/>
            </a:lvl1pPr>
          </a:lstStyle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FC16E-3383-4F04-BD0D-053F7A78B5A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C318-F029-4FDA-8C56-1F1D338AC7C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0125D-7816-4C91-BBA2-76782B34C4F6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32449-5E2A-4397-96D3-6D0590BBA55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E03A7-202F-499C-A3C2-A80E898FE44A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26C8A-C4FB-4CA8-B76D-BD83A6B56D4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81798-0E96-410A-869C-0D47CD904D4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5EE7A-93C4-4B25-B462-6ADE7E90FB1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hyperlink" Target="https://www.amd.com/content/dam/amd/en/documents/processor-tech-docs/programmer-references/24593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99495" y="672505"/>
            <a:ext cx="11485276" cy="2637247"/>
          </a:xfrm>
        </p:spPr>
        <p:txBody>
          <a:bodyPr>
            <a:normAutofit/>
          </a:bodyPr>
          <a:lstStyle/>
          <a:p>
            <a:r>
              <a:rPr lang="zh-CN" altLang="en-US" sz="4800"/>
              <a:t>为</a:t>
            </a:r>
            <a:r>
              <a:rPr lang="en-US" altLang="zh-CN" sz="4800"/>
              <a:t>axvisor</a:t>
            </a:r>
            <a:r>
              <a:rPr lang="zh-CN" altLang="en-US" sz="4800"/>
              <a:t>支持</a:t>
            </a:r>
            <a:r>
              <a:rPr lang="en-US" altLang="zh-CN" sz="4800"/>
              <a:t>amd-v</a:t>
            </a:r>
            <a:r>
              <a:rPr lang="zh-CN" altLang="en-US" sz="4800"/>
              <a:t>扩展</a:t>
            </a:r>
            <a:br>
              <a:rPr lang="zh-CN" altLang="en-US" sz="4800"/>
            </a:br>
            <a:r>
              <a:rPr lang="zh-CN" altLang="en-US" sz="4800"/>
              <a:t>并为</a:t>
            </a:r>
            <a:r>
              <a:rPr lang="en-US" altLang="zh-CN" sz="4800"/>
              <a:t>x86_vcpu</a:t>
            </a:r>
            <a:r>
              <a:rPr lang="zh-CN" altLang="en-US" sz="4800"/>
              <a:t>写教学</a:t>
            </a:r>
            <a:r>
              <a:rPr lang="zh-CN" altLang="en-US" sz="4800"/>
              <a:t>性文档</a:t>
            </a:r>
            <a:endParaRPr lang="zh-CN" altLang="en-US" sz="480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24000" y="4005064"/>
            <a:ext cx="9144000" cy="1655762"/>
          </a:xfrm>
        </p:spPr>
        <p:txBody>
          <a:bodyPr/>
          <a:lstStyle/>
          <a:p>
            <a:r>
              <a:rPr lang="en-US" altLang="zh-CN"/>
              <a:t>2025</a:t>
            </a:r>
            <a:r>
              <a:rPr lang="zh-CN" altLang="en-US"/>
              <a:t>年春夏季操作系统训练营四阶段报告</a:t>
            </a:r>
            <a:endParaRPr lang="zh-CN" altLang="en-US"/>
          </a:p>
          <a:p>
            <a:r>
              <a:rPr lang="zh-CN" altLang="en-US"/>
              <a:t>罗睿豪</a:t>
            </a:r>
            <a:endParaRPr lang="zh-CN" altLang="en-US"/>
          </a:p>
          <a:p>
            <a:r>
              <a:rPr lang="en-US" altLang="zh-CN"/>
              <a:t>2025-06-21</a:t>
            </a:r>
            <a:endParaRPr lang="en-US" altLang="zh-CN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425" y="332740"/>
            <a:ext cx="863790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3200"/>
              <a:t>2.</a:t>
            </a:r>
            <a:r>
              <a:rPr lang="zh-CN" altLang="en-US" sz="3200"/>
              <a:t>给</a:t>
            </a:r>
            <a:r>
              <a:rPr lang="en-US" altLang="zh-CN" sz="3200"/>
              <a:t>CPU</a:t>
            </a:r>
            <a:r>
              <a:rPr lang="zh-CN" altLang="en-US" sz="3200"/>
              <a:t>启用虚拟化扩展</a:t>
            </a:r>
            <a:endParaRPr lang="zh-CN" altLang="en-US" sz="3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2935" y="1557020"/>
            <a:ext cx="10658475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遇到的疑问：</a:t>
            </a:r>
            <a:endParaRPr lang="zh-CN" altLang="en-US" sz="2400" b="1"/>
          </a:p>
          <a:p>
            <a:r>
              <a:rPr lang="zh-CN" altLang="en-US"/>
              <a:t>到底什么时候创建</a:t>
            </a:r>
            <a:r>
              <a:rPr lang="en-US" altLang="zh-CN"/>
              <a:t>Host State Save Area</a:t>
            </a:r>
            <a:r>
              <a:rPr lang="zh-CN" altLang="en-US"/>
              <a:t>，并写入</a:t>
            </a:r>
            <a:r>
              <a:rPr lang="en-US" altLang="zh-CN"/>
              <a:t>VM_HSAVE_PA MSR </a:t>
            </a:r>
            <a:r>
              <a:rPr lang="zh-CN" altLang="en-US"/>
              <a:t>寄存器？</a:t>
            </a:r>
            <a:r>
              <a:rPr lang="en-US" altLang="zh-CN"/>
              <a:t>axvisor</a:t>
            </a:r>
            <a:r>
              <a:rPr lang="zh-CN" altLang="en-US"/>
              <a:t>的把</a:t>
            </a:r>
            <a:r>
              <a:rPr lang="en-US" altLang="zh-CN"/>
              <a:t>vcpu</a:t>
            </a:r>
            <a:r>
              <a:rPr lang="zh-CN" altLang="en-US"/>
              <a:t>绑定</a:t>
            </a:r>
            <a:r>
              <a:rPr lang="en-US" altLang="zh-CN"/>
              <a:t>pcpu</a:t>
            </a:r>
            <a:r>
              <a:rPr lang="zh-CN" altLang="en-US"/>
              <a:t>（</a:t>
            </a:r>
            <a:r>
              <a:rPr lang="en-US" altLang="zh-CN"/>
              <a:t>bind</a:t>
            </a:r>
            <a:r>
              <a:rPr lang="zh-CN" altLang="en-US"/>
              <a:t>函数），以及运行</a:t>
            </a:r>
            <a:r>
              <a:rPr lang="en-US" altLang="zh-CN"/>
              <a:t>vcpu</a:t>
            </a:r>
            <a:r>
              <a:rPr lang="zh-CN" altLang="en-US"/>
              <a:t>上的任务是分开的。所以</a:t>
            </a:r>
            <a:r>
              <a:rPr lang="en-US" altLang="zh-CN"/>
              <a:t>RVM1.5</a:t>
            </a:r>
            <a:r>
              <a:rPr lang="zh-CN" altLang="en-US"/>
              <a:t>中无法借鉴。</a:t>
            </a:r>
            <a:endParaRPr lang="zh-CN" altLang="en-US"/>
          </a:p>
          <a:p>
            <a:br>
              <a:rPr lang="zh-CN" altLang="en-US"/>
            </a:br>
            <a:r>
              <a:rPr lang="zh-CN" altLang="en-US"/>
              <a:t>我一开始认为，不同</a:t>
            </a:r>
            <a:r>
              <a:rPr lang="en-US" altLang="zh-CN"/>
              <a:t>vcpu</a:t>
            </a:r>
            <a:r>
              <a:rPr lang="zh-CN" altLang="en-US"/>
              <a:t>切换到相同的</a:t>
            </a:r>
            <a:r>
              <a:rPr lang="en-US" altLang="zh-CN"/>
              <a:t>pcpu</a:t>
            </a:r>
            <a:r>
              <a:rPr lang="zh-CN" altLang="en-US"/>
              <a:t>的，这个</a:t>
            </a:r>
            <a:r>
              <a:rPr lang="en-US" altLang="zh-CN"/>
              <a:t>pcpu</a:t>
            </a:r>
            <a:r>
              <a:rPr lang="zh-CN" altLang="en-US"/>
              <a:t>状态应该不一样，</a:t>
            </a:r>
            <a:r>
              <a:rPr lang="zh-CN" altLang="en-US">
                <a:solidFill>
                  <a:srgbClr val="FF0000"/>
                </a:solidFill>
              </a:rPr>
              <a:t>所以应该每个</a:t>
            </a:r>
            <a:r>
              <a:rPr lang="en-US" altLang="zh-CN">
                <a:solidFill>
                  <a:srgbClr val="FF0000"/>
                </a:solidFill>
              </a:rPr>
              <a:t>vcpu</a:t>
            </a:r>
            <a:r>
              <a:rPr lang="zh-CN" altLang="en-US">
                <a:solidFill>
                  <a:srgbClr val="FF0000"/>
                </a:solidFill>
              </a:rPr>
              <a:t>一个</a:t>
            </a:r>
            <a:r>
              <a:rPr lang="zh-CN" altLang="en-US"/>
              <a:t>。我们现在给</a:t>
            </a:r>
            <a:r>
              <a:rPr lang="en-US" altLang="zh-CN"/>
              <a:t>pcpu</a:t>
            </a:r>
            <a:r>
              <a:rPr lang="zh-CN" altLang="en-US"/>
              <a:t>启用虚拟话扩展，是不需要的，他不是一个</a:t>
            </a:r>
            <a:r>
              <a:rPr lang="en-US" altLang="zh-CN"/>
              <a:t>pcpu</a:t>
            </a:r>
            <a:r>
              <a:rPr lang="zh-CN" altLang="en-US"/>
              <a:t>一个。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我这里犯的错误是，这个推断错了。确实每个</a:t>
            </a:r>
            <a:r>
              <a:rPr lang="en-US" altLang="zh-CN"/>
              <a:t>vcpu</a:t>
            </a:r>
            <a:r>
              <a:rPr lang="zh-CN" altLang="en-US"/>
              <a:t>切换回来，</a:t>
            </a:r>
            <a:r>
              <a:rPr lang="en-US" altLang="zh-CN"/>
              <a:t>pcpu</a:t>
            </a:r>
            <a:r>
              <a:rPr lang="zh-CN" altLang="en-US"/>
              <a:t>的状态不一样。但是软件会处理好的。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这就好像说，我用户态的程序陷入到内核态，确实这个时候内核态的上下文肯定不是全都一样的，但是不用每个用户程序存储一个内核态状态，这不是用户程序该操心的事情，操作系统自己会设置好</a:t>
            </a:r>
            <a:r>
              <a:rPr lang="zh-CN" altLang="en-US"/>
              <a:t>的。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这里</a:t>
            </a:r>
            <a:r>
              <a:rPr lang="zh-CN" altLang="en-US"/>
              <a:t>是和老师交流了一下，对比了</a:t>
            </a:r>
            <a:r>
              <a:rPr lang="en-US" altLang="zh-CN"/>
              <a:t>RVM1.5</a:t>
            </a:r>
            <a:r>
              <a:rPr lang="zh-CN" altLang="en-US"/>
              <a:t>。因为</a:t>
            </a:r>
            <a:r>
              <a:rPr lang="en-US" altLang="zh-CN"/>
              <a:t>vmexit</a:t>
            </a:r>
            <a:r>
              <a:rPr lang="zh-CN" altLang="en-US"/>
              <a:t>之后，</a:t>
            </a:r>
            <a:r>
              <a:rPr lang="en-US" altLang="zh-CN"/>
              <a:t>pcpu</a:t>
            </a:r>
            <a:r>
              <a:rPr lang="zh-CN" altLang="en-US"/>
              <a:t>什么状态和</a:t>
            </a:r>
            <a:r>
              <a:rPr lang="en-US" altLang="zh-CN"/>
              <a:t>vcpu</a:t>
            </a:r>
            <a:r>
              <a:rPr lang="zh-CN" altLang="en-US"/>
              <a:t>没关系，所以可以认为是共享安全。</a:t>
            </a:r>
            <a:br>
              <a:rPr lang="zh-CN" altLang="en-US"/>
            </a:b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4220" y="297180"/>
            <a:ext cx="2590800" cy="1543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425" y="332740"/>
            <a:ext cx="863790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3200"/>
              <a:t>2.</a:t>
            </a:r>
            <a:r>
              <a:rPr lang="zh-CN" altLang="en-US" sz="3200"/>
              <a:t>给</a:t>
            </a:r>
            <a:r>
              <a:rPr lang="en-US" altLang="zh-CN" sz="3200"/>
              <a:t>CPU</a:t>
            </a:r>
            <a:r>
              <a:rPr lang="zh-CN" altLang="en-US" sz="3200"/>
              <a:t>启用虚拟化扩展</a:t>
            </a:r>
            <a:endParaRPr lang="zh-CN" altLang="en-US" sz="3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5325" y="1162685"/>
            <a:ext cx="707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这个功能在</a:t>
            </a:r>
            <a:r>
              <a:rPr lang="en-US" altLang="zh-CN"/>
              <a:t>x86_vcpu</a:t>
            </a:r>
            <a:r>
              <a:rPr lang="zh-CN" altLang="en-US"/>
              <a:t>具体代码是要去实现</a:t>
            </a:r>
            <a:r>
              <a:rPr lang="en-US" altLang="zh-CN"/>
              <a:t>hardware_enable()</a:t>
            </a:r>
            <a:r>
              <a:rPr lang="zh-CN" altLang="en-US"/>
              <a:t>这个</a:t>
            </a:r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7260" y="2169160"/>
            <a:ext cx="7397750" cy="41084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67080" y="15932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Intel VT-x (VMX) </a:t>
            </a:r>
            <a:r>
              <a:rPr lang="zh-CN" altLang="en-US" b="1"/>
              <a:t>实现：</a:t>
            </a:r>
            <a:endParaRPr lang="zh-CN" alt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425" y="332740"/>
            <a:ext cx="863790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3200"/>
              <a:t>2.</a:t>
            </a:r>
            <a:r>
              <a:rPr lang="zh-CN" altLang="en-US" sz="3200"/>
              <a:t>给</a:t>
            </a:r>
            <a:r>
              <a:rPr lang="en-US" altLang="zh-CN" sz="3200"/>
              <a:t>CPU</a:t>
            </a:r>
            <a:r>
              <a:rPr lang="zh-CN" altLang="en-US" sz="3200"/>
              <a:t>启用虚拟化扩展</a:t>
            </a:r>
            <a:endParaRPr lang="zh-CN" altLang="en-US" sz="3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5325" y="1162685"/>
            <a:ext cx="7073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这个功能在</a:t>
            </a:r>
            <a:r>
              <a:rPr lang="en-US" altLang="zh-CN"/>
              <a:t>x86_vcpu</a:t>
            </a:r>
            <a:r>
              <a:rPr lang="zh-CN" altLang="en-US"/>
              <a:t>具体代码是要去实现</a:t>
            </a:r>
            <a:r>
              <a:rPr lang="en-US" altLang="zh-CN"/>
              <a:t>hardware_enable()</a:t>
            </a:r>
            <a:r>
              <a:rPr lang="zh-CN" altLang="en-US"/>
              <a:t>这个</a:t>
            </a:r>
            <a:r>
              <a:rPr lang="zh-CN" altLang="en-US"/>
              <a:t>函数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7080" y="15932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AMD-V (SVM)</a:t>
            </a:r>
            <a:r>
              <a:rPr lang="zh-CN" altLang="en-US" b="1"/>
              <a:t>实现：</a:t>
            </a:r>
            <a:endParaRPr lang="zh-CN" alt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7600" y="2240915"/>
            <a:ext cx="7131050" cy="3752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425" y="332740"/>
            <a:ext cx="863790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3200">
                <a:sym typeface="+mn-ea"/>
              </a:rPr>
              <a:t>6.</a:t>
            </a:r>
            <a:r>
              <a:rPr lang="zh-CN" altLang="en-US" sz="3200">
                <a:sym typeface="+mn-ea"/>
              </a:rPr>
              <a:t>退出虚拟化模式</a:t>
            </a:r>
            <a:endParaRPr lang="zh-CN" altLang="en-US" sz="3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7375" y="1664970"/>
            <a:ext cx="1011110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Intel VT-x (VMX) </a:t>
            </a:r>
            <a:r>
              <a:rPr lang="zh-CN" altLang="en-US" sz="2400" b="1"/>
              <a:t>退出流程</a:t>
            </a:r>
            <a:r>
              <a:rPr lang="en-US" altLang="zh-CN" sz="2400" b="1"/>
              <a:t>:</a:t>
            </a:r>
            <a:endParaRPr lang="en-US" altLang="zh-CN" sz="2400" b="1"/>
          </a:p>
          <a:p>
            <a:r>
              <a:rPr lang="zh-CN" altLang="en-US" sz="2400"/>
              <a:t>先执行</a:t>
            </a:r>
            <a:r>
              <a:rPr lang="en-US" altLang="zh-CN" sz="2400"/>
              <a:t> VMXOFF </a:t>
            </a:r>
            <a:r>
              <a:rPr lang="zh-CN" altLang="en-US" sz="2400"/>
              <a:t>指令，再将</a:t>
            </a:r>
            <a:r>
              <a:rPr lang="en-US" altLang="zh-CN" sz="2400"/>
              <a:t> CR4 </a:t>
            </a:r>
            <a:r>
              <a:rPr lang="zh-CN" altLang="en-US" sz="2400"/>
              <a:t>的</a:t>
            </a:r>
            <a:r>
              <a:rPr lang="en-US" altLang="zh-CN" sz="2400"/>
              <a:t> VMXE </a:t>
            </a:r>
            <a:r>
              <a:rPr lang="zh-CN" altLang="en-US" sz="2400"/>
              <a:t>位清除。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 b="1"/>
              <a:t>AMD-V (SVM) </a:t>
            </a:r>
            <a:r>
              <a:rPr lang="zh-CN" altLang="en-US" sz="2400" b="1"/>
              <a:t>退出流程</a:t>
            </a:r>
            <a:r>
              <a:rPr lang="en-US" altLang="zh-CN" sz="2400" b="1"/>
              <a:t>:</a:t>
            </a:r>
            <a:endParaRPr lang="en-US" altLang="zh-CN" sz="2400" b="1"/>
          </a:p>
          <a:p>
            <a:r>
              <a:rPr lang="zh-CN" altLang="en-US" sz="2400"/>
              <a:t>清除</a:t>
            </a:r>
            <a:r>
              <a:rPr lang="en-US" altLang="zh-CN" sz="2400"/>
              <a:t>VMXE</a:t>
            </a:r>
            <a:r>
              <a:rPr lang="zh-CN" altLang="en-US" sz="2400"/>
              <a:t>位，清除</a:t>
            </a:r>
            <a:r>
              <a:rPr lang="en-US" altLang="zh-CN" sz="2400"/>
              <a:t>VM_HSAVE_PA MSR </a:t>
            </a:r>
            <a:r>
              <a:rPr lang="zh-CN" altLang="en-US" sz="2400"/>
              <a:t>寄存器</a:t>
            </a:r>
            <a:endParaRPr lang="zh-CN" altLang="en-US" sz="2400"/>
          </a:p>
          <a:p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不过</a:t>
            </a:r>
            <a:r>
              <a:rPr lang="en-US" altLang="zh-CN" sz="2400"/>
              <a:t>axvisor</a:t>
            </a:r>
            <a:r>
              <a:rPr lang="zh-CN" altLang="en-US" sz="2400"/>
              <a:t>似乎没有调用退出虚拟化函数，我打印了没发现有</a:t>
            </a:r>
            <a:r>
              <a:rPr lang="zh-CN" altLang="en-US" sz="2400"/>
              <a:t>执行。</a:t>
            </a:r>
            <a:endParaRPr lang="zh-CN" alt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425" y="332740"/>
            <a:ext cx="863790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3200">
                <a:sym typeface="+mn-ea"/>
              </a:rPr>
              <a:t>6.</a:t>
            </a:r>
            <a:r>
              <a:rPr lang="zh-CN" altLang="en-US" sz="3200">
                <a:sym typeface="+mn-ea"/>
              </a:rPr>
              <a:t>退出虚拟化模式</a:t>
            </a:r>
            <a:endParaRPr lang="zh-CN" altLang="en-US" sz="3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7375" y="1196975"/>
            <a:ext cx="101111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Intel VT-x (VMX) </a:t>
            </a:r>
            <a:r>
              <a:rPr lang="zh-CN" altLang="en-US" sz="2400" b="1"/>
              <a:t>实现</a:t>
            </a:r>
            <a:r>
              <a:rPr lang="en-US" altLang="zh-CN" sz="2400" b="1"/>
              <a:t>:</a:t>
            </a:r>
            <a:endParaRPr lang="en-US" altLang="zh-CN" sz="2400" b="1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7215" y="1845310"/>
            <a:ext cx="8442960" cy="332930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425" y="332740"/>
            <a:ext cx="863790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3200">
                <a:sym typeface="+mn-ea"/>
              </a:rPr>
              <a:t>6.</a:t>
            </a:r>
            <a:r>
              <a:rPr lang="zh-CN" altLang="en-US" sz="3200">
                <a:sym typeface="+mn-ea"/>
              </a:rPr>
              <a:t>退出虚拟化模式</a:t>
            </a:r>
            <a:endParaRPr lang="zh-CN" altLang="en-US" sz="3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87375" y="1196975"/>
            <a:ext cx="101111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AMD-V (SVM) </a:t>
            </a:r>
            <a:r>
              <a:rPr lang="zh-CN" altLang="en-US" sz="2400" b="1">
                <a:sym typeface="+mn-ea"/>
              </a:rPr>
              <a:t>退出流程</a:t>
            </a:r>
            <a:r>
              <a:rPr lang="en-US" altLang="zh-CN" sz="2400" b="1">
                <a:sym typeface="+mn-ea"/>
              </a:rPr>
              <a:t>:</a:t>
            </a:r>
            <a:endParaRPr lang="en-US" altLang="zh-CN" sz="2400" b="1"/>
          </a:p>
          <a:p>
            <a:endParaRPr lang="zh-CN" altLang="en-US" sz="2400"/>
          </a:p>
          <a:p>
            <a:endParaRPr lang="zh-CN" altLang="en-US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9605" y="1809115"/>
            <a:ext cx="8862060" cy="33534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425" y="332740"/>
            <a:ext cx="8637905" cy="8318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3200"/>
              <a:t>3.</a:t>
            </a:r>
            <a:r>
              <a:rPr lang="zh-CN" altLang="en-US" sz="3200"/>
              <a:t>配置虚拟机相关结构</a:t>
            </a:r>
            <a:endParaRPr lang="zh-CN" altLang="en-US" sz="3200"/>
          </a:p>
          <a:p>
            <a:pPr indent="0" fontAlgn="auto">
              <a:lnSpc>
                <a:spcPct val="150000"/>
              </a:lnSpc>
            </a:pPr>
            <a:endParaRPr lang="zh-CN" altLang="en-US" sz="3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7375" y="1268730"/>
            <a:ext cx="1095438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我们的目标是运行多个</a:t>
            </a:r>
            <a:r>
              <a:rPr lang="en-US" altLang="zh-CN"/>
              <a:t> Guest OS</a:t>
            </a:r>
            <a:r>
              <a:rPr lang="zh-CN" altLang="en-US"/>
              <a:t>。每个</a:t>
            </a:r>
            <a:r>
              <a:rPr lang="en-US" altLang="zh-CN"/>
              <a:t> Guest OS </a:t>
            </a:r>
            <a:r>
              <a:rPr lang="zh-CN" altLang="en-US"/>
              <a:t>的执行可视为由其多个</a:t>
            </a:r>
            <a:r>
              <a:rPr lang="en-US" altLang="zh-CN"/>
              <a:t> vCPU </a:t>
            </a:r>
            <a:r>
              <a:rPr lang="zh-CN" altLang="en-US"/>
              <a:t>共同完成。由于单个物理</a:t>
            </a:r>
            <a:r>
              <a:rPr lang="en-US" altLang="zh-CN"/>
              <a:t> CPU (pCPU) </a:t>
            </a:r>
            <a:r>
              <a:rPr lang="zh-CN" altLang="en-US"/>
              <a:t>可能运行多个</a:t>
            </a:r>
            <a:r>
              <a:rPr lang="en-US" altLang="zh-CN"/>
              <a:t> vCPU</a:t>
            </a:r>
            <a:r>
              <a:rPr lang="zh-CN" altLang="en-US"/>
              <a:t>，因此需要专门的数据结构来保存和恢复每个</a:t>
            </a:r>
            <a:r>
              <a:rPr lang="en-US" altLang="zh-CN"/>
              <a:t> vCPU </a:t>
            </a:r>
            <a:r>
              <a:rPr lang="zh-CN" altLang="en-US"/>
              <a:t>的状态。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这个就引申出是</a:t>
            </a:r>
            <a:r>
              <a:rPr lang="en-US" altLang="zh-CN"/>
              <a:t>x86_vcpu</a:t>
            </a:r>
            <a:r>
              <a:rPr lang="zh-CN" altLang="en-US"/>
              <a:t>中的重要结构</a:t>
            </a:r>
            <a:r>
              <a:rPr lang="en-US" altLang="zh-CN"/>
              <a:t>VmxVcpu/SvmVcpu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7420" y="2853055"/>
            <a:ext cx="4273550" cy="34861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55" y="2853055"/>
            <a:ext cx="4400550" cy="33210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9470" y="2493010"/>
            <a:ext cx="4598035" cy="2628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/>
              <a:t>Intel VT-x (VMX)</a:t>
            </a:r>
            <a:r>
              <a:rPr lang="zh-CN" altLang="en-US" b="1"/>
              <a:t>实现：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5771515" y="24568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AMD-V (SVM)</a:t>
            </a:r>
            <a:r>
              <a:rPr lang="zh-CN" altLang="en-US" b="1"/>
              <a:t>实现：</a:t>
            </a:r>
            <a:endParaRPr lang="zh-CN" altLang="en-US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425" y="332740"/>
            <a:ext cx="8637905" cy="8318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3200"/>
              <a:t>3.</a:t>
            </a:r>
            <a:r>
              <a:rPr lang="zh-CN" altLang="en-US" sz="3200"/>
              <a:t>配置虚拟机相关结构</a:t>
            </a:r>
            <a:endParaRPr lang="zh-CN" altLang="en-US" sz="3200"/>
          </a:p>
          <a:p>
            <a:pPr indent="0" fontAlgn="auto">
              <a:lnSpc>
                <a:spcPct val="150000"/>
              </a:lnSpc>
            </a:pPr>
            <a:endParaRPr lang="zh-CN" altLang="en-US" sz="3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87375" y="1268730"/>
            <a:ext cx="1095438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注意：这两个</a:t>
            </a:r>
            <a:r>
              <a:rPr lang="en-US" altLang="zh-CN"/>
              <a:t>Vcpu</a:t>
            </a:r>
            <a:r>
              <a:rPr lang="zh-CN" altLang="en-US"/>
              <a:t>结构，对上提供操作的函数，然后在自身这一层是负责保存和恢复</a:t>
            </a:r>
            <a:r>
              <a:rPr lang="en-US" altLang="zh-CN"/>
              <a:t>cpu</a:t>
            </a:r>
            <a:r>
              <a:rPr lang="zh-CN" altLang="en-US"/>
              <a:t>状态的，并不是我们前面语境说的那个运行</a:t>
            </a:r>
            <a:r>
              <a:rPr lang="en-US" altLang="zh-CN"/>
              <a:t>os</a:t>
            </a:r>
            <a:r>
              <a:rPr lang="zh-CN" altLang="en-US"/>
              <a:t>的</a:t>
            </a:r>
            <a:r>
              <a:rPr lang="en-US" altLang="zh-CN"/>
              <a:t>vcpu</a:t>
            </a:r>
            <a:r>
              <a:rPr lang="zh-CN" altLang="en-US"/>
              <a:t>，这里的</a:t>
            </a:r>
            <a:r>
              <a:rPr lang="en-US" altLang="zh-CN"/>
              <a:t>Vcpu</a:t>
            </a:r>
            <a:r>
              <a:rPr lang="zh-CN" altLang="en-US"/>
              <a:t>更像是一个工具。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这里面这么多字段，</a:t>
            </a:r>
            <a:r>
              <a:rPr lang="zh-CN" altLang="en-US"/>
              <a:t>受限于，我只介绍三个我实现了的。</a:t>
            </a:r>
            <a:r>
              <a:rPr lang="en-US" altLang="zh-CN">
                <a:sym typeface="+mn-ea"/>
              </a:rPr>
              <a:t>AMD-V (SVM)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vmcb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iopm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msrpm</a:t>
            </a:r>
            <a:r>
              <a:rPr lang="zh-CN" altLang="en-US">
                <a:sym typeface="+mn-ea"/>
              </a:rPr>
              <a:t>。这三个对应</a:t>
            </a:r>
            <a:r>
              <a:rPr lang="en-US" altLang="zh-CN">
                <a:sym typeface="+mn-ea"/>
              </a:rPr>
              <a:t>Intel VT-x (VMX)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vmcs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io_bitmap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msr_bitmap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31520" y="2853055"/>
            <a:ext cx="10570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VMCB</a:t>
            </a:r>
            <a:r>
              <a:rPr lang="zh-CN" altLang="en-US"/>
              <a:t>：</a:t>
            </a:r>
            <a:r>
              <a:rPr lang="en-US"/>
              <a:t>4KB</a:t>
            </a:r>
            <a:r>
              <a:rPr lang="zh-CN" altLang="en-US"/>
              <a:t>大小对齐的物理内存区域。分成</a:t>
            </a:r>
            <a:r>
              <a:rPr lang="en-US" altLang="zh-CN"/>
              <a:t>Control Area</a:t>
            </a:r>
            <a:r>
              <a:rPr lang="zh-CN" altLang="en-US"/>
              <a:t>和</a:t>
            </a:r>
            <a:r>
              <a:rPr lang="en-US" altLang="zh-CN"/>
              <a:t>State Save Area</a:t>
            </a:r>
            <a:r>
              <a:rPr lang="zh-CN" altLang="en-US"/>
              <a:t>。会设置</a:t>
            </a:r>
            <a:r>
              <a:rPr lang="en-US" altLang="zh-CN"/>
              <a:t>guest</a:t>
            </a:r>
            <a:r>
              <a:rPr lang="zh-CN" altLang="en-US"/>
              <a:t>状态、</a:t>
            </a:r>
            <a:r>
              <a:rPr lang="en-US" altLang="zh-CN"/>
              <a:t>guest</a:t>
            </a:r>
            <a:r>
              <a:rPr lang="zh-CN" altLang="en-US"/>
              <a:t>行为</a:t>
            </a:r>
            <a:r>
              <a:rPr lang="zh-CN" altLang="en-US"/>
              <a:t>等。每个字段都有清晰的偏移。我们可以根据想要的功能，直接根据偏移读写对应的物理内存，就可以达成目标。与之相对的是</a:t>
            </a:r>
            <a:r>
              <a:rPr lang="en-US" altLang="zh-CN"/>
              <a:t>vmcs</a:t>
            </a:r>
            <a:r>
              <a:rPr lang="zh-CN" altLang="en-US"/>
              <a:t>，它只能通过指令和编码的形式访问，不能直接读对应的物理</a:t>
            </a:r>
            <a:r>
              <a:rPr lang="zh-CN" altLang="en-US"/>
              <a:t>内存。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31520" y="4005580"/>
            <a:ext cx="105111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IOPM </a:t>
            </a:r>
            <a:r>
              <a:rPr lang="zh-CN" altLang="en-US"/>
              <a:t>：</a:t>
            </a:r>
            <a:r>
              <a:rPr lang="en-US" altLang="zh-CN"/>
              <a:t> </a:t>
            </a:r>
            <a:r>
              <a:rPr lang="zh-CN" altLang="en-US"/>
              <a:t>一个连续的</a:t>
            </a:r>
            <a:r>
              <a:rPr lang="en-US" altLang="zh-CN"/>
              <a:t>12KB</a:t>
            </a:r>
            <a:r>
              <a:rPr lang="zh-CN" altLang="en-US"/>
              <a:t>大小对齐的位图。它定义了</a:t>
            </a:r>
            <a:r>
              <a:rPr lang="en-US" altLang="zh-CN"/>
              <a:t>Guest</a:t>
            </a:r>
            <a:r>
              <a:rPr lang="zh-CN" altLang="en-US"/>
              <a:t>访问</a:t>
            </a:r>
            <a:r>
              <a:rPr lang="en-US" altLang="zh-CN"/>
              <a:t> I/O </a:t>
            </a:r>
            <a:r>
              <a:rPr lang="zh-CN" altLang="en-US"/>
              <a:t>端口空间时的行为，决定</a:t>
            </a:r>
            <a:r>
              <a:rPr lang="en-US" altLang="zh-CN"/>
              <a:t> Guest </a:t>
            </a:r>
            <a:r>
              <a:rPr lang="zh-CN" altLang="en-US"/>
              <a:t>的</a:t>
            </a:r>
            <a:r>
              <a:rPr lang="en-US" altLang="zh-CN"/>
              <a:t> IN/OUT/INS/OUTS </a:t>
            </a:r>
            <a:r>
              <a:rPr lang="zh-CN" altLang="en-US"/>
              <a:t>指令是直接执行还是触发</a:t>
            </a:r>
            <a:r>
              <a:rPr lang="en-US" altLang="zh-CN"/>
              <a:t> #VMEXIT </a:t>
            </a:r>
            <a:r>
              <a:rPr lang="zh-CN" altLang="en-US"/>
              <a:t>由</a:t>
            </a:r>
            <a:r>
              <a:rPr lang="en-US" altLang="zh-CN"/>
              <a:t> Hypervisor </a:t>
            </a:r>
            <a:r>
              <a:rPr lang="zh-CN" altLang="en-US"/>
              <a:t>模拟。与之对应的是</a:t>
            </a:r>
            <a:r>
              <a:rPr lang="en-US" altLang="zh-CN"/>
              <a:t>io_bitmap,</a:t>
            </a:r>
            <a:r>
              <a:rPr lang="zh-CN" altLang="en-US"/>
              <a:t>但不需要连续</a:t>
            </a:r>
            <a:r>
              <a:rPr lang="en-US" altLang="zh-CN"/>
              <a:t>12KB</a:t>
            </a:r>
            <a:r>
              <a:rPr lang="zh-CN" altLang="en-US"/>
              <a:t>，分散的</a:t>
            </a:r>
            <a:r>
              <a:rPr lang="en-US" altLang="zh-CN"/>
              <a:t>8KB</a:t>
            </a:r>
            <a:r>
              <a:rPr lang="zh-CN" altLang="en-US"/>
              <a:t>就可以。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31520" y="5085080"/>
            <a:ext cx="101987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MSRPM </a:t>
            </a:r>
            <a:r>
              <a:rPr lang="zh-CN" altLang="en-US"/>
              <a:t>：一个连续的</a:t>
            </a:r>
            <a:r>
              <a:rPr lang="en-US" altLang="zh-CN"/>
              <a:t>8KB</a:t>
            </a:r>
            <a:r>
              <a:rPr lang="zh-CN" altLang="en-US"/>
              <a:t>大小对齐的位图。它定义了</a:t>
            </a:r>
            <a:r>
              <a:rPr lang="en-US" altLang="zh-CN"/>
              <a:t>Guest</a:t>
            </a:r>
            <a:r>
              <a:rPr lang="zh-CN" altLang="en-US"/>
              <a:t>读写特定</a:t>
            </a:r>
            <a:r>
              <a:rPr lang="en-US" altLang="zh-CN"/>
              <a:t> MSR</a:t>
            </a:r>
            <a:r>
              <a:rPr lang="zh-CN" altLang="en-US"/>
              <a:t>的行为，决定</a:t>
            </a:r>
            <a:r>
              <a:rPr lang="en-US" altLang="zh-CN"/>
              <a:t> Guest </a:t>
            </a:r>
            <a:r>
              <a:rPr lang="zh-CN" altLang="en-US"/>
              <a:t>的</a:t>
            </a:r>
            <a:r>
              <a:rPr lang="en-US" altLang="zh-CN"/>
              <a:t> RDMSR/WRMSR </a:t>
            </a:r>
            <a:r>
              <a:rPr lang="zh-CN" altLang="en-US"/>
              <a:t>指令是直接执行还是触发</a:t>
            </a:r>
            <a:r>
              <a:rPr lang="en-US" altLang="zh-CN"/>
              <a:t> #VMEXIT </a:t>
            </a:r>
            <a:r>
              <a:rPr lang="zh-CN" altLang="en-US"/>
              <a:t>由</a:t>
            </a:r>
            <a:r>
              <a:rPr lang="en-US" altLang="zh-CN"/>
              <a:t> Hypervisor </a:t>
            </a:r>
            <a:r>
              <a:rPr lang="zh-CN" altLang="en-US"/>
              <a:t>处理。</a:t>
            </a:r>
            <a:r>
              <a:rPr lang="zh-CN" altLang="en-US">
                <a:sym typeface="+mn-ea"/>
              </a:rPr>
              <a:t>与之对应的是</a:t>
            </a:r>
            <a:r>
              <a:rPr lang="en-US" altLang="zh-CN">
                <a:sym typeface="+mn-ea"/>
              </a:rPr>
              <a:t>msr_bitmap,</a:t>
            </a:r>
            <a:r>
              <a:rPr lang="zh-CN" altLang="en-US">
                <a:sym typeface="+mn-ea"/>
              </a:rPr>
              <a:t>但不需要连续</a:t>
            </a:r>
            <a:r>
              <a:rPr lang="en-US" altLang="zh-CN">
                <a:sym typeface="+mn-ea"/>
              </a:rPr>
              <a:t>8KB</a:t>
            </a:r>
            <a:r>
              <a:rPr lang="zh-CN" altLang="en-US">
                <a:sym typeface="+mn-ea"/>
              </a:rPr>
              <a:t>，分散的</a:t>
            </a:r>
            <a:r>
              <a:rPr lang="en-US" altLang="zh-CN">
                <a:sym typeface="+mn-ea"/>
              </a:rPr>
              <a:t>8KB</a:t>
            </a:r>
            <a:r>
              <a:rPr lang="zh-CN" altLang="en-US">
                <a:sym typeface="+mn-ea"/>
              </a:rPr>
              <a:t>就可以。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425" y="332740"/>
            <a:ext cx="8637905" cy="8318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3200"/>
              <a:t>3.</a:t>
            </a:r>
            <a:r>
              <a:rPr lang="zh-CN" altLang="en-US" sz="3200"/>
              <a:t>配置虚拟机相关结构</a:t>
            </a:r>
            <a:endParaRPr lang="zh-CN" altLang="en-US" sz="3200"/>
          </a:p>
          <a:p>
            <a:pPr indent="0" fontAlgn="auto">
              <a:lnSpc>
                <a:spcPct val="150000"/>
              </a:lnSpc>
            </a:pPr>
            <a:endParaRPr lang="zh-CN" altLang="en-US" sz="3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1520" y="1196975"/>
            <a:ext cx="10570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VMCB</a:t>
            </a:r>
            <a:r>
              <a:rPr lang="zh-CN" altLang="en-US"/>
              <a:t>实现思路，参考老师的意见使用</a:t>
            </a:r>
            <a:r>
              <a:rPr lang="en-US" altLang="zh-CN"/>
              <a:t>tock-registers</a:t>
            </a:r>
            <a:r>
              <a:rPr lang="zh-CN" altLang="en-US"/>
              <a:t>，就可以一个偏移一个字段。然后还专门申请了物理页面，而不是像</a:t>
            </a:r>
            <a:r>
              <a:rPr lang="en-US" altLang="zh-CN"/>
              <a:t>RVM1.5</a:t>
            </a:r>
            <a:r>
              <a:rPr lang="zh-CN" altLang="en-US"/>
              <a:t>一样直接当作</a:t>
            </a:r>
            <a:r>
              <a:rPr lang="zh-CN" altLang="en-US"/>
              <a:t>结构体。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3205" y="2049780"/>
            <a:ext cx="6569710" cy="448119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425" y="332740"/>
            <a:ext cx="8637905" cy="8318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3200"/>
              <a:t>3.</a:t>
            </a:r>
            <a:r>
              <a:rPr lang="zh-CN" altLang="en-US" sz="3200"/>
              <a:t>配置虚拟机相关结构</a:t>
            </a:r>
            <a:endParaRPr lang="zh-CN" altLang="en-US" sz="3200"/>
          </a:p>
          <a:p>
            <a:pPr indent="0" fontAlgn="auto">
              <a:lnSpc>
                <a:spcPct val="150000"/>
              </a:lnSpc>
            </a:pPr>
            <a:endParaRPr lang="zh-CN" altLang="en-US" sz="3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64185" y="1125220"/>
            <a:ext cx="10889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IOPM</a:t>
            </a:r>
            <a:r>
              <a:rPr lang="zh-CN" altLang="en-US">
                <a:sym typeface="+mn-ea"/>
              </a:rPr>
              <a:t>和</a:t>
            </a:r>
            <a:r>
              <a:rPr lang="en-US" altLang="zh-CN">
                <a:sym typeface="+mn-ea"/>
              </a:rPr>
              <a:t>MSRPM</a:t>
            </a:r>
            <a:r>
              <a:rPr lang="zh-CN" altLang="en-US">
                <a:sym typeface="+mn-ea"/>
              </a:rPr>
              <a:t>的实现思路，前面介绍可知，这里关键是申请连续的多片物理内存。和老师交流后，我最终选择了修改</a:t>
            </a:r>
            <a:r>
              <a:rPr lang="en-US" altLang="zh-CN">
                <a:sym typeface="+mn-ea"/>
              </a:rPr>
              <a:t>AxVcpuHal</a:t>
            </a:r>
            <a:r>
              <a:rPr lang="zh-CN" altLang="en-US">
                <a:sym typeface="+mn-ea"/>
              </a:rPr>
              <a:t>这个</a:t>
            </a:r>
            <a:r>
              <a:rPr lang="en-US" altLang="zh-CN">
                <a:sym typeface="+mn-ea"/>
              </a:rPr>
              <a:t>trait</a:t>
            </a:r>
            <a:r>
              <a:rPr lang="zh-CN" altLang="en-US">
                <a:sym typeface="+mn-ea"/>
              </a:rPr>
              <a:t>，然后调用</a:t>
            </a:r>
            <a:r>
              <a:rPr lang="en-US" altLang="zh-CN">
                <a:sym typeface="+mn-ea"/>
              </a:rPr>
              <a:t>axhal</a:t>
            </a:r>
            <a:r>
              <a:rPr lang="zh-CN" altLang="en-US">
                <a:sym typeface="+mn-ea"/>
              </a:rPr>
              <a:t>的组件申请连续多片。并且在</a:t>
            </a:r>
            <a:r>
              <a:rPr lang="en-US" altLang="zh-CN">
                <a:sym typeface="+mn-ea"/>
              </a:rPr>
              <a:t>frame.rs</a:t>
            </a:r>
            <a:r>
              <a:rPr lang="zh-CN" altLang="en-US">
                <a:sym typeface="+mn-ea"/>
              </a:rPr>
              <a:t>中添加了</a:t>
            </a:r>
            <a:r>
              <a:rPr lang="en-US" altLang="zh-CN">
                <a:sym typeface="+mn-ea"/>
              </a:rPr>
              <a:t>ContiguousPhysFrames</a:t>
            </a:r>
            <a:r>
              <a:rPr lang="zh-CN" altLang="en-US">
                <a:sym typeface="+mn-ea"/>
              </a:rPr>
              <a:t>，来作为</a:t>
            </a:r>
            <a:r>
              <a:rPr lang="zh-CN" altLang="en-US">
                <a:sym typeface="+mn-ea"/>
              </a:rPr>
              <a:t>管理他们两的物理内存的</a:t>
            </a:r>
            <a:r>
              <a:rPr lang="zh-CN" altLang="en-US">
                <a:sym typeface="+mn-ea"/>
              </a:rPr>
              <a:t>数据结构。</a:t>
            </a:r>
            <a:endParaRPr lang="zh-CN" altLang="en-US"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75" y="2366645"/>
            <a:ext cx="5450205" cy="21240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900" y="2366645"/>
            <a:ext cx="4375150" cy="31724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4985" y="512445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任务</a:t>
            </a:r>
            <a:r>
              <a:rPr lang="zh-CN" altLang="en-US" sz="3200"/>
              <a:t>背景</a:t>
            </a:r>
            <a:endParaRPr lang="zh-CN" altLang="en-US" sz="3200"/>
          </a:p>
        </p:txBody>
      </p:sp>
      <p:sp>
        <p:nvSpPr>
          <p:cNvPr id="5" name="文本框 4"/>
          <p:cNvSpPr txBox="1"/>
          <p:nvPr/>
        </p:nvSpPr>
        <p:spPr>
          <a:xfrm>
            <a:off x="515620" y="1664970"/>
            <a:ext cx="11073765" cy="38874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b="1"/>
              <a:t>Axvisor </a:t>
            </a:r>
            <a:r>
              <a:rPr lang="zh-CN" altLang="en-US" b="1"/>
              <a:t>的现状：</a:t>
            </a:r>
            <a:r>
              <a:rPr lang="en-US" altLang="zh-CN"/>
              <a:t> </a:t>
            </a:r>
            <a:r>
              <a:rPr lang="zh-CN" altLang="en-US"/>
              <a:t>当前</a:t>
            </a:r>
            <a:r>
              <a:rPr lang="en-US" altLang="zh-CN"/>
              <a:t> Axvisor </a:t>
            </a:r>
            <a:r>
              <a:rPr lang="zh-CN" altLang="en-US"/>
              <a:t>项目缺乏对</a:t>
            </a:r>
            <a:r>
              <a:rPr lang="en-US" altLang="zh-CN"/>
              <a:t> AMD SVM </a:t>
            </a:r>
            <a:r>
              <a:rPr lang="zh-CN" altLang="en-US"/>
              <a:t>的支持，导致其运行</a:t>
            </a:r>
            <a:r>
              <a:rPr lang="en-US" altLang="zh-CN"/>
              <a:t> x86 </a:t>
            </a:r>
            <a:r>
              <a:rPr lang="zh-CN" altLang="en-US"/>
              <a:t>架构虚拟机时必须依赖</a:t>
            </a:r>
            <a:r>
              <a:rPr lang="en-US" altLang="zh-CN"/>
              <a:t> Intel </a:t>
            </a:r>
            <a:r>
              <a:rPr lang="zh-CN" altLang="en-US"/>
              <a:t>硬件（</a:t>
            </a:r>
            <a:r>
              <a:rPr lang="en-US" altLang="zh-CN"/>
              <a:t>VMX</a:t>
            </a:r>
            <a:r>
              <a:rPr lang="zh-CN" altLang="en-US"/>
              <a:t>）。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zh-CN" altLang="en-US" b="1"/>
              <a:t>文档缺口：</a:t>
            </a:r>
            <a:r>
              <a:rPr lang="en-US" altLang="zh-CN"/>
              <a:t>  AMD SVM </a:t>
            </a:r>
            <a:r>
              <a:rPr lang="zh-CN" altLang="en-US"/>
              <a:t>技术的中文教学文档匮乏。我计划以</a:t>
            </a:r>
            <a:r>
              <a:rPr lang="en-US" altLang="zh-CN"/>
              <a:t> Axvisor </a:t>
            </a:r>
            <a:r>
              <a:rPr lang="zh-CN" altLang="en-US"/>
              <a:t>现有的</a:t>
            </a:r>
            <a:r>
              <a:rPr lang="en-US" altLang="zh-CN"/>
              <a:t> x86_vcpu </a:t>
            </a:r>
            <a:r>
              <a:rPr lang="zh-CN" altLang="en-US"/>
              <a:t>实现为基础，开发一份教学性质的中文文档，包含</a:t>
            </a:r>
            <a:r>
              <a:rPr lang="en-US" altLang="zh-CN"/>
              <a:t>svm</a:t>
            </a:r>
            <a:r>
              <a:rPr lang="zh-CN" altLang="en-US"/>
              <a:t>和</a:t>
            </a:r>
            <a:r>
              <a:rPr lang="en-US" altLang="zh-CN"/>
              <a:t>vmx</a:t>
            </a:r>
            <a:r>
              <a:rPr lang="zh-CN" altLang="en-US"/>
              <a:t>的实现，其形式类似于</a:t>
            </a:r>
            <a:r>
              <a:rPr lang="en-US" altLang="zh-CN"/>
              <a:t> RVM-Tutorial</a:t>
            </a:r>
            <a:r>
              <a:rPr lang="zh-CN" altLang="en-US"/>
              <a:t>。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本次汇报将围绕</a:t>
            </a:r>
            <a:r>
              <a:rPr lang="en-US" altLang="zh-CN"/>
              <a:t> x86 </a:t>
            </a:r>
            <a:r>
              <a:rPr lang="zh-CN" altLang="en-US"/>
              <a:t>虚拟化的实现流程展开，介绍</a:t>
            </a:r>
            <a:r>
              <a:rPr lang="en-US" altLang="zh-CN"/>
              <a:t> Intel VMX </a:t>
            </a:r>
            <a:r>
              <a:rPr lang="zh-CN" altLang="en-US"/>
              <a:t>与</a:t>
            </a:r>
            <a:r>
              <a:rPr lang="en-US" altLang="zh-CN"/>
              <a:t> AMD SVM </a:t>
            </a:r>
            <a:r>
              <a:rPr lang="zh-CN" altLang="en-US"/>
              <a:t>的实现机制及其在代码层面的差异。这一过程，既是我教学文档的框架，也直接对应着我为</a:t>
            </a:r>
            <a:r>
              <a:rPr lang="en-US" altLang="zh-CN"/>
              <a:t> Axvisor </a:t>
            </a:r>
            <a:r>
              <a:rPr lang="zh-CN" altLang="en-US"/>
              <a:t>实现</a:t>
            </a:r>
            <a:r>
              <a:rPr lang="en-US" altLang="zh-CN"/>
              <a:t> AMD SVM </a:t>
            </a:r>
            <a:r>
              <a:rPr lang="zh-CN" altLang="en-US"/>
              <a:t>支持的具体工作。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425" y="260985"/>
            <a:ext cx="8637905" cy="8318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3200"/>
              <a:t>3.</a:t>
            </a:r>
            <a:r>
              <a:rPr lang="zh-CN" altLang="en-US" sz="3200"/>
              <a:t>配置虚拟机相关结构</a:t>
            </a:r>
            <a:endParaRPr lang="zh-CN" altLang="en-US" sz="3200"/>
          </a:p>
          <a:p>
            <a:pPr indent="0" fontAlgn="auto">
              <a:lnSpc>
                <a:spcPct val="150000"/>
              </a:lnSpc>
            </a:pP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985" y="1917065"/>
            <a:ext cx="5030470" cy="42551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760" y="1880870"/>
            <a:ext cx="5587365" cy="43497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53455" y="14471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MSRPm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651510" y="14852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IOPm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425" y="260985"/>
            <a:ext cx="8637905" cy="8318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3200"/>
              <a:t>3.</a:t>
            </a:r>
            <a:r>
              <a:rPr lang="zh-CN" altLang="en-US" sz="3200"/>
              <a:t>配置虚拟机相关结构</a:t>
            </a:r>
            <a:endParaRPr lang="zh-CN" altLang="en-US" sz="3200"/>
          </a:p>
          <a:p>
            <a:pPr indent="0" fontAlgn="auto">
              <a:lnSpc>
                <a:spcPct val="150000"/>
              </a:lnSpc>
            </a:pP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1180" y="1160780"/>
            <a:ext cx="107549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数据结构有了，接下来就是如何配置了。重点说</a:t>
            </a:r>
            <a:r>
              <a:rPr lang="en-US" altLang="zh-CN"/>
              <a:t>VMCB</a:t>
            </a:r>
            <a:r>
              <a:rPr lang="zh-CN" altLang="en-US"/>
              <a:t>的配置的思路。其它两个的比较简单，基本是照抄</a:t>
            </a:r>
            <a:r>
              <a:rPr lang="en-US" altLang="zh-CN"/>
              <a:t>axvisor</a:t>
            </a:r>
            <a:r>
              <a:rPr lang="zh-CN" altLang="en-US"/>
              <a:t>。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我们先看</a:t>
            </a:r>
            <a:r>
              <a:rPr lang="en-US" altLang="zh-CN"/>
              <a:t>VMCS</a:t>
            </a:r>
            <a:r>
              <a:rPr lang="zh-CN" altLang="en-US"/>
              <a:t>实现，它配置了</a:t>
            </a:r>
            <a:r>
              <a:rPr lang="en-US" altLang="zh-CN"/>
              <a:t>host state</a:t>
            </a:r>
            <a:r>
              <a:rPr lang="zh-CN" altLang="en-US"/>
              <a:t>、</a:t>
            </a:r>
            <a:r>
              <a:rPr lang="en-US" altLang="zh-CN"/>
              <a:t>guest state</a:t>
            </a:r>
            <a:r>
              <a:rPr lang="zh-CN" altLang="en-US"/>
              <a:t>、</a:t>
            </a:r>
            <a:r>
              <a:rPr lang="en-US" altLang="zh-CN"/>
              <a:t>control</a:t>
            </a:r>
            <a:r>
              <a:rPr lang="zh-CN" altLang="en-US"/>
              <a:t>位都配置了。我总结他配置的思路是：</a:t>
            </a:r>
            <a:br>
              <a:rPr lang="zh-CN" altLang="en-US"/>
            </a:br>
            <a:br>
              <a:rPr lang="zh-CN" altLang="en-US"/>
            </a:br>
            <a:r>
              <a:rPr lang="en-US" altLang="zh-CN"/>
              <a:t>host state</a:t>
            </a:r>
            <a:r>
              <a:rPr lang="zh-CN" altLang="en-US"/>
              <a:t>：由于是</a:t>
            </a:r>
            <a:r>
              <a:rPr lang="en-US" altLang="zh-CN"/>
              <a:t>type1</a:t>
            </a:r>
            <a:r>
              <a:rPr lang="zh-CN" altLang="en-US"/>
              <a:t>，所以基本上就是读取现在</a:t>
            </a:r>
            <a:r>
              <a:rPr lang="en-US" altLang="zh-CN"/>
              <a:t>cpu</a:t>
            </a:r>
            <a:r>
              <a:rPr lang="zh-CN" altLang="en-US"/>
              <a:t>的</a:t>
            </a:r>
            <a:r>
              <a:rPr lang="zh-CN" altLang="en-US"/>
              <a:t>状态。</a:t>
            </a:r>
            <a:endParaRPr lang="zh-CN" altLang="en-US"/>
          </a:p>
          <a:p>
            <a:r>
              <a:rPr lang="en-US" altLang="zh-CN"/>
              <a:t>guest state</a:t>
            </a:r>
            <a:r>
              <a:rPr lang="zh-CN" altLang="en-US"/>
              <a:t>：我们目的是让</a:t>
            </a:r>
            <a:r>
              <a:rPr lang="en-US" altLang="zh-CN"/>
              <a:t>guest</a:t>
            </a:r>
            <a:r>
              <a:rPr lang="zh-CN" altLang="en-US"/>
              <a:t>运行在</a:t>
            </a:r>
            <a:r>
              <a:rPr lang="en-US" altLang="zh-CN"/>
              <a:t>16</a:t>
            </a:r>
            <a:r>
              <a:rPr lang="zh-CN" altLang="en-US"/>
              <a:t>位实模式的机器上，更高位的交给</a:t>
            </a:r>
            <a:r>
              <a:rPr lang="en-US" altLang="zh-CN"/>
              <a:t>bios</a:t>
            </a:r>
            <a:r>
              <a:rPr lang="zh-CN" altLang="en-US"/>
              <a:t>，所以这部分我们参照</a:t>
            </a:r>
            <a:r>
              <a:rPr lang="en-US" altLang="zh-CN"/>
              <a:t>x86 16</a:t>
            </a:r>
            <a:r>
              <a:rPr lang="zh-CN" altLang="en-US"/>
              <a:t>位实模式的规范进行设置。</a:t>
            </a:r>
            <a:br>
              <a:rPr lang="zh-CN" altLang="en-US"/>
            </a:br>
            <a:r>
              <a:rPr lang="en-US" altLang="zh-CN"/>
              <a:t>control</a:t>
            </a:r>
            <a:r>
              <a:rPr lang="zh-CN" altLang="en-US"/>
              <a:t>：这部分主要是看需求，我</a:t>
            </a:r>
            <a:r>
              <a:rPr lang="en-US" altLang="zh-CN"/>
              <a:t>vmcb</a:t>
            </a:r>
            <a:r>
              <a:rPr lang="zh-CN" altLang="en-US"/>
              <a:t>对着写就</a:t>
            </a:r>
            <a:r>
              <a:rPr lang="zh-CN" altLang="en-US"/>
              <a:t>可以。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7535" y="4041140"/>
            <a:ext cx="10662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由于我</a:t>
            </a:r>
            <a:r>
              <a:rPr lang="en-US" altLang="zh-CN"/>
              <a:t>VMCB</a:t>
            </a:r>
            <a:r>
              <a:rPr lang="zh-CN" altLang="en-US"/>
              <a:t>只有后两个区域，所以我配置的思路就是对着</a:t>
            </a:r>
            <a:r>
              <a:rPr lang="en-US" altLang="zh-CN"/>
              <a:t>vmcs</a:t>
            </a:r>
            <a:r>
              <a:rPr lang="zh-CN" altLang="en-US"/>
              <a:t>的</a:t>
            </a:r>
            <a:r>
              <a:rPr lang="en-US" altLang="zh-CN"/>
              <a:t>guest state</a:t>
            </a:r>
            <a:r>
              <a:rPr lang="zh-CN" altLang="en-US"/>
              <a:t>和</a:t>
            </a:r>
            <a:r>
              <a:rPr lang="en-US" altLang="zh-CN"/>
              <a:t>control</a:t>
            </a:r>
            <a:r>
              <a:rPr lang="zh-CN" altLang="en-US"/>
              <a:t>来写。</a:t>
            </a:r>
            <a:r>
              <a:rPr lang="zh-CN" altLang="en-US">
                <a:solidFill>
                  <a:srgbClr val="FF0000"/>
                </a:solidFill>
              </a:rPr>
              <a:t>但是这地方是有待完善的</a:t>
            </a:r>
            <a:r>
              <a:rPr lang="zh-CN" altLang="en-US"/>
              <a:t>，我是直接交给</a:t>
            </a:r>
            <a:r>
              <a:rPr lang="en-US" altLang="zh-CN"/>
              <a:t>ai</a:t>
            </a:r>
            <a:r>
              <a:rPr lang="zh-CN" altLang="en-US"/>
              <a:t>并没有审查，因为我当时并没有认真理解每个设置的</a:t>
            </a:r>
            <a:r>
              <a:rPr lang="zh-CN" altLang="en-US"/>
              <a:t>含义，这或许是导致后续我</a:t>
            </a:r>
            <a:r>
              <a:rPr lang="en-US" altLang="zh-CN"/>
              <a:t>vmrun</a:t>
            </a:r>
            <a:r>
              <a:rPr lang="zh-CN" altLang="en-US"/>
              <a:t>失败的</a:t>
            </a:r>
            <a:r>
              <a:rPr lang="zh-CN" altLang="en-US"/>
              <a:t>原因。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425" y="260985"/>
            <a:ext cx="8637905" cy="8318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3200"/>
              <a:t>3.</a:t>
            </a:r>
            <a:r>
              <a:rPr lang="zh-CN" altLang="en-US" sz="3200"/>
              <a:t>配置虚拟机相关结构</a:t>
            </a:r>
            <a:endParaRPr lang="zh-CN" altLang="en-US" sz="3200"/>
          </a:p>
          <a:p>
            <a:pPr indent="0" fontAlgn="auto">
              <a:lnSpc>
                <a:spcPct val="150000"/>
              </a:lnSpc>
            </a:pP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1180" y="1160780"/>
            <a:ext cx="1075499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数据结构有了，接下来就是如何配置了。重点说</a:t>
            </a:r>
            <a:r>
              <a:rPr lang="en-US" altLang="zh-CN"/>
              <a:t>VMCB</a:t>
            </a:r>
            <a:r>
              <a:rPr lang="zh-CN" altLang="en-US"/>
              <a:t>的配置的思路。其它两个的比较简单，基本是照抄</a:t>
            </a:r>
            <a:r>
              <a:rPr lang="en-US" altLang="zh-CN"/>
              <a:t>axvisor</a:t>
            </a:r>
            <a:r>
              <a:rPr lang="zh-CN" altLang="en-US"/>
              <a:t>。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我们先看</a:t>
            </a:r>
            <a:r>
              <a:rPr lang="en-US" altLang="zh-CN"/>
              <a:t>VMCS</a:t>
            </a:r>
            <a:r>
              <a:rPr lang="zh-CN" altLang="en-US"/>
              <a:t>实现，它配置了</a:t>
            </a:r>
            <a:r>
              <a:rPr lang="en-US" altLang="zh-CN"/>
              <a:t>host state</a:t>
            </a:r>
            <a:r>
              <a:rPr lang="zh-CN" altLang="en-US"/>
              <a:t>、</a:t>
            </a:r>
            <a:r>
              <a:rPr lang="en-US" altLang="zh-CN"/>
              <a:t>guest state</a:t>
            </a:r>
            <a:r>
              <a:rPr lang="zh-CN" altLang="en-US"/>
              <a:t>、</a:t>
            </a:r>
            <a:r>
              <a:rPr lang="en-US" altLang="zh-CN"/>
              <a:t>control</a:t>
            </a:r>
            <a:r>
              <a:rPr lang="zh-CN" altLang="en-US"/>
              <a:t>位都配置了。我总结他配置的思路是：</a:t>
            </a:r>
            <a:br>
              <a:rPr lang="zh-CN" altLang="en-US"/>
            </a:br>
            <a:br>
              <a:rPr lang="zh-CN" altLang="en-US"/>
            </a:br>
            <a:r>
              <a:rPr lang="en-US" altLang="zh-CN"/>
              <a:t>host state</a:t>
            </a:r>
            <a:r>
              <a:rPr lang="zh-CN" altLang="en-US"/>
              <a:t>：由于是</a:t>
            </a:r>
            <a:r>
              <a:rPr lang="en-US" altLang="zh-CN"/>
              <a:t>type1</a:t>
            </a:r>
            <a:r>
              <a:rPr lang="zh-CN" altLang="en-US"/>
              <a:t>，所以基本上就是读取现在</a:t>
            </a:r>
            <a:r>
              <a:rPr lang="en-US" altLang="zh-CN"/>
              <a:t>cpu</a:t>
            </a:r>
            <a:r>
              <a:rPr lang="zh-CN" altLang="en-US"/>
              <a:t>的</a:t>
            </a:r>
            <a:r>
              <a:rPr lang="zh-CN" altLang="en-US"/>
              <a:t>状态。</a:t>
            </a:r>
            <a:endParaRPr lang="zh-CN" altLang="en-US"/>
          </a:p>
          <a:p>
            <a:r>
              <a:rPr lang="en-US" altLang="zh-CN"/>
              <a:t>guest state</a:t>
            </a:r>
            <a:r>
              <a:rPr lang="zh-CN" altLang="en-US"/>
              <a:t>：我们目的是让</a:t>
            </a:r>
            <a:r>
              <a:rPr lang="en-US" altLang="zh-CN"/>
              <a:t>guest</a:t>
            </a:r>
            <a:r>
              <a:rPr lang="zh-CN" altLang="en-US"/>
              <a:t>运行在</a:t>
            </a:r>
            <a:r>
              <a:rPr lang="en-US" altLang="zh-CN"/>
              <a:t>16</a:t>
            </a:r>
            <a:r>
              <a:rPr lang="zh-CN" altLang="en-US"/>
              <a:t>位实模式的机器上，更高位的交给</a:t>
            </a:r>
            <a:r>
              <a:rPr lang="en-US" altLang="zh-CN"/>
              <a:t>bios</a:t>
            </a:r>
            <a:r>
              <a:rPr lang="zh-CN" altLang="en-US"/>
              <a:t>，所以这部分我们参照</a:t>
            </a:r>
            <a:r>
              <a:rPr lang="en-US" altLang="zh-CN"/>
              <a:t>x86 16</a:t>
            </a:r>
            <a:r>
              <a:rPr lang="zh-CN" altLang="en-US"/>
              <a:t>位实模式的规范进行设置。</a:t>
            </a:r>
            <a:br>
              <a:rPr lang="zh-CN" altLang="en-US"/>
            </a:br>
            <a:r>
              <a:rPr lang="en-US" altLang="zh-CN"/>
              <a:t>control</a:t>
            </a:r>
            <a:r>
              <a:rPr lang="zh-CN" altLang="en-US"/>
              <a:t>：这部分主要是看需求，我</a:t>
            </a:r>
            <a:r>
              <a:rPr lang="en-US" altLang="zh-CN"/>
              <a:t>vmcb</a:t>
            </a:r>
            <a:r>
              <a:rPr lang="zh-CN" altLang="en-US"/>
              <a:t>对着写就</a:t>
            </a:r>
            <a:r>
              <a:rPr lang="zh-CN" altLang="en-US"/>
              <a:t>可以。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7535" y="4041140"/>
            <a:ext cx="106622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由于我</a:t>
            </a:r>
            <a:r>
              <a:rPr lang="en-US" altLang="zh-CN"/>
              <a:t>VMCB</a:t>
            </a:r>
            <a:r>
              <a:rPr lang="zh-CN" altLang="en-US"/>
              <a:t>只有后两个区域，所以我配置的思路就是对着</a:t>
            </a:r>
            <a:r>
              <a:rPr lang="en-US" altLang="zh-CN"/>
              <a:t>vmcs</a:t>
            </a:r>
            <a:r>
              <a:rPr lang="zh-CN" altLang="en-US"/>
              <a:t>的</a:t>
            </a:r>
            <a:r>
              <a:rPr lang="en-US" altLang="zh-CN"/>
              <a:t>guest state</a:t>
            </a:r>
            <a:r>
              <a:rPr lang="zh-CN" altLang="en-US"/>
              <a:t>和</a:t>
            </a:r>
            <a:r>
              <a:rPr lang="en-US" altLang="zh-CN"/>
              <a:t>control</a:t>
            </a:r>
            <a:r>
              <a:rPr lang="zh-CN" altLang="en-US"/>
              <a:t>来写。</a:t>
            </a:r>
            <a:r>
              <a:rPr lang="zh-CN" altLang="en-US">
                <a:solidFill>
                  <a:srgbClr val="FF0000"/>
                </a:solidFill>
              </a:rPr>
              <a:t>但是这地方是有待完善的</a:t>
            </a:r>
            <a:r>
              <a:rPr lang="zh-CN" altLang="en-US"/>
              <a:t>，我是直接交给</a:t>
            </a:r>
            <a:r>
              <a:rPr lang="en-US" altLang="zh-CN"/>
              <a:t>ai</a:t>
            </a:r>
            <a:r>
              <a:rPr lang="zh-CN" altLang="en-US"/>
              <a:t>并没有审查，因为我当时并没有认真理解每个设置的</a:t>
            </a:r>
            <a:r>
              <a:rPr lang="zh-CN" altLang="en-US"/>
              <a:t>含义，这或许是导致后续我</a:t>
            </a:r>
            <a:r>
              <a:rPr lang="en-US" altLang="zh-CN"/>
              <a:t>vmrun</a:t>
            </a:r>
            <a:r>
              <a:rPr lang="zh-CN" altLang="en-US"/>
              <a:t>失败的</a:t>
            </a:r>
            <a:r>
              <a:rPr lang="zh-CN" altLang="en-US"/>
              <a:t>原因。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425" y="260985"/>
            <a:ext cx="8637905" cy="8318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3200"/>
              <a:t>3.</a:t>
            </a:r>
            <a:r>
              <a:rPr lang="zh-CN" altLang="en-US" sz="3200"/>
              <a:t>配置虚拟机相关结构</a:t>
            </a:r>
            <a:endParaRPr lang="zh-CN" altLang="en-US" sz="3200"/>
          </a:p>
          <a:p>
            <a:pPr indent="0" fontAlgn="auto">
              <a:lnSpc>
                <a:spcPct val="150000"/>
              </a:lnSpc>
            </a:pPr>
            <a:endParaRPr lang="en-US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330" y="1664970"/>
            <a:ext cx="5379085" cy="40392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70660"/>
            <a:ext cx="5535295" cy="423354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425" y="332740"/>
            <a:ext cx="8637905" cy="8318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3200"/>
              <a:t>4.</a:t>
            </a:r>
            <a:r>
              <a:rPr lang="zh-CN" altLang="en-US" sz="3200"/>
              <a:t>进入</a:t>
            </a:r>
            <a:r>
              <a:rPr lang="en-US" altLang="zh-CN" sz="3200"/>
              <a:t> Guest </a:t>
            </a:r>
            <a:r>
              <a:rPr lang="zh-CN" altLang="en-US" sz="3200"/>
              <a:t>模式与执行</a:t>
            </a:r>
            <a:endParaRPr lang="zh-CN" altLang="en-US" sz="3200"/>
          </a:p>
          <a:p>
            <a:pPr indent="0" fontAlgn="auto">
              <a:lnSpc>
                <a:spcPct val="150000"/>
              </a:lnSpc>
            </a:pPr>
            <a:endParaRPr lang="zh-CN" altLang="en-US" sz="3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1180" y="1880870"/>
            <a:ext cx="108769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intel</a:t>
            </a:r>
            <a:r>
              <a:rPr lang="zh-CN" altLang="en-US"/>
              <a:t>来说，如果是初次状态，就得使用</a:t>
            </a:r>
            <a:r>
              <a:rPr lang="en-US" altLang="zh-CN"/>
              <a:t>vmlaunch,</a:t>
            </a:r>
            <a:r>
              <a:rPr lang="zh-CN" altLang="en-US"/>
              <a:t>如果是</a:t>
            </a:r>
            <a:r>
              <a:rPr lang="en-US" altLang="zh-CN"/>
              <a:t>exit</a:t>
            </a:r>
            <a:r>
              <a:rPr lang="zh-CN" altLang="en-US"/>
              <a:t>之后再进入，就用</a:t>
            </a:r>
            <a:r>
              <a:rPr lang="en-US" altLang="zh-CN"/>
              <a:t>vmresume</a:t>
            </a:r>
            <a:r>
              <a:rPr lang="zh-CN" altLang="en-US"/>
              <a:t>。先用</a:t>
            </a:r>
            <a:r>
              <a:rPr lang="en-US" altLang="zh-CN"/>
              <a:t>vmptrld</a:t>
            </a:r>
            <a:r>
              <a:rPr lang="zh-CN" altLang="en-US"/>
              <a:t>绑定</a:t>
            </a:r>
            <a:r>
              <a:rPr lang="en-US" altLang="zh-CN"/>
              <a:t>vmcs</a:t>
            </a:r>
            <a:r>
              <a:rPr lang="zh-CN" altLang="en-US"/>
              <a:t>，然后</a:t>
            </a:r>
            <a:r>
              <a:rPr lang="en-US" altLang="zh-CN"/>
              <a:t>vmlaunch</a:t>
            </a:r>
            <a:r>
              <a:rPr lang="zh-CN" altLang="en-US"/>
              <a:t>或者</a:t>
            </a:r>
            <a:r>
              <a:rPr lang="en-US" altLang="zh-CN"/>
              <a:t>vmresue</a:t>
            </a:r>
            <a:r>
              <a:rPr lang="zh-CN" altLang="en-US"/>
              <a:t>指令。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87375" y="2745105"/>
            <a:ext cx="10818495" cy="865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amd</a:t>
            </a:r>
            <a:r>
              <a:rPr lang="zh-CN" altLang="en-US"/>
              <a:t>来说，先把</a:t>
            </a:r>
            <a:r>
              <a:rPr lang="en-US" altLang="zh-CN"/>
              <a:t>VMCB</a:t>
            </a:r>
            <a:r>
              <a:rPr lang="zh-CN" altLang="en-US"/>
              <a:t>物理页面放在</a:t>
            </a:r>
            <a:r>
              <a:rPr lang="en-US" altLang="zh-CN"/>
              <a:t>rax</a:t>
            </a:r>
            <a:r>
              <a:rPr lang="zh-CN" altLang="en-US"/>
              <a:t>，然后执行</a:t>
            </a:r>
            <a:r>
              <a:rPr lang="en-US" altLang="zh-CN"/>
              <a:t>vmload rax</a:t>
            </a:r>
            <a:r>
              <a:rPr lang="zh-CN" altLang="en-US"/>
              <a:t>和</a:t>
            </a:r>
            <a:r>
              <a:rPr lang="en-US" altLang="zh-CN"/>
              <a:t>vmrun rax</a:t>
            </a:r>
            <a:br>
              <a:rPr lang="en-US" altLang="zh-CN"/>
            </a:br>
            <a:br>
              <a:rPr lang="en-US" altLang="zh-CN"/>
            </a:br>
            <a:r>
              <a:rPr lang="zh-CN" altLang="en-US"/>
              <a:t>这地方我死循环了，还没调试成功，</a:t>
            </a:r>
            <a:r>
              <a:rPr lang="zh-CN" altLang="en-US"/>
              <a:t>有待完善。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425" y="332740"/>
            <a:ext cx="8637905" cy="8318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3200"/>
              <a:t>5.</a:t>
            </a:r>
            <a:r>
              <a:rPr lang="zh-CN" altLang="en-US" sz="3200"/>
              <a:t>处理</a:t>
            </a:r>
            <a:r>
              <a:rPr lang="en-US" altLang="zh-CN" sz="3200"/>
              <a:t> VM Exit </a:t>
            </a:r>
            <a:r>
              <a:rPr lang="zh-CN" altLang="en-US" sz="3200"/>
              <a:t>事件</a:t>
            </a:r>
            <a:endParaRPr lang="zh-CN" altLang="en-US" sz="3200"/>
          </a:p>
          <a:p>
            <a:pPr indent="0" fontAlgn="auto">
              <a:lnSpc>
                <a:spcPct val="150000"/>
              </a:lnSpc>
            </a:pPr>
            <a:endParaRPr lang="zh-CN" altLang="en-US" sz="3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51180" y="1880870"/>
            <a:ext cx="10876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intel</a:t>
            </a:r>
            <a:r>
              <a:rPr lang="zh-CN" altLang="en-US"/>
              <a:t>是在</a:t>
            </a:r>
            <a:r>
              <a:rPr lang="en-US" altLang="zh-CN"/>
              <a:t>vmcs</a:t>
            </a:r>
            <a:r>
              <a:rPr lang="zh-CN" altLang="en-US"/>
              <a:t>的时候设置好</a:t>
            </a:r>
            <a:r>
              <a:rPr lang="en-US" altLang="zh-CN"/>
              <a:t>host rip</a:t>
            </a:r>
            <a:r>
              <a:rPr lang="zh-CN" altLang="en-US"/>
              <a:t>，然后</a:t>
            </a:r>
            <a:r>
              <a:rPr lang="en-US" altLang="zh-CN"/>
              <a:t>vmexit</a:t>
            </a:r>
            <a:r>
              <a:rPr lang="zh-CN" altLang="en-US"/>
              <a:t>就跳转到设置好的</a:t>
            </a:r>
            <a:r>
              <a:rPr lang="en-US" altLang="zh-CN"/>
              <a:t>rip</a:t>
            </a:r>
            <a:r>
              <a:rPr lang="zh-CN" altLang="en-US"/>
              <a:t>进行处理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51180" y="2672715"/>
            <a:ext cx="10818495" cy="865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amd</a:t>
            </a:r>
            <a:r>
              <a:rPr lang="zh-CN" altLang="en-US"/>
              <a:t>来说，就是直接回到</a:t>
            </a:r>
            <a:r>
              <a:rPr lang="en-US" altLang="zh-CN"/>
              <a:t>vmrun</a:t>
            </a:r>
            <a:r>
              <a:rPr lang="zh-CN" altLang="en-US"/>
              <a:t>的下一条指令，所以我要写处理函数直接在</a:t>
            </a:r>
            <a:r>
              <a:rPr lang="en-US" altLang="zh-CN"/>
              <a:t>vmrun</a:t>
            </a:r>
            <a:r>
              <a:rPr lang="zh-CN" altLang="en-US"/>
              <a:t>下一条指令写。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由于前面卡住了，这部分基本等于没实现，所以就不多说</a:t>
            </a:r>
            <a:r>
              <a:rPr lang="zh-CN" altLang="en-US"/>
              <a:t>了。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425" y="332740"/>
            <a:ext cx="10626090" cy="8318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3200"/>
              <a:t>我的代码如何与</a:t>
            </a:r>
            <a:r>
              <a:rPr lang="en-US" altLang="zh-CN" sz="3200"/>
              <a:t>axvisor</a:t>
            </a:r>
            <a:r>
              <a:rPr lang="zh-CN" altLang="en-US" sz="3200"/>
              <a:t>兼容的？如何运行我的</a:t>
            </a:r>
            <a:r>
              <a:rPr lang="zh-CN" altLang="en-US" sz="3200"/>
              <a:t>代码？</a:t>
            </a:r>
            <a:endParaRPr lang="zh-CN" altLang="en-US" sz="3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1180" y="1412875"/>
            <a:ext cx="1063815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因为一开始只支持</a:t>
            </a:r>
            <a:r>
              <a:rPr lang="en-US" altLang="zh-CN"/>
              <a:t>intel</a:t>
            </a:r>
            <a:r>
              <a:rPr lang="zh-CN" altLang="en-US"/>
              <a:t>，所以我修改了</a:t>
            </a:r>
            <a:r>
              <a:rPr lang="en-US" altLang="zh-CN"/>
              <a:t>makefile</a:t>
            </a:r>
            <a:r>
              <a:rPr lang="zh-CN" altLang="en-US"/>
              <a:t>，</a:t>
            </a:r>
            <a:r>
              <a:rPr lang="zh-CN" altLang="en-US">
                <a:sym typeface="+mn-ea"/>
              </a:rPr>
              <a:t>还有一些</a:t>
            </a:r>
            <a:r>
              <a:rPr lang="en-US" altLang="zh-CN">
                <a:sym typeface="+mn-ea"/>
              </a:rPr>
              <a:t>cargo.toml,</a:t>
            </a:r>
            <a:r>
              <a:rPr lang="zh-CN" altLang="en-US">
                <a:sym typeface="+mn-ea"/>
              </a:rPr>
              <a:t>把相关的</a:t>
            </a:r>
            <a:r>
              <a:rPr lang="en-US" altLang="zh-CN">
                <a:sym typeface="+mn-ea"/>
              </a:rPr>
              <a:t>crate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patch</a:t>
            </a:r>
            <a:r>
              <a:rPr lang="zh-CN" altLang="en-US">
                <a:sym typeface="+mn-ea"/>
              </a:rPr>
              <a:t>到本地了（在</a:t>
            </a:r>
            <a:r>
              <a:rPr lang="en-US" altLang="zh-CN">
                <a:sym typeface="+mn-ea"/>
              </a:rPr>
              <a:t>mycrate</a:t>
            </a:r>
            <a:r>
              <a:rPr lang="zh-CN" altLang="en-US">
                <a:sym typeface="+mn-ea"/>
              </a:rPr>
              <a:t>文件夹里），</a:t>
            </a:r>
            <a:r>
              <a:rPr lang="zh-CN" altLang="en-US"/>
              <a:t>只要是</a:t>
            </a:r>
            <a:r>
              <a:rPr lang="en-US" altLang="zh-CN"/>
              <a:t>x86</a:t>
            </a:r>
            <a:r>
              <a:rPr lang="zh-CN" altLang="en-US"/>
              <a:t>架构，</a:t>
            </a:r>
            <a:r>
              <a:rPr lang="en-US" altLang="zh-CN"/>
              <a:t>clone</a:t>
            </a:r>
            <a:r>
              <a:rPr lang="zh-CN" altLang="en-US"/>
              <a:t>我的代码，切换到</a:t>
            </a:r>
            <a:r>
              <a:rPr lang="en-US" altLang="zh-CN"/>
              <a:t>iopm_msrpm</a:t>
            </a:r>
            <a:r>
              <a:rPr lang="zh-CN" altLang="en-US"/>
              <a:t>的分支，</a:t>
            </a:r>
            <a:r>
              <a:rPr lang="en-US" altLang="zh-CN"/>
              <a:t>make</a:t>
            </a:r>
            <a:r>
              <a:rPr lang="zh-CN" altLang="en-US"/>
              <a:t>的时候加上</a:t>
            </a:r>
            <a:r>
              <a:rPr lang="en-US" altLang="zh-CN"/>
              <a:t>VENDOR=amd</a:t>
            </a:r>
            <a:r>
              <a:rPr lang="zh-CN" altLang="en-US"/>
              <a:t>，就可以运行。</a:t>
            </a:r>
            <a:br>
              <a:rPr lang="zh-CN" altLang="en-US"/>
            </a:br>
            <a:br>
              <a:rPr lang="zh-CN" altLang="en-US"/>
            </a:br>
            <a:r>
              <a:rPr lang="en-US" altLang="zh-CN"/>
              <a:t>https://github.com/1906353110/axvisor/tree/iopm_msrpm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95345" y="2025015"/>
            <a:ext cx="10626090" cy="83185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 fontAlgn="auto">
              <a:lnSpc>
                <a:spcPct val="150000"/>
              </a:lnSpc>
            </a:pPr>
            <a:endParaRPr lang="en-US" altLang="zh-CN" sz="8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295775" y="2889250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THANKS</a:t>
            </a:r>
            <a:endParaRPr lang="en-US" altLang="zh-CN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620" y="327025"/>
            <a:ext cx="595249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x86_vcpu</a:t>
            </a:r>
            <a:r>
              <a:rPr lang="zh-CN" altLang="en-US" sz="3200"/>
              <a:t>代码实现的流程</a:t>
            </a:r>
            <a:endParaRPr lang="zh-CN" altLang="en-US" sz="3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15415" y="1449070"/>
            <a:ext cx="9552940" cy="4448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2800"/>
              <a:t>1.</a:t>
            </a:r>
            <a:r>
              <a:rPr lang="zh-CN" altLang="en-US" sz="2800"/>
              <a:t>硬件环境检查与准备</a:t>
            </a:r>
            <a:endParaRPr lang="zh-CN" altLang="en-US" sz="2800"/>
          </a:p>
          <a:p>
            <a:pPr indent="0" fontAlgn="auto">
              <a:lnSpc>
                <a:spcPct val="150000"/>
              </a:lnSpc>
            </a:pPr>
            <a:r>
              <a:rPr lang="en-US" altLang="zh-CN" sz="2800"/>
              <a:t>2.</a:t>
            </a:r>
            <a:r>
              <a:rPr lang="zh-CN" altLang="en-US" sz="2800"/>
              <a:t>给</a:t>
            </a:r>
            <a:r>
              <a:rPr lang="en-US" altLang="zh-CN" sz="2800"/>
              <a:t>CPU</a:t>
            </a:r>
            <a:r>
              <a:rPr lang="zh-CN" altLang="en-US" sz="2800"/>
              <a:t>启用虚拟化扩展</a:t>
            </a:r>
            <a:endParaRPr lang="zh-CN" altLang="en-US" sz="2800"/>
          </a:p>
          <a:p>
            <a:pPr indent="0" fontAlgn="auto">
              <a:lnSpc>
                <a:spcPct val="150000"/>
              </a:lnSpc>
            </a:pPr>
            <a:r>
              <a:rPr lang="en-US" altLang="zh-CN" sz="2800"/>
              <a:t>3.</a:t>
            </a:r>
            <a:r>
              <a:rPr lang="zh-CN" altLang="en-US" sz="2800"/>
              <a:t>配置虚拟机相关结构</a:t>
            </a:r>
            <a:endParaRPr lang="zh-CN" altLang="en-US" sz="2800"/>
          </a:p>
          <a:p>
            <a:pPr indent="0" fontAlgn="auto">
              <a:lnSpc>
                <a:spcPct val="150000"/>
              </a:lnSpc>
            </a:pPr>
            <a:r>
              <a:rPr lang="en-US" altLang="zh-CN" sz="2800"/>
              <a:t>4.</a:t>
            </a:r>
            <a:r>
              <a:rPr lang="zh-CN" altLang="en-US" sz="2800"/>
              <a:t>进入</a:t>
            </a:r>
            <a:r>
              <a:rPr lang="en-US" altLang="zh-CN" sz="2800"/>
              <a:t> Guest </a:t>
            </a:r>
            <a:r>
              <a:rPr lang="zh-CN" altLang="en-US" sz="2800"/>
              <a:t>模式与执行</a:t>
            </a:r>
            <a:endParaRPr lang="zh-CN" altLang="en-US" sz="2800"/>
          </a:p>
          <a:p>
            <a:pPr indent="0" fontAlgn="auto">
              <a:lnSpc>
                <a:spcPct val="150000"/>
              </a:lnSpc>
            </a:pPr>
            <a:r>
              <a:rPr lang="en-US" altLang="zh-CN" sz="2800"/>
              <a:t>5.</a:t>
            </a:r>
            <a:r>
              <a:rPr lang="zh-CN" altLang="en-US" sz="2800"/>
              <a:t>处理</a:t>
            </a:r>
            <a:r>
              <a:rPr lang="en-US" altLang="zh-CN" sz="2800"/>
              <a:t> VM Exit </a:t>
            </a:r>
            <a:r>
              <a:rPr lang="zh-CN" altLang="en-US" sz="2800"/>
              <a:t>事件</a:t>
            </a:r>
            <a:endParaRPr lang="zh-CN" altLang="en-US" sz="2800"/>
          </a:p>
          <a:p>
            <a:pPr indent="0" fontAlgn="auto">
              <a:lnSpc>
                <a:spcPct val="150000"/>
              </a:lnSpc>
            </a:pPr>
            <a:r>
              <a:rPr lang="en-US" altLang="zh-CN" sz="2800"/>
              <a:t>6.</a:t>
            </a:r>
            <a:r>
              <a:rPr lang="zh-CN" altLang="en-US" sz="2800"/>
              <a:t>退出虚拟化模式</a:t>
            </a:r>
            <a:endParaRPr lang="zh-CN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379" y="225038"/>
            <a:ext cx="777686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3200">
                <a:sym typeface="+mn-ea"/>
              </a:rPr>
              <a:t>1.</a:t>
            </a:r>
            <a:r>
              <a:rPr lang="zh-CN" altLang="en-US" sz="3200">
                <a:sym typeface="+mn-ea"/>
              </a:rPr>
              <a:t>硬件环境检查与准备</a:t>
            </a:r>
            <a:endParaRPr lang="en-US" altLang="zh-CN" sz="3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11225" y="1485265"/>
            <a:ext cx="933831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检查</a:t>
            </a:r>
            <a:r>
              <a:rPr lang="en-US" altLang="zh-CN" sz="2400"/>
              <a:t> CPU </a:t>
            </a:r>
            <a:r>
              <a:rPr lang="zh-CN" altLang="en-US" sz="2400"/>
              <a:t>是否支持</a:t>
            </a:r>
            <a:r>
              <a:rPr lang="en-US" altLang="zh-CN" sz="2400"/>
              <a:t> Intel VT-x </a:t>
            </a:r>
            <a:r>
              <a:rPr lang="zh-CN" altLang="en-US" sz="2400"/>
              <a:t>或</a:t>
            </a:r>
            <a:r>
              <a:rPr lang="en-US" altLang="zh-CN" sz="2400"/>
              <a:t> AMD-V </a:t>
            </a:r>
            <a:r>
              <a:rPr lang="zh-CN" altLang="en-US" sz="2400"/>
              <a:t>虚拟化扩展。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2.</a:t>
            </a:r>
            <a:r>
              <a:rPr lang="zh-CN" altLang="en-US" sz="2400"/>
              <a:t>确认</a:t>
            </a:r>
            <a:r>
              <a:rPr lang="en-US" altLang="zh-CN" sz="2400"/>
              <a:t> BIOS/UEFI </a:t>
            </a:r>
            <a:r>
              <a:rPr lang="zh-CN" altLang="en-US" sz="2400"/>
              <a:t>中已启用虚拟化支持。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/>
              <a:t>3.</a:t>
            </a:r>
            <a:r>
              <a:rPr lang="zh-CN" altLang="en-US" sz="2400"/>
              <a:t>验证并配置相关系统寄存器以满足虚拟化要求。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5380" y="225038"/>
            <a:ext cx="4284476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3200">
                <a:sym typeface="+mn-ea"/>
              </a:rPr>
              <a:t>1.</a:t>
            </a:r>
            <a:r>
              <a:rPr lang="zh-CN" altLang="en-US" sz="3200">
                <a:sym typeface="+mn-ea"/>
              </a:rPr>
              <a:t>硬件环境检查与准备</a:t>
            </a:r>
            <a:endParaRPr lang="en-US" altLang="zh-CN" sz="3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31520" y="1054735"/>
            <a:ext cx="10486390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检查</a:t>
            </a:r>
            <a:r>
              <a:rPr lang="en-US" altLang="zh-CN" sz="2800"/>
              <a:t> CPU </a:t>
            </a:r>
            <a:r>
              <a:rPr lang="zh-CN" altLang="en-US" sz="2800"/>
              <a:t>是否支持</a:t>
            </a:r>
            <a:r>
              <a:rPr lang="en-US" altLang="zh-CN" sz="2800"/>
              <a:t> Intel VT-x </a:t>
            </a:r>
            <a:r>
              <a:rPr lang="zh-CN" altLang="en-US" sz="2800"/>
              <a:t>或</a:t>
            </a:r>
            <a:r>
              <a:rPr lang="en-US" altLang="zh-CN" sz="2800"/>
              <a:t> AMD-V </a:t>
            </a:r>
            <a:r>
              <a:rPr lang="zh-CN" altLang="en-US" sz="2800"/>
              <a:t>虚拟化扩展。</a:t>
            </a:r>
            <a:br>
              <a:rPr lang="zh-CN" altLang="en-US"/>
            </a:br>
            <a:br>
              <a:rPr lang="zh-CN" altLang="en-US"/>
            </a:br>
            <a:r>
              <a:rPr lang="zh-CN" altLang="en-US"/>
              <a:t>在</a:t>
            </a:r>
            <a:r>
              <a:rPr lang="en-US" altLang="zh-CN"/>
              <a:t>x86_vcpu</a:t>
            </a:r>
            <a:r>
              <a:rPr lang="zh-CN" altLang="en-US"/>
              <a:t>中，就是要实现</a:t>
            </a:r>
            <a:r>
              <a:rPr lang="en-US" altLang="zh-CN"/>
              <a:t>has_hardware_support()</a:t>
            </a:r>
            <a:r>
              <a:rPr lang="zh-CN" altLang="en-US"/>
              <a:t>这个函数，手册中可以查到要使用的</a:t>
            </a:r>
            <a:r>
              <a:rPr lang="en-US" altLang="zh-CN"/>
              <a:t>CPUID</a:t>
            </a:r>
            <a:r>
              <a:rPr lang="zh-CN" altLang="en-US"/>
              <a:t>命令。但这里我们可以直接使用</a:t>
            </a:r>
            <a:r>
              <a:rPr lang="en-US" altLang="zh-CN"/>
              <a:t>raw_cpuid crate</a:t>
            </a:r>
            <a:r>
              <a:rPr lang="zh-CN" altLang="en-US"/>
              <a:t>来达到</a:t>
            </a:r>
            <a:r>
              <a:rPr lang="zh-CN" altLang="en-US"/>
              <a:t>要求。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03275" y="24568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Intel VT-x (VMX) </a:t>
            </a:r>
            <a:r>
              <a:rPr lang="zh-CN" altLang="en-US" b="1"/>
              <a:t>的实现为：</a:t>
            </a:r>
            <a:endParaRPr lang="zh-CN" altLang="en-US" b="1"/>
          </a:p>
        </p:txBody>
      </p:sp>
      <p:sp>
        <p:nvSpPr>
          <p:cNvPr id="16" name="文本框 15"/>
          <p:cNvSpPr txBox="1"/>
          <p:nvPr/>
        </p:nvSpPr>
        <p:spPr>
          <a:xfrm>
            <a:off x="839470" y="44373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AMD-V (SVM)</a:t>
            </a:r>
            <a:r>
              <a:rPr lang="zh-CN" altLang="en-US" b="1"/>
              <a:t>的实现为：</a:t>
            </a:r>
            <a:endParaRPr lang="zh-CN" altLang="en-US" b="1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07235" y="4873625"/>
            <a:ext cx="7709535" cy="17367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60" y="2875280"/>
            <a:ext cx="6845300" cy="1530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185" y="332988"/>
            <a:ext cx="4284476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3200">
                <a:sym typeface="+mn-ea"/>
              </a:rPr>
              <a:t>1.</a:t>
            </a:r>
            <a:r>
              <a:rPr lang="zh-CN" altLang="en-US" sz="3200">
                <a:sym typeface="+mn-ea"/>
              </a:rPr>
              <a:t>硬件环境检查与准备</a:t>
            </a:r>
            <a:endParaRPr lang="en-US" altLang="zh-CN" sz="3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71855" y="1286510"/>
            <a:ext cx="10004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对于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点，确认</a:t>
            </a:r>
            <a:r>
              <a:rPr lang="en-US" altLang="zh-CN">
                <a:sym typeface="+mn-ea"/>
              </a:rPr>
              <a:t> BIOS/UEFI </a:t>
            </a:r>
            <a:r>
              <a:rPr lang="zh-CN" altLang="en-US">
                <a:sym typeface="+mn-ea"/>
              </a:rPr>
              <a:t>中已启用虚拟化支持</a:t>
            </a:r>
            <a:r>
              <a:rPr lang="zh-CN" altLang="en-US">
                <a:sym typeface="+mn-ea"/>
              </a:rPr>
              <a:t>和验证并配置相关系统寄存器以满足虚拟化要求。</a:t>
            </a:r>
            <a:endParaRPr lang="zh-CN" altLang="en-US"/>
          </a:p>
          <a:p>
            <a:r>
              <a:rPr lang="en-US" altLang="zh-CN"/>
              <a:t>Intel VT-x (VMX) </a:t>
            </a:r>
            <a:r>
              <a:rPr lang="zh-CN" altLang="en-US"/>
              <a:t>实现的比较完善，</a:t>
            </a:r>
            <a:r>
              <a:rPr lang="en-US" altLang="zh-CN" b="1"/>
              <a:t>AMD-V (SVM)</a:t>
            </a:r>
            <a:r>
              <a:rPr lang="zh-CN" altLang="en-US" b="1"/>
              <a:t>有待实现</a:t>
            </a:r>
            <a:r>
              <a:rPr lang="zh-CN" altLang="en-US"/>
              <a:t>，我下面贴上文档和相关</a:t>
            </a:r>
            <a:r>
              <a:rPr lang="zh-CN" altLang="en-US"/>
              <a:t>资料。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4305" y="2353310"/>
            <a:ext cx="6049645" cy="41033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11225" y="20250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Intel VT-x (VMX) </a:t>
            </a:r>
            <a:r>
              <a:rPr lang="zh-CN" altLang="en-US" b="1"/>
              <a:t>的实现：</a:t>
            </a:r>
            <a:endParaRPr lang="zh-C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185" y="332988"/>
            <a:ext cx="4284476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3200">
                <a:sym typeface="+mn-ea"/>
              </a:rPr>
              <a:t>1.</a:t>
            </a:r>
            <a:r>
              <a:rPr lang="zh-CN" altLang="en-US" sz="3200">
                <a:sym typeface="+mn-ea"/>
              </a:rPr>
              <a:t>硬件环境检查与准备</a:t>
            </a:r>
            <a:endParaRPr lang="en-US" altLang="zh-CN" sz="3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5030" y="1125220"/>
            <a:ext cx="10588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hlinkClick r:id="rId1" tooltip="" action="ppaction://hlinkfile"/>
              </a:rPr>
              <a:t>AMD-V (SVM)</a:t>
            </a:r>
            <a:r>
              <a:rPr lang="zh-CN" altLang="en-US">
                <a:hlinkClick r:id="rId1" tooltip="" action="ppaction://hlinkfile"/>
              </a:rPr>
              <a:t>的文档：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345" y="1493520"/>
            <a:ext cx="5068570" cy="49358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185" y="332988"/>
            <a:ext cx="4284476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3200">
                <a:sym typeface="+mn-ea"/>
              </a:rPr>
              <a:t>1.</a:t>
            </a:r>
            <a:r>
              <a:rPr lang="zh-CN" altLang="en-US" sz="3200">
                <a:sym typeface="+mn-ea"/>
              </a:rPr>
              <a:t>硬件环境检查与准备</a:t>
            </a:r>
            <a:endParaRPr lang="en-US" altLang="zh-CN" sz="3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5030" y="1268730"/>
            <a:ext cx="10588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RVM1.5</a:t>
            </a:r>
            <a:r>
              <a:rPr lang="zh-CN" altLang="en-US"/>
              <a:t>的相关实现，但</a:t>
            </a:r>
            <a:r>
              <a:rPr lang="zh-CN" altLang="en-US"/>
              <a:t>也只实现了检查</a:t>
            </a:r>
            <a:r>
              <a:rPr lang="en-US" altLang="zh-CN"/>
              <a:t>bios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27125" y="2313305"/>
            <a:ext cx="9613900" cy="26962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79425" y="332740"/>
            <a:ext cx="8637905" cy="829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sz="3200"/>
              <a:t>2.</a:t>
            </a:r>
            <a:r>
              <a:rPr lang="zh-CN" altLang="en-US" sz="3200"/>
              <a:t>给</a:t>
            </a:r>
            <a:r>
              <a:rPr lang="en-US" altLang="zh-CN" sz="3200"/>
              <a:t>CPU</a:t>
            </a:r>
            <a:r>
              <a:rPr lang="zh-CN" altLang="en-US" sz="3200"/>
              <a:t>启用虚拟化扩展</a:t>
            </a:r>
            <a:endParaRPr lang="zh-CN" altLang="en-US" sz="32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2935" y="1268730"/>
            <a:ext cx="1011110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Intel VT-x (VMX) </a:t>
            </a:r>
            <a:r>
              <a:rPr lang="zh-CN" altLang="en-US" sz="2400" b="1"/>
              <a:t>启用流程</a:t>
            </a:r>
            <a:r>
              <a:rPr lang="en-US" altLang="zh-CN" sz="2400" b="1"/>
              <a:t>:</a:t>
            </a:r>
            <a:endParaRPr lang="en-US" altLang="zh-CN" sz="2400" b="1"/>
          </a:p>
          <a:p>
            <a:r>
              <a:rPr lang="en-US" altLang="zh-CN" sz="2400"/>
              <a:t>1.</a:t>
            </a:r>
            <a:r>
              <a:rPr lang="zh-CN" altLang="en-US" sz="2400"/>
              <a:t>分配一个</a:t>
            </a:r>
            <a:r>
              <a:rPr lang="en-US" altLang="zh-CN" sz="2400"/>
              <a:t> 4KB</a:t>
            </a:r>
            <a:r>
              <a:rPr lang="zh-CN" altLang="en-US" sz="2400"/>
              <a:t>对齐</a:t>
            </a:r>
            <a:r>
              <a:rPr lang="en-US" altLang="zh-CN" sz="2400"/>
              <a:t> </a:t>
            </a:r>
            <a:r>
              <a:rPr lang="zh-CN" altLang="en-US" sz="2400"/>
              <a:t>的物理内存区域</a:t>
            </a:r>
            <a:r>
              <a:rPr lang="en-US" altLang="zh-CN" sz="2400"/>
              <a:t> (VMXON Region)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/>
              <a:t>将</a:t>
            </a:r>
            <a:r>
              <a:rPr lang="en-US" altLang="zh-CN" sz="2400"/>
              <a:t> IA32_VMX_BASIC MSR </a:t>
            </a:r>
            <a:r>
              <a:rPr lang="zh-CN" altLang="en-US" sz="2400"/>
              <a:t>寄存器的低</a:t>
            </a:r>
            <a:r>
              <a:rPr lang="en-US" altLang="zh-CN" sz="2400"/>
              <a:t> 31 </a:t>
            </a:r>
            <a:r>
              <a:rPr lang="zh-CN" altLang="en-US" sz="2400"/>
              <a:t>位值</a:t>
            </a:r>
            <a:r>
              <a:rPr lang="en-US" altLang="zh-CN" sz="2400"/>
              <a:t> (VMCS Revision Identifier) </a:t>
            </a:r>
            <a:r>
              <a:rPr lang="zh-CN" altLang="en-US" sz="2400"/>
              <a:t>写入该区域的前</a:t>
            </a:r>
            <a:r>
              <a:rPr lang="en-US" altLang="zh-CN" sz="2400"/>
              <a:t> 4 </a:t>
            </a:r>
            <a:r>
              <a:rPr lang="zh-CN" altLang="en-US" sz="2400"/>
              <a:t>字节（低</a:t>
            </a:r>
            <a:r>
              <a:rPr lang="en-US" altLang="zh-CN" sz="2400"/>
              <a:t> 31 </a:t>
            </a:r>
            <a:r>
              <a:rPr lang="zh-CN" altLang="en-US" sz="2400"/>
              <a:t>位）。该标识符由硬件提供。</a:t>
            </a:r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设置控制寄存器</a:t>
            </a:r>
            <a:r>
              <a:rPr lang="en-US" altLang="zh-CN" sz="2400"/>
              <a:t> CR4 </a:t>
            </a:r>
            <a:r>
              <a:rPr lang="zh-CN" altLang="en-US" sz="2400"/>
              <a:t>的</a:t>
            </a:r>
            <a:r>
              <a:rPr lang="en-US" altLang="zh-CN" sz="2400"/>
              <a:t> VMXE </a:t>
            </a:r>
            <a:r>
              <a:rPr lang="zh-CN" altLang="en-US" sz="2400"/>
              <a:t>位为</a:t>
            </a:r>
            <a:r>
              <a:rPr lang="en-US" altLang="zh-CN" sz="2400"/>
              <a:t> 1</a:t>
            </a:r>
            <a:r>
              <a:rPr lang="zh-CN" altLang="en-US" sz="2400"/>
              <a:t>，通知</a:t>
            </a:r>
            <a:r>
              <a:rPr lang="en-US" altLang="zh-CN" sz="2400"/>
              <a:t> CPU </a:t>
            </a:r>
            <a:r>
              <a:rPr lang="zh-CN" altLang="en-US" sz="2400"/>
              <a:t>启用</a:t>
            </a:r>
            <a:r>
              <a:rPr lang="en-US" altLang="zh-CN" sz="2400"/>
              <a:t> VMX </a:t>
            </a:r>
            <a:r>
              <a:rPr lang="zh-CN" altLang="en-US" sz="2400"/>
              <a:t>操作。</a:t>
            </a:r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执行</a:t>
            </a:r>
            <a:r>
              <a:rPr lang="en-US" altLang="zh-CN" sz="2400"/>
              <a:t> VMXON </a:t>
            </a:r>
            <a:r>
              <a:rPr lang="zh-CN" altLang="en-US" sz="2400"/>
              <a:t>指令，并将步骤</a:t>
            </a:r>
            <a:r>
              <a:rPr lang="en-US" altLang="zh-CN" sz="2400"/>
              <a:t> 1 </a:t>
            </a:r>
            <a:r>
              <a:rPr lang="zh-CN" altLang="en-US" sz="2400"/>
              <a:t>中分配的</a:t>
            </a:r>
            <a:r>
              <a:rPr lang="en-US" altLang="zh-CN" sz="2400"/>
              <a:t> VMXON Region </a:t>
            </a:r>
            <a:r>
              <a:rPr lang="zh-CN" altLang="en-US" sz="2400"/>
              <a:t>的物理地址作为操作数传入。</a:t>
            </a:r>
            <a:endParaRPr lang="zh-CN" altLang="en-US" sz="2400"/>
          </a:p>
          <a:p>
            <a:endParaRPr lang="en-US" altLang="zh-CN" sz="2400"/>
          </a:p>
          <a:p>
            <a:r>
              <a:rPr lang="en-US" altLang="zh-CN" sz="2400" b="1"/>
              <a:t>AMD-V (SVM) </a:t>
            </a:r>
            <a:r>
              <a:rPr lang="zh-CN" altLang="en-US" sz="2400" b="1"/>
              <a:t>启用流程</a:t>
            </a:r>
            <a:r>
              <a:rPr lang="en-US" altLang="zh-CN" sz="2400" b="1"/>
              <a:t>:</a:t>
            </a:r>
            <a:endParaRPr lang="en-US" altLang="zh-CN" sz="2400" b="1"/>
          </a:p>
          <a:p>
            <a:r>
              <a:rPr lang="en-US" altLang="zh-CN" sz="2400"/>
              <a:t>1.</a:t>
            </a:r>
            <a:r>
              <a:rPr lang="zh-CN" altLang="en-US" sz="2400"/>
              <a:t>分配一个</a:t>
            </a:r>
            <a:r>
              <a:rPr lang="en-US" altLang="zh-CN" sz="2400"/>
              <a:t> 4KB</a:t>
            </a:r>
            <a:r>
              <a:rPr lang="zh-CN" altLang="en-US" sz="2400"/>
              <a:t>对齐</a:t>
            </a:r>
            <a:r>
              <a:rPr lang="en-US" altLang="zh-CN" sz="2400"/>
              <a:t> </a:t>
            </a:r>
            <a:r>
              <a:rPr lang="zh-CN" altLang="en-US" sz="2400"/>
              <a:t>的物理内存区域</a:t>
            </a:r>
            <a:r>
              <a:rPr lang="en-US" altLang="zh-CN" sz="2400"/>
              <a:t> (Host State Save Area)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en-US" altLang="zh-CN" sz="2400"/>
              <a:t>2.</a:t>
            </a:r>
            <a:r>
              <a:rPr lang="zh-CN" altLang="en-US" sz="2400"/>
              <a:t>将该区域的物理地址写入</a:t>
            </a:r>
            <a:r>
              <a:rPr lang="en-US" altLang="zh-CN" sz="2400"/>
              <a:t> VM_HSAVE_PA MSR </a:t>
            </a:r>
            <a:r>
              <a:rPr lang="zh-CN" altLang="en-US" sz="2400"/>
              <a:t>寄存器。</a:t>
            </a:r>
            <a:endParaRPr lang="zh-CN" altLang="en-US" sz="2400"/>
          </a:p>
          <a:p>
            <a:r>
              <a:rPr lang="en-US" altLang="zh-CN" sz="2400"/>
              <a:t>3.</a:t>
            </a:r>
            <a:r>
              <a:rPr lang="zh-CN" altLang="en-US" sz="2400"/>
              <a:t>设置寄存器</a:t>
            </a:r>
            <a:r>
              <a:rPr lang="en-US" altLang="zh-CN" sz="2400"/>
              <a:t> EFER </a:t>
            </a:r>
            <a:r>
              <a:rPr lang="zh-CN" altLang="en-US" sz="2400"/>
              <a:t>的</a:t>
            </a:r>
            <a:r>
              <a:rPr lang="en-US" altLang="zh-CN" sz="2400"/>
              <a:t> SVME </a:t>
            </a:r>
            <a:r>
              <a:rPr lang="zh-CN" altLang="en-US" sz="2400"/>
              <a:t>位为</a:t>
            </a:r>
            <a:r>
              <a:rPr lang="en-US" altLang="zh-CN" sz="2400"/>
              <a:t> 1</a:t>
            </a:r>
            <a:r>
              <a:rPr lang="zh-CN" altLang="en-US" sz="2400"/>
              <a:t>。</a:t>
            </a:r>
            <a:endParaRPr lang="zh-CN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t"/>
      <a:lstStyle>
        <a:defPPr algn="ctr">
          <a:defRPr sz="1600" b="1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4558</Words>
  <Application>WPS 演示</Application>
  <PresentationFormat>宽屏</PresentationFormat>
  <Paragraphs>249</Paragraphs>
  <Slides>27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Office 主题​​</vt:lpstr>
      <vt:lpstr>秋冬季训练营三阶段 组件化内核设计与实践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WPS_1212700636</cp:lastModifiedBy>
  <cp:revision>979</cp:revision>
  <dcterms:created xsi:type="dcterms:W3CDTF">2023-02-06T11:51:00Z</dcterms:created>
  <dcterms:modified xsi:type="dcterms:W3CDTF">2025-06-21T11:57:05Z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7833F4DF87034A7CB20259A397A8D640_13</vt:lpwstr>
  </property>
  <property fmtid="{D5CDD505-2E9C-101B-9397-08002B2CF9AE}" pid="3" name="KSOProductBuildVer">
    <vt:lpwstr>2052-12.1.0.21541</vt:lpwstr>
  </property>
</Properties>
</file>