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8" r:id="rId2"/>
    <p:sldId id="310" r:id="rId3"/>
    <p:sldId id="311" r:id="rId4"/>
    <p:sldId id="312" r:id="rId5"/>
    <p:sldId id="313" r:id="rId6"/>
    <p:sldId id="314" r:id="rId7"/>
    <p:sldId id="327" r:id="rId8"/>
    <p:sldId id="328" r:id="rId9"/>
    <p:sldId id="330" r:id="rId10"/>
    <p:sldId id="331" r:id="rId11"/>
    <p:sldId id="332" r:id="rId12"/>
    <p:sldId id="329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267" r:id="rId26"/>
    <p:sldId id="298" r:id="rId27"/>
    <p:sldId id="26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9" r:id="rId37"/>
    <p:sldId id="308" r:id="rId38"/>
    <p:sldId id="307" r:id="rId39"/>
    <p:sldId id="269" r:id="rId40"/>
    <p:sldId id="270" r:id="rId41"/>
    <p:sldId id="272" r:id="rId42"/>
    <p:sldId id="276" r:id="rId43"/>
    <p:sldId id="277" r:id="rId44"/>
    <p:sldId id="278" r:id="rId45"/>
    <p:sldId id="279" r:id="rId46"/>
    <p:sldId id="280" r:id="rId47"/>
    <p:sldId id="275" r:id="rId48"/>
    <p:sldId id="281" r:id="rId49"/>
    <p:sldId id="282" r:id="rId50"/>
    <p:sldId id="283" r:id="rId51"/>
    <p:sldId id="284" r:id="rId52"/>
    <p:sldId id="273" r:id="rId53"/>
    <p:sldId id="274" r:id="rId54"/>
    <p:sldId id="28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5" autoAdjust="0"/>
  </p:normalViewPr>
  <p:slideViewPr>
    <p:cSldViewPr>
      <p:cViewPr>
        <p:scale>
          <a:sx n="100" d="100"/>
          <a:sy n="100" d="100"/>
        </p:scale>
        <p:origin x="-51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span.innerHTML</a:t>
            </a:r>
            <a:r>
              <a:rPr lang="en-US" dirty="0" smtClean="0"/>
              <a:t> = </a:t>
            </a:r>
            <a:r>
              <a:rPr lang="en-US" dirty="0" err="1" smtClean="0"/>
              <a:t>textBox.value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r>
              <a:rPr lang="en-US" baseline="0" dirty="0" smtClean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on the page has a corresponding DOM object access/modify the attributes of the DOM object with </a:t>
            </a:r>
            <a:r>
              <a:rPr lang="en-US" i="1" dirty="0" err="1" smtClean="0"/>
              <a:t>objectName</a:t>
            </a:r>
            <a:r>
              <a:rPr lang="en-US" dirty="0" err="1" smtClean="0"/>
              <a:t>.</a:t>
            </a:r>
            <a:r>
              <a:rPr lang="en-US" i="1" dirty="0" err="1" smtClean="0"/>
              <a:t>attributeName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1/10/2022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1/10/2022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1/10/2022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1/10/2022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</a:t>
            </a:r>
            <a:r>
              <a:rPr lang="en-US" sz="2800" dirty="0" smtClean="0"/>
              <a:t>text processing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</a:t>
            </a:r>
            <a:r>
              <a:rPr lang="en-US" sz="2800" dirty="0" smtClean="0"/>
              <a:t>toward HTML </a:t>
            </a:r>
            <a:r>
              <a:rPr lang="en-US" sz="2800" dirty="0"/>
              <a:t>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28301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</a:t>
            </a:r>
            <a:r>
              <a:rPr lang="en-US" dirty="0" smtClean="0"/>
              <a:t>many situations</a:t>
            </a:r>
            <a:endParaRPr lang="en-US" dirty="0"/>
          </a:p>
          <a:p>
            <a:r>
              <a:rPr lang="en-US" dirty="0"/>
              <a:t>contained within a web page and integrates with its HTML/CSS content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4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C846C9-85A2-47AA-ACEA-515F2205B42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JavaScript in HTML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/>
              <a:t>Two ways to add JavaScript to Web pages</a:t>
            </a:r>
          </a:p>
          <a:p>
            <a:pPr lvl="1"/>
            <a:r>
              <a:rPr lang="en-US"/>
              <a:t>Use the </a:t>
            </a:r>
            <a:r>
              <a:rPr lang="en-US">
                <a:solidFill>
                  <a:schemeClr val="tx2"/>
                </a:solidFill>
              </a:rPr>
              <a:t>&lt;script&gt;…&lt;/script&gt;</a:t>
            </a:r>
            <a:r>
              <a:rPr lang="en-US"/>
              <a:t> tag</a:t>
            </a:r>
          </a:p>
          <a:p>
            <a:pPr lvl="1"/>
            <a:r>
              <a:rPr lang="en-US"/>
              <a:t>Include the script in an external file -- more about this later in the semester</a:t>
            </a:r>
          </a:p>
          <a:p>
            <a:r>
              <a:rPr lang="en-US"/>
              <a:t>Initially, we will only use the </a:t>
            </a:r>
            <a:r>
              <a:rPr lang="en-US">
                <a:solidFill>
                  <a:schemeClr val="tx2"/>
                </a:solidFill>
              </a:rPr>
              <a:t>&lt;script&gt;…&lt;/script&gt;</a:t>
            </a:r>
            <a:r>
              <a:rPr lang="en-US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429102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6551DD-1E31-49F0-916D-CFF0B705CE5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Hello, World!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Typically, in any programming language, the first example you learn displays “Hello, World!”</a:t>
            </a:r>
          </a:p>
          <a:p>
            <a:r>
              <a:rPr lang="en-US"/>
              <a:t>We are going to take a look at a Hello World example and then examine all of its parts.</a:t>
            </a:r>
          </a:p>
        </p:txBody>
      </p:sp>
    </p:spTree>
    <p:extLst>
      <p:ext uri="{BB962C8B-B14F-4D97-AF65-F5344CB8AC3E}">
        <p14:creationId xmlns:p14="http://schemas.microsoft.com/office/powerpoint/2010/main" val="144959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D84A776-E589-4466-9A7B-EFD79E3603A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in JavaScript</a:t>
            </a:r>
          </a:p>
        </p:txBody>
      </p:sp>
      <p:sp>
        <p:nvSpPr>
          <p:cNvPr id="13316" name="Text Box 4"/>
          <p:cNvSpPr txBox="1">
            <a:spLocks noChangeArrowheads="1"/>
          </p:cNvSpPr>
          <p:nvPr>
            <p:ph type="body" idx="1"/>
          </p:nvPr>
        </p:nvSpPr>
        <p:spPr>
          <a:xfrm>
            <a:off x="228600" y="1524000"/>
            <a:ext cx="8686800" cy="5257800"/>
          </a:xfrm>
          <a:solidFill>
            <a:schemeClr val="accent2">
              <a:alpha val="39999"/>
            </a:schemeClr>
          </a:solidFill>
          <a:ln w="3175"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&lt;!DOCTYPE html&gt;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&lt;html&gt;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 &lt;head&gt;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   &lt;title&gt;Hello World Example&lt;/title&gt;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 &lt;/head&gt;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 &lt;body&gt;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&lt;script type="text/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javascript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"&gt;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     &lt;!--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 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document.write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("&lt;h1&gt;Hello, world!&lt;/h1&gt;");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     //--&gt;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   &lt;/script&gt;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 &lt;/body&gt;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6408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CC5D6D-AAB6-4BE4-A9B4-C8298DA9DA4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Screenshot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5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2F1AD06-66EC-4178-A47C-AA05DBBE92C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&lt;script&gt;…&lt;/script&gt; tag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1557338"/>
          </a:xfrm>
        </p:spPr>
        <p:txBody>
          <a:bodyPr/>
          <a:lstStyle/>
          <a:p>
            <a:r>
              <a:rPr lang="en-US"/>
              <a:t>The code for the script is contained in the </a:t>
            </a:r>
            <a:r>
              <a:rPr lang="en-US">
                <a:solidFill>
                  <a:schemeClr val="tx2"/>
                </a:solidFill>
              </a:rPr>
              <a:t>&lt;script&gt;…&lt;/script&gt;</a:t>
            </a:r>
            <a:r>
              <a:rPr lang="en-US"/>
              <a:t> tag </a:t>
            </a:r>
          </a:p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85800" y="3276600"/>
            <a:ext cx="7620000" cy="31242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rgbClr val="990000"/>
                </a:solidFill>
                <a:latin typeface="Courier New" pitchFamily="49" charset="0"/>
              </a:rPr>
              <a:t>&lt;script type="text/javascript"&gt;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				.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				.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				.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rgbClr val="990000"/>
                </a:solidFill>
                <a:latin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6338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A5BCFE-5ECD-4D00-B8F3-1F38C5A7FA1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Hiding JavaScript from Older Browsers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557337"/>
          </a:xfrm>
        </p:spPr>
        <p:txBody>
          <a:bodyPr/>
          <a:lstStyle/>
          <a:p>
            <a:r>
              <a:rPr lang="en-US" sz="2400"/>
              <a:t>Some older browsers do not support JavaScript</a:t>
            </a:r>
          </a:p>
          <a:p>
            <a:r>
              <a:rPr lang="en-US" sz="2400"/>
              <a:t>We need to tell those browsers to ignore what is in the </a:t>
            </a:r>
            <a:r>
              <a:rPr lang="en-US" sz="2400">
                <a:solidFill>
                  <a:schemeClr val="tx2"/>
                </a:solidFill>
              </a:rPr>
              <a:t>&lt;script&gt;</a:t>
            </a:r>
            <a:r>
              <a:rPr lang="en-US" sz="2400"/>
              <a:t> tag</a:t>
            </a:r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3200400"/>
            <a:ext cx="7620000" cy="33528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&lt;script type="text/javascript"&gt;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sz="2800" b="1">
                <a:solidFill>
                  <a:srgbClr val="990000"/>
                </a:solidFill>
                <a:latin typeface="Courier New" pitchFamily="49" charset="0"/>
              </a:rPr>
              <a:t>&lt;!--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	    some JavaScript code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sz="2800" b="1">
                <a:solidFill>
                  <a:srgbClr val="990000"/>
                </a:solidFill>
                <a:latin typeface="Courier New" pitchFamily="49" charset="0"/>
              </a:rPr>
              <a:t>//--&gt;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9876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E69628-6346-44AF-8F4B-6F757EC61D5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text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252537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chemeClr val="tx2"/>
                </a:solidFill>
              </a:rPr>
              <a:t>document.write()</a:t>
            </a:r>
            <a:r>
              <a:rPr lang="en-US"/>
              <a:t> method writes a string of text to the browser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4800" y="3048000"/>
            <a:ext cx="8686800" cy="35814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&lt;script type="text/javascript"&gt;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  &lt;!--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	 </a:t>
            </a:r>
            <a:r>
              <a:rPr lang="en-US" sz="2500" b="1">
                <a:solidFill>
                  <a:srgbClr val="990000"/>
                </a:solidFill>
                <a:latin typeface="Courier New" pitchFamily="49" charset="0"/>
              </a:rPr>
              <a:t>document.write("&lt;h1&gt;Hello, world!&lt;/h1&gt;");</a:t>
            </a:r>
            <a:r>
              <a:rPr lang="en-US" b="1">
                <a:solidFill>
                  <a:srgbClr val="990000"/>
                </a:solidFill>
                <a:latin typeface="Courier New" pitchFamily="49" charset="0"/>
              </a:rPr>
              <a:t> </a:t>
            </a:r>
            <a:endParaRPr lang="en-US" sz="2800" b="1">
              <a:solidFill>
                <a:srgbClr val="99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	//--&gt;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0635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JavaScript</a:t>
            </a:r>
          </a:p>
        </p:txBody>
      </p:sp>
    </p:spTree>
    <p:extLst>
      <p:ext uri="{BB962C8B-B14F-4D97-AF65-F5344CB8AC3E}">
        <p14:creationId xmlns:p14="http://schemas.microsoft.com/office/powerpoint/2010/main" val="283837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B0C2EA4-8849-40D7-AF96-69BE2D4369C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document.write()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2400" y="3352800"/>
            <a:ext cx="8839200" cy="9906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document.write("&lt;h1&gt;Hello,world!&lt;/h1&gt;"); </a:t>
            </a:r>
          </a:p>
        </p:txBody>
      </p:sp>
      <p:sp>
        <p:nvSpPr>
          <p:cNvPr id="20486" name="AutoShape 6"/>
          <p:cNvSpPr>
            <a:spLocks/>
          </p:cNvSpPr>
          <p:nvPr/>
        </p:nvSpPr>
        <p:spPr bwMode="auto">
          <a:xfrm rot="16200000">
            <a:off x="5562600" y="2209800"/>
            <a:ext cx="914400" cy="457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572000" y="4991100"/>
            <a:ext cx="30480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Enclosed in quotes -- denotes a "string"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800600" y="2590800"/>
            <a:ext cx="30480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Ends in a semicolon</a:t>
            </a:r>
          </a:p>
        </p:txBody>
      </p:sp>
      <p:sp>
        <p:nvSpPr>
          <p:cNvPr id="20494" name="Freeform 14"/>
          <p:cNvSpPr>
            <a:spLocks/>
          </p:cNvSpPr>
          <p:nvPr/>
        </p:nvSpPr>
        <p:spPr bwMode="auto">
          <a:xfrm>
            <a:off x="6248400" y="1866900"/>
            <a:ext cx="2705100" cy="1866900"/>
          </a:xfrm>
          <a:custGeom>
            <a:avLst/>
            <a:gdLst>
              <a:gd name="T0" fmla="*/ 0 w 1704"/>
              <a:gd name="T1" fmla="*/ 456 h 1176"/>
              <a:gd name="T2" fmla="*/ 1440 w 1704"/>
              <a:gd name="T3" fmla="*/ 120 h 1176"/>
              <a:gd name="T4" fmla="*/ 1584 w 1704"/>
              <a:gd name="T5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" h="1176">
                <a:moveTo>
                  <a:pt x="0" y="456"/>
                </a:moveTo>
                <a:cubicBezTo>
                  <a:pt x="588" y="228"/>
                  <a:pt x="1176" y="0"/>
                  <a:pt x="1440" y="120"/>
                </a:cubicBezTo>
                <a:cubicBezTo>
                  <a:pt x="1704" y="240"/>
                  <a:pt x="1644" y="708"/>
                  <a:pt x="1584" y="117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02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46792A-F5BD-49E9-91F4-DAB245E4C6C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in JavaScript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types of comments</a:t>
            </a:r>
          </a:p>
          <a:p>
            <a:pPr lvl="1"/>
            <a:r>
              <a:rPr lang="en-US"/>
              <a:t>Single line</a:t>
            </a:r>
          </a:p>
          <a:p>
            <a:pPr lvl="2"/>
            <a:r>
              <a:rPr lang="en-US"/>
              <a:t>Uses two forward slashes (i.e. </a:t>
            </a:r>
            <a:r>
              <a:rPr lang="en-US" b="1">
                <a:solidFill>
                  <a:schemeClr val="tx2"/>
                </a:solidFill>
              </a:rPr>
              <a:t>//</a:t>
            </a:r>
            <a:r>
              <a:rPr lang="en-US"/>
              <a:t>)</a:t>
            </a:r>
          </a:p>
          <a:p>
            <a:pPr lvl="1"/>
            <a:r>
              <a:rPr lang="en-US"/>
              <a:t>Multiple line</a:t>
            </a:r>
          </a:p>
          <a:p>
            <a:pPr lvl="2"/>
            <a:r>
              <a:rPr lang="en-US"/>
              <a:t>Uses </a:t>
            </a:r>
            <a:r>
              <a:rPr lang="en-US" b="1">
                <a:solidFill>
                  <a:schemeClr val="tx2"/>
                </a:solidFill>
              </a:rPr>
              <a:t>/*</a:t>
            </a:r>
            <a:r>
              <a:rPr lang="en-US"/>
              <a:t> and</a:t>
            </a:r>
            <a:r>
              <a:rPr lang="en-US" b="1">
                <a:solidFill>
                  <a:schemeClr val="tx2"/>
                </a:solidFill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780812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C2287A-0D3E-4E0C-A2F9-4ED2460BEAE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Line Comment Example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2209800"/>
            <a:ext cx="8686800" cy="42672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&lt;script type="text/javascript"&gt;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  &lt;!--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rgbClr val="990000"/>
                </a:solidFill>
                <a:latin typeface="Courier New" pitchFamily="49" charset="0"/>
              </a:rPr>
              <a:t>    // This is my JavaScript comment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    document.write("&lt;h1&gt;Hello!&lt;/h1&gt;");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	//--&gt;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013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62F2D9-D359-4C47-B815-A4B8C3A3E9B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Line Comment Example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3500" y="2057400"/>
            <a:ext cx="8991600" cy="45720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&lt;script type="text/javascript"&gt;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&lt;!--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 b="1">
                <a:solidFill>
                  <a:srgbClr val="990000"/>
                </a:solidFill>
                <a:latin typeface="Courier New" pitchFamily="49" charset="0"/>
              </a:rPr>
              <a:t>   /* This is a multiple line comment.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 b="1">
                <a:solidFill>
                  <a:srgbClr val="990000"/>
                </a:solidFill>
                <a:latin typeface="Courier New" pitchFamily="49" charset="0"/>
              </a:rPr>
              <a:t>    * The star at the beginning of this line is optional.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 b="1">
                <a:solidFill>
                  <a:srgbClr val="990000"/>
                </a:solidFill>
                <a:latin typeface="Courier New" pitchFamily="49" charset="0"/>
              </a:rPr>
              <a:t>    * So is the star at the beginning of this line.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 b="1">
                <a:solidFill>
                  <a:srgbClr val="990000"/>
                </a:solidFill>
                <a:latin typeface="Courier New" pitchFamily="49" charset="0"/>
              </a:rPr>
              <a:t>    */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 document.write("&lt;h1&gt;Hello!&lt;/h1&gt;");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//--&gt;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4534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6C20968-387A-4AC7-89B0-B5892A231BA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the Bug!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686800" cy="51816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&lt;script type="text/javascript"&gt;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  &lt;!--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rgbClr val="990000"/>
                </a:solidFill>
                <a:latin typeface="Courier New" pitchFamily="49" charset="0"/>
              </a:rPr>
              <a:t>    /* This is my JavaScript comment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rgbClr val="990000"/>
                </a:solidFill>
                <a:latin typeface="Courier New" pitchFamily="49" charset="0"/>
              </a:rPr>
              <a:t>     * that spans more than 1 line.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rgbClr val="990000"/>
                </a:solidFill>
                <a:latin typeface="Courier New" pitchFamily="49" charset="0"/>
              </a:rPr>
              <a:t>     *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    document.write("&lt;h1&gt;Hello!&lt;/h1&gt;"); 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	//--&gt;</a:t>
            </a:r>
          </a:p>
          <a:p>
            <a:pPr marL="342900" indent="-342900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&lt;/script&gt;</a:t>
            </a:r>
          </a:p>
        </p:txBody>
      </p:sp>
      <p:pic>
        <p:nvPicPr>
          <p:cNvPr id="24581" name="Picture 5" descr="MCj033986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715000"/>
            <a:ext cx="1066800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94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</a:t>
            </a:r>
            <a:r>
              <a:rPr lang="en-US" dirty="0" smtClean="0"/>
              <a:t>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control (e.g. button) and event (e.g. mouse 1. click) of </a:t>
            </a:r>
            <a:r>
              <a:rPr lang="en-US" dirty="0" smtClean="0"/>
              <a:t>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function to run when the event </a:t>
            </a:r>
            <a:r>
              <a:rPr lang="en-US" dirty="0" smtClean="0"/>
              <a:t>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attach </a:t>
            </a:r>
            <a:r>
              <a:rPr lang="en-US" dirty="0"/>
              <a:t>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6A6E97-57CB-4FB6-8CD4-57A5E03C6DC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JavaScript?</a:t>
            </a:r>
          </a:p>
          <a:p>
            <a:r>
              <a:rPr lang="en-US"/>
              <a:t>Why JavaScript?</a:t>
            </a:r>
          </a:p>
          <a:p>
            <a:r>
              <a:rPr lang="en-US"/>
              <a:t>Including JavaScript in HTML </a:t>
            </a:r>
          </a:p>
          <a:p>
            <a:r>
              <a:rPr lang="en-US"/>
              <a:t>Hello World Example Script</a:t>
            </a:r>
          </a:p>
          <a:p>
            <a:r>
              <a:rPr lang="en-US"/>
              <a:t>JavaScript Comments</a:t>
            </a:r>
          </a:p>
        </p:txBody>
      </p:sp>
    </p:spTree>
    <p:extLst>
      <p:ext uri="{BB962C8B-B14F-4D97-AF65-F5344CB8AC3E}">
        <p14:creationId xmlns:p14="http://schemas.microsoft.com/office/powerpoint/2010/main" val="1017563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</a:t>
            </a:r>
            <a:r>
              <a:rPr lang="en-US" sz="2800" dirty="0" smtClean="0"/>
              <a:t>HTML page</a:t>
            </a:r>
            <a:endParaRPr lang="en-US" sz="2800" dirty="0"/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"red";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document.getElementById</a:t>
            </a:r>
            <a:r>
              <a:rPr lang="en-US" dirty="0" smtClean="0"/>
              <a:t> </a:t>
            </a:r>
            <a:r>
              <a:rPr lang="en-US" dirty="0"/>
              <a:t>returns the DOM object for an element with a </a:t>
            </a:r>
            <a:r>
              <a:rPr lang="en-US" dirty="0" smtClean="0"/>
              <a:t>given id</a:t>
            </a:r>
            <a:endParaRPr lang="en-US" dirty="0"/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element style: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Property</a:t>
                      </a:r>
                      <a:r>
                        <a:rPr lang="en-US" sz="2400" b="1" baseline="0" dirty="0" smtClean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or pink?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Javascript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Null, Undefined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84B3B0-135B-4EA7-B089-0510C5A7DBC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JavaScript?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Created by Netscape </a:t>
            </a:r>
          </a:p>
          <a:p>
            <a:pPr lvl="1">
              <a:lnSpc>
                <a:spcPct val="90000"/>
              </a:lnSpc>
            </a:pPr>
            <a:r>
              <a:rPr lang="en-US"/>
              <a:t>Originally called LiveWire then LiveScript</a:t>
            </a:r>
          </a:p>
          <a:p>
            <a:pPr>
              <a:lnSpc>
                <a:spcPct val="90000"/>
              </a:lnSpc>
            </a:pPr>
            <a:r>
              <a:rPr lang="en-US"/>
              <a:t>A client-side scripting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Client-side refers to the fact that it is executed in the client (software) that the viewer is using.  In the case of JavaScript, the client is the browser.</a:t>
            </a:r>
          </a:p>
          <a:p>
            <a:pPr lvl="1">
              <a:lnSpc>
                <a:spcPct val="90000"/>
              </a:lnSpc>
            </a:pPr>
            <a:r>
              <a:rPr lang="en-US"/>
              <a:t>A server-side language is one that runs on the Web server.  Examples: PHP, Python</a:t>
            </a:r>
          </a:p>
          <a:p>
            <a:pPr>
              <a:lnSpc>
                <a:spcPct val="90000"/>
              </a:lnSpc>
            </a:pPr>
            <a:r>
              <a:rPr lang="en-US"/>
              <a:t>Interpreted on-the-fly by the client </a:t>
            </a:r>
          </a:p>
          <a:p>
            <a:pPr lvl="1">
              <a:lnSpc>
                <a:spcPct val="90000"/>
              </a:lnSpc>
            </a:pPr>
            <a:r>
              <a:rPr lang="en-US"/>
              <a:t>Each line is processed as it loads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860010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 smtClean="0"/>
              <a:t>HTML: &lt;!-- </a:t>
            </a:r>
            <a:r>
              <a:rPr lang="en-US" dirty="0"/>
              <a:t>comment --&gt;</a:t>
            </a:r>
          </a:p>
          <a:p>
            <a:pPr lvl="1"/>
            <a:r>
              <a:rPr lang="en-US" dirty="0" smtClean="0"/>
              <a:t>CSS/JS/PHP: /* </a:t>
            </a:r>
            <a:r>
              <a:rPr lang="en-US" dirty="0"/>
              <a:t>comment */</a:t>
            </a:r>
          </a:p>
          <a:p>
            <a:pPr lvl="1"/>
            <a:r>
              <a:rPr lang="en-US" dirty="0" smtClean="0"/>
              <a:t>Java/JS/PHP: // </a:t>
            </a:r>
            <a:r>
              <a:rPr lang="en-US" dirty="0"/>
              <a:t>comment</a:t>
            </a:r>
          </a:p>
          <a:p>
            <a:pPr lvl="1"/>
            <a:r>
              <a:rPr lang="en-US" dirty="0" smtClean="0"/>
              <a:t>PHP: # </a:t>
            </a:r>
            <a:r>
              <a:rPr lang="en-US" dirty="0"/>
              <a:t>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sin,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</a:t>
            </a:r>
            <a:r>
              <a:rPr lang="en-US" dirty="0" smtClean="0"/>
              <a:t>and undefined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66D7C1-59A5-428B-BBA7-9F06FBAE4EF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is not Java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Completely different types of languages that just happen to be similarly named</a:t>
            </a:r>
          </a:p>
          <a:p>
            <a:pPr lvl="1"/>
            <a:r>
              <a:rPr lang="en-US"/>
              <a:t>JavaScript - programs are interpreted in the browser</a:t>
            </a:r>
          </a:p>
          <a:p>
            <a:pPr lvl="1"/>
            <a:r>
              <a:rPr lang="en-US"/>
              <a:t>Java - programs are compiled and can be run as stand alone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25148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splice,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replace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escape sequences behave as in Java: \' \" \&amp; \n \t \\</a:t>
            </a:r>
          </a:p>
          <a:p>
            <a:r>
              <a:rPr lang="en-US" dirty="0" smtClean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05CD4C5-F720-4028-95E3-B38BC2180EB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JavaScript?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easier to learn than most programming languages</a:t>
            </a:r>
          </a:p>
          <a:p>
            <a:r>
              <a:rPr lang="en-US"/>
              <a:t>It allows you to make interactive Web pages</a:t>
            </a:r>
          </a:p>
          <a:p>
            <a:r>
              <a:rPr lang="en-US"/>
              <a:t>It can be fun!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9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3694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5037</TotalTime>
  <Words>2643</Words>
  <Application>Microsoft Office PowerPoint</Application>
  <PresentationFormat>On-screen Show (4:3)</PresentationFormat>
  <Paragraphs>504</Paragraphs>
  <Slides>54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Theme2</vt:lpstr>
      <vt:lpstr>Intro to Javascript</vt:lpstr>
      <vt:lpstr>Introduction to JavaScript</vt:lpstr>
      <vt:lpstr>Topics</vt:lpstr>
      <vt:lpstr>What is JavaScript?</vt:lpstr>
      <vt:lpstr>JavaScript is not Java</vt:lpstr>
      <vt:lpstr>Why JavaScript?</vt:lpstr>
      <vt:lpstr>What is Javascript?</vt:lpstr>
      <vt:lpstr>What is Javascript?</vt:lpstr>
      <vt:lpstr>Javascript vs Java</vt:lpstr>
      <vt:lpstr>JavaScript vs. PHP</vt:lpstr>
      <vt:lpstr>JavaScript vs. PHP</vt:lpstr>
      <vt:lpstr>Javascript vs Java</vt:lpstr>
      <vt:lpstr>Including JavaScript in HTML</vt:lpstr>
      <vt:lpstr>Hello, World!</vt:lpstr>
      <vt:lpstr>Hello World in JavaScript</vt:lpstr>
      <vt:lpstr>Hello World Screenshot </vt:lpstr>
      <vt:lpstr>The &lt;script&gt;…&lt;/script&gt; tag</vt:lpstr>
      <vt:lpstr>Hiding JavaScript from Older Browsers</vt:lpstr>
      <vt:lpstr>Displaying text </vt:lpstr>
      <vt:lpstr>document.write() </vt:lpstr>
      <vt:lpstr>Comments in JavaScript</vt:lpstr>
      <vt:lpstr>Single Line Comment Example</vt:lpstr>
      <vt:lpstr>Multiple Line Comment Example</vt:lpstr>
      <vt:lpstr>Find the Bug!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MPS</cp:lastModifiedBy>
  <cp:revision>89</cp:revision>
  <dcterms:created xsi:type="dcterms:W3CDTF">2011-09-04T19:18:10Z</dcterms:created>
  <dcterms:modified xsi:type="dcterms:W3CDTF">2022-01-10T04:07:07Z</dcterms:modified>
</cp:coreProperties>
</file>