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3" r:id="rId3"/>
    <p:sldId id="302" r:id="rId4"/>
    <p:sldId id="287" r:id="rId5"/>
    <p:sldId id="319" r:id="rId6"/>
    <p:sldId id="320" r:id="rId7"/>
    <p:sldId id="321" r:id="rId8"/>
    <p:sldId id="323" r:id="rId9"/>
    <p:sldId id="324" r:id="rId10"/>
    <p:sldId id="326" r:id="rId11"/>
    <p:sldId id="327" r:id="rId12"/>
    <p:sldId id="328" r:id="rId13"/>
    <p:sldId id="325" r:id="rId14"/>
    <p:sldId id="316" r:id="rId16"/>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te"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D8EC3"/>
    <a:srgbClr val="A3B1C4"/>
    <a:srgbClr val="F2DFEC"/>
    <a:srgbClr val="E2D6EC"/>
    <a:srgbClr val="A2AEDB"/>
    <a:srgbClr val="9DC3E6"/>
    <a:srgbClr val="FAEE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smtClean="0">
                <a:solidFill>
                  <a:schemeClr val="tx1">
                    <a:lumMod val="75000"/>
                    <a:lumOff val="25000"/>
                  </a:schemeClr>
                </a:solidFill>
                <a:latin typeface="仿宋" charset="-122"/>
                <a:ea typeface="仿宋" charset="-122"/>
                <a:cs typeface="仿宋" charset="-122"/>
                <a:sym typeface="+mn-ea"/>
              </a:rPr>
              <a:t>挣值管理</a:t>
            </a:r>
            <a:r>
              <a:rPr lang="zh-CN" altLang="en-US" dirty="0" smtClean="0">
                <a:solidFill>
                  <a:schemeClr val="tx1">
                    <a:lumMod val="75000"/>
                    <a:lumOff val="25000"/>
                  </a:schemeClr>
                </a:solidFill>
                <a:latin typeface="仿宋" charset="-122"/>
                <a:ea typeface="仿宋" charset="-122"/>
                <a:cs typeface="仿宋" charset="-122"/>
                <a:sym typeface="+mn-ea"/>
              </a:rPr>
              <a:t>是一种将资源计划编制与进度安排、技术成本和进度要求相关联的管理技术。在这一管理中，所有的工作都按照时间段挣值进行计划、预算和进度安排，从而构成成本和进度度量基线。</a:t>
            </a:r>
            <a:endParaRPr lang="zh-CN" altLang="en-US" dirty="0" smtClean="0">
              <a:solidFill>
                <a:schemeClr val="tx1">
                  <a:lumMod val="75000"/>
                  <a:lumOff val="25000"/>
                </a:schemeClr>
              </a:solidFill>
              <a:latin typeface="仿宋" charset="-122"/>
              <a:ea typeface="仿宋" charset="-122"/>
              <a:cs typeface="仿宋"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9685" y="-20955"/>
            <a:ext cx="12220575" cy="68827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任意多边形 25"/>
          <p:cNvSpPr/>
          <p:nvPr/>
        </p:nvSpPr>
        <p:spPr>
          <a:xfrm>
            <a:off x="6361679" y="5036820"/>
            <a:ext cx="5830956" cy="1825625"/>
          </a:xfrm>
          <a:custGeom>
            <a:avLst/>
            <a:gdLst/>
            <a:ahLst/>
            <a:cxnLst>
              <a:cxn ang="3">
                <a:pos x="hc" y="t"/>
              </a:cxn>
              <a:cxn ang="cd2">
                <a:pos x="l" y="vc"/>
              </a:cxn>
              <a:cxn ang="cd4">
                <a:pos x="hc" y="b"/>
              </a:cxn>
              <a:cxn ang="0">
                <a:pos x="r" y="vc"/>
              </a:cxn>
            </a:cxnLst>
            <a:rect l="l" t="t" r="r" b="b"/>
            <a:pathLst>
              <a:path w="9183" h="2875">
                <a:moveTo>
                  <a:pt x="5321" y="0"/>
                </a:moveTo>
                <a:cubicBezTo>
                  <a:pt x="6810" y="0"/>
                  <a:pt x="8162" y="422"/>
                  <a:pt x="9158" y="1109"/>
                </a:cubicBezTo>
                <a:lnTo>
                  <a:pt x="9183" y="1127"/>
                </a:lnTo>
                <a:lnTo>
                  <a:pt x="9183" y="2875"/>
                </a:lnTo>
                <a:lnTo>
                  <a:pt x="0" y="2875"/>
                </a:lnTo>
                <a:lnTo>
                  <a:pt x="14" y="2841"/>
                </a:lnTo>
                <a:cubicBezTo>
                  <a:pt x="694" y="1198"/>
                  <a:pt x="2813" y="0"/>
                  <a:pt x="5321" y="0"/>
                </a:cubicBezTo>
                <a:close/>
              </a:path>
            </a:pathLst>
          </a:cu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文本框 39"/>
          <p:cNvSpPr txBox="1"/>
          <p:nvPr/>
        </p:nvSpPr>
        <p:spPr>
          <a:xfrm>
            <a:off x="2355215" y="1805940"/>
            <a:ext cx="7479030" cy="1014730"/>
          </a:xfrm>
          <a:prstGeom prst="rect">
            <a:avLst/>
          </a:prstGeom>
          <a:noFill/>
        </p:spPr>
        <p:txBody>
          <a:bodyPr wrap="square" rtlCol="0">
            <a:spAutoFit/>
          </a:bodyPr>
          <a:p>
            <a:pPr algn="ctr"/>
            <a:r>
              <a:rPr lang="zh-CN" sz="6000">
                <a:solidFill>
                  <a:schemeClr val="tx2">
                    <a:lumMod val="60000"/>
                    <a:lumOff val="40000"/>
                  </a:schemeClr>
                </a:solidFill>
                <a:latin typeface="浪漫雅圆" charset="-122"/>
                <a:ea typeface="浪漫雅圆" charset="-122"/>
              </a:rPr>
              <a:t>挣值</a:t>
            </a:r>
            <a:endParaRPr lang="zh-CN" sz="6000">
              <a:solidFill>
                <a:schemeClr val="tx2">
                  <a:lumMod val="60000"/>
                  <a:lumOff val="40000"/>
                </a:schemeClr>
              </a:solidFill>
              <a:latin typeface="浪漫雅圆" charset="-122"/>
              <a:ea typeface="浪漫雅圆" charset="-122"/>
            </a:endParaRPr>
          </a:p>
        </p:txBody>
      </p:sp>
      <p:sp>
        <p:nvSpPr>
          <p:cNvPr id="11" name="矩形 10"/>
          <p:cNvSpPr/>
          <p:nvPr/>
        </p:nvSpPr>
        <p:spPr>
          <a:xfrm>
            <a:off x="3357880" y="2954020"/>
            <a:ext cx="5475605" cy="43370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033520" y="2986405"/>
            <a:ext cx="4136390" cy="365760"/>
          </a:xfrm>
          <a:prstGeom prst="rect">
            <a:avLst/>
          </a:prstGeom>
          <a:noFill/>
        </p:spPr>
        <p:txBody>
          <a:bodyPr wrap="square" rtlCol="0">
            <a:spAutoFit/>
          </a:bodyPr>
          <a:p>
            <a:r>
              <a:rPr lang="en-US" altLang="zh-CN">
                <a:solidFill>
                  <a:schemeClr val="bg1"/>
                </a:solidFill>
                <a:latin typeface="方正粗黑宋简体" charset="-122"/>
                <a:ea typeface="方正粗黑宋简体" charset="-122"/>
                <a:cs typeface="方正粗黑宋简体" charset="-122"/>
              </a:rPr>
              <a:t>                    2020 / 10 / 08</a:t>
            </a:r>
            <a:endParaRPr lang="zh-CN" altLang="en-US">
              <a:solidFill>
                <a:schemeClr val="bg1"/>
              </a:solidFill>
              <a:latin typeface="方正粗黑宋简体" charset="-122"/>
              <a:ea typeface="方正粗黑宋简体" charset="-122"/>
              <a:cs typeface="方正粗黑宋简体" charset="-122"/>
            </a:endParaRPr>
          </a:p>
        </p:txBody>
      </p:sp>
      <p:graphicFrame>
        <p:nvGraphicFramePr>
          <p:cNvPr id="13" name="对象 12">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0" imgH="0" progId="Equation.KSEE3">
                  <p:embed/>
                </p:oleObj>
              </mc:Choice>
              <mc:Fallback>
                <p:oleObj name="" r:id="rId1" imgW="0" imgH="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14" name="文本框 13"/>
          <p:cNvSpPr txBox="1"/>
          <p:nvPr/>
        </p:nvSpPr>
        <p:spPr>
          <a:xfrm>
            <a:off x="4479925" y="3535045"/>
            <a:ext cx="3230245" cy="365760"/>
          </a:xfrm>
          <a:prstGeom prst="rect">
            <a:avLst/>
          </a:prstGeom>
          <a:noFill/>
        </p:spPr>
        <p:txBody>
          <a:bodyPr wrap="square" rtlCol="0">
            <a:spAutoFit/>
          </a:bodyPr>
          <a:p>
            <a:r>
              <a:rPr lang="en-US" altLang="zh-CN" b="1">
                <a:solidFill>
                  <a:schemeClr val="bg1">
                    <a:lumMod val="65000"/>
                  </a:schemeClr>
                </a:solidFill>
                <a:latin typeface="等线" charset="-122"/>
                <a:ea typeface="等线" charset="-122"/>
                <a:cs typeface="等线" charset="-122"/>
              </a:rPr>
              <a:t>              </a:t>
            </a:r>
            <a:r>
              <a:rPr lang="zh-CN" altLang="en-US" b="1">
                <a:solidFill>
                  <a:schemeClr val="bg1">
                    <a:lumMod val="65000"/>
                  </a:schemeClr>
                </a:solidFill>
                <a:latin typeface="等线" charset="-122"/>
                <a:ea typeface="等线" charset="-122"/>
                <a:cs typeface="等线" charset="-122"/>
              </a:rPr>
              <a:t>汇报人：徐瑶</a:t>
            </a:r>
            <a:endParaRPr lang="en-US" altLang="zh-CN" b="1">
              <a:solidFill>
                <a:schemeClr val="bg1">
                  <a:lumMod val="65000"/>
                </a:schemeClr>
              </a:solidFill>
              <a:latin typeface="等线" charset="-122"/>
              <a:ea typeface="等线" charset="-122"/>
              <a:cs typeface="等线" charset="-122"/>
            </a:endParaRPr>
          </a:p>
        </p:txBody>
      </p:sp>
      <p:sp>
        <p:nvSpPr>
          <p:cNvPr id="6" name="任意多边形 5"/>
          <p:cNvSpPr/>
          <p:nvPr/>
        </p:nvSpPr>
        <p:spPr>
          <a:xfrm>
            <a:off x="-38100" y="5271135"/>
            <a:ext cx="4459185" cy="1591310"/>
          </a:xfrm>
          <a:custGeom>
            <a:avLst/>
            <a:gdLst/>
            <a:ahLst/>
            <a:cxnLst>
              <a:cxn ang="3">
                <a:pos x="hc" y="t"/>
              </a:cxn>
              <a:cxn ang="cd2">
                <a:pos x="l" y="vc"/>
              </a:cxn>
              <a:cxn ang="cd4">
                <a:pos x="hc" y="b"/>
              </a:cxn>
              <a:cxn ang="0">
                <a:pos x="r" y="vc"/>
              </a:cxn>
            </a:cxnLst>
            <a:rect l="l" t="t" r="r" b="b"/>
            <a:pathLst>
              <a:path w="7022" h="2506">
                <a:moveTo>
                  <a:pt x="2514" y="0"/>
                </a:moveTo>
                <a:cubicBezTo>
                  <a:pt x="4581" y="0"/>
                  <a:pt x="6342" y="1036"/>
                  <a:pt x="7014" y="2488"/>
                </a:cubicBezTo>
                <a:lnTo>
                  <a:pt x="7022" y="2506"/>
                </a:lnTo>
                <a:lnTo>
                  <a:pt x="0" y="2506"/>
                </a:lnTo>
                <a:lnTo>
                  <a:pt x="0" y="563"/>
                </a:lnTo>
                <a:lnTo>
                  <a:pt x="29" y="549"/>
                </a:lnTo>
                <a:cubicBezTo>
                  <a:pt x="753" y="201"/>
                  <a:pt x="1604" y="0"/>
                  <a:pt x="2514" y="0"/>
                </a:cubicBezTo>
                <a:close/>
              </a:path>
            </a:pathLst>
          </a:custGeom>
          <a:solidFill>
            <a:schemeClr val="tx2">
              <a:lumMod val="60000"/>
              <a:lumOff val="4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15"/>
          <p:cNvSpPr/>
          <p:nvPr/>
        </p:nvSpPr>
        <p:spPr>
          <a:xfrm>
            <a:off x="1017519" y="5036820"/>
            <a:ext cx="6757807" cy="1825625"/>
          </a:xfrm>
          <a:custGeom>
            <a:avLst/>
            <a:gdLst/>
            <a:ahLst/>
            <a:cxnLst>
              <a:cxn ang="3">
                <a:pos x="hc" y="t"/>
              </a:cxn>
              <a:cxn ang="cd2">
                <a:pos x="l" y="vc"/>
              </a:cxn>
              <a:cxn ang="cd4">
                <a:pos x="hc" y="b"/>
              </a:cxn>
              <a:cxn ang="0">
                <a:pos x="r" y="vc"/>
              </a:cxn>
            </a:cxnLst>
            <a:rect l="l" t="t" r="r" b="b"/>
            <a:pathLst>
              <a:path w="10642" h="2875">
                <a:moveTo>
                  <a:pt x="5321" y="0"/>
                </a:moveTo>
                <a:cubicBezTo>
                  <a:pt x="7829" y="0"/>
                  <a:pt x="9948" y="1198"/>
                  <a:pt x="10629" y="2841"/>
                </a:cubicBezTo>
                <a:lnTo>
                  <a:pt x="10642" y="2875"/>
                </a:lnTo>
                <a:lnTo>
                  <a:pt x="0" y="2875"/>
                </a:lnTo>
                <a:lnTo>
                  <a:pt x="14" y="2841"/>
                </a:lnTo>
                <a:cubicBezTo>
                  <a:pt x="694" y="1198"/>
                  <a:pt x="2813" y="0"/>
                  <a:pt x="5321" y="0"/>
                </a:cubicBezTo>
                <a:close/>
              </a:path>
            </a:pathLst>
          </a:custGeom>
          <a:solidFill>
            <a:schemeClr val="accent1">
              <a:lumMod val="60000"/>
              <a:lumOff val="4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任意多边形 16"/>
          <p:cNvSpPr/>
          <p:nvPr/>
        </p:nvSpPr>
        <p:spPr>
          <a:xfrm>
            <a:off x="3802985" y="5411470"/>
            <a:ext cx="6598346" cy="1442085"/>
          </a:xfrm>
          <a:custGeom>
            <a:avLst/>
            <a:gdLst/>
            <a:ahLst/>
            <a:cxnLst>
              <a:cxn ang="3">
                <a:pos x="hc" y="t"/>
              </a:cxn>
              <a:cxn ang="cd2">
                <a:pos x="l" y="vc"/>
              </a:cxn>
              <a:cxn ang="cd4">
                <a:pos x="hc" y="b"/>
              </a:cxn>
              <a:cxn ang="0">
                <a:pos x="r" y="vc"/>
              </a:cxn>
            </a:cxnLst>
            <a:rect l="l" t="t" r="r" b="b"/>
            <a:pathLst>
              <a:path w="10391" h="2271">
                <a:moveTo>
                  <a:pt x="5196" y="0"/>
                </a:moveTo>
                <a:cubicBezTo>
                  <a:pt x="7560" y="0"/>
                  <a:pt x="9578" y="929"/>
                  <a:pt x="10371" y="2237"/>
                </a:cubicBezTo>
                <a:lnTo>
                  <a:pt x="10391" y="2271"/>
                </a:lnTo>
                <a:lnTo>
                  <a:pt x="0" y="2271"/>
                </a:lnTo>
                <a:lnTo>
                  <a:pt x="21" y="2237"/>
                </a:lnTo>
                <a:cubicBezTo>
                  <a:pt x="814" y="929"/>
                  <a:pt x="2831" y="0"/>
                  <a:pt x="5196" y="0"/>
                </a:cubicBezTo>
                <a:close/>
              </a:path>
            </a:pathLst>
          </a:custGeom>
          <a:solidFill>
            <a:srgbClr val="7030A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任意多边形 17"/>
          <p:cNvSpPr/>
          <p:nvPr/>
        </p:nvSpPr>
        <p:spPr>
          <a:xfrm>
            <a:off x="7543477" y="5568315"/>
            <a:ext cx="4679960" cy="1322705"/>
          </a:xfrm>
          <a:custGeom>
            <a:avLst/>
            <a:gdLst/>
            <a:ahLst/>
            <a:cxnLst>
              <a:cxn ang="3">
                <a:pos x="hc" y="t"/>
              </a:cxn>
              <a:cxn ang="cd2">
                <a:pos x="l" y="vc"/>
              </a:cxn>
              <a:cxn ang="cd4">
                <a:pos x="hc" y="b"/>
              </a:cxn>
              <a:cxn ang="0">
                <a:pos x="r" y="vc"/>
              </a:cxn>
            </a:cxnLst>
            <a:rect l="l" t="t" r="r" b="b"/>
            <a:pathLst>
              <a:path w="7370" h="2083">
                <a:moveTo>
                  <a:pt x="3685" y="0"/>
                </a:moveTo>
                <a:cubicBezTo>
                  <a:pt x="5502" y="0"/>
                  <a:pt x="7018" y="891"/>
                  <a:pt x="7368" y="2076"/>
                </a:cubicBezTo>
                <a:lnTo>
                  <a:pt x="7370" y="2083"/>
                </a:lnTo>
                <a:lnTo>
                  <a:pt x="0" y="2083"/>
                </a:lnTo>
                <a:lnTo>
                  <a:pt x="2" y="2076"/>
                </a:lnTo>
                <a:cubicBezTo>
                  <a:pt x="352" y="891"/>
                  <a:pt x="1868" y="0"/>
                  <a:pt x="3685" y="0"/>
                </a:cubicBezTo>
                <a:close/>
              </a:path>
            </a:pathLst>
          </a:custGeom>
          <a:solidFill>
            <a:schemeClr val="tx2">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任意多边形 20"/>
          <p:cNvSpPr/>
          <p:nvPr/>
        </p:nvSpPr>
        <p:spPr>
          <a:xfrm>
            <a:off x="-38130" y="5448935"/>
            <a:ext cx="6598346" cy="1442085"/>
          </a:xfrm>
          <a:custGeom>
            <a:avLst/>
            <a:gdLst/>
            <a:ahLst/>
            <a:cxnLst>
              <a:cxn ang="3">
                <a:pos x="hc" y="t"/>
              </a:cxn>
              <a:cxn ang="cd2">
                <a:pos x="l" y="vc"/>
              </a:cxn>
              <a:cxn ang="cd4">
                <a:pos x="hc" y="b"/>
              </a:cxn>
              <a:cxn ang="0">
                <a:pos x="r" y="vc"/>
              </a:cxn>
            </a:cxnLst>
            <a:rect l="l" t="t" r="r" b="b"/>
            <a:pathLst>
              <a:path w="10391" h="2271">
                <a:moveTo>
                  <a:pt x="5196" y="0"/>
                </a:moveTo>
                <a:cubicBezTo>
                  <a:pt x="7560" y="0"/>
                  <a:pt x="9578" y="929"/>
                  <a:pt x="10371" y="2237"/>
                </a:cubicBezTo>
                <a:lnTo>
                  <a:pt x="10391" y="2271"/>
                </a:lnTo>
                <a:lnTo>
                  <a:pt x="0" y="2271"/>
                </a:lnTo>
                <a:lnTo>
                  <a:pt x="21" y="2237"/>
                </a:lnTo>
                <a:cubicBezTo>
                  <a:pt x="814" y="929"/>
                  <a:pt x="2831" y="0"/>
                  <a:pt x="5196" y="0"/>
                </a:cubicBezTo>
                <a:close/>
              </a:path>
            </a:pathLst>
          </a:custGeom>
          <a:solidFill>
            <a:srgbClr val="7030A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9075" y="83185"/>
            <a:ext cx="1941195" cy="1014730"/>
          </a:xfrm>
          <a:prstGeom prst="rect">
            <a:avLst/>
          </a:prstGeom>
          <a:noFill/>
        </p:spPr>
        <p:txBody>
          <a:bodyPr wrap="square" rtlCol="0">
            <a:spAutoFit/>
          </a:bodyPr>
          <a:p>
            <a:r>
              <a:rPr lang="en-US" altLang="zh-CN" sz="6000">
                <a:solidFill>
                  <a:srgbClr val="7D8EC3"/>
                </a:solidFill>
                <a:latin typeface="方正粗黑宋简体" charset="-122"/>
                <a:ea typeface="方正粗黑宋简体" charset="-122"/>
              </a:rPr>
              <a:t>03</a:t>
            </a:r>
            <a:endParaRPr lang="en-US" altLang="zh-CN" sz="6000">
              <a:solidFill>
                <a:srgbClr val="7D8EC3"/>
              </a:solidFill>
              <a:latin typeface="方正粗黑宋简体" charset="-122"/>
              <a:ea typeface="方正粗黑宋简体" charset="-122"/>
            </a:endParaRPr>
          </a:p>
        </p:txBody>
      </p:sp>
      <p:sp>
        <p:nvSpPr>
          <p:cNvPr id="92" name="文本框 91"/>
          <p:cNvSpPr txBox="1"/>
          <p:nvPr/>
        </p:nvSpPr>
        <p:spPr>
          <a:xfrm>
            <a:off x="1442085" y="267970"/>
            <a:ext cx="7374255" cy="645160"/>
          </a:xfrm>
          <a:prstGeom prst="rect">
            <a:avLst/>
          </a:prstGeom>
          <a:noFill/>
        </p:spPr>
        <p:txBody>
          <a:bodyPr wrap="square" rtlCol="0">
            <a:spAutoFit/>
          </a:bodyPr>
          <a:p>
            <a:r>
              <a:rPr lang="zh-CN" altLang="en-US" sz="3600" b="1">
                <a:solidFill>
                  <a:srgbClr val="7D8EC3"/>
                </a:solidFill>
                <a:latin typeface="方正粗黑宋简体" charset="-122"/>
                <a:ea typeface="方正粗黑宋简体" charset="-122"/>
              </a:rPr>
              <a:t>挣值分析法的四个评价指标</a:t>
            </a:r>
            <a:endParaRPr lang="zh-CN" altLang="en-US" sz="3600" b="1">
              <a:solidFill>
                <a:srgbClr val="7D8EC3"/>
              </a:solidFill>
              <a:latin typeface="方正粗黑宋简体" charset="-122"/>
              <a:ea typeface="方正粗黑宋简体" charset="-122"/>
            </a:endParaRPr>
          </a:p>
        </p:txBody>
      </p:sp>
      <p:sp>
        <p:nvSpPr>
          <p:cNvPr id="14" name="文本框 13"/>
          <p:cNvSpPr txBox="1"/>
          <p:nvPr/>
        </p:nvSpPr>
        <p:spPr>
          <a:xfrm>
            <a:off x="394335" y="852805"/>
            <a:ext cx="11657965" cy="491490"/>
          </a:xfrm>
          <a:prstGeom prst="rect">
            <a:avLst/>
          </a:prstGeom>
          <a:noFill/>
        </p:spPr>
        <p:txBody>
          <a:bodyPr wrap="square" rtlCol="0">
            <a:spAutoFit/>
          </a:bodyPr>
          <a:p>
            <a:pPr>
              <a:lnSpc>
                <a:spcPct val="130000"/>
              </a:lnSpc>
            </a:pPr>
            <a:r>
              <a:rPr sz="2000" b="1">
                <a:latin typeface="+mn-ea"/>
                <a:cs typeface="+mn-ea"/>
                <a:sym typeface="+mn-ea"/>
              </a:rPr>
              <a:t>四个评价指标：</a:t>
            </a:r>
            <a:r>
              <a:rPr sz="2000" b="1">
                <a:latin typeface="+mn-ea"/>
                <a:cs typeface="+mn-ea"/>
              </a:rPr>
              <a:t>进度偏差（SV）、成本偏差（CV）、成本执行指数（CPI）和进度执行指标（SPI）</a:t>
            </a:r>
            <a:endParaRPr sz="2000" b="1">
              <a:latin typeface="+mn-ea"/>
              <a:cs typeface="+mn-ea"/>
            </a:endParaRPr>
          </a:p>
        </p:txBody>
      </p:sp>
      <p:pic>
        <p:nvPicPr>
          <p:cNvPr id="7" name="图片 6"/>
          <p:cNvPicPr>
            <a:picLocks noChangeAspect="1"/>
          </p:cNvPicPr>
          <p:nvPr/>
        </p:nvPicPr>
        <p:blipFill>
          <a:blip r:embed="rId1"/>
          <a:stretch>
            <a:fillRect/>
          </a:stretch>
        </p:blipFill>
        <p:spPr>
          <a:xfrm>
            <a:off x="151130" y="2691130"/>
            <a:ext cx="5390515" cy="4166870"/>
          </a:xfrm>
          <a:prstGeom prst="rect">
            <a:avLst/>
          </a:prstGeom>
        </p:spPr>
      </p:pic>
      <p:sp>
        <p:nvSpPr>
          <p:cNvPr id="12" name="文本框 11"/>
          <p:cNvSpPr txBox="1"/>
          <p:nvPr/>
        </p:nvSpPr>
        <p:spPr>
          <a:xfrm>
            <a:off x="6369050" y="3002280"/>
            <a:ext cx="4331335" cy="2861310"/>
          </a:xfrm>
          <a:prstGeom prst="rect">
            <a:avLst/>
          </a:prstGeom>
          <a:solidFill>
            <a:schemeClr val="accent1">
              <a:lumMod val="20000"/>
              <a:lumOff val="80000"/>
            </a:schemeClr>
          </a:solidFill>
        </p:spPr>
        <p:txBody>
          <a:bodyPr wrap="square" rtlCol="0">
            <a:spAutoFit/>
          </a:bodyPr>
          <a:p>
            <a:r>
              <a:rPr lang="zh-CN" altLang="en-US"/>
              <a:t>煎饼果子实例：</a:t>
            </a:r>
            <a:endParaRPr lang="zh-CN" altLang="en-US"/>
          </a:p>
          <a:p>
            <a:endParaRPr lang="en-US" altLang="zh-CN"/>
          </a:p>
          <a:p>
            <a:r>
              <a:rPr lang="en-US" altLang="zh-CN"/>
              <a:t>ACWP:   4</a:t>
            </a:r>
            <a:r>
              <a:rPr lang="en-US" altLang="zh-CN">
                <a:sym typeface="+mn-ea"/>
              </a:rPr>
              <a:t>*90=</a:t>
            </a:r>
            <a:r>
              <a:rPr lang="en-US">
                <a:sym typeface="+mn-ea"/>
              </a:rPr>
              <a:t>360</a:t>
            </a:r>
            <a:endParaRPr lang="en-US">
              <a:sym typeface="+mn-ea"/>
            </a:endParaRPr>
          </a:p>
          <a:p>
            <a:endParaRPr lang="en-US" altLang="zh-CN"/>
          </a:p>
          <a:p>
            <a:r>
              <a:rPr lang="en-US" altLang="zh-CN"/>
              <a:t>BCWP:    </a:t>
            </a:r>
            <a:r>
              <a:rPr lang="en-US" altLang="zh-CN">
                <a:sym typeface="+mn-ea"/>
              </a:rPr>
              <a:t>5*90=</a:t>
            </a:r>
            <a:r>
              <a:rPr lang="en-US">
                <a:sym typeface="+mn-ea"/>
              </a:rPr>
              <a:t>450</a:t>
            </a:r>
            <a:endParaRPr lang="en-US">
              <a:sym typeface="+mn-ea"/>
            </a:endParaRPr>
          </a:p>
          <a:p>
            <a:endParaRPr lang="en-US">
              <a:sym typeface="+mn-ea"/>
            </a:endParaRPr>
          </a:p>
          <a:p>
            <a:r>
              <a:rPr lang="en-US"/>
              <a:t>CPI=</a:t>
            </a:r>
            <a:r>
              <a:rPr lang="en-US" altLang="zh-CN">
                <a:sym typeface="+mn-ea"/>
              </a:rPr>
              <a:t>EV/AC=BCWP/ACWP=</a:t>
            </a:r>
            <a:r>
              <a:rPr lang="en-US">
                <a:sym typeface="+mn-ea"/>
              </a:rPr>
              <a:t>450/360=1.25&gt;1</a:t>
            </a:r>
            <a:endParaRPr lang="en-US">
              <a:sym typeface="+mn-ea"/>
            </a:endParaRPr>
          </a:p>
          <a:p>
            <a:endParaRPr lang="en-US"/>
          </a:p>
          <a:p>
            <a:r>
              <a:rPr lang="en-US" altLang="zh-CN">
                <a:sym typeface="+mn-ea"/>
              </a:rPr>
              <a:t>表示低于预算，即实际费用低于预算费用</a:t>
            </a:r>
            <a:r>
              <a:rPr lang="zh-CN" altLang="en-US"/>
              <a:t>！</a:t>
            </a:r>
            <a:endParaRPr lang="en-US"/>
          </a:p>
          <a:p>
            <a:endParaRPr lang="en-US" altLang="zh-CN"/>
          </a:p>
        </p:txBody>
      </p:sp>
      <p:sp>
        <p:nvSpPr>
          <p:cNvPr id="6" name="矩形 5"/>
          <p:cNvSpPr/>
          <p:nvPr/>
        </p:nvSpPr>
        <p:spPr>
          <a:xfrm>
            <a:off x="394335" y="1419225"/>
            <a:ext cx="11247120" cy="1271905"/>
          </a:xfrm>
          <a:prstGeom prst="rect">
            <a:avLst/>
          </a:prstGeom>
          <a:solidFill>
            <a:srgbClr val="E2D6EC"/>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662305" y="1450340"/>
            <a:ext cx="10711180" cy="1115060"/>
          </a:xfrm>
          <a:prstGeom prst="rect">
            <a:avLst/>
          </a:prstGeom>
          <a:noFill/>
        </p:spPr>
        <p:txBody>
          <a:bodyPr wrap="square" rtlCol="0">
            <a:spAutoFit/>
          </a:bodyPr>
          <a:p>
            <a:pPr>
              <a:lnSpc>
                <a:spcPct val="120000"/>
              </a:lnSpc>
            </a:pPr>
            <a:r>
              <a:rPr lang="en-US" altLang="zh-CN"/>
              <a:t>费用执行指标（CPI，Cost Performed Index）。指预算费用与实际费用之比（或工时值之比）： </a:t>
            </a:r>
            <a:r>
              <a:rPr lang="en-US" altLang="zh-CN" sz="2000">
                <a:solidFill>
                  <a:srgbClr val="FF0000"/>
                </a:solidFill>
              </a:rPr>
              <a:t>CPI=EV/AC=BCWP/ACWP</a:t>
            </a:r>
            <a:r>
              <a:rPr lang="en-US" altLang="zh-CN"/>
              <a:t> 当CPI&gt;1时，表示低于预算，即实际费用低于预算费用； 当CPI=1时，表示实际费用与预算费用</a:t>
            </a:r>
            <a:r>
              <a:rPr lang="zh-CN" altLang="en-US"/>
              <a:t>相</a:t>
            </a:r>
            <a:r>
              <a:rPr lang="en-US" altLang="zh-CN"/>
              <a:t>吻合； 当CPI&lt;1时，表示超出预算，即实际费用高于预算费用； </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9075" y="83185"/>
            <a:ext cx="1941195" cy="1014730"/>
          </a:xfrm>
          <a:prstGeom prst="rect">
            <a:avLst/>
          </a:prstGeom>
          <a:noFill/>
        </p:spPr>
        <p:txBody>
          <a:bodyPr wrap="square" rtlCol="0">
            <a:spAutoFit/>
          </a:bodyPr>
          <a:p>
            <a:r>
              <a:rPr lang="en-US" altLang="zh-CN" sz="6000">
                <a:solidFill>
                  <a:srgbClr val="7D8EC3"/>
                </a:solidFill>
                <a:latin typeface="方正粗黑宋简体" charset="-122"/>
                <a:ea typeface="方正粗黑宋简体" charset="-122"/>
              </a:rPr>
              <a:t>03</a:t>
            </a:r>
            <a:endParaRPr lang="en-US" altLang="zh-CN" sz="6000">
              <a:solidFill>
                <a:srgbClr val="7D8EC3"/>
              </a:solidFill>
              <a:latin typeface="方正粗黑宋简体" charset="-122"/>
              <a:ea typeface="方正粗黑宋简体" charset="-122"/>
            </a:endParaRPr>
          </a:p>
        </p:txBody>
      </p:sp>
      <p:sp>
        <p:nvSpPr>
          <p:cNvPr id="92" name="文本框 91"/>
          <p:cNvSpPr txBox="1"/>
          <p:nvPr/>
        </p:nvSpPr>
        <p:spPr>
          <a:xfrm>
            <a:off x="1442085" y="267970"/>
            <a:ext cx="7374255" cy="645160"/>
          </a:xfrm>
          <a:prstGeom prst="rect">
            <a:avLst/>
          </a:prstGeom>
          <a:noFill/>
        </p:spPr>
        <p:txBody>
          <a:bodyPr wrap="square" rtlCol="0">
            <a:spAutoFit/>
          </a:bodyPr>
          <a:p>
            <a:r>
              <a:rPr lang="zh-CN" altLang="en-US" sz="3600" b="1">
                <a:solidFill>
                  <a:srgbClr val="7D8EC3"/>
                </a:solidFill>
                <a:latin typeface="方正粗黑宋简体" charset="-122"/>
                <a:ea typeface="方正粗黑宋简体" charset="-122"/>
              </a:rPr>
              <a:t>挣值分析法的四个评价指标</a:t>
            </a:r>
            <a:endParaRPr lang="zh-CN" altLang="en-US" sz="3600" b="1">
              <a:solidFill>
                <a:srgbClr val="7D8EC3"/>
              </a:solidFill>
              <a:latin typeface="方正粗黑宋简体" charset="-122"/>
              <a:ea typeface="方正粗黑宋简体" charset="-122"/>
            </a:endParaRPr>
          </a:p>
        </p:txBody>
      </p:sp>
      <p:sp>
        <p:nvSpPr>
          <p:cNvPr id="14" name="文本框 13"/>
          <p:cNvSpPr txBox="1"/>
          <p:nvPr/>
        </p:nvSpPr>
        <p:spPr>
          <a:xfrm>
            <a:off x="394335" y="852805"/>
            <a:ext cx="11657965" cy="491490"/>
          </a:xfrm>
          <a:prstGeom prst="rect">
            <a:avLst/>
          </a:prstGeom>
          <a:noFill/>
        </p:spPr>
        <p:txBody>
          <a:bodyPr wrap="square" rtlCol="0">
            <a:spAutoFit/>
          </a:bodyPr>
          <a:p>
            <a:pPr>
              <a:lnSpc>
                <a:spcPct val="130000"/>
              </a:lnSpc>
            </a:pPr>
            <a:r>
              <a:rPr sz="2000" b="1">
                <a:latin typeface="+mn-ea"/>
                <a:cs typeface="+mn-ea"/>
                <a:sym typeface="+mn-ea"/>
              </a:rPr>
              <a:t>四个评价指标：</a:t>
            </a:r>
            <a:r>
              <a:rPr sz="2000" b="1">
                <a:latin typeface="+mn-ea"/>
                <a:cs typeface="+mn-ea"/>
              </a:rPr>
              <a:t>进度偏差（SV）、成本偏差（CV）、成本执行指数（CPI）和进度执行指标（SPI）</a:t>
            </a:r>
            <a:endParaRPr sz="2000" b="1">
              <a:latin typeface="+mn-ea"/>
              <a:cs typeface="+mn-ea"/>
            </a:endParaRPr>
          </a:p>
        </p:txBody>
      </p:sp>
      <p:pic>
        <p:nvPicPr>
          <p:cNvPr id="7" name="图片 6"/>
          <p:cNvPicPr>
            <a:picLocks noChangeAspect="1"/>
          </p:cNvPicPr>
          <p:nvPr/>
        </p:nvPicPr>
        <p:blipFill>
          <a:blip r:embed="rId1"/>
          <a:stretch>
            <a:fillRect/>
          </a:stretch>
        </p:blipFill>
        <p:spPr>
          <a:xfrm>
            <a:off x="151130" y="2691130"/>
            <a:ext cx="5390515" cy="4166870"/>
          </a:xfrm>
          <a:prstGeom prst="rect">
            <a:avLst/>
          </a:prstGeom>
        </p:spPr>
      </p:pic>
      <p:sp>
        <p:nvSpPr>
          <p:cNvPr id="12" name="文本框 11"/>
          <p:cNvSpPr txBox="1"/>
          <p:nvPr/>
        </p:nvSpPr>
        <p:spPr>
          <a:xfrm>
            <a:off x="6369050" y="3002280"/>
            <a:ext cx="4331335" cy="2861310"/>
          </a:xfrm>
          <a:prstGeom prst="rect">
            <a:avLst/>
          </a:prstGeom>
          <a:solidFill>
            <a:schemeClr val="accent1">
              <a:lumMod val="20000"/>
              <a:lumOff val="80000"/>
            </a:schemeClr>
          </a:solidFill>
        </p:spPr>
        <p:txBody>
          <a:bodyPr wrap="square" rtlCol="0">
            <a:spAutoFit/>
          </a:bodyPr>
          <a:p>
            <a:r>
              <a:rPr lang="zh-CN" altLang="en-US"/>
              <a:t>煎饼果子实例：</a:t>
            </a:r>
            <a:endParaRPr lang="zh-CN" altLang="en-US"/>
          </a:p>
          <a:p>
            <a:endParaRPr lang="en-US" altLang="zh-CN"/>
          </a:p>
          <a:p>
            <a:r>
              <a:rPr lang="en-US" altLang="zh-CN">
                <a:sym typeface="+mn-ea"/>
              </a:rPr>
              <a:t>BCWS:   5*100=</a:t>
            </a:r>
            <a:r>
              <a:rPr lang="en-US">
                <a:sym typeface="+mn-ea"/>
              </a:rPr>
              <a:t>500</a:t>
            </a:r>
            <a:endParaRPr lang="en-US"/>
          </a:p>
          <a:p>
            <a:endParaRPr lang="en-US" altLang="zh-CN"/>
          </a:p>
          <a:p>
            <a:r>
              <a:rPr lang="en-US" altLang="zh-CN"/>
              <a:t>BCWP:    </a:t>
            </a:r>
            <a:r>
              <a:rPr lang="en-US" altLang="zh-CN">
                <a:sym typeface="+mn-ea"/>
              </a:rPr>
              <a:t>5*90=</a:t>
            </a:r>
            <a:r>
              <a:rPr lang="en-US">
                <a:sym typeface="+mn-ea"/>
              </a:rPr>
              <a:t>450</a:t>
            </a:r>
            <a:endParaRPr lang="en-US">
              <a:sym typeface="+mn-ea"/>
            </a:endParaRPr>
          </a:p>
          <a:p>
            <a:endParaRPr lang="en-US">
              <a:sym typeface="+mn-ea"/>
            </a:endParaRPr>
          </a:p>
          <a:p>
            <a:r>
              <a:rPr lang="en-US" altLang="zh-CN">
                <a:solidFill>
                  <a:srgbClr val="FF0000"/>
                </a:solidFill>
                <a:sym typeface="+mn-ea"/>
              </a:rPr>
              <a:t>SPI=EV/PV=BCWP/BCWS</a:t>
            </a:r>
            <a:r>
              <a:rPr lang="en-US" altLang="zh-CN">
                <a:sym typeface="+mn-ea"/>
              </a:rPr>
              <a:t>=</a:t>
            </a:r>
            <a:r>
              <a:rPr lang="en-US">
                <a:sym typeface="+mn-ea"/>
              </a:rPr>
              <a:t>450/500=0.9&lt;1</a:t>
            </a:r>
            <a:endParaRPr lang="en-US">
              <a:sym typeface="+mn-ea"/>
            </a:endParaRPr>
          </a:p>
          <a:p>
            <a:endParaRPr lang="en-US"/>
          </a:p>
          <a:p>
            <a:r>
              <a:rPr lang="en-US" altLang="zh-CN">
                <a:sym typeface="+mn-ea"/>
              </a:rPr>
              <a:t>表示进度延误 </a:t>
            </a:r>
            <a:r>
              <a:rPr lang="zh-CN" altLang="en-US"/>
              <a:t>！</a:t>
            </a:r>
            <a:endParaRPr lang="en-US"/>
          </a:p>
          <a:p>
            <a:endParaRPr lang="en-US" altLang="zh-CN"/>
          </a:p>
        </p:txBody>
      </p:sp>
      <p:sp>
        <p:nvSpPr>
          <p:cNvPr id="6" name="矩形 5"/>
          <p:cNvSpPr/>
          <p:nvPr/>
        </p:nvSpPr>
        <p:spPr>
          <a:xfrm>
            <a:off x="394335" y="1419225"/>
            <a:ext cx="11247120" cy="1076960"/>
          </a:xfrm>
          <a:prstGeom prst="rect">
            <a:avLst/>
          </a:prstGeom>
          <a:solidFill>
            <a:schemeClr val="accent6">
              <a:lumMod val="20000"/>
              <a:lumOff val="80000"/>
            </a:schemeClr>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662305" y="1450340"/>
            <a:ext cx="10711180" cy="792480"/>
          </a:xfrm>
          <a:prstGeom prst="rect">
            <a:avLst/>
          </a:prstGeom>
          <a:noFill/>
        </p:spPr>
        <p:txBody>
          <a:bodyPr wrap="square" rtlCol="0">
            <a:spAutoFit/>
          </a:bodyPr>
          <a:p>
            <a:pPr>
              <a:lnSpc>
                <a:spcPct val="120000"/>
              </a:lnSpc>
            </a:pPr>
            <a:r>
              <a:rPr lang="en-US" altLang="zh-CN"/>
              <a:t>进度绩效指标（Shedul Performed Index）。指项目挣值与计划值之比：</a:t>
            </a:r>
            <a:r>
              <a:rPr lang="en-US" altLang="zh-CN" sz="2000">
                <a:solidFill>
                  <a:srgbClr val="FF0000"/>
                </a:solidFill>
              </a:rPr>
              <a:t> SPI=EV/PV=BCWP/BCWS</a:t>
            </a:r>
            <a:r>
              <a:rPr lang="en-US" altLang="zh-CN"/>
              <a:t> ,</a:t>
            </a:r>
            <a:endParaRPr lang="en-US" altLang="zh-CN"/>
          </a:p>
          <a:p>
            <a:pPr>
              <a:lnSpc>
                <a:spcPct val="120000"/>
              </a:lnSpc>
            </a:pPr>
            <a:r>
              <a:rPr lang="en-US" altLang="zh-CN"/>
              <a:t>当SPI&gt;1时，表示进度超前 当SPI=1时，表示实际进度与计划进度相同 当SPI&lt;1时，表示进度延误 </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9075" y="83185"/>
            <a:ext cx="1941195" cy="1014730"/>
          </a:xfrm>
          <a:prstGeom prst="rect">
            <a:avLst/>
          </a:prstGeom>
          <a:noFill/>
        </p:spPr>
        <p:txBody>
          <a:bodyPr wrap="square" rtlCol="0">
            <a:spAutoFit/>
          </a:bodyPr>
          <a:p>
            <a:r>
              <a:rPr lang="en-US" altLang="zh-CN" sz="6000">
                <a:solidFill>
                  <a:srgbClr val="7D8EC3"/>
                </a:solidFill>
                <a:latin typeface="方正粗黑宋简体" charset="-122"/>
                <a:ea typeface="方正粗黑宋简体" charset="-122"/>
              </a:rPr>
              <a:t>04</a:t>
            </a:r>
            <a:endParaRPr lang="en-US" altLang="zh-CN" sz="6000">
              <a:solidFill>
                <a:srgbClr val="7D8EC3"/>
              </a:solidFill>
              <a:latin typeface="方正粗黑宋简体" charset="-122"/>
              <a:ea typeface="方正粗黑宋简体" charset="-122"/>
            </a:endParaRPr>
          </a:p>
        </p:txBody>
      </p:sp>
      <p:sp>
        <p:nvSpPr>
          <p:cNvPr id="92" name="文本框 91"/>
          <p:cNvSpPr txBox="1"/>
          <p:nvPr/>
        </p:nvSpPr>
        <p:spPr>
          <a:xfrm>
            <a:off x="1442085" y="267970"/>
            <a:ext cx="7374255" cy="645160"/>
          </a:xfrm>
          <a:prstGeom prst="rect">
            <a:avLst/>
          </a:prstGeom>
          <a:noFill/>
        </p:spPr>
        <p:txBody>
          <a:bodyPr wrap="square" rtlCol="0">
            <a:spAutoFit/>
          </a:bodyPr>
          <a:p>
            <a:r>
              <a:rPr lang="zh-CN" altLang="en-US" sz="3600" b="1">
                <a:solidFill>
                  <a:srgbClr val="7D8EC3"/>
                </a:solidFill>
                <a:latin typeface="方正粗黑宋简体" charset="-122"/>
                <a:ea typeface="方正粗黑宋简体" charset="-122"/>
              </a:rPr>
              <a:t>挣值管理</a:t>
            </a:r>
            <a:endParaRPr lang="zh-CN" altLang="en-US" sz="3600" b="1">
              <a:solidFill>
                <a:srgbClr val="7D8EC3"/>
              </a:solidFill>
              <a:latin typeface="方正粗黑宋简体" charset="-122"/>
              <a:ea typeface="方正粗黑宋简体" charset="-122"/>
            </a:endParaRPr>
          </a:p>
        </p:txBody>
      </p:sp>
      <p:sp>
        <p:nvSpPr>
          <p:cNvPr id="3" name="矩形 2"/>
          <p:cNvSpPr/>
          <p:nvPr/>
        </p:nvSpPr>
        <p:spPr>
          <a:xfrm>
            <a:off x="351155" y="1439545"/>
            <a:ext cx="11247120" cy="1514475"/>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60000"/>
              </a:lnSpc>
            </a:pPr>
            <a:endParaRPr lang="zh-CN" altLang="en-US">
              <a:solidFill>
                <a:schemeClr val="tx1"/>
              </a:solidFill>
            </a:endParaRPr>
          </a:p>
        </p:txBody>
      </p:sp>
      <p:sp>
        <p:nvSpPr>
          <p:cNvPr id="6" name="文本框 5"/>
          <p:cNvSpPr txBox="1"/>
          <p:nvPr/>
        </p:nvSpPr>
        <p:spPr>
          <a:xfrm>
            <a:off x="699135" y="1477645"/>
            <a:ext cx="8459470" cy="1476375"/>
          </a:xfrm>
          <a:prstGeom prst="rect">
            <a:avLst/>
          </a:prstGeom>
          <a:noFill/>
        </p:spPr>
        <p:txBody>
          <a:bodyPr wrap="square" rtlCol="0">
            <a:spAutoFit/>
          </a:bodyPr>
          <a:p>
            <a:r>
              <a:rPr lang="zh-CN" altLang="en-US">
                <a:sym typeface="+mn-ea"/>
              </a:rPr>
              <a:t>挣值管理是项目管理的一种方法，主要用于项目成本和进度的监控 挣值通过项目开始时的计划与所完成的工作进行比较，给出了一个项目何时完工的估算，通过从项目已经完工的部分进行推算，项目经理可以估计出项目完工的时候，将会花费多少资源。 这项技术基于关键路径的概念。</a:t>
            </a:r>
            <a:endParaRPr lang="zh-CN" altLang="en-US">
              <a:solidFill>
                <a:schemeClr val="tx1"/>
              </a:solidFill>
            </a:endParaRPr>
          </a:p>
          <a:p>
            <a:endParaRPr lang="zh-CN" altLang="en-US"/>
          </a:p>
        </p:txBody>
      </p:sp>
      <p:sp>
        <p:nvSpPr>
          <p:cNvPr id="9" name="矩形 8"/>
          <p:cNvSpPr/>
          <p:nvPr/>
        </p:nvSpPr>
        <p:spPr>
          <a:xfrm>
            <a:off x="351155" y="3833495"/>
            <a:ext cx="11247120" cy="1769110"/>
          </a:xfrm>
          <a:prstGeom prst="rect">
            <a:avLst/>
          </a:prstGeom>
          <a:solidFill>
            <a:srgbClr val="E2D6E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709295" y="3966210"/>
            <a:ext cx="8804275" cy="1476375"/>
          </a:xfrm>
          <a:prstGeom prst="rect">
            <a:avLst/>
          </a:prstGeom>
          <a:noFill/>
        </p:spPr>
        <p:txBody>
          <a:bodyPr wrap="square" rtlCol="0">
            <a:spAutoFit/>
          </a:bodyPr>
          <a:p>
            <a:r>
              <a:rPr lang="zh-CN" altLang="en-US">
                <a:sym typeface="+mn-ea"/>
              </a:rPr>
              <a:t>另一个项目绩效测量和管理技术是关键链，它使用的是缓冲管理。原因是挣值管理方法不能区别基于项目约束（例如：项目的关键链）的进度和基于非约束（例如：项目路径网络中的其他路径）的进度，这在某些时候会造成项目经理为了追求更好的挣值测量，而以关键任务成本来急于完成非关键的任务，导致项目完工的推延。这是一个局部最优的例子，问题在于缺乏局部测量与整体测量的从属关系。</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9075" y="83185"/>
            <a:ext cx="1941195" cy="1014730"/>
          </a:xfrm>
          <a:prstGeom prst="rect">
            <a:avLst/>
          </a:prstGeom>
          <a:noFill/>
        </p:spPr>
        <p:txBody>
          <a:bodyPr wrap="square" rtlCol="0">
            <a:spAutoFit/>
          </a:bodyPr>
          <a:p>
            <a:r>
              <a:rPr lang="en-US" altLang="zh-CN" sz="6000">
                <a:solidFill>
                  <a:srgbClr val="7D8EC3"/>
                </a:solidFill>
                <a:latin typeface="方正粗黑宋简体" charset="-122"/>
                <a:ea typeface="方正粗黑宋简体" charset="-122"/>
              </a:rPr>
              <a:t>05</a:t>
            </a:r>
            <a:endParaRPr lang="en-US" altLang="zh-CN" sz="6000">
              <a:solidFill>
                <a:srgbClr val="7D8EC3"/>
              </a:solidFill>
              <a:latin typeface="方正粗黑宋简体" charset="-122"/>
              <a:ea typeface="方正粗黑宋简体" charset="-122"/>
            </a:endParaRPr>
          </a:p>
        </p:txBody>
      </p:sp>
      <p:sp>
        <p:nvSpPr>
          <p:cNvPr id="92" name="文本框 91"/>
          <p:cNvSpPr txBox="1"/>
          <p:nvPr/>
        </p:nvSpPr>
        <p:spPr>
          <a:xfrm>
            <a:off x="1442085" y="267970"/>
            <a:ext cx="3406775" cy="645160"/>
          </a:xfrm>
          <a:prstGeom prst="rect">
            <a:avLst/>
          </a:prstGeom>
          <a:noFill/>
        </p:spPr>
        <p:txBody>
          <a:bodyPr wrap="square" rtlCol="0">
            <a:spAutoFit/>
          </a:bodyPr>
          <a:p>
            <a:r>
              <a:rPr lang="zh-CN" altLang="en-US" sz="3600" b="1">
                <a:solidFill>
                  <a:srgbClr val="7D8EC3"/>
                </a:solidFill>
                <a:latin typeface="方正粗黑宋简体" charset="-122"/>
                <a:ea typeface="方正粗黑宋简体" charset="-122"/>
              </a:rPr>
              <a:t>挣值管理的使用</a:t>
            </a:r>
            <a:endParaRPr lang="zh-CN" altLang="en-US" sz="3600" b="1">
              <a:solidFill>
                <a:srgbClr val="7D8EC3"/>
              </a:solidFill>
              <a:latin typeface="方正粗黑宋简体" charset="-122"/>
              <a:ea typeface="方正粗黑宋简体" charset="-122"/>
            </a:endParaRPr>
          </a:p>
        </p:txBody>
      </p:sp>
      <p:sp>
        <p:nvSpPr>
          <p:cNvPr id="4" name="任意多边形 3"/>
          <p:cNvSpPr/>
          <p:nvPr/>
        </p:nvSpPr>
        <p:spPr>
          <a:xfrm>
            <a:off x="-192004" y="5561330"/>
            <a:ext cx="7332812" cy="1339215"/>
          </a:xfrm>
          <a:custGeom>
            <a:avLst/>
            <a:gdLst/>
            <a:ahLst/>
            <a:cxnLst>
              <a:cxn ang="3">
                <a:pos x="hc" y="t"/>
              </a:cxn>
              <a:cxn ang="cd2">
                <a:pos x="l" y="vc"/>
              </a:cxn>
              <a:cxn ang="cd4">
                <a:pos x="hc" y="b"/>
              </a:cxn>
              <a:cxn ang="0">
                <a:pos x="r" y="vc"/>
              </a:cxn>
            </a:cxnLst>
            <a:rect l="l" t="t" r="r" b="b"/>
            <a:pathLst>
              <a:path w="11548" h="2109">
                <a:moveTo>
                  <a:pt x="5774" y="0"/>
                </a:moveTo>
                <a:cubicBezTo>
                  <a:pt x="8303" y="0"/>
                  <a:pt x="10492" y="858"/>
                  <a:pt x="11546" y="2107"/>
                </a:cubicBezTo>
                <a:lnTo>
                  <a:pt x="11548" y="2109"/>
                </a:lnTo>
                <a:lnTo>
                  <a:pt x="0" y="2109"/>
                </a:lnTo>
                <a:lnTo>
                  <a:pt x="2" y="2107"/>
                </a:lnTo>
                <a:cubicBezTo>
                  <a:pt x="1056" y="858"/>
                  <a:pt x="3245" y="0"/>
                  <a:pt x="5774" y="0"/>
                </a:cubicBezTo>
                <a:close/>
              </a:path>
            </a:pathLst>
          </a:custGeom>
          <a:solidFill>
            <a:schemeClr val="tx2">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任意多边形 5"/>
          <p:cNvSpPr/>
          <p:nvPr/>
        </p:nvSpPr>
        <p:spPr>
          <a:xfrm>
            <a:off x="2684688" y="5326380"/>
            <a:ext cx="7730038" cy="1536065"/>
          </a:xfrm>
          <a:custGeom>
            <a:avLst/>
            <a:gdLst/>
            <a:ahLst/>
            <a:cxnLst>
              <a:cxn ang="3">
                <a:pos x="hc" y="t"/>
              </a:cxn>
              <a:cxn ang="cd2">
                <a:pos x="l" y="vc"/>
              </a:cxn>
              <a:cxn ang="cd4">
                <a:pos x="hc" y="b"/>
              </a:cxn>
              <a:cxn ang="0">
                <a:pos x="r" y="vc"/>
              </a:cxn>
            </a:cxnLst>
            <a:rect l="l" t="t" r="r" b="b"/>
            <a:pathLst>
              <a:path w="12173" h="2419">
                <a:moveTo>
                  <a:pt x="6087" y="0"/>
                </a:moveTo>
                <a:cubicBezTo>
                  <a:pt x="8798" y="0"/>
                  <a:pt x="11127" y="981"/>
                  <a:pt x="12149" y="2385"/>
                </a:cubicBezTo>
                <a:lnTo>
                  <a:pt x="12173" y="2419"/>
                </a:lnTo>
                <a:lnTo>
                  <a:pt x="0" y="2419"/>
                </a:lnTo>
                <a:lnTo>
                  <a:pt x="25" y="2385"/>
                </a:lnTo>
                <a:cubicBezTo>
                  <a:pt x="1046" y="981"/>
                  <a:pt x="3376" y="0"/>
                  <a:pt x="6087" y="0"/>
                </a:cubicBezTo>
                <a:close/>
              </a:path>
            </a:pathLst>
          </a:cu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5039887" y="5561330"/>
            <a:ext cx="7180688" cy="1321435"/>
          </a:xfrm>
          <a:custGeom>
            <a:avLst/>
            <a:gdLst/>
            <a:ahLst/>
            <a:cxnLst>
              <a:cxn ang="3">
                <a:pos x="hc" y="t"/>
              </a:cxn>
              <a:cxn ang="cd2">
                <a:pos x="l" y="vc"/>
              </a:cxn>
              <a:cxn ang="cd4">
                <a:pos x="hc" y="b"/>
              </a:cxn>
              <a:cxn ang="0">
                <a:pos x="r" y="vc"/>
              </a:cxn>
            </a:cxnLst>
            <a:rect l="l" t="t" r="r" b="b"/>
            <a:pathLst>
              <a:path w="11308" h="2081">
                <a:moveTo>
                  <a:pt x="6039" y="0"/>
                </a:moveTo>
                <a:cubicBezTo>
                  <a:pt x="8144" y="0"/>
                  <a:pt x="10029" y="551"/>
                  <a:pt x="11294" y="1420"/>
                </a:cubicBezTo>
                <a:lnTo>
                  <a:pt x="11308" y="1429"/>
                </a:lnTo>
                <a:lnTo>
                  <a:pt x="11308" y="2081"/>
                </a:lnTo>
                <a:lnTo>
                  <a:pt x="0" y="2081"/>
                </a:lnTo>
                <a:lnTo>
                  <a:pt x="11" y="2069"/>
                </a:lnTo>
                <a:cubicBezTo>
                  <a:pt x="1192" y="835"/>
                  <a:pt x="3449" y="0"/>
                  <a:pt x="6039" y="0"/>
                </a:cubicBezTo>
                <a:close/>
              </a:path>
            </a:pathLst>
          </a:cu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文本框 4"/>
          <p:cNvSpPr txBox="1"/>
          <p:nvPr/>
        </p:nvSpPr>
        <p:spPr>
          <a:xfrm>
            <a:off x="463550" y="1414780"/>
            <a:ext cx="10304145" cy="3931920"/>
          </a:xfrm>
          <a:prstGeom prst="rect">
            <a:avLst/>
          </a:prstGeom>
          <a:noFill/>
        </p:spPr>
        <p:txBody>
          <a:bodyPr wrap="square" rtlCol="0">
            <a:spAutoFit/>
          </a:bodyPr>
          <a:p>
            <a:pPr>
              <a:lnSpc>
                <a:spcPct val="180000"/>
              </a:lnSpc>
            </a:pPr>
            <a:r>
              <a:rPr lang="zh-CN" altLang="en-US" sz="2000" dirty="0" smtClean="0">
                <a:solidFill>
                  <a:schemeClr val="tx1">
                    <a:lumMod val="75000"/>
                    <a:lumOff val="25000"/>
                  </a:schemeClr>
                </a:solidFill>
                <a:latin typeface="+mn-ea"/>
                <a:cs typeface="+mn-ea"/>
              </a:rPr>
              <a:t>项目经理需要下列首要数据： </a:t>
            </a:r>
            <a:endParaRPr lang="zh-CN" altLang="en-US" sz="2000" dirty="0" smtClean="0">
              <a:solidFill>
                <a:schemeClr val="tx1">
                  <a:lumMod val="75000"/>
                  <a:lumOff val="25000"/>
                </a:schemeClr>
              </a:solidFill>
              <a:latin typeface="+mn-ea"/>
              <a:cs typeface="+mn-ea"/>
            </a:endParaRPr>
          </a:p>
          <a:p>
            <a:pPr marL="342900" indent="-342900">
              <a:lnSpc>
                <a:spcPct val="180000"/>
              </a:lnSpc>
              <a:buFont typeface="Wingdings" charset="2"/>
              <a:buChar char="l"/>
            </a:pPr>
            <a:r>
              <a:rPr lang="zh-CN" altLang="en-US" sz="2000" dirty="0" smtClean="0">
                <a:solidFill>
                  <a:schemeClr val="tx1">
                    <a:lumMod val="75000"/>
                    <a:lumOff val="25000"/>
                  </a:schemeClr>
                </a:solidFill>
                <a:latin typeface="+mn-ea"/>
                <a:cs typeface="+mn-ea"/>
              </a:rPr>
              <a:t>工作分解结构 (WBS): 以层次化分解的所有任务的列表。</a:t>
            </a:r>
            <a:endParaRPr lang="zh-CN" altLang="en-US" sz="2000" dirty="0" smtClean="0">
              <a:solidFill>
                <a:schemeClr val="tx1">
                  <a:lumMod val="75000"/>
                  <a:lumOff val="25000"/>
                </a:schemeClr>
              </a:solidFill>
              <a:latin typeface="+mn-ea"/>
              <a:cs typeface="+mn-ea"/>
            </a:endParaRPr>
          </a:p>
          <a:p>
            <a:pPr marL="342900" indent="-342900">
              <a:lnSpc>
                <a:spcPct val="180000"/>
              </a:lnSpc>
              <a:buFont typeface="Wingdings" charset="2"/>
              <a:buChar char="l"/>
            </a:pPr>
            <a:r>
              <a:rPr lang="zh-CN" altLang="en-US" sz="2000" dirty="0" smtClean="0">
                <a:solidFill>
                  <a:schemeClr val="tx1">
                    <a:lumMod val="75000"/>
                    <a:lumOff val="25000"/>
                  </a:schemeClr>
                </a:solidFill>
                <a:latin typeface="+mn-ea"/>
                <a:cs typeface="+mn-ea"/>
              </a:rPr>
              <a:t>项目主进度计划(PMS): 关于那些任务将完成以及谁完成的甘特图 </a:t>
            </a:r>
            <a:endParaRPr lang="zh-CN" altLang="en-US" sz="2000" dirty="0" smtClean="0">
              <a:solidFill>
                <a:schemeClr val="tx1">
                  <a:lumMod val="75000"/>
                  <a:lumOff val="25000"/>
                </a:schemeClr>
              </a:solidFill>
              <a:latin typeface="+mn-ea"/>
              <a:cs typeface="+mn-ea"/>
            </a:endParaRPr>
          </a:p>
          <a:p>
            <a:pPr marL="342900" indent="-342900">
              <a:lnSpc>
                <a:spcPct val="180000"/>
              </a:lnSpc>
              <a:buFont typeface="Wingdings" charset="2"/>
              <a:buChar char="l"/>
            </a:pPr>
            <a:r>
              <a:rPr lang="zh-CN" altLang="en-US" sz="2000" dirty="0" smtClean="0">
                <a:solidFill>
                  <a:schemeClr val="tx1">
                    <a:lumMod val="75000"/>
                    <a:lumOff val="25000"/>
                  </a:schemeClr>
                </a:solidFill>
                <a:latin typeface="+mn-ea"/>
                <a:cs typeface="+mn-ea"/>
              </a:rPr>
              <a:t>计划完成的工作的预计成本(计划值</a:t>
            </a:r>
            <a:r>
              <a:rPr lang="zh-CN" altLang="en-US" sz="2000" dirty="0" smtClean="0">
                <a:solidFill>
                  <a:srgbClr val="FF0000"/>
                </a:solidFill>
                <a:latin typeface="+mn-ea"/>
                <a:cs typeface="+mn-ea"/>
              </a:rPr>
              <a:t>PV</a:t>
            </a:r>
            <a:r>
              <a:rPr lang="zh-CN" altLang="en-US" sz="2000" dirty="0" smtClean="0">
                <a:solidFill>
                  <a:schemeClr val="tx1">
                    <a:lumMod val="75000"/>
                    <a:lumOff val="25000"/>
                  </a:schemeClr>
                </a:solidFill>
                <a:latin typeface="+mn-ea"/>
                <a:cs typeface="+mn-ea"/>
              </a:rPr>
              <a:t>): 每一个周期预计当前完成的工作的预算。 </a:t>
            </a:r>
            <a:endParaRPr lang="zh-CN" altLang="en-US" sz="2000" dirty="0" smtClean="0">
              <a:solidFill>
                <a:schemeClr val="tx1">
                  <a:lumMod val="75000"/>
                  <a:lumOff val="25000"/>
                </a:schemeClr>
              </a:solidFill>
              <a:latin typeface="+mn-ea"/>
              <a:cs typeface="+mn-ea"/>
            </a:endParaRPr>
          </a:p>
          <a:p>
            <a:pPr marL="342900" indent="-342900">
              <a:lnSpc>
                <a:spcPct val="180000"/>
              </a:lnSpc>
              <a:buFont typeface="Wingdings" charset="2"/>
              <a:buChar char="l"/>
            </a:pPr>
            <a:r>
              <a:rPr lang="zh-CN" altLang="en-US" sz="2000" dirty="0" smtClean="0">
                <a:solidFill>
                  <a:schemeClr val="tx1">
                    <a:lumMod val="75000"/>
                    <a:lumOff val="25000"/>
                  </a:schemeClr>
                </a:solidFill>
                <a:latin typeface="+mn-ea"/>
                <a:cs typeface="+mn-ea"/>
              </a:rPr>
              <a:t>实际完成的工作的预计成本(挣值</a:t>
            </a:r>
            <a:r>
              <a:rPr lang="zh-CN" altLang="en-US" sz="2000" dirty="0" smtClean="0">
                <a:solidFill>
                  <a:srgbClr val="FF0000"/>
                </a:solidFill>
                <a:latin typeface="+mn-ea"/>
                <a:cs typeface="+mn-ea"/>
              </a:rPr>
              <a:t>EV</a:t>
            </a:r>
            <a:r>
              <a:rPr lang="zh-CN" altLang="en-US" sz="2000" dirty="0" smtClean="0">
                <a:solidFill>
                  <a:schemeClr val="tx1">
                    <a:lumMod val="75000"/>
                    <a:lumOff val="25000"/>
                  </a:schemeClr>
                </a:solidFill>
                <a:latin typeface="+mn-ea"/>
                <a:cs typeface="+mn-ea"/>
              </a:rPr>
              <a:t>): 每一个周期当前实际完成的工作的预算。</a:t>
            </a:r>
            <a:endParaRPr lang="zh-CN" altLang="en-US" sz="2000" dirty="0" smtClean="0">
              <a:solidFill>
                <a:schemeClr val="tx1">
                  <a:lumMod val="75000"/>
                  <a:lumOff val="25000"/>
                </a:schemeClr>
              </a:solidFill>
              <a:latin typeface="+mn-ea"/>
              <a:cs typeface="+mn-ea"/>
            </a:endParaRPr>
          </a:p>
          <a:p>
            <a:pPr marL="342900" indent="-342900">
              <a:lnSpc>
                <a:spcPct val="180000"/>
              </a:lnSpc>
              <a:buFont typeface="Wingdings" charset="2"/>
              <a:buChar char="l"/>
            </a:pPr>
            <a:r>
              <a:rPr lang="zh-CN" altLang="en-US" sz="2000" dirty="0" smtClean="0">
                <a:solidFill>
                  <a:schemeClr val="tx1">
                    <a:lumMod val="75000"/>
                    <a:lumOff val="25000"/>
                  </a:schemeClr>
                </a:solidFill>
                <a:latin typeface="+mn-ea"/>
                <a:cs typeface="+mn-ea"/>
              </a:rPr>
              <a:t> 实际完成的工作的实际成本(实际成本</a:t>
            </a:r>
            <a:r>
              <a:rPr lang="zh-CN" altLang="en-US" sz="2000" dirty="0" smtClean="0">
                <a:solidFill>
                  <a:srgbClr val="FF0000"/>
                </a:solidFill>
                <a:latin typeface="+mn-ea"/>
                <a:cs typeface="+mn-ea"/>
              </a:rPr>
              <a:t>AC</a:t>
            </a:r>
            <a:r>
              <a:rPr lang="zh-CN" altLang="en-US" sz="2000" dirty="0" smtClean="0">
                <a:solidFill>
                  <a:schemeClr val="tx1">
                    <a:lumMod val="75000"/>
                    <a:lumOff val="25000"/>
                  </a:schemeClr>
                </a:solidFill>
                <a:latin typeface="+mn-ea"/>
                <a:cs typeface="+mn-ea"/>
              </a:rPr>
              <a:t>): 每一个周期工作的实际成本。 </a:t>
            </a:r>
            <a:endParaRPr lang="zh-CN" altLang="en-US" sz="2000" dirty="0" smtClean="0">
              <a:solidFill>
                <a:schemeClr val="tx1">
                  <a:lumMod val="75000"/>
                  <a:lumOff val="25000"/>
                </a:schemeClr>
              </a:solidFill>
              <a:latin typeface="+mn-ea"/>
              <a:cs typeface="+mn-ea"/>
            </a:endParaRPr>
          </a:p>
          <a:p>
            <a:pPr marL="342900" indent="-342900">
              <a:lnSpc>
                <a:spcPct val="180000"/>
              </a:lnSpc>
              <a:buFont typeface="Wingdings" charset="2"/>
              <a:buChar char="l"/>
            </a:pPr>
            <a:r>
              <a:rPr lang="zh-CN" altLang="en-US" sz="2000" dirty="0" smtClean="0">
                <a:solidFill>
                  <a:schemeClr val="tx1">
                    <a:lumMod val="75000"/>
                    <a:lumOff val="25000"/>
                  </a:schemeClr>
                </a:solidFill>
                <a:latin typeface="+mn-ea"/>
                <a:cs typeface="+mn-ea"/>
              </a:rPr>
              <a:t>项目总预算(BAC): 预计用于完成项目所花费的总预算。</a:t>
            </a:r>
            <a:endParaRPr lang="zh-CN" altLang="en-US" sz="2000" dirty="0" smtClean="0">
              <a:solidFill>
                <a:schemeClr val="tx1">
                  <a:lumMod val="75000"/>
                  <a:lumOff val="25000"/>
                </a:schemeClr>
              </a:solidFill>
              <a:latin typeface="+mn-ea"/>
              <a:cs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60880" y="2814320"/>
            <a:ext cx="2828290" cy="701040"/>
          </a:xfrm>
          <a:prstGeom prst="rect">
            <a:avLst/>
          </a:prstGeom>
          <a:noFill/>
        </p:spPr>
        <p:txBody>
          <a:bodyPr wrap="square" rtlCol="0">
            <a:spAutoFit/>
          </a:bodyPr>
          <a:p>
            <a:r>
              <a:rPr lang="en-US" altLang="zh-CN" sz="4000">
                <a:solidFill>
                  <a:schemeClr val="tx2">
                    <a:lumMod val="60000"/>
                    <a:lumOff val="40000"/>
                  </a:schemeClr>
                </a:solidFill>
                <a:latin typeface="Yu Gothic UI Light" charset="-128"/>
                <a:ea typeface="Yu Gothic UI Light" charset="-128"/>
              </a:rPr>
              <a:t>CONTENT</a:t>
            </a:r>
            <a:endParaRPr lang="en-US" altLang="zh-CN" sz="4000">
              <a:solidFill>
                <a:schemeClr val="tx2">
                  <a:lumMod val="60000"/>
                  <a:lumOff val="40000"/>
                </a:schemeClr>
              </a:solidFill>
              <a:latin typeface="Yu Gothic UI Light" charset="-128"/>
              <a:ea typeface="Yu Gothic UI Light" charset="-128"/>
            </a:endParaRPr>
          </a:p>
        </p:txBody>
      </p:sp>
      <p:sp>
        <p:nvSpPr>
          <p:cNvPr id="4" name="矩形 3"/>
          <p:cNvSpPr/>
          <p:nvPr/>
        </p:nvSpPr>
        <p:spPr>
          <a:xfrm>
            <a:off x="5672455" y="1119505"/>
            <a:ext cx="596265" cy="568325"/>
          </a:xfrm>
          <a:prstGeom prst="rect">
            <a:avLst/>
          </a:prstGeom>
          <a:noFill/>
          <a:ln>
            <a:solidFill>
              <a:schemeClr val="tx2">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672455" y="2219960"/>
            <a:ext cx="596265" cy="568325"/>
          </a:xfrm>
          <a:prstGeom prst="rect">
            <a:avLst/>
          </a:prstGeom>
          <a:noFill/>
          <a:ln>
            <a:solidFill>
              <a:schemeClr val="tx2">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5672455" y="3274695"/>
            <a:ext cx="596265" cy="568325"/>
          </a:xfrm>
          <a:prstGeom prst="rect">
            <a:avLst/>
          </a:prstGeom>
          <a:noFill/>
          <a:ln>
            <a:solidFill>
              <a:schemeClr val="tx2">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5672455" y="4324350"/>
            <a:ext cx="596265" cy="568325"/>
          </a:xfrm>
          <a:prstGeom prst="rect">
            <a:avLst/>
          </a:prstGeom>
          <a:noFill/>
          <a:ln>
            <a:solidFill>
              <a:schemeClr val="tx2">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6627495" y="1151890"/>
            <a:ext cx="3392805" cy="521970"/>
          </a:xfrm>
          <a:prstGeom prst="rect">
            <a:avLst/>
          </a:prstGeom>
          <a:noFill/>
        </p:spPr>
        <p:txBody>
          <a:bodyPr wrap="square" rtlCol="0">
            <a:spAutoFit/>
          </a:bodyPr>
          <a:p>
            <a:r>
              <a:rPr lang="zh-CN" altLang="en-US" sz="2800" b="1">
                <a:solidFill>
                  <a:srgbClr val="7D8EC3"/>
                </a:solidFill>
                <a:latin typeface="方正粗黑宋简体" charset="-122"/>
                <a:ea typeface="方正粗黑宋简体" charset="-122"/>
              </a:rPr>
              <a:t>什么是</a:t>
            </a:r>
            <a:r>
              <a:rPr lang="en-US" altLang="zh-CN" sz="2800" b="1">
                <a:solidFill>
                  <a:srgbClr val="7D8EC3"/>
                </a:solidFill>
                <a:latin typeface="方正粗黑宋简体" charset="-122"/>
                <a:ea typeface="方正粗黑宋简体" charset="-122"/>
              </a:rPr>
              <a:t>“</a:t>
            </a:r>
            <a:r>
              <a:rPr lang="zh-CN" altLang="en-US" sz="2800" b="1">
                <a:solidFill>
                  <a:srgbClr val="7D8EC3"/>
                </a:solidFill>
                <a:latin typeface="方正粗黑宋简体" charset="-122"/>
                <a:ea typeface="方正粗黑宋简体" charset="-122"/>
              </a:rPr>
              <a:t>挣值</a:t>
            </a:r>
            <a:r>
              <a:rPr lang="en-US" altLang="zh-CN" sz="2800" b="1">
                <a:solidFill>
                  <a:srgbClr val="7D8EC3"/>
                </a:solidFill>
                <a:latin typeface="方正粗黑宋简体" charset="-122"/>
                <a:ea typeface="方正粗黑宋简体" charset="-122"/>
              </a:rPr>
              <a:t>”</a:t>
            </a:r>
            <a:endParaRPr lang="en-US" altLang="zh-CN" sz="2800" b="1">
              <a:solidFill>
                <a:srgbClr val="7D8EC3"/>
              </a:solidFill>
              <a:latin typeface="方正粗黑宋简体" charset="-122"/>
              <a:ea typeface="方正粗黑宋简体" charset="-122"/>
            </a:endParaRPr>
          </a:p>
        </p:txBody>
      </p:sp>
      <p:sp>
        <p:nvSpPr>
          <p:cNvPr id="14" name="文本框 13"/>
          <p:cNvSpPr txBox="1"/>
          <p:nvPr/>
        </p:nvSpPr>
        <p:spPr>
          <a:xfrm>
            <a:off x="6598920" y="2219960"/>
            <a:ext cx="4096385" cy="521970"/>
          </a:xfrm>
          <a:prstGeom prst="rect">
            <a:avLst/>
          </a:prstGeom>
          <a:noFill/>
        </p:spPr>
        <p:txBody>
          <a:bodyPr wrap="square" rtlCol="0">
            <a:spAutoFit/>
          </a:bodyPr>
          <a:p>
            <a:r>
              <a:rPr lang="zh-CN" altLang="en-US" sz="2800" b="1">
                <a:solidFill>
                  <a:srgbClr val="7D8EC3"/>
                </a:solidFill>
                <a:latin typeface="方正粗黑宋简体" charset="-122"/>
                <a:ea typeface="方正粗黑宋简体" charset="-122"/>
                <a:sym typeface="+mn-ea"/>
              </a:rPr>
              <a:t>挣值方法的基本参数</a:t>
            </a:r>
            <a:endParaRPr lang="zh-CN" altLang="en-US" sz="2800" b="1">
              <a:solidFill>
                <a:srgbClr val="7D8EC3"/>
              </a:solidFill>
              <a:latin typeface="方正粗黑宋简体" charset="-122"/>
              <a:ea typeface="方正粗黑宋简体" charset="-122"/>
              <a:sym typeface="+mn-ea"/>
            </a:endParaRPr>
          </a:p>
        </p:txBody>
      </p:sp>
      <p:sp>
        <p:nvSpPr>
          <p:cNvPr id="21" name="文本框 20"/>
          <p:cNvSpPr txBox="1"/>
          <p:nvPr/>
        </p:nvSpPr>
        <p:spPr>
          <a:xfrm>
            <a:off x="1848485" y="1963420"/>
            <a:ext cx="1822450" cy="1014730"/>
          </a:xfrm>
          <a:prstGeom prst="rect">
            <a:avLst/>
          </a:prstGeom>
          <a:noFill/>
        </p:spPr>
        <p:txBody>
          <a:bodyPr wrap="square" rtlCol="0">
            <a:spAutoFit/>
          </a:bodyPr>
          <a:p>
            <a:r>
              <a:rPr lang="zh-CN" altLang="en-US" sz="6000">
                <a:solidFill>
                  <a:schemeClr val="tx2">
                    <a:lumMod val="60000"/>
                    <a:lumOff val="40000"/>
                  </a:schemeClr>
                </a:solidFill>
                <a:latin typeface="方正粗黑宋简体" charset="-122"/>
                <a:ea typeface="方正粗黑宋简体" charset="-122"/>
                <a:cs typeface="方正粗黑宋简体" charset="-122"/>
              </a:rPr>
              <a:t>目录</a:t>
            </a:r>
            <a:endParaRPr lang="zh-CN" altLang="en-US" sz="6000">
              <a:solidFill>
                <a:schemeClr val="tx2">
                  <a:lumMod val="60000"/>
                  <a:lumOff val="40000"/>
                </a:schemeClr>
              </a:solidFill>
              <a:latin typeface="方正粗黑宋简体" charset="-122"/>
              <a:ea typeface="方正粗黑宋简体" charset="-122"/>
              <a:cs typeface="方正粗黑宋简体" charset="-122"/>
            </a:endParaRPr>
          </a:p>
        </p:txBody>
      </p:sp>
      <p:sp>
        <p:nvSpPr>
          <p:cNvPr id="22" name="任意多边形 21"/>
          <p:cNvSpPr/>
          <p:nvPr/>
        </p:nvSpPr>
        <p:spPr>
          <a:xfrm>
            <a:off x="-7620" y="4425315"/>
            <a:ext cx="3565039" cy="2420620"/>
          </a:xfrm>
          <a:custGeom>
            <a:avLst/>
            <a:gdLst/>
            <a:ahLst/>
            <a:cxnLst>
              <a:cxn ang="3">
                <a:pos x="hc" y="t"/>
              </a:cxn>
              <a:cxn ang="cd2">
                <a:pos x="l" y="vc"/>
              </a:cxn>
              <a:cxn ang="cd4">
                <a:pos x="hc" y="b"/>
              </a:cxn>
              <a:cxn ang="0">
                <a:pos x="r" y="vc"/>
              </a:cxn>
            </a:cxnLst>
            <a:rect l="l" t="t" r="r" b="b"/>
            <a:pathLst>
              <a:path w="5614" h="3812">
                <a:moveTo>
                  <a:pt x="1235" y="0"/>
                </a:moveTo>
                <a:cubicBezTo>
                  <a:pt x="3580" y="0"/>
                  <a:pt x="5495" y="1671"/>
                  <a:pt x="5612" y="3772"/>
                </a:cubicBezTo>
                <a:lnTo>
                  <a:pt x="5614" y="3812"/>
                </a:lnTo>
                <a:lnTo>
                  <a:pt x="0" y="3812"/>
                </a:lnTo>
                <a:lnTo>
                  <a:pt x="0" y="160"/>
                </a:lnTo>
                <a:lnTo>
                  <a:pt x="35" y="151"/>
                </a:lnTo>
                <a:cubicBezTo>
                  <a:pt x="416" y="53"/>
                  <a:pt x="819" y="0"/>
                  <a:pt x="1235" y="0"/>
                </a:cubicBezTo>
                <a:close/>
              </a:path>
            </a:pathLst>
          </a:cu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24"/>
          <p:cNvSpPr/>
          <p:nvPr/>
        </p:nvSpPr>
        <p:spPr>
          <a:xfrm>
            <a:off x="2312837" y="5595620"/>
            <a:ext cx="3939206" cy="1250315"/>
          </a:xfrm>
          <a:custGeom>
            <a:avLst/>
            <a:gdLst/>
            <a:ahLst/>
            <a:cxnLst>
              <a:cxn ang="3">
                <a:pos x="hc" y="t"/>
              </a:cxn>
              <a:cxn ang="cd2">
                <a:pos x="l" y="vc"/>
              </a:cxn>
              <a:cxn ang="cd4">
                <a:pos x="hc" y="b"/>
              </a:cxn>
              <a:cxn ang="0">
                <a:pos x="r" y="vc"/>
              </a:cxn>
            </a:cxnLst>
            <a:rect l="l" t="t" r="r" b="b"/>
            <a:pathLst>
              <a:path w="6203" h="1969">
                <a:moveTo>
                  <a:pt x="3102" y="0"/>
                </a:moveTo>
                <a:cubicBezTo>
                  <a:pt x="4467" y="0"/>
                  <a:pt x="5646" y="802"/>
                  <a:pt x="6202" y="1965"/>
                </a:cubicBezTo>
                <a:lnTo>
                  <a:pt x="6203" y="1969"/>
                </a:lnTo>
                <a:lnTo>
                  <a:pt x="0" y="1969"/>
                </a:lnTo>
                <a:lnTo>
                  <a:pt x="2" y="1965"/>
                </a:lnTo>
                <a:cubicBezTo>
                  <a:pt x="557" y="802"/>
                  <a:pt x="1737" y="0"/>
                  <a:pt x="3102" y="0"/>
                </a:cubicBezTo>
                <a:close/>
              </a:path>
            </a:pathLst>
          </a:cu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文本框 27"/>
          <p:cNvSpPr txBox="1"/>
          <p:nvPr/>
        </p:nvSpPr>
        <p:spPr>
          <a:xfrm>
            <a:off x="5670550" y="1151890"/>
            <a:ext cx="581025" cy="521970"/>
          </a:xfrm>
          <a:prstGeom prst="rect">
            <a:avLst/>
          </a:prstGeom>
          <a:noFill/>
        </p:spPr>
        <p:txBody>
          <a:bodyPr wrap="square" rtlCol="0">
            <a:spAutoFit/>
          </a:bodyPr>
          <a:p>
            <a:r>
              <a:rPr lang="en-US" altLang="zh-CN" sz="2800">
                <a:solidFill>
                  <a:schemeClr val="tx2">
                    <a:lumMod val="60000"/>
                    <a:lumOff val="40000"/>
                  </a:schemeClr>
                </a:solidFill>
                <a:latin typeface="浪漫雅圆" charset="-122"/>
                <a:ea typeface="浪漫雅圆" charset="-122"/>
              </a:rPr>
              <a:t>01</a:t>
            </a:r>
            <a:endParaRPr lang="en-US" altLang="zh-CN" sz="2800">
              <a:solidFill>
                <a:schemeClr val="tx2">
                  <a:lumMod val="60000"/>
                  <a:lumOff val="40000"/>
                </a:schemeClr>
              </a:solidFill>
              <a:latin typeface="浪漫雅圆" charset="-122"/>
              <a:ea typeface="浪漫雅圆" charset="-122"/>
            </a:endParaRPr>
          </a:p>
        </p:txBody>
      </p:sp>
      <p:sp>
        <p:nvSpPr>
          <p:cNvPr id="29" name="文本框 28"/>
          <p:cNvSpPr txBox="1"/>
          <p:nvPr/>
        </p:nvSpPr>
        <p:spPr>
          <a:xfrm>
            <a:off x="5680075" y="2247900"/>
            <a:ext cx="953770" cy="518160"/>
          </a:xfrm>
          <a:prstGeom prst="rect">
            <a:avLst/>
          </a:prstGeom>
          <a:noFill/>
        </p:spPr>
        <p:txBody>
          <a:bodyPr wrap="square" rtlCol="0">
            <a:spAutoFit/>
          </a:bodyPr>
          <a:p>
            <a:r>
              <a:rPr lang="en-US" altLang="zh-CN" sz="2800">
                <a:solidFill>
                  <a:schemeClr val="tx2">
                    <a:lumMod val="60000"/>
                    <a:lumOff val="40000"/>
                  </a:schemeClr>
                </a:solidFill>
                <a:latin typeface="浪漫雅圆" charset="-122"/>
                <a:ea typeface="浪漫雅圆" charset="-122"/>
              </a:rPr>
              <a:t>02</a:t>
            </a:r>
            <a:endParaRPr lang="en-US" altLang="zh-CN" sz="2800">
              <a:solidFill>
                <a:schemeClr val="tx2">
                  <a:lumMod val="60000"/>
                  <a:lumOff val="40000"/>
                </a:schemeClr>
              </a:solidFill>
              <a:latin typeface="浪漫雅圆" charset="-122"/>
              <a:ea typeface="浪漫雅圆" charset="-122"/>
            </a:endParaRPr>
          </a:p>
        </p:txBody>
      </p:sp>
      <p:sp>
        <p:nvSpPr>
          <p:cNvPr id="31" name="文本框 30"/>
          <p:cNvSpPr txBox="1"/>
          <p:nvPr/>
        </p:nvSpPr>
        <p:spPr>
          <a:xfrm>
            <a:off x="5670550" y="3298190"/>
            <a:ext cx="1061085" cy="518160"/>
          </a:xfrm>
          <a:prstGeom prst="rect">
            <a:avLst/>
          </a:prstGeom>
          <a:noFill/>
        </p:spPr>
        <p:txBody>
          <a:bodyPr wrap="square" rtlCol="0">
            <a:spAutoFit/>
          </a:bodyPr>
          <a:p>
            <a:r>
              <a:rPr lang="en-US" altLang="zh-CN" sz="2800">
                <a:solidFill>
                  <a:schemeClr val="tx2">
                    <a:lumMod val="60000"/>
                    <a:lumOff val="40000"/>
                  </a:schemeClr>
                </a:solidFill>
                <a:latin typeface="浪漫雅圆" charset="-122"/>
                <a:ea typeface="浪漫雅圆" charset="-122"/>
              </a:rPr>
              <a:t>03</a:t>
            </a:r>
            <a:endParaRPr lang="en-US" altLang="zh-CN" sz="2800">
              <a:solidFill>
                <a:schemeClr val="tx2">
                  <a:lumMod val="60000"/>
                  <a:lumOff val="40000"/>
                </a:schemeClr>
              </a:solidFill>
              <a:latin typeface="浪漫雅圆" charset="-122"/>
              <a:ea typeface="浪漫雅圆" charset="-122"/>
            </a:endParaRPr>
          </a:p>
        </p:txBody>
      </p:sp>
      <p:sp>
        <p:nvSpPr>
          <p:cNvPr id="32" name="文本框 31"/>
          <p:cNvSpPr txBox="1"/>
          <p:nvPr/>
        </p:nvSpPr>
        <p:spPr>
          <a:xfrm>
            <a:off x="5680075" y="4347845"/>
            <a:ext cx="960755" cy="518160"/>
          </a:xfrm>
          <a:prstGeom prst="rect">
            <a:avLst/>
          </a:prstGeom>
          <a:noFill/>
        </p:spPr>
        <p:txBody>
          <a:bodyPr wrap="square" rtlCol="0">
            <a:spAutoFit/>
          </a:bodyPr>
          <a:p>
            <a:r>
              <a:rPr lang="en-US" altLang="zh-CN" sz="2800">
                <a:solidFill>
                  <a:schemeClr val="tx2">
                    <a:lumMod val="60000"/>
                    <a:lumOff val="40000"/>
                  </a:schemeClr>
                </a:solidFill>
                <a:latin typeface="浪漫雅圆" charset="-122"/>
                <a:ea typeface="浪漫雅圆" charset="-122"/>
              </a:rPr>
              <a:t>04</a:t>
            </a:r>
            <a:endParaRPr lang="en-US" altLang="zh-CN" sz="2800">
              <a:solidFill>
                <a:schemeClr val="tx2">
                  <a:lumMod val="60000"/>
                  <a:lumOff val="40000"/>
                </a:schemeClr>
              </a:solidFill>
              <a:latin typeface="浪漫雅圆" charset="-122"/>
              <a:ea typeface="浪漫雅圆" charset="-122"/>
            </a:endParaRPr>
          </a:p>
        </p:txBody>
      </p:sp>
      <p:sp>
        <p:nvSpPr>
          <p:cNvPr id="3" name="文本框 2"/>
          <p:cNvSpPr txBox="1"/>
          <p:nvPr/>
        </p:nvSpPr>
        <p:spPr>
          <a:xfrm>
            <a:off x="6608445" y="3321050"/>
            <a:ext cx="4745355" cy="521970"/>
          </a:xfrm>
          <a:prstGeom prst="rect">
            <a:avLst/>
          </a:prstGeom>
          <a:noFill/>
        </p:spPr>
        <p:txBody>
          <a:bodyPr wrap="square" rtlCol="0">
            <a:spAutoFit/>
          </a:bodyPr>
          <a:p>
            <a:r>
              <a:rPr lang="zh-CN" altLang="en-US" sz="2800" b="1">
                <a:solidFill>
                  <a:srgbClr val="7D8EC3"/>
                </a:solidFill>
                <a:latin typeface="方正粗黑宋简体" charset="-122"/>
                <a:ea typeface="方正粗黑宋简体" charset="-122"/>
                <a:sym typeface="+mn-ea"/>
              </a:rPr>
              <a:t>挣值分析法的四个评价指标</a:t>
            </a:r>
            <a:endParaRPr lang="zh-CN" altLang="en-US" sz="2800" b="1">
              <a:solidFill>
                <a:srgbClr val="7D8EC3"/>
              </a:solidFill>
              <a:latin typeface="方正粗黑宋简体" charset="-122"/>
              <a:ea typeface="方正粗黑宋简体" charset="-122"/>
              <a:sym typeface="+mn-ea"/>
            </a:endParaRPr>
          </a:p>
        </p:txBody>
      </p:sp>
      <p:sp>
        <p:nvSpPr>
          <p:cNvPr id="5" name="文本框 4"/>
          <p:cNvSpPr txBox="1"/>
          <p:nvPr/>
        </p:nvSpPr>
        <p:spPr>
          <a:xfrm>
            <a:off x="6627495" y="4370705"/>
            <a:ext cx="4745355" cy="521970"/>
          </a:xfrm>
          <a:prstGeom prst="rect">
            <a:avLst/>
          </a:prstGeom>
          <a:noFill/>
        </p:spPr>
        <p:txBody>
          <a:bodyPr wrap="square" rtlCol="0">
            <a:spAutoFit/>
          </a:bodyPr>
          <a:p>
            <a:r>
              <a:rPr lang="zh-CN" altLang="en-US" sz="2800" b="1">
                <a:solidFill>
                  <a:srgbClr val="7D8EC3"/>
                </a:solidFill>
                <a:latin typeface="方正粗黑宋简体" charset="-122"/>
                <a:ea typeface="方正粗黑宋简体" charset="-122"/>
                <a:sym typeface="+mn-ea"/>
              </a:rPr>
              <a:t>挣值管理</a:t>
            </a:r>
            <a:endParaRPr lang="zh-CN" altLang="en-US" sz="2800" b="1">
              <a:solidFill>
                <a:srgbClr val="7D8EC3"/>
              </a:solidFill>
              <a:latin typeface="方正粗黑宋简体" charset="-122"/>
              <a:ea typeface="方正粗黑宋简体" charset="-122"/>
              <a:sym typeface="+mn-ea"/>
            </a:endParaRPr>
          </a:p>
        </p:txBody>
      </p:sp>
      <p:sp>
        <p:nvSpPr>
          <p:cNvPr id="6" name="文本框 5"/>
          <p:cNvSpPr txBox="1"/>
          <p:nvPr/>
        </p:nvSpPr>
        <p:spPr>
          <a:xfrm>
            <a:off x="5687695" y="5374640"/>
            <a:ext cx="940435" cy="518160"/>
          </a:xfrm>
          <a:prstGeom prst="rect">
            <a:avLst/>
          </a:prstGeom>
          <a:noFill/>
        </p:spPr>
        <p:txBody>
          <a:bodyPr wrap="square" rtlCol="0">
            <a:spAutoFit/>
          </a:bodyPr>
          <a:p>
            <a:r>
              <a:rPr lang="en-US" altLang="zh-CN" sz="2800">
                <a:solidFill>
                  <a:schemeClr val="tx2">
                    <a:lumMod val="60000"/>
                    <a:lumOff val="40000"/>
                  </a:schemeClr>
                </a:solidFill>
                <a:latin typeface="浪漫雅圆" charset="-122"/>
                <a:ea typeface="浪漫雅圆" charset="-122"/>
              </a:rPr>
              <a:t>05</a:t>
            </a:r>
            <a:endParaRPr lang="en-US" altLang="zh-CN" sz="2800">
              <a:solidFill>
                <a:schemeClr val="tx2">
                  <a:lumMod val="60000"/>
                  <a:lumOff val="40000"/>
                </a:schemeClr>
              </a:solidFill>
              <a:latin typeface="浪漫雅圆" charset="-122"/>
              <a:ea typeface="浪漫雅圆" charset="-122"/>
            </a:endParaRPr>
          </a:p>
        </p:txBody>
      </p:sp>
      <p:sp>
        <p:nvSpPr>
          <p:cNvPr id="8" name="文本框 7"/>
          <p:cNvSpPr txBox="1"/>
          <p:nvPr/>
        </p:nvSpPr>
        <p:spPr>
          <a:xfrm>
            <a:off x="6627495" y="5435600"/>
            <a:ext cx="4745355" cy="521970"/>
          </a:xfrm>
          <a:prstGeom prst="rect">
            <a:avLst/>
          </a:prstGeom>
          <a:noFill/>
        </p:spPr>
        <p:txBody>
          <a:bodyPr wrap="square" rtlCol="0">
            <a:spAutoFit/>
          </a:bodyPr>
          <a:p>
            <a:r>
              <a:rPr lang="zh-CN" altLang="en-US" sz="2800" b="1">
                <a:solidFill>
                  <a:srgbClr val="7D8EC3"/>
                </a:solidFill>
                <a:latin typeface="方正粗黑宋简体" charset="-122"/>
                <a:ea typeface="方正粗黑宋简体" charset="-122"/>
                <a:sym typeface="+mn-ea"/>
              </a:rPr>
              <a:t>挣值管理的使用</a:t>
            </a:r>
            <a:endParaRPr lang="zh-CN" altLang="en-US" sz="2800" b="1">
              <a:solidFill>
                <a:srgbClr val="7D8EC3"/>
              </a:solidFill>
              <a:latin typeface="方正粗黑宋简体" charset="-122"/>
              <a:ea typeface="方正粗黑宋简体" charset="-122"/>
              <a:sym typeface="+mn-ea"/>
            </a:endParaRPr>
          </a:p>
        </p:txBody>
      </p:sp>
      <p:sp>
        <p:nvSpPr>
          <p:cNvPr id="10" name="矩形 9"/>
          <p:cNvSpPr/>
          <p:nvPr/>
        </p:nvSpPr>
        <p:spPr>
          <a:xfrm flipV="1">
            <a:off x="5675630" y="5272405"/>
            <a:ext cx="586105" cy="570865"/>
          </a:xfrm>
          <a:prstGeom prst="rect">
            <a:avLst/>
          </a:prstGeom>
          <a:noFill/>
          <a:ln>
            <a:solidFill>
              <a:schemeClr val="tx2">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1930" y="188595"/>
            <a:ext cx="1099820" cy="1014730"/>
          </a:xfrm>
          <a:prstGeom prst="rect">
            <a:avLst/>
          </a:prstGeom>
          <a:noFill/>
          <a:ln>
            <a:noFill/>
          </a:ln>
        </p:spPr>
        <p:txBody>
          <a:bodyPr wrap="square" rtlCol="0">
            <a:spAutoFit/>
          </a:bodyPr>
          <a:p>
            <a:r>
              <a:rPr lang="en-US" altLang="zh-CN" sz="6000">
                <a:solidFill>
                  <a:srgbClr val="7D8EC3"/>
                </a:solidFill>
                <a:latin typeface="方正粗黑宋简体" charset="-122"/>
                <a:ea typeface="方正粗黑宋简体" charset="-122"/>
              </a:rPr>
              <a:t>01</a:t>
            </a:r>
            <a:endParaRPr lang="en-US" altLang="zh-CN" sz="6000">
              <a:solidFill>
                <a:srgbClr val="7D8EC3"/>
              </a:solidFill>
              <a:latin typeface="方正粗黑宋简体" charset="-122"/>
              <a:ea typeface="方正粗黑宋简体" charset="-122"/>
            </a:endParaRPr>
          </a:p>
        </p:txBody>
      </p:sp>
      <p:sp>
        <p:nvSpPr>
          <p:cNvPr id="92" name="文本框 91"/>
          <p:cNvSpPr txBox="1"/>
          <p:nvPr/>
        </p:nvSpPr>
        <p:spPr>
          <a:xfrm>
            <a:off x="1301750" y="373380"/>
            <a:ext cx="4683125" cy="645160"/>
          </a:xfrm>
          <a:prstGeom prst="rect">
            <a:avLst/>
          </a:prstGeom>
          <a:noFill/>
        </p:spPr>
        <p:txBody>
          <a:bodyPr wrap="square" rtlCol="0">
            <a:spAutoFit/>
          </a:bodyPr>
          <a:p>
            <a:r>
              <a:rPr lang="zh-CN" altLang="en-US" sz="3600" b="1">
                <a:solidFill>
                  <a:srgbClr val="7D8EC3"/>
                </a:solidFill>
                <a:latin typeface="方正粗黑宋简体" charset="-122"/>
                <a:ea typeface="方正粗黑宋简体" charset="-122"/>
              </a:rPr>
              <a:t>什么是</a:t>
            </a:r>
            <a:r>
              <a:rPr lang="en-US" altLang="zh-CN" sz="3600" b="1">
                <a:solidFill>
                  <a:srgbClr val="7D8EC3"/>
                </a:solidFill>
                <a:latin typeface="方正粗黑宋简体" charset="-122"/>
                <a:ea typeface="方正粗黑宋简体" charset="-122"/>
              </a:rPr>
              <a:t>“</a:t>
            </a:r>
            <a:r>
              <a:rPr lang="zh-CN" altLang="en-US" sz="3600" b="1">
                <a:solidFill>
                  <a:srgbClr val="7D8EC3"/>
                </a:solidFill>
                <a:latin typeface="方正粗黑宋简体" charset="-122"/>
                <a:ea typeface="方正粗黑宋简体" charset="-122"/>
              </a:rPr>
              <a:t>挣值</a:t>
            </a:r>
            <a:r>
              <a:rPr lang="en-US" altLang="zh-CN" sz="3600" b="1">
                <a:solidFill>
                  <a:srgbClr val="7D8EC3"/>
                </a:solidFill>
                <a:latin typeface="方正粗黑宋简体" charset="-122"/>
                <a:ea typeface="方正粗黑宋简体" charset="-122"/>
              </a:rPr>
              <a:t>”</a:t>
            </a:r>
            <a:endParaRPr lang="en-US" altLang="zh-CN" sz="3600" b="1">
              <a:solidFill>
                <a:srgbClr val="7D8EC3"/>
              </a:solidFill>
              <a:latin typeface="方正粗黑宋简体" charset="-122"/>
              <a:ea typeface="方正粗黑宋简体" charset="-122"/>
            </a:endParaRPr>
          </a:p>
        </p:txBody>
      </p:sp>
      <p:sp>
        <p:nvSpPr>
          <p:cNvPr id="4" name="任意多边形 3"/>
          <p:cNvSpPr/>
          <p:nvPr/>
        </p:nvSpPr>
        <p:spPr>
          <a:xfrm>
            <a:off x="-191770" y="6260465"/>
            <a:ext cx="7332980" cy="621665"/>
          </a:xfrm>
          <a:custGeom>
            <a:avLst/>
            <a:gdLst/>
            <a:ahLst/>
            <a:cxnLst>
              <a:cxn ang="3">
                <a:pos x="hc" y="t"/>
              </a:cxn>
              <a:cxn ang="cd2">
                <a:pos x="l" y="vc"/>
              </a:cxn>
              <a:cxn ang="cd4">
                <a:pos x="hc" y="b"/>
              </a:cxn>
              <a:cxn ang="0">
                <a:pos x="r" y="vc"/>
              </a:cxn>
            </a:cxnLst>
            <a:rect l="l" t="t" r="r" b="b"/>
            <a:pathLst>
              <a:path w="11548" h="2109">
                <a:moveTo>
                  <a:pt x="5774" y="0"/>
                </a:moveTo>
                <a:cubicBezTo>
                  <a:pt x="8303" y="0"/>
                  <a:pt x="10492" y="858"/>
                  <a:pt x="11546" y="2107"/>
                </a:cubicBezTo>
                <a:lnTo>
                  <a:pt x="11548" y="2109"/>
                </a:lnTo>
                <a:lnTo>
                  <a:pt x="0" y="2109"/>
                </a:lnTo>
                <a:lnTo>
                  <a:pt x="2" y="2107"/>
                </a:lnTo>
                <a:cubicBezTo>
                  <a:pt x="1056" y="858"/>
                  <a:pt x="3245" y="0"/>
                  <a:pt x="5774" y="0"/>
                </a:cubicBezTo>
                <a:close/>
              </a:path>
            </a:pathLst>
          </a:custGeom>
          <a:solidFill>
            <a:schemeClr val="tx2">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任意多边形 5"/>
          <p:cNvSpPr/>
          <p:nvPr/>
        </p:nvSpPr>
        <p:spPr>
          <a:xfrm>
            <a:off x="2684780" y="6280150"/>
            <a:ext cx="7729855" cy="582295"/>
          </a:xfrm>
          <a:custGeom>
            <a:avLst/>
            <a:gdLst/>
            <a:ahLst/>
            <a:cxnLst>
              <a:cxn ang="3">
                <a:pos x="hc" y="t"/>
              </a:cxn>
              <a:cxn ang="cd2">
                <a:pos x="l" y="vc"/>
              </a:cxn>
              <a:cxn ang="cd4">
                <a:pos x="hc" y="b"/>
              </a:cxn>
              <a:cxn ang="0">
                <a:pos x="r" y="vc"/>
              </a:cxn>
            </a:cxnLst>
            <a:rect l="l" t="t" r="r" b="b"/>
            <a:pathLst>
              <a:path w="12173" h="2419">
                <a:moveTo>
                  <a:pt x="6087" y="0"/>
                </a:moveTo>
                <a:cubicBezTo>
                  <a:pt x="8798" y="0"/>
                  <a:pt x="11127" y="981"/>
                  <a:pt x="12149" y="2385"/>
                </a:cubicBezTo>
                <a:lnTo>
                  <a:pt x="12173" y="2419"/>
                </a:lnTo>
                <a:lnTo>
                  <a:pt x="0" y="2419"/>
                </a:lnTo>
                <a:lnTo>
                  <a:pt x="25" y="2385"/>
                </a:lnTo>
                <a:cubicBezTo>
                  <a:pt x="1046" y="981"/>
                  <a:pt x="3376" y="0"/>
                  <a:pt x="6087" y="0"/>
                </a:cubicBezTo>
                <a:close/>
              </a:path>
            </a:pathLst>
          </a:cu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5039995" y="6279515"/>
            <a:ext cx="7180580" cy="603250"/>
          </a:xfrm>
          <a:custGeom>
            <a:avLst/>
            <a:gdLst/>
            <a:ahLst/>
            <a:cxnLst>
              <a:cxn ang="3">
                <a:pos x="hc" y="t"/>
              </a:cxn>
              <a:cxn ang="cd2">
                <a:pos x="l" y="vc"/>
              </a:cxn>
              <a:cxn ang="cd4">
                <a:pos x="hc" y="b"/>
              </a:cxn>
              <a:cxn ang="0">
                <a:pos x="r" y="vc"/>
              </a:cxn>
            </a:cxnLst>
            <a:rect l="l" t="t" r="r" b="b"/>
            <a:pathLst>
              <a:path w="11308" h="2081">
                <a:moveTo>
                  <a:pt x="6039" y="0"/>
                </a:moveTo>
                <a:cubicBezTo>
                  <a:pt x="8144" y="0"/>
                  <a:pt x="10029" y="551"/>
                  <a:pt x="11294" y="1420"/>
                </a:cubicBezTo>
                <a:lnTo>
                  <a:pt x="11308" y="1429"/>
                </a:lnTo>
                <a:lnTo>
                  <a:pt x="11308" y="2081"/>
                </a:lnTo>
                <a:lnTo>
                  <a:pt x="0" y="2081"/>
                </a:lnTo>
                <a:lnTo>
                  <a:pt x="11" y="2069"/>
                </a:lnTo>
                <a:cubicBezTo>
                  <a:pt x="1192" y="835"/>
                  <a:pt x="3449" y="0"/>
                  <a:pt x="6039" y="0"/>
                </a:cubicBezTo>
                <a:close/>
              </a:path>
            </a:pathLst>
          </a:cu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344170" y="1443355"/>
            <a:ext cx="11760835" cy="3093720"/>
          </a:xfrm>
          <a:prstGeom prst="rect">
            <a:avLst/>
          </a:prstGeom>
          <a:noFill/>
        </p:spPr>
        <p:txBody>
          <a:bodyPr wrap="square" rtlCol="0">
            <a:spAutoFit/>
          </a:bodyPr>
          <a:p>
            <a:pPr>
              <a:lnSpc>
                <a:spcPct val="120000"/>
              </a:lnSpc>
            </a:pPr>
            <a:r>
              <a:rPr lang="en-US" altLang="zh-CN" sz="2800" dirty="0" smtClean="0">
                <a:solidFill>
                  <a:schemeClr val="tx1">
                    <a:lumMod val="75000"/>
                    <a:lumOff val="25000"/>
                  </a:schemeClr>
                </a:solidFill>
                <a:latin typeface="+mn-ea"/>
                <a:cs typeface="+mn-ea"/>
                <a:sym typeface="+mn-ea"/>
              </a:rPr>
              <a:t>    </a:t>
            </a:r>
            <a:r>
              <a:rPr lang="zh-CN" altLang="en-US" sz="3200" b="1" dirty="0" smtClean="0">
                <a:solidFill>
                  <a:schemeClr val="tx1">
                    <a:lumMod val="75000"/>
                    <a:lumOff val="25000"/>
                  </a:schemeClr>
                </a:solidFill>
                <a:latin typeface="+mn-ea"/>
                <a:cs typeface="+mn-ea"/>
                <a:sym typeface="+mn-ea"/>
              </a:rPr>
              <a:t>挣值</a:t>
            </a:r>
            <a:r>
              <a:rPr lang="zh-CN" altLang="en-US" sz="2800" dirty="0" smtClean="0">
                <a:solidFill>
                  <a:schemeClr val="tx1">
                    <a:lumMod val="75000"/>
                    <a:lumOff val="25000"/>
                  </a:schemeClr>
                </a:solidFill>
                <a:latin typeface="+mn-ea"/>
                <a:cs typeface="+mn-ea"/>
                <a:sym typeface="+mn-ea"/>
              </a:rPr>
              <a:t>（</a:t>
            </a:r>
            <a:r>
              <a:rPr lang="zh-CN" altLang="en-US" sz="2800" dirty="0" smtClean="0">
                <a:solidFill>
                  <a:srgbClr val="FF0000"/>
                </a:solidFill>
                <a:latin typeface="+mn-ea"/>
                <a:cs typeface="+mn-ea"/>
                <a:sym typeface="+mn-ea"/>
              </a:rPr>
              <a:t>EV</a:t>
            </a:r>
            <a:r>
              <a:rPr lang="zh-CN" altLang="en-US" sz="2800" dirty="0" smtClean="0">
                <a:solidFill>
                  <a:schemeClr val="tx1">
                    <a:lumMod val="75000"/>
                    <a:lumOff val="25000"/>
                  </a:schemeClr>
                </a:solidFill>
                <a:latin typeface="+mn-ea"/>
                <a:cs typeface="+mn-ea"/>
                <a:sym typeface="+mn-ea"/>
              </a:rPr>
              <a:t>，Earned Value），指项目实施过程中某阶段</a:t>
            </a:r>
            <a:r>
              <a:rPr lang="zh-CN" altLang="en-US" sz="2800" dirty="0" smtClean="0">
                <a:solidFill>
                  <a:srgbClr val="FF0000"/>
                </a:solidFill>
                <a:latin typeface="+mn-ea"/>
                <a:cs typeface="+mn-ea"/>
                <a:sym typeface="+mn-ea"/>
              </a:rPr>
              <a:t>实际完成工作量</a:t>
            </a:r>
            <a:r>
              <a:rPr lang="zh-CN" altLang="en-US" sz="2800" dirty="0" smtClean="0">
                <a:solidFill>
                  <a:schemeClr val="tx1">
                    <a:lumMod val="75000"/>
                    <a:lumOff val="25000"/>
                  </a:schemeClr>
                </a:solidFill>
                <a:latin typeface="+mn-ea"/>
                <a:cs typeface="+mn-ea"/>
                <a:sym typeface="+mn-ea"/>
              </a:rPr>
              <a:t>及</a:t>
            </a:r>
            <a:r>
              <a:rPr lang="zh-CN" altLang="en-US" sz="2800" dirty="0" smtClean="0">
                <a:solidFill>
                  <a:srgbClr val="FF0000"/>
                </a:solidFill>
                <a:latin typeface="+mn-ea"/>
                <a:cs typeface="+mn-ea"/>
                <a:sym typeface="+mn-ea"/>
              </a:rPr>
              <a:t>按预算定额计算出来的工时（或费用）</a:t>
            </a:r>
            <a:r>
              <a:rPr lang="zh-CN" altLang="en-US" sz="2800" dirty="0" smtClean="0">
                <a:solidFill>
                  <a:schemeClr val="tx1">
                    <a:lumMod val="75000"/>
                    <a:lumOff val="25000"/>
                  </a:schemeClr>
                </a:solidFill>
                <a:latin typeface="+mn-ea"/>
                <a:cs typeface="+mn-ea"/>
                <a:sym typeface="+mn-ea"/>
              </a:rPr>
              <a:t>。又叫</a:t>
            </a:r>
            <a:r>
              <a:rPr lang="zh-CN" altLang="en-US" sz="2800" u="sng" dirty="0" smtClean="0">
                <a:solidFill>
                  <a:srgbClr val="7D8EC3"/>
                </a:solidFill>
                <a:latin typeface="+mn-ea"/>
                <a:cs typeface="+mn-ea"/>
                <a:sym typeface="+mn-ea"/>
              </a:rPr>
              <a:t>已完成工作量的预算成本</a:t>
            </a:r>
            <a:r>
              <a:rPr lang="zh-CN" altLang="en-US" sz="2800" dirty="0" smtClean="0">
                <a:solidFill>
                  <a:schemeClr val="tx1">
                    <a:lumMod val="75000"/>
                    <a:lumOff val="25000"/>
                  </a:schemeClr>
                </a:solidFill>
                <a:latin typeface="+mn-ea"/>
                <a:cs typeface="+mn-ea"/>
                <a:sym typeface="+mn-ea"/>
              </a:rPr>
              <a:t>（BCWP，Budgeted Cost for Work Performed）。</a:t>
            </a:r>
            <a:endParaRPr lang="zh-CN" altLang="en-US" sz="2800" dirty="0" smtClean="0">
              <a:solidFill>
                <a:schemeClr val="tx1">
                  <a:lumMod val="75000"/>
                  <a:lumOff val="25000"/>
                </a:schemeClr>
              </a:solidFill>
              <a:latin typeface="+mn-ea"/>
              <a:cs typeface="+mn-ea"/>
              <a:sym typeface="+mn-ea"/>
            </a:endParaRPr>
          </a:p>
          <a:p>
            <a:pPr>
              <a:lnSpc>
                <a:spcPct val="120000"/>
              </a:lnSpc>
            </a:pPr>
            <a:endParaRPr lang="zh-CN" altLang="en-US" sz="2800" dirty="0" smtClean="0">
              <a:solidFill>
                <a:schemeClr val="tx1">
                  <a:lumMod val="75000"/>
                  <a:lumOff val="25000"/>
                </a:schemeClr>
              </a:solidFill>
              <a:latin typeface="仿宋" charset="-122"/>
              <a:ea typeface="仿宋" charset="-122"/>
              <a:cs typeface="仿宋" charset="-122"/>
              <a:sym typeface="+mn-ea"/>
            </a:endParaRPr>
          </a:p>
          <a:p>
            <a:endParaRPr lang="zh-CN" altLang="en-US" sz="2800" dirty="0" smtClean="0">
              <a:solidFill>
                <a:schemeClr val="tx1">
                  <a:lumMod val="75000"/>
                  <a:lumOff val="25000"/>
                </a:schemeClr>
              </a:solidFill>
              <a:latin typeface="仿宋" charset="-122"/>
              <a:ea typeface="仿宋" charset="-122"/>
              <a:cs typeface="仿宋" charset="-122"/>
              <a:sym typeface="+mn-ea"/>
            </a:endParaRPr>
          </a:p>
          <a:p>
            <a:r>
              <a:rPr lang="en-US" altLang="zh-CN" sz="2800" dirty="0" smtClean="0">
                <a:solidFill>
                  <a:schemeClr val="tx1">
                    <a:lumMod val="75000"/>
                    <a:lumOff val="25000"/>
                  </a:schemeClr>
                </a:solidFill>
                <a:latin typeface="仿宋" charset="-122"/>
                <a:ea typeface="仿宋" charset="-122"/>
                <a:cs typeface="仿宋" charset="-122"/>
                <a:sym typeface="+mn-ea"/>
              </a:rPr>
              <a:t>	</a:t>
            </a:r>
            <a:endParaRPr lang="zh-CN" altLang="en-US" sz="2800" dirty="0" smtClean="0">
              <a:solidFill>
                <a:schemeClr val="tx1">
                  <a:lumMod val="75000"/>
                  <a:lumOff val="25000"/>
                </a:schemeClr>
              </a:solidFill>
              <a:latin typeface="仿宋" charset="-122"/>
              <a:ea typeface="仿宋" charset="-122"/>
              <a:cs typeface="仿宋" charset="-122"/>
              <a:sym typeface="+mn-ea"/>
            </a:endParaRPr>
          </a:p>
        </p:txBody>
      </p:sp>
      <p:grpSp>
        <p:nvGrpSpPr>
          <p:cNvPr id="10" name="组合 9"/>
          <p:cNvGrpSpPr/>
          <p:nvPr/>
        </p:nvGrpSpPr>
        <p:grpSpPr>
          <a:xfrm>
            <a:off x="257175" y="3338195"/>
            <a:ext cx="11875770" cy="1198880"/>
            <a:chOff x="542" y="6120"/>
            <a:chExt cx="18702" cy="1888"/>
          </a:xfrm>
        </p:grpSpPr>
        <p:sp>
          <p:nvSpPr>
            <p:cNvPr id="5" name="矩形 4"/>
            <p:cNvSpPr/>
            <p:nvPr/>
          </p:nvSpPr>
          <p:spPr>
            <a:xfrm>
              <a:off x="542" y="6120"/>
              <a:ext cx="18658" cy="1888"/>
            </a:xfrm>
            <a:prstGeom prst="rect">
              <a:avLst/>
            </a:prstGeom>
            <a:solidFill>
              <a:srgbClr val="A2AEDB"/>
            </a:solidFill>
            <a:ln>
              <a:solidFill>
                <a:srgbClr val="A2AE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42" y="6313"/>
              <a:ext cx="18703" cy="1501"/>
            </a:xfrm>
            <a:prstGeom prst="rect">
              <a:avLst/>
            </a:prstGeom>
            <a:noFill/>
          </p:spPr>
          <p:txBody>
            <a:bodyPr wrap="square" rtlCol="0">
              <a:spAutoFit/>
            </a:bodyPr>
            <a:p>
              <a:r>
                <a:rPr lang="zh-CN" altLang="en-US" sz="2800">
                  <a:solidFill>
                    <a:schemeClr val="bg1"/>
                  </a:solidFill>
                </a:rPr>
                <a:t>白话：活儿干了一部分，</a:t>
              </a:r>
              <a:r>
                <a:rPr lang="zh-CN" altLang="en-US" sz="2800">
                  <a:solidFill>
                    <a:srgbClr val="FF0000"/>
                  </a:solidFill>
                </a:rPr>
                <a:t>实际干了的</a:t>
              </a:r>
              <a:r>
                <a:rPr lang="zh-CN" altLang="en-US" sz="2800">
                  <a:solidFill>
                    <a:srgbClr val="FF0000"/>
                  </a:solidFill>
                </a:rPr>
                <a:t>这部分活儿</a:t>
              </a:r>
              <a:r>
                <a:rPr lang="zh-CN" altLang="en-US" sz="2800">
                  <a:solidFill>
                    <a:schemeClr val="bg1"/>
                  </a:solidFill>
                </a:rPr>
                <a:t>按</a:t>
              </a:r>
              <a:r>
                <a:rPr lang="zh-CN" altLang="en-US" sz="2800">
                  <a:solidFill>
                    <a:schemeClr val="bg1"/>
                  </a:solidFill>
                </a:rPr>
                <a:t>计划应该花多少钱，就是挣值</a:t>
              </a:r>
              <a:r>
                <a:rPr lang="zh-CN" altLang="en-US" sz="2000">
                  <a:solidFill>
                    <a:schemeClr val="bg1"/>
                  </a:solidFill>
                </a:rPr>
                <a:t>。</a:t>
              </a:r>
              <a:endParaRPr lang="zh-CN" altLang="en-US" sz="2000">
                <a:solidFill>
                  <a:schemeClr val="bg1"/>
                </a:solidFill>
              </a:endParaRPr>
            </a:p>
          </p:txBody>
        </p:sp>
      </p:grpSp>
      <p:grpSp>
        <p:nvGrpSpPr>
          <p:cNvPr id="14" name="组合 13"/>
          <p:cNvGrpSpPr/>
          <p:nvPr/>
        </p:nvGrpSpPr>
        <p:grpSpPr>
          <a:xfrm>
            <a:off x="257175" y="4643755"/>
            <a:ext cx="11848651" cy="692150"/>
            <a:chOff x="1195" y="8447"/>
            <a:chExt cx="14429" cy="1090"/>
          </a:xfrm>
        </p:grpSpPr>
        <p:sp>
          <p:nvSpPr>
            <p:cNvPr id="11" name="矩形 10"/>
            <p:cNvSpPr/>
            <p:nvPr/>
          </p:nvSpPr>
          <p:spPr>
            <a:xfrm>
              <a:off x="1195" y="8447"/>
              <a:ext cx="14429" cy="1090"/>
            </a:xfrm>
            <a:prstGeom prst="rect">
              <a:avLst/>
            </a:prstGeom>
            <a:solidFill>
              <a:srgbClr val="E2D6EC"/>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1626" y="8619"/>
              <a:ext cx="11474" cy="725"/>
            </a:xfrm>
            <a:prstGeom prst="rect">
              <a:avLst/>
            </a:prstGeom>
            <a:noFill/>
            <a:ln>
              <a:noFill/>
            </a:ln>
          </p:spPr>
          <p:txBody>
            <a:bodyPr wrap="square" rtlCol="0">
              <a:spAutoFit/>
            </a:bodyPr>
            <a:p>
              <a:r>
                <a:rPr lang="zh-CN" altLang="en-US" sz="2400"/>
                <a:t>EV=BCWP=已完成工作量*预算定额</a:t>
              </a: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1930" y="188595"/>
            <a:ext cx="1099820" cy="1014730"/>
          </a:xfrm>
          <a:prstGeom prst="rect">
            <a:avLst/>
          </a:prstGeom>
          <a:noFill/>
          <a:ln>
            <a:noFill/>
          </a:ln>
        </p:spPr>
        <p:txBody>
          <a:bodyPr wrap="square" rtlCol="0">
            <a:spAutoFit/>
          </a:bodyPr>
          <a:p>
            <a:r>
              <a:rPr lang="en-US" altLang="zh-CN" sz="6000">
                <a:solidFill>
                  <a:srgbClr val="7D8EC3"/>
                </a:solidFill>
                <a:latin typeface="方正粗黑宋简体" charset="-122"/>
                <a:ea typeface="方正粗黑宋简体" charset="-122"/>
              </a:rPr>
              <a:t>01</a:t>
            </a:r>
            <a:endParaRPr lang="en-US" altLang="zh-CN" sz="6000">
              <a:solidFill>
                <a:srgbClr val="7D8EC3"/>
              </a:solidFill>
              <a:latin typeface="方正粗黑宋简体" charset="-122"/>
              <a:ea typeface="方正粗黑宋简体" charset="-122"/>
            </a:endParaRPr>
          </a:p>
        </p:txBody>
      </p:sp>
      <p:sp>
        <p:nvSpPr>
          <p:cNvPr id="92" name="文本框 91"/>
          <p:cNvSpPr txBox="1"/>
          <p:nvPr/>
        </p:nvSpPr>
        <p:spPr>
          <a:xfrm>
            <a:off x="1301750" y="373380"/>
            <a:ext cx="5775960" cy="645160"/>
          </a:xfrm>
          <a:prstGeom prst="rect">
            <a:avLst/>
          </a:prstGeom>
          <a:noFill/>
        </p:spPr>
        <p:txBody>
          <a:bodyPr wrap="square" rtlCol="0">
            <a:spAutoFit/>
          </a:bodyPr>
          <a:p>
            <a:r>
              <a:rPr lang="zh-CN" altLang="en-US" sz="3600" b="1">
                <a:solidFill>
                  <a:srgbClr val="7D8EC3"/>
                </a:solidFill>
                <a:latin typeface="方正粗黑宋简体" charset="-122"/>
                <a:ea typeface="方正粗黑宋简体" charset="-122"/>
              </a:rPr>
              <a:t>什么是</a:t>
            </a:r>
            <a:r>
              <a:rPr lang="en-US" altLang="zh-CN" sz="3600" b="1">
                <a:solidFill>
                  <a:srgbClr val="7D8EC3"/>
                </a:solidFill>
                <a:latin typeface="方正粗黑宋简体" charset="-122"/>
                <a:ea typeface="方正粗黑宋简体" charset="-122"/>
              </a:rPr>
              <a:t>“</a:t>
            </a:r>
            <a:r>
              <a:rPr lang="zh-CN" altLang="en-US" sz="3600" b="1">
                <a:solidFill>
                  <a:srgbClr val="7D8EC3"/>
                </a:solidFill>
                <a:latin typeface="方正粗黑宋简体" charset="-122"/>
                <a:ea typeface="方正粗黑宋简体" charset="-122"/>
              </a:rPr>
              <a:t>挣值</a:t>
            </a:r>
            <a:r>
              <a:rPr lang="en-US" altLang="zh-CN" sz="3600" b="1">
                <a:solidFill>
                  <a:srgbClr val="7D8EC3"/>
                </a:solidFill>
                <a:latin typeface="方正粗黑宋简体" charset="-122"/>
                <a:ea typeface="方正粗黑宋简体" charset="-122"/>
              </a:rPr>
              <a:t>”-</a:t>
            </a:r>
            <a:r>
              <a:rPr lang="zh-CN" altLang="en-US" sz="3600" b="1">
                <a:solidFill>
                  <a:srgbClr val="7D8EC3"/>
                </a:solidFill>
                <a:latin typeface="方正粗黑宋简体" charset="-122"/>
                <a:ea typeface="方正粗黑宋简体" charset="-122"/>
              </a:rPr>
              <a:t>举例说明</a:t>
            </a:r>
            <a:endParaRPr lang="zh-CN" altLang="en-US" sz="3600" b="1">
              <a:solidFill>
                <a:srgbClr val="7D8EC3"/>
              </a:solidFill>
              <a:latin typeface="方正粗黑宋简体" charset="-122"/>
              <a:ea typeface="方正粗黑宋简体" charset="-122"/>
            </a:endParaRPr>
          </a:p>
        </p:txBody>
      </p:sp>
      <p:grpSp>
        <p:nvGrpSpPr>
          <p:cNvPr id="19" name="组合 18"/>
          <p:cNvGrpSpPr/>
          <p:nvPr/>
        </p:nvGrpSpPr>
        <p:grpSpPr>
          <a:xfrm>
            <a:off x="-191770" y="6278880"/>
            <a:ext cx="12412345" cy="621030"/>
            <a:chOff x="-302" y="9888"/>
            <a:chExt cx="19547" cy="978"/>
          </a:xfrm>
        </p:grpSpPr>
        <p:sp>
          <p:nvSpPr>
            <p:cNvPr id="4" name="任意多边形 3"/>
            <p:cNvSpPr/>
            <p:nvPr/>
          </p:nvSpPr>
          <p:spPr>
            <a:xfrm>
              <a:off x="-302" y="9888"/>
              <a:ext cx="11548" cy="979"/>
            </a:xfrm>
            <a:custGeom>
              <a:avLst/>
              <a:gdLst/>
              <a:ahLst/>
              <a:cxnLst>
                <a:cxn ang="3">
                  <a:pos x="hc" y="t"/>
                </a:cxn>
                <a:cxn ang="cd2">
                  <a:pos x="l" y="vc"/>
                </a:cxn>
                <a:cxn ang="cd4">
                  <a:pos x="hc" y="b"/>
                </a:cxn>
                <a:cxn ang="0">
                  <a:pos x="r" y="vc"/>
                </a:cxn>
              </a:cxnLst>
              <a:rect l="l" t="t" r="r" b="b"/>
              <a:pathLst>
                <a:path w="11548" h="2109">
                  <a:moveTo>
                    <a:pt x="5774" y="0"/>
                  </a:moveTo>
                  <a:cubicBezTo>
                    <a:pt x="8303" y="0"/>
                    <a:pt x="10492" y="858"/>
                    <a:pt x="11546" y="2107"/>
                  </a:cubicBezTo>
                  <a:lnTo>
                    <a:pt x="11548" y="2109"/>
                  </a:lnTo>
                  <a:lnTo>
                    <a:pt x="0" y="2109"/>
                  </a:lnTo>
                  <a:lnTo>
                    <a:pt x="2" y="2107"/>
                  </a:lnTo>
                  <a:cubicBezTo>
                    <a:pt x="1056" y="858"/>
                    <a:pt x="3245" y="0"/>
                    <a:pt x="5774" y="0"/>
                  </a:cubicBezTo>
                  <a:close/>
                </a:path>
              </a:pathLst>
            </a:custGeom>
            <a:solidFill>
              <a:schemeClr val="tx2">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任意多边形 5"/>
            <p:cNvSpPr/>
            <p:nvPr/>
          </p:nvSpPr>
          <p:spPr>
            <a:xfrm>
              <a:off x="4228" y="9890"/>
              <a:ext cx="12173" cy="917"/>
            </a:xfrm>
            <a:custGeom>
              <a:avLst/>
              <a:gdLst/>
              <a:ahLst/>
              <a:cxnLst>
                <a:cxn ang="3">
                  <a:pos x="hc" y="t"/>
                </a:cxn>
                <a:cxn ang="cd2">
                  <a:pos x="l" y="vc"/>
                </a:cxn>
                <a:cxn ang="cd4">
                  <a:pos x="hc" y="b"/>
                </a:cxn>
                <a:cxn ang="0">
                  <a:pos x="r" y="vc"/>
                </a:cxn>
              </a:cxnLst>
              <a:rect l="l" t="t" r="r" b="b"/>
              <a:pathLst>
                <a:path w="12173" h="2419">
                  <a:moveTo>
                    <a:pt x="6087" y="0"/>
                  </a:moveTo>
                  <a:cubicBezTo>
                    <a:pt x="8798" y="0"/>
                    <a:pt x="11127" y="981"/>
                    <a:pt x="12149" y="2385"/>
                  </a:cubicBezTo>
                  <a:lnTo>
                    <a:pt x="12173" y="2419"/>
                  </a:lnTo>
                  <a:lnTo>
                    <a:pt x="0" y="2419"/>
                  </a:lnTo>
                  <a:lnTo>
                    <a:pt x="25" y="2385"/>
                  </a:lnTo>
                  <a:cubicBezTo>
                    <a:pt x="1046" y="981"/>
                    <a:pt x="3376" y="0"/>
                    <a:pt x="6087" y="0"/>
                  </a:cubicBezTo>
                  <a:close/>
                </a:path>
              </a:pathLst>
            </a:cu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7937" y="9889"/>
              <a:ext cx="11308" cy="950"/>
            </a:xfrm>
            <a:custGeom>
              <a:avLst/>
              <a:gdLst/>
              <a:ahLst/>
              <a:cxnLst>
                <a:cxn ang="3">
                  <a:pos x="hc" y="t"/>
                </a:cxn>
                <a:cxn ang="cd2">
                  <a:pos x="l" y="vc"/>
                </a:cxn>
                <a:cxn ang="cd4">
                  <a:pos x="hc" y="b"/>
                </a:cxn>
                <a:cxn ang="0">
                  <a:pos x="r" y="vc"/>
                </a:cxn>
              </a:cxnLst>
              <a:rect l="l" t="t" r="r" b="b"/>
              <a:pathLst>
                <a:path w="11308" h="2081">
                  <a:moveTo>
                    <a:pt x="6039" y="0"/>
                  </a:moveTo>
                  <a:cubicBezTo>
                    <a:pt x="8144" y="0"/>
                    <a:pt x="10029" y="551"/>
                    <a:pt x="11294" y="1420"/>
                  </a:cubicBezTo>
                  <a:lnTo>
                    <a:pt x="11308" y="1429"/>
                  </a:lnTo>
                  <a:lnTo>
                    <a:pt x="11308" y="2081"/>
                  </a:lnTo>
                  <a:lnTo>
                    <a:pt x="0" y="2081"/>
                  </a:lnTo>
                  <a:lnTo>
                    <a:pt x="11" y="2069"/>
                  </a:lnTo>
                  <a:cubicBezTo>
                    <a:pt x="1192" y="835"/>
                    <a:pt x="3449" y="0"/>
                    <a:pt x="6039" y="0"/>
                  </a:cubicBezTo>
                  <a:close/>
                </a:path>
              </a:pathLst>
            </a:cu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 name="文本框 6"/>
          <p:cNvSpPr txBox="1"/>
          <p:nvPr/>
        </p:nvSpPr>
        <p:spPr>
          <a:xfrm>
            <a:off x="344170" y="4008755"/>
            <a:ext cx="11876405" cy="953135"/>
          </a:xfrm>
          <a:prstGeom prst="rect">
            <a:avLst/>
          </a:prstGeom>
          <a:noFill/>
        </p:spPr>
        <p:txBody>
          <a:bodyPr wrap="square" rtlCol="0">
            <a:spAutoFit/>
          </a:bodyPr>
          <a:p>
            <a:r>
              <a:rPr lang="zh-CN" altLang="en-US" sz="2800">
                <a:solidFill>
                  <a:schemeClr val="bg1"/>
                </a:solidFill>
              </a:rPr>
              <a:t>白话：活儿干了一部分，实际干了的这部分活儿按计划应该花多少钱，就是挣值</a:t>
            </a:r>
            <a:r>
              <a:rPr lang="zh-CN" altLang="en-US" sz="2000">
                <a:solidFill>
                  <a:schemeClr val="bg1"/>
                </a:solidFill>
              </a:rPr>
              <a:t>。</a:t>
            </a:r>
            <a:endParaRPr lang="zh-CN" altLang="en-US" sz="2000">
              <a:solidFill>
                <a:schemeClr val="bg1"/>
              </a:solidFill>
            </a:endParaRPr>
          </a:p>
        </p:txBody>
      </p:sp>
      <p:grpSp>
        <p:nvGrpSpPr>
          <p:cNvPr id="18" name="组合 17"/>
          <p:cNvGrpSpPr/>
          <p:nvPr/>
        </p:nvGrpSpPr>
        <p:grpSpPr>
          <a:xfrm>
            <a:off x="217170" y="1099185"/>
            <a:ext cx="12002770" cy="1198880"/>
            <a:chOff x="342" y="1731"/>
            <a:chExt cx="18902" cy="1888"/>
          </a:xfrm>
        </p:grpSpPr>
        <p:sp>
          <p:nvSpPr>
            <p:cNvPr id="9" name="矩形 8"/>
            <p:cNvSpPr/>
            <p:nvPr/>
          </p:nvSpPr>
          <p:spPr>
            <a:xfrm>
              <a:off x="342" y="1731"/>
              <a:ext cx="18658" cy="1888"/>
            </a:xfrm>
            <a:prstGeom prst="rect">
              <a:avLst/>
            </a:prstGeom>
            <a:solidFill>
              <a:srgbClr val="A2AEDB"/>
            </a:solidFill>
            <a:ln>
              <a:solidFill>
                <a:srgbClr val="A2AE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542" y="1925"/>
              <a:ext cx="18703" cy="1501"/>
            </a:xfrm>
            <a:prstGeom prst="rect">
              <a:avLst/>
            </a:prstGeom>
            <a:noFill/>
          </p:spPr>
          <p:txBody>
            <a:bodyPr wrap="square" rtlCol="0">
              <a:spAutoFit/>
            </a:bodyPr>
            <a:p>
              <a:r>
                <a:rPr lang="zh-CN" altLang="en-US" sz="2800">
                  <a:solidFill>
                    <a:schemeClr val="bg1"/>
                  </a:solidFill>
                </a:rPr>
                <a:t>白话：活儿干了一部分，</a:t>
              </a:r>
              <a:r>
                <a:rPr lang="zh-CN" altLang="en-US" sz="2800">
                  <a:solidFill>
                    <a:srgbClr val="FF0000"/>
                  </a:solidFill>
                </a:rPr>
                <a:t>实际干了的</a:t>
              </a:r>
              <a:r>
                <a:rPr lang="zh-CN" altLang="en-US" sz="2800">
                  <a:solidFill>
                    <a:schemeClr val="bg1"/>
                  </a:solidFill>
                </a:rPr>
                <a:t>这部分活儿按</a:t>
              </a:r>
              <a:r>
                <a:rPr lang="zh-CN" altLang="en-US" sz="2800">
                  <a:solidFill>
                    <a:schemeClr val="bg1"/>
                  </a:solidFill>
                </a:rPr>
                <a:t>计划应该花多少钱，就是挣值</a:t>
              </a:r>
              <a:r>
                <a:rPr lang="zh-CN" altLang="en-US" sz="2000">
                  <a:solidFill>
                    <a:schemeClr val="bg1"/>
                  </a:solidFill>
                </a:rPr>
                <a:t>。</a:t>
              </a:r>
              <a:endParaRPr lang="zh-CN" altLang="en-US" sz="2000">
                <a:solidFill>
                  <a:schemeClr val="bg1"/>
                </a:solidFill>
              </a:endParaRPr>
            </a:p>
          </p:txBody>
        </p:sp>
      </p:grpSp>
      <p:sp>
        <p:nvSpPr>
          <p:cNvPr id="11" name="文本框 10"/>
          <p:cNvSpPr txBox="1"/>
          <p:nvPr/>
        </p:nvSpPr>
        <p:spPr>
          <a:xfrm>
            <a:off x="201930" y="2585720"/>
            <a:ext cx="11029315" cy="460375"/>
          </a:xfrm>
          <a:prstGeom prst="rect">
            <a:avLst/>
          </a:prstGeom>
          <a:noFill/>
        </p:spPr>
        <p:txBody>
          <a:bodyPr wrap="square" rtlCol="0">
            <a:spAutoFit/>
          </a:bodyPr>
          <a:p>
            <a:r>
              <a:rPr lang="zh-CN" altLang="en-US" sz="2400"/>
              <a:t>问：按计划做一套煎饼果子要</a:t>
            </a:r>
            <a:r>
              <a:rPr lang="en-US" altLang="zh-CN" sz="2400"/>
              <a:t>5</a:t>
            </a:r>
            <a:r>
              <a:rPr lang="zh-CN" altLang="en-US" sz="2400"/>
              <a:t>元，今天做了</a:t>
            </a:r>
            <a:r>
              <a:rPr lang="en-US" altLang="zh-CN" sz="2400"/>
              <a:t>100</a:t>
            </a:r>
            <a:r>
              <a:rPr lang="zh-CN" altLang="en-US" sz="2400"/>
              <a:t>套，挣值是多少？</a:t>
            </a:r>
            <a:endParaRPr lang="zh-CN" altLang="en-US" sz="2400"/>
          </a:p>
        </p:txBody>
      </p:sp>
      <p:pic>
        <p:nvPicPr>
          <p:cNvPr id="13" name="图片 12"/>
          <p:cNvPicPr>
            <a:picLocks noChangeAspect="1"/>
          </p:cNvPicPr>
          <p:nvPr/>
        </p:nvPicPr>
        <p:blipFill>
          <a:blip r:embed="rId1"/>
          <a:stretch>
            <a:fillRect/>
          </a:stretch>
        </p:blipFill>
        <p:spPr>
          <a:xfrm>
            <a:off x="217170" y="3198495"/>
            <a:ext cx="3288665" cy="2183765"/>
          </a:xfrm>
          <a:prstGeom prst="rect">
            <a:avLst/>
          </a:prstGeom>
        </p:spPr>
      </p:pic>
      <p:grpSp>
        <p:nvGrpSpPr>
          <p:cNvPr id="17" name="组合 16"/>
          <p:cNvGrpSpPr/>
          <p:nvPr/>
        </p:nvGrpSpPr>
        <p:grpSpPr>
          <a:xfrm>
            <a:off x="4046855" y="3578860"/>
            <a:ext cx="4781550" cy="847090"/>
            <a:chOff x="6373" y="5636"/>
            <a:chExt cx="7530" cy="1334"/>
          </a:xfrm>
        </p:grpSpPr>
        <p:sp>
          <p:nvSpPr>
            <p:cNvPr id="15" name="矩形 14"/>
            <p:cNvSpPr/>
            <p:nvPr/>
          </p:nvSpPr>
          <p:spPr>
            <a:xfrm>
              <a:off x="6373" y="5636"/>
              <a:ext cx="7530" cy="1334"/>
            </a:xfrm>
            <a:prstGeom prst="rect">
              <a:avLst/>
            </a:prstGeom>
            <a:solidFill>
              <a:srgbClr val="9DC3E6"/>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6703" y="5941"/>
              <a:ext cx="6181" cy="725"/>
            </a:xfrm>
            <a:prstGeom prst="rect">
              <a:avLst/>
            </a:prstGeom>
            <a:noFill/>
            <a:ln>
              <a:noFill/>
            </a:ln>
          </p:spPr>
          <p:txBody>
            <a:bodyPr wrap="square" rtlCol="0">
              <a:spAutoFit/>
            </a:bodyPr>
            <a:p>
              <a:r>
                <a:rPr lang="zh-CN" altLang="en-US" sz="2400"/>
                <a:t>答：</a:t>
              </a:r>
              <a:r>
                <a:rPr lang="en-US" altLang="zh-CN" sz="2400"/>
                <a:t>EV=5*100=500</a:t>
              </a:r>
              <a:endParaRPr lang="en-US" altLang="zh-CN"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1930" y="188595"/>
            <a:ext cx="1099820" cy="1014730"/>
          </a:xfrm>
          <a:prstGeom prst="rect">
            <a:avLst/>
          </a:prstGeom>
          <a:noFill/>
          <a:ln>
            <a:noFill/>
          </a:ln>
        </p:spPr>
        <p:txBody>
          <a:bodyPr wrap="square" rtlCol="0">
            <a:spAutoFit/>
          </a:bodyPr>
          <a:p>
            <a:r>
              <a:rPr lang="en-US" altLang="zh-CN" sz="6000">
                <a:solidFill>
                  <a:srgbClr val="7D8EC3"/>
                </a:solidFill>
                <a:latin typeface="方正粗黑宋简体" charset="-122"/>
                <a:ea typeface="方正粗黑宋简体" charset="-122"/>
              </a:rPr>
              <a:t>01</a:t>
            </a:r>
            <a:endParaRPr lang="en-US" altLang="zh-CN" sz="6000">
              <a:solidFill>
                <a:srgbClr val="7D8EC3"/>
              </a:solidFill>
              <a:latin typeface="方正粗黑宋简体" charset="-122"/>
              <a:ea typeface="方正粗黑宋简体" charset="-122"/>
            </a:endParaRPr>
          </a:p>
        </p:txBody>
      </p:sp>
      <p:sp>
        <p:nvSpPr>
          <p:cNvPr id="92" name="文本框 91"/>
          <p:cNvSpPr txBox="1"/>
          <p:nvPr/>
        </p:nvSpPr>
        <p:spPr>
          <a:xfrm>
            <a:off x="1301750" y="373380"/>
            <a:ext cx="8288655" cy="645160"/>
          </a:xfrm>
          <a:prstGeom prst="rect">
            <a:avLst/>
          </a:prstGeom>
          <a:noFill/>
        </p:spPr>
        <p:txBody>
          <a:bodyPr wrap="square" rtlCol="0">
            <a:spAutoFit/>
          </a:bodyPr>
          <a:p>
            <a:r>
              <a:rPr lang="zh-CN" altLang="en-US" sz="3600" b="1">
                <a:solidFill>
                  <a:srgbClr val="7D8EC3"/>
                </a:solidFill>
                <a:latin typeface="方正粗黑宋简体" charset="-122"/>
                <a:ea typeface="方正粗黑宋简体" charset="-122"/>
              </a:rPr>
              <a:t>什么是</a:t>
            </a:r>
            <a:r>
              <a:rPr lang="en-US" altLang="zh-CN" sz="3600" b="1">
                <a:solidFill>
                  <a:srgbClr val="7D8EC3"/>
                </a:solidFill>
                <a:latin typeface="方正粗黑宋简体" charset="-122"/>
                <a:ea typeface="方正粗黑宋简体" charset="-122"/>
              </a:rPr>
              <a:t>“</a:t>
            </a:r>
            <a:r>
              <a:rPr lang="zh-CN" altLang="en-US" sz="3600" b="1">
                <a:solidFill>
                  <a:srgbClr val="7D8EC3"/>
                </a:solidFill>
                <a:latin typeface="方正粗黑宋简体" charset="-122"/>
                <a:ea typeface="方正粗黑宋简体" charset="-122"/>
              </a:rPr>
              <a:t>挣值</a:t>
            </a:r>
            <a:r>
              <a:rPr lang="en-US" altLang="zh-CN" sz="3600" b="1">
                <a:solidFill>
                  <a:srgbClr val="7D8EC3"/>
                </a:solidFill>
                <a:latin typeface="方正粗黑宋简体" charset="-122"/>
                <a:ea typeface="方正粗黑宋简体" charset="-122"/>
              </a:rPr>
              <a:t>”-</a:t>
            </a:r>
            <a:r>
              <a:rPr lang="zh-CN" altLang="en-US" sz="3600" b="1">
                <a:solidFill>
                  <a:srgbClr val="7D8EC3"/>
                </a:solidFill>
                <a:latin typeface="方正粗黑宋简体" charset="-122"/>
                <a:ea typeface="方正粗黑宋简体" charset="-122"/>
              </a:rPr>
              <a:t>举例说明（进阶）</a:t>
            </a:r>
            <a:endParaRPr lang="zh-CN" altLang="en-US" sz="3600" b="1">
              <a:solidFill>
                <a:srgbClr val="7D8EC3"/>
              </a:solidFill>
              <a:latin typeface="方正粗黑宋简体" charset="-122"/>
              <a:ea typeface="方正粗黑宋简体" charset="-122"/>
            </a:endParaRPr>
          </a:p>
        </p:txBody>
      </p:sp>
      <p:grpSp>
        <p:nvGrpSpPr>
          <p:cNvPr id="18" name="组合 17"/>
          <p:cNvGrpSpPr/>
          <p:nvPr/>
        </p:nvGrpSpPr>
        <p:grpSpPr>
          <a:xfrm>
            <a:off x="217170" y="1099185"/>
            <a:ext cx="12002770" cy="1198880"/>
            <a:chOff x="342" y="1731"/>
            <a:chExt cx="18902" cy="1888"/>
          </a:xfrm>
        </p:grpSpPr>
        <p:sp>
          <p:nvSpPr>
            <p:cNvPr id="9" name="矩形 8"/>
            <p:cNvSpPr/>
            <p:nvPr/>
          </p:nvSpPr>
          <p:spPr>
            <a:xfrm>
              <a:off x="342" y="1731"/>
              <a:ext cx="18658" cy="1888"/>
            </a:xfrm>
            <a:prstGeom prst="rect">
              <a:avLst/>
            </a:prstGeom>
            <a:solidFill>
              <a:srgbClr val="A2AEDB"/>
            </a:solidFill>
            <a:ln>
              <a:solidFill>
                <a:srgbClr val="A2AE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542" y="1925"/>
              <a:ext cx="18703" cy="1501"/>
            </a:xfrm>
            <a:prstGeom prst="rect">
              <a:avLst/>
            </a:prstGeom>
            <a:noFill/>
          </p:spPr>
          <p:txBody>
            <a:bodyPr wrap="square" rtlCol="0">
              <a:spAutoFit/>
            </a:bodyPr>
            <a:p>
              <a:r>
                <a:rPr lang="zh-CN" altLang="en-US" sz="2800">
                  <a:solidFill>
                    <a:schemeClr val="bg1"/>
                  </a:solidFill>
                </a:rPr>
                <a:t>白话：活儿干了一部分，</a:t>
              </a:r>
              <a:r>
                <a:rPr lang="zh-CN" altLang="en-US" sz="2800">
                  <a:solidFill>
                    <a:srgbClr val="FF0000"/>
                  </a:solidFill>
                </a:rPr>
                <a:t>实际干了的</a:t>
              </a:r>
              <a:r>
                <a:rPr lang="zh-CN" altLang="en-US" sz="2800">
                  <a:solidFill>
                    <a:schemeClr val="bg1"/>
                  </a:solidFill>
                </a:rPr>
                <a:t>这部分活儿按</a:t>
              </a:r>
              <a:r>
                <a:rPr lang="zh-CN" altLang="en-US" sz="2800">
                  <a:solidFill>
                    <a:schemeClr val="bg1"/>
                  </a:solidFill>
                </a:rPr>
                <a:t>计划应该花多少钱，就是挣值</a:t>
              </a:r>
              <a:r>
                <a:rPr lang="zh-CN" altLang="en-US" sz="2000">
                  <a:solidFill>
                    <a:schemeClr val="bg1"/>
                  </a:solidFill>
                </a:rPr>
                <a:t>。</a:t>
              </a:r>
              <a:endParaRPr lang="zh-CN" altLang="en-US" sz="2000">
                <a:solidFill>
                  <a:schemeClr val="bg1"/>
                </a:solidFill>
              </a:endParaRPr>
            </a:p>
          </p:txBody>
        </p:sp>
      </p:grpSp>
      <p:sp>
        <p:nvSpPr>
          <p:cNvPr id="11" name="文本框 10"/>
          <p:cNvSpPr txBox="1"/>
          <p:nvPr/>
        </p:nvSpPr>
        <p:spPr>
          <a:xfrm>
            <a:off x="201930" y="2585720"/>
            <a:ext cx="11029315" cy="1568450"/>
          </a:xfrm>
          <a:prstGeom prst="rect">
            <a:avLst/>
          </a:prstGeom>
          <a:noFill/>
        </p:spPr>
        <p:txBody>
          <a:bodyPr wrap="square" rtlCol="0">
            <a:spAutoFit/>
          </a:bodyPr>
          <a:p>
            <a:r>
              <a:rPr lang="zh-CN" altLang="en-US" sz="2400"/>
              <a:t>问:按计划，做一套煎饼果子要5块钱，不过今天鸡蛋便宜，现在实际上一套成本只要4块钱。原计划今天做100套，实际上偷了会儿懒儿，只做了90套。挣值是多少?</a:t>
            </a:r>
            <a:endParaRPr lang="zh-CN" altLang="en-US" sz="2400"/>
          </a:p>
          <a:p>
            <a:endParaRPr lang="zh-CN" altLang="en-US" sz="2400"/>
          </a:p>
        </p:txBody>
      </p:sp>
      <p:pic>
        <p:nvPicPr>
          <p:cNvPr id="13" name="图片 12"/>
          <p:cNvPicPr>
            <a:picLocks noChangeAspect="1"/>
          </p:cNvPicPr>
          <p:nvPr/>
        </p:nvPicPr>
        <p:blipFill>
          <a:blip r:embed="rId1"/>
          <a:stretch>
            <a:fillRect/>
          </a:stretch>
        </p:blipFill>
        <p:spPr>
          <a:xfrm>
            <a:off x="62230" y="4218940"/>
            <a:ext cx="3288665" cy="2183765"/>
          </a:xfrm>
          <a:prstGeom prst="rect">
            <a:avLst/>
          </a:prstGeom>
        </p:spPr>
      </p:pic>
      <p:grpSp>
        <p:nvGrpSpPr>
          <p:cNvPr id="17" name="组合 16"/>
          <p:cNvGrpSpPr/>
          <p:nvPr/>
        </p:nvGrpSpPr>
        <p:grpSpPr>
          <a:xfrm>
            <a:off x="4001770" y="4218940"/>
            <a:ext cx="4781550" cy="847090"/>
            <a:chOff x="6373" y="5636"/>
            <a:chExt cx="7530" cy="1334"/>
          </a:xfrm>
        </p:grpSpPr>
        <p:sp>
          <p:nvSpPr>
            <p:cNvPr id="15" name="矩形 14"/>
            <p:cNvSpPr/>
            <p:nvPr/>
          </p:nvSpPr>
          <p:spPr>
            <a:xfrm>
              <a:off x="6373" y="5636"/>
              <a:ext cx="7530" cy="1334"/>
            </a:xfrm>
            <a:prstGeom prst="rect">
              <a:avLst/>
            </a:prstGeom>
            <a:solidFill>
              <a:srgbClr val="9DC3E6"/>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6703" y="5941"/>
              <a:ext cx="6181" cy="725"/>
            </a:xfrm>
            <a:prstGeom prst="rect">
              <a:avLst/>
            </a:prstGeom>
            <a:noFill/>
            <a:ln>
              <a:noFill/>
            </a:ln>
          </p:spPr>
          <p:txBody>
            <a:bodyPr wrap="square" rtlCol="0">
              <a:spAutoFit/>
            </a:bodyPr>
            <a:p>
              <a:r>
                <a:rPr lang="zh-CN" altLang="en-US" sz="2400"/>
                <a:t>答：</a:t>
              </a:r>
              <a:r>
                <a:rPr lang="zh-CN" altLang="en-US" sz="2400">
                  <a:sym typeface="+mn-ea"/>
                </a:rPr>
                <a:t>EV= 5*90=450</a:t>
              </a:r>
              <a:endParaRPr lang="en-US" altLang="zh-CN"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9075" y="83185"/>
            <a:ext cx="1941195" cy="1014730"/>
          </a:xfrm>
          <a:prstGeom prst="rect">
            <a:avLst/>
          </a:prstGeom>
          <a:noFill/>
        </p:spPr>
        <p:txBody>
          <a:bodyPr wrap="square" rtlCol="0">
            <a:spAutoFit/>
          </a:bodyPr>
          <a:p>
            <a:r>
              <a:rPr lang="en-US" altLang="zh-CN" sz="6000">
                <a:solidFill>
                  <a:srgbClr val="7D8EC3"/>
                </a:solidFill>
                <a:latin typeface="方正粗黑宋简体" charset="-122"/>
                <a:ea typeface="方正粗黑宋简体" charset="-122"/>
              </a:rPr>
              <a:t>02</a:t>
            </a:r>
            <a:endParaRPr lang="en-US" altLang="zh-CN" sz="6000">
              <a:solidFill>
                <a:srgbClr val="7D8EC3"/>
              </a:solidFill>
              <a:latin typeface="方正粗黑宋简体" charset="-122"/>
              <a:ea typeface="方正粗黑宋简体" charset="-122"/>
            </a:endParaRPr>
          </a:p>
        </p:txBody>
      </p:sp>
      <p:sp>
        <p:nvSpPr>
          <p:cNvPr id="92" name="文本框 91"/>
          <p:cNvSpPr txBox="1"/>
          <p:nvPr/>
        </p:nvSpPr>
        <p:spPr>
          <a:xfrm>
            <a:off x="1442085" y="267970"/>
            <a:ext cx="4909820" cy="645160"/>
          </a:xfrm>
          <a:prstGeom prst="rect">
            <a:avLst/>
          </a:prstGeom>
          <a:noFill/>
        </p:spPr>
        <p:txBody>
          <a:bodyPr wrap="square" rtlCol="0">
            <a:spAutoFit/>
          </a:bodyPr>
          <a:p>
            <a:r>
              <a:rPr lang="zh-CN" altLang="en-US" sz="3600" b="1">
                <a:solidFill>
                  <a:srgbClr val="7D8EC3"/>
                </a:solidFill>
                <a:latin typeface="方正粗黑宋简体" charset="-122"/>
                <a:ea typeface="方正粗黑宋简体" charset="-122"/>
              </a:rPr>
              <a:t>挣值方法的基本参数</a:t>
            </a:r>
            <a:endParaRPr lang="zh-CN" altLang="en-US" sz="3600" b="1">
              <a:solidFill>
                <a:srgbClr val="7D8EC3"/>
              </a:solidFill>
              <a:latin typeface="方正粗黑宋简体" charset="-122"/>
              <a:ea typeface="方正粗黑宋简体" charset="-122"/>
            </a:endParaRPr>
          </a:p>
        </p:txBody>
      </p:sp>
      <p:sp>
        <p:nvSpPr>
          <p:cNvPr id="9" name="矩形 8"/>
          <p:cNvSpPr/>
          <p:nvPr/>
        </p:nvSpPr>
        <p:spPr>
          <a:xfrm>
            <a:off x="394970" y="913130"/>
            <a:ext cx="11247120" cy="1262380"/>
          </a:xfrm>
          <a:prstGeom prst="rect">
            <a:avLst/>
          </a:prstGeom>
          <a:solidFill>
            <a:schemeClr val="accent1">
              <a:lumMod val="40000"/>
              <a:lumOff val="60000"/>
            </a:schemeClr>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94970" y="3914775"/>
            <a:ext cx="11247120" cy="1350010"/>
          </a:xfrm>
          <a:prstGeom prst="rect">
            <a:avLst/>
          </a:prstGeom>
          <a:solidFill>
            <a:srgbClr val="E1BEE7"/>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649605" y="948690"/>
            <a:ext cx="10711180" cy="883920"/>
          </a:xfrm>
          <a:prstGeom prst="rect">
            <a:avLst/>
          </a:prstGeom>
          <a:noFill/>
        </p:spPr>
        <p:txBody>
          <a:bodyPr wrap="square" rtlCol="0">
            <a:spAutoFit/>
          </a:bodyPr>
          <a:p>
            <a:pPr>
              <a:lnSpc>
                <a:spcPct val="130000"/>
              </a:lnSpc>
            </a:pPr>
            <a:r>
              <a:rPr lang="en-US" altLang="zh-CN" sz="2000"/>
              <a:t>ACWP</a:t>
            </a:r>
            <a:r>
              <a:rPr lang="zh-CN" altLang="en-US"/>
              <a:t>（</a:t>
            </a:r>
            <a:r>
              <a:rPr lang="en-US" altLang="zh-CN">
                <a:sym typeface="+mn-ea"/>
              </a:rPr>
              <a:t>已完成工作量的实际费用</a:t>
            </a:r>
            <a:r>
              <a:rPr lang="zh-CN" altLang="en-US"/>
              <a:t>）</a:t>
            </a:r>
            <a:r>
              <a:rPr lang="en-US" altLang="zh-CN"/>
              <a:t>:</a:t>
            </a:r>
            <a:r>
              <a:rPr lang="en-US" altLang="zh-CN">
                <a:sym typeface="+mn-ea"/>
              </a:rPr>
              <a:t>ACWP</a:t>
            </a:r>
            <a:r>
              <a:rPr lang="en-US" altLang="zh-CN"/>
              <a:t>指项目实施过程中某阶段实际完成的工作量所消耗的工时（或费用）。ACWP主要反映项目执行的实际消耗指标。</a:t>
            </a:r>
            <a:r>
              <a:rPr lang="en-US" altLang="zh-CN" sz="2000">
                <a:solidFill>
                  <a:srgbClr val="FF0000"/>
                </a:solidFill>
              </a:rPr>
              <a:t>(ACMP</a:t>
            </a:r>
            <a:r>
              <a:rPr lang="zh-CN" altLang="en-US" sz="2000">
                <a:solidFill>
                  <a:srgbClr val="FF0000"/>
                </a:solidFill>
              </a:rPr>
              <a:t>也称为</a:t>
            </a:r>
            <a:r>
              <a:rPr lang="en-US" altLang="zh-CN" sz="2000">
                <a:solidFill>
                  <a:srgbClr val="FF0000"/>
                </a:solidFill>
              </a:rPr>
              <a:t>AC</a:t>
            </a:r>
            <a:r>
              <a:rPr lang="zh-CN" altLang="en-US" sz="2000">
                <a:solidFill>
                  <a:srgbClr val="FF0000"/>
                </a:solidFill>
              </a:rPr>
              <a:t>，即实际成本</a:t>
            </a:r>
            <a:r>
              <a:rPr lang="en-US" altLang="zh-CN" sz="2000">
                <a:solidFill>
                  <a:srgbClr val="FF0000"/>
                </a:solidFill>
              </a:rPr>
              <a:t>)</a:t>
            </a:r>
            <a:endParaRPr lang="en-US" altLang="zh-CN" sz="2000">
              <a:solidFill>
                <a:srgbClr val="FF0000"/>
              </a:solidFill>
            </a:endParaRPr>
          </a:p>
        </p:txBody>
      </p:sp>
      <p:sp>
        <p:nvSpPr>
          <p:cNvPr id="16" name="文本框 15"/>
          <p:cNvSpPr txBox="1"/>
          <p:nvPr/>
        </p:nvSpPr>
        <p:spPr>
          <a:xfrm>
            <a:off x="394970" y="2374900"/>
            <a:ext cx="11246485" cy="1337945"/>
          </a:xfrm>
          <a:prstGeom prst="rect">
            <a:avLst/>
          </a:prstGeom>
          <a:solidFill>
            <a:schemeClr val="accent5">
              <a:lumMod val="20000"/>
              <a:lumOff val="80000"/>
            </a:schemeClr>
          </a:solidFill>
        </p:spPr>
        <p:txBody>
          <a:bodyPr wrap="square" rtlCol="0">
            <a:spAutoFit/>
          </a:bodyPr>
          <a:p>
            <a:pPr>
              <a:lnSpc>
                <a:spcPct val="150000"/>
              </a:lnSpc>
            </a:pPr>
            <a:r>
              <a:rPr lang="en-US" altLang="zh-CN">
                <a:sym typeface="+mn-ea"/>
              </a:rPr>
              <a:t>ACWP</a:t>
            </a:r>
            <a:r>
              <a:rPr lang="zh-CN" altLang="en-US">
                <a:sym typeface="+mn-ea"/>
              </a:rPr>
              <a:t>白话解释：</a:t>
            </a:r>
            <a:r>
              <a:rPr lang="en-US" altLang="zh-CN">
                <a:sym typeface="+mn-ea"/>
              </a:rPr>
              <a:t>到目前为止所完成工作的实际成本。它表示“到日期为止所完成工作的实际成本。”说明了“到该日期为止实际花了多少钱”) </a:t>
            </a:r>
            <a:r>
              <a:rPr lang="zh-CN" altLang="en-US">
                <a:sym typeface="+mn-ea"/>
              </a:rPr>
              <a:t>如：</a:t>
            </a:r>
            <a:r>
              <a:rPr lang="en-US" altLang="zh-CN">
                <a:sym typeface="+mn-ea"/>
              </a:rPr>
              <a:t>4*90=360</a:t>
            </a:r>
            <a:endParaRPr lang="en-US" altLang="zh-CN">
              <a:sym typeface="+mn-ea"/>
            </a:endParaRPr>
          </a:p>
          <a:p>
            <a:pPr>
              <a:lnSpc>
                <a:spcPct val="150000"/>
              </a:lnSpc>
            </a:pPr>
            <a:endParaRPr lang="zh-CN" altLang="en-US"/>
          </a:p>
        </p:txBody>
      </p:sp>
      <p:sp>
        <p:nvSpPr>
          <p:cNvPr id="18" name="文本框 17"/>
          <p:cNvSpPr txBox="1"/>
          <p:nvPr/>
        </p:nvSpPr>
        <p:spPr>
          <a:xfrm>
            <a:off x="472440" y="3914775"/>
            <a:ext cx="11158220" cy="1280160"/>
          </a:xfrm>
          <a:prstGeom prst="rect">
            <a:avLst/>
          </a:prstGeom>
          <a:solidFill>
            <a:srgbClr val="E1BEE7"/>
          </a:solidFill>
        </p:spPr>
        <p:txBody>
          <a:bodyPr wrap="square" rtlCol="0">
            <a:spAutoFit/>
          </a:bodyPr>
          <a:p>
            <a:pPr>
              <a:lnSpc>
                <a:spcPct val="130000"/>
              </a:lnSpc>
            </a:pPr>
            <a:r>
              <a:rPr lang="en-US" altLang="zh-CN" sz="2000">
                <a:sym typeface="+mn-ea"/>
              </a:rPr>
              <a:t>BCWP</a:t>
            </a:r>
            <a:r>
              <a:rPr lang="zh-CN" altLang="en-US"/>
              <a:t>（</a:t>
            </a:r>
            <a:r>
              <a:rPr lang="en-US" altLang="zh-CN">
                <a:sym typeface="+mn-ea"/>
              </a:rPr>
              <a:t>已完工作量的预算成本</a:t>
            </a:r>
            <a:r>
              <a:rPr lang="zh-CN" altLang="en-US"/>
              <a:t>）</a:t>
            </a:r>
            <a:r>
              <a:rPr lang="en-US" altLang="zh-CN"/>
              <a:t>:</a:t>
            </a:r>
            <a:r>
              <a:rPr lang="en-US" altLang="zh-CN">
                <a:sym typeface="+mn-ea"/>
              </a:rPr>
              <a:t>BCWP是指项目实施过程中某阶段按实际完成工作量及按预算定额计算出来的费用，即挣得值(Earned Value),或称挣值、盈值和挣得值。</a:t>
            </a:r>
            <a:r>
              <a:rPr lang="en-US" altLang="zh-CN" sz="2000">
                <a:solidFill>
                  <a:srgbClr val="FF0000"/>
                </a:solidFill>
                <a:sym typeface="+mn-ea"/>
              </a:rPr>
              <a:t>(BCMP</a:t>
            </a:r>
            <a:r>
              <a:rPr lang="zh-CN" altLang="en-US" sz="2000">
                <a:solidFill>
                  <a:srgbClr val="FF0000"/>
                </a:solidFill>
                <a:sym typeface="+mn-ea"/>
              </a:rPr>
              <a:t>也称为</a:t>
            </a:r>
            <a:r>
              <a:rPr lang="en-US" altLang="zh-CN" sz="2000">
                <a:solidFill>
                  <a:srgbClr val="FF0000"/>
                </a:solidFill>
                <a:sym typeface="+mn-ea"/>
              </a:rPr>
              <a:t>EV</a:t>
            </a:r>
            <a:r>
              <a:rPr lang="zh-CN" altLang="en-US" sz="2000">
                <a:solidFill>
                  <a:srgbClr val="FF0000"/>
                </a:solidFill>
                <a:sym typeface="+mn-ea"/>
              </a:rPr>
              <a:t>，即挣值</a:t>
            </a:r>
            <a:r>
              <a:rPr lang="en-US" altLang="zh-CN" sz="2000">
                <a:solidFill>
                  <a:srgbClr val="FF0000"/>
                </a:solidFill>
                <a:sym typeface="+mn-ea"/>
              </a:rPr>
              <a:t>)</a:t>
            </a:r>
            <a:endParaRPr lang="en-US" altLang="zh-CN" sz="2000"/>
          </a:p>
          <a:p>
            <a:pPr>
              <a:lnSpc>
                <a:spcPct val="130000"/>
              </a:lnSpc>
            </a:pPr>
            <a:r>
              <a:rPr lang="en-US" altLang="zh-CN">
                <a:sym typeface="+mn-ea"/>
              </a:rPr>
              <a:t>BCWP的计算公式为：ＢＣＷＰ=已完工作量×预算定额。</a:t>
            </a:r>
            <a:r>
              <a:rPr lang="en-US" altLang="zh-CN" sz="2000">
                <a:solidFill>
                  <a:srgbClr val="FF0000"/>
                </a:solidFill>
                <a:sym typeface="+mn-ea"/>
              </a:rPr>
              <a:t>(</a:t>
            </a:r>
            <a:r>
              <a:rPr lang="en-US" altLang="zh-CN" sz="2000">
                <a:solidFill>
                  <a:srgbClr val="FF0000"/>
                </a:solidFill>
                <a:sym typeface="+mn-ea"/>
              </a:rPr>
              <a:t>实质是将已完成的工作量用预算费用来度量</a:t>
            </a:r>
            <a:r>
              <a:rPr lang="en-US" altLang="zh-CN" sz="2000">
                <a:solidFill>
                  <a:srgbClr val="FF0000"/>
                </a:solidFill>
                <a:sym typeface="+mn-ea"/>
              </a:rPr>
              <a:t>)</a:t>
            </a:r>
            <a:endParaRPr lang="en-US" altLang="zh-CN" sz="2000">
              <a:solidFill>
                <a:srgbClr val="FF0000"/>
              </a:solidFill>
              <a:sym typeface="+mn-ea"/>
            </a:endParaRPr>
          </a:p>
        </p:txBody>
      </p:sp>
      <p:sp>
        <p:nvSpPr>
          <p:cNvPr id="20" name="文本框 19"/>
          <p:cNvSpPr txBox="1"/>
          <p:nvPr/>
        </p:nvSpPr>
        <p:spPr>
          <a:xfrm>
            <a:off x="395605" y="5382260"/>
            <a:ext cx="11246485" cy="922020"/>
          </a:xfrm>
          <a:prstGeom prst="rect">
            <a:avLst/>
          </a:prstGeom>
          <a:solidFill>
            <a:srgbClr val="F2DFEC"/>
          </a:solidFill>
        </p:spPr>
        <p:txBody>
          <a:bodyPr wrap="square" rtlCol="0">
            <a:spAutoFit/>
          </a:bodyPr>
          <a:p>
            <a:pPr>
              <a:lnSpc>
                <a:spcPct val="150000"/>
              </a:lnSpc>
            </a:pPr>
            <a:r>
              <a:rPr lang="en-US" altLang="zh-CN">
                <a:sym typeface="+mn-ea"/>
              </a:rPr>
              <a:t>BCWP</a:t>
            </a:r>
            <a:r>
              <a:rPr lang="zh-CN" altLang="en-US">
                <a:sym typeface="+mn-ea"/>
              </a:rPr>
              <a:t>白话解释：</a:t>
            </a:r>
            <a:r>
              <a:rPr lang="en-US" altLang="zh-CN">
                <a:sym typeface="+mn-ea"/>
              </a:rPr>
              <a:t>已完成工作的预算成本，到目前为止已经完成的工作的原来预期成本。</a:t>
            </a:r>
            <a:endParaRPr lang="en-US" altLang="zh-CN">
              <a:sym typeface="+mn-ea"/>
            </a:endParaRPr>
          </a:p>
          <a:p>
            <a:pPr>
              <a:lnSpc>
                <a:spcPct val="150000"/>
              </a:lnSpc>
            </a:pPr>
            <a:r>
              <a:rPr lang="en-US" altLang="zh-CN">
                <a:sym typeface="+mn-ea"/>
              </a:rPr>
              <a:t>它表示“到该日期为止完成了多少工作？” </a:t>
            </a:r>
            <a:r>
              <a:rPr lang="zh-CN" altLang="en-US">
                <a:sym typeface="+mn-ea"/>
              </a:rPr>
              <a:t>如：</a:t>
            </a:r>
            <a:r>
              <a:rPr lang="en-US" altLang="zh-CN">
                <a:sym typeface="+mn-ea"/>
              </a:rPr>
              <a:t>5*90=450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0" grpId="0" bldLvl="0" animBg="1"/>
      <p:bldP spid="2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9075" y="83185"/>
            <a:ext cx="1941195" cy="1014730"/>
          </a:xfrm>
          <a:prstGeom prst="rect">
            <a:avLst/>
          </a:prstGeom>
          <a:noFill/>
        </p:spPr>
        <p:txBody>
          <a:bodyPr wrap="square" rtlCol="0">
            <a:spAutoFit/>
          </a:bodyPr>
          <a:p>
            <a:r>
              <a:rPr lang="en-US" altLang="zh-CN" sz="6000">
                <a:solidFill>
                  <a:srgbClr val="7D8EC3"/>
                </a:solidFill>
                <a:latin typeface="方正粗黑宋简体" charset="-122"/>
                <a:ea typeface="方正粗黑宋简体" charset="-122"/>
              </a:rPr>
              <a:t>02</a:t>
            </a:r>
            <a:endParaRPr lang="en-US" altLang="zh-CN" sz="6000">
              <a:solidFill>
                <a:srgbClr val="7D8EC3"/>
              </a:solidFill>
              <a:latin typeface="方正粗黑宋简体" charset="-122"/>
              <a:ea typeface="方正粗黑宋简体" charset="-122"/>
            </a:endParaRPr>
          </a:p>
        </p:txBody>
      </p:sp>
      <p:sp>
        <p:nvSpPr>
          <p:cNvPr id="92" name="文本框 91"/>
          <p:cNvSpPr txBox="1"/>
          <p:nvPr/>
        </p:nvSpPr>
        <p:spPr>
          <a:xfrm>
            <a:off x="1442085" y="267970"/>
            <a:ext cx="4909820" cy="645160"/>
          </a:xfrm>
          <a:prstGeom prst="rect">
            <a:avLst/>
          </a:prstGeom>
          <a:noFill/>
        </p:spPr>
        <p:txBody>
          <a:bodyPr wrap="square" rtlCol="0">
            <a:spAutoFit/>
          </a:bodyPr>
          <a:p>
            <a:r>
              <a:rPr lang="zh-CN" altLang="en-US" sz="3600" b="1">
                <a:solidFill>
                  <a:srgbClr val="7D8EC3"/>
                </a:solidFill>
                <a:latin typeface="方正粗黑宋简体" charset="-122"/>
                <a:ea typeface="方正粗黑宋简体" charset="-122"/>
              </a:rPr>
              <a:t>挣值方法的基本参数</a:t>
            </a:r>
            <a:endParaRPr lang="zh-CN" altLang="en-US" sz="3600" b="1">
              <a:solidFill>
                <a:srgbClr val="7D8EC3"/>
              </a:solidFill>
              <a:latin typeface="方正粗黑宋简体" charset="-122"/>
              <a:ea typeface="方正粗黑宋简体" charset="-122"/>
            </a:endParaRPr>
          </a:p>
        </p:txBody>
      </p:sp>
      <p:sp>
        <p:nvSpPr>
          <p:cNvPr id="9" name="矩形 8"/>
          <p:cNvSpPr/>
          <p:nvPr/>
        </p:nvSpPr>
        <p:spPr>
          <a:xfrm>
            <a:off x="394970" y="913130"/>
            <a:ext cx="11247120" cy="2256155"/>
          </a:xfrm>
          <a:prstGeom prst="rect">
            <a:avLst/>
          </a:prstGeom>
          <a:solidFill>
            <a:schemeClr val="accent4">
              <a:lumMod val="40000"/>
              <a:lumOff val="60000"/>
            </a:schemeClr>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662305" y="964565"/>
            <a:ext cx="10980420" cy="2286000"/>
          </a:xfrm>
          <a:prstGeom prst="rect">
            <a:avLst/>
          </a:prstGeom>
          <a:noFill/>
        </p:spPr>
        <p:txBody>
          <a:bodyPr wrap="square" rtlCol="0">
            <a:spAutoFit/>
          </a:bodyPr>
          <a:p>
            <a:pPr>
              <a:lnSpc>
                <a:spcPct val="150000"/>
              </a:lnSpc>
            </a:pPr>
            <a:r>
              <a:rPr lang="en-US" altLang="zh-CN" sz="2000"/>
              <a:t>BCWS</a:t>
            </a:r>
            <a:r>
              <a:rPr lang="zh-CN" altLang="en-US"/>
              <a:t>（</a:t>
            </a:r>
            <a:r>
              <a:rPr lang="en-US" altLang="zh-CN">
                <a:sym typeface="+mn-ea"/>
              </a:rPr>
              <a:t>计划工作量的预算费用</a:t>
            </a:r>
            <a:r>
              <a:rPr lang="zh-CN" altLang="en-US"/>
              <a:t>）</a:t>
            </a:r>
            <a:r>
              <a:rPr lang="en-US" altLang="zh-CN"/>
              <a:t>:BCWS是指项目实施过程中某阶段计划要求完成的工作量所需的预算费用。计算公式为：BCWS=计划工作量×预算定额。BCWS主要是反映进度计划应当完成的工作量(用费用表示)。</a:t>
            </a:r>
            <a:endParaRPr lang="en-US" altLang="zh-CN"/>
          </a:p>
          <a:p>
            <a:pPr>
              <a:lnSpc>
                <a:spcPct val="150000"/>
              </a:lnSpc>
            </a:pPr>
            <a:r>
              <a:rPr lang="en-US" altLang="zh-CN"/>
              <a:t>BCWS是与时间相联系的，当考虑资金累计曲线时，是在 项目预算s曲线上的某一点的值。当考虑某一项作业或某一时间段时，例如某一月份，bcws是该作业或该月份包含作业的预算费用。</a:t>
            </a:r>
            <a:r>
              <a:rPr lang="en-US" altLang="zh-CN" sz="2000">
                <a:solidFill>
                  <a:srgbClr val="FF0000"/>
                </a:solidFill>
              </a:rPr>
              <a:t>(BCWS</a:t>
            </a:r>
            <a:r>
              <a:rPr lang="zh-CN" altLang="en-US" sz="2000">
                <a:solidFill>
                  <a:srgbClr val="FF0000"/>
                </a:solidFill>
              </a:rPr>
              <a:t>也称为</a:t>
            </a:r>
            <a:r>
              <a:rPr lang="en-US" altLang="zh-CN" sz="2000">
                <a:solidFill>
                  <a:srgbClr val="FF0000"/>
                </a:solidFill>
              </a:rPr>
              <a:t>PV,</a:t>
            </a:r>
            <a:r>
              <a:rPr lang="zh-CN" altLang="en-US" sz="2000">
                <a:solidFill>
                  <a:srgbClr val="FF0000"/>
                </a:solidFill>
              </a:rPr>
              <a:t>即计划值</a:t>
            </a:r>
            <a:r>
              <a:rPr lang="en-US" altLang="zh-CN" sz="2000">
                <a:solidFill>
                  <a:srgbClr val="FF0000"/>
                </a:solidFill>
              </a:rPr>
              <a:t>)</a:t>
            </a:r>
            <a:endParaRPr lang="en-US" altLang="zh-CN" sz="2000">
              <a:solidFill>
                <a:srgbClr val="FF0000"/>
              </a:solidFill>
            </a:endParaRPr>
          </a:p>
        </p:txBody>
      </p:sp>
      <p:sp>
        <p:nvSpPr>
          <p:cNvPr id="16" name="文本框 15"/>
          <p:cNvSpPr txBox="1"/>
          <p:nvPr/>
        </p:nvSpPr>
        <p:spPr>
          <a:xfrm>
            <a:off x="395605" y="3966845"/>
            <a:ext cx="11246485" cy="922020"/>
          </a:xfrm>
          <a:prstGeom prst="rect">
            <a:avLst/>
          </a:prstGeom>
          <a:solidFill>
            <a:schemeClr val="accent4">
              <a:lumMod val="20000"/>
              <a:lumOff val="80000"/>
            </a:schemeClr>
          </a:solidFill>
        </p:spPr>
        <p:txBody>
          <a:bodyPr wrap="square" rtlCol="0">
            <a:spAutoFit/>
          </a:bodyPr>
          <a:p>
            <a:pPr>
              <a:lnSpc>
                <a:spcPct val="150000"/>
              </a:lnSpc>
            </a:pPr>
            <a:r>
              <a:rPr lang="en-US" altLang="zh-CN">
                <a:sym typeface="+mn-ea"/>
              </a:rPr>
              <a:t>BCWS白话解释：到目前为止的总预算成本。</a:t>
            </a:r>
            <a:endParaRPr lang="en-US" altLang="zh-CN">
              <a:sym typeface="+mn-ea"/>
            </a:endParaRPr>
          </a:p>
          <a:p>
            <a:pPr>
              <a:lnSpc>
                <a:spcPct val="150000"/>
              </a:lnSpc>
            </a:pPr>
            <a:r>
              <a:rPr lang="en-US" altLang="zh-CN">
                <a:sym typeface="+mn-ea"/>
              </a:rPr>
              <a:t>它表示“到目前为止原来计划成本是多少？”或者“到该日期为止</a:t>
            </a:r>
            <a:r>
              <a:rPr lang="en-US" altLang="zh-CN">
                <a:solidFill>
                  <a:srgbClr val="FF0000"/>
                </a:solidFill>
                <a:sym typeface="+mn-ea"/>
              </a:rPr>
              <a:t>应该完成</a:t>
            </a:r>
            <a:r>
              <a:rPr lang="en-US" altLang="zh-CN">
                <a:sym typeface="+mn-ea"/>
              </a:rPr>
              <a:t>的工作是多少？” </a:t>
            </a:r>
            <a:r>
              <a:rPr lang="zh-CN" altLang="en-US">
                <a:sym typeface="+mn-ea"/>
              </a:rPr>
              <a:t>如：</a:t>
            </a:r>
            <a:r>
              <a:rPr lang="en-US" altLang="zh-CN">
                <a:sym typeface="+mn-ea"/>
              </a:rPr>
              <a:t>5*100=</a:t>
            </a:r>
            <a:r>
              <a:rPr lang="en-US">
                <a:sym typeface="+mn-ea"/>
              </a:rPr>
              <a:t>500</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9075" y="83185"/>
            <a:ext cx="1941195" cy="1014730"/>
          </a:xfrm>
          <a:prstGeom prst="rect">
            <a:avLst/>
          </a:prstGeom>
          <a:noFill/>
        </p:spPr>
        <p:txBody>
          <a:bodyPr wrap="square" rtlCol="0">
            <a:spAutoFit/>
          </a:bodyPr>
          <a:p>
            <a:r>
              <a:rPr lang="en-US" altLang="zh-CN" sz="6000">
                <a:solidFill>
                  <a:srgbClr val="7D8EC3"/>
                </a:solidFill>
                <a:latin typeface="方正粗黑宋简体" charset="-122"/>
                <a:ea typeface="方正粗黑宋简体" charset="-122"/>
              </a:rPr>
              <a:t>03</a:t>
            </a:r>
            <a:endParaRPr lang="en-US" altLang="zh-CN" sz="6000">
              <a:solidFill>
                <a:srgbClr val="7D8EC3"/>
              </a:solidFill>
              <a:latin typeface="方正粗黑宋简体" charset="-122"/>
              <a:ea typeface="方正粗黑宋简体" charset="-122"/>
            </a:endParaRPr>
          </a:p>
        </p:txBody>
      </p:sp>
      <p:sp>
        <p:nvSpPr>
          <p:cNvPr id="92" name="文本框 91"/>
          <p:cNvSpPr txBox="1"/>
          <p:nvPr/>
        </p:nvSpPr>
        <p:spPr>
          <a:xfrm>
            <a:off x="1442085" y="267970"/>
            <a:ext cx="7374255" cy="645160"/>
          </a:xfrm>
          <a:prstGeom prst="rect">
            <a:avLst/>
          </a:prstGeom>
          <a:noFill/>
        </p:spPr>
        <p:txBody>
          <a:bodyPr wrap="square" rtlCol="0">
            <a:spAutoFit/>
          </a:bodyPr>
          <a:p>
            <a:r>
              <a:rPr lang="zh-CN" altLang="en-US" sz="3600" b="1">
                <a:solidFill>
                  <a:srgbClr val="7D8EC3"/>
                </a:solidFill>
                <a:latin typeface="方正粗黑宋简体" charset="-122"/>
                <a:ea typeface="方正粗黑宋简体" charset="-122"/>
              </a:rPr>
              <a:t>挣值分析法的四个评价指标</a:t>
            </a:r>
            <a:endParaRPr lang="zh-CN" altLang="en-US" sz="3600" b="1">
              <a:solidFill>
                <a:srgbClr val="7D8EC3"/>
              </a:solidFill>
              <a:latin typeface="方正粗黑宋简体" charset="-122"/>
              <a:ea typeface="方正粗黑宋简体" charset="-122"/>
            </a:endParaRPr>
          </a:p>
        </p:txBody>
      </p:sp>
      <p:sp>
        <p:nvSpPr>
          <p:cNvPr id="14" name="文本框 13"/>
          <p:cNvSpPr txBox="1"/>
          <p:nvPr/>
        </p:nvSpPr>
        <p:spPr>
          <a:xfrm>
            <a:off x="394335" y="852805"/>
            <a:ext cx="11657965" cy="491490"/>
          </a:xfrm>
          <a:prstGeom prst="rect">
            <a:avLst/>
          </a:prstGeom>
          <a:noFill/>
        </p:spPr>
        <p:txBody>
          <a:bodyPr wrap="square" rtlCol="0">
            <a:spAutoFit/>
          </a:bodyPr>
          <a:p>
            <a:pPr>
              <a:lnSpc>
                <a:spcPct val="130000"/>
              </a:lnSpc>
            </a:pPr>
            <a:r>
              <a:rPr sz="2000" b="1">
                <a:latin typeface="+mn-ea"/>
                <a:cs typeface="+mn-ea"/>
                <a:sym typeface="+mn-ea"/>
              </a:rPr>
              <a:t>四个评价指标：</a:t>
            </a:r>
            <a:r>
              <a:rPr sz="2000" b="1">
                <a:latin typeface="+mn-ea"/>
                <a:cs typeface="+mn-ea"/>
              </a:rPr>
              <a:t>进度偏差（SV）、成本偏差（CV）、成本执行指数（CPI）和进度执行指标（SPI）</a:t>
            </a:r>
            <a:endParaRPr sz="2000" b="1">
              <a:latin typeface="+mn-ea"/>
              <a:cs typeface="+mn-ea"/>
            </a:endParaRPr>
          </a:p>
        </p:txBody>
      </p:sp>
      <p:grpSp>
        <p:nvGrpSpPr>
          <p:cNvPr id="5" name="组合 4"/>
          <p:cNvGrpSpPr/>
          <p:nvPr/>
        </p:nvGrpSpPr>
        <p:grpSpPr>
          <a:xfrm rot="0">
            <a:off x="351155" y="1439545"/>
            <a:ext cx="11247120" cy="1517046"/>
            <a:chOff x="744" y="5623"/>
            <a:chExt cx="17712" cy="2510"/>
          </a:xfrm>
        </p:grpSpPr>
        <p:sp>
          <p:nvSpPr>
            <p:cNvPr id="3" name="矩形 2"/>
            <p:cNvSpPr/>
            <p:nvPr/>
          </p:nvSpPr>
          <p:spPr>
            <a:xfrm>
              <a:off x="744" y="5623"/>
              <a:ext cx="17712" cy="1988"/>
            </a:xfrm>
            <a:prstGeom prst="rect">
              <a:avLst/>
            </a:prstGeom>
            <a:solidFill>
              <a:srgbClr val="9DC3E6"/>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166" y="5760"/>
              <a:ext cx="16165" cy="2373"/>
            </a:xfrm>
            <a:prstGeom prst="rect">
              <a:avLst/>
            </a:prstGeom>
            <a:noFill/>
            <a:ln>
              <a:noFill/>
            </a:ln>
          </p:spPr>
          <p:txBody>
            <a:bodyPr wrap="square" rtlCol="0">
              <a:spAutoFit/>
            </a:bodyPr>
            <a:p>
              <a:pPr>
                <a:lnSpc>
                  <a:spcPct val="130000"/>
                </a:lnSpc>
              </a:pPr>
              <a:r>
                <a:rPr lang="en-US" altLang="zh-CN">
                  <a:sym typeface="+mn-ea"/>
                </a:rPr>
                <a:t>进度偏差（SV，Schedule Variance）SV是指检查日期EV和PV之间的差异：</a:t>
              </a:r>
              <a:r>
                <a:rPr lang="en-US" altLang="zh-CN" sz="1800">
                  <a:solidFill>
                    <a:srgbClr val="FF0000"/>
                  </a:solidFill>
                  <a:sym typeface="+mn-ea"/>
                </a:rPr>
                <a:t> SV=EV-PV=BCWP-BCWS </a:t>
              </a:r>
              <a:r>
                <a:rPr lang="en-US" altLang="zh-CN">
                  <a:sym typeface="+mn-ea"/>
                </a:rPr>
                <a:t>当SV为正值时，表示进度提前； 当SV等于零时，表示实际与计划相符。 当SV为负值时，表示进度延误。</a:t>
              </a:r>
              <a:endParaRPr lang="en-US" altLang="zh-CN">
                <a:sym typeface="+mn-ea"/>
              </a:endParaRPr>
            </a:p>
            <a:p>
              <a:endParaRPr lang="zh-CN" altLang="en-US"/>
            </a:p>
          </p:txBody>
        </p:sp>
      </p:grpSp>
      <p:pic>
        <p:nvPicPr>
          <p:cNvPr id="7" name="图片 6"/>
          <p:cNvPicPr>
            <a:picLocks noChangeAspect="1"/>
          </p:cNvPicPr>
          <p:nvPr/>
        </p:nvPicPr>
        <p:blipFill>
          <a:blip r:embed="rId1"/>
          <a:stretch>
            <a:fillRect/>
          </a:stretch>
        </p:blipFill>
        <p:spPr>
          <a:xfrm>
            <a:off x="151130" y="2691130"/>
            <a:ext cx="5390515" cy="4166870"/>
          </a:xfrm>
          <a:prstGeom prst="rect">
            <a:avLst/>
          </a:prstGeom>
        </p:spPr>
      </p:pic>
      <p:sp>
        <p:nvSpPr>
          <p:cNvPr id="12" name="文本框 11"/>
          <p:cNvSpPr txBox="1"/>
          <p:nvPr/>
        </p:nvSpPr>
        <p:spPr>
          <a:xfrm>
            <a:off x="6369050" y="3002280"/>
            <a:ext cx="4331335" cy="2861310"/>
          </a:xfrm>
          <a:prstGeom prst="rect">
            <a:avLst/>
          </a:prstGeom>
          <a:solidFill>
            <a:schemeClr val="accent1">
              <a:lumMod val="20000"/>
              <a:lumOff val="80000"/>
            </a:schemeClr>
          </a:solidFill>
        </p:spPr>
        <p:txBody>
          <a:bodyPr wrap="square" rtlCol="0">
            <a:spAutoFit/>
          </a:bodyPr>
          <a:p>
            <a:r>
              <a:rPr lang="zh-CN" altLang="en-US"/>
              <a:t>煎饼果子实例：</a:t>
            </a:r>
            <a:endParaRPr lang="zh-CN" altLang="en-US"/>
          </a:p>
          <a:p>
            <a:endParaRPr lang="en-US" altLang="zh-CN"/>
          </a:p>
          <a:p>
            <a:r>
              <a:rPr lang="en-US" altLang="zh-CN"/>
              <a:t>BCWS:   </a:t>
            </a:r>
            <a:r>
              <a:rPr lang="en-US" altLang="zh-CN">
                <a:sym typeface="+mn-ea"/>
              </a:rPr>
              <a:t>5*100=</a:t>
            </a:r>
            <a:r>
              <a:rPr lang="en-US">
                <a:sym typeface="+mn-ea"/>
              </a:rPr>
              <a:t>500</a:t>
            </a:r>
            <a:endParaRPr lang="en-US"/>
          </a:p>
          <a:p>
            <a:endParaRPr lang="en-US" altLang="zh-CN"/>
          </a:p>
          <a:p>
            <a:r>
              <a:rPr lang="en-US" altLang="zh-CN"/>
              <a:t>BCWP:    </a:t>
            </a:r>
            <a:r>
              <a:rPr lang="en-US" altLang="zh-CN">
                <a:sym typeface="+mn-ea"/>
              </a:rPr>
              <a:t>5*90=</a:t>
            </a:r>
            <a:r>
              <a:rPr lang="en-US">
                <a:sym typeface="+mn-ea"/>
              </a:rPr>
              <a:t>450</a:t>
            </a:r>
            <a:endParaRPr lang="en-US">
              <a:sym typeface="+mn-ea"/>
            </a:endParaRPr>
          </a:p>
          <a:p>
            <a:endParaRPr lang="en-US">
              <a:sym typeface="+mn-ea"/>
            </a:endParaRPr>
          </a:p>
          <a:p>
            <a:r>
              <a:rPr lang="en-US"/>
              <a:t>SV=EV-PV=BCWP-BCWS=450-500=-50</a:t>
            </a:r>
            <a:endParaRPr lang="en-US"/>
          </a:p>
          <a:p>
            <a:endParaRPr lang="en-US"/>
          </a:p>
          <a:p>
            <a:r>
              <a:rPr lang="zh-CN" altLang="en-US"/>
              <a:t>偷懒了，进度延误！</a:t>
            </a:r>
            <a:endParaRPr lang="en-US"/>
          </a:p>
          <a:p>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9075" y="83185"/>
            <a:ext cx="1941195" cy="1014730"/>
          </a:xfrm>
          <a:prstGeom prst="rect">
            <a:avLst/>
          </a:prstGeom>
          <a:noFill/>
        </p:spPr>
        <p:txBody>
          <a:bodyPr wrap="square" rtlCol="0">
            <a:spAutoFit/>
          </a:bodyPr>
          <a:p>
            <a:r>
              <a:rPr lang="en-US" altLang="zh-CN" sz="6000">
                <a:solidFill>
                  <a:srgbClr val="7D8EC3"/>
                </a:solidFill>
                <a:latin typeface="方正粗黑宋简体" charset="-122"/>
                <a:ea typeface="方正粗黑宋简体" charset="-122"/>
              </a:rPr>
              <a:t>03</a:t>
            </a:r>
            <a:endParaRPr lang="en-US" altLang="zh-CN" sz="6000">
              <a:solidFill>
                <a:srgbClr val="7D8EC3"/>
              </a:solidFill>
              <a:latin typeface="方正粗黑宋简体" charset="-122"/>
              <a:ea typeface="方正粗黑宋简体" charset="-122"/>
            </a:endParaRPr>
          </a:p>
        </p:txBody>
      </p:sp>
      <p:sp>
        <p:nvSpPr>
          <p:cNvPr id="92" name="文本框 91"/>
          <p:cNvSpPr txBox="1"/>
          <p:nvPr/>
        </p:nvSpPr>
        <p:spPr>
          <a:xfrm>
            <a:off x="1442085" y="267970"/>
            <a:ext cx="7374255" cy="645160"/>
          </a:xfrm>
          <a:prstGeom prst="rect">
            <a:avLst/>
          </a:prstGeom>
          <a:noFill/>
        </p:spPr>
        <p:txBody>
          <a:bodyPr wrap="square" rtlCol="0">
            <a:spAutoFit/>
          </a:bodyPr>
          <a:p>
            <a:r>
              <a:rPr lang="zh-CN" altLang="en-US" sz="3600" b="1">
                <a:solidFill>
                  <a:srgbClr val="7D8EC3"/>
                </a:solidFill>
                <a:latin typeface="方正粗黑宋简体" charset="-122"/>
                <a:ea typeface="方正粗黑宋简体" charset="-122"/>
              </a:rPr>
              <a:t>挣值分析法的四个评价指标</a:t>
            </a:r>
            <a:endParaRPr lang="zh-CN" altLang="en-US" sz="3600" b="1">
              <a:solidFill>
                <a:srgbClr val="7D8EC3"/>
              </a:solidFill>
              <a:latin typeface="方正粗黑宋简体" charset="-122"/>
              <a:ea typeface="方正粗黑宋简体" charset="-122"/>
            </a:endParaRPr>
          </a:p>
        </p:txBody>
      </p:sp>
      <p:sp>
        <p:nvSpPr>
          <p:cNvPr id="14" name="文本框 13"/>
          <p:cNvSpPr txBox="1"/>
          <p:nvPr/>
        </p:nvSpPr>
        <p:spPr>
          <a:xfrm>
            <a:off x="394335" y="852805"/>
            <a:ext cx="11657965" cy="491490"/>
          </a:xfrm>
          <a:prstGeom prst="rect">
            <a:avLst/>
          </a:prstGeom>
          <a:noFill/>
        </p:spPr>
        <p:txBody>
          <a:bodyPr wrap="square" rtlCol="0">
            <a:spAutoFit/>
          </a:bodyPr>
          <a:p>
            <a:pPr>
              <a:lnSpc>
                <a:spcPct val="130000"/>
              </a:lnSpc>
            </a:pPr>
            <a:r>
              <a:rPr sz="2000" b="1">
                <a:latin typeface="+mn-ea"/>
                <a:cs typeface="+mn-ea"/>
                <a:sym typeface="+mn-ea"/>
              </a:rPr>
              <a:t>四个评价指标：</a:t>
            </a:r>
            <a:r>
              <a:rPr sz="2000" b="1">
                <a:latin typeface="+mn-ea"/>
                <a:cs typeface="+mn-ea"/>
              </a:rPr>
              <a:t>进度偏差（SV）、成本偏差（CV）、成本执行指数（CPI）和进度执行指标（SPI）</a:t>
            </a:r>
            <a:endParaRPr sz="2000" b="1">
              <a:latin typeface="+mn-ea"/>
              <a:cs typeface="+mn-ea"/>
            </a:endParaRPr>
          </a:p>
        </p:txBody>
      </p:sp>
      <p:pic>
        <p:nvPicPr>
          <p:cNvPr id="7" name="图片 6"/>
          <p:cNvPicPr>
            <a:picLocks noChangeAspect="1"/>
          </p:cNvPicPr>
          <p:nvPr/>
        </p:nvPicPr>
        <p:blipFill>
          <a:blip r:embed="rId1"/>
          <a:stretch>
            <a:fillRect/>
          </a:stretch>
        </p:blipFill>
        <p:spPr>
          <a:xfrm>
            <a:off x="151130" y="2691130"/>
            <a:ext cx="5390515" cy="4166870"/>
          </a:xfrm>
          <a:prstGeom prst="rect">
            <a:avLst/>
          </a:prstGeom>
        </p:spPr>
      </p:pic>
      <p:sp>
        <p:nvSpPr>
          <p:cNvPr id="12" name="文本框 11"/>
          <p:cNvSpPr txBox="1"/>
          <p:nvPr/>
        </p:nvSpPr>
        <p:spPr>
          <a:xfrm>
            <a:off x="6369050" y="3002280"/>
            <a:ext cx="4331335" cy="2861310"/>
          </a:xfrm>
          <a:prstGeom prst="rect">
            <a:avLst/>
          </a:prstGeom>
          <a:solidFill>
            <a:schemeClr val="accent1">
              <a:lumMod val="20000"/>
              <a:lumOff val="80000"/>
            </a:schemeClr>
          </a:solidFill>
        </p:spPr>
        <p:txBody>
          <a:bodyPr wrap="square" rtlCol="0">
            <a:spAutoFit/>
          </a:bodyPr>
          <a:p>
            <a:r>
              <a:rPr lang="zh-CN" altLang="en-US"/>
              <a:t>煎饼果子实例：</a:t>
            </a:r>
            <a:endParaRPr lang="zh-CN" altLang="en-US"/>
          </a:p>
          <a:p>
            <a:endParaRPr lang="en-US" altLang="zh-CN"/>
          </a:p>
          <a:p>
            <a:r>
              <a:rPr lang="en-US" altLang="zh-CN"/>
              <a:t>ACWP:   4</a:t>
            </a:r>
            <a:r>
              <a:rPr lang="en-US" altLang="zh-CN">
                <a:sym typeface="+mn-ea"/>
              </a:rPr>
              <a:t>*90=</a:t>
            </a:r>
            <a:r>
              <a:rPr lang="en-US">
                <a:sym typeface="+mn-ea"/>
              </a:rPr>
              <a:t>360</a:t>
            </a:r>
            <a:endParaRPr lang="en-US">
              <a:sym typeface="+mn-ea"/>
            </a:endParaRPr>
          </a:p>
          <a:p>
            <a:endParaRPr lang="en-US" altLang="zh-CN"/>
          </a:p>
          <a:p>
            <a:r>
              <a:rPr lang="en-US" altLang="zh-CN"/>
              <a:t>BCWP:    </a:t>
            </a:r>
            <a:r>
              <a:rPr lang="en-US" altLang="zh-CN">
                <a:sym typeface="+mn-ea"/>
              </a:rPr>
              <a:t>5*90=</a:t>
            </a:r>
            <a:r>
              <a:rPr lang="en-US">
                <a:sym typeface="+mn-ea"/>
              </a:rPr>
              <a:t>450</a:t>
            </a:r>
            <a:endParaRPr lang="en-US">
              <a:sym typeface="+mn-ea"/>
            </a:endParaRPr>
          </a:p>
          <a:p>
            <a:endParaRPr lang="en-US">
              <a:sym typeface="+mn-ea"/>
            </a:endParaRPr>
          </a:p>
          <a:p>
            <a:r>
              <a:rPr lang="en-US"/>
              <a:t>CV=EV-AC=BCWP-</a:t>
            </a:r>
            <a:r>
              <a:rPr lang="en-US" altLang="zh-CN">
                <a:sym typeface="+mn-ea"/>
              </a:rPr>
              <a:t>ACWP</a:t>
            </a:r>
            <a:r>
              <a:rPr lang="en-US"/>
              <a:t>=450-360=90 &gt;0</a:t>
            </a:r>
            <a:endParaRPr lang="en-US"/>
          </a:p>
          <a:p>
            <a:endParaRPr lang="en-US"/>
          </a:p>
          <a:p>
            <a:r>
              <a:rPr lang="en-US" altLang="zh-CN">
                <a:sym typeface="+mn-ea"/>
              </a:rPr>
              <a:t>结余或效率高</a:t>
            </a:r>
            <a:r>
              <a:rPr lang="zh-CN" altLang="en-US"/>
              <a:t>！</a:t>
            </a:r>
            <a:endParaRPr lang="en-US"/>
          </a:p>
          <a:p>
            <a:endParaRPr lang="en-US" altLang="zh-CN"/>
          </a:p>
        </p:txBody>
      </p:sp>
      <p:sp>
        <p:nvSpPr>
          <p:cNvPr id="6" name="矩形 5"/>
          <p:cNvSpPr/>
          <p:nvPr/>
        </p:nvSpPr>
        <p:spPr>
          <a:xfrm>
            <a:off x="394335" y="1419225"/>
            <a:ext cx="11247120" cy="1271905"/>
          </a:xfrm>
          <a:prstGeom prst="rect">
            <a:avLst/>
          </a:prstGeom>
          <a:solidFill>
            <a:srgbClr val="A3B1C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662305" y="1450340"/>
            <a:ext cx="10884535" cy="1115060"/>
          </a:xfrm>
          <a:prstGeom prst="rect">
            <a:avLst/>
          </a:prstGeom>
          <a:noFill/>
        </p:spPr>
        <p:txBody>
          <a:bodyPr wrap="square" rtlCol="0">
            <a:spAutoFit/>
          </a:bodyPr>
          <a:p>
            <a:pPr>
              <a:lnSpc>
                <a:spcPct val="120000"/>
              </a:lnSpc>
            </a:pPr>
            <a:r>
              <a:rPr lang="en-US" altLang="zh-CN"/>
              <a:t>成本偏差（CV，Cost Variance）。CV是指检查期间EV和AC之间的差异：</a:t>
            </a:r>
            <a:r>
              <a:rPr lang="en-US" altLang="zh-CN" sz="2000">
                <a:solidFill>
                  <a:srgbClr val="FF0000"/>
                </a:solidFill>
              </a:rPr>
              <a:t> CV=EV-AC=BCWP-ACWP</a:t>
            </a:r>
            <a:r>
              <a:rPr lang="en-US" altLang="zh-CN"/>
              <a:t> 当CV为正值时，表示实际消耗的人工（或费用）低于预算值，即有结余或效率高； 当CV等于零时，表示实际消耗的人工（或费用）等预算值； 当CV为负值时，表示实际消耗的人工（或费用）超出预算值或超支。</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190</Paragraphs>
  <Slides>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5" baseType="lpstr">
      <vt:lpstr>Arial</vt:lpstr>
      <vt:lpstr>宋体</vt:lpstr>
      <vt:lpstr>Wingdings</vt:lpstr>
      <vt:lpstr>浪漫雅圆</vt:lpstr>
      <vt:lpstr>方正粗黑宋简体</vt:lpstr>
      <vt:lpstr>等线</vt:lpstr>
      <vt:lpstr>Yu Gothic UI Light</vt:lpstr>
      <vt:lpstr>仿宋</vt:lpstr>
      <vt:lpstr>Calibri</vt:lpstr>
      <vt:lpstr>微软雅黑</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我大哥的iPad</cp:lastModifiedBy>
  <cp:revision>66</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2052-10.14.0</vt:lpwstr>
  </property>
</Properties>
</file>