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11" r:id="rId2"/>
    <p:sldId id="338" r:id="rId3"/>
    <p:sldId id="337" r:id="rId4"/>
    <p:sldId id="340" r:id="rId5"/>
    <p:sldId id="339"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80" r:id="rId19"/>
    <p:sldId id="381" r:id="rId20"/>
    <p:sldId id="382" r:id="rId21"/>
    <p:sldId id="354" r:id="rId22"/>
    <p:sldId id="355"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258" r:id="rId47"/>
    <p:sldId id="257" r:id="rId48"/>
    <p:sldId id="259" r:id="rId49"/>
    <p:sldId id="260" r:id="rId50"/>
    <p:sldId id="261" r:id="rId51"/>
    <p:sldId id="262" r:id="rId52"/>
    <p:sldId id="263" r:id="rId53"/>
    <p:sldId id="264" r:id="rId54"/>
    <p:sldId id="383" r:id="rId55"/>
    <p:sldId id="384" r:id="rId56"/>
    <p:sldId id="385" r:id="rId57"/>
    <p:sldId id="386" r:id="rId58"/>
    <p:sldId id="387" r:id="rId59"/>
    <p:sldId id="388" r:id="rId60"/>
    <p:sldId id="389" r:id="rId61"/>
    <p:sldId id="390" r:id="rId62"/>
    <p:sldId id="265" r:id="rId63"/>
    <p:sldId id="266" r:id="rId64"/>
    <p:sldId id="267" r:id="rId65"/>
    <p:sldId id="268" r:id="rId66"/>
    <p:sldId id="269" r:id="rId67"/>
    <p:sldId id="270" r:id="rId68"/>
    <p:sldId id="271" r:id="rId69"/>
    <p:sldId id="272" r:id="rId70"/>
    <p:sldId id="273" r:id="rId71"/>
    <p:sldId id="274" r:id="rId72"/>
    <p:sldId id="275" r:id="rId73"/>
    <p:sldId id="276" r:id="rId74"/>
    <p:sldId id="277" r:id="rId75"/>
    <p:sldId id="280" r:id="rId76"/>
    <p:sldId id="279" r:id="rId77"/>
    <p:sldId id="281" r:id="rId78"/>
    <p:sldId id="282"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43" autoAdjust="0"/>
  </p:normalViewPr>
  <p:slideViewPr>
    <p:cSldViewPr>
      <p:cViewPr varScale="1">
        <p:scale>
          <a:sx n="85" d="100"/>
          <a:sy n="85" d="100"/>
        </p:scale>
        <p:origin x="96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4FE3E-1B15-4D67-938C-8CC91D295C19}" type="datetimeFigureOut">
              <a:rPr lang="en-IN" smtClean="0"/>
              <a:t>28-10-2020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55393-6D0B-4572-9A86-DF15C331D1CA}" type="slidenum">
              <a:rPr lang="en-IN" smtClean="0"/>
              <a:t>‹#›</a:t>
            </a:fld>
            <a:endParaRPr lang="en-IN"/>
          </a:p>
        </p:txBody>
      </p:sp>
    </p:spTree>
    <p:extLst>
      <p:ext uri="{BB962C8B-B14F-4D97-AF65-F5344CB8AC3E}">
        <p14:creationId xmlns:p14="http://schemas.microsoft.com/office/powerpoint/2010/main" val="25555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555393-6D0B-4572-9A86-DF15C331D1CA}" type="slidenum">
              <a:rPr lang="en-IN" smtClean="0"/>
              <a:t>45</a:t>
            </a:fld>
            <a:endParaRPr lang="en-IN"/>
          </a:p>
        </p:txBody>
      </p:sp>
    </p:spTree>
    <p:extLst>
      <p:ext uri="{BB962C8B-B14F-4D97-AF65-F5344CB8AC3E}">
        <p14:creationId xmlns:p14="http://schemas.microsoft.com/office/powerpoint/2010/main" val="426713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040246-1EE2-41B6-9A15-96E57C313269}"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330762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040246-1EE2-41B6-9A15-96E57C313269}"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35809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040246-1EE2-41B6-9A15-96E57C313269}"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133298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040246-1EE2-41B6-9A15-96E57C313269}"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427232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40246-1EE2-41B6-9A15-96E57C313269}"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174286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040246-1EE2-41B6-9A15-96E57C313269}"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292798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040246-1EE2-41B6-9A15-96E57C313269}"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149034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040246-1EE2-41B6-9A15-96E57C313269}"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223055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40246-1EE2-41B6-9A15-96E57C313269}"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103259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40246-1EE2-41B6-9A15-96E57C313269}"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21892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40246-1EE2-41B6-9A15-96E57C313269}"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BE4D6-26A4-47D9-B604-936D060FDD2D}" type="slidenum">
              <a:rPr lang="en-US" smtClean="0"/>
              <a:t>‹#›</a:t>
            </a:fld>
            <a:endParaRPr lang="en-US"/>
          </a:p>
        </p:txBody>
      </p:sp>
    </p:spTree>
    <p:extLst>
      <p:ext uri="{BB962C8B-B14F-4D97-AF65-F5344CB8AC3E}">
        <p14:creationId xmlns:p14="http://schemas.microsoft.com/office/powerpoint/2010/main" val="385288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40246-1EE2-41B6-9A15-96E57C313269}" type="datetimeFigureOut">
              <a:rPr lang="en-US" smtClean="0"/>
              <a:t>10/28/2020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BE4D6-26A4-47D9-B604-936D060FDD2D}" type="slidenum">
              <a:rPr lang="en-US" smtClean="0"/>
              <a:t>‹#›</a:t>
            </a:fld>
            <a:endParaRPr lang="en-US"/>
          </a:p>
        </p:txBody>
      </p:sp>
    </p:spTree>
    <p:extLst>
      <p:ext uri="{BB962C8B-B14F-4D97-AF65-F5344CB8AC3E}">
        <p14:creationId xmlns:p14="http://schemas.microsoft.com/office/powerpoint/2010/main" val="256807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7200" y="914400"/>
            <a:ext cx="8458200" cy="1470025"/>
          </a:xfrm>
        </p:spPr>
        <p:txBody>
          <a:bodyPr/>
          <a:lstStyle/>
          <a:p>
            <a:pPr eaLnBrk="1" hangingPunct="1"/>
            <a:r>
              <a:rPr lang="en-US" altLang="en-US" dirty="0">
                <a:ea typeface="ＭＳ Ｐゴシック" panose="020B0600070205080204" pitchFamily="34" charset="-128"/>
              </a:rPr>
              <a:t>Chapter 34</a:t>
            </a:r>
          </a:p>
        </p:txBody>
      </p:sp>
      <p:sp>
        <p:nvSpPr>
          <p:cNvPr id="5123" name="Rectangle 3"/>
          <p:cNvSpPr>
            <a:spLocks noGrp="1" noChangeArrowheads="1"/>
          </p:cNvSpPr>
          <p:nvPr>
            <p:ph type="subTitle" idx="1"/>
          </p:nvPr>
        </p:nvSpPr>
        <p:spPr>
          <a:xfrm>
            <a:off x="1600200" y="2678112"/>
            <a:ext cx="4953000" cy="1752600"/>
          </a:xfrm>
        </p:spPr>
        <p:txBody>
          <a:bodyPr>
            <a:normAutofit fontScale="92500"/>
          </a:bodyPr>
          <a:lstStyle/>
          <a:p>
            <a:pPr marL="63500" algn="ctr" eaLnBrk="1" hangingPunct="1"/>
            <a:r>
              <a:rPr lang="en-US" altLang="en-US" sz="4400" b="1" dirty="0">
                <a:latin typeface="Arial Narrow" panose="020B0606020202030204" pitchFamily="34" charset="0"/>
                <a:ea typeface="ＭＳ Ｐゴシック" panose="020B0600070205080204" pitchFamily="34" charset="-128"/>
              </a:rPr>
              <a:t>Introduction to JavaFX GUI Programming</a:t>
            </a:r>
          </a:p>
        </p:txBody>
      </p:sp>
      <p:sp>
        <p:nvSpPr>
          <p:cNvPr id="5124"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210904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JavaFX Basic Concepts..</a:t>
            </a:r>
          </a:p>
        </p:txBody>
      </p:sp>
      <p:sp>
        <p:nvSpPr>
          <p:cNvPr id="3" name="Content Placeholder 2"/>
          <p:cNvSpPr>
            <a:spLocks noGrp="1"/>
          </p:cNvSpPr>
          <p:nvPr>
            <p:ph idx="1"/>
          </p:nvPr>
        </p:nvSpPr>
        <p:spPr>
          <a:xfrm>
            <a:off x="457200" y="1295400"/>
            <a:ext cx="8534400" cy="5486400"/>
          </a:xfrm>
        </p:spPr>
        <p:txBody>
          <a:bodyPr>
            <a:normAutofit fontScale="62500" lnSpcReduction="20000"/>
          </a:bodyPr>
          <a:lstStyle/>
          <a:p>
            <a:pPr marL="0" indent="0">
              <a:buNone/>
            </a:pPr>
            <a:r>
              <a:rPr lang="en-US" sz="3800" b="1" dirty="0"/>
              <a:t>Launching a JavaFX Application  </a:t>
            </a:r>
          </a:p>
          <a:p>
            <a:pPr marL="0" indent="0" algn="just">
              <a:buNone/>
            </a:pPr>
            <a:r>
              <a:rPr lang="en-US" dirty="0"/>
              <a:t>To start a free-standing JavaFX application, you must call the </a:t>
            </a:r>
            <a:r>
              <a:rPr lang="en-US" b="1" dirty="0"/>
              <a:t>launch( ) </a:t>
            </a:r>
            <a:r>
              <a:rPr lang="en-US" dirty="0"/>
              <a:t>method</a:t>
            </a:r>
          </a:p>
          <a:p>
            <a:pPr marL="0" indent="0" algn="just">
              <a:buNone/>
            </a:pPr>
            <a:r>
              <a:rPr lang="en-US" dirty="0"/>
              <a:t>defined by </a:t>
            </a:r>
            <a:r>
              <a:rPr lang="en-US" b="1" dirty="0"/>
              <a:t>Application</a:t>
            </a:r>
            <a:r>
              <a:rPr lang="en-US" dirty="0"/>
              <a:t>. It has two forms. Here is the one used in this chapter:</a:t>
            </a:r>
          </a:p>
          <a:p>
            <a:pPr marL="0" indent="0" algn="just">
              <a:buNone/>
            </a:pPr>
            <a:r>
              <a:rPr lang="en-US" dirty="0"/>
              <a:t>public static void launch(String … </a:t>
            </a:r>
            <a:r>
              <a:rPr lang="en-US" i="1" dirty="0" err="1"/>
              <a:t>args</a:t>
            </a:r>
            <a:r>
              <a:rPr lang="en-US" dirty="0"/>
              <a:t>)</a:t>
            </a:r>
          </a:p>
          <a:p>
            <a:pPr marL="0" indent="0" algn="just">
              <a:buNone/>
            </a:pPr>
            <a:r>
              <a:rPr lang="en-US" dirty="0"/>
              <a:t>Here, </a:t>
            </a:r>
            <a:r>
              <a:rPr lang="en-US" i="1" dirty="0" err="1"/>
              <a:t>args</a:t>
            </a:r>
            <a:r>
              <a:rPr lang="en-US" i="1" dirty="0"/>
              <a:t> </a:t>
            </a:r>
            <a:r>
              <a:rPr lang="en-US" dirty="0"/>
              <a:t>is a possibly empty list of strings that typically specify command-line</a:t>
            </a:r>
          </a:p>
          <a:p>
            <a:pPr marL="0" indent="0" algn="just">
              <a:buNone/>
            </a:pPr>
            <a:r>
              <a:rPr lang="en-US" dirty="0"/>
              <a:t>arguments. When called, </a:t>
            </a:r>
            <a:r>
              <a:rPr lang="en-US" b="1" dirty="0"/>
              <a:t>launch( ) </a:t>
            </a:r>
            <a:r>
              <a:rPr lang="en-US" dirty="0"/>
              <a:t>causes the application to be constructed, followed by calls to </a:t>
            </a:r>
            <a:r>
              <a:rPr lang="en-US" b="1" dirty="0" err="1"/>
              <a:t>init</a:t>
            </a:r>
            <a:r>
              <a:rPr lang="en-US" b="1" dirty="0"/>
              <a:t>( ) </a:t>
            </a:r>
            <a:r>
              <a:rPr lang="en-US" dirty="0"/>
              <a:t>and </a:t>
            </a:r>
            <a:r>
              <a:rPr lang="en-US" b="1" dirty="0"/>
              <a:t>start( )</a:t>
            </a:r>
            <a:r>
              <a:rPr lang="en-US" dirty="0"/>
              <a:t>. The </a:t>
            </a:r>
            <a:r>
              <a:rPr lang="en-US" b="1" dirty="0"/>
              <a:t>launch( ) </a:t>
            </a:r>
            <a:r>
              <a:rPr lang="en-US" dirty="0"/>
              <a:t>method will not return until after the application has terminated. This version of </a:t>
            </a:r>
            <a:r>
              <a:rPr lang="en-US" b="1" dirty="0"/>
              <a:t>launch( ) </a:t>
            </a:r>
            <a:r>
              <a:rPr lang="en-US" dirty="0"/>
              <a:t>starts the subclass of </a:t>
            </a:r>
            <a:r>
              <a:rPr lang="en-US" b="1" dirty="0"/>
              <a:t>Application </a:t>
            </a:r>
            <a:r>
              <a:rPr lang="en-US" dirty="0"/>
              <a:t>from which </a:t>
            </a:r>
            <a:r>
              <a:rPr lang="en-US" b="1" dirty="0"/>
              <a:t>launch( ) </a:t>
            </a:r>
            <a:r>
              <a:rPr lang="en-US" dirty="0"/>
              <a:t>is called. The second form of </a:t>
            </a:r>
            <a:r>
              <a:rPr lang="en-US" b="1" dirty="0"/>
              <a:t>launch( ) </a:t>
            </a:r>
            <a:r>
              <a:rPr lang="en-US" dirty="0"/>
              <a:t>lets you specify a class other than the enclosing class to start.</a:t>
            </a:r>
          </a:p>
          <a:p>
            <a:pPr marL="0" indent="0" algn="just">
              <a:buNone/>
            </a:pPr>
            <a:endParaRPr lang="en-US" dirty="0"/>
          </a:p>
          <a:p>
            <a:pPr marL="0" indent="0" algn="just">
              <a:buNone/>
            </a:pPr>
            <a:r>
              <a:rPr lang="en-US" dirty="0"/>
              <a:t>Before moving on, it is necessary to make an important point: JavaFX</a:t>
            </a:r>
          </a:p>
          <a:p>
            <a:pPr marL="0" indent="0" algn="just">
              <a:buNone/>
            </a:pPr>
            <a:r>
              <a:rPr lang="en-US" dirty="0"/>
              <a:t>applications that have been packaged by using the </a:t>
            </a:r>
            <a:r>
              <a:rPr lang="en-US" b="1" dirty="0" err="1"/>
              <a:t>javafxpackager</a:t>
            </a:r>
            <a:r>
              <a:rPr lang="en-US" b="1" dirty="0"/>
              <a:t> </a:t>
            </a:r>
            <a:r>
              <a:rPr lang="en-US" dirty="0"/>
              <a:t>tool (or its</a:t>
            </a:r>
          </a:p>
          <a:p>
            <a:pPr marL="0" indent="0" algn="just">
              <a:buNone/>
            </a:pPr>
            <a:r>
              <a:rPr lang="en-US" dirty="0"/>
              <a:t>equivalent in an IDE) do not need to include a call to </a:t>
            </a:r>
            <a:r>
              <a:rPr lang="en-US" b="1" dirty="0"/>
              <a:t>launch( )</a:t>
            </a:r>
            <a:r>
              <a:rPr lang="en-US" dirty="0"/>
              <a:t>. However, its</a:t>
            </a:r>
          </a:p>
          <a:p>
            <a:pPr marL="0" indent="0" algn="just">
              <a:buNone/>
            </a:pPr>
            <a:r>
              <a:rPr lang="en-US" dirty="0"/>
              <a:t>inclusion often simplifies the test/debug cycle, and it lets the program be used</a:t>
            </a:r>
          </a:p>
          <a:p>
            <a:pPr marL="0" indent="0" algn="just">
              <a:buNone/>
            </a:pPr>
            <a:r>
              <a:rPr lang="en-US" dirty="0"/>
              <a:t>without the creation of a JAR file. </a:t>
            </a:r>
            <a:r>
              <a:rPr lang="en-IN" dirty="0"/>
              <a:t> </a:t>
            </a:r>
          </a:p>
        </p:txBody>
      </p:sp>
    </p:spTree>
    <p:extLst>
      <p:ext uri="{BB962C8B-B14F-4D97-AF65-F5344CB8AC3E}">
        <p14:creationId xmlns:p14="http://schemas.microsoft.com/office/powerpoint/2010/main" val="286565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JavaFX Application Skeleton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All JavaFX applications share the same basic skeleton. Therefore, before looking at any more JavaFX features, it will be useful to see what that skeleton looks like. </a:t>
            </a:r>
          </a:p>
          <a:p>
            <a:pPr marL="0" indent="0">
              <a:buNone/>
            </a:pPr>
            <a:r>
              <a:rPr lang="en-US" dirty="0"/>
              <a:t>In addition to showing the general form of a JavaFX application, the skeleton also illustrates how to launch the application and demonstrates when the life-cycle methods are called. </a:t>
            </a:r>
          </a:p>
          <a:p>
            <a:pPr marL="0" indent="0">
              <a:buNone/>
            </a:pPr>
            <a:r>
              <a:rPr lang="en-US" dirty="0"/>
              <a:t>A message noting when each life-cycle method is called is displayed on the console. The complete skeleton is shown here:</a:t>
            </a:r>
            <a:endParaRPr lang="en-IN" dirty="0"/>
          </a:p>
        </p:txBody>
      </p:sp>
    </p:spTree>
    <p:extLst>
      <p:ext uri="{BB962C8B-B14F-4D97-AF65-F5344CB8AC3E}">
        <p14:creationId xmlns:p14="http://schemas.microsoft.com/office/powerpoint/2010/main" val="217737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381000"/>
            <a:ext cx="8252319" cy="5943600"/>
          </a:xfrm>
          <a:prstGeom prst="rect">
            <a:avLst/>
          </a:prstGeom>
        </p:spPr>
      </p:pic>
    </p:spTree>
    <p:extLst>
      <p:ext uri="{BB962C8B-B14F-4D97-AF65-F5344CB8AC3E}">
        <p14:creationId xmlns:p14="http://schemas.microsoft.com/office/powerpoint/2010/main" val="425894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400" y="1"/>
            <a:ext cx="8763000" cy="6705600"/>
          </a:xfrm>
          <a:prstGeom prst="rect">
            <a:avLst/>
          </a:prstGeom>
        </p:spPr>
      </p:pic>
    </p:spTree>
    <p:extLst>
      <p:ext uri="{BB962C8B-B14F-4D97-AF65-F5344CB8AC3E}">
        <p14:creationId xmlns:p14="http://schemas.microsoft.com/office/powerpoint/2010/main" val="3617959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451970"/>
            <a:ext cx="8153400" cy="6025029"/>
          </a:xfrm>
          <a:prstGeom prst="rect">
            <a:avLst/>
          </a:prstGeom>
        </p:spPr>
      </p:pic>
    </p:spTree>
    <p:extLst>
      <p:ext uri="{BB962C8B-B14F-4D97-AF65-F5344CB8AC3E}">
        <p14:creationId xmlns:p14="http://schemas.microsoft.com/office/powerpoint/2010/main" val="420478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Application Thread</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 </a:t>
            </a:r>
            <a:r>
              <a:rPr lang="en-US" b="1" dirty="0" err="1"/>
              <a:t>init</a:t>
            </a:r>
            <a:r>
              <a:rPr lang="en-US" b="1" dirty="0"/>
              <a:t>( ) </a:t>
            </a:r>
            <a:r>
              <a:rPr lang="en-US" dirty="0"/>
              <a:t>method cannot be used to  </a:t>
            </a:r>
            <a:r>
              <a:rPr lang="en-US" dirty="0" err="1"/>
              <a:t>to</a:t>
            </a:r>
            <a:r>
              <a:rPr lang="en-US" dirty="0"/>
              <a:t> construct a stage or scene. You also cannot create these items inside the application’s constructor. The reason is that a stage or scene must be constructed on the </a:t>
            </a:r>
            <a:r>
              <a:rPr lang="en-US" i="1" dirty="0"/>
              <a:t>application thread</a:t>
            </a:r>
            <a:r>
              <a:rPr lang="en-US" dirty="0"/>
              <a:t>.</a:t>
            </a:r>
          </a:p>
          <a:p>
            <a:pPr marL="0" indent="0">
              <a:buNone/>
            </a:pPr>
            <a:r>
              <a:rPr lang="en-US" dirty="0"/>
              <a:t>However, the application’s constructor and the </a:t>
            </a:r>
            <a:r>
              <a:rPr lang="en-US" b="1" dirty="0" err="1"/>
              <a:t>init</a:t>
            </a:r>
            <a:r>
              <a:rPr lang="en-US" b="1" dirty="0"/>
              <a:t>( ) </a:t>
            </a:r>
            <a:r>
              <a:rPr lang="en-US" dirty="0"/>
              <a:t>method are called on the main thread, also called the </a:t>
            </a:r>
            <a:r>
              <a:rPr lang="en-US" i="1" dirty="0"/>
              <a:t>launcher thread</a:t>
            </a:r>
            <a:r>
              <a:rPr lang="en-US" dirty="0"/>
              <a:t>. Thus, they can’t be used to construct a stage or scene.</a:t>
            </a:r>
          </a:p>
          <a:p>
            <a:pPr marL="0" indent="0">
              <a:buNone/>
            </a:pPr>
            <a:r>
              <a:rPr lang="en-US" dirty="0"/>
              <a:t>Instead, you must use the </a:t>
            </a:r>
            <a:r>
              <a:rPr lang="en-US" b="1" dirty="0"/>
              <a:t>start( ) </a:t>
            </a:r>
            <a:r>
              <a:rPr lang="en-US" dirty="0"/>
              <a:t>method, as the skeleton demonstrates, to create the initial GUI because </a:t>
            </a:r>
            <a:r>
              <a:rPr lang="en-US" b="1" dirty="0"/>
              <a:t>start( ) </a:t>
            </a:r>
            <a:r>
              <a:rPr lang="en-US" dirty="0"/>
              <a:t>is called on the </a:t>
            </a:r>
            <a:r>
              <a:rPr lang="en-IN" dirty="0"/>
              <a:t>application thread.</a:t>
            </a:r>
          </a:p>
          <a:p>
            <a:pPr marL="0" indent="0">
              <a:buNone/>
            </a:pPr>
            <a:r>
              <a:rPr lang="en-US" dirty="0"/>
              <a:t>Furthermore, any changes to the GUI currently displayed must be made from the application thread. Fortunately, in JavaFX, events are sent to your program on the application thread. Therefore, event handlers can be used to interact with the GUI.</a:t>
            </a:r>
          </a:p>
          <a:p>
            <a:pPr marL="0" indent="0">
              <a:buNone/>
            </a:pPr>
            <a:r>
              <a:rPr lang="en-US" dirty="0"/>
              <a:t>The </a:t>
            </a:r>
            <a:r>
              <a:rPr lang="en-US" b="1" dirty="0"/>
              <a:t>stop( ) </a:t>
            </a:r>
            <a:r>
              <a:rPr lang="en-US" dirty="0"/>
              <a:t>method is also called on the application thread.</a:t>
            </a:r>
            <a:endParaRPr lang="en-IN" dirty="0"/>
          </a:p>
        </p:txBody>
      </p:sp>
    </p:spTree>
    <p:extLst>
      <p:ext uri="{BB962C8B-B14F-4D97-AF65-F5344CB8AC3E}">
        <p14:creationId xmlns:p14="http://schemas.microsoft.com/office/powerpoint/2010/main" val="146816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Simple JavaFX Control: Label</a:t>
            </a:r>
          </a:p>
        </p:txBody>
      </p:sp>
      <p:sp>
        <p:nvSpPr>
          <p:cNvPr id="3" name="Content Placeholder 2"/>
          <p:cNvSpPr>
            <a:spLocks noGrp="1"/>
          </p:cNvSpPr>
          <p:nvPr>
            <p:ph idx="1"/>
          </p:nvPr>
        </p:nvSpPr>
        <p:spPr/>
        <p:txBody>
          <a:bodyPr>
            <a:normAutofit fontScale="55000" lnSpcReduction="20000"/>
          </a:bodyPr>
          <a:lstStyle/>
          <a:p>
            <a:pPr marL="0" indent="0">
              <a:buNone/>
            </a:pPr>
            <a:r>
              <a:rPr lang="en-US" sz="3600" dirty="0"/>
              <a:t>The primary ingredient in most user interfaces is the control because a control enables the user to interact with the application. As you would expect, JavaFX supplies a rich assortment of controls.</a:t>
            </a:r>
          </a:p>
          <a:p>
            <a:pPr marL="0" indent="0">
              <a:buNone/>
            </a:pPr>
            <a:endParaRPr lang="en-US" sz="3600" dirty="0"/>
          </a:p>
          <a:p>
            <a:pPr marL="0" indent="0">
              <a:buNone/>
            </a:pPr>
            <a:r>
              <a:rPr lang="en-US" sz="3600" dirty="0"/>
              <a:t>The simplest control is the label because it just displays a message, which, in this example, is text. Although quite easy to use, the label is a good way to introduce the techniques needed to begin building a scene </a:t>
            </a:r>
            <a:r>
              <a:rPr lang="en-IN" sz="3600" dirty="0"/>
              <a:t>graph.</a:t>
            </a:r>
          </a:p>
          <a:p>
            <a:pPr marL="0" indent="0">
              <a:buNone/>
            </a:pPr>
            <a:endParaRPr lang="en-IN" sz="3600" dirty="0"/>
          </a:p>
          <a:p>
            <a:pPr marL="0" indent="0">
              <a:buNone/>
            </a:pPr>
            <a:r>
              <a:rPr lang="en-US" sz="3600" dirty="0"/>
              <a:t>The JavaFX label is an instance of the </a:t>
            </a:r>
            <a:r>
              <a:rPr lang="en-US" sz="3600" b="1" dirty="0"/>
              <a:t>Label </a:t>
            </a:r>
            <a:r>
              <a:rPr lang="en-US" sz="3600" dirty="0"/>
              <a:t>class, which is packaged in</a:t>
            </a:r>
          </a:p>
          <a:p>
            <a:pPr marL="0" indent="0">
              <a:buNone/>
            </a:pPr>
            <a:r>
              <a:rPr lang="en-US" sz="3600" b="1" dirty="0" err="1"/>
              <a:t>javafx.scene.control</a:t>
            </a:r>
            <a:r>
              <a:rPr lang="en-US" sz="3600" dirty="0"/>
              <a:t>. </a:t>
            </a:r>
            <a:r>
              <a:rPr lang="en-US" sz="3600" b="1" dirty="0"/>
              <a:t>Label </a:t>
            </a:r>
            <a:r>
              <a:rPr lang="en-US" sz="3600" dirty="0"/>
              <a:t>inherits </a:t>
            </a:r>
            <a:r>
              <a:rPr lang="en-US" sz="3600" b="1" dirty="0"/>
              <a:t>Labeled </a:t>
            </a:r>
            <a:r>
              <a:rPr lang="en-US" sz="3600" dirty="0"/>
              <a:t>and </a:t>
            </a:r>
            <a:r>
              <a:rPr lang="en-US" sz="3600" b="1" dirty="0"/>
              <a:t>Control</a:t>
            </a:r>
            <a:r>
              <a:rPr lang="en-US" sz="3600" dirty="0"/>
              <a:t>, among other classes.</a:t>
            </a:r>
          </a:p>
          <a:p>
            <a:pPr marL="0" indent="0">
              <a:buNone/>
            </a:pPr>
            <a:endParaRPr lang="en-US" sz="3600" dirty="0"/>
          </a:p>
          <a:p>
            <a:pPr marL="0" indent="0">
              <a:buNone/>
            </a:pPr>
            <a:r>
              <a:rPr lang="en-US" sz="3600" dirty="0"/>
              <a:t>The </a:t>
            </a:r>
            <a:r>
              <a:rPr lang="en-US" sz="3600" b="1" dirty="0"/>
              <a:t>Labeled </a:t>
            </a:r>
            <a:r>
              <a:rPr lang="en-US" sz="3600" dirty="0"/>
              <a:t>class defines several features that are common to all labeled elements (that is, those that can contain text), and </a:t>
            </a:r>
            <a:r>
              <a:rPr lang="en-US" sz="3600" b="1" dirty="0"/>
              <a:t>Control </a:t>
            </a:r>
            <a:r>
              <a:rPr lang="en-US" sz="3600" dirty="0"/>
              <a:t>defines features related to all </a:t>
            </a:r>
            <a:r>
              <a:rPr lang="en-IN" sz="3600" dirty="0"/>
              <a:t>controls</a:t>
            </a:r>
            <a:r>
              <a:rPr lang="en-IN" dirty="0"/>
              <a:t>.</a:t>
            </a:r>
          </a:p>
          <a:p>
            <a:pPr marL="0" indent="0">
              <a:buNone/>
            </a:pPr>
            <a:r>
              <a:rPr lang="en-IN" b="1" dirty="0"/>
              <a:t> </a:t>
            </a:r>
            <a:endParaRPr lang="en-IN" dirty="0"/>
          </a:p>
        </p:txBody>
      </p:sp>
    </p:spTree>
    <p:extLst>
      <p:ext uri="{BB962C8B-B14F-4D97-AF65-F5344CB8AC3E}">
        <p14:creationId xmlns:p14="http://schemas.microsoft.com/office/powerpoint/2010/main" val="665345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Simple JavaFX Control: Label</a:t>
            </a:r>
          </a:p>
        </p:txBody>
      </p:sp>
      <p:sp>
        <p:nvSpPr>
          <p:cNvPr id="3" name="Content Placeholder 2"/>
          <p:cNvSpPr>
            <a:spLocks noGrp="1"/>
          </p:cNvSpPr>
          <p:nvPr>
            <p:ph idx="1"/>
          </p:nvPr>
        </p:nvSpPr>
        <p:spPr/>
        <p:txBody>
          <a:bodyPr>
            <a:normAutofit fontScale="55000" lnSpcReduction="20000"/>
          </a:bodyPr>
          <a:lstStyle/>
          <a:p>
            <a:pPr marL="0" indent="0">
              <a:buNone/>
            </a:pPr>
            <a:r>
              <a:rPr lang="en-US" sz="3600" b="1" dirty="0"/>
              <a:t>Label </a:t>
            </a:r>
            <a:r>
              <a:rPr lang="en-US" sz="3600" dirty="0"/>
              <a:t>defines three constructors. The one we will use here is</a:t>
            </a:r>
          </a:p>
          <a:p>
            <a:pPr marL="0" indent="0">
              <a:buNone/>
            </a:pPr>
            <a:r>
              <a:rPr lang="en-IN" sz="3600" dirty="0"/>
              <a:t>Label(String </a:t>
            </a:r>
            <a:r>
              <a:rPr lang="en-IN" sz="3600" i="1" dirty="0" err="1"/>
              <a:t>str</a:t>
            </a:r>
            <a:r>
              <a:rPr lang="en-IN" sz="3600" dirty="0"/>
              <a:t>)</a:t>
            </a:r>
          </a:p>
          <a:p>
            <a:pPr marL="0" indent="0">
              <a:buNone/>
            </a:pPr>
            <a:r>
              <a:rPr lang="en-US" sz="3600" dirty="0"/>
              <a:t>Here, </a:t>
            </a:r>
            <a:r>
              <a:rPr lang="en-US" sz="3600" i="1" dirty="0" err="1"/>
              <a:t>str</a:t>
            </a:r>
            <a:r>
              <a:rPr lang="en-US" sz="3600" i="1" dirty="0"/>
              <a:t> </a:t>
            </a:r>
            <a:r>
              <a:rPr lang="en-US" sz="3600" dirty="0"/>
              <a:t>is the string that is displayed.</a:t>
            </a:r>
          </a:p>
          <a:p>
            <a:pPr marL="0" indent="0">
              <a:buNone/>
            </a:pPr>
            <a:endParaRPr lang="en-US" sz="3600" dirty="0"/>
          </a:p>
          <a:p>
            <a:pPr marL="0" indent="0">
              <a:buNone/>
            </a:pPr>
            <a:r>
              <a:rPr lang="en-US" sz="3600" dirty="0"/>
              <a:t>Once you have created a label (or any other control), it must be added to the</a:t>
            </a:r>
          </a:p>
          <a:p>
            <a:pPr marL="0" indent="0">
              <a:buNone/>
            </a:pPr>
            <a:r>
              <a:rPr lang="en-US" sz="3600" dirty="0"/>
              <a:t>scene’s content, which means adding it to the scene graph. To do this, you will first call </a:t>
            </a:r>
            <a:r>
              <a:rPr lang="en-US" sz="3600" b="1" dirty="0" err="1"/>
              <a:t>getChildren</a:t>
            </a:r>
            <a:r>
              <a:rPr lang="en-US" sz="3600" b="1" dirty="0"/>
              <a:t>( ) </a:t>
            </a:r>
            <a:r>
              <a:rPr lang="en-US" sz="3600" dirty="0"/>
              <a:t>on the root node of the scene graph. It returns a list of the child nodes in the form of an </a:t>
            </a:r>
            <a:r>
              <a:rPr lang="en-US" sz="3600" b="1" dirty="0" err="1"/>
              <a:t>ObservableList</a:t>
            </a:r>
            <a:r>
              <a:rPr lang="en-US" sz="3600" b="1" dirty="0"/>
              <a:t>&lt;Node&gt;</a:t>
            </a:r>
            <a:r>
              <a:rPr lang="en-US" sz="3600" dirty="0"/>
              <a:t>. </a:t>
            </a:r>
          </a:p>
          <a:p>
            <a:pPr marL="0" indent="0">
              <a:buNone/>
            </a:pPr>
            <a:endParaRPr lang="en-US" sz="3600" dirty="0"/>
          </a:p>
          <a:p>
            <a:pPr marL="0" indent="0">
              <a:buNone/>
            </a:pPr>
            <a:r>
              <a:rPr lang="en-US" sz="3600" b="1" dirty="0" err="1"/>
              <a:t>ObservableList</a:t>
            </a:r>
            <a:r>
              <a:rPr lang="en-US" sz="3600" b="1" dirty="0"/>
              <a:t> </a:t>
            </a:r>
            <a:r>
              <a:rPr lang="en-US" sz="3600" dirty="0"/>
              <a:t>is packaged in </a:t>
            </a:r>
            <a:r>
              <a:rPr lang="en-US" sz="3600" b="1" dirty="0" err="1"/>
              <a:t>javafx.collections</a:t>
            </a:r>
            <a:r>
              <a:rPr lang="en-US" sz="3600" dirty="0"/>
              <a:t>, and it inherits </a:t>
            </a:r>
            <a:r>
              <a:rPr lang="en-US" sz="3600" b="1" dirty="0" err="1"/>
              <a:t>java.util.List</a:t>
            </a:r>
            <a:r>
              <a:rPr lang="en-US" sz="3600" dirty="0"/>
              <a:t>, which means that it supports all of the features available to a list as defined by the Collections Framework. Using the returned list of child nodes, you can add the label to the list by calling </a:t>
            </a:r>
            <a:r>
              <a:rPr lang="en-US" sz="3600" b="1" dirty="0"/>
              <a:t>add( )</a:t>
            </a:r>
            <a:r>
              <a:rPr lang="en-US" sz="3600" dirty="0"/>
              <a:t>, passing in a reference to the label.</a:t>
            </a:r>
          </a:p>
          <a:p>
            <a:pPr marL="0" indent="0">
              <a:buNone/>
            </a:pPr>
            <a:r>
              <a:rPr lang="en-US" dirty="0"/>
              <a:t> </a:t>
            </a:r>
            <a:endParaRPr lang="en-IN" dirty="0"/>
          </a:p>
        </p:txBody>
      </p:sp>
    </p:spTree>
    <p:extLst>
      <p:ext uri="{BB962C8B-B14F-4D97-AF65-F5344CB8AC3E}">
        <p14:creationId xmlns:p14="http://schemas.microsoft.com/office/powerpoint/2010/main" val="268964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4534" y="304800"/>
            <a:ext cx="8552266" cy="6248399"/>
          </a:xfrm>
          <a:prstGeom prst="rect">
            <a:avLst/>
          </a:prstGeom>
        </p:spPr>
      </p:pic>
    </p:spTree>
    <p:extLst>
      <p:ext uri="{BB962C8B-B14F-4D97-AF65-F5344CB8AC3E}">
        <p14:creationId xmlns:p14="http://schemas.microsoft.com/office/powerpoint/2010/main" val="762642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228600"/>
            <a:ext cx="8458200" cy="6400800"/>
          </a:xfrm>
          <a:prstGeom prst="rect">
            <a:avLst/>
          </a:prstGeom>
        </p:spPr>
      </p:pic>
    </p:spTree>
    <p:extLst>
      <p:ext uri="{BB962C8B-B14F-4D97-AF65-F5344CB8AC3E}">
        <p14:creationId xmlns:p14="http://schemas.microsoft.com/office/powerpoint/2010/main" val="336283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AWT </a:t>
            </a:r>
            <a:r>
              <a:rPr lang="en-IN" dirty="0">
                <a:sym typeface="Wingdings" panose="05000000000000000000" pitchFamily="2" charset="2"/>
              </a:rPr>
              <a:t> SWINGS  JavaFX</a:t>
            </a:r>
            <a:endParaRPr lang="en-IN"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IN" dirty="0"/>
              <a:t>AWT</a:t>
            </a:r>
          </a:p>
          <a:p>
            <a:pPr lvl="1"/>
            <a:r>
              <a:rPr lang="en-IN" dirty="0"/>
              <a:t>Original Framework. Has Several Limitations</a:t>
            </a:r>
          </a:p>
          <a:p>
            <a:r>
              <a:rPr lang="en-IN" dirty="0"/>
              <a:t>SWINGS</a:t>
            </a:r>
          </a:p>
          <a:p>
            <a:pPr lvl="1"/>
            <a:r>
              <a:rPr lang="en-IN" dirty="0"/>
              <a:t>Successful for two decades. Suitable for Enterprise Applications</a:t>
            </a:r>
          </a:p>
          <a:p>
            <a:r>
              <a:rPr lang="en-IN" dirty="0"/>
              <a:t>JavaFX</a:t>
            </a:r>
          </a:p>
          <a:p>
            <a:pPr lvl="1"/>
            <a:r>
              <a:rPr lang="en-IN" dirty="0"/>
              <a:t>Mobile Apps</a:t>
            </a:r>
          </a:p>
          <a:p>
            <a:pPr lvl="1"/>
            <a:r>
              <a:rPr lang="en-IN" dirty="0"/>
              <a:t>Java’s next generation </a:t>
            </a:r>
            <a:r>
              <a:rPr lang="en-US" dirty="0"/>
              <a:t>client platform and GUI framework.</a:t>
            </a:r>
          </a:p>
          <a:p>
            <a:pPr lvl="1"/>
            <a:r>
              <a:rPr lang="en-US" dirty="0"/>
              <a:t>provides a powerful, streamlined, flexible framework that simplifies the creation of modern, visually exciting GUIs</a:t>
            </a:r>
            <a:endParaRPr lang="en-IN" dirty="0"/>
          </a:p>
        </p:txBody>
      </p:sp>
    </p:spTree>
    <p:extLst>
      <p:ext uri="{BB962C8B-B14F-4D97-AF65-F5344CB8AC3E}">
        <p14:creationId xmlns:p14="http://schemas.microsoft.com/office/powerpoint/2010/main" val="106252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a:t>
            </a:r>
          </a:p>
        </p:txBody>
      </p:sp>
      <p:pic>
        <p:nvPicPr>
          <p:cNvPr id="4" name="Picture 3"/>
          <p:cNvPicPr>
            <a:picLocks noChangeAspect="1"/>
          </p:cNvPicPr>
          <p:nvPr/>
        </p:nvPicPr>
        <p:blipFill>
          <a:blip r:embed="rId2"/>
          <a:stretch>
            <a:fillRect/>
          </a:stretch>
        </p:blipFill>
        <p:spPr>
          <a:xfrm>
            <a:off x="2383971" y="1948157"/>
            <a:ext cx="4376057" cy="2961685"/>
          </a:xfrm>
          <a:prstGeom prst="rect">
            <a:avLst/>
          </a:prstGeom>
        </p:spPr>
      </p:pic>
    </p:spTree>
    <p:extLst>
      <p:ext uri="{BB962C8B-B14F-4D97-AF65-F5344CB8AC3E}">
        <p14:creationId xmlns:p14="http://schemas.microsoft.com/office/powerpoint/2010/main" val="1593068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839200" cy="5745163"/>
          </a:xfrm>
        </p:spPr>
        <p:txBody>
          <a:bodyPr>
            <a:normAutofit fontScale="85000" lnSpcReduction="20000"/>
          </a:bodyPr>
          <a:lstStyle/>
          <a:p>
            <a:pPr marL="0" indent="0">
              <a:buNone/>
            </a:pPr>
            <a:r>
              <a:rPr lang="en-US" dirty="0"/>
              <a:t>In the program, pay special attention to this line:</a:t>
            </a:r>
          </a:p>
          <a:p>
            <a:pPr marL="0" indent="0">
              <a:buNone/>
            </a:pPr>
            <a:r>
              <a:rPr lang="en-IN" dirty="0" err="1">
                <a:solidFill>
                  <a:srgbClr val="6A3E3E"/>
                </a:solidFill>
                <a:latin typeface="Courier New" panose="02070309020205020404" pitchFamily="49" charset="0"/>
              </a:rPr>
              <a:t>rootNode</a:t>
            </a:r>
            <a:r>
              <a:rPr lang="en-IN" dirty="0" err="1">
                <a:solidFill>
                  <a:srgbClr val="000000"/>
                </a:solidFill>
                <a:latin typeface="Courier New" panose="02070309020205020404" pitchFamily="49" charset="0"/>
              </a:rPr>
              <a:t>.getChildren</a:t>
            </a:r>
            <a:r>
              <a:rPr lang="en-IN" dirty="0">
                <a:solidFill>
                  <a:srgbClr val="000000"/>
                </a:solidFill>
                <a:latin typeface="Courier New" panose="02070309020205020404" pitchFamily="49" charset="0"/>
              </a:rPr>
              <a:t>().add(</a:t>
            </a:r>
            <a:r>
              <a:rPr lang="en-IN" dirty="0" err="1">
                <a:solidFill>
                  <a:srgbClr val="6A3E3E"/>
                </a:solidFill>
                <a:latin typeface="Courier New" panose="02070309020205020404" pitchFamily="49" charset="0"/>
              </a:rPr>
              <a:t>myLabel</a:t>
            </a:r>
            <a:r>
              <a:rPr lang="en-IN" dirty="0">
                <a:solidFill>
                  <a:srgbClr val="000000"/>
                </a:solidFill>
                <a:latin typeface="Courier New" panose="02070309020205020404" pitchFamily="49" charset="0"/>
              </a:rPr>
              <a:t>);</a:t>
            </a:r>
            <a:endParaRPr lang="en-US" dirty="0"/>
          </a:p>
          <a:p>
            <a:pPr marL="0" indent="0">
              <a:buNone/>
            </a:pPr>
            <a:r>
              <a:rPr lang="en-US" dirty="0"/>
              <a:t>It adds the label to the list of children for which </a:t>
            </a:r>
            <a:r>
              <a:rPr lang="en-US" b="1" dirty="0" err="1"/>
              <a:t>rootNode</a:t>
            </a:r>
            <a:r>
              <a:rPr lang="en-US" b="1" dirty="0"/>
              <a:t> </a:t>
            </a:r>
            <a:r>
              <a:rPr lang="en-US" dirty="0"/>
              <a:t>is the parent. Although this line could be separated into its individual pieces if necessary, you will often see </a:t>
            </a:r>
            <a:r>
              <a:rPr lang="en-IN" dirty="0"/>
              <a:t>it as shown here.</a:t>
            </a:r>
          </a:p>
          <a:p>
            <a:pPr marL="0" indent="0">
              <a:buNone/>
            </a:pPr>
            <a:r>
              <a:rPr lang="en-US" dirty="0"/>
              <a:t>Before moving on, it is useful to point out that </a:t>
            </a:r>
            <a:r>
              <a:rPr lang="en-US" b="1" dirty="0" err="1"/>
              <a:t>ObservableList</a:t>
            </a:r>
            <a:r>
              <a:rPr lang="en-US" b="1" dirty="0"/>
              <a:t> </a:t>
            </a:r>
            <a:r>
              <a:rPr lang="en-US" dirty="0"/>
              <a:t>provides a method called </a:t>
            </a:r>
            <a:r>
              <a:rPr lang="en-US" b="1" dirty="0" err="1"/>
              <a:t>addAll</a:t>
            </a:r>
            <a:r>
              <a:rPr lang="en-US" b="1" dirty="0"/>
              <a:t>( ) </a:t>
            </a:r>
            <a:r>
              <a:rPr lang="en-US" dirty="0"/>
              <a:t>that can be used to add two or more children to the scene graph in a single call. (You will see an example of this shortly.) </a:t>
            </a:r>
          </a:p>
          <a:p>
            <a:pPr marL="0" indent="0">
              <a:buNone/>
            </a:pPr>
            <a:r>
              <a:rPr lang="en-US" dirty="0"/>
              <a:t>To remove a control from the scene graph, call </a:t>
            </a:r>
            <a:r>
              <a:rPr lang="en-US" b="1" dirty="0"/>
              <a:t>remove( ) </a:t>
            </a:r>
            <a:r>
              <a:rPr lang="en-US" dirty="0"/>
              <a:t>on the </a:t>
            </a:r>
            <a:r>
              <a:rPr lang="en-US" b="1" dirty="0" err="1"/>
              <a:t>ObservableList</a:t>
            </a:r>
            <a:r>
              <a:rPr lang="en-US" dirty="0"/>
              <a:t>. For example, </a:t>
            </a:r>
          </a:p>
          <a:p>
            <a:pPr marL="0" indent="0">
              <a:buNone/>
            </a:pPr>
            <a:r>
              <a:rPr lang="en-IN" dirty="0" err="1">
                <a:solidFill>
                  <a:srgbClr val="6A3E3E"/>
                </a:solidFill>
                <a:latin typeface="Courier New" panose="02070309020205020404" pitchFamily="49" charset="0"/>
              </a:rPr>
              <a:t>rootNode</a:t>
            </a:r>
            <a:r>
              <a:rPr lang="en-IN" dirty="0" err="1">
                <a:solidFill>
                  <a:srgbClr val="000000"/>
                </a:solidFill>
                <a:latin typeface="Courier New" panose="02070309020205020404" pitchFamily="49" charset="0"/>
              </a:rPr>
              <a:t>.getChildren</a:t>
            </a:r>
            <a:r>
              <a:rPr lang="en-IN" dirty="0">
                <a:solidFill>
                  <a:srgbClr val="000000"/>
                </a:solidFill>
                <a:latin typeface="Courier New" panose="02070309020205020404" pitchFamily="49" charset="0"/>
              </a:rPr>
              <a:t>().remove(</a:t>
            </a:r>
            <a:r>
              <a:rPr lang="en-IN" dirty="0" err="1">
                <a:solidFill>
                  <a:srgbClr val="6A3E3E"/>
                </a:solidFill>
                <a:latin typeface="Courier New" panose="02070309020205020404" pitchFamily="49" charset="0"/>
              </a:rPr>
              <a:t>myLabel</a:t>
            </a:r>
            <a:r>
              <a:rPr lang="en-IN" dirty="0">
                <a:solidFill>
                  <a:srgbClr val="000000"/>
                </a:solidFill>
                <a:latin typeface="Courier New" panose="02070309020205020404" pitchFamily="49" charset="0"/>
              </a:rPr>
              <a:t>);</a:t>
            </a:r>
            <a:endParaRPr lang="en-US" dirty="0"/>
          </a:p>
          <a:p>
            <a:pPr marL="0" indent="0">
              <a:buNone/>
            </a:pPr>
            <a:r>
              <a:rPr lang="en-US" dirty="0"/>
              <a:t>removes </a:t>
            </a:r>
            <a:r>
              <a:rPr lang="en-US" b="1" dirty="0" err="1"/>
              <a:t>myLabel</a:t>
            </a:r>
            <a:r>
              <a:rPr lang="en-US" b="1" dirty="0"/>
              <a:t> </a:t>
            </a:r>
            <a:r>
              <a:rPr lang="en-US" dirty="0"/>
              <a:t>from the scene.</a:t>
            </a:r>
            <a:endParaRPr lang="en-IN" dirty="0"/>
          </a:p>
        </p:txBody>
      </p:sp>
    </p:spTree>
    <p:extLst>
      <p:ext uri="{BB962C8B-B14F-4D97-AF65-F5344CB8AC3E}">
        <p14:creationId xmlns:p14="http://schemas.microsoft.com/office/powerpoint/2010/main" val="2943856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Button and Events</a:t>
            </a:r>
          </a:p>
        </p:txBody>
      </p:sp>
      <p:sp>
        <p:nvSpPr>
          <p:cNvPr id="3" name="Content Placeholder 2"/>
          <p:cNvSpPr>
            <a:spLocks noGrp="1"/>
          </p:cNvSpPr>
          <p:nvPr>
            <p:ph idx="1"/>
          </p:nvPr>
        </p:nvSpPr>
        <p:spPr/>
        <p:txBody>
          <a:bodyPr>
            <a:noAutofit/>
          </a:bodyPr>
          <a:lstStyle/>
          <a:p>
            <a:pPr marL="0" indent="0">
              <a:buNone/>
            </a:pPr>
            <a:r>
              <a:rPr lang="en-US" sz="2000" dirty="0"/>
              <a:t>Although the program in the preceding section presents a simple example of using a JavaFX control and constructing a scene graph, it does not show how to handle </a:t>
            </a:r>
            <a:r>
              <a:rPr lang="en-US" sz="2000" b="1" dirty="0"/>
              <a:t>events</a:t>
            </a:r>
            <a:r>
              <a:rPr lang="en-US" sz="2000" dirty="0"/>
              <a:t>. </a:t>
            </a:r>
          </a:p>
          <a:p>
            <a:pPr marL="0" indent="0">
              <a:buNone/>
            </a:pPr>
            <a:endParaRPr lang="en-US" sz="2000" dirty="0"/>
          </a:p>
          <a:p>
            <a:pPr marL="0" indent="0">
              <a:buNone/>
            </a:pPr>
            <a:r>
              <a:rPr lang="en-US" sz="2000" dirty="0"/>
              <a:t>As you know, most GUI controls generate events that are handled by your</a:t>
            </a:r>
          </a:p>
          <a:p>
            <a:pPr marL="0" indent="0">
              <a:buNone/>
            </a:pPr>
            <a:r>
              <a:rPr lang="en-US" sz="2000" dirty="0"/>
              <a:t>program. For example, buttons, check boxes, and lists all generate events when they are used.</a:t>
            </a:r>
          </a:p>
          <a:p>
            <a:pPr marL="0" indent="0">
              <a:buNone/>
            </a:pPr>
            <a:r>
              <a:rPr lang="en-US" sz="2000" dirty="0"/>
              <a:t> </a:t>
            </a:r>
          </a:p>
          <a:p>
            <a:pPr marL="0" indent="0">
              <a:buNone/>
            </a:pPr>
            <a:r>
              <a:rPr lang="en-US" sz="2000" dirty="0"/>
              <a:t>One commonly used control is the button. This makes button events one of the most frequently handled. Therefore, a button is a good way to demonstrate the fundamentals of event handling in JavaFX. For this reason, the fundamentals of event handling and the button are introduced together.</a:t>
            </a:r>
            <a:endParaRPr lang="en-IN" sz="2000" dirty="0"/>
          </a:p>
        </p:txBody>
      </p:sp>
    </p:spTree>
    <p:extLst>
      <p:ext uri="{BB962C8B-B14F-4D97-AF65-F5344CB8AC3E}">
        <p14:creationId xmlns:p14="http://schemas.microsoft.com/office/powerpoint/2010/main" val="2728492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Buttons and Events..</a:t>
            </a:r>
          </a:p>
        </p:txBody>
      </p:sp>
      <p:sp>
        <p:nvSpPr>
          <p:cNvPr id="3" name="Content Placeholder 2"/>
          <p:cNvSpPr>
            <a:spLocks noGrp="1"/>
          </p:cNvSpPr>
          <p:nvPr>
            <p:ph idx="1"/>
          </p:nvPr>
        </p:nvSpPr>
        <p:spPr/>
        <p:txBody>
          <a:bodyPr>
            <a:normAutofit fontScale="55000" lnSpcReduction="20000"/>
          </a:bodyPr>
          <a:lstStyle/>
          <a:p>
            <a:pPr marL="0" indent="0">
              <a:buNone/>
            </a:pPr>
            <a:r>
              <a:rPr lang="en-IN" sz="5100" b="1" dirty="0"/>
              <a:t>Event Basics</a:t>
            </a:r>
          </a:p>
          <a:p>
            <a:pPr marL="0" indent="0">
              <a:buNone/>
            </a:pPr>
            <a:r>
              <a:rPr lang="en-US" dirty="0"/>
              <a:t>The base class for JavaFX events is the </a:t>
            </a:r>
            <a:r>
              <a:rPr lang="en-US" b="1" dirty="0"/>
              <a:t>Event </a:t>
            </a:r>
            <a:r>
              <a:rPr lang="en-US" dirty="0"/>
              <a:t>class, which is packaged in </a:t>
            </a:r>
            <a:r>
              <a:rPr lang="en-US" b="1" dirty="0" err="1"/>
              <a:t>javafx.event</a:t>
            </a:r>
            <a:r>
              <a:rPr lang="en-US" dirty="0"/>
              <a:t>. </a:t>
            </a:r>
            <a:r>
              <a:rPr lang="en-US" b="1" dirty="0"/>
              <a:t>Event </a:t>
            </a:r>
            <a:r>
              <a:rPr lang="en-US" dirty="0"/>
              <a:t>inherits </a:t>
            </a:r>
            <a:r>
              <a:rPr lang="en-US" b="1" dirty="0" err="1"/>
              <a:t>java.util.EventObject</a:t>
            </a:r>
            <a:r>
              <a:rPr lang="en-US" dirty="0"/>
              <a:t>, which means that JavaFX events share the same basic functionality as other Java events. </a:t>
            </a:r>
          </a:p>
          <a:p>
            <a:pPr marL="0" indent="0">
              <a:buNone/>
            </a:pPr>
            <a:r>
              <a:rPr lang="en-US" dirty="0"/>
              <a:t>Several subclasses of </a:t>
            </a:r>
            <a:r>
              <a:rPr lang="en-US" b="1" dirty="0"/>
              <a:t>Event </a:t>
            </a:r>
            <a:r>
              <a:rPr lang="en-US" dirty="0"/>
              <a:t>are defined. The one that we will use here is </a:t>
            </a:r>
            <a:r>
              <a:rPr lang="en-US" b="1" dirty="0" err="1"/>
              <a:t>ActionEvent</a:t>
            </a:r>
            <a:r>
              <a:rPr lang="en-US" dirty="0"/>
              <a:t>. It handles action events generated by a button.</a:t>
            </a:r>
          </a:p>
          <a:p>
            <a:pPr marL="0" indent="0">
              <a:buNone/>
            </a:pPr>
            <a:r>
              <a:rPr lang="en-US" dirty="0"/>
              <a:t>In general, JavaFX uses what is, in essence, the delegation event model approach to event handling. To handle an event, you must first register the handler that acts as a listener for the event. When the event occurs, the listener is called. It must then respond to the event and return. </a:t>
            </a:r>
            <a:r>
              <a:rPr lang="en-IN" dirty="0"/>
              <a:t> </a:t>
            </a:r>
          </a:p>
          <a:p>
            <a:pPr marL="0" indent="0">
              <a:buNone/>
            </a:pPr>
            <a:r>
              <a:rPr lang="en-US" dirty="0"/>
              <a:t>Events are handled by implementing the </a:t>
            </a:r>
            <a:r>
              <a:rPr lang="en-US" b="1" dirty="0" err="1"/>
              <a:t>EventHandler</a:t>
            </a:r>
            <a:r>
              <a:rPr lang="en-US" b="1" dirty="0"/>
              <a:t> </a:t>
            </a:r>
            <a:r>
              <a:rPr lang="en-US" dirty="0"/>
              <a:t>interface, which is also in</a:t>
            </a:r>
          </a:p>
          <a:p>
            <a:pPr marL="0" indent="0">
              <a:buNone/>
            </a:pPr>
            <a:r>
              <a:rPr lang="en-US" b="1" dirty="0" err="1"/>
              <a:t>javafx.event</a:t>
            </a:r>
            <a:r>
              <a:rPr lang="en-US" dirty="0"/>
              <a:t>. It is a generic interface with the following form:</a:t>
            </a:r>
          </a:p>
          <a:p>
            <a:pPr marL="0" indent="0">
              <a:buNone/>
            </a:pPr>
            <a:endParaRPr lang="en-US" dirty="0"/>
          </a:p>
          <a:p>
            <a:pPr marL="0" indent="0">
              <a:buNone/>
            </a:pPr>
            <a:r>
              <a:rPr lang="en-IN" dirty="0"/>
              <a:t>interface </a:t>
            </a:r>
            <a:r>
              <a:rPr lang="en-IN" dirty="0" err="1"/>
              <a:t>EventHandler</a:t>
            </a:r>
            <a:r>
              <a:rPr lang="en-IN" dirty="0"/>
              <a:t>&lt;T extends Event&gt;</a:t>
            </a:r>
          </a:p>
          <a:p>
            <a:pPr marL="0" indent="0">
              <a:buNone/>
            </a:pPr>
            <a:r>
              <a:rPr lang="en-US" dirty="0"/>
              <a:t>Here, </a:t>
            </a:r>
            <a:r>
              <a:rPr lang="en-US" b="1" dirty="0"/>
              <a:t>T </a:t>
            </a:r>
            <a:r>
              <a:rPr lang="en-US" dirty="0"/>
              <a:t>specifies the type of event that the handler will handle. It defines one</a:t>
            </a:r>
          </a:p>
          <a:p>
            <a:pPr marL="0" indent="0">
              <a:buNone/>
            </a:pPr>
            <a:r>
              <a:rPr lang="en-US" dirty="0"/>
              <a:t>method, called </a:t>
            </a:r>
            <a:r>
              <a:rPr lang="en-US" b="1" dirty="0"/>
              <a:t>handle( )</a:t>
            </a:r>
            <a:r>
              <a:rPr lang="en-US" dirty="0"/>
              <a:t>, which receives the event object as a parameter. It is shown</a:t>
            </a:r>
          </a:p>
          <a:p>
            <a:pPr marL="0" indent="0">
              <a:buNone/>
            </a:pPr>
            <a:r>
              <a:rPr lang="en-IN" dirty="0"/>
              <a:t> </a:t>
            </a:r>
          </a:p>
        </p:txBody>
      </p:sp>
    </p:spTree>
    <p:extLst>
      <p:ext uri="{BB962C8B-B14F-4D97-AF65-F5344CB8AC3E}">
        <p14:creationId xmlns:p14="http://schemas.microsoft.com/office/powerpoint/2010/main" val="155477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Buttons and Events..</a:t>
            </a:r>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pPr marL="0" indent="0">
              <a:buNone/>
            </a:pPr>
            <a:r>
              <a:rPr lang="en-IN" sz="5100" b="1" dirty="0"/>
              <a:t>Event Basics…</a:t>
            </a:r>
          </a:p>
          <a:p>
            <a:pPr marL="0" indent="0">
              <a:buNone/>
            </a:pPr>
            <a:r>
              <a:rPr lang="en-US" dirty="0"/>
              <a:t>It is shown </a:t>
            </a:r>
            <a:r>
              <a:rPr lang="en-IN" dirty="0"/>
              <a:t>here:</a:t>
            </a:r>
          </a:p>
          <a:p>
            <a:pPr marL="0" indent="0">
              <a:buNone/>
            </a:pPr>
            <a:r>
              <a:rPr lang="en-IN" dirty="0"/>
              <a:t>void handle(T </a:t>
            </a:r>
            <a:r>
              <a:rPr lang="en-IN" i="1" dirty="0" err="1"/>
              <a:t>eventObj</a:t>
            </a:r>
            <a:r>
              <a:rPr lang="en-IN" dirty="0"/>
              <a:t>)</a:t>
            </a:r>
          </a:p>
          <a:p>
            <a:pPr marL="0" indent="0">
              <a:buNone/>
            </a:pPr>
            <a:r>
              <a:rPr lang="en-US" dirty="0"/>
              <a:t>Here, </a:t>
            </a:r>
            <a:r>
              <a:rPr lang="en-US" i="1" dirty="0" err="1"/>
              <a:t>eventObj</a:t>
            </a:r>
            <a:r>
              <a:rPr lang="en-US" i="1" dirty="0"/>
              <a:t> </a:t>
            </a:r>
            <a:r>
              <a:rPr lang="en-US" dirty="0"/>
              <a:t>is the event that was generated. Typically, event handlers are implemented through anonymous inner classes or lambda expressions, but you can use stand-alone classes for this purpose if it is more appropriate to your application</a:t>
            </a:r>
          </a:p>
          <a:p>
            <a:pPr marL="0" indent="0">
              <a:buNone/>
            </a:pPr>
            <a:r>
              <a:rPr lang="en-US" dirty="0"/>
              <a:t>(for example, if one event handler will handle events from more than one source).</a:t>
            </a:r>
          </a:p>
          <a:p>
            <a:pPr marL="0" indent="0">
              <a:buNone/>
            </a:pPr>
            <a:endParaRPr lang="en-US" dirty="0"/>
          </a:p>
          <a:p>
            <a:pPr marL="0" indent="0">
              <a:buNone/>
            </a:pPr>
            <a:r>
              <a:rPr lang="en-US" dirty="0"/>
              <a:t>Although not required by the examples in this chapter, it is sometimes useful to know the source of an event. This is especially true if you are using one handler to handle events from different sources. You can obtain the source of the event by calling </a:t>
            </a:r>
            <a:r>
              <a:rPr lang="en-US" b="1" dirty="0" err="1"/>
              <a:t>getSource</a:t>
            </a:r>
            <a:r>
              <a:rPr lang="en-US" b="1" dirty="0"/>
              <a:t>( )</a:t>
            </a:r>
            <a:r>
              <a:rPr lang="en-US" dirty="0"/>
              <a:t>, which is inherited from </a:t>
            </a:r>
            <a:r>
              <a:rPr lang="en-US" b="1" dirty="0" err="1"/>
              <a:t>java.util.EventObject</a:t>
            </a:r>
            <a:r>
              <a:rPr lang="en-US" dirty="0"/>
              <a:t>. It is shown </a:t>
            </a:r>
            <a:r>
              <a:rPr lang="en-IN" dirty="0"/>
              <a:t>here:</a:t>
            </a:r>
          </a:p>
          <a:p>
            <a:pPr marL="0" indent="0">
              <a:buNone/>
            </a:pPr>
            <a:r>
              <a:rPr lang="en-IN" dirty="0"/>
              <a:t>Object </a:t>
            </a:r>
            <a:r>
              <a:rPr lang="en-IN" dirty="0" err="1"/>
              <a:t>getSource</a:t>
            </a:r>
            <a:r>
              <a:rPr lang="en-IN" dirty="0"/>
              <a:t>( )</a:t>
            </a:r>
          </a:p>
        </p:txBody>
      </p:sp>
    </p:spTree>
    <p:extLst>
      <p:ext uri="{BB962C8B-B14F-4D97-AF65-F5344CB8AC3E}">
        <p14:creationId xmlns:p14="http://schemas.microsoft.com/office/powerpoint/2010/main" val="431794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Buttons and Events..</a:t>
            </a:r>
          </a:p>
        </p:txBody>
      </p:sp>
      <p:sp>
        <p:nvSpPr>
          <p:cNvPr id="3" name="Content Placeholder 2"/>
          <p:cNvSpPr>
            <a:spLocks noGrp="1"/>
          </p:cNvSpPr>
          <p:nvPr>
            <p:ph idx="1"/>
          </p:nvPr>
        </p:nvSpPr>
        <p:spPr>
          <a:xfrm>
            <a:off x="304800" y="1179786"/>
            <a:ext cx="8382000" cy="5715000"/>
          </a:xfrm>
        </p:spPr>
        <p:txBody>
          <a:bodyPr>
            <a:normAutofit fontScale="70000" lnSpcReduction="20000"/>
          </a:bodyPr>
          <a:lstStyle/>
          <a:p>
            <a:pPr marL="0" indent="0">
              <a:buNone/>
            </a:pPr>
            <a:r>
              <a:rPr lang="en-IN" sz="5100" b="1" dirty="0"/>
              <a:t>Event Basics…</a:t>
            </a:r>
          </a:p>
          <a:p>
            <a:pPr marL="0" indent="0">
              <a:buNone/>
            </a:pPr>
            <a:r>
              <a:rPr lang="en-US" sz="3600" dirty="0"/>
              <a:t>Other methods in </a:t>
            </a:r>
            <a:r>
              <a:rPr lang="en-US" sz="3600" b="1" dirty="0"/>
              <a:t>Event </a:t>
            </a:r>
            <a:r>
              <a:rPr lang="en-US" sz="3600" dirty="0"/>
              <a:t>let you obtain the event type, determine if the event has been consumed, consume an event, fire an event, and obtain the target of the event. When an event is consumed, it stops the event from being passed to a parent handler.</a:t>
            </a:r>
          </a:p>
          <a:p>
            <a:pPr marL="0" indent="0">
              <a:buNone/>
            </a:pPr>
            <a:endParaRPr lang="en-US" sz="3600" dirty="0"/>
          </a:p>
          <a:p>
            <a:pPr marL="0" indent="0">
              <a:buNone/>
            </a:pPr>
            <a:r>
              <a:rPr lang="en-US" sz="3600" dirty="0"/>
              <a:t>One last point: In JavaFX, events are processed via an </a:t>
            </a:r>
            <a:r>
              <a:rPr lang="en-US" sz="3600" i="1" dirty="0"/>
              <a:t>event dispatch chain</a:t>
            </a:r>
            <a:r>
              <a:rPr lang="en-US" sz="3600" dirty="0"/>
              <a:t>.</a:t>
            </a:r>
          </a:p>
          <a:p>
            <a:pPr marL="0" indent="0">
              <a:buNone/>
            </a:pPr>
            <a:r>
              <a:rPr lang="en-US" sz="3600" dirty="0"/>
              <a:t>When an event is generated, it is passed to the root node of the chain. The event is then passed down the chain to the target of the event. After the target node processes the event, the event is passed back up the chain, thus allowing parent nodes a chance to process the event, if necessary. This is called </a:t>
            </a:r>
            <a:r>
              <a:rPr lang="en-US" sz="3600" i="1" dirty="0"/>
              <a:t>event bubbling</a:t>
            </a:r>
            <a:r>
              <a:rPr lang="en-US" sz="3600" dirty="0"/>
              <a:t>. It is possible for a node in the chain to consume an event, which prevents it from being further </a:t>
            </a:r>
            <a:r>
              <a:rPr lang="en-IN" sz="3600" dirty="0"/>
              <a:t>processed.</a:t>
            </a:r>
          </a:p>
        </p:txBody>
      </p:sp>
    </p:spTree>
    <p:extLst>
      <p:ext uri="{BB962C8B-B14F-4D97-AF65-F5344CB8AC3E}">
        <p14:creationId xmlns:p14="http://schemas.microsoft.com/office/powerpoint/2010/main" val="4104125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Buttons and Events..</a:t>
            </a:r>
          </a:p>
        </p:txBody>
      </p:sp>
      <p:sp>
        <p:nvSpPr>
          <p:cNvPr id="3" name="Content Placeholder 2"/>
          <p:cNvSpPr>
            <a:spLocks noGrp="1"/>
          </p:cNvSpPr>
          <p:nvPr>
            <p:ph idx="1"/>
          </p:nvPr>
        </p:nvSpPr>
        <p:spPr>
          <a:xfrm>
            <a:off x="477982" y="1410711"/>
            <a:ext cx="8229600" cy="5257800"/>
          </a:xfrm>
        </p:spPr>
        <p:txBody>
          <a:bodyPr>
            <a:normAutofit fontScale="55000" lnSpcReduction="20000"/>
          </a:bodyPr>
          <a:lstStyle/>
          <a:p>
            <a:pPr marL="0" indent="0">
              <a:buNone/>
            </a:pPr>
            <a:r>
              <a:rPr lang="en-IN" sz="5100" b="1" dirty="0"/>
              <a:t>Introducing Button Control</a:t>
            </a:r>
          </a:p>
          <a:p>
            <a:pPr marL="0" indent="0">
              <a:buNone/>
            </a:pPr>
            <a:r>
              <a:rPr lang="en-US" sz="4200" dirty="0"/>
              <a:t>In JavaFX, the push button control is provided by the </a:t>
            </a:r>
            <a:r>
              <a:rPr lang="en-US" sz="4200" b="1" dirty="0"/>
              <a:t>Button </a:t>
            </a:r>
            <a:r>
              <a:rPr lang="en-US" sz="4200" dirty="0"/>
              <a:t>class, which is in</a:t>
            </a:r>
          </a:p>
          <a:p>
            <a:pPr marL="0" indent="0">
              <a:buNone/>
            </a:pPr>
            <a:r>
              <a:rPr lang="en-US" sz="4200" b="1" dirty="0" err="1"/>
              <a:t>javafx.scene.control</a:t>
            </a:r>
            <a:r>
              <a:rPr lang="en-US" sz="4200" dirty="0"/>
              <a:t>. </a:t>
            </a:r>
            <a:r>
              <a:rPr lang="en-US" sz="4200" b="1" dirty="0"/>
              <a:t>Button </a:t>
            </a:r>
            <a:r>
              <a:rPr lang="en-US" sz="4200" dirty="0"/>
              <a:t>inherits a fairly long list of base classes that include </a:t>
            </a:r>
            <a:r>
              <a:rPr lang="en-US" sz="4200" b="1" dirty="0" err="1"/>
              <a:t>ButtonBase</a:t>
            </a:r>
            <a:r>
              <a:rPr lang="en-US" sz="4200" b="1" dirty="0"/>
              <a:t>, Labeled, Region, Control, Parent</a:t>
            </a:r>
            <a:r>
              <a:rPr lang="en-US" sz="4200" dirty="0"/>
              <a:t>, and </a:t>
            </a:r>
            <a:r>
              <a:rPr lang="en-US" sz="4200" b="1" dirty="0"/>
              <a:t>Node</a:t>
            </a:r>
            <a:r>
              <a:rPr lang="en-US" sz="4200" dirty="0"/>
              <a:t>. If you examine the API documentation for </a:t>
            </a:r>
            <a:r>
              <a:rPr lang="en-US" sz="4200" b="1" dirty="0"/>
              <a:t>Button</a:t>
            </a:r>
            <a:r>
              <a:rPr lang="en-US" sz="4200" dirty="0"/>
              <a:t>, you will see that much of its functionality comes from its base classes. Furthermore, it supports a wide array of options. </a:t>
            </a:r>
          </a:p>
          <a:p>
            <a:pPr marL="0" indent="0">
              <a:buNone/>
            </a:pPr>
            <a:r>
              <a:rPr lang="en-US" sz="4200" dirty="0"/>
              <a:t>However, here we will use its default form. Buttons can contain text, graphics, or both. In this chapter, we will use text-based buttons. An example of a graphics-based button is shown in the</a:t>
            </a:r>
          </a:p>
          <a:p>
            <a:pPr marL="0" indent="0">
              <a:buNone/>
            </a:pPr>
            <a:r>
              <a:rPr lang="en-IN" sz="4200" dirty="0"/>
              <a:t>next chapter.</a:t>
            </a:r>
          </a:p>
          <a:p>
            <a:pPr marL="0" indent="0">
              <a:buNone/>
            </a:pPr>
            <a:r>
              <a:rPr lang="en-US" sz="4200" b="1" dirty="0"/>
              <a:t>Button </a:t>
            </a:r>
            <a:r>
              <a:rPr lang="en-US" sz="4200" dirty="0"/>
              <a:t>defines three constructors. The one we will use is shown here:</a:t>
            </a:r>
          </a:p>
          <a:p>
            <a:pPr marL="0" indent="0">
              <a:buNone/>
            </a:pPr>
            <a:r>
              <a:rPr lang="en-IN" sz="4200" dirty="0"/>
              <a:t>Button(String </a:t>
            </a:r>
            <a:r>
              <a:rPr lang="en-IN" sz="4200" i="1" dirty="0" err="1"/>
              <a:t>str</a:t>
            </a:r>
            <a:r>
              <a:rPr lang="en-IN" sz="4200" dirty="0"/>
              <a:t>)</a:t>
            </a:r>
          </a:p>
          <a:p>
            <a:pPr marL="0" indent="0">
              <a:buNone/>
            </a:pPr>
            <a:r>
              <a:rPr lang="en-US" sz="4200" dirty="0"/>
              <a:t>In this case, </a:t>
            </a:r>
            <a:r>
              <a:rPr lang="en-US" sz="4200" i="1" dirty="0" err="1"/>
              <a:t>str</a:t>
            </a:r>
            <a:r>
              <a:rPr lang="en-US" sz="4200" i="1" dirty="0"/>
              <a:t> </a:t>
            </a:r>
            <a:r>
              <a:rPr lang="en-US" sz="4200" dirty="0"/>
              <a:t>is the message that is displayed in the button</a:t>
            </a:r>
            <a:r>
              <a:rPr lang="en-US" dirty="0"/>
              <a:t>.</a:t>
            </a:r>
            <a:endParaRPr lang="en-IN" sz="3600" dirty="0"/>
          </a:p>
        </p:txBody>
      </p:sp>
    </p:spTree>
    <p:extLst>
      <p:ext uri="{BB962C8B-B14F-4D97-AF65-F5344CB8AC3E}">
        <p14:creationId xmlns:p14="http://schemas.microsoft.com/office/powerpoint/2010/main" val="3956379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Buttons and Events..</a:t>
            </a:r>
          </a:p>
        </p:txBody>
      </p:sp>
      <p:sp>
        <p:nvSpPr>
          <p:cNvPr id="3" name="Content Placeholder 2"/>
          <p:cNvSpPr>
            <a:spLocks noGrp="1"/>
          </p:cNvSpPr>
          <p:nvPr>
            <p:ph idx="1"/>
          </p:nvPr>
        </p:nvSpPr>
        <p:spPr>
          <a:xfrm>
            <a:off x="477982" y="1410710"/>
            <a:ext cx="8229600" cy="5447290"/>
          </a:xfrm>
        </p:spPr>
        <p:txBody>
          <a:bodyPr>
            <a:normAutofit fontScale="70000" lnSpcReduction="20000"/>
          </a:bodyPr>
          <a:lstStyle/>
          <a:p>
            <a:pPr marL="0" indent="0">
              <a:buNone/>
            </a:pPr>
            <a:r>
              <a:rPr lang="en-IN" sz="5100" b="1" dirty="0"/>
              <a:t>Introducing Button Control..</a:t>
            </a:r>
          </a:p>
          <a:p>
            <a:pPr marL="0" indent="0">
              <a:buNone/>
            </a:pPr>
            <a:r>
              <a:rPr lang="en-US" sz="3600" dirty="0"/>
              <a:t>When a button is pressed, an </a:t>
            </a:r>
            <a:r>
              <a:rPr lang="en-US" sz="3600" b="1" dirty="0" err="1"/>
              <a:t>ActionEvent</a:t>
            </a:r>
            <a:r>
              <a:rPr lang="en-US" sz="3600" b="1" dirty="0"/>
              <a:t> </a:t>
            </a:r>
            <a:r>
              <a:rPr lang="en-US" sz="3600" dirty="0"/>
              <a:t>is generated. </a:t>
            </a:r>
            <a:r>
              <a:rPr lang="en-US" sz="3600" b="1" dirty="0" err="1"/>
              <a:t>ActionEvent</a:t>
            </a:r>
            <a:r>
              <a:rPr lang="en-US" sz="3600" b="1" dirty="0"/>
              <a:t> </a:t>
            </a:r>
            <a:r>
              <a:rPr lang="en-US" sz="3600" dirty="0"/>
              <a:t>is packaged in </a:t>
            </a:r>
            <a:r>
              <a:rPr lang="en-US" sz="3600" b="1" dirty="0" err="1"/>
              <a:t>javafx.event</a:t>
            </a:r>
            <a:r>
              <a:rPr lang="en-US" sz="3600" dirty="0"/>
              <a:t>. You can register a listener for this event by using </a:t>
            </a:r>
            <a:r>
              <a:rPr lang="en-US" sz="3600" b="1" dirty="0" err="1"/>
              <a:t>setOnAction</a:t>
            </a:r>
            <a:r>
              <a:rPr lang="en-US" sz="3600" b="1" dirty="0"/>
              <a:t>( )</a:t>
            </a:r>
            <a:r>
              <a:rPr lang="en-US" sz="3600" dirty="0"/>
              <a:t>, which has this general form:</a:t>
            </a:r>
          </a:p>
          <a:p>
            <a:pPr marL="0" indent="0">
              <a:buNone/>
            </a:pPr>
            <a:r>
              <a:rPr lang="en-IN" sz="3600" dirty="0"/>
              <a:t>final void </a:t>
            </a:r>
            <a:r>
              <a:rPr lang="en-IN" sz="3600" dirty="0" err="1"/>
              <a:t>setOnAction</a:t>
            </a:r>
            <a:r>
              <a:rPr lang="en-IN" sz="3600" dirty="0"/>
              <a:t>(</a:t>
            </a:r>
            <a:r>
              <a:rPr lang="en-IN" sz="3600" dirty="0" err="1"/>
              <a:t>EventHandler</a:t>
            </a:r>
            <a:r>
              <a:rPr lang="en-IN" sz="3600" dirty="0"/>
              <a:t>&lt;</a:t>
            </a:r>
            <a:r>
              <a:rPr lang="en-IN" sz="3600" dirty="0" err="1"/>
              <a:t>ActionEvent</a:t>
            </a:r>
            <a:r>
              <a:rPr lang="en-IN" sz="3600" dirty="0"/>
              <a:t>&gt; </a:t>
            </a:r>
            <a:r>
              <a:rPr lang="en-IN" sz="3600" i="1" dirty="0"/>
              <a:t>handler</a:t>
            </a:r>
            <a:r>
              <a:rPr lang="en-IN" sz="3600" dirty="0"/>
              <a:t>)</a:t>
            </a:r>
          </a:p>
          <a:p>
            <a:pPr marL="0" indent="0">
              <a:buNone/>
            </a:pPr>
            <a:r>
              <a:rPr lang="en-US" sz="3600" dirty="0"/>
              <a:t>Here, </a:t>
            </a:r>
            <a:r>
              <a:rPr lang="en-US" sz="3600" i="1" dirty="0"/>
              <a:t>handler </a:t>
            </a:r>
            <a:r>
              <a:rPr lang="en-US" sz="3600" dirty="0"/>
              <a:t>is the handler being registered. As mentioned, often you will use an anonymous inner class or lambda expression for the handler. The </a:t>
            </a:r>
            <a:r>
              <a:rPr lang="en-US" sz="3600" b="1" dirty="0" err="1"/>
              <a:t>setOnAction</a:t>
            </a:r>
            <a:r>
              <a:rPr lang="en-US" sz="3600" b="1" dirty="0"/>
              <a:t>( ) </a:t>
            </a:r>
            <a:r>
              <a:rPr lang="en-US" sz="3600" dirty="0"/>
              <a:t>method sets the property </a:t>
            </a:r>
            <a:r>
              <a:rPr lang="en-US" sz="3600" b="1" dirty="0" err="1"/>
              <a:t>onAction</a:t>
            </a:r>
            <a:r>
              <a:rPr lang="en-US" sz="3600" dirty="0"/>
              <a:t>, which stores a reference to the handler. </a:t>
            </a:r>
          </a:p>
          <a:p>
            <a:pPr marL="0" indent="0">
              <a:buNone/>
            </a:pPr>
            <a:r>
              <a:rPr lang="en-US" sz="3600" dirty="0"/>
              <a:t>As with all other Java event handling, your handler must respond to the event as fast as possible and then return. If your handler consumes too much time, it will noticeably slow down the application. For lengthy operations, you must use a separate thread of</a:t>
            </a:r>
            <a:r>
              <a:rPr lang="en-IN" sz="3600" dirty="0"/>
              <a:t>execution.</a:t>
            </a:r>
          </a:p>
        </p:txBody>
      </p:sp>
    </p:spTree>
    <p:extLst>
      <p:ext uri="{BB962C8B-B14F-4D97-AF65-F5344CB8AC3E}">
        <p14:creationId xmlns:p14="http://schemas.microsoft.com/office/powerpoint/2010/main" val="2194511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255" y="228600"/>
            <a:ext cx="9081491" cy="6400800"/>
          </a:xfrm>
          <a:prstGeom prst="rect">
            <a:avLst/>
          </a:prstGeom>
        </p:spPr>
      </p:pic>
    </p:spTree>
    <p:extLst>
      <p:ext uri="{BB962C8B-B14F-4D97-AF65-F5344CB8AC3E}">
        <p14:creationId xmlns:p14="http://schemas.microsoft.com/office/powerpoint/2010/main" val="367659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375" y="381000"/>
            <a:ext cx="8982142" cy="6172200"/>
          </a:xfrm>
          <a:prstGeom prst="rect">
            <a:avLst/>
          </a:prstGeom>
        </p:spPr>
      </p:pic>
    </p:spTree>
    <p:extLst>
      <p:ext uri="{BB962C8B-B14F-4D97-AF65-F5344CB8AC3E}">
        <p14:creationId xmlns:p14="http://schemas.microsoft.com/office/powerpoint/2010/main" val="200454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JavaFX Basic Concepts</a:t>
            </a:r>
          </a:p>
        </p:txBody>
      </p:sp>
      <p:sp>
        <p:nvSpPr>
          <p:cNvPr id="3" name="Content Placeholder 2"/>
          <p:cNvSpPr>
            <a:spLocks noGrp="1"/>
          </p:cNvSpPr>
          <p:nvPr>
            <p:ph idx="1"/>
          </p:nvPr>
        </p:nvSpPr>
        <p:spPr>
          <a:xfrm>
            <a:off x="457200" y="1600200"/>
            <a:ext cx="8458200" cy="4525963"/>
          </a:xfrm>
        </p:spPr>
        <p:txBody>
          <a:bodyPr>
            <a:normAutofit fontScale="85000" lnSpcReduction="20000"/>
          </a:bodyPr>
          <a:lstStyle/>
          <a:p>
            <a:r>
              <a:rPr lang="en-US" dirty="0"/>
              <a:t>JavaFX facilitates a more visually dynamic approach to GUIs</a:t>
            </a:r>
          </a:p>
          <a:p>
            <a:endParaRPr lang="en-US" dirty="0"/>
          </a:p>
          <a:p>
            <a:pPr marL="0" indent="0">
              <a:buNone/>
            </a:pPr>
            <a:r>
              <a:rPr lang="en-US" b="1" dirty="0"/>
              <a:t>JavaFX Packages</a:t>
            </a:r>
          </a:p>
          <a:p>
            <a:r>
              <a:rPr lang="en-US" dirty="0"/>
              <a:t>The JavaFX elements are contained in packages that begin with the </a:t>
            </a:r>
            <a:r>
              <a:rPr lang="en-US" dirty="0" err="1"/>
              <a:t>javafx</a:t>
            </a:r>
            <a:r>
              <a:rPr lang="en-US" dirty="0"/>
              <a:t> prefix.  </a:t>
            </a:r>
          </a:p>
          <a:p>
            <a:r>
              <a:rPr lang="en-US" dirty="0"/>
              <a:t>Examples: </a:t>
            </a:r>
            <a:r>
              <a:rPr lang="en-US" dirty="0" err="1">
                <a:solidFill>
                  <a:srgbClr val="C00000"/>
                </a:solidFill>
              </a:rPr>
              <a:t>javafx.application</a:t>
            </a:r>
            <a:r>
              <a:rPr lang="en-US" dirty="0">
                <a:solidFill>
                  <a:srgbClr val="C00000"/>
                </a:solidFill>
              </a:rPr>
              <a:t>, </a:t>
            </a:r>
            <a:r>
              <a:rPr lang="en-US" dirty="0" err="1">
                <a:solidFill>
                  <a:srgbClr val="C00000"/>
                </a:solidFill>
              </a:rPr>
              <a:t>javafx.stage</a:t>
            </a:r>
            <a:r>
              <a:rPr lang="en-US" dirty="0">
                <a:solidFill>
                  <a:srgbClr val="C00000"/>
                </a:solidFill>
              </a:rPr>
              <a:t>, </a:t>
            </a:r>
            <a:r>
              <a:rPr lang="en-US" dirty="0" err="1">
                <a:solidFill>
                  <a:srgbClr val="C00000"/>
                </a:solidFill>
              </a:rPr>
              <a:t>javafx.scene</a:t>
            </a:r>
            <a:r>
              <a:rPr lang="en-US" dirty="0">
                <a:solidFill>
                  <a:srgbClr val="C00000"/>
                </a:solidFill>
              </a:rPr>
              <a:t>,</a:t>
            </a:r>
            <a:r>
              <a:rPr lang="en-US" dirty="0"/>
              <a:t> and </a:t>
            </a:r>
            <a:r>
              <a:rPr lang="en-US" dirty="0" err="1">
                <a:solidFill>
                  <a:srgbClr val="C00000"/>
                </a:solidFill>
              </a:rPr>
              <a:t>javafx.scene.layout</a:t>
            </a:r>
            <a:r>
              <a:rPr lang="en-US" dirty="0">
                <a:solidFill>
                  <a:srgbClr val="C00000"/>
                </a:solidFill>
              </a:rPr>
              <a:t>. </a:t>
            </a:r>
            <a:r>
              <a:rPr lang="en-US" dirty="0"/>
              <a:t>  </a:t>
            </a:r>
          </a:p>
          <a:p>
            <a:r>
              <a:rPr lang="en-US" dirty="0"/>
              <a:t>Beginning with JDK 9, the JavaFX packages are organized into modules, such as </a:t>
            </a:r>
            <a:r>
              <a:rPr lang="en-US" dirty="0" err="1">
                <a:solidFill>
                  <a:srgbClr val="C00000"/>
                </a:solidFill>
              </a:rPr>
              <a:t>javafx.base</a:t>
            </a:r>
            <a:r>
              <a:rPr lang="en-US" dirty="0">
                <a:solidFill>
                  <a:srgbClr val="C00000"/>
                </a:solidFill>
              </a:rPr>
              <a:t>, </a:t>
            </a:r>
            <a:r>
              <a:rPr lang="en-US" dirty="0" err="1">
                <a:solidFill>
                  <a:srgbClr val="C00000"/>
                </a:solidFill>
              </a:rPr>
              <a:t>javafx.graphics</a:t>
            </a:r>
            <a:r>
              <a:rPr lang="en-US" dirty="0">
                <a:solidFill>
                  <a:srgbClr val="C00000"/>
                </a:solidFill>
              </a:rPr>
              <a:t>, and </a:t>
            </a:r>
            <a:r>
              <a:rPr lang="en-US" dirty="0" err="1">
                <a:solidFill>
                  <a:srgbClr val="C00000"/>
                </a:solidFill>
              </a:rPr>
              <a:t>javafx.controls</a:t>
            </a:r>
            <a:r>
              <a:rPr lang="en-US" dirty="0"/>
              <a:t>.</a:t>
            </a:r>
            <a:endParaRPr lang="en-IN" dirty="0"/>
          </a:p>
        </p:txBody>
      </p:sp>
    </p:spTree>
    <p:extLst>
      <p:ext uri="{BB962C8B-B14F-4D97-AF65-F5344CB8AC3E}">
        <p14:creationId xmlns:p14="http://schemas.microsoft.com/office/powerpoint/2010/main" val="1507253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592116" cy="6400800"/>
          </a:xfrm>
          <a:prstGeom prst="rect">
            <a:avLst/>
          </a:prstGeom>
        </p:spPr>
      </p:pic>
    </p:spTree>
    <p:extLst>
      <p:ext uri="{BB962C8B-B14F-4D97-AF65-F5344CB8AC3E}">
        <p14:creationId xmlns:p14="http://schemas.microsoft.com/office/powerpoint/2010/main" val="1193750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Sample Output</a:t>
            </a:r>
          </a:p>
        </p:txBody>
      </p:sp>
      <p:pic>
        <p:nvPicPr>
          <p:cNvPr id="4" name="Picture 3"/>
          <p:cNvPicPr>
            <a:picLocks noChangeAspect="1"/>
          </p:cNvPicPr>
          <p:nvPr/>
        </p:nvPicPr>
        <p:blipFill>
          <a:blip r:embed="rId2"/>
          <a:stretch>
            <a:fillRect/>
          </a:stretch>
        </p:blipFill>
        <p:spPr>
          <a:xfrm>
            <a:off x="2400300" y="2438400"/>
            <a:ext cx="4343400" cy="2286000"/>
          </a:xfrm>
          <a:prstGeom prst="rect">
            <a:avLst/>
          </a:prstGeom>
        </p:spPr>
      </p:pic>
    </p:spTree>
    <p:extLst>
      <p:ext uri="{BB962C8B-B14F-4D97-AF65-F5344CB8AC3E}">
        <p14:creationId xmlns:p14="http://schemas.microsoft.com/office/powerpoint/2010/main" val="272997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2400"/>
            <a:ext cx="8991600" cy="6477000"/>
          </a:xfrm>
          <a:prstGeom prst="rect">
            <a:avLst/>
          </a:prstGeom>
        </p:spPr>
      </p:pic>
    </p:spTree>
    <p:extLst>
      <p:ext uri="{BB962C8B-B14F-4D97-AF65-F5344CB8AC3E}">
        <p14:creationId xmlns:p14="http://schemas.microsoft.com/office/powerpoint/2010/main" val="1450405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228" y="228600"/>
            <a:ext cx="8651971" cy="6324600"/>
          </a:xfrm>
          <a:prstGeom prst="rect">
            <a:avLst/>
          </a:prstGeom>
        </p:spPr>
      </p:pic>
    </p:spTree>
    <p:extLst>
      <p:ext uri="{BB962C8B-B14F-4D97-AF65-F5344CB8AC3E}">
        <p14:creationId xmlns:p14="http://schemas.microsoft.com/office/powerpoint/2010/main" val="1098276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457200"/>
            <a:ext cx="7924800" cy="1143000"/>
          </a:xfrm>
          <a:prstGeom prst="rect">
            <a:avLst/>
          </a:prstGeom>
        </p:spPr>
      </p:pic>
      <p:pic>
        <p:nvPicPr>
          <p:cNvPr id="5" name="Picture 4"/>
          <p:cNvPicPr>
            <a:picLocks noChangeAspect="1"/>
          </p:cNvPicPr>
          <p:nvPr/>
        </p:nvPicPr>
        <p:blipFill>
          <a:blip r:embed="rId3"/>
          <a:stretch>
            <a:fillRect/>
          </a:stretch>
        </p:blipFill>
        <p:spPr>
          <a:xfrm>
            <a:off x="533400" y="1447800"/>
            <a:ext cx="7924800" cy="4800600"/>
          </a:xfrm>
          <a:prstGeom prst="rect">
            <a:avLst/>
          </a:prstGeom>
        </p:spPr>
      </p:pic>
    </p:spTree>
    <p:extLst>
      <p:ext uri="{BB962C8B-B14F-4D97-AF65-F5344CB8AC3E}">
        <p14:creationId xmlns:p14="http://schemas.microsoft.com/office/powerpoint/2010/main" val="3404641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152400"/>
            <a:ext cx="8399849" cy="6477000"/>
          </a:xfrm>
          <a:prstGeom prst="rect">
            <a:avLst/>
          </a:prstGeom>
        </p:spPr>
      </p:pic>
    </p:spTree>
    <p:extLst>
      <p:ext uri="{BB962C8B-B14F-4D97-AF65-F5344CB8AC3E}">
        <p14:creationId xmlns:p14="http://schemas.microsoft.com/office/powerpoint/2010/main" val="2262216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Drawing Directly on a Canvas</a:t>
            </a:r>
          </a:p>
        </p:txBody>
      </p:sp>
      <p:pic>
        <p:nvPicPr>
          <p:cNvPr id="4" name="Picture 3"/>
          <p:cNvPicPr>
            <a:picLocks noChangeAspect="1"/>
          </p:cNvPicPr>
          <p:nvPr/>
        </p:nvPicPr>
        <p:blipFill>
          <a:blip r:embed="rId2"/>
          <a:stretch>
            <a:fillRect/>
          </a:stretch>
        </p:blipFill>
        <p:spPr>
          <a:xfrm>
            <a:off x="457200" y="1417638"/>
            <a:ext cx="8229600" cy="5135562"/>
          </a:xfrm>
          <a:prstGeom prst="rect">
            <a:avLst/>
          </a:prstGeom>
        </p:spPr>
      </p:pic>
    </p:spTree>
    <p:extLst>
      <p:ext uri="{BB962C8B-B14F-4D97-AF65-F5344CB8AC3E}">
        <p14:creationId xmlns:p14="http://schemas.microsoft.com/office/powerpoint/2010/main" val="2420685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025" y="304800"/>
            <a:ext cx="8743950" cy="6172199"/>
          </a:xfrm>
          <a:prstGeom prst="rect">
            <a:avLst/>
          </a:prstGeom>
        </p:spPr>
      </p:pic>
    </p:spTree>
    <p:extLst>
      <p:ext uri="{BB962C8B-B14F-4D97-AF65-F5344CB8AC3E}">
        <p14:creationId xmlns:p14="http://schemas.microsoft.com/office/powerpoint/2010/main" val="1334946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533400"/>
            <a:ext cx="7424056" cy="1219200"/>
          </a:xfrm>
          <a:prstGeom prst="rect">
            <a:avLst/>
          </a:prstGeom>
        </p:spPr>
      </p:pic>
      <p:pic>
        <p:nvPicPr>
          <p:cNvPr id="5" name="Picture 4"/>
          <p:cNvPicPr>
            <a:picLocks noChangeAspect="1"/>
          </p:cNvPicPr>
          <p:nvPr/>
        </p:nvPicPr>
        <p:blipFill>
          <a:blip r:embed="rId3"/>
          <a:stretch>
            <a:fillRect/>
          </a:stretch>
        </p:blipFill>
        <p:spPr>
          <a:xfrm>
            <a:off x="838200" y="1600201"/>
            <a:ext cx="7424057" cy="4876800"/>
          </a:xfrm>
          <a:prstGeom prst="rect">
            <a:avLst/>
          </a:prstGeom>
        </p:spPr>
      </p:pic>
    </p:spTree>
    <p:extLst>
      <p:ext uri="{BB962C8B-B14F-4D97-AF65-F5344CB8AC3E}">
        <p14:creationId xmlns:p14="http://schemas.microsoft.com/office/powerpoint/2010/main" val="3158252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382000" cy="6248399"/>
          </a:xfrm>
          <a:prstGeom prst="rect">
            <a:avLst/>
          </a:prstGeom>
        </p:spPr>
      </p:pic>
    </p:spTree>
    <p:extLst>
      <p:ext uri="{BB962C8B-B14F-4D97-AF65-F5344CB8AC3E}">
        <p14:creationId xmlns:p14="http://schemas.microsoft.com/office/powerpoint/2010/main" val="260198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JavaFX Basic Concepts..</a:t>
            </a:r>
          </a:p>
        </p:txBody>
      </p:sp>
      <p:sp>
        <p:nvSpPr>
          <p:cNvPr id="3" name="Content Placeholder 2"/>
          <p:cNvSpPr>
            <a:spLocks noGrp="1"/>
          </p:cNvSpPr>
          <p:nvPr>
            <p:ph idx="1"/>
          </p:nvPr>
        </p:nvSpPr>
        <p:spPr>
          <a:xfrm>
            <a:off x="457200" y="1600200"/>
            <a:ext cx="8229600" cy="4953000"/>
          </a:xfrm>
        </p:spPr>
        <p:txBody>
          <a:bodyPr>
            <a:normAutofit fontScale="32500" lnSpcReduction="20000"/>
          </a:bodyPr>
          <a:lstStyle/>
          <a:p>
            <a:pPr marL="0" indent="0">
              <a:buNone/>
            </a:pPr>
            <a:r>
              <a:rPr lang="en-US" sz="7400" b="1" dirty="0"/>
              <a:t>The Stage and Scene Classes </a:t>
            </a:r>
          </a:p>
          <a:p>
            <a:pPr marL="0" indent="0">
              <a:buNone/>
            </a:pPr>
            <a:r>
              <a:rPr lang="en-US" sz="6200" dirty="0"/>
              <a:t>To create a JavaFX application, you will, at minimum, add at least one </a:t>
            </a:r>
            <a:r>
              <a:rPr lang="en-US" sz="6200" b="1" dirty="0"/>
              <a:t>Scene </a:t>
            </a:r>
            <a:r>
              <a:rPr lang="en-US" sz="6200" dirty="0"/>
              <a:t>object to a </a:t>
            </a:r>
            <a:r>
              <a:rPr lang="en-US" sz="6200" b="1" dirty="0"/>
              <a:t>Stage</a:t>
            </a:r>
            <a:r>
              <a:rPr lang="en-US" sz="6200" dirty="0"/>
              <a:t>.  </a:t>
            </a:r>
          </a:p>
          <a:p>
            <a:pPr marL="0" indent="0">
              <a:buNone/>
            </a:pPr>
            <a:r>
              <a:rPr lang="en-US" sz="6200" dirty="0"/>
              <a:t>A stage is a container for scenes and a scene is a container for the items that comprise the scene. These elements are encapsulated in the JavaFX API by the </a:t>
            </a:r>
            <a:r>
              <a:rPr lang="en-US" sz="6200" b="1" dirty="0"/>
              <a:t>Stage </a:t>
            </a:r>
            <a:r>
              <a:rPr lang="en-US" sz="6200" dirty="0"/>
              <a:t>and </a:t>
            </a:r>
            <a:r>
              <a:rPr lang="en-US" sz="6200" b="1" dirty="0"/>
              <a:t>Scene </a:t>
            </a:r>
            <a:r>
              <a:rPr lang="en-US" sz="6200" dirty="0"/>
              <a:t>classes. </a:t>
            </a:r>
          </a:p>
          <a:p>
            <a:pPr marL="0" indent="0">
              <a:buNone/>
            </a:pPr>
            <a:endParaRPr lang="en-US" sz="6200" dirty="0"/>
          </a:p>
          <a:p>
            <a:pPr marL="0" indent="0">
              <a:buNone/>
            </a:pPr>
            <a:r>
              <a:rPr lang="en-US" sz="6200" b="1" dirty="0">
                <a:solidFill>
                  <a:srgbClr val="C00000"/>
                </a:solidFill>
              </a:rPr>
              <a:t>Stage</a:t>
            </a:r>
            <a:r>
              <a:rPr lang="en-US" sz="6200" b="1" dirty="0"/>
              <a:t> </a:t>
            </a:r>
            <a:r>
              <a:rPr lang="en-US" sz="6200" dirty="0"/>
              <a:t>is a top-level container. All JavaFX applications automatically have access to one </a:t>
            </a:r>
            <a:r>
              <a:rPr lang="en-US" sz="6200" b="1" dirty="0"/>
              <a:t>Stage</a:t>
            </a:r>
            <a:r>
              <a:rPr lang="en-US" sz="6200" dirty="0"/>
              <a:t>, called the </a:t>
            </a:r>
            <a:r>
              <a:rPr lang="en-US" sz="6200" i="1" dirty="0"/>
              <a:t>primary stage</a:t>
            </a:r>
            <a:r>
              <a:rPr lang="en-US" sz="6200" dirty="0"/>
              <a:t>. The primary stage is supplied by the run-time system when a JavaFX application is started. Although you can create other stages, for many applications, the primary stage will be the only one required.</a:t>
            </a:r>
          </a:p>
          <a:p>
            <a:pPr marL="0" indent="0">
              <a:buNone/>
            </a:pPr>
            <a:endParaRPr lang="en-US" sz="6200" dirty="0"/>
          </a:p>
          <a:p>
            <a:pPr marL="0" indent="0">
              <a:buNone/>
            </a:pPr>
            <a:r>
              <a:rPr lang="en-US" sz="6200" dirty="0"/>
              <a:t>As mentioned, </a:t>
            </a:r>
            <a:r>
              <a:rPr lang="en-US" sz="6200" b="1" dirty="0">
                <a:solidFill>
                  <a:srgbClr val="C00000"/>
                </a:solidFill>
              </a:rPr>
              <a:t>Scene</a:t>
            </a:r>
            <a:r>
              <a:rPr lang="en-US" sz="6200" b="1" dirty="0"/>
              <a:t> </a:t>
            </a:r>
            <a:r>
              <a:rPr lang="en-US" sz="6200" dirty="0"/>
              <a:t>is a container for the items that comprise the scene. These can consist of controls, such as push buttons and check boxes, text, and graphics. To create a scene, you will add those elements to an instance of </a:t>
            </a:r>
            <a:r>
              <a:rPr lang="en-US" sz="6200" b="1" dirty="0"/>
              <a:t>Scene</a:t>
            </a:r>
            <a:r>
              <a:rPr lang="en-US" sz="6200" dirty="0"/>
              <a:t>.</a:t>
            </a:r>
            <a:endParaRPr lang="en-IN" sz="6200" dirty="0"/>
          </a:p>
        </p:txBody>
      </p:sp>
    </p:spTree>
    <p:extLst>
      <p:ext uri="{BB962C8B-B14F-4D97-AF65-F5344CB8AC3E}">
        <p14:creationId xmlns:p14="http://schemas.microsoft.com/office/powerpoint/2010/main" val="1431113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304800"/>
            <a:ext cx="8077200" cy="3429000"/>
          </a:xfrm>
          <a:prstGeom prst="rect">
            <a:avLst/>
          </a:prstGeom>
        </p:spPr>
      </p:pic>
      <p:pic>
        <p:nvPicPr>
          <p:cNvPr id="5" name="Picture 4"/>
          <p:cNvPicPr>
            <a:picLocks noChangeAspect="1"/>
          </p:cNvPicPr>
          <p:nvPr/>
        </p:nvPicPr>
        <p:blipFill>
          <a:blip r:embed="rId3"/>
          <a:stretch>
            <a:fillRect/>
          </a:stretch>
        </p:blipFill>
        <p:spPr>
          <a:xfrm>
            <a:off x="462455" y="3733800"/>
            <a:ext cx="8071945" cy="2971800"/>
          </a:xfrm>
          <a:prstGeom prst="rect">
            <a:avLst/>
          </a:prstGeom>
        </p:spPr>
      </p:pic>
    </p:spTree>
    <p:extLst>
      <p:ext uri="{BB962C8B-B14F-4D97-AF65-F5344CB8AC3E}">
        <p14:creationId xmlns:p14="http://schemas.microsoft.com/office/powerpoint/2010/main" val="132223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219200"/>
            <a:ext cx="8686800" cy="2971800"/>
          </a:xfrm>
          <a:prstGeom prst="rect">
            <a:avLst/>
          </a:prstGeom>
        </p:spPr>
      </p:pic>
      <p:sp>
        <p:nvSpPr>
          <p:cNvPr id="6" name="Title 1"/>
          <p:cNvSpPr>
            <a:spLocks noGrp="1"/>
          </p:cNvSpPr>
          <p:nvPr>
            <p:ph type="title"/>
          </p:nvPr>
        </p:nvSpPr>
        <p:spPr>
          <a:xfrm>
            <a:off x="131379" y="76200"/>
            <a:ext cx="8991600" cy="1143000"/>
          </a:xfrm>
        </p:spPr>
        <p:txBody>
          <a:bodyPr>
            <a:normAutofit fontScale="90000"/>
          </a:bodyPr>
          <a:lstStyle/>
          <a:p>
            <a:r>
              <a:rPr lang="en-IN" dirty="0"/>
              <a:t>Example program to demonstrate Drawing</a:t>
            </a:r>
          </a:p>
        </p:txBody>
      </p:sp>
      <p:pic>
        <p:nvPicPr>
          <p:cNvPr id="7" name="Picture 6"/>
          <p:cNvPicPr>
            <a:picLocks noChangeAspect="1"/>
          </p:cNvPicPr>
          <p:nvPr/>
        </p:nvPicPr>
        <p:blipFill>
          <a:blip r:embed="rId3"/>
          <a:stretch>
            <a:fillRect/>
          </a:stretch>
        </p:blipFill>
        <p:spPr>
          <a:xfrm>
            <a:off x="1752600" y="4140425"/>
            <a:ext cx="4767943" cy="2717575"/>
          </a:xfrm>
          <a:prstGeom prst="rect">
            <a:avLst/>
          </a:prstGeom>
        </p:spPr>
      </p:pic>
    </p:spTree>
    <p:extLst>
      <p:ext uri="{BB962C8B-B14F-4D97-AF65-F5344CB8AC3E}">
        <p14:creationId xmlns:p14="http://schemas.microsoft.com/office/powerpoint/2010/main" val="3570903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2400"/>
            <a:ext cx="8655569" cy="6324600"/>
          </a:xfrm>
          <a:prstGeom prst="rect">
            <a:avLst/>
          </a:prstGeom>
        </p:spPr>
      </p:pic>
    </p:spTree>
    <p:extLst>
      <p:ext uri="{BB962C8B-B14F-4D97-AF65-F5344CB8AC3E}">
        <p14:creationId xmlns:p14="http://schemas.microsoft.com/office/powerpoint/2010/main" val="2053362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52400"/>
            <a:ext cx="8458200" cy="6553200"/>
          </a:xfrm>
          <a:prstGeom prst="rect">
            <a:avLst/>
          </a:prstGeom>
        </p:spPr>
      </p:pic>
    </p:spTree>
    <p:extLst>
      <p:ext uri="{BB962C8B-B14F-4D97-AF65-F5344CB8AC3E}">
        <p14:creationId xmlns:p14="http://schemas.microsoft.com/office/powerpoint/2010/main" val="343906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52400"/>
            <a:ext cx="8610599" cy="6553200"/>
          </a:xfrm>
          <a:prstGeom prst="rect">
            <a:avLst/>
          </a:prstGeom>
        </p:spPr>
      </p:pic>
    </p:spTree>
    <p:extLst>
      <p:ext uri="{BB962C8B-B14F-4D97-AF65-F5344CB8AC3E}">
        <p14:creationId xmlns:p14="http://schemas.microsoft.com/office/powerpoint/2010/main" val="2143706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52400"/>
            <a:ext cx="8686799" cy="6477000"/>
          </a:xfrm>
          <a:prstGeom prst="rect">
            <a:avLst/>
          </a:prstGeom>
        </p:spPr>
      </p:pic>
    </p:spTree>
    <p:extLst>
      <p:ext uri="{BB962C8B-B14F-4D97-AF65-F5344CB8AC3E}">
        <p14:creationId xmlns:p14="http://schemas.microsoft.com/office/powerpoint/2010/main" val="1294813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ComboBox</a:t>
            </a:r>
            <a:endParaRPr lang="en-IN" dirty="0"/>
          </a:p>
        </p:txBody>
      </p:sp>
      <p:pic>
        <p:nvPicPr>
          <p:cNvPr id="4" name="Content Placeholder 3"/>
          <p:cNvPicPr>
            <a:picLocks noGrp="1" noChangeAspect="1"/>
          </p:cNvPicPr>
          <p:nvPr>
            <p:ph idx="1"/>
          </p:nvPr>
        </p:nvPicPr>
        <p:blipFill>
          <a:blip r:embed="rId2"/>
          <a:stretch>
            <a:fillRect/>
          </a:stretch>
        </p:blipFill>
        <p:spPr>
          <a:xfrm>
            <a:off x="3086100" y="2561630"/>
            <a:ext cx="2971800" cy="2593181"/>
          </a:xfrm>
          <a:prstGeom prst="rect">
            <a:avLst/>
          </a:prstGeom>
        </p:spPr>
      </p:pic>
    </p:spTree>
    <p:extLst>
      <p:ext uri="{BB962C8B-B14F-4D97-AF65-F5344CB8AC3E}">
        <p14:creationId xmlns:p14="http://schemas.microsoft.com/office/powerpoint/2010/main" val="1599823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ComboBox</a:t>
            </a:r>
            <a:endParaRPr lang="en-IN" dirty="0"/>
          </a:p>
        </p:txBody>
      </p:sp>
      <p:sp>
        <p:nvSpPr>
          <p:cNvPr id="3" name="Content Placeholder 2"/>
          <p:cNvSpPr>
            <a:spLocks noGrp="1"/>
          </p:cNvSpPr>
          <p:nvPr>
            <p:ph idx="1"/>
          </p:nvPr>
        </p:nvSpPr>
        <p:spPr>
          <a:xfrm>
            <a:off x="838200" y="1524000"/>
            <a:ext cx="7543800" cy="4572000"/>
          </a:xfrm>
        </p:spPr>
        <p:txBody>
          <a:bodyPr>
            <a:normAutofit fontScale="70000" lnSpcReduction="20000"/>
          </a:bodyPr>
          <a:lstStyle/>
          <a:p>
            <a:r>
              <a:rPr lang="en-IN" dirty="0"/>
              <a:t>A combo box displays one selection, but it will also display</a:t>
            </a:r>
          </a:p>
          <a:p>
            <a:pPr marL="0" indent="0">
              <a:buNone/>
            </a:pPr>
            <a:r>
              <a:rPr lang="en-IN" dirty="0"/>
              <a:t>  a drop-down list that allows the user to select a different item. </a:t>
            </a:r>
          </a:p>
          <a:p>
            <a:r>
              <a:rPr lang="en-IN" b="1" dirty="0" err="1"/>
              <a:t>ComboBox</a:t>
            </a:r>
            <a:r>
              <a:rPr lang="en-IN" b="1" dirty="0"/>
              <a:t> </a:t>
            </a:r>
            <a:r>
              <a:rPr lang="en-IN" dirty="0"/>
              <a:t>inherits </a:t>
            </a:r>
            <a:r>
              <a:rPr lang="en-IN" b="1" dirty="0" err="1"/>
              <a:t>ComboBoxBase</a:t>
            </a:r>
            <a:r>
              <a:rPr lang="en-IN" b="1" dirty="0"/>
              <a:t> </a:t>
            </a:r>
            <a:r>
              <a:rPr lang="en-IN" dirty="0"/>
              <a:t>which provides much of its functionality.</a:t>
            </a:r>
          </a:p>
          <a:p>
            <a:r>
              <a:rPr lang="en-IN" dirty="0"/>
              <a:t> Unlike the </a:t>
            </a:r>
            <a:r>
              <a:rPr lang="en-IN" b="1" dirty="0" err="1"/>
              <a:t>ListView</a:t>
            </a:r>
            <a:r>
              <a:rPr lang="en-IN" dirty="0"/>
              <a:t>, which can allow multiple selections,</a:t>
            </a:r>
          </a:p>
          <a:p>
            <a:pPr marL="0" indent="0">
              <a:buNone/>
            </a:pPr>
            <a:r>
              <a:rPr lang="en-IN" b="1" dirty="0"/>
              <a:t>    </a:t>
            </a:r>
            <a:r>
              <a:rPr lang="en-IN" b="1" dirty="0" err="1"/>
              <a:t>ComboBox</a:t>
            </a:r>
            <a:r>
              <a:rPr lang="en-IN" b="1" dirty="0"/>
              <a:t> </a:t>
            </a:r>
            <a:r>
              <a:rPr lang="en-IN" dirty="0"/>
              <a:t>is designed for single-selection.</a:t>
            </a:r>
          </a:p>
          <a:p>
            <a:r>
              <a:rPr lang="en-IN" b="1" dirty="0" err="1"/>
              <a:t>ComboBox</a:t>
            </a:r>
            <a:r>
              <a:rPr lang="en-IN" b="1" dirty="0"/>
              <a:t> </a:t>
            </a:r>
            <a:r>
              <a:rPr lang="en-IN" dirty="0"/>
              <a:t>is a generic class that is declared like this:</a:t>
            </a:r>
          </a:p>
          <a:p>
            <a:pPr marL="0" indent="0">
              <a:buNone/>
            </a:pPr>
            <a:r>
              <a:rPr lang="en-IN" dirty="0"/>
              <a:t>        class </a:t>
            </a:r>
            <a:r>
              <a:rPr lang="en-IN" dirty="0" err="1"/>
              <a:t>ComboBox</a:t>
            </a:r>
            <a:r>
              <a:rPr lang="en-IN" dirty="0"/>
              <a:t>&lt;T&gt;</a:t>
            </a:r>
          </a:p>
          <a:p>
            <a:r>
              <a:rPr lang="en-IN" dirty="0"/>
              <a:t>Here, </a:t>
            </a:r>
            <a:r>
              <a:rPr lang="en-IN" b="1" dirty="0"/>
              <a:t>T </a:t>
            </a:r>
            <a:r>
              <a:rPr lang="en-IN" dirty="0"/>
              <a:t>specifies the type of entries. Often, these are entries of type </a:t>
            </a:r>
            <a:r>
              <a:rPr lang="en-IN" b="1" dirty="0"/>
              <a:t>String</a:t>
            </a:r>
            <a:r>
              <a:rPr lang="en-IN" dirty="0"/>
              <a:t>, but other types are also allowed.</a:t>
            </a:r>
          </a:p>
        </p:txBody>
      </p:sp>
    </p:spTree>
    <p:extLst>
      <p:ext uri="{BB962C8B-B14F-4D97-AF65-F5344CB8AC3E}">
        <p14:creationId xmlns:p14="http://schemas.microsoft.com/office/powerpoint/2010/main" val="1972711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ComboBox</a:t>
            </a:r>
            <a:r>
              <a:rPr lang="en-IN" dirty="0"/>
              <a:t> constructors</a:t>
            </a:r>
          </a:p>
        </p:txBody>
      </p:sp>
      <p:sp>
        <p:nvSpPr>
          <p:cNvPr id="3" name="Content Placeholder 2"/>
          <p:cNvSpPr>
            <a:spLocks noGrp="1"/>
          </p:cNvSpPr>
          <p:nvPr>
            <p:ph idx="1"/>
          </p:nvPr>
        </p:nvSpPr>
        <p:spPr>
          <a:xfrm>
            <a:off x="685800" y="1417638"/>
            <a:ext cx="7696200" cy="4754562"/>
          </a:xfrm>
        </p:spPr>
        <p:txBody>
          <a:bodyPr>
            <a:normAutofit fontScale="77500" lnSpcReduction="20000"/>
          </a:bodyPr>
          <a:lstStyle/>
          <a:p>
            <a:endParaRPr lang="en-IN" dirty="0"/>
          </a:p>
          <a:p>
            <a:r>
              <a:rPr lang="en-IN" dirty="0"/>
              <a:t>The default constructor creates an empty </a:t>
            </a:r>
            <a:r>
              <a:rPr lang="en-IN" b="1" dirty="0" err="1"/>
              <a:t>ComboBox</a:t>
            </a:r>
            <a:r>
              <a:rPr lang="en-IN" dirty="0"/>
              <a:t>.</a:t>
            </a:r>
          </a:p>
          <a:p>
            <a:r>
              <a:rPr lang="en-IN" dirty="0"/>
              <a:t> </a:t>
            </a:r>
            <a:r>
              <a:rPr lang="en-IN" dirty="0" err="1"/>
              <a:t>ComboBox</a:t>
            </a:r>
            <a:r>
              <a:rPr lang="en-IN" dirty="0"/>
              <a:t> (</a:t>
            </a:r>
            <a:r>
              <a:rPr lang="en-IN" dirty="0" err="1"/>
              <a:t>ObservableList</a:t>
            </a:r>
            <a:r>
              <a:rPr lang="en-IN" dirty="0"/>
              <a:t>&lt;T&gt;</a:t>
            </a:r>
            <a:r>
              <a:rPr lang="en-IN" i="1" dirty="0"/>
              <a:t>list</a:t>
            </a:r>
            <a:r>
              <a:rPr lang="en-IN" dirty="0"/>
              <a:t>)</a:t>
            </a:r>
          </a:p>
          <a:p>
            <a:pPr marL="0" indent="0">
              <a:buNone/>
            </a:pPr>
            <a:r>
              <a:rPr lang="en-IN" i="1" dirty="0"/>
              <a:t>     list </a:t>
            </a:r>
            <a:r>
              <a:rPr lang="en-IN" dirty="0"/>
              <a:t>specifies a list of the items that will be displayed</a:t>
            </a:r>
          </a:p>
          <a:p>
            <a:r>
              <a:rPr lang="en-IN" dirty="0"/>
              <a:t>It is an object of type </a:t>
            </a:r>
            <a:r>
              <a:rPr lang="en-IN" b="1" dirty="0" err="1"/>
              <a:t>ObservableList</a:t>
            </a:r>
            <a:r>
              <a:rPr lang="en-IN" dirty="0"/>
              <a:t>, which defines a list of observable objects. </a:t>
            </a:r>
          </a:p>
          <a:p>
            <a:r>
              <a:rPr lang="en-IN" b="1" dirty="0" err="1"/>
              <a:t>ObservableList</a:t>
            </a:r>
            <a:r>
              <a:rPr lang="en-IN" b="1" dirty="0"/>
              <a:t> </a:t>
            </a:r>
            <a:r>
              <a:rPr lang="en-IN" dirty="0"/>
              <a:t>inherits </a:t>
            </a:r>
            <a:r>
              <a:rPr lang="en-IN" b="1" dirty="0" err="1"/>
              <a:t>java.util.List</a:t>
            </a:r>
            <a:r>
              <a:rPr lang="en-IN" dirty="0"/>
              <a:t>. </a:t>
            </a:r>
          </a:p>
          <a:p>
            <a:r>
              <a:rPr lang="en-IN" dirty="0"/>
              <a:t>An easy way to create an </a:t>
            </a:r>
            <a:r>
              <a:rPr lang="en-IN" b="1" dirty="0" err="1"/>
              <a:t>ObservableList</a:t>
            </a:r>
            <a:r>
              <a:rPr lang="en-IN" b="1" dirty="0"/>
              <a:t> </a:t>
            </a:r>
            <a:r>
              <a:rPr lang="en-IN" dirty="0"/>
              <a:t>is to use the factory method</a:t>
            </a:r>
          </a:p>
          <a:p>
            <a:r>
              <a:rPr lang="en-IN" b="1" dirty="0" err="1"/>
              <a:t>observableArrayList</a:t>
            </a:r>
            <a:r>
              <a:rPr lang="en-IN" b="1" dirty="0"/>
              <a:t>( )</a:t>
            </a:r>
            <a:r>
              <a:rPr lang="en-IN" dirty="0"/>
              <a:t>, which is a static method defined by the </a:t>
            </a:r>
            <a:r>
              <a:rPr lang="en-IN" b="1" dirty="0" err="1"/>
              <a:t>FXCollections</a:t>
            </a:r>
            <a:r>
              <a:rPr lang="en-IN" b="1" dirty="0"/>
              <a:t> </a:t>
            </a:r>
            <a:r>
              <a:rPr lang="en-IN" dirty="0"/>
              <a:t>class.</a:t>
            </a:r>
          </a:p>
          <a:p>
            <a:endParaRPr lang="en-IN" dirty="0"/>
          </a:p>
        </p:txBody>
      </p:sp>
    </p:spTree>
    <p:extLst>
      <p:ext uri="{BB962C8B-B14F-4D97-AF65-F5344CB8AC3E}">
        <p14:creationId xmlns:p14="http://schemas.microsoft.com/office/powerpoint/2010/main" val="577678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Events Generated by </a:t>
            </a:r>
            <a:r>
              <a:rPr lang="en-IN" dirty="0" err="1"/>
              <a:t>Combobox</a:t>
            </a:r>
            <a:endParaRPr lang="en-IN" dirty="0"/>
          </a:p>
        </p:txBody>
      </p:sp>
      <p:sp>
        <p:nvSpPr>
          <p:cNvPr id="3" name="Content Placeholder 2"/>
          <p:cNvSpPr>
            <a:spLocks noGrp="1"/>
          </p:cNvSpPr>
          <p:nvPr>
            <p:ph idx="1"/>
          </p:nvPr>
        </p:nvSpPr>
        <p:spPr>
          <a:xfrm>
            <a:off x="838200" y="1600200"/>
            <a:ext cx="7696200" cy="4419600"/>
          </a:xfrm>
        </p:spPr>
        <p:txBody>
          <a:bodyPr>
            <a:normAutofit fontScale="70000" lnSpcReduction="20000"/>
          </a:bodyPr>
          <a:lstStyle/>
          <a:p>
            <a:r>
              <a:rPr lang="en-IN" dirty="0"/>
              <a:t>A </a:t>
            </a:r>
            <a:r>
              <a:rPr lang="en-IN" b="1" dirty="0" err="1"/>
              <a:t>ComboBox</a:t>
            </a:r>
            <a:r>
              <a:rPr lang="en-IN" b="1" dirty="0"/>
              <a:t> </a:t>
            </a:r>
            <a:r>
              <a:rPr lang="en-IN" dirty="0"/>
              <a:t>generates an action event when its selection changes</a:t>
            </a:r>
          </a:p>
          <a:p>
            <a:r>
              <a:rPr lang="en-IN" dirty="0"/>
              <a:t> It will also generate a change event</a:t>
            </a:r>
          </a:p>
          <a:p>
            <a:r>
              <a:rPr lang="en-IN" dirty="0"/>
              <a:t> Alternatively, it is also possible to ignore events and simply  obtain the current selection when needed</a:t>
            </a:r>
          </a:p>
          <a:p>
            <a:r>
              <a:rPr lang="en-IN" dirty="0"/>
              <a:t>To obtain the current selection by calling </a:t>
            </a:r>
            <a:r>
              <a:rPr lang="en-IN" b="1" dirty="0" err="1"/>
              <a:t>getValue</a:t>
            </a:r>
            <a:r>
              <a:rPr lang="en-IN" b="1" dirty="0"/>
              <a:t>( )</a:t>
            </a:r>
            <a:r>
              <a:rPr lang="en-IN" dirty="0"/>
              <a:t>, shown here:</a:t>
            </a:r>
          </a:p>
          <a:p>
            <a:pPr marL="0" indent="0">
              <a:buNone/>
            </a:pPr>
            <a:r>
              <a:rPr lang="en-IN" dirty="0"/>
              <a:t>                        final T </a:t>
            </a:r>
            <a:r>
              <a:rPr lang="en-IN" dirty="0" err="1"/>
              <a:t>getValue</a:t>
            </a:r>
            <a:r>
              <a:rPr lang="en-IN" dirty="0"/>
              <a:t>( )</a:t>
            </a:r>
          </a:p>
          <a:p>
            <a:r>
              <a:rPr lang="en-IN" dirty="0"/>
              <a:t>If the value of a combo box has not yet been set (by the user or under program control), then </a:t>
            </a:r>
            <a:r>
              <a:rPr lang="en-IN" b="1" dirty="0" err="1"/>
              <a:t>getValue</a:t>
            </a:r>
            <a:r>
              <a:rPr lang="en-IN" b="1" dirty="0"/>
              <a:t>( ) </a:t>
            </a:r>
            <a:r>
              <a:rPr lang="en-IN" dirty="0"/>
              <a:t>will return </a:t>
            </a:r>
            <a:r>
              <a:rPr lang="en-IN" b="1" dirty="0"/>
              <a:t>null</a:t>
            </a:r>
            <a:r>
              <a:rPr lang="en-IN" dirty="0"/>
              <a:t>.</a:t>
            </a:r>
          </a:p>
          <a:p>
            <a:r>
              <a:rPr lang="en-IN" dirty="0"/>
              <a:t> To set the value of a </a:t>
            </a:r>
            <a:r>
              <a:rPr lang="en-IN" b="1" dirty="0" err="1"/>
              <a:t>ComboBox</a:t>
            </a:r>
            <a:r>
              <a:rPr lang="en-IN" b="1" dirty="0"/>
              <a:t> </a:t>
            </a:r>
            <a:r>
              <a:rPr lang="en-IN" dirty="0"/>
              <a:t>under program control,   call                </a:t>
            </a:r>
            <a:r>
              <a:rPr lang="en-IN" b="1" dirty="0" err="1"/>
              <a:t>setValue</a:t>
            </a:r>
            <a:r>
              <a:rPr lang="en-IN" b="1" dirty="0"/>
              <a:t>( )</a:t>
            </a:r>
            <a:r>
              <a:rPr lang="en-IN" dirty="0"/>
              <a:t>:</a:t>
            </a:r>
          </a:p>
          <a:p>
            <a:pPr marL="0" indent="0">
              <a:buNone/>
            </a:pPr>
            <a:r>
              <a:rPr lang="en-IN" dirty="0"/>
              <a:t>                       final void </a:t>
            </a:r>
            <a:r>
              <a:rPr lang="en-IN" dirty="0" err="1"/>
              <a:t>setValue</a:t>
            </a:r>
            <a:r>
              <a:rPr lang="en-IN" dirty="0"/>
              <a:t>(T </a:t>
            </a:r>
            <a:r>
              <a:rPr lang="en-IN" i="1" dirty="0" err="1"/>
              <a:t>newVal</a:t>
            </a:r>
            <a:r>
              <a:rPr lang="en-IN" dirty="0"/>
              <a:t>)</a:t>
            </a:r>
          </a:p>
        </p:txBody>
      </p:sp>
    </p:spTree>
    <p:extLst>
      <p:ext uri="{BB962C8B-B14F-4D97-AF65-F5344CB8AC3E}">
        <p14:creationId xmlns:p14="http://schemas.microsoft.com/office/powerpoint/2010/main" val="129751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 y="381000"/>
            <a:ext cx="8839199" cy="1676400"/>
          </a:xfrm>
          <a:prstGeom prst="rect">
            <a:avLst/>
          </a:prstGeom>
        </p:spPr>
      </p:pic>
      <p:pic>
        <p:nvPicPr>
          <p:cNvPr id="5" name="Picture 4"/>
          <p:cNvPicPr>
            <a:picLocks noChangeAspect="1"/>
          </p:cNvPicPr>
          <p:nvPr/>
        </p:nvPicPr>
        <p:blipFill>
          <a:blip r:embed="rId3"/>
          <a:stretch>
            <a:fillRect/>
          </a:stretch>
        </p:blipFill>
        <p:spPr>
          <a:xfrm>
            <a:off x="76200" y="1676400"/>
            <a:ext cx="9067800" cy="5029200"/>
          </a:xfrm>
          <a:prstGeom prst="rect">
            <a:avLst/>
          </a:prstGeom>
        </p:spPr>
      </p:pic>
    </p:spTree>
    <p:extLst>
      <p:ext uri="{BB962C8B-B14F-4D97-AF65-F5344CB8AC3E}">
        <p14:creationId xmlns:p14="http://schemas.microsoft.com/office/powerpoint/2010/main" val="3446001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381000"/>
            <a:ext cx="8371114" cy="6248400"/>
          </a:xfrm>
          <a:prstGeom prst="rect">
            <a:avLst/>
          </a:prstGeom>
        </p:spPr>
      </p:pic>
    </p:spTree>
    <p:extLst>
      <p:ext uri="{BB962C8B-B14F-4D97-AF65-F5344CB8AC3E}">
        <p14:creationId xmlns:p14="http://schemas.microsoft.com/office/powerpoint/2010/main" val="2796538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8651" y="304800"/>
            <a:ext cx="8210549" cy="6400800"/>
          </a:xfrm>
          <a:prstGeom prst="rect">
            <a:avLst/>
          </a:prstGeom>
        </p:spPr>
      </p:pic>
    </p:spTree>
    <p:extLst>
      <p:ext uri="{BB962C8B-B14F-4D97-AF65-F5344CB8AC3E}">
        <p14:creationId xmlns:p14="http://schemas.microsoft.com/office/powerpoint/2010/main" val="266437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00744" y="381000"/>
            <a:ext cx="8033656" cy="6248399"/>
          </a:xfrm>
          <a:prstGeom prst="rect">
            <a:avLst/>
          </a:prstGeom>
        </p:spPr>
      </p:pic>
    </p:spTree>
    <p:extLst>
      <p:ext uri="{BB962C8B-B14F-4D97-AF65-F5344CB8AC3E}">
        <p14:creationId xmlns:p14="http://schemas.microsoft.com/office/powerpoint/2010/main" val="2717359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685800"/>
            <a:ext cx="7543800" cy="3657600"/>
          </a:xfrm>
          <a:prstGeom prst="rect">
            <a:avLst/>
          </a:prstGeom>
        </p:spPr>
      </p:pic>
    </p:spTree>
    <p:extLst>
      <p:ext uri="{BB962C8B-B14F-4D97-AF65-F5344CB8AC3E}">
        <p14:creationId xmlns:p14="http://schemas.microsoft.com/office/powerpoint/2010/main" val="5023640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603" y="1123996"/>
            <a:ext cx="8675370" cy="4616648"/>
          </a:xfrm>
          <a:prstGeom prst="rect">
            <a:avLst/>
          </a:prstGeom>
        </p:spPr>
        <p:txBody>
          <a:bodyPr wrap="square">
            <a:spAutoFit/>
          </a:bodyPr>
          <a:lstStyle/>
          <a:p>
            <a:r>
              <a:rPr lang="en-US" sz="3000" b="1" dirty="0" err="1">
                <a:latin typeface="DINMittelEFOP-Bold"/>
              </a:rPr>
              <a:t>ToggleButton</a:t>
            </a:r>
            <a:endParaRPr lang="en-US" sz="3000" b="1" dirty="0">
              <a:latin typeface="DINMittelEFOP-Bold"/>
            </a:endParaRPr>
          </a:p>
          <a:p>
            <a:r>
              <a:rPr lang="en-US" sz="2400" dirty="0"/>
              <a:t>A toggle button looks just like a push button, but it acts differently because it has two states: pushed and released.</a:t>
            </a:r>
          </a:p>
          <a:p>
            <a:r>
              <a:rPr lang="en-US" sz="2400" dirty="0"/>
              <a:t>That is, when you press a toggle button, it stays pressed rather than popping back up as a regular push button does. When you press the toggle button a second time, it releases (pops up). </a:t>
            </a:r>
          </a:p>
          <a:p>
            <a:r>
              <a:rPr lang="en-US" sz="2400" dirty="0"/>
              <a:t>Therefore, each time a toggle button is pushed, it toggles between these two states. </a:t>
            </a:r>
          </a:p>
          <a:p>
            <a:r>
              <a:rPr lang="en-US" sz="2400" dirty="0"/>
              <a:t>In JavaFX, a toggle button is encapsulated in the </a:t>
            </a:r>
            <a:r>
              <a:rPr lang="en-US" sz="2400" b="1" dirty="0" err="1"/>
              <a:t>ToggleButton</a:t>
            </a:r>
            <a:r>
              <a:rPr lang="en-US" sz="2400" b="1" dirty="0"/>
              <a:t> </a:t>
            </a:r>
            <a:r>
              <a:rPr lang="en-US" sz="2400" dirty="0"/>
              <a:t>class. Like </a:t>
            </a:r>
            <a:r>
              <a:rPr lang="en-US" sz="2400" b="1" dirty="0"/>
              <a:t>Button</a:t>
            </a:r>
            <a:r>
              <a:rPr lang="en-US" sz="2400" dirty="0"/>
              <a:t>, </a:t>
            </a:r>
            <a:r>
              <a:rPr lang="en-US" sz="2400" b="1" dirty="0" err="1"/>
              <a:t>ToggleButton</a:t>
            </a:r>
            <a:r>
              <a:rPr lang="en-US" sz="2400" b="1" dirty="0"/>
              <a:t> </a:t>
            </a:r>
            <a:r>
              <a:rPr lang="en-US" sz="2400" dirty="0"/>
              <a:t>is also derived from </a:t>
            </a:r>
            <a:r>
              <a:rPr lang="en-US" sz="2400" b="1" dirty="0" err="1"/>
              <a:t>ButtonBase</a:t>
            </a:r>
            <a:r>
              <a:rPr lang="en-US" sz="2400" dirty="0"/>
              <a:t>. It implements the </a:t>
            </a:r>
            <a:r>
              <a:rPr lang="en-US" sz="2400" b="1" dirty="0"/>
              <a:t>Toggle </a:t>
            </a:r>
            <a:r>
              <a:rPr lang="en-US" sz="2400" dirty="0"/>
              <a:t>interface, which defines functionality common to all types of two-state buttons.</a:t>
            </a:r>
          </a:p>
        </p:txBody>
      </p:sp>
    </p:spTree>
    <p:extLst>
      <p:ext uri="{BB962C8B-B14F-4D97-AF65-F5344CB8AC3E}">
        <p14:creationId xmlns:p14="http://schemas.microsoft.com/office/powerpoint/2010/main" val="735479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748" y="1092927"/>
            <a:ext cx="8692515" cy="3416320"/>
          </a:xfrm>
          <a:prstGeom prst="rect">
            <a:avLst/>
          </a:prstGeom>
        </p:spPr>
        <p:txBody>
          <a:bodyPr wrap="square">
            <a:spAutoFit/>
          </a:bodyPr>
          <a:lstStyle/>
          <a:p>
            <a:r>
              <a:rPr lang="en-US" sz="2400" b="1" dirty="0" err="1"/>
              <a:t>ToggleButton</a:t>
            </a:r>
            <a:r>
              <a:rPr lang="en-US" sz="2400" b="1" dirty="0"/>
              <a:t> </a:t>
            </a:r>
            <a:r>
              <a:rPr lang="en-US" sz="2400" dirty="0"/>
              <a:t>defines three constructors. </a:t>
            </a:r>
          </a:p>
          <a:p>
            <a:r>
              <a:rPr lang="en-US" sz="2400" i="1" dirty="0" err="1"/>
              <a:t>ToggleButton</a:t>
            </a:r>
            <a:r>
              <a:rPr lang="en-US" sz="2400" i="1" dirty="0"/>
              <a:t>(String </a:t>
            </a:r>
            <a:r>
              <a:rPr lang="en-US" sz="2400" i="1" dirty="0" err="1"/>
              <a:t>str</a:t>
            </a:r>
            <a:r>
              <a:rPr lang="en-US" sz="2400" i="1" dirty="0"/>
              <a:t>)</a:t>
            </a:r>
          </a:p>
          <a:p>
            <a:r>
              <a:rPr lang="en-US" sz="2400" dirty="0"/>
              <a:t>Here, </a:t>
            </a:r>
            <a:r>
              <a:rPr lang="en-US" sz="2400" i="1" dirty="0" err="1"/>
              <a:t>str</a:t>
            </a:r>
            <a:r>
              <a:rPr lang="en-US" sz="2400" i="1" dirty="0"/>
              <a:t> </a:t>
            </a:r>
            <a:r>
              <a:rPr lang="en-US" sz="2400" dirty="0"/>
              <a:t>is the text displayed in the button.</a:t>
            </a:r>
          </a:p>
          <a:p>
            <a:r>
              <a:rPr lang="en-US" sz="2400" dirty="0"/>
              <a:t>When the button is pressed, the option is selected. When the button is released, the option is deselected. For this reason, a program usually needs to determine the toggle button’s state. </a:t>
            </a:r>
          </a:p>
          <a:p>
            <a:r>
              <a:rPr lang="en-US" sz="2400" dirty="0"/>
              <a:t>To do this, use the </a:t>
            </a:r>
            <a:r>
              <a:rPr lang="en-US" sz="2400" b="1" dirty="0" err="1"/>
              <a:t>isSelected</a:t>
            </a:r>
            <a:r>
              <a:rPr lang="en-US" sz="2400" b="1" dirty="0"/>
              <a:t>( ) </a:t>
            </a:r>
            <a:r>
              <a:rPr lang="en-US" sz="2400" dirty="0"/>
              <a:t>method, shown here:</a:t>
            </a:r>
          </a:p>
          <a:p>
            <a:r>
              <a:rPr lang="en-US" sz="2400" i="1" dirty="0"/>
              <a:t>final </a:t>
            </a:r>
            <a:r>
              <a:rPr lang="en-US" sz="2400" i="1" dirty="0" err="1"/>
              <a:t>boolean</a:t>
            </a:r>
            <a:r>
              <a:rPr lang="en-US" sz="2400" i="1" dirty="0"/>
              <a:t> </a:t>
            </a:r>
            <a:r>
              <a:rPr lang="en-US" sz="2400" i="1" dirty="0" err="1"/>
              <a:t>isSelected</a:t>
            </a:r>
            <a:r>
              <a:rPr lang="en-US" sz="2400" i="1" dirty="0"/>
              <a:t>( )</a:t>
            </a:r>
          </a:p>
          <a:p>
            <a:r>
              <a:rPr lang="en-US" sz="2400" dirty="0"/>
              <a:t>It returns </a:t>
            </a:r>
            <a:r>
              <a:rPr lang="en-US" sz="2400" b="1" dirty="0"/>
              <a:t>true </a:t>
            </a:r>
            <a:r>
              <a:rPr lang="en-US" sz="2400" dirty="0"/>
              <a:t>if the button is pressed and </a:t>
            </a:r>
            <a:r>
              <a:rPr lang="en-US" sz="2400" b="1" dirty="0"/>
              <a:t>false </a:t>
            </a:r>
            <a:r>
              <a:rPr lang="en-US" sz="2400" dirty="0"/>
              <a:t>otherwise.</a:t>
            </a:r>
          </a:p>
        </p:txBody>
      </p:sp>
    </p:spTree>
    <p:extLst>
      <p:ext uri="{BB962C8B-B14F-4D97-AF65-F5344CB8AC3E}">
        <p14:creationId xmlns:p14="http://schemas.microsoft.com/office/powerpoint/2010/main" val="1100199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638" y="970435"/>
            <a:ext cx="8206740" cy="4524315"/>
          </a:xfrm>
          <a:prstGeom prst="rect">
            <a:avLst/>
          </a:prstGeom>
        </p:spPr>
        <p:txBody>
          <a:bodyPr wrap="square">
            <a:spAutoFit/>
          </a:bodyPr>
          <a:lstStyle/>
          <a:p>
            <a:r>
              <a:rPr lang="en-US" dirty="0">
                <a:latin typeface="CourierStd"/>
              </a:rPr>
              <a:t>// Demonstrate a toggle button.</a:t>
            </a:r>
          </a:p>
          <a:p>
            <a:r>
              <a:rPr lang="en-US" dirty="0">
                <a:latin typeface="CourierStd"/>
              </a:rPr>
              <a:t>import </a:t>
            </a:r>
            <a:r>
              <a:rPr lang="en-US" dirty="0" err="1">
                <a:latin typeface="CourierStd"/>
              </a:rPr>
              <a:t>javafx.application</a:t>
            </a:r>
            <a:r>
              <a:rPr lang="en-US" dirty="0">
                <a:latin typeface="CourierStd"/>
              </a:rPr>
              <a:t>.*;</a:t>
            </a:r>
          </a:p>
          <a:p>
            <a:r>
              <a:rPr lang="en-US" dirty="0">
                <a:latin typeface="CourierStd"/>
              </a:rPr>
              <a:t>import </a:t>
            </a:r>
            <a:r>
              <a:rPr lang="en-US" dirty="0" err="1">
                <a:latin typeface="CourierStd"/>
              </a:rPr>
              <a:t>javafx.scene</a:t>
            </a:r>
            <a:r>
              <a:rPr lang="en-US" dirty="0">
                <a:latin typeface="CourierStd"/>
              </a:rPr>
              <a:t>.*;</a:t>
            </a:r>
          </a:p>
          <a:p>
            <a:r>
              <a:rPr lang="en-US" dirty="0">
                <a:latin typeface="CourierStd"/>
              </a:rPr>
              <a:t>import </a:t>
            </a:r>
            <a:r>
              <a:rPr lang="en-US" dirty="0" err="1">
                <a:latin typeface="CourierStd"/>
              </a:rPr>
              <a:t>javafx.stage</a:t>
            </a:r>
            <a:r>
              <a:rPr lang="en-US" dirty="0">
                <a:latin typeface="CourierStd"/>
              </a:rPr>
              <a:t>.*;</a:t>
            </a:r>
          </a:p>
          <a:p>
            <a:r>
              <a:rPr lang="en-US" dirty="0">
                <a:latin typeface="CourierStd"/>
              </a:rPr>
              <a:t>import </a:t>
            </a:r>
            <a:r>
              <a:rPr lang="en-US" dirty="0" err="1">
                <a:latin typeface="CourierStd"/>
              </a:rPr>
              <a:t>javafx.scene.layout</a:t>
            </a:r>
            <a:r>
              <a:rPr lang="en-US" dirty="0">
                <a:latin typeface="CourierStd"/>
              </a:rPr>
              <a:t>.*;</a:t>
            </a:r>
          </a:p>
          <a:p>
            <a:r>
              <a:rPr lang="en-US" dirty="0">
                <a:latin typeface="CourierStd"/>
              </a:rPr>
              <a:t>import </a:t>
            </a:r>
            <a:r>
              <a:rPr lang="en-US" dirty="0" err="1">
                <a:latin typeface="CourierStd"/>
              </a:rPr>
              <a:t>javafx.scene.control</a:t>
            </a:r>
            <a:r>
              <a:rPr lang="en-US" dirty="0">
                <a:latin typeface="CourierStd"/>
              </a:rPr>
              <a:t>.*;</a:t>
            </a:r>
          </a:p>
          <a:p>
            <a:r>
              <a:rPr lang="en-US" dirty="0">
                <a:latin typeface="CourierStd"/>
              </a:rPr>
              <a:t>import </a:t>
            </a:r>
            <a:r>
              <a:rPr lang="en-US" dirty="0" err="1">
                <a:latin typeface="CourierStd"/>
              </a:rPr>
              <a:t>javafx.event</a:t>
            </a:r>
            <a:r>
              <a:rPr lang="en-US" dirty="0">
                <a:latin typeface="CourierStd"/>
              </a:rPr>
              <a:t>.*;</a:t>
            </a:r>
          </a:p>
          <a:p>
            <a:r>
              <a:rPr lang="en-US" dirty="0">
                <a:latin typeface="CourierStd"/>
              </a:rPr>
              <a:t>import </a:t>
            </a:r>
            <a:r>
              <a:rPr lang="en-US" dirty="0" err="1">
                <a:latin typeface="CourierStd"/>
              </a:rPr>
              <a:t>javafx.geometry</a:t>
            </a:r>
            <a:r>
              <a:rPr lang="en-US" dirty="0">
                <a:latin typeface="CourierStd"/>
              </a:rPr>
              <a:t>.*;</a:t>
            </a:r>
          </a:p>
          <a:p>
            <a:r>
              <a:rPr lang="en-US" dirty="0">
                <a:latin typeface="CourierStd"/>
              </a:rPr>
              <a:t>public class </a:t>
            </a:r>
            <a:r>
              <a:rPr lang="en-US" dirty="0" err="1">
                <a:latin typeface="CourierStd"/>
              </a:rPr>
              <a:t>ToggleButtonDemo</a:t>
            </a:r>
            <a:r>
              <a:rPr lang="en-US" dirty="0">
                <a:latin typeface="CourierStd"/>
              </a:rPr>
              <a:t> extends Application {</a:t>
            </a:r>
          </a:p>
          <a:p>
            <a:r>
              <a:rPr lang="en-US" dirty="0">
                <a:latin typeface="CourierStd"/>
              </a:rPr>
              <a:t>    </a:t>
            </a:r>
            <a:r>
              <a:rPr lang="en-US" dirty="0" err="1">
                <a:latin typeface="CourierStd"/>
              </a:rPr>
              <a:t>ToggleButton</a:t>
            </a:r>
            <a:r>
              <a:rPr lang="en-US" dirty="0">
                <a:latin typeface="CourierStd"/>
              </a:rPr>
              <a:t> </a:t>
            </a:r>
            <a:r>
              <a:rPr lang="en-US" dirty="0" err="1">
                <a:latin typeface="CourierStd"/>
              </a:rPr>
              <a:t>tbOnOff</a:t>
            </a:r>
            <a:r>
              <a:rPr lang="en-US" dirty="0">
                <a:latin typeface="CourierStd"/>
              </a:rPr>
              <a:t>;</a:t>
            </a:r>
          </a:p>
          <a:p>
            <a:r>
              <a:rPr lang="en-US" dirty="0">
                <a:latin typeface="CourierStd"/>
              </a:rPr>
              <a:t>    Label response;</a:t>
            </a:r>
          </a:p>
          <a:p>
            <a:r>
              <a:rPr lang="en-US" dirty="0">
                <a:latin typeface="CourierStd"/>
              </a:rPr>
              <a:t>    public static void main(String[] </a:t>
            </a:r>
            <a:r>
              <a:rPr lang="en-US" dirty="0" err="1">
                <a:latin typeface="CourierStd"/>
              </a:rPr>
              <a:t>args</a:t>
            </a:r>
            <a:r>
              <a:rPr lang="en-US" dirty="0">
                <a:latin typeface="CourierStd"/>
              </a:rPr>
              <a:t>) {</a:t>
            </a:r>
          </a:p>
          <a:p>
            <a:r>
              <a:rPr lang="en-US" dirty="0">
                <a:latin typeface="CourierStd"/>
              </a:rPr>
              <a:t>    // Start the JavaFX application by calling launch().</a:t>
            </a:r>
          </a:p>
          <a:p>
            <a:r>
              <a:rPr lang="en-US" dirty="0">
                <a:latin typeface="CourierStd"/>
              </a:rPr>
              <a:t>        launch(</a:t>
            </a:r>
            <a:r>
              <a:rPr lang="en-US" dirty="0" err="1">
                <a:latin typeface="CourierStd"/>
              </a:rPr>
              <a:t>args</a:t>
            </a:r>
            <a:r>
              <a:rPr lang="en-US" dirty="0">
                <a:latin typeface="CourierStd"/>
              </a:rPr>
              <a:t>);</a:t>
            </a:r>
          </a:p>
          <a:p>
            <a:r>
              <a:rPr lang="en-US" dirty="0">
                <a:latin typeface="CourierStd"/>
              </a:rPr>
              <a:t>  }</a:t>
            </a:r>
          </a:p>
          <a:p>
            <a:r>
              <a:rPr lang="en-US" dirty="0"/>
              <a:t>// Override the start() method.</a:t>
            </a:r>
          </a:p>
        </p:txBody>
      </p:sp>
    </p:spTree>
    <p:extLst>
      <p:ext uri="{BB962C8B-B14F-4D97-AF65-F5344CB8AC3E}">
        <p14:creationId xmlns:p14="http://schemas.microsoft.com/office/powerpoint/2010/main" val="4103770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630" y="1063728"/>
            <a:ext cx="8369618" cy="4524315"/>
          </a:xfrm>
          <a:prstGeom prst="rect">
            <a:avLst/>
          </a:prstGeom>
        </p:spPr>
        <p:txBody>
          <a:bodyPr wrap="square">
            <a:spAutoFit/>
          </a:bodyPr>
          <a:lstStyle/>
          <a:p>
            <a:r>
              <a:rPr lang="en-US" dirty="0">
                <a:latin typeface="CourierStd"/>
              </a:rPr>
              <a:t>public void start(Stage </a:t>
            </a:r>
            <a:r>
              <a:rPr lang="en-US" dirty="0" err="1">
                <a:latin typeface="CourierStd"/>
              </a:rPr>
              <a:t>myStage</a:t>
            </a:r>
            <a:r>
              <a:rPr lang="en-US" dirty="0">
                <a:latin typeface="CourierStd"/>
              </a:rPr>
              <a:t>) {</a:t>
            </a:r>
          </a:p>
          <a:p>
            <a:r>
              <a:rPr lang="en-US" dirty="0">
                <a:latin typeface="CourierStd"/>
              </a:rPr>
              <a:t>     // Give the stage a title.</a:t>
            </a:r>
          </a:p>
          <a:p>
            <a:r>
              <a:rPr lang="en-US" dirty="0">
                <a:latin typeface="CourierStd"/>
              </a:rPr>
              <a:t>     </a:t>
            </a:r>
            <a:r>
              <a:rPr lang="en-US" dirty="0" err="1">
                <a:latin typeface="CourierStd"/>
              </a:rPr>
              <a:t>myStage.setTitle</a:t>
            </a:r>
            <a:r>
              <a:rPr lang="en-US" dirty="0">
                <a:latin typeface="CourierStd"/>
              </a:rPr>
              <a:t>("Demonstrate a Toggle Button");</a:t>
            </a:r>
          </a:p>
          <a:p>
            <a:r>
              <a:rPr lang="en-US" dirty="0">
                <a:latin typeface="CourierStd"/>
              </a:rPr>
              <a:t>     // Use a </a:t>
            </a:r>
            <a:r>
              <a:rPr lang="en-US" dirty="0" err="1">
                <a:latin typeface="CourierStd"/>
              </a:rPr>
              <a:t>FlowPane</a:t>
            </a:r>
            <a:r>
              <a:rPr lang="en-US" dirty="0">
                <a:latin typeface="CourierStd"/>
              </a:rPr>
              <a:t> for the root node. In this case,</a:t>
            </a:r>
          </a:p>
          <a:p>
            <a:r>
              <a:rPr lang="en-US" dirty="0">
                <a:latin typeface="CourierStd"/>
              </a:rPr>
              <a:t>     // vertical and horizontal gaps of 10.</a:t>
            </a:r>
          </a:p>
          <a:p>
            <a:r>
              <a:rPr lang="en-US" dirty="0">
                <a:latin typeface="CourierStd"/>
              </a:rPr>
              <a:t>     </a:t>
            </a:r>
            <a:r>
              <a:rPr lang="en-US" dirty="0" err="1">
                <a:latin typeface="CourierStd"/>
              </a:rPr>
              <a:t>FlowPane</a:t>
            </a:r>
            <a:r>
              <a:rPr lang="en-US" dirty="0">
                <a:latin typeface="CourierStd"/>
              </a:rPr>
              <a:t> </a:t>
            </a:r>
            <a:r>
              <a:rPr lang="en-US" dirty="0" err="1">
                <a:latin typeface="CourierStd"/>
              </a:rPr>
              <a:t>rootNode</a:t>
            </a:r>
            <a:r>
              <a:rPr lang="en-US" dirty="0">
                <a:latin typeface="CourierStd"/>
              </a:rPr>
              <a:t> = new </a:t>
            </a:r>
            <a:r>
              <a:rPr lang="en-US" dirty="0" err="1">
                <a:latin typeface="CourierStd"/>
              </a:rPr>
              <a:t>FlowPane</a:t>
            </a:r>
            <a:r>
              <a:rPr lang="en-US" dirty="0">
                <a:latin typeface="CourierStd"/>
              </a:rPr>
              <a:t>(10, 10);</a:t>
            </a:r>
          </a:p>
          <a:p>
            <a:r>
              <a:rPr lang="en-US" dirty="0">
                <a:latin typeface="CourierStd"/>
              </a:rPr>
              <a:t>     // Center the controls in the scene.</a:t>
            </a:r>
          </a:p>
          <a:p>
            <a:r>
              <a:rPr lang="en-US" dirty="0">
                <a:latin typeface="CourierStd"/>
              </a:rPr>
              <a:t>     </a:t>
            </a:r>
            <a:r>
              <a:rPr lang="en-US" dirty="0" err="1">
                <a:latin typeface="CourierStd"/>
              </a:rPr>
              <a:t>rootNode.setAlignment</a:t>
            </a:r>
            <a:r>
              <a:rPr lang="en-US" dirty="0">
                <a:latin typeface="CourierStd"/>
              </a:rPr>
              <a:t>(</a:t>
            </a:r>
            <a:r>
              <a:rPr lang="en-US" dirty="0" err="1">
                <a:latin typeface="CourierStd"/>
              </a:rPr>
              <a:t>Pos.CENTER</a:t>
            </a:r>
            <a:r>
              <a:rPr lang="en-US" dirty="0">
                <a:latin typeface="CourierStd"/>
              </a:rPr>
              <a:t>);</a:t>
            </a:r>
          </a:p>
          <a:p>
            <a:r>
              <a:rPr lang="en-US" dirty="0">
                <a:latin typeface="CourierStd"/>
              </a:rPr>
              <a:t>     // Create a scene.</a:t>
            </a:r>
          </a:p>
          <a:p>
            <a:r>
              <a:rPr lang="nn-NO" dirty="0">
                <a:latin typeface="CourierStd"/>
              </a:rPr>
              <a:t>     Scene myScene = new Scene(rootNode, 220, 120);</a:t>
            </a:r>
          </a:p>
          <a:p>
            <a:r>
              <a:rPr lang="en-US" dirty="0">
                <a:latin typeface="CourierStd"/>
              </a:rPr>
              <a:t>     // Set the scene on the stage.</a:t>
            </a:r>
          </a:p>
          <a:p>
            <a:r>
              <a:rPr lang="en-US" dirty="0">
                <a:latin typeface="CourierStd"/>
              </a:rPr>
              <a:t>     </a:t>
            </a:r>
            <a:r>
              <a:rPr lang="en-US" dirty="0" err="1">
                <a:latin typeface="CourierStd"/>
              </a:rPr>
              <a:t>myStage.setScene</a:t>
            </a:r>
            <a:r>
              <a:rPr lang="en-US" dirty="0">
                <a:latin typeface="CourierStd"/>
              </a:rPr>
              <a:t>(</a:t>
            </a:r>
            <a:r>
              <a:rPr lang="en-US" dirty="0" err="1">
                <a:latin typeface="CourierStd"/>
              </a:rPr>
              <a:t>myScene</a:t>
            </a:r>
            <a:r>
              <a:rPr lang="en-US" dirty="0">
                <a:latin typeface="CourierStd"/>
              </a:rPr>
              <a:t>);</a:t>
            </a:r>
          </a:p>
          <a:p>
            <a:r>
              <a:rPr lang="en-US" dirty="0">
                <a:latin typeface="CourierStd"/>
              </a:rPr>
              <a:t>     // Create a label.</a:t>
            </a:r>
          </a:p>
          <a:p>
            <a:r>
              <a:rPr lang="en-US" dirty="0">
                <a:latin typeface="CourierStd"/>
              </a:rPr>
              <a:t>     response = new Label("Push the Button.");</a:t>
            </a:r>
          </a:p>
          <a:p>
            <a:r>
              <a:rPr lang="en-US" dirty="0">
                <a:latin typeface="CourierStd"/>
              </a:rPr>
              <a:t>     // Create the toggle button.</a:t>
            </a:r>
          </a:p>
          <a:p>
            <a:r>
              <a:rPr lang="en-US" dirty="0">
                <a:latin typeface="CourierStd"/>
              </a:rPr>
              <a:t>     </a:t>
            </a:r>
            <a:r>
              <a:rPr lang="en-US" dirty="0" err="1">
                <a:latin typeface="CourierStd"/>
              </a:rPr>
              <a:t>tbOnOff</a:t>
            </a:r>
            <a:r>
              <a:rPr lang="en-US" dirty="0">
                <a:latin typeface="CourierStd"/>
              </a:rPr>
              <a:t> = new </a:t>
            </a:r>
            <a:r>
              <a:rPr lang="en-US" dirty="0" err="1">
                <a:latin typeface="CourierStd"/>
              </a:rPr>
              <a:t>ToggleButton</a:t>
            </a:r>
            <a:r>
              <a:rPr lang="en-US" dirty="0">
                <a:latin typeface="CourierStd"/>
              </a:rPr>
              <a:t>("On/Off");</a:t>
            </a:r>
            <a:endParaRPr lang="en-US" dirty="0"/>
          </a:p>
        </p:txBody>
      </p:sp>
    </p:spTree>
    <p:extLst>
      <p:ext uri="{BB962C8B-B14F-4D97-AF65-F5344CB8AC3E}">
        <p14:creationId xmlns:p14="http://schemas.microsoft.com/office/powerpoint/2010/main" val="3464484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753" y="1041023"/>
            <a:ext cx="7675245" cy="5909310"/>
          </a:xfrm>
          <a:prstGeom prst="rect">
            <a:avLst/>
          </a:prstGeom>
        </p:spPr>
        <p:txBody>
          <a:bodyPr wrap="square">
            <a:spAutoFit/>
          </a:bodyPr>
          <a:lstStyle/>
          <a:p>
            <a:r>
              <a:rPr lang="en-US" dirty="0">
                <a:latin typeface="CourierStd"/>
              </a:rPr>
              <a:t>      // Handle action events for the toggle button.</a:t>
            </a:r>
          </a:p>
          <a:p>
            <a:r>
              <a:rPr lang="en-US" dirty="0">
                <a:latin typeface="CourierStd"/>
              </a:rPr>
              <a:t>      </a:t>
            </a:r>
            <a:r>
              <a:rPr lang="en-US" dirty="0" err="1">
                <a:latin typeface="CourierStd"/>
              </a:rPr>
              <a:t>tbOnOff.setOnAction</a:t>
            </a:r>
            <a:r>
              <a:rPr lang="en-US" dirty="0">
                <a:latin typeface="CourierStd"/>
              </a:rPr>
              <a:t>(new </a:t>
            </a:r>
            <a:r>
              <a:rPr lang="en-US" dirty="0" err="1">
                <a:latin typeface="CourierStd"/>
              </a:rPr>
              <a:t>EventHandler</a:t>
            </a:r>
            <a:r>
              <a:rPr lang="en-US" dirty="0">
                <a:latin typeface="CourierStd"/>
              </a:rPr>
              <a:t>&lt;</a:t>
            </a:r>
            <a:r>
              <a:rPr lang="en-US" dirty="0" err="1">
                <a:latin typeface="CourierStd"/>
              </a:rPr>
              <a:t>ActionEvent</a:t>
            </a:r>
            <a:r>
              <a:rPr lang="en-US" dirty="0">
                <a:latin typeface="CourierStd"/>
              </a:rPr>
              <a:t>&gt;() {</a:t>
            </a:r>
          </a:p>
          <a:p>
            <a:r>
              <a:rPr lang="en-US" dirty="0">
                <a:latin typeface="CourierStd"/>
              </a:rPr>
              <a:t>          public void handle(</a:t>
            </a:r>
            <a:r>
              <a:rPr lang="en-US" dirty="0" err="1">
                <a:latin typeface="CourierStd"/>
              </a:rPr>
              <a:t>ActionEvent</a:t>
            </a:r>
            <a:r>
              <a:rPr lang="en-US" dirty="0">
                <a:latin typeface="CourierStd"/>
              </a:rPr>
              <a:t> ae) {</a:t>
            </a:r>
          </a:p>
          <a:p>
            <a:r>
              <a:rPr lang="en-US" dirty="0">
                <a:latin typeface="CourierStd"/>
              </a:rPr>
              <a:t>               if(</a:t>
            </a:r>
            <a:r>
              <a:rPr lang="en-US" dirty="0" err="1">
                <a:latin typeface="CourierStd"/>
              </a:rPr>
              <a:t>tbOnOff.isSelected</a:t>
            </a:r>
            <a:r>
              <a:rPr lang="en-US" dirty="0">
                <a:latin typeface="CourierStd"/>
              </a:rPr>
              <a:t>()) </a:t>
            </a:r>
            <a:r>
              <a:rPr lang="en-US" dirty="0" err="1">
                <a:latin typeface="CourierStd"/>
              </a:rPr>
              <a:t>response.setText</a:t>
            </a:r>
            <a:r>
              <a:rPr lang="en-US" dirty="0">
                <a:latin typeface="CourierStd"/>
              </a:rPr>
              <a:t>("Button is on.");</a:t>
            </a:r>
          </a:p>
          <a:p>
            <a:r>
              <a:rPr lang="en-US" dirty="0">
                <a:latin typeface="CourierStd"/>
              </a:rPr>
              <a:t>               else </a:t>
            </a:r>
            <a:r>
              <a:rPr lang="en-US" dirty="0" err="1">
                <a:latin typeface="CourierStd"/>
              </a:rPr>
              <a:t>response.setText</a:t>
            </a:r>
            <a:r>
              <a:rPr lang="en-US" dirty="0">
                <a:latin typeface="CourierStd"/>
              </a:rPr>
              <a:t>("Button is off.");</a:t>
            </a:r>
          </a:p>
          <a:p>
            <a:r>
              <a:rPr lang="en-US" dirty="0">
                <a:latin typeface="CourierStd"/>
              </a:rPr>
              <a:t>           }</a:t>
            </a:r>
          </a:p>
          <a:p>
            <a:r>
              <a:rPr lang="en-US" dirty="0">
                <a:latin typeface="CourierStd"/>
              </a:rPr>
              <a:t>       });</a:t>
            </a:r>
          </a:p>
          <a:p>
            <a:r>
              <a:rPr lang="en-US" dirty="0">
                <a:latin typeface="CourierStd"/>
              </a:rPr>
              <a:t>       // Add the label and buttons to the scene graph.</a:t>
            </a:r>
          </a:p>
          <a:p>
            <a:r>
              <a:rPr lang="en-US" dirty="0">
                <a:latin typeface="CourierStd"/>
              </a:rPr>
              <a:t>       </a:t>
            </a:r>
            <a:r>
              <a:rPr lang="en-US" dirty="0" err="1">
                <a:latin typeface="CourierStd"/>
              </a:rPr>
              <a:t>rootNode.getChildren</a:t>
            </a:r>
            <a:r>
              <a:rPr lang="en-US" dirty="0">
                <a:latin typeface="CourierStd"/>
              </a:rPr>
              <a:t>().</a:t>
            </a:r>
            <a:r>
              <a:rPr lang="en-US" dirty="0" err="1">
                <a:latin typeface="CourierStd"/>
              </a:rPr>
              <a:t>addAll</a:t>
            </a:r>
            <a:r>
              <a:rPr lang="en-US" dirty="0">
                <a:latin typeface="CourierStd"/>
              </a:rPr>
              <a:t>(</a:t>
            </a:r>
            <a:r>
              <a:rPr lang="en-US" dirty="0" err="1">
                <a:latin typeface="CourierStd"/>
              </a:rPr>
              <a:t>tbOnOff</a:t>
            </a:r>
            <a:r>
              <a:rPr lang="en-US" dirty="0">
                <a:latin typeface="CourierStd"/>
              </a:rPr>
              <a:t>, response);</a:t>
            </a:r>
          </a:p>
          <a:p>
            <a:r>
              <a:rPr lang="en-US" dirty="0">
                <a:latin typeface="CourierStd"/>
              </a:rPr>
              <a:t>       // Show the stage and its scene.</a:t>
            </a:r>
          </a:p>
          <a:p>
            <a:r>
              <a:rPr lang="en-US" dirty="0">
                <a:latin typeface="CourierStd"/>
              </a:rPr>
              <a:t>      </a:t>
            </a:r>
            <a:r>
              <a:rPr lang="en-US" dirty="0" err="1">
                <a:latin typeface="CourierStd"/>
              </a:rPr>
              <a:t>myStage.show</a:t>
            </a:r>
            <a:r>
              <a:rPr lang="en-US" dirty="0">
                <a:latin typeface="CourierStd"/>
              </a:rPr>
              <a:t>();</a:t>
            </a:r>
          </a:p>
          <a:p>
            <a:r>
              <a:rPr lang="en-US" dirty="0">
                <a:latin typeface="CourierStd"/>
              </a:rPr>
              <a:t>    }</a:t>
            </a:r>
          </a:p>
          <a:p>
            <a:r>
              <a:rPr lang="en-US" dirty="0">
                <a:latin typeface="CourierStd"/>
              </a:rPr>
              <a:t>}</a:t>
            </a:r>
          </a:p>
          <a:p>
            <a:endParaRPr lang="en-US" dirty="0"/>
          </a:p>
          <a:p>
            <a:r>
              <a:rPr lang="en-US" dirty="0"/>
              <a:t>When the button is pressed, </a:t>
            </a:r>
            <a:r>
              <a:rPr lang="en-US" b="1" dirty="0" err="1"/>
              <a:t>isSelected</a:t>
            </a:r>
            <a:r>
              <a:rPr lang="en-US" b="1" dirty="0"/>
              <a:t>( ) </a:t>
            </a:r>
            <a:r>
              <a:rPr lang="en-US" dirty="0"/>
              <a:t>returns </a:t>
            </a:r>
            <a:r>
              <a:rPr lang="en-US" b="1" dirty="0"/>
              <a:t>true</a:t>
            </a:r>
            <a:r>
              <a:rPr lang="en-US" dirty="0"/>
              <a:t>.</a:t>
            </a:r>
          </a:p>
          <a:p>
            <a:r>
              <a:rPr lang="en-US" dirty="0"/>
              <a:t> When the button is released, </a:t>
            </a:r>
            <a:r>
              <a:rPr lang="en-US" b="1" dirty="0" err="1"/>
              <a:t>isSelected</a:t>
            </a:r>
            <a:r>
              <a:rPr lang="en-US" b="1" dirty="0"/>
              <a:t>( ) </a:t>
            </a:r>
            <a:r>
              <a:rPr lang="en-US" dirty="0"/>
              <a:t>returns </a:t>
            </a:r>
            <a:r>
              <a:rPr lang="en-US" b="1" dirty="0"/>
              <a:t>false</a:t>
            </a:r>
            <a:r>
              <a:rPr lang="en-US" dirty="0"/>
              <a:t>.</a:t>
            </a:r>
          </a:p>
        </p:txBody>
      </p:sp>
      <p:pic>
        <p:nvPicPr>
          <p:cNvPr id="3" name="Picture 2"/>
          <p:cNvPicPr>
            <a:picLocks noChangeAspect="1"/>
          </p:cNvPicPr>
          <p:nvPr/>
        </p:nvPicPr>
        <p:blipFill>
          <a:blip r:embed="rId2"/>
          <a:stretch>
            <a:fillRect/>
          </a:stretch>
        </p:blipFill>
        <p:spPr>
          <a:xfrm>
            <a:off x="5968603" y="3630589"/>
            <a:ext cx="2741057" cy="1911667"/>
          </a:xfrm>
          <a:prstGeom prst="rect">
            <a:avLst/>
          </a:prstGeom>
        </p:spPr>
      </p:pic>
    </p:spTree>
    <p:extLst>
      <p:ext uri="{BB962C8B-B14F-4D97-AF65-F5344CB8AC3E}">
        <p14:creationId xmlns:p14="http://schemas.microsoft.com/office/powerpoint/2010/main" val="443643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335" y="1073549"/>
            <a:ext cx="8495348" cy="5032147"/>
          </a:xfrm>
          <a:prstGeom prst="rect">
            <a:avLst/>
          </a:prstGeom>
        </p:spPr>
        <p:txBody>
          <a:bodyPr wrap="square">
            <a:spAutoFit/>
          </a:bodyPr>
          <a:lstStyle/>
          <a:p>
            <a:r>
              <a:rPr lang="en-US" sz="3300" b="1" dirty="0" err="1">
                <a:latin typeface="DINMittelEFOP-Bold"/>
              </a:rPr>
              <a:t>RadioButton</a:t>
            </a:r>
            <a:endParaRPr lang="en-US" sz="3300" b="1" dirty="0">
              <a:latin typeface="DINMittelEFOP-Bold"/>
            </a:endParaRPr>
          </a:p>
          <a:p>
            <a:endParaRPr lang="en-US" dirty="0">
              <a:latin typeface="NewBaskervilleStd-Roman"/>
            </a:endParaRPr>
          </a:p>
          <a:p>
            <a:r>
              <a:rPr lang="en-US" dirty="0"/>
              <a:t>Another type of button provided by JavaFX is the </a:t>
            </a:r>
            <a:r>
              <a:rPr lang="en-US" i="1" dirty="0"/>
              <a:t>radio button</a:t>
            </a:r>
            <a:r>
              <a:rPr lang="en-US" dirty="0"/>
              <a:t>. </a:t>
            </a:r>
          </a:p>
          <a:p>
            <a:r>
              <a:rPr lang="en-US" dirty="0"/>
              <a:t>Radio buttons are a group of mutually exclusive buttons, in which only one button can be selected at any one time. They are supported by the </a:t>
            </a:r>
            <a:r>
              <a:rPr lang="en-US" b="1" dirty="0" err="1"/>
              <a:t>RadioButton</a:t>
            </a:r>
            <a:r>
              <a:rPr lang="en-US" b="1" dirty="0"/>
              <a:t> </a:t>
            </a:r>
            <a:r>
              <a:rPr lang="en-US" dirty="0"/>
              <a:t>class, which extends both </a:t>
            </a:r>
            <a:r>
              <a:rPr lang="en-US" b="1" dirty="0" err="1"/>
              <a:t>ButtonBase</a:t>
            </a:r>
            <a:r>
              <a:rPr lang="en-US" b="1" dirty="0"/>
              <a:t> </a:t>
            </a:r>
            <a:r>
              <a:rPr lang="en-US" dirty="0"/>
              <a:t>and </a:t>
            </a:r>
            <a:r>
              <a:rPr lang="en-US" b="1" dirty="0" err="1"/>
              <a:t>ToggleButton</a:t>
            </a:r>
            <a:r>
              <a:rPr lang="en-US" dirty="0"/>
              <a:t>. </a:t>
            </a:r>
          </a:p>
          <a:p>
            <a:r>
              <a:rPr lang="en-US" dirty="0"/>
              <a:t>It also implements the </a:t>
            </a:r>
            <a:r>
              <a:rPr lang="en-US" b="1" dirty="0"/>
              <a:t>Toggle </a:t>
            </a:r>
            <a:r>
              <a:rPr lang="en-US" dirty="0"/>
              <a:t>interface. </a:t>
            </a:r>
          </a:p>
          <a:p>
            <a:r>
              <a:rPr lang="en-US" dirty="0"/>
              <a:t>Thus, a radio button is a specialized form of a toggle button. </a:t>
            </a:r>
          </a:p>
          <a:p>
            <a:r>
              <a:rPr lang="en-US" dirty="0"/>
              <a:t>They are the primary control employed when the user must select only one option among several alternatives.</a:t>
            </a:r>
          </a:p>
          <a:p>
            <a:r>
              <a:rPr lang="en-US" dirty="0"/>
              <a:t>To create a radio button, we will use the following constructor:</a:t>
            </a:r>
          </a:p>
          <a:p>
            <a:r>
              <a:rPr lang="en-US" i="1" dirty="0" err="1"/>
              <a:t>RadioButton</a:t>
            </a:r>
            <a:r>
              <a:rPr lang="en-US" i="1" dirty="0"/>
              <a:t>(String </a:t>
            </a:r>
            <a:r>
              <a:rPr lang="en-US" i="1" dirty="0" err="1"/>
              <a:t>str</a:t>
            </a:r>
            <a:r>
              <a:rPr lang="en-US" i="1" dirty="0"/>
              <a:t>)</a:t>
            </a:r>
          </a:p>
          <a:p>
            <a:r>
              <a:rPr lang="en-US" dirty="0"/>
              <a:t>Here, </a:t>
            </a:r>
            <a:r>
              <a:rPr lang="en-US" i="1" dirty="0" err="1"/>
              <a:t>str</a:t>
            </a:r>
            <a:r>
              <a:rPr lang="en-US" i="1" dirty="0"/>
              <a:t> </a:t>
            </a:r>
            <a:r>
              <a:rPr lang="en-US" dirty="0"/>
              <a:t>is the label for the button. </a:t>
            </a:r>
          </a:p>
          <a:p>
            <a:r>
              <a:rPr lang="en-US" dirty="0"/>
              <a:t>Like other buttons, when a </a:t>
            </a:r>
            <a:r>
              <a:rPr lang="en-US" b="1" dirty="0" err="1"/>
              <a:t>RadioButton</a:t>
            </a:r>
            <a:r>
              <a:rPr lang="en-US" b="1" dirty="0"/>
              <a:t> </a:t>
            </a:r>
            <a:r>
              <a:rPr lang="en-US" dirty="0"/>
              <a:t>is used, an action event is generated.</a:t>
            </a:r>
          </a:p>
          <a:p>
            <a:r>
              <a:rPr lang="en-US" dirty="0"/>
              <a:t>Radio buttons must be configured into a group. Only one of the buttons in the group can be selected at any time.</a:t>
            </a:r>
          </a:p>
          <a:p>
            <a:endParaRPr lang="en-US" dirty="0"/>
          </a:p>
        </p:txBody>
      </p:sp>
    </p:spTree>
    <p:extLst>
      <p:ext uri="{BB962C8B-B14F-4D97-AF65-F5344CB8AC3E}">
        <p14:creationId xmlns:p14="http://schemas.microsoft.com/office/powerpoint/2010/main" val="304201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JavaFX Basic Concepts..</a:t>
            </a:r>
          </a:p>
        </p:txBody>
      </p:sp>
      <p:sp>
        <p:nvSpPr>
          <p:cNvPr id="3" name="Content Placeholder 2"/>
          <p:cNvSpPr>
            <a:spLocks noGrp="1"/>
          </p:cNvSpPr>
          <p:nvPr>
            <p:ph idx="1"/>
          </p:nvPr>
        </p:nvSpPr>
        <p:spPr>
          <a:xfrm>
            <a:off x="457200" y="1295400"/>
            <a:ext cx="8229600" cy="5486400"/>
          </a:xfrm>
        </p:spPr>
        <p:txBody>
          <a:bodyPr>
            <a:normAutofit fontScale="55000" lnSpcReduction="20000"/>
          </a:bodyPr>
          <a:lstStyle/>
          <a:p>
            <a:pPr marL="0" indent="0">
              <a:buNone/>
            </a:pPr>
            <a:r>
              <a:rPr lang="en-US" sz="4400" b="1" dirty="0"/>
              <a:t>Nodes and Scene Graphs</a:t>
            </a:r>
          </a:p>
          <a:p>
            <a:pPr marL="0" indent="0">
              <a:buNone/>
            </a:pPr>
            <a:r>
              <a:rPr lang="en-US" sz="3600" dirty="0"/>
              <a:t>The individual elements of a scene are called </a:t>
            </a:r>
            <a:r>
              <a:rPr lang="en-US" sz="3600" i="1" dirty="0"/>
              <a:t>nodes</a:t>
            </a:r>
            <a:r>
              <a:rPr lang="en-US" sz="3600" dirty="0"/>
              <a:t>. For example, a push button control is a node. </a:t>
            </a:r>
          </a:p>
          <a:p>
            <a:pPr marL="0" indent="0">
              <a:buNone/>
            </a:pPr>
            <a:r>
              <a:rPr lang="en-US" sz="3600" dirty="0"/>
              <a:t>However, nodes can also consist of groups of nodes. Furthermore, a node can have a child node. In this case, a node with a child is called a </a:t>
            </a:r>
            <a:r>
              <a:rPr lang="en-US" sz="3600" i="1" dirty="0"/>
              <a:t>parent node </a:t>
            </a:r>
            <a:r>
              <a:rPr lang="en-US" sz="3600" dirty="0"/>
              <a:t>or </a:t>
            </a:r>
            <a:r>
              <a:rPr lang="en-US" sz="3600" i="1" dirty="0"/>
              <a:t>branch node</a:t>
            </a:r>
            <a:r>
              <a:rPr lang="en-US" sz="3600" dirty="0"/>
              <a:t>. Nodes without children are terminal nodes and are called leaves.</a:t>
            </a:r>
          </a:p>
          <a:p>
            <a:pPr marL="0" indent="0">
              <a:buNone/>
            </a:pPr>
            <a:r>
              <a:rPr lang="en-US" sz="3600" dirty="0"/>
              <a:t>The collection of all nodes in a scene creates what is referred to as a </a:t>
            </a:r>
            <a:r>
              <a:rPr lang="en-US" sz="3600" i="1" dirty="0"/>
              <a:t>scene graph</a:t>
            </a:r>
            <a:r>
              <a:rPr lang="en-US" sz="3600" dirty="0"/>
              <a:t>, </a:t>
            </a:r>
            <a:r>
              <a:rPr lang="en-IN" sz="3600" dirty="0"/>
              <a:t>which comprises a </a:t>
            </a:r>
            <a:r>
              <a:rPr lang="en-IN" sz="3600" i="1" dirty="0"/>
              <a:t>tree</a:t>
            </a:r>
            <a:r>
              <a:rPr lang="en-IN" sz="3600" dirty="0"/>
              <a:t>.</a:t>
            </a:r>
          </a:p>
          <a:p>
            <a:pPr marL="0" indent="0">
              <a:buNone/>
            </a:pPr>
            <a:endParaRPr lang="en-IN" sz="3600" dirty="0"/>
          </a:p>
          <a:p>
            <a:pPr marL="0" indent="0">
              <a:buNone/>
            </a:pPr>
            <a:r>
              <a:rPr lang="en-US" sz="3600" dirty="0"/>
              <a:t>There is one special type of node in the scene graph, called the </a:t>
            </a:r>
            <a:r>
              <a:rPr lang="en-US" sz="3600" i="1" dirty="0"/>
              <a:t>root node</a:t>
            </a:r>
            <a:r>
              <a:rPr lang="en-US" sz="3600" dirty="0"/>
              <a:t>. This is the top-level node and is the only node in the scene graph that does not have a parent. Thus, with the exception of the root node, all other nodes have parents, and all nodes either directly or indirectly descend from the root node.</a:t>
            </a:r>
          </a:p>
          <a:p>
            <a:pPr marL="0" indent="0">
              <a:buNone/>
            </a:pPr>
            <a:r>
              <a:rPr lang="en-US" sz="3600" dirty="0"/>
              <a:t>The base class for all nodes is </a:t>
            </a:r>
            <a:r>
              <a:rPr lang="en-US" sz="3600" b="1" dirty="0"/>
              <a:t>Node</a:t>
            </a:r>
            <a:r>
              <a:rPr lang="en-US" sz="3600" dirty="0"/>
              <a:t>. There are several other classes that are, either directly or indirectly, subclasses of </a:t>
            </a:r>
            <a:r>
              <a:rPr lang="en-US" sz="3600" b="1" dirty="0"/>
              <a:t>Node</a:t>
            </a:r>
            <a:r>
              <a:rPr lang="en-US" sz="3600" dirty="0"/>
              <a:t>. These include </a:t>
            </a:r>
            <a:r>
              <a:rPr lang="en-US" sz="3600" b="1" dirty="0"/>
              <a:t>Parent, Group, Region</a:t>
            </a:r>
            <a:r>
              <a:rPr lang="en-US" sz="3600" dirty="0"/>
              <a:t>, and </a:t>
            </a:r>
            <a:r>
              <a:rPr lang="en-US" sz="3600" b="1" dirty="0"/>
              <a:t>Control</a:t>
            </a:r>
            <a:r>
              <a:rPr lang="en-US" sz="3600" dirty="0"/>
              <a:t>, to name a few</a:t>
            </a:r>
            <a:r>
              <a:rPr lang="en-US" dirty="0"/>
              <a:t>.</a:t>
            </a:r>
            <a:endParaRPr lang="en-IN" dirty="0"/>
          </a:p>
        </p:txBody>
      </p:sp>
    </p:spTree>
    <p:extLst>
      <p:ext uri="{BB962C8B-B14F-4D97-AF65-F5344CB8AC3E}">
        <p14:creationId xmlns:p14="http://schemas.microsoft.com/office/powerpoint/2010/main" val="5733905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607" y="1062187"/>
            <a:ext cx="8592503" cy="4801314"/>
          </a:xfrm>
          <a:prstGeom prst="rect">
            <a:avLst/>
          </a:prstGeom>
        </p:spPr>
        <p:txBody>
          <a:bodyPr wrap="square">
            <a:spAutoFit/>
          </a:bodyPr>
          <a:lstStyle/>
          <a:p>
            <a:r>
              <a:rPr lang="en-US" dirty="0"/>
              <a:t>A button group is created by the </a:t>
            </a:r>
            <a:r>
              <a:rPr lang="en-US" b="1" dirty="0" err="1"/>
              <a:t>ToggleGroup</a:t>
            </a:r>
            <a:r>
              <a:rPr lang="en-US" b="1" dirty="0"/>
              <a:t> </a:t>
            </a:r>
            <a:r>
              <a:rPr lang="en-US" dirty="0"/>
              <a:t>class, which is packaged in </a:t>
            </a:r>
            <a:r>
              <a:rPr lang="en-US" b="1" dirty="0" err="1"/>
              <a:t>javafx.scene.control</a:t>
            </a:r>
            <a:r>
              <a:rPr lang="en-US" dirty="0"/>
              <a:t>. </a:t>
            </a:r>
            <a:r>
              <a:rPr lang="en-US" b="1" dirty="0" err="1"/>
              <a:t>ToggleGroup</a:t>
            </a:r>
            <a:r>
              <a:rPr lang="en-US" b="1" dirty="0"/>
              <a:t> </a:t>
            </a:r>
            <a:r>
              <a:rPr lang="en-US" dirty="0"/>
              <a:t>provides only a default constructor.</a:t>
            </a:r>
          </a:p>
          <a:p>
            <a:r>
              <a:rPr lang="en-US" dirty="0"/>
              <a:t>Radio buttons are added to the toggle group by calling the </a:t>
            </a:r>
            <a:r>
              <a:rPr lang="en-US" b="1" dirty="0" err="1"/>
              <a:t>setToggleGroup</a:t>
            </a:r>
            <a:r>
              <a:rPr lang="en-US" b="1" dirty="0"/>
              <a:t>( ) </a:t>
            </a:r>
            <a:r>
              <a:rPr lang="en-US" dirty="0"/>
              <a:t>method, defined by </a:t>
            </a:r>
            <a:r>
              <a:rPr lang="en-US" b="1" dirty="0" err="1"/>
              <a:t>ToggleButton</a:t>
            </a:r>
            <a:r>
              <a:rPr lang="en-US" dirty="0"/>
              <a:t>, on the button. It is shown here:</a:t>
            </a:r>
          </a:p>
          <a:p>
            <a:r>
              <a:rPr lang="en-US" i="1" dirty="0"/>
              <a:t>final void </a:t>
            </a:r>
            <a:r>
              <a:rPr lang="en-US" i="1" dirty="0" err="1"/>
              <a:t>setToggleGroup</a:t>
            </a:r>
            <a:r>
              <a:rPr lang="en-US" i="1" dirty="0"/>
              <a:t>(</a:t>
            </a:r>
            <a:r>
              <a:rPr lang="en-US" i="1" dirty="0" err="1"/>
              <a:t>ToggleGroup</a:t>
            </a:r>
            <a:r>
              <a:rPr lang="en-US" i="1" dirty="0"/>
              <a:t> </a:t>
            </a:r>
            <a:r>
              <a:rPr lang="en-US" i="1" dirty="0" err="1"/>
              <a:t>tg</a:t>
            </a:r>
            <a:r>
              <a:rPr lang="en-US" i="1" dirty="0"/>
              <a:t>)</a:t>
            </a:r>
          </a:p>
          <a:p>
            <a:r>
              <a:rPr lang="en-US" dirty="0"/>
              <a:t>Here, </a:t>
            </a:r>
            <a:r>
              <a:rPr lang="en-US" i="1" dirty="0" err="1"/>
              <a:t>tg</a:t>
            </a:r>
            <a:r>
              <a:rPr lang="en-US" i="1" dirty="0"/>
              <a:t> </a:t>
            </a:r>
            <a:r>
              <a:rPr lang="en-US" dirty="0"/>
              <a:t>is a reference to the toggle button group to which the button is added.</a:t>
            </a:r>
          </a:p>
          <a:p>
            <a:r>
              <a:rPr lang="en-US" dirty="0"/>
              <a:t>In general, when radio buttons are used in a group, one of the buttons is selected when</a:t>
            </a:r>
          </a:p>
          <a:p>
            <a:r>
              <a:rPr lang="en-US" dirty="0"/>
              <a:t>the group is first displayed in the GUI. Here are two ways to do this.</a:t>
            </a:r>
          </a:p>
          <a:p>
            <a:r>
              <a:rPr lang="en-US" dirty="0"/>
              <a:t>First, you can call </a:t>
            </a:r>
            <a:r>
              <a:rPr lang="en-US" b="1" dirty="0" err="1"/>
              <a:t>setSelected</a:t>
            </a:r>
            <a:r>
              <a:rPr lang="en-US" b="1" dirty="0"/>
              <a:t>( ) </a:t>
            </a:r>
            <a:r>
              <a:rPr lang="en-US" dirty="0"/>
              <a:t>on the button that you want to select. It is defined by</a:t>
            </a:r>
          </a:p>
          <a:p>
            <a:r>
              <a:rPr lang="en-US" b="1" dirty="0" err="1"/>
              <a:t>ToggleButton</a:t>
            </a:r>
            <a:r>
              <a:rPr lang="en-US" b="1" dirty="0"/>
              <a:t> </a:t>
            </a:r>
            <a:r>
              <a:rPr lang="en-US" dirty="0"/>
              <a:t>(which is a superclass of </a:t>
            </a:r>
            <a:r>
              <a:rPr lang="en-US" b="1" dirty="0" err="1"/>
              <a:t>RadioButton</a:t>
            </a:r>
            <a:r>
              <a:rPr lang="en-US" dirty="0"/>
              <a:t>). It is shown here:</a:t>
            </a:r>
          </a:p>
          <a:p>
            <a:r>
              <a:rPr lang="en-US" i="1" dirty="0"/>
              <a:t>final void </a:t>
            </a:r>
            <a:r>
              <a:rPr lang="en-US" i="1" dirty="0" err="1"/>
              <a:t>setSelected</a:t>
            </a:r>
            <a:r>
              <a:rPr lang="en-US" i="1" dirty="0"/>
              <a:t>(</a:t>
            </a:r>
            <a:r>
              <a:rPr lang="en-US" i="1" dirty="0" err="1"/>
              <a:t>boolean</a:t>
            </a:r>
            <a:r>
              <a:rPr lang="en-US" i="1" dirty="0"/>
              <a:t> state)</a:t>
            </a:r>
          </a:p>
          <a:p>
            <a:r>
              <a:rPr lang="en-US" dirty="0"/>
              <a:t>If </a:t>
            </a:r>
            <a:r>
              <a:rPr lang="en-US" i="1" dirty="0"/>
              <a:t>state </a:t>
            </a:r>
            <a:r>
              <a:rPr lang="en-US" dirty="0"/>
              <a:t>is </a:t>
            </a:r>
            <a:r>
              <a:rPr lang="en-US" b="1" dirty="0"/>
              <a:t>true</a:t>
            </a:r>
            <a:r>
              <a:rPr lang="en-US" dirty="0"/>
              <a:t>, the button is selected. Otherwise, it is deselected. </a:t>
            </a:r>
          </a:p>
          <a:p>
            <a:r>
              <a:rPr lang="en-US" dirty="0"/>
              <a:t>Although the button is selected, no action event is generated.</a:t>
            </a:r>
          </a:p>
          <a:p>
            <a:r>
              <a:rPr lang="en-US" dirty="0"/>
              <a:t>A second way to initially select a radio button is to call </a:t>
            </a:r>
            <a:r>
              <a:rPr lang="en-US" b="1" dirty="0"/>
              <a:t>fire( ) </a:t>
            </a:r>
            <a:r>
              <a:rPr lang="en-US" dirty="0"/>
              <a:t>on the button. It is</a:t>
            </a:r>
          </a:p>
          <a:p>
            <a:r>
              <a:rPr lang="en-US" dirty="0"/>
              <a:t>shown here:             </a:t>
            </a:r>
            <a:r>
              <a:rPr lang="en-US" i="1" dirty="0"/>
              <a:t>void fire( )</a:t>
            </a:r>
          </a:p>
          <a:p>
            <a:r>
              <a:rPr lang="en-US" dirty="0"/>
              <a:t>This method results in an action event being generated for the button if the button was</a:t>
            </a:r>
          </a:p>
          <a:p>
            <a:r>
              <a:rPr lang="en-US" dirty="0"/>
              <a:t>previously not selected.</a:t>
            </a:r>
          </a:p>
        </p:txBody>
      </p:sp>
    </p:spTree>
    <p:extLst>
      <p:ext uri="{BB962C8B-B14F-4D97-AF65-F5344CB8AC3E}">
        <p14:creationId xmlns:p14="http://schemas.microsoft.com/office/powerpoint/2010/main" val="1480265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042" y="1014770"/>
            <a:ext cx="8506778" cy="5009064"/>
          </a:xfrm>
          <a:prstGeom prst="rect">
            <a:avLst/>
          </a:prstGeom>
        </p:spPr>
        <p:txBody>
          <a:bodyPr wrap="square">
            <a:spAutoFit/>
          </a:bodyPr>
          <a:lstStyle/>
          <a:p>
            <a:r>
              <a:rPr lang="en-US" dirty="0"/>
              <a:t>// This program responds to the action events generated</a:t>
            </a:r>
          </a:p>
          <a:p>
            <a:r>
              <a:rPr lang="en-US" dirty="0"/>
              <a:t>// by a radio button selection. It also shows how to</a:t>
            </a:r>
          </a:p>
          <a:p>
            <a:r>
              <a:rPr lang="en-US" dirty="0"/>
              <a:t>// fire the button under program control.</a:t>
            </a:r>
          </a:p>
          <a:p>
            <a:r>
              <a:rPr lang="en-US" dirty="0"/>
              <a:t>import </a:t>
            </a:r>
            <a:r>
              <a:rPr lang="en-US" dirty="0" err="1"/>
              <a:t>javafx.application</a:t>
            </a:r>
            <a:r>
              <a:rPr lang="en-US" dirty="0"/>
              <a:t>.*;</a:t>
            </a:r>
          </a:p>
          <a:p>
            <a:r>
              <a:rPr lang="en-US" dirty="0"/>
              <a:t>import </a:t>
            </a:r>
            <a:r>
              <a:rPr lang="en-US" dirty="0" err="1"/>
              <a:t>javafx.scene</a:t>
            </a:r>
            <a:r>
              <a:rPr lang="en-US" dirty="0"/>
              <a:t>.*;</a:t>
            </a:r>
          </a:p>
          <a:p>
            <a:r>
              <a:rPr lang="en-US" dirty="0"/>
              <a:t>import </a:t>
            </a:r>
            <a:r>
              <a:rPr lang="en-US" dirty="0" err="1"/>
              <a:t>javafx.stage</a:t>
            </a:r>
            <a:r>
              <a:rPr lang="en-US" dirty="0"/>
              <a:t>.*;</a:t>
            </a:r>
          </a:p>
          <a:p>
            <a:r>
              <a:rPr lang="en-US" dirty="0"/>
              <a:t>import </a:t>
            </a:r>
            <a:r>
              <a:rPr lang="en-US" dirty="0" err="1"/>
              <a:t>javafx.scene.layout</a:t>
            </a:r>
            <a:r>
              <a:rPr lang="en-US" dirty="0"/>
              <a:t>.*;</a:t>
            </a:r>
          </a:p>
          <a:p>
            <a:r>
              <a:rPr lang="en-US" dirty="0"/>
              <a:t>import </a:t>
            </a:r>
            <a:r>
              <a:rPr lang="en-US" dirty="0" err="1"/>
              <a:t>javafx.scene.control</a:t>
            </a:r>
            <a:r>
              <a:rPr lang="en-US" dirty="0"/>
              <a:t>.*;</a:t>
            </a:r>
          </a:p>
          <a:p>
            <a:r>
              <a:rPr lang="en-US" dirty="0"/>
              <a:t>import </a:t>
            </a:r>
            <a:r>
              <a:rPr lang="en-US" dirty="0" err="1"/>
              <a:t>javafx.event</a:t>
            </a:r>
            <a:r>
              <a:rPr lang="en-US" dirty="0"/>
              <a:t>.*;</a:t>
            </a:r>
          </a:p>
          <a:p>
            <a:r>
              <a:rPr lang="en-US" dirty="0"/>
              <a:t>import </a:t>
            </a:r>
            <a:r>
              <a:rPr lang="en-US" dirty="0" err="1"/>
              <a:t>javafx.geometry</a:t>
            </a:r>
            <a:r>
              <a:rPr lang="en-US" dirty="0"/>
              <a:t>.*;</a:t>
            </a:r>
          </a:p>
          <a:p>
            <a:r>
              <a:rPr lang="en-US" dirty="0"/>
              <a:t>public class </a:t>
            </a:r>
            <a:r>
              <a:rPr lang="en-US" dirty="0" err="1"/>
              <a:t>RadioButtonDemo</a:t>
            </a:r>
            <a:r>
              <a:rPr lang="en-US" dirty="0"/>
              <a:t> extends Application {</a:t>
            </a:r>
          </a:p>
          <a:p>
            <a:r>
              <a:rPr lang="en-US" dirty="0"/>
              <a:t>       Label response;</a:t>
            </a:r>
          </a:p>
          <a:p>
            <a:r>
              <a:rPr lang="en-US" dirty="0"/>
              <a:t>       public static void main(String[] </a:t>
            </a:r>
            <a:r>
              <a:rPr lang="en-US" dirty="0" err="1"/>
              <a:t>args</a:t>
            </a:r>
            <a:r>
              <a:rPr lang="en-US" dirty="0"/>
              <a:t>) {</a:t>
            </a:r>
          </a:p>
          <a:p>
            <a:r>
              <a:rPr lang="en-US" dirty="0"/>
              <a:t>       // Start the JavaFX application by calling launch().</a:t>
            </a:r>
          </a:p>
          <a:p>
            <a:r>
              <a:rPr lang="en-US" dirty="0"/>
              <a:t>             launch(</a:t>
            </a:r>
            <a:r>
              <a:rPr lang="en-US" dirty="0" err="1"/>
              <a:t>args</a:t>
            </a:r>
            <a:r>
              <a:rPr lang="en-US" dirty="0"/>
              <a:t>);</a:t>
            </a:r>
          </a:p>
          <a:p>
            <a:r>
              <a:rPr lang="en-US" dirty="0"/>
              <a:t>        }</a:t>
            </a:r>
          </a:p>
          <a:p>
            <a:r>
              <a:rPr lang="en-US" dirty="0"/>
              <a:t>      // Override the start() method.</a:t>
            </a:r>
          </a:p>
          <a:p>
            <a:endParaRPr lang="en-US" sz="1350" dirty="0"/>
          </a:p>
        </p:txBody>
      </p:sp>
    </p:spTree>
    <p:extLst>
      <p:ext uri="{BB962C8B-B14F-4D97-AF65-F5344CB8AC3E}">
        <p14:creationId xmlns:p14="http://schemas.microsoft.com/office/powerpoint/2010/main" val="353893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058" y="945520"/>
            <a:ext cx="8309610" cy="5078313"/>
          </a:xfrm>
          <a:prstGeom prst="rect">
            <a:avLst/>
          </a:prstGeom>
        </p:spPr>
        <p:txBody>
          <a:bodyPr wrap="square">
            <a:spAutoFit/>
          </a:bodyPr>
          <a:lstStyle/>
          <a:p>
            <a:r>
              <a:rPr lang="en-US" dirty="0"/>
              <a:t>public void start(Stage </a:t>
            </a:r>
            <a:r>
              <a:rPr lang="en-US" dirty="0" err="1"/>
              <a:t>myStage</a:t>
            </a:r>
            <a:r>
              <a:rPr lang="en-US" dirty="0"/>
              <a:t>) {</a:t>
            </a:r>
          </a:p>
          <a:p>
            <a:r>
              <a:rPr lang="en-US" dirty="0"/>
              <a:t>      // Give the stage a title.</a:t>
            </a:r>
          </a:p>
          <a:p>
            <a:r>
              <a:rPr lang="en-US" dirty="0"/>
              <a:t>      </a:t>
            </a:r>
            <a:r>
              <a:rPr lang="en-US" dirty="0" err="1"/>
              <a:t>myStage.setTitle</a:t>
            </a:r>
            <a:r>
              <a:rPr lang="en-US" dirty="0"/>
              <a:t>("Demonstrate Radio Buttons");</a:t>
            </a:r>
          </a:p>
          <a:p>
            <a:r>
              <a:rPr lang="en-US" dirty="0"/>
              <a:t>      // Use a </a:t>
            </a:r>
            <a:r>
              <a:rPr lang="en-US" dirty="0" err="1"/>
              <a:t>FlowPane</a:t>
            </a:r>
            <a:r>
              <a:rPr lang="en-US" dirty="0"/>
              <a:t> for the root node. In this case,</a:t>
            </a:r>
          </a:p>
          <a:p>
            <a:r>
              <a:rPr lang="en-US" dirty="0"/>
              <a:t>      // vertical and horizontal gaps of 10.</a:t>
            </a:r>
          </a:p>
          <a:p>
            <a:r>
              <a:rPr lang="en-US" dirty="0"/>
              <a:t>      </a:t>
            </a:r>
            <a:r>
              <a:rPr lang="en-US" dirty="0" err="1"/>
              <a:t>FlowPane</a:t>
            </a:r>
            <a:r>
              <a:rPr lang="en-US" dirty="0"/>
              <a:t> </a:t>
            </a:r>
            <a:r>
              <a:rPr lang="en-US" dirty="0" err="1"/>
              <a:t>rootNode</a:t>
            </a:r>
            <a:r>
              <a:rPr lang="en-US" dirty="0"/>
              <a:t> = new </a:t>
            </a:r>
            <a:r>
              <a:rPr lang="en-US" dirty="0" err="1"/>
              <a:t>FlowPane</a:t>
            </a:r>
            <a:r>
              <a:rPr lang="en-US" dirty="0"/>
              <a:t>(10, 10);</a:t>
            </a:r>
          </a:p>
          <a:p>
            <a:r>
              <a:rPr lang="en-US" dirty="0"/>
              <a:t>      // Center the controls in the scene.</a:t>
            </a:r>
          </a:p>
          <a:p>
            <a:r>
              <a:rPr lang="en-US" dirty="0"/>
              <a:t>      </a:t>
            </a:r>
            <a:r>
              <a:rPr lang="en-US" dirty="0" err="1"/>
              <a:t>rootNode.setAlignment</a:t>
            </a:r>
            <a:r>
              <a:rPr lang="en-US" dirty="0"/>
              <a:t>(</a:t>
            </a:r>
            <a:r>
              <a:rPr lang="en-US" dirty="0" err="1"/>
              <a:t>Pos.CENTER</a:t>
            </a:r>
            <a:r>
              <a:rPr lang="en-US" dirty="0"/>
              <a:t>);</a:t>
            </a:r>
          </a:p>
          <a:p>
            <a:r>
              <a:rPr lang="en-US" dirty="0"/>
              <a:t>      // Create a scene.</a:t>
            </a:r>
          </a:p>
          <a:p>
            <a:r>
              <a:rPr lang="nn-NO" dirty="0"/>
              <a:t>      Scene myScene = new Scene(rootNode, 220, 120);</a:t>
            </a:r>
          </a:p>
          <a:p>
            <a:r>
              <a:rPr lang="en-US" dirty="0"/>
              <a:t>       // Set the scene on the stage.</a:t>
            </a:r>
          </a:p>
          <a:p>
            <a:r>
              <a:rPr lang="en-US" dirty="0"/>
              <a:t>      </a:t>
            </a:r>
            <a:r>
              <a:rPr lang="en-US" dirty="0" err="1"/>
              <a:t>myStage.setScene</a:t>
            </a:r>
            <a:r>
              <a:rPr lang="en-US" dirty="0"/>
              <a:t>(</a:t>
            </a:r>
            <a:r>
              <a:rPr lang="en-US" dirty="0" err="1"/>
              <a:t>myScene</a:t>
            </a:r>
            <a:r>
              <a:rPr lang="en-US" dirty="0"/>
              <a:t>);</a:t>
            </a:r>
          </a:p>
          <a:p>
            <a:r>
              <a:rPr lang="en-US" dirty="0"/>
              <a:t>      // Create a label that will report the selection.</a:t>
            </a:r>
          </a:p>
          <a:p>
            <a:r>
              <a:rPr lang="en-US" dirty="0"/>
              <a:t>      response = new Label("");</a:t>
            </a:r>
          </a:p>
          <a:p>
            <a:r>
              <a:rPr lang="en-US" dirty="0"/>
              <a:t>      // Create the radio buttons.</a:t>
            </a:r>
          </a:p>
          <a:p>
            <a:r>
              <a:rPr lang="en-US" dirty="0"/>
              <a:t>      </a:t>
            </a:r>
            <a:r>
              <a:rPr lang="en-US" dirty="0" err="1"/>
              <a:t>RadioButton</a:t>
            </a:r>
            <a:r>
              <a:rPr lang="en-US" dirty="0"/>
              <a:t> </a:t>
            </a:r>
            <a:r>
              <a:rPr lang="en-US" dirty="0" err="1"/>
              <a:t>rbTrain</a:t>
            </a:r>
            <a:r>
              <a:rPr lang="en-US" dirty="0"/>
              <a:t> = new </a:t>
            </a:r>
            <a:r>
              <a:rPr lang="en-US" dirty="0" err="1"/>
              <a:t>RadioButton</a:t>
            </a:r>
            <a:r>
              <a:rPr lang="en-US" dirty="0"/>
              <a:t>("Train");</a:t>
            </a:r>
          </a:p>
          <a:p>
            <a:r>
              <a:rPr lang="en-US" dirty="0"/>
              <a:t>      </a:t>
            </a:r>
            <a:r>
              <a:rPr lang="en-US" dirty="0" err="1"/>
              <a:t>RadioButton</a:t>
            </a:r>
            <a:r>
              <a:rPr lang="en-US" dirty="0"/>
              <a:t> </a:t>
            </a:r>
            <a:r>
              <a:rPr lang="en-US" dirty="0" err="1"/>
              <a:t>rbCar</a:t>
            </a:r>
            <a:r>
              <a:rPr lang="en-US" dirty="0"/>
              <a:t> = new </a:t>
            </a:r>
            <a:r>
              <a:rPr lang="en-US" dirty="0" err="1"/>
              <a:t>RadioButton</a:t>
            </a:r>
            <a:r>
              <a:rPr lang="en-US" dirty="0"/>
              <a:t>("Car");</a:t>
            </a:r>
          </a:p>
          <a:p>
            <a:r>
              <a:rPr lang="en-US" dirty="0"/>
              <a:t>      </a:t>
            </a:r>
            <a:r>
              <a:rPr lang="en-US" dirty="0" err="1"/>
              <a:t>RadioButton</a:t>
            </a:r>
            <a:r>
              <a:rPr lang="en-US" dirty="0"/>
              <a:t> </a:t>
            </a:r>
            <a:r>
              <a:rPr lang="en-US" dirty="0" err="1"/>
              <a:t>rbPlane</a:t>
            </a:r>
            <a:r>
              <a:rPr lang="en-US" dirty="0"/>
              <a:t> = new </a:t>
            </a:r>
            <a:r>
              <a:rPr lang="en-US" dirty="0" err="1"/>
              <a:t>RadioButton</a:t>
            </a:r>
            <a:r>
              <a:rPr lang="en-US" dirty="0"/>
              <a:t>("Airplane");</a:t>
            </a:r>
          </a:p>
        </p:txBody>
      </p:sp>
    </p:spTree>
    <p:extLst>
      <p:ext uri="{BB962C8B-B14F-4D97-AF65-F5344CB8AC3E}">
        <p14:creationId xmlns:p14="http://schemas.microsoft.com/office/powerpoint/2010/main" val="1024727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953" y="931121"/>
            <a:ext cx="7852410" cy="4801314"/>
          </a:xfrm>
          <a:prstGeom prst="rect">
            <a:avLst/>
          </a:prstGeom>
        </p:spPr>
        <p:txBody>
          <a:bodyPr wrap="square">
            <a:spAutoFit/>
          </a:bodyPr>
          <a:lstStyle/>
          <a:p>
            <a:r>
              <a:rPr lang="en-US" dirty="0"/>
              <a:t>// Create a toggle group.</a:t>
            </a:r>
          </a:p>
          <a:p>
            <a:r>
              <a:rPr lang="en-US" dirty="0" err="1"/>
              <a:t>ToggleGroup</a:t>
            </a:r>
            <a:r>
              <a:rPr lang="en-US" dirty="0"/>
              <a:t> </a:t>
            </a:r>
            <a:r>
              <a:rPr lang="en-US" dirty="0" err="1"/>
              <a:t>tg</a:t>
            </a:r>
            <a:r>
              <a:rPr lang="en-US" dirty="0"/>
              <a:t> = new </a:t>
            </a:r>
            <a:r>
              <a:rPr lang="en-US" dirty="0" err="1"/>
              <a:t>ToggleGroup</a:t>
            </a:r>
            <a:r>
              <a:rPr lang="en-US" dirty="0"/>
              <a:t>();</a:t>
            </a:r>
          </a:p>
          <a:p>
            <a:r>
              <a:rPr lang="en-US" dirty="0"/>
              <a:t>// Add each button to a toggle group.</a:t>
            </a:r>
          </a:p>
          <a:p>
            <a:r>
              <a:rPr lang="en-US" dirty="0" err="1"/>
              <a:t>rbTrain.setToggleGroup</a:t>
            </a:r>
            <a:r>
              <a:rPr lang="en-US" dirty="0"/>
              <a:t>(</a:t>
            </a:r>
            <a:r>
              <a:rPr lang="en-US" dirty="0" err="1"/>
              <a:t>tg</a:t>
            </a:r>
            <a:r>
              <a:rPr lang="en-US" dirty="0"/>
              <a:t>);</a:t>
            </a:r>
          </a:p>
          <a:p>
            <a:r>
              <a:rPr lang="en-US" dirty="0" err="1"/>
              <a:t>rbCar.setToggleGroup</a:t>
            </a:r>
            <a:r>
              <a:rPr lang="en-US" dirty="0"/>
              <a:t>(</a:t>
            </a:r>
            <a:r>
              <a:rPr lang="en-US" dirty="0" err="1"/>
              <a:t>tg</a:t>
            </a:r>
            <a:r>
              <a:rPr lang="en-US" dirty="0"/>
              <a:t>);</a:t>
            </a:r>
          </a:p>
          <a:p>
            <a:r>
              <a:rPr lang="en-US" dirty="0" err="1"/>
              <a:t>rbPlane.setToggleGroup</a:t>
            </a:r>
            <a:r>
              <a:rPr lang="en-US" dirty="0"/>
              <a:t>(</a:t>
            </a:r>
            <a:r>
              <a:rPr lang="en-US" dirty="0" err="1"/>
              <a:t>tg</a:t>
            </a:r>
            <a:r>
              <a:rPr lang="en-US" dirty="0"/>
              <a:t>);</a:t>
            </a:r>
          </a:p>
          <a:p>
            <a:r>
              <a:rPr lang="en-US" dirty="0"/>
              <a:t>// Handle action events for the radio buttons.</a:t>
            </a:r>
          </a:p>
          <a:p>
            <a:r>
              <a:rPr lang="en-US" dirty="0" err="1"/>
              <a:t>rbTrain.setOnAction</a:t>
            </a:r>
            <a:r>
              <a:rPr lang="en-US" dirty="0"/>
              <a:t>(new </a:t>
            </a:r>
            <a:r>
              <a:rPr lang="en-US" dirty="0" err="1"/>
              <a:t>EventHandler</a:t>
            </a:r>
            <a:r>
              <a:rPr lang="en-US" dirty="0"/>
              <a:t>&lt;</a:t>
            </a:r>
            <a:r>
              <a:rPr lang="en-US" dirty="0" err="1"/>
              <a:t>ActionEvent</a:t>
            </a:r>
            <a:r>
              <a:rPr lang="en-US" dirty="0"/>
              <a:t>&gt;() {</a:t>
            </a:r>
          </a:p>
          <a:p>
            <a:r>
              <a:rPr lang="en-US" dirty="0"/>
              <a:t>       public void handle(</a:t>
            </a:r>
            <a:r>
              <a:rPr lang="en-US" dirty="0" err="1"/>
              <a:t>ActionEvent</a:t>
            </a:r>
            <a:r>
              <a:rPr lang="en-US" dirty="0"/>
              <a:t> ae) {</a:t>
            </a:r>
          </a:p>
          <a:p>
            <a:r>
              <a:rPr lang="en-US" dirty="0"/>
              <a:t>            </a:t>
            </a:r>
            <a:r>
              <a:rPr lang="en-US" dirty="0" err="1"/>
              <a:t>response.setText</a:t>
            </a:r>
            <a:r>
              <a:rPr lang="en-US" dirty="0"/>
              <a:t>("Transport selected is train.");</a:t>
            </a:r>
          </a:p>
          <a:p>
            <a:r>
              <a:rPr lang="en-US" dirty="0"/>
              <a:t>       }</a:t>
            </a:r>
          </a:p>
          <a:p>
            <a:r>
              <a:rPr lang="en-US" dirty="0"/>
              <a:t> });</a:t>
            </a:r>
          </a:p>
          <a:p>
            <a:r>
              <a:rPr lang="en-US" dirty="0" err="1"/>
              <a:t>rbCar.setOnAction</a:t>
            </a:r>
            <a:r>
              <a:rPr lang="en-US" dirty="0"/>
              <a:t>(new </a:t>
            </a:r>
            <a:r>
              <a:rPr lang="en-US" dirty="0" err="1"/>
              <a:t>EventHandler</a:t>
            </a:r>
            <a:r>
              <a:rPr lang="en-US" dirty="0"/>
              <a:t>&lt;</a:t>
            </a:r>
            <a:r>
              <a:rPr lang="en-US" dirty="0" err="1"/>
              <a:t>ActionEvent</a:t>
            </a:r>
            <a:r>
              <a:rPr lang="en-US" dirty="0"/>
              <a:t>&gt;() {</a:t>
            </a:r>
          </a:p>
          <a:p>
            <a:r>
              <a:rPr lang="en-US" dirty="0"/>
              <a:t>       public void handle(</a:t>
            </a:r>
            <a:r>
              <a:rPr lang="en-US" dirty="0" err="1"/>
              <a:t>ActionEvent</a:t>
            </a:r>
            <a:r>
              <a:rPr lang="en-US" dirty="0"/>
              <a:t> ae) {</a:t>
            </a:r>
          </a:p>
          <a:p>
            <a:r>
              <a:rPr lang="en-US" dirty="0"/>
              <a:t>            </a:t>
            </a:r>
            <a:r>
              <a:rPr lang="en-US" dirty="0" err="1"/>
              <a:t>response.setText</a:t>
            </a:r>
            <a:r>
              <a:rPr lang="en-US" dirty="0"/>
              <a:t>("Transport selected is car.");</a:t>
            </a:r>
          </a:p>
          <a:p>
            <a:r>
              <a:rPr lang="en-US" dirty="0"/>
              <a:t>        }</a:t>
            </a:r>
          </a:p>
          <a:p>
            <a:r>
              <a:rPr lang="en-US" dirty="0"/>
              <a:t>  });</a:t>
            </a:r>
          </a:p>
        </p:txBody>
      </p:sp>
    </p:spTree>
    <p:extLst>
      <p:ext uri="{BB962C8B-B14F-4D97-AF65-F5344CB8AC3E}">
        <p14:creationId xmlns:p14="http://schemas.microsoft.com/office/powerpoint/2010/main" val="210278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080" y="1025351"/>
            <a:ext cx="7855268" cy="3970318"/>
          </a:xfrm>
          <a:prstGeom prst="rect">
            <a:avLst/>
          </a:prstGeom>
        </p:spPr>
        <p:txBody>
          <a:bodyPr wrap="square">
            <a:spAutoFit/>
          </a:bodyPr>
          <a:lstStyle/>
          <a:p>
            <a:r>
              <a:rPr lang="en-US" dirty="0" err="1"/>
              <a:t>rbPlane.setOnAction</a:t>
            </a:r>
            <a:r>
              <a:rPr lang="en-US" dirty="0"/>
              <a:t>(new </a:t>
            </a:r>
            <a:r>
              <a:rPr lang="en-US" dirty="0" err="1"/>
              <a:t>EventHandler</a:t>
            </a:r>
            <a:r>
              <a:rPr lang="en-US" dirty="0"/>
              <a:t>&lt;</a:t>
            </a:r>
            <a:r>
              <a:rPr lang="en-US" dirty="0" err="1"/>
              <a:t>ActionEvent</a:t>
            </a:r>
            <a:r>
              <a:rPr lang="en-US" dirty="0"/>
              <a:t>&gt;() {</a:t>
            </a:r>
          </a:p>
          <a:p>
            <a:r>
              <a:rPr lang="en-US" dirty="0"/>
              <a:t>     public void handle(</a:t>
            </a:r>
            <a:r>
              <a:rPr lang="en-US" dirty="0" err="1"/>
              <a:t>ActionEvent</a:t>
            </a:r>
            <a:r>
              <a:rPr lang="en-US" dirty="0"/>
              <a:t> ae) {</a:t>
            </a:r>
          </a:p>
          <a:p>
            <a:r>
              <a:rPr lang="en-US" dirty="0"/>
              <a:t>          </a:t>
            </a:r>
            <a:r>
              <a:rPr lang="en-US" dirty="0" err="1"/>
              <a:t>response.setText</a:t>
            </a:r>
            <a:r>
              <a:rPr lang="en-US" dirty="0"/>
              <a:t>("Transport selected is airplane.");</a:t>
            </a:r>
          </a:p>
          <a:p>
            <a:r>
              <a:rPr lang="en-US" dirty="0"/>
              <a:t>      }</a:t>
            </a:r>
          </a:p>
          <a:p>
            <a:r>
              <a:rPr lang="en-US" dirty="0"/>
              <a:t> });</a:t>
            </a:r>
          </a:p>
          <a:p>
            <a:r>
              <a:rPr lang="en-US" dirty="0"/>
              <a:t>// Fire the event for the first selection. This causes</a:t>
            </a:r>
          </a:p>
          <a:p>
            <a:r>
              <a:rPr lang="en-US" dirty="0"/>
              <a:t>// that radio button to be selected and an action event  for that button to occur.</a:t>
            </a:r>
          </a:p>
          <a:p>
            <a:r>
              <a:rPr lang="en-US" dirty="0" err="1"/>
              <a:t>rbTrain.fire</a:t>
            </a:r>
            <a:r>
              <a:rPr lang="en-US" dirty="0"/>
              <a:t>();</a:t>
            </a:r>
          </a:p>
          <a:p>
            <a:r>
              <a:rPr lang="en-US" dirty="0"/>
              <a:t>// Add the label and buttons to the scene graph.</a:t>
            </a:r>
          </a:p>
          <a:p>
            <a:r>
              <a:rPr lang="en-US" dirty="0" err="1"/>
              <a:t>rootNode.getChildren</a:t>
            </a:r>
            <a:r>
              <a:rPr lang="en-US" dirty="0"/>
              <a:t>().</a:t>
            </a:r>
            <a:r>
              <a:rPr lang="en-US" dirty="0" err="1"/>
              <a:t>addAll</a:t>
            </a:r>
            <a:r>
              <a:rPr lang="en-US" dirty="0"/>
              <a:t>(</a:t>
            </a:r>
            <a:r>
              <a:rPr lang="en-US" dirty="0" err="1"/>
              <a:t>rbTrain</a:t>
            </a:r>
            <a:r>
              <a:rPr lang="en-US" dirty="0"/>
              <a:t>, </a:t>
            </a:r>
            <a:r>
              <a:rPr lang="en-US" dirty="0" err="1"/>
              <a:t>rbCar</a:t>
            </a:r>
            <a:r>
              <a:rPr lang="en-US" dirty="0"/>
              <a:t>, </a:t>
            </a:r>
            <a:r>
              <a:rPr lang="en-US" dirty="0" err="1"/>
              <a:t>rbPlane</a:t>
            </a:r>
            <a:r>
              <a:rPr lang="en-US" dirty="0"/>
              <a:t>, response);</a:t>
            </a:r>
          </a:p>
          <a:p>
            <a:r>
              <a:rPr lang="en-US" dirty="0"/>
              <a:t>// Show the stage and its scene.</a:t>
            </a:r>
          </a:p>
          <a:p>
            <a:r>
              <a:rPr lang="en-US" dirty="0" err="1"/>
              <a:t>myStage.show</a:t>
            </a:r>
            <a:r>
              <a:rPr lang="en-US" dirty="0"/>
              <a:t>();</a:t>
            </a:r>
          </a:p>
          <a:p>
            <a:r>
              <a:rPr lang="en-US" dirty="0"/>
              <a:t>}</a:t>
            </a:r>
          </a:p>
          <a:p>
            <a:r>
              <a:rPr lang="en-US" dirty="0"/>
              <a:t>}</a:t>
            </a:r>
          </a:p>
        </p:txBody>
      </p:sp>
      <p:pic>
        <p:nvPicPr>
          <p:cNvPr id="3" name="Picture 2"/>
          <p:cNvPicPr>
            <a:picLocks noChangeAspect="1"/>
          </p:cNvPicPr>
          <p:nvPr/>
        </p:nvPicPr>
        <p:blipFill>
          <a:blip r:embed="rId2"/>
          <a:stretch>
            <a:fillRect/>
          </a:stretch>
        </p:blipFill>
        <p:spPr>
          <a:xfrm>
            <a:off x="6566535" y="4063365"/>
            <a:ext cx="2093119" cy="1620203"/>
          </a:xfrm>
          <a:prstGeom prst="rect">
            <a:avLst/>
          </a:prstGeom>
        </p:spPr>
      </p:pic>
    </p:spTree>
    <p:extLst>
      <p:ext uri="{BB962C8B-B14F-4D97-AF65-F5344CB8AC3E}">
        <p14:creationId xmlns:p14="http://schemas.microsoft.com/office/powerpoint/2010/main" val="29497650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898" y="1129048"/>
            <a:ext cx="8498205" cy="4662815"/>
          </a:xfrm>
          <a:prstGeom prst="rect">
            <a:avLst/>
          </a:prstGeom>
        </p:spPr>
        <p:txBody>
          <a:bodyPr wrap="square">
            <a:spAutoFit/>
          </a:bodyPr>
          <a:lstStyle/>
          <a:p>
            <a:r>
              <a:rPr lang="en-US" sz="2700" dirty="0" err="1">
                <a:latin typeface="Futura Std Medium"/>
              </a:rPr>
              <a:t>CheckBox</a:t>
            </a:r>
            <a:r>
              <a:rPr lang="en-US" sz="2700" dirty="0">
                <a:latin typeface="Futura Std Medium"/>
              </a:rPr>
              <a:t> </a:t>
            </a:r>
          </a:p>
          <a:p>
            <a:r>
              <a:rPr lang="en-US" dirty="0"/>
              <a:t>In JavaFX, the check box is encapsulated by the </a:t>
            </a:r>
            <a:r>
              <a:rPr lang="en-US" b="1" dirty="0" err="1"/>
              <a:t>CheckBox</a:t>
            </a:r>
            <a:r>
              <a:rPr lang="en-US" b="1" dirty="0"/>
              <a:t> </a:t>
            </a:r>
            <a:r>
              <a:rPr lang="en-US" dirty="0"/>
              <a:t>class. Its immediate superclass is </a:t>
            </a:r>
            <a:r>
              <a:rPr lang="en-US" b="1" dirty="0" err="1"/>
              <a:t>ButtonBase</a:t>
            </a:r>
            <a:r>
              <a:rPr lang="en-US" dirty="0"/>
              <a:t>. Thus it is a special type of button. </a:t>
            </a:r>
          </a:p>
          <a:p>
            <a:r>
              <a:rPr lang="en-US" b="1" dirty="0" err="1"/>
              <a:t>CheckBox</a:t>
            </a:r>
            <a:r>
              <a:rPr lang="en-US" b="1" dirty="0"/>
              <a:t> </a:t>
            </a:r>
            <a:r>
              <a:rPr lang="en-US" dirty="0"/>
              <a:t>supports three states. The first two are checked or unchecked, as you would expect, and this is the default behavior. The third state is </a:t>
            </a:r>
            <a:r>
              <a:rPr lang="en-US" i="1" dirty="0"/>
              <a:t>indeterminate </a:t>
            </a:r>
            <a:r>
              <a:rPr lang="en-US" dirty="0"/>
              <a:t>(also called </a:t>
            </a:r>
            <a:r>
              <a:rPr lang="en-US" i="1" dirty="0"/>
              <a:t>undefined</a:t>
            </a:r>
            <a:r>
              <a:rPr lang="en-US" dirty="0"/>
              <a:t>). </a:t>
            </a:r>
          </a:p>
          <a:p>
            <a:r>
              <a:rPr lang="en-US" dirty="0"/>
              <a:t>Here is the </a:t>
            </a:r>
            <a:r>
              <a:rPr lang="en-US" b="1" dirty="0" err="1"/>
              <a:t>CheckBox</a:t>
            </a:r>
            <a:r>
              <a:rPr lang="en-US" b="1" dirty="0"/>
              <a:t> </a:t>
            </a:r>
            <a:r>
              <a:rPr lang="en-US" dirty="0"/>
              <a:t>constructor that we will use: </a:t>
            </a:r>
          </a:p>
          <a:p>
            <a:r>
              <a:rPr lang="en-US" i="1" dirty="0" err="1"/>
              <a:t>CheckBox</a:t>
            </a:r>
            <a:r>
              <a:rPr lang="en-US" i="1" dirty="0"/>
              <a:t>(String </a:t>
            </a:r>
            <a:r>
              <a:rPr lang="en-US" i="1" dirty="0" err="1"/>
              <a:t>str</a:t>
            </a:r>
            <a:r>
              <a:rPr lang="en-US" i="1" dirty="0"/>
              <a:t>) </a:t>
            </a:r>
          </a:p>
          <a:p>
            <a:r>
              <a:rPr lang="en-US" dirty="0"/>
              <a:t>It creates a check box that has the text specified by </a:t>
            </a:r>
            <a:r>
              <a:rPr lang="en-US" i="1" dirty="0" err="1"/>
              <a:t>str</a:t>
            </a:r>
            <a:r>
              <a:rPr lang="en-US" i="1" dirty="0"/>
              <a:t> </a:t>
            </a:r>
            <a:r>
              <a:rPr lang="en-US" dirty="0"/>
              <a:t>as a label. As with other buttons, a </a:t>
            </a:r>
            <a:r>
              <a:rPr lang="en-US" b="1" dirty="0" err="1"/>
              <a:t>CheckBox</a:t>
            </a:r>
            <a:r>
              <a:rPr lang="en-US" b="1" dirty="0"/>
              <a:t> </a:t>
            </a:r>
            <a:r>
              <a:rPr lang="en-US" dirty="0"/>
              <a:t>generates an action event when it is selected. </a:t>
            </a:r>
          </a:p>
          <a:p>
            <a:endParaRPr lang="en-US" dirty="0"/>
          </a:p>
          <a:p>
            <a:r>
              <a:rPr lang="en-US" dirty="0"/>
              <a:t>The following program demonstrates check boxes. It displays four check boxes that represent different types of computers. They are labeled Smartphone, Tablet, Notebook, and Desktop. Each time a check-box state changes, an action event is generated. It is handled by displaying the new state (selected or cleared) and by displaying a list of all selected boxes. </a:t>
            </a:r>
          </a:p>
        </p:txBody>
      </p:sp>
    </p:spTree>
    <p:extLst>
      <p:ext uri="{BB962C8B-B14F-4D97-AF65-F5344CB8AC3E}">
        <p14:creationId xmlns:p14="http://schemas.microsoft.com/office/powerpoint/2010/main" val="32059079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 y="1024348"/>
            <a:ext cx="7529513" cy="4524315"/>
          </a:xfrm>
          <a:prstGeom prst="rect">
            <a:avLst/>
          </a:prstGeom>
        </p:spPr>
        <p:txBody>
          <a:bodyPr wrap="square">
            <a:spAutoFit/>
          </a:bodyPr>
          <a:lstStyle/>
          <a:p>
            <a:r>
              <a:rPr lang="en-US" dirty="0"/>
              <a:t>// Demonstrate Check Boxes.</a:t>
            </a:r>
          </a:p>
          <a:p>
            <a:r>
              <a:rPr lang="en-US" dirty="0"/>
              <a:t>import </a:t>
            </a:r>
            <a:r>
              <a:rPr lang="en-US" dirty="0" err="1"/>
              <a:t>javafx.application</a:t>
            </a:r>
            <a:r>
              <a:rPr lang="en-US" dirty="0"/>
              <a:t>.*;</a:t>
            </a:r>
          </a:p>
          <a:p>
            <a:r>
              <a:rPr lang="en-US" dirty="0"/>
              <a:t>import </a:t>
            </a:r>
            <a:r>
              <a:rPr lang="en-US" dirty="0" err="1"/>
              <a:t>javafx.scene</a:t>
            </a:r>
            <a:r>
              <a:rPr lang="en-US" dirty="0"/>
              <a:t>.*;</a:t>
            </a:r>
          </a:p>
          <a:p>
            <a:r>
              <a:rPr lang="en-US" dirty="0"/>
              <a:t>import </a:t>
            </a:r>
            <a:r>
              <a:rPr lang="en-US" dirty="0" err="1"/>
              <a:t>javafx.stage</a:t>
            </a:r>
            <a:r>
              <a:rPr lang="en-US" dirty="0"/>
              <a:t>.*;</a:t>
            </a:r>
          </a:p>
          <a:p>
            <a:r>
              <a:rPr lang="en-US" dirty="0"/>
              <a:t>import </a:t>
            </a:r>
            <a:r>
              <a:rPr lang="en-US" dirty="0" err="1"/>
              <a:t>javafx.scene.layout</a:t>
            </a:r>
            <a:r>
              <a:rPr lang="en-US" dirty="0"/>
              <a:t>.*;</a:t>
            </a:r>
          </a:p>
          <a:p>
            <a:r>
              <a:rPr lang="en-US" dirty="0"/>
              <a:t>import </a:t>
            </a:r>
            <a:r>
              <a:rPr lang="en-US" dirty="0" err="1"/>
              <a:t>javafx.scene.control</a:t>
            </a:r>
            <a:r>
              <a:rPr lang="en-US" dirty="0"/>
              <a:t>.*;</a:t>
            </a:r>
          </a:p>
          <a:p>
            <a:r>
              <a:rPr lang="en-US" dirty="0"/>
              <a:t>import </a:t>
            </a:r>
            <a:r>
              <a:rPr lang="en-US" dirty="0" err="1"/>
              <a:t>javafx.event</a:t>
            </a:r>
            <a:r>
              <a:rPr lang="en-US" dirty="0"/>
              <a:t>.*;</a:t>
            </a:r>
          </a:p>
          <a:p>
            <a:r>
              <a:rPr lang="en-US" dirty="0"/>
              <a:t>import </a:t>
            </a:r>
            <a:r>
              <a:rPr lang="en-US" dirty="0" err="1"/>
              <a:t>javafx.geometry</a:t>
            </a:r>
            <a:r>
              <a:rPr lang="en-US" dirty="0"/>
              <a:t>.*;</a:t>
            </a:r>
          </a:p>
          <a:p>
            <a:r>
              <a:rPr lang="en-US" dirty="0"/>
              <a:t>public class </a:t>
            </a:r>
            <a:r>
              <a:rPr lang="en-US" dirty="0" err="1"/>
              <a:t>CheckboxDemo</a:t>
            </a:r>
            <a:r>
              <a:rPr lang="en-US" dirty="0"/>
              <a:t> extends Application {</a:t>
            </a:r>
          </a:p>
          <a:p>
            <a:r>
              <a:rPr lang="en-US" dirty="0"/>
              <a:t>      </a:t>
            </a:r>
            <a:r>
              <a:rPr lang="en-US" dirty="0" err="1"/>
              <a:t>CheckBox</a:t>
            </a:r>
            <a:r>
              <a:rPr lang="en-US" dirty="0"/>
              <a:t> </a:t>
            </a:r>
            <a:r>
              <a:rPr lang="en-US" dirty="0" err="1"/>
              <a:t>cbSmartphone</a:t>
            </a:r>
            <a:r>
              <a:rPr lang="en-US" dirty="0"/>
              <a:t>;</a:t>
            </a:r>
          </a:p>
          <a:p>
            <a:r>
              <a:rPr lang="en-US" dirty="0"/>
              <a:t>      </a:t>
            </a:r>
            <a:r>
              <a:rPr lang="en-US" dirty="0" err="1"/>
              <a:t>CheckBox</a:t>
            </a:r>
            <a:r>
              <a:rPr lang="en-US" dirty="0"/>
              <a:t> </a:t>
            </a:r>
            <a:r>
              <a:rPr lang="en-US" dirty="0" err="1"/>
              <a:t>cbTablet</a:t>
            </a:r>
            <a:r>
              <a:rPr lang="en-US" dirty="0"/>
              <a:t>;</a:t>
            </a:r>
          </a:p>
          <a:p>
            <a:r>
              <a:rPr lang="en-US" dirty="0"/>
              <a:t>      </a:t>
            </a:r>
            <a:r>
              <a:rPr lang="en-US" dirty="0" err="1"/>
              <a:t>CheckBox</a:t>
            </a:r>
            <a:r>
              <a:rPr lang="en-US" dirty="0"/>
              <a:t> </a:t>
            </a:r>
            <a:r>
              <a:rPr lang="en-US" dirty="0" err="1"/>
              <a:t>cbNotebook</a:t>
            </a:r>
            <a:r>
              <a:rPr lang="en-US" dirty="0"/>
              <a:t>;</a:t>
            </a:r>
          </a:p>
          <a:p>
            <a:r>
              <a:rPr lang="en-US" dirty="0"/>
              <a:t>      </a:t>
            </a:r>
            <a:r>
              <a:rPr lang="en-US" dirty="0" err="1"/>
              <a:t>CheckBox</a:t>
            </a:r>
            <a:r>
              <a:rPr lang="en-US" dirty="0"/>
              <a:t> </a:t>
            </a:r>
            <a:r>
              <a:rPr lang="en-US" dirty="0" err="1"/>
              <a:t>cbDesktop</a:t>
            </a:r>
            <a:r>
              <a:rPr lang="en-US" dirty="0"/>
              <a:t>;</a:t>
            </a:r>
          </a:p>
          <a:p>
            <a:r>
              <a:rPr lang="en-US" dirty="0"/>
              <a:t>      Label response;</a:t>
            </a:r>
          </a:p>
          <a:p>
            <a:r>
              <a:rPr lang="en-US" dirty="0"/>
              <a:t>      Label selected;</a:t>
            </a:r>
          </a:p>
          <a:p>
            <a:r>
              <a:rPr lang="en-US" dirty="0"/>
              <a:t>      String computers;</a:t>
            </a:r>
          </a:p>
        </p:txBody>
      </p:sp>
    </p:spTree>
    <p:extLst>
      <p:ext uri="{BB962C8B-B14F-4D97-AF65-F5344CB8AC3E}">
        <p14:creationId xmlns:p14="http://schemas.microsoft.com/office/powerpoint/2010/main" val="3836831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2912" y="945520"/>
            <a:ext cx="8163878" cy="5078313"/>
          </a:xfrm>
          <a:prstGeom prst="rect">
            <a:avLst/>
          </a:prstGeom>
        </p:spPr>
        <p:txBody>
          <a:bodyPr wrap="square">
            <a:spAutoFit/>
          </a:bodyPr>
          <a:lstStyle/>
          <a:p>
            <a:r>
              <a:rPr lang="en-US" dirty="0"/>
              <a:t>public static void main(String[] </a:t>
            </a:r>
            <a:r>
              <a:rPr lang="en-US" dirty="0" err="1"/>
              <a:t>args</a:t>
            </a:r>
            <a:r>
              <a:rPr lang="en-US" dirty="0"/>
              <a:t>) {</a:t>
            </a:r>
          </a:p>
          <a:p>
            <a:r>
              <a:rPr lang="en-US" dirty="0"/>
              <a:t>     // Start the JavaFX application by calling launch().</a:t>
            </a:r>
          </a:p>
          <a:p>
            <a:r>
              <a:rPr lang="en-US" dirty="0"/>
              <a:t>     launch(</a:t>
            </a:r>
            <a:r>
              <a:rPr lang="en-US" dirty="0" err="1"/>
              <a:t>args</a:t>
            </a:r>
            <a:r>
              <a:rPr lang="en-US" dirty="0"/>
              <a:t>);</a:t>
            </a:r>
          </a:p>
          <a:p>
            <a:r>
              <a:rPr lang="en-US" dirty="0"/>
              <a:t>  } </a:t>
            </a:r>
          </a:p>
          <a:p>
            <a:r>
              <a:rPr lang="en-US" dirty="0"/>
              <a:t>// Override the start() method.</a:t>
            </a:r>
          </a:p>
          <a:p>
            <a:r>
              <a:rPr lang="en-US" dirty="0"/>
              <a:t>public void start(Stage </a:t>
            </a:r>
            <a:r>
              <a:rPr lang="en-US" dirty="0" err="1"/>
              <a:t>myStage</a:t>
            </a:r>
            <a:r>
              <a:rPr lang="en-US" dirty="0"/>
              <a:t>) {</a:t>
            </a:r>
          </a:p>
          <a:p>
            <a:r>
              <a:rPr lang="en-US" dirty="0"/>
              <a:t>       // Give the stage a title.</a:t>
            </a:r>
          </a:p>
          <a:p>
            <a:r>
              <a:rPr lang="en-US" dirty="0"/>
              <a:t>       </a:t>
            </a:r>
            <a:r>
              <a:rPr lang="en-US" dirty="0" err="1"/>
              <a:t>myStage.setTitle</a:t>
            </a:r>
            <a:r>
              <a:rPr lang="en-US" dirty="0"/>
              <a:t>("Demonstrate Check Boxes");</a:t>
            </a:r>
          </a:p>
          <a:p>
            <a:r>
              <a:rPr lang="en-US" dirty="0"/>
              <a:t>      // Use a vertical </a:t>
            </a:r>
            <a:r>
              <a:rPr lang="en-US" dirty="0" err="1"/>
              <a:t>FlowPane</a:t>
            </a:r>
            <a:r>
              <a:rPr lang="en-US" dirty="0"/>
              <a:t> for the root node. In this case,</a:t>
            </a:r>
          </a:p>
          <a:p>
            <a:r>
              <a:rPr lang="en-US" dirty="0"/>
              <a:t>      // vertical and horizontal gaps of 10.</a:t>
            </a:r>
          </a:p>
          <a:p>
            <a:r>
              <a:rPr lang="en-US" dirty="0"/>
              <a:t>      </a:t>
            </a:r>
            <a:r>
              <a:rPr lang="en-US" dirty="0" err="1"/>
              <a:t>FlowPane</a:t>
            </a:r>
            <a:r>
              <a:rPr lang="en-US" dirty="0"/>
              <a:t> </a:t>
            </a:r>
            <a:r>
              <a:rPr lang="en-US" dirty="0" err="1"/>
              <a:t>rootNode</a:t>
            </a:r>
            <a:r>
              <a:rPr lang="en-US" dirty="0"/>
              <a:t> = new </a:t>
            </a:r>
            <a:r>
              <a:rPr lang="en-US" dirty="0" err="1"/>
              <a:t>FlowPane</a:t>
            </a:r>
            <a:r>
              <a:rPr lang="en-US" dirty="0"/>
              <a:t>(</a:t>
            </a:r>
            <a:r>
              <a:rPr lang="en-US" dirty="0" err="1"/>
              <a:t>Orientation.VERTICAL</a:t>
            </a:r>
            <a:r>
              <a:rPr lang="en-US" dirty="0"/>
              <a:t>, 10, 10);</a:t>
            </a:r>
          </a:p>
          <a:p>
            <a:r>
              <a:rPr lang="en-US" dirty="0"/>
              <a:t>      // Center the controls in the scene.</a:t>
            </a:r>
          </a:p>
          <a:p>
            <a:r>
              <a:rPr lang="en-US" dirty="0"/>
              <a:t>      </a:t>
            </a:r>
            <a:r>
              <a:rPr lang="en-US" dirty="0" err="1"/>
              <a:t>rootNode.setAlignment</a:t>
            </a:r>
            <a:r>
              <a:rPr lang="en-US" dirty="0"/>
              <a:t>(</a:t>
            </a:r>
            <a:r>
              <a:rPr lang="en-US" dirty="0" err="1"/>
              <a:t>Pos.CENTER</a:t>
            </a:r>
            <a:r>
              <a:rPr lang="en-US" dirty="0"/>
              <a:t>);</a:t>
            </a:r>
          </a:p>
          <a:p>
            <a:r>
              <a:rPr lang="en-US" dirty="0"/>
              <a:t>      // Create a scene.</a:t>
            </a:r>
          </a:p>
          <a:p>
            <a:r>
              <a:rPr lang="en-US" dirty="0"/>
              <a:t>      Scene </a:t>
            </a:r>
            <a:r>
              <a:rPr lang="en-US" dirty="0" err="1"/>
              <a:t>myScene</a:t>
            </a:r>
            <a:r>
              <a:rPr lang="en-US" dirty="0"/>
              <a:t> = new Scene(</a:t>
            </a:r>
            <a:r>
              <a:rPr lang="en-US" dirty="0" err="1"/>
              <a:t>rootNode</a:t>
            </a:r>
            <a:r>
              <a:rPr lang="en-US" dirty="0"/>
              <a:t>, 230, 200);</a:t>
            </a:r>
          </a:p>
          <a:p>
            <a:r>
              <a:rPr lang="en-US" dirty="0"/>
              <a:t>      // Set the scene on the stage.</a:t>
            </a:r>
          </a:p>
          <a:p>
            <a:r>
              <a:rPr lang="en-US" dirty="0"/>
              <a:t>      </a:t>
            </a:r>
            <a:r>
              <a:rPr lang="en-US" dirty="0" err="1"/>
              <a:t>myStage.setScene</a:t>
            </a:r>
            <a:r>
              <a:rPr lang="en-US" dirty="0"/>
              <a:t>(</a:t>
            </a:r>
            <a:r>
              <a:rPr lang="en-US" dirty="0" err="1"/>
              <a:t>myScene</a:t>
            </a:r>
            <a:r>
              <a:rPr lang="en-US" dirty="0"/>
              <a:t>);</a:t>
            </a:r>
          </a:p>
          <a:p>
            <a:r>
              <a:rPr lang="en-US" dirty="0"/>
              <a:t>      Label heading = new Label("What Computers Do You Own?");</a:t>
            </a:r>
          </a:p>
        </p:txBody>
      </p:sp>
    </p:spTree>
    <p:extLst>
      <p:ext uri="{BB962C8B-B14F-4D97-AF65-F5344CB8AC3E}">
        <p14:creationId xmlns:p14="http://schemas.microsoft.com/office/powerpoint/2010/main" val="2037279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935" y="882968"/>
            <a:ext cx="6715125" cy="5078313"/>
          </a:xfrm>
          <a:prstGeom prst="rect">
            <a:avLst/>
          </a:prstGeom>
        </p:spPr>
        <p:txBody>
          <a:bodyPr wrap="square">
            <a:spAutoFit/>
          </a:bodyPr>
          <a:lstStyle/>
          <a:p>
            <a:r>
              <a:rPr lang="en-US" dirty="0"/>
              <a:t>// Create a label that will report the state change of a check box.</a:t>
            </a:r>
          </a:p>
          <a:p>
            <a:r>
              <a:rPr lang="en-US" dirty="0"/>
              <a:t>response = new Label("");</a:t>
            </a:r>
          </a:p>
          <a:p>
            <a:r>
              <a:rPr lang="en-US" dirty="0"/>
              <a:t>// Create a label that will report all selected check boxes.</a:t>
            </a:r>
          </a:p>
          <a:p>
            <a:r>
              <a:rPr lang="en-US" dirty="0"/>
              <a:t>selected = new Label("");</a:t>
            </a:r>
          </a:p>
          <a:p>
            <a:r>
              <a:rPr lang="en-US" dirty="0"/>
              <a:t>// Create the check boxes.</a:t>
            </a:r>
          </a:p>
          <a:p>
            <a:r>
              <a:rPr lang="en-US" dirty="0" err="1"/>
              <a:t>cbSmartphone</a:t>
            </a:r>
            <a:r>
              <a:rPr lang="en-US" dirty="0"/>
              <a:t> = new </a:t>
            </a:r>
            <a:r>
              <a:rPr lang="en-US" dirty="0" err="1"/>
              <a:t>CheckBox</a:t>
            </a:r>
            <a:r>
              <a:rPr lang="en-US" dirty="0"/>
              <a:t>("Smartphone");</a:t>
            </a:r>
          </a:p>
          <a:p>
            <a:r>
              <a:rPr lang="en-US" dirty="0" err="1"/>
              <a:t>cbTablet</a:t>
            </a:r>
            <a:r>
              <a:rPr lang="en-US" dirty="0"/>
              <a:t> = new </a:t>
            </a:r>
            <a:r>
              <a:rPr lang="en-US" dirty="0" err="1"/>
              <a:t>CheckBox</a:t>
            </a:r>
            <a:r>
              <a:rPr lang="en-US" dirty="0"/>
              <a:t>("Tablet");</a:t>
            </a:r>
          </a:p>
          <a:p>
            <a:r>
              <a:rPr lang="en-US" dirty="0" err="1"/>
              <a:t>cbNotebook</a:t>
            </a:r>
            <a:r>
              <a:rPr lang="en-US" dirty="0"/>
              <a:t> = new </a:t>
            </a:r>
            <a:r>
              <a:rPr lang="en-US" dirty="0" err="1"/>
              <a:t>CheckBox</a:t>
            </a:r>
            <a:r>
              <a:rPr lang="en-US" dirty="0"/>
              <a:t>("Notebook");</a:t>
            </a:r>
          </a:p>
          <a:p>
            <a:r>
              <a:rPr lang="en-US" dirty="0" err="1"/>
              <a:t>cbDesktop</a:t>
            </a:r>
            <a:r>
              <a:rPr lang="en-US" dirty="0"/>
              <a:t> = new </a:t>
            </a:r>
            <a:r>
              <a:rPr lang="en-US" dirty="0" err="1"/>
              <a:t>CheckBox</a:t>
            </a:r>
            <a:r>
              <a:rPr lang="en-US" dirty="0"/>
              <a:t>("Desktop");</a:t>
            </a:r>
          </a:p>
          <a:p>
            <a:r>
              <a:rPr lang="en-US" dirty="0"/>
              <a:t>// Handle action events for the check boxes.</a:t>
            </a:r>
          </a:p>
          <a:p>
            <a:r>
              <a:rPr lang="en-US" dirty="0" err="1"/>
              <a:t>cbSmartphone.setOnAction</a:t>
            </a:r>
            <a:r>
              <a:rPr lang="en-US" dirty="0"/>
              <a:t>(new </a:t>
            </a:r>
            <a:r>
              <a:rPr lang="en-US" dirty="0" err="1"/>
              <a:t>EventHandler</a:t>
            </a:r>
            <a:r>
              <a:rPr lang="en-US" dirty="0"/>
              <a:t>&lt;</a:t>
            </a:r>
            <a:r>
              <a:rPr lang="en-US" dirty="0" err="1"/>
              <a:t>ActionEvent</a:t>
            </a:r>
            <a:r>
              <a:rPr lang="en-US" dirty="0"/>
              <a:t>&gt;() {</a:t>
            </a:r>
          </a:p>
          <a:p>
            <a:r>
              <a:rPr lang="en-US" dirty="0"/>
              <a:t>      public void handle(</a:t>
            </a:r>
            <a:r>
              <a:rPr lang="en-US" dirty="0" err="1"/>
              <a:t>ActionEvent</a:t>
            </a:r>
            <a:r>
              <a:rPr lang="en-US" dirty="0"/>
              <a:t> ae) {</a:t>
            </a:r>
          </a:p>
          <a:p>
            <a:r>
              <a:rPr lang="en-US" dirty="0"/>
              <a:t>            if(</a:t>
            </a:r>
            <a:r>
              <a:rPr lang="en-US" dirty="0" err="1"/>
              <a:t>cbSmartphone.isSelected</a:t>
            </a:r>
            <a:r>
              <a:rPr lang="en-US" dirty="0"/>
              <a:t>())</a:t>
            </a:r>
          </a:p>
          <a:p>
            <a:r>
              <a:rPr lang="en-US" dirty="0"/>
              <a:t>                 </a:t>
            </a:r>
            <a:r>
              <a:rPr lang="en-US" dirty="0" err="1"/>
              <a:t>response.setText</a:t>
            </a:r>
            <a:r>
              <a:rPr lang="en-US" dirty="0"/>
              <a:t>("Smartphone was just selected.");</a:t>
            </a:r>
          </a:p>
          <a:p>
            <a:r>
              <a:rPr lang="en-US" dirty="0"/>
              <a:t>           else</a:t>
            </a:r>
          </a:p>
          <a:p>
            <a:r>
              <a:rPr lang="en-US" dirty="0"/>
              <a:t>                 </a:t>
            </a:r>
            <a:r>
              <a:rPr lang="en-US" dirty="0" err="1"/>
              <a:t>response.setText</a:t>
            </a:r>
            <a:r>
              <a:rPr lang="en-US" dirty="0"/>
              <a:t>("Smartphone was just cleared.");</a:t>
            </a:r>
          </a:p>
          <a:p>
            <a:r>
              <a:rPr lang="en-US" dirty="0"/>
              <a:t>           </a:t>
            </a:r>
            <a:r>
              <a:rPr lang="en-US" dirty="0" err="1"/>
              <a:t>showAll</a:t>
            </a:r>
            <a:r>
              <a:rPr lang="en-US" dirty="0"/>
              <a:t>();</a:t>
            </a:r>
          </a:p>
          <a:p>
            <a:r>
              <a:rPr lang="en-US" dirty="0"/>
              <a:t>        }        });</a:t>
            </a:r>
          </a:p>
        </p:txBody>
      </p:sp>
    </p:spTree>
    <p:extLst>
      <p:ext uri="{BB962C8B-B14F-4D97-AF65-F5344CB8AC3E}">
        <p14:creationId xmlns:p14="http://schemas.microsoft.com/office/powerpoint/2010/main" val="35272446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820" y="984566"/>
            <a:ext cx="8463915" cy="5078313"/>
          </a:xfrm>
          <a:prstGeom prst="rect">
            <a:avLst/>
          </a:prstGeom>
        </p:spPr>
        <p:txBody>
          <a:bodyPr wrap="square">
            <a:spAutoFit/>
          </a:bodyPr>
          <a:lstStyle/>
          <a:p>
            <a:r>
              <a:rPr lang="en-US" dirty="0" err="1"/>
              <a:t>cbTablet.setOnAction</a:t>
            </a:r>
            <a:r>
              <a:rPr lang="en-US" dirty="0"/>
              <a:t>(new </a:t>
            </a:r>
            <a:r>
              <a:rPr lang="en-US" dirty="0" err="1"/>
              <a:t>EventHandler</a:t>
            </a:r>
            <a:r>
              <a:rPr lang="en-US" dirty="0"/>
              <a:t>&lt;</a:t>
            </a:r>
            <a:r>
              <a:rPr lang="en-US" dirty="0" err="1"/>
              <a:t>ActionEvent</a:t>
            </a:r>
            <a:r>
              <a:rPr lang="en-US" dirty="0"/>
              <a:t>&gt;() {</a:t>
            </a:r>
          </a:p>
          <a:p>
            <a:r>
              <a:rPr lang="en-US" dirty="0"/>
              <a:t>        public void handle(</a:t>
            </a:r>
            <a:r>
              <a:rPr lang="en-US" dirty="0" err="1"/>
              <a:t>ActionEvent</a:t>
            </a:r>
            <a:r>
              <a:rPr lang="en-US" dirty="0"/>
              <a:t> ae) {</a:t>
            </a:r>
          </a:p>
          <a:p>
            <a:r>
              <a:rPr lang="en-US" dirty="0"/>
              <a:t>             if(</a:t>
            </a:r>
            <a:r>
              <a:rPr lang="en-US" dirty="0" err="1"/>
              <a:t>cbTablet.isSelected</a:t>
            </a:r>
            <a:r>
              <a:rPr lang="en-US" dirty="0"/>
              <a:t>())</a:t>
            </a:r>
          </a:p>
          <a:p>
            <a:r>
              <a:rPr lang="en-US" dirty="0"/>
              <a:t>                   </a:t>
            </a:r>
            <a:r>
              <a:rPr lang="en-US" dirty="0" err="1"/>
              <a:t>response.setText</a:t>
            </a:r>
            <a:r>
              <a:rPr lang="en-US" dirty="0"/>
              <a:t>("Tablet was just selected.");</a:t>
            </a:r>
          </a:p>
          <a:p>
            <a:r>
              <a:rPr lang="en-US" dirty="0"/>
              <a:t>            else</a:t>
            </a:r>
          </a:p>
          <a:p>
            <a:r>
              <a:rPr lang="en-US" dirty="0"/>
              <a:t>                   </a:t>
            </a:r>
            <a:r>
              <a:rPr lang="en-US" dirty="0" err="1"/>
              <a:t>response.setText</a:t>
            </a:r>
            <a:r>
              <a:rPr lang="en-US" dirty="0"/>
              <a:t>("Tablet was just cleared.");</a:t>
            </a:r>
          </a:p>
          <a:p>
            <a:r>
              <a:rPr lang="en-US" dirty="0"/>
              <a:t>            </a:t>
            </a:r>
            <a:r>
              <a:rPr lang="en-US" dirty="0" err="1"/>
              <a:t>showAll</a:t>
            </a:r>
            <a:r>
              <a:rPr lang="en-US" dirty="0"/>
              <a:t>();</a:t>
            </a:r>
          </a:p>
          <a:p>
            <a:r>
              <a:rPr lang="en-US" dirty="0"/>
              <a:t>         }</a:t>
            </a:r>
          </a:p>
          <a:p>
            <a:r>
              <a:rPr lang="en-US" dirty="0"/>
              <a:t>  });</a:t>
            </a:r>
          </a:p>
          <a:p>
            <a:r>
              <a:rPr lang="en-US" dirty="0" err="1"/>
              <a:t>cbNotebook.setOnAction</a:t>
            </a:r>
            <a:r>
              <a:rPr lang="en-US" dirty="0"/>
              <a:t>(new </a:t>
            </a:r>
            <a:r>
              <a:rPr lang="en-US" dirty="0" err="1"/>
              <a:t>EventHandler</a:t>
            </a:r>
            <a:r>
              <a:rPr lang="en-US" dirty="0"/>
              <a:t>&lt;</a:t>
            </a:r>
            <a:r>
              <a:rPr lang="en-US" dirty="0" err="1"/>
              <a:t>ActionEvent</a:t>
            </a:r>
            <a:r>
              <a:rPr lang="en-US" dirty="0"/>
              <a:t>&gt;() {</a:t>
            </a:r>
          </a:p>
          <a:p>
            <a:r>
              <a:rPr lang="en-US" dirty="0"/>
              <a:t>        public void handle(</a:t>
            </a:r>
            <a:r>
              <a:rPr lang="en-US" dirty="0" err="1"/>
              <a:t>ActionEvent</a:t>
            </a:r>
            <a:r>
              <a:rPr lang="en-US" dirty="0"/>
              <a:t> ae) {</a:t>
            </a:r>
          </a:p>
          <a:p>
            <a:r>
              <a:rPr lang="en-US" dirty="0"/>
              <a:t>              if(</a:t>
            </a:r>
            <a:r>
              <a:rPr lang="en-US" dirty="0" err="1"/>
              <a:t>cbNotebook.isSelected</a:t>
            </a:r>
            <a:r>
              <a:rPr lang="en-US" dirty="0"/>
              <a:t>())</a:t>
            </a:r>
          </a:p>
          <a:p>
            <a:r>
              <a:rPr lang="en-US" dirty="0"/>
              <a:t>                    </a:t>
            </a:r>
            <a:r>
              <a:rPr lang="en-US" dirty="0" err="1"/>
              <a:t>response.setText</a:t>
            </a:r>
            <a:r>
              <a:rPr lang="en-US" dirty="0"/>
              <a:t>("Notebook was just selected.");</a:t>
            </a:r>
          </a:p>
          <a:p>
            <a:r>
              <a:rPr lang="en-US" dirty="0"/>
              <a:t>              else</a:t>
            </a:r>
          </a:p>
          <a:p>
            <a:r>
              <a:rPr lang="en-US" dirty="0"/>
              <a:t>                    </a:t>
            </a:r>
            <a:r>
              <a:rPr lang="en-US" dirty="0" err="1"/>
              <a:t>response.setText</a:t>
            </a:r>
            <a:r>
              <a:rPr lang="en-US" dirty="0"/>
              <a:t>("Notebook was just cleared.");</a:t>
            </a:r>
          </a:p>
          <a:p>
            <a:r>
              <a:rPr lang="en-US" dirty="0"/>
              <a:t>             </a:t>
            </a:r>
            <a:r>
              <a:rPr lang="en-US" dirty="0" err="1"/>
              <a:t>showAll</a:t>
            </a:r>
            <a:r>
              <a:rPr lang="en-US" dirty="0"/>
              <a:t>();</a:t>
            </a:r>
          </a:p>
          <a:p>
            <a:r>
              <a:rPr lang="en-US" dirty="0"/>
              <a:t>         }</a:t>
            </a:r>
          </a:p>
          <a:p>
            <a:r>
              <a:rPr lang="en-US" dirty="0"/>
              <a:t> }); </a:t>
            </a:r>
          </a:p>
        </p:txBody>
      </p:sp>
    </p:spTree>
    <p:extLst>
      <p:ext uri="{BB962C8B-B14F-4D97-AF65-F5344CB8AC3E}">
        <p14:creationId xmlns:p14="http://schemas.microsoft.com/office/powerpoint/2010/main" val="31305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JavaFX Basic Concepts..</a:t>
            </a:r>
          </a:p>
        </p:txBody>
      </p:sp>
      <p:sp>
        <p:nvSpPr>
          <p:cNvPr id="3" name="Content Placeholder 2"/>
          <p:cNvSpPr>
            <a:spLocks noGrp="1"/>
          </p:cNvSpPr>
          <p:nvPr>
            <p:ph idx="1"/>
          </p:nvPr>
        </p:nvSpPr>
        <p:spPr>
          <a:xfrm>
            <a:off x="457200" y="1295400"/>
            <a:ext cx="8229600" cy="5486400"/>
          </a:xfrm>
        </p:spPr>
        <p:txBody>
          <a:bodyPr>
            <a:normAutofit/>
          </a:bodyPr>
          <a:lstStyle/>
          <a:p>
            <a:pPr marL="0" indent="0">
              <a:buNone/>
            </a:pPr>
            <a:r>
              <a:rPr lang="en-US" sz="4400" b="1" dirty="0"/>
              <a:t>Layouts</a:t>
            </a:r>
          </a:p>
          <a:p>
            <a:r>
              <a:rPr lang="en-US" dirty="0"/>
              <a:t>JavaFX provides several layout panes that manage the process of placing elements in a scene. </a:t>
            </a:r>
          </a:p>
          <a:p>
            <a:r>
              <a:rPr lang="en-US" dirty="0"/>
              <a:t>For example, the </a:t>
            </a:r>
            <a:r>
              <a:rPr lang="en-US" b="1" dirty="0" err="1"/>
              <a:t>FlowPane</a:t>
            </a:r>
            <a:r>
              <a:rPr lang="en-US" b="1" dirty="0"/>
              <a:t> </a:t>
            </a:r>
            <a:r>
              <a:rPr lang="en-US" dirty="0"/>
              <a:t>class provides a flow layout and the </a:t>
            </a:r>
            <a:r>
              <a:rPr lang="en-US" b="1" dirty="0" err="1"/>
              <a:t>GridPane</a:t>
            </a:r>
            <a:r>
              <a:rPr lang="en-US" b="1" dirty="0"/>
              <a:t> </a:t>
            </a:r>
            <a:r>
              <a:rPr lang="en-US" dirty="0"/>
              <a:t>class supports a row/column grid-based layout. </a:t>
            </a:r>
          </a:p>
          <a:p>
            <a:r>
              <a:rPr lang="en-US" dirty="0"/>
              <a:t>Several other layouts, such as </a:t>
            </a:r>
            <a:r>
              <a:rPr lang="en-US" b="1" dirty="0" err="1"/>
              <a:t>BorderPane</a:t>
            </a:r>
            <a:r>
              <a:rPr lang="en-US" b="1" dirty="0"/>
              <a:t> </a:t>
            </a:r>
            <a:r>
              <a:rPr lang="en-US" dirty="0"/>
              <a:t>  are available. </a:t>
            </a:r>
            <a:r>
              <a:rPr lang="en-US" dirty="0" err="1"/>
              <a:t>Thelayout</a:t>
            </a:r>
            <a:r>
              <a:rPr lang="en-US" dirty="0"/>
              <a:t> panes are packaged in </a:t>
            </a:r>
            <a:r>
              <a:rPr lang="en-US" b="1" dirty="0" err="1"/>
              <a:t>javafx.scene.layout</a:t>
            </a:r>
            <a:r>
              <a:rPr lang="en-US" dirty="0"/>
              <a:t>.</a:t>
            </a:r>
            <a:endParaRPr lang="en-IN" dirty="0"/>
          </a:p>
        </p:txBody>
      </p:sp>
    </p:spTree>
    <p:extLst>
      <p:ext uri="{BB962C8B-B14F-4D97-AF65-F5344CB8AC3E}">
        <p14:creationId xmlns:p14="http://schemas.microsoft.com/office/powerpoint/2010/main" val="5705815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508" y="1053615"/>
            <a:ext cx="8001000" cy="4524315"/>
          </a:xfrm>
          <a:prstGeom prst="rect">
            <a:avLst/>
          </a:prstGeom>
        </p:spPr>
        <p:txBody>
          <a:bodyPr wrap="square">
            <a:spAutoFit/>
          </a:bodyPr>
          <a:lstStyle/>
          <a:p>
            <a:r>
              <a:rPr lang="en-US" dirty="0" err="1"/>
              <a:t>cbDesktop.setOnAction</a:t>
            </a:r>
            <a:r>
              <a:rPr lang="en-US" dirty="0"/>
              <a:t>(new </a:t>
            </a:r>
            <a:r>
              <a:rPr lang="en-US" dirty="0" err="1"/>
              <a:t>EventHandler</a:t>
            </a:r>
            <a:r>
              <a:rPr lang="en-US" dirty="0"/>
              <a:t>&lt;</a:t>
            </a:r>
            <a:r>
              <a:rPr lang="en-US" dirty="0" err="1"/>
              <a:t>ActionEvent</a:t>
            </a:r>
            <a:r>
              <a:rPr lang="en-US" dirty="0"/>
              <a:t>&gt;() {</a:t>
            </a:r>
          </a:p>
          <a:p>
            <a:r>
              <a:rPr lang="en-US" dirty="0"/>
              <a:t>       public void handle(</a:t>
            </a:r>
            <a:r>
              <a:rPr lang="en-US" dirty="0" err="1"/>
              <a:t>ActionEvent</a:t>
            </a:r>
            <a:r>
              <a:rPr lang="en-US" dirty="0"/>
              <a:t> ae) {</a:t>
            </a:r>
          </a:p>
          <a:p>
            <a:r>
              <a:rPr lang="en-US" dirty="0"/>
              <a:t>            if(</a:t>
            </a:r>
            <a:r>
              <a:rPr lang="en-US" dirty="0" err="1"/>
              <a:t>cbDesktop.isSelected</a:t>
            </a:r>
            <a:r>
              <a:rPr lang="en-US" dirty="0"/>
              <a:t>())</a:t>
            </a:r>
          </a:p>
          <a:p>
            <a:r>
              <a:rPr lang="en-US" dirty="0"/>
              <a:t>                  </a:t>
            </a:r>
            <a:r>
              <a:rPr lang="en-US" dirty="0" err="1"/>
              <a:t>response.setText</a:t>
            </a:r>
            <a:r>
              <a:rPr lang="en-US" dirty="0"/>
              <a:t>("Desktop was just selected.");</a:t>
            </a:r>
          </a:p>
          <a:p>
            <a:r>
              <a:rPr lang="en-US" dirty="0"/>
              <a:t>           else</a:t>
            </a:r>
          </a:p>
          <a:p>
            <a:r>
              <a:rPr lang="en-US" dirty="0"/>
              <a:t>                  </a:t>
            </a:r>
            <a:r>
              <a:rPr lang="en-US" dirty="0" err="1"/>
              <a:t>response.setText</a:t>
            </a:r>
            <a:r>
              <a:rPr lang="en-US" dirty="0"/>
              <a:t>("Desktop was just cleared.");</a:t>
            </a:r>
          </a:p>
          <a:p>
            <a:r>
              <a:rPr lang="en-US" dirty="0"/>
              <a:t>           </a:t>
            </a:r>
            <a:r>
              <a:rPr lang="en-US" dirty="0" err="1"/>
              <a:t>showAll</a:t>
            </a:r>
            <a:r>
              <a:rPr lang="en-US" dirty="0"/>
              <a:t>();</a:t>
            </a:r>
          </a:p>
          <a:p>
            <a:r>
              <a:rPr lang="en-US" dirty="0"/>
              <a:t>        }</a:t>
            </a:r>
          </a:p>
          <a:p>
            <a:r>
              <a:rPr lang="en-US" dirty="0"/>
              <a:t> });</a:t>
            </a:r>
          </a:p>
          <a:p>
            <a:r>
              <a:rPr lang="en-US" dirty="0"/>
              <a:t>// Add controls to the scene graph.</a:t>
            </a:r>
          </a:p>
          <a:p>
            <a:r>
              <a:rPr lang="en-US" dirty="0" err="1"/>
              <a:t>rootNode.getChildren</a:t>
            </a:r>
            <a:r>
              <a:rPr lang="en-US" dirty="0"/>
              <a:t>().</a:t>
            </a:r>
            <a:r>
              <a:rPr lang="en-US" dirty="0" err="1"/>
              <a:t>addAll</a:t>
            </a:r>
            <a:r>
              <a:rPr lang="en-US" dirty="0"/>
              <a:t>(heading, </a:t>
            </a:r>
            <a:r>
              <a:rPr lang="en-US" dirty="0" err="1"/>
              <a:t>cbSmartphone</a:t>
            </a:r>
            <a:r>
              <a:rPr lang="en-US" dirty="0"/>
              <a:t>, </a:t>
            </a:r>
            <a:r>
              <a:rPr lang="en-US" dirty="0" err="1"/>
              <a:t>cbTablet</a:t>
            </a:r>
            <a:r>
              <a:rPr lang="en-US" dirty="0"/>
              <a:t>,</a:t>
            </a:r>
          </a:p>
          <a:p>
            <a:r>
              <a:rPr lang="en-US" dirty="0"/>
              <a:t>                                                              </a:t>
            </a:r>
            <a:r>
              <a:rPr lang="en-US" dirty="0" err="1"/>
              <a:t>cbNotebook</a:t>
            </a:r>
            <a:r>
              <a:rPr lang="en-US" dirty="0"/>
              <a:t>, </a:t>
            </a:r>
            <a:r>
              <a:rPr lang="en-US" dirty="0" err="1"/>
              <a:t>cbDesktop</a:t>
            </a:r>
            <a:r>
              <a:rPr lang="en-US" dirty="0"/>
              <a:t>, response, selected);</a:t>
            </a:r>
          </a:p>
          <a:p>
            <a:r>
              <a:rPr lang="en-US" dirty="0"/>
              <a:t>// Show the stage and its scene.</a:t>
            </a:r>
          </a:p>
          <a:p>
            <a:r>
              <a:rPr lang="en-US" dirty="0" err="1"/>
              <a:t>myStage.show</a:t>
            </a:r>
            <a:r>
              <a:rPr lang="en-US" dirty="0"/>
              <a:t>();</a:t>
            </a:r>
          </a:p>
          <a:p>
            <a:r>
              <a:rPr lang="en-US" dirty="0" err="1"/>
              <a:t>showAll</a:t>
            </a:r>
            <a:r>
              <a:rPr lang="en-US" dirty="0"/>
              <a:t>();</a:t>
            </a:r>
          </a:p>
          <a:p>
            <a:r>
              <a:rPr lang="en-US" dirty="0"/>
              <a:t>}</a:t>
            </a:r>
          </a:p>
        </p:txBody>
      </p:sp>
    </p:spTree>
    <p:extLst>
      <p:ext uri="{BB962C8B-B14F-4D97-AF65-F5344CB8AC3E}">
        <p14:creationId xmlns:p14="http://schemas.microsoft.com/office/powerpoint/2010/main" val="10514100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638" y="1171620"/>
            <a:ext cx="6097905" cy="4247317"/>
          </a:xfrm>
          <a:prstGeom prst="rect">
            <a:avLst/>
          </a:prstGeom>
        </p:spPr>
        <p:txBody>
          <a:bodyPr wrap="square">
            <a:spAutoFit/>
          </a:bodyPr>
          <a:lstStyle/>
          <a:p>
            <a:r>
              <a:rPr lang="en-US" dirty="0"/>
              <a:t>// Update and show the selections.</a:t>
            </a:r>
          </a:p>
          <a:p>
            <a:r>
              <a:rPr lang="en-US" dirty="0"/>
              <a:t>void </a:t>
            </a:r>
            <a:r>
              <a:rPr lang="en-US" dirty="0" err="1"/>
              <a:t>showAll</a:t>
            </a:r>
            <a:r>
              <a:rPr lang="en-US" dirty="0"/>
              <a:t>() {</a:t>
            </a:r>
          </a:p>
          <a:p>
            <a:r>
              <a:rPr lang="en-US" dirty="0"/>
              <a:t>     computers = "";</a:t>
            </a:r>
          </a:p>
          <a:p>
            <a:r>
              <a:rPr lang="en-US" dirty="0"/>
              <a:t>     if(</a:t>
            </a:r>
            <a:r>
              <a:rPr lang="en-US" dirty="0" err="1"/>
              <a:t>cbSmartphone.isSelected</a:t>
            </a:r>
            <a:r>
              <a:rPr lang="en-US" dirty="0"/>
              <a:t>()) </a:t>
            </a:r>
          </a:p>
          <a:p>
            <a:r>
              <a:rPr lang="en-US" dirty="0"/>
              <a:t>            computers = "Smartphone ";</a:t>
            </a:r>
          </a:p>
          <a:p>
            <a:r>
              <a:rPr lang="en-US" dirty="0"/>
              <a:t>     if(</a:t>
            </a:r>
            <a:r>
              <a:rPr lang="en-US" dirty="0" err="1"/>
              <a:t>cbTablet.isSelected</a:t>
            </a:r>
            <a:r>
              <a:rPr lang="en-US" dirty="0"/>
              <a:t>()) </a:t>
            </a:r>
          </a:p>
          <a:p>
            <a:r>
              <a:rPr lang="en-US" dirty="0"/>
              <a:t>            computers += "Tablet ";</a:t>
            </a:r>
          </a:p>
          <a:p>
            <a:r>
              <a:rPr lang="en-US" dirty="0"/>
              <a:t>     if(</a:t>
            </a:r>
            <a:r>
              <a:rPr lang="en-US" dirty="0" err="1"/>
              <a:t>cbNotebook.isSelected</a:t>
            </a:r>
            <a:r>
              <a:rPr lang="en-US" dirty="0"/>
              <a:t>()) </a:t>
            </a:r>
          </a:p>
          <a:p>
            <a:r>
              <a:rPr lang="en-US" dirty="0"/>
              <a:t>            computers += "Notebook ";</a:t>
            </a:r>
          </a:p>
          <a:p>
            <a:r>
              <a:rPr lang="en-US" dirty="0"/>
              <a:t>     if(</a:t>
            </a:r>
            <a:r>
              <a:rPr lang="en-US" dirty="0" err="1"/>
              <a:t>cbDesktop.isSelected</a:t>
            </a:r>
            <a:r>
              <a:rPr lang="en-US" dirty="0"/>
              <a:t>()) </a:t>
            </a:r>
          </a:p>
          <a:p>
            <a:r>
              <a:rPr lang="en-US" dirty="0"/>
              <a:t>            computers += "Desktop";</a:t>
            </a:r>
          </a:p>
          <a:p>
            <a:r>
              <a:rPr lang="en-US" dirty="0"/>
              <a:t>     </a:t>
            </a:r>
            <a:r>
              <a:rPr lang="en-US" dirty="0" err="1"/>
              <a:t>selected.setText</a:t>
            </a:r>
            <a:r>
              <a:rPr lang="en-US" dirty="0"/>
              <a:t>("Computers selected: " + computers);</a:t>
            </a:r>
          </a:p>
          <a:p>
            <a:r>
              <a:rPr lang="en-US" dirty="0"/>
              <a:t>  }</a:t>
            </a:r>
          </a:p>
          <a:p>
            <a:r>
              <a:rPr lang="en-US" dirty="0"/>
              <a:t>}</a:t>
            </a:r>
          </a:p>
          <a:p>
            <a:r>
              <a:rPr lang="en-US" dirty="0"/>
              <a:t>Sample output is shown here:</a:t>
            </a:r>
          </a:p>
        </p:txBody>
      </p:sp>
      <p:pic>
        <p:nvPicPr>
          <p:cNvPr id="3" name="Picture 2"/>
          <p:cNvPicPr>
            <a:picLocks noChangeAspect="1"/>
          </p:cNvPicPr>
          <p:nvPr/>
        </p:nvPicPr>
        <p:blipFill>
          <a:blip r:embed="rId2"/>
          <a:stretch>
            <a:fillRect/>
          </a:stretch>
        </p:blipFill>
        <p:spPr>
          <a:xfrm>
            <a:off x="6720840" y="2820353"/>
            <a:ext cx="2070259" cy="2717483"/>
          </a:xfrm>
          <a:prstGeom prst="rect">
            <a:avLst/>
          </a:prstGeom>
        </p:spPr>
      </p:pic>
    </p:spTree>
    <p:extLst>
      <p:ext uri="{BB962C8B-B14F-4D97-AF65-F5344CB8AC3E}">
        <p14:creationId xmlns:p14="http://schemas.microsoft.com/office/powerpoint/2010/main" val="1019465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50" y="1021691"/>
            <a:ext cx="8549640" cy="4801314"/>
          </a:xfrm>
          <a:prstGeom prst="rect">
            <a:avLst/>
          </a:prstGeom>
        </p:spPr>
        <p:txBody>
          <a:bodyPr wrap="square">
            <a:spAutoFit/>
          </a:bodyPr>
          <a:lstStyle/>
          <a:p>
            <a:r>
              <a:rPr lang="en-US" sz="2700" dirty="0" err="1">
                <a:latin typeface="Futura Std Medium"/>
              </a:rPr>
              <a:t>ListView</a:t>
            </a:r>
            <a:endParaRPr lang="en-US" sz="2700" dirty="0">
              <a:latin typeface="Futura Std Medium"/>
            </a:endParaRPr>
          </a:p>
          <a:p>
            <a:endParaRPr lang="en-US" sz="2700" dirty="0">
              <a:latin typeface="Futura Std Medium"/>
            </a:endParaRPr>
          </a:p>
          <a:p>
            <a:r>
              <a:rPr lang="en-US" dirty="0">
                <a:latin typeface="Times LT Std"/>
              </a:rPr>
              <a:t>A </a:t>
            </a:r>
            <a:r>
              <a:rPr lang="en-US" b="1" dirty="0" err="1">
                <a:latin typeface="Times LT Std"/>
              </a:rPr>
              <a:t>ListView</a:t>
            </a:r>
            <a:r>
              <a:rPr lang="en-US" b="1" dirty="0">
                <a:latin typeface="Times LT Std"/>
              </a:rPr>
              <a:t> </a:t>
            </a:r>
            <a:r>
              <a:rPr lang="en-US" dirty="0">
                <a:latin typeface="Times LT Std"/>
              </a:rPr>
              <a:t>can display a list of entries from which you can select one or more. Scrollbars are automatically added when the number of items in the list exceeds the number that can be displayed within the control’s dimensions. </a:t>
            </a:r>
            <a:r>
              <a:rPr lang="en-US" b="1" dirty="0" err="1">
                <a:latin typeface="Times LT Std"/>
              </a:rPr>
              <a:t>ListView</a:t>
            </a:r>
            <a:r>
              <a:rPr lang="en-US" b="1" dirty="0">
                <a:latin typeface="Times LT Std"/>
              </a:rPr>
              <a:t> </a:t>
            </a:r>
            <a:r>
              <a:rPr lang="en-US" dirty="0">
                <a:latin typeface="Times LT Std"/>
              </a:rPr>
              <a:t>is a generic class that is declared like this:</a:t>
            </a:r>
          </a:p>
          <a:p>
            <a:r>
              <a:rPr lang="en-US" i="1" dirty="0">
                <a:latin typeface="Times LT Std"/>
              </a:rPr>
              <a:t>class </a:t>
            </a:r>
            <a:r>
              <a:rPr lang="en-US" i="1" dirty="0" err="1">
                <a:latin typeface="Times LT Std"/>
              </a:rPr>
              <a:t>ListView</a:t>
            </a:r>
            <a:r>
              <a:rPr lang="en-US" i="1" dirty="0">
                <a:latin typeface="Times LT Std"/>
              </a:rPr>
              <a:t>&lt;T&gt;</a:t>
            </a:r>
          </a:p>
          <a:p>
            <a:r>
              <a:rPr lang="en-US" dirty="0">
                <a:latin typeface="Times LT Std"/>
              </a:rPr>
              <a:t>Here, </a:t>
            </a:r>
            <a:r>
              <a:rPr lang="en-US" b="1" dirty="0">
                <a:latin typeface="Times LT Std"/>
              </a:rPr>
              <a:t>T </a:t>
            </a:r>
            <a:r>
              <a:rPr lang="en-US" dirty="0">
                <a:latin typeface="Times LT Std"/>
              </a:rPr>
              <a:t>specifies the type of entries stored in the list view. Often, these are entries of type </a:t>
            </a:r>
            <a:r>
              <a:rPr lang="en-US" b="1" dirty="0">
                <a:latin typeface="Times LT Std"/>
              </a:rPr>
              <a:t>String</a:t>
            </a:r>
            <a:r>
              <a:rPr lang="en-US" dirty="0">
                <a:latin typeface="Times LT Std"/>
              </a:rPr>
              <a:t>, but other types are also allowed.</a:t>
            </a:r>
          </a:p>
          <a:p>
            <a:r>
              <a:rPr lang="en-US" dirty="0">
                <a:latin typeface="Times LT Std"/>
              </a:rPr>
              <a:t>Here is the </a:t>
            </a:r>
            <a:r>
              <a:rPr lang="en-US" b="1" dirty="0" err="1">
                <a:latin typeface="Times LT Std"/>
              </a:rPr>
              <a:t>ListView</a:t>
            </a:r>
            <a:r>
              <a:rPr lang="en-US" b="1" dirty="0">
                <a:latin typeface="Times LT Std"/>
              </a:rPr>
              <a:t> </a:t>
            </a:r>
            <a:r>
              <a:rPr lang="en-US" dirty="0">
                <a:latin typeface="Times LT Std"/>
              </a:rPr>
              <a:t>constructor that we will use:</a:t>
            </a:r>
          </a:p>
          <a:p>
            <a:r>
              <a:rPr lang="en-US" i="1" dirty="0" err="1">
                <a:latin typeface="Times LT Std"/>
              </a:rPr>
              <a:t>ListView</a:t>
            </a:r>
            <a:r>
              <a:rPr lang="en-US" i="1" dirty="0">
                <a:latin typeface="Times LT Std"/>
              </a:rPr>
              <a:t>(</a:t>
            </a:r>
            <a:r>
              <a:rPr lang="en-US" i="1" dirty="0" err="1">
                <a:latin typeface="Times LT Std"/>
              </a:rPr>
              <a:t>ObservableList</a:t>
            </a:r>
            <a:r>
              <a:rPr lang="en-US" i="1" dirty="0">
                <a:latin typeface="Times LT Std"/>
              </a:rPr>
              <a:t>&lt;T&gt; list)</a:t>
            </a:r>
          </a:p>
          <a:p>
            <a:r>
              <a:rPr lang="en-US" dirty="0">
                <a:latin typeface="Times LT Std"/>
              </a:rPr>
              <a:t>The list of items to be displayed is specified by </a:t>
            </a:r>
            <a:r>
              <a:rPr lang="en-US" i="1" dirty="0">
                <a:latin typeface="Times LT Std"/>
              </a:rPr>
              <a:t>list</a:t>
            </a:r>
            <a:r>
              <a:rPr lang="en-US" dirty="0">
                <a:latin typeface="Times LT Std"/>
              </a:rPr>
              <a:t>. It is an object of type </a:t>
            </a:r>
            <a:r>
              <a:rPr lang="en-US" b="1" dirty="0" err="1">
                <a:latin typeface="Times LT Std"/>
              </a:rPr>
              <a:t>ObservableList</a:t>
            </a:r>
            <a:r>
              <a:rPr lang="en-US" dirty="0">
                <a:latin typeface="Times LT Std"/>
              </a:rPr>
              <a:t>. </a:t>
            </a:r>
            <a:r>
              <a:rPr lang="en-US" b="1" dirty="0" err="1">
                <a:latin typeface="Times LT Std"/>
              </a:rPr>
              <a:t>ObservableList</a:t>
            </a:r>
            <a:r>
              <a:rPr lang="en-US" b="1" dirty="0">
                <a:latin typeface="Times LT Std"/>
              </a:rPr>
              <a:t> </a:t>
            </a:r>
            <a:r>
              <a:rPr lang="en-US" dirty="0">
                <a:latin typeface="Times LT Std"/>
              </a:rPr>
              <a:t>supports a list of objects. </a:t>
            </a:r>
          </a:p>
          <a:p>
            <a:r>
              <a:rPr lang="en-US" dirty="0">
                <a:latin typeface="Times LT Std"/>
              </a:rPr>
              <a:t>By default, a </a:t>
            </a:r>
            <a:r>
              <a:rPr lang="en-US" b="1" dirty="0" err="1">
                <a:latin typeface="Times LT Std"/>
              </a:rPr>
              <a:t>ListView</a:t>
            </a:r>
            <a:r>
              <a:rPr lang="en-US" b="1" dirty="0">
                <a:latin typeface="Times LT Std"/>
              </a:rPr>
              <a:t> </a:t>
            </a:r>
            <a:r>
              <a:rPr lang="en-US" dirty="0">
                <a:latin typeface="Times LT Std"/>
              </a:rPr>
              <a:t>allows only one item in the list to be selected at any one time. You can allow multiple selections by changing the selection mode, but we will use the default, single-selection mode.</a:t>
            </a:r>
            <a:endParaRPr lang="en-US" dirty="0"/>
          </a:p>
        </p:txBody>
      </p:sp>
    </p:spTree>
    <p:extLst>
      <p:ext uri="{BB962C8B-B14F-4D97-AF65-F5344CB8AC3E}">
        <p14:creationId xmlns:p14="http://schemas.microsoft.com/office/powerpoint/2010/main" val="2455479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3" y="857251"/>
            <a:ext cx="8515350" cy="5078313"/>
          </a:xfrm>
          <a:prstGeom prst="rect">
            <a:avLst/>
          </a:prstGeom>
        </p:spPr>
        <p:txBody>
          <a:bodyPr wrap="square">
            <a:spAutoFit/>
          </a:bodyPr>
          <a:lstStyle/>
          <a:p>
            <a:r>
              <a:rPr lang="en-US" dirty="0"/>
              <a:t>To create an </a:t>
            </a:r>
            <a:r>
              <a:rPr lang="en-US" dirty="0" err="1"/>
              <a:t>ObservableList</a:t>
            </a:r>
            <a:r>
              <a:rPr lang="en-US" dirty="0"/>
              <a:t> for use in a </a:t>
            </a:r>
            <a:r>
              <a:rPr lang="en-US" dirty="0" err="1"/>
              <a:t>ListView</a:t>
            </a:r>
            <a:r>
              <a:rPr lang="en-US" dirty="0"/>
              <a:t> is to use the factory method </a:t>
            </a:r>
            <a:r>
              <a:rPr lang="en-US" dirty="0" err="1"/>
              <a:t>observableArrayList</a:t>
            </a:r>
            <a:r>
              <a:rPr lang="en-US" dirty="0"/>
              <a:t>( ), which is a static method defined by the </a:t>
            </a:r>
            <a:r>
              <a:rPr lang="en-US" dirty="0" err="1"/>
              <a:t>FXCollections</a:t>
            </a:r>
            <a:r>
              <a:rPr lang="en-US" dirty="0"/>
              <a:t> class (which is packaged in </a:t>
            </a:r>
            <a:r>
              <a:rPr lang="en-US" dirty="0" err="1"/>
              <a:t>javafx.collections</a:t>
            </a:r>
            <a:r>
              <a:rPr lang="en-US" dirty="0"/>
              <a:t>). </a:t>
            </a:r>
          </a:p>
          <a:p>
            <a:r>
              <a:rPr lang="en-US" i="1" dirty="0"/>
              <a:t>static &lt;E&gt; </a:t>
            </a:r>
            <a:r>
              <a:rPr lang="en-US" i="1" dirty="0" err="1"/>
              <a:t>ObservableList</a:t>
            </a:r>
            <a:r>
              <a:rPr lang="en-US" i="1" dirty="0"/>
              <a:t>&lt;E&gt; </a:t>
            </a:r>
            <a:r>
              <a:rPr lang="en-US" i="1" dirty="0" err="1"/>
              <a:t>observableArrayList</a:t>
            </a:r>
            <a:r>
              <a:rPr lang="en-US" i="1" dirty="0"/>
              <a:t>(E ... elements)</a:t>
            </a:r>
          </a:p>
          <a:p>
            <a:r>
              <a:rPr lang="en-US" dirty="0"/>
              <a:t>In this case, E specifies the type of elements, which are passed via elements.</a:t>
            </a:r>
          </a:p>
          <a:p>
            <a:r>
              <a:rPr lang="en-US" dirty="0"/>
              <a:t>to set the preferred height and/or width, size:</a:t>
            </a:r>
          </a:p>
          <a:p>
            <a:r>
              <a:rPr lang="en-US" i="1" dirty="0"/>
              <a:t>final void </a:t>
            </a:r>
            <a:r>
              <a:rPr lang="en-US" i="1" dirty="0" err="1"/>
              <a:t>setPrefHeight</a:t>
            </a:r>
            <a:r>
              <a:rPr lang="en-US" i="1" dirty="0"/>
              <a:t>(double height)</a:t>
            </a:r>
          </a:p>
          <a:p>
            <a:r>
              <a:rPr lang="en-US" i="1" dirty="0"/>
              <a:t>final void </a:t>
            </a:r>
            <a:r>
              <a:rPr lang="en-US" i="1" dirty="0" err="1"/>
              <a:t>setPrefWidth</a:t>
            </a:r>
            <a:r>
              <a:rPr lang="en-US" i="1" dirty="0"/>
              <a:t>(double width)</a:t>
            </a:r>
          </a:p>
          <a:p>
            <a:r>
              <a:rPr lang="en-US" i="1" dirty="0"/>
              <a:t>void </a:t>
            </a:r>
            <a:r>
              <a:rPr lang="en-US" i="1" dirty="0" err="1"/>
              <a:t>setPrefSize</a:t>
            </a:r>
            <a:r>
              <a:rPr lang="en-US" i="1" dirty="0"/>
              <a:t>(double width, double height)</a:t>
            </a:r>
          </a:p>
          <a:p>
            <a:r>
              <a:rPr lang="en-US" dirty="0"/>
              <a:t>you can monitor the list for changes by registering a change listener. This lets you</a:t>
            </a:r>
          </a:p>
          <a:p>
            <a:r>
              <a:rPr lang="en-US" dirty="0"/>
              <a:t>respond each time the user changes a selection in the list. A change listener is supported by the </a:t>
            </a:r>
            <a:r>
              <a:rPr lang="en-US" dirty="0" err="1"/>
              <a:t>ChangeListener</a:t>
            </a:r>
            <a:r>
              <a:rPr lang="en-US" dirty="0"/>
              <a:t> interface, which is packaged in </a:t>
            </a:r>
            <a:r>
              <a:rPr lang="en-US" dirty="0" err="1"/>
              <a:t>javafx.beans.value</a:t>
            </a:r>
            <a:r>
              <a:rPr lang="en-US" dirty="0"/>
              <a:t>. The </a:t>
            </a:r>
            <a:r>
              <a:rPr lang="en-US" dirty="0" err="1"/>
              <a:t>ChangeListener</a:t>
            </a:r>
            <a:r>
              <a:rPr lang="en-US" dirty="0"/>
              <a:t> interface defines only one method, called </a:t>
            </a:r>
            <a:r>
              <a:rPr lang="en-US" b="1" dirty="0"/>
              <a:t>changed( ). </a:t>
            </a:r>
            <a:r>
              <a:rPr lang="en-US" dirty="0"/>
              <a:t>It is shown here:</a:t>
            </a:r>
          </a:p>
          <a:p>
            <a:r>
              <a:rPr lang="en-US" i="1" dirty="0"/>
              <a:t>void changed(</a:t>
            </a:r>
            <a:r>
              <a:rPr lang="en-US" i="1" dirty="0" err="1"/>
              <a:t>ObservableValue</a:t>
            </a:r>
            <a:r>
              <a:rPr lang="en-US" i="1" dirty="0"/>
              <a:t>&lt;? extends T&gt; changed, T </a:t>
            </a:r>
            <a:r>
              <a:rPr lang="en-US" i="1" dirty="0" err="1"/>
              <a:t>oldVal</a:t>
            </a:r>
            <a:r>
              <a:rPr lang="en-US" i="1" dirty="0"/>
              <a:t>, T </a:t>
            </a:r>
            <a:r>
              <a:rPr lang="en-US" i="1" dirty="0" err="1"/>
              <a:t>newVal</a:t>
            </a:r>
            <a:r>
              <a:rPr lang="en-US" i="1" dirty="0"/>
              <a:t>)</a:t>
            </a:r>
          </a:p>
          <a:p>
            <a:r>
              <a:rPr lang="en-US" dirty="0"/>
              <a:t>In this case, changed is the instance of </a:t>
            </a:r>
            <a:r>
              <a:rPr lang="en-US" dirty="0" err="1"/>
              <a:t>ObservableValue</a:t>
            </a:r>
            <a:r>
              <a:rPr lang="en-US" dirty="0"/>
              <a:t>&lt;T&gt; which encapsulates an object</a:t>
            </a:r>
          </a:p>
          <a:p>
            <a:r>
              <a:rPr lang="en-US" dirty="0"/>
              <a:t>that can be watched for changes. The </a:t>
            </a:r>
            <a:r>
              <a:rPr lang="en-US" dirty="0" err="1"/>
              <a:t>oldVal</a:t>
            </a:r>
            <a:r>
              <a:rPr lang="en-US" dirty="0"/>
              <a:t> and </a:t>
            </a:r>
            <a:r>
              <a:rPr lang="en-US" dirty="0" err="1"/>
              <a:t>newVal</a:t>
            </a:r>
            <a:r>
              <a:rPr lang="en-US" dirty="0"/>
              <a:t> parameters pass the previous value and the new value, respectively. Thus, in this case, </a:t>
            </a:r>
            <a:r>
              <a:rPr lang="en-US" dirty="0" err="1"/>
              <a:t>newVal</a:t>
            </a:r>
            <a:r>
              <a:rPr lang="en-US" dirty="0"/>
              <a:t> holds a reference to the list item that has just been selected.</a:t>
            </a:r>
          </a:p>
        </p:txBody>
      </p:sp>
    </p:spTree>
    <p:extLst>
      <p:ext uri="{BB962C8B-B14F-4D97-AF65-F5344CB8AC3E}">
        <p14:creationId xmlns:p14="http://schemas.microsoft.com/office/powerpoint/2010/main" val="540426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90" y="1065201"/>
            <a:ext cx="8481060" cy="5009064"/>
          </a:xfrm>
          <a:prstGeom prst="rect">
            <a:avLst/>
          </a:prstGeom>
        </p:spPr>
        <p:txBody>
          <a:bodyPr wrap="square">
            <a:spAutoFit/>
          </a:bodyPr>
          <a:lstStyle/>
          <a:p>
            <a:r>
              <a:rPr lang="en-US" dirty="0"/>
              <a:t>To listen for change events, you must first obtain the selection model used by the</a:t>
            </a:r>
          </a:p>
          <a:p>
            <a:r>
              <a:rPr lang="en-US" dirty="0" err="1"/>
              <a:t>ListView</a:t>
            </a:r>
            <a:r>
              <a:rPr lang="en-US" dirty="0"/>
              <a:t>. This is done by calling </a:t>
            </a:r>
            <a:r>
              <a:rPr lang="en-US" dirty="0" err="1"/>
              <a:t>getSelectionModel</a:t>
            </a:r>
            <a:r>
              <a:rPr lang="en-US" dirty="0"/>
              <a:t>( ) on the list. It is shown here:</a:t>
            </a:r>
          </a:p>
          <a:p>
            <a:r>
              <a:rPr lang="en-US" i="1" dirty="0"/>
              <a:t>final </a:t>
            </a:r>
            <a:r>
              <a:rPr lang="en-US" i="1" dirty="0" err="1"/>
              <a:t>MultipleSelectionModel</a:t>
            </a:r>
            <a:r>
              <a:rPr lang="en-US" i="1" dirty="0"/>
              <a:t>&lt;T&gt; </a:t>
            </a:r>
            <a:r>
              <a:rPr lang="en-US" i="1" dirty="0" err="1"/>
              <a:t>getSelectionModel</a:t>
            </a:r>
            <a:r>
              <a:rPr lang="en-US" i="1" dirty="0"/>
              <a:t>( )</a:t>
            </a:r>
          </a:p>
          <a:p>
            <a:r>
              <a:rPr lang="en-US" dirty="0"/>
              <a:t>It returns a reference to the model.</a:t>
            </a:r>
          </a:p>
          <a:p>
            <a:r>
              <a:rPr lang="en-US" dirty="0"/>
              <a:t>Using the model returned by </a:t>
            </a:r>
            <a:r>
              <a:rPr lang="en-US" dirty="0" err="1"/>
              <a:t>getSelectionModel</a:t>
            </a:r>
            <a:r>
              <a:rPr lang="en-US" dirty="0"/>
              <a:t>( ), you will obtain a reference to the</a:t>
            </a:r>
          </a:p>
          <a:p>
            <a:r>
              <a:rPr lang="en-US" dirty="0"/>
              <a:t>selected item property that defines what takes place when an element in the list is selected.</a:t>
            </a:r>
          </a:p>
          <a:p>
            <a:r>
              <a:rPr lang="en-US" dirty="0"/>
              <a:t>This is done by calling </a:t>
            </a:r>
            <a:r>
              <a:rPr lang="en-US" dirty="0" err="1"/>
              <a:t>selectedItemProperty</a:t>
            </a:r>
            <a:r>
              <a:rPr lang="en-US" dirty="0"/>
              <a:t>( ), shown next:</a:t>
            </a:r>
          </a:p>
          <a:p>
            <a:r>
              <a:rPr lang="en-US" i="1" dirty="0"/>
              <a:t>final </a:t>
            </a:r>
            <a:r>
              <a:rPr lang="en-US" i="1" dirty="0" err="1"/>
              <a:t>ReadOnlyObjectProperty</a:t>
            </a:r>
            <a:r>
              <a:rPr lang="en-US" i="1" dirty="0"/>
              <a:t>&lt;T&gt; </a:t>
            </a:r>
            <a:r>
              <a:rPr lang="en-US" i="1" dirty="0" err="1"/>
              <a:t>selectedItemProperty</a:t>
            </a:r>
            <a:r>
              <a:rPr lang="en-US" i="1" dirty="0"/>
              <a:t>( )</a:t>
            </a:r>
          </a:p>
          <a:p>
            <a:r>
              <a:rPr lang="en-US" dirty="0"/>
              <a:t>You will add the change listener to this property by using the </a:t>
            </a:r>
            <a:r>
              <a:rPr lang="en-US" dirty="0" err="1"/>
              <a:t>addListener</a:t>
            </a:r>
            <a:r>
              <a:rPr lang="en-US" dirty="0"/>
              <a:t>( ) method on the returned property. The </a:t>
            </a:r>
            <a:r>
              <a:rPr lang="en-US" dirty="0" err="1"/>
              <a:t>addListener</a:t>
            </a:r>
            <a:r>
              <a:rPr lang="en-US" dirty="0"/>
              <a:t>( ) method is shown here:</a:t>
            </a:r>
          </a:p>
          <a:p>
            <a:r>
              <a:rPr lang="en-US" i="1" dirty="0"/>
              <a:t>void </a:t>
            </a:r>
            <a:r>
              <a:rPr lang="en-US" i="1" dirty="0" err="1"/>
              <a:t>addListener</a:t>
            </a:r>
            <a:r>
              <a:rPr lang="en-US" i="1" dirty="0"/>
              <a:t>(</a:t>
            </a:r>
            <a:r>
              <a:rPr lang="en-US" i="1" dirty="0" err="1"/>
              <a:t>ChangeListener</a:t>
            </a:r>
            <a:r>
              <a:rPr lang="en-US" i="1" dirty="0"/>
              <a:t>&lt;? super T&gt; listener)</a:t>
            </a:r>
          </a:p>
          <a:p>
            <a:r>
              <a:rPr lang="en-US" dirty="0"/>
              <a:t>In this case, T specifies the type of the property.</a:t>
            </a:r>
          </a:p>
          <a:p>
            <a:endParaRPr lang="en-US" dirty="0"/>
          </a:p>
          <a:p>
            <a:endParaRPr lang="en-US" dirty="0"/>
          </a:p>
          <a:p>
            <a:r>
              <a:rPr lang="en-US" dirty="0"/>
              <a:t>The following example creates a list view that displays a list of computer types, allowing the user to select one. When one is chosen, the selection is displayed.</a:t>
            </a:r>
          </a:p>
          <a:p>
            <a:endParaRPr lang="en-US" sz="1350" dirty="0"/>
          </a:p>
        </p:txBody>
      </p:sp>
    </p:spTree>
    <p:extLst>
      <p:ext uri="{BB962C8B-B14F-4D97-AF65-F5344CB8AC3E}">
        <p14:creationId xmlns:p14="http://schemas.microsoft.com/office/powerpoint/2010/main" val="5185275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630" y="1050132"/>
            <a:ext cx="7092315" cy="4524315"/>
          </a:xfrm>
          <a:prstGeom prst="rect">
            <a:avLst/>
          </a:prstGeom>
        </p:spPr>
        <p:txBody>
          <a:bodyPr wrap="square">
            <a:spAutoFit/>
          </a:bodyPr>
          <a:lstStyle/>
          <a:p>
            <a:r>
              <a:rPr lang="en-US" dirty="0"/>
              <a:t>// Demonstrate a list view.</a:t>
            </a:r>
          </a:p>
          <a:p>
            <a:r>
              <a:rPr lang="en-US" dirty="0"/>
              <a:t>import </a:t>
            </a:r>
            <a:r>
              <a:rPr lang="en-US" dirty="0" err="1"/>
              <a:t>javafx.application</a:t>
            </a:r>
            <a:r>
              <a:rPr lang="en-US" dirty="0"/>
              <a:t>.*;</a:t>
            </a:r>
          </a:p>
          <a:p>
            <a:r>
              <a:rPr lang="en-US" dirty="0"/>
              <a:t>import </a:t>
            </a:r>
            <a:r>
              <a:rPr lang="en-US" dirty="0" err="1"/>
              <a:t>javafx.scene</a:t>
            </a:r>
            <a:r>
              <a:rPr lang="en-US" dirty="0"/>
              <a:t>.*;</a:t>
            </a:r>
          </a:p>
          <a:p>
            <a:r>
              <a:rPr lang="en-US" dirty="0"/>
              <a:t>import </a:t>
            </a:r>
            <a:r>
              <a:rPr lang="en-US" dirty="0" err="1"/>
              <a:t>javafx.stage</a:t>
            </a:r>
            <a:r>
              <a:rPr lang="en-US" dirty="0"/>
              <a:t>.*;</a:t>
            </a:r>
          </a:p>
          <a:p>
            <a:r>
              <a:rPr lang="en-US" dirty="0"/>
              <a:t>import </a:t>
            </a:r>
            <a:r>
              <a:rPr lang="en-US" dirty="0" err="1"/>
              <a:t>javafx.scene.layout</a:t>
            </a:r>
            <a:r>
              <a:rPr lang="en-US" dirty="0"/>
              <a:t>.*;</a:t>
            </a:r>
          </a:p>
          <a:p>
            <a:r>
              <a:rPr lang="en-US" dirty="0"/>
              <a:t>import </a:t>
            </a:r>
            <a:r>
              <a:rPr lang="en-US" dirty="0" err="1"/>
              <a:t>javafx.scene.control</a:t>
            </a:r>
            <a:r>
              <a:rPr lang="en-US" dirty="0"/>
              <a:t>.*;</a:t>
            </a:r>
          </a:p>
          <a:p>
            <a:r>
              <a:rPr lang="en-US" dirty="0"/>
              <a:t>import </a:t>
            </a:r>
            <a:r>
              <a:rPr lang="en-US" dirty="0" err="1"/>
              <a:t>javafx.geometry</a:t>
            </a:r>
            <a:r>
              <a:rPr lang="en-US" dirty="0"/>
              <a:t>.*;</a:t>
            </a:r>
          </a:p>
          <a:p>
            <a:r>
              <a:rPr lang="en-US" dirty="0"/>
              <a:t>import </a:t>
            </a:r>
            <a:r>
              <a:rPr lang="en-US" dirty="0" err="1"/>
              <a:t>javafx.beans.value</a:t>
            </a:r>
            <a:r>
              <a:rPr lang="en-US" dirty="0"/>
              <a:t>.*;</a:t>
            </a:r>
          </a:p>
          <a:p>
            <a:r>
              <a:rPr lang="en-US" dirty="0"/>
              <a:t>import </a:t>
            </a:r>
            <a:r>
              <a:rPr lang="en-US" dirty="0" err="1"/>
              <a:t>javafx.collections</a:t>
            </a:r>
            <a:r>
              <a:rPr lang="en-US" dirty="0"/>
              <a:t>.*;</a:t>
            </a:r>
          </a:p>
          <a:p>
            <a:r>
              <a:rPr lang="en-US" dirty="0"/>
              <a:t>public class </a:t>
            </a:r>
            <a:r>
              <a:rPr lang="en-US" dirty="0" err="1"/>
              <a:t>ListViewDemo</a:t>
            </a:r>
            <a:r>
              <a:rPr lang="en-US" dirty="0"/>
              <a:t> extends Application {</a:t>
            </a:r>
          </a:p>
          <a:p>
            <a:r>
              <a:rPr lang="en-US" dirty="0"/>
              <a:t>     Label response;</a:t>
            </a:r>
          </a:p>
          <a:p>
            <a:r>
              <a:rPr lang="en-US" dirty="0"/>
              <a:t>     public static void main(String[] </a:t>
            </a:r>
            <a:r>
              <a:rPr lang="en-US" dirty="0" err="1"/>
              <a:t>args</a:t>
            </a:r>
            <a:r>
              <a:rPr lang="en-US" dirty="0"/>
              <a:t>) {</a:t>
            </a:r>
          </a:p>
          <a:p>
            <a:r>
              <a:rPr lang="en-US" dirty="0"/>
              <a:t>          // Start the JavaFX application by calling launch().</a:t>
            </a:r>
          </a:p>
          <a:p>
            <a:r>
              <a:rPr lang="en-US" dirty="0"/>
              <a:t>          launch(</a:t>
            </a:r>
            <a:r>
              <a:rPr lang="en-US" dirty="0" err="1"/>
              <a:t>args</a:t>
            </a:r>
            <a:r>
              <a:rPr lang="en-US" dirty="0"/>
              <a:t>);</a:t>
            </a:r>
          </a:p>
          <a:p>
            <a:r>
              <a:rPr lang="en-US" dirty="0"/>
              <a:t>      }</a:t>
            </a:r>
          </a:p>
          <a:p>
            <a:r>
              <a:rPr lang="en-US" dirty="0"/>
              <a:t>     // Override the start() method.</a:t>
            </a:r>
          </a:p>
        </p:txBody>
      </p:sp>
    </p:spTree>
    <p:extLst>
      <p:ext uri="{BB962C8B-B14F-4D97-AF65-F5344CB8AC3E}">
        <p14:creationId xmlns:p14="http://schemas.microsoft.com/office/powerpoint/2010/main" val="41080204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50" y="945520"/>
            <a:ext cx="8429625" cy="4801314"/>
          </a:xfrm>
          <a:prstGeom prst="rect">
            <a:avLst/>
          </a:prstGeom>
        </p:spPr>
        <p:txBody>
          <a:bodyPr wrap="square">
            <a:spAutoFit/>
          </a:bodyPr>
          <a:lstStyle/>
          <a:p>
            <a:r>
              <a:rPr lang="en-US" dirty="0"/>
              <a:t>public void start(Stage </a:t>
            </a:r>
            <a:r>
              <a:rPr lang="en-US" dirty="0" err="1"/>
              <a:t>myStage</a:t>
            </a:r>
            <a:r>
              <a:rPr lang="en-US" dirty="0"/>
              <a:t>) {</a:t>
            </a:r>
          </a:p>
          <a:p>
            <a:r>
              <a:rPr lang="en-US" dirty="0"/>
              <a:t>     // Give the stage a title.</a:t>
            </a:r>
          </a:p>
          <a:p>
            <a:r>
              <a:rPr lang="en-US" dirty="0"/>
              <a:t>     </a:t>
            </a:r>
            <a:r>
              <a:rPr lang="en-US" dirty="0" err="1"/>
              <a:t>myStage.setTitle</a:t>
            </a:r>
            <a:r>
              <a:rPr lang="en-US" dirty="0"/>
              <a:t>("</a:t>
            </a:r>
            <a:r>
              <a:rPr lang="en-US" dirty="0" err="1"/>
              <a:t>ListView</a:t>
            </a:r>
            <a:r>
              <a:rPr lang="en-US" dirty="0"/>
              <a:t> Demo");</a:t>
            </a:r>
          </a:p>
          <a:p>
            <a:r>
              <a:rPr lang="en-US" dirty="0"/>
              <a:t>     // Use a </a:t>
            </a:r>
            <a:r>
              <a:rPr lang="en-US" dirty="0" err="1"/>
              <a:t>FlowPane</a:t>
            </a:r>
            <a:r>
              <a:rPr lang="en-US" dirty="0"/>
              <a:t> for the root node. In this case,</a:t>
            </a:r>
          </a:p>
          <a:p>
            <a:r>
              <a:rPr lang="en-US" dirty="0"/>
              <a:t>     // vertical and horizontal gaps of 10.</a:t>
            </a:r>
          </a:p>
          <a:p>
            <a:r>
              <a:rPr lang="en-US" dirty="0"/>
              <a:t>     </a:t>
            </a:r>
            <a:r>
              <a:rPr lang="en-US" dirty="0" err="1"/>
              <a:t>FlowPane</a:t>
            </a:r>
            <a:r>
              <a:rPr lang="en-US" dirty="0"/>
              <a:t> </a:t>
            </a:r>
            <a:r>
              <a:rPr lang="en-US" dirty="0" err="1"/>
              <a:t>rootNode</a:t>
            </a:r>
            <a:r>
              <a:rPr lang="en-US" dirty="0"/>
              <a:t> = new </a:t>
            </a:r>
            <a:r>
              <a:rPr lang="en-US" dirty="0" err="1"/>
              <a:t>FlowPane</a:t>
            </a:r>
            <a:r>
              <a:rPr lang="en-US" dirty="0"/>
              <a:t>(10, 10);</a:t>
            </a:r>
          </a:p>
          <a:p>
            <a:r>
              <a:rPr lang="en-US" dirty="0"/>
              <a:t>     // Center the controls in the scene.</a:t>
            </a:r>
          </a:p>
          <a:p>
            <a:r>
              <a:rPr lang="en-US" dirty="0"/>
              <a:t>     </a:t>
            </a:r>
            <a:r>
              <a:rPr lang="en-US" dirty="0" err="1"/>
              <a:t>rootNode.setAlignment</a:t>
            </a:r>
            <a:r>
              <a:rPr lang="en-US" dirty="0"/>
              <a:t>(</a:t>
            </a:r>
            <a:r>
              <a:rPr lang="en-US" dirty="0" err="1"/>
              <a:t>Pos.CENTER</a:t>
            </a:r>
            <a:r>
              <a:rPr lang="en-US" dirty="0"/>
              <a:t>);</a:t>
            </a:r>
          </a:p>
          <a:p>
            <a:r>
              <a:rPr lang="en-US" dirty="0"/>
              <a:t>     // Create a scene.</a:t>
            </a:r>
          </a:p>
          <a:p>
            <a:r>
              <a:rPr lang="en-US" dirty="0"/>
              <a:t>     Scene </a:t>
            </a:r>
            <a:r>
              <a:rPr lang="en-US" dirty="0" err="1"/>
              <a:t>myScene</a:t>
            </a:r>
            <a:r>
              <a:rPr lang="en-US" dirty="0"/>
              <a:t> = new Scene(</a:t>
            </a:r>
            <a:r>
              <a:rPr lang="en-US" dirty="0" err="1"/>
              <a:t>rootNode</a:t>
            </a:r>
            <a:r>
              <a:rPr lang="en-US" dirty="0"/>
              <a:t>, 200, 120);</a:t>
            </a:r>
          </a:p>
          <a:p>
            <a:r>
              <a:rPr lang="en-US" dirty="0"/>
              <a:t>     // Set the scene on the stage.</a:t>
            </a:r>
          </a:p>
          <a:p>
            <a:r>
              <a:rPr lang="en-US" dirty="0"/>
              <a:t>     </a:t>
            </a:r>
            <a:r>
              <a:rPr lang="en-US" dirty="0" err="1"/>
              <a:t>myStage.setScene</a:t>
            </a:r>
            <a:r>
              <a:rPr lang="en-US" dirty="0"/>
              <a:t>(</a:t>
            </a:r>
            <a:r>
              <a:rPr lang="en-US" dirty="0" err="1"/>
              <a:t>myScene</a:t>
            </a:r>
            <a:r>
              <a:rPr lang="en-US" dirty="0"/>
              <a:t>);</a:t>
            </a:r>
          </a:p>
          <a:p>
            <a:r>
              <a:rPr lang="en-US" dirty="0"/>
              <a:t>     // Create a label.</a:t>
            </a:r>
          </a:p>
          <a:p>
            <a:r>
              <a:rPr lang="en-US" dirty="0"/>
              <a:t>     response = new Label("Select Computer Type");</a:t>
            </a:r>
          </a:p>
          <a:p>
            <a:r>
              <a:rPr lang="en-US" dirty="0"/>
              <a:t>     // Create an </a:t>
            </a:r>
            <a:r>
              <a:rPr lang="en-US" dirty="0" err="1"/>
              <a:t>ObservableList</a:t>
            </a:r>
            <a:r>
              <a:rPr lang="en-US" dirty="0"/>
              <a:t> of entries for the list view.</a:t>
            </a:r>
          </a:p>
          <a:p>
            <a:r>
              <a:rPr lang="en-US" dirty="0"/>
              <a:t>     </a:t>
            </a:r>
            <a:r>
              <a:rPr lang="en-US" dirty="0" err="1"/>
              <a:t>ObservableList</a:t>
            </a:r>
            <a:r>
              <a:rPr lang="en-US" dirty="0"/>
              <a:t>&lt;String&gt; </a:t>
            </a:r>
            <a:r>
              <a:rPr lang="en-US" dirty="0" err="1"/>
              <a:t>computerTypes</a:t>
            </a:r>
            <a:r>
              <a:rPr lang="en-US" dirty="0"/>
              <a:t> =</a:t>
            </a:r>
          </a:p>
          <a:p>
            <a:r>
              <a:rPr lang="en-US" dirty="0"/>
              <a:t>     </a:t>
            </a:r>
            <a:r>
              <a:rPr lang="en-US" dirty="0" err="1"/>
              <a:t>FXCollections.observableArrayList</a:t>
            </a:r>
            <a:r>
              <a:rPr lang="en-US" dirty="0"/>
              <a:t>("Smartphone", "Tablet", "Notebook", "Desktop" );</a:t>
            </a:r>
          </a:p>
        </p:txBody>
      </p:sp>
    </p:spTree>
    <p:extLst>
      <p:ext uri="{BB962C8B-B14F-4D97-AF65-F5344CB8AC3E}">
        <p14:creationId xmlns:p14="http://schemas.microsoft.com/office/powerpoint/2010/main" val="4056509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065" y="1006265"/>
            <a:ext cx="8069580" cy="4801314"/>
          </a:xfrm>
          <a:prstGeom prst="rect">
            <a:avLst/>
          </a:prstGeom>
        </p:spPr>
        <p:txBody>
          <a:bodyPr wrap="square">
            <a:spAutoFit/>
          </a:bodyPr>
          <a:lstStyle/>
          <a:p>
            <a:r>
              <a:rPr lang="en-US" dirty="0"/>
              <a:t>// Create the list view.</a:t>
            </a:r>
          </a:p>
          <a:p>
            <a:r>
              <a:rPr lang="en-US" dirty="0" err="1"/>
              <a:t>ListView</a:t>
            </a:r>
            <a:r>
              <a:rPr lang="en-US" dirty="0"/>
              <a:t>&lt;String&gt; </a:t>
            </a:r>
            <a:r>
              <a:rPr lang="en-US" dirty="0" err="1"/>
              <a:t>lvComputers</a:t>
            </a:r>
            <a:r>
              <a:rPr lang="en-US" dirty="0"/>
              <a:t> = new </a:t>
            </a:r>
            <a:r>
              <a:rPr lang="en-US" dirty="0" err="1"/>
              <a:t>ListView</a:t>
            </a:r>
            <a:r>
              <a:rPr lang="en-US" dirty="0"/>
              <a:t>&lt;String&gt;(</a:t>
            </a:r>
            <a:r>
              <a:rPr lang="en-US" dirty="0" err="1"/>
              <a:t>computerTypes</a:t>
            </a:r>
            <a:r>
              <a:rPr lang="en-US" dirty="0"/>
              <a:t>);</a:t>
            </a:r>
          </a:p>
          <a:p>
            <a:r>
              <a:rPr lang="en-US" dirty="0"/>
              <a:t>// Set the preferred height and width.</a:t>
            </a:r>
          </a:p>
          <a:p>
            <a:r>
              <a:rPr lang="en-US" dirty="0" err="1"/>
              <a:t>lvComputers.setPrefSize</a:t>
            </a:r>
            <a:r>
              <a:rPr lang="en-US" dirty="0"/>
              <a:t>(100, 70);</a:t>
            </a:r>
          </a:p>
          <a:p>
            <a:r>
              <a:rPr lang="en-US" dirty="0"/>
              <a:t>// Get the list view selection model.</a:t>
            </a:r>
          </a:p>
          <a:p>
            <a:r>
              <a:rPr lang="en-US" dirty="0" err="1"/>
              <a:t>MultipleSelectionModel</a:t>
            </a:r>
            <a:r>
              <a:rPr lang="en-US" dirty="0"/>
              <a:t>&lt;String&gt; </a:t>
            </a:r>
            <a:r>
              <a:rPr lang="en-US" dirty="0" err="1"/>
              <a:t>lvSelModel</a:t>
            </a:r>
            <a:r>
              <a:rPr lang="en-US" dirty="0"/>
              <a:t> = </a:t>
            </a:r>
            <a:r>
              <a:rPr lang="en-US" dirty="0" err="1"/>
              <a:t>lvComputers.getSelectionModel</a:t>
            </a:r>
            <a:r>
              <a:rPr lang="en-US" dirty="0"/>
              <a:t>();</a:t>
            </a:r>
          </a:p>
          <a:p>
            <a:r>
              <a:rPr lang="en-US" dirty="0"/>
              <a:t>// Use a change listener to respond to a change of selection within  a list view.</a:t>
            </a:r>
          </a:p>
          <a:p>
            <a:r>
              <a:rPr lang="en-US" dirty="0" err="1"/>
              <a:t>lvSelModel.selectedItemProperty</a:t>
            </a:r>
            <a:r>
              <a:rPr lang="en-US" dirty="0"/>
              <a:t>().</a:t>
            </a:r>
            <a:r>
              <a:rPr lang="en-US" dirty="0" err="1"/>
              <a:t>addListener</a:t>
            </a:r>
            <a:r>
              <a:rPr lang="en-US" dirty="0"/>
              <a:t>( new </a:t>
            </a:r>
            <a:r>
              <a:rPr lang="en-US" dirty="0" err="1"/>
              <a:t>ChangeListener</a:t>
            </a:r>
            <a:r>
              <a:rPr lang="en-US" dirty="0"/>
              <a:t>&lt;String&gt;() {</a:t>
            </a:r>
          </a:p>
          <a:p>
            <a:r>
              <a:rPr lang="en-US" dirty="0"/>
              <a:t>        public void changed(</a:t>
            </a:r>
            <a:r>
              <a:rPr lang="en-US" dirty="0" err="1"/>
              <a:t>ObservableValue</a:t>
            </a:r>
            <a:r>
              <a:rPr lang="en-US" dirty="0"/>
              <a:t>&lt;? extends String&gt; changed,</a:t>
            </a:r>
          </a:p>
          <a:p>
            <a:r>
              <a:rPr lang="en-US" dirty="0"/>
              <a:t>   							String </a:t>
            </a:r>
            <a:r>
              <a:rPr lang="en-US" dirty="0" err="1"/>
              <a:t>oldVal</a:t>
            </a:r>
            <a:r>
              <a:rPr lang="en-US" dirty="0"/>
              <a:t>, String </a:t>
            </a:r>
            <a:r>
              <a:rPr lang="en-US" dirty="0" err="1"/>
              <a:t>newVal</a:t>
            </a:r>
            <a:r>
              <a:rPr lang="en-US" dirty="0"/>
              <a:t>) {</a:t>
            </a:r>
          </a:p>
          <a:p>
            <a:r>
              <a:rPr lang="en-US" dirty="0"/>
              <a:t>             // Display the selection.</a:t>
            </a:r>
          </a:p>
          <a:p>
            <a:r>
              <a:rPr lang="en-US" dirty="0"/>
              <a:t>             </a:t>
            </a:r>
            <a:r>
              <a:rPr lang="en-US" dirty="0" err="1"/>
              <a:t>response.setText</a:t>
            </a:r>
            <a:r>
              <a:rPr lang="en-US" dirty="0"/>
              <a:t>("Computer selected is " + </a:t>
            </a:r>
            <a:r>
              <a:rPr lang="en-US" dirty="0" err="1"/>
              <a:t>newVal</a:t>
            </a:r>
            <a:r>
              <a:rPr lang="en-US" dirty="0"/>
              <a:t>);</a:t>
            </a:r>
          </a:p>
          <a:p>
            <a:r>
              <a:rPr lang="en-US" dirty="0"/>
              <a:t>          }</a:t>
            </a:r>
          </a:p>
          <a:p>
            <a:r>
              <a:rPr lang="en-US" dirty="0"/>
              <a:t>   });</a:t>
            </a:r>
          </a:p>
          <a:p>
            <a:r>
              <a:rPr lang="en-US" dirty="0"/>
              <a:t>// Add the label and list view to the scene graph.</a:t>
            </a:r>
          </a:p>
          <a:p>
            <a:r>
              <a:rPr lang="en-US" dirty="0" err="1"/>
              <a:t>rootNode.getChildren</a:t>
            </a:r>
            <a:r>
              <a:rPr lang="en-US" dirty="0"/>
              <a:t>().</a:t>
            </a:r>
            <a:r>
              <a:rPr lang="en-US" dirty="0" err="1"/>
              <a:t>addAll</a:t>
            </a:r>
            <a:r>
              <a:rPr lang="en-US" dirty="0"/>
              <a:t>(</a:t>
            </a:r>
            <a:r>
              <a:rPr lang="en-US" dirty="0" err="1"/>
              <a:t>lvComputers</a:t>
            </a:r>
            <a:r>
              <a:rPr lang="en-US" dirty="0"/>
              <a:t>, response);</a:t>
            </a:r>
          </a:p>
        </p:txBody>
      </p:sp>
    </p:spTree>
    <p:extLst>
      <p:ext uri="{BB962C8B-B14F-4D97-AF65-F5344CB8AC3E}">
        <p14:creationId xmlns:p14="http://schemas.microsoft.com/office/powerpoint/2010/main" val="17534407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225" y="1071763"/>
            <a:ext cx="7803833" cy="2031325"/>
          </a:xfrm>
          <a:prstGeom prst="rect">
            <a:avLst/>
          </a:prstGeom>
        </p:spPr>
        <p:txBody>
          <a:bodyPr wrap="square">
            <a:spAutoFit/>
          </a:bodyPr>
          <a:lstStyle/>
          <a:p>
            <a:r>
              <a:rPr lang="en-US" dirty="0"/>
              <a:t>     // Show the stage and its scene.</a:t>
            </a:r>
          </a:p>
          <a:p>
            <a:r>
              <a:rPr lang="en-US" dirty="0"/>
              <a:t>      </a:t>
            </a:r>
            <a:r>
              <a:rPr lang="en-US" dirty="0" err="1"/>
              <a:t>myStage.show</a:t>
            </a:r>
            <a:r>
              <a:rPr lang="en-US" dirty="0"/>
              <a:t>();</a:t>
            </a:r>
          </a:p>
          <a:p>
            <a:r>
              <a:rPr lang="en-US" dirty="0"/>
              <a:t>    }</a:t>
            </a:r>
          </a:p>
          <a:p>
            <a:r>
              <a:rPr lang="en-US" dirty="0"/>
              <a:t>}</a:t>
            </a:r>
          </a:p>
          <a:p>
            <a:r>
              <a:rPr lang="en-US" dirty="0"/>
              <a:t>Sample output is shown here.</a:t>
            </a:r>
          </a:p>
          <a:p>
            <a:r>
              <a:rPr lang="en-US" dirty="0"/>
              <a:t>Notice that a vertical scroll bar has been included so that the list can be scrolled to see all of its entries.</a:t>
            </a:r>
          </a:p>
        </p:txBody>
      </p:sp>
      <p:pic>
        <p:nvPicPr>
          <p:cNvPr id="3" name="Picture 2"/>
          <p:cNvPicPr>
            <a:picLocks noChangeAspect="1"/>
          </p:cNvPicPr>
          <p:nvPr/>
        </p:nvPicPr>
        <p:blipFill>
          <a:blip r:embed="rId2"/>
          <a:stretch>
            <a:fillRect/>
          </a:stretch>
        </p:blipFill>
        <p:spPr>
          <a:xfrm>
            <a:off x="3166824" y="3188970"/>
            <a:ext cx="2542461" cy="1945958"/>
          </a:xfrm>
          <a:prstGeom prst="rect">
            <a:avLst/>
          </a:prstGeom>
        </p:spPr>
      </p:pic>
    </p:spTree>
    <p:extLst>
      <p:ext uri="{BB962C8B-B14F-4D97-AF65-F5344CB8AC3E}">
        <p14:creationId xmlns:p14="http://schemas.microsoft.com/office/powerpoint/2010/main" val="342537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JavaFX Basic Concepts..</a:t>
            </a:r>
          </a:p>
        </p:txBody>
      </p:sp>
      <p:sp>
        <p:nvSpPr>
          <p:cNvPr id="3" name="Content Placeholder 2"/>
          <p:cNvSpPr>
            <a:spLocks noGrp="1"/>
          </p:cNvSpPr>
          <p:nvPr>
            <p:ph idx="1"/>
          </p:nvPr>
        </p:nvSpPr>
        <p:spPr>
          <a:xfrm>
            <a:off x="457200" y="1295400"/>
            <a:ext cx="8382000" cy="5486400"/>
          </a:xfrm>
        </p:spPr>
        <p:txBody>
          <a:bodyPr>
            <a:normAutofit fontScale="62500" lnSpcReduction="20000"/>
          </a:bodyPr>
          <a:lstStyle/>
          <a:p>
            <a:pPr marL="0" indent="0">
              <a:buNone/>
            </a:pPr>
            <a:r>
              <a:rPr lang="en-US" sz="4400" b="1" dirty="0"/>
              <a:t>The Application Class and the Life-Cycle Methods</a:t>
            </a:r>
          </a:p>
          <a:p>
            <a:pPr marL="0" indent="0">
              <a:buNone/>
            </a:pPr>
            <a:r>
              <a:rPr lang="en-US" dirty="0"/>
              <a:t>A JavaFX application must be a subclass of the </a:t>
            </a:r>
            <a:r>
              <a:rPr lang="en-US" b="1" dirty="0"/>
              <a:t>Application </a:t>
            </a:r>
            <a:r>
              <a:rPr lang="en-US" dirty="0"/>
              <a:t>class, which is</a:t>
            </a:r>
          </a:p>
          <a:p>
            <a:pPr marL="0" indent="0">
              <a:buNone/>
            </a:pPr>
            <a:r>
              <a:rPr lang="en-US" dirty="0"/>
              <a:t>packaged in </a:t>
            </a:r>
            <a:r>
              <a:rPr lang="en-US" b="1" dirty="0" err="1"/>
              <a:t>javafx.application</a:t>
            </a:r>
            <a:r>
              <a:rPr lang="en-US" dirty="0"/>
              <a:t>. Thus, your application class will extend</a:t>
            </a:r>
          </a:p>
          <a:p>
            <a:pPr marL="0" indent="0">
              <a:buNone/>
            </a:pPr>
            <a:r>
              <a:rPr lang="en-US" b="1" dirty="0"/>
              <a:t>Application</a:t>
            </a:r>
            <a:r>
              <a:rPr lang="en-US" dirty="0"/>
              <a:t>. </a:t>
            </a:r>
          </a:p>
          <a:p>
            <a:pPr marL="0" indent="0">
              <a:buNone/>
            </a:pPr>
            <a:endParaRPr lang="en-US" dirty="0"/>
          </a:p>
          <a:p>
            <a:pPr marL="0" indent="0">
              <a:buNone/>
            </a:pPr>
            <a:r>
              <a:rPr lang="en-US" dirty="0"/>
              <a:t>The </a:t>
            </a:r>
            <a:r>
              <a:rPr lang="en-US" b="1" dirty="0"/>
              <a:t>Application </a:t>
            </a:r>
            <a:r>
              <a:rPr lang="en-US" dirty="0"/>
              <a:t>class defines three life-cycle methods that your application can override. These are called </a:t>
            </a:r>
            <a:r>
              <a:rPr lang="en-US" b="1" dirty="0" err="1"/>
              <a:t>init</a:t>
            </a:r>
            <a:r>
              <a:rPr lang="en-US" b="1" dirty="0"/>
              <a:t>( ), start( )</a:t>
            </a:r>
            <a:r>
              <a:rPr lang="en-US" dirty="0"/>
              <a:t>, and </a:t>
            </a:r>
            <a:r>
              <a:rPr lang="en-US" b="1" dirty="0"/>
              <a:t>stop( )</a:t>
            </a:r>
            <a:r>
              <a:rPr lang="en-US" dirty="0"/>
              <a:t>, and are shown</a:t>
            </a:r>
          </a:p>
          <a:p>
            <a:pPr marL="0" indent="0">
              <a:buNone/>
            </a:pPr>
            <a:r>
              <a:rPr lang="en-US" dirty="0"/>
              <a:t>here, in the order in which they are called:</a:t>
            </a:r>
          </a:p>
          <a:p>
            <a:pPr marL="0" indent="0">
              <a:buNone/>
            </a:pPr>
            <a:r>
              <a:rPr lang="en-IN" b="1" i="1" dirty="0"/>
              <a:t>void </a:t>
            </a:r>
            <a:r>
              <a:rPr lang="en-IN" b="1" i="1" dirty="0" err="1"/>
              <a:t>init</a:t>
            </a:r>
            <a:r>
              <a:rPr lang="en-IN" b="1" i="1" dirty="0"/>
              <a:t>( )</a:t>
            </a:r>
          </a:p>
          <a:p>
            <a:pPr marL="0" indent="0">
              <a:buNone/>
            </a:pPr>
            <a:r>
              <a:rPr lang="en-IN" b="1" i="1" dirty="0"/>
              <a:t>abstract void start(Stage </a:t>
            </a:r>
            <a:r>
              <a:rPr lang="en-IN" b="1" i="1" dirty="0" err="1"/>
              <a:t>primaryStage</a:t>
            </a:r>
            <a:r>
              <a:rPr lang="en-IN" b="1" i="1" dirty="0"/>
              <a:t>)</a:t>
            </a:r>
          </a:p>
          <a:p>
            <a:pPr marL="0" indent="0">
              <a:buNone/>
            </a:pPr>
            <a:r>
              <a:rPr lang="en-IN" b="1" i="1" dirty="0"/>
              <a:t>void stop( </a:t>
            </a:r>
            <a:r>
              <a:rPr lang="en-IN" dirty="0"/>
              <a:t>)</a:t>
            </a:r>
          </a:p>
          <a:p>
            <a:pPr marL="0" indent="0">
              <a:buNone/>
            </a:pPr>
            <a:endParaRPr lang="en-IN" dirty="0"/>
          </a:p>
          <a:p>
            <a:pPr marL="0" indent="0">
              <a:buNone/>
            </a:pPr>
            <a:r>
              <a:rPr lang="en-US" dirty="0"/>
              <a:t>The </a:t>
            </a:r>
            <a:r>
              <a:rPr lang="en-US" b="1" dirty="0" err="1"/>
              <a:t>init</a:t>
            </a:r>
            <a:r>
              <a:rPr lang="en-US" b="1" dirty="0"/>
              <a:t>( ) </a:t>
            </a:r>
            <a:r>
              <a:rPr lang="en-US" dirty="0"/>
              <a:t>method is called when the application begins execution. It is used to</a:t>
            </a:r>
          </a:p>
          <a:p>
            <a:pPr marL="0" indent="0">
              <a:buNone/>
            </a:pPr>
            <a:r>
              <a:rPr lang="en-US" dirty="0"/>
              <a:t>perform various initializations. As will be explained, however, it </a:t>
            </a:r>
            <a:r>
              <a:rPr lang="en-US" i="1" dirty="0"/>
              <a:t>cannot </a:t>
            </a:r>
            <a:r>
              <a:rPr lang="en-US" dirty="0"/>
              <a:t>be used to create a stage or build a scene. If no initializations are required, this method need not be overridden because an empty, default version is provided.</a:t>
            </a:r>
          </a:p>
          <a:p>
            <a:pPr marL="0" indent="0">
              <a:buNone/>
            </a:pPr>
            <a:r>
              <a:rPr lang="en-IN" dirty="0"/>
              <a:t> </a:t>
            </a:r>
          </a:p>
        </p:txBody>
      </p:sp>
    </p:spTree>
    <p:extLst>
      <p:ext uri="{BB962C8B-B14F-4D97-AF65-F5344CB8AC3E}">
        <p14:creationId xmlns:p14="http://schemas.microsoft.com/office/powerpoint/2010/main" val="127828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JavaFX Basic Concepts..</a:t>
            </a:r>
          </a:p>
        </p:txBody>
      </p:sp>
      <p:sp>
        <p:nvSpPr>
          <p:cNvPr id="3" name="Content Placeholder 2"/>
          <p:cNvSpPr>
            <a:spLocks noGrp="1"/>
          </p:cNvSpPr>
          <p:nvPr>
            <p:ph idx="1"/>
          </p:nvPr>
        </p:nvSpPr>
        <p:spPr>
          <a:xfrm>
            <a:off x="457200" y="1295400"/>
            <a:ext cx="8382000" cy="5486400"/>
          </a:xfrm>
        </p:spPr>
        <p:txBody>
          <a:bodyPr>
            <a:normAutofit fontScale="85000" lnSpcReduction="20000"/>
          </a:bodyPr>
          <a:lstStyle/>
          <a:p>
            <a:pPr marL="0" indent="0">
              <a:buNone/>
            </a:pPr>
            <a:r>
              <a:rPr lang="en-US" sz="2800" b="1" dirty="0"/>
              <a:t>The Application Class and the Life-Cycle Methods..</a:t>
            </a:r>
          </a:p>
          <a:p>
            <a:pPr marL="0" indent="0" algn="just">
              <a:buNone/>
            </a:pPr>
            <a:r>
              <a:rPr lang="en-US" sz="2600" dirty="0"/>
              <a:t>The </a:t>
            </a:r>
            <a:r>
              <a:rPr lang="en-US" sz="2600" b="1" dirty="0"/>
              <a:t>start( ) </a:t>
            </a:r>
            <a:r>
              <a:rPr lang="en-US" sz="2600" dirty="0"/>
              <a:t>method is called after </a:t>
            </a:r>
            <a:r>
              <a:rPr lang="en-US" sz="2600" b="1" dirty="0" err="1"/>
              <a:t>init</a:t>
            </a:r>
            <a:r>
              <a:rPr lang="en-US" sz="2600" b="1" dirty="0"/>
              <a:t>( )</a:t>
            </a:r>
            <a:r>
              <a:rPr lang="en-US" sz="2600" dirty="0"/>
              <a:t>. This is where your application begins and it </a:t>
            </a:r>
            <a:r>
              <a:rPr lang="en-US" sz="2600" i="1" dirty="0"/>
              <a:t>can </a:t>
            </a:r>
            <a:r>
              <a:rPr lang="en-US" sz="2600" dirty="0"/>
              <a:t>be used to construct and set the scene. Notice that it is passed a reference to a </a:t>
            </a:r>
            <a:r>
              <a:rPr lang="en-US" sz="2600" b="1" dirty="0"/>
              <a:t>Stage </a:t>
            </a:r>
            <a:r>
              <a:rPr lang="en-US" sz="2600" dirty="0"/>
              <a:t>object. This is the stage provided by the run-time system and is the primary stage. (You can also create other stages, but you won’t need to for simple applications.) Notice that this method is abstract. Thus, it must be overridden by your </a:t>
            </a:r>
            <a:r>
              <a:rPr lang="en-IN" sz="2600" dirty="0"/>
              <a:t>application.</a:t>
            </a:r>
          </a:p>
          <a:p>
            <a:pPr marL="0" indent="0" algn="just">
              <a:buNone/>
            </a:pPr>
            <a:endParaRPr lang="en-IN" sz="2600" dirty="0"/>
          </a:p>
          <a:p>
            <a:pPr marL="0" indent="0" algn="just">
              <a:buNone/>
            </a:pPr>
            <a:r>
              <a:rPr lang="en-US" sz="2600" dirty="0"/>
              <a:t>When your application is terminated, the </a:t>
            </a:r>
            <a:r>
              <a:rPr lang="en-US" sz="2600" b="1" dirty="0"/>
              <a:t>stop( ) </a:t>
            </a:r>
            <a:r>
              <a:rPr lang="en-US" sz="2600" dirty="0"/>
              <a:t>method is called. It is here that you can handle any cleanup or shutdown chores. In cases in which no such actions are needed, an empty, default version is provided.</a:t>
            </a:r>
          </a:p>
          <a:p>
            <a:pPr marL="0" indent="0" algn="just">
              <a:buNone/>
            </a:pPr>
            <a:endParaRPr lang="en-US" sz="2600" dirty="0"/>
          </a:p>
          <a:p>
            <a:pPr marL="0" indent="0" algn="just">
              <a:buNone/>
            </a:pPr>
            <a:r>
              <a:rPr lang="en-US" sz="2600" dirty="0"/>
              <a:t>One other point: For a modular JavaFX application, the package that contains your main application class (that is, your subclass of </a:t>
            </a:r>
            <a:r>
              <a:rPr lang="en-US" sz="2600" b="1" dirty="0"/>
              <a:t>Application</a:t>
            </a:r>
            <a:r>
              <a:rPr lang="en-US" sz="2600" dirty="0"/>
              <a:t>) must be exported by its module so that it can be found by the </a:t>
            </a:r>
            <a:r>
              <a:rPr lang="en-US" sz="2600" b="1" dirty="0" err="1"/>
              <a:t>javafx.graphics</a:t>
            </a:r>
            <a:r>
              <a:rPr lang="en-US" sz="2600" b="1" dirty="0"/>
              <a:t> </a:t>
            </a:r>
            <a:r>
              <a:rPr lang="en-US" sz="2600" dirty="0"/>
              <a:t>module</a:t>
            </a:r>
            <a:r>
              <a:rPr lang="en-US" dirty="0"/>
              <a:t>.</a:t>
            </a:r>
            <a:endParaRPr lang="en-IN" dirty="0"/>
          </a:p>
        </p:txBody>
      </p:sp>
    </p:spTree>
    <p:extLst>
      <p:ext uri="{BB962C8B-B14F-4D97-AF65-F5344CB8AC3E}">
        <p14:creationId xmlns:p14="http://schemas.microsoft.com/office/powerpoint/2010/main" val="1621030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3AF39946B596409855239E2FCD1EF0" ma:contentTypeVersion="2" ma:contentTypeDescription="Create a new document." ma:contentTypeScope="" ma:versionID="a2d191fc8862af482744ebef7d00e23b">
  <xsd:schema xmlns:xsd="http://www.w3.org/2001/XMLSchema" xmlns:xs="http://www.w3.org/2001/XMLSchema" xmlns:p="http://schemas.microsoft.com/office/2006/metadata/properties" xmlns:ns2="de1695f4-fa39-428e-85ed-f293aac0b6d8" targetNamespace="http://schemas.microsoft.com/office/2006/metadata/properties" ma:root="true" ma:fieldsID="cca9534bf7dce2a99a98e514cae35687" ns2:_="">
    <xsd:import namespace="de1695f4-fa39-428e-85ed-f293aac0b6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1695f4-fa39-428e-85ed-f293aac0b6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7152DC-B5B8-4B71-A366-9063D82FF020}"/>
</file>

<file path=customXml/itemProps2.xml><?xml version="1.0" encoding="utf-8"?>
<ds:datastoreItem xmlns:ds="http://schemas.openxmlformats.org/officeDocument/2006/customXml" ds:itemID="{B24D7AEA-F830-473B-BF14-F30B2AE929D9}"/>
</file>

<file path=customXml/itemProps3.xml><?xml version="1.0" encoding="utf-8"?>
<ds:datastoreItem xmlns:ds="http://schemas.openxmlformats.org/officeDocument/2006/customXml" ds:itemID="{C077C3F5-6557-4C04-B71C-5DA825F35DB7}"/>
</file>

<file path=docProps/app.xml><?xml version="1.0" encoding="utf-8"?>
<Properties xmlns="http://schemas.openxmlformats.org/officeDocument/2006/extended-properties" xmlns:vt="http://schemas.openxmlformats.org/officeDocument/2006/docPropsVTypes">
  <TotalTime>9726</TotalTime>
  <Words>6531</Words>
  <Application>Microsoft Office PowerPoint</Application>
  <PresentationFormat>On-screen Show (4:3)</PresentationFormat>
  <Paragraphs>546</Paragraphs>
  <Slides>78</Slides>
  <Notes>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78</vt:i4>
      </vt:variant>
    </vt:vector>
  </HeadingPairs>
  <TitlesOfParts>
    <vt:vector size="91" baseType="lpstr">
      <vt:lpstr>Arial</vt:lpstr>
      <vt:lpstr>Arial Narrow</vt:lpstr>
      <vt:lpstr>Book Antiqua</vt:lpstr>
      <vt:lpstr>Calibri</vt:lpstr>
      <vt:lpstr>Courier New</vt:lpstr>
      <vt:lpstr>CourierStd</vt:lpstr>
      <vt:lpstr>DINMittelEFOP-Bold</vt:lpstr>
      <vt:lpstr>Futura Std Medium</vt:lpstr>
      <vt:lpstr>NewBaskervilleStd-Roman</vt:lpstr>
      <vt:lpstr>Times LT Std</vt:lpstr>
      <vt:lpstr>Times New Roman</vt:lpstr>
      <vt:lpstr>Wingdings</vt:lpstr>
      <vt:lpstr>Office Theme</vt:lpstr>
      <vt:lpstr>Chapter 34</vt:lpstr>
      <vt:lpstr>AWT  SWINGS  JavaFX</vt:lpstr>
      <vt:lpstr>JavaFX Basic Concepts</vt:lpstr>
      <vt:lpstr>JavaFX Basic Concepts..</vt:lpstr>
      <vt:lpstr>PowerPoint Presentation</vt:lpstr>
      <vt:lpstr>JavaFX Basic Concepts..</vt:lpstr>
      <vt:lpstr>JavaFX Basic Concepts..</vt:lpstr>
      <vt:lpstr>JavaFX Basic Concepts..</vt:lpstr>
      <vt:lpstr>JavaFX Basic Concepts..</vt:lpstr>
      <vt:lpstr>JavaFX Basic Concepts..</vt:lpstr>
      <vt:lpstr>JavaFX Application Skeleton</vt:lpstr>
      <vt:lpstr>PowerPoint Presentation</vt:lpstr>
      <vt:lpstr>PowerPoint Presentation</vt:lpstr>
      <vt:lpstr>PowerPoint Presentation</vt:lpstr>
      <vt:lpstr>The Application Thread</vt:lpstr>
      <vt:lpstr>A Simple JavaFX Control: Label</vt:lpstr>
      <vt:lpstr>A Simple JavaFX Control: Label</vt:lpstr>
      <vt:lpstr>PowerPoint Presentation</vt:lpstr>
      <vt:lpstr>PowerPoint Presentation</vt:lpstr>
      <vt:lpstr>Output:</vt:lpstr>
      <vt:lpstr>PowerPoint Presentation</vt:lpstr>
      <vt:lpstr>Using Button and Events</vt:lpstr>
      <vt:lpstr>Using Buttons and Events..</vt:lpstr>
      <vt:lpstr>Using Buttons and Events..</vt:lpstr>
      <vt:lpstr>Using Buttons and Events..</vt:lpstr>
      <vt:lpstr>Using Buttons and Events..</vt:lpstr>
      <vt:lpstr>Using Buttons and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Drawing Directly on a Canvas</vt:lpstr>
      <vt:lpstr>PowerPoint Presentation</vt:lpstr>
      <vt:lpstr>PowerPoint Presentation</vt:lpstr>
      <vt:lpstr>PowerPoint Presentation</vt:lpstr>
      <vt:lpstr>PowerPoint Presentation</vt:lpstr>
      <vt:lpstr>Example program to demonstrate Drawing</vt:lpstr>
      <vt:lpstr>PowerPoint Presentation</vt:lpstr>
      <vt:lpstr>PowerPoint Presentation</vt:lpstr>
      <vt:lpstr>PowerPoint Presentation</vt:lpstr>
      <vt:lpstr>PowerPoint Presentation</vt:lpstr>
      <vt:lpstr>ComboBox</vt:lpstr>
      <vt:lpstr>ComboBox</vt:lpstr>
      <vt:lpstr>ComboBox constructors</vt:lpstr>
      <vt:lpstr>Events Generated by Combobox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Chidananda Acharya [MAHE-MIT]</cp:lastModifiedBy>
  <cp:revision>81</cp:revision>
  <dcterms:created xsi:type="dcterms:W3CDTF">2017-09-19T02:24:58Z</dcterms:created>
  <dcterms:modified xsi:type="dcterms:W3CDTF">2020-10-27T23:44:50Z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0x0101001D3AF39946B596409855239E2FCD1EF0</vt:lpwstr>
  </property>
</Properties>
</file>