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7" r:id="rId3"/>
    <p:sldId id="308" r:id="rId4"/>
    <p:sldId id="309" r:id="rId5"/>
    <p:sldId id="310" r:id="rId6"/>
    <p:sldId id="302" r:id="rId7"/>
    <p:sldId id="303" r:id="rId8"/>
    <p:sldId id="304" r:id="rId9"/>
    <p:sldId id="305" r:id="rId10"/>
    <p:sldId id="311" r:id="rId11"/>
    <p:sldId id="313" r:id="rId12"/>
    <p:sldId id="314" r:id="rId13"/>
    <p:sldId id="315" r:id="rId14"/>
    <p:sldId id="316" r:id="rId15"/>
    <p:sldId id="257" r:id="rId16"/>
    <p:sldId id="258" r:id="rId17"/>
    <p:sldId id="317" r:id="rId18"/>
    <p:sldId id="319" r:id="rId19"/>
    <p:sldId id="260" r:id="rId20"/>
    <p:sldId id="261" r:id="rId21"/>
    <p:sldId id="262" r:id="rId22"/>
    <p:sldId id="263" r:id="rId23"/>
    <p:sldId id="264" r:id="rId24"/>
    <p:sldId id="265" r:id="rId25"/>
    <p:sldId id="320" r:id="rId26"/>
    <p:sldId id="318" r:id="rId27"/>
    <p:sldId id="321" r:id="rId28"/>
    <p:sldId id="322" r:id="rId29"/>
    <p:sldId id="269" r:id="rId30"/>
    <p:sldId id="270" r:id="rId31"/>
    <p:sldId id="271" r:id="rId32"/>
    <p:sldId id="272" r:id="rId33"/>
    <p:sldId id="273" r:id="rId34"/>
    <p:sldId id="274" r:id="rId35"/>
    <p:sldId id="275"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25" autoAdjust="0"/>
  </p:normalViewPr>
  <p:slideViewPr>
    <p:cSldViewPr>
      <p:cViewPr varScale="1">
        <p:scale>
          <a:sx n="83" d="100"/>
          <a:sy n="83" d="100"/>
        </p:scale>
        <p:origin x="102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3E1EE2-2362-405A-8A67-31C948B7C205}"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4744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E1EE2-2362-405A-8A67-31C948B7C205}"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343055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E1EE2-2362-405A-8A67-31C948B7C205}"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389237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E1EE2-2362-405A-8A67-31C948B7C205}"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70467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E1EE2-2362-405A-8A67-31C948B7C205}"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153222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E1EE2-2362-405A-8A67-31C948B7C205}"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78675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E1EE2-2362-405A-8A67-31C948B7C205}"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125631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E1EE2-2362-405A-8A67-31C948B7C205}"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02162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E1EE2-2362-405A-8A67-31C948B7C205}"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10556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3E1EE2-2362-405A-8A67-31C948B7C205}"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82925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3E1EE2-2362-405A-8A67-31C948B7C205}"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369455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E1EE2-2362-405A-8A67-31C948B7C205}" type="datetimeFigureOut">
              <a:rPr lang="en-US" smtClean="0"/>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9347E-E034-4D1E-B311-65ECE5BBA6E2}" type="slidenum">
              <a:rPr lang="en-US" smtClean="0"/>
              <a:t>‹#›</a:t>
            </a:fld>
            <a:endParaRPr lang="en-US"/>
          </a:p>
        </p:txBody>
      </p:sp>
    </p:spTree>
    <p:extLst>
      <p:ext uri="{BB962C8B-B14F-4D97-AF65-F5344CB8AC3E}">
        <p14:creationId xmlns:p14="http://schemas.microsoft.com/office/powerpoint/2010/main" val="120815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457200" y="838200"/>
            <a:ext cx="8458200" cy="1470025"/>
          </a:xfrm>
        </p:spPr>
        <p:txBody>
          <a:bodyPr/>
          <a:lstStyle/>
          <a:p>
            <a:pPr eaLnBrk="1" hangingPunct="1"/>
            <a:r>
              <a:rPr lang="en-US" altLang="en-US" dirty="0">
                <a:ea typeface="ＭＳ Ｐゴシック" panose="020B0600070205080204" pitchFamily="34" charset="-128"/>
              </a:rPr>
              <a:t>Chapter 14</a:t>
            </a:r>
          </a:p>
        </p:txBody>
      </p:sp>
      <p:sp>
        <p:nvSpPr>
          <p:cNvPr id="13314" name="Rectangle 3"/>
          <p:cNvSpPr>
            <a:spLocks noGrp="1" noChangeArrowheads="1"/>
          </p:cNvSpPr>
          <p:nvPr>
            <p:ph type="subTitle" idx="1"/>
          </p:nvPr>
        </p:nvSpPr>
        <p:spPr>
          <a:xfrm>
            <a:off x="2481263" y="2640012"/>
            <a:ext cx="4953000" cy="1752600"/>
          </a:xfrm>
        </p:spPr>
        <p:txBody>
          <a:bodyPr>
            <a:normAutofit/>
          </a:bodyPr>
          <a:lstStyle/>
          <a:p>
            <a:pPr marL="63500" eaLnBrk="1" hangingPunct="1"/>
            <a:r>
              <a:rPr lang="en-US" altLang="en-US" sz="4000" b="1" dirty="0">
                <a:solidFill>
                  <a:schemeClr val="tx1"/>
                </a:solidFill>
                <a:ea typeface="ＭＳ Ｐゴシック" panose="020B0600070205080204" pitchFamily="34" charset="-128"/>
              </a:rPr>
              <a:t>Generics</a:t>
            </a:r>
          </a:p>
        </p:txBody>
      </p:sp>
      <p:sp>
        <p:nvSpPr>
          <p:cNvPr id="13315"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127415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Generics Work Only with Reference Types</a:t>
            </a:r>
          </a:p>
        </p:txBody>
      </p:sp>
      <p:sp>
        <p:nvSpPr>
          <p:cNvPr id="3" name="Content Placeholder 2"/>
          <p:cNvSpPr>
            <a:spLocks noGrp="1"/>
          </p:cNvSpPr>
          <p:nvPr>
            <p:ph idx="1"/>
          </p:nvPr>
        </p:nvSpPr>
        <p:spPr/>
        <p:txBody>
          <a:bodyPr/>
          <a:lstStyle/>
          <a:p>
            <a:endParaRPr lang="en-IN" dirty="0"/>
          </a:p>
          <a:p>
            <a:r>
              <a:rPr lang="en-IN" dirty="0"/>
              <a:t>Gen&lt;</a:t>
            </a:r>
            <a:r>
              <a:rPr lang="en-IN" dirty="0" err="1"/>
              <a:t>int</a:t>
            </a:r>
            <a:r>
              <a:rPr lang="en-IN" dirty="0"/>
              <a:t>&gt; </a:t>
            </a:r>
            <a:r>
              <a:rPr lang="en-IN" dirty="0" err="1"/>
              <a:t>intOb</a:t>
            </a:r>
            <a:r>
              <a:rPr lang="en-IN" dirty="0"/>
              <a:t> = new Gen&lt;</a:t>
            </a:r>
            <a:r>
              <a:rPr lang="en-IN" dirty="0" err="1"/>
              <a:t>int</a:t>
            </a:r>
            <a:r>
              <a:rPr lang="en-IN" dirty="0"/>
              <a:t>&gt;(53); </a:t>
            </a:r>
          </a:p>
          <a:p>
            <a:pPr marL="0" indent="0">
              <a:buNone/>
            </a:pPr>
            <a:r>
              <a:rPr lang="en-IN" dirty="0"/>
              <a:t>// Error, can't use primitive type</a:t>
            </a:r>
          </a:p>
        </p:txBody>
      </p:sp>
    </p:spTree>
    <p:extLst>
      <p:ext uri="{BB962C8B-B14F-4D97-AF65-F5344CB8AC3E}">
        <p14:creationId xmlns:p14="http://schemas.microsoft.com/office/powerpoint/2010/main" val="370217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839200" cy="1524000"/>
          </a:xfrm>
        </p:spPr>
        <p:txBody>
          <a:bodyPr>
            <a:normAutofit fontScale="90000"/>
          </a:bodyPr>
          <a:lstStyle/>
          <a:p>
            <a:br>
              <a:rPr lang="en-IN" dirty="0"/>
            </a:br>
            <a:r>
              <a:rPr lang="en-IN" sz="3600" dirty="0"/>
              <a:t>Generic Types Differ Based on Their </a:t>
            </a:r>
            <a:br>
              <a:rPr lang="en-IN" sz="3600" dirty="0"/>
            </a:br>
            <a:r>
              <a:rPr lang="en-IN" sz="3600" dirty="0"/>
              <a:t>Type Arguments</a:t>
            </a:r>
          </a:p>
        </p:txBody>
      </p:sp>
      <p:sp>
        <p:nvSpPr>
          <p:cNvPr id="3" name="Content Placeholder 2"/>
          <p:cNvSpPr>
            <a:spLocks noGrp="1"/>
          </p:cNvSpPr>
          <p:nvPr>
            <p:ph idx="1"/>
          </p:nvPr>
        </p:nvSpPr>
        <p:spPr/>
        <p:txBody>
          <a:bodyPr/>
          <a:lstStyle/>
          <a:p>
            <a:endParaRPr lang="en-IN" dirty="0"/>
          </a:p>
          <a:p>
            <a:r>
              <a:rPr lang="en-IN" dirty="0" err="1"/>
              <a:t>iOb</a:t>
            </a:r>
            <a:r>
              <a:rPr lang="en-IN" dirty="0"/>
              <a:t> = </a:t>
            </a:r>
            <a:r>
              <a:rPr lang="en-IN" dirty="0" err="1"/>
              <a:t>strOb</a:t>
            </a:r>
            <a:r>
              <a:rPr lang="en-IN" dirty="0"/>
              <a:t>; // Wrong! </a:t>
            </a:r>
          </a:p>
          <a:p>
            <a:endParaRPr lang="en-IN" dirty="0"/>
          </a:p>
          <a:p>
            <a:r>
              <a:rPr lang="en-IN" dirty="0"/>
              <a:t>Even though both </a:t>
            </a:r>
            <a:r>
              <a:rPr lang="en-IN" b="1" dirty="0" err="1"/>
              <a:t>iOb</a:t>
            </a:r>
            <a:r>
              <a:rPr lang="en-IN" b="1" dirty="0"/>
              <a:t> </a:t>
            </a:r>
            <a:r>
              <a:rPr lang="en-IN" dirty="0"/>
              <a:t>and </a:t>
            </a:r>
            <a:r>
              <a:rPr lang="en-IN" b="1" dirty="0" err="1"/>
              <a:t>strOb</a:t>
            </a:r>
            <a:r>
              <a:rPr lang="en-IN" b="1" dirty="0"/>
              <a:t> </a:t>
            </a:r>
            <a:r>
              <a:rPr lang="en-IN" dirty="0"/>
              <a:t>are of type </a:t>
            </a:r>
            <a:r>
              <a:rPr lang="en-IN" b="1" dirty="0"/>
              <a:t>Gen&lt;T&gt;</a:t>
            </a:r>
            <a:r>
              <a:rPr lang="en-IN" dirty="0"/>
              <a:t>, they are references to different types because their type arguments differ. This is part of the way that generics add type safety and prevent errors. </a:t>
            </a:r>
          </a:p>
        </p:txBody>
      </p:sp>
    </p:spTree>
    <p:extLst>
      <p:ext uri="{BB962C8B-B14F-4D97-AF65-F5344CB8AC3E}">
        <p14:creationId xmlns:p14="http://schemas.microsoft.com/office/powerpoint/2010/main" val="194442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57200" y="609600"/>
            <a:ext cx="8229600" cy="1066800"/>
          </a:xfrm>
        </p:spPr>
        <p:txBody>
          <a:bodyPr/>
          <a:lstStyle/>
          <a:p>
            <a:pPr eaLnBrk="1" hangingPunct="1"/>
            <a:r>
              <a:rPr lang="en-US" altLang="en-US" dirty="0">
                <a:ea typeface="ＭＳ Ｐゴシック" panose="020B0600070205080204" pitchFamily="34" charset="-128"/>
              </a:rPr>
              <a:t>Generics with two Type Parameters</a:t>
            </a:r>
          </a:p>
        </p:txBody>
      </p:sp>
      <p:sp>
        <p:nvSpPr>
          <p:cNvPr id="13314" name="Rectangle 3"/>
          <p:cNvSpPr>
            <a:spLocks noGrp="1" noChangeArrowheads="1"/>
          </p:cNvSpPr>
          <p:nvPr>
            <p:ph idx="1"/>
          </p:nvPr>
        </p:nvSpPr>
        <p:spPr>
          <a:xfrm>
            <a:off x="457200" y="1716088"/>
            <a:ext cx="8229600" cy="4684712"/>
          </a:xfrm>
        </p:spPr>
        <p:txBody>
          <a:bodyPr>
            <a:normAutofit lnSpcReduction="10000"/>
          </a:bodyPr>
          <a:lstStyle/>
          <a:p>
            <a:pPr eaLnBrk="1" hangingPunct="1">
              <a:buFont typeface="Georgia" charset="0"/>
              <a:buChar char="•"/>
              <a:defRPr/>
            </a:pPr>
            <a:r>
              <a:rPr lang="en-US" dirty="0"/>
              <a:t>You can use two or more type parameters:</a:t>
            </a:r>
          </a:p>
          <a:p>
            <a:pPr marL="109537" indent="0" eaLnBrk="1" hangingPunct="1">
              <a:buFont typeface="Georgia" charset="0"/>
              <a:buNone/>
              <a:defRPr/>
            </a:pPr>
            <a:r>
              <a:rPr lang="en-US" sz="2000" dirty="0">
                <a:solidFill>
                  <a:prstClr val="black"/>
                </a:solidFill>
                <a:latin typeface="Courier New"/>
                <a:cs typeface="Courier New"/>
              </a:rPr>
              <a:t>  class </a:t>
            </a:r>
            <a:r>
              <a:rPr lang="en-US" sz="2000" dirty="0" err="1">
                <a:solidFill>
                  <a:prstClr val="black"/>
                </a:solidFill>
                <a:latin typeface="Courier New"/>
                <a:cs typeface="Courier New"/>
              </a:rPr>
              <a:t>KVPair</a:t>
            </a:r>
            <a:r>
              <a:rPr lang="en-US" sz="2000" dirty="0">
                <a:solidFill>
                  <a:prstClr val="black"/>
                </a:solidFill>
                <a:latin typeface="Courier New"/>
                <a:cs typeface="Courier New"/>
              </a:rPr>
              <a:t>&lt;K,V&gt;{</a:t>
            </a:r>
          </a:p>
          <a:p>
            <a:pPr marL="109537" indent="0" eaLnBrk="1" hangingPunct="1">
              <a:buFont typeface="Georgia" charset="0"/>
              <a:buNone/>
              <a:defRPr/>
            </a:pPr>
            <a:r>
              <a:rPr lang="en-US" sz="2000" dirty="0">
                <a:solidFill>
                  <a:prstClr val="black"/>
                </a:solidFill>
                <a:latin typeface="Courier New"/>
                <a:cs typeface="Courier New"/>
              </a:rPr>
              <a:t>    K key;</a:t>
            </a:r>
          </a:p>
          <a:p>
            <a:pPr marL="109537" indent="0" eaLnBrk="1" hangingPunct="1">
              <a:buFont typeface="Georgia" charset="0"/>
              <a:buNone/>
              <a:defRPr/>
            </a:pPr>
            <a:r>
              <a:rPr lang="en-US" sz="2000" dirty="0">
                <a:solidFill>
                  <a:prstClr val="black"/>
                </a:solidFill>
                <a:latin typeface="Courier New"/>
                <a:cs typeface="Courier New"/>
              </a:rPr>
              <a:t>    V value;</a:t>
            </a:r>
          </a:p>
          <a:p>
            <a:pPr marL="109537" indent="0" eaLnBrk="1" hangingPunct="1">
              <a:buFont typeface="Georgia" charset="0"/>
              <a:buNone/>
              <a:defRPr/>
            </a:pPr>
            <a:endParaRPr lang="en-US" sz="2000" dirty="0">
              <a:solidFill>
                <a:prstClr val="black"/>
              </a:solidFill>
              <a:latin typeface="Courier New"/>
              <a:cs typeface="Courier New"/>
            </a:endParaRPr>
          </a:p>
          <a:p>
            <a:pPr marL="109537" indent="0" eaLnBrk="1" hangingPunct="1">
              <a:buFont typeface="Georgia" charset="0"/>
              <a:buNone/>
              <a:defRPr/>
            </a:pPr>
            <a:r>
              <a:rPr lang="en-US" sz="2000" dirty="0">
                <a:solidFill>
                  <a:prstClr val="black"/>
                </a:solidFill>
                <a:latin typeface="Courier New"/>
                <a:cs typeface="Courier New"/>
              </a:rPr>
              <a:t>    K </a:t>
            </a:r>
            <a:r>
              <a:rPr lang="en-US" sz="2000" dirty="0" err="1">
                <a:solidFill>
                  <a:prstClr val="black"/>
                </a:solidFill>
                <a:latin typeface="Courier New"/>
                <a:cs typeface="Courier New"/>
              </a:rPr>
              <a:t>getKey</a:t>
            </a:r>
            <a:r>
              <a:rPr lang="en-US" sz="2000" dirty="0">
                <a:solidFill>
                  <a:prstClr val="black"/>
                </a:solidFill>
                <a:latin typeface="Courier New"/>
                <a:cs typeface="Courier New"/>
              </a:rPr>
              <a:t>() { return key; }</a:t>
            </a:r>
          </a:p>
          <a:p>
            <a:pPr marL="109537" indent="0" eaLnBrk="1" hangingPunct="1">
              <a:buFont typeface="Georgia" charset="0"/>
              <a:buNone/>
              <a:defRPr/>
            </a:pPr>
            <a:r>
              <a:rPr lang="en-US" sz="2000" dirty="0">
                <a:solidFill>
                  <a:prstClr val="black"/>
                </a:solidFill>
                <a:latin typeface="Courier New"/>
                <a:cs typeface="Courier New"/>
              </a:rPr>
              <a:t>    V </a:t>
            </a:r>
            <a:r>
              <a:rPr lang="en-US" sz="2000" dirty="0" err="1">
                <a:solidFill>
                  <a:prstClr val="black"/>
                </a:solidFill>
                <a:latin typeface="Courier New"/>
                <a:cs typeface="Courier New"/>
              </a:rPr>
              <a:t>getValue</a:t>
            </a:r>
            <a:r>
              <a:rPr lang="en-US" sz="2000" dirty="0">
                <a:solidFill>
                  <a:prstClr val="black"/>
                </a:solidFill>
                <a:latin typeface="Courier New"/>
                <a:cs typeface="Courier New"/>
              </a:rPr>
              <a:t>() { return value; }</a:t>
            </a:r>
          </a:p>
          <a:p>
            <a:pPr marL="109537" indent="0" eaLnBrk="1" hangingPunct="1">
              <a:buFont typeface="Georgia" charset="0"/>
              <a:buNone/>
              <a:defRPr/>
            </a:pPr>
            <a:r>
              <a:rPr lang="en-US" sz="2000" dirty="0">
                <a:solidFill>
                  <a:prstClr val="black"/>
                </a:solidFill>
                <a:latin typeface="Courier New"/>
                <a:cs typeface="Courier New"/>
              </a:rPr>
              <a:t>    void </a:t>
            </a:r>
            <a:r>
              <a:rPr lang="en-US" sz="2000" dirty="0" err="1">
                <a:solidFill>
                  <a:prstClr val="black"/>
                </a:solidFill>
                <a:latin typeface="Courier New"/>
                <a:cs typeface="Courier New"/>
              </a:rPr>
              <a:t>setKey</a:t>
            </a:r>
            <a:r>
              <a:rPr lang="en-US" sz="2000" dirty="0">
                <a:solidFill>
                  <a:prstClr val="black"/>
                </a:solidFill>
                <a:latin typeface="Courier New"/>
                <a:cs typeface="Courier New"/>
              </a:rPr>
              <a:t>(K ob) { key = ob; }</a:t>
            </a:r>
          </a:p>
          <a:p>
            <a:pPr marL="109537" indent="0" eaLnBrk="1" hangingPunct="1">
              <a:buFont typeface="Georgia" charset="0"/>
              <a:buNone/>
              <a:defRPr/>
            </a:pPr>
            <a:r>
              <a:rPr lang="en-US" sz="2000" dirty="0">
                <a:solidFill>
                  <a:prstClr val="black"/>
                </a:solidFill>
                <a:latin typeface="Courier New"/>
                <a:cs typeface="Courier New"/>
              </a:rPr>
              <a:t>    void </a:t>
            </a:r>
            <a:r>
              <a:rPr lang="en-US" sz="2000" dirty="0" err="1">
                <a:solidFill>
                  <a:prstClr val="black"/>
                </a:solidFill>
                <a:latin typeface="Courier New"/>
                <a:cs typeface="Courier New"/>
              </a:rPr>
              <a:t>setValue</a:t>
            </a:r>
            <a:r>
              <a:rPr lang="en-US" sz="2000" dirty="0">
                <a:solidFill>
                  <a:prstClr val="black"/>
                </a:solidFill>
                <a:latin typeface="Courier New"/>
                <a:cs typeface="Courier New"/>
              </a:rPr>
              <a:t>(V ob) { value = ob; }</a:t>
            </a:r>
          </a:p>
          <a:p>
            <a:pPr marL="109537" indent="0" eaLnBrk="1" hangingPunct="1">
              <a:buFont typeface="Georgia" charset="0"/>
              <a:buNone/>
              <a:defRPr/>
            </a:pPr>
            <a:r>
              <a:rPr lang="en-US" sz="2000" dirty="0">
                <a:solidFill>
                  <a:prstClr val="black"/>
                </a:solidFill>
                <a:latin typeface="Courier New"/>
                <a:cs typeface="Courier New"/>
              </a:rPr>
              <a:t>  } </a:t>
            </a:r>
          </a:p>
          <a:p>
            <a:pPr marL="109537" indent="0" eaLnBrk="1" hangingPunct="1">
              <a:buFont typeface="Georgia" charset="0"/>
              <a:buNone/>
              <a:defRPr/>
            </a:pPr>
            <a:r>
              <a:rPr lang="en-US" sz="2000" dirty="0">
                <a:solidFill>
                  <a:prstClr val="black"/>
                </a:solidFill>
                <a:latin typeface="Courier New"/>
                <a:cs typeface="Courier New"/>
              </a:rPr>
              <a:t> </a:t>
            </a:r>
            <a:endParaRPr lang="en-US" dirty="0"/>
          </a:p>
          <a:p>
            <a:pPr marL="109537" indent="0" eaLnBrk="1" hangingPunct="1">
              <a:buFont typeface="Georgia" charset="0"/>
              <a:buNone/>
              <a:defRPr/>
            </a:pPr>
            <a:r>
              <a:rPr lang="en-US" sz="2000" dirty="0">
                <a:solidFill>
                  <a:prstClr val="black"/>
                </a:solidFill>
                <a:cs typeface="Courier New"/>
              </a:rPr>
              <a:t>     USAGE:   </a:t>
            </a:r>
            <a:r>
              <a:rPr lang="en-US" sz="2000" dirty="0" err="1">
                <a:solidFill>
                  <a:prstClr val="black"/>
                </a:solidFill>
                <a:latin typeface="Courier New"/>
                <a:cs typeface="Courier New"/>
              </a:rPr>
              <a:t>KVPair</a:t>
            </a:r>
            <a:r>
              <a:rPr lang="en-US" sz="2000" dirty="0">
                <a:solidFill>
                  <a:prstClr val="black"/>
                </a:solidFill>
                <a:latin typeface="Courier New"/>
                <a:cs typeface="Courier New"/>
              </a:rPr>
              <a:t>&lt;</a:t>
            </a:r>
            <a:r>
              <a:rPr lang="en-US" sz="2000" dirty="0" err="1">
                <a:solidFill>
                  <a:prstClr val="black"/>
                </a:solidFill>
                <a:latin typeface="Courier New"/>
                <a:cs typeface="Courier New"/>
              </a:rPr>
              <a:t>String,Integer</a:t>
            </a:r>
            <a:r>
              <a:rPr lang="en-US" sz="2000" dirty="0">
                <a:solidFill>
                  <a:prstClr val="black"/>
                </a:solidFill>
                <a:latin typeface="Courier New"/>
                <a:cs typeface="Courier New"/>
              </a:rPr>
              <a:t>&gt; pair =</a:t>
            </a:r>
          </a:p>
          <a:p>
            <a:pPr marL="109537" indent="0" eaLnBrk="1" hangingPunct="1">
              <a:buFont typeface="Georgia" charset="0"/>
              <a:buNone/>
              <a:defRPr/>
            </a:pPr>
            <a:r>
              <a:rPr lang="en-US" sz="2000" dirty="0">
                <a:solidFill>
                  <a:prstClr val="black"/>
                </a:solidFill>
                <a:latin typeface="Courier New"/>
                <a:cs typeface="Courier New"/>
              </a:rPr>
              <a:t>                     new </a:t>
            </a:r>
            <a:r>
              <a:rPr lang="en-US" sz="2000" dirty="0" err="1">
                <a:solidFill>
                  <a:prstClr val="black"/>
                </a:solidFill>
                <a:latin typeface="Courier New"/>
                <a:cs typeface="Courier New"/>
              </a:rPr>
              <a:t>KVPair</a:t>
            </a:r>
            <a:r>
              <a:rPr lang="en-US" sz="2000" dirty="0">
                <a:solidFill>
                  <a:prstClr val="black"/>
                </a:solidFill>
                <a:latin typeface="Courier New"/>
                <a:cs typeface="Courier New"/>
              </a:rPr>
              <a:t>&lt;</a:t>
            </a:r>
            <a:r>
              <a:rPr lang="en-US" sz="2000" dirty="0" err="1">
                <a:solidFill>
                  <a:prstClr val="black"/>
                </a:solidFill>
                <a:latin typeface="Courier New"/>
                <a:cs typeface="Courier New"/>
              </a:rPr>
              <a:t>String,Integer</a:t>
            </a:r>
            <a:r>
              <a:rPr lang="en-US" sz="2000" dirty="0">
                <a:solidFill>
                  <a:prstClr val="black"/>
                </a:solidFill>
                <a:latin typeface="Courier New"/>
                <a:cs typeface="Courier New"/>
              </a:rPr>
              <a:t>&gt;();</a:t>
            </a:r>
          </a:p>
        </p:txBody>
      </p:sp>
      <p:sp>
        <p:nvSpPr>
          <p:cNvPr id="19459"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165050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The General Form of a Generic Class</a:t>
            </a:r>
          </a:p>
        </p:txBody>
      </p:sp>
      <p:sp>
        <p:nvSpPr>
          <p:cNvPr id="3" name="Content Placeholder 2"/>
          <p:cNvSpPr>
            <a:spLocks noGrp="1"/>
          </p:cNvSpPr>
          <p:nvPr>
            <p:ph idx="1"/>
          </p:nvPr>
        </p:nvSpPr>
        <p:spPr/>
        <p:txBody>
          <a:bodyPr/>
          <a:lstStyle/>
          <a:p>
            <a:endParaRPr lang="en-IN" dirty="0"/>
          </a:p>
          <a:p>
            <a:r>
              <a:rPr lang="en-IN" dirty="0"/>
              <a:t>class </a:t>
            </a:r>
            <a:r>
              <a:rPr lang="en-IN" i="1" dirty="0"/>
              <a:t>class-name</a:t>
            </a:r>
            <a:r>
              <a:rPr lang="en-IN" dirty="0"/>
              <a:t>&lt;</a:t>
            </a:r>
            <a:r>
              <a:rPr lang="en-IN" i="1" dirty="0"/>
              <a:t>type-</a:t>
            </a:r>
            <a:r>
              <a:rPr lang="en-IN" i="1" dirty="0" err="1"/>
              <a:t>param</a:t>
            </a:r>
            <a:r>
              <a:rPr lang="en-IN" i="1" dirty="0"/>
              <a:t>-list</a:t>
            </a:r>
            <a:r>
              <a:rPr lang="en-IN" dirty="0"/>
              <a:t>&gt; { // ...</a:t>
            </a:r>
          </a:p>
          <a:p>
            <a:r>
              <a:rPr lang="en-IN" dirty="0"/>
              <a:t>Here is the full syntax for declaring a reference to a generic class and creating a generic instance:</a:t>
            </a:r>
          </a:p>
          <a:p>
            <a:r>
              <a:rPr lang="en-IN" i="1" dirty="0"/>
              <a:t>class-name</a:t>
            </a:r>
            <a:r>
              <a:rPr lang="en-IN" dirty="0"/>
              <a:t>&lt;</a:t>
            </a:r>
            <a:r>
              <a:rPr lang="en-IN" i="1" dirty="0"/>
              <a:t>type-</a:t>
            </a:r>
            <a:r>
              <a:rPr lang="en-IN" i="1" dirty="0" err="1"/>
              <a:t>arg</a:t>
            </a:r>
            <a:r>
              <a:rPr lang="en-IN" i="1" dirty="0"/>
              <a:t>-list</a:t>
            </a:r>
            <a:r>
              <a:rPr lang="en-IN" dirty="0"/>
              <a:t>&gt; </a:t>
            </a:r>
            <a:r>
              <a:rPr lang="en-IN" i="1" dirty="0" err="1"/>
              <a:t>var</a:t>
            </a:r>
            <a:r>
              <a:rPr lang="en-IN" i="1" dirty="0"/>
              <a:t>-name </a:t>
            </a:r>
            <a:r>
              <a:rPr lang="en-IN" dirty="0"/>
              <a:t>= new </a:t>
            </a:r>
            <a:r>
              <a:rPr lang="en-IN" i="1" dirty="0"/>
              <a:t>class-name</a:t>
            </a:r>
            <a:r>
              <a:rPr lang="en-IN" dirty="0"/>
              <a:t>&lt;</a:t>
            </a:r>
            <a:r>
              <a:rPr lang="en-IN" i="1" dirty="0"/>
              <a:t>type-</a:t>
            </a:r>
            <a:r>
              <a:rPr lang="en-IN" i="1" dirty="0" err="1"/>
              <a:t>arg</a:t>
            </a:r>
            <a:r>
              <a:rPr lang="en-IN" i="1" dirty="0"/>
              <a:t>-list</a:t>
            </a:r>
            <a:r>
              <a:rPr lang="en-IN" dirty="0"/>
              <a:t>&gt;(</a:t>
            </a:r>
            <a:r>
              <a:rPr lang="en-IN" i="1" dirty="0"/>
              <a:t>cons-</a:t>
            </a:r>
            <a:r>
              <a:rPr lang="en-IN" i="1" dirty="0" err="1"/>
              <a:t>arg</a:t>
            </a:r>
            <a:r>
              <a:rPr lang="en-IN" i="1" dirty="0"/>
              <a:t>-list</a:t>
            </a:r>
            <a:r>
              <a:rPr lang="en-IN" dirty="0"/>
              <a:t>); </a:t>
            </a:r>
          </a:p>
        </p:txBody>
      </p:sp>
    </p:spTree>
    <p:extLst>
      <p:ext uri="{BB962C8B-B14F-4D97-AF65-F5344CB8AC3E}">
        <p14:creationId xmlns:p14="http://schemas.microsoft.com/office/powerpoint/2010/main" val="208573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Bounded Types </a:t>
            </a:r>
          </a:p>
        </p:txBody>
      </p:sp>
      <p:sp>
        <p:nvSpPr>
          <p:cNvPr id="3" name="Content Placeholder 2"/>
          <p:cNvSpPr>
            <a:spLocks noGrp="1"/>
          </p:cNvSpPr>
          <p:nvPr>
            <p:ph idx="1"/>
          </p:nvPr>
        </p:nvSpPr>
        <p:spPr/>
        <p:txBody>
          <a:bodyPr/>
          <a:lstStyle/>
          <a:p>
            <a:pPr>
              <a:buFont typeface="Georgia" charset="0"/>
              <a:buChar char="•"/>
              <a:defRPr/>
            </a:pPr>
            <a:r>
              <a:rPr lang="en-IN" dirty="0"/>
              <a:t>Used to restrict the types that can be used as type arguments in a parameterized type. </a:t>
            </a:r>
          </a:p>
          <a:p>
            <a:pPr>
              <a:buFont typeface="Georgia" charset="0"/>
              <a:buChar char="•"/>
              <a:defRPr/>
            </a:pPr>
            <a:endParaRPr lang="en-IN" dirty="0"/>
          </a:p>
          <a:p>
            <a:pPr>
              <a:buFont typeface="Georgia" charset="0"/>
              <a:buChar char="•"/>
              <a:defRPr/>
            </a:pPr>
            <a:r>
              <a:rPr lang="en-IN" dirty="0"/>
              <a:t>For example, a class/method that operates on numbers might only want to accept instances of Number or its subclasses. </a:t>
            </a:r>
          </a:p>
        </p:txBody>
      </p:sp>
    </p:spTree>
    <p:extLst>
      <p:ext uri="{BB962C8B-B14F-4D97-AF65-F5344CB8AC3E}">
        <p14:creationId xmlns:p14="http://schemas.microsoft.com/office/powerpoint/2010/main" val="128573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606"/>
            <a:ext cx="8991600" cy="668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499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4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Bounded Types</a:t>
            </a:r>
          </a:p>
        </p:txBody>
      </p:sp>
      <p:sp>
        <p:nvSpPr>
          <p:cNvPr id="3" name="Content Placeholder 2"/>
          <p:cNvSpPr>
            <a:spLocks noGrp="1"/>
          </p:cNvSpPr>
          <p:nvPr>
            <p:ph idx="1"/>
          </p:nvPr>
        </p:nvSpPr>
        <p:spPr/>
        <p:txBody>
          <a:bodyPr>
            <a:normAutofit fontScale="85000" lnSpcReduction="10000"/>
          </a:bodyPr>
          <a:lstStyle/>
          <a:p>
            <a:r>
              <a:rPr lang="en-IN" dirty="0"/>
              <a:t>To handle such situations, Java provides </a:t>
            </a:r>
            <a:r>
              <a:rPr lang="en-IN" i="1" dirty="0"/>
              <a:t>bounded types. </a:t>
            </a:r>
            <a:r>
              <a:rPr lang="en-IN" dirty="0"/>
              <a:t>When specifying a type parameter, you can create an upper bound that declares the superclass from which all type arguments must be derived. This is accomplished through the use of an </a:t>
            </a:r>
            <a:r>
              <a:rPr lang="en-IN" b="1" dirty="0"/>
              <a:t>extends </a:t>
            </a:r>
            <a:r>
              <a:rPr lang="en-IN" dirty="0"/>
              <a:t>clause when specifying the type parameter, as shown here:</a:t>
            </a:r>
          </a:p>
          <a:p>
            <a:r>
              <a:rPr lang="en-IN" dirty="0"/>
              <a:t>&lt;</a:t>
            </a:r>
            <a:r>
              <a:rPr lang="en-IN" i="1" dirty="0"/>
              <a:t>T </a:t>
            </a:r>
            <a:r>
              <a:rPr lang="en-IN" dirty="0"/>
              <a:t>extends </a:t>
            </a:r>
            <a:r>
              <a:rPr lang="en-IN" i="1" dirty="0"/>
              <a:t>superclass</a:t>
            </a:r>
            <a:r>
              <a:rPr lang="en-IN" dirty="0"/>
              <a:t>&gt;</a:t>
            </a:r>
          </a:p>
          <a:p>
            <a:endParaRPr lang="en-IN" dirty="0"/>
          </a:p>
          <a:p>
            <a:r>
              <a:rPr lang="en-IN" dirty="0"/>
              <a:t>This specifies that </a:t>
            </a:r>
            <a:r>
              <a:rPr lang="en-IN" i="1" dirty="0"/>
              <a:t>T </a:t>
            </a:r>
            <a:r>
              <a:rPr lang="en-IN" dirty="0"/>
              <a:t>can be replaced only by </a:t>
            </a:r>
            <a:r>
              <a:rPr lang="en-IN" i="1" dirty="0"/>
              <a:t>superclass, </a:t>
            </a:r>
            <a:r>
              <a:rPr lang="en-IN" dirty="0"/>
              <a:t>or subclasses of </a:t>
            </a:r>
            <a:r>
              <a:rPr lang="en-IN" i="1" dirty="0"/>
              <a:t>superclass. </a:t>
            </a:r>
            <a:r>
              <a:rPr lang="en-IN" dirty="0"/>
              <a:t>Thus, </a:t>
            </a:r>
            <a:r>
              <a:rPr lang="en-IN" i="1" dirty="0"/>
              <a:t>superclass </a:t>
            </a:r>
            <a:r>
              <a:rPr lang="en-IN" dirty="0"/>
              <a:t>defines an inclusive, upper limit.</a:t>
            </a:r>
          </a:p>
        </p:txBody>
      </p:sp>
    </p:spTree>
    <p:extLst>
      <p:ext uri="{BB962C8B-B14F-4D97-AF65-F5344CB8AC3E}">
        <p14:creationId xmlns:p14="http://schemas.microsoft.com/office/powerpoint/2010/main" val="785589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Bounded Types Explained</a:t>
            </a:r>
          </a:p>
        </p:txBody>
      </p:sp>
      <p:sp>
        <p:nvSpPr>
          <p:cNvPr id="21506" name="Rectangle 3"/>
          <p:cNvSpPr>
            <a:spLocks noGrp="1" noChangeArrowheads="1"/>
          </p:cNvSpPr>
          <p:nvPr>
            <p:ph idx="1"/>
          </p:nvPr>
        </p:nvSpPr>
        <p:spPr/>
        <p:txBody>
          <a:bodyPr>
            <a:normAutofit/>
          </a:bodyPr>
          <a:lstStyle/>
          <a:p>
            <a:pPr eaLnBrk="1" hangingPunct="1"/>
            <a:r>
              <a:rPr lang="en-US" altLang="en-US" dirty="0">
                <a:ea typeface="ＭＳ Ｐゴシック" panose="020B0600070205080204" pitchFamily="34" charset="-128"/>
              </a:rPr>
              <a:t>The notation </a:t>
            </a:r>
            <a:r>
              <a:rPr lang="en-US" altLang="en-US" b="1" dirty="0">
                <a:ea typeface="ＭＳ Ｐゴシック" panose="020B0600070205080204" pitchFamily="34" charset="-128"/>
              </a:rPr>
              <a:t>T extends Number</a:t>
            </a:r>
            <a:r>
              <a:rPr lang="en-US" altLang="en-US" dirty="0">
                <a:ea typeface="ＭＳ Ｐゴシック" panose="020B0600070205080204" pitchFamily="34" charset="-128"/>
              </a:rPr>
              <a:t> means that </a:t>
            </a:r>
            <a:r>
              <a:rPr lang="en-US" altLang="en-US" b="1" dirty="0">
                <a:ea typeface="ＭＳ Ｐゴシック" panose="020B0600070205080204" pitchFamily="34" charset="-128"/>
              </a:rPr>
              <a:t>T</a:t>
            </a:r>
            <a:r>
              <a:rPr lang="en-US" altLang="en-US" dirty="0">
                <a:ea typeface="ＭＳ Ｐゴシック" panose="020B0600070205080204" pitchFamily="34" charset="-128"/>
              </a:rPr>
              <a:t> must be a </a:t>
            </a:r>
            <a:r>
              <a:rPr lang="en-US" altLang="en-US" b="1" dirty="0">
                <a:ea typeface="ＭＳ Ｐゴシック" panose="020B0600070205080204" pitchFamily="34" charset="-128"/>
              </a:rPr>
              <a:t>Number</a:t>
            </a:r>
            <a:r>
              <a:rPr lang="en-US" altLang="en-US" dirty="0">
                <a:ea typeface="ＭＳ Ｐゴシック" panose="020B0600070205080204" pitchFamily="34" charset="-128"/>
              </a:rPr>
              <a:t> or a subclass of </a:t>
            </a:r>
            <a:r>
              <a:rPr lang="en-US" altLang="en-US" b="1" dirty="0">
                <a:ea typeface="ＭＳ Ｐゴシック" panose="020B0600070205080204" pitchFamily="34" charset="-128"/>
              </a:rPr>
              <a:t>Number</a:t>
            </a:r>
            <a:r>
              <a:rPr lang="en-US" altLang="en-US" dirty="0">
                <a:ea typeface="ＭＳ Ｐゴシック" panose="020B0600070205080204" pitchFamily="34" charset="-128"/>
              </a:rPr>
              <a:t>.</a:t>
            </a:r>
          </a:p>
          <a:p>
            <a:pPr eaLnBrk="1" hangingPunct="1"/>
            <a:r>
              <a:rPr lang="en-US" altLang="en-US" dirty="0">
                <a:ea typeface="ＭＳ Ｐゴシック" panose="020B0600070205080204" pitchFamily="34" charset="-128"/>
              </a:rPr>
              <a:t>Other option:</a:t>
            </a:r>
          </a:p>
          <a:p>
            <a:pPr lvl="1" eaLnBrk="1" hangingPunct="1"/>
            <a:r>
              <a:rPr lang="en-US" altLang="en-US" b="1" dirty="0">
                <a:ea typeface="ＭＳ Ｐゴシック" panose="020B0600070205080204" pitchFamily="34" charset="-128"/>
              </a:rPr>
              <a:t>&lt;T, K extends T&gt; </a:t>
            </a:r>
            <a:r>
              <a:rPr lang="en-US" altLang="en-US" dirty="0">
                <a:ea typeface="ＭＳ Ｐゴシック" panose="020B0600070205080204" pitchFamily="34" charset="-128"/>
              </a:rPr>
              <a:t>means that the second type parameter must be the same as the first parameter or a subclass of the first parameter.</a:t>
            </a:r>
          </a:p>
        </p:txBody>
      </p:sp>
      <p:sp>
        <p:nvSpPr>
          <p:cNvPr id="21507"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367913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067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37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457200" y="762000"/>
            <a:ext cx="8229600" cy="1066800"/>
          </a:xfrm>
        </p:spPr>
        <p:txBody>
          <a:bodyPr/>
          <a:lstStyle/>
          <a:p>
            <a:pPr eaLnBrk="1" hangingPunct="1"/>
            <a:r>
              <a:rPr lang="en-US" altLang="en-US">
                <a:ea typeface="ＭＳ Ｐゴシック" panose="020B0600070205080204" pitchFamily="34" charset="-128"/>
              </a:rPr>
              <a:t>Generics (Parameterized Types)</a:t>
            </a:r>
          </a:p>
        </p:txBody>
      </p:sp>
      <p:sp>
        <p:nvSpPr>
          <p:cNvPr id="14338" name="Rectangle 3"/>
          <p:cNvSpPr>
            <a:spLocks noGrp="1" noChangeArrowheads="1"/>
          </p:cNvSpPr>
          <p:nvPr>
            <p:ph idx="1"/>
          </p:nvPr>
        </p:nvSpPr>
        <p:spPr>
          <a:xfrm>
            <a:off x="457200" y="1868488"/>
            <a:ext cx="8229600" cy="4324350"/>
          </a:xfrm>
        </p:spPr>
        <p:txBody>
          <a:bodyPr>
            <a:normAutofit fontScale="92500" lnSpcReduction="20000"/>
          </a:bodyPr>
          <a:lstStyle/>
          <a:p>
            <a:pPr algn="just" eaLnBrk="1" hangingPunct="1"/>
            <a:r>
              <a:rPr lang="en-US" altLang="en-US" dirty="0">
                <a:ea typeface="ＭＳ Ｐゴシック" panose="020B0600070205080204" pitchFamily="34" charset="-128"/>
              </a:rPr>
              <a:t>Parameterized types enable you to create classes, interfaces, and methods in which the type of data on which they operate is specified as a parameter. </a:t>
            </a:r>
          </a:p>
          <a:p>
            <a:pPr algn="just" eaLnBrk="1" hangingPunct="1"/>
            <a:r>
              <a:rPr lang="en-US" altLang="en-US" dirty="0">
                <a:ea typeface="ＭＳ Ｐゴシック" panose="020B0600070205080204" pitchFamily="34" charset="-128"/>
              </a:rPr>
              <a:t>In old code, many classes and methods used </a:t>
            </a:r>
            <a:r>
              <a:rPr lang="en-US" altLang="en-US" b="1" dirty="0">
                <a:ea typeface="ＭＳ Ｐゴシック" panose="020B0600070205080204" pitchFamily="34" charset="-128"/>
              </a:rPr>
              <a:t>Object</a:t>
            </a:r>
            <a:r>
              <a:rPr lang="en-US" altLang="en-US" dirty="0">
                <a:ea typeface="ＭＳ Ｐゴシック" panose="020B0600070205080204" pitchFamily="34" charset="-128"/>
              </a:rPr>
              <a:t> as the type of data they operated on.</a:t>
            </a:r>
          </a:p>
          <a:p>
            <a:pPr algn="just" eaLnBrk="1" hangingPunct="1"/>
            <a:r>
              <a:rPr lang="en-US" altLang="en-US" dirty="0">
                <a:ea typeface="ＭＳ Ｐゴシック" panose="020B0600070205080204" pitchFamily="34" charset="-128"/>
              </a:rPr>
              <a:t>The </a:t>
            </a:r>
            <a:r>
              <a:rPr lang="en-US" altLang="en-US" dirty="0">
                <a:solidFill>
                  <a:srgbClr val="000000"/>
                </a:solidFill>
                <a:ea typeface="ＭＳ Ｐゴシック" panose="020B0600070205080204" pitchFamily="34" charset="-128"/>
              </a:rPr>
              <a:t>disadvantage of the old approach </a:t>
            </a:r>
            <a:r>
              <a:rPr lang="en-US" altLang="en-US" dirty="0">
                <a:ea typeface="ＭＳ Ｐゴシック" panose="020B0600070205080204" pitchFamily="34" charset="-128"/>
              </a:rPr>
              <a:t>is that explicit conversion with typecasting is often necessary to convert to the actual type of the data.</a:t>
            </a:r>
          </a:p>
        </p:txBody>
      </p:sp>
      <p:sp>
        <p:nvSpPr>
          <p:cNvPr id="14339"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243532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702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3211"/>
            <a:ext cx="8839200"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20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1"/>
            <a:ext cx="9067800" cy="510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105400"/>
            <a:ext cx="89154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70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915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0"/>
            <a:ext cx="4038600" cy="223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4267200"/>
            <a:ext cx="882396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759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0678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271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Using Wildcard Arguments</a:t>
            </a:r>
          </a:p>
        </p:txBody>
      </p:sp>
      <p:sp>
        <p:nvSpPr>
          <p:cNvPr id="3" name="Content Placeholder 2"/>
          <p:cNvSpPr>
            <a:spLocks noGrp="1"/>
          </p:cNvSpPr>
          <p:nvPr>
            <p:ph idx="1"/>
          </p:nvPr>
        </p:nvSpPr>
        <p:spPr/>
        <p:txBody>
          <a:bodyPr>
            <a:normAutofit fontScale="92500" lnSpcReduction="10000"/>
          </a:bodyPr>
          <a:lstStyle/>
          <a:p>
            <a:endParaRPr lang="en-IN" dirty="0"/>
          </a:p>
          <a:p>
            <a:r>
              <a:rPr lang="en-IN" dirty="0"/>
              <a:t>For example, if one object contains the </a:t>
            </a:r>
            <a:r>
              <a:rPr lang="en-IN" b="1" dirty="0"/>
              <a:t>Double </a:t>
            </a:r>
            <a:r>
              <a:rPr lang="en-IN" dirty="0"/>
              <a:t>value 1.25 and the other object contains the </a:t>
            </a:r>
            <a:r>
              <a:rPr lang="en-IN" b="1" dirty="0"/>
              <a:t>Float </a:t>
            </a:r>
            <a:r>
              <a:rPr lang="en-IN" dirty="0"/>
              <a:t>value –1.25, then </a:t>
            </a:r>
            <a:r>
              <a:rPr lang="en-IN" b="1" dirty="0" err="1"/>
              <a:t>absEqual</a:t>
            </a:r>
            <a:r>
              <a:rPr lang="en-IN" b="1" dirty="0"/>
              <a:t>( ) on these objects </a:t>
            </a:r>
            <a:r>
              <a:rPr lang="en-IN" dirty="0"/>
              <a:t>would return true. </a:t>
            </a:r>
          </a:p>
          <a:p>
            <a:r>
              <a:rPr lang="en-IN" dirty="0"/>
              <a:t>One way to implement </a:t>
            </a:r>
            <a:r>
              <a:rPr lang="en-IN" b="1" dirty="0" err="1"/>
              <a:t>absEqual</a:t>
            </a:r>
            <a:r>
              <a:rPr lang="en-IN" b="1" dirty="0"/>
              <a:t>( ) </a:t>
            </a:r>
            <a:r>
              <a:rPr lang="en-IN" dirty="0"/>
              <a:t>is to pass it a </a:t>
            </a:r>
            <a:r>
              <a:rPr lang="en-IN" b="1" dirty="0" err="1"/>
              <a:t>NumericFns</a:t>
            </a:r>
            <a:r>
              <a:rPr lang="en-IN" b="1" dirty="0"/>
              <a:t> </a:t>
            </a:r>
            <a:r>
              <a:rPr lang="en-IN" dirty="0"/>
              <a:t>argument, and then compare the absolute value of that argument against the absolute value of the invoking object, returning true only if the values are the same. </a:t>
            </a:r>
          </a:p>
        </p:txBody>
      </p:sp>
    </p:spTree>
    <p:extLst>
      <p:ext uri="{BB962C8B-B14F-4D97-AF65-F5344CB8AC3E}">
        <p14:creationId xmlns:p14="http://schemas.microsoft.com/office/powerpoint/2010/main" val="3228134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Using Wildcard Arguments</a:t>
            </a:r>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0" indent="0">
              <a:buNone/>
            </a:pPr>
            <a:r>
              <a:rPr lang="en-IN" dirty="0" err="1"/>
              <a:t>NumericFns</a:t>
            </a:r>
            <a:r>
              <a:rPr lang="en-IN" dirty="0"/>
              <a:t>&lt;Double&gt; </a:t>
            </a:r>
            <a:r>
              <a:rPr lang="en-IN" dirty="0" err="1"/>
              <a:t>dOb</a:t>
            </a:r>
            <a:r>
              <a:rPr lang="en-IN" dirty="0"/>
              <a:t> = new </a:t>
            </a:r>
            <a:r>
              <a:rPr lang="en-IN" dirty="0" err="1"/>
              <a:t>NumericFns</a:t>
            </a:r>
            <a:r>
              <a:rPr lang="en-IN" dirty="0"/>
              <a:t>&lt;Double&gt;(1.25);</a:t>
            </a:r>
          </a:p>
          <a:p>
            <a:pPr marL="0" indent="0">
              <a:buNone/>
            </a:pPr>
            <a:r>
              <a:rPr lang="en-IN" dirty="0" err="1"/>
              <a:t>NumericFns</a:t>
            </a:r>
            <a:r>
              <a:rPr lang="en-IN" dirty="0"/>
              <a:t>&lt;Float&gt; </a:t>
            </a:r>
            <a:r>
              <a:rPr lang="en-IN" dirty="0" err="1"/>
              <a:t>fOb</a:t>
            </a:r>
            <a:r>
              <a:rPr lang="en-IN" dirty="0"/>
              <a:t> = new </a:t>
            </a:r>
            <a:r>
              <a:rPr lang="en-IN" dirty="0" err="1"/>
              <a:t>NumericFns</a:t>
            </a:r>
            <a:r>
              <a:rPr lang="en-IN" dirty="0"/>
              <a:t>&lt;Float&gt;(-1.25);</a:t>
            </a:r>
          </a:p>
          <a:p>
            <a:pPr marL="0" indent="0">
              <a:buNone/>
            </a:pPr>
            <a:r>
              <a:rPr lang="en-IN" dirty="0"/>
              <a:t> if(</a:t>
            </a:r>
            <a:r>
              <a:rPr lang="en-IN" dirty="0" err="1"/>
              <a:t>dOb.absEqual</a:t>
            </a:r>
            <a:r>
              <a:rPr lang="en-IN" dirty="0"/>
              <a:t>(</a:t>
            </a:r>
            <a:r>
              <a:rPr lang="en-IN" dirty="0" err="1"/>
              <a:t>fOb</a:t>
            </a:r>
            <a:r>
              <a:rPr lang="en-IN" dirty="0"/>
              <a:t>))                </a:t>
            </a:r>
          </a:p>
          <a:p>
            <a:pPr marL="0" indent="0">
              <a:buNone/>
            </a:pPr>
            <a:r>
              <a:rPr lang="en-IN" dirty="0"/>
              <a:t>          </a:t>
            </a:r>
            <a:r>
              <a:rPr lang="en-IN" dirty="0" err="1"/>
              <a:t>System.out.println</a:t>
            </a:r>
            <a:r>
              <a:rPr lang="en-IN" dirty="0"/>
              <a:t>("Absolute values are the 								same.");</a:t>
            </a:r>
          </a:p>
          <a:p>
            <a:pPr marL="0" indent="0">
              <a:buNone/>
            </a:pPr>
            <a:r>
              <a:rPr lang="en-IN" dirty="0"/>
              <a:t>else</a:t>
            </a:r>
          </a:p>
          <a:p>
            <a:pPr marL="0" indent="0">
              <a:buNone/>
            </a:pPr>
            <a:r>
              <a:rPr lang="en-IN" dirty="0"/>
              <a:t>       </a:t>
            </a:r>
            <a:r>
              <a:rPr lang="en-IN" dirty="0" err="1"/>
              <a:t>System.out.println</a:t>
            </a:r>
            <a:r>
              <a:rPr lang="en-IN" dirty="0"/>
              <a:t>("Absolute values differ."); </a:t>
            </a:r>
          </a:p>
        </p:txBody>
      </p:sp>
    </p:spTree>
    <p:extLst>
      <p:ext uri="{BB962C8B-B14F-4D97-AF65-F5344CB8AC3E}">
        <p14:creationId xmlns:p14="http://schemas.microsoft.com/office/powerpoint/2010/main" val="896519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Wildcard Arguments</a:t>
            </a:r>
          </a:p>
        </p:txBody>
      </p:sp>
      <p:pic>
        <p:nvPicPr>
          <p:cNvPr id="4" name="Content Placeholder 3"/>
          <p:cNvPicPr>
            <a:picLocks noGrp="1" noChangeAspect="1"/>
          </p:cNvPicPr>
          <p:nvPr>
            <p:ph idx="1"/>
          </p:nvPr>
        </p:nvPicPr>
        <p:blipFill>
          <a:blip r:embed="rId2"/>
          <a:stretch>
            <a:fillRect/>
          </a:stretch>
        </p:blipFill>
        <p:spPr>
          <a:xfrm>
            <a:off x="457201" y="1981200"/>
            <a:ext cx="8229600" cy="3657599"/>
          </a:xfrm>
          <a:prstGeom prst="rect">
            <a:avLst/>
          </a:prstGeom>
        </p:spPr>
      </p:pic>
    </p:spTree>
    <p:extLst>
      <p:ext uri="{BB962C8B-B14F-4D97-AF65-F5344CB8AC3E}">
        <p14:creationId xmlns:p14="http://schemas.microsoft.com/office/powerpoint/2010/main" val="3939058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Wildcard Arguments</a:t>
            </a:r>
          </a:p>
        </p:txBody>
      </p:sp>
      <p:pic>
        <p:nvPicPr>
          <p:cNvPr id="4" name="Content Placeholder 3"/>
          <p:cNvPicPr>
            <a:picLocks noGrp="1" noChangeAspect="1"/>
          </p:cNvPicPr>
          <p:nvPr>
            <p:ph idx="1"/>
          </p:nvPr>
        </p:nvPicPr>
        <p:blipFill>
          <a:blip r:embed="rId2"/>
          <a:stretch>
            <a:fillRect/>
          </a:stretch>
        </p:blipFill>
        <p:spPr>
          <a:xfrm>
            <a:off x="304800" y="1752600"/>
            <a:ext cx="8381999" cy="4343400"/>
          </a:xfrm>
          <a:prstGeom prst="rect">
            <a:avLst/>
          </a:prstGeom>
        </p:spPr>
      </p:pic>
    </p:spTree>
    <p:extLst>
      <p:ext uri="{BB962C8B-B14F-4D97-AF65-F5344CB8AC3E}">
        <p14:creationId xmlns:p14="http://schemas.microsoft.com/office/powerpoint/2010/main" val="3820364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7924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14800"/>
            <a:ext cx="85344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601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57200" y="838200"/>
            <a:ext cx="8229600" cy="1066800"/>
          </a:xfrm>
        </p:spPr>
        <p:txBody>
          <a:bodyPr/>
          <a:lstStyle/>
          <a:p>
            <a:pPr eaLnBrk="1" hangingPunct="1"/>
            <a:r>
              <a:rPr lang="en-US" altLang="en-US">
                <a:ea typeface="ＭＳ Ｐゴシック" panose="020B0600070205080204" pitchFamily="34" charset="-128"/>
              </a:rPr>
              <a:t>Example Without Generics</a:t>
            </a:r>
          </a:p>
        </p:txBody>
      </p:sp>
      <p:sp>
        <p:nvSpPr>
          <p:cNvPr id="15362" name="Rectangle 3"/>
          <p:cNvSpPr>
            <a:spLocks noGrp="1" noChangeArrowheads="1"/>
          </p:cNvSpPr>
          <p:nvPr>
            <p:ph idx="1"/>
          </p:nvPr>
        </p:nvSpPr>
        <p:spPr>
          <a:xfrm>
            <a:off x="304800" y="1944688"/>
            <a:ext cx="8686800" cy="4324350"/>
          </a:xfrm>
        </p:spPr>
        <p:txBody>
          <a:bodyPr>
            <a:normAutofit fontScale="92500" lnSpcReduction="10000"/>
          </a:bodyPr>
          <a:lstStyle/>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class KVPair{</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Object key, value;</a:t>
            </a:r>
          </a:p>
          <a:p>
            <a:pPr marL="107950" indent="0" eaLnBrk="1" hangingPunct="1">
              <a:buFont typeface="Georgia" panose="02040502050405020303" pitchFamily="18" charset="0"/>
              <a:buNone/>
            </a:pPr>
            <a:endParaRPr lang="en-US" altLang="en-US" sz="2000">
              <a:latin typeface="Courier New" panose="02070309020205020404" pitchFamily="49" charset="0"/>
              <a:ea typeface="ＭＳ Ｐゴシック" panose="020B0600070205080204" pitchFamily="34" charset="-128"/>
              <a:cs typeface="Courier New" panose="02070309020205020404" pitchFamily="49" charset="0"/>
            </a:endParaRP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Object getKey() { return key; }</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Object getValue() { return value; }</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void setKey(Object ob) { key = ob; }</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void setValue(Object ob) { value = ob; }</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a:t>
            </a:r>
          </a:p>
          <a:p>
            <a:pPr marL="107950" indent="0" eaLnBrk="1" hangingPunct="1">
              <a:buFont typeface="Georgia" panose="02040502050405020303" pitchFamily="18" charset="0"/>
              <a:buNone/>
            </a:pPr>
            <a:endParaRPr lang="en-US" altLang="en-US" sz="2000">
              <a:latin typeface="Courier New" panose="02070309020205020404" pitchFamily="49" charset="0"/>
              <a:ea typeface="ＭＳ Ｐゴシック" panose="020B0600070205080204" pitchFamily="34" charset="-128"/>
              <a:cs typeface="Courier New" panose="02070309020205020404" pitchFamily="49" charset="0"/>
            </a:endParaRP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Usage: KVPair pair = new KVPair();</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pair.setValue("Address");</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String v = (String) pair.getValue(); // typecast</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a:t>
            </a:r>
          </a:p>
        </p:txBody>
      </p:sp>
      <p:sp>
        <p:nvSpPr>
          <p:cNvPr id="1536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2500626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385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2" y="21770"/>
            <a:ext cx="9115697" cy="683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943600"/>
            <a:ext cx="990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451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3733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52400"/>
            <a:ext cx="4800600"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10" y="3048000"/>
            <a:ext cx="9030789"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548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067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35086"/>
            <a:ext cx="3200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034" y="3124200"/>
            <a:ext cx="476576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867400"/>
            <a:ext cx="7772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4413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06"/>
            <a:ext cx="9144000" cy="669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034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91"/>
            <a:ext cx="9144000" cy="4948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86868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437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2895"/>
            <a:ext cx="8229600" cy="1066800"/>
          </a:xfrm>
        </p:spPr>
        <p:txBody>
          <a:bodyPr/>
          <a:lstStyle/>
          <a:p>
            <a:pPr eaLnBrk="1" hangingPunct="1"/>
            <a:r>
              <a:rPr lang="en-US" altLang="en-US" dirty="0">
                <a:ea typeface="ＭＳ Ｐゴシック" panose="020B0600070205080204" pitchFamily="34" charset="-128"/>
              </a:rPr>
              <a:t>Generic Methods</a:t>
            </a:r>
          </a:p>
        </p:txBody>
      </p:sp>
      <p:sp>
        <p:nvSpPr>
          <p:cNvPr id="28675"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
        <p:nvSpPr>
          <p:cNvPr id="28676" name="Rectangle 1"/>
          <p:cNvSpPr>
            <a:spLocks noChangeArrowheads="1"/>
          </p:cNvSpPr>
          <p:nvPr/>
        </p:nvSpPr>
        <p:spPr bwMode="auto">
          <a:xfrm>
            <a:off x="152400" y="882625"/>
            <a:ext cx="9066628"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2400" dirty="0"/>
              <a:t>You can write a single generic method declaration that can be called with arguments of different types. </a:t>
            </a:r>
          </a:p>
          <a:p>
            <a:pPr>
              <a:buFont typeface="Arial" panose="020B0604020202020204" pitchFamily="34" charset="0"/>
              <a:buChar char="•"/>
            </a:pPr>
            <a:r>
              <a:rPr lang="en-US" altLang="en-US" sz="2400" dirty="0"/>
              <a:t>Based on the types of the arguments passed to the generic method, the compiler handles each method call appropriately.</a:t>
            </a:r>
          </a:p>
          <a:p>
            <a:pPr>
              <a:buFont typeface="Arial" panose="020B0604020202020204" pitchFamily="34" charset="0"/>
              <a:buChar char="•"/>
            </a:pPr>
            <a:r>
              <a:rPr lang="en-US" altLang="en-US" sz="2400" dirty="0"/>
              <a:t>Following are the rules to define Generic Methods −</a:t>
            </a:r>
          </a:p>
          <a:p>
            <a:pPr>
              <a:buFont typeface="Wingdings" panose="05000000000000000000" pitchFamily="2" charset="2"/>
              <a:buChar char="Ø"/>
            </a:pPr>
            <a:r>
              <a:rPr lang="en-US" altLang="en-US" sz="2400" dirty="0"/>
              <a:t>All generic method declarations have a type parameter section delimited by angle brackets (&lt; and &gt;) that precedes the method's return type ( &lt; E &gt; in the next example).</a:t>
            </a:r>
          </a:p>
          <a:p>
            <a:pPr algn="just">
              <a:buFont typeface="Wingdings" panose="05000000000000000000" pitchFamily="2" charset="2"/>
              <a:buChar char="Ø"/>
            </a:pPr>
            <a:r>
              <a:rPr lang="en-US" altLang="en-US" sz="2400" dirty="0"/>
              <a:t>Each type parameter section contains one or more type parameters separated by commas. A type parameter, also known as a type variable, is an identifier that specifies a generic type name.</a:t>
            </a:r>
          </a:p>
          <a:p>
            <a:pPr algn="just">
              <a:buFont typeface="Wingdings" panose="05000000000000000000" pitchFamily="2" charset="2"/>
              <a:buChar char="Ø"/>
            </a:pPr>
            <a:r>
              <a:rPr lang="en-US" altLang="en-US" sz="2400" dirty="0"/>
              <a:t>The type parameters can be used to declare the return type and act as placeholders for the types of the arguments passed to the generic method, which are known as actual type arguments</a:t>
            </a:r>
            <a:r>
              <a:rPr lang="en-US" altLang="en-US" dirty="0"/>
              <a:t>.</a:t>
            </a:r>
          </a:p>
        </p:txBody>
      </p:sp>
    </p:spTree>
    <p:extLst>
      <p:ext uri="{BB962C8B-B14F-4D97-AF65-F5344CB8AC3E}">
        <p14:creationId xmlns:p14="http://schemas.microsoft.com/office/powerpoint/2010/main" val="3313340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
        <p:nvSpPr>
          <p:cNvPr id="29699" name="Rectangle 4"/>
          <p:cNvSpPr>
            <a:spLocks noChangeArrowheads="1"/>
          </p:cNvSpPr>
          <p:nvPr/>
        </p:nvSpPr>
        <p:spPr bwMode="auto">
          <a:xfrm>
            <a:off x="533400" y="1143000"/>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t>Following example illustrates how we can print an array of different type using a single Generic method −</a:t>
            </a:r>
          </a:p>
          <a:p>
            <a:endParaRPr lang="en-US" altLang="en-US" sz="2400"/>
          </a:p>
          <a:p>
            <a:r>
              <a:rPr lang="en-US" altLang="en-US" sz="2400"/>
              <a:t>public class GenericMethodTest {</a:t>
            </a:r>
          </a:p>
          <a:p>
            <a:r>
              <a:rPr lang="en-US" altLang="en-US" sz="2400"/>
              <a:t>   // generic method printArray</a:t>
            </a:r>
          </a:p>
          <a:p>
            <a:r>
              <a:rPr lang="en-US" altLang="en-US" sz="2400"/>
              <a:t>   public static &lt; E &gt; void printArray( E[] inputArray ) {</a:t>
            </a:r>
          </a:p>
          <a:p>
            <a:r>
              <a:rPr lang="en-US" altLang="en-US" sz="2400"/>
              <a:t>      // Display array elements</a:t>
            </a:r>
          </a:p>
          <a:p>
            <a:r>
              <a:rPr lang="en-US" altLang="en-US" sz="2400"/>
              <a:t>      for(E element : inputArray) {</a:t>
            </a:r>
          </a:p>
          <a:p>
            <a:r>
              <a:rPr lang="en-US" altLang="en-US" sz="2400"/>
              <a:t>         System.out.print(“ “+ element);</a:t>
            </a:r>
          </a:p>
          <a:p>
            <a:r>
              <a:rPr lang="en-US" altLang="en-US" sz="2400"/>
              <a:t>      }</a:t>
            </a:r>
          </a:p>
          <a:p>
            <a:r>
              <a:rPr lang="en-US" altLang="en-US" sz="2400"/>
              <a:t>      System.out.println();</a:t>
            </a:r>
          </a:p>
          <a:p>
            <a:r>
              <a:rPr lang="en-US" altLang="en-US" sz="2400"/>
              <a:t>   }</a:t>
            </a:r>
          </a:p>
          <a:p>
            <a:endParaRPr lang="en-US" altLang="en-US" sz="2400"/>
          </a:p>
          <a:p>
            <a:r>
              <a:rPr lang="en-US" altLang="en-US" sz="2400"/>
              <a:t>   </a:t>
            </a:r>
          </a:p>
        </p:txBody>
      </p:sp>
    </p:spTree>
    <p:extLst>
      <p:ext uri="{BB962C8B-B14F-4D97-AF65-F5344CB8AC3E}">
        <p14:creationId xmlns:p14="http://schemas.microsoft.com/office/powerpoint/2010/main" val="4278057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
        <p:nvSpPr>
          <p:cNvPr id="30723" name="Rectangle 1"/>
          <p:cNvSpPr>
            <a:spLocks noChangeArrowheads="1"/>
          </p:cNvSpPr>
          <p:nvPr/>
        </p:nvSpPr>
        <p:spPr bwMode="auto">
          <a:xfrm>
            <a:off x="363538" y="590550"/>
            <a:ext cx="876300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a:p>
            <a:r>
              <a:rPr lang="en-US" altLang="en-US"/>
              <a:t>   </a:t>
            </a:r>
            <a:r>
              <a:rPr lang="en-US" altLang="en-US" sz="2400"/>
              <a:t>public static void main(String args[]) {</a:t>
            </a:r>
          </a:p>
          <a:p>
            <a:r>
              <a:rPr lang="en-US" altLang="en-US" sz="2400"/>
              <a:t>      // Create arrays of Integer, Double and Character</a:t>
            </a:r>
          </a:p>
          <a:p>
            <a:r>
              <a:rPr lang="en-US" altLang="en-US" sz="2400"/>
              <a:t>      Integer[] intArray = { 1, 2, 3, 4, 5 };</a:t>
            </a:r>
          </a:p>
          <a:p>
            <a:r>
              <a:rPr lang="en-US" altLang="en-US" sz="2400"/>
              <a:t>      Double[] doubleArray = { 1.1, 2.2, 3.3, 4.4 };</a:t>
            </a:r>
          </a:p>
          <a:p>
            <a:r>
              <a:rPr lang="en-US" altLang="en-US" sz="2400"/>
              <a:t>      Character[] charArray = { 'H', 'E', 'L', 'L', 'O' };</a:t>
            </a:r>
          </a:p>
          <a:p>
            <a:endParaRPr lang="en-US" altLang="en-US" sz="2400"/>
          </a:p>
          <a:p>
            <a:r>
              <a:rPr lang="en-US" altLang="en-US" sz="2400"/>
              <a:t>      System.out.println("Array integerArray contains:");</a:t>
            </a:r>
          </a:p>
          <a:p>
            <a:r>
              <a:rPr lang="en-US" altLang="en-US" sz="2400"/>
              <a:t>      printArray(intArray);   // pass an Integer array</a:t>
            </a:r>
          </a:p>
          <a:p>
            <a:endParaRPr lang="en-US" altLang="en-US" sz="2400"/>
          </a:p>
          <a:p>
            <a:r>
              <a:rPr lang="en-US" altLang="en-US" sz="2400"/>
              <a:t>      System.out.println("\nArray doubleArray contains:");</a:t>
            </a:r>
          </a:p>
          <a:p>
            <a:r>
              <a:rPr lang="en-US" altLang="en-US" sz="2400"/>
              <a:t>      printArray(doubleArray);   // pass a Double array</a:t>
            </a:r>
          </a:p>
          <a:p>
            <a:endParaRPr lang="en-US" altLang="en-US" sz="2400"/>
          </a:p>
          <a:p>
            <a:r>
              <a:rPr lang="en-US" altLang="en-US" sz="2400"/>
              <a:t>      System.out.println("\nArray characterArray contains:");</a:t>
            </a:r>
          </a:p>
          <a:p>
            <a:r>
              <a:rPr lang="en-US" altLang="en-US" sz="2400"/>
              <a:t>      printArray(charArray);   // pass a Character array</a:t>
            </a:r>
          </a:p>
          <a:p>
            <a:r>
              <a:rPr lang="en-US" altLang="en-US" sz="2400"/>
              <a:t>   }</a:t>
            </a:r>
          </a:p>
          <a:p>
            <a:r>
              <a:rPr lang="en-US" altLang="en-US" sz="2400"/>
              <a:t>}</a:t>
            </a:r>
          </a:p>
        </p:txBody>
      </p:sp>
    </p:spTree>
    <p:extLst>
      <p:ext uri="{BB962C8B-B14F-4D97-AF65-F5344CB8AC3E}">
        <p14:creationId xmlns:p14="http://schemas.microsoft.com/office/powerpoint/2010/main" val="2550287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7315200" cy="609600"/>
          </a:xfrm>
        </p:spPr>
        <p:txBody>
          <a:bodyPr>
            <a:normAutofit fontScale="90000"/>
          </a:bodyPr>
          <a:lstStyle/>
          <a:p>
            <a:r>
              <a:rPr lang="en-US" altLang="en-US" dirty="0">
                <a:ea typeface="ＭＳ Ｐゴシック" panose="020B0600070205080204" pitchFamily="34" charset="-128"/>
              </a:rPr>
              <a:t>Generic </a:t>
            </a:r>
            <a:r>
              <a:rPr lang="en-US" dirty="0"/>
              <a:t>Constructor</a:t>
            </a:r>
            <a:endParaRPr lang="en-US" altLang="en-US" dirty="0">
              <a:ea typeface="ＭＳ Ｐゴシック" panose="020B0600070205080204" pitchFamily="34" charset="-128"/>
            </a:endParaRPr>
          </a:p>
        </p:txBody>
      </p:sp>
      <p:sp>
        <p:nvSpPr>
          <p:cNvPr id="28675"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
        <p:nvSpPr>
          <p:cNvPr id="2" name="Rectangle 1"/>
          <p:cNvSpPr/>
          <p:nvPr/>
        </p:nvSpPr>
        <p:spPr>
          <a:xfrm>
            <a:off x="152400" y="914400"/>
            <a:ext cx="8915400" cy="5262979"/>
          </a:xfrm>
          <a:prstGeom prst="rect">
            <a:avLst/>
          </a:prstGeom>
        </p:spPr>
        <p:txBody>
          <a:bodyPr wrap="square">
            <a:spAutoFit/>
          </a:bodyPr>
          <a:lstStyle/>
          <a:p>
            <a:pPr algn="just">
              <a:buFont typeface="Arial" panose="020B0604020202020204" pitchFamily="34" charset="0"/>
              <a:buChar char="•"/>
            </a:pPr>
            <a:r>
              <a:rPr lang="en-US" sz="2400" dirty="0"/>
              <a:t>A constructor can be generic, even if its class is not. For example, in the following program, the class Summation is not generic, but its constructor is.</a:t>
            </a:r>
          </a:p>
          <a:p>
            <a:pPr algn="just">
              <a:buFont typeface="Arial" panose="020B0604020202020204" pitchFamily="34" charset="0"/>
              <a:buChar char="•"/>
            </a:pPr>
            <a:r>
              <a:rPr lang="en-US" sz="2400" dirty="0"/>
              <a:t> The Summation class computes and encapsulates the summation of the numeric value passed to its constructor. Recall that the summation of N is the sum of all the whole numbers between 0 and N. Because Summation( ) specifies a type parameter that is bounded by Number, a Summation object can be constructed using any numeric type, including Integer, Float, or Double. </a:t>
            </a:r>
          </a:p>
          <a:p>
            <a:pPr algn="just">
              <a:buFont typeface="Arial" panose="020B0604020202020204" pitchFamily="34" charset="0"/>
              <a:buChar char="•"/>
            </a:pPr>
            <a:r>
              <a:rPr lang="en-US" sz="2400" dirty="0"/>
              <a:t> No matter what numeric type is used, its value is converted to Integer by calling </a:t>
            </a:r>
            <a:r>
              <a:rPr lang="en-US" sz="2400" dirty="0" err="1"/>
              <a:t>intValue</a:t>
            </a:r>
            <a:r>
              <a:rPr lang="en-US" sz="2400" dirty="0"/>
              <a:t>( ), and the summation is computed. Therefore, it is not necessary for the class Summation to be generic; only a generic constructor is needed. </a:t>
            </a:r>
          </a:p>
          <a:p>
            <a:pPr algn="just"/>
            <a:endParaRPr lang="en-US" altLang="en-US" sz="2400" dirty="0"/>
          </a:p>
        </p:txBody>
      </p:sp>
    </p:spTree>
    <p:extLst>
      <p:ext uri="{BB962C8B-B14F-4D97-AF65-F5344CB8AC3E}">
        <p14:creationId xmlns:p14="http://schemas.microsoft.com/office/powerpoint/2010/main" val="315741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457200" y="762000"/>
            <a:ext cx="8229600" cy="1066800"/>
          </a:xfrm>
        </p:spPr>
        <p:txBody>
          <a:bodyPr/>
          <a:lstStyle/>
          <a:p>
            <a:pPr eaLnBrk="1" hangingPunct="1"/>
            <a:r>
              <a:rPr lang="en-US" altLang="en-US">
                <a:ea typeface="ＭＳ Ｐゴシック" panose="020B0600070205080204" pitchFamily="34" charset="-128"/>
              </a:rPr>
              <a:t>Example with Generics</a:t>
            </a:r>
          </a:p>
        </p:txBody>
      </p:sp>
      <p:sp>
        <p:nvSpPr>
          <p:cNvPr id="16386" name="Rectangle 3"/>
          <p:cNvSpPr>
            <a:spLocks noGrp="1" noChangeArrowheads="1"/>
          </p:cNvSpPr>
          <p:nvPr>
            <p:ph idx="1"/>
          </p:nvPr>
        </p:nvSpPr>
        <p:spPr>
          <a:xfrm>
            <a:off x="304800" y="1868488"/>
            <a:ext cx="8534400" cy="4379912"/>
          </a:xfrm>
        </p:spPr>
        <p:txBody>
          <a:bodyPr>
            <a:normAutofit fontScale="92500" lnSpcReduction="20000"/>
          </a:bodyPr>
          <a:lstStyle/>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class KVPair&lt;T&gt;{</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T key, value;</a:t>
            </a:r>
          </a:p>
          <a:p>
            <a:pPr marL="107950" indent="0" eaLnBrk="1" hangingPunct="1">
              <a:buFont typeface="Georgia" panose="02040502050405020303" pitchFamily="18" charset="0"/>
              <a:buNone/>
            </a:pPr>
            <a:endParaRPr lang="en-US" altLang="en-US" sz="2000">
              <a:latin typeface="Courier New" panose="02070309020205020404" pitchFamily="49" charset="0"/>
              <a:ea typeface="ＭＳ Ｐゴシック" panose="020B0600070205080204" pitchFamily="34" charset="-128"/>
              <a:cs typeface="Courier New" panose="02070309020205020404" pitchFamily="49" charset="0"/>
            </a:endParaRP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T getKey() { return key; }</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T getValue() { return value; }</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void setKey(T ob) { key = ob; }</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void setValue(T ob) { value = ob; }</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a:t>
            </a:r>
          </a:p>
          <a:p>
            <a:pPr marL="107950" indent="0" eaLnBrk="1" hangingPunct="1">
              <a:buFont typeface="Georgia" panose="02040502050405020303" pitchFamily="18" charset="0"/>
              <a:buNone/>
            </a:pPr>
            <a:endParaRPr lang="en-US" altLang="en-US" sz="2000">
              <a:latin typeface="Courier New" panose="02070309020205020404" pitchFamily="49" charset="0"/>
              <a:ea typeface="ＭＳ Ｐゴシック" panose="020B0600070205080204" pitchFamily="34" charset="-128"/>
              <a:cs typeface="Courier New" panose="02070309020205020404" pitchFamily="49" charset="0"/>
            </a:endParaRP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Usage: KVPair&lt;String&gt; pair = new KVPair&lt;String&gt;();</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pair.setValue("Address");</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String v = pair.getValue(); // no typecast</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a:t>
            </a:r>
          </a:p>
          <a:p>
            <a:pPr marL="107950" indent="0" eaLnBrk="1" hangingPunct="1">
              <a:buFont typeface="Georgia" panose="02040502050405020303" pitchFamily="18" charset="0"/>
              <a:buNone/>
            </a:pPr>
            <a:r>
              <a:rPr lang="en-US" altLang="en-US" sz="2000">
                <a:latin typeface="Courier New" panose="02070309020205020404" pitchFamily="49" charset="0"/>
                <a:ea typeface="ＭＳ Ｐゴシック" panose="020B0600070205080204" pitchFamily="34" charset="-128"/>
                <a:cs typeface="Courier New" panose="02070309020205020404" pitchFamily="49" charset="0"/>
              </a:rPr>
              <a:t>  </a:t>
            </a:r>
          </a:p>
        </p:txBody>
      </p:sp>
      <p:sp>
        <p:nvSpPr>
          <p:cNvPr id="16387"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307759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7315200" cy="609600"/>
          </a:xfrm>
        </p:spPr>
        <p:txBody>
          <a:bodyPr>
            <a:normAutofit fontScale="90000"/>
          </a:bodyPr>
          <a:lstStyle/>
          <a:p>
            <a:r>
              <a:rPr lang="en-US" altLang="en-US" dirty="0">
                <a:ea typeface="ＭＳ Ｐゴシック" panose="020B0600070205080204" pitchFamily="34" charset="-128"/>
              </a:rPr>
              <a:t>Generic </a:t>
            </a:r>
            <a:r>
              <a:rPr lang="en-US" dirty="0"/>
              <a:t>Constructor</a:t>
            </a:r>
            <a:endParaRPr lang="en-US" altLang="en-US" dirty="0">
              <a:ea typeface="ＭＳ Ｐゴシック" panose="020B0600070205080204" pitchFamily="34" charset="-128"/>
            </a:endParaRPr>
          </a:p>
        </p:txBody>
      </p:sp>
      <p:sp>
        <p:nvSpPr>
          <p:cNvPr id="28675"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914400"/>
            <a:ext cx="8686801" cy="5410200"/>
          </a:xfrm>
          <a:prstGeom prst="rect">
            <a:avLst/>
          </a:prstGeom>
        </p:spPr>
      </p:pic>
    </p:spTree>
    <p:extLst>
      <p:ext uri="{BB962C8B-B14F-4D97-AF65-F5344CB8AC3E}">
        <p14:creationId xmlns:p14="http://schemas.microsoft.com/office/powerpoint/2010/main" val="468103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Inheritance and Generics</a:t>
            </a:r>
          </a:p>
        </p:txBody>
      </p:sp>
      <p:sp>
        <p:nvSpPr>
          <p:cNvPr id="24578" name="Rectangle 3"/>
          <p:cNvSpPr>
            <a:spLocks noGrp="1" noChangeArrowheads="1"/>
          </p:cNvSpPr>
          <p:nvPr>
            <p:ph idx="1"/>
          </p:nvPr>
        </p:nvSpPr>
        <p:spPr/>
        <p:txBody>
          <a:bodyPr/>
          <a:lstStyle/>
          <a:p>
            <a:pPr eaLnBrk="1" hangingPunct="1">
              <a:buFont typeface="Georgia" charset="0"/>
              <a:buChar char="•"/>
              <a:defRPr/>
            </a:pPr>
            <a:r>
              <a:rPr lang="en-US"/>
              <a:t>Generic classes can be extended by generic subclasses.  </a:t>
            </a:r>
          </a:p>
          <a:p>
            <a:pPr eaLnBrk="1" hangingPunct="1">
              <a:buFont typeface="Georgia" charset="0"/>
              <a:buChar char="•"/>
              <a:defRPr/>
            </a:pPr>
            <a:r>
              <a:rPr lang="en-US"/>
              <a:t>The subclasses must pass type arguments up to the superclass that needs them.</a:t>
            </a:r>
          </a:p>
          <a:p>
            <a:pPr eaLnBrk="1" hangingPunct="1">
              <a:buFont typeface="Georgia" charset="0"/>
              <a:buChar char="•"/>
              <a:defRPr/>
            </a:pPr>
            <a:r>
              <a:rPr lang="en-US"/>
              <a:t>Example:</a:t>
            </a:r>
          </a:p>
          <a:p>
            <a:pPr marL="109537" indent="0" eaLnBrk="1" hangingPunct="1">
              <a:buFont typeface="Georgia" charset="0"/>
              <a:buNone/>
              <a:defRPr/>
            </a:pPr>
            <a:r>
              <a:rPr lang="en-US">
                <a:latin typeface="Courier New" charset="0"/>
                <a:cs typeface="Courier New" charset="0"/>
              </a:rPr>
              <a:t> class Sub&lt;T,V&gt; extends Sup&lt;T&gt; {</a:t>
            </a:r>
          </a:p>
          <a:p>
            <a:pPr marL="109537" indent="0" eaLnBrk="1" hangingPunct="1">
              <a:buFont typeface="Georgia" charset="0"/>
              <a:buNone/>
              <a:defRPr/>
            </a:pPr>
            <a:r>
              <a:rPr lang="en-US">
                <a:latin typeface="Courier New" charset="0"/>
                <a:cs typeface="Courier New" charset="0"/>
              </a:rPr>
              <a:t>   ...</a:t>
            </a:r>
          </a:p>
          <a:p>
            <a:pPr marL="109537" indent="0" eaLnBrk="1" hangingPunct="1">
              <a:buFont typeface="Georgia" charset="0"/>
              <a:buNone/>
              <a:defRPr/>
            </a:pPr>
            <a:r>
              <a:rPr lang="en-US">
                <a:latin typeface="Courier New" charset="0"/>
                <a:cs typeface="Courier New" charset="0"/>
              </a:rPr>
              <a:t> }</a:t>
            </a:r>
            <a:endParaRPr lang="en-US"/>
          </a:p>
        </p:txBody>
      </p:sp>
      <p:sp>
        <p:nvSpPr>
          <p:cNvPr id="24579"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1173516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 and Generics</a:t>
            </a:r>
          </a:p>
        </p:txBody>
      </p:sp>
      <p:sp>
        <p:nvSpPr>
          <p:cNvPr id="24578" name="Rectangle 3"/>
          <p:cNvSpPr>
            <a:spLocks noGrp="1" noChangeArrowheads="1"/>
          </p:cNvSpPr>
          <p:nvPr>
            <p:ph idx="1"/>
          </p:nvPr>
        </p:nvSpPr>
        <p:spPr/>
        <p:txBody>
          <a:bodyPr>
            <a:normAutofit lnSpcReduction="10000"/>
          </a:bodyPr>
          <a:lstStyle/>
          <a:p>
            <a:pPr eaLnBrk="1" hangingPunct="1">
              <a:buFont typeface="Georgia" charset="0"/>
              <a:buChar char="•"/>
              <a:defRPr/>
            </a:pPr>
            <a:r>
              <a:rPr lang="en-US" dirty="0"/>
              <a:t>Interfaces can also be generic.</a:t>
            </a:r>
          </a:p>
          <a:p>
            <a:pPr eaLnBrk="1" hangingPunct="1">
              <a:buFont typeface="Georgia" charset="0"/>
              <a:buChar char="•"/>
              <a:defRPr/>
            </a:pPr>
            <a:r>
              <a:rPr lang="en-US" dirty="0"/>
              <a:t>Any class that implements a generic interface must also be </a:t>
            </a:r>
            <a:r>
              <a:rPr lang="en-US" dirty="0">
                <a:solidFill>
                  <a:srgbClr val="000000"/>
                </a:solidFill>
              </a:rPr>
              <a:t>generic unless it implements a specific type of the interface.</a:t>
            </a:r>
          </a:p>
          <a:p>
            <a:pPr eaLnBrk="1" hangingPunct="1">
              <a:buFont typeface="Georgia" charset="0"/>
              <a:buChar char="•"/>
              <a:defRPr/>
            </a:pPr>
            <a:r>
              <a:rPr lang="en-US" dirty="0"/>
              <a:t>Examples:</a:t>
            </a:r>
          </a:p>
          <a:p>
            <a:pPr marL="109537" indent="0" eaLnBrk="1" hangingPunct="1">
              <a:buFont typeface="Georgia" charset="0"/>
              <a:buNone/>
              <a:defRPr/>
            </a:pPr>
            <a:r>
              <a:rPr lang="en-US" dirty="0">
                <a:latin typeface="Courier New" charset="0"/>
                <a:cs typeface="Courier New" charset="0"/>
              </a:rPr>
              <a:t> class C&lt;T&gt; implements I&lt;T&gt; { ... }</a:t>
            </a:r>
          </a:p>
          <a:p>
            <a:pPr marL="109537" indent="0" eaLnBrk="1" hangingPunct="1">
              <a:buFont typeface="Georgia" charset="0"/>
              <a:buNone/>
              <a:defRPr/>
            </a:pPr>
            <a:r>
              <a:rPr lang="en-US" dirty="0">
                <a:latin typeface="Courier New" charset="0"/>
                <a:cs typeface="Courier New" charset="0"/>
              </a:rPr>
              <a:t> class D implements I&lt;String&gt; { ... }</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2065904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 and Generics</a:t>
            </a:r>
          </a:p>
        </p:txBody>
      </p:sp>
      <p:sp>
        <p:nvSpPr>
          <p:cNvPr id="24578" name="Rectangle 3"/>
          <p:cNvSpPr>
            <a:spLocks noGrp="1" noChangeArrowheads="1"/>
          </p:cNvSpPr>
          <p:nvPr>
            <p:ph idx="1"/>
          </p:nvPr>
        </p:nvSpPr>
        <p:spPr>
          <a:xfrm>
            <a:off x="0" y="1600200"/>
            <a:ext cx="8839200" cy="4525963"/>
          </a:xfrm>
        </p:spPr>
        <p:txBody>
          <a:bodyPr>
            <a:normAutofit fontScale="92500" lnSpcReduction="10000"/>
          </a:bodyPr>
          <a:lstStyle/>
          <a:p>
            <a:pPr algn="just">
              <a:buFont typeface="Georgia" charset="0"/>
              <a:buChar char="•"/>
              <a:defRPr/>
            </a:pPr>
            <a:r>
              <a:rPr lang="en-US" dirty="0"/>
              <a:t>In an example program given in next slide, the standard </a:t>
            </a:r>
            <a:r>
              <a:rPr lang="en-US" b="1" dirty="0"/>
              <a:t>interface Comparable </a:t>
            </a:r>
            <a:r>
              <a:rPr lang="en-US" dirty="0"/>
              <a:t>is used to ensure that how exactly elements of two arrays could be compared.</a:t>
            </a:r>
          </a:p>
          <a:p>
            <a:pPr algn="just">
              <a:buFont typeface="Georgia" charset="0"/>
              <a:buChar char="•"/>
              <a:defRPr/>
            </a:pPr>
            <a:r>
              <a:rPr lang="en-US" dirty="0"/>
              <a:t>Generic interfaces are specified just like generic classes. Here is an example. It creates an interface called Containment, which can be implemented by classes that store one or more values. It declares a method called contains( ) that determines if a specified value is contained by the invoking object.</a:t>
            </a:r>
            <a:endParaRPr lang="en-US" dirty="0">
              <a:latin typeface="Courier New" charset="0"/>
              <a:cs typeface="Courier New" charset="0"/>
            </a:endParaRP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395761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 and Generics</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62062"/>
            <a:ext cx="7420424" cy="4986338"/>
          </a:xfrm>
          <a:prstGeom prst="rect">
            <a:avLst/>
          </a:prstGeom>
        </p:spPr>
      </p:pic>
    </p:spTree>
    <p:extLst>
      <p:ext uri="{BB962C8B-B14F-4D97-AF65-F5344CB8AC3E}">
        <p14:creationId xmlns:p14="http://schemas.microsoft.com/office/powerpoint/2010/main" val="2322496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 and Generics</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1295400"/>
            <a:ext cx="6248400" cy="4996754"/>
          </a:xfrm>
          <a:prstGeom prst="rect">
            <a:avLst/>
          </a:prstGeom>
        </p:spPr>
      </p:pic>
    </p:spTree>
    <p:extLst>
      <p:ext uri="{BB962C8B-B14F-4D97-AF65-F5344CB8AC3E}">
        <p14:creationId xmlns:p14="http://schemas.microsoft.com/office/powerpoint/2010/main" val="3624324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 and Generics</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28724"/>
            <a:ext cx="8844191" cy="5019676"/>
          </a:xfrm>
          <a:prstGeom prst="rect">
            <a:avLst/>
          </a:prstGeom>
        </p:spPr>
      </p:pic>
    </p:spTree>
    <p:extLst>
      <p:ext uri="{BB962C8B-B14F-4D97-AF65-F5344CB8AC3E}">
        <p14:creationId xmlns:p14="http://schemas.microsoft.com/office/powerpoint/2010/main" val="1605508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57200" y="122238"/>
            <a:ext cx="8229600" cy="1015998"/>
          </a:xfrm>
        </p:spPr>
        <p:txBody>
          <a:bodyPr/>
          <a:lstStyle/>
          <a:p>
            <a:pPr eaLnBrk="1" hangingPunct="1"/>
            <a:r>
              <a:rPr lang="en-US" altLang="en-US" dirty="0">
                <a:ea typeface="ＭＳ Ｐゴシック" panose="020B0600070205080204" pitchFamily="34" charset="-128"/>
              </a:rPr>
              <a:t>Interfaces and Generics</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95400"/>
            <a:ext cx="8817255" cy="4876799"/>
          </a:xfrm>
          <a:prstGeom prst="rect">
            <a:avLst/>
          </a:prstGeom>
        </p:spPr>
      </p:pic>
    </p:spTree>
    <p:extLst>
      <p:ext uri="{BB962C8B-B14F-4D97-AF65-F5344CB8AC3E}">
        <p14:creationId xmlns:p14="http://schemas.microsoft.com/office/powerpoint/2010/main" val="3780932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838200"/>
            <a:ext cx="8229600" cy="1066800"/>
          </a:xfrm>
        </p:spPr>
        <p:txBody>
          <a:bodyPr/>
          <a:lstStyle/>
          <a:p>
            <a:pPr eaLnBrk="1" hangingPunct="1"/>
            <a:r>
              <a:rPr lang="en-US" altLang="en-US" dirty="0">
                <a:ea typeface="ＭＳ Ｐゴシック" panose="020B0600070205080204" pitchFamily="34" charset="-128"/>
              </a:rPr>
              <a:t>Generic Restrictions</a:t>
            </a:r>
          </a:p>
        </p:txBody>
      </p:sp>
      <p:sp>
        <p:nvSpPr>
          <p:cNvPr id="13314" name="Rectangle 3"/>
          <p:cNvSpPr>
            <a:spLocks noGrp="1" noChangeArrowheads="1"/>
          </p:cNvSpPr>
          <p:nvPr>
            <p:ph idx="1"/>
          </p:nvPr>
        </p:nvSpPr>
        <p:spPr>
          <a:xfrm>
            <a:off x="457200" y="1944688"/>
            <a:ext cx="8229600" cy="4324350"/>
          </a:xfrm>
        </p:spPr>
        <p:txBody>
          <a:bodyPr>
            <a:normAutofit lnSpcReduction="10000"/>
          </a:bodyPr>
          <a:lstStyle/>
          <a:p>
            <a:pPr marL="109537" indent="0" eaLnBrk="1" hangingPunct="1">
              <a:buFont typeface="Georgia" panose="02040502050405020303" pitchFamily="18" charset="0"/>
              <a:buNone/>
              <a:defRPr/>
            </a:pPr>
            <a:r>
              <a:rPr lang="en-US" dirty="0"/>
              <a:t>(</a:t>
            </a:r>
            <a:r>
              <a:rPr lang="en-US" dirty="0" err="1"/>
              <a:t>i</a:t>
            </a:r>
            <a:r>
              <a:rPr lang="en-US" dirty="0"/>
              <a:t>) Static variables and methods cannot use the type parameters declared by their generic class (but you can have static generic methods).</a:t>
            </a:r>
          </a:p>
          <a:p>
            <a:pPr eaLnBrk="1" hangingPunct="1">
              <a:buFont typeface="Georgia" charset="0"/>
              <a:buChar char="•"/>
              <a:defRPr/>
            </a:pPr>
            <a:r>
              <a:rPr lang="en-US" dirty="0"/>
              <a:t>Example:</a:t>
            </a:r>
          </a:p>
          <a:p>
            <a:pPr marL="109537" indent="0" eaLnBrk="1" hangingPunct="1">
              <a:buFont typeface="Georgia" charset="0"/>
              <a:buNone/>
              <a:defRPr/>
            </a:pPr>
            <a:r>
              <a:rPr lang="en-US" sz="2000" dirty="0">
                <a:latin typeface="Courier New"/>
                <a:cs typeface="Courier New"/>
              </a:rPr>
              <a:t>  class C&lt;T&gt; {</a:t>
            </a:r>
          </a:p>
          <a:p>
            <a:pPr marL="109537" indent="0" eaLnBrk="1" hangingPunct="1">
              <a:buFont typeface="Georgia" charset="0"/>
              <a:buNone/>
              <a:defRPr/>
            </a:pPr>
            <a:r>
              <a:rPr lang="en-US" sz="2000" dirty="0">
                <a:latin typeface="Courier New"/>
                <a:cs typeface="Courier New"/>
              </a:rPr>
              <a:t>    static T x; // illegal</a:t>
            </a:r>
          </a:p>
          <a:p>
            <a:pPr marL="109537" indent="0" eaLnBrk="1" hangingPunct="1">
              <a:buFont typeface="Georgia" charset="0"/>
              <a:buNone/>
              <a:defRPr/>
            </a:pPr>
            <a:r>
              <a:rPr lang="en-US" sz="2000" dirty="0">
                <a:latin typeface="Courier New"/>
                <a:cs typeface="Courier New"/>
              </a:rPr>
              <a:t>    static T </a:t>
            </a:r>
            <a:r>
              <a:rPr lang="en-US" sz="2000" dirty="0" err="1">
                <a:latin typeface="Courier New"/>
                <a:cs typeface="Courier New"/>
              </a:rPr>
              <a:t>getX</a:t>
            </a:r>
            <a:r>
              <a:rPr lang="en-US" sz="2000" dirty="0">
                <a:latin typeface="Courier New"/>
                <a:cs typeface="Courier New"/>
              </a:rPr>
              <a:t>() { return x; } // illegal</a:t>
            </a:r>
          </a:p>
          <a:p>
            <a:pPr marL="109537" indent="0" eaLnBrk="1" hangingPunct="1">
              <a:buFont typeface="Georgia" charset="0"/>
              <a:buNone/>
              <a:defRPr/>
            </a:pPr>
            <a:r>
              <a:rPr lang="en-US" sz="2000" dirty="0">
                <a:latin typeface="Courier New"/>
                <a:cs typeface="Courier New"/>
              </a:rPr>
              <a:t>    static &lt;W&gt; void </a:t>
            </a:r>
            <a:r>
              <a:rPr lang="en-US" sz="2000" dirty="0" err="1">
                <a:latin typeface="Courier New"/>
                <a:cs typeface="Courier New"/>
              </a:rPr>
              <a:t>setX</a:t>
            </a:r>
            <a:r>
              <a:rPr lang="en-US" sz="2000" dirty="0">
                <a:latin typeface="Courier New"/>
                <a:cs typeface="Courier New"/>
              </a:rPr>
              <a:t>(W w) {  // legal</a:t>
            </a:r>
          </a:p>
          <a:p>
            <a:pPr marL="109537" indent="0" eaLnBrk="1" hangingPunct="1">
              <a:buFont typeface="Georgia" charset="0"/>
              <a:buNone/>
              <a:defRPr/>
            </a:pPr>
            <a:r>
              <a:rPr lang="en-US" sz="2000" dirty="0">
                <a:latin typeface="Courier New"/>
                <a:cs typeface="Courier New"/>
              </a:rPr>
              <a:t>      </a:t>
            </a:r>
            <a:r>
              <a:rPr lang="en-US" sz="2000" dirty="0">
                <a:solidFill>
                  <a:srgbClr val="000000"/>
                </a:solidFill>
                <a:latin typeface="Courier New"/>
                <a:cs typeface="Courier New"/>
              </a:rPr>
              <a:t>...</a:t>
            </a:r>
          </a:p>
          <a:p>
            <a:pPr marL="109537" indent="0" eaLnBrk="1" hangingPunct="1">
              <a:buFont typeface="Georgia" charset="0"/>
              <a:buNone/>
              <a:defRPr/>
            </a:pPr>
            <a:r>
              <a:rPr lang="en-US" sz="2000" dirty="0">
                <a:solidFill>
                  <a:srgbClr val="FF0000"/>
                </a:solidFill>
                <a:latin typeface="Courier New"/>
                <a:cs typeface="Courier New"/>
              </a:rPr>
              <a:t>   </a:t>
            </a:r>
            <a:r>
              <a:rPr lang="en-US" sz="2000" dirty="0">
                <a:latin typeface="Courier New"/>
                <a:cs typeface="Courier New"/>
              </a:rPr>
              <a:t> }</a:t>
            </a:r>
          </a:p>
          <a:p>
            <a:pPr marL="109537" indent="0" eaLnBrk="1" hangingPunct="1">
              <a:buFont typeface="Georgia" charset="0"/>
              <a:buNone/>
              <a:defRPr/>
            </a:pPr>
            <a:r>
              <a:rPr lang="en-US" sz="2000" dirty="0">
                <a:latin typeface="Courier New"/>
                <a:cs typeface="Courier New"/>
              </a:rPr>
              <a:t>  }  </a:t>
            </a:r>
          </a:p>
        </p:txBody>
      </p:sp>
      <p:sp>
        <p:nvSpPr>
          <p:cNvPr id="31748"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3892786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8163" y="517525"/>
            <a:ext cx="8229600" cy="1066800"/>
          </a:xfrm>
        </p:spPr>
        <p:txBody>
          <a:bodyPr/>
          <a:lstStyle/>
          <a:p>
            <a:pPr eaLnBrk="1" hangingPunct="1"/>
            <a:r>
              <a:rPr lang="en-US" altLang="en-US">
                <a:ea typeface="ＭＳ Ｐゴシック" panose="020B0600070205080204" pitchFamily="34" charset="-128"/>
              </a:rPr>
              <a:t>More Generic Restrictions</a:t>
            </a:r>
          </a:p>
        </p:txBody>
      </p:sp>
      <p:sp>
        <p:nvSpPr>
          <p:cNvPr id="13314" name="Rectangle 3"/>
          <p:cNvSpPr>
            <a:spLocks noGrp="1" noChangeArrowheads="1"/>
          </p:cNvSpPr>
          <p:nvPr>
            <p:ph idx="1"/>
          </p:nvPr>
        </p:nvSpPr>
        <p:spPr>
          <a:xfrm>
            <a:off x="309563" y="1371600"/>
            <a:ext cx="8686800" cy="4324350"/>
          </a:xfrm>
        </p:spPr>
        <p:txBody>
          <a:bodyPr>
            <a:normAutofit fontScale="85000" lnSpcReduction="20000"/>
          </a:bodyPr>
          <a:lstStyle/>
          <a:p>
            <a:pPr marL="109537" indent="0" eaLnBrk="1" hangingPunct="1">
              <a:buFont typeface="Georgia" panose="02040502050405020303" pitchFamily="18" charset="0"/>
              <a:buNone/>
              <a:defRPr/>
            </a:pPr>
            <a:r>
              <a:rPr lang="en-US" sz="1800" dirty="0"/>
              <a:t>ii)You can't create an instance of a type parameter.</a:t>
            </a:r>
          </a:p>
          <a:p>
            <a:pPr eaLnBrk="1" hangingPunct="1">
              <a:buFont typeface="Georgia" charset="0"/>
              <a:buChar char="•"/>
              <a:defRPr/>
            </a:pPr>
            <a:r>
              <a:rPr lang="en-US" sz="1800" dirty="0">
                <a:solidFill>
                  <a:prstClr val="black"/>
                </a:solidFill>
              </a:rPr>
              <a:t>Example:</a:t>
            </a:r>
          </a:p>
          <a:p>
            <a:pPr marL="109537" indent="0" eaLnBrk="1" hangingPunct="1">
              <a:buFont typeface="Georgia" panose="02040502050405020303" pitchFamily="18" charset="0"/>
              <a:buNone/>
              <a:defRPr/>
            </a:pPr>
            <a:r>
              <a:rPr lang="en-US" sz="1800" dirty="0">
                <a:solidFill>
                  <a:prstClr val="black"/>
                </a:solidFill>
                <a:latin typeface="Courier New"/>
                <a:cs typeface="Courier New"/>
              </a:rPr>
              <a:t>  class C&lt;T&gt; </a:t>
            </a:r>
          </a:p>
          <a:p>
            <a:pPr marL="109537" indent="0" eaLnBrk="1" hangingPunct="1">
              <a:buFont typeface="Georgia" panose="02040502050405020303" pitchFamily="18" charset="0"/>
              <a:buNone/>
              <a:defRPr/>
            </a:pPr>
            <a:r>
              <a:rPr lang="en-US" sz="1800" dirty="0">
                <a:solidFill>
                  <a:prstClr val="black"/>
                </a:solidFill>
                <a:latin typeface="Courier New"/>
                <a:cs typeface="Courier New"/>
              </a:rPr>
              <a:t>  {</a:t>
            </a:r>
          </a:p>
          <a:p>
            <a:pPr marL="109537" indent="0" eaLnBrk="1" hangingPunct="1">
              <a:buFont typeface="Georgia" panose="02040502050405020303" pitchFamily="18" charset="0"/>
              <a:buNone/>
              <a:defRPr/>
            </a:pPr>
            <a:r>
              <a:rPr lang="en-US" sz="1800" dirty="0">
                <a:solidFill>
                  <a:prstClr val="black"/>
                </a:solidFill>
                <a:latin typeface="Courier New"/>
                <a:cs typeface="Courier New"/>
              </a:rPr>
              <a:t>    T x; </a:t>
            </a:r>
          </a:p>
          <a:p>
            <a:pPr marL="109537" indent="0" eaLnBrk="1" hangingPunct="1">
              <a:buFont typeface="Georgia" panose="02040502050405020303" pitchFamily="18" charset="0"/>
              <a:buNone/>
              <a:defRPr/>
            </a:pPr>
            <a:r>
              <a:rPr lang="en-US" sz="1800" dirty="0">
                <a:solidFill>
                  <a:prstClr val="black"/>
                </a:solidFill>
                <a:latin typeface="Courier New"/>
                <a:cs typeface="Courier New"/>
              </a:rPr>
              <a:t>	C() </a:t>
            </a:r>
          </a:p>
          <a:p>
            <a:pPr marL="109537" indent="0" eaLnBrk="1" hangingPunct="1">
              <a:buFont typeface="Georgia" panose="02040502050405020303" pitchFamily="18" charset="0"/>
              <a:buNone/>
              <a:defRPr/>
            </a:pPr>
            <a:r>
              <a:rPr lang="en-US" sz="1800" dirty="0">
                <a:solidFill>
                  <a:prstClr val="black"/>
                </a:solidFill>
                <a:latin typeface="Courier New"/>
                <a:cs typeface="Courier New"/>
              </a:rPr>
              <a:t>	{ x= new T(); // illegal</a:t>
            </a:r>
          </a:p>
          <a:p>
            <a:pPr marL="109537" indent="0" eaLnBrk="1" hangingPunct="1">
              <a:buFont typeface="Georgia" panose="02040502050405020303" pitchFamily="18" charset="0"/>
              <a:buNone/>
              <a:defRPr/>
            </a:pPr>
            <a:r>
              <a:rPr lang="en-US" sz="1800" dirty="0">
                <a:solidFill>
                  <a:prstClr val="black"/>
                </a:solidFill>
                <a:latin typeface="Courier New"/>
                <a:cs typeface="Courier New"/>
              </a:rPr>
              <a:t>          }</a:t>
            </a:r>
          </a:p>
          <a:p>
            <a:pPr marL="109537" indent="0" eaLnBrk="1" hangingPunct="1">
              <a:buFont typeface="Georgia" panose="02040502050405020303" pitchFamily="18" charset="0"/>
              <a:buNone/>
              <a:defRPr/>
            </a:pPr>
            <a:r>
              <a:rPr lang="en-US" sz="1800" dirty="0">
                <a:solidFill>
                  <a:prstClr val="black"/>
                </a:solidFill>
                <a:latin typeface="Courier New"/>
                <a:cs typeface="Courier New"/>
              </a:rPr>
              <a:t>   }</a:t>
            </a:r>
          </a:p>
          <a:p>
            <a:pPr marL="109537" indent="0" algn="just" eaLnBrk="1" hangingPunct="1">
              <a:buFont typeface="Georgia" panose="02040502050405020303" pitchFamily="18" charset="0"/>
              <a:buNone/>
              <a:defRPr/>
            </a:pPr>
            <a:r>
              <a:rPr lang="en-US" sz="1800" dirty="0"/>
              <a:t>(iii) You can't create an array whose element type is the type parameter nor an array of type-specific generic references.</a:t>
            </a:r>
          </a:p>
          <a:p>
            <a:pPr eaLnBrk="1" hangingPunct="1">
              <a:buFont typeface="Georgia" charset="0"/>
              <a:buChar char="•"/>
              <a:defRPr/>
            </a:pPr>
            <a:r>
              <a:rPr lang="en-US" sz="1800" dirty="0"/>
              <a:t>Example:</a:t>
            </a:r>
          </a:p>
          <a:p>
            <a:pPr marL="109537" indent="0" eaLnBrk="1" hangingPunct="1">
              <a:buFont typeface="Georgia" charset="0"/>
              <a:buNone/>
              <a:defRPr/>
            </a:pPr>
            <a:r>
              <a:rPr lang="en-US" sz="1800" dirty="0">
                <a:latin typeface="Courier New"/>
                <a:cs typeface="Courier New"/>
              </a:rPr>
              <a:t>  class C&lt;T&gt; {</a:t>
            </a:r>
          </a:p>
          <a:p>
            <a:pPr marL="109537" indent="0" eaLnBrk="1" hangingPunct="1">
              <a:buFont typeface="Georgia" charset="0"/>
              <a:buNone/>
              <a:defRPr/>
            </a:pPr>
            <a:r>
              <a:rPr lang="en-US" sz="1800" dirty="0">
                <a:latin typeface="Courier New"/>
                <a:cs typeface="Courier New"/>
              </a:rPr>
              <a:t>	T[] x ;</a:t>
            </a:r>
          </a:p>
          <a:p>
            <a:pPr marL="109537" indent="0" eaLnBrk="1" hangingPunct="1">
              <a:buFont typeface="Georgia" charset="0"/>
              <a:buNone/>
              <a:defRPr/>
            </a:pPr>
            <a:r>
              <a:rPr lang="en-US" sz="1800" dirty="0">
                <a:latin typeface="Courier New"/>
                <a:cs typeface="Courier New"/>
              </a:rPr>
              <a:t>     x = new T[10]; // illegal</a:t>
            </a:r>
          </a:p>
          <a:p>
            <a:pPr marL="109537" indent="0" eaLnBrk="1" hangingPunct="1">
              <a:buFont typeface="Georgia" charset="0"/>
              <a:buNone/>
              <a:defRPr/>
            </a:pPr>
            <a:r>
              <a:rPr lang="en-US" sz="1800" dirty="0">
                <a:latin typeface="Courier New"/>
                <a:cs typeface="Courier New"/>
              </a:rPr>
              <a:t>    C&lt;String&gt;[] data= new C&lt;String&gt;[10]; // illegal</a:t>
            </a:r>
          </a:p>
          <a:p>
            <a:pPr marL="109537" indent="0" eaLnBrk="1" hangingPunct="1">
              <a:buFont typeface="Georgia" charset="0"/>
              <a:buNone/>
              <a:defRPr/>
            </a:pPr>
            <a:r>
              <a:rPr lang="en-US" sz="1800" dirty="0">
                <a:latin typeface="Courier New"/>
                <a:cs typeface="Courier New"/>
              </a:rPr>
              <a:t>    C&lt;?&gt;[] data = new C&lt;?&gt;[10]; // legal</a:t>
            </a:r>
          </a:p>
          <a:p>
            <a:pPr marL="109537" indent="0" eaLnBrk="1" hangingPunct="1">
              <a:buFont typeface="Georgia" charset="0"/>
              <a:buNone/>
              <a:defRPr/>
            </a:pPr>
            <a:r>
              <a:rPr lang="en-US" sz="2000" dirty="0">
                <a:latin typeface="Courier New"/>
                <a:cs typeface="Courier New"/>
              </a:rPr>
              <a:t>  }</a:t>
            </a:r>
          </a:p>
          <a:p>
            <a:pPr eaLnBrk="1" hangingPunct="1">
              <a:buFont typeface="Georgia" charset="0"/>
              <a:buChar char="•"/>
              <a:defRPr/>
            </a:pPr>
            <a:endParaRPr lang="en-US" dirty="0"/>
          </a:p>
        </p:txBody>
      </p:sp>
    </p:spTree>
    <p:extLst>
      <p:ext uri="{BB962C8B-B14F-4D97-AF65-F5344CB8AC3E}">
        <p14:creationId xmlns:p14="http://schemas.microsoft.com/office/powerpoint/2010/main" val="81366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 Explained</a:t>
            </a:r>
          </a:p>
        </p:txBody>
      </p:sp>
      <p:sp>
        <p:nvSpPr>
          <p:cNvPr id="17410" name="Rectangle 3"/>
          <p:cNvSpPr>
            <a:spLocks noGrp="1" noChangeArrowheads="1"/>
          </p:cNvSpPr>
          <p:nvPr>
            <p:ph idx="1"/>
          </p:nvPr>
        </p:nvSpPr>
        <p:spPr/>
        <p:txBody>
          <a:bodyPr/>
          <a:lstStyle/>
          <a:p>
            <a:pPr eaLnBrk="1" hangingPunct="1"/>
            <a:r>
              <a:rPr lang="en-US" altLang="en-US">
                <a:ea typeface="ＭＳ Ｐゴシック" panose="020B0600070205080204" pitchFamily="34" charset="-128"/>
              </a:rPr>
              <a:t>The </a:t>
            </a:r>
            <a:r>
              <a:rPr lang="en-US" altLang="en-US" b="1">
                <a:ea typeface="ＭＳ Ｐゴシック" panose="020B0600070205080204" pitchFamily="34" charset="-128"/>
              </a:rPr>
              <a:t>&lt;T&gt; </a:t>
            </a:r>
            <a:r>
              <a:rPr lang="en-US" altLang="en-US">
                <a:ea typeface="ＭＳ Ｐゴシック" panose="020B0600070205080204" pitchFamily="34" charset="-128"/>
              </a:rPr>
              <a:t>syntax indicates that </a:t>
            </a:r>
            <a:r>
              <a:rPr lang="en-US" altLang="en-US" b="1">
                <a:ea typeface="ＭＳ Ｐゴシック" panose="020B0600070205080204" pitchFamily="34" charset="-128"/>
              </a:rPr>
              <a:t>T</a:t>
            </a:r>
            <a:r>
              <a:rPr lang="en-US" altLang="en-US">
                <a:ea typeface="ＭＳ Ｐゴシック" panose="020B0600070205080204" pitchFamily="34" charset="-128"/>
              </a:rPr>
              <a:t> is a type parameter.</a:t>
            </a:r>
          </a:p>
          <a:p>
            <a:pPr eaLnBrk="1" hangingPunct="1"/>
            <a:r>
              <a:rPr lang="en-US" altLang="en-US" b="1">
                <a:ea typeface="ＭＳ Ｐゴシック" panose="020B0600070205080204" pitchFamily="34" charset="-128"/>
              </a:rPr>
              <a:t>T</a:t>
            </a:r>
            <a:r>
              <a:rPr lang="en-US" altLang="en-US">
                <a:ea typeface="ＭＳ Ｐゴシック" panose="020B0600070205080204" pitchFamily="34" charset="-128"/>
              </a:rPr>
              <a:t> is a placeholder for the actual type, which is provided when a </a:t>
            </a:r>
            <a:r>
              <a:rPr lang="en-US" altLang="en-US" b="1">
                <a:ea typeface="ＭＳ Ｐゴシック" panose="020B0600070205080204" pitchFamily="34" charset="-128"/>
              </a:rPr>
              <a:t>KVPair</a:t>
            </a:r>
            <a:r>
              <a:rPr lang="en-US" altLang="en-US">
                <a:ea typeface="ＭＳ Ｐゴシック" panose="020B0600070205080204" pitchFamily="34" charset="-128"/>
              </a:rPr>
              <a:t> object is created.</a:t>
            </a:r>
          </a:p>
          <a:p>
            <a:pPr eaLnBrk="1" hangingPunct="1"/>
            <a:r>
              <a:rPr lang="en-US" altLang="en-US">
                <a:ea typeface="ＭＳ Ｐゴシック" panose="020B0600070205080204" pitchFamily="34" charset="-128"/>
              </a:rPr>
              <a:t>Use of generics allows us to avoid the type casting.</a:t>
            </a:r>
          </a:p>
          <a:p>
            <a:pPr eaLnBrk="1" hangingPunct="1"/>
            <a:r>
              <a:rPr lang="en-US" altLang="en-US">
                <a:ea typeface="ＭＳ Ｐゴシック" panose="020B0600070205080204" pitchFamily="34" charset="-128"/>
              </a:rPr>
              <a:t>That is, generics makes type casts automatic and implicit, and therefore add type safety.</a:t>
            </a:r>
          </a:p>
        </p:txBody>
      </p:sp>
      <p:sp>
        <p:nvSpPr>
          <p:cNvPr id="17411"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27670394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8163" y="517525"/>
            <a:ext cx="8229600" cy="1066800"/>
          </a:xfrm>
        </p:spPr>
        <p:txBody>
          <a:bodyPr/>
          <a:lstStyle/>
          <a:p>
            <a:pPr eaLnBrk="1" hangingPunct="1"/>
            <a:r>
              <a:rPr lang="en-US" altLang="en-US">
                <a:ea typeface="ＭＳ Ｐゴシック" panose="020B0600070205080204" pitchFamily="34" charset="-128"/>
              </a:rPr>
              <a:t>More Generic Restrictions</a:t>
            </a:r>
          </a:p>
        </p:txBody>
      </p:sp>
      <p:sp>
        <p:nvSpPr>
          <p:cNvPr id="13314" name="Rectangle 3"/>
          <p:cNvSpPr>
            <a:spLocks noGrp="1" noChangeArrowheads="1"/>
          </p:cNvSpPr>
          <p:nvPr>
            <p:ph idx="1"/>
          </p:nvPr>
        </p:nvSpPr>
        <p:spPr>
          <a:xfrm>
            <a:off x="309563" y="1371600"/>
            <a:ext cx="8686800" cy="4324350"/>
          </a:xfrm>
        </p:spPr>
        <p:txBody>
          <a:bodyPr>
            <a:normAutofit/>
          </a:bodyPr>
          <a:lstStyle/>
          <a:p>
            <a:pPr marL="109537" indent="0" algn="just">
              <a:buNone/>
              <a:defRPr/>
            </a:pPr>
            <a:r>
              <a:rPr lang="en-US" dirty="0"/>
              <a:t>(iv) Generic Exception Restriction:</a:t>
            </a:r>
          </a:p>
          <a:p>
            <a:pPr marL="109537" indent="0" algn="just">
              <a:buNone/>
              <a:defRPr/>
            </a:pPr>
            <a:r>
              <a:rPr lang="en-US" dirty="0"/>
              <a:t> A generic class cannot extend </a:t>
            </a:r>
            <a:r>
              <a:rPr lang="en-US" dirty="0" err="1"/>
              <a:t>Throwable</a:t>
            </a:r>
            <a:r>
              <a:rPr lang="en-US" dirty="0"/>
              <a:t>. This means that you cannot create generic exception classes. </a:t>
            </a:r>
          </a:p>
        </p:txBody>
      </p:sp>
    </p:spTree>
    <p:extLst>
      <p:ext uri="{BB962C8B-B14F-4D97-AF65-F5344CB8AC3E}">
        <p14:creationId xmlns:p14="http://schemas.microsoft.com/office/powerpoint/2010/main" val="2089706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66800" y="228600"/>
            <a:ext cx="6477000" cy="609600"/>
          </a:xfrm>
        </p:spPr>
        <p:txBody>
          <a:bodyPr>
            <a:normAutofit fontScale="90000"/>
          </a:bodyPr>
          <a:lstStyle/>
          <a:p>
            <a:r>
              <a:rPr lang="en-US" dirty="0"/>
              <a:t>Self Test</a:t>
            </a:r>
            <a:endParaRPr lang="en-US" altLang="en-US" dirty="0">
              <a:ea typeface="ＭＳ Ｐゴシック" panose="020B0600070205080204" pitchFamily="34" charset="-128"/>
            </a:endParaRPr>
          </a:p>
        </p:txBody>
      </p:sp>
      <p:sp>
        <p:nvSpPr>
          <p:cNvPr id="13314" name="Rectangle 3"/>
          <p:cNvSpPr>
            <a:spLocks noGrp="1" noChangeArrowheads="1"/>
          </p:cNvSpPr>
          <p:nvPr>
            <p:ph idx="1"/>
          </p:nvPr>
        </p:nvSpPr>
        <p:spPr>
          <a:xfrm>
            <a:off x="304800" y="1295400"/>
            <a:ext cx="8229600" cy="4324350"/>
          </a:xfrm>
        </p:spPr>
        <p:txBody>
          <a:bodyPr>
            <a:normAutofit fontScale="70000" lnSpcReduction="20000"/>
          </a:bodyPr>
          <a:lstStyle/>
          <a:p>
            <a:pPr marL="623887" indent="-514350" algn="just">
              <a:buAutoNum type="arabicPeriod"/>
              <a:defRPr/>
            </a:pPr>
            <a:r>
              <a:rPr lang="en-US" dirty="0"/>
              <a:t>Can a primitive type be used as a type argument in Generics?</a:t>
            </a:r>
          </a:p>
          <a:p>
            <a:pPr marL="623887" indent="-514350" algn="just">
              <a:buAutoNum type="arabicPeriod"/>
              <a:defRPr/>
            </a:pPr>
            <a:r>
              <a:rPr lang="en-US" dirty="0"/>
              <a:t>Show how to declare a class called </a:t>
            </a:r>
            <a:r>
              <a:rPr lang="en-US" dirty="0" err="1"/>
              <a:t>FlightSched</a:t>
            </a:r>
            <a:r>
              <a:rPr lang="en-US" dirty="0"/>
              <a:t> that takes two generic parameters.</a:t>
            </a:r>
          </a:p>
          <a:p>
            <a:pPr marL="623887" indent="-514350" algn="just">
              <a:buAutoNum type="arabicPeriod"/>
              <a:defRPr/>
            </a:pPr>
            <a:r>
              <a:rPr lang="en-US" dirty="0"/>
              <a:t>Beginning with your answer to </a:t>
            </a:r>
            <a:r>
              <a:rPr lang="en-US"/>
              <a:t>question 2, </a:t>
            </a:r>
            <a:r>
              <a:rPr lang="en-US" dirty="0"/>
              <a:t>change </a:t>
            </a:r>
            <a:r>
              <a:rPr lang="en-US" dirty="0" err="1"/>
              <a:t>FlightSched’s</a:t>
            </a:r>
            <a:r>
              <a:rPr lang="en-US" dirty="0"/>
              <a:t> second type parameter so that it must extend Thread.</a:t>
            </a:r>
          </a:p>
          <a:p>
            <a:pPr marL="623887" indent="-514350" algn="just">
              <a:buAutoNum type="arabicPeriod"/>
              <a:defRPr/>
            </a:pPr>
            <a:r>
              <a:rPr lang="en-US" dirty="0"/>
              <a:t>Now, change </a:t>
            </a:r>
            <a:r>
              <a:rPr lang="en-US" dirty="0" err="1"/>
              <a:t>FlightSched</a:t>
            </a:r>
            <a:r>
              <a:rPr lang="en-US" dirty="0"/>
              <a:t> so that its second type parameter must be a subclass of its first type parameter.</a:t>
            </a:r>
          </a:p>
          <a:p>
            <a:pPr marL="623887" indent="-514350" algn="just">
              <a:buAutoNum type="arabicPeriod"/>
              <a:defRPr/>
            </a:pPr>
            <a:r>
              <a:rPr lang="en-US" dirty="0"/>
              <a:t>As it relates to generics, what is the ? and what does it do?</a:t>
            </a:r>
          </a:p>
          <a:p>
            <a:pPr marL="623887" indent="-514350" algn="just">
              <a:buAutoNum type="arabicPeriod"/>
              <a:defRPr/>
            </a:pPr>
            <a:r>
              <a:rPr lang="en-US" dirty="0"/>
              <a:t>Can the wildcard argument be bounded?</a:t>
            </a:r>
          </a:p>
          <a:p>
            <a:pPr marL="623887" indent="-514350" algn="just">
              <a:buAutoNum type="arabicPeriod"/>
              <a:defRPr/>
            </a:pPr>
            <a:r>
              <a:rPr lang="en-US" dirty="0"/>
              <a:t>A generic method called </a:t>
            </a:r>
            <a:r>
              <a:rPr lang="en-US" dirty="0" err="1"/>
              <a:t>MyGen</a:t>
            </a:r>
            <a:r>
              <a:rPr lang="en-US" dirty="0"/>
              <a:t>( ) has one type parameter. Furthermore, </a:t>
            </a:r>
            <a:r>
              <a:rPr lang="en-US" dirty="0" err="1"/>
              <a:t>MyGen</a:t>
            </a:r>
            <a:r>
              <a:rPr lang="en-US" dirty="0"/>
              <a:t>( ) has one parameter whose type is that of the type parameter. It also returns an object of that type parameter. Show how to declare </a:t>
            </a:r>
            <a:r>
              <a:rPr lang="en-US" dirty="0" err="1"/>
              <a:t>MyGen</a:t>
            </a:r>
            <a:r>
              <a:rPr lang="en-US" dirty="0"/>
              <a:t>( ).</a:t>
            </a:r>
            <a:endParaRPr lang="en-US" sz="2000" dirty="0">
              <a:latin typeface="Courier New"/>
              <a:cs typeface="Courier New"/>
            </a:endParaRPr>
          </a:p>
        </p:txBody>
      </p:sp>
      <p:sp>
        <p:nvSpPr>
          <p:cNvPr id="31748"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205245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Another Generics Example</a:t>
            </a:r>
          </a:p>
        </p:txBody>
      </p:sp>
      <p:sp>
        <p:nvSpPr>
          <p:cNvPr id="6" name="Content Placeholder 5"/>
          <p:cNvSpPr>
            <a:spLocks noGrp="1"/>
          </p:cNvSpPr>
          <p:nvPr>
            <p:ph idx="1"/>
          </p:nvPr>
        </p:nvSpPr>
        <p:spPr/>
        <p:txBody>
          <a:bodyPr/>
          <a:lstStyle/>
          <a:p>
            <a:endParaRPr lang="en-IN"/>
          </a:p>
        </p:txBody>
      </p:sp>
      <p:pic>
        <p:nvPicPr>
          <p:cNvPr id="7" name="Picture 6"/>
          <p:cNvPicPr>
            <a:picLocks noChangeAspect="1"/>
          </p:cNvPicPr>
          <p:nvPr/>
        </p:nvPicPr>
        <p:blipFill>
          <a:blip r:embed="rId2"/>
          <a:stretch>
            <a:fillRect/>
          </a:stretch>
        </p:blipFill>
        <p:spPr>
          <a:xfrm>
            <a:off x="990600" y="2657474"/>
            <a:ext cx="6781800" cy="2752726"/>
          </a:xfrm>
          <a:prstGeom prst="rect">
            <a:avLst/>
          </a:prstGeom>
        </p:spPr>
      </p:pic>
    </p:spTree>
    <p:extLst>
      <p:ext uri="{BB962C8B-B14F-4D97-AF65-F5344CB8AC3E}">
        <p14:creationId xmlns:p14="http://schemas.microsoft.com/office/powerpoint/2010/main" val="245995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09600" y="381000"/>
            <a:ext cx="7924800" cy="5410199"/>
          </a:xfrm>
          <a:prstGeom prst="rect">
            <a:avLst/>
          </a:prstGeom>
        </p:spPr>
      </p:pic>
    </p:spTree>
    <p:extLst>
      <p:ext uri="{BB962C8B-B14F-4D97-AF65-F5344CB8AC3E}">
        <p14:creationId xmlns:p14="http://schemas.microsoft.com/office/powerpoint/2010/main" val="214500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274638"/>
            <a:ext cx="8153400" cy="6354762"/>
          </a:xfrm>
          <a:prstGeom prst="rect">
            <a:avLst/>
          </a:prstGeom>
        </p:spPr>
      </p:pic>
    </p:spTree>
    <p:extLst>
      <p:ext uri="{BB962C8B-B14F-4D97-AF65-F5344CB8AC3E}">
        <p14:creationId xmlns:p14="http://schemas.microsoft.com/office/powerpoint/2010/main" val="2890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71600" y="1981200"/>
            <a:ext cx="6553200" cy="3581400"/>
          </a:xfrm>
          <a:prstGeom prst="rect">
            <a:avLst/>
          </a:prstGeom>
        </p:spPr>
      </p:pic>
    </p:spTree>
    <p:extLst>
      <p:ext uri="{BB962C8B-B14F-4D97-AF65-F5344CB8AC3E}">
        <p14:creationId xmlns:p14="http://schemas.microsoft.com/office/powerpoint/2010/main" val="368501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3AF39946B596409855239E2FCD1EF0" ma:contentTypeVersion="2" ma:contentTypeDescription="Create a new document." ma:contentTypeScope="" ma:versionID="a2d191fc8862af482744ebef7d00e23b">
  <xsd:schema xmlns:xsd="http://www.w3.org/2001/XMLSchema" xmlns:xs="http://www.w3.org/2001/XMLSchema" xmlns:p="http://schemas.microsoft.com/office/2006/metadata/properties" xmlns:ns2="de1695f4-fa39-428e-85ed-f293aac0b6d8" targetNamespace="http://schemas.microsoft.com/office/2006/metadata/properties" ma:root="true" ma:fieldsID="cca9534bf7dce2a99a98e514cae35687" ns2:_="">
    <xsd:import namespace="de1695f4-fa39-428e-85ed-f293aac0b6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1695f4-fa39-428e-85ed-f293aac0b6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F924D1-85C7-448A-91DC-03FBAD006E44}"/>
</file>

<file path=customXml/itemProps2.xml><?xml version="1.0" encoding="utf-8"?>
<ds:datastoreItem xmlns:ds="http://schemas.openxmlformats.org/officeDocument/2006/customXml" ds:itemID="{D8E2DC11-BAD2-461C-A985-0497B228B3AA}"/>
</file>

<file path=customXml/itemProps3.xml><?xml version="1.0" encoding="utf-8"?>
<ds:datastoreItem xmlns:ds="http://schemas.openxmlformats.org/officeDocument/2006/customXml" ds:itemID="{E4A77179-60BD-4B89-8956-76A0069E8C60}"/>
</file>

<file path=docProps/app.xml><?xml version="1.0" encoding="utf-8"?>
<Properties xmlns="http://schemas.openxmlformats.org/officeDocument/2006/extended-properties" xmlns:vt="http://schemas.openxmlformats.org/officeDocument/2006/docPropsVTypes">
  <TotalTime>391</TotalTime>
  <Words>2268</Words>
  <Application>Microsoft Office PowerPoint</Application>
  <PresentationFormat>On-screen Show (4:3)</PresentationFormat>
  <Paragraphs>217</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Book Antiqua</vt:lpstr>
      <vt:lpstr>Calibri</vt:lpstr>
      <vt:lpstr>Courier New</vt:lpstr>
      <vt:lpstr>Georgia</vt:lpstr>
      <vt:lpstr>Times New Roman</vt:lpstr>
      <vt:lpstr>Wingdings</vt:lpstr>
      <vt:lpstr>Office Theme</vt:lpstr>
      <vt:lpstr>Chapter 14</vt:lpstr>
      <vt:lpstr>Generics (Parameterized Types)</vt:lpstr>
      <vt:lpstr>Example Without Generics</vt:lpstr>
      <vt:lpstr>Example with Generics</vt:lpstr>
      <vt:lpstr>Example Explained</vt:lpstr>
      <vt:lpstr> Another Generics Example</vt:lpstr>
      <vt:lpstr>PowerPoint Presentation</vt:lpstr>
      <vt:lpstr>PowerPoint Presentation</vt:lpstr>
      <vt:lpstr>PowerPoint Presentation</vt:lpstr>
      <vt:lpstr> Generics Work Only with Reference Types</vt:lpstr>
      <vt:lpstr> Generic Types Differ Based on Their  Type Arguments</vt:lpstr>
      <vt:lpstr>Generics with two Type Parameters</vt:lpstr>
      <vt:lpstr> The General Form of a Generic Class</vt:lpstr>
      <vt:lpstr> Bounded Types </vt:lpstr>
      <vt:lpstr>PowerPoint Presentation</vt:lpstr>
      <vt:lpstr>PowerPoint Presentation</vt:lpstr>
      <vt:lpstr>Bounded Types</vt:lpstr>
      <vt:lpstr>Bounded Types Explained</vt:lpstr>
      <vt:lpstr>PowerPoint Presentation</vt:lpstr>
      <vt:lpstr>PowerPoint Presentation</vt:lpstr>
      <vt:lpstr>PowerPoint Presentation</vt:lpstr>
      <vt:lpstr>PowerPoint Presentation</vt:lpstr>
      <vt:lpstr>PowerPoint Presentation</vt:lpstr>
      <vt:lpstr>PowerPoint Presentation</vt:lpstr>
      <vt:lpstr> Using Wildcard Arguments</vt:lpstr>
      <vt:lpstr> Using Wildcard Arguments</vt:lpstr>
      <vt:lpstr>Using Wildcard Arguments</vt:lpstr>
      <vt:lpstr>Using Wildcard Arguments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 Methods</vt:lpstr>
      <vt:lpstr>PowerPoint Presentation</vt:lpstr>
      <vt:lpstr>PowerPoint Presentation</vt:lpstr>
      <vt:lpstr>Generic Constructor</vt:lpstr>
      <vt:lpstr>Generic Constructor</vt:lpstr>
      <vt:lpstr>Inheritance and Generics</vt:lpstr>
      <vt:lpstr>Interfaces and Generics</vt:lpstr>
      <vt:lpstr>Interfaces and Generics</vt:lpstr>
      <vt:lpstr>Interfaces and Generics</vt:lpstr>
      <vt:lpstr>Interfaces and Generics</vt:lpstr>
      <vt:lpstr>Interfaces and Generics</vt:lpstr>
      <vt:lpstr>Interfaces and Generics</vt:lpstr>
      <vt:lpstr>Generic Restrictions</vt:lpstr>
      <vt:lpstr>More Generic Restrictions</vt:lpstr>
      <vt:lpstr>More Generic Restrictions</vt:lpstr>
      <vt:lpstr>Self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Chidananda Acharya [MAHE-MIT]</cp:lastModifiedBy>
  <cp:revision>29</cp:revision>
  <dcterms:created xsi:type="dcterms:W3CDTF">2017-09-20T23:57:21Z</dcterms:created>
  <dcterms:modified xsi:type="dcterms:W3CDTF">2020-10-27T02:27:31Z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0x0101001D3AF39946B596409855239E2FCD1EF0</vt:lpwstr>
  </property>
</Properties>
</file>