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2" r:id="rId1"/>
  </p:sldMasterIdLst>
  <p:sldIdLst>
    <p:sldId id="256" r:id="rId2"/>
    <p:sldId id="257" r:id="rId3"/>
    <p:sldId id="258" r:id="rId4"/>
    <p:sldId id="259" r:id="rId5"/>
    <p:sldId id="260" r:id="rId6"/>
    <p:sldId id="271" r:id="rId7"/>
    <p:sldId id="273" r:id="rId8"/>
    <p:sldId id="272" r:id="rId9"/>
    <p:sldId id="261" r:id="rId10"/>
    <p:sldId id="262" r:id="rId11"/>
    <p:sldId id="263" r:id="rId12"/>
    <p:sldId id="274" r:id="rId13"/>
    <p:sldId id="275"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44" autoAdjust="0"/>
    <p:restoredTop sz="94660"/>
  </p:normalViewPr>
  <p:slideViewPr>
    <p:cSldViewPr snapToGrid="0">
      <p:cViewPr>
        <p:scale>
          <a:sx n="73" d="100"/>
          <a:sy n="73" d="100"/>
        </p:scale>
        <p:origin x="95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9/13/2023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92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60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6738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3999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9741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5347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0843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2457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541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380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9410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994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446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984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45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234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874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9/13/2023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8334020"/>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B1AFF-9301-23AB-3541-84EE194DB430}"/>
              </a:ext>
            </a:extLst>
          </p:cNvPr>
          <p:cNvSpPr>
            <a:spLocks noGrp="1"/>
          </p:cNvSpPr>
          <p:nvPr>
            <p:ph type="ctrTitle"/>
          </p:nvPr>
        </p:nvSpPr>
        <p:spPr>
          <a:xfrm>
            <a:off x="1317813" y="188260"/>
            <a:ext cx="9737040" cy="2348752"/>
          </a:xfrm>
        </p:spPr>
        <p:txBody>
          <a:bodyPr>
            <a:normAutofit/>
          </a:bodyPr>
          <a:lstStyle/>
          <a:p>
            <a:r>
              <a:rPr lang="en-US" sz="3600" dirty="0" smtClean="0">
                <a:latin typeface="Times New Roman" panose="02020603050405020304" pitchFamily="18" charset="0"/>
                <a:cs typeface="Times New Roman" panose="02020603050405020304" pitchFamily="18" charset="0"/>
              </a:rPr>
              <a:t>ANN Based MPPT Applied To Solar Powered</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Water Pumping System Using Induction Motor</a:t>
            </a:r>
            <a:r>
              <a:rPr lang="en-US" sz="3600" dirty="0"/>
              <a:t/>
            </a:r>
            <a:endParaRPr lang="en-IN" sz="3600" dirty="0">
              <a:solidFill>
                <a:srgbClr val="0070C0"/>
              </a:solidFill>
            </a:endParaRPr>
          </a:p>
        </p:txBody>
      </p:sp>
      <p:sp>
        <p:nvSpPr>
          <p:cNvPr id="3" name="Subtitle 2">
            <a:extLst>
              <a:ext uri="{FF2B5EF4-FFF2-40B4-BE49-F238E27FC236}">
                <a16:creationId xmlns:a16="http://schemas.microsoft.com/office/drawing/2014/main" xmlns="" id="{DF84AACD-0436-E64F-69B1-2E252C7E4C83}"/>
              </a:ext>
            </a:extLst>
          </p:cNvPr>
          <p:cNvSpPr>
            <a:spLocks noGrp="1"/>
          </p:cNvSpPr>
          <p:nvPr>
            <p:ph type="subTitle" idx="1"/>
          </p:nvPr>
        </p:nvSpPr>
        <p:spPr>
          <a:xfrm>
            <a:off x="-721063" y="2716072"/>
            <a:ext cx="6246652" cy="977621"/>
          </a:xfrm>
        </p:spPr>
        <p:txBody>
          <a:bodyPr/>
          <a:lstStyle/>
          <a:p>
            <a:r>
              <a:rPr lang="en-IN" sz="2400" b="1" smtClean="0"/>
              <a:t>  Guide: </a:t>
            </a:r>
            <a:r>
              <a:rPr lang="en-IN" sz="2400" b="1" dirty="0" err="1" smtClean="0"/>
              <a:t>Mr.Gundu</a:t>
            </a:r>
            <a:r>
              <a:rPr lang="en-IN" sz="2400" b="1" dirty="0" smtClean="0"/>
              <a:t> </a:t>
            </a:r>
            <a:r>
              <a:rPr lang="en-IN" sz="2400" b="1" dirty="0" err="1" smtClean="0"/>
              <a:t>Venu</a:t>
            </a:r>
            <a:endParaRPr lang="en-IN" sz="2400" b="1" dirty="0"/>
          </a:p>
        </p:txBody>
      </p:sp>
      <p:sp>
        <p:nvSpPr>
          <p:cNvPr id="4" name="TextBox 3">
            <a:extLst>
              <a:ext uri="{FF2B5EF4-FFF2-40B4-BE49-F238E27FC236}">
                <a16:creationId xmlns:a16="http://schemas.microsoft.com/office/drawing/2014/main" xmlns="" id="{CBDBAC11-38FC-1881-ACEE-6DE8745C0C1A}"/>
              </a:ext>
            </a:extLst>
          </p:cNvPr>
          <p:cNvSpPr txBox="1"/>
          <p:nvPr/>
        </p:nvSpPr>
        <p:spPr>
          <a:xfrm>
            <a:off x="7324165" y="3872753"/>
            <a:ext cx="4634753" cy="1785104"/>
          </a:xfrm>
          <a:prstGeom prst="rect">
            <a:avLst/>
          </a:prstGeom>
          <a:noFill/>
        </p:spPr>
        <p:txBody>
          <a:bodyPr wrap="square" rtlCol="0">
            <a:spAutoFit/>
          </a:bodyPr>
          <a:lstStyle/>
          <a:p>
            <a:r>
              <a:rPr lang="en-IN" sz="2200" b="1" i="1" u="sng" dirty="0" smtClean="0">
                <a:latin typeface="Times New Roman" panose="02020603050405020304" pitchFamily="18" charset="0"/>
                <a:cs typeface="Times New Roman" panose="02020603050405020304" pitchFamily="18" charset="0"/>
              </a:rPr>
              <a:t>BATCH-13</a:t>
            </a:r>
          </a:p>
          <a:p>
            <a:r>
              <a:rPr lang="en-IN" sz="2200" i="1" dirty="0" err="1" smtClean="0">
                <a:latin typeface="Times New Roman" panose="02020603050405020304" pitchFamily="18" charset="0"/>
                <a:cs typeface="Times New Roman" panose="02020603050405020304" pitchFamily="18" charset="0"/>
              </a:rPr>
              <a:t>Somisetty</a:t>
            </a:r>
            <a:r>
              <a:rPr lang="en-IN" sz="2200" i="1" dirty="0" smtClean="0">
                <a:latin typeface="Times New Roman" panose="02020603050405020304" pitchFamily="18" charset="0"/>
                <a:cs typeface="Times New Roman" panose="02020603050405020304" pitchFamily="18" charset="0"/>
              </a:rPr>
              <a:t> </a:t>
            </a:r>
            <a:r>
              <a:rPr lang="en-IN" sz="2200" i="1" dirty="0" err="1" smtClean="0">
                <a:latin typeface="Times New Roman" panose="02020603050405020304" pitchFamily="18" charset="0"/>
                <a:cs typeface="Times New Roman" panose="02020603050405020304" pitchFamily="18" charset="0"/>
              </a:rPr>
              <a:t>Sharath</a:t>
            </a:r>
            <a:r>
              <a:rPr lang="en-IN" sz="2200" i="1" dirty="0" smtClean="0">
                <a:latin typeface="Times New Roman" panose="02020603050405020304" pitchFamily="18" charset="0"/>
                <a:cs typeface="Times New Roman" panose="02020603050405020304" pitchFamily="18" charset="0"/>
              </a:rPr>
              <a:t> Kumar-21J45A0236</a:t>
            </a:r>
          </a:p>
          <a:p>
            <a:r>
              <a:rPr lang="en-IN" sz="2200" i="1" dirty="0" err="1" smtClean="0">
                <a:latin typeface="Times New Roman" panose="02020603050405020304" pitchFamily="18" charset="0"/>
                <a:cs typeface="Times New Roman" panose="02020603050405020304" pitchFamily="18" charset="0"/>
              </a:rPr>
              <a:t>Pagadala</a:t>
            </a:r>
            <a:r>
              <a:rPr lang="en-IN" sz="2200" i="1" dirty="0" smtClean="0">
                <a:latin typeface="Times New Roman" panose="02020603050405020304" pitchFamily="18" charset="0"/>
                <a:cs typeface="Times New Roman" panose="02020603050405020304" pitchFamily="18" charset="0"/>
              </a:rPr>
              <a:t> </a:t>
            </a:r>
            <a:r>
              <a:rPr lang="en-IN" sz="2200" i="1" dirty="0" err="1" smtClean="0">
                <a:latin typeface="Times New Roman" panose="02020603050405020304" pitchFamily="18" charset="0"/>
                <a:cs typeface="Times New Roman" panose="02020603050405020304" pitchFamily="18" charset="0"/>
              </a:rPr>
              <a:t>Navya</a:t>
            </a:r>
            <a:r>
              <a:rPr lang="en-IN" sz="2200" i="1" dirty="0" smtClean="0">
                <a:latin typeface="Times New Roman" panose="02020603050405020304" pitchFamily="18" charset="0"/>
                <a:cs typeface="Times New Roman" panose="02020603050405020304" pitchFamily="18" charset="0"/>
              </a:rPr>
              <a:t> Sree-20J41A0268</a:t>
            </a:r>
          </a:p>
          <a:p>
            <a:r>
              <a:rPr lang="en-IN" sz="2200" i="1" dirty="0" smtClean="0">
                <a:latin typeface="Times New Roman" panose="02020603050405020304" pitchFamily="18" charset="0"/>
                <a:cs typeface="Times New Roman" panose="02020603050405020304" pitchFamily="18" charset="0"/>
              </a:rPr>
              <a:t>N.Manindra-18J41A0240</a:t>
            </a:r>
          </a:p>
          <a:p>
            <a:r>
              <a:rPr lang="en-IN" sz="2000" i="1" dirty="0" err="1" smtClean="0">
                <a:latin typeface="Times New Roman" panose="02020603050405020304" pitchFamily="18" charset="0"/>
                <a:cs typeface="Times New Roman" panose="02020603050405020304" pitchFamily="18" charset="0"/>
              </a:rPr>
              <a:t>Rontala</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Sai</a:t>
            </a:r>
            <a:r>
              <a:rPr lang="en-IN" sz="2000" i="1" dirty="0" smtClean="0">
                <a:latin typeface="Times New Roman" panose="02020603050405020304" pitchFamily="18" charset="0"/>
                <a:cs typeface="Times New Roman" panose="02020603050405020304" pitchFamily="18" charset="0"/>
              </a:rPr>
              <a:t> </a:t>
            </a:r>
            <a:r>
              <a:rPr lang="en-IN" sz="2000" i="1" dirty="0" err="1" smtClean="0">
                <a:latin typeface="Times New Roman" panose="02020603050405020304" pitchFamily="18" charset="0"/>
                <a:cs typeface="Times New Roman" panose="02020603050405020304" pitchFamily="18" charset="0"/>
              </a:rPr>
              <a:t>Charan</a:t>
            </a:r>
            <a:r>
              <a:rPr lang="en-IN" sz="2000" i="1" dirty="0" smtClean="0">
                <a:latin typeface="Times New Roman" panose="02020603050405020304" pitchFamily="18" charset="0"/>
                <a:cs typeface="Times New Roman" panose="02020603050405020304" pitchFamily="18" charset="0"/>
              </a:rPr>
              <a:t> Reddy</a:t>
            </a:r>
            <a:r>
              <a:rPr lang="en-IN" sz="2200" i="1" dirty="0" smtClean="0">
                <a:latin typeface="Times New Roman" panose="02020603050405020304" pitchFamily="18" charset="0"/>
                <a:cs typeface="Times New Roman" panose="02020603050405020304" pitchFamily="18" charset="0"/>
              </a:rPr>
              <a:t>-21J45A0234</a:t>
            </a:r>
            <a:endParaRPr lang="en-I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28849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94830-FCB1-B45B-6E45-80D7CAEC7D6F}"/>
              </a:ext>
            </a:extLst>
          </p:cNvPr>
          <p:cNvSpPr>
            <a:spLocks noGrp="1"/>
          </p:cNvSpPr>
          <p:nvPr>
            <p:ph type="title"/>
          </p:nvPr>
        </p:nvSpPr>
        <p:spPr>
          <a:xfrm>
            <a:off x="1484312" y="685800"/>
            <a:ext cx="5752512" cy="1752599"/>
          </a:xfrm>
        </p:spPr>
        <p:txBody>
          <a:bodyPr/>
          <a:lstStyle/>
          <a:p>
            <a:r>
              <a:rPr lang="en-US" sz="3200" dirty="0">
                <a:solidFill>
                  <a:srgbClr val="0070C0"/>
                </a:solidFill>
                <a:latin typeface="Times New Roman" pitchFamily="18" charset="0"/>
                <a:ea typeface="Calibri"/>
                <a:cs typeface="Times New Roman" pitchFamily="18" charset="0"/>
              </a:rPr>
              <a:t>SOFTWARE REQUIREMENTS</a:t>
            </a:r>
            <a:endParaRPr lang="en-IN" dirty="0">
              <a:solidFill>
                <a:srgbClr val="0070C0"/>
              </a:solidFill>
            </a:endParaRPr>
          </a:p>
        </p:txBody>
      </p:sp>
      <p:sp>
        <p:nvSpPr>
          <p:cNvPr id="3" name="Content Placeholder 2">
            <a:extLst>
              <a:ext uri="{FF2B5EF4-FFF2-40B4-BE49-F238E27FC236}">
                <a16:creationId xmlns:a16="http://schemas.microsoft.com/office/drawing/2014/main" xmlns="" id="{1C30B1CD-646F-B0FA-B5FC-1448C5299D6F}"/>
              </a:ext>
            </a:extLst>
          </p:cNvPr>
          <p:cNvSpPr>
            <a:spLocks noGrp="1"/>
          </p:cNvSpPr>
          <p:nvPr>
            <p:ph idx="1"/>
          </p:nvPr>
        </p:nvSpPr>
        <p:spPr/>
        <p:txBody>
          <a:bodyPr/>
          <a:lstStyle/>
          <a:p>
            <a:pPr marR="0" lvl="0">
              <a:lnSpc>
                <a:spcPct val="150000"/>
              </a:lnSpc>
              <a:spcBef>
                <a:spcPts val="0"/>
              </a:spcBef>
              <a:spcAft>
                <a:spcPts val="0"/>
              </a:spcAft>
              <a:buFont typeface="Wingdings" panose="05000000000000000000" pitchFamily="2" charset="2"/>
              <a:buChar char="q"/>
            </a:pPr>
            <a:r>
              <a:rPr lang="en-US" sz="2000" dirty="0">
                <a:latin typeface="Times New Roman" pitchFamily="18" charset="0"/>
                <a:ea typeface="Calibri"/>
                <a:cs typeface="Times New Roman" pitchFamily="18" charset="0"/>
              </a:rPr>
              <a:t>MATLAB 2009a</a:t>
            </a:r>
          </a:p>
          <a:p>
            <a:pPr marR="0" lvl="0">
              <a:lnSpc>
                <a:spcPct val="150000"/>
              </a:lnSpc>
              <a:spcBef>
                <a:spcPts val="0"/>
              </a:spcBef>
              <a:spcAft>
                <a:spcPts val="0"/>
              </a:spcAft>
              <a:buFont typeface="Wingdings" panose="05000000000000000000" pitchFamily="2" charset="2"/>
              <a:buChar char="q"/>
            </a:pPr>
            <a:r>
              <a:rPr lang="en-US" sz="2000" dirty="0">
                <a:latin typeface="Times New Roman" pitchFamily="18" charset="0"/>
                <a:ea typeface="Calibri"/>
                <a:cs typeface="Times New Roman" pitchFamily="18" charset="0"/>
              </a:rPr>
              <a:t>SIMULINK</a:t>
            </a:r>
          </a:p>
          <a:p>
            <a:pPr marR="0" lvl="0">
              <a:lnSpc>
                <a:spcPct val="150000"/>
              </a:lnSpc>
              <a:spcBef>
                <a:spcPts val="0"/>
              </a:spcBef>
              <a:spcAft>
                <a:spcPts val="0"/>
              </a:spcAft>
              <a:buFont typeface="Wingdings" panose="05000000000000000000" pitchFamily="2" charset="2"/>
              <a:buChar char="q"/>
            </a:pPr>
            <a:r>
              <a:rPr lang="en-US" sz="2000" dirty="0">
                <a:latin typeface="Times New Roman" pitchFamily="18" charset="0"/>
                <a:ea typeface="Calibri"/>
                <a:cs typeface="Times New Roman" pitchFamily="18" charset="0"/>
              </a:rPr>
              <a:t>SIM POWER SYSTEM</a:t>
            </a:r>
          </a:p>
          <a:p>
            <a:pPr marR="0" lvl="0">
              <a:lnSpc>
                <a:spcPct val="150000"/>
              </a:lnSpc>
              <a:spcBef>
                <a:spcPts val="0"/>
              </a:spcBef>
              <a:spcAft>
                <a:spcPts val="0"/>
              </a:spcAft>
              <a:buFont typeface="Wingdings" panose="05000000000000000000" pitchFamily="2" charset="2"/>
              <a:buChar char="q"/>
            </a:pPr>
            <a:endParaRPr lang="en-US" sz="2000" dirty="0">
              <a:latin typeface="Times New Roman" pitchFamily="18" charset="0"/>
              <a:ea typeface="Calibri"/>
              <a:cs typeface="Times New Roman" pitchFamily="18" charset="0"/>
            </a:endParaRPr>
          </a:p>
          <a:p>
            <a:pPr marL="0" indent="0">
              <a:buNone/>
            </a:pPr>
            <a:endParaRPr lang="en-IN" dirty="0"/>
          </a:p>
        </p:txBody>
      </p:sp>
      <p:pic>
        <p:nvPicPr>
          <p:cNvPr id="9" name="Picture 8">
            <a:extLst>
              <a:ext uri="{FF2B5EF4-FFF2-40B4-BE49-F238E27FC236}">
                <a16:creationId xmlns:a16="http://schemas.microsoft.com/office/drawing/2014/main" xmlns="" id="{ADAECF7E-8BD7-A860-BEE2-34FFC2D9DB86}"/>
              </a:ext>
            </a:extLst>
          </p:cNvPr>
          <p:cNvPicPr>
            <a:picLocks noChangeAspect="1"/>
          </p:cNvPicPr>
          <p:nvPr/>
        </p:nvPicPr>
        <p:blipFill>
          <a:blip r:embed="rId2"/>
          <a:stretch>
            <a:fillRect/>
          </a:stretch>
        </p:blipFill>
        <p:spPr>
          <a:xfrm>
            <a:off x="7680262" y="1439522"/>
            <a:ext cx="3324225" cy="4761379"/>
          </a:xfrm>
          <a:prstGeom prst="rect">
            <a:avLst/>
          </a:prstGeom>
        </p:spPr>
      </p:pic>
    </p:spTree>
    <p:extLst>
      <p:ext uri="{BB962C8B-B14F-4D97-AF65-F5344CB8AC3E}">
        <p14:creationId xmlns:p14="http://schemas.microsoft.com/office/powerpoint/2010/main" val="577925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1" end="1"/>
                                            </p:txEl>
                                          </p:spTgt>
                                        </p:tgtEl>
                                      </p:cBhvr>
                                    </p:animEffect>
                                    <p:animScale>
                                      <p:cBhvr>
                                        <p:cTn id="7" dur="250" autoRev="1" fill="hold"/>
                                        <p:tgtEl>
                                          <p:spTgt spid="3">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2" end="2"/>
                                            </p:txEl>
                                          </p:spTgt>
                                        </p:tgtEl>
                                      </p:cBhvr>
                                    </p:animEffect>
                                    <p:animScale>
                                      <p:cBhvr>
                                        <p:cTn id="12" dur="25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AA1845-7BE3-9D59-6232-4F11452FAEAB}"/>
              </a:ext>
            </a:extLst>
          </p:cNvPr>
          <p:cNvSpPr>
            <a:spLocks noGrp="1"/>
          </p:cNvSpPr>
          <p:nvPr>
            <p:ph type="title"/>
          </p:nvPr>
        </p:nvSpPr>
        <p:spPr>
          <a:xfrm>
            <a:off x="1484311" y="0"/>
            <a:ext cx="10018713" cy="1149531"/>
          </a:xfrm>
        </p:spPr>
        <p:txBody>
          <a:bodyPr/>
          <a:lstStyle/>
          <a:p>
            <a:r>
              <a:rPr lang="en-US" b="1" dirty="0" smtClean="0">
                <a:solidFill>
                  <a:srgbClr val="0070C0"/>
                </a:solidFill>
              </a:rPr>
              <a:t>SIMULATION CIRCUIT</a:t>
            </a:r>
            <a:endParaRPr lang="en-IN" dirty="0">
              <a:solidFill>
                <a:srgbClr val="0070C0"/>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9509" y="1149531"/>
            <a:ext cx="9099457" cy="5608108"/>
          </a:xfrm>
        </p:spPr>
      </p:pic>
    </p:spTree>
    <p:extLst>
      <p:ext uri="{BB962C8B-B14F-4D97-AF65-F5344CB8AC3E}">
        <p14:creationId xmlns:p14="http://schemas.microsoft.com/office/powerpoint/2010/main" val="165780333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SIMULATED </a:t>
            </a:r>
            <a:r>
              <a:rPr lang="en-US" b="1" dirty="0" smtClean="0">
                <a:solidFill>
                  <a:srgbClr val="00B0F0"/>
                </a:solidFill>
              </a:rPr>
              <a:t>RESULTS</a:t>
            </a:r>
            <a:endParaRPr lang="en-US" b="1" dirty="0">
              <a:solidFill>
                <a:srgbClr val="00B0F0"/>
              </a:solidFill>
            </a:endParaRPr>
          </a:p>
        </p:txBody>
      </p:sp>
      <p:sp>
        <p:nvSpPr>
          <p:cNvPr id="3" name="Content Placeholder 2"/>
          <p:cNvSpPr>
            <a:spLocks noGrp="1"/>
          </p:cNvSpPr>
          <p:nvPr>
            <p:ph idx="1"/>
          </p:nvPr>
        </p:nvSpPr>
        <p:spPr/>
        <p:txBody>
          <a:bodyPr>
            <a:noAutofit/>
          </a:bodyPr>
          <a:lstStyle/>
          <a:p>
            <a:r>
              <a:rPr lang="en-US" sz="2000" b="1" dirty="0" smtClean="0"/>
              <a:t>The system </a:t>
            </a:r>
            <a:r>
              <a:rPr lang="en-US" sz="2000" b="1" dirty="0"/>
              <a:t>consisting of a 3-phase, 230 V, 1420 rpm induction motor, PV-grid energized with the peak PV voltage (Vmp) of 345 V and PV current (Imp) rating of 6.9 A, is simulated in MATLAB/Simulink </a:t>
            </a:r>
            <a:r>
              <a:rPr lang="en-US" sz="2000" b="1" dirty="0" smtClean="0"/>
              <a:t>environment.</a:t>
            </a:r>
          </a:p>
          <a:p>
            <a:r>
              <a:rPr lang="en-US" sz="2000" b="1" dirty="0" smtClean="0"/>
              <a:t> </a:t>
            </a:r>
            <a:r>
              <a:rPr lang="en-US" sz="2000" b="1" dirty="0"/>
              <a:t>Starting Behavior of System </a:t>
            </a:r>
            <a:r>
              <a:rPr lang="en-US" sz="2000" b="1" dirty="0" smtClean="0"/>
              <a:t>present </a:t>
            </a:r>
            <a:r>
              <a:rPr lang="en-US" sz="2000" b="1" dirty="0"/>
              <a:t>the initial starting system response when operated by a PV array alone. This condition arises at the rated insolation level</a:t>
            </a:r>
            <a:r>
              <a:rPr lang="en-US" sz="2000" b="1" dirty="0" smtClean="0"/>
              <a:t>.</a:t>
            </a:r>
          </a:p>
          <a:p>
            <a:r>
              <a:rPr lang="en-US" sz="2000" b="1" dirty="0"/>
              <a:t>. Insolation Change: (1000-500) W/m2 </a:t>
            </a:r>
            <a:r>
              <a:rPr lang="en-US" sz="2000" b="1" dirty="0" smtClean="0"/>
              <a:t>exhibit </a:t>
            </a:r>
            <a:r>
              <a:rPr lang="en-US" sz="2000" b="1" dirty="0"/>
              <a:t>the operation of the motor-pump system. It is observed that PV array delivers the rated power at 1000 </a:t>
            </a:r>
            <a:r>
              <a:rPr lang="en-US" sz="2000" b="1" dirty="0" smtClean="0"/>
              <a:t>W/m2.</a:t>
            </a:r>
          </a:p>
          <a:p>
            <a:r>
              <a:rPr lang="en-US" sz="2000" b="1" dirty="0"/>
              <a:t>Insolation Change: (500-1000) W/m2 Similar observation is made for the drive operating in insolation increment </a:t>
            </a:r>
            <a:r>
              <a:rPr lang="en-US" sz="2000" b="1" dirty="0" smtClean="0"/>
              <a:t>condition exhibit </a:t>
            </a:r>
            <a:r>
              <a:rPr lang="en-US" sz="2000" b="1" dirty="0"/>
              <a:t>the performance of the motor-pump system. </a:t>
            </a:r>
            <a:endParaRPr lang="en-US" sz="2000" b="1" dirty="0" smtClean="0"/>
          </a:p>
          <a:p>
            <a:r>
              <a:rPr lang="en-US" sz="2000" b="1" dirty="0" smtClean="0"/>
              <a:t> </a:t>
            </a:r>
            <a:r>
              <a:rPr lang="en-US" sz="2000" b="1" dirty="0"/>
              <a:t>Power Sharing between PV Array and Grid: (1000-500-1000) W/m2 </a:t>
            </a:r>
            <a:r>
              <a:rPr lang="en-US" sz="2000" b="1" dirty="0" smtClean="0"/>
              <a:t> </a:t>
            </a:r>
            <a:r>
              <a:rPr lang="en-US" sz="2000" b="1" dirty="0"/>
              <a:t>shows the power sharing between the grid and PV array feeding the motor to operate it at rated condition.</a:t>
            </a:r>
          </a:p>
        </p:txBody>
      </p:sp>
    </p:spTree>
    <p:extLst>
      <p:ext uri="{BB962C8B-B14F-4D97-AF65-F5344CB8AC3E}">
        <p14:creationId xmlns:p14="http://schemas.microsoft.com/office/powerpoint/2010/main" val="4264610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318" y="0"/>
            <a:ext cx="8261195" cy="6858000"/>
          </a:xfrm>
        </p:spPr>
      </p:pic>
    </p:spTree>
    <p:extLst>
      <p:ext uri="{BB962C8B-B14F-4D97-AF65-F5344CB8AC3E}">
        <p14:creationId xmlns:p14="http://schemas.microsoft.com/office/powerpoint/2010/main" val="1050402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2F95F28-844A-0006-CC63-108AD8FEBDFE}"/>
              </a:ext>
            </a:extLst>
          </p:cNvPr>
          <p:cNvSpPr>
            <a:spLocks noGrp="1"/>
          </p:cNvSpPr>
          <p:nvPr>
            <p:ph idx="1"/>
          </p:nvPr>
        </p:nvSpPr>
        <p:spPr>
          <a:xfrm>
            <a:off x="1554479" y="2664823"/>
            <a:ext cx="10110651" cy="2441473"/>
          </a:xfrm>
        </p:spPr>
        <p:txBody>
          <a:bodyPr>
            <a:noAutofit/>
          </a:bodyPr>
          <a:lstStyle/>
          <a:p>
            <a:pPr algn="just">
              <a:buFont typeface="Wingdings" panose="05000000000000000000" pitchFamily="2" charset="2"/>
              <a:buChar char="Ø"/>
            </a:pPr>
            <a:r>
              <a:rPr lang="en-US" sz="2000" b="1" dirty="0"/>
              <a:t>This new topology with bidirectional power transfer between the single-stage PV array and the grid has been modeled and </a:t>
            </a:r>
            <a:r>
              <a:rPr lang="en-US" sz="2000" b="1" dirty="0" smtClean="0"/>
              <a:t>implemented</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algn="just">
              <a:buFont typeface="Wingdings" panose="05000000000000000000" pitchFamily="2" charset="2"/>
              <a:buChar char="Ø"/>
            </a:pPr>
            <a:r>
              <a:rPr lang="en-US" sz="2000" b="1" dirty="0"/>
              <a:t>The specialty of the system is attributed in its simple power transfer capability in both the direction with an improved third-order integrator based algorithm for voltage template generation, which is insensitive to abnormalities in the grid voltage. </a:t>
            </a:r>
            <a:endParaRPr lang="en-US" sz="2000" b="1" dirty="0" smtClean="0"/>
          </a:p>
          <a:p>
            <a:pPr algn="just">
              <a:buFont typeface="Wingdings" panose="05000000000000000000" pitchFamily="2" charset="2"/>
              <a:buChar char="Ø"/>
            </a:pPr>
            <a:r>
              <a:rPr lang="en-US" sz="2000" b="1" dirty="0" smtClean="0"/>
              <a:t>The </a:t>
            </a:r>
            <a:r>
              <a:rPr lang="en-US" sz="2000" b="1" dirty="0"/>
              <a:t>mechanical sensorless control with additional feedforward flux loop has been used for its better performance in entire speed range for submersible pump, reduced number of sensors and complete utilization of pump. </a:t>
            </a:r>
            <a:endParaRPr lang="en-US" sz="2000" b="1" dirty="0" smtClean="0"/>
          </a:p>
          <a:p>
            <a:pPr algn="just">
              <a:buFont typeface="Wingdings" panose="05000000000000000000" pitchFamily="2" charset="2"/>
              <a:buChar char="Ø"/>
            </a:pPr>
            <a:r>
              <a:rPr lang="en-US" sz="2000" b="1" dirty="0"/>
              <a:t>The speed control of the drive and the current reconstruction have been implemented by improved SVM technique. The rearrangement of voltage vector sequences, without insertion of extra vectors, could reconstruct the current at the corner of each </a:t>
            </a:r>
            <a:r>
              <a:rPr lang="en-US" sz="2000" b="1" dirty="0" smtClean="0"/>
              <a:t>sector.</a:t>
            </a:r>
          </a:p>
          <a:p>
            <a:pPr algn="just">
              <a:buFont typeface="Wingdings" panose="05000000000000000000" pitchFamily="2" charset="2"/>
              <a:buChar char="Ø"/>
            </a:pPr>
            <a:r>
              <a:rPr lang="en-US" sz="2000" b="1" dirty="0" smtClean="0"/>
              <a:t> </a:t>
            </a:r>
            <a:r>
              <a:rPr lang="en-US" sz="2000" b="1" dirty="0"/>
              <a:t>In addition, the grid parameters obey the IEEE-519 standard of power quality performance. This new technique with a PV array provides a practical solution for electricity generation and economic liberty for the consumer through the sale of </a:t>
            </a:r>
            <a:r>
              <a:rPr lang="en-US" sz="2000" b="1" dirty="0" smtClean="0"/>
              <a:t>electricity.</a:t>
            </a:r>
            <a:endParaRPr lang="en-IN" sz="2000" b="1" dirty="0"/>
          </a:p>
        </p:txBody>
      </p:sp>
      <p:sp>
        <p:nvSpPr>
          <p:cNvPr id="2" name="Rectangle 1"/>
          <p:cNvSpPr/>
          <p:nvPr/>
        </p:nvSpPr>
        <p:spPr>
          <a:xfrm>
            <a:off x="613317" y="301083"/>
            <a:ext cx="8530683" cy="707886"/>
          </a:xfrm>
          <a:prstGeom prst="rect">
            <a:avLst/>
          </a:prstGeom>
        </p:spPr>
        <p:txBody>
          <a:bodyPr wrap="square">
            <a:spAutoFit/>
          </a:bodyPr>
          <a:lstStyle/>
          <a:p>
            <a:r>
              <a:rPr lang="en-US" sz="4000" dirty="0" smtClean="0">
                <a:solidFill>
                  <a:srgbClr val="00B0F0"/>
                </a:solidFill>
                <a:latin typeface="Times New Roman" panose="02020603050405020304" pitchFamily="18" charset="0"/>
                <a:cs typeface="Times New Roman" panose="02020603050405020304" pitchFamily="18" charset="0"/>
              </a:rPr>
              <a:t>        CONCLUSION</a:t>
            </a:r>
            <a:endParaRPr lang="en-US" sz="40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727412"/>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3269D37-DD8E-6936-CC5E-ADFF62D905EC}"/>
              </a:ext>
            </a:extLst>
          </p:cNvPr>
          <p:cNvSpPr>
            <a:spLocks noGrp="1"/>
          </p:cNvSpPr>
          <p:nvPr>
            <p:ph idx="1"/>
          </p:nvPr>
        </p:nvSpPr>
        <p:spPr>
          <a:xfrm>
            <a:off x="2787672" y="3042854"/>
            <a:ext cx="6616656" cy="772291"/>
          </a:xfrm>
        </p:spPr>
        <p:txBody>
          <a:bodyPr>
            <a:normAutofit/>
          </a:bodyPr>
          <a:lstStyle/>
          <a:p>
            <a:pPr marL="0" indent="0">
              <a:buNone/>
            </a:pPr>
            <a:endParaRPr lang="en-IN" sz="4000" dirty="0">
              <a:solidFill>
                <a:srgbClr val="0070C0"/>
              </a:solidFill>
            </a:endParaRPr>
          </a:p>
        </p:txBody>
      </p:sp>
      <p:pic>
        <p:nvPicPr>
          <p:cNvPr id="2050" name="Picture 2" descr="Pin on desk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50"/>
            <a:ext cx="12192000" cy="8176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129010"/>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D7598F-376B-512A-1EF2-0E657C764705}"/>
              </a:ext>
            </a:extLst>
          </p:cNvPr>
          <p:cNvSpPr>
            <a:spLocks noGrp="1"/>
          </p:cNvSpPr>
          <p:nvPr>
            <p:ph type="title"/>
          </p:nvPr>
        </p:nvSpPr>
        <p:spPr>
          <a:xfrm>
            <a:off x="608299" y="325779"/>
            <a:ext cx="9603275" cy="710516"/>
          </a:xfrm>
        </p:spPr>
        <p:txBody>
          <a:bodyPr>
            <a:normAutofit/>
          </a:bodyPr>
          <a:lstStyle/>
          <a:p>
            <a:pPr algn="just"/>
            <a:r>
              <a:rPr lang="en-IN" sz="2800" dirty="0" smtClean="0">
                <a:solidFill>
                  <a:srgbClr val="0070C0"/>
                </a:solidFill>
                <a:latin typeface="Arial Black" panose="020B0A04020102020204" pitchFamily="34" charset="0"/>
              </a:rPr>
              <a:t>             ABSTRACT</a:t>
            </a:r>
            <a:endParaRPr lang="en-IN" sz="2800"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xmlns="" id="{0C80BC72-89D5-D2B8-21A9-DAD9186E48B5}"/>
              </a:ext>
            </a:extLst>
          </p:cNvPr>
          <p:cNvSpPr>
            <a:spLocks noGrp="1"/>
          </p:cNvSpPr>
          <p:nvPr>
            <p:ph idx="1"/>
          </p:nvPr>
        </p:nvSpPr>
        <p:spPr>
          <a:xfrm>
            <a:off x="2194560" y="1036294"/>
            <a:ext cx="8854440" cy="6018930"/>
          </a:xfrm>
        </p:spPr>
        <p:txBody>
          <a:bodyPr>
            <a:noAutofit/>
          </a:bodyPr>
          <a:lstStyle/>
          <a:p>
            <a:pPr marL="0" indent="0">
              <a:buNone/>
            </a:pPr>
            <a:r>
              <a:rPr lang="en-US" sz="2000" b="1" dirty="0"/>
              <a:t>This paper deals with a PV-grid integrated system operating an induction motor (IM) coupled to a water pump. A simple DC link voltage regulation approach is adopted for the power transfer. This system is utilized to primarily feed the induction motor-driven water pump and when water pumping is not desired, the power is delivered to the utility. This system requires two current sensors and two voltage sensors in total for sensing and estimation purpose. Induction motor phase currents are estimated from DC link current by modified SVM technique. The speed estimation in this system is achieved by artificial neural network (ANN) based model reference adaptive system (MRAS) with a third order integrator for flux estimation and is capable of controlling the power flow as per demand. The field-oriented control (FOC) is used for speed control of an induction motor (IM)- pump. A third-order integrator based unit voltage generation algorithm is used to control the power transfer in both the direction between utility and the IMD with water pump by regulating DC link voltage. The appropriateness of the system is justified by simulated results on MATLAB/Simulink platform and test results procured with the help of a developed prototype during varying solar </a:t>
            </a:r>
            <a:r>
              <a:rPr lang="en-US" sz="2000" b="1" dirty="0" smtClean="0"/>
              <a:t>irradiances.</a:t>
            </a:r>
            <a:endParaRPr lang="en-IN" sz="2000" b="1" dirty="0"/>
          </a:p>
        </p:txBody>
      </p:sp>
    </p:spTree>
    <p:extLst>
      <p:ext uri="{BB962C8B-B14F-4D97-AF65-F5344CB8AC3E}">
        <p14:creationId xmlns:p14="http://schemas.microsoft.com/office/powerpoint/2010/main" val="99610674"/>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46103-4FA5-1288-8C23-1314D4DBF1F4}"/>
              </a:ext>
            </a:extLst>
          </p:cNvPr>
          <p:cNvSpPr>
            <a:spLocks noGrp="1"/>
          </p:cNvSpPr>
          <p:nvPr>
            <p:ph type="title"/>
          </p:nvPr>
        </p:nvSpPr>
        <p:spPr>
          <a:xfrm>
            <a:off x="383390" y="362772"/>
            <a:ext cx="6226416" cy="1325563"/>
          </a:xfrm>
        </p:spPr>
        <p:txBody>
          <a:bodyPr>
            <a:normAutofit/>
          </a:bodyPr>
          <a:lstStyle/>
          <a:p>
            <a:r>
              <a:rPr lang="en-US" sz="2800" b="1" dirty="0">
                <a:solidFill>
                  <a:srgbClr val="0070C0"/>
                </a:solidFill>
                <a:latin typeface="Times New Roman" pitchFamily="18" charset="0"/>
                <a:cs typeface="Times New Roman" pitchFamily="18" charset="0"/>
              </a:rPr>
              <a:t>INTRODUCTION</a:t>
            </a:r>
            <a:endParaRPr lang="en-IN" sz="2800" dirty="0">
              <a:solidFill>
                <a:srgbClr val="0070C0"/>
              </a:solidFill>
            </a:endParaRPr>
          </a:p>
        </p:txBody>
      </p:sp>
      <p:sp>
        <p:nvSpPr>
          <p:cNvPr id="3" name="Content Placeholder 2">
            <a:extLst>
              <a:ext uri="{FF2B5EF4-FFF2-40B4-BE49-F238E27FC236}">
                <a16:creationId xmlns:a16="http://schemas.microsoft.com/office/drawing/2014/main" xmlns="" id="{19274C7E-6F5F-617B-1272-3EA688C9F3C8}"/>
              </a:ext>
            </a:extLst>
          </p:cNvPr>
          <p:cNvSpPr>
            <a:spLocks noGrp="1"/>
          </p:cNvSpPr>
          <p:nvPr>
            <p:ph idx="1"/>
          </p:nvPr>
        </p:nvSpPr>
        <p:spPr>
          <a:xfrm>
            <a:off x="1802674" y="1799495"/>
            <a:ext cx="9266646" cy="5175045"/>
          </a:xfrm>
        </p:spPr>
        <p:txBody>
          <a:bodyPr>
            <a:normAutofit fontScale="92500" lnSpcReduction="20000"/>
          </a:bodyPr>
          <a:lstStyle/>
          <a:p>
            <a:pPr algn="just">
              <a:buFont typeface="Wingdings" panose="05000000000000000000" pitchFamily="2" charset="2"/>
              <a:buChar char="Ø"/>
            </a:pPr>
            <a:r>
              <a:rPr lang="en-US" sz="2400" dirty="0">
                <a:latin typeface="Times New Roman" pitchFamily="18" charset="0"/>
                <a:cs typeface="Times New Roman" pitchFamily="18" charset="0"/>
              </a:rPr>
              <a:t> </a:t>
            </a:r>
            <a:r>
              <a:rPr lang="en-US" sz="2400" b="1" dirty="0" smtClean="0"/>
              <a:t>The </a:t>
            </a:r>
            <a:r>
              <a:rPr lang="en-US" sz="2400" b="1" dirty="0"/>
              <a:t>continuous depletion of conventional energy sources and their adverse impact on the environment are the major cause of all adversity what today’s world is facing.</a:t>
            </a:r>
            <a:endParaRPr lang="en-US" sz="2400" b="1" dirty="0">
              <a:latin typeface="Times New Roman" pitchFamily="18" charset="0"/>
              <a:cs typeface="Times New Roman" pitchFamily="18" charset="0"/>
            </a:endParaRPr>
          </a:p>
          <a:p>
            <a:pPr algn="just">
              <a:buFont typeface="Wingdings" panose="05000000000000000000" pitchFamily="2" charset="2"/>
              <a:buChar char="Ø"/>
            </a:pPr>
            <a:r>
              <a:rPr lang="en-US" sz="2400" b="1" dirty="0" smtClean="0"/>
              <a:t> </a:t>
            </a:r>
            <a:r>
              <a:rPr lang="en-US" sz="2400" b="1" dirty="0"/>
              <a:t>In the pursuit of their replacement with renewable energy sources, photovoltaic (PV) power generation is the most popular technology that directly produces electrical power by utilizing solar </a:t>
            </a:r>
            <a:r>
              <a:rPr lang="en-US" sz="2400" b="1" dirty="0" smtClean="0"/>
              <a:t>energy. </a:t>
            </a:r>
            <a:r>
              <a:rPr lang="en-US" sz="2400" b="1" dirty="0"/>
              <a:t>Conventionally, diesel engine driven water pumps have been extensively used for different purposes in the remote areas. However, nowadays the reliance on PV array operated system has increased. Generally, a PV array fed water pumping system (PVWPS) consists of three sections: solar PV array, DC-DC converter with VSI as power conversion unit, motor and pump assembly. </a:t>
            </a:r>
            <a:endParaRPr lang="en-US" sz="2400" b="1" dirty="0" smtClean="0"/>
          </a:p>
          <a:p>
            <a:pPr algn="just">
              <a:buFont typeface="Wingdings" panose="05000000000000000000" pitchFamily="2" charset="2"/>
              <a:buChar char="Ø"/>
            </a:pPr>
            <a:r>
              <a:rPr lang="en-US" sz="2400" b="1" dirty="0"/>
              <a:t>A PV array is the combination of a number of PV modules that are connected in series and parallel. For uninterruptible operations, a battery is linked with the PV array fed water pumping systems to store electrical energy.</a:t>
            </a:r>
            <a:endParaRPr lang="en-US" sz="2400" b="1" dirty="0">
              <a:latin typeface="Times New Roman" pitchFamily="18" charset="0"/>
              <a:cs typeface="Times New Roman" pitchFamily="18" charset="0"/>
            </a:endParaRP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7286325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563CD44-9D65-92FA-C4C3-B8C931B8479C}"/>
              </a:ext>
            </a:extLst>
          </p:cNvPr>
          <p:cNvSpPr>
            <a:spLocks noGrp="1"/>
          </p:cNvSpPr>
          <p:nvPr>
            <p:ph idx="1"/>
          </p:nvPr>
        </p:nvSpPr>
        <p:spPr>
          <a:xfrm>
            <a:off x="1737360" y="1658983"/>
            <a:ext cx="9591040" cy="5094514"/>
          </a:xfrm>
        </p:spPr>
        <p:txBody>
          <a:bodyPr>
            <a:noAutofit/>
          </a:bodyPr>
          <a:lstStyle/>
          <a:p>
            <a:pPr marL="0" indent="0" algn="just">
              <a:buNone/>
            </a:pPr>
            <a:endParaRPr lang="en-US" sz="2400" dirty="0">
              <a:latin typeface="Times New Roman" pitchFamily="18" charset="0"/>
              <a:cs typeface="Times New Roman" pitchFamily="18" charset="0"/>
            </a:endParaRPr>
          </a:p>
          <a:p>
            <a:pPr algn="just">
              <a:buFont typeface="Wingdings" panose="05000000000000000000" pitchFamily="2" charset="2"/>
              <a:buChar char="Ø"/>
            </a:pPr>
            <a:r>
              <a:rPr lang="en-US" sz="2200" b="1" dirty="0"/>
              <a:t>T</a:t>
            </a:r>
            <a:r>
              <a:rPr lang="en-US" sz="2200" b="1" dirty="0" smtClean="0"/>
              <a:t>he </a:t>
            </a:r>
            <a:r>
              <a:rPr lang="en-US" sz="2200" b="1" dirty="0"/>
              <a:t>battery storage requires higher maintenance cost with very less </a:t>
            </a:r>
            <a:r>
              <a:rPr lang="en-US" sz="2200" b="1" dirty="0" smtClean="0"/>
              <a:t>durability. </a:t>
            </a:r>
            <a:r>
              <a:rPr lang="en-US" sz="2200" b="1" dirty="0"/>
              <a:t>Therefore, to find alternatives to this, plenty of researches have been done. There are some other PVWPSs, where the electric storage (battery) is replaced by water storage tank.</a:t>
            </a:r>
            <a:endParaRPr lang="en-US" sz="2200" b="1" dirty="0" smtClean="0">
              <a:latin typeface="Times New Roman" pitchFamily="18" charset="0"/>
              <a:cs typeface="Times New Roman" pitchFamily="18" charset="0"/>
            </a:endParaRPr>
          </a:p>
          <a:p>
            <a:pPr algn="just">
              <a:buFont typeface="Wingdings" panose="05000000000000000000" pitchFamily="2" charset="2"/>
              <a:buChar char="Ø"/>
            </a:pPr>
            <a:r>
              <a:rPr lang="en-US" sz="2200" b="1" dirty="0" smtClean="0"/>
              <a:t>There </a:t>
            </a:r>
            <a:r>
              <a:rPr lang="en-US" sz="2200" b="1" dirty="0"/>
              <a:t>are basically three types of control of an induction motor drive. The conventional speed control technique used for PVWPSs is scalar control.</a:t>
            </a:r>
            <a:endParaRPr lang="en-US" sz="2200" b="1" dirty="0">
              <a:latin typeface="Times New Roman" pitchFamily="18" charset="0"/>
              <a:cs typeface="Times New Roman" pitchFamily="18" charset="0"/>
            </a:endParaRPr>
          </a:p>
          <a:p>
            <a:pPr algn="just">
              <a:buFont typeface="Wingdings" panose="05000000000000000000" pitchFamily="2" charset="2"/>
              <a:buChar char="Ø"/>
            </a:pPr>
            <a:r>
              <a:rPr lang="en-US" sz="2200" b="1" dirty="0"/>
              <a:t>S</a:t>
            </a:r>
            <a:r>
              <a:rPr lang="en-US" sz="2200" b="1" dirty="0" smtClean="0"/>
              <a:t>tability </a:t>
            </a:r>
            <a:r>
              <a:rPr lang="en-US" sz="2200" b="1" dirty="0"/>
              <a:t>is a major issue and it also suffers from sustained adverse </a:t>
            </a:r>
            <a:r>
              <a:rPr lang="en-US" sz="2200" b="1" dirty="0" smtClean="0"/>
              <a:t>oscillations. </a:t>
            </a:r>
            <a:r>
              <a:rPr lang="en-US" sz="2200" b="1" dirty="0"/>
              <a:t>Therefore, it is replaced by FOC </a:t>
            </a:r>
            <a:r>
              <a:rPr lang="en-US" sz="2200" b="1" dirty="0" smtClean="0"/>
              <a:t>(Field-oriented </a:t>
            </a:r>
            <a:r>
              <a:rPr lang="en-US" sz="2200" b="1" dirty="0"/>
              <a:t>control) for this application using a reduced number of sensors.</a:t>
            </a:r>
            <a:endParaRPr lang="en-US" sz="2200" b="1" dirty="0">
              <a:latin typeface="Times New Roman" pitchFamily="18" charset="0"/>
              <a:cs typeface="Times New Roman" pitchFamily="18" charset="0"/>
            </a:endParaRPr>
          </a:p>
          <a:p>
            <a:pPr algn="just">
              <a:buFont typeface="Wingdings" panose="05000000000000000000" pitchFamily="2" charset="2"/>
              <a:buChar char="Ø"/>
            </a:pPr>
            <a:r>
              <a:rPr lang="en-US" sz="2200" b="1" dirty="0" smtClean="0"/>
              <a:t>The </a:t>
            </a:r>
            <a:r>
              <a:rPr lang="en-US" sz="2200" b="1" dirty="0"/>
              <a:t>flux estimation plays a key role in variable frequency drive, controlled by FOC and direct torque control (DTC). The flux estimation by voltage model method is most commonly used since the stator flux is calculated by integrating the back-EMF, which eliminates the mechanical sensor. </a:t>
            </a:r>
            <a:endParaRPr lang="en-US" sz="2200" b="1" dirty="0">
              <a:latin typeface="Times New Roman" pitchFamily="18" charset="0"/>
              <a:cs typeface="Times New Roman" pitchFamily="18" charset="0"/>
            </a:endParaRPr>
          </a:p>
          <a:p>
            <a:pPr algn="just">
              <a:buFont typeface="Wingdings" panose="05000000000000000000" pitchFamily="2" charset="2"/>
              <a:buChar char="Ø"/>
            </a:pPr>
            <a:endParaRPr lang="en-US" sz="2200" b="1" dirty="0">
              <a:latin typeface="Times New Roman" pitchFamily="18" charset="0"/>
              <a:cs typeface="Times New Roman" pitchFamily="18" charset="0"/>
            </a:endParaRPr>
          </a:p>
          <a:p>
            <a:pPr>
              <a:buFont typeface="Wingdings" panose="05000000000000000000" pitchFamily="2" charset="2"/>
              <a:buChar char="Ø"/>
            </a:pPr>
            <a:endParaRPr lang="en-IN" sz="2400" dirty="0"/>
          </a:p>
        </p:txBody>
      </p:sp>
      <p:sp>
        <p:nvSpPr>
          <p:cNvPr id="2" name="TextBox 1">
            <a:extLst>
              <a:ext uri="{FF2B5EF4-FFF2-40B4-BE49-F238E27FC236}">
                <a16:creationId xmlns:a16="http://schemas.microsoft.com/office/drawing/2014/main" xmlns="" id="{62210C66-4FB7-E641-55F7-33F69B0C7754}"/>
              </a:ext>
            </a:extLst>
          </p:cNvPr>
          <p:cNvSpPr txBox="1"/>
          <p:nvPr/>
        </p:nvSpPr>
        <p:spPr>
          <a:xfrm>
            <a:off x="797859" y="609600"/>
            <a:ext cx="4760259" cy="523220"/>
          </a:xfrm>
          <a:prstGeom prst="rect">
            <a:avLst/>
          </a:prstGeom>
          <a:noFill/>
        </p:spPr>
        <p:txBody>
          <a:bodyPr wrap="square" rtlCol="0">
            <a:spAutoFit/>
          </a:bodyPr>
          <a:lstStyle/>
          <a:p>
            <a:r>
              <a:rPr lang="en-US" sz="2800" b="1" dirty="0" smtClean="0">
                <a:solidFill>
                  <a:srgbClr val="0070C0"/>
                </a:solidFill>
                <a:latin typeface="Times New Roman" pitchFamily="18" charset="0"/>
                <a:cs typeface="Times New Roman" pitchFamily="18" charset="0"/>
              </a:rPr>
              <a:t>             INTRODUCTION</a:t>
            </a:r>
            <a:endParaRPr lang="en-IN" sz="2800" dirty="0"/>
          </a:p>
        </p:txBody>
      </p:sp>
    </p:spTree>
    <p:extLst>
      <p:ext uri="{BB962C8B-B14F-4D97-AF65-F5344CB8AC3E}">
        <p14:creationId xmlns:p14="http://schemas.microsoft.com/office/powerpoint/2010/main" val="1628423185"/>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D0D129-454D-A14F-7F99-1C3207E7F4A3}"/>
              </a:ext>
            </a:extLst>
          </p:cNvPr>
          <p:cNvSpPr>
            <a:spLocks noGrp="1"/>
          </p:cNvSpPr>
          <p:nvPr>
            <p:ph type="title"/>
          </p:nvPr>
        </p:nvSpPr>
        <p:spPr>
          <a:xfrm>
            <a:off x="838200" y="121285"/>
            <a:ext cx="6385560" cy="1325563"/>
          </a:xfrm>
        </p:spPr>
        <p:txBody>
          <a:bodyPr>
            <a:normAutofit/>
          </a:bodyPr>
          <a:lstStyle/>
          <a:p>
            <a:r>
              <a:rPr lang="en-US" sz="2800" b="1" dirty="0">
                <a:solidFill>
                  <a:srgbClr val="0070C0"/>
                </a:solidFill>
                <a:latin typeface="Times New Roman" pitchFamily="18" charset="0"/>
                <a:cs typeface="Times New Roman" pitchFamily="18" charset="0"/>
              </a:rPr>
              <a:t>PROPOSED SYSTEM</a:t>
            </a:r>
            <a:endParaRPr lang="en-IN" sz="2800" b="1" dirty="0">
              <a:solidFill>
                <a:srgbClr val="0070C0"/>
              </a:solidFill>
            </a:endParaRPr>
          </a:p>
        </p:txBody>
      </p:sp>
      <p:sp>
        <p:nvSpPr>
          <p:cNvPr id="3" name="Content Placeholder 2">
            <a:extLst>
              <a:ext uri="{FF2B5EF4-FFF2-40B4-BE49-F238E27FC236}">
                <a16:creationId xmlns:a16="http://schemas.microsoft.com/office/drawing/2014/main" xmlns="" id="{722CF0BC-2E38-0EDE-32A7-F96A8145F28F}"/>
              </a:ext>
            </a:extLst>
          </p:cNvPr>
          <p:cNvSpPr>
            <a:spLocks noGrp="1"/>
          </p:cNvSpPr>
          <p:nvPr>
            <p:ph idx="1"/>
          </p:nvPr>
        </p:nvSpPr>
        <p:spPr>
          <a:xfrm>
            <a:off x="1998617" y="1234008"/>
            <a:ext cx="8611587" cy="5623991"/>
          </a:xfrm>
        </p:spPr>
        <p:txBody>
          <a:bodyPr>
            <a:noAutofit/>
          </a:bodyPr>
          <a:lstStyle/>
          <a:p>
            <a:pPr>
              <a:buFont typeface="Wingdings" panose="05000000000000000000" pitchFamily="2" charset="2"/>
              <a:buChar char="Ø"/>
            </a:pPr>
            <a:r>
              <a:rPr lang="en-US" sz="2000" b="1" dirty="0"/>
              <a:t>A simplified working of an ANN-based MPPT applied to a solar-powered water pumping system using a </a:t>
            </a:r>
            <a:r>
              <a:rPr lang="en-US" sz="2000" b="1" dirty="0" smtClean="0"/>
              <a:t>Induction motor:</a:t>
            </a:r>
          </a:p>
          <a:p>
            <a:pPr>
              <a:buFont typeface="Wingdings" panose="05000000000000000000" pitchFamily="2" charset="2"/>
              <a:buChar char="Ø"/>
            </a:pPr>
            <a:r>
              <a:rPr lang="en-US" sz="2000" b="1" dirty="0" smtClean="0"/>
              <a:t> </a:t>
            </a:r>
            <a:r>
              <a:rPr lang="en-US" sz="2000" b="1" dirty="0"/>
              <a:t>Solar Panel: The solar panel generates DC power that is fed into the DC-DC boost converter</a:t>
            </a:r>
            <a:r>
              <a:rPr lang="en-US" sz="2000" b="1" dirty="0" smtClean="0"/>
              <a:t>.</a:t>
            </a:r>
          </a:p>
          <a:p>
            <a:pPr>
              <a:buFont typeface="Wingdings" panose="05000000000000000000" pitchFamily="2" charset="2"/>
              <a:buChar char="Ø"/>
            </a:pPr>
            <a:r>
              <a:rPr lang="en-US" sz="2000" b="1" dirty="0" smtClean="0"/>
              <a:t> </a:t>
            </a:r>
            <a:r>
              <a:rPr lang="en-US" sz="2000" b="1" dirty="0"/>
              <a:t>DC-DC Boost Converter: The DC-DC boost converter increases the voltage of the DC power generated by the solar panel to a level that can be used to power the </a:t>
            </a:r>
            <a:r>
              <a:rPr lang="en-US" sz="2000" b="1" dirty="0" smtClean="0"/>
              <a:t>induction </a:t>
            </a:r>
            <a:r>
              <a:rPr lang="en-US" sz="2000" b="1" dirty="0"/>
              <a:t>motor</a:t>
            </a:r>
            <a:r>
              <a:rPr lang="en-US" sz="2000" b="1" dirty="0" smtClean="0"/>
              <a:t>.</a:t>
            </a:r>
          </a:p>
          <a:p>
            <a:pPr>
              <a:buFont typeface="Wingdings" panose="05000000000000000000" pitchFamily="2" charset="2"/>
              <a:buChar char="Ø"/>
            </a:pPr>
            <a:r>
              <a:rPr lang="en-US" sz="2000" b="1" dirty="0" smtClean="0"/>
              <a:t> </a:t>
            </a:r>
            <a:r>
              <a:rPr lang="en-US" sz="2000" b="1" dirty="0"/>
              <a:t>ANN-based MPPT algorithm: The ANN-based MPPT algorithm continuously tracks the maximum power point of the solar panel under varying environmental conditions. The algorithm takes into account various factors such as solar radiation, temperature, and load demand, and adjusts the duty cycle of the DC-DC boost converter to maintain the maximum power point</a:t>
            </a:r>
            <a:r>
              <a:rPr lang="en-US" sz="2000" b="1" dirty="0" smtClean="0"/>
              <a:t>.</a:t>
            </a:r>
          </a:p>
        </p:txBody>
      </p:sp>
    </p:spTree>
    <p:extLst>
      <p:ext uri="{BB962C8B-B14F-4D97-AF65-F5344CB8AC3E}">
        <p14:creationId xmlns:p14="http://schemas.microsoft.com/office/powerpoint/2010/main" val="3593067446"/>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85639" y="4362038"/>
            <a:ext cx="10381785" cy="1446550"/>
          </a:xfrm>
          <a:prstGeom prst="rect">
            <a:avLst/>
          </a:prstGeom>
        </p:spPr>
        <p:txBody>
          <a:bodyPr wrap="square">
            <a:spAutoFit/>
          </a:bodyPr>
          <a:lstStyle/>
          <a:p>
            <a:endParaRPr lang="en-US" sz="4400" b="1" dirty="0" smtClean="0">
              <a:latin typeface="Times New Roman" panose="02020603050405020304" pitchFamily="18" charset="0"/>
              <a:cs typeface="Times New Roman" panose="02020603050405020304" pitchFamily="18" charset="0"/>
            </a:endParaRPr>
          </a:p>
          <a:p>
            <a:r>
              <a:rPr lang="en-US" sz="4400" b="1" dirty="0" smtClean="0">
                <a:latin typeface="Times New Roman" panose="02020603050405020304" pitchFamily="18" charset="0"/>
                <a:cs typeface="Times New Roman" panose="02020603050405020304" pitchFamily="18" charset="0"/>
              </a:rPr>
              <a:t>                  Solar Cell</a:t>
            </a:r>
            <a:endParaRPr lang="en-US" sz="4400" b="1" dirty="0">
              <a:latin typeface="Times New Roman" panose="02020603050405020304" pitchFamily="18" charset="0"/>
              <a:cs typeface="Times New Roman" panose="02020603050405020304" pitchFamily="18" charset="0"/>
            </a:endParaRPr>
          </a:p>
        </p:txBody>
      </p:sp>
      <p:pic>
        <p:nvPicPr>
          <p:cNvPr id="1028" name="Picture 4" descr="https://cdn.britannica.com/30/330-004-F78C467F/solar-cell-structure-absorber-layer-cells-material.jpg?s=1500x700&amp;q=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0392" y="853260"/>
            <a:ext cx="6690731" cy="4012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351954"/>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024" y="289932"/>
            <a:ext cx="7109757" cy="584775"/>
          </a:xfrm>
          <a:prstGeom prst="rect">
            <a:avLst/>
          </a:prstGeom>
        </p:spPr>
        <p:txBody>
          <a:bodyPr wrap="square">
            <a:spAutoFit/>
          </a:bodyPr>
          <a:lstStyle/>
          <a:p>
            <a:r>
              <a:rPr lang="en-US" sz="3200" b="1" dirty="0" smtClean="0">
                <a:solidFill>
                  <a:srgbClr val="00B0F0"/>
                </a:solidFill>
                <a:latin typeface="Times New Roman" panose="02020603050405020304" pitchFamily="18" charset="0"/>
                <a:cs typeface="Times New Roman" panose="02020603050405020304" pitchFamily="18" charset="0"/>
              </a:rPr>
              <a:t>             Solar </a:t>
            </a:r>
            <a:r>
              <a:rPr lang="en-US" sz="3200" b="1" dirty="0">
                <a:solidFill>
                  <a:srgbClr val="00B0F0"/>
                </a:solidFill>
                <a:latin typeface="Times New Roman" panose="02020603050405020304" pitchFamily="18" charset="0"/>
                <a:cs typeface="Times New Roman" panose="02020603050405020304" pitchFamily="18" charset="0"/>
              </a:rPr>
              <a:t>Cell Characteristics</a:t>
            </a:r>
          </a:p>
        </p:txBody>
      </p:sp>
      <p:sp>
        <p:nvSpPr>
          <p:cNvPr id="3" name="Rectangle 2"/>
          <p:cNvSpPr/>
          <p:nvPr/>
        </p:nvSpPr>
        <p:spPr>
          <a:xfrm>
            <a:off x="1502228" y="1059366"/>
            <a:ext cx="9052561" cy="1631216"/>
          </a:xfrm>
          <a:prstGeom prst="rect">
            <a:avLst/>
          </a:prstGeom>
        </p:spPr>
        <p:txBody>
          <a:bodyPr wrap="square">
            <a:spAutoFit/>
          </a:bodyPr>
          <a:lstStyle/>
          <a:p>
            <a:r>
              <a:rPr lang="en-US" sz="2000" b="1" dirty="0"/>
              <a:t>The current-to-voltage characteristic, power-to-voltage characteristics of a solar cell are </a:t>
            </a:r>
            <a:r>
              <a:rPr lang="en-US" sz="2000" b="1" dirty="0" smtClean="0"/>
              <a:t>non linear</a:t>
            </a:r>
            <a:r>
              <a:rPr lang="en-US" sz="2000" b="1" dirty="0"/>
              <a:t>, which make it difficult to determine the maximum power point. It is </a:t>
            </a:r>
            <a:r>
              <a:rPr lang="en-US" sz="2000" b="1" dirty="0" smtClean="0"/>
              <a:t>straight forward </a:t>
            </a:r>
            <a:r>
              <a:rPr lang="en-US" sz="2000" b="1" dirty="0"/>
              <a:t>to determine the maximum power point on a linear curve as maximum power is transferred at the midpoint of the current-voltage characteristic. A typical V-I characteristic of solar cell is shown in </a:t>
            </a:r>
            <a:r>
              <a:rPr lang="en-US" sz="2000" b="1" dirty="0" smtClean="0"/>
              <a:t>Figure.</a:t>
            </a: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062" y="2921621"/>
            <a:ext cx="4187667" cy="35979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921620"/>
            <a:ext cx="5160691" cy="3597947"/>
          </a:xfrm>
          <a:prstGeom prst="rect">
            <a:avLst/>
          </a:prstGeom>
        </p:spPr>
      </p:pic>
    </p:spTree>
    <p:extLst>
      <p:ext uri="{BB962C8B-B14F-4D97-AF65-F5344CB8AC3E}">
        <p14:creationId xmlns:p14="http://schemas.microsoft.com/office/powerpoint/2010/main" val="393467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045" y="345688"/>
            <a:ext cx="9993085" cy="2739211"/>
          </a:xfrm>
          <a:prstGeom prst="rect">
            <a:avLst/>
          </a:prstGeom>
        </p:spPr>
        <p:txBody>
          <a:bodyPr wrap="square">
            <a:spAutoFit/>
          </a:bodyPr>
          <a:lstStyle/>
          <a:p>
            <a:r>
              <a:rPr lang="en-US" sz="3200" b="1" dirty="0" smtClean="0">
                <a:solidFill>
                  <a:srgbClr val="00B0F0"/>
                </a:solidFill>
                <a:latin typeface="Times New Roman" panose="02020603050405020304" pitchFamily="18" charset="0"/>
                <a:cs typeface="Times New Roman" panose="02020603050405020304" pitchFamily="18" charset="0"/>
              </a:rPr>
              <a:t>             </a:t>
            </a:r>
            <a:r>
              <a:rPr lang="en-US" sz="2400" b="1" dirty="0" smtClean="0">
                <a:solidFill>
                  <a:srgbClr val="00B0F0"/>
                </a:solidFill>
                <a:latin typeface="Times New Roman" panose="02020603050405020304" pitchFamily="18" charset="0"/>
                <a:cs typeface="Times New Roman" panose="02020603050405020304" pitchFamily="18" charset="0"/>
              </a:rPr>
              <a:t>INDUCTION </a:t>
            </a:r>
            <a:r>
              <a:rPr lang="en-US" sz="2400" b="1" dirty="0">
                <a:solidFill>
                  <a:srgbClr val="00B0F0"/>
                </a:solidFill>
                <a:latin typeface="Times New Roman" panose="02020603050405020304" pitchFamily="18" charset="0"/>
                <a:cs typeface="Times New Roman" panose="02020603050405020304" pitchFamily="18" charset="0"/>
              </a:rPr>
              <a:t>MOTOR GENERAL </a:t>
            </a:r>
            <a:r>
              <a:rPr lang="en-US" sz="2400" b="1" dirty="0" smtClean="0">
                <a:solidFill>
                  <a:srgbClr val="00B0F0"/>
                </a:solidFill>
                <a:latin typeface="Times New Roman" panose="02020603050405020304" pitchFamily="18" charset="0"/>
                <a:cs typeface="Times New Roman" panose="02020603050405020304" pitchFamily="18" charset="0"/>
              </a:rPr>
              <a:t>PRINCIPLE</a:t>
            </a:r>
          </a:p>
          <a:p>
            <a:endParaRPr lang="en-US" sz="2000" b="1" dirty="0" smtClean="0">
              <a:latin typeface="Arial Black" panose="020B0A04020102020204" pitchFamily="34" charset="0"/>
            </a:endParaRPr>
          </a:p>
          <a:p>
            <a:r>
              <a:rPr lang="en-US" sz="2000" b="1" dirty="0" smtClean="0">
                <a:latin typeface="Arial Black" panose="020B0A04020102020204" pitchFamily="34" charset="0"/>
              </a:rPr>
              <a:t>&gt;</a:t>
            </a:r>
            <a:r>
              <a:rPr lang="en-US" sz="2000" b="1" dirty="0" smtClean="0">
                <a:latin typeface="Times New Roman" panose="02020603050405020304" pitchFamily="18" charset="0"/>
                <a:cs typeface="Times New Roman" panose="02020603050405020304" pitchFamily="18" charset="0"/>
              </a:rPr>
              <a:t>As </a:t>
            </a:r>
            <a:r>
              <a:rPr lang="en-US" sz="2000" b="1" dirty="0">
                <a:latin typeface="Times New Roman" panose="02020603050405020304" pitchFamily="18" charset="0"/>
                <a:cs typeface="Times New Roman" panose="02020603050405020304" pitchFamily="18" charset="0"/>
              </a:rPr>
              <a:t>a general rule, conversion of electrical power into mechanical power takes place in the rotating parts of an electrical motor. In dc motor, the electrical power is conducted directly in armature the rotating part of the motor through brush or commutates and hence dc motor called as conduction motor but in case of induction motor the motor does not receive the electrical power by conduction but by induction in exactly same way as the secondary of a 2-winding transformer receives its power from the primary.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253" y="3084899"/>
            <a:ext cx="6476667" cy="3615630"/>
          </a:xfrm>
          <a:prstGeom prst="rect">
            <a:avLst/>
          </a:prstGeom>
        </p:spPr>
      </p:pic>
    </p:spTree>
    <p:extLst>
      <p:ext uri="{BB962C8B-B14F-4D97-AF65-F5344CB8AC3E}">
        <p14:creationId xmlns:p14="http://schemas.microsoft.com/office/powerpoint/2010/main" val="3550221580"/>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7E5466-BF1D-F59B-8877-FFA7E3BB93D2}"/>
              </a:ext>
            </a:extLst>
          </p:cNvPr>
          <p:cNvSpPr>
            <a:spLocks noGrp="1"/>
          </p:cNvSpPr>
          <p:nvPr>
            <p:ph type="title"/>
          </p:nvPr>
        </p:nvSpPr>
        <p:spPr>
          <a:xfrm>
            <a:off x="1484311" y="182880"/>
            <a:ext cx="10018713" cy="1410789"/>
          </a:xfrm>
        </p:spPr>
        <p:txBody>
          <a:bodyPr>
            <a:normAutofit/>
          </a:bodyPr>
          <a:lstStyle/>
          <a:p>
            <a:r>
              <a:rPr lang="en-US" sz="3600" b="1" dirty="0">
                <a:solidFill>
                  <a:srgbClr val="00B0F0"/>
                </a:solidFill>
              </a:rPr>
              <a:t>Block diagram</a:t>
            </a:r>
            <a:r>
              <a:rPr lang="en-US" sz="3600" b="1" dirty="0" smtClean="0">
                <a:solidFill>
                  <a:srgbClr val="00B0F0"/>
                </a:solidFill>
                <a:latin typeface="Times New Roman" pitchFamily="18" charset="0"/>
                <a:cs typeface="Times New Roman" pitchFamily="18" charset="0"/>
              </a:rPr>
              <a:t> </a:t>
            </a:r>
            <a:r>
              <a:rPr lang="en-US" sz="3600" b="1" dirty="0">
                <a:solidFill>
                  <a:srgbClr val="00B0F0"/>
                </a:solidFill>
              </a:rPr>
              <a:t>of single-stage PV-grid based </a:t>
            </a:r>
            <a:r>
              <a:rPr lang="en-US" sz="3600" b="1" dirty="0" smtClean="0">
                <a:solidFill>
                  <a:srgbClr val="00B0F0"/>
                </a:solidFill>
              </a:rPr>
              <a:t>system</a:t>
            </a:r>
            <a:endParaRPr lang="en-IN" sz="3600" b="1" dirty="0">
              <a:solidFill>
                <a:srgbClr val="00B0F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3382" y="1476104"/>
            <a:ext cx="9034144" cy="5264330"/>
          </a:xfrm>
        </p:spPr>
      </p:pic>
    </p:spTree>
    <p:extLst>
      <p:ext uri="{BB962C8B-B14F-4D97-AF65-F5344CB8AC3E}">
        <p14:creationId xmlns:p14="http://schemas.microsoft.com/office/powerpoint/2010/main" val="1830173895"/>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359</TotalTime>
  <Words>1238</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Corbel</vt:lpstr>
      <vt:lpstr>Times New Roman</vt:lpstr>
      <vt:lpstr>Wingdings</vt:lpstr>
      <vt:lpstr>Parallax</vt:lpstr>
      <vt:lpstr>ANN Based MPPT Applied To Solar Powered Water Pumping System Using Induction Motor_x000c_</vt:lpstr>
      <vt:lpstr>             ABSTRACT</vt:lpstr>
      <vt:lpstr>INTRODUCTION</vt:lpstr>
      <vt:lpstr>PowerPoint Presentation</vt:lpstr>
      <vt:lpstr>PROPOSED SYSTEM</vt:lpstr>
      <vt:lpstr>PowerPoint Presentation</vt:lpstr>
      <vt:lpstr>PowerPoint Presentation</vt:lpstr>
      <vt:lpstr>PowerPoint Presentation</vt:lpstr>
      <vt:lpstr>Block diagram of single-stage PV-grid based system</vt:lpstr>
      <vt:lpstr>SOFTWARE REQUIREMENTS</vt:lpstr>
      <vt:lpstr>SIMULATION CIRCUIT</vt:lpstr>
      <vt:lpstr>SIMULATED RESULTS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for Power Converter of Small-scale Switched Reluctance Wind Power Generator</dc:title>
  <dc:creator>THOTA JEEVAN</dc:creator>
  <cp:lastModifiedBy>home</cp:lastModifiedBy>
  <cp:revision>23</cp:revision>
  <dcterms:created xsi:type="dcterms:W3CDTF">2023-09-04T13:32:12Z</dcterms:created>
  <dcterms:modified xsi:type="dcterms:W3CDTF">2023-09-13T13:57:03Z</dcterms:modified>
</cp:coreProperties>
</file>