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2"/>
  </p:notesMasterIdLst>
  <p:sldIdLst>
    <p:sldId id="256" r:id="rId3"/>
    <p:sldId id="265" r:id="rId4"/>
    <p:sldId id="257" r:id="rId5"/>
    <p:sldId id="313" r:id="rId6"/>
    <p:sldId id="314" r:id="rId7"/>
    <p:sldId id="281" r:id="rId8"/>
    <p:sldId id="258" r:id="rId9"/>
    <p:sldId id="285" r:id="rId10"/>
    <p:sldId id="286" r:id="rId11"/>
    <p:sldId id="260" r:id="rId12"/>
    <p:sldId id="300" r:id="rId13"/>
    <p:sldId id="301" r:id="rId14"/>
    <p:sldId id="263" r:id="rId15"/>
    <p:sldId id="296" r:id="rId16"/>
    <p:sldId id="295" r:id="rId17"/>
    <p:sldId id="307" r:id="rId18"/>
    <p:sldId id="309" r:id="rId19"/>
    <p:sldId id="311" r:id="rId20"/>
    <p:sldId id="266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3" autoAdjust="0"/>
    <p:restoredTop sz="87304" autoAdjust="0"/>
  </p:normalViewPr>
  <p:slideViewPr>
    <p:cSldViewPr>
      <p:cViewPr varScale="1">
        <p:scale>
          <a:sx n="137" d="100"/>
          <a:sy n="137" d="100"/>
        </p:scale>
        <p:origin x="52" y="-428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C0C75-D563-4E89-8F6B-8D3B275022CB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82346-28DF-410B-ADA9-85BC784E1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15E18-B547-4BBB-8817-8D56991D119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15E18-B547-4BBB-8817-8D56991D119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6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82346-28DF-410B-ADA9-85BC784E1A7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2450685"/>
            <a:ext cx="9128272" cy="271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9144000" cy="2450685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028950" y="1083716"/>
            <a:ext cx="2796547" cy="2795454"/>
            <a:chOff x="4869483" y="2046100"/>
            <a:chExt cx="2448272" cy="2448272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4869483" y="2046100"/>
              <a:ext cx="2448272" cy="2448272"/>
              <a:chOff x="6897738" y="2060848"/>
              <a:chExt cx="2448272" cy="2448272"/>
            </a:xfrm>
          </p:grpSpPr>
          <p:sp>
            <p:nvSpPr>
              <p:cNvPr id="13" name="空心弧 12"/>
              <p:cNvSpPr/>
              <p:nvPr/>
            </p:nvSpPr>
            <p:spPr>
              <a:xfrm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8861204"/>
                  <a:gd name="adj3" fmla="val 12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空心弧 13"/>
              <p:cNvSpPr/>
              <p:nvPr/>
            </p:nvSpPr>
            <p:spPr>
              <a:xfrm rot="15949199"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7902189"/>
                  <a:gd name="adj3" fmla="val 12088"/>
                </a:avLst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Box 11"/>
            <p:cNvSpPr txBox="1"/>
            <p:nvPr userDrawn="1"/>
          </p:nvSpPr>
          <p:spPr>
            <a:xfrm>
              <a:off x="5392055" y="2628201"/>
              <a:ext cx="1357140" cy="56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2"/>
            <p:cNvSpPr txBox="1"/>
            <p:nvPr userDrawn="1"/>
          </p:nvSpPr>
          <p:spPr>
            <a:xfrm>
              <a:off x="5394161" y="3284984"/>
              <a:ext cx="1357670" cy="619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2F55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000" b="1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2450685"/>
            <a:ext cx="9128272" cy="271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9144000" cy="2450685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028950" y="1083716"/>
            <a:ext cx="2796547" cy="2795454"/>
            <a:chOff x="4869483" y="2046100"/>
            <a:chExt cx="2448272" cy="2448272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4869483" y="2046100"/>
              <a:ext cx="2448272" cy="2448272"/>
              <a:chOff x="6897738" y="2060848"/>
              <a:chExt cx="2448272" cy="2448272"/>
            </a:xfrm>
          </p:grpSpPr>
          <p:sp>
            <p:nvSpPr>
              <p:cNvPr id="13" name="空心弧 12"/>
              <p:cNvSpPr/>
              <p:nvPr/>
            </p:nvSpPr>
            <p:spPr>
              <a:xfrm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8861204"/>
                  <a:gd name="adj3" fmla="val 12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空心弧 13"/>
              <p:cNvSpPr/>
              <p:nvPr/>
            </p:nvSpPr>
            <p:spPr>
              <a:xfrm rot="15949199"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7902189"/>
                  <a:gd name="adj3" fmla="val 12088"/>
                </a:avLst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Box 11"/>
            <p:cNvSpPr txBox="1"/>
            <p:nvPr userDrawn="1"/>
          </p:nvSpPr>
          <p:spPr>
            <a:xfrm>
              <a:off x="5392055" y="2628201"/>
              <a:ext cx="1357140" cy="56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2"/>
            <p:cNvSpPr txBox="1"/>
            <p:nvPr userDrawn="1"/>
          </p:nvSpPr>
          <p:spPr>
            <a:xfrm>
              <a:off x="5394161" y="3284984"/>
              <a:ext cx="1357670" cy="619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2F55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4000" b="1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45369" cy="627534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952184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914808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877432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011886" y="0"/>
            <a:ext cx="136646" cy="41151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2" name="矩形 11"/>
          <p:cNvSpPr/>
          <p:nvPr userDrawn="1"/>
        </p:nvSpPr>
        <p:spPr>
          <a:xfrm>
            <a:off x="1" y="4948014"/>
            <a:ext cx="9138869" cy="195486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椭圆 12"/>
          <p:cNvSpPr/>
          <p:nvPr userDrawn="1"/>
        </p:nvSpPr>
        <p:spPr>
          <a:xfrm>
            <a:off x="4382906" y="4852827"/>
            <a:ext cx="378190" cy="378042"/>
          </a:xfrm>
          <a:prstGeom prst="ellipse">
            <a:avLst/>
          </a:prstGeom>
          <a:solidFill>
            <a:schemeClr val="bg1"/>
          </a:solidFill>
          <a:ln>
            <a:solidFill>
              <a:srgbClr val="2F5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825" smtClean="0">
                <a:solidFill>
                  <a:srgbClr val="2F5596"/>
                </a:solidFill>
              </a:rPr>
              <a:pPr algn="ctr"/>
              <a:t>‹#›</a:t>
            </a:fld>
            <a:endParaRPr lang="zh-CN" altLang="en-US" sz="1350" dirty="0">
              <a:solidFill>
                <a:srgbClr val="2F5596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 flipH="1">
            <a:off x="5328380" y="400625"/>
            <a:ext cx="37518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3823623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4786249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6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9011886" y="0"/>
            <a:ext cx="136646" cy="41151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/>
          <p:cNvSpPr/>
          <p:nvPr userDrawn="1"/>
        </p:nvSpPr>
        <p:spPr>
          <a:xfrm>
            <a:off x="1" y="4948014"/>
            <a:ext cx="9138869" cy="195486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椭圆 16"/>
          <p:cNvSpPr/>
          <p:nvPr userDrawn="1"/>
        </p:nvSpPr>
        <p:spPr>
          <a:xfrm>
            <a:off x="4382906" y="4852827"/>
            <a:ext cx="378190" cy="378042"/>
          </a:xfrm>
          <a:prstGeom prst="ellipse">
            <a:avLst/>
          </a:prstGeom>
          <a:solidFill>
            <a:schemeClr val="bg1"/>
          </a:solidFill>
          <a:ln>
            <a:solidFill>
              <a:srgbClr val="2F5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825" smtClean="0">
                <a:solidFill>
                  <a:srgbClr val="2F5596"/>
                </a:solidFill>
              </a:rPr>
              <a:pPr algn="ctr"/>
              <a:t>‹#›</a:t>
            </a:fld>
            <a:endParaRPr lang="zh-CN" altLang="en-US" sz="1350" dirty="0">
              <a:solidFill>
                <a:srgbClr val="2F5596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5328380" y="400625"/>
            <a:ext cx="37518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955679" y="0"/>
            <a:ext cx="945369" cy="627534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-4333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914808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2877432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3823623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4786249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6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9011886" y="0"/>
            <a:ext cx="136646" cy="41151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矩形 15"/>
          <p:cNvSpPr/>
          <p:nvPr userDrawn="1"/>
        </p:nvSpPr>
        <p:spPr>
          <a:xfrm>
            <a:off x="1" y="4948014"/>
            <a:ext cx="9138869" cy="195486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椭圆 16"/>
          <p:cNvSpPr/>
          <p:nvPr userDrawn="1"/>
        </p:nvSpPr>
        <p:spPr>
          <a:xfrm>
            <a:off x="4382906" y="4852827"/>
            <a:ext cx="378190" cy="378042"/>
          </a:xfrm>
          <a:prstGeom prst="ellipse">
            <a:avLst/>
          </a:prstGeom>
          <a:solidFill>
            <a:schemeClr val="bg1"/>
          </a:solidFill>
          <a:ln>
            <a:solidFill>
              <a:srgbClr val="2F5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825" smtClean="0">
                <a:solidFill>
                  <a:srgbClr val="2F5596"/>
                </a:solidFill>
              </a:rPr>
              <a:pPr algn="ctr"/>
              <a:t>‹#›</a:t>
            </a:fld>
            <a:endParaRPr lang="zh-CN" altLang="en-US" sz="1350" dirty="0">
              <a:solidFill>
                <a:srgbClr val="2F5596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5328380" y="400625"/>
            <a:ext cx="37518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1914806" y="0"/>
            <a:ext cx="945369" cy="627534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-4333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48179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2877432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3823623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4786249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6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9011886" y="0"/>
            <a:ext cx="136646" cy="41151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4" name="矩形 13"/>
          <p:cNvSpPr/>
          <p:nvPr userDrawn="1"/>
        </p:nvSpPr>
        <p:spPr>
          <a:xfrm>
            <a:off x="1" y="4948014"/>
            <a:ext cx="9138869" cy="195486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 userDrawn="1"/>
        </p:nvSpPr>
        <p:spPr>
          <a:xfrm>
            <a:off x="4382906" y="4852827"/>
            <a:ext cx="378190" cy="378042"/>
          </a:xfrm>
          <a:prstGeom prst="ellipse">
            <a:avLst/>
          </a:prstGeom>
          <a:solidFill>
            <a:schemeClr val="bg1"/>
          </a:solidFill>
          <a:ln>
            <a:solidFill>
              <a:srgbClr val="2F5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825" smtClean="0">
                <a:solidFill>
                  <a:srgbClr val="2F5596"/>
                </a:solidFill>
              </a:rPr>
              <a:pPr algn="ctr"/>
              <a:t>‹#›</a:t>
            </a:fld>
            <a:endParaRPr lang="zh-CN" altLang="en-US" sz="1350" dirty="0">
              <a:solidFill>
                <a:srgbClr val="2F5596"/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5328380" y="400625"/>
            <a:ext cx="37518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2876197" y="0"/>
            <a:ext cx="945369" cy="627534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-18626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51898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916406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3831485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4786249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6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9011886" y="0"/>
            <a:ext cx="136646" cy="41151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4" name="矩形 13"/>
          <p:cNvSpPr/>
          <p:nvPr userDrawn="1"/>
        </p:nvSpPr>
        <p:spPr>
          <a:xfrm>
            <a:off x="1" y="4948014"/>
            <a:ext cx="9138869" cy="195486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 userDrawn="1"/>
        </p:nvSpPr>
        <p:spPr>
          <a:xfrm>
            <a:off x="4382906" y="4852827"/>
            <a:ext cx="378190" cy="378042"/>
          </a:xfrm>
          <a:prstGeom prst="ellipse">
            <a:avLst/>
          </a:prstGeom>
          <a:solidFill>
            <a:schemeClr val="bg1"/>
          </a:solidFill>
          <a:ln>
            <a:solidFill>
              <a:srgbClr val="2F5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825" smtClean="0">
                <a:solidFill>
                  <a:srgbClr val="2F5596"/>
                </a:solidFill>
              </a:rPr>
              <a:pPr algn="ctr"/>
              <a:t>‹#›</a:t>
            </a:fld>
            <a:endParaRPr lang="zh-CN" altLang="en-US" sz="1350" dirty="0">
              <a:solidFill>
                <a:srgbClr val="2F5596"/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5328380" y="400625"/>
            <a:ext cx="37518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3827637" y="-7590"/>
            <a:ext cx="945369" cy="627534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-18626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951898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916406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2873945" y="-759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4786249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6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9011886" y="0"/>
            <a:ext cx="136646" cy="41151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4" name="矩形 13"/>
          <p:cNvSpPr/>
          <p:nvPr userDrawn="1"/>
        </p:nvSpPr>
        <p:spPr>
          <a:xfrm>
            <a:off x="1" y="4948014"/>
            <a:ext cx="9138869" cy="195486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 userDrawn="1"/>
        </p:nvSpPr>
        <p:spPr>
          <a:xfrm>
            <a:off x="4382906" y="4852827"/>
            <a:ext cx="378190" cy="378042"/>
          </a:xfrm>
          <a:prstGeom prst="ellipse">
            <a:avLst/>
          </a:prstGeom>
          <a:solidFill>
            <a:schemeClr val="bg1"/>
          </a:solidFill>
          <a:ln>
            <a:solidFill>
              <a:srgbClr val="2F5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825" smtClean="0">
                <a:solidFill>
                  <a:srgbClr val="2F5596"/>
                </a:solidFill>
              </a:rPr>
              <a:pPr algn="ctr"/>
              <a:t>‹#›</a:t>
            </a:fld>
            <a:endParaRPr lang="zh-CN" altLang="en-US" sz="1350" dirty="0">
              <a:solidFill>
                <a:srgbClr val="2F5596"/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5328380" y="400625"/>
            <a:ext cx="37518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783883" y="0"/>
            <a:ext cx="945369" cy="627534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6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-18626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951898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916406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3831485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2873453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2450685"/>
            <a:ext cx="9128272" cy="271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9143999" cy="257175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3173726" y="1285875"/>
            <a:ext cx="2796547" cy="2795454"/>
            <a:chOff x="4869483" y="2046100"/>
            <a:chExt cx="2448272" cy="2448272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4869483" y="2046100"/>
              <a:ext cx="2448272" cy="2448272"/>
              <a:chOff x="6897738" y="2060848"/>
              <a:chExt cx="2448272" cy="2448272"/>
            </a:xfrm>
          </p:grpSpPr>
          <p:sp>
            <p:nvSpPr>
              <p:cNvPr id="19" name="空心弧 18"/>
              <p:cNvSpPr/>
              <p:nvPr/>
            </p:nvSpPr>
            <p:spPr>
              <a:xfrm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8861204"/>
                  <a:gd name="adj3" fmla="val 12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空心弧 19"/>
              <p:cNvSpPr/>
              <p:nvPr/>
            </p:nvSpPr>
            <p:spPr>
              <a:xfrm rot="15949199"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7902189"/>
                  <a:gd name="adj3" fmla="val 12088"/>
                </a:avLst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TextBox 11"/>
            <p:cNvSpPr txBox="1"/>
            <p:nvPr userDrawn="1"/>
          </p:nvSpPr>
          <p:spPr>
            <a:xfrm>
              <a:off x="5392055" y="2628201"/>
              <a:ext cx="1357140" cy="56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2"/>
            <p:cNvSpPr txBox="1"/>
            <p:nvPr userDrawn="1"/>
          </p:nvSpPr>
          <p:spPr>
            <a:xfrm>
              <a:off x="5394161" y="3284984"/>
              <a:ext cx="1357670" cy="619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2F55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2450685"/>
            <a:ext cx="9128272" cy="271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0"/>
            <a:ext cx="9144000" cy="2450685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3028950" y="1083716"/>
            <a:ext cx="2796547" cy="2795454"/>
            <a:chOff x="4869483" y="2046100"/>
            <a:chExt cx="2448272" cy="2448272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4869483" y="2046100"/>
              <a:ext cx="2448272" cy="2448272"/>
              <a:chOff x="6897738" y="2060848"/>
              <a:chExt cx="2448272" cy="2448272"/>
            </a:xfrm>
          </p:grpSpPr>
          <p:sp>
            <p:nvSpPr>
              <p:cNvPr id="20" name="空心弧 19"/>
              <p:cNvSpPr/>
              <p:nvPr/>
            </p:nvSpPr>
            <p:spPr>
              <a:xfrm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8861204"/>
                  <a:gd name="adj3" fmla="val 12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空心弧 20"/>
              <p:cNvSpPr/>
              <p:nvPr/>
            </p:nvSpPr>
            <p:spPr>
              <a:xfrm rot="15949199"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7902189"/>
                  <a:gd name="adj3" fmla="val 12088"/>
                </a:avLst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Box 11"/>
            <p:cNvSpPr txBox="1"/>
            <p:nvPr userDrawn="1"/>
          </p:nvSpPr>
          <p:spPr>
            <a:xfrm>
              <a:off x="5392055" y="2628201"/>
              <a:ext cx="1357140" cy="56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2"/>
            <p:cNvSpPr txBox="1"/>
            <p:nvPr userDrawn="1"/>
          </p:nvSpPr>
          <p:spPr>
            <a:xfrm>
              <a:off x="5394161" y="3284984"/>
              <a:ext cx="1357670" cy="619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2F55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b="1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2450685"/>
            <a:ext cx="9128272" cy="271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1" y="0"/>
            <a:ext cx="9144000" cy="2450685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3028950" y="1083716"/>
            <a:ext cx="2796547" cy="2795454"/>
            <a:chOff x="4869483" y="2046100"/>
            <a:chExt cx="2448272" cy="2448272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4869483" y="2046100"/>
              <a:ext cx="2448272" cy="2448272"/>
              <a:chOff x="6897738" y="2060848"/>
              <a:chExt cx="2448272" cy="2448272"/>
            </a:xfrm>
          </p:grpSpPr>
          <p:sp>
            <p:nvSpPr>
              <p:cNvPr id="18" name="空心弧 17"/>
              <p:cNvSpPr/>
              <p:nvPr/>
            </p:nvSpPr>
            <p:spPr>
              <a:xfrm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8861204"/>
                  <a:gd name="adj3" fmla="val 12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空心弧 18"/>
              <p:cNvSpPr/>
              <p:nvPr/>
            </p:nvSpPr>
            <p:spPr>
              <a:xfrm rot="15949199"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7902189"/>
                  <a:gd name="adj3" fmla="val 12088"/>
                </a:avLst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TextBox 11"/>
            <p:cNvSpPr txBox="1"/>
            <p:nvPr userDrawn="1"/>
          </p:nvSpPr>
          <p:spPr>
            <a:xfrm>
              <a:off x="5392055" y="2628201"/>
              <a:ext cx="1357140" cy="56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2"/>
            <p:cNvSpPr txBox="1"/>
            <p:nvPr userDrawn="1"/>
          </p:nvSpPr>
          <p:spPr>
            <a:xfrm>
              <a:off x="5394161" y="3284984"/>
              <a:ext cx="1357670" cy="619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2F55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b="1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9011886" y="0"/>
            <a:ext cx="136646" cy="4115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矩形 5"/>
          <p:cNvSpPr/>
          <p:nvPr userDrawn="1"/>
        </p:nvSpPr>
        <p:spPr>
          <a:xfrm>
            <a:off x="1" y="4948014"/>
            <a:ext cx="9138869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 userDrawn="1"/>
        </p:nvSpPr>
        <p:spPr>
          <a:xfrm>
            <a:off x="4382906" y="4852827"/>
            <a:ext cx="378190" cy="37804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825" smtClean="0">
                <a:solidFill>
                  <a:schemeClr val="accent5">
                    <a:lumMod val="75000"/>
                  </a:schemeClr>
                </a:solidFill>
              </a:rPr>
              <a:pPr algn="ctr"/>
              <a:t>‹#›</a:t>
            </a:fld>
            <a:endParaRPr lang="zh-CN" altLang="en-US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5328380" y="400625"/>
            <a:ext cx="37518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921098" y="0"/>
            <a:ext cx="945369" cy="62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8626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51898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877432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831485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786249" y="0"/>
            <a:ext cx="945369" cy="411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6</a:t>
            </a:r>
            <a:endParaRPr lang="zh-CN" altLang="en-US" sz="1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2450685"/>
            <a:ext cx="9128272" cy="271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0"/>
            <a:ext cx="9144000" cy="2450685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3028950" y="1083716"/>
            <a:ext cx="2796547" cy="2795454"/>
            <a:chOff x="4869483" y="2046100"/>
            <a:chExt cx="2448272" cy="2448272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4869483" y="2046100"/>
              <a:ext cx="2448272" cy="2448272"/>
              <a:chOff x="6897738" y="2060848"/>
              <a:chExt cx="2448272" cy="2448272"/>
            </a:xfrm>
          </p:grpSpPr>
          <p:sp>
            <p:nvSpPr>
              <p:cNvPr id="20" name="空心弧 19"/>
              <p:cNvSpPr/>
              <p:nvPr/>
            </p:nvSpPr>
            <p:spPr>
              <a:xfrm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8861204"/>
                  <a:gd name="adj3" fmla="val 12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空心弧 20"/>
              <p:cNvSpPr/>
              <p:nvPr/>
            </p:nvSpPr>
            <p:spPr>
              <a:xfrm rot="15949199">
                <a:off x="6897738" y="2060848"/>
                <a:ext cx="2448272" cy="2448272"/>
              </a:xfrm>
              <a:prstGeom prst="blockArc">
                <a:avLst>
                  <a:gd name="adj1" fmla="val 13344530"/>
                  <a:gd name="adj2" fmla="val 7902189"/>
                  <a:gd name="adj3" fmla="val 12088"/>
                </a:avLst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Box 11"/>
            <p:cNvSpPr txBox="1"/>
            <p:nvPr userDrawn="1"/>
          </p:nvSpPr>
          <p:spPr>
            <a:xfrm>
              <a:off x="5392055" y="2628201"/>
              <a:ext cx="1357140" cy="566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2"/>
            <p:cNvSpPr txBox="1"/>
            <p:nvPr userDrawn="1"/>
          </p:nvSpPr>
          <p:spPr>
            <a:xfrm>
              <a:off x="5394161" y="3284984"/>
              <a:ext cx="1357670" cy="619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2F55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b="1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3BD4-2AC8-48E4-853A-1FDA0C57337A}" type="datetimeFigureOut">
              <a:rPr lang="zh-CN" altLang="en-US" smtClean="0"/>
              <a:pPr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C1D0-4AE0-4CA0-BD1D-5B89170BC9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6A82-C17C-4B4B-BE4C-9C3C9AC2663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B498-7A39-415A-8DB1-A0FA5904C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>
            <a:fillRect/>
          </a:stretch>
        </p:blipFill>
        <p:spPr bwMode="auto">
          <a:xfrm>
            <a:off x="0" y="2558692"/>
            <a:ext cx="9164304" cy="271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1984563" y="1221073"/>
            <a:ext cx="6315307" cy="972488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3456384" y="2926080"/>
            <a:ext cx="4440387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600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团队成员：王禹翔</a:t>
            </a:r>
            <a:endParaRPr lang="en-US" altLang="zh-CN" sz="1600" dirty="0">
              <a:solidFill>
                <a:srgbClr val="2F5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600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陈豪策</a:t>
            </a:r>
            <a:endParaRPr lang="en-US" altLang="zh-CN" sz="1600" dirty="0">
              <a:solidFill>
                <a:srgbClr val="2F5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600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刘雯婧</a:t>
            </a:r>
            <a:endParaRPr lang="en-US" altLang="zh-CN" sz="1600" dirty="0">
              <a:solidFill>
                <a:srgbClr val="2F5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600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乔庆宇</a:t>
            </a:r>
          </a:p>
        </p:txBody>
      </p:sp>
      <p:pic>
        <p:nvPicPr>
          <p:cNvPr id="17" name="With an orchid）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4385947" y="-614845"/>
            <a:ext cx="457379" cy="457379"/>
          </a:xfrm>
          <a:prstGeom prst="rect">
            <a:avLst/>
          </a:prstGeom>
        </p:spPr>
      </p:pic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1984563" y="1217646"/>
            <a:ext cx="6315307" cy="826843"/>
          </a:xfrm>
        </p:spPr>
        <p:txBody>
          <a:bodyPr>
            <a:noAutofit/>
          </a:bodyPr>
          <a:lstStyle/>
          <a:p>
            <a:r>
              <a:rPr lang="zh-CN" altLang="en-US" sz="3300" dirty="0">
                <a:solidFill>
                  <a:schemeClr val="bg2"/>
                </a:solidFill>
              </a:rPr>
              <a:t>基于</a:t>
            </a:r>
            <a:r>
              <a:rPr lang="en-US" altLang="zh-CN" sz="3300" dirty="0">
                <a:solidFill>
                  <a:schemeClr val="bg2"/>
                </a:solidFill>
              </a:rPr>
              <a:t>stm32</a:t>
            </a:r>
            <a:r>
              <a:rPr lang="zh-CN" altLang="en-US" sz="3300" dirty="0">
                <a:solidFill>
                  <a:schemeClr val="bg2"/>
                </a:solidFill>
              </a:rPr>
              <a:t>的门锁优化装置</a:t>
            </a:r>
          </a:p>
        </p:txBody>
      </p:sp>
      <p:sp>
        <p:nvSpPr>
          <p:cNvPr id="18" name="副标题 17"/>
          <p:cNvSpPr>
            <a:spLocks noGrp="1"/>
          </p:cNvSpPr>
          <p:nvPr>
            <p:ph type="subTitle" idx="1"/>
          </p:nvPr>
        </p:nvSpPr>
        <p:spPr>
          <a:xfrm>
            <a:off x="1470188" y="2292580"/>
            <a:ext cx="4595339" cy="23407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西南交通大学第十三届单片机设计大赛开题答辩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C58AB8-52B2-34C9-EAE4-5A1599714B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4304"/>
            <a:ext cx="3456384" cy="2961821"/>
          </a:xfrm>
          <a:prstGeom prst="rect">
            <a:avLst/>
          </a:prstGeom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19" grpId="0" animBg="1"/>
      <p:bldP spid="3" grpId="0"/>
      <p:bldP spid="16" grpId="0"/>
      <p:bldP spid="1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5"/>
          <p:cNvSpPr txBox="1"/>
          <p:nvPr/>
        </p:nvSpPr>
        <p:spPr>
          <a:xfrm>
            <a:off x="584017" y="539281"/>
            <a:ext cx="2222528" cy="692562"/>
          </a:xfrm>
          <a:prstGeom prst="rect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5400" b="1" kern="1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4050" dirty="0">
                <a:solidFill>
                  <a:schemeClr val="bg1"/>
                </a:solidFill>
                <a:ea typeface="幼圆" panose="02010509060101010101" charset="-122"/>
              </a:rPr>
              <a:t>具体方案</a:t>
            </a:r>
            <a:endParaRPr lang="en-US" altLang="zh-CN" sz="4050" dirty="0">
              <a:solidFill>
                <a:schemeClr val="bg1"/>
              </a:solidFill>
              <a:ea typeface="幼圆" panose="02010509060101010101" charset="-122"/>
            </a:endParaRPr>
          </a:p>
        </p:txBody>
      </p:sp>
      <p:sp>
        <p:nvSpPr>
          <p:cNvPr id="9" name="文本框 65"/>
          <p:cNvSpPr txBox="1"/>
          <p:nvPr/>
        </p:nvSpPr>
        <p:spPr>
          <a:xfrm>
            <a:off x="6084759" y="657591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装置建模</a:t>
            </a:r>
          </a:p>
        </p:txBody>
      </p:sp>
      <p:sp>
        <p:nvSpPr>
          <p:cNvPr id="10" name="文本框 66"/>
          <p:cNvSpPr txBox="1"/>
          <p:nvPr/>
        </p:nvSpPr>
        <p:spPr>
          <a:xfrm>
            <a:off x="6084759" y="1197507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构建框架</a:t>
            </a:r>
          </a:p>
        </p:txBody>
      </p:sp>
      <p:sp>
        <p:nvSpPr>
          <p:cNvPr id="11" name="文本框 67"/>
          <p:cNvSpPr txBox="1"/>
          <p:nvPr/>
        </p:nvSpPr>
        <p:spPr>
          <a:xfrm>
            <a:off x="6084759" y="1737424"/>
            <a:ext cx="198020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可行性推测</a:t>
            </a:r>
          </a:p>
        </p:txBody>
      </p:sp>
      <p:sp>
        <p:nvSpPr>
          <p:cNvPr id="6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5902816" y="-1005"/>
            <a:ext cx="1299059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rPr>
              <a:t>装置建模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63382" y="583267"/>
            <a:ext cx="519551" cy="519231"/>
            <a:chOff x="5305425" y="2638425"/>
            <a:chExt cx="1579563" cy="1577975"/>
          </a:xfrm>
          <a:solidFill>
            <a:srgbClr val="ED4545"/>
          </a:solidFill>
        </p:grpSpPr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2F5596"/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607" tIns="34304" rIns="68607" bIns="34304" numCol="1" anchor="t" anchorCtr="0" compatLnSpc="1"/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405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607" tIns="34304" rIns="68607" bIns="34304" numCol="1" anchor="t" anchorCtr="0" compatLnSpc="1"/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405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8204" y="769671"/>
            <a:ext cx="850305" cy="849275"/>
            <a:chOff x="5102225" y="2441575"/>
            <a:chExt cx="1982788" cy="1979613"/>
          </a:xfrm>
          <a:solidFill>
            <a:srgbClr val="ED4545"/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2F5596"/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607" tIns="34304" rIns="68607" bIns="34304" numCol="1" anchor="t" anchorCtr="0" compatLnSpc="1"/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405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607" tIns="34304" rIns="68607" bIns="34304" numCol="1" anchor="t" anchorCtr="0" compatLnSpc="1"/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405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67586" y="538202"/>
            <a:ext cx="614391" cy="623635"/>
            <a:chOff x="5803900" y="2852738"/>
            <a:chExt cx="1300163" cy="1319212"/>
          </a:xfrm>
          <a:solidFill>
            <a:srgbClr val="ED4545"/>
          </a:solidFill>
        </p:grpSpPr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rgbClr val="2F5596"/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607" tIns="34304" rIns="68607" bIns="34304" numCol="1" anchor="t" anchorCtr="0" compatLnSpc="1"/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405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607" tIns="34304" rIns="68607" bIns="34304" numCol="1" anchor="t" anchorCtr="0" compatLnSpc="1"/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405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18540" y="915566"/>
            <a:ext cx="1195633" cy="1194898"/>
            <a:chOff x="5305425" y="2638425"/>
            <a:chExt cx="1579563" cy="1577975"/>
          </a:xfrm>
          <a:solidFill>
            <a:srgbClr val="ED4545"/>
          </a:solidFill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2F5596"/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607" tIns="34304" rIns="68607" bIns="34304" numCol="1" anchor="t" anchorCtr="0" compatLnSpc="1"/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405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607" tIns="34304" rIns="68607" bIns="34304" numCol="1" anchor="t" anchorCtr="0" compatLnSpc="1"/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405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endParaRPr>
            </a:p>
          </p:txBody>
        </p:sp>
      </p:grpSp>
      <p:sp>
        <p:nvSpPr>
          <p:cNvPr id="42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3FE5ED-DB22-B594-46CE-1EF557ED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5" y="2326187"/>
            <a:ext cx="4041244" cy="2520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77EC5B-33C2-70D4-43B1-070B906B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838" y="1148956"/>
            <a:ext cx="3439958" cy="326945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B78EC0F-13CC-D852-D91A-EABAF4C51B86}"/>
              </a:ext>
            </a:extLst>
          </p:cNvPr>
          <p:cNvCxnSpPr>
            <a:cxnSpLocks/>
          </p:cNvCxnSpPr>
          <p:nvPr/>
        </p:nvCxnSpPr>
        <p:spPr>
          <a:xfrm flipV="1">
            <a:off x="3275856" y="2283718"/>
            <a:ext cx="1800200" cy="12241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3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18" dur="7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23" dur="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28" dur="6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77780" y="-1005"/>
            <a:ext cx="1299059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rPr>
              <a:t>构建框架</a:t>
            </a:r>
          </a:p>
        </p:txBody>
      </p:sp>
      <p:sp>
        <p:nvSpPr>
          <p:cNvPr id="19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76DAAE-D924-183A-92F4-4DA83F08B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06" y="1135108"/>
            <a:ext cx="3772699" cy="24277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6AAAF0-8FDA-A029-9224-B7833BFB86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5" y="1275606"/>
            <a:ext cx="3816424" cy="21467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BEF975-EE4F-FC76-7612-B0245EAE0D9E}"/>
              </a:ext>
            </a:extLst>
          </p:cNvPr>
          <p:cNvSpPr txBox="1"/>
          <p:nvPr/>
        </p:nvSpPr>
        <p:spPr>
          <a:xfrm>
            <a:off x="417306" y="3839115"/>
            <a:ext cx="8537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原计划使用面包板，简单易上手，适合新手                   在时间和精力充裕情况下，自制</a:t>
            </a:r>
            <a:r>
              <a:rPr lang="en-US" altLang="zh-CN" sz="1600" dirty="0"/>
              <a:t>PCB</a:t>
            </a:r>
            <a:r>
              <a:rPr lang="zh-CN" altLang="en-US" sz="1600" dirty="0"/>
              <a:t>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1"/>
          <p:cNvSpPr txBox="1"/>
          <p:nvPr/>
        </p:nvSpPr>
        <p:spPr>
          <a:xfrm>
            <a:off x="683570" y="695498"/>
            <a:ext cx="2222528" cy="692562"/>
          </a:xfrm>
          <a:prstGeom prst="rect">
            <a:avLst/>
          </a:prstGeom>
          <a:noFill/>
        </p:spPr>
        <p:txBody>
          <a:bodyPr wrap="none" lIns="68642" tIns="34322" rIns="68642" bIns="34322" rtlCol="0">
            <a:spAutoFit/>
          </a:bodyPr>
          <a:lstStyle/>
          <a:p>
            <a:pPr algn="ctr"/>
            <a:r>
              <a:rPr lang="zh-CN" altLang="en-US" sz="4050" b="1" kern="1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</a:rPr>
              <a:t>学习规划</a:t>
            </a:r>
            <a:endParaRPr lang="en-US" altLang="zh-CN" sz="4050" b="1" kern="1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72"/>
          <p:cNvSpPr txBox="1"/>
          <p:nvPr/>
        </p:nvSpPr>
        <p:spPr>
          <a:xfrm>
            <a:off x="6299154" y="638565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时间安排</a:t>
            </a:r>
          </a:p>
        </p:txBody>
      </p:sp>
      <p:sp>
        <p:nvSpPr>
          <p:cNvPr id="5" name="文本框 73"/>
          <p:cNvSpPr txBox="1"/>
          <p:nvPr/>
        </p:nvSpPr>
        <p:spPr>
          <a:xfrm>
            <a:off x="6299154" y="1134488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任务安排</a:t>
            </a:r>
          </a:p>
        </p:txBody>
      </p:sp>
      <p:sp>
        <p:nvSpPr>
          <p:cNvPr id="6" name="文本框 74"/>
          <p:cNvSpPr txBox="1"/>
          <p:nvPr/>
        </p:nvSpPr>
        <p:spPr>
          <a:xfrm>
            <a:off x="6299154" y="1630411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整体流程</a:t>
            </a:r>
          </a:p>
        </p:txBody>
      </p:sp>
      <p:sp>
        <p:nvSpPr>
          <p:cNvPr id="7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22678" y="-21551"/>
            <a:ext cx="1299059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rPr>
              <a:t>学习规划</a:t>
            </a:r>
          </a:p>
        </p:txBody>
      </p:sp>
      <p:grpSp>
        <p:nvGrpSpPr>
          <p:cNvPr id="54" name="Group 3"/>
          <p:cNvGrpSpPr/>
          <p:nvPr/>
        </p:nvGrpSpPr>
        <p:grpSpPr bwMode="auto">
          <a:xfrm>
            <a:off x="612986" y="1329656"/>
            <a:ext cx="4378079" cy="2892489"/>
            <a:chOff x="0" y="0"/>
            <a:chExt cx="5166566" cy="3409678"/>
          </a:xfrm>
        </p:grpSpPr>
        <p:sp>
          <p:nvSpPr>
            <p:cNvPr id="55" name="椭圆 2"/>
            <p:cNvSpPr/>
            <p:nvPr/>
          </p:nvSpPr>
          <p:spPr bwMode="auto">
            <a:xfrm rot="1748642">
              <a:off x="0" y="0"/>
              <a:ext cx="2211234" cy="2230539"/>
            </a:xfrm>
            <a:custGeom>
              <a:avLst/>
              <a:gdLst>
                <a:gd name="T0" fmla="*/ 2997604 w 2997604"/>
                <a:gd name="T1" fmla="*/ 1790780 h 3024336"/>
                <a:gd name="T2" fmla="*/ 1512168 w 2997604"/>
                <a:gd name="T3" fmla="*/ 3024336 h 3024336"/>
                <a:gd name="T4" fmla="*/ 0 w 2997604"/>
                <a:gd name="T5" fmla="*/ 1512168 h 3024336"/>
                <a:gd name="T6" fmla="*/ 1512168 w 2997604"/>
                <a:gd name="T7" fmla="*/ 0 h 3024336"/>
                <a:gd name="T8" fmla="*/ 1764196 w 2997604"/>
                <a:gd name="T9" fmla="*/ 22675 h 302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7604" h="3024336">
                  <a:moveTo>
                    <a:pt x="2997604" y="1790780"/>
                  </a:moveTo>
                  <a:cubicBezTo>
                    <a:pt x="2867846" y="2492941"/>
                    <a:pt x="2252064" y="3024336"/>
                    <a:pt x="1512168" y="3024336"/>
                  </a:cubicBezTo>
                  <a:cubicBezTo>
                    <a:pt x="677021" y="3024336"/>
                    <a:pt x="0" y="2347315"/>
                    <a:pt x="0" y="1512168"/>
                  </a:cubicBezTo>
                  <a:cubicBezTo>
                    <a:pt x="0" y="677021"/>
                    <a:pt x="677021" y="0"/>
                    <a:pt x="1512168" y="0"/>
                  </a:cubicBezTo>
                  <a:cubicBezTo>
                    <a:pt x="1598138" y="0"/>
                    <a:pt x="1682432" y="7174"/>
                    <a:pt x="1764196" y="22675"/>
                  </a:cubicBezTo>
                </a:path>
              </a:pathLst>
            </a:custGeom>
            <a:noFill/>
            <a:ln w="25400" cap="flat" cmpd="sng">
              <a:solidFill>
                <a:schemeClr val="tx2">
                  <a:lumMod val="75000"/>
                </a:schemeClr>
              </a:solidFill>
              <a:prstDash val="sysDash"/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1455" tIns="25727" rIns="51455" bIns="25727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" name="椭圆 4"/>
            <p:cNvSpPr/>
            <p:nvPr/>
          </p:nvSpPr>
          <p:spPr bwMode="auto">
            <a:xfrm rot="1748642">
              <a:off x="2072242" y="1513229"/>
              <a:ext cx="1573837" cy="746788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tx2">
                  <a:lumMod val="7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1455" tIns="25727" rIns="51455" bIns="25727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7" name="椭圆 4"/>
            <p:cNvSpPr/>
            <p:nvPr/>
          </p:nvSpPr>
          <p:spPr bwMode="auto">
            <a:xfrm rot="1748643" flipV="1">
              <a:off x="3158906" y="2877661"/>
              <a:ext cx="1121762" cy="532017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tx2">
                  <a:lumMod val="7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1455" tIns="25727" rIns="51455" bIns="25727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8" name="椭圆 4"/>
            <p:cNvSpPr/>
            <p:nvPr/>
          </p:nvSpPr>
          <p:spPr bwMode="auto">
            <a:xfrm rot="1748642">
              <a:off x="4392985" y="3020842"/>
              <a:ext cx="773581" cy="366376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tx2">
                  <a:lumMod val="7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1455" tIns="25727" rIns="51455" bIns="25727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59" name="KSO_GN4"/>
          <p:cNvSpPr>
            <a:spLocks noChangeArrowheads="1"/>
          </p:cNvSpPr>
          <p:nvPr/>
        </p:nvSpPr>
        <p:spPr bwMode="auto">
          <a:xfrm>
            <a:off x="724817" y="1446357"/>
            <a:ext cx="1664384" cy="1665950"/>
          </a:xfrm>
          <a:prstGeom prst="ellipse">
            <a:avLst/>
          </a:prstGeom>
          <a:solidFill>
            <a:srgbClr val="2F5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46" tIns="34273" rIns="68546" bIns="34273" rtlCol="0" anchor="ctr"/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60" name="KSO_GN3"/>
          <p:cNvSpPr>
            <a:spLocks noChangeArrowheads="1"/>
          </p:cNvSpPr>
          <p:nvPr/>
        </p:nvSpPr>
        <p:spPr bwMode="auto">
          <a:xfrm>
            <a:off x="2257145" y="2666942"/>
            <a:ext cx="1177799" cy="1178906"/>
          </a:xfrm>
          <a:prstGeom prst="ellipse">
            <a:avLst/>
          </a:prstGeom>
          <a:solidFill>
            <a:srgbClr val="2F5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46" tIns="34273" rIns="68546" bIns="34273" rtlCol="0" anchor="ctr"/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61" name="KSO_GN2"/>
          <p:cNvSpPr>
            <a:spLocks noChangeArrowheads="1"/>
          </p:cNvSpPr>
          <p:nvPr/>
        </p:nvSpPr>
        <p:spPr bwMode="auto">
          <a:xfrm rot="10800000" flipV="1">
            <a:off x="3478962" y="3318316"/>
            <a:ext cx="839925" cy="840716"/>
          </a:xfrm>
          <a:prstGeom prst="ellipse">
            <a:avLst/>
          </a:prstGeom>
          <a:solidFill>
            <a:srgbClr val="2F5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46" tIns="34273" rIns="68546" bIns="34273" rtlCol="0" anchor="ctr"/>
          <a:lstStyle/>
          <a:p>
            <a:pPr algn="ctr"/>
            <a:r>
              <a:rPr lang="en-US" altLang="zh-CN" sz="2100" b="1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2" name="KSO_GN1"/>
          <p:cNvSpPr>
            <a:spLocks noChangeArrowheads="1"/>
          </p:cNvSpPr>
          <p:nvPr/>
        </p:nvSpPr>
        <p:spPr bwMode="auto">
          <a:xfrm>
            <a:off x="4279627" y="3936350"/>
            <a:ext cx="579382" cy="579926"/>
          </a:xfrm>
          <a:prstGeom prst="ellipse">
            <a:avLst/>
          </a:prstGeom>
          <a:solidFill>
            <a:srgbClr val="2F5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46" tIns="34273" rIns="68546" bIns="34273" rtlCol="0" anchor="ctr"/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63" name="文本框 11"/>
          <p:cNvSpPr txBox="1">
            <a:spLocks noChangeArrowheads="1"/>
          </p:cNvSpPr>
          <p:nvPr/>
        </p:nvSpPr>
        <p:spPr bwMode="auto">
          <a:xfrm>
            <a:off x="2470053" y="1669686"/>
            <a:ext cx="4198529" cy="28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6" tIns="34273" rIns="68546" bIns="3427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结辩  整合装置，调试代码，制作报告和结辩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文本框 12"/>
          <p:cNvSpPr txBox="1">
            <a:spLocks noChangeArrowheads="1"/>
          </p:cNvSpPr>
          <p:nvPr/>
        </p:nvSpPr>
        <p:spPr bwMode="auto">
          <a:xfrm>
            <a:off x="3479423" y="2483268"/>
            <a:ext cx="3933971" cy="28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6" tIns="34273" rIns="68546" bIns="3427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15-4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日  外壳的建模和打印，完善机械传动部分</a:t>
            </a:r>
          </a:p>
        </p:txBody>
      </p:sp>
      <p:sp>
        <p:nvSpPr>
          <p:cNvPr id="65" name="文本框 13"/>
          <p:cNvSpPr txBox="1">
            <a:spLocks noChangeArrowheads="1"/>
          </p:cNvSpPr>
          <p:nvPr/>
        </p:nvSpPr>
        <p:spPr bwMode="auto">
          <a:xfrm>
            <a:off x="4417873" y="3268028"/>
            <a:ext cx="3815749" cy="52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6" tIns="34273" rIns="68546" bIns="3427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日  学习各个模块的使用并编写程序实现对应功能</a:t>
            </a:r>
          </a:p>
        </p:txBody>
      </p:sp>
      <p:sp>
        <p:nvSpPr>
          <p:cNvPr id="66" name="文本框 14"/>
          <p:cNvSpPr txBox="1">
            <a:spLocks noChangeArrowheads="1"/>
          </p:cNvSpPr>
          <p:nvPr/>
        </p:nvSpPr>
        <p:spPr bwMode="auto">
          <a:xfrm>
            <a:off x="5004048" y="3895060"/>
            <a:ext cx="3847085" cy="52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6" tIns="34273" rIns="68546" bIns="3427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17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日  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单片机的基础上，深入学习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stm32.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9" grpId="0" animBg="1" autoUpdateAnimBg="0"/>
      <p:bldP spid="60" grpId="0" animBg="1" autoUpdateAnimBg="0"/>
      <p:bldP spid="61" grpId="0" animBg="1" autoUpdateAnimBg="0"/>
      <p:bldP spid="62" grpId="0" animBg="1" autoUpdateAnimBg="0"/>
      <p:bldP spid="63" grpId="0"/>
      <p:bldP spid="64" grpId="0"/>
      <p:bldP spid="65" grpId="0"/>
      <p:bldP spid="66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"/>
          <p:cNvSpPr txBox="1"/>
          <p:nvPr/>
        </p:nvSpPr>
        <p:spPr>
          <a:xfrm>
            <a:off x="589269" y="969634"/>
            <a:ext cx="2222528" cy="692562"/>
          </a:xfrm>
          <a:prstGeom prst="rect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5400" b="1" kern="1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4050" dirty="0">
                <a:solidFill>
                  <a:schemeClr val="bg1"/>
                </a:solidFill>
                <a:ea typeface="幼圆" panose="02010509060101010101" charset="-122"/>
              </a:rPr>
              <a:t>存在问题</a:t>
            </a:r>
            <a:endParaRPr lang="zh-CN" altLang="zh-CN" sz="4050" dirty="0">
              <a:solidFill>
                <a:schemeClr val="bg1"/>
              </a:solidFill>
              <a:ea typeface="幼圆" panose="02010509060101010101" charset="-122"/>
            </a:endParaRPr>
          </a:p>
        </p:txBody>
      </p:sp>
      <p:sp>
        <p:nvSpPr>
          <p:cNvPr id="6" name="文本框 76"/>
          <p:cNvSpPr txBox="1"/>
          <p:nvPr/>
        </p:nvSpPr>
        <p:spPr>
          <a:xfrm>
            <a:off x="6366587" y="1050231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驱动部分</a:t>
            </a:r>
          </a:p>
        </p:txBody>
      </p:sp>
      <p:sp>
        <p:nvSpPr>
          <p:cNvPr id="7" name="文本框 77"/>
          <p:cNvSpPr txBox="1"/>
          <p:nvPr/>
        </p:nvSpPr>
        <p:spPr>
          <a:xfrm>
            <a:off x="6366587" y="1474375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软件部分</a:t>
            </a:r>
          </a:p>
        </p:txBody>
      </p:sp>
      <p:sp>
        <p:nvSpPr>
          <p:cNvPr id="8" name="文本框 76"/>
          <p:cNvSpPr txBox="1"/>
          <p:nvPr/>
        </p:nvSpPr>
        <p:spPr>
          <a:xfrm>
            <a:off x="6332204" y="636977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硬件部分</a:t>
            </a:r>
          </a:p>
        </p:txBody>
      </p:sp>
      <p:sp>
        <p:nvSpPr>
          <p:cNvPr id="9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5576" y="-1005"/>
            <a:ext cx="1299059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rPr>
              <a:t>存在问题</a:t>
            </a:r>
            <a:endParaRPr lang="en-US" altLang="zh-CN" sz="225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46" name="Freeform 23"/>
          <p:cNvSpPr/>
          <p:nvPr/>
        </p:nvSpPr>
        <p:spPr bwMode="auto">
          <a:xfrm>
            <a:off x="3929715" y="2110102"/>
            <a:ext cx="1127747" cy="1133291"/>
          </a:xfrm>
          <a:custGeom>
            <a:avLst/>
            <a:gdLst>
              <a:gd name="T0" fmla="*/ 14 w 187"/>
              <a:gd name="T1" fmla="*/ 0 h 188"/>
              <a:gd name="T2" fmla="*/ 173 w 187"/>
              <a:gd name="T3" fmla="*/ 0 h 188"/>
              <a:gd name="T4" fmla="*/ 187 w 187"/>
              <a:gd name="T5" fmla="*/ 14 h 188"/>
              <a:gd name="T6" fmla="*/ 187 w 187"/>
              <a:gd name="T7" fmla="*/ 174 h 188"/>
              <a:gd name="T8" fmla="*/ 173 w 187"/>
              <a:gd name="T9" fmla="*/ 188 h 188"/>
              <a:gd name="T10" fmla="*/ 14 w 187"/>
              <a:gd name="T11" fmla="*/ 188 h 188"/>
              <a:gd name="T12" fmla="*/ 0 w 187"/>
              <a:gd name="T13" fmla="*/ 174 h 188"/>
              <a:gd name="T14" fmla="*/ 0 w 187"/>
              <a:gd name="T15" fmla="*/ 14 h 188"/>
              <a:gd name="T16" fmla="*/ 14 w 187"/>
              <a:gd name="T17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88">
                <a:moveTo>
                  <a:pt x="14" y="0"/>
                </a:moveTo>
                <a:cubicBezTo>
                  <a:pt x="173" y="0"/>
                  <a:pt x="173" y="0"/>
                  <a:pt x="173" y="0"/>
                </a:cubicBezTo>
                <a:cubicBezTo>
                  <a:pt x="181" y="0"/>
                  <a:pt x="187" y="6"/>
                  <a:pt x="187" y="14"/>
                </a:cubicBezTo>
                <a:cubicBezTo>
                  <a:pt x="187" y="174"/>
                  <a:pt x="187" y="174"/>
                  <a:pt x="187" y="174"/>
                </a:cubicBezTo>
                <a:cubicBezTo>
                  <a:pt x="187" y="181"/>
                  <a:pt x="181" y="188"/>
                  <a:pt x="173" y="188"/>
                </a:cubicBezTo>
                <a:cubicBezTo>
                  <a:pt x="14" y="188"/>
                  <a:pt x="14" y="188"/>
                  <a:pt x="14" y="188"/>
                </a:cubicBezTo>
                <a:cubicBezTo>
                  <a:pt x="6" y="188"/>
                  <a:pt x="0" y="181"/>
                  <a:pt x="0" y="17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rPr>
              <a:t>存在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rPr>
              <a:t>问题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47" name="Freeform 24"/>
          <p:cNvSpPr/>
          <p:nvPr/>
        </p:nvSpPr>
        <p:spPr bwMode="auto">
          <a:xfrm>
            <a:off x="5955576" y="1954401"/>
            <a:ext cx="716961" cy="717242"/>
          </a:xfrm>
          <a:custGeom>
            <a:avLst/>
            <a:gdLst>
              <a:gd name="T0" fmla="*/ 9 w 119"/>
              <a:gd name="T1" fmla="*/ 0 h 119"/>
              <a:gd name="T2" fmla="*/ 110 w 119"/>
              <a:gd name="T3" fmla="*/ 0 h 119"/>
              <a:gd name="T4" fmla="*/ 119 w 119"/>
              <a:gd name="T5" fmla="*/ 9 h 119"/>
              <a:gd name="T6" fmla="*/ 119 w 119"/>
              <a:gd name="T7" fmla="*/ 110 h 119"/>
              <a:gd name="T8" fmla="*/ 110 w 119"/>
              <a:gd name="T9" fmla="*/ 119 h 119"/>
              <a:gd name="T10" fmla="*/ 9 w 119"/>
              <a:gd name="T11" fmla="*/ 119 h 119"/>
              <a:gd name="T12" fmla="*/ 0 w 119"/>
              <a:gd name="T13" fmla="*/ 110 h 119"/>
              <a:gd name="T14" fmla="*/ 0 w 119"/>
              <a:gd name="T15" fmla="*/ 9 h 119"/>
              <a:gd name="T16" fmla="*/ 9 w 119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19">
                <a:moveTo>
                  <a:pt x="9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5" y="0"/>
                  <a:pt x="119" y="4"/>
                  <a:pt x="119" y="9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9" y="115"/>
                  <a:pt x="115" y="119"/>
                  <a:pt x="110" y="119"/>
                </a:cubicBezTo>
                <a:cubicBezTo>
                  <a:pt x="9" y="119"/>
                  <a:pt x="9" y="119"/>
                  <a:pt x="9" y="119"/>
                </a:cubicBezTo>
                <a:cubicBezTo>
                  <a:pt x="4" y="119"/>
                  <a:pt x="0" y="115"/>
                  <a:pt x="0" y="110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5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rPr>
              <a:t>02</a:t>
            </a:r>
            <a:endParaRPr lang="zh-CN" altLang="en-US" sz="405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48" name="Freeform 25"/>
          <p:cNvSpPr/>
          <p:nvPr/>
        </p:nvSpPr>
        <p:spPr bwMode="auto">
          <a:xfrm>
            <a:off x="2779003" y="849188"/>
            <a:ext cx="831776" cy="834654"/>
          </a:xfrm>
          <a:custGeom>
            <a:avLst/>
            <a:gdLst>
              <a:gd name="T0" fmla="*/ 10 w 138"/>
              <a:gd name="T1" fmla="*/ 0 h 138"/>
              <a:gd name="T2" fmla="*/ 128 w 138"/>
              <a:gd name="T3" fmla="*/ 0 h 138"/>
              <a:gd name="T4" fmla="*/ 138 w 138"/>
              <a:gd name="T5" fmla="*/ 10 h 138"/>
              <a:gd name="T6" fmla="*/ 138 w 138"/>
              <a:gd name="T7" fmla="*/ 128 h 138"/>
              <a:gd name="T8" fmla="*/ 128 w 138"/>
              <a:gd name="T9" fmla="*/ 138 h 138"/>
              <a:gd name="T10" fmla="*/ 10 w 138"/>
              <a:gd name="T11" fmla="*/ 138 h 138"/>
              <a:gd name="T12" fmla="*/ 0 w 138"/>
              <a:gd name="T13" fmla="*/ 128 h 138"/>
              <a:gd name="T14" fmla="*/ 0 w 138"/>
              <a:gd name="T15" fmla="*/ 10 h 138"/>
              <a:gd name="T16" fmla="*/ 10 w 138"/>
              <a:gd name="T1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138">
                <a:moveTo>
                  <a:pt x="1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33" y="0"/>
                  <a:pt x="138" y="5"/>
                  <a:pt x="138" y="10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3"/>
                  <a:pt x="133" y="138"/>
                  <a:pt x="128" y="138"/>
                </a:cubicBezTo>
                <a:cubicBezTo>
                  <a:pt x="10" y="138"/>
                  <a:pt x="10" y="138"/>
                  <a:pt x="10" y="138"/>
                </a:cubicBezTo>
                <a:cubicBezTo>
                  <a:pt x="5" y="138"/>
                  <a:pt x="0" y="133"/>
                  <a:pt x="0" y="12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5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rPr>
              <a:t>01</a:t>
            </a:r>
            <a:endParaRPr lang="zh-CN" altLang="en-US" sz="405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49" name="Freeform 26"/>
          <p:cNvSpPr/>
          <p:nvPr/>
        </p:nvSpPr>
        <p:spPr bwMode="auto">
          <a:xfrm>
            <a:off x="3886339" y="3901927"/>
            <a:ext cx="415889" cy="416051"/>
          </a:xfrm>
          <a:custGeom>
            <a:avLst/>
            <a:gdLst>
              <a:gd name="T0" fmla="*/ 5 w 69"/>
              <a:gd name="T1" fmla="*/ 0 h 69"/>
              <a:gd name="T2" fmla="*/ 64 w 69"/>
              <a:gd name="T3" fmla="*/ 0 h 69"/>
              <a:gd name="T4" fmla="*/ 69 w 69"/>
              <a:gd name="T5" fmla="*/ 5 h 69"/>
              <a:gd name="T6" fmla="*/ 69 w 69"/>
              <a:gd name="T7" fmla="*/ 63 h 69"/>
              <a:gd name="T8" fmla="*/ 64 w 69"/>
              <a:gd name="T9" fmla="*/ 69 h 69"/>
              <a:gd name="T10" fmla="*/ 5 w 69"/>
              <a:gd name="T11" fmla="*/ 69 h 69"/>
              <a:gd name="T12" fmla="*/ 0 w 69"/>
              <a:gd name="T13" fmla="*/ 63 h 69"/>
              <a:gd name="T14" fmla="*/ 0 w 69"/>
              <a:gd name="T15" fmla="*/ 5 h 69"/>
              <a:gd name="T16" fmla="*/ 5 w 69"/>
              <a:gd name="T1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9">
                <a:moveTo>
                  <a:pt x="5" y="0"/>
                </a:move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9" y="2"/>
                  <a:pt x="69" y="5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6"/>
                  <a:pt x="66" y="69"/>
                  <a:pt x="64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+mn-ea"/>
              </a:rPr>
              <a:t>03</a:t>
            </a:r>
            <a:endParaRPr lang="zh-CN" altLang="en-US" sz="18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50" name="Freeform 27"/>
          <p:cNvSpPr/>
          <p:nvPr/>
        </p:nvSpPr>
        <p:spPr bwMode="auto">
          <a:xfrm>
            <a:off x="2465172" y="1255029"/>
            <a:ext cx="1464541" cy="1421719"/>
          </a:xfrm>
          <a:custGeom>
            <a:avLst/>
            <a:gdLst>
              <a:gd name="T0" fmla="*/ 243 w 243"/>
              <a:gd name="T1" fmla="*/ 236 h 236"/>
              <a:gd name="T2" fmla="*/ 19 w 243"/>
              <a:gd name="T3" fmla="*/ 236 h 236"/>
              <a:gd name="T4" fmla="*/ 0 w 243"/>
              <a:gd name="T5" fmla="*/ 216 h 236"/>
              <a:gd name="T6" fmla="*/ 0 w 243"/>
              <a:gd name="T7" fmla="*/ 19 h 236"/>
              <a:gd name="T8" fmla="*/ 19 w 243"/>
              <a:gd name="T9" fmla="*/ 0 h 236"/>
              <a:gd name="T10" fmla="*/ 53 w 243"/>
              <a:gd name="T11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" h="236">
                <a:moveTo>
                  <a:pt x="243" y="236"/>
                </a:moveTo>
                <a:cubicBezTo>
                  <a:pt x="19" y="236"/>
                  <a:pt x="19" y="236"/>
                  <a:pt x="19" y="236"/>
                </a:cubicBezTo>
                <a:cubicBezTo>
                  <a:pt x="9" y="236"/>
                  <a:pt x="0" y="227"/>
                  <a:pt x="0" y="21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9" y="0"/>
                  <a:pt x="19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noFill/>
          <a:ln w="28575" cap="flat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  <a:cs typeface="+mn-ea"/>
            </a:endParaRPr>
          </a:p>
        </p:txBody>
      </p:sp>
      <p:sp>
        <p:nvSpPr>
          <p:cNvPr id="51" name="Freeform 28"/>
          <p:cNvSpPr/>
          <p:nvPr/>
        </p:nvSpPr>
        <p:spPr bwMode="auto">
          <a:xfrm>
            <a:off x="5057461" y="2671642"/>
            <a:ext cx="1252769" cy="362450"/>
          </a:xfrm>
          <a:custGeom>
            <a:avLst/>
            <a:gdLst>
              <a:gd name="T0" fmla="*/ 0 w 208"/>
              <a:gd name="T1" fmla="*/ 1 h 60"/>
              <a:gd name="T2" fmla="*/ 89 w 208"/>
              <a:gd name="T3" fmla="*/ 1 h 60"/>
              <a:gd name="T4" fmla="*/ 109 w 208"/>
              <a:gd name="T5" fmla="*/ 21 h 60"/>
              <a:gd name="T6" fmla="*/ 109 w 208"/>
              <a:gd name="T7" fmla="*/ 41 h 60"/>
              <a:gd name="T8" fmla="*/ 129 w 208"/>
              <a:gd name="T9" fmla="*/ 60 h 60"/>
              <a:gd name="T10" fmla="*/ 188 w 208"/>
              <a:gd name="T11" fmla="*/ 60 h 60"/>
              <a:gd name="T12" fmla="*/ 208 w 208"/>
              <a:gd name="T13" fmla="*/ 40 h 60"/>
              <a:gd name="T14" fmla="*/ 208 w 208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60">
                <a:moveTo>
                  <a:pt x="0" y="1"/>
                </a:moveTo>
                <a:cubicBezTo>
                  <a:pt x="89" y="1"/>
                  <a:pt x="89" y="1"/>
                  <a:pt x="89" y="1"/>
                </a:cubicBezTo>
                <a:cubicBezTo>
                  <a:pt x="100" y="1"/>
                  <a:pt x="109" y="10"/>
                  <a:pt x="109" y="21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09" y="51"/>
                  <a:pt x="118" y="60"/>
                  <a:pt x="129" y="60"/>
                </a:cubicBezTo>
                <a:cubicBezTo>
                  <a:pt x="188" y="60"/>
                  <a:pt x="188" y="60"/>
                  <a:pt x="188" y="60"/>
                </a:cubicBezTo>
                <a:cubicBezTo>
                  <a:pt x="199" y="60"/>
                  <a:pt x="208" y="51"/>
                  <a:pt x="208" y="40"/>
                </a:cubicBezTo>
                <a:cubicBezTo>
                  <a:pt x="208" y="0"/>
                  <a:pt x="208" y="0"/>
                  <a:pt x="208" y="0"/>
                </a:cubicBezTo>
              </a:path>
            </a:pathLst>
          </a:custGeom>
          <a:noFill/>
          <a:ln w="28575" cap="flat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  <a:cs typeface="+mn-ea"/>
            </a:endParaRPr>
          </a:p>
        </p:txBody>
      </p:sp>
      <p:sp>
        <p:nvSpPr>
          <p:cNvPr id="52" name="Freeform 29"/>
          <p:cNvSpPr/>
          <p:nvPr/>
        </p:nvSpPr>
        <p:spPr bwMode="auto">
          <a:xfrm>
            <a:off x="4093007" y="3243393"/>
            <a:ext cx="403131" cy="1260915"/>
          </a:xfrm>
          <a:custGeom>
            <a:avLst/>
            <a:gdLst>
              <a:gd name="T0" fmla="*/ 0 w 67"/>
              <a:gd name="T1" fmla="*/ 176 h 209"/>
              <a:gd name="T2" fmla="*/ 33 w 67"/>
              <a:gd name="T3" fmla="*/ 209 h 209"/>
              <a:gd name="T4" fmla="*/ 33 w 67"/>
              <a:gd name="T5" fmla="*/ 209 h 209"/>
              <a:gd name="T6" fmla="*/ 67 w 67"/>
              <a:gd name="T7" fmla="*/ 176 h 209"/>
              <a:gd name="T8" fmla="*/ 67 w 67"/>
              <a:gd name="T9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209">
                <a:moveTo>
                  <a:pt x="0" y="176"/>
                </a:moveTo>
                <a:cubicBezTo>
                  <a:pt x="0" y="194"/>
                  <a:pt x="15" y="209"/>
                  <a:pt x="33" y="209"/>
                </a:cubicBezTo>
                <a:cubicBezTo>
                  <a:pt x="33" y="209"/>
                  <a:pt x="33" y="209"/>
                  <a:pt x="33" y="209"/>
                </a:cubicBezTo>
                <a:cubicBezTo>
                  <a:pt x="52" y="209"/>
                  <a:pt x="67" y="194"/>
                  <a:pt x="67" y="176"/>
                </a:cubicBezTo>
                <a:cubicBezTo>
                  <a:pt x="67" y="0"/>
                  <a:pt x="67" y="0"/>
                  <a:pt x="67" y="0"/>
                </a:cubicBezTo>
              </a:path>
            </a:pathLst>
          </a:custGeom>
          <a:noFill/>
          <a:ln w="28575" cap="flat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  <a:cs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85766" y="1136605"/>
            <a:ext cx="2986770" cy="583880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经试验，开门需要一个较大的力，如何才能在装置体积尽可能小的情况下利用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stm32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控制给机械传动部分提供合适的驱动力。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7653" y="823078"/>
            <a:ext cx="1330707" cy="262957"/>
          </a:xfrm>
          <a:prstGeom prst="rect">
            <a:avLst/>
          </a:prstGeom>
          <a:noFill/>
        </p:spPr>
        <p:txBody>
          <a:bodyPr wrap="square" lIns="68580" tIns="0" rIns="6858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驱动部分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18596" y="2300786"/>
            <a:ext cx="2101876" cy="583880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装置的材料暂定为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3D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打印，打印材料的强度不知能不能承载相应的力，硬件要粘到门上，材料的重量也不可忽略。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18596" y="2007063"/>
            <a:ext cx="1330707" cy="262957"/>
          </a:xfrm>
          <a:prstGeom prst="rect">
            <a:avLst/>
          </a:prstGeom>
          <a:noFill/>
        </p:spPr>
        <p:txBody>
          <a:bodyPr wrap="square" lIns="68580" tIns="0" rIns="6858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硬件部分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59631" y="3783933"/>
            <a:ext cx="2518123" cy="403831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所学到的单片机型号和开发平台的种类可能存在差异，应该考虑编程代码的兼容性问题。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19178" y="3490212"/>
            <a:ext cx="1330707" cy="262957"/>
          </a:xfrm>
          <a:prstGeom prst="rect">
            <a:avLst/>
          </a:prstGeom>
          <a:noFill/>
        </p:spPr>
        <p:txBody>
          <a:bodyPr wrap="square" lIns="68580" tIns="0" rIns="6858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软件部分</a:t>
            </a:r>
          </a:p>
        </p:txBody>
      </p:sp>
      <p:sp>
        <p:nvSpPr>
          <p:cNvPr id="16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1"/>
          <p:cNvSpPr txBox="1"/>
          <p:nvPr/>
        </p:nvSpPr>
        <p:spPr>
          <a:xfrm>
            <a:off x="683568" y="798646"/>
            <a:ext cx="2222528" cy="692562"/>
          </a:xfrm>
          <a:prstGeom prst="rect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5400" b="1" kern="1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4050" dirty="0">
                <a:solidFill>
                  <a:schemeClr val="bg1"/>
                </a:solidFill>
                <a:ea typeface="幼圆" panose="02010509060101010101" charset="-122"/>
              </a:rPr>
              <a:t>拓展延伸</a:t>
            </a:r>
            <a:endParaRPr lang="zh-CN" altLang="zh-CN" sz="4050" dirty="0">
              <a:solidFill>
                <a:schemeClr val="bg1"/>
              </a:solidFill>
              <a:ea typeface="幼圆" panose="02010509060101010101" charset="-122"/>
            </a:endParaRPr>
          </a:p>
        </p:txBody>
      </p:sp>
      <p:sp>
        <p:nvSpPr>
          <p:cNvPr id="7" name="文本框 75"/>
          <p:cNvSpPr txBox="1"/>
          <p:nvPr/>
        </p:nvSpPr>
        <p:spPr>
          <a:xfrm>
            <a:off x="6516976" y="1052915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进阶功能</a:t>
            </a:r>
          </a:p>
        </p:txBody>
      </p:sp>
      <p:sp>
        <p:nvSpPr>
          <p:cNvPr id="8" name="文本框 76"/>
          <p:cNvSpPr txBox="1"/>
          <p:nvPr/>
        </p:nvSpPr>
        <p:spPr>
          <a:xfrm>
            <a:off x="6516976" y="1491208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大胆假设</a:t>
            </a:r>
          </a:p>
        </p:txBody>
      </p:sp>
      <p:sp>
        <p:nvSpPr>
          <p:cNvPr id="9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5922678" y="-1005"/>
            <a:ext cx="1299059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rPr>
              <a:t>拓展延伸</a:t>
            </a:r>
            <a:endParaRPr lang="en-US" altLang="zh-CN" sz="225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幼圆" panose="02010509060101010101" charset="-122"/>
              <a:cs typeface="Arial" panose="020B0604020202020204" pitchFamily="34" charset="0"/>
            </a:endParaRPr>
          </a:p>
        </p:txBody>
      </p:sp>
      <p:grpSp>
        <p:nvGrpSpPr>
          <p:cNvPr id="51" name="Group 2"/>
          <p:cNvGrpSpPr/>
          <p:nvPr/>
        </p:nvGrpSpPr>
        <p:grpSpPr bwMode="auto">
          <a:xfrm>
            <a:off x="1263397" y="1296631"/>
            <a:ext cx="852073" cy="819695"/>
            <a:chOff x="0" y="0"/>
            <a:chExt cx="1282175" cy="1224136"/>
          </a:xfrm>
        </p:grpSpPr>
        <p:sp>
          <p:nvSpPr>
            <p:cNvPr id="52" name="椭圆 12"/>
            <p:cNvSpPr>
              <a:spLocks noChangeArrowheads="1"/>
            </p:cNvSpPr>
            <p:nvPr/>
          </p:nvSpPr>
          <p:spPr bwMode="auto">
            <a:xfrm>
              <a:off x="58039" y="0"/>
              <a:ext cx="1224136" cy="1224136"/>
            </a:xfrm>
            <a:prstGeom prst="ellipse">
              <a:avLst/>
            </a:prstGeom>
            <a:solidFill>
              <a:srgbClr val="2F5596"/>
            </a:solidFill>
            <a:ln w="5715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1575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文本框 21"/>
            <p:cNvSpPr>
              <a:spLocks noChangeArrowheads="1"/>
            </p:cNvSpPr>
            <p:nvPr/>
          </p:nvSpPr>
          <p:spPr bwMode="auto">
            <a:xfrm rot="20331793">
              <a:off x="0" y="83750"/>
              <a:ext cx="1263344" cy="105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a typeface="幼圆" panose="02010509060101010101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ea typeface="幼圆" panose="02010509060101010101" charset="-122"/>
              </a:endParaRPr>
            </a:p>
          </p:txBody>
        </p:sp>
      </p:grpSp>
      <p:sp>
        <p:nvSpPr>
          <p:cNvPr id="54" name="矩形 15"/>
          <p:cNvSpPr>
            <a:spLocks noChangeArrowheads="1"/>
          </p:cNvSpPr>
          <p:nvPr/>
        </p:nvSpPr>
        <p:spPr bwMode="auto">
          <a:xfrm>
            <a:off x="2240960" y="1284936"/>
            <a:ext cx="30582" cy="844148"/>
          </a:xfrm>
          <a:prstGeom prst="rect">
            <a:avLst/>
          </a:prstGeom>
          <a:solidFill>
            <a:srgbClr val="2F5596"/>
          </a:solidFill>
          <a:ln>
            <a:solidFill>
              <a:schemeClr val="accent1"/>
            </a:solidFill>
          </a:ln>
          <a:effectLst/>
        </p:spPr>
        <p:txBody>
          <a:bodyPr lIns="60906" tIns="30452" rIns="60906" bIns="30452"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幼圆" panose="02010509060101010101" charset="-122"/>
              <a:ea typeface="幼圆" panose="02010509060101010101" charset="-122"/>
              <a:sym typeface="宋体" panose="02010600030101010101" pitchFamily="2" charset="-122"/>
            </a:endParaRPr>
          </a:p>
        </p:txBody>
      </p:sp>
      <p:sp>
        <p:nvSpPr>
          <p:cNvPr id="55" name="矩形 8"/>
          <p:cNvSpPr>
            <a:spLocks noChangeArrowheads="1"/>
          </p:cNvSpPr>
          <p:nvPr/>
        </p:nvSpPr>
        <p:spPr bwMode="auto">
          <a:xfrm>
            <a:off x="2364064" y="1446981"/>
            <a:ext cx="2084944" cy="45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0906" tIns="30452" rIns="60906" bIns="3045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考虑每当过节时第一次开门发出提示音“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…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节快乐”</a:t>
            </a:r>
          </a:p>
        </p:txBody>
      </p:sp>
      <p:grpSp>
        <p:nvGrpSpPr>
          <p:cNvPr id="56" name="Group 7"/>
          <p:cNvGrpSpPr/>
          <p:nvPr/>
        </p:nvGrpSpPr>
        <p:grpSpPr bwMode="auto">
          <a:xfrm>
            <a:off x="2012125" y="2278988"/>
            <a:ext cx="845745" cy="819695"/>
            <a:chOff x="0" y="0"/>
            <a:chExt cx="1273406" cy="1224136"/>
          </a:xfrm>
        </p:grpSpPr>
        <p:sp>
          <p:nvSpPr>
            <p:cNvPr id="57" name="椭圆 19"/>
            <p:cNvSpPr>
              <a:spLocks noChangeArrowheads="1"/>
            </p:cNvSpPr>
            <p:nvPr/>
          </p:nvSpPr>
          <p:spPr bwMode="auto">
            <a:xfrm>
              <a:off x="49270" y="0"/>
              <a:ext cx="1224136" cy="1224136"/>
            </a:xfrm>
            <a:prstGeom prst="ellipse">
              <a:avLst/>
            </a:prstGeom>
            <a:solidFill>
              <a:srgbClr val="2F5596"/>
            </a:solidFill>
            <a:ln w="5715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1575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文本框 25"/>
            <p:cNvSpPr>
              <a:spLocks noChangeArrowheads="1"/>
            </p:cNvSpPr>
            <p:nvPr/>
          </p:nvSpPr>
          <p:spPr bwMode="auto">
            <a:xfrm rot="20331793">
              <a:off x="0" y="67927"/>
              <a:ext cx="1263347" cy="105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a typeface="幼圆" panose="02010509060101010101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ea typeface="幼圆" panose="02010509060101010101" charset="-122"/>
              </a:endParaRPr>
            </a:p>
          </p:txBody>
        </p:sp>
      </p:grpSp>
      <p:sp>
        <p:nvSpPr>
          <p:cNvPr id="59" name="矩形 21"/>
          <p:cNvSpPr>
            <a:spLocks noChangeArrowheads="1"/>
          </p:cNvSpPr>
          <p:nvPr/>
        </p:nvSpPr>
        <p:spPr bwMode="auto">
          <a:xfrm>
            <a:off x="2989687" y="2267294"/>
            <a:ext cx="29528" cy="844148"/>
          </a:xfrm>
          <a:prstGeom prst="rect">
            <a:avLst/>
          </a:prstGeom>
          <a:solidFill>
            <a:srgbClr val="2F5596"/>
          </a:solidFill>
          <a:ln>
            <a:solidFill>
              <a:schemeClr val="accent1"/>
            </a:solidFill>
          </a:ln>
          <a:effectLst/>
        </p:spPr>
        <p:txBody>
          <a:bodyPr lIns="60906" tIns="30452" rIns="60906" bIns="30452"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幼圆" panose="02010509060101010101" charset="-122"/>
              <a:ea typeface="幼圆" panose="02010509060101010101" charset="-122"/>
              <a:sym typeface="宋体" panose="02010600030101010101" pitchFamily="2" charset="-122"/>
            </a:endParaRPr>
          </a:p>
        </p:txBody>
      </p:sp>
      <p:sp>
        <p:nvSpPr>
          <p:cNvPr id="60" name="矩形 8"/>
          <p:cNvSpPr>
            <a:spLocks noChangeArrowheads="1"/>
          </p:cNvSpPr>
          <p:nvPr/>
        </p:nvSpPr>
        <p:spPr bwMode="auto">
          <a:xfrm>
            <a:off x="3128347" y="2397459"/>
            <a:ext cx="1859875" cy="45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0906" tIns="30452" rIns="60906" bIns="3045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考虑增加闹钟功能，提醒一些宿舍集体活动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1" name="矩形 23"/>
          <p:cNvSpPr>
            <a:spLocks noChangeArrowheads="1"/>
          </p:cNvSpPr>
          <p:nvPr/>
        </p:nvSpPr>
        <p:spPr bwMode="auto">
          <a:xfrm>
            <a:off x="6163866" y="2267294"/>
            <a:ext cx="30582" cy="844148"/>
          </a:xfrm>
          <a:prstGeom prst="rect">
            <a:avLst/>
          </a:prstGeom>
          <a:solidFill>
            <a:srgbClr val="2F5596"/>
          </a:solidFill>
          <a:ln>
            <a:solidFill>
              <a:schemeClr val="accent1"/>
            </a:solidFill>
          </a:ln>
          <a:effectLst/>
        </p:spPr>
        <p:txBody>
          <a:bodyPr lIns="60906" tIns="30452" rIns="60906" bIns="30452" anchor="ctr"/>
          <a:lstStyle/>
          <a:p>
            <a:pPr algn="ctr"/>
            <a:endParaRPr lang="zh-CN" altLang="zh-CN" sz="135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charset="-122"/>
              <a:ea typeface="幼圆" panose="02010509060101010101" charset="-122"/>
              <a:sym typeface="宋体" panose="02010600030101010101" pitchFamily="2" charset="-122"/>
            </a:endParaRPr>
          </a:p>
        </p:txBody>
      </p:sp>
      <p:grpSp>
        <p:nvGrpSpPr>
          <p:cNvPr id="62" name="Group 13"/>
          <p:cNvGrpSpPr/>
          <p:nvPr/>
        </p:nvGrpSpPr>
        <p:grpSpPr bwMode="auto">
          <a:xfrm>
            <a:off x="5207396" y="2278988"/>
            <a:ext cx="839417" cy="819695"/>
            <a:chOff x="0" y="0"/>
            <a:chExt cx="1263345" cy="1224136"/>
          </a:xfrm>
        </p:grpSpPr>
        <p:sp>
          <p:nvSpPr>
            <p:cNvPr id="63" name="椭圆 25"/>
            <p:cNvSpPr>
              <a:spLocks noChangeArrowheads="1"/>
            </p:cNvSpPr>
            <p:nvPr/>
          </p:nvSpPr>
          <p:spPr bwMode="auto">
            <a:xfrm>
              <a:off x="19605" y="0"/>
              <a:ext cx="1224136" cy="1224136"/>
            </a:xfrm>
            <a:prstGeom prst="ellipse">
              <a:avLst/>
            </a:prstGeom>
            <a:solidFill>
              <a:srgbClr val="2F5596"/>
            </a:solidFill>
            <a:ln w="5715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1575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文本框 29"/>
            <p:cNvSpPr>
              <a:spLocks noChangeArrowheads="1"/>
            </p:cNvSpPr>
            <p:nvPr/>
          </p:nvSpPr>
          <p:spPr bwMode="auto">
            <a:xfrm rot="20331793">
              <a:off x="0" y="75008"/>
              <a:ext cx="1263345" cy="105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a typeface="幼圆" panose="02010509060101010101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ea typeface="幼圆" panose="02010509060101010101" charset="-122"/>
              </a:endParaRPr>
            </a:p>
          </p:txBody>
        </p:sp>
      </p:grpSp>
      <p:grpSp>
        <p:nvGrpSpPr>
          <p:cNvPr id="66" name="Group 17"/>
          <p:cNvGrpSpPr/>
          <p:nvPr/>
        </p:nvGrpSpPr>
        <p:grpSpPr bwMode="auto">
          <a:xfrm>
            <a:off x="1274997" y="3288034"/>
            <a:ext cx="840473" cy="819695"/>
            <a:chOff x="0" y="0"/>
            <a:chExt cx="1265271" cy="1224136"/>
          </a:xfrm>
        </p:grpSpPr>
        <p:sp>
          <p:nvSpPr>
            <p:cNvPr id="67" name="椭圆 29"/>
            <p:cNvSpPr>
              <a:spLocks noChangeArrowheads="1"/>
            </p:cNvSpPr>
            <p:nvPr/>
          </p:nvSpPr>
          <p:spPr bwMode="auto">
            <a:xfrm>
              <a:off x="41135" y="0"/>
              <a:ext cx="1224136" cy="1224136"/>
            </a:xfrm>
            <a:prstGeom prst="ellipse">
              <a:avLst/>
            </a:prstGeom>
            <a:solidFill>
              <a:srgbClr val="2F5596"/>
            </a:solidFill>
            <a:ln w="5715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1575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文本框 34"/>
            <p:cNvSpPr>
              <a:spLocks noChangeArrowheads="1"/>
            </p:cNvSpPr>
            <p:nvPr/>
          </p:nvSpPr>
          <p:spPr bwMode="auto">
            <a:xfrm rot="20331793">
              <a:off x="0" y="83489"/>
              <a:ext cx="1263346" cy="105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a typeface="幼圆" panose="02010509060101010101" charset="-122"/>
                </a:rPr>
                <a:t>5</a:t>
              </a:r>
              <a:endParaRPr lang="zh-CN" altLang="en-US" sz="4000" b="1" dirty="0">
                <a:solidFill>
                  <a:schemeClr val="bg1"/>
                </a:solidFill>
                <a:ea typeface="幼圆" panose="02010509060101010101" charset="-122"/>
              </a:endParaRPr>
            </a:p>
          </p:txBody>
        </p:sp>
      </p:grpSp>
      <p:sp>
        <p:nvSpPr>
          <p:cNvPr id="69" name="矩形 31"/>
          <p:cNvSpPr>
            <a:spLocks noChangeArrowheads="1"/>
          </p:cNvSpPr>
          <p:nvPr/>
        </p:nvSpPr>
        <p:spPr bwMode="auto">
          <a:xfrm>
            <a:off x="2240960" y="3262411"/>
            <a:ext cx="30582" cy="844148"/>
          </a:xfrm>
          <a:prstGeom prst="rect">
            <a:avLst/>
          </a:prstGeom>
          <a:solidFill>
            <a:srgbClr val="2F5596"/>
          </a:solidFill>
          <a:ln>
            <a:solidFill>
              <a:schemeClr val="accent1"/>
            </a:solidFill>
          </a:ln>
          <a:effectLst/>
        </p:spPr>
        <p:txBody>
          <a:bodyPr lIns="60906" tIns="30452" rIns="60906" bIns="30452"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幼圆" panose="02010509060101010101" charset="-122"/>
              <a:ea typeface="幼圆" panose="02010509060101010101" charset="-122"/>
              <a:sym typeface="宋体" panose="02010600030101010101" pitchFamily="2" charset="-122"/>
            </a:endParaRPr>
          </a:p>
        </p:txBody>
      </p:sp>
      <p:sp>
        <p:nvSpPr>
          <p:cNvPr id="70" name="矩形 8"/>
          <p:cNvSpPr>
            <a:spLocks noChangeArrowheads="1"/>
          </p:cNvSpPr>
          <p:nvPr/>
        </p:nvSpPr>
        <p:spPr bwMode="auto">
          <a:xfrm>
            <a:off x="2354851" y="3458053"/>
            <a:ext cx="1829293" cy="45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0906" tIns="30452" rIns="60906" bIns="3045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考虑实现一键关门，增加电子猫眼，一键开关灯。</a:t>
            </a:r>
          </a:p>
        </p:txBody>
      </p:sp>
      <p:grpSp>
        <p:nvGrpSpPr>
          <p:cNvPr id="71" name="Group 22"/>
          <p:cNvGrpSpPr/>
          <p:nvPr/>
        </p:nvGrpSpPr>
        <p:grpSpPr bwMode="auto">
          <a:xfrm>
            <a:off x="4499797" y="1296631"/>
            <a:ext cx="845745" cy="819695"/>
            <a:chOff x="0" y="0"/>
            <a:chExt cx="1273406" cy="1224136"/>
          </a:xfrm>
        </p:grpSpPr>
        <p:sp>
          <p:nvSpPr>
            <p:cNvPr id="72" name="椭圆 34"/>
            <p:cNvSpPr>
              <a:spLocks noChangeArrowheads="1"/>
            </p:cNvSpPr>
            <p:nvPr/>
          </p:nvSpPr>
          <p:spPr bwMode="auto">
            <a:xfrm>
              <a:off x="49270" y="0"/>
              <a:ext cx="1224136" cy="1224136"/>
            </a:xfrm>
            <a:prstGeom prst="ellipse">
              <a:avLst/>
            </a:prstGeom>
            <a:solidFill>
              <a:srgbClr val="2F5596"/>
            </a:solidFill>
            <a:ln w="5715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1575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文本框 25"/>
            <p:cNvSpPr>
              <a:spLocks noChangeArrowheads="1"/>
            </p:cNvSpPr>
            <p:nvPr/>
          </p:nvSpPr>
          <p:spPr bwMode="auto">
            <a:xfrm rot="20331793">
              <a:off x="0" y="67927"/>
              <a:ext cx="1263347" cy="105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a typeface="幼圆" panose="02010509060101010101" charset="-122"/>
                </a:rPr>
                <a:t>2</a:t>
              </a:r>
              <a:endParaRPr lang="zh-CN" altLang="en-US" sz="4000" b="1" dirty="0">
                <a:solidFill>
                  <a:schemeClr val="bg1"/>
                </a:solidFill>
                <a:ea typeface="幼圆" panose="02010509060101010101" charset="-122"/>
              </a:endParaRPr>
            </a:p>
          </p:txBody>
        </p:sp>
      </p:grpSp>
      <p:sp>
        <p:nvSpPr>
          <p:cNvPr id="74" name="矩形 36"/>
          <p:cNvSpPr>
            <a:spLocks noChangeArrowheads="1"/>
          </p:cNvSpPr>
          <p:nvPr/>
        </p:nvSpPr>
        <p:spPr bwMode="auto">
          <a:xfrm>
            <a:off x="5476304" y="1284936"/>
            <a:ext cx="30582" cy="844148"/>
          </a:xfrm>
          <a:prstGeom prst="rect">
            <a:avLst/>
          </a:prstGeom>
          <a:solidFill>
            <a:srgbClr val="2F5596"/>
          </a:solidFill>
          <a:ln>
            <a:solidFill>
              <a:schemeClr val="accent1"/>
            </a:solidFill>
          </a:ln>
          <a:effectLst/>
        </p:spPr>
        <p:txBody>
          <a:bodyPr lIns="60906" tIns="30452" rIns="60906" bIns="30452"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幼圆" panose="02010509060101010101" charset="-122"/>
              <a:ea typeface="幼圆" panose="02010509060101010101" charset="-122"/>
              <a:sym typeface="宋体" panose="02010600030101010101" pitchFamily="2" charset="-122"/>
            </a:endParaRPr>
          </a:p>
        </p:txBody>
      </p:sp>
      <p:sp>
        <p:nvSpPr>
          <p:cNvPr id="75" name="矩形 8"/>
          <p:cNvSpPr>
            <a:spLocks noChangeArrowheads="1"/>
          </p:cNvSpPr>
          <p:nvPr/>
        </p:nvSpPr>
        <p:spPr bwMode="auto">
          <a:xfrm>
            <a:off x="5637649" y="1354042"/>
            <a:ext cx="2517198" cy="66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0906" tIns="30452" rIns="60906" bIns="3045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考虑添加模块，实现一键开启空调，空调开启时根据实际温度自动调节设定温度</a:t>
            </a:r>
          </a:p>
        </p:txBody>
      </p:sp>
      <p:grpSp>
        <p:nvGrpSpPr>
          <p:cNvPr id="76" name="Group 27"/>
          <p:cNvGrpSpPr/>
          <p:nvPr/>
        </p:nvGrpSpPr>
        <p:grpSpPr bwMode="auto">
          <a:xfrm>
            <a:off x="4499797" y="3274105"/>
            <a:ext cx="845745" cy="819695"/>
            <a:chOff x="0" y="0"/>
            <a:chExt cx="1273406" cy="1224136"/>
          </a:xfrm>
        </p:grpSpPr>
        <p:sp>
          <p:nvSpPr>
            <p:cNvPr id="77" name="椭圆 39"/>
            <p:cNvSpPr>
              <a:spLocks noChangeArrowheads="1"/>
            </p:cNvSpPr>
            <p:nvPr/>
          </p:nvSpPr>
          <p:spPr bwMode="auto">
            <a:xfrm>
              <a:off x="49270" y="0"/>
              <a:ext cx="1224136" cy="1224136"/>
            </a:xfrm>
            <a:prstGeom prst="ellipse">
              <a:avLst/>
            </a:prstGeom>
            <a:solidFill>
              <a:srgbClr val="2F5596"/>
            </a:solidFill>
            <a:ln w="5715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1575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文本框 25"/>
            <p:cNvSpPr>
              <a:spLocks noChangeArrowheads="1"/>
            </p:cNvSpPr>
            <p:nvPr/>
          </p:nvSpPr>
          <p:spPr bwMode="auto">
            <a:xfrm rot="20331793">
              <a:off x="0" y="67927"/>
              <a:ext cx="1263347" cy="105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a typeface="幼圆" panose="02010509060101010101" charset="-122"/>
                </a:rPr>
                <a:t>6</a:t>
              </a:r>
              <a:endParaRPr lang="zh-CN" altLang="en-US" sz="4000" b="1" dirty="0">
                <a:solidFill>
                  <a:schemeClr val="bg1"/>
                </a:solidFill>
                <a:ea typeface="幼圆" panose="02010509060101010101" charset="-122"/>
              </a:endParaRPr>
            </a:p>
          </p:txBody>
        </p:sp>
      </p:grpSp>
      <p:sp>
        <p:nvSpPr>
          <p:cNvPr id="79" name="矩形 41"/>
          <p:cNvSpPr>
            <a:spLocks noChangeArrowheads="1"/>
          </p:cNvSpPr>
          <p:nvPr/>
        </p:nvSpPr>
        <p:spPr bwMode="auto">
          <a:xfrm>
            <a:off x="5476304" y="3262411"/>
            <a:ext cx="30582" cy="844148"/>
          </a:xfrm>
          <a:prstGeom prst="rect">
            <a:avLst/>
          </a:prstGeom>
          <a:solidFill>
            <a:srgbClr val="2F5596"/>
          </a:solidFill>
          <a:ln>
            <a:solidFill>
              <a:schemeClr val="accent1"/>
            </a:solidFill>
          </a:ln>
          <a:effectLst/>
        </p:spPr>
        <p:txBody>
          <a:bodyPr lIns="60906" tIns="30452" rIns="60906" bIns="30452" anchor="ctr"/>
          <a:lstStyle/>
          <a:p>
            <a:pPr algn="ctr"/>
            <a:endParaRPr lang="zh-CN" altLang="zh-CN" sz="1350">
              <a:solidFill>
                <a:srgbClr val="FFFFFF"/>
              </a:solidFill>
              <a:latin typeface="幼圆" panose="02010509060101010101" charset="-122"/>
              <a:ea typeface="幼圆" panose="02010509060101010101" charset="-122"/>
              <a:sym typeface="宋体" panose="02010600030101010101" pitchFamily="2" charset="-122"/>
            </a:endParaRPr>
          </a:p>
        </p:txBody>
      </p:sp>
      <p:sp>
        <p:nvSpPr>
          <p:cNvPr id="80" name="矩形 8"/>
          <p:cNvSpPr>
            <a:spLocks noChangeArrowheads="1"/>
          </p:cNvSpPr>
          <p:nvPr/>
        </p:nvSpPr>
        <p:spPr bwMode="auto">
          <a:xfrm>
            <a:off x="5627104" y="3365714"/>
            <a:ext cx="2517198" cy="45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0906" tIns="30452" rIns="60906" bIns="3045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考虑将所有功能和拓展功能结合，在本项目的基础上打造出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《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智能家居智能锁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》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9F4ADA07-9C8E-606D-84F4-78746AAE5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2394917"/>
            <a:ext cx="2048756" cy="66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0906" tIns="30452" rIns="60906" bIns="3045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考虑添加语音识别模块，拥有属于自己的开门“咒语”。或者添加面部识别，指纹等功能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 bldLvl="0" animBg="1" autoUpdateAnimBg="0"/>
      <p:bldP spid="55" grpId="0" bldLvl="0" autoUpdateAnimBg="0"/>
      <p:bldP spid="59" grpId="0" bldLvl="0" animBg="1" autoUpdateAnimBg="0"/>
      <p:bldP spid="60" grpId="0" bldLvl="0" autoUpdateAnimBg="0"/>
      <p:bldP spid="61" grpId="0" bldLvl="0" animBg="1" autoUpdateAnimBg="0"/>
      <p:bldP spid="69" grpId="0" bldLvl="0" animBg="1" autoUpdateAnimBg="0"/>
      <p:bldP spid="70" grpId="0" bldLvl="0" autoUpdateAnimBg="0"/>
      <p:bldP spid="74" grpId="0" bldLvl="0" animBg="1" autoUpdateAnimBg="0"/>
      <p:bldP spid="75" grpId="0" bldLvl="0" autoUpdateAnimBg="0"/>
      <p:bldP spid="79" grpId="0" bldLvl="0" animBg="1" autoUpdateAnimBg="0"/>
      <p:bldP spid="80" grpId="0" bldLvl="0" autoUpdateAnimBg="0"/>
      <p:bldP spid="33" grpId="0"/>
      <p:bldP spid="2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4426" y="2571750"/>
            <a:ext cx="7455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en-US" altLang="zh-CN" sz="5400" b="1" dirty="0">
              <a:solidFill>
                <a:srgbClr val="2F55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823505" y="-1005"/>
            <a:ext cx="3496992" cy="1978457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77" y="0"/>
              <a:ext cx="792088" cy="1412776"/>
            </a:xfrm>
            <a:prstGeom prst="rect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864" y="0"/>
              <a:ext cx="720080" cy="2636912"/>
            </a:xfrm>
            <a:prstGeom prst="rect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143" y="0"/>
              <a:ext cx="711696" cy="1988840"/>
            </a:xfrm>
            <a:prstGeom prst="rect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088" cy="404664"/>
            </a:xfrm>
            <a:prstGeom prst="rect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9037" y="0"/>
              <a:ext cx="792088" cy="994420"/>
            </a:xfrm>
            <a:prstGeom prst="rect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9AD39B02-2724-F4BB-F9BB-0B27669CB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95" y="-126297"/>
            <a:ext cx="2601242" cy="222903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26761"/>
          <a:stretch>
            <a:fillRect/>
          </a:stretch>
        </p:blipFill>
        <p:spPr bwMode="auto">
          <a:xfrm>
            <a:off x="-20303" y="3531181"/>
            <a:ext cx="9128272" cy="15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33578" y="-1563"/>
            <a:ext cx="162081" cy="1370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884988" y="683649"/>
            <a:ext cx="162081" cy="685212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071908" y="610341"/>
            <a:ext cx="1230954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F55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5413" y="1176272"/>
            <a:ext cx="1555638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16728" y="-109394"/>
            <a:ext cx="228689" cy="22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607" tIns="34304" rIns="68607" bIns="3430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231072" y="4951"/>
            <a:ext cx="228689" cy="22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607" tIns="34304" rIns="68607" bIns="34304" numCol="1" anchor="t" anchorCtr="0" compatLnSpc="1"/>
          <a:lstStyle/>
          <a:p>
            <a:endParaRPr lang="zh-CN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734557" y="2720827"/>
            <a:ext cx="1068366" cy="346313"/>
          </a:xfrm>
          <a:prstGeom prst="rect">
            <a:avLst/>
          </a:prstGeom>
        </p:spPr>
        <p:txBody>
          <a:bodyPr wrap="none" lIns="68642" tIns="34322" rIns="68642" bIns="34322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zh-CN" altLang="en-US" sz="1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</a:rPr>
              <a:t>项目介绍</a:t>
            </a:r>
            <a:endParaRPr lang="zh-CN" altLang="zh-CN" sz="1800" b="1" kern="1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36297" y="2726310"/>
            <a:ext cx="1068366" cy="346313"/>
          </a:xfrm>
          <a:prstGeom prst="rect">
            <a:avLst/>
          </a:prstGeom>
        </p:spPr>
        <p:txBody>
          <a:bodyPr wrap="none" lIns="68642" tIns="34322" rIns="68642" bIns="34322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zh-CN" altLang="en-US" sz="1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</a:rPr>
              <a:t>拓展延伸</a:t>
            </a:r>
            <a:endParaRPr lang="en-US" altLang="zh-CN" sz="1800" b="1" kern="1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16293" y="2720827"/>
            <a:ext cx="1068366" cy="346313"/>
          </a:xfrm>
          <a:prstGeom prst="rect">
            <a:avLst/>
          </a:prstGeom>
        </p:spPr>
        <p:txBody>
          <a:bodyPr wrap="none" lIns="68642" tIns="34322" rIns="68642" bIns="34322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zh-CN" altLang="en-US" sz="1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</a:rPr>
              <a:t>功能介绍</a:t>
            </a:r>
            <a:endParaRPr lang="en-US" altLang="zh-CN" sz="1800" b="1" kern="1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47864" y="2720827"/>
            <a:ext cx="1068366" cy="346313"/>
          </a:xfrm>
          <a:prstGeom prst="rect">
            <a:avLst/>
          </a:prstGeom>
        </p:spPr>
        <p:txBody>
          <a:bodyPr wrap="none" lIns="68642" tIns="34322" rIns="68642" bIns="34322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zh-CN" altLang="en-US" sz="1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</a:rPr>
              <a:t>具体方案</a:t>
            </a:r>
            <a:endParaRPr lang="en-US" altLang="zh-CN" sz="1800" b="1" kern="1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44008" y="2720827"/>
            <a:ext cx="1068366" cy="346313"/>
          </a:xfrm>
          <a:prstGeom prst="rect">
            <a:avLst/>
          </a:prstGeom>
        </p:spPr>
        <p:txBody>
          <a:bodyPr wrap="none" lIns="68642" tIns="34322" rIns="68642" bIns="34322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zh-CN" altLang="en-US" sz="1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</a:rPr>
              <a:t>学习规划</a:t>
            </a:r>
            <a:endParaRPr lang="zh-CN" altLang="zh-CN" sz="1800" b="1" kern="1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40152" y="2720827"/>
            <a:ext cx="1068366" cy="346313"/>
          </a:xfrm>
          <a:prstGeom prst="rect">
            <a:avLst/>
          </a:prstGeom>
        </p:spPr>
        <p:txBody>
          <a:bodyPr wrap="none" lIns="68642" tIns="34322" rIns="68642" bIns="34322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zh-CN" altLang="en-US" sz="1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</a:rPr>
              <a:t>存在问题</a:t>
            </a:r>
            <a:endParaRPr lang="zh-CN" altLang="zh-CN" sz="1800" b="1" kern="1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97773" y="1771510"/>
            <a:ext cx="810317" cy="810317"/>
            <a:chOff x="1816562" y="1445477"/>
            <a:chExt cx="988080" cy="851793"/>
          </a:xfrm>
          <a:solidFill>
            <a:schemeClr val="accent1"/>
          </a:solidFill>
        </p:grpSpPr>
        <p:sp>
          <p:nvSpPr>
            <p:cNvPr id="67" name="菱形 66"/>
            <p:cNvSpPr/>
            <p:nvPr/>
          </p:nvSpPr>
          <p:spPr>
            <a:xfrm>
              <a:off x="1816562" y="1445477"/>
              <a:ext cx="988080" cy="851793"/>
            </a:xfrm>
            <a:prstGeom prst="diamond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2093438" y="1560390"/>
              <a:ext cx="434327" cy="48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charset="-122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96070" y="1771510"/>
            <a:ext cx="810317" cy="810317"/>
            <a:chOff x="3397245" y="1445477"/>
            <a:chExt cx="988080" cy="851793"/>
          </a:xfrm>
          <a:solidFill>
            <a:schemeClr val="accent1"/>
          </a:solidFill>
        </p:grpSpPr>
        <p:sp>
          <p:nvSpPr>
            <p:cNvPr id="65" name="菱形 64"/>
            <p:cNvSpPr/>
            <p:nvPr/>
          </p:nvSpPr>
          <p:spPr>
            <a:xfrm>
              <a:off x="3397245" y="1445477"/>
              <a:ext cx="988080" cy="851793"/>
            </a:xfrm>
            <a:prstGeom prst="diamond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6" name="文本框 36"/>
            <p:cNvSpPr txBox="1"/>
            <p:nvPr/>
          </p:nvSpPr>
          <p:spPr>
            <a:xfrm>
              <a:off x="3668653" y="1560390"/>
              <a:ext cx="434327" cy="48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charset="-122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94367" y="1771510"/>
            <a:ext cx="810317" cy="810317"/>
            <a:chOff x="4977928" y="1445477"/>
            <a:chExt cx="988080" cy="851793"/>
          </a:xfrm>
          <a:solidFill>
            <a:schemeClr val="accent1"/>
          </a:solidFill>
        </p:grpSpPr>
        <p:sp>
          <p:nvSpPr>
            <p:cNvPr id="63" name="菱形 62"/>
            <p:cNvSpPr/>
            <p:nvPr/>
          </p:nvSpPr>
          <p:spPr>
            <a:xfrm>
              <a:off x="4977928" y="1445477"/>
              <a:ext cx="988080" cy="851793"/>
            </a:xfrm>
            <a:prstGeom prst="diamond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22"/>
            <p:cNvSpPr txBox="1"/>
            <p:nvPr/>
          </p:nvSpPr>
          <p:spPr>
            <a:xfrm>
              <a:off x="5254804" y="1560391"/>
              <a:ext cx="434327" cy="48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charset="-122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792663" y="1771510"/>
            <a:ext cx="810317" cy="810317"/>
            <a:chOff x="6558611" y="1445477"/>
            <a:chExt cx="988080" cy="851793"/>
          </a:xfrm>
          <a:solidFill>
            <a:schemeClr val="accent1"/>
          </a:solidFill>
        </p:grpSpPr>
        <p:sp>
          <p:nvSpPr>
            <p:cNvPr id="61" name="菱形 60"/>
            <p:cNvSpPr/>
            <p:nvPr/>
          </p:nvSpPr>
          <p:spPr>
            <a:xfrm>
              <a:off x="6558611" y="1445477"/>
              <a:ext cx="988080" cy="851793"/>
            </a:xfrm>
            <a:prstGeom prst="diamond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24"/>
            <p:cNvSpPr txBox="1"/>
            <p:nvPr/>
          </p:nvSpPr>
          <p:spPr>
            <a:xfrm>
              <a:off x="6835487" y="1560391"/>
              <a:ext cx="434327" cy="48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charset="-122"/>
                  <a:cs typeface="Arial" panose="020B0604020202020204" pitchFamily="34" charset="0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090960" y="1771510"/>
            <a:ext cx="810317" cy="810317"/>
            <a:chOff x="8139294" y="1445477"/>
            <a:chExt cx="988080" cy="851793"/>
          </a:xfrm>
          <a:solidFill>
            <a:schemeClr val="accent1"/>
          </a:solidFill>
        </p:grpSpPr>
        <p:sp>
          <p:nvSpPr>
            <p:cNvPr id="59" name="菱形 58"/>
            <p:cNvSpPr/>
            <p:nvPr/>
          </p:nvSpPr>
          <p:spPr>
            <a:xfrm>
              <a:off x="8139294" y="1445477"/>
              <a:ext cx="988080" cy="851793"/>
            </a:xfrm>
            <a:prstGeom prst="diamond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0" name="文本框 25"/>
            <p:cNvSpPr txBox="1"/>
            <p:nvPr/>
          </p:nvSpPr>
          <p:spPr>
            <a:xfrm>
              <a:off x="8416170" y="1560391"/>
              <a:ext cx="434327" cy="48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charset="-122"/>
                  <a:cs typeface="Arial" panose="020B0604020202020204" pitchFamily="34" charset="0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89255" y="1771510"/>
            <a:ext cx="810317" cy="810317"/>
            <a:chOff x="9719979" y="1445476"/>
            <a:chExt cx="988080" cy="851793"/>
          </a:xfrm>
          <a:solidFill>
            <a:schemeClr val="accent1"/>
          </a:solidFill>
        </p:grpSpPr>
        <p:sp>
          <p:nvSpPr>
            <p:cNvPr id="56" name="菱形 55"/>
            <p:cNvSpPr/>
            <p:nvPr/>
          </p:nvSpPr>
          <p:spPr>
            <a:xfrm>
              <a:off x="9719979" y="1445476"/>
              <a:ext cx="988080" cy="851793"/>
            </a:xfrm>
            <a:prstGeom prst="diamond">
              <a:avLst/>
            </a:prstGeom>
            <a:solidFill>
              <a:srgbClr val="2F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57" name="文本框 26"/>
            <p:cNvSpPr txBox="1"/>
            <p:nvPr/>
          </p:nvSpPr>
          <p:spPr>
            <a:xfrm>
              <a:off x="9996855" y="1614397"/>
              <a:ext cx="434327" cy="48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幼圆" panose="02010509060101010101" charset="-122"/>
                  <a:cs typeface="Arial" panose="020B0604020202020204" pitchFamily="34" charset="0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/>
      <p:bldP spid="8" grpId="0"/>
      <p:bldP spid="40" grpId="0"/>
      <p:bldP spid="41" grpId="0"/>
      <p:bldP spid="42" grpId="0"/>
      <p:bldP spid="43" grpId="0"/>
      <p:bldP spid="44" grpId="0"/>
      <p:bldP spid="45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683568" y="915566"/>
            <a:ext cx="2222528" cy="692562"/>
          </a:xfrm>
          <a:prstGeom prst="rect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5400" b="1" kern="1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4050" dirty="0">
                <a:solidFill>
                  <a:schemeClr val="bg1"/>
                </a:solidFill>
                <a:ea typeface="幼圆" panose="02010509060101010101" charset="-122"/>
              </a:rPr>
              <a:t>项目介绍</a:t>
            </a:r>
          </a:p>
        </p:txBody>
      </p:sp>
      <p:sp>
        <p:nvSpPr>
          <p:cNvPr id="5" name="文本框 56"/>
          <p:cNvSpPr txBox="1"/>
          <p:nvPr/>
        </p:nvSpPr>
        <p:spPr>
          <a:xfrm>
            <a:off x="6141303" y="1005518"/>
            <a:ext cx="2110134" cy="438473"/>
          </a:xfrm>
          <a:prstGeom prst="ellipse">
            <a:avLst/>
          </a:prstGeom>
          <a:noFill/>
        </p:spPr>
        <p:txBody>
          <a:bodyPr wrap="squar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选题背景</a:t>
            </a:r>
          </a:p>
        </p:txBody>
      </p:sp>
      <p:sp>
        <p:nvSpPr>
          <p:cNvPr id="6" name="文本框 57"/>
          <p:cNvSpPr txBox="1"/>
          <p:nvPr/>
        </p:nvSpPr>
        <p:spPr>
          <a:xfrm>
            <a:off x="6141303" y="1392590"/>
            <a:ext cx="2110134" cy="438293"/>
          </a:xfrm>
          <a:prstGeom prst="ellipse">
            <a:avLst/>
          </a:prstGeom>
          <a:noFill/>
        </p:spPr>
        <p:txBody>
          <a:bodyPr wrap="squar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情况分析</a:t>
            </a:r>
          </a:p>
        </p:txBody>
      </p:sp>
      <p:sp>
        <p:nvSpPr>
          <p:cNvPr id="8" name="文本框 60"/>
          <p:cNvSpPr txBox="1"/>
          <p:nvPr/>
        </p:nvSpPr>
        <p:spPr>
          <a:xfrm>
            <a:off x="6141303" y="1779662"/>
            <a:ext cx="2110134" cy="438473"/>
          </a:xfrm>
          <a:prstGeom prst="ellipse">
            <a:avLst/>
          </a:prstGeom>
          <a:noFill/>
        </p:spPr>
        <p:txBody>
          <a:bodyPr wrap="squar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主要创新</a:t>
            </a:r>
          </a:p>
        </p:txBody>
      </p:sp>
      <p:sp>
        <p:nvSpPr>
          <p:cNvPr id="9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22678" y="-17613"/>
            <a:ext cx="1299059" cy="41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  <a:sym typeface="Impact" panose="020B0806030902050204" pitchFamily="34" charset="0"/>
              </a:rPr>
              <a:t>选题背景</a:t>
            </a:r>
            <a:endParaRPr lang="zh-CN" altLang="en-US" sz="225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62" name="矩形 32"/>
          <p:cNvSpPr>
            <a:spLocks noChangeArrowheads="1"/>
          </p:cNvSpPr>
          <p:nvPr/>
        </p:nvSpPr>
        <p:spPr bwMode="auto">
          <a:xfrm>
            <a:off x="-1" y="2439831"/>
            <a:ext cx="9144001" cy="863341"/>
          </a:xfrm>
          <a:prstGeom prst="rect">
            <a:avLst/>
          </a:prstGeom>
          <a:solidFill>
            <a:srgbClr val="2F5596"/>
          </a:solidFill>
          <a:ln>
            <a:noFill/>
          </a:ln>
          <a:effectLst/>
        </p:spPr>
        <p:txBody>
          <a:bodyPr lIns="68546" tIns="34273" rIns="68546" bIns="34273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+mn-lt"/>
              <a:ea typeface="幼圆" panose="02010509060101010101" charset="-122"/>
              <a:cs typeface="+mn-ea"/>
              <a:sym typeface="+mn-lt"/>
            </a:endParaRPr>
          </a:p>
        </p:txBody>
      </p:sp>
      <p:sp>
        <p:nvSpPr>
          <p:cNvPr id="63" name="Freeform 42"/>
          <p:cNvSpPr/>
          <p:nvPr/>
        </p:nvSpPr>
        <p:spPr bwMode="auto">
          <a:xfrm>
            <a:off x="1576348" y="1290695"/>
            <a:ext cx="2432927" cy="554920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6" tIns="34273" rIns="68546" bIns="34273"/>
          <a:lstStyle/>
          <a:p>
            <a:endParaRPr lang="zh-CN" altLang="en-US" sz="1350">
              <a:ea typeface="幼圆" panose="02010509060101010101" charset="-122"/>
              <a:cs typeface="+mn-ea"/>
              <a:sym typeface="+mn-lt"/>
            </a:endParaRPr>
          </a:p>
        </p:txBody>
      </p:sp>
      <p:sp>
        <p:nvSpPr>
          <p:cNvPr id="64" name="Freeform 42"/>
          <p:cNvSpPr/>
          <p:nvPr/>
        </p:nvSpPr>
        <p:spPr bwMode="auto">
          <a:xfrm flipH="1">
            <a:off x="4837303" y="1290695"/>
            <a:ext cx="2432928" cy="554920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6" tIns="34273" rIns="68546" bIns="34273"/>
          <a:lstStyle/>
          <a:p>
            <a:endParaRPr lang="zh-CN" altLang="en-US" sz="1350">
              <a:ea typeface="幼圆" panose="02010509060101010101" charset="-122"/>
              <a:cs typeface="+mn-ea"/>
              <a:sym typeface="+mn-lt"/>
            </a:endParaRPr>
          </a:p>
        </p:txBody>
      </p:sp>
      <p:sp>
        <p:nvSpPr>
          <p:cNvPr id="65" name="Freeform 42"/>
          <p:cNvSpPr/>
          <p:nvPr/>
        </p:nvSpPr>
        <p:spPr bwMode="auto">
          <a:xfrm flipV="1">
            <a:off x="1576348" y="3790215"/>
            <a:ext cx="2432927" cy="553728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6" tIns="34273" rIns="68546" bIns="34273"/>
          <a:lstStyle/>
          <a:p>
            <a:endParaRPr lang="zh-CN" altLang="en-US" sz="1350">
              <a:ea typeface="幼圆" panose="02010509060101010101" charset="-122"/>
              <a:cs typeface="+mn-ea"/>
              <a:sym typeface="+mn-lt"/>
            </a:endParaRPr>
          </a:p>
        </p:txBody>
      </p:sp>
      <p:sp>
        <p:nvSpPr>
          <p:cNvPr id="74" name="Freeform 42"/>
          <p:cNvSpPr/>
          <p:nvPr/>
        </p:nvSpPr>
        <p:spPr bwMode="auto">
          <a:xfrm flipH="1" flipV="1">
            <a:off x="4837303" y="3790215"/>
            <a:ext cx="2432928" cy="553728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6" tIns="34273" rIns="68546" bIns="34273"/>
          <a:lstStyle/>
          <a:p>
            <a:endParaRPr lang="zh-CN" altLang="en-US" sz="1350">
              <a:ea typeface="幼圆" panose="02010509060101010101" charset="-122"/>
              <a:cs typeface="+mn-ea"/>
              <a:sym typeface="+mn-lt"/>
            </a:endParaRPr>
          </a:p>
        </p:txBody>
      </p:sp>
      <p:sp>
        <p:nvSpPr>
          <p:cNvPr id="75" name="TextBox 33"/>
          <p:cNvSpPr txBox="1">
            <a:spLocks noChangeArrowheads="1"/>
          </p:cNvSpPr>
          <p:nvPr/>
        </p:nvSpPr>
        <p:spPr bwMode="auto">
          <a:xfrm>
            <a:off x="3923772" y="2685139"/>
            <a:ext cx="1299005" cy="415592"/>
          </a:xfrm>
          <a:prstGeom prst="rect">
            <a:avLst/>
          </a:prstGeom>
          <a:noFill/>
          <a:ln>
            <a:noFill/>
          </a:ln>
        </p:spPr>
        <p:txBody>
          <a:bodyPr wrap="none" lIns="68546" tIns="34273" rIns="68546" bIns="34273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50" b="1" dirty="0">
                <a:solidFill>
                  <a:schemeClr val="bg1"/>
                </a:solidFill>
                <a:latin typeface="+mn-lt"/>
                <a:ea typeface="幼圆" panose="02010509060101010101" charset="-122"/>
                <a:cs typeface="+mn-ea"/>
                <a:sym typeface="+mn-lt"/>
              </a:rPr>
              <a:t>选题背景</a:t>
            </a:r>
          </a:p>
        </p:txBody>
      </p:sp>
      <p:sp>
        <p:nvSpPr>
          <p:cNvPr id="89" name="TextBox 47"/>
          <p:cNvSpPr txBox="1">
            <a:spLocks noChangeArrowheads="1"/>
          </p:cNvSpPr>
          <p:nvPr/>
        </p:nvSpPr>
        <p:spPr bwMode="auto">
          <a:xfrm>
            <a:off x="1907513" y="1433700"/>
            <a:ext cx="1942773" cy="3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6" tIns="34273" rIns="68546" bIns="34273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幼圆" panose="02010509060101010101" charset="-122"/>
                <a:cs typeface="+mn-ea"/>
                <a:sym typeface="+mn-lt"/>
              </a:rPr>
              <a:t>一个宿舍里有学习委员，班长，学生代表，频繁开门的烦恼谁懂啊！</a:t>
            </a:r>
          </a:p>
        </p:txBody>
      </p:sp>
      <p:sp>
        <p:nvSpPr>
          <p:cNvPr id="91" name="TextBox 49"/>
          <p:cNvSpPr txBox="1">
            <a:spLocks noChangeArrowheads="1"/>
          </p:cNvSpPr>
          <p:nvPr/>
        </p:nvSpPr>
        <p:spPr bwMode="auto">
          <a:xfrm>
            <a:off x="5076056" y="1433700"/>
            <a:ext cx="1942774" cy="3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6" tIns="34273" rIns="68546" bIns="34273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幼圆" panose="02010509060101010101" charset="-122"/>
                <a:cs typeface="+mn-ea"/>
                <a:sym typeface="+mn-lt"/>
              </a:rPr>
              <a:t>有人敲门，但懒癌发作，或离门太远怎么办，有人要主动去开不？</a:t>
            </a:r>
          </a:p>
        </p:txBody>
      </p:sp>
      <p:sp>
        <p:nvSpPr>
          <p:cNvPr id="93" name="TextBox 51"/>
          <p:cNvSpPr txBox="1">
            <a:spLocks noChangeArrowheads="1"/>
          </p:cNvSpPr>
          <p:nvPr/>
        </p:nvSpPr>
        <p:spPr bwMode="auto">
          <a:xfrm>
            <a:off x="1928459" y="3723878"/>
            <a:ext cx="1942773" cy="48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6" tIns="34273" rIns="68546" bIns="34273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幼圆" panose="02010509060101010101" charset="-122"/>
                <a:cs typeface="+mn-ea"/>
                <a:sym typeface="+mn-lt"/>
              </a:rPr>
              <a:t>上完一天课疲惫的回来“你带钥匙了吗？”忘带钥匙又要找宿管阿姨，还要登记，挺麻烦的。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幼圆" panose="02010509060101010101" charset="-122"/>
              <a:cs typeface="+mn-ea"/>
              <a:sym typeface="+mn-lt"/>
            </a:endParaRPr>
          </a:p>
        </p:txBody>
      </p:sp>
      <p:sp>
        <p:nvSpPr>
          <p:cNvPr id="95" name="TextBox 53"/>
          <p:cNvSpPr txBox="1">
            <a:spLocks noChangeArrowheads="1"/>
          </p:cNvSpPr>
          <p:nvPr/>
        </p:nvSpPr>
        <p:spPr bwMode="auto">
          <a:xfrm>
            <a:off x="4848094" y="3724281"/>
            <a:ext cx="2250219" cy="3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6" tIns="34273" rIns="68546" bIns="34273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幼圆" panose="02010509060101010101" charset="-122"/>
                <a:cs typeface="+mn-ea"/>
                <a:sym typeface="+mn-lt"/>
              </a:rPr>
              <a:t>急匆匆地出门，结果忘看天气预报，刚出去就得回来拿伞，三楼也是有距离的好吧</a:t>
            </a:r>
          </a:p>
        </p:txBody>
      </p:sp>
      <p:sp>
        <p:nvSpPr>
          <p:cNvPr id="29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2" grpId="0" animBg="1" autoUpdateAnimBg="0"/>
      <p:bldP spid="63" grpId="0" animBg="1"/>
      <p:bldP spid="64" grpId="0" animBg="1"/>
      <p:bldP spid="65" grpId="0" animBg="1"/>
      <p:bldP spid="74" grpId="0" animBg="1"/>
      <p:bldP spid="75" grpId="0"/>
      <p:bldP spid="89" grpId="0" autoUpdateAnimBg="0"/>
      <p:bldP spid="91" grpId="0" autoUpdateAnimBg="0"/>
      <p:bldP spid="93" grpId="0" autoUpdateAnimBg="0"/>
      <p:bldP spid="95" grpId="0" autoUpdateAnimBg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5922678" y="-1005"/>
            <a:ext cx="1879346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rPr>
              <a:t>实际情况分析</a:t>
            </a:r>
          </a:p>
        </p:txBody>
      </p:sp>
      <p:sp>
        <p:nvSpPr>
          <p:cNvPr id="26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  <p:pic>
        <p:nvPicPr>
          <p:cNvPr id="3" name="图片 2" descr="侧面的墙上&#10;&#10;中度可信度描述已自动生成">
            <a:extLst>
              <a:ext uri="{FF2B5EF4-FFF2-40B4-BE49-F238E27FC236}">
                <a16:creationId xmlns:a16="http://schemas.microsoft.com/office/drawing/2014/main" id="{A4FFB33F-5D99-C5CE-D952-048955F43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9" y="1131590"/>
            <a:ext cx="3315147" cy="2571750"/>
          </a:xfrm>
          <a:prstGeom prst="rect">
            <a:avLst/>
          </a:prstGeom>
        </p:spPr>
      </p:pic>
      <p:pic>
        <p:nvPicPr>
          <p:cNvPr id="4" name="图片 3" descr="侧面的墙上&#10;&#10;中度可信度描述已自动生成">
            <a:extLst>
              <a:ext uri="{FF2B5EF4-FFF2-40B4-BE49-F238E27FC236}">
                <a16:creationId xmlns:a16="http://schemas.microsoft.com/office/drawing/2014/main" id="{740EF14C-50DA-D91E-F08A-F1E50E84D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31590"/>
            <a:ext cx="3315147" cy="2571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005882-0E4B-D1D2-2FFE-EF9CB875F3D3}"/>
              </a:ext>
            </a:extLst>
          </p:cNvPr>
          <p:cNvSpPr txBox="1"/>
          <p:nvPr/>
        </p:nvSpPr>
        <p:spPr>
          <a:xfrm>
            <a:off x="2575299" y="3939902"/>
            <a:ext cx="3993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宿舍的门锁是传统门锁怎么办？无所谓，直接改！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AA0CA28-BC22-085D-CF8A-ECC11808175B}"/>
              </a:ext>
            </a:extLst>
          </p:cNvPr>
          <p:cNvCxnSpPr>
            <a:cxnSpLocks/>
          </p:cNvCxnSpPr>
          <p:nvPr/>
        </p:nvCxnSpPr>
        <p:spPr>
          <a:xfrm>
            <a:off x="7020272" y="1995686"/>
            <a:ext cx="64807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DC56B6F-1AF3-A8DD-4ABC-5847075CC4BF}"/>
              </a:ext>
            </a:extLst>
          </p:cNvPr>
          <p:cNvCxnSpPr>
            <a:cxnSpLocks/>
          </p:cNvCxnSpPr>
          <p:nvPr/>
        </p:nvCxnSpPr>
        <p:spPr>
          <a:xfrm flipH="1" flipV="1">
            <a:off x="5652120" y="2499742"/>
            <a:ext cx="216024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28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895976" y="-20538"/>
            <a:ext cx="1299059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rPr>
              <a:t>主要创新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345782" y="2776028"/>
            <a:ext cx="454819" cy="457200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3257550" y="1692559"/>
            <a:ext cx="1168004" cy="1391841"/>
          </a:xfrm>
          <a:custGeom>
            <a:avLst/>
            <a:gdLst>
              <a:gd name="T0" fmla="*/ 414 w 414"/>
              <a:gd name="T1" fmla="*/ 150 h 493"/>
              <a:gd name="T2" fmla="*/ 374 w 414"/>
              <a:gd name="T3" fmla="*/ 88 h 493"/>
              <a:gd name="T4" fmla="*/ 411 w 414"/>
              <a:gd name="T5" fmla="*/ 0 h 493"/>
              <a:gd name="T6" fmla="*/ 207 w 414"/>
              <a:gd name="T7" fmla="*/ 75 h 493"/>
              <a:gd name="T8" fmla="*/ 59 w 414"/>
              <a:gd name="T9" fmla="*/ 152 h 493"/>
              <a:gd name="T10" fmla="*/ 56 w 414"/>
              <a:gd name="T11" fmla="*/ 241 h 493"/>
              <a:gd name="T12" fmla="*/ 0 w 414"/>
              <a:gd name="T13" fmla="*/ 458 h 493"/>
              <a:gd name="T14" fmla="*/ 82 w 414"/>
              <a:gd name="T15" fmla="*/ 493 h 493"/>
              <a:gd name="T16" fmla="*/ 149 w 414"/>
              <a:gd name="T17" fmla="*/ 449 h 493"/>
              <a:gd name="T18" fmla="*/ 178 w 414"/>
              <a:gd name="T19" fmla="*/ 330 h 493"/>
              <a:gd name="T20" fmla="*/ 298 w 414"/>
              <a:gd name="T21" fmla="*/ 251 h 493"/>
              <a:gd name="T22" fmla="*/ 307 w 414"/>
              <a:gd name="T23" fmla="*/ 188 h 493"/>
              <a:gd name="T24" fmla="*/ 414 w 414"/>
              <a:gd name="T25" fmla="*/ 15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4" h="493">
                <a:moveTo>
                  <a:pt x="414" y="150"/>
                </a:moveTo>
                <a:cubicBezTo>
                  <a:pt x="374" y="88"/>
                  <a:pt x="374" y="88"/>
                  <a:pt x="374" y="88"/>
                </a:cubicBezTo>
                <a:cubicBezTo>
                  <a:pt x="411" y="0"/>
                  <a:pt x="411" y="0"/>
                  <a:pt x="411" y="0"/>
                </a:cubicBezTo>
                <a:cubicBezTo>
                  <a:pt x="336" y="9"/>
                  <a:pt x="266" y="35"/>
                  <a:pt x="207" y="75"/>
                </a:cubicBezTo>
                <a:cubicBezTo>
                  <a:pt x="147" y="62"/>
                  <a:pt x="84" y="93"/>
                  <a:pt x="59" y="152"/>
                </a:cubicBezTo>
                <a:cubicBezTo>
                  <a:pt x="47" y="182"/>
                  <a:pt x="47" y="213"/>
                  <a:pt x="56" y="241"/>
                </a:cubicBezTo>
                <a:cubicBezTo>
                  <a:pt x="21" y="306"/>
                  <a:pt x="1" y="380"/>
                  <a:pt x="0" y="458"/>
                </a:cubicBezTo>
                <a:cubicBezTo>
                  <a:pt x="82" y="493"/>
                  <a:pt x="82" y="493"/>
                  <a:pt x="82" y="493"/>
                </a:cubicBezTo>
                <a:cubicBezTo>
                  <a:pt x="149" y="449"/>
                  <a:pt x="149" y="449"/>
                  <a:pt x="149" y="449"/>
                </a:cubicBezTo>
                <a:cubicBezTo>
                  <a:pt x="151" y="407"/>
                  <a:pt x="161" y="367"/>
                  <a:pt x="178" y="330"/>
                </a:cubicBezTo>
                <a:cubicBezTo>
                  <a:pt x="229" y="331"/>
                  <a:pt x="277" y="301"/>
                  <a:pt x="298" y="251"/>
                </a:cubicBezTo>
                <a:cubicBezTo>
                  <a:pt x="306" y="230"/>
                  <a:pt x="309" y="209"/>
                  <a:pt x="307" y="188"/>
                </a:cubicBezTo>
                <a:cubicBezTo>
                  <a:pt x="339" y="169"/>
                  <a:pt x="375" y="156"/>
                  <a:pt x="414" y="150"/>
                </a:cubicBez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4473179" y="1681843"/>
            <a:ext cx="1394222" cy="1116806"/>
          </a:xfrm>
          <a:custGeom>
            <a:avLst/>
            <a:gdLst>
              <a:gd name="T0" fmla="*/ 409 w 494"/>
              <a:gd name="T1" fmla="*/ 188 h 396"/>
              <a:gd name="T2" fmla="*/ 331 w 494"/>
              <a:gd name="T3" fmla="*/ 49 h 396"/>
              <a:gd name="T4" fmla="*/ 238 w 494"/>
              <a:gd name="T5" fmla="*/ 47 h 396"/>
              <a:gd name="T6" fmla="*/ 36 w 494"/>
              <a:gd name="T7" fmla="*/ 0 h 396"/>
              <a:gd name="T8" fmla="*/ 0 w 494"/>
              <a:gd name="T9" fmla="*/ 87 h 396"/>
              <a:gd name="T10" fmla="*/ 40 w 494"/>
              <a:gd name="T11" fmla="*/ 149 h 396"/>
              <a:gd name="T12" fmla="*/ 152 w 494"/>
              <a:gd name="T13" fmla="*/ 172 h 396"/>
              <a:gd name="T14" fmla="*/ 232 w 494"/>
              <a:gd name="T15" fmla="*/ 288 h 396"/>
              <a:gd name="T16" fmla="*/ 302 w 494"/>
              <a:gd name="T17" fmla="*/ 296 h 396"/>
              <a:gd name="T18" fmla="*/ 344 w 494"/>
              <a:gd name="T19" fmla="*/ 396 h 396"/>
              <a:gd name="T20" fmla="*/ 413 w 494"/>
              <a:gd name="T21" fmla="*/ 352 h 396"/>
              <a:gd name="T22" fmla="*/ 494 w 494"/>
              <a:gd name="T23" fmla="*/ 386 h 396"/>
              <a:gd name="T24" fmla="*/ 409 w 494"/>
              <a:gd name="T25" fmla="*/ 18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396">
                <a:moveTo>
                  <a:pt x="409" y="188"/>
                </a:moveTo>
                <a:cubicBezTo>
                  <a:pt x="418" y="131"/>
                  <a:pt x="387" y="72"/>
                  <a:pt x="331" y="49"/>
                </a:cubicBezTo>
                <a:cubicBezTo>
                  <a:pt x="300" y="36"/>
                  <a:pt x="267" y="36"/>
                  <a:pt x="238" y="47"/>
                </a:cubicBezTo>
                <a:cubicBezTo>
                  <a:pt x="177" y="17"/>
                  <a:pt x="108" y="1"/>
                  <a:pt x="36" y="0"/>
                </a:cubicBezTo>
                <a:cubicBezTo>
                  <a:pt x="0" y="87"/>
                  <a:pt x="0" y="87"/>
                  <a:pt x="0" y="87"/>
                </a:cubicBezTo>
                <a:cubicBezTo>
                  <a:pt x="40" y="149"/>
                  <a:pt x="40" y="149"/>
                  <a:pt x="40" y="149"/>
                </a:cubicBezTo>
                <a:cubicBezTo>
                  <a:pt x="80" y="150"/>
                  <a:pt x="117" y="158"/>
                  <a:pt x="152" y="172"/>
                </a:cubicBezTo>
                <a:cubicBezTo>
                  <a:pt x="154" y="221"/>
                  <a:pt x="183" y="268"/>
                  <a:pt x="232" y="288"/>
                </a:cubicBezTo>
                <a:cubicBezTo>
                  <a:pt x="255" y="297"/>
                  <a:pt x="279" y="300"/>
                  <a:pt x="302" y="296"/>
                </a:cubicBezTo>
                <a:cubicBezTo>
                  <a:pt x="322" y="326"/>
                  <a:pt x="336" y="360"/>
                  <a:pt x="344" y="396"/>
                </a:cubicBezTo>
                <a:cubicBezTo>
                  <a:pt x="413" y="352"/>
                  <a:pt x="413" y="352"/>
                  <a:pt x="413" y="352"/>
                </a:cubicBezTo>
                <a:cubicBezTo>
                  <a:pt x="494" y="386"/>
                  <a:pt x="494" y="386"/>
                  <a:pt x="494" y="386"/>
                </a:cubicBezTo>
                <a:cubicBezTo>
                  <a:pt x="481" y="312"/>
                  <a:pt x="451" y="245"/>
                  <a:pt x="409" y="188"/>
                </a:cubicBez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9" name="Freeform 8"/>
          <p:cNvSpPr/>
          <p:nvPr/>
        </p:nvSpPr>
        <p:spPr bwMode="auto">
          <a:xfrm>
            <a:off x="4749404" y="2833178"/>
            <a:ext cx="1146572" cy="1460897"/>
          </a:xfrm>
          <a:custGeom>
            <a:avLst/>
            <a:gdLst>
              <a:gd name="T0" fmla="*/ 370 w 406"/>
              <a:gd name="T1" fmla="*/ 330 h 518"/>
              <a:gd name="T2" fmla="*/ 370 w 406"/>
              <a:gd name="T3" fmla="*/ 231 h 518"/>
              <a:gd name="T4" fmla="*/ 402 w 406"/>
              <a:gd name="T5" fmla="*/ 35 h 518"/>
              <a:gd name="T6" fmla="*/ 320 w 406"/>
              <a:gd name="T7" fmla="*/ 0 h 518"/>
              <a:gd name="T8" fmla="*/ 254 w 406"/>
              <a:gd name="T9" fmla="*/ 43 h 518"/>
              <a:gd name="T10" fmla="*/ 240 w 406"/>
              <a:gd name="T11" fmla="*/ 152 h 518"/>
              <a:gd name="T12" fmla="*/ 132 w 406"/>
              <a:gd name="T13" fmla="*/ 231 h 518"/>
              <a:gd name="T14" fmla="*/ 126 w 406"/>
              <a:gd name="T15" fmla="*/ 313 h 518"/>
              <a:gd name="T16" fmla="*/ 0 w 406"/>
              <a:gd name="T17" fmla="*/ 369 h 518"/>
              <a:gd name="T18" fmla="*/ 47 w 406"/>
              <a:gd name="T19" fmla="*/ 441 h 518"/>
              <a:gd name="T20" fmla="*/ 14 w 406"/>
              <a:gd name="T21" fmla="*/ 518 h 518"/>
              <a:gd name="T22" fmla="*/ 243 w 406"/>
              <a:gd name="T23" fmla="*/ 410 h 518"/>
              <a:gd name="T24" fmla="*/ 370 w 406"/>
              <a:gd name="T25" fmla="*/ 33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6" h="518">
                <a:moveTo>
                  <a:pt x="370" y="330"/>
                </a:moveTo>
                <a:cubicBezTo>
                  <a:pt x="384" y="297"/>
                  <a:pt x="383" y="261"/>
                  <a:pt x="370" y="231"/>
                </a:cubicBezTo>
                <a:cubicBezTo>
                  <a:pt x="394" y="170"/>
                  <a:pt x="406" y="104"/>
                  <a:pt x="402" y="35"/>
                </a:cubicBezTo>
                <a:cubicBezTo>
                  <a:pt x="320" y="0"/>
                  <a:pt x="320" y="0"/>
                  <a:pt x="320" y="0"/>
                </a:cubicBezTo>
                <a:cubicBezTo>
                  <a:pt x="254" y="43"/>
                  <a:pt x="254" y="43"/>
                  <a:pt x="254" y="43"/>
                </a:cubicBezTo>
                <a:cubicBezTo>
                  <a:pt x="256" y="81"/>
                  <a:pt x="251" y="118"/>
                  <a:pt x="240" y="152"/>
                </a:cubicBezTo>
                <a:cubicBezTo>
                  <a:pt x="194" y="156"/>
                  <a:pt x="151" y="185"/>
                  <a:pt x="132" y="231"/>
                </a:cubicBezTo>
                <a:cubicBezTo>
                  <a:pt x="121" y="258"/>
                  <a:pt x="120" y="287"/>
                  <a:pt x="126" y="313"/>
                </a:cubicBezTo>
                <a:cubicBezTo>
                  <a:pt x="90" y="340"/>
                  <a:pt x="47" y="360"/>
                  <a:pt x="0" y="369"/>
                </a:cubicBezTo>
                <a:cubicBezTo>
                  <a:pt x="47" y="441"/>
                  <a:pt x="47" y="441"/>
                  <a:pt x="47" y="441"/>
                </a:cubicBezTo>
                <a:cubicBezTo>
                  <a:pt x="14" y="518"/>
                  <a:pt x="14" y="518"/>
                  <a:pt x="14" y="518"/>
                </a:cubicBezTo>
                <a:cubicBezTo>
                  <a:pt x="102" y="503"/>
                  <a:pt x="180" y="465"/>
                  <a:pt x="243" y="410"/>
                </a:cubicBezTo>
                <a:cubicBezTo>
                  <a:pt x="297" y="413"/>
                  <a:pt x="349" y="382"/>
                  <a:pt x="370" y="330"/>
                </a:cubicBez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20" name="Freeform 9"/>
          <p:cNvSpPr/>
          <p:nvPr/>
        </p:nvSpPr>
        <p:spPr bwMode="auto">
          <a:xfrm>
            <a:off x="3265885" y="3123690"/>
            <a:ext cx="1456135" cy="1196579"/>
          </a:xfrm>
          <a:custGeom>
            <a:avLst/>
            <a:gdLst>
              <a:gd name="T0" fmla="*/ 470 w 516"/>
              <a:gd name="T1" fmla="*/ 272 h 424"/>
              <a:gd name="T2" fmla="*/ 339 w 516"/>
              <a:gd name="T3" fmla="*/ 247 h 424"/>
              <a:gd name="T4" fmla="*/ 259 w 516"/>
              <a:gd name="T5" fmla="*/ 136 h 424"/>
              <a:gd name="T6" fmla="*/ 196 w 516"/>
              <a:gd name="T7" fmla="*/ 127 h 424"/>
              <a:gd name="T8" fmla="*/ 149 w 516"/>
              <a:gd name="T9" fmla="*/ 0 h 424"/>
              <a:gd name="T10" fmla="*/ 84 w 516"/>
              <a:gd name="T11" fmla="*/ 42 h 424"/>
              <a:gd name="T12" fmla="*/ 0 w 516"/>
              <a:gd name="T13" fmla="*/ 7 h 424"/>
              <a:gd name="T14" fmla="*/ 84 w 516"/>
              <a:gd name="T15" fmla="*/ 227 h 424"/>
              <a:gd name="T16" fmla="*/ 161 w 516"/>
              <a:gd name="T17" fmla="*/ 374 h 424"/>
              <a:gd name="T18" fmla="*/ 259 w 516"/>
              <a:gd name="T19" fmla="*/ 374 h 424"/>
              <a:gd name="T20" fmla="*/ 483 w 516"/>
              <a:gd name="T21" fmla="*/ 421 h 424"/>
              <a:gd name="T22" fmla="*/ 516 w 516"/>
              <a:gd name="T23" fmla="*/ 343 h 424"/>
              <a:gd name="T24" fmla="*/ 470 w 516"/>
              <a:gd name="T25" fmla="*/ 272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6" h="424">
                <a:moveTo>
                  <a:pt x="470" y="272"/>
                </a:moveTo>
                <a:cubicBezTo>
                  <a:pt x="424" y="273"/>
                  <a:pt x="379" y="264"/>
                  <a:pt x="339" y="247"/>
                </a:cubicBezTo>
                <a:cubicBezTo>
                  <a:pt x="336" y="199"/>
                  <a:pt x="306" y="155"/>
                  <a:pt x="259" y="136"/>
                </a:cubicBezTo>
                <a:cubicBezTo>
                  <a:pt x="239" y="127"/>
                  <a:pt x="217" y="124"/>
                  <a:pt x="196" y="127"/>
                </a:cubicBezTo>
                <a:cubicBezTo>
                  <a:pt x="172" y="89"/>
                  <a:pt x="156" y="46"/>
                  <a:pt x="149" y="0"/>
                </a:cubicBezTo>
                <a:cubicBezTo>
                  <a:pt x="84" y="42"/>
                  <a:pt x="84" y="42"/>
                  <a:pt x="84" y="42"/>
                </a:cubicBezTo>
                <a:cubicBezTo>
                  <a:pt x="0" y="7"/>
                  <a:pt x="0" y="7"/>
                  <a:pt x="0" y="7"/>
                </a:cubicBezTo>
                <a:cubicBezTo>
                  <a:pt x="9" y="89"/>
                  <a:pt x="39" y="164"/>
                  <a:pt x="84" y="227"/>
                </a:cubicBezTo>
                <a:cubicBezTo>
                  <a:pt x="71" y="287"/>
                  <a:pt x="102" y="350"/>
                  <a:pt x="161" y="374"/>
                </a:cubicBezTo>
                <a:cubicBezTo>
                  <a:pt x="194" y="388"/>
                  <a:pt x="229" y="387"/>
                  <a:pt x="259" y="374"/>
                </a:cubicBezTo>
                <a:cubicBezTo>
                  <a:pt x="327" y="407"/>
                  <a:pt x="403" y="424"/>
                  <a:pt x="483" y="421"/>
                </a:cubicBezTo>
                <a:cubicBezTo>
                  <a:pt x="516" y="343"/>
                  <a:pt x="516" y="343"/>
                  <a:pt x="516" y="343"/>
                </a:cubicBezTo>
                <a:lnTo>
                  <a:pt x="470" y="272"/>
                </a:ln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696892" y="3724955"/>
            <a:ext cx="308372" cy="205979"/>
          </a:xfrm>
          <a:custGeom>
            <a:avLst/>
            <a:gdLst>
              <a:gd name="T0" fmla="*/ 259 w 259"/>
              <a:gd name="T1" fmla="*/ 173 h 173"/>
              <a:gd name="T2" fmla="*/ 0 w 259"/>
              <a:gd name="T3" fmla="*/ 173 h 173"/>
              <a:gd name="T4" fmla="*/ 0 w 259"/>
              <a:gd name="T5" fmla="*/ 0 h 173"/>
              <a:gd name="T6" fmla="*/ 128 w 259"/>
              <a:gd name="T7" fmla="*/ 85 h 173"/>
              <a:gd name="T8" fmla="*/ 259 w 259"/>
              <a:gd name="T9" fmla="*/ 0 h 173"/>
              <a:gd name="T10" fmla="*/ 259 w 259"/>
              <a:gd name="T11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" h="173">
                <a:moveTo>
                  <a:pt x="259" y="173"/>
                </a:moveTo>
                <a:lnTo>
                  <a:pt x="0" y="173"/>
                </a:lnTo>
                <a:lnTo>
                  <a:pt x="0" y="0"/>
                </a:lnTo>
                <a:lnTo>
                  <a:pt x="128" y="85"/>
                </a:lnTo>
                <a:lnTo>
                  <a:pt x="259" y="0"/>
                </a:lnTo>
                <a:lnTo>
                  <a:pt x="259" y="1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22" name="Freeform 11"/>
          <p:cNvSpPr/>
          <p:nvPr/>
        </p:nvSpPr>
        <p:spPr bwMode="auto">
          <a:xfrm>
            <a:off x="3696892" y="3696380"/>
            <a:ext cx="308372" cy="101204"/>
          </a:xfrm>
          <a:custGeom>
            <a:avLst/>
            <a:gdLst>
              <a:gd name="T0" fmla="*/ 259 w 259"/>
              <a:gd name="T1" fmla="*/ 0 h 85"/>
              <a:gd name="T2" fmla="*/ 0 w 259"/>
              <a:gd name="T3" fmla="*/ 0 h 85"/>
              <a:gd name="T4" fmla="*/ 0 w 259"/>
              <a:gd name="T5" fmla="*/ 2 h 85"/>
              <a:gd name="T6" fmla="*/ 128 w 259"/>
              <a:gd name="T7" fmla="*/ 85 h 85"/>
              <a:gd name="T8" fmla="*/ 259 w 259"/>
              <a:gd name="T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85">
                <a:moveTo>
                  <a:pt x="259" y="0"/>
                </a:moveTo>
                <a:lnTo>
                  <a:pt x="0" y="0"/>
                </a:lnTo>
                <a:lnTo>
                  <a:pt x="0" y="2"/>
                </a:lnTo>
                <a:lnTo>
                  <a:pt x="128" y="85"/>
                </a:lnTo>
                <a:lnTo>
                  <a:pt x="25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5387578" y="3410631"/>
            <a:ext cx="253604" cy="335756"/>
          </a:xfrm>
          <a:custGeom>
            <a:avLst/>
            <a:gdLst>
              <a:gd name="T0" fmla="*/ 19 w 90"/>
              <a:gd name="T1" fmla="*/ 4 h 119"/>
              <a:gd name="T2" fmla="*/ 76 w 90"/>
              <a:gd name="T3" fmla="*/ 5 h 119"/>
              <a:gd name="T4" fmla="*/ 85 w 90"/>
              <a:gd name="T5" fmla="*/ 61 h 119"/>
              <a:gd name="T6" fmla="*/ 74 w 90"/>
              <a:gd name="T7" fmla="*/ 115 h 119"/>
              <a:gd name="T8" fmla="*/ 14 w 90"/>
              <a:gd name="T9" fmla="*/ 115 h 119"/>
              <a:gd name="T10" fmla="*/ 4 w 90"/>
              <a:gd name="T11" fmla="*/ 61 h 119"/>
              <a:gd name="T12" fmla="*/ 4 w 90"/>
              <a:gd name="T13" fmla="*/ 37 h 119"/>
              <a:gd name="T14" fmla="*/ 19 w 90"/>
              <a:gd name="T15" fmla="*/ 4 h 119"/>
              <a:gd name="T16" fmla="*/ 14 w 90"/>
              <a:gd name="T17" fmla="*/ 55 h 119"/>
              <a:gd name="T18" fmla="*/ 17 w 90"/>
              <a:gd name="T19" fmla="*/ 89 h 119"/>
              <a:gd name="T20" fmla="*/ 44 w 90"/>
              <a:gd name="T21" fmla="*/ 91 h 119"/>
              <a:gd name="T22" fmla="*/ 71 w 90"/>
              <a:gd name="T23" fmla="*/ 89 h 119"/>
              <a:gd name="T24" fmla="*/ 74 w 90"/>
              <a:gd name="T25" fmla="*/ 54 h 119"/>
              <a:gd name="T26" fmla="*/ 71 w 90"/>
              <a:gd name="T27" fmla="*/ 18 h 119"/>
              <a:gd name="T28" fmla="*/ 22 w 90"/>
              <a:gd name="T29" fmla="*/ 16 h 119"/>
              <a:gd name="T30" fmla="*/ 14 w 90"/>
              <a:gd name="T31" fmla="*/ 55 h 119"/>
              <a:gd name="T32" fmla="*/ 45 w 90"/>
              <a:gd name="T33" fmla="*/ 110 h 119"/>
              <a:gd name="T34" fmla="*/ 42 w 90"/>
              <a:gd name="T35" fmla="*/ 97 h 119"/>
              <a:gd name="T36" fmla="*/ 45 w 90"/>
              <a:gd name="T37" fmla="*/ 11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119">
                <a:moveTo>
                  <a:pt x="19" y="4"/>
                </a:moveTo>
                <a:cubicBezTo>
                  <a:pt x="31" y="2"/>
                  <a:pt x="66" y="0"/>
                  <a:pt x="76" y="5"/>
                </a:cubicBezTo>
                <a:cubicBezTo>
                  <a:pt x="89" y="13"/>
                  <a:pt x="85" y="41"/>
                  <a:pt x="85" y="61"/>
                </a:cubicBezTo>
                <a:cubicBezTo>
                  <a:pt x="85" y="81"/>
                  <a:pt x="90" y="109"/>
                  <a:pt x="74" y="115"/>
                </a:cubicBezTo>
                <a:cubicBezTo>
                  <a:pt x="65" y="119"/>
                  <a:pt x="22" y="119"/>
                  <a:pt x="14" y="115"/>
                </a:cubicBezTo>
                <a:cubicBezTo>
                  <a:pt x="0" y="109"/>
                  <a:pt x="4" y="82"/>
                  <a:pt x="4" y="61"/>
                </a:cubicBezTo>
                <a:cubicBezTo>
                  <a:pt x="4" y="51"/>
                  <a:pt x="4" y="44"/>
                  <a:pt x="4" y="37"/>
                </a:cubicBezTo>
                <a:cubicBezTo>
                  <a:pt x="4" y="20"/>
                  <a:pt x="2" y="7"/>
                  <a:pt x="19" y="4"/>
                </a:cubicBezTo>
                <a:close/>
                <a:moveTo>
                  <a:pt x="14" y="55"/>
                </a:moveTo>
                <a:cubicBezTo>
                  <a:pt x="14" y="69"/>
                  <a:pt x="13" y="85"/>
                  <a:pt x="17" y="89"/>
                </a:cubicBezTo>
                <a:cubicBezTo>
                  <a:pt x="22" y="93"/>
                  <a:pt x="38" y="91"/>
                  <a:pt x="44" y="91"/>
                </a:cubicBezTo>
                <a:cubicBezTo>
                  <a:pt x="51" y="91"/>
                  <a:pt x="67" y="93"/>
                  <a:pt x="71" y="89"/>
                </a:cubicBezTo>
                <a:cubicBezTo>
                  <a:pt x="77" y="83"/>
                  <a:pt x="74" y="66"/>
                  <a:pt x="74" y="54"/>
                </a:cubicBezTo>
                <a:cubicBezTo>
                  <a:pt x="74" y="41"/>
                  <a:pt x="77" y="24"/>
                  <a:pt x="71" y="18"/>
                </a:cubicBezTo>
                <a:cubicBezTo>
                  <a:pt x="66" y="13"/>
                  <a:pt x="33" y="13"/>
                  <a:pt x="22" y="16"/>
                </a:cubicBezTo>
                <a:cubicBezTo>
                  <a:pt x="11" y="19"/>
                  <a:pt x="14" y="36"/>
                  <a:pt x="14" y="55"/>
                </a:cubicBezTo>
                <a:close/>
                <a:moveTo>
                  <a:pt x="45" y="110"/>
                </a:moveTo>
                <a:cubicBezTo>
                  <a:pt x="53" y="109"/>
                  <a:pt x="53" y="93"/>
                  <a:pt x="42" y="97"/>
                </a:cubicBezTo>
                <a:cubicBezTo>
                  <a:pt x="34" y="100"/>
                  <a:pt x="38" y="110"/>
                  <a:pt x="45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24" name="Freeform 13"/>
          <p:cNvSpPr/>
          <p:nvPr/>
        </p:nvSpPr>
        <p:spPr bwMode="auto">
          <a:xfrm>
            <a:off x="5272087" y="2225959"/>
            <a:ext cx="53579" cy="78581"/>
          </a:xfrm>
          <a:custGeom>
            <a:avLst/>
            <a:gdLst>
              <a:gd name="T0" fmla="*/ 0 w 19"/>
              <a:gd name="T1" fmla="*/ 0 h 28"/>
              <a:gd name="T2" fmla="*/ 0 w 19"/>
              <a:gd name="T3" fmla="*/ 28 h 28"/>
              <a:gd name="T4" fmla="*/ 19 w 19"/>
              <a:gd name="T5" fmla="*/ 4 h 28"/>
              <a:gd name="T6" fmla="*/ 0 w 1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0" y="0"/>
                </a:moveTo>
                <a:cubicBezTo>
                  <a:pt x="0" y="28"/>
                  <a:pt x="0" y="28"/>
                  <a:pt x="0" y="28"/>
                </a:cubicBezTo>
                <a:cubicBezTo>
                  <a:pt x="7" y="25"/>
                  <a:pt x="14" y="16"/>
                  <a:pt x="19" y="4"/>
                </a:cubicBezTo>
                <a:cubicBezTo>
                  <a:pt x="13" y="2"/>
                  <a:pt x="6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25" name="Freeform 14"/>
          <p:cNvSpPr/>
          <p:nvPr/>
        </p:nvSpPr>
        <p:spPr bwMode="auto">
          <a:xfrm>
            <a:off x="5272088" y="2147377"/>
            <a:ext cx="67866" cy="72629"/>
          </a:xfrm>
          <a:custGeom>
            <a:avLst/>
            <a:gdLst>
              <a:gd name="T0" fmla="*/ 24 w 24"/>
              <a:gd name="T1" fmla="*/ 0 h 26"/>
              <a:gd name="T2" fmla="*/ 0 w 24"/>
              <a:gd name="T3" fmla="*/ 0 h 26"/>
              <a:gd name="T4" fmla="*/ 0 w 24"/>
              <a:gd name="T5" fmla="*/ 21 h 26"/>
              <a:gd name="T6" fmla="*/ 21 w 24"/>
              <a:gd name="T7" fmla="*/ 26 h 26"/>
              <a:gd name="T8" fmla="*/ 24 w 2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2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7" y="21"/>
                  <a:pt x="14" y="23"/>
                  <a:pt x="21" y="26"/>
                </a:cubicBezTo>
                <a:cubicBezTo>
                  <a:pt x="23" y="18"/>
                  <a:pt x="24" y="9"/>
                  <a:pt x="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27" name="Freeform 15"/>
          <p:cNvSpPr/>
          <p:nvPr/>
        </p:nvSpPr>
        <p:spPr bwMode="auto">
          <a:xfrm>
            <a:off x="5272088" y="2056890"/>
            <a:ext cx="67866" cy="72629"/>
          </a:xfrm>
          <a:custGeom>
            <a:avLst/>
            <a:gdLst>
              <a:gd name="T0" fmla="*/ 0 w 24"/>
              <a:gd name="T1" fmla="*/ 5 h 26"/>
              <a:gd name="T2" fmla="*/ 0 w 24"/>
              <a:gd name="T3" fmla="*/ 26 h 26"/>
              <a:gd name="T4" fmla="*/ 24 w 24"/>
              <a:gd name="T5" fmla="*/ 26 h 26"/>
              <a:gd name="T6" fmla="*/ 20 w 24"/>
              <a:gd name="T7" fmla="*/ 0 h 26"/>
              <a:gd name="T8" fmla="*/ 0 w 24"/>
              <a:gd name="T9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0" y="5"/>
                </a:moveTo>
                <a:cubicBezTo>
                  <a:pt x="0" y="26"/>
                  <a:pt x="0" y="26"/>
                  <a:pt x="0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17"/>
                  <a:pt x="22" y="8"/>
                  <a:pt x="20" y="0"/>
                </a:cubicBezTo>
                <a:cubicBezTo>
                  <a:pt x="14" y="3"/>
                  <a:pt x="7" y="4"/>
                  <a:pt x="0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28" name="Freeform 16"/>
          <p:cNvSpPr/>
          <p:nvPr/>
        </p:nvSpPr>
        <p:spPr bwMode="auto">
          <a:xfrm>
            <a:off x="5195888" y="2225959"/>
            <a:ext cx="59531" cy="78581"/>
          </a:xfrm>
          <a:custGeom>
            <a:avLst/>
            <a:gdLst>
              <a:gd name="T0" fmla="*/ 21 w 21"/>
              <a:gd name="T1" fmla="*/ 28 h 28"/>
              <a:gd name="T2" fmla="*/ 21 w 21"/>
              <a:gd name="T3" fmla="*/ 0 h 28"/>
              <a:gd name="T4" fmla="*/ 0 w 21"/>
              <a:gd name="T5" fmla="*/ 4 h 28"/>
              <a:gd name="T6" fmla="*/ 21 w 21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28">
                <a:moveTo>
                  <a:pt x="21" y="28"/>
                </a:moveTo>
                <a:cubicBezTo>
                  <a:pt x="21" y="0"/>
                  <a:pt x="21" y="0"/>
                  <a:pt x="21" y="0"/>
                </a:cubicBezTo>
                <a:cubicBezTo>
                  <a:pt x="14" y="0"/>
                  <a:pt x="7" y="1"/>
                  <a:pt x="0" y="4"/>
                </a:cubicBezTo>
                <a:cubicBezTo>
                  <a:pt x="5" y="17"/>
                  <a:pt x="13" y="26"/>
                  <a:pt x="21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29" name="Freeform 17"/>
          <p:cNvSpPr/>
          <p:nvPr/>
        </p:nvSpPr>
        <p:spPr bwMode="auto">
          <a:xfrm>
            <a:off x="5181600" y="2059272"/>
            <a:ext cx="73819" cy="70247"/>
          </a:xfrm>
          <a:custGeom>
            <a:avLst/>
            <a:gdLst>
              <a:gd name="T0" fmla="*/ 0 w 26"/>
              <a:gd name="T1" fmla="*/ 25 h 25"/>
              <a:gd name="T2" fmla="*/ 26 w 26"/>
              <a:gd name="T3" fmla="*/ 25 h 25"/>
              <a:gd name="T4" fmla="*/ 26 w 26"/>
              <a:gd name="T5" fmla="*/ 4 h 25"/>
              <a:gd name="T6" fmla="*/ 4 w 26"/>
              <a:gd name="T7" fmla="*/ 0 h 25"/>
              <a:gd name="T8" fmla="*/ 0 w 26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5">
                <a:moveTo>
                  <a:pt x="0" y="25"/>
                </a:moveTo>
                <a:cubicBezTo>
                  <a:pt x="26" y="25"/>
                  <a:pt x="26" y="25"/>
                  <a:pt x="26" y="25"/>
                </a:cubicBezTo>
                <a:cubicBezTo>
                  <a:pt x="26" y="4"/>
                  <a:pt x="26" y="4"/>
                  <a:pt x="26" y="4"/>
                </a:cubicBezTo>
                <a:cubicBezTo>
                  <a:pt x="18" y="4"/>
                  <a:pt x="11" y="2"/>
                  <a:pt x="4" y="0"/>
                </a:cubicBezTo>
                <a:cubicBezTo>
                  <a:pt x="2" y="7"/>
                  <a:pt x="0" y="16"/>
                  <a:pt x="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0" name="Freeform 18"/>
          <p:cNvSpPr/>
          <p:nvPr/>
        </p:nvSpPr>
        <p:spPr bwMode="auto">
          <a:xfrm>
            <a:off x="5272088" y="1980691"/>
            <a:ext cx="50006" cy="70247"/>
          </a:xfrm>
          <a:custGeom>
            <a:avLst/>
            <a:gdLst>
              <a:gd name="T0" fmla="*/ 0 w 18"/>
              <a:gd name="T1" fmla="*/ 0 h 25"/>
              <a:gd name="T2" fmla="*/ 0 w 18"/>
              <a:gd name="T3" fmla="*/ 25 h 25"/>
              <a:gd name="T4" fmla="*/ 18 w 18"/>
              <a:gd name="T5" fmla="*/ 21 h 25"/>
              <a:gd name="T6" fmla="*/ 0 w 18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5">
                <a:moveTo>
                  <a:pt x="0" y="0"/>
                </a:moveTo>
                <a:cubicBezTo>
                  <a:pt x="0" y="25"/>
                  <a:pt x="0" y="25"/>
                  <a:pt x="0" y="25"/>
                </a:cubicBezTo>
                <a:cubicBezTo>
                  <a:pt x="6" y="25"/>
                  <a:pt x="12" y="23"/>
                  <a:pt x="18" y="21"/>
                </a:cubicBezTo>
                <a:cubicBezTo>
                  <a:pt x="13" y="10"/>
                  <a:pt x="7" y="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1" name="Freeform 19"/>
          <p:cNvSpPr/>
          <p:nvPr/>
        </p:nvSpPr>
        <p:spPr bwMode="auto">
          <a:xfrm>
            <a:off x="5198269" y="1977118"/>
            <a:ext cx="57150" cy="73819"/>
          </a:xfrm>
          <a:custGeom>
            <a:avLst/>
            <a:gdLst>
              <a:gd name="T0" fmla="*/ 20 w 20"/>
              <a:gd name="T1" fmla="*/ 26 h 26"/>
              <a:gd name="T2" fmla="*/ 20 w 20"/>
              <a:gd name="T3" fmla="*/ 0 h 26"/>
              <a:gd name="T4" fmla="*/ 0 w 20"/>
              <a:gd name="T5" fmla="*/ 22 h 26"/>
              <a:gd name="T6" fmla="*/ 20 w 20"/>
              <a:gd name="T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6">
                <a:moveTo>
                  <a:pt x="20" y="26"/>
                </a:moveTo>
                <a:cubicBezTo>
                  <a:pt x="20" y="0"/>
                  <a:pt x="20" y="0"/>
                  <a:pt x="20" y="0"/>
                </a:cubicBezTo>
                <a:cubicBezTo>
                  <a:pt x="12" y="2"/>
                  <a:pt x="5" y="11"/>
                  <a:pt x="0" y="22"/>
                </a:cubicBezTo>
                <a:cubicBezTo>
                  <a:pt x="6" y="25"/>
                  <a:pt x="13" y="26"/>
                  <a:pt x="20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2" name="Freeform 20"/>
          <p:cNvSpPr/>
          <p:nvPr/>
        </p:nvSpPr>
        <p:spPr bwMode="auto">
          <a:xfrm>
            <a:off x="5181600" y="2147377"/>
            <a:ext cx="73819" cy="72629"/>
          </a:xfrm>
          <a:custGeom>
            <a:avLst/>
            <a:gdLst>
              <a:gd name="T0" fmla="*/ 3 w 26"/>
              <a:gd name="T1" fmla="*/ 26 h 26"/>
              <a:gd name="T2" fmla="*/ 26 w 26"/>
              <a:gd name="T3" fmla="*/ 21 h 26"/>
              <a:gd name="T4" fmla="*/ 26 w 26"/>
              <a:gd name="T5" fmla="*/ 0 h 26"/>
              <a:gd name="T6" fmla="*/ 0 w 26"/>
              <a:gd name="T7" fmla="*/ 0 h 26"/>
              <a:gd name="T8" fmla="*/ 3 w 26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3" y="26"/>
                </a:moveTo>
                <a:cubicBezTo>
                  <a:pt x="10" y="23"/>
                  <a:pt x="18" y="21"/>
                  <a:pt x="26" y="21"/>
                </a:cubicBezTo>
                <a:cubicBezTo>
                  <a:pt x="26" y="0"/>
                  <a:pt x="26" y="0"/>
                  <a:pt x="2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1" y="18"/>
                  <a:pt x="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3" name="Freeform 21"/>
          <p:cNvSpPr/>
          <p:nvPr/>
        </p:nvSpPr>
        <p:spPr bwMode="auto">
          <a:xfrm>
            <a:off x="5088732" y="2147377"/>
            <a:ext cx="84535" cy="109538"/>
          </a:xfrm>
          <a:custGeom>
            <a:avLst/>
            <a:gdLst>
              <a:gd name="T0" fmla="*/ 30 w 30"/>
              <a:gd name="T1" fmla="*/ 28 h 39"/>
              <a:gd name="T2" fmla="*/ 27 w 30"/>
              <a:gd name="T3" fmla="*/ 0 h 39"/>
              <a:gd name="T4" fmla="*/ 0 w 30"/>
              <a:gd name="T5" fmla="*/ 0 h 39"/>
              <a:gd name="T6" fmla="*/ 16 w 30"/>
              <a:gd name="T7" fmla="*/ 39 h 39"/>
              <a:gd name="T8" fmla="*/ 30 w 30"/>
              <a:gd name="T9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9">
                <a:moveTo>
                  <a:pt x="30" y="28"/>
                </a:moveTo>
                <a:cubicBezTo>
                  <a:pt x="28" y="20"/>
                  <a:pt x="27" y="1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5"/>
                  <a:pt x="7" y="28"/>
                  <a:pt x="16" y="39"/>
                </a:cubicBezTo>
                <a:cubicBezTo>
                  <a:pt x="20" y="35"/>
                  <a:pt x="25" y="31"/>
                  <a:pt x="3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4" name="Freeform 22"/>
          <p:cNvSpPr/>
          <p:nvPr/>
        </p:nvSpPr>
        <p:spPr bwMode="auto">
          <a:xfrm>
            <a:off x="5297091" y="1972355"/>
            <a:ext cx="76200" cy="58341"/>
          </a:xfrm>
          <a:custGeom>
            <a:avLst/>
            <a:gdLst>
              <a:gd name="T0" fmla="*/ 0 w 27"/>
              <a:gd name="T1" fmla="*/ 0 h 21"/>
              <a:gd name="T2" fmla="*/ 15 w 27"/>
              <a:gd name="T3" fmla="*/ 21 h 21"/>
              <a:gd name="T4" fmla="*/ 27 w 27"/>
              <a:gd name="T5" fmla="*/ 12 h 21"/>
              <a:gd name="T6" fmla="*/ 0 w 27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21">
                <a:moveTo>
                  <a:pt x="0" y="0"/>
                </a:moveTo>
                <a:cubicBezTo>
                  <a:pt x="6" y="4"/>
                  <a:pt x="11" y="11"/>
                  <a:pt x="15" y="21"/>
                </a:cubicBezTo>
                <a:cubicBezTo>
                  <a:pt x="19" y="19"/>
                  <a:pt x="23" y="16"/>
                  <a:pt x="27" y="12"/>
                </a:cubicBezTo>
                <a:cubicBezTo>
                  <a:pt x="19" y="6"/>
                  <a:pt x="10" y="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5" name="Freeform 23"/>
          <p:cNvSpPr/>
          <p:nvPr/>
        </p:nvSpPr>
        <p:spPr bwMode="auto">
          <a:xfrm>
            <a:off x="5348288" y="2147378"/>
            <a:ext cx="86916" cy="111919"/>
          </a:xfrm>
          <a:custGeom>
            <a:avLst/>
            <a:gdLst>
              <a:gd name="T0" fmla="*/ 4 w 31"/>
              <a:gd name="T1" fmla="*/ 0 h 40"/>
              <a:gd name="T2" fmla="*/ 0 w 31"/>
              <a:gd name="T3" fmla="*/ 29 h 40"/>
              <a:gd name="T4" fmla="*/ 15 w 31"/>
              <a:gd name="T5" fmla="*/ 40 h 40"/>
              <a:gd name="T6" fmla="*/ 31 w 31"/>
              <a:gd name="T7" fmla="*/ 0 h 40"/>
              <a:gd name="T8" fmla="*/ 4 w 31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0">
                <a:moveTo>
                  <a:pt x="4" y="0"/>
                </a:moveTo>
                <a:cubicBezTo>
                  <a:pt x="4" y="10"/>
                  <a:pt x="2" y="20"/>
                  <a:pt x="0" y="29"/>
                </a:cubicBezTo>
                <a:cubicBezTo>
                  <a:pt x="5" y="32"/>
                  <a:pt x="10" y="36"/>
                  <a:pt x="15" y="40"/>
                </a:cubicBezTo>
                <a:cubicBezTo>
                  <a:pt x="25" y="30"/>
                  <a:pt x="31" y="15"/>
                  <a:pt x="31" y="0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6" name="Freeform 24"/>
          <p:cNvSpPr/>
          <p:nvPr/>
        </p:nvSpPr>
        <p:spPr bwMode="auto">
          <a:xfrm>
            <a:off x="5150644" y="1972355"/>
            <a:ext cx="70247" cy="58341"/>
          </a:xfrm>
          <a:custGeom>
            <a:avLst/>
            <a:gdLst>
              <a:gd name="T0" fmla="*/ 11 w 25"/>
              <a:gd name="T1" fmla="*/ 21 h 21"/>
              <a:gd name="T2" fmla="*/ 25 w 25"/>
              <a:gd name="T3" fmla="*/ 0 h 21"/>
              <a:gd name="T4" fmla="*/ 0 w 25"/>
              <a:gd name="T5" fmla="*/ 13 h 21"/>
              <a:gd name="T6" fmla="*/ 11 w 25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1">
                <a:moveTo>
                  <a:pt x="11" y="21"/>
                </a:moveTo>
                <a:cubicBezTo>
                  <a:pt x="15" y="12"/>
                  <a:pt x="20" y="5"/>
                  <a:pt x="25" y="0"/>
                </a:cubicBezTo>
                <a:cubicBezTo>
                  <a:pt x="16" y="3"/>
                  <a:pt x="7" y="7"/>
                  <a:pt x="0" y="13"/>
                </a:cubicBezTo>
                <a:cubicBezTo>
                  <a:pt x="3" y="17"/>
                  <a:pt x="7" y="19"/>
                  <a:pt x="11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7" name="Freeform 25"/>
          <p:cNvSpPr/>
          <p:nvPr/>
        </p:nvSpPr>
        <p:spPr bwMode="auto">
          <a:xfrm>
            <a:off x="5344716" y="2019980"/>
            <a:ext cx="90488" cy="109538"/>
          </a:xfrm>
          <a:custGeom>
            <a:avLst/>
            <a:gdLst>
              <a:gd name="T0" fmla="*/ 0 w 32"/>
              <a:gd name="T1" fmla="*/ 10 h 39"/>
              <a:gd name="T2" fmla="*/ 5 w 32"/>
              <a:gd name="T3" fmla="*/ 39 h 39"/>
              <a:gd name="T4" fmla="*/ 32 w 32"/>
              <a:gd name="T5" fmla="*/ 39 h 39"/>
              <a:gd name="T6" fmla="*/ 15 w 32"/>
              <a:gd name="T7" fmla="*/ 0 h 39"/>
              <a:gd name="T8" fmla="*/ 0 w 32"/>
              <a:gd name="T9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9">
                <a:moveTo>
                  <a:pt x="0" y="10"/>
                </a:moveTo>
                <a:cubicBezTo>
                  <a:pt x="3" y="19"/>
                  <a:pt x="4" y="29"/>
                  <a:pt x="5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1" y="24"/>
                  <a:pt x="25" y="10"/>
                  <a:pt x="15" y="0"/>
                </a:cubicBezTo>
                <a:cubicBezTo>
                  <a:pt x="10" y="4"/>
                  <a:pt x="6" y="7"/>
                  <a:pt x="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8" name="Freeform 26"/>
          <p:cNvSpPr/>
          <p:nvPr/>
        </p:nvSpPr>
        <p:spPr bwMode="auto">
          <a:xfrm>
            <a:off x="5091113" y="2022362"/>
            <a:ext cx="84535" cy="107156"/>
          </a:xfrm>
          <a:custGeom>
            <a:avLst/>
            <a:gdLst>
              <a:gd name="T0" fmla="*/ 26 w 30"/>
              <a:gd name="T1" fmla="*/ 38 h 38"/>
              <a:gd name="T2" fmla="*/ 30 w 30"/>
              <a:gd name="T3" fmla="*/ 10 h 38"/>
              <a:gd name="T4" fmla="*/ 16 w 30"/>
              <a:gd name="T5" fmla="*/ 0 h 38"/>
              <a:gd name="T6" fmla="*/ 0 w 30"/>
              <a:gd name="T7" fmla="*/ 38 h 38"/>
              <a:gd name="T8" fmla="*/ 26 w 30"/>
              <a:gd name="T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8">
                <a:moveTo>
                  <a:pt x="26" y="38"/>
                </a:moveTo>
                <a:cubicBezTo>
                  <a:pt x="26" y="28"/>
                  <a:pt x="27" y="18"/>
                  <a:pt x="30" y="10"/>
                </a:cubicBezTo>
                <a:cubicBezTo>
                  <a:pt x="25" y="7"/>
                  <a:pt x="20" y="4"/>
                  <a:pt x="16" y="0"/>
                </a:cubicBezTo>
                <a:cubicBezTo>
                  <a:pt x="7" y="10"/>
                  <a:pt x="1" y="23"/>
                  <a:pt x="0" y="38"/>
                </a:cubicBezTo>
                <a:cubicBezTo>
                  <a:pt x="26" y="38"/>
                  <a:pt x="26" y="38"/>
                  <a:pt x="26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39" name="Freeform 27"/>
          <p:cNvSpPr/>
          <p:nvPr/>
        </p:nvSpPr>
        <p:spPr bwMode="auto">
          <a:xfrm>
            <a:off x="5303044" y="2246199"/>
            <a:ext cx="72629" cy="64294"/>
          </a:xfrm>
          <a:custGeom>
            <a:avLst/>
            <a:gdLst>
              <a:gd name="T0" fmla="*/ 14 w 26"/>
              <a:gd name="T1" fmla="*/ 0 h 23"/>
              <a:gd name="T2" fmla="*/ 0 w 26"/>
              <a:gd name="T3" fmla="*/ 23 h 23"/>
              <a:gd name="T4" fmla="*/ 26 w 26"/>
              <a:gd name="T5" fmla="*/ 10 h 23"/>
              <a:gd name="T6" fmla="*/ 14 w 26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3">
                <a:moveTo>
                  <a:pt x="14" y="0"/>
                </a:moveTo>
                <a:cubicBezTo>
                  <a:pt x="10" y="10"/>
                  <a:pt x="5" y="18"/>
                  <a:pt x="0" y="23"/>
                </a:cubicBezTo>
                <a:cubicBezTo>
                  <a:pt x="9" y="21"/>
                  <a:pt x="18" y="16"/>
                  <a:pt x="26" y="10"/>
                </a:cubicBezTo>
                <a:cubicBezTo>
                  <a:pt x="22" y="6"/>
                  <a:pt x="18" y="3"/>
                  <a:pt x="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40" name="Freeform 28"/>
          <p:cNvSpPr/>
          <p:nvPr/>
        </p:nvSpPr>
        <p:spPr bwMode="auto">
          <a:xfrm>
            <a:off x="5147072" y="2246199"/>
            <a:ext cx="71438" cy="61913"/>
          </a:xfrm>
          <a:custGeom>
            <a:avLst/>
            <a:gdLst>
              <a:gd name="T0" fmla="*/ 11 w 25"/>
              <a:gd name="T1" fmla="*/ 0 h 22"/>
              <a:gd name="T2" fmla="*/ 0 w 25"/>
              <a:gd name="T3" fmla="*/ 9 h 22"/>
              <a:gd name="T4" fmla="*/ 25 w 25"/>
              <a:gd name="T5" fmla="*/ 22 h 22"/>
              <a:gd name="T6" fmla="*/ 11 w 2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2">
                <a:moveTo>
                  <a:pt x="11" y="0"/>
                </a:moveTo>
                <a:cubicBezTo>
                  <a:pt x="7" y="2"/>
                  <a:pt x="3" y="5"/>
                  <a:pt x="0" y="9"/>
                </a:cubicBezTo>
                <a:cubicBezTo>
                  <a:pt x="7" y="15"/>
                  <a:pt x="15" y="20"/>
                  <a:pt x="25" y="22"/>
                </a:cubicBezTo>
                <a:cubicBezTo>
                  <a:pt x="19" y="18"/>
                  <a:pt x="15" y="10"/>
                  <a:pt x="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41" name="Freeform 29"/>
          <p:cNvSpPr>
            <a:spLocks noEditPoints="1"/>
          </p:cNvSpPr>
          <p:nvPr/>
        </p:nvSpPr>
        <p:spPr bwMode="auto">
          <a:xfrm>
            <a:off x="3583782" y="2079512"/>
            <a:ext cx="322660" cy="327422"/>
          </a:xfrm>
          <a:custGeom>
            <a:avLst/>
            <a:gdLst>
              <a:gd name="T0" fmla="*/ 113 w 114"/>
              <a:gd name="T1" fmla="*/ 100 h 116"/>
              <a:gd name="T2" fmla="*/ 84 w 114"/>
              <a:gd name="T3" fmla="*/ 72 h 116"/>
              <a:gd name="T4" fmla="*/ 89 w 114"/>
              <a:gd name="T5" fmla="*/ 46 h 116"/>
              <a:gd name="T6" fmla="*/ 43 w 114"/>
              <a:gd name="T7" fmla="*/ 1 h 116"/>
              <a:gd name="T8" fmla="*/ 1 w 114"/>
              <a:gd name="T9" fmla="*/ 50 h 116"/>
              <a:gd name="T10" fmla="*/ 48 w 114"/>
              <a:gd name="T11" fmla="*/ 95 h 116"/>
              <a:gd name="T12" fmla="*/ 72 w 114"/>
              <a:gd name="T13" fmla="*/ 87 h 116"/>
              <a:gd name="T14" fmla="*/ 100 w 114"/>
              <a:gd name="T15" fmla="*/ 115 h 116"/>
              <a:gd name="T16" fmla="*/ 104 w 114"/>
              <a:gd name="T17" fmla="*/ 114 h 116"/>
              <a:gd name="T18" fmla="*/ 113 w 114"/>
              <a:gd name="T19" fmla="*/ 103 h 116"/>
              <a:gd name="T20" fmla="*/ 113 w 114"/>
              <a:gd name="T21" fmla="*/ 100 h 116"/>
              <a:gd name="T22" fmla="*/ 15 w 114"/>
              <a:gd name="T23" fmla="*/ 50 h 116"/>
              <a:gd name="T24" fmla="*/ 44 w 114"/>
              <a:gd name="T25" fmla="*/ 16 h 116"/>
              <a:gd name="T26" fmla="*/ 75 w 114"/>
              <a:gd name="T27" fmla="*/ 47 h 116"/>
              <a:gd name="T28" fmla="*/ 47 w 114"/>
              <a:gd name="T29" fmla="*/ 80 h 116"/>
              <a:gd name="T30" fmla="*/ 15 w 114"/>
              <a:gd name="T31" fmla="*/ 5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" h="116">
                <a:moveTo>
                  <a:pt x="113" y="100"/>
                </a:moveTo>
                <a:cubicBezTo>
                  <a:pt x="84" y="72"/>
                  <a:pt x="84" y="72"/>
                  <a:pt x="84" y="72"/>
                </a:cubicBezTo>
                <a:cubicBezTo>
                  <a:pt x="88" y="65"/>
                  <a:pt x="90" y="56"/>
                  <a:pt x="89" y="46"/>
                </a:cubicBezTo>
                <a:cubicBezTo>
                  <a:pt x="88" y="21"/>
                  <a:pt x="67" y="0"/>
                  <a:pt x="43" y="1"/>
                </a:cubicBezTo>
                <a:cubicBezTo>
                  <a:pt x="18" y="3"/>
                  <a:pt x="0" y="24"/>
                  <a:pt x="1" y="50"/>
                </a:cubicBezTo>
                <a:cubicBezTo>
                  <a:pt x="3" y="76"/>
                  <a:pt x="24" y="96"/>
                  <a:pt x="48" y="95"/>
                </a:cubicBezTo>
                <a:cubicBezTo>
                  <a:pt x="57" y="95"/>
                  <a:pt x="65" y="92"/>
                  <a:pt x="72" y="87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1" y="116"/>
                  <a:pt x="103" y="115"/>
                  <a:pt x="104" y="114"/>
                </a:cubicBezTo>
                <a:cubicBezTo>
                  <a:pt x="113" y="103"/>
                  <a:pt x="113" y="103"/>
                  <a:pt x="113" y="103"/>
                </a:cubicBezTo>
                <a:cubicBezTo>
                  <a:pt x="114" y="102"/>
                  <a:pt x="114" y="101"/>
                  <a:pt x="113" y="100"/>
                </a:cubicBezTo>
                <a:close/>
                <a:moveTo>
                  <a:pt x="15" y="50"/>
                </a:moveTo>
                <a:cubicBezTo>
                  <a:pt x="14" y="32"/>
                  <a:pt x="27" y="17"/>
                  <a:pt x="44" y="16"/>
                </a:cubicBezTo>
                <a:cubicBezTo>
                  <a:pt x="60" y="16"/>
                  <a:pt x="74" y="29"/>
                  <a:pt x="75" y="47"/>
                </a:cubicBezTo>
                <a:cubicBezTo>
                  <a:pt x="76" y="65"/>
                  <a:pt x="64" y="80"/>
                  <a:pt x="47" y="80"/>
                </a:cubicBezTo>
                <a:cubicBezTo>
                  <a:pt x="31" y="81"/>
                  <a:pt x="16" y="67"/>
                  <a:pt x="1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42" name="文本框 16"/>
          <p:cNvSpPr txBox="1"/>
          <p:nvPr/>
        </p:nvSpPr>
        <p:spPr>
          <a:xfrm>
            <a:off x="1142806" y="1482261"/>
            <a:ext cx="2030210" cy="60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  <a:cs typeface="+mn-ea"/>
              </a:rPr>
              <a:t>项目思路来源生活，在生活中创新，以创新改变生活</a:t>
            </a:r>
          </a:p>
        </p:txBody>
      </p:sp>
      <p:sp>
        <p:nvSpPr>
          <p:cNvPr id="43" name="文本框 16"/>
          <p:cNvSpPr txBox="1"/>
          <p:nvPr/>
        </p:nvSpPr>
        <p:spPr>
          <a:xfrm>
            <a:off x="1133910" y="3789036"/>
            <a:ext cx="2089515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  <a:cs typeface="+mn-ea"/>
              </a:rPr>
              <a:t>自由搭建装置，将机械设计充分应用，软硬件结合，实现学以致用</a:t>
            </a:r>
          </a:p>
        </p:txBody>
      </p:sp>
      <p:sp>
        <p:nvSpPr>
          <p:cNvPr id="44" name="文本框 16"/>
          <p:cNvSpPr txBox="1"/>
          <p:nvPr/>
        </p:nvSpPr>
        <p:spPr>
          <a:xfrm>
            <a:off x="5850732" y="1427646"/>
            <a:ext cx="2150462" cy="60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  <a:cs typeface="+mn-ea"/>
              </a:rPr>
              <a:t>根据网络数据实时更新天气数据，分析给出提示音</a:t>
            </a:r>
          </a:p>
        </p:txBody>
      </p:sp>
      <p:sp>
        <p:nvSpPr>
          <p:cNvPr id="45" name="文本框 16"/>
          <p:cNvSpPr txBox="1"/>
          <p:nvPr/>
        </p:nvSpPr>
        <p:spPr>
          <a:xfrm>
            <a:off x="5967558" y="3911846"/>
            <a:ext cx="2033636" cy="60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  <a:cs typeface="+mn-ea"/>
              </a:rPr>
              <a:t>运用蓝牙模块和红外模块等，让手机和遥控器一键开门</a:t>
            </a:r>
          </a:p>
        </p:txBody>
      </p:sp>
      <p:sp>
        <p:nvSpPr>
          <p:cNvPr id="46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 animBg="1"/>
      <p:bldP spid="17" grpId="0" animBg="1"/>
      <p:bldP spid="18" grpId="0" animBg="1"/>
      <p:bldP spid="19" grpId="0" animBg="1"/>
      <p:bldP spid="20" grpId="0" animBg="1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683570" y="548684"/>
            <a:ext cx="2222528" cy="692562"/>
          </a:xfrm>
          <a:prstGeom prst="rect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5400" b="1" kern="1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4050" dirty="0">
                <a:solidFill>
                  <a:schemeClr val="bg1"/>
                </a:solidFill>
                <a:ea typeface="幼圆" panose="02010509060101010101" charset="-122"/>
              </a:rPr>
              <a:t>功能介绍</a:t>
            </a:r>
            <a:endParaRPr lang="en-US" altLang="zh-CN" sz="4050" dirty="0">
              <a:solidFill>
                <a:schemeClr val="bg1"/>
              </a:solidFill>
              <a:ea typeface="幼圆" panose="02010509060101010101" charset="-122"/>
            </a:endParaRPr>
          </a:p>
        </p:txBody>
      </p:sp>
      <p:sp>
        <p:nvSpPr>
          <p:cNvPr id="4" name="文本框 53"/>
          <p:cNvSpPr txBox="1"/>
          <p:nvPr/>
        </p:nvSpPr>
        <p:spPr>
          <a:xfrm>
            <a:off x="6084168" y="802953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功能介绍</a:t>
            </a:r>
          </a:p>
        </p:txBody>
      </p:sp>
      <p:sp>
        <p:nvSpPr>
          <p:cNvPr id="5" name="文本框 54"/>
          <p:cNvSpPr txBox="1"/>
          <p:nvPr/>
        </p:nvSpPr>
        <p:spPr>
          <a:xfrm>
            <a:off x="6084168" y="1262714"/>
            <a:ext cx="1696180" cy="438293"/>
          </a:xfrm>
          <a:prstGeom prst="ellipse">
            <a:avLst/>
          </a:prstGeom>
          <a:noFill/>
        </p:spPr>
        <p:txBody>
          <a:bodyPr wrap="non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模块介绍</a:t>
            </a:r>
          </a:p>
        </p:txBody>
      </p:sp>
      <p:sp>
        <p:nvSpPr>
          <p:cNvPr id="6" name="文本框 54"/>
          <p:cNvSpPr txBox="1"/>
          <p:nvPr/>
        </p:nvSpPr>
        <p:spPr>
          <a:xfrm>
            <a:off x="5868060" y="1701139"/>
            <a:ext cx="3241626" cy="438473"/>
          </a:xfrm>
          <a:prstGeom prst="ellipse">
            <a:avLst/>
          </a:prstGeom>
          <a:noFill/>
        </p:spPr>
        <p:txBody>
          <a:bodyPr wrap="square" lIns="68642" tIns="34322" rIns="68642" bIns="34322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57175" indent="-257175" algn="l">
              <a:buFont typeface="Wingdings" panose="05000000000000000000" pitchFamily="2" charset="2"/>
              <a:buChar char="ü"/>
            </a:pPr>
            <a:r>
              <a:rPr lang="zh-CN" altLang="en-US" sz="1575" b="0" dirty="0">
                <a:solidFill>
                  <a:schemeClr val="bg1">
                    <a:lumMod val="95000"/>
                  </a:schemeClr>
                </a:solidFill>
                <a:ea typeface="幼圆" panose="02010509060101010101" charset="-122"/>
              </a:rPr>
              <a:t>模块选用</a:t>
            </a:r>
          </a:p>
        </p:txBody>
      </p:sp>
      <p:sp>
        <p:nvSpPr>
          <p:cNvPr id="7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82351" y="-1005"/>
            <a:ext cx="1299059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rPr>
              <a:t>功能介绍</a:t>
            </a:r>
          </a:p>
        </p:txBody>
      </p:sp>
      <p:sp>
        <p:nvSpPr>
          <p:cNvPr id="35" name="Freeform 19"/>
          <p:cNvSpPr/>
          <p:nvPr/>
        </p:nvSpPr>
        <p:spPr bwMode="auto">
          <a:xfrm>
            <a:off x="2749935" y="3449337"/>
            <a:ext cx="1924616" cy="1457564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37" name="Freeform 20"/>
          <p:cNvSpPr/>
          <p:nvPr/>
        </p:nvSpPr>
        <p:spPr bwMode="auto">
          <a:xfrm>
            <a:off x="4557270" y="3495966"/>
            <a:ext cx="1399859" cy="550535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38" name="Freeform 21"/>
          <p:cNvSpPr/>
          <p:nvPr/>
        </p:nvSpPr>
        <p:spPr bwMode="auto">
          <a:xfrm>
            <a:off x="4739207" y="1651825"/>
            <a:ext cx="1278065" cy="521956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41" name="Freeform 22"/>
          <p:cNvSpPr/>
          <p:nvPr/>
        </p:nvSpPr>
        <p:spPr bwMode="auto">
          <a:xfrm>
            <a:off x="3822009" y="2291107"/>
            <a:ext cx="554831" cy="1283078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42" name="Freeform 23"/>
          <p:cNvSpPr/>
          <p:nvPr/>
        </p:nvSpPr>
        <p:spPr bwMode="auto">
          <a:xfrm>
            <a:off x="4991814" y="2731835"/>
            <a:ext cx="1554728" cy="1243970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43" name="Freeform 24"/>
          <p:cNvSpPr/>
          <p:nvPr/>
        </p:nvSpPr>
        <p:spPr bwMode="auto">
          <a:xfrm>
            <a:off x="3328825" y="1229148"/>
            <a:ext cx="1345727" cy="521956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44" name="Freeform 25"/>
          <p:cNvSpPr/>
          <p:nvPr/>
        </p:nvSpPr>
        <p:spPr bwMode="auto">
          <a:xfrm>
            <a:off x="3208537" y="2575401"/>
            <a:ext cx="1054028" cy="536998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45" name="Freeform 26"/>
          <p:cNvSpPr/>
          <p:nvPr/>
        </p:nvSpPr>
        <p:spPr bwMode="auto">
          <a:xfrm>
            <a:off x="4262563" y="1776674"/>
            <a:ext cx="536788" cy="105444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46" name="Freeform 27"/>
          <p:cNvSpPr/>
          <p:nvPr/>
        </p:nvSpPr>
        <p:spPr bwMode="auto">
          <a:xfrm>
            <a:off x="4611401" y="767358"/>
            <a:ext cx="539795" cy="105444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rgbClr val="2F5596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598275" y="3413237"/>
            <a:ext cx="321771" cy="3218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139868" y="2336411"/>
            <a:ext cx="321771" cy="3218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376431" y="2670165"/>
            <a:ext cx="321771" cy="3218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777192" y="1437008"/>
            <a:ext cx="321771" cy="3218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244832" y="979780"/>
            <a:ext cx="321771" cy="3218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52" name="TextBox 22"/>
          <p:cNvSpPr txBox="1"/>
          <p:nvPr/>
        </p:nvSpPr>
        <p:spPr>
          <a:xfrm>
            <a:off x="844130" y="3238582"/>
            <a:ext cx="1693829" cy="440635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1.</a:t>
            </a:r>
            <a:r>
              <a:rPr lang="zh-CN" altLang="en-US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显示屏上实时显示温度湿度时间</a:t>
            </a:r>
            <a:endParaRPr lang="en-US" altLang="zh-CN" sz="1050" noProof="1">
              <a:solidFill>
                <a:schemeClr val="tx1">
                  <a:lumMod val="50000"/>
                  <a:lumOff val="50000"/>
                </a:schemeClr>
              </a:solidFill>
              <a:ea typeface="幼圆" panose="02010509060101010101" charset="-122"/>
            </a:endParaRPr>
          </a:p>
        </p:txBody>
      </p:sp>
      <p:sp>
        <p:nvSpPr>
          <p:cNvPr id="53" name="TextBox 22"/>
          <p:cNvSpPr txBox="1"/>
          <p:nvPr/>
        </p:nvSpPr>
        <p:spPr>
          <a:xfrm>
            <a:off x="1289900" y="2112777"/>
            <a:ext cx="1801641" cy="440635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2.</a:t>
            </a:r>
            <a:r>
              <a:rPr lang="zh-CN" altLang="en-US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通过遥控器或手机实现一键开锁</a:t>
            </a:r>
            <a:endParaRPr lang="en-US" altLang="zh-CN" sz="1050" noProof="1">
              <a:solidFill>
                <a:schemeClr val="tx1">
                  <a:lumMod val="50000"/>
                  <a:lumOff val="50000"/>
                </a:schemeClr>
              </a:solidFill>
              <a:ea typeface="幼圆" panose="02010509060101010101" charset="-122"/>
            </a:endParaRPr>
          </a:p>
        </p:txBody>
      </p:sp>
      <p:sp>
        <p:nvSpPr>
          <p:cNvPr id="54" name="TextBox 22"/>
          <p:cNvSpPr txBox="1"/>
          <p:nvPr/>
        </p:nvSpPr>
        <p:spPr>
          <a:xfrm>
            <a:off x="6803460" y="2499614"/>
            <a:ext cx="1919391" cy="82670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5.</a:t>
            </a:r>
            <a:r>
              <a:rPr lang="zh-CN" altLang="en-US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如果开门时数据显示未来三小时有雨或雪，显示屏显示，并播报语音“未来不久有雨，请记得带伞”</a:t>
            </a:r>
            <a:endParaRPr lang="en-US" altLang="zh-CN" sz="1050" noProof="1">
              <a:solidFill>
                <a:schemeClr val="tx1">
                  <a:lumMod val="50000"/>
                  <a:lumOff val="50000"/>
                </a:schemeClr>
              </a:solidFill>
              <a:ea typeface="幼圆" panose="02010509060101010101" charset="-122"/>
            </a:endParaRPr>
          </a:p>
        </p:txBody>
      </p:sp>
      <p:sp>
        <p:nvSpPr>
          <p:cNvPr id="55" name="TextBox 22"/>
          <p:cNvSpPr txBox="1"/>
          <p:nvPr/>
        </p:nvSpPr>
        <p:spPr>
          <a:xfrm>
            <a:off x="6230642" y="1175367"/>
            <a:ext cx="1790678" cy="440635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4.</a:t>
            </a:r>
            <a:r>
              <a:rPr lang="zh-CN" altLang="en-US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开门后</a:t>
            </a:r>
            <a:r>
              <a:rPr lang="en-US" altLang="zh-CN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15s</a:t>
            </a:r>
            <a:r>
              <a:rPr lang="zh-CN" altLang="en-US" sz="1050" noProof="1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charset="-122"/>
              </a:rPr>
              <a:t>检测到未关门发出声音提醒关门</a:t>
            </a:r>
            <a:endParaRPr lang="en-US" altLang="zh-CN" sz="1050" noProof="1">
              <a:solidFill>
                <a:schemeClr val="tx1">
                  <a:lumMod val="50000"/>
                  <a:lumOff val="50000"/>
                </a:schemeClr>
              </a:solidFill>
              <a:ea typeface="幼圆" panose="02010509060101010101" charset="-122"/>
            </a:endParaRPr>
          </a:p>
        </p:txBody>
      </p:sp>
      <p:sp>
        <p:nvSpPr>
          <p:cNvPr id="56" name="TextBox 22"/>
          <p:cNvSpPr txBox="1"/>
          <p:nvPr/>
        </p:nvSpPr>
        <p:spPr>
          <a:xfrm>
            <a:off x="1245615" y="953096"/>
            <a:ext cx="1890210" cy="431274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050" noProof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3.</a:t>
            </a:r>
            <a:r>
              <a:rPr lang="zh-CN" altLang="en-US" sz="1050" noProof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在开门后发出提示音提醒已开锁</a:t>
            </a:r>
            <a:endParaRPr lang="en-US" altLang="zh-CN" sz="1050" noProof="1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975495" y="680801"/>
            <a:ext cx="321771" cy="3218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2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032B6CF-C7F4-4414-5591-25B4ED7921F8}"/>
              </a:ext>
            </a:extLst>
          </p:cNvPr>
          <p:cNvSpPr/>
          <p:nvPr/>
        </p:nvSpPr>
        <p:spPr>
          <a:xfrm>
            <a:off x="3643081" y="2235844"/>
            <a:ext cx="321771" cy="3218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endParaRPr lang="zh-CN" altLang="en-US" sz="1350">
              <a:ea typeface="幼圆" panose="02010509060101010101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A56D71C-7EF4-FF91-9224-1F6AC6046ACB}"/>
              </a:ext>
            </a:extLst>
          </p:cNvPr>
          <p:cNvSpPr/>
          <p:nvPr/>
        </p:nvSpPr>
        <p:spPr>
          <a:xfrm>
            <a:off x="5692293" y="3290603"/>
            <a:ext cx="321771" cy="3218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endParaRPr lang="zh-CN" altLang="en-US" sz="1350"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 animBg="1"/>
      <p:bldP spid="23" grpId="0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868576" y="-35988"/>
            <a:ext cx="2459634" cy="41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幼圆" panose="02010509060101010101" charset="-122"/>
                <a:cs typeface="Arial" panose="020B0604020202020204" pitchFamily="34" charset="0"/>
              </a:rPr>
              <a:t>模块选用（暂定）</a:t>
            </a:r>
          </a:p>
        </p:txBody>
      </p:sp>
      <p:sp>
        <p:nvSpPr>
          <p:cNvPr id="95" name="Freeform 6"/>
          <p:cNvSpPr>
            <a:spLocks noEditPoints="1"/>
          </p:cNvSpPr>
          <p:nvPr/>
        </p:nvSpPr>
        <p:spPr bwMode="auto">
          <a:xfrm>
            <a:off x="2001160" y="3138528"/>
            <a:ext cx="1488846" cy="1497644"/>
          </a:xfrm>
          <a:custGeom>
            <a:avLst/>
            <a:gdLst>
              <a:gd name="T0" fmla="*/ 97 w 614"/>
              <a:gd name="T1" fmla="*/ 308 h 617"/>
              <a:gd name="T2" fmla="*/ 517 w 614"/>
              <a:gd name="T3" fmla="*/ 309 h 617"/>
              <a:gd name="T4" fmla="*/ 97 w 614"/>
              <a:gd name="T5" fmla="*/ 308 h 617"/>
              <a:gd name="T6" fmla="*/ 115 w 614"/>
              <a:gd name="T7" fmla="*/ 83 h 617"/>
              <a:gd name="T8" fmla="*/ 166 w 614"/>
              <a:gd name="T9" fmla="*/ 49 h 617"/>
              <a:gd name="T10" fmla="*/ 223 w 614"/>
              <a:gd name="T11" fmla="*/ 25 h 617"/>
              <a:gd name="T12" fmla="*/ 283 w 614"/>
              <a:gd name="T13" fmla="*/ 14 h 617"/>
              <a:gd name="T14" fmla="*/ 345 w 614"/>
              <a:gd name="T15" fmla="*/ 16 h 617"/>
              <a:gd name="T16" fmla="*/ 405 w 614"/>
              <a:gd name="T17" fmla="*/ 30 h 617"/>
              <a:gd name="T18" fmla="*/ 461 w 614"/>
              <a:gd name="T19" fmla="*/ 56 h 617"/>
              <a:gd name="T20" fmla="*/ 511 w 614"/>
              <a:gd name="T21" fmla="*/ 94 h 617"/>
              <a:gd name="T22" fmla="*/ 551 w 614"/>
              <a:gd name="T23" fmla="*/ 141 h 617"/>
              <a:gd name="T24" fmla="*/ 581 w 614"/>
              <a:gd name="T25" fmla="*/ 195 h 617"/>
              <a:gd name="T26" fmla="*/ 599 w 614"/>
              <a:gd name="T27" fmla="*/ 255 h 617"/>
              <a:gd name="T28" fmla="*/ 604 w 614"/>
              <a:gd name="T29" fmla="*/ 317 h 617"/>
              <a:gd name="T30" fmla="*/ 596 w 614"/>
              <a:gd name="T31" fmla="*/ 378 h 617"/>
              <a:gd name="T32" fmla="*/ 574 w 614"/>
              <a:gd name="T33" fmla="*/ 436 h 617"/>
              <a:gd name="T34" fmla="*/ 543 w 614"/>
              <a:gd name="T35" fmla="*/ 491 h 617"/>
              <a:gd name="T36" fmla="*/ 499 w 614"/>
              <a:gd name="T37" fmla="*/ 536 h 617"/>
              <a:gd name="T38" fmla="*/ 448 w 614"/>
              <a:gd name="T39" fmla="*/ 571 h 617"/>
              <a:gd name="T40" fmla="*/ 391 w 614"/>
              <a:gd name="T41" fmla="*/ 594 h 617"/>
              <a:gd name="T42" fmla="*/ 330 w 614"/>
              <a:gd name="T43" fmla="*/ 605 h 617"/>
              <a:gd name="T44" fmla="*/ 267 w 614"/>
              <a:gd name="T45" fmla="*/ 603 h 617"/>
              <a:gd name="T46" fmla="*/ 207 w 614"/>
              <a:gd name="T47" fmla="*/ 589 h 617"/>
              <a:gd name="T48" fmla="*/ 150 w 614"/>
              <a:gd name="T49" fmla="*/ 562 h 617"/>
              <a:gd name="T50" fmla="*/ 101 w 614"/>
              <a:gd name="T51" fmla="*/ 524 h 617"/>
              <a:gd name="T52" fmla="*/ 61 w 614"/>
              <a:gd name="T53" fmla="*/ 476 h 617"/>
              <a:gd name="T54" fmla="*/ 32 w 614"/>
              <a:gd name="T55" fmla="*/ 421 h 617"/>
              <a:gd name="T56" fmla="*/ 15 w 614"/>
              <a:gd name="T57" fmla="*/ 362 h 617"/>
              <a:gd name="T58" fmla="*/ 10 w 614"/>
              <a:gd name="T59" fmla="*/ 299 h 617"/>
              <a:gd name="T60" fmla="*/ 18 w 614"/>
              <a:gd name="T61" fmla="*/ 238 h 617"/>
              <a:gd name="T62" fmla="*/ 40 w 614"/>
              <a:gd name="T63" fmla="*/ 180 h 617"/>
              <a:gd name="T64" fmla="*/ 73 w 614"/>
              <a:gd name="T65" fmla="*/ 129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4" h="617">
                <a:moveTo>
                  <a:pt x="97" y="308"/>
                </a:moveTo>
                <a:cubicBezTo>
                  <a:pt x="97" y="308"/>
                  <a:pt x="97" y="308"/>
                  <a:pt x="97" y="308"/>
                </a:cubicBezTo>
                <a:cubicBezTo>
                  <a:pt x="97" y="424"/>
                  <a:pt x="192" y="519"/>
                  <a:pt x="307" y="519"/>
                </a:cubicBezTo>
                <a:cubicBezTo>
                  <a:pt x="423" y="519"/>
                  <a:pt x="517" y="424"/>
                  <a:pt x="517" y="309"/>
                </a:cubicBezTo>
                <a:cubicBezTo>
                  <a:pt x="517" y="193"/>
                  <a:pt x="423" y="99"/>
                  <a:pt x="307" y="99"/>
                </a:cubicBezTo>
                <a:cubicBezTo>
                  <a:pt x="191" y="99"/>
                  <a:pt x="97" y="192"/>
                  <a:pt x="97" y="308"/>
                </a:cubicBezTo>
                <a:close/>
                <a:moveTo>
                  <a:pt x="91" y="106"/>
                </a:moveTo>
                <a:cubicBezTo>
                  <a:pt x="106" y="106"/>
                  <a:pt x="115" y="98"/>
                  <a:pt x="115" y="83"/>
                </a:cubicBezTo>
                <a:cubicBezTo>
                  <a:pt x="116" y="67"/>
                  <a:pt x="122" y="62"/>
                  <a:pt x="138" y="65"/>
                </a:cubicBezTo>
                <a:cubicBezTo>
                  <a:pt x="152" y="69"/>
                  <a:pt x="162" y="63"/>
                  <a:pt x="166" y="49"/>
                </a:cubicBezTo>
                <a:cubicBezTo>
                  <a:pt x="170" y="32"/>
                  <a:pt x="177" y="29"/>
                  <a:pt x="192" y="36"/>
                </a:cubicBezTo>
                <a:cubicBezTo>
                  <a:pt x="206" y="42"/>
                  <a:pt x="216" y="38"/>
                  <a:pt x="223" y="25"/>
                </a:cubicBezTo>
                <a:cubicBezTo>
                  <a:pt x="231" y="9"/>
                  <a:pt x="238" y="8"/>
                  <a:pt x="252" y="18"/>
                </a:cubicBezTo>
                <a:cubicBezTo>
                  <a:pt x="263" y="26"/>
                  <a:pt x="274" y="25"/>
                  <a:pt x="283" y="14"/>
                </a:cubicBezTo>
                <a:cubicBezTo>
                  <a:pt x="296" y="0"/>
                  <a:pt x="301" y="0"/>
                  <a:pt x="314" y="14"/>
                </a:cubicBezTo>
                <a:cubicBezTo>
                  <a:pt x="323" y="23"/>
                  <a:pt x="334" y="24"/>
                  <a:pt x="345" y="16"/>
                </a:cubicBezTo>
                <a:cubicBezTo>
                  <a:pt x="360" y="4"/>
                  <a:pt x="366" y="5"/>
                  <a:pt x="375" y="21"/>
                </a:cubicBezTo>
                <a:cubicBezTo>
                  <a:pt x="382" y="33"/>
                  <a:pt x="393" y="36"/>
                  <a:pt x="405" y="30"/>
                </a:cubicBezTo>
                <a:cubicBezTo>
                  <a:pt x="421" y="22"/>
                  <a:pt x="428" y="24"/>
                  <a:pt x="433" y="41"/>
                </a:cubicBezTo>
                <a:cubicBezTo>
                  <a:pt x="438" y="55"/>
                  <a:pt x="448" y="60"/>
                  <a:pt x="461" y="56"/>
                </a:cubicBezTo>
                <a:cubicBezTo>
                  <a:pt x="477" y="52"/>
                  <a:pt x="484" y="56"/>
                  <a:pt x="486" y="73"/>
                </a:cubicBezTo>
                <a:cubicBezTo>
                  <a:pt x="487" y="87"/>
                  <a:pt x="496" y="95"/>
                  <a:pt x="511" y="94"/>
                </a:cubicBezTo>
                <a:cubicBezTo>
                  <a:pt x="528" y="93"/>
                  <a:pt x="533" y="98"/>
                  <a:pt x="531" y="116"/>
                </a:cubicBezTo>
                <a:cubicBezTo>
                  <a:pt x="529" y="130"/>
                  <a:pt x="536" y="139"/>
                  <a:pt x="551" y="141"/>
                </a:cubicBezTo>
                <a:cubicBezTo>
                  <a:pt x="567" y="143"/>
                  <a:pt x="572" y="150"/>
                  <a:pt x="566" y="166"/>
                </a:cubicBezTo>
                <a:cubicBezTo>
                  <a:pt x="562" y="180"/>
                  <a:pt x="567" y="190"/>
                  <a:pt x="581" y="195"/>
                </a:cubicBezTo>
                <a:cubicBezTo>
                  <a:pt x="596" y="201"/>
                  <a:pt x="599" y="209"/>
                  <a:pt x="591" y="222"/>
                </a:cubicBezTo>
                <a:cubicBezTo>
                  <a:pt x="583" y="236"/>
                  <a:pt x="585" y="246"/>
                  <a:pt x="599" y="255"/>
                </a:cubicBezTo>
                <a:cubicBezTo>
                  <a:pt x="612" y="263"/>
                  <a:pt x="613" y="272"/>
                  <a:pt x="603" y="283"/>
                </a:cubicBezTo>
                <a:cubicBezTo>
                  <a:pt x="592" y="295"/>
                  <a:pt x="592" y="305"/>
                  <a:pt x="604" y="317"/>
                </a:cubicBezTo>
                <a:cubicBezTo>
                  <a:pt x="614" y="327"/>
                  <a:pt x="614" y="336"/>
                  <a:pt x="602" y="345"/>
                </a:cubicBezTo>
                <a:cubicBezTo>
                  <a:pt x="588" y="355"/>
                  <a:pt x="586" y="365"/>
                  <a:pt x="596" y="378"/>
                </a:cubicBezTo>
                <a:cubicBezTo>
                  <a:pt x="604" y="391"/>
                  <a:pt x="602" y="399"/>
                  <a:pt x="587" y="405"/>
                </a:cubicBezTo>
                <a:cubicBezTo>
                  <a:pt x="573" y="412"/>
                  <a:pt x="569" y="422"/>
                  <a:pt x="574" y="436"/>
                </a:cubicBezTo>
                <a:cubicBezTo>
                  <a:pt x="580" y="451"/>
                  <a:pt x="577" y="458"/>
                  <a:pt x="562" y="462"/>
                </a:cubicBezTo>
                <a:cubicBezTo>
                  <a:pt x="545" y="465"/>
                  <a:pt x="539" y="474"/>
                  <a:pt x="543" y="491"/>
                </a:cubicBezTo>
                <a:cubicBezTo>
                  <a:pt x="545" y="504"/>
                  <a:pt x="539" y="511"/>
                  <a:pt x="526" y="511"/>
                </a:cubicBezTo>
                <a:cubicBezTo>
                  <a:pt x="507" y="511"/>
                  <a:pt x="500" y="518"/>
                  <a:pt x="499" y="536"/>
                </a:cubicBezTo>
                <a:cubicBezTo>
                  <a:pt x="499" y="550"/>
                  <a:pt x="492" y="555"/>
                  <a:pt x="478" y="552"/>
                </a:cubicBezTo>
                <a:cubicBezTo>
                  <a:pt x="461" y="548"/>
                  <a:pt x="453" y="553"/>
                  <a:pt x="448" y="571"/>
                </a:cubicBezTo>
                <a:cubicBezTo>
                  <a:pt x="444" y="584"/>
                  <a:pt x="437" y="588"/>
                  <a:pt x="423" y="582"/>
                </a:cubicBezTo>
                <a:cubicBezTo>
                  <a:pt x="407" y="575"/>
                  <a:pt x="398" y="578"/>
                  <a:pt x="391" y="594"/>
                </a:cubicBezTo>
                <a:cubicBezTo>
                  <a:pt x="384" y="607"/>
                  <a:pt x="376" y="609"/>
                  <a:pt x="364" y="600"/>
                </a:cubicBezTo>
                <a:cubicBezTo>
                  <a:pt x="350" y="590"/>
                  <a:pt x="340" y="592"/>
                  <a:pt x="330" y="605"/>
                </a:cubicBezTo>
                <a:cubicBezTo>
                  <a:pt x="321" y="616"/>
                  <a:pt x="312" y="617"/>
                  <a:pt x="302" y="606"/>
                </a:cubicBezTo>
                <a:cubicBezTo>
                  <a:pt x="291" y="593"/>
                  <a:pt x="281" y="592"/>
                  <a:pt x="267" y="603"/>
                </a:cubicBezTo>
                <a:cubicBezTo>
                  <a:pt x="257" y="612"/>
                  <a:pt x="248" y="611"/>
                  <a:pt x="241" y="599"/>
                </a:cubicBezTo>
                <a:cubicBezTo>
                  <a:pt x="232" y="583"/>
                  <a:pt x="223" y="580"/>
                  <a:pt x="207" y="589"/>
                </a:cubicBezTo>
                <a:cubicBezTo>
                  <a:pt x="195" y="595"/>
                  <a:pt x="186" y="592"/>
                  <a:pt x="182" y="579"/>
                </a:cubicBezTo>
                <a:cubicBezTo>
                  <a:pt x="176" y="561"/>
                  <a:pt x="169" y="557"/>
                  <a:pt x="150" y="562"/>
                </a:cubicBezTo>
                <a:cubicBezTo>
                  <a:pt x="137" y="565"/>
                  <a:pt x="130" y="560"/>
                  <a:pt x="129" y="546"/>
                </a:cubicBezTo>
                <a:cubicBezTo>
                  <a:pt x="127" y="529"/>
                  <a:pt x="119" y="522"/>
                  <a:pt x="101" y="524"/>
                </a:cubicBezTo>
                <a:cubicBezTo>
                  <a:pt x="88" y="525"/>
                  <a:pt x="81" y="517"/>
                  <a:pt x="83" y="505"/>
                </a:cubicBezTo>
                <a:cubicBezTo>
                  <a:pt x="85" y="486"/>
                  <a:pt x="79" y="479"/>
                  <a:pt x="61" y="476"/>
                </a:cubicBezTo>
                <a:cubicBezTo>
                  <a:pt x="48" y="474"/>
                  <a:pt x="43" y="466"/>
                  <a:pt x="47" y="454"/>
                </a:cubicBezTo>
                <a:cubicBezTo>
                  <a:pt x="53" y="436"/>
                  <a:pt x="49" y="428"/>
                  <a:pt x="32" y="421"/>
                </a:cubicBezTo>
                <a:cubicBezTo>
                  <a:pt x="19" y="416"/>
                  <a:pt x="16" y="408"/>
                  <a:pt x="23" y="396"/>
                </a:cubicBezTo>
                <a:cubicBezTo>
                  <a:pt x="32" y="381"/>
                  <a:pt x="30" y="371"/>
                  <a:pt x="15" y="362"/>
                </a:cubicBezTo>
                <a:cubicBezTo>
                  <a:pt x="3" y="354"/>
                  <a:pt x="2" y="345"/>
                  <a:pt x="11" y="335"/>
                </a:cubicBezTo>
                <a:cubicBezTo>
                  <a:pt x="23" y="322"/>
                  <a:pt x="23" y="312"/>
                  <a:pt x="10" y="299"/>
                </a:cubicBezTo>
                <a:cubicBezTo>
                  <a:pt x="0" y="290"/>
                  <a:pt x="1" y="281"/>
                  <a:pt x="12" y="273"/>
                </a:cubicBezTo>
                <a:cubicBezTo>
                  <a:pt x="27" y="262"/>
                  <a:pt x="28" y="253"/>
                  <a:pt x="18" y="238"/>
                </a:cubicBezTo>
                <a:cubicBezTo>
                  <a:pt x="11" y="226"/>
                  <a:pt x="13" y="218"/>
                  <a:pt x="26" y="212"/>
                </a:cubicBezTo>
                <a:cubicBezTo>
                  <a:pt x="42" y="205"/>
                  <a:pt x="46" y="196"/>
                  <a:pt x="40" y="180"/>
                </a:cubicBezTo>
                <a:cubicBezTo>
                  <a:pt x="34" y="166"/>
                  <a:pt x="38" y="159"/>
                  <a:pt x="54" y="156"/>
                </a:cubicBezTo>
                <a:cubicBezTo>
                  <a:pt x="68" y="153"/>
                  <a:pt x="75" y="143"/>
                  <a:pt x="73" y="129"/>
                </a:cubicBezTo>
                <a:cubicBezTo>
                  <a:pt x="70" y="112"/>
                  <a:pt x="75" y="106"/>
                  <a:pt x="91" y="106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50" b="1">
              <a:solidFill>
                <a:srgbClr val="FF0000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96" name="Freeform 7"/>
          <p:cNvSpPr>
            <a:spLocks noEditPoints="1"/>
          </p:cNvSpPr>
          <p:nvPr/>
        </p:nvSpPr>
        <p:spPr bwMode="auto">
          <a:xfrm>
            <a:off x="2562895" y="1886746"/>
            <a:ext cx="1232148" cy="1234684"/>
          </a:xfrm>
          <a:custGeom>
            <a:avLst/>
            <a:gdLst>
              <a:gd name="T0" fmla="*/ 81 w 508"/>
              <a:gd name="T1" fmla="*/ 240 h 509"/>
              <a:gd name="T2" fmla="*/ 426 w 508"/>
              <a:gd name="T3" fmla="*/ 270 h 509"/>
              <a:gd name="T4" fmla="*/ 81 w 508"/>
              <a:gd name="T5" fmla="*/ 240 h 509"/>
              <a:gd name="T6" fmla="*/ 112 w 508"/>
              <a:gd name="T7" fmla="*/ 56 h 509"/>
              <a:gd name="T8" fmla="*/ 156 w 508"/>
              <a:gd name="T9" fmla="*/ 31 h 509"/>
              <a:gd name="T10" fmla="*/ 204 w 508"/>
              <a:gd name="T11" fmla="*/ 16 h 509"/>
              <a:gd name="T12" fmla="*/ 255 w 508"/>
              <a:gd name="T13" fmla="*/ 11 h 509"/>
              <a:gd name="T14" fmla="*/ 306 w 508"/>
              <a:gd name="T15" fmla="*/ 17 h 509"/>
              <a:gd name="T16" fmla="*/ 354 w 508"/>
              <a:gd name="T17" fmla="*/ 32 h 509"/>
              <a:gd name="T18" fmla="*/ 399 w 508"/>
              <a:gd name="T19" fmla="*/ 58 h 509"/>
              <a:gd name="T20" fmla="*/ 437 w 508"/>
              <a:gd name="T21" fmla="*/ 93 h 509"/>
              <a:gd name="T22" fmla="*/ 466 w 508"/>
              <a:gd name="T23" fmla="*/ 134 h 509"/>
              <a:gd name="T24" fmla="*/ 487 w 508"/>
              <a:gd name="T25" fmla="*/ 181 h 509"/>
              <a:gd name="T26" fmla="*/ 498 w 508"/>
              <a:gd name="T27" fmla="*/ 231 h 509"/>
              <a:gd name="T28" fmla="*/ 498 w 508"/>
              <a:gd name="T29" fmla="*/ 283 h 509"/>
              <a:gd name="T30" fmla="*/ 486 w 508"/>
              <a:gd name="T31" fmla="*/ 333 h 509"/>
              <a:gd name="T32" fmla="*/ 465 w 508"/>
              <a:gd name="T33" fmla="*/ 379 h 509"/>
              <a:gd name="T34" fmla="*/ 435 w 508"/>
              <a:gd name="T35" fmla="*/ 421 h 509"/>
              <a:gd name="T36" fmla="*/ 396 w 508"/>
              <a:gd name="T37" fmla="*/ 456 h 509"/>
              <a:gd name="T38" fmla="*/ 351 w 508"/>
              <a:gd name="T39" fmla="*/ 481 h 509"/>
              <a:gd name="T40" fmla="*/ 302 w 508"/>
              <a:gd name="T41" fmla="*/ 496 h 509"/>
              <a:gd name="T42" fmla="*/ 251 w 508"/>
              <a:gd name="T43" fmla="*/ 500 h 509"/>
              <a:gd name="T44" fmla="*/ 200 w 508"/>
              <a:gd name="T45" fmla="*/ 495 h 509"/>
              <a:gd name="T46" fmla="*/ 151 w 508"/>
              <a:gd name="T47" fmla="*/ 478 h 509"/>
              <a:gd name="T48" fmla="*/ 106 w 508"/>
              <a:gd name="T49" fmla="*/ 452 h 509"/>
              <a:gd name="T50" fmla="*/ 69 w 508"/>
              <a:gd name="T51" fmla="*/ 417 h 509"/>
              <a:gd name="T52" fmla="*/ 39 w 508"/>
              <a:gd name="T53" fmla="*/ 375 h 509"/>
              <a:gd name="T54" fmla="*/ 19 w 508"/>
              <a:gd name="T55" fmla="*/ 328 h 509"/>
              <a:gd name="T56" fmla="*/ 9 w 508"/>
              <a:gd name="T57" fmla="*/ 278 h 509"/>
              <a:gd name="T58" fmla="*/ 9 w 508"/>
              <a:gd name="T59" fmla="*/ 226 h 509"/>
              <a:gd name="T60" fmla="*/ 21 w 508"/>
              <a:gd name="T61" fmla="*/ 176 h 509"/>
              <a:gd name="T62" fmla="*/ 43 w 508"/>
              <a:gd name="T63" fmla="*/ 130 h 509"/>
              <a:gd name="T64" fmla="*/ 73 w 508"/>
              <a:gd name="T65" fmla="*/ 9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8" h="509">
                <a:moveTo>
                  <a:pt x="81" y="240"/>
                </a:moveTo>
                <a:cubicBezTo>
                  <a:pt x="81" y="240"/>
                  <a:pt x="81" y="240"/>
                  <a:pt x="81" y="240"/>
                </a:cubicBezTo>
                <a:cubicBezTo>
                  <a:pt x="73" y="335"/>
                  <a:pt x="144" y="420"/>
                  <a:pt x="239" y="428"/>
                </a:cubicBezTo>
                <a:cubicBezTo>
                  <a:pt x="334" y="436"/>
                  <a:pt x="418" y="365"/>
                  <a:pt x="426" y="270"/>
                </a:cubicBezTo>
                <a:cubicBezTo>
                  <a:pt x="435" y="174"/>
                  <a:pt x="364" y="90"/>
                  <a:pt x="269" y="82"/>
                </a:cubicBezTo>
                <a:cubicBezTo>
                  <a:pt x="173" y="74"/>
                  <a:pt x="89" y="144"/>
                  <a:pt x="81" y="240"/>
                </a:cubicBezTo>
                <a:close/>
                <a:moveTo>
                  <a:pt x="91" y="73"/>
                </a:moveTo>
                <a:cubicBezTo>
                  <a:pt x="103" y="74"/>
                  <a:pt x="110" y="68"/>
                  <a:pt x="112" y="56"/>
                </a:cubicBezTo>
                <a:cubicBezTo>
                  <a:pt x="113" y="42"/>
                  <a:pt x="119" y="39"/>
                  <a:pt x="132" y="43"/>
                </a:cubicBezTo>
                <a:cubicBezTo>
                  <a:pt x="143" y="47"/>
                  <a:pt x="152" y="42"/>
                  <a:pt x="156" y="31"/>
                </a:cubicBezTo>
                <a:cubicBezTo>
                  <a:pt x="161" y="18"/>
                  <a:pt x="167" y="15"/>
                  <a:pt x="179" y="22"/>
                </a:cubicBezTo>
                <a:cubicBezTo>
                  <a:pt x="189" y="28"/>
                  <a:pt x="198" y="26"/>
                  <a:pt x="204" y="16"/>
                </a:cubicBezTo>
                <a:cubicBezTo>
                  <a:pt x="212" y="3"/>
                  <a:pt x="218" y="2"/>
                  <a:pt x="229" y="12"/>
                </a:cubicBezTo>
                <a:cubicBezTo>
                  <a:pt x="238" y="19"/>
                  <a:pt x="247" y="19"/>
                  <a:pt x="255" y="11"/>
                </a:cubicBezTo>
                <a:cubicBezTo>
                  <a:pt x="266" y="0"/>
                  <a:pt x="271" y="0"/>
                  <a:pt x="280" y="13"/>
                </a:cubicBezTo>
                <a:cubicBezTo>
                  <a:pt x="287" y="21"/>
                  <a:pt x="296" y="23"/>
                  <a:pt x="306" y="17"/>
                </a:cubicBezTo>
                <a:cubicBezTo>
                  <a:pt x="318" y="8"/>
                  <a:pt x="323" y="9"/>
                  <a:pt x="330" y="23"/>
                </a:cubicBezTo>
                <a:cubicBezTo>
                  <a:pt x="335" y="33"/>
                  <a:pt x="344" y="37"/>
                  <a:pt x="354" y="32"/>
                </a:cubicBezTo>
                <a:cubicBezTo>
                  <a:pt x="368" y="27"/>
                  <a:pt x="373" y="29"/>
                  <a:pt x="376" y="44"/>
                </a:cubicBezTo>
                <a:cubicBezTo>
                  <a:pt x="379" y="55"/>
                  <a:pt x="387" y="60"/>
                  <a:pt x="399" y="58"/>
                </a:cubicBezTo>
                <a:cubicBezTo>
                  <a:pt x="412" y="55"/>
                  <a:pt x="417" y="60"/>
                  <a:pt x="418" y="73"/>
                </a:cubicBezTo>
                <a:cubicBezTo>
                  <a:pt x="418" y="85"/>
                  <a:pt x="424" y="92"/>
                  <a:pt x="437" y="93"/>
                </a:cubicBezTo>
                <a:cubicBezTo>
                  <a:pt x="451" y="93"/>
                  <a:pt x="455" y="98"/>
                  <a:pt x="452" y="112"/>
                </a:cubicBezTo>
                <a:cubicBezTo>
                  <a:pt x="449" y="123"/>
                  <a:pt x="455" y="131"/>
                  <a:pt x="466" y="134"/>
                </a:cubicBezTo>
                <a:cubicBezTo>
                  <a:pt x="480" y="137"/>
                  <a:pt x="483" y="143"/>
                  <a:pt x="477" y="156"/>
                </a:cubicBezTo>
                <a:cubicBezTo>
                  <a:pt x="472" y="167"/>
                  <a:pt x="476" y="176"/>
                  <a:pt x="487" y="181"/>
                </a:cubicBezTo>
                <a:cubicBezTo>
                  <a:pt x="499" y="187"/>
                  <a:pt x="501" y="193"/>
                  <a:pt x="493" y="204"/>
                </a:cubicBezTo>
                <a:cubicBezTo>
                  <a:pt x="486" y="215"/>
                  <a:pt x="487" y="223"/>
                  <a:pt x="498" y="231"/>
                </a:cubicBezTo>
                <a:cubicBezTo>
                  <a:pt x="508" y="239"/>
                  <a:pt x="508" y="246"/>
                  <a:pt x="499" y="255"/>
                </a:cubicBezTo>
                <a:cubicBezTo>
                  <a:pt x="489" y="264"/>
                  <a:pt x="488" y="273"/>
                  <a:pt x="498" y="283"/>
                </a:cubicBezTo>
                <a:cubicBezTo>
                  <a:pt x="505" y="292"/>
                  <a:pt x="504" y="300"/>
                  <a:pt x="494" y="306"/>
                </a:cubicBezTo>
                <a:cubicBezTo>
                  <a:pt x="482" y="313"/>
                  <a:pt x="480" y="321"/>
                  <a:pt x="486" y="333"/>
                </a:cubicBezTo>
                <a:cubicBezTo>
                  <a:pt x="492" y="344"/>
                  <a:pt x="490" y="350"/>
                  <a:pt x="478" y="355"/>
                </a:cubicBezTo>
                <a:cubicBezTo>
                  <a:pt x="465" y="359"/>
                  <a:pt x="461" y="367"/>
                  <a:pt x="465" y="379"/>
                </a:cubicBezTo>
                <a:cubicBezTo>
                  <a:pt x="468" y="392"/>
                  <a:pt x="465" y="397"/>
                  <a:pt x="452" y="399"/>
                </a:cubicBezTo>
                <a:cubicBezTo>
                  <a:pt x="438" y="401"/>
                  <a:pt x="433" y="407"/>
                  <a:pt x="435" y="421"/>
                </a:cubicBezTo>
                <a:cubicBezTo>
                  <a:pt x="436" y="433"/>
                  <a:pt x="430" y="438"/>
                  <a:pt x="419" y="437"/>
                </a:cubicBezTo>
                <a:cubicBezTo>
                  <a:pt x="404" y="436"/>
                  <a:pt x="398" y="441"/>
                  <a:pt x="396" y="456"/>
                </a:cubicBezTo>
                <a:cubicBezTo>
                  <a:pt x="394" y="467"/>
                  <a:pt x="388" y="471"/>
                  <a:pt x="377" y="468"/>
                </a:cubicBezTo>
                <a:cubicBezTo>
                  <a:pt x="363" y="463"/>
                  <a:pt x="356" y="467"/>
                  <a:pt x="351" y="481"/>
                </a:cubicBezTo>
                <a:cubicBezTo>
                  <a:pt x="347" y="492"/>
                  <a:pt x="340" y="494"/>
                  <a:pt x="330" y="488"/>
                </a:cubicBezTo>
                <a:cubicBezTo>
                  <a:pt x="317" y="481"/>
                  <a:pt x="310" y="483"/>
                  <a:pt x="302" y="496"/>
                </a:cubicBezTo>
                <a:cubicBezTo>
                  <a:pt x="296" y="506"/>
                  <a:pt x="289" y="507"/>
                  <a:pt x="280" y="499"/>
                </a:cubicBezTo>
                <a:cubicBezTo>
                  <a:pt x="269" y="490"/>
                  <a:pt x="261" y="490"/>
                  <a:pt x="251" y="500"/>
                </a:cubicBezTo>
                <a:cubicBezTo>
                  <a:pt x="243" y="509"/>
                  <a:pt x="236" y="509"/>
                  <a:pt x="228" y="499"/>
                </a:cubicBezTo>
                <a:cubicBezTo>
                  <a:pt x="220" y="488"/>
                  <a:pt x="212" y="486"/>
                  <a:pt x="200" y="495"/>
                </a:cubicBezTo>
                <a:cubicBezTo>
                  <a:pt x="190" y="501"/>
                  <a:pt x="183" y="499"/>
                  <a:pt x="178" y="489"/>
                </a:cubicBezTo>
                <a:cubicBezTo>
                  <a:pt x="172" y="475"/>
                  <a:pt x="165" y="473"/>
                  <a:pt x="151" y="478"/>
                </a:cubicBezTo>
                <a:cubicBezTo>
                  <a:pt x="141" y="483"/>
                  <a:pt x="134" y="479"/>
                  <a:pt x="132" y="468"/>
                </a:cubicBezTo>
                <a:cubicBezTo>
                  <a:pt x="128" y="453"/>
                  <a:pt x="122" y="450"/>
                  <a:pt x="106" y="452"/>
                </a:cubicBezTo>
                <a:cubicBezTo>
                  <a:pt x="96" y="454"/>
                  <a:pt x="90" y="449"/>
                  <a:pt x="90" y="438"/>
                </a:cubicBezTo>
                <a:cubicBezTo>
                  <a:pt x="90" y="423"/>
                  <a:pt x="84" y="418"/>
                  <a:pt x="69" y="417"/>
                </a:cubicBezTo>
                <a:cubicBezTo>
                  <a:pt x="58" y="417"/>
                  <a:pt x="53" y="411"/>
                  <a:pt x="55" y="400"/>
                </a:cubicBezTo>
                <a:cubicBezTo>
                  <a:pt x="58" y="385"/>
                  <a:pt x="54" y="379"/>
                  <a:pt x="39" y="375"/>
                </a:cubicBezTo>
                <a:cubicBezTo>
                  <a:pt x="29" y="373"/>
                  <a:pt x="25" y="366"/>
                  <a:pt x="29" y="356"/>
                </a:cubicBezTo>
                <a:cubicBezTo>
                  <a:pt x="35" y="341"/>
                  <a:pt x="33" y="335"/>
                  <a:pt x="19" y="328"/>
                </a:cubicBezTo>
                <a:cubicBezTo>
                  <a:pt x="9" y="323"/>
                  <a:pt x="7" y="316"/>
                  <a:pt x="14" y="306"/>
                </a:cubicBezTo>
                <a:cubicBezTo>
                  <a:pt x="22" y="295"/>
                  <a:pt x="21" y="287"/>
                  <a:pt x="9" y="278"/>
                </a:cubicBezTo>
                <a:cubicBezTo>
                  <a:pt x="0" y="271"/>
                  <a:pt x="0" y="263"/>
                  <a:pt x="8" y="255"/>
                </a:cubicBezTo>
                <a:cubicBezTo>
                  <a:pt x="19" y="245"/>
                  <a:pt x="19" y="238"/>
                  <a:pt x="9" y="226"/>
                </a:cubicBezTo>
                <a:cubicBezTo>
                  <a:pt x="2" y="218"/>
                  <a:pt x="3" y="210"/>
                  <a:pt x="13" y="205"/>
                </a:cubicBezTo>
                <a:cubicBezTo>
                  <a:pt x="26" y="197"/>
                  <a:pt x="28" y="189"/>
                  <a:pt x="21" y="176"/>
                </a:cubicBezTo>
                <a:cubicBezTo>
                  <a:pt x="15" y="166"/>
                  <a:pt x="18" y="159"/>
                  <a:pt x="29" y="155"/>
                </a:cubicBezTo>
                <a:cubicBezTo>
                  <a:pt x="43" y="151"/>
                  <a:pt x="47" y="143"/>
                  <a:pt x="43" y="130"/>
                </a:cubicBezTo>
                <a:cubicBezTo>
                  <a:pt x="39" y="118"/>
                  <a:pt x="43" y="112"/>
                  <a:pt x="56" y="111"/>
                </a:cubicBezTo>
                <a:cubicBezTo>
                  <a:pt x="68" y="110"/>
                  <a:pt x="74" y="102"/>
                  <a:pt x="73" y="90"/>
                </a:cubicBezTo>
                <a:cubicBezTo>
                  <a:pt x="72" y="76"/>
                  <a:pt x="77" y="72"/>
                  <a:pt x="91" y="73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50" b="1">
              <a:solidFill>
                <a:srgbClr val="FF0000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97" name="Freeform 8"/>
          <p:cNvSpPr>
            <a:spLocks noEditPoints="1"/>
          </p:cNvSpPr>
          <p:nvPr/>
        </p:nvSpPr>
        <p:spPr bwMode="auto">
          <a:xfrm>
            <a:off x="3217902" y="788855"/>
            <a:ext cx="1234204" cy="1239821"/>
          </a:xfrm>
          <a:custGeom>
            <a:avLst/>
            <a:gdLst>
              <a:gd name="T0" fmla="*/ 81 w 509"/>
              <a:gd name="T1" fmla="*/ 255 h 511"/>
              <a:gd name="T2" fmla="*/ 428 w 509"/>
              <a:gd name="T3" fmla="*/ 256 h 511"/>
              <a:gd name="T4" fmla="*/ 81 w 509"/>
              <a:gd name="T5" fmla="*/ 255 h 511"/>
              <a:gd name="T6" fmla="*/ 95 w 509"/>
              <a:gd name="T7" fmla="*/ 69 h 511"/>
              <a:gd name="T8" fmla="*/ 137 w 509"/>
              <a:gd name="T9" fmla="*/ 41 h 511"/>
              <a:gd name="T10" fmla="*/ 185 w 509"/>
              <a:gd name="T11" fmla="*/ 21 h 511"/>
              <a:gd name="T12" fmla="*/ 235 w 509"/>
              <a:gd name="T13" fmla="*/ 12 h 511"/>
              <a:gd name="T14" fmla="*/ 285 w 509"/>
              <a:gd name="T15" fmla="*/ 14 h 511"/>
              <a:gd name="T16" fmla="*/ 335 w 509"/>
              <a:gd name="T17" fmla="*/ 25 h 511"/>
              <a:gd name="T18" fmla="*/ 382 w 509"/>
              <a:gd name="T19" fmla="*/ 47 h 511"/>
              <a:gd name="T20" fmla="*/ 423 w 509"/>
              <a:gd name="T21" fmla="*/ 78 h 511"/>
              <a:gd name="T22" fmla="*/ 456 w 509"/>
              <a:gd name="T23" fmla="*/ 117 h 511"/>
              <a:gd name="T24" fmla="*/ 481 w 509"/>
              <a:gd name="T25" fmla="*/ 162 h 511"/>
              <a:gd name="T26" fmla="*/ 496 w 509"/>
              <a:gd name="T27" fmla="*/ 211 h 511"/>
              <a:gd name="T28" fmla="*/ 500 w 509"/>
              <a:gd name="T29" fmla="*/ 263 h 511"/>
              <a:gd name="T30" fmla="*/ 493 w 509"/>
              <a:gd name="T31" fmla="*/ 314 h 511"/>
              <a:gd name="T32" fmla="*/ 476 w 509"/>
              <a:gd name="T33" fmla="*/ 362 h 511"/>
              <a:gd name="T34" fmla="*/ 449 w 509"/>
              <a:gd name="T35" fmla="*/ 407 h 511"/>
              <a:gd name="T36" fmla="*/ 413 w 509"/>
              <a:gd name="T37" fmla="*/ 444 h 511"/>
              <a:gd name="T38" fmla="*/ 371 w 509"/>
              <a:gd name="T39" fmla="*/ 473 h 511"/>
              <a:gd name="T40" fmla="*/ 323 w 509"/>
              <a:gd name="T41" fmla="*/ 492 h 511"/>
              <a:gd name="T42" fmla="*/ 273 w 509"/>
              <a:gd name="T43" fmla="*/ 501 h 511"/>
              <a:gd name="T44" fmla="*/ 221 w 509"/>
              <a:gd name="T45" fmla="*/ 500 h 511"/>
              <a:gd name="T46" fmla="*/ 171 w 509"/>
              <a:gd name="T47" fmla="*/ 488 h 511"/>
              <a:gd name="T48" fmla="*/ 124 w 509"/>
              <a:gd name="T49" fmla="*/ 466 h 511"/>
              <a:gd name="T50" fmla="*/ 84 w 509"/>
              <a:gd name="T51" fmla="*/ 434 h 511"/>
              <a:gd name="T52" fmla="*/ 50 w 509"/>
              <a:gd name="T53" fmla="*/ 394 h 511"/>
              <a:gd name="T54" fmla="*/ 26 w 509"/>
              <a:gd name="T55" fmla="*/ 349 h 511"/>
              <a:gd name="T56" fmla="*/ 12 w 509"/>
              <a:gd name="T57" fmla="*/ 300 h 511"/>
              <a:gd name="T58" fmla="*/ 8 w 509"/>
              <a:gd name="T59" fmla="*/ 248 h 511"/>
              <a:gd name="T60" fmla="*/ 15 w 509"/>
              <a:gd name="T61" fmla="*/ 197 h 511"/>
              <a:gd name="T62" fmla="*/ 33 w 509"/>
              <a:gd name="T63" fmla="*/ 149 h 511"/>
              <a:gd name="T64" fmla="*/ 60 w 509"/>
              <a:gd name="T65" fmla="*/ 10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9" h="511">
                <a:moveTo>
                  <a:pt x="81" y="255"/>
                </a:moveTo>
                <a:cubicBezTo>
                  <a:pt x="81" y="255"/>
                  <a:pt x="81" y="255"/>
                  <a:pt x="81" y="255"/>
                </a:cubicBezTo>
                <a:cubicBezTo>
                  <a:pt x="81" y="352"/>
                  <a:pt x="159" y="430"/>
                  <a:pt x="255" y="430"/>
                </a:cubicBezTo>
                <a:cubicBezTo>
                  <a:pt x="350" y="430"/>
                  <a:pt x="428" y="352"/>
                  <a:pt x="428" y="256"/>
                </a:cubicBezTo>
                <a:cubicBezTo>
                  <a:pt x="428" y="160"/>
                  <a:pt x="350" y="82"/>
                  <a:pt x="255" y="82"/>
                </a:cubicBezTo>
                <a:cubicBezTo>
                  <a:pt x="159" y="82"/>
                  <a:pt x="81" y="160"/>
                  <a:pt x="81" y="255"/>
                </a:cubicBezTo>
                <a:close/>
                <a:moveTo>
                  <a:pt x="76" y="88"/>
                </a:moveTo>
                <a:cubicBezTo>
                  <a:pt x="88" y="88"/>
                  <a:pt x="95" y="82"/>
                  <a:pt x="95" y="69"/>
                </a:cubicBezTo>
                <a:cubicBezTo>
                  <a:pt x="96" y="56"/>
                  <a:pt x="101" y="52"/>
                  <a:pt x="114" y="55"/>
                </a:cubicBezTo>
                <a:cubicBezTo>
                  <a:pt x="126" y="57"/>
                  <a:pt x="134" y="53"/>
                  <a:pt x="137" y="41"/>
                </a:cubicBezTo>
                <a:cubicBezTo>
                  <a:pt x="141" y="27"/>
                  <a:pt x="147" y="24"/>
                  <a:pt x="159" y="30"/>
                </a:cubicBezTo>
                <a:cubicBezTo>
                  <a:pt x="170" y="35"/>
                  <a:pt x="179" y="32"/>
                  <a:pt x="185" y="21"/>
                </a:cubicBezTo>
                <a:cubicBezTo>
                  <a:pt x="191" y="8"/>
                  <a:pt x="197" y="7"/>
                  <a:pt x="209" y="16"/>
                </a:cubicBezTo>
                <a:cubicBezTo>
                  <a:pt x="218" y="22"/>
                  <a:pt x="227" y="21"/>
                  <a:pt x="235" y="12"/>
                </a:cubicBezTo>
                <a:cubicBezTo>
                  <a:pt x="245" y="0"/>
                  <a:pt x="249" y="0"/>
                  <a:pt x="260" y="12"/>
                </a:cubicBezTo>
                <a:cubicBezTo>
                  <a:pt x="267" y="20"/>
                  <a:pt x="277" y="21"/>
                  <a:pt x="285" y="14"/>
                </a:cubicBezTo>
                <a:cubicBezTo>
                  <a:pt x="298" y="4"/>
                  <a:pt x="303" y="5"/>
                  <a:pt x="310" y="18"/>
                </a:cubicBezTo>
                <a:cubicBezTo>
                  <a:pt x="316" y="28"/>
                  <a:pt x="325" y="30"/>
                  <a:pt x="335" y="25"/>
                </a:cubicBezTo>
                <a:cubicBezTo>
                  <a:pt x="349" y="18"/>
                  <a:pt x="354" y="21"/>
                  <a:pt x="359" y="34"/>
                </a:cubicBezTo>
                <a:cubicBezTo>
                  <a:pt x="362" y="46"/>
                  <a:pt x="370" y="50"/>
                  <a:pt x="382" y="47"/>
                </a:cubicBezTo>
                <a:cubicBezTo>
                  <a:pt x="395" y="43"/>
                  <a:pt x="401" y="47"/>
                  <a:pt x="402" y="61"/>
                </a:cubicBezTo>
                <a:cubicBezTo>
                  <a:pt x="403" y="73"/>
                  <a:pt x="411" y="79"/>
                  <a:pt x="423" y="78"/>
                </a:cubicBezTo>
                <a:cubicBezTo>
                  <a:pt x="437" y="77"/>
                  <a:pt x="441" y="82"/>
                  <a:pt x="440" y="96"/>
                </a:cubicBezTo>
                <a:cubicBezTo>
                  <a:pt x="438" y="108"/>
                  <a:pt x="444" y="115"/>
                  <a:pt x="456" y="117"/>
                </a:cubicBezTo>
                <a:cubicBezTo>
                  <a:pt x="470" y="119"/>
                  <a:pt x="473" y="125"/>
                  <a:pt x="469" y="138"/>
                </a:cubicBezTo>
                <a:cubicBezTo>
                  <a:pt x="465" y="150"/>
                  <a:pt x="469" y="158"/>
                  <a:pt x="481" y="162"/>
                </a:cubicBezTo>
                <a:cubicBezTo>
                  <a:pt x="493" y="167"/>
                  <a:pt x="496" y="173"/>
                  <a:pt x="489" y="185"/>
                </a:cubicBezTo>
                <a:cubicBezTo>
                  <a:pt x="482" y="196"/>
                  <a:pt x="484" y="204"/>
                  <a:pt x="496" y="211"/>
                </a:cubicBezTo>
                <a:cubicBezTo>
                  <a:pt x="506" y="218"/>
                  <a:pt x="507" y="225"/>
                  <a:pt x="499" y="235"/>
                </a:cubicBezTo>
                <a:cubicBezTo>
                  <a:pt x="490" y="245"/>
                  <a:pt x="490" y="253"/>
                  <a:pt x="500" y="263"/>
                </a:cubicBezTo>
                <a:cubicBezTo>
                  <a:pt x="509" y="271"/>
                  <a:pt x="508" y="279"/>
                  <a:pt x="498" y="286"/>
                </a:cubicBezTo>
                <a:cubicBezTo>
                  <a:pt x="487" y="294"/>
                  <a:pt x="485" y="302"/>
                  <a:pt x="493" y="314"/>
                </a:cubicBezTo>
                <a:cubicBezTo>
                  <a:pt x="500" y="324"/>
                  <a:pt x="498" y="331"/>
                  <a:pt x="486" y="336"/>
                </a:cubicBezTo>
                <a:cubicBezTo>
                  <a:pt x="474" y="341"/>
                  <a:pt x="471" y="350"/>
                  <a:pt x="476" y="362"/>
                </a:cubicBezTo>
                <a:cubicBezTo>
                  <a:pt x="480" y="374"/>
                  <a:pt x="477" y="380"/>
                  <a:pt x="465" y="382"/>
                </a:cubicBezTo>
                <a:cubicBezTo>
                  <a:pt x="451" y="386"/>
                  <a:pt x="446" y="393"/>
                  <a:pt x="449" y="407"/>
                </a:cubicBezTo>
                <a:cubicBezTo>
                  <a:pt x="451" y="418"/>
                  <a:pt x="446" y="423"/>
                  <a:pt x="435" y="423"/>
                </a:cubicBezTo>
                <a:cubicBezTo>
                  <a:pt x="420" y="424"/>
                  <a:pt x="414" y="429"/>
                  <a:pt x="413" y="444"/>
                </a:cubicBezTo>
                <a:cubicBezTo>
                  <a:pt x="413" y="455"/>
                  <a:pt x="407" y="460"/>
                  <a:pt x="396" y="457"/>
                </a:cubicBezTo>
                <a:cubicBezTo>
                  <a:pt x="381" y="454"/>
                  <a:pt x="375" y="458"/>
                  <a:pt x="371" y="473"/>
                </a:cubicBezTo>
                <a:cubicBezTo>
                  <a:pt x="368" y="484"/>
                  <a:pt x="361" y="487"/>
                  <a:pt x="351" y="482"/>
                </a:cubicBezTo>
                <a:cubicBezTo>
                  <a:pt x="337" y="476"/>
                  <a:pt x="330" y="479"/>
                  <a:pt x="323" y="492"/>
                </a:cubicBezTo>
                <a:cubicBezTo>
                  <a:pt x="318" y="503"/>
                  <a:pt x="311" y="504"/>
                  <a:pt x="301" y="497"/>
                </a:cubicBezTo>
                <a:cubicBezTo>
                  <a:pt x="290" y="489"/>
                  <a:pt x="282" y="490"/>
                  <a:pt x="273" y="501"/>
                </a:cubicBezTo>
                <a:cubicBezTo>
                  <a:pt x="266" y="510"/>
                  <a:pt x="258" y="511"/>
                  <a:pt x="250" y="502"/>
                </a:cubicBezTo>
                <a:cubicBezTo>
                  <a:pt x="241" y="491"/>
                  <a:pt x="233" y="491"/>
                  <a:pt x="221" y="500"/>
                </a:cubicBezTo>
                <a:cubicBezTo>
                  <a:pt x="212" y="507"/>
                  <a:pt x="205" y="506"/>
                  <a:pt x="199" y="496"/>
                </a:cubicBezTo>
                <a:cubicBezTo>
                  <a:pt x="192" y="483"/>
                  <a:pt x="184" y="481"/>
                  <a:pt x="171" y="488"/>
                </a:cubicBezTo>
                <a:cubicBezTo>
                  <a:pt x="161" y="493"/>
                  <a:pt x="154" y="490"/>
                  <a:pt x="151" y="480"/>
                </a:cubicBezTo>
                <a:cubicBezTo>
                  <a:pt x="146" y="465"/>
                  <a:pt x="140" y="462"/>
                  <a:pt x="124" y="466"/>
                </a:cubicBezTo>
                <a:cubicBezTo>
                  <a:pt x="114" y="468"/>
                  <a:pt x="107" y="464"/>
                  <a:pt x="106" y="453"/>
                </a:cubicBezTo>
                <a:cubicBezTo>
                  <a:pt x="105" y="438"/>
                  <a:pt x="99" y="433"/>
                  <a:pt x="84" y="434"/>
                </a:cubicBezTo>
                <a:cubicBezTo>
                  <a:pt x="73" y="435"/>
                  <a:pt x="67" y="429"/>
                  <a:pt x="69" y="418"/>
                </a:cubicBezTo>
                <a:cubicBezTo>
                  <a:pt x="70" y="403"/>
                  <a:pt x="66" y="397"/>
                  <a:pt x="50" y="394"/>
                </a:cubicBezTo>
                <a:cubicBezTo>
                  <a:pt x="40" y="393"/>
                  <a:pt x="36" y="386"/>
                  <a:pt x="39" y="376"/>
                </a:cubicBezTo>
                <a:cubicBezTo>
                  <a:pt x="44" y="361"/>
                  <a:pt x="41" y="355"/>
                  <a:pt x="26" y="349"/>
                </a:cubicBezTo>
                <a:cubicBezTo>
                  <a:pt x="16" y="345"/>
                  <a:pt x="13" y="338"/>
                  <a:pt x="19" y="328"/>
                </a:cubicBezTo>
                <a:cubicBezTo>
                  <a:pt x="26" y="315"/>
                  <a:pt x="25" y="308"/>
                  <a:pt x="12" y="300"/>
                </a:cubicBezTo>
                <a:cubicBezTo>
                  <a:pt x="3" y="294"/>
                  <a:pt x="1" y="286"/>
                  <a:pt x="9" y="278"/>
                </a:cubicBezTo>
                <a:cubicBezTo>
                  <a:pt x="19" y="267"/>
                  <a:pt x="19" y="259"/>
                  <a:pt x="8" y="248"/>
                </a:cubicBezTo>
                <a:cubicBezTo>
                  <a:pt x="0" y="240"/>
                  <a:pt x="1" y="233"/>
                  <a:pt x="10" y="226"/>
                </a:cubicBezTo>
                <a:cubicBezTo>
                  <a:pt x="22" y="217"/>
                  <a:pt x="23" y="210"/>
                  <a:pt x="15" y="197"/>
                </a:cubicBezTo>
                <a:cubicBezTo>
                  <a:pt x="9" y="188"/>
                  <a:pt x="11" y="181"/>
                  <a:pt x="22" y="176"/>
                </a:cubicBezTo>
                <a:cubicBezTo>
                  <a:pt x="35" y="170"/>
                  <a:pt x="38" y="163"/>
                  <a:pt x="33" y="149"/>
                </a:cubicBezTo>
                <a:cubicBezTo>
                  <a:pt x="28" y="138"/>
                  <a:pt x="32" y="132"/>
                  <a:pt x="44" y="129"/>
                </a:cubicBezTo>
                <a:cubicBezTo>
                  <a:pt x="57" y="127"/>
                  <a:pt x="62" y="119"/>
                  <a:pt x="60" y="107"/>
                </a:cubicBezTo>
                <a:cubicBezTo>
                  <a:pt x="58" y="93"/>
                  <a:pt x="62" y="88"/>
                  <a:pt x="76" y="88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50" b="1">
              <a:solidFill>
                <a:srgbClr val="FF0000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98" name="Freeform 9"/>
          <p:cNvSpPr>
            <a:spLocks noEditPoints="1"/>
          </p:cNvSpPr>
          <p:nvPr/>
        </p:nvSpPr>
        <p:spPr bwMode="auto">
          <a:xfrm>
            <a:off x="4652605" y="790910"/>
            <a:ext cx="1234204" cy="1235713"/>
          </a:xfrm>
          <a:custGeom>
            <a:avLst/>
            <a:gdLst>
              <a:gd name="T0" fmla="*/ 81 w 509"/>
              <a:gd name="T1" fmla="*/ 261 h 509"/>
              <a:gd name="T2" fmla="*/ 428 w 509"/>
              <a:gd name="T3" fmla="*/ 248 h 509"/>
              <a:gd name="T4" fmla="*/ 81 w 509"/>
              <a:gd name="T5" fmla="*/ 261 h 509"/>
              <a:gd name="T6" fmla="*/ 89 w 509"/>
              <a:gd name="T7" fmla="*/ 75 h 509"/>
              <a:gd name="T8" fmla="*/ 130 w 509"/>
              <a:gd name="T9" fmla="*/ 44 h 509"/>
              <a:gd name="T10" fmla="*/ 176 w 509"/>
              <a:gd name="T11" fmla="*/ 23 h 509"/>
              <a:gd name="T12" fmla="*/ 226 w 509"/>
              <a:gd name="T13" fmla="*/ 12 h 509"/>
              <a:gd name="T14" fmla="*/ 276 w 509"/>
              <a:gd name="T15" fmla="*/ 12 h 509"/>
              <a:gd name="T16" fmla="*/ 327 w 509"/>
              <a:gd name="T17" fmla="*/ 21 h 509"/>
              <a:gd name="T18" fmla="*/ 374 w 509"/>
              <a:gd name="T19" fmla="*/ 41 h 509"/>
              <a:gd name="T20" fmla="*/ 416 w 509"/>
              <a:gd name="T21" fmla="*/ 71 h 509"/>
              <a:gd name="T22" fmla="*/ 451 w 509"/>
              <a:gd name="T23" fmla="*/ 108 h 509"/>
              <a:gd name="T24" fmla="*/ 477 w 509"/>
              <a:gd name="T25" fmla="*/ 152 h 509"/>
              <a:gd name="T26" fmla="*/ 494 w 509"/>
              <a:gd name="T27" fmla="*/ 201 h 509"/>
              <a:gd name="T28" fmla="*/ 501 w 509"/>
              <a:gd name="T29" fmla="*/ 252 h 509"/>
              <a:gd name="T30" fmla="*/ 495 w 509"/>
              <a:gd name="T31" fmla="*/ 303 h 509"/>
              <a:gd name="T32" fmla="*/ 480 w 509"/>
              <a:gd name="T33" fmla="*/ 352 h 509"/>
              <a:gd name="T34" fmla="*/ 455 w 509"/>
              <a:gd name="T35" fmla="*/ 398 h 509"/>
              <a:gd name="T36" fmla="*/ 421 w 509"/>
              <a:gd name="T37" fmla="*/ 437 h 509"/>
              <a:gd name="T38" fmla="*/ 380 w 509"/>
              <a:gd name="T39" fmla="*/ 467 h 509"/>
              <a:gd name="T40" fmla="*/ 333 w 509"/>
              <a:gd name="T41" fmla="*/ 488 h 509"/>
              <a:gd name="T42" fmla="*/ 283 w 509"/>
              <a:gd name="T43" fmla="*/ 499 h 509"/>
              <a:gd name="T44" fmla="*/ 231 w 509"/>
              <a:gd name="T45" fmla="*/ 500 h 509"/>
              <a:gd name="T46" fmla="*/ 181 w 509"/>
              <a:gd name="T47" fmla="*/ 490 h 509"/>
              <a:gd name="T48" fmla="*/ 133 w 509"/>
              <a:gd name="T49" fmla="*/ 469 h 509"/>
              <a:gd name="T50" fmla="*/ 91 w 509"/>
              <a:gd name="T51" fmla="*/ 439 h 509"/>
              <a:gd name="T52" fmla="*/ 56 w 509"/>
              <a:gd name="T53" fmla="*/ 401 h 509"/>
              <a:gd name="T54" fmla="*/ 31 w 509"/>
              <a:gd name="T55" fmla="*/ 357 h 509"/>
              <a:gd name="T56" fmla="*/ 15 w 509"/>
              <a:gd name="T57" fmla="*/ 308 h 509"/>
              <a:gd name="T58" fmla="*/ 8 w 509"/>
              <a:gd name="T59" fmla="*/ 257 h 509"/>
              <a:gd name="T60" fmla="*/ 14 w 509"/>
              <a:gd name="T61" fmla="*/ 206 h 509"/>
              <a:gd name="T62" fmla="*/ 29 w 509"/>
              <a:gd name="T63" fmla="*/ 157 h 509"/>
              <a:gd name="T64" fmla="*/ 55 w 509"/>
              <a:gd name="T65" fmla="*/ 113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9" h="509">
                <a:moveTo>
                  <a:pt x="81" y="261"/>
                </a:moveTo>
                <a:cubicBezTo>
                  <a:pt x="81" y="261"/>
                  <a:pt x="81" y="261"/>
                  <a:pt x="81" y="261"/>
                </a:cubicBezTo>
                <a:cubicBezTo>
                  <a:pt x="85" y="357"/>
                  <a:pt x="166" y="432"/>
                  <a:pt x="262" y="429"/>
                </a:cubicBezTo>
                <a:cubicBezTo>
                  <a:pt x="357" y="425"/>
                  <a:pt x="432" y="344"/>
                  <a:pt x="428" y="248"/>
                </a:cubicBezTo>
                <a:cubicBezTo>
                  <a:pt x="425" y="152"/>
                  <a:pt x="344" y="78"/>
                  <a:pt x="248" y="81"/>
                </a:cubicBezTo>
                <a:cubicBezTo>
                  <a:pt x="152" y="85"/>
                  <a:pt x="78" y="165"/>
                  <a:pt x="81" y="261"/>
                </a:cubicBezTo>
                <a:close/>
                <a:moveTo>
                  <a:pt x="70" y="94"/>
                </a:moveTo>
                <a:cubicBezTo>
                  <a:pt x="82" y="94"/>
                  <a:pt x="89" y="87"/>
                  <a:pt x="89" y="75"/>
                </a:cubicBezTo>
                <a:cubicBezTo>
                  <a:pt x="89" y="61"/>
                  <a:pt x="94" y="57"/>
                  <a:pt x="107" y="59"/>
                </a:cubicBezTo>
                <a:cubicBezTo>
                  <a:pt x="119" y="62"/>
                  <a:pt x="127" y="56"/>
                  <a:pt x="130" y="44"/>
                </a:cubicBezTo>
                <a:cubicBezTo>
                  <a:pt x="133" y="31"/>
                  <a:pt x="138" y="28"/>
                  <a:pt x="151" y="33"/>
                </a:cubicBezTo>
                <a:cubicBezTo>
                  <a:pt x="162" y="37"/>
                  <a:pt x="171" y="34"/>
                  <a:pt x="176" y="23"/>
                </a:cubicBezTo>
                <a:cubicBezTo>
                  <a:pt x="182" y="10"/>
                  <a:pt x="188" y="8"/>
                  <a:pt x="200" y="17"/>
                </a:cubicBezTo>
                <a:cubicBezTo>
                  <a:pt x="210" y="23"/>
                  <a:pt x="218" y="21"/>
                  <a:pt x="226" y="12"/>
                </a:cubicBezTo>
                <a:cubicBezTo>
                  <a:pt x="236" y="0"/>
                  <a:pt x="240" y="0"/>
                  <a:pt x="251" y="11"/>
                </a:cubicBezTo>
                <a:cubicBezTo>
                  <a:pt x="259" y="18"/>
                  <a:pt x="268" y="19"/>
                  <a:pt x="276" y="12"/>
                </a:cubicBezTo>
                <a:cubicBezTo>
                  <a:pt x="288" y="1"/>
                  <a:pt x="293" y="2"/>
                  <a:pt x="302" y="15"/>
                </a:cubicBezTo>
                <a:cubicBezTo>
                  <a:pt x="308" y="25"/>
                  <a:pt x="317" y="27"/>
                  <a:pt x="327" y="21"/>
                </a:cubicBezTo>
                <a:cubicBezTo>
                  <a:pt x="340" y="14"/>
                  <a:pt x="345" y="16"/>
                  <a:pt x="350" y="30"/>
                </a:cubicBezTo>
                <a:cubicBezTo>
                  <a:pt x="354" y="41"/>
                  <a:pt x="363" y="45"/>
                  <a:pt x="374" y="41"/>
                </a:cubicBezTo>
                <a:cubicBezTo>
                  <a:pt x="387" y="37"/>
                  <a:pt x="393" y="40"/>
                  <a:pt x="395" y="54"/>
                </a:cubicBezTo>
                <a:cubicBezTo>
                  <a:pt x="397" y="66"/>
                  <a:pt x="404" y="72"/>
                  <a:pt x="416" y="71"/>
                </a:cubicBezTo>
                <a:cubicBezTo>
                  <a:pt x="430" y="70"/>
                  <a:pt x="435" y="74"/>
                  <a:pt x="434" y="88"/>
                </a:cubicBezTo>
                <a:cubicBezTo>
                  <a:pt x="433" y="100"/>
                  <a:pt x="439" y="107"/>
                  <a:pt x="451" y="108"/>
                </a:cubicBezTo>
                <a:cubicBezTo>
                  <a:pt x="465" y="110"/>
                  <a:pt x="468" y="115"/>
                  <a:pt x="465" y="129"/>
                </a:cubicBezTo>
                <a:cubicBezTo>
                  <a:pt x="461" y="140"/>
                  <a:pt x="466" y="149"/>
                  <a:pt x="477" y="152"/>
                </a:cubicBezTo>
                <a:cubicBezTo>
                  <a:pt x="490" y="157"/>
                  <a:pt x="493" y="163"/>
                  <a:pt x="486" y="175"/>
                </a:cubicBezTo>
                <a:cubicBezTo>
                  <a:pt x="480" y="186"/>
                  <a:pt x="483" y="194"/>
                  <a:pt x="494" y="201"/>
                </a:cubicBezTo>
                <a:cubicBezTo>
                  <a:pt x="505" y="208"/>
                  <a:pt x="506" y="215"/>
                  <a:pt x="498" y="224"/>
                </a:cubicBezTo>
                <a:cubicBezTo>
                  <a:pt x="490" y="235"/>
                  <a:pt x="490" y="243"/>
                  <a:pt x="501" y="252"/>
                </a:cubicBezTo>
                <a:cubicBezTo>
                  <a:pt x="509" y="260"/>
                  <a:pt x="509" y="268"/>
                  <a:pt x="500" y="275"/>
                </a:cubicBezTo>
                <a:cubicBezTo>
                  <a:pt x="489" y="284"/>
                  <a:pt x="487" y="292"/>
                  <a:pt x="495" y="303"/>
                </a:cubicBezTo>
                <a:cubicBezTo>
                  <a:pt x="503" y="314"/>
                  <a:pt x="501" y="320"/>
                  <a:pt x="490" y="326"/>
                </a:cubicBezTo>
                <a:cubicBezTo>
                  <a:pt x="478" y="332"/>
                  <a:pt x="475" y="340"/>
                  <a:pt x="480" y="352"/>
                </a:cubicBezTo>
                <a:cubicBezTo>
                  <a:pt x="485" y="364"/>
                  <a:pt x="482" y="370"/>
                  <a:pt x="470" y="373"/>
                </a:cubicBezTo>
                <a:cubicBezTo>
                  <a:pt x="456" y="377"/>
                  <a:pt x="452" y="384"/>
                  <a:pt x="455" y="398"/>
                </a:cubicBezTo>
                <a:cubicBezTo>
                  <a:pt x="458" y="409"/>
                  <a:pt x="453" y="415"/>
                  <a:pt x="442" y="415"/>
                </a:cubicBezTo>
                <a:cubicBezTo>
                  <a:pt x="426" y="416"/>
                  <a:pt x="421" y="422"/>
                  <a:pt x="421" y="437"/>
                </a:cubicBezTo>
                <a:cubicBezTo>
                  <a:pt x="421" y="448"/>
                  <a:pt x="415" y="453"/>
                  <a:pt x="404" y="451"/>
                </a:cubicBezTo>
                <a:cubicBezTo>
                  <a:pt x="389" y="448"/>
                  <a:pt x="383" y="452"/>
                  <a:pt x="380" y="467"/>
                </a:cubicBezTo>
                <a:cubicBezTo>
                  <a:pt x="377" y="479"/>
                  <a:pt x="371" y="482"/>
                  <a:pt x="360" y="477"/>
                </a:cubicBezTo>
                <a:cubicBezTo>
                  <a:pt x="346" y="472"/>
                  <a:pt x="339" y="475"/>
                  <a:pt x="333" y="488"/>
                </a:cubicBezTo>
                <a:cubicBezTo>
                  <a:pt x="328" y="499"/>
                  <a:pt x="321" y="501"/>
                  <a:pt x="311" y="494"/>
                </a:cubicBezTo>
                <a:cubicBezTo>
                  <a:pt x="299" y="486"/>
                  <a:pt x="291" y="488"/>
                  <a:pt x="283" y="499"/>
                </a:cubicBezTo>
                <a:cubicBezTo>
                  <a:pt x="276" y="509"/>
                  <a:pt x="268" y="509"/>
                  <a:pt x="260" y="501"/>
                </a:cubicBezTo>
                <a:cubicBezTo>
                  <a:pt x="250" y="490"/>
                  <a:pt x="242" y="490"/>
                  <a:pt x="231" y="500"/>
                </a:cubicBezTo>
                <a:cubicBezTo>
                  <a:pt x="223" y="508"/>
                  <a:pt x="215" y="507"/>
                  <a:pt x="209" y="497"/>
                </a:cubicBezTo>
                <a:cubicBezTo>
                  <a:pt x="201" y="484"/>
                  <a:pt x="194" y="482"/>
                  <a:pt x="181" y="490"/>
                </a:cubicBezTo>
                <a:cubicBezTo>
                  <a:pt x="171" y="495"/>
                  <a:pt x="164" y="493"/>
                  <a:pt x="160" y="482"/>
                </a:cubicBezTo>
                <a:cubicBezTo>
                  <a:pt x="154" y="468"/>
                  <a:pt x="148" y="465"/>
                  <a:pt x="133" y="469"/>
                </a:cubicBezTo>
                <a:cubicBezTo>
                  <a:pt x="123" y="473"/>
                  <a:pt x="116" y="468"/>
                  <a:pt x="115" y="457"/>
                </a:cubicBezTo>
                <a:cubicBezTo>
                  <a:pt x="113" y="443"/>
                  <a:pt x="106" y="438"/>
                  <a:pt x="91" y="439"/>
                </a:cubicBezTo>
                <a:cubicBezTo>
                  <a:pt x="81" y="441"/>
                  <a:pt x="75" y="435"/>
                  <a:pt x="75" y="424"/>
                </a:cubicBezTo>
                <a:cubicBezTo>
                  <a:pt x="77" y="409"/>
                  <a:pt x="72" y="403"/>
                  <a:pt x="56" y="401"/>
                </a:cubicBezTo>
                <a:cubicBezTo>
                  <a:pt x="46" y="400"/>
                  <a:pt x="42" y="394"/>
                  <a:pt x="44" y="384"/>
                </a:cubicBezTo>
                <a:cubicBezTo>
                  <a:pt x="48" y="368"/>
                  <a:pt x="45" y="362"/>
                  <a:pt x="31" y="357"/>
                </a:cubicBezTo>
                <a:cubicBezTo>
                  <a:pt x="20" y="353"/>
                  <a:pt x="17" y="346"/>
                  <a:pt x="23" y="336"/>
                </a:cubicBezTo>
                <a:cubicBezTo>
                  <a:pt x="29" y="323"/>
                  <a:pt x="27" y="315"/>
                  <a:pt x="15" y="308"/>
                </a:cubicBezTo>
                <a:cubicBezTo>
                  <a:pt x="5" y="302"/>
                  <a:pt x="3" y="295"/>
                  <a:pt x="11" y="286"/>
                </a:cubicBezTo>
                <a:cubicBezTo>
                  <a:pt x="20" y="275"/>
                  <a:pt x="20" y="267"/>
                  <a:pt x="8" y="257"/>
                </a:cubicBezTo>
                <a:cubicBezTo>
                  <a:pt x="0" y="249"/>
                  <a:pt x="0" y="242"/>
                  <a:pt x="9" y="235"/>
                </a:cubicBezTo>
                <a:cubicBezTo>
                  <a:pt x="21" y="225"/>
                  <a:pt x="22" y="218"/>
                  <a:pt x="14" y="206"/>
                </a:cubicBezTo>
                <a:cubicBezTo>
                  <a:pt x="7" y="196"/>
                  <a:pt x="9" y="189"/>
                  <a:pt x="19" y="184"/>
                </a:cubicBezTo>
                <a:cubicBezTo>
                  <a:pt x="32" y="178"/>
                  <a:pt x="35" y="170"/>
                  <a:pt x="29" y="157"/>
                </a:cubicBezTo>
                <a:cubicBezTo>
                  <a:pt x="24" y="145"/>
                  <a:pt x="27" y="139"/>
                  <a:pt x="40" y="136"/>
                </a:cubicBezTo>
                <a:cubicBezTo>
                  <a:pt x="52" y="134"/>
                  <a:pt x="57" y="125"/>
                  <a:pt x="55" y="113"/>
                </a:cubicBezTo>
                <a:cubicBezTo>
                  <a:pt x="52" y="100"/>
                  <a:pt x="56" y="95"/>
                  <a:pt x="70" y="94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50" b="1">
              <a:solidFill>
                <a:srgbClr val="FF0000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99" name="Freeform 10"/>
          <p:cNvSpPr>
            <a:spLocks noEditPoints="1"/>
          </p:cNvSpPr>
          <p:nvPr/>
        </p:nvSpPr>
        <p:spPr bwMode="auto">
          <a:xfrm>
            <a:off x="5282282" y="1905639"/>
            <a:ext cx="1232148" cy="1232630"/>
          </a:xfrm>
          <a:custGeom>
            <a:avLst/>
            <a:gdLst>
              <a:gd name="T0" fmla="*/ 82 w 508"/>
              <a:gd name="T1" fmla="*/ 233 h 508"/>
              <a:gd name="T2" fmla="*/ 426 w 508"/>
              <a:gd name="T3" fmla="*/ 276 h 508"/>
              <a:gd name="T4" fmla="*/ 82 w 508"/>
              <a:gd name="T5" fmla="*/ 233 h 508"/>
              <a:gd name="T6" fmla="*/ 119 w 508"/>
              <a:gd name="T7" fmla="*/ 50 h 508"/>
              <a:gd name="T8" fmla="*/ 164 w 508"/>
              <a:gd name="T9" fmla="*/ 27 h 508"/>
              <a:gd name="T10" fmla="*/ 214 w 508"/>
              <a:gd name="T11" fmla="*/ 13 h 508"/>
              <a:gd name="T12" fmla="*/ 264 w 508"/>
              <a:gd name="T13" fmla="*/ 11 h 508"/>
              <a:gd name="T14" fmla="*/ 314 w 508"/>
              <a:gd name="T15" fmla="*/ 18 h 508"/>
              <a:gd name="T16" fmla="*/ 363 w 508"/>
              <a:gd name="T17" fmla="*/ 36 h 508"/>
              <a:gd name="T18" fmla="*/ 406 w 508"/>
              <a:gd name="T19" fmla="*/ 63 h 508"/>
              <a:gd name="T20" fmla="*/ 443 w 508"/>
              <a:gd name="T21" fmla="*/ 99 h 508"/>
              <a:gd name="T22" fmla="*/ 471 w 508"/>
              <a:gd name="T23" fmla="*/ 142 h 508"/>
              <a:gd name="T24" fmla="*/ 490 w 508"/>
              <a:gd name="T25" fmla="*/ 189 h 508"/>
              <a:gd name="T26" fmla="*/ 498 w 508"/>
              <a:gd name="T27" fmla="*/ 240 h 508"/>
              <a:gd name="T28" fmla="*/ 496 w 508"/>
              <a:gd name="T29" fmla="*/ 292 h 508"/>
              <a:gd name="T30" fmla="*/ 483 w 508"/>
              <a:gd name="T31" fmla="*/ 341 h 508"/>
              <a:gd name="T32" fmla="*/ 460 w 508"/>
              <a:gd name="T33" fmla="*/ 386 h 508"/>
              <a:gd name="T34" fmla="*/ 428 w 508"/>
              <a:gd name="T35" fmla="*/ 428 h 508"/>
              <a:gd name="T36" fmla="*/ 388 w 508"/>
              <a:gd name="T37" fmla="*/ 460 h 508"/>
              <a:gd name="T38" fmla="*/ 343 w 508"/>
              <a:gd name="T39" fmla="*/ 484 h 508"/>
              <a:gd name="T40" fmla="*/ 293 w 508"/>
              <a:gd name="T41" fmla="*/ 497 h 508"/>
              <a:gd name="T42" fmla="*/ 242 w 508"/>
              <a:gd name="T43" fmla="*/ 499 h 508"/>
              <a:gd name="T44" fmla="*/ 191 w 508"/>
              <a:gd name="T45" fmla="*/ 492 h 508"/>
              <a:gd name="T46" fmla="*/ 143 w 508"/>
              <a:gd name="T47" fmla="*/ 474 h 508"/>
              <a:gd name="T48" fmla="*/ 99 w 508"/>
              <a:gd name="T49" fmla="*/ 446 h 508"/>
              <a:gd name="T50" fmla="*/ 63 w 508"/>
              <a:gd name="T51" fmla="*/ 410 h 508"/>
              <a:gd name="T52" fmla="*/ 35 w 508"/>
              <a:gd name="T53" fmla="*/ 367 h 508"/>
              <a:gd name="T54" fmla="*/ 16 w 508"/>
              <a:gd name="T55" fmla="*/ 319 h 508"/>
              <a:gd name="T56" fmla="*/ 9 w 508"/>
              <a:gd name="T57" fmla="*/ 268 h 508"/>
              <a:gd name="T58" fmla="*/ 11 w 508"/>
              <a:gd name="T59" fmla="*/ 216 h 508"/>
              <a:gd name="T60" fmla="*/ 24 w 508"/>
              <a:gd name="T61" fmla="*/ 167 h 508"/>
              <a:gd name="T62" fmla="*/ 47 w 508"/>
              <a:gd name="T63" fmla="*/ 122 h 508"/>
              <a:gd name="T64" fmla="*/ 80 w 508"/>
              <a:gd name="T65" fmla="*/ 83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8" h="508">
                <a:moveTo>
                  <a:pt x="82" y="233"/>
                </a:moveTo>
                <a:cubicBezTo>
                  <a:pt x="82" y="233"/>
                  <a:pt x="82" y="233"/>
                  <a:pt x="82" y="233"/>
                </a:cubicBezTo>
                <a:cubicBezTo>
                  <a:pt x="70" y="328"/>
                  <a:pt x="137" y="415"/>
                  <a:pt x="233" y="427"/>
                </a:cubicBezTo>
                <a:cubicBezTo>
                  <a:pt x="327" y="438"/>
                  <a:pt x="414" y="371"/>
                  <a:pt x="426" y="276"/>
                </a:cubicBezTo>
                <a:cubicBezTo>
                  <a:pt x="438" y="181"/>
                  <a:pt x="370" y="94"/>
                  <a:pt x="275" y="82"/>
                </a:cubicBezTo>
                <a:cubicBezTo>
                  <a:pt x="180" y="70"/>
                  <a:pt x="94" y="138"/>
                  <a:pt x="82" y="233"/>
                </a:cubicBezTo>
                <a:close/>
                <a:moveTo>
                  <a:pt x="98" y="66"/>
                </a:moveTo>
                <a:cubicBezTo>
                  <a:pt x="110" y="68"/>
                  <a:pt x="117" y="62"/>
                  <a:pt x="119" y="50"/>
                </a:cubicBezTo>
                <a:cubicBezTo>
                  <a:pt x="121" y="37"/>
                  <a:pt x="127" y="33"/>
                  <a:pt x="140" y="38"/>
                </a:cubicBezTo>
                <a:cubicBezTo>
                  <a:pt x="151" y="42"/>
                  <a:pt x="160" y="38"/>
                  <a:pt x="164" y="27"/>
                </a:cubicBezTo>
                <a:cubicBezTo>
                  <a:pt x="170" y="14"/>
                  <a:pt x="176" y="12"/>
                  <a:pt x="188" y="19"/>
                </a:cubicBezTo>
                <a:cubicBezTo>
                  <a:pt x="198" y="25"/>
                  <a:pt x="207" y="23"/>
                  <a:pt x="214" y="13"/>
                </a:cubicBezTo>
                <a:cubicBezTo>
                  <a:pt x="222" y="1"/>
                  <a:pt x="227" y="1"/>
                  <a:pt x="238" y="11"/>
                </a:cubicBezTo>
                <a:cubicBezTo>
                  <a:pt x="247" y="18"/>
                  <a:pt x="256" y="18"/>
                  <a:pt x="264" y="11"/>
                </a:cubicBezTo>
                <a:cubicBezTo>
                  <a:pt x="276" y="0"/>
                  <a:pt x="280" y="0"/>
                  <a:pt x="289" y="13"/>
                </a:cubicBezTo>
                <a:cubicBezTo>
                  <a:pt x="296" y="22"/>
                  <a:pt x="305" y="24"/>
                  <a:pt x="314" y="18"/>
                </a:cubicBezTo>
                <a:cubicBezTo>
                  <a:pt x="328" y="10"/>
                  <a:pt x="333" y="12"/>
                  <a:pt x="339" y="25"/>
                </a:cubicBezTo>
                <a:cubicBezTo>
                  <a:pt x="343" y="36"/>
                  <a:pt x="352" y="40"/>
                  <a:pt x="363" y="36"/>
                </a:cubicBezTo>
                <a:cubicBezTo>
                  <a:pt x="377" y="31"/>
                  <a:pt x="382" y="33"/>
                  <a:pt x="384" y="48"/>
                </a:cubicBezTo>
                <a:cubicBezTo>
                  <a:pt x="387" y="59"/>
                  <a:pt x="394" y="65"/>
                  <a:pt x="406" y="63"/>
                </a:cubicBezTo>
                <a:cubicBezTo>
                  <a:pt x="420" y="61"/>
                  <a:pt x="425" y="65"/>
                  <a:pt x="424" y="79"/>
                </a:cubicBezTo>
                <a:cubicBezTo>
                  <a:pt x="424" y="91"/>
                  <a:pt x="430" y="98"/>
                  <a:pt x="443" y="99"/>
                </a:cubicBezTo>
                <a:cubicBezTo>
                  <a:pt x="457" y="100"/>
                  <a:pt x="460" y="105"/>
                  <a:pt x="457" y="119"/>
                </a:cubicBezTo>
                <a:cubicBezTo>
                  <a:pt x="454" y="130"/>
                  <a:pt x="459" y="138"/>
                  <a:pt x="471" y="142"/>
                </a:cubicBezTo>
                <a:cubicBezTo>
                  <a:pt x="484" y="145"/>
                  <a:pt x="487" y="151"/>
                  <a:pt x="481" y="164"/>
                </a:cubicBezTo>
                <a:cubicBezTo>
                  <a:pt x="476" y="175"/>
                  <a:pt x="479" y="184"/>
                  <a:pt x="490" y="189"/>
                </a:cubicBezTo>
                <a:cubicBezTo>
                  <a:pt x="502" y="196"/>
                  <a:pt x="503" y="202"/>
                  <a:pt x="495" y="213"/>
                </a:cubicBezTo>
                <a:cubicBezTo>
                  <a:pt x="487" y="223"/>
                  <a:pt x="488" y="232"/>
                  <a:pt x="498" y="240"/>
                </a:cubicBezTo>
                <a:cubicBezTo>
                  <a:pt x="508" y="248"/>
                  <a:pt x="508" y="255"/>
                  <a:pt x="499" y="263"/>
                </a:cubicBezTo>
                <a:cubicBezTo>
                  <a:pt x="488" y="272"/>
                  <a:pt x="488" y="281"/>
                  <a:pt x="496" y="292"/>
                </a:cubicBezTo>
                <a:cubicBezTo>
                  <a:pt x="504" y="301"/>
                  <a:pt x="502" y="308"/>
                  <a:pt x="492" y="314"/>
                </a:cubicBezTo>
                <a:cubicBezTo>
                  <a:pt x="480" y="321"/>
                  <a:pt x="477" y="329"/>
                  <a:pt x="483" y="341"/>
                </a:cubicBezTo>
                <a:cubicBezTo>
                  <a:pt x="489" y="352"/>
                  <a:pt x="486" y="359"/>
                  <a:pt x="474" y="362"/>
                </a:cubicBezTo>
                <a:cubicBezTo>
                  <a:pt x="461" y="366"/>
                  <a:pt x="457" y="374"/>
                  <a:pt x="460" y="386"/>
                </a:cubicBezTo>
                <a:cubicBezTo>
                  <a:pt x="463" y="399"/>
                  <a:pt x="460" y="404"/>
                  <a:pt x="447" y="406"/>
                </a:cubicBezTo>
                <a:cubicBezTo>
                  <a:pt x="433" y="407"/>
                  <a:pt x="427" y="413"/>
                  <a:pt x="428" y="428"/>
                </a:cubicBezTo>
                <a:cubicBezTo>
                  <a:pt x="429" y="439"/>
                  <a:pt x="423" y="444"/>
                  <a:pt x="412" y="443"/>
                </a:cubicBezTo>
                <a:cubicBezTo>
                  <a:pt x="397" y="441"/>
                  <a:pt x="391" y="446"/>
                  <a:pt x="388" y="460"/>
                </a:cubicBezTo>
                <a:cubicBezTo>
                  <a:pt x="386" y="472"/>
                  <a:pt x="380" y="475"/>
                  <a:pt x="369" y="471"/>
                </a:cubicBezTo>
                <a:cubicBezTo>
                  <a:pt x="355" y="467"/>
                  <a:pt x="348" y="470"/>
                  <a:pt x="343" y="484"/>
                </a:cubicBezTo>
                <a:cubicBezTo>
                  <a:pt x="338" y="494"/>
                  <a:pt x="331" y="497"/>
                  <a:pt x="321" y="491"/>
                </a:cubicBezTo>
                <a:cubicBezTo>
                  <a:pt x="309" y="483"/>
                  <a:pt x="301" y="485"/>
                  <a:pt x="293" y="497"/>
                </a:cubicBezTo>
                <a:cubicBezTo>
                  <a:pt x="287" y="507"/>
                  <a:pt x="279" y="507"/>
                  <a:pt x="270" y="499"/>
                </a:cubicBezTo>
                <a:cubicBezTo>
                  <a:pt x="260" y="490"/>
                  <a:pt x="252" y="490"/>
                  <a:pt x="242" y="499"/>
                </a:cubicBezTo>
                <a:cubicBezTo>
                  <a:pt x="234" y="508"/>
                  <a:pt x="226" y="507"/>
                  <a:pt x="219" y="497"/>
                </a:cubicBezTo>
                <a:cubicBezTo>
                  <a:pt x="211" y="486"/>
                  <a:pt x="203" y="484"/>
                  <a:pt x="191" y="492"/>
                </a:cubicBezTo>
                <a:cubicBezTo>
                  <a:pt x="181" y="498"/>
                  <a:pt x="174" y="496"/>
                  <a:pt x="170" y="485"/>
                </a:cubicBezTo>
                <a:cubicBezTo>
                  <a:pt x="164" y="472"/>
                  <a:pt x="157" y="469"/>
                  <a:pt x="143" y="474"/>
                </a:cubicBezTo>
                <a:cubicBezTo>
                  <a:pt x="132" y="478"/>
                  <a:pt x="126" y="474"/>
                  <a:pt x="124" y="463"/>
                </a:cubicBezTo>
                <a:cubicBezTo>
                  <a:pt x="120" y="448"/>
                  <a:pt x="115" y="444"/>
                  <a:pt x="99" y="446"/>
                </a:cubicBezTo>
                <a:cubicBezTo>
                  <a:pt x="88" y="447"/>
                  <a:pt x="83" y="442"/>
                  <a:pt x="83" y="431"/>
                </a:cubicBezTo>
                <a:cubicBezTo>
                  <a:pt x="84" y="417"/>
                  <a:pt x="78" y="410"/>
                  <a:pt x="63" y="410"/>
                </a:cubicBezTo>
                <a:cubicBezTo>
                  <a:pt x="52" y="409"/>
                  <a:pt x="47" y="402"/>
                  <a:pt x="50" y="392"/>
                </a:cubicBezTo>
                <a:cubicBezTo>
                  <a:pt x="54" y="377"/>
                  <a:pt x="49" y="370"/>
                  <a:pt x="35" y="367"/>
                </a:cubicBezTo>
                <a:cubicBezTo>
                  <a:pt x="25" y="364"/>
                  <a:pt x="21" y="357"/>
                  <a:pt x="26" y="347"/>
                </a:cubicBezTo>
                <a:cubicBezTo>
                  <a:pt x="32" y="332"/>
                  <a:pt x="30" y="326"/>
                  <a:pt x="16" y="319"/>
                </a:cubicBezTo>
                <a:cubicBezTo>
                  <a:pt x="6" y="313"/>
                  <a:pt x="5" y="306"/>
                  <a:pt x="12" y="297"/>
                </a:cubicBezTo>
                <a:cubicBezTo>
                  <a:pt x="21" y="285"/>
                  <a:pt x="20" y="277"/>
                  <a:pt x="9" y="268"/>
                </a:cubicBezTo>
                <a:cubicBezTo>
                  <a:pt x="0" y="261"/>
                  <a:pt x="0" y="253"/>
                  <a:pt x="8" y="246"/>
                </a:cubicBezTo>
                <a:cubicBezTo>
                  <a:pt x="19" y="236"/>
                  <a:pt x="20" y="228"/>
                  <a:pt x="11" y="216"/>
                </a:cubicBezTo>
                <a:cubicBezTo>
                  <a:pt x="4" y="208"/>
                  <a:pt x="5" y="200"/>
                  <a:pt x="15" y="195"/>
                </a:cubicBezTo>
                <a:cubicBezTo>
                  <a:pt x="28" y="188"/>
                  <a:pt x="31" y="180"/>
                  <a:pt x="24" y="167"/>
                </a:cubicBezTo>
                <a:cubicBezTo>
                  <a:pt x="19" y="157"/>
                  <a:pt x="22" y="150"/>
                  <a:pt x="33" y="146"/>
                </a:cubicBezTo>
                <a:cubicBezTo>
                  <a:pt x="47" y="142"/>
                  <a:pt x="51" y="135"/>
                  <a:pt x="47" y="122"/>
                </a:cubicBezTo>
                <a:cubicBezTo>
                  <a:pt x="44" y="109"/>
                  <a:pt x="48" y="104"/>
                  <a:pt x="61" y="103"/>
                </a:cubicBezTo>
                <a:cubicBezTo>
                  <a:pt x="74" y="102"/>
                  <a:pt x="80" y="95"/>
                  <a:pt x="80" y="83"/>
                </a:cubicBezTo>
                <a:cubicBezTo>
                  <a:pt x="79" y="69"/>
                  <a:pt x="84" y="64"/>
                  <a:pt x="98" y="66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50" b="1">
              <a:solidFill>
                <a:srgbClr val="FF0000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100" name="Freeform 11"/>
          <p:cNvSpPr>
            <a:spLocks noEditPoints="1"/>
          </p:cNvSpPr>
          <p:nvPr/>
        </p:nvSpPr>
        <p:spPr bwMode="auto">
          <a:xfrm>
            <a:off x="5648127" y="3144482"/>
            <a:ext cx="1489874" cy="1497645"/>
          </a:xfrm>
          <a:custGeom>
            <a:avLst/>
            <a:gdLst>
              <a:gd name="T0" fmla="*/ 97 w 614"/>
              <a:gd name="T1" fmla="*/ 308 h 617"/>
              <a:gd name="T2" fmla="*/ 517 w 614"/>
              <a:gd name="T3" fmla="*/ 309 h 617"/>
              <a:gd name="T4" fmla="*/ 97 w 614"/>
              <a:gd name="T5" fmla="*/ 308 h 617"/>
              <a:gd name="T6" fmla="*/ 115 w 614"/>
              <a:gd name="T7" fmla="*/ 83 h 617"/>
              <a:gd name="T8" fmla="*/ 166 w 614"/>
              <a:gd name="T9" fmla="*/ 49 h 617"/>
              <a:gd name="T10" fmla="*/ 223 w 614"/>
              <a:gd name="T11" fmla="*/ 25 h 617"/>
              <a:gd name="T12" fmla="*/ 283 w 614"/>
              <a:gd name="T13" fmla="*/ 14 h 617"/>
              <a:gd name="T14" fmla="*/ 345 w 614"/>
              <a:gd name="T15" fmla="*/ 16 h 617"/>
              <a:gd name="T16" fmla="*/ 405 w 614"/>
              <a:gd name="T17" fmla="*/ 30 h 617"/>
              <a:gd name="T18" fmla="*/ 461 w 614"/>
              <a:gd name="T19" fmla="*/ 56 h 617"/>
              <a:gd name="T20" fmla="*/ 511 w 614"/>
              <a:gd name="T21" fmla="*/ 94 h 617"/>
              <a:gd name="T22" fmla="*/ 551 w 614"/>
              <a:gd name="T23" fmla="*/ 141 h 617"/>
              <a:gd name="T24" fmla="*/ 581 w 614"/>
              <a:gd name="T25" fmla="*/ 196 h 617"/>
              <a:gd name="T26" fmla="*/ 599 w 614"/>
              <a:gd name="T27" fmla="*/ 255 h 617"/>
              <a:gd name="T28" fmla="*/ 604 w 614"/>
              <a:gd name="T29" fmla="*/ 317 h 617"/>
              <a:gd name="T30" fmla="*/ 596 w 614"/>
              <a:gd name="T31" fmla="*/ 379 h 617"/>
              <a:gd name="T32" fmla="*/ 574 w 614"/>
              <a:gd name="T33" fmla="*/ 437 h 617"/>
              <a:gd name="T34" fmla="*/ 543 w 614"/>
              <a:gd name="T35" fmla="*/ 491 h 617"/>
              <a:gd name="T36" fmla="*/ 499 w 614"/>
              <a:gd name="T37" fmla="*/ 536 h 617"/>
              <a:gd name="T38" fmla="*/ 448 w 614"/>
              <a:gd name="T39" fmla="*/ 571 h 617"/>
              <a:gd name="T40" fmla="*/ 391 w 614"/>
              <a:gd name="T41" fmla="*/ 594 h 617"/>
              <a:gd name="T42" fmla="*/ 330 w 614"/>
              <a:gd name="T43" fmla="*/ 605 h 617"/>
              <a:gd name="T44" fmla="*/ 267 w 614"/>
              <a:gd name="T45" fmla="*/ 604 h 617"/>
              <a:gd name="T46" fmla="*/ 207 w 614"/>
              <a:gd name="T47" fmla="*/ 589 h 617"/>
              <a:gd name="T48" fmla="*/ 150 w 614"/>
              <a:gd name="T49" fmla="*/ 562 h 617"/>
              <a:gd name="T50" fmla="*/ 101 w 614"/>
              <a:gd name="T51" fmla="*/ 524 h 617"/>
              <a:gd name="T52" fmla="*/ 61 w 614"/>
              <a:gd name="T53" fmla="*/ 476 h 617"/>
              <a:gd name="T54" fmla="*/ 32 w 614"/>
              <a:gd name="T55" fmla="*/ 422 h 617"/>
              <a:gd name="T56" fmla="*/ 15 w 614"/>
              <a:gd name="T57" fmla="*/ 362 h 617"/>
              <a:gd name="T58" fmla="*/ 10 w 614"/>
              <a:gd name="T59" fmla="*/ 300 h 617"/>
              <a:gd name="T60" fmla="*/ 18 w 614"/>
              <a:gd name="T61" fmla="*/ 238 h 617"/>
              <a:gd name="T62" fmla="*/ 40 w 614"/>
              <a:gd name="T63" fmla="*/ 180 h 617"/>
              <a:gd name="T64" fmla="*/ 73 w 614"/>
              <a:gd name="T65" fmla="*/ 129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4" h="617">
                <a:moveTo>
                  <a:pt x="97" y="308"/>
                </a:moveTo>
                <a:cubicBezTo>
                  <a:pt x="97" y="308"/>
                  <a:pt x="97" y="308"/>
                  <a:pt x="97" y="308"/>
                </a:cubicBezTo>
                <a:cubicBezTo>
                  <a:pt x="97" y="425"/>
                  <a:pt x="192" y="519"/>
                  <a:pt x="307" y="519"/>
                </a:cubicBezTo>
                <a:cubicBezTo>
                  <a:pt x="423" y="519"/>
                  <a:pt x="517" y="425"/>
                  <a:pt x="517" y="309"/>
                </a:cubicBezTo>
                <a:cubicBezTo>
                  <a:pt x="517" y="193"/>
                  <a:pt x="423" y="99"/>
                  <a:pt x="307" y="99"/>
                </a:cubicBezTo>
                <a:cubicBezTo>
                  <a:pt x="191" y="99"/>
                  <a:pt x="97" y="193"/>
                  <a:pt x="97" y="308"/>
                </a:cubicBezTo>
                <a:close/>
                <a:moveTo>
                  <a:pt x="91" y="106"/>
                </a:moveTo>
                <a:cubicBezTo>
                  <a:pt x="106" y="106"/>
                  <a:pt x="115" y="98"/>
                  <a:pt x="115" y="83"/>
                </a:cubicBezTo>
                <a:cubicBezTo>
                  <a:pt x="116" y="67"/>
                  <a:pt x="122" y="62"/>
                  <a:pt x="138" y="66"/>
                </a:cubicBezTo>
                <a:cubicBezTo>
                  <a:pt x="152" y="69"/>
                  <a:pt x="162" y="63"/>
                  <a:pt x="166" y="49"/>
                </a:cubicBezTo>
                <a:cubicBezTo>
                  <a:pt x="170" y="32"/>
                  <a:pt x="177" y="29"/>
                  <a:pt x="192" y="36"/>
                </a:cubicBezTo>
                <a:cubicBezTo>
                  <a:pt x="206" y="42"/>
                  <a:pt x="216" y="38"/>
                  <a:pt x="223" y="25"/>
                </a:cubicBezTo>
                <a:cubicBezTo>
                  <a:pt x="231" y="10"/>
                  <a:pt x="238" y="8"/>
                  <a:pt x="252" y="18"/>
                </a:cubicBezTo>
                <a:cubicBezTo>
                  <a:pt x="263" y="27"/>
                  <a:pt x="274" y="25"/>
                  <a:pt x="283" y="14"/>
                </a:cubicBezTo>
                <a:cubicBezTo>
                  <a:pt x="296" y="0"/>
                  <a:pt x="301" y="0"/>
                  <a:pt x="314" y="14"/>
                </a:cubicBezTo>
                <a:cubicBezTo>
                  <a:pt x="323" y="24"/>
                  <a:pt x="334" y="24"/>
                  <a:pt x="345" y="16"/>
                </a:cubicBezTo>
                <a:cubicBezTo>
                  <a:pt x="360" y="4"/>
                  <a:pt x="366" y="5"/>
                  <a:pt x="375" y="21"/>
                </a:cubicBezTo>
                <a:cubicBezTo>
                  <a:pt x="382" y="33"/>
                  <a:pt x="393" y="36"/>
                  <a:pt x="405" y="30"/>
                </a:cubicBezTo>
                <a:cubicBezTo>
                  <a:pt x="421" y="22"/>
                  <a:pt x="428" y="24"/>
                  <a:pt x="433" y="41"/>
                </a:cubicBezTo>
                <a:cubicBezTo>
                  <a:pt x="438" y="55"/>
                  <a:pt x="448" y="60"/>
                  <a:pt x="461" y="56"/>
                </a:cubicBezTo>
                <a:cubicBezTo>
                  <a:pt x="477" y="52"/>
                  <a:pt x="484" y="56"/>
                  <a:pt x="486" y="73"/>
                </a:cubicBezTo>
                <a:cubicBezTo>
                  <a:pt x="487" y="87"/>
                  <a:pt x="496" y="95"/>
                  <a:pt x="511" y="94"/>
                </a:cubicBezTo>
                <a:cubicBezTo>
                  <a:pt x="528" y="93"/>
                  <a:pt x="533" y="99"/>
                  <a:pt x="531" y="116"/>
                </a:cubicBezTo>
                <a:cubicBezTo>
                  <a:pt x="529" y="130"/>
                  <a:pt x="536" y="139"/>
                  <a:pt x="551" y="141"/>
                </a:cubicBezTo>
                <a:cubicBezTo>
                  <a:pt x="567" y="143"/>
                  <a:pt x="572" y="150"/>
                  <a:pt x="566" y="166"/>
                </a:cubicBezTo>
                <a:cubicBezTo>
                  <a:pt x="562" y="180"/>
                  <a:pt x="567" y="190"/>
                  <a:pt x="581" y="196"/>
                </a:cubicBezTo>
                <a:cubicBezTo>
                  <a:pt x="596" y="201"/>
                  <a:pt x="599" y="209"/>
                  <a:pt x="591" y="223"/>
                </a:cubicBezTo>
                <a:cubicBezTo>
                  <a:pt x="583" y="236"/>
                  <a:pt x="585" y="246"/>
                  <a:pt x="599" y="255"/>
                </a:cubicBezTo>
                <a:cubicBezTo>
                  <a:pt x="612" y="263"/>
                  <a:pt x="613" y="272"/>
                  <a:pt x="603" y="283"/>
                </a:cubicBezTo>
                <a:cubicBezTo>
                  <a:pt x="592" y="295"/>
                  <a:pt x="592" y="306"/>
                  <a:pt x="604" y="317"/>
                </a:cubicBezTo>
                <a:cubicBezTo>
                  <a:pt x="614" y="327"/>
                  <a:pt x="614" y="337"/>
                  <a:pt x="602" y="345"/>
                </a:cubicBezTo>
                <a:cubicBezTo>
                  <a:pt x="588" y="355"/>
                  <a:pt x="586" y="365"/>
                  <a:pt x="596" y="379"/>
                </a:cubicBezTo>
                <a:cubicBezTo>
                  <a:pt x="604" y="392"/>
                  <a:pt x="602" y="399"/>
                  <a:pt x="587" y="406"/>
                </a:cubicBezTo>
                <a:cubicBezTo>
                  <a:pt x="573" y="412"/>
                  <a:pt x="569" y="422"/>
                  <a:pt x="574" y="437"/>
                </a:cubicBezTo>
                <a:cubicBezTo>
                  <a:pt x="580" y="451"/>
                  <a:pt x="577" y="458"/>
                  <a:pt x="562" y="462"/>
                </a:cubicBezTo>
                <a:cubicBezTo>
                  <a:pt x="545" y="465"/>
                  <a:pt x="539" y="474"/>
                  <a:pt x="543" y="491"/>
                </a:cubicBezTo>
                <a:cubicBezTo>
                  <a:pt x="545" y="504"/>
                  <a:pt x="539" y="511"/>
                  <a:pt x="526" y="511"/>
                </a:cubicBezTo>
                <a:cubicBezTo>
                  <a:pt x="507" y="512"/>
                  <a:pt x="500" y="518"/>
                  <a:pt x="499" y="536"/>
                </a:cubicBezTo>
                <a:cubicBezTo>
                  <a:pt x="499" y="550"/>
                  <a:pt x="492" y="555"/>
                  <a:pt x="478" y="552"/>
                </a:cubicBezTo>
                <a:cubicBezTo>
                  <a:pt x="461" y="548"/>
                  <a:pt x="453" y="553"/>
                  <a:pt x="448" y="571"/>
                </a:cubicBezTo>
                <a:cubicBezTo>
                  <a:pt x="444" y="585"/>
                  <a:pt x="437" y="588"/>
                  <a:pt x="423" y="582"/>
                </a:cubicBezTo>
                <a:cubicBezTo>
                  <a:pt x="407" y="575"/>
                  <a:pt x="398" y="579"/>
                  <a:pt x="391" y="594"/>
                </a:cubicBezTo>
                <a:cubicBezTo>
                  <a:pt x="384" y="607"/>
                  <a:pt x="376" y="609"/>
                  <a:pt x="364" y="600"/>
                </a:cubicBezTo>
                <a:cubicBezTo>
                  <a:pt x="350" y="590"/>
                  <a:pt x="340" y="592"/>
                  <a:pt x="330" y="605"/>
                </a:cubicBezTo>
                <a:cubicBezTo>
                  <a:pt x="321" y="616"/>
                  <a:pt x="312" y="617"/>
                  <a:pt x="302" y="606"/>
                </a:cubicBezTo>
                <a:cubicBezTo>
                  <a:pt x="291" y="593"/>
                  <a:pt x="281" y="592"/>
                  <a:pt x="267" y="604"/>
                </a:cubicBezTo>
                <a:cubicBezTo>
                  <a:pt x="257" y="612"/>
                  <a:pt x="248" y="611"/>
                  <a:pt x="241" y="599"/>
                </a:cubicBezTo>
                <a:cubicBezTo>
                  <a:pt x="232" y="583"/>
                  <a:pt x="223" y="581"/>
                  <a:pt x="207" y="589"/>
                </a:cubicBezTo>
                <a:cubicBezTo>
                  <a:pt x="195" y="595"/>
                  <a:pt x="186" y="592"/>
                  <a:pt x="182" y="579"/>
                </a:cubicBezTo>
                <a:cubicBezTo>
                  <a:pt x="176" y="561"/>
                  <a:pt x="169" y="557"/>
                  <a:pt x="150" y="562"/>
                </a:cubicBezTo>
                <a:cubicBezTo>
                  <a:pt x="137" y="566"/>
                  <a:pt x="130" y="560"/>
                  <a:pt x="129" y="547"/>
                </a:cubicBezTo>
                <a:cubicBezTo>
                  <a:pt x="127" y="529"/>
                  <a:pt x="119" y="523"/>
                  <a:pt x="101" y="524"/>
                </a:cubicBezTo>
                <a:cubicBezTo>
                  <a:pt x="88" y="525"/>
                  <a:pt x="81" y="518"/>
                  <a:pt x="83" y="505"/>
                </a:cubicBezTo>
                <a:cubicBezTo>
                  <a:pt x="85" y="486"/>
                  <a:pt x="79" y="479"/>
                  <a:pt x="61" y="476"/>
                </a:cubicBezTo>
                <a:cubicBezTo>
                  <a:pt x="48" y="475"/>
                  <a:pt x="43" y="466"/>
                  <a:pt x="47" y="454"/>
                </a:cubicBezTo>
                <a:cubicBezTo>
                  <a:pt x="53" y="436"/>
                  <a:pt x="49" y="428"/>
                  <a:pt x="32" y="422"/>
                </a:cubicBezTo>
                <a:cubicBezTo>
                  <a:pt x="19" y="416"/>
                  <a:pt x="16" y="408"/>
                  <a:pt x="23" y="396"/>
                </a:cubicBezTo>
                <a:cubicBezTo>
                  <a:pt x="32" y="381"/>
                  <a:pt x="30" y="371"/>
                  <a:pt x="15" y="362"/>
                </a:cubicBezTo>
                <a:cubicBezTo>
                  <a:pt x="3" y="354"/>
                  <a:pt x="2" y="345"/>
                  <a:pt x="11" y="335"/>
                </a:cubicBezTo>
                <a:cubicBezTo>
                  <a:pt x="23" y="322"/>
                  <a:pt x="23" y="312"/>
                  <a:pt x="10" y="300"/>
                </a:cubicBezTo>
                <a:cubicBezTo>
                  <a:pt x="0" y="290"/>
                  <a:pt x="1" y="281"/>
                  <a:pt x="12" y="273"/>
                </a:cubicBezTo>
                <a:cubicBezTo>
                  <a:pt x="27" y="262"/>
                  <a:pt x="28" y="253"/>
                  <a:pt x="18" y="238"/>
                </a:cubicBezTo>
                <a:cubicBezTo>
                  <a:pt x="11" y="227"/>
                  <a:pt x="13" y="218"/>
                  <a:pt x="26" y="212"/>
                </a:cubicBezTo>
                <a:cubicBezTo>
                  <a:pt x="42" y="205"/>
                  <a:pt x="46" y="196"/>
                  <a:pt x="40" y="180"/>
                </a:cubicBezTo>
                <a:cubicBezTo>
                  <a:pt x="34" y="166"/>
                  <a:pt x="38" y="159"/>
                  <a:pt x="54" y="156"/>
                </a:cubicBezTo>
                <a:cubicBezTo>
                  <a:pt x="68" y="153"/>
                  <a:pt x="75" y="143"/>
                  <a:pt x="73" y="129"/>
                </a:cubicBezTo>
                <a:cubicBezTo>
                  <a:pt x="70" y="112"/>
                  <a:pt x="75" y="106"/>
                  <a:pt x="91" y="106"/>
                </a:cubicBezTo>
                <a:close/>
              </a:path>
            </a:pathLst>
          </a:custGeom>
          <a:solidFill>
            <a:srgbClr val="2F5596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80" tIns="34291" rIns="68580" bIns="34291" numCol="1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50" b="1">
              <a:solidFill>
                <a:srgbClr val="FF0000"/>
              </a:solidFill>
              <a:latin typeface="Arial" panose="020B0604020202020204" pitchFamily="34" charset="0"/>
              <a:ea typeface="幼圆" panose="02010509060101010101" charset="-122"/>
              <a:cs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30084" y="3644975"/>
            <a:ext cx="830997" cy="484750"/>
          </a:xfrm>
          <a:prstGeom prst="rect">
            <a:avLst/>
          </a:prstGeom>
          <a:noFill/>
        </p:spPr>
        <p:txBody>
          <a:bodyPr wrap="none" lIns="68580" tIns="34291" rIns="68580" bIns="34291" rtlCol="0" anchor="ctr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语音播报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模块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63471" y="2365587"/>
            <a:ext cx="830997" cy="277001"/>
          </a:xfrm>
          <a:prstGeom prst="rect">
            <a:avLst/>
          </a:prstGeom>
          <a:noFill/>
        </p:spPr>
        <p:txBody>
          <a:bodyPr wrap="none" lIns="68580" tIns="34291" rIns="68580" bIns="34291" rtlCol="0" anchor="ctr">
            <a:spAutoFit/>
          </a:bodyPr>
          <a:lstStyle/>
          <a:p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舵机电机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19505" y="1165529"/>
            <a:ext cx="830997" cy="484750"/>
          </a:xfrm>
          <a:prstGeom prst="rect">
            <a:avLst/>
          </a:prstGeom>
          <a:noFill/>
        </p:spPr>
        <p:txBody>
          <a:bodyPr wrap="none" lIns="68580" tIns="34291" rIns="68580" bIns="34291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蓝牙红外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模块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39255" y="1260359"/>
            <a:ext cx="657872" cy="277001"/>
          </a:xfrm>
          <a:prstGeom prst="rect">
            <a:avLst/>
          </a:prstGeom>
          <a:noFill/>
        </p:spPr>
        <p:txBody>
          <a:bodyPr wrap="none" lIns="68580" tIns="34291" rIns="68580" bIns="34291" rtlCol="0" anchor="ctr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单片机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82859" y="2279579"/>
            <a:ext cx="830997" cy="484750"/>
          </a:xfrm>
          <a:prstGeom prst="rect">
            <a:avLst/>
          </a:prstGeom>
          <a:noFill/>
        </p:spPr>
        <p:txBody>
          <a:bodyPr wrap="none" lIns="68580" tIns="34291" rIns="68580" bIns="34291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光敏热敏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等模块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069524" y="3550909"/>
            <a:ext cx="657872" cy="692499"/>
          </a:xfrm>
          <a:prstGeom prst="rect">
            <a:avLst/>
          </a:prstGeom>
          <a:noFill/>
        </p:spPr>
        <p:txBody>
          <a:bodyPr wrap="none" lIns="68580" tIns="34291" rIns="68580" bIns="34291" rtlCol="0" anchor="ctr">
            <a:spAutoFit/>
          </a:bodyPr>
          <a:lstStyle/>
          <a:p>
            <a:pPr algn="ctr"/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喇叭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  <a:p>
            <a:pPr algn="ctr"/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显示屏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信号灯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5576" y="3698103"/>
            <a:ext cx="1477073" cy="223781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LD3320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语音识别模块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32195" y="2220284"/>
            <a:ext cx="1477073" cy="403831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TS90A 9G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舵机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TT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马达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130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电机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34701" y="1035613"/>
            <a:ext cx="1744410" cy="583880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蓝牙模块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HC05/06</a:t>
            </a:r>
          </a:p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1838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红外接收头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+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红外遥控器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  <a:p>
            <a:pPr>
              <a:lnSpc>
                <a:spcPct val="130000"/>
              </a:lnSpc>
            </a:pP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26305" y="2365587"/>
            <a:ext cx="1477073" cy="403831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DS18820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温度传感器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LY-S0006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光敏模块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069524" y="1127868"/>
            <a:ext cx="1477073" cy="403831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STM32F103C8T6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单片机最小开发板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08304" y="3608079"/>
            <a:ext cx="1477073" cy="403831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LCD1602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液晶显示屏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幼圆" panose="02010509060101010101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PZ-WM8978 MP3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幼圆" panose="02010509060101010101" charset="-122"/>
                <a:cs typeface="+mn-ea"/>
              </a:rPr>
              <a:t>模块</a:t>
            </a:r>
          </a:p>
        </p:txBody>
      </p:sp>
      <p:sp>
        <p:nvSpPr>
          <p:cNvPr id="22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</a:rPr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7230C9-99FD-CAA9-A593-CA20FFB673D7}"/>
              </a:ext>
            </a:extLst>
          </p:cNvPr>
          <p:cNvSpPr txBox="1"/>
          <p:nvPr/>
        </p:nvSpPr>
        <p:spPr>
          <a:xfrm>
            <a:off x="3552347" y="4011910"/>
            <a:ext cx="20890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模块选用是暂定的</a:t>
            </a:r>
            <a:endParaRPr lang="en-US" altLang="zh-CN" dirty="0"/>
          </a:p>
          <a:p>
            <a:pPr algn="ctr"/>
            <a:r>
              <a:rPr lang="zh-CN" altLang="en-US" dirty="0"/>
              <a:t>会根据实际情况进行调整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4" dur="8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4827E-6 -1.48148E-6 C 2.24827E-6 0.00023 0.05002 -0.50208 0.19851 -0.50856 C 0.34714 -0.51481 0.39156 -0.08588 0.40068 -1.48148E-6 " pathEditMode="relative" rAng="0" ptsTypes="fsf">
                                      <p:cBhvr>
                                        <p:cTn id="1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4" y="-2574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24" dur="8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32" dur="8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40" dur="8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48" dur="8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56" dur="8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6.35838E-7 L 0.40052 6.35838E-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26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95" grpId="0" animBg="1"/>
      <p:bldP spid="95" grpId="1" animBg="1"/>
      <p:bldP spid="95" grpId="2" animBg="1"/>
      <p:bldP spid="95" grpId="3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22" grpId="0"/>
    </p:bldLst>
  </p:timing>
</p:sld>
</file>

<file path=ppt/theme/theme1.xml><?xml version="1.0" encoding="utf-8"?>
<a:theme xmlns:a="http://schemas.openxmlformats.org/drawingml/2006/main" name="亮亮图文旗舰店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811</Words>
  <Application>Microsoft Office PowerPoint</Application>
  <PresentationFormat>全屏显示(16:9)</PresentationFormat>
  <Paragraphs>163</Paragraphs>
  <Slides>19</Slides>
  <Notes>19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幼圆</vt:lpstr>
      <vt:lpstr>Arial</vt:lpstr>
      <vt:lpstr>Calibri</vt:lpstr>
      <vt:lpstr>Calibri Light</vt:lpstr>
      <vt:lpstr>Wingdings</vt:lpstr>
      <vt:lpstr>亮亮图文旗舰店</vt:lpstr>
      <vt:lpstr>自定义设计方案</vt:lpstr>
      <vt:lpstr>基于stm32的门锁优化装置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YX W</cp:lastModifiedBy>
  <cp:revision>86</cp:revision>
  <dcterms:created xsi:type="dcterms:W3CDTF">2014-05-22T15:27:00Z</dcterms:created>
  <dcterms:modified xsi:type="dcterms:W3CDTF">2023-12-17T02:43:36Z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