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94" r:id="rId3"/>
    <p:sldId id="296" r:id="rId5"/>
    <p:sldId id="298" r:id="rId6"/>
    <p:sldId id="332" r:id="rId7"/>
    <p:sldId id="302" r:id="rId8"/>
    <p:sldId id="330" r:id="rId9"/>
    <p:sldId id="300" r:id="rId10"/>
    <p:sldId id="307" r:id="rId11"/>
    <p:sldId id="320" r:id="rId12"/>
    <p:sldId id="321" r:id="rId13"/>
    <p:sldId id="322" r:id="rId14"/>
    <p:sldId id="299"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0" userDrawn="1">
          <p15:clr>
            <a:srgbClr val="A4A3A4"/>
          </p15:clr>
        </p15:guide>
        <p15:guide id="2" pos="3826" userDrawn="1">
          <p15:clr>
            <a:srgbClr val="A4A3A4"/>
          </p15:clr>
        </p15:guide>
        <p15:guide id="3" orient="horz" pos="3935" userDrawn="1">
          <p15:clr>
            <a:srgbClr val="A4A3A4"/>
          </p15:clr>
        </p15:guide>
        <p15:guide id="4" orient="horz" pos="346" userDrawn="1">
          <p15:clr>
            <a:srgbClr val="A4A3A4"/>
          </p15:clr>
        </p15:guide>
        <p15:guide id="5" orient="horz" pos="824" userDrawn="1">
          <p15:clr>
            <a:srgbClr val="A4A3A4"/>
          </p15:clr>
        </p15:guide>
        <p15:guide id="6" pos="7458" userDrawn="1">
          <p15:clr>
            <a:srgbClr val="A4A3A4"/>
          </p15:clr>
        </p15:guide>
        <p15:guide id="7" pos="2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o wang" initials="hw" lastIdx="7" clrIdx="0"/>
  <p:cmAuthor id="2" name="lzs" initials="l"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D1E9"/>
    <a:srgbClr val="F3C7AA"/>
    <a:srgbClr val="FCDF98"/>
    <a:srgbClr val="174994"/>
    <a:srgbClr val="D7E2E4"/>
    <a:srgbClr val="004492"/>
    <a:srgbClr val="D0B296"/>
    <a:srgbClr val="3F3FFF"/>
    <a:srgbClr val="F85050"/>
    <a:srgbClr val="DED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showGuides="1">
      <p:cViewPr varScale="1">
        <p:scale>
          <a:sx n="82" d="100"/>
          <a:sy n="82" d="100"/>
        </p:scale>
        <p:origin x="224" y="62"/>
      </p:cViewPr>
      <p:guideLst>
        <p:guide orient="horz" pos="2170"/>
        <p:guide pos="3826"/>
        <p:guide orient="horz" pos="3935"/>
        <p:guide orient="horz" pos="346"/>
        <p:guide orient="horz" pos="824"/>
        <p:guide pos="7458"/>
        <p:guide pos="2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45371-6446-41FC-8D6D-3A248E95D26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7AF55-DE9E-47D4-B01D-5A1E39F4DF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527AF55-DE9E-47D4-B01D-5A1E39F4DF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451834" y="529446"/>
            <a:ext cx="11288332" cy="5799109"/>
            <a:chOff x="552450" y="527972"/>
            <a:chExt cx="11288332" cy="5799109"/>
          </a:xfrm>
        </p:grpSpPr>
        <p:sp>
          <p:nvSpPr>
            <p:cNvPr id="4" name="任意多边形: 形状 3"/>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p:cNvGrpSpPr/>
          <p:nvPr userDrawn="1"/>
        </p:nvGrpSpPr>
        <p:grpSpPr>
          <a:xfrm>
            <a:off x="9277409" y="0"/>
            <a:ext cx="2914591" cy="4353075"/>
            <a:chOff x="9277409" y="0"/>
            <a:chExt cx="2914591" cy="4353075"/>
          </a:xfrm>
        </p:grpSpPr>
        <p:sp>
          <p:nvSpPr>
            <p:cNvPr id="15" name="任意多边形: 形状 14"/>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p:cNvGrpSpPr/>
          <p:nvPr userDrawn="1"/>
        </p:nvGrpSpPr>
        <p:grpSpPr>
          <a:xfrm flipH="1" flipV="1">
            <a:off x="0" y="2504925"/>
            <a:ext cx="2914591" cy="4353075"/>
            <a:chOff x="9277409" y="0"/>
            <a:chExt cx="2914591" cy="4353075"/>
          </a:xfrm>
        </p:grpSpPr>
        <p:sp>
          <p:nvSpPr>
            <p:cNvPr id="19" name="任意多边形: 形状 18"/>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chemeClr val="bg1"/>
        </a:solidFill>
        <a:effectLst/>
      </p:bgPr>
    </p:bg>
    <p:spTree>
      <p:nvGrpSpPr>
        <p:cNvPr id="1" name=""/>
        <p:cNvGrpSpPr/>
        <p:nvPr/>
      </p:nvGrpSpPr>
      <p:grpSpPr>
        <a:xfrm>
          <a:off x="0" y="0"/>
          <a:ext cx="0" cy="0"/>
          <a:chOff x="0" y="0"/>
          <a:chExt cx="0" cy="0"/>
        </a:xfrm>
      </p:grpSpPr>
      <p:grpSp>
        <p:nvGrpSpPr>
          <p:cNvPr id="24" name="组合 23"/>
          <p:cNvGrpSpPr/>
          <p:nvPr userDrawn="1"/>
        </p:nvGrpSpPr>
        <p:grpSpPr>
          <a:xfrm>
            <a:off x="451834" y="529446"/>
            <a:ext cx="11288332" cy="5799109"/>
            <a:chOff x="552450" y="527972"/>
            <a:chExt cx="11288332" cy="5799109"/>
          </a:xfrm>
        </p:grpSpPr>
        <p:sp>
          <p:nvSpPr>
            <p:cNvPr id="4" name="任意多边形: 形状 3"/>
            <p:cNvSpPr/>
            <p:nvPr userDrawn="1"/>
          </p:nvSpPr>
          <p:spPr>
            <a:xfrm>
              <a:off x="552450" y="527972"/>
              <a:ext cx="8916673" cy="3592997"/>
            </a:xfrm>
            <a:custGeom>
              <a:avLst/>
              <a:gdLst>
                <a:gd name="connsiteX0" fmla="*/ 3948112 w 3948112"/>
                <a:gd name="connsiteY0" fmla="*/ 0 h 882586"/>
                <a:gd name="connsiteX1" fmla="*/ 0 w 3948112"/>
                <a:gd name="connsiteY1" fmla="*/ 0 h 882586"/>
                <a:gd name="connsiteX2" fmla="*/ 0 w 3948112"/>
                <a:gd name="connsiteY2" fmla="*/ 882587 h 882586"/>
              </a:gdLst>
              <a:ahLst/>
              <a:cxnLst>
                <a:cxn ang="0">
                  <a:pos x="connsiteX0" y="connsiteY0"/>
                </a:cxn>
                <a:cxn ang="0">
                  <a:pos x="connsiteX1" y="connsiteY1"/>
                </a:cxn>
                <a:cxn ang="0">
                  <a:pos x="connsiteX2" y="connsiteY2"/>
                </a:cxn>
              </a:cxnLst>
              <a:rect l="l" t="t" r="r" b="b"/>
              <a:pathLst>
                <a:path w="3948112" h="882586">
                  <a:moveTo>
                    <a:pt x="3948112" y="0"/>
                  </a:moveTo>
                  <a:lnTo>
                    <a:pt x="0" y="0"/>
                  </a:lnTo>
                  <a:lnTo>
                    <a:pt x="0" y="882587"/>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sp>
          <p:nvSpPr>
            <p:cNvPr id="5" name="任意多边形: 形状 4"/>
            <p:cNvSpPr/>
            <p:nvPr userDrawn="1"/>
          </p:nvSpPr>
          <p:spPr>
            <a:xfrm>
              <a:off x="2868345" y="2734084"/>
              <a:ext cx="8972437" cy="3592997"/>
            </a:xfrm>
            <a:custGeom>
              <a:avLst/>
              <a:gdLst>
                <a:gd name="connsiteX0" fmla="*/ 0 w 4031741"/>
                <a:gd name="connsiteY0" fmla="*/ 882586 h 882586"/>
                <a:gd name="connsiteX1" fmla="*/ 4031742 w 4031741"/>
                <a:gd name="connsiteY1" fmla="*/ 882586 h 882586"/>
                <a:gd name="connsiteX2" fmla="*/ 4031742 w 4031741"/>
                <a:gd name="connsiteY2" fmla="*/ 0 h 882586"/>
              </a:gdLst>
              <a:ahLst/>
              <a:cxnLst>
                <a:cxn ang="0">
                  <a:pos x="connsiteX0" y="connsiteY0"/>
                </a:cxn>
                <a:cxn ang="0">
                  <a:pos x="connsiteX1" y="connsiteY1"/>
                </a:cxn>
                <a:cxn ang="0">
                  <a:pos x="connsiteX2" y="connsiteY2"/>
                </a:cxn>
              </a:cxnLst>
              <a:rect l="l" t="t" r="r" b="b"/>
              <a:pathLst>
                <a:path w="4031741" h="882586">
                  <a:moveTo>
                    <a:pt x="0" y="882586"/>
                  </a:moveTo>
                  <a:lnTo>
                    <a:pt x="4031742" y="882586"/>
                  </a:lnTo>
                  <a:lnTo>
                    <a:pt x="4031742" y="0"/>
                  </a:lnTo>
                </a:path>
              </a:pathLst>
            </a:custGeom>
            <a:noFill/>
            <a:ln w="25400" cap="flat">
              <a:solidFill>
                <a:schemeClr val="accent1"/>
              </a:solidFill>
              <a:prstDash val="solid"/>
              <a:miter/>
            </a:ln>
          </p:spPr>
          <p:txBody>
            <a:bodyPr rtlCol="0" anchor="ctr"/>
            <a:lstStyle/>
            <a:p>
              <a:endParaRPr lang="zh-CN" altLang="en-US">
                <a:cs typeface="+mn-ea"/>
                <a:sym typeface="+mn-lt"/>
              </a:endParaRPr>
            </a:p>
          </p:txBody>
        </p:sp>
      </p:grpSp>
      <p:grpSp>
        <p:nvGrpSpPr>
          <p:cNvPr id="6" name="组合 5"/>
          <p:cNvGrpSpPr/>
          <p:nvPr userDrawn="1"/>
        </p:nvGrpSpPr>
        <p:grpSpPr>
          <a:xfrm>
            <a:off x="9277409" y="0"/>
            <a:ext cx="2914591" cy="4353075"/>
            <a:chOff x="9277409" y="0"/>
            <a:chExt cx="2914591" cy="4353075"/>
          </a:xfrm>
        </p:grpSpPr>
        <p:sp>
          <p:nvSpPr>
            <p:cNvPr id="15" name="任意多边形: 形状 14"/>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16" name="任意多边形: 形状 15"/>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17" name="任意多边形: 形状 16"/>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grpSp>
        <p:nvGrpSpPr>
          <p:cNvPr id="18" name="组合 17"/>
          <p:cNvGrpSpPr/>
          <p:nvPr userDrawn="1"/>
        </p:nvGrpSpPr>
        <p:grpSpPr>
          <a:xfrm flipH="1" flipV="1">
            <a:off x="0" y="2504925"/>
            <a:ext cx="2914591" cy="4353075"/>
            <a:chOff x="9277409" y="0"/>
            <a:chExt cx="2914591" cy="4353075"/>
          </a:xfrm>
        </p:grpSpPr>
        <p:sp>
          <p:nvSpPr>
            <p:cNvPr id="19" name="任意多边形: 形状 18"/>
            <p:cNvSpPr/>
            <p:nvPr userDrawn="1"/>
          </p:nvSpPr>
          <p:spPr>
            <a:xfrm>
              <a:off x="9277409" y="0"/>
              <a:ext cx="2914591" cy="3102798"/>
            </a:xfrm>
            <a:custGeom>
              <a:avLst/>
              <a:gdLst>
                <a:gd name="connsiteX0" fmla="*/ 542208 w 2914591"/>
                <a:gd name="connsiteY0" fmla="*/ 0 h 3102798"/>
                <a:gd name="connsiteX1" fmla="*/ 2914591 w 2914591"/>
                <a:gd name="connsiteY1" fmla="*/ 0 h 3102798"/>
                <a:gd name="connsiteX2" fmla="*/ 2914591 w 2914591"/>
                <a:gd name="connsiteY2" fmla="*/ 2748585 h 3102798"/>
                <a:gd name="connsiteX3" fmla="*/ 2560378 w 2914591"/>
                <a:gd name="connsiteY3" fmla="*/ 3102798 h 3102798"/>
                <a:gd name="connsiteX4" fmla="*/ 1969373 w 2914591"/>
                <a:gd name="connsiteY4" fmla="*/ 2511618 h 3102798"/>
                <a:gd name="connsiteX5" fmla="*/ 0 w 2914591"/>
                <a:gd name="connsiteY5" fmla="*/ 542245 h 3102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14591" h="3102798">
                  <a:moveTo>
                    <a:pt x="542208" y="0"/>
                  </a:moveTo>
                  <a:lnTo>
                    <a:pt x="2914591" y="0"/>
                  </a:lnTo>
                  <a:lnTo>
                    <a:pt x="2914591" y="2748585"/>
                  </a:lnTo>
                  <a:lnTo>
                    <a:pt x="2560378" y="3102798"/>
                  </a:lnTo>
                  <a:lnTo>
                    <a:pt x="1969373" y="2511618"/>
                  </a:lnTo>
                  <a:lnTo>
                    <a:pt x="0" y="542245"/>
                  </a:lnTo>
                  <a:close/>
                </a:path>
              </a:pathLst>
            </a:custGeom>
            <a:solidFill>
              <a:schemeClr val="accent1"/>
            </a:solidFill>
            <a:ln w="9525" cap="flat">
              <a:noFill/>
              <a:prstDash val="solid"/>
              <a:miter/>
            </a:ln>
          </p:spPr>
          <p:txBody>
            <a:bodyPr wrap="square" rtlCol="0" anchor="ctr">
              <a:noAutofit/>
            </a:bodyPr>
            <a:lstStyle/>
            <a:p>
              <a:endParaRPr lang="zh-CN" altLang="en-US" dirty="0">
                <a:cs typeface="+mn-ea"/>
                <a:sym typeface="+mn-lt"/>
              </a:endParaRPr>
            </a:p>
          </p:txBody>
        </p:sp>
        <p:sp>
          <p:nvSpPr>
            <p:cNvPr id="20" name="任意多边形: 形状 19"/>
            <p:cNvSpPr/>
            <p:nvPr userDrawn="1"/>
          </p:nvSpPr>
          <p:spPr>
            <a:xfrm>
              <a:off x="10174095" y="6747"/>
              <a:ext cx="2017905" cy="2206114"/>
            </a:xfrm>
            <a:custGeom>
              <a:avLst/>
              <a:gdLst>
                <a:gd name="connsiteX0" fmla="*/ 542246 w 2017905"/>
                <a:gd name="connsiteY0" fmla="*/ 0 h 2206114"/>
                <a:gd name="connsiteX1" fmla="*/ 659638 w 2017905"/>
                <a:gd name="connsiteY1" fmla="*/ 0 h 2206114"/>
                <a:gd name="connsiteX2" fmla="*/ 117393 w 2017905"/>
                <a:gd name="connsiteY2" fmla="*/ 542245 h 2206114"/>
                <a:gd name="connsiteX3" fmla="*/ 1663692 w 2017905"/>
                <a:gd name="connsiteY3" fmla="*/ 2088721 h 2206114"/>
                <a:gd name="connsiteX4" fmla="*/ 2017905 w 2017905"/>
                <a:gd name="connsiteY4" fmla="*/ 1734508 h 2206114"/>
                <a:gd name="connsiteX5" fmla="*/ 2017905 w 2017905"/>
                <a:gd name="connsiteY5" fmla="*/ 1851901 h 2206114"/>
                <a:gd name="connsiteX6" fmla="*/ 1663692 w 2017905"/>
                <a:gd name="connsiteY6" fmla="*/ 2206114 h 2206114"/>
                <a:gd name="connsiteX7" fmla="*/ 0 w 2017905"/>
                <a:gd name="connsiteY7" fmla="*/ 542245 h 220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7905" h="2206114">
                  <a:moveTo>
                    <a:pt x="542246" y="0"/>
                  </a:moveTo>
                  <a:lnTo>
                    <a:pt x="659638" y="0"/>
                  </a:lnTo>
                  <a:lnTo>
                    <a:pt x="117393" y="542245"/>
                  </a:lnTo>
                  <a:lnTo>
                    <a:pt x="1663692" y="2088721"/>
                  </a:lnTo>
                  <a:lnTo>
                    <a:pt x="2017905" y="1734508"/>
                  </a:lnTo>
                  <a:lnTo>
                    <a:pt x="2017905" y="1851901"/>
                  </a:lnTo>
                  <a:lnTo>
                    <a:pt x="1663692" y="2206114"/>
                  </a:lnTo>
                  <a:lnTo>
                    <a:pt x="0" y="542245"/>
                  </a:lnTo>
                  <a:close/>
                </a:path>
              </a:pathLst>
            </a:custGeom>
            <a:solidFill>
              <a:schemeClr val="bg1"/>
            </a:solidFill>
            <a:ln w="9525" cap="flat">
              <a:noFill/>
              <a:prstDash val="solid"/>
              <a:miter/>
            </a:ln>
          </p:spPr>
          <p:txBody>
            <a:bodyPr wrap="square" rtlCol="0" anchor="ctr">
              <a:noAutofit/>
            </a:bodyPr>
            <a:lstStyle/>
            <a:p>
              <a:endParaRPr lang="zh-CN" altLang="en-US">
                <a:cs typeface="+mn-ea"/>
                <a:sym typeface="+mn-lt"/>
              </a:endParaRPr>
            </a:p>
          </p:txBody>
        </p:sp>
        <p:sp>
          <p:nvSpPr>
            <p:cNvPr id="21" name="任意多边形: 形状 20"/>
            <p:cNvSpPr/>
            <p:nvPr userDrawn="1"/>
          </p:nvSpPr>
          <p:spPr>
            <a:xfrm>
              <a:off x="10619628" y="1208331"/>
              <a:ext cx="1572372" cy="3144744"/>
            </a:xfrm>
            <a:custGeom>
              <a:avLst/>
              <a:gdLst>
                <a:gd name="connsiteX0" fmla="*/ 1572372 w 1572372"/>
                <a:gd name="connsiteY0" fmla="*/ 0 h 3144744"/>
                <a:gd name="connsiteX1" fmla="*/ 1572372 w 1572372"/>
                <a:gd name="connsiteY1" fmla="*/ 117216 h 3144744"/>
                <a:gd name="connsiteX2" fmla="*/ 117218 w 1572372"/>
                <a:gd name="connsiteY2" fmla="*/ 1572370 h 3144744"/>
                <a:gd name="connsiteX3" fmla="*/ 1572372 w 1572372"/>
                <a:gd name="connsiteY3" fmla="*/ 3027360 h 3144744"/>
                <a:gd name="connsiteX4" fmla="*/ 1572372 w 1572372"/>
                <a:gd name="connsiteY4" fmla="*/ 3144744 h 3144744"/>
                <a:gd name="connsiteX5" fmla="*/ 0 w 1572372"/>
                <a:gd name="connsiteY5" fmla="*/ 1572370 h 314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2372" h="3144744">
                  <a:moveTo>
                    <a:pt x="1572372" y="0"/>
                  </a:moveTo>
                  <a:lnTo>
                    <a:pt x="1572372" y="117216"/>
                  </a:lnTo>
                  <a:lnTo>
                    <a:pt x="117218" y="1572370"/>
                  </a:lnTo>
                  <a:lnTo>
                    <a:pt x="1572372" y="3027360"/>
                  </a:lnTo>
                  <a:lnTo>
                    <a:pt x="1572372" y="3144744"/>
                  </a:lnTo>
                  <a:lnTo>
                    <a:pt x="0" y="1572370"/>
                  </a:lnTo>
                  <a:close/>
                </a:path>
              </a:pathLst>
            </a:custGeom>
            <a:solidFill>
              <a:schemeClr val="accent2"/>
            </a:solidFill>
            <a:ln w="9525" cap="flat">
              <a:noFill/>
              <a:prstDash val="solid"/>
              <a:miter/>
            </a:ln>
          </p:spPr>
          <p:txBody>
            <a:bodyPr wrap="square" rtlCol="0" anchor="ctr">
              <a:noAutofit/>
            </a:bodyPr>
            <a:lstStyle/>
            <a:p>
              <a:endParaRPr lang="zh-CN" altLang="en-US">
                <a:cs typeface="+mn-ea"/>
                <a:sym typeface="+mn-lt"/>
              </a:endParaRPr>
            </a:p>
          </p:txBody>
        </p:sp>
      </p:gr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cxnSp>
        <p:nvCxnSpPr>
          <p:cNvPr id="18" name="直接连接符 17"/>
          <p:cNvCxnSpPr/>
          <p:nvPr userDrawn="1"/>
        </p:nvCxnSpPr>
        <p:spPr>
          <a:xfrm>
            <a:off x="0" y="767204"/>
            <a:ext cx="121919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bg>
      <p:bgPr>
        <a:solidFill>
          <a:schemeClr val="bg1"/>
        </a:solidFill>
        <a:effectLst/>
      </p:bgPr>
    </p:bg>
    <p:spTree>
      <p:nvGrpSpPr>
        <p:cNvPr id="1" name=""/>
        <p:cNvGrpSpPr/>
        <p:nvPr/>
      </p:nvGrpSpPr>
      <p:grpSpPr>
        <a:xfrm>
          <a:off x="0" y="0"/>
          <a:ext cx="0" cy="0"/>
          <a:chOff x="0" y="0"/>
          <a:chExt cx="0" cy="0"/>
        </a:xfrm>
      </p:grpSpPr>
      <p:sp>
        <p:nvSpPr>
          <p:cNvPr id="16" name="箭头: 五边形 15"/>
          <p:cNvSpPr/>
          <p:nvPr userDrawn="1"/>
        </p:nvSpPr>
        <p:spPr>
          <a:xfrm flipH="1">
            <a:off x="10921364" y="6397506"/>
            <a:ext cx="1270633" cy="357242"/>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AFA6"/>
              </a:solidFill>
            </a:endParaRPr>
          </a:p>
        </p:txBody>
      </p:sp>
      <p:sp>
        <p:nvSpPr>
          <p:cNvPr id="17" name="Shape 13"/>
          <p:cNvSpPr txBox="1"/>
          <p:nvPr userDrawn="1"/>
        </p:nvSpPr>
        <p:spPr>
          <a:xfrm>
            <a:off x="11008324" y="6437637"/>
            <a:ext cx="1096712" cy="276981"/>
          </a:xfrm>
          <a:prstGeom prst="rect">
            <a:avLst/>
          </a:prstGeom>
          <a:noFill/>
          <a:ln>
            <a:noFill/>
          </a:ln>
        </p:spPr>
        <p:txBody>
          <a:bodyPr lIns="91413" tIns="45700" rIns="91413" bIns="45700" anchor="ctr" anchorCtr="0">
            <a:noAutofit/>
          </a:bodyPr>
          <a:lstStyle/>
          <a:p>
            <a:pPr marL="0" marR="0" lvl="0" indent="0" algn="ctr" rtl="0">
              <a:spcBef>
                <a:spcPts val="0"/>
              </a:spcBef>
              <a:buSzPct val="25000"/>
              <a:buNone/>
            </a:pPr>
            <a:r>
              <a:rPr lang="zh-CN" altLang="en-US" sz="1100" b="0" i="0" u="none" strike="noStrike" cap="none" spc="0" baseline="0" dirty="0">
                <a:solidFill>
                  <a:schemeClr val="tx1"/>
                </a:solidFill>
                <a:latin typeface="+mj-lt"/>
                <a:ea typeface="Lato"/>
                <a:cs typeface="Lato"/>
                <a:sym typeface="Lato"/>
              </a:rPr>
              <a:t>第 </a:t>
            </a:r>
            <a:fld id="{00000000-1234-1234-1234-123412341234}" type="slidenum">
              <a:rPr lang="en-US" sz="1100" b="0" i="0" u="none" strike="noStrike" cap="none" spc="0" baseline="0" smtClean="0">
                <a:solidFill>
                  <a:schemeClr val="tx1"/>
                </a:solidFill>
                <a:latin typeface="+mj-lt"/>
                <a:ea typeface="Lato"/>
                <a:cs typeface="Lato"/>
                <a:sym typeface="Lato"/>
              </a:rPr>
            </a:fld>
            <a:r>
              <a:rPr lang="en-US" sz="1100" b="0" i="0" u="none" strike="noStrike" cap="none" spc="0" baseline="0" dirty="0">
                <a:solidFill>
                  <a:schemeClr val="tx1"/>
                </a:solidFill>
                <a:latin typeface="+mj-lt"/>
                <a:ea typeface="Lato"/>
                <a:cs typeface="Lato"/>
                <a:sym typeface="Lato"/>
              </a:rPr>
              <a:t> </a:t>
            </a:r>
            <a:r>
              <a:rPr lang="zh-CN" altLang="en-US" sz="1100" b="0" i="0" u="none" strike="noStrike" cap="none" spc="0" baseline="0" dirty="0">
                <a:solidFill>
                  <a:schemeClr val="tx1"/>
                </a:solidFill>
                <a:latin typeface="+mj-lt"/>
                <a:ea typeface="Lato"/>
                <a:cs typeface="Lato"/>
                <a:sym typeface="Lato"/>
              </a:rPr>
              <a:t>页</a:t>
            </a:r>
            <a:endParaRPr lang="en-US" sz="1100" b="0" i="0" u="none" strike="noStrike" cap="none" spc="0" baseline="0" dirty="0">
              <a:solidFill>
                <a:schemeClr val="tx1"/>
              </a:solidFill>
              <a:latin typeface="+mj-lt"/>
              <a:ea typeface="Lato"/>
              <a:cs typeface="Lato"/>
              <a:sym typeface="Lato"/>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mc:Choice xmlns:p14="http://schemas.microsoft.com/office/powerpoint/2010/main" Requires="p14">
      <p:transition spd="med" p14:dur="699"/>
    </mc:Choice>
    <mc:Fallback>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p:cNvSpPr/>
          <p:nvPr/>
        </p:nvSpPr>
        <p:spPr>
          <a:xfrm>
            <a:off x="1614215" y="2844225"/>
            <a:ext cx="8963569" cy="583565"/>
          </a:xfrm>
          <a:prstGeom prst="rect">
            <a:avLst/>
          </a:prstGeom>
          <a:effectLst/>
        </p:spPr>
        <p:txBody>
          <a:bodyPr wrap="square">
            <a:spAutoFit/>
          </a:bodyPr>
          <a:lstStyle/>
          <a:p>
            <a:pPr algn="ctr"/>
            <a:r>
              <a:rPr lang="zh-CN" altLang="en-US" sz="3200" b="1" spc="300"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组会</a:t>
            </a:r>
            <a:r>
              <a:rPr lang="zh-CN" altLang="en-US" sz="3200" b="1" spc="300"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汇报</a:t>
            </a:r>
            <a:endParaRPr lang="zh-CN" altLang="en-US" sz="3200" b="1" spc="300"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
        <p:nvSpPr>
          <p:cNvPr id="7" name="文本框 6"/>
          <p:cNvSpPr txBox="1"/>
          <p:nvPr/>
        </p:nvSpPr>
        <p:spPr>
          <a:xfrm>
            <a:off x="2930077" y="5501105"/>
            <a:ext cx="6331843" cy="645160"/>
          </a:xfrm>
          <a:prstGeom prst="rect">
            <a:avLst/>
          </a:prstGeom>
          <a:noFill/>
        </p:spPr>
        <p:txBody>
          <a:bodyPr wrap="square">
            <a:spAutoFit/>
          </a:bodyPr>
          <a:lstStyle/>
          <a:p>
            <a:pPr algn="ctr"/>
            <a:r>
              <a:rPr lang="zh-CN" altLang="en-US"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材料科学与光电技术学院</a:t>
            </a:r>
            <a:br>
              <a:rPr lang="en-US" altLang="zh-CN"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br>
            <a:r>
              <a:rPr lang="zh-CN" altLang="en-US"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rPr>
              <a:t>李增圣</a:t>
            </a:r>
            <a:endParaRPr lang="zh-CN" altLang="en-US" dirty="0">
              <a:solidFill>
                <a:srgbClr val="004492"/>
              </a:solidFill>
              <a:latin typeface="Arial" panose="020B0604020202090204" pitchFamily="34" charset="0"/>
              <a:ea typeface="微软雅黑" panose="020B0503020204020204" pitchFamily="34" charset="-122"/>
              <a:cs typeface="+mn-ea"/>
              <a:sym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descr="iShot_2025-02-06_09.52.02"/>
          <p:cNvPicPr>
            <a:picLocks noChangeAspect="1"/>
          </p:cNvPicPr>
          <p:nvPr/>
        </p:nvPicPr>
        <p:blipFill>
          <a:blip r:embed="rId2"/>
          <a:stretch>
            <a:fillRect/>
          </a:stretch>
        </p:blipFill>
        <p:spPr>
          <a:xfrm>
            <a:off x="385445" y="955675"/>
            <a:ext cx="6101715" cy="5245100"/>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5" name="文本框 4"/>
          <p:cNvSpPr txBox="1"/>
          <p:nvPr/>
        </p:nvSpPr>
        <p:spPr>
          <a:xfrm>
            <a:off x="6759575" y="2496820"/>
            <a:ext cx="5080000" cy="2486660"/>
          </a:xfrm>
          <a:prstGeom prst="rect">
            <a:avLst/>
          </a:prstGeom>
        </p:spPr>
        <p:txBody>
          <a:bodyPr>
            <a:noAutofit/>
          </a:bodyPr>
          <a:p>
            <a:pPr indent="0" fontAlgn="auto">
              <a:lnSpc>
                <a:spcPct val="150000"/>
              </a:lnSpc>
            </a:pPr>
            <a:r>
              <a:rPr lang="zh-CN" altLang="en-US" b="1" i="0">
                <a:solidFill>
                  <a:srgbClr val="333333"/>
                </a:solidFill>
                <a:latin typeface="宋体" charset="0"/>
                <a:ea typeface="宋体" charset="0"/>
                <a:cs typeface="宋体" charset="0"/>
              </a:rPr>
              <a:t>系统动力学控制：</a:t>
            </a:r>
            <a:r>
              <a:rPr lang="zh-CN" altLang="en-US" b="0" i="0">
                <a:solidFill>
                  <a:srgbClr val="333333"/>
                </a:solidFill>
                <a:latin typeface="宋体" charset="0"/>
                <a:ea typeface="宋体" charset="0"/>
                <a:cs typeface="宋体" charset="0"/>
              </a:rPr>
              <a:t>实时控制机器人，模型预测控制（</a:t>
            </a:r>
            <a:r>
              <a:rPr lang="en-US" altLang="zh-CN" b="0" i="0">
                <a:solidFill>
                  <a:srgbClr val="333333"/>
                </a:solidFill>
                <a:latin typeface="宋体" charset="0"/>
                <a:ea typeface="宋体" charset="0"/>
                <a:cs typeface="宋体" charset="0"/>
              </a:rPr>
              <a:t>MPC</a:t>
            </a:r>
            <a:r>
              <a:rPr lang="zh-CN" altLang="en-US" b="0" i="0">
                <a:solidFill>
                  <a:srgbClr val="333333"/>
                </a:solidFill>
                <a:latin typeface="宋体" charset="0"/>
                <a:ea typeface="宋体" charset="0"/>
                <a:cs typeface="宋体" charset="0"/>
              </a:rPr>
              <a:t>）框架中，控制动作是基于系统动态的预测模型得出的。在控制</a:t>
            </a:r>
            <a:r>
              <a:rPr lang="zh-CN" altLang="en-US" b="0" i="0">
                <a:solidFill>
                  <a:srgbClr val="333333"/>
                </a:solidFill>
                <a:latin typeface="宋体" charset="0"/>
                <a:ea typeface="宋体" charset="0"/>
                <a:cs typeface="宋体" charset="0"/>
              </a:rPr>
              <a:t>机器人运动任务中，</a:t>
            </a:r>
            <a:r>
              <a:rPr lang="en-US" altLang="zh-CN" b="0" i="0">
                <a:solidFill>
                  <a:srgbClr val="333333"/>
                </a:solidFill>
                <a:latin typeface="宋体" charset="0"/>
                <a:ea typeface="宋体" charset="0"/>
                <a:cs typeface="宋体" charset="0"/>
              </a:rPr>
              <a:t>RC</a:t>
            </a:r>
            <a:r>
              <a:rPr lang="zh-CN" altLang="en-US" b="0" i="0">
                <a:solidFill>
                  <a:srgbClr val="333333"/>
                </a:solidFill>
                <a:latin typeface="宋体" charset="0"/>
                <a:ea typeface="宋体" charset="0"/>
                <a:cs typeface="宋体" charset="0"/>
              </a:rPr>
              <a:t>通过学习反馈机器人关节的连续扭矩，使机器人接近目标位置。</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6_09.52.16"/>
          <p:cNvPicPr>
            <a:picLocks noChangeAspect="1"/>
          </p:cNvPicPr>
          <p:nvPr/>
        </p:nvPicPr>
        <p:blipFill>
          <a:blip r:embed="rId2"/>
          <a:stretch>
            <a:fillRect/>
          </a:stretch>
        </p:blipFill>
        <p:spPr>
          <a:xfrm>
            <a:off x="317500" y="915670"/>
            <a:ext cx="6725920" cy="5026660"/>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4" name="文本框 3"/>
          <p:cNvSpPr txBox="1"/>
          <p:nvPr/>
        </p:nvSpPr>
        <p:spPr>
          <a:xfrm>
            <a:off x="6848475" y="2141855"/>
            <a:ext cx="5080000" cy="1287145"/>
          </a:xfrm>
          <a:prstGeom prst="rect">
            <a:avLst/>
          </a:prstGeom>
        </p:spPr>
        <p:txBody>
          <a:bodyPr>
            <a:noAutofit/>
          </a:bodyPr>
          <a:p>
            <a:pPr indent="0" fontAlgn="auto">
              <a:lnSpc>
                <a:spcPct val="150000"/>
              </a:lnSpc>
            </a:pPr>
            <a:r>
              <a:rPr lang="zh-CN" altLang="en-US" b="1" i="0">
                <a:solidFill>
                  <a:srgbClr val="333333"/>
                </a:solidFill>
                <a:latin typeface="Open Sans"/>
                <a:ea typeface="Open Sans"/>
              </a:rPr>
              <a:t>偏微分方程（</a:t>
            </a:r>
            <a:r>
              <a:rPr lang="en-US" altLang="zh-CN" b="1" i="0">
                <a:solidFill>
                  <a:srgbClr val="333333"/>
                </a:solidFill>
                <a:latin typeface="Open Sans"/>
                <a:ea typeface="Open Sans"/>
              </a:rPr>
              <a:t>PDE</a:t>
            </a:r>
            <a:r>
              <a:rPr lang="zh-CN" altLang="en-US" b="1" i="0">
                <a:solidFill>
                  <a:srgbClr val="333333"/>
                </a:solidFill>
                <a:latin typeface="Open Sans"/>
                <a:ea typeface="Open Sans"/>
              </a:rPr>
              <a:t>）计算：</a:t>
            </a:r>
            <a:r>
              <a:rPr lang="zh-CN" altLang="en-US" b="0" i="0">
                <a:solidFill>
                  <a:srgbClr val="333333"/>
                </a:solidFill>
                <a:latin typeface="Open Sans"/>
                <a:ea typeface="Open Sans"/>
              </a:rPr>
              <a:t>例如，</a:t>
            </a:r>
            <a:r>
              <a:rPr lang="en-US" altLang="zh-CN" b="0" i="0">
                <a:solidFill>
                  <a:srgbClr val="333333"/>
                </a:solidFill>
                <a:latin typeface="Open Sans"/>
                <a:ea typeface="Open Sans"/>
              </a:rPr>
              <a:t>Kuramoto-Sivashinsky</a:t>
            </a:r>
            <a:r>
              <a:rPr lang="zh-CN" altLang="en-US" b="0" i="0">
                <a:solidFill>
                  <a:srgbClr val="333333"/>
                </a:solidFill>
                <a:latin typeface="Open Sans"/>
                <a:ea typeface="Open Sans"/>
              </a:rPr>
              <a:t>方程的快速模拟，</a:t>
            </a:r>
            <a:r>
              <a:rPr lang="en-US" altLang="zh-CN" b="0" i="0">
                <a:solidFill>
                  <a:srgbClr val="333333"/>
                </a:solidFill>
                <a:latin typeface="Open Sans"/>
                <a:ea typeface="Open Sans"/>
              </a:rPr>
              <a:t>RC</a:t>
            </a:r>
            <a:r>
              <a:rPr lang="zh-CN" altLang="en-US" b="0" i="0">
                <a:solidFill>
                  <a:srgbClr val="333333"/>
                </a:solidFill>
                <a:latin typeface="Open Sans"/>
                <a:ea typeface="Open Sans"/>
              </a:rPr>
              <a:t>可以用于将系统的状态演化到时间方向。</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19.55.04"/>
          <p:cNvPicPr>
            <a:picLocks noChangeAspect="1"/>
          </p:cNvPicPr>
          <p:nvPr/>
        </p:nvPicPr>
        <p:blipFill>
          <a:blip r:embed="rId2"/>
          <a:stretch>
            <a:fillRect/>
          </a:stretch>
        </p:blipFill>
        <p:spPr>
          <a:xfrm>
            <a:off x="363855" y="1118870"/>
            <a:ext cx="5544185" cy="4886960"/>
          </a:xfrm>
          <a:prstGeom prst="rect">
            <a:avLst/>
          </a:prstGeom>
        </p:spPr>
      </p:pic>
      <p:sp>
        <p:nvSpPr>
          <p:cNvPr id="4" name="文本框 3"/>
          <p:cNvSpPr txBox="1"/>
          <p:nvPr/>
        </p:nvSpPr>
        <p:spPr>
          <a:xfrm>
            <a:off x="363855" y="181610"/>
            <a:ext cx="5731510" cy="521970"/>
          </a:xfrm>
          <a:prstGeom prst="rect">
            <a:avLst/>
          </a:prstGeom>
        </p:spPr>
        <p:txBody>
          <a:bodyPr wrap="square">
            <a:spAutoFit/>
          </a:bodyPr>
          <a:p>
            <a:pPr marL="0" indent="0">
              <a:spcAft>
                <a:spcPct val="60000"/>
              </a:spcAft>
            </a:pPr>
            <a:r>
              <a:rPr lang="zh-CN" altLang="en-US" sz="2800" b="1" i="0">
                <a:solidFill>
                  <a:srgbClr val="333333"/>
                </a:solidFill>
                <a:latin typeface="Open Sans"/>
                <a:ea typeface="Open Sans"/>
              </a:rPr>
              <a:t>储池计算发展的机遇和技术挑战</a:t>
            </a:r>
            <a:endParaRPr lang="zh-CN" altLang="en-US" sz="2800" b="1" i="0">
              <a:solidFill>
                <a:srgbClr val="333333"/>
              </a:solidFill>
              <a:latin typeface="Open Sans"/>
              <a:ea typeface="Open Sans"/>
            </a:endParaRPr>
          </a:p>
        </p:txBody>
      </p:sp>
      <p:sp>
        <p:nvSpPr>
          <p:cNvPr id="5" name="文本框 4"/>
          <p:cNvSpPr txBox="1"/>
          <p:nvPr/>
        </p:nvSpPr>
        <p:spPr>
          <a:xfrm>
            <a:off x="6295390" y="1118870"/>
            <a:ext cx="5544185" cy="5272405"/>
          </a:xfrm>
          <a:prstGeom prst="rect">
            <a:avLst/>
          </a:prstGeom>
        </p:spPr>
        <p:txBody>
          <a:bodyPr wrap="square">
            <a:spAutoFit/>
          </a:bodyPr>
          <a:p>
            <a:pPr marL="0" indent="0">
              <a:spcBef>
                <a:spcPts val="800"/>
              </a:spcBef>
              <a:spcAft>
                <a:spcPts val="800"/>
              </a:spcAft>
            </a:pPr>
            <a:r>
              <a:rPr lang="en-US" altLang="zh-CN" b="1" i="0">
                <a:solidFill>
                  <a:srgbClr val="333333"/>
                </a:solidFill>
                <a:latin typeface="Open Sans"/>
                <a:ea typeface="Open Sans"/>
              </a:rPr>
              <a:t>6G </a:t>
            </a:r>
            <a:r>
              <a:rPr lang="zh-CN" altLang="en-US" b="1" i="0">
                <a:solidFill>
                  <a:srgbClr val="333333"/>
                </a:solidFill>
                <a:latin typeface="Open Sans"/>
                <a:ea typeface="Open Sans"/>
              </a:rPr>
              <a:t>通信：</a:t>
            </a:r>
            <a:r>
              <a:rPr lang="en-US" altLang="zh-CN" b="0" i="0">
                <a:solidFill>
                  <a:srgbClr val="333333"/>
                </a:solidFill>
                <a:latin typeface="Open Sans"/>
                <a:ea typeface="Open Sans"/>
              </a:rPr>
              <a:t>RC</a:t>
            </a:r>
            <a:r>
              <a:rPr lang="zh-CN" altLang="en-US" b="0" i="0">
                <a:solidFill>
                  <a:srgbClr val="333333"/>
                </a:solidFill>
                <a:latin typeface="Open Sans"/>
                <a:ea typeface="Open Sans"/>
              </a:rPr>
              <a:t>可以通过对信道状态信息的动态估计与识别，通过预测信道变化来实现主动信号处理，实现低延迟、高可靠的网络连接</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下一代光网络：</a:t>
            </a:r>
            <a:r>
              <a:rPr lang="zh-CN" altLang="en-US" b="0" i="0">
                <a:solidFill>
                  <a:srgbClr val="333333"/>
                </a:solidFill>
                <a:latin typeface="Open Sans"/>
                <a:ea typeface="Open Sans"/>
              </a:rPr>
              <a:t>硅光子学集成</a:t>
            </a:r>
            <a:r>
              <a:rPr lang="en-US" altLang="zh-CN" b="0" i="0">
                <a:solidFill>
                  <a:srgbClr val="333333"/>
                </a:solidFill>
                <a:latin typeface="Open Sans"/>
                <a:ea typeface="Open Sans"/>
              </a:rPr>
              <a:t>RC</a:t>
            </a:r>
            <a:r>
              <a:rPr lang="zh-CN" altLang="en-US" b="0" i="0">
                <a:solidFill>
                  <a:srgbClr val="333333"/>
                </a:solidFill>
                <a:latin typeface="Open Sans"/>
                <a:ea typeface="Open Sans"/>
              </a:rPr>
              <a:t>系统作为光子神经网络，实现端到端的全光信号处理，几乎没有功耗和时间延迟。</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物联网（</a:t>
            </a:r>
            <a:r>
              <a:rPr lang="en-US" altLang="zh-CN" b="1" i="0">
                <a:solidFill>
                  <a:srgbClr val="333333"/>
                </a:solidFill>
                <a:latin typeface="Open Sans"/>
                <a:ea typeface="Open Sans"/>
              </a:rPr>
              <a:t>IoT</a:t>
            </a:r>
            <a:r>
              <a:rPr lang="zh-CN" altLang="en-US" b="1" i="0">
                <a:solidFill>
                  <a:srgbClr val="333333"/>
                </a:solidFill>
                <a:latin typeface="Open Sans"/>
                <a:ea typeface="Open Sans"/>
              </a:rPr>
              <a:t>）：</a:t>
            </a:r>
            <a:r>
              <a:rPr lang="en-US" altLang="zh-CN" b="0" i="0">
                <a:solidFill>
                  <a:srgbClr val="333333"/>
                </a:solidFill>
                <a:latin typeface="Open Sans"/>
                <a:ea typeface="Open Sans"/>
              </a:rPr>
              <a:t>RC</a:t>
            </a:r>
            <a:r>
              <a:rPr lang="zh-CN" altLang="en-US" b="0" i="0">
                <a:solidFill>
                  <a:srgbClr val="333333"/>
                </a:solidFill>
                <a:latin typeface="Open Sans"/>
                <a:ea typeface="Open Sans"/>
              </a:rPr>
              <a:t>系统的轻量化和动态可控特性使其在处理</a:t>
            </a:r>
            <a:r>
              <a:rPr lang="en-US" altLang="zh-CN" b="0" i="0">
                <a:solidFill>
                  <a:srgbClr val="333333"/>
                </a:solidFill>
                <a:latin typeface="Open Sans"/>
                <a:ea typeface="Open Sans"/>
              </a:rPr>
              <a:t>IoT</a:t>
            </a:r>
            <a:r>
              <a:rPr lang="zh-CN" altLang="en-US" b="0" i="0">
                <a:solidFill>
                  <a:srgbClr val="333333"/>
                </a:solidFill>
                <a:latin typeface="Open Sans"/>
                <a:ea typeface="Open Sans"/>
              </a:rPr>
              <a:t>端数据和实现边缘计算方面具备明显优势</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绿色数据中心：</a:t>
            </a:r>
            <a:r>
              <a:rPr lang="en-US" altLang="zh-CN" b="0" i="0">
                <a:solidFill>
                  <a:srgbClr val="333333"/>
                </a:solidFill>
                <a:latin typeface="Open Sans"/>
                <a:ea typeface="Open Sans"/>
              </a:rPr>
              <a:t>RC</a:t>
            </a:r>
            <a:r>
              <a:rPr lang="zh-CN" altLang="en-US" b="0" i="0">
                <a:solidFill>
                  <a:srgbClr val="333333"/>
                </a:solidFill>
                <a:latin typeface="Open Sans"/>
                <a:ea typeface="Open Sans"/>
              </a:rPr>
              <a:t>通过集成硅光子学上的全光信号处理来减少数据传输中光模块的能耗</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智能机器人：</a:t>
            </a:r>
            <a:r>
              <a:rPr lang="en-US" altLang="zh-CN" b="0" i="0">
                <a:solidFill>
                  <a:srgbClr val="333333"/>
                </a:solidFill>
                <a:latin typeface="Open Sans"/>
                <a:ea typeface="Open Sans"/>
              </a:rPr>
              <a:t>RC</a:t>
            </a:r>
            <a:r>
              <a:rPr lang="zh-CN" altLang="en-US" b="0" i="0">
                <a:solidFill>
                  <a:srgbClr val="333333"/>
                </a:solidFill>
                <a:latin typeface="Open Sans"/>
                <a:ea typeface="Open Sans"/>
              </a:rPr>
              <a:t>轻量化和动态控制能力满足智能机器人自适应、低能耗的特性</a:t>
            </a:r>
            <a:endParaRPr lang="zh-CN" altLang="en-US" b="0" i="0">
              <a:solidFill>
                <a:srgbClr val="333333"/>
              </a:solidFill>
              <a:latin typeface="Open Sans"/>
              <a:ea typeface="Open Sans"/>
            </a:endParaRPr>
          </a:p>
          <a:p>
            <a:pPr marL="0" indent="0">
              <a:spcBef>
                <a:spcPts val="800"/>
              </a:spcBef>
              <a:spcAft>
                <a:spcPts val="800"/>
              </a:spcAft>
            </a:pPr>
            <a:r>
              <a:rPr lang="zh-CN" altLang="en-US" b="1" i="0">
                <a:solidFill>
                  <a:srgbClr val="333333"/>
                </a:solidFill>
                <a:latin typeface="Open Sans"/>
                <a:ea typeface="Open Sans"/>
              </a:rPr>
              <a:t>面向科学与数字孪生的</a:t>
            </a:r>
            <a:r>
              <a:rPr lang="en-US" altLang="zh-CN" b="1" i="0">
                <a:solidFill>
                  <a:srgbClr val="333333"/>
                </a:solidFill>
                <a:latin typeface="Open Sans"/>
                <a:ea typeface="Open Sans"/>
              </a:rPr>
              <a:t>AI</a:t>
            </a:r>
            <a:r>
              <a:rPr lang="zh-CN" altLang="en-US" b="0" i="0">
                <a:solidFill>
                  <a:srgbClr val="333333"/>
                </a:solidFill>
                <a:latin typeface="Open Sans"/>
                <a:ea typeface="Open Sans"/>
              </a:rPr>
              <a:t>：</a:t>
            </a:r>
            <a:r>
              <a:rPr lang="en-US" altLang="zh-CN" b="0" i="0">
                <a:solidFill>
                  <a:srgbClr val="333333"/>
                </a:solidFill>
                <a:latin typeface="Open Sans"/>
                <a:ea typeface="Open Sans"/>
              </a:rPr>
              <a:t>RC</a:t>
            </a:r>
            <a:r>
              <a:rPr lang="zh-CN" altLang="en-US" b="0" i="0">
                <a:solidFill>
                  <a:srgbClr val="333333"/>
                </a:solidFill>
                <a:latin typeface="Open Sans"/>
                <a:ea typeface="Open Sans"/>
              </a:rPr>
              <a:t>在提供动态建模框架方面具有潜力</a:t>
            </a:r>
            <a:endParaRPr lang="zh-CN" altLang="en-US"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owerpoint template design by DAJU_PPT正版来源小红书大橘PPT微信DAJU_PPT请勿抄袭搬运！盗版必究！"/>
          <p:cNvSpPr/>
          <p:nvPr/>
        </p:nvSpPr>
        <p:spPr>
          <a:xfrm>
            <a:off x="1983105" y="3075057"/>
            <a:ext cx="8225790" cy="707886"/>
          </a:xfrm>
          <a:prstGeom prst="rect">
            <a:avLst/>
          </a:prstGeom>
          <a:effectLst/>
        </p:spPr>
        <p:txBody>
          <a:bodyPr wrap="square">
            <a:spAutoFit/>
          </a:bodyPr>
          <a:lstStyle/>
          <a:p>
            <a:pPr algn="ctr"/>
            <a:r>
              <a:rPr lang="en-US" altLang="zh-CN" sz="4000" b="1" spc="300" dirty="0">
                <a:solidFill>
                  <a:schemeClr val="accent2"/>
                </a:solidFill>
                <a:latin typeface="Arial" panose="020B0604020202090204" pitchFamily="34" charset="0"/>
                <a:ea typeface="微软雅黑" panose="020B0503020204020204" pitchFamily="34" charset="-122"/>
                <a:cs typeface="+mn-ea"/>
                <a:sym typeface="Arial" panose="020B0604020202090204" pitchFamily="34" charset="0"/>
              </a:rPr>
              <a:t>— THANKS —</a:t>
            </a:r>
            <a:endParaRPr lang="zh-CN" altLang="en-US" sz="4000" b="1" spc="300" dirty="0">
              <a:solidFill>
                <a:schemeClr val="accent2"/>
              </a:solidFill>
              <a:latin typeface="Arial" panose="020B0604020202090204" pitchFamily="34" charset="0"/>
              <a:ea typeface="微软雅黑" panose="020B0503020204020204" pitchFamily="34" charset="-122"/>
              <a:cs typeface="+mn-ea"/>
              <a:sym typeface="Arial" panose="020B0604020202090204" pitchFamily="34" charset="0"/>
            </a:endParaRPr>
          </a:p>
        </p:txBody>
      </p:sp>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7488" y="710564"/>
            <a:ext cx="2660242" cy="5578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descr="iShot_2025-01-30_19.58.07"/>
          <p:cNvPicPr>
            <a:picLocks noChangeAspect="1"/>
          </p:cNvPicPr>
          <p:nvPr/>
        </p:nvPicPr>
        <p:blipFill>
          <a:blip r:embed="rId2"/>
          <a:stretch>
            <a:fillRect/>
          </a:stretch>
        </p:blipFill>
        <p:spPr>
          <a:xfrm>
            <a:off x="267335" y="858520"/>
            <a:ext cx="11657965" cy="4444365"/>
          </a:xfrm>
          <a:prstGeom prst="rect">
            <a:avLst/>
          </a:prstGeom>
        </p:spPr>
      </p:pic>
      <p:sp>
        <p:nvSpPr>
          <p:cNvPr id="3" name="文本框 2"/>
          <p:cNvSpPr txBox="1"/>
          <p:nvPr/>
        </p:nvSpPr>
        <p:spPr>
          <a:xfrm>
            <a:off x="266700" y="5421630"/>
            <a:ext cx="11572240" cy="645160"/>
          </a:xfrm>
          <a:prstGeom prst="rect">
            <a:avLst/>
          </a:prstGeom>
        </p:spPr>
        <p:txBody>
          <a:bodyPr wrap="square">
            <a:spAutoFit/>
          </a:bodyPr>
          <a:p>
            <a:pPr marL="0" indent="0"/>
            <a:r>
              <a:rPr lang="zh-CN" altLang="en-US" b="0" i="0">
                <a:solidFill>
                  <a:srgbClr val="333333"/>
                </a:solidFill>
                <a:latin typeface="宋体" charset="0"/>
                <a:ea typeface="宋体" charset="0"/>
              </a:rPr>
              <a:t>储池计算</a:t>
            </a:r>
            <a:r>
              <a:rPr lang="en-US" altLang="zh-CN" b="0" i="0">
                <a:solidFill>
                  <a:srgbClr val="333333"/>
                </a:solidFill>
                <a:latin typeface="宋体" charset="0"/>
                <a:ea typeface="宋体" charset="0"/>
              </a:rPr>
              <a:t>：</a:t>
            </a:r>
            <a:r>
              <a:rPr lang="zh-CN" altLang="en-US" b="0" i="0">
                <a:solidFill>
                  <a:srgbClr val="333333"/>
                </a:solidFill>
                <a:latin typeface="宋体" charset="0"/>
                <a:ea typeface="宋体" charset="0"/>
              </a:rPr>
              <a:t>利用动力系统作为储池自适应学习复杂时间序列中的时空特征和隐藏模式。该论文介绍了储池计算的数学理论，算法设计和实验实现，大规模工业储池计算的机遇和挑战</a:t>
            </a:r>
            <a:endParaRPr lang="zh-CN" altLang="en-US" b="0" i="0">
              <a:solidFill>
                <a:srgbClr val="333333"/>
              </a:solidFill>
              <a:latin typeface="宋体" charset="0"/>
              <a:ea typeface="宋体" charset="0"/>
            </a:endParaRPr>
          </a:p>
        </p:txBody>
      </p:sp>
      <p:sp>
        <p:nvSpPr>
          <p:cNvPr id="5" name="文本框 4"/>
          <p:cNvSpPr txBox="1"/>
          <p:nvPr/>
        </p:nvSpPr>
        <p:spPr>
          <a:xfrm>
            <a:off x="267335" y="181610"/>
            <a:ext cx="6911340" cy="521970"/>
          </a:xfrm>
          <a:prstGeom prst="rect">
            <a:avLst/>
          </a:prstGeom>
        </p:spPr>
        <p:txBody>
          <a:bodyPr wrap="square">
            <a:spAutoFit/>
          </a:bodyPr>
          <a:p>
            <a:pPr marL="0" indent="0">
              <a:spcAft>
                <a:spcPct val="60000"/>
              </a:spcAft>
            </a:pPr>
            <a:r>
              <a:rPr lang="zh-CN" altLang="en-US" sz="2800" b="1" i="0">
                <a:solidFill>
                  <a:srgbClr val="333333"/>
                </a:solidFill>
                <a:latin typeface="Open Sans"/>
                <a:ea typeface="Open Sans"/>
              </a:rPr>
              <a:t>储池计算未来的新机遇和挑战 哈工深黄灿</a:t>
            </a:r>
            <a:endParaRPr lang="zh-CN" altLang="en-US" sz="2800" b="1"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4" name="图片 3"/>
          <p:cNvPicPr>
            <a:picLocks noChangeAspect="1"/>
          </p:cNvPicPr>
          <p:nvPr/>
        </p:nvPicPr>
        <p:blipFill>
          <a:blip r:embed="rId2"/>
          <a:stretch>
            <a:fillRect/>
          </a:stretch>
        </p:blipFill>
        <p:spPr>
          <a:xfrm>
            <a:off x="1378585" y="833120"/>
            <a:ext cx="9330055" cy="4067175"/>
          </a:xfrm>
          <a:prstGeom prst="rect">
            <a:avLst/>
          </a:prstGeom>
        </p:spPr>
      </p:pic>
      <p:sp>
        <p:nvSpPr>
          <p:cNvPr id="5" name="文本框 4"/>
          <p:cNvSpPr txBox="1"/>
          <p:nvPr/>
        </p:nvSpPr>
        <p:spPr>
          <a:xfrm>
            <a:off x="248920" y="5029835"/>
            <a:ext cx="11590020" cy="1609725"/>
          </a:xfrm>
          <a:prstGeom prst="rect">
            <a:avLst/>
          </a:prstGeom>
        </p:spPr>
        <p:txBody>
          <a:bodyPr wrap="square">
            <a:spAutoFit/>
          </a:bodyPr>
          <a:p>
            <a:pPr marL="0" indent="0">
              <a:spcBef>
                <a:spcPts val="800"/>
              </a:spcBef>
              <a:spcAft>
                <a:spcPts val="800"/>
              </a:spcAft>
            </a:pPr>
            <a:r>
              <a:rPr lang="en-US" altLang="zh-CN" b="0" i="0">
                <a:solidFill>
                  <a:srgbClr val="333333"/>
                </a:solidFill>
                <a:latin typeface="宋体" charset="0"/>
                <a:ea typeface="宋体" charset="0"/>
                <a:cs typeface="宋体" charset="0"/>
              </a:rPr>
              <a:t>DL</a:t>
            </a:r>
            <a:r>
              <a:rPr lang="zh-CN" altLang="en-US" b="0" i="0">
                <a:solidFill>
                  <a:srgbClr val="333333"/>
                </a:solidFill>
                <a:latin typeface="宋体" charset="0"/>
                <a:ea typeface="宋体" charset="0"/>
                <a:cs typeface="宋体" charset="0"/>
              </a:rPr>
              <a:t>所有连接都是可训练的</a:t>
            </a:r>
            <a:r>
              <a:rPr lang="en-US" altLang="zh-CN" b="0" i="0">
                <a:solidFill>
                  <a:srgbClr val="333333"/>
                </a:solidFill>
                <a:latin typeface="宋体" charset="0"/>
                <a:ea typeface="宋体" charset="0"/>
                <a:cs typeface="宋体" charset="0"/>
              </a:rPr>
              <a:t>，RC</a:t>
            </a:r>
            <a:r>
              <a:rPr lang="zh-CN" altLang="en-US" b="0" i="0">
                <a:solidFill>
                  <a:srgbClr val="333333"/>
                </a:solidFill>
                <a:latin typeface="宋体" charset="0"/>
                <a:ea typeface="宋体" charset="0"/>
                <a:cs typeface="宋体" charset="0"/>
              </a:rPr>
              <a:t>只有输出层的权重是可训练的，其他神经元之间的连接一旦生成就固定下来。</a:t>
            </a:r>
            <a:r>
              <a:rPr lang="en-US" altLang="zh-CN" b="0" i="0">
                <a:solidFill>
                  <a:srgbClr val="333333"/>
                </a:solidFill>
                <a:latin typeface="宋体" charset="0"/>
                <a:ea typeface="宋体" charset="0"/>
                <a:cs typeface="宋体" charset="0"/>
              </a:rPr>
              <a:t>RC</a:t>
            </a:r>
            <a:r>
              <a:rPr lang="zh-CN" altLang="en-US" b="0" i="0">
                <a:solidFill>
                  <a:srgbClr val="333333"/>
                </a:solidFill>
                <a:latin typeface="宋体" charset="0"/>
                <a:ea typeface="宋体" charset="0"/>
                <a:cs typeface="宋体" charset="0"/>
              </a:rPr>
              <a:t>比</a:t>
            </a:r>
            <a:r>
              <a:rPr lang="en-US" altLang="zh-CN" b="0" i="0">
                <a:solidFill>
                  <a:srgbClr val="333333"/>
                </a:solidFill>
                <a:latin typeface="宋体" charset="0"/>
                <a:ea typeface="宋体" charset="0"/>
                <a:cs typeface="宋体" charset="0"/>
              </a:rPr>
              <a:t>DL</a:t>
            </a:r>
            <a:r>
              <a:rPr lang="zh-CN" altLang="en-US" b="0" i="0">
                <a:solidFill>
                  <a:srgbClr val="333333"/>
                </a:solidFill>
                <a:latin typeface="宋体" charset="0"/>
                <a:ea typeface="宋体" charset="0"/>
                <a:cs typeface="宋体" charset="0"/>
              </a:rPr>
              <a:t>拥有更小的参数量。</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en-US" altLang="zh-CN" b="0" i="0">
                <a:solidFill>
                  <a:srgbClr val="333333"/>
                </a:solidFill>
                <a:latin typeface="宋体" charset="0"/>
                <a:ea typeface="宋体" charset="0"/>
                <a:cs typeface="宋体" charset="0"/>
              </a:rPr>
              <a:t>DL</a:t>
            </a:r>
            <a:r>
              <a:rPr lang="zh-CN" altLang="en-US" b="0" i="0">
                <a:solidFill>
                  <a:srgbClr val="333333"/>
                </a:solidFill>
                <a:latin typeface="宋体" charset="0"/>
                <a:ea typeface="宋体" charset="0"/>
                <a:cs typeface="宋体" charset="0"/>
              </a:rPr>
              <a:t>使用</a:t>
            </a:r>
            <a:r>
              <a:rPr lang="en-US" altLang="zh-CN" b="0" i="0">
                <a:solidFill>
                  <a:srgbClr val="333333"/>
                </a:solidFill>
                <a:latin typeface="宋体" charset="0"/>
                <a:ea typeface="宋体" charset="0"/>
                <a:cs typeface="宋体" charset="0"/>
              </a:rPr>
              <a:t>BP</a:t>
            </a:r>
            <a:r>
              <a:rPr lang="zh-CN" altLang="en-US" b="0" i="0">
                <a:solidFill>
                  <a:srgbClr val="333333"/>
                </a:solidFill>
                <a:latin typeface="宋体" charset="0"/>
                <a:ea typeface="宋体" charset="0"/>
                <a:cs typeface="宋体" charset="0"/>
              </a:rPr>
              <a:t>、</a:t>
            </a:r>
            <a:r>
              <a:rPr lang="en-US" altLang="zh-CN" b="0" i="0">
                <a:solidFill>
                  <a:srgbClr val="333333"/>
                </a:solidFill>
                <a:latin typeface="宋体" charset="0"/>
                <a:ea typeface="宋体" charset="0"/>
                <a:cs typeface="宋体" charset="0"/>
              </a:rPr>
              <a:t>SGD，RC</a:t>
            </a:r>
            <a:r>
              <a:rPr lang="zh-CN" altLang="en-US" b="0" i="0">
                <a:solidFill>
                  <a:srgbClr val="333333"/>
                </a:solidFill>
                <a:latin typeface="宋体" charset="0"/>
                <a:ea typeface="宋体" charset="0"/>
                <a:cs typeface="宋体" charset="0"/>
              </a:rPr>
              <a:t>采用简单的回归方法（线性回归）进行训练。</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zh-CN" altLang="en-US" b="0" i="0">
                <a:solidFill>
                  <a:srgbClr val="333333"/>
                </a:solidFill>
                <a:latin typeface="宋体" charset="0"/>
                <a:ea typeface="宋体" charset="0"/>
                <a:cs typeface="宋体" charset="0"/>
              </a:rPr>
              <a:t>储池计算的小参数量和简单的训练过程使得它的训练时间和资源消耗远低于深度学习。</a:t>
            </a:r>
            <a:endParaRPr lang="zh-CN" altLang="en-US" b="0" i="0">
              <a:solidFill>
                <a:srgbClr val="333333"/>
              </a:solidFill>
              <a:latin typeface="宋体" charset="0"/>
              <a:ea typeface="宋体" charset="0"/>
              <a:cs typeface="宋体" charset="0"/>
            </a:endParaRPr>
          </a:p>
        </p:txBody>
      </p:sp>
      <p:sp>
        <p:nvSpPr>
          <p:cNvPr id="6" name="文本框 5"/>
          <p:cNvSpPr txBox="1"/>
          <p:nvPr/>
        </p:nvSpPr>
        <p:spPr>
          <a:xfrm>
            <a:off x="157480" y="181610"/>
            <a:ext cx="6039485" cy="521970"/>
          </a:xfrm>
          <a:prstGeom prst="rect">
            <a:avLst/>
          </a:prstGeom>
        </p:spPr>
        <p:txBody>
          <a:bodyPr wrap="square">
            <a:spAutoFit/>
          </a:bodyPr>
          <a:p>
            <a:pPr marL="0" indent="0">
              <a:spcAft>
                <a:spcPct val="60000"/>
              </a:spcAft>
            </a:pPr>
            <a:r>
              <a:rPr lang="zh-CN" altLang="en-US" sz="2800" b="1" i="0">
                <a:solidFill>
                  <a:srgbClr val="333333"/>
                </a:solidFill>
                <a:latin typeface="宋体" charset="0"/>
                <a:ea typeface="宋体" charset="0"/>
                <a:cs typeface="宋体" charset="0"/>
              </a:rPr>
              <a:t>深度学习</a:t>
            </a:r>
            <a:r>
              <a:rPr lang="en-US" altLang="zh-CN" sz="2800" b="1" i="0">
                <a:solidFill>
                  <a:srgbClr val="333333"/>
                </a:solidFill>
                <a:latin typeface="宋体" charset="0"/>
                <a:ea typeface="宋体" charset="0"/>
                <a:cs typeface="宋体" charset="0"/>
              </a:rPr>
              <a:t>DL</a:t>
            </a:r>
            <a:r>
              <a:rPr lang="zh-CN" altLang="en-US" sz="2800" b="1" i="0">
                <a:solidFill>
                  <a:srgbClr val="333333"/>
                </a:solidFill>
                <a:latin typeface="宋体" charset="0"/>
                <a:ea typeface="宋体" charset="0"/>
                <a:cs typeface="宋体" charset="0"/>
              </a:rPr>
              <a:t>与储池计算</a:t>
            </a:r>
            <a:r>
              <a:rPr lang="en-US" altLang="zh-CN" sz="2800" b="1" i="0">
                <a:solidFill>
                  <a:srgbClr val="333333"/>
                </a:solidFill>
                <a:latin typeface="宋体" charset="0"/>
                <a:ea typeface="宋体" charset="0"/>
                <a:cs typeface="宋体" charset="0"/>
              </a:rPr>
              <a:t>RC</a:t>
            </a:r>
            <a:r>
              <a:rPr lang="zh-CN" altLang="en-US" sz="2800" b="1" i="0">
                <a:solidFill>
                  <a:srgbClr val="333333"/>
                </a:solidFill>
                <a:latin typeface="宋体" charset="0"/>
                <a:ea typeface="宋体" charset="0"/>
                <a:cs typeface="宋体" charset="0"/>
              </a:rPr>
              <a:t>的比较</a:t>
            </a:r>
            <a:endParaRPr lang="zh-CN" altLang="en-US" sz="2800" b="1"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6" name="文本框 5"/>
          <p:cNvSpPr txBox="1"/>
          <p:nvPr/>
        </p:nvSpPr>
        <p:spPr>
          <a:xfrm>
            <a:off x="157480" y="181610"/>
            <a:ext cx="6039485" cy="521970"/>
          </a:xfrm>
          <a:prstGeom prst="rect">
            <a:avLst/>
          </a:prstGeom>
        </p:spPr>
        <p:txBody>
          <a:bodyPr wrap="square">
            <a:spAutoFit/>
          </a:bodyPr>
          <a:p>
            <a:pPr marL="0" indent="0">
              <a:spcAft>
                <a:spcPct val="60000"/>
              </a:spcAft>
            </a:pPr>
            <a:r>
              <a:rPr lang="en-US" altLang="zh-CN" sz="2800" b="1" i="0">
                <a:solidFill>
                  <a:srgbClr val="333333"/>
                </a:solidFill>
                <a:latin typeface="宋体" charset="0"/>
                <a:ea typeface="宋体" charset="0"/>
                <a:cs typeface="宋体" charset="0"/>
              </a:rPr>
              <a:t>RC</a:t>
            </a:r>
            <a:r>
              <a:rPr lang="zh-CN" altLang="en-US" sz="2800" b="1" i="0">
                <a:solidFill>
                  <a:srgbClr val="333333"/>
                </a:solidFill>
                <a:latin typeface="宋体" charset="0"/>
                <a:ea typeface="宋体" charset="0"/>
                <a:cs typeface="宋体" charset="0"/>
              </a:rPr>
              <a:t>的代表性研究工作</a:t>
            </a:r>
            <a:endParaRPr lang="zh-CN" altLang="en-US" sz="2800" b="1" i="0">
              <a:solidFill>
                <a:srgbClr val="333333"/>
              </a:solidFill>
              <a:latin typeface="宋体" charset="0"/>
              <a:ea typeface="宋体" charset="0"/>
              <a:cs typeface="宋体" charset="0"/>
            </a:endParaRPr>
          </a:p>
        </p:txBody>
      </p:sp>
      <p:pic>
        <p:nvPicPr>
          <p:cNvPr id="3" name="图片 2" descr="iShot_2025-03-10_10.12.23"/>
          <p:cNvPicPr>
            <a:picLocks noChangeAspect="1"/>
          </p:cNvPicPr>
          <p:nvPr/>
        </p:nvPicPr>
        <p:blipFill>
          <a:blip r:embed="rId2"/>
          <a:stretch>
            <a:fillRect/>
          </a:stretch>
        </p:blipFill>
        <p:spPr>
          <a:xfrm>
            <a:off x="3622675" y="14605"/>
            <a:ext cx="6589395" cy="6858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19.50.48"/>
          <p:cNvPicPr>
            <a:picLocks noChangeAspect="1"/>
          </p:cNvPicPr>
          <p:nvPr/>
        </p:nvPicPr>
        <p:blipFill>
          <a:blip r:embed="rId2"/>
          <a:stretch>
            <a:fillRect/>
          </a:stretch>
        </p:blipFill>
        <p:spPr>
          <a:xfrm>
            <a:off x="1976120" y="908685"/>
            <a:ext cx="8239760" cy="4005580"/>
          </a:xfrm>
          <a:prstGeom prst="rect">
            <a:avLst/>
          </a:prstGeom>
        </p:spPr>
      </p:pic>
      <p:sp>
        <p:nvSpPr>
          <p:cNvPr id="4" name="文本框 3"/>
          <p:cNvSpPr txBox="1"/>
          <p:nvPr/>
        </p:nvSpPr>
        <p:spPr>
          <a:xfrm>
            <a:off x="216535"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cs typeface="宋体" charset="0"/>
              </a:rPr>
              <a:t>储池计算</a:t>
            </a:r>
            <a:r>
              <a:rPr lang="en-US" altLang="zh-CN" sz="2800" b="1" i="0">
                <a:solidFill>
                  <a:srgbClr val="333333"/>
                </a:solidFill>
                <a:latin typeface="宋体" charset="0"/>
                <a:ea typeface="宋体" charset="0"/>
                <a:cs typeface="宋体" charset="0"/>
              </a:rPr>
              <a:t>RC</a:t>
            </a:r>
            <a:r>
              <a:rPr lang="zh-CN" altLang="en-US" sz="2800" b="1" i="0">
                <a:solidFill>
                  <a:srgbClr val="333333"/>
                </a:solidFill>
                <a:latin typeface="宋体" charset="0"/>
                <a:ea typeface="宋体" charset="0"/>
                <a:cs typeface="宋体" charset="0"/>
              </a:rPr>
              <a:t>框架</a:t>
            </a:r>
            <a:endParaRPr lang="zh-CN" altLang="en-US" sz="2800" b="1" i="0">
              <a:solidFill>
                <a:srgbClr val="333333"/>
              </a:solidFill>
              <a:latin typeface="宋体" charset="0"/>
              <a:ea typeface="宋体" charset="0"/>
              <a:cs typeface="宋体" charset="0"/>
            </a:endParaRPr>
          </a:p>
        </p:txBody>
      </p:sp>
      <p:sp>
        <p:nvSpPr>
          <p:cNvPr id="5" name="文本框 4"/>
          <p:cNvSpPr txBox="1"/>
          <p:nvPr/>
        </p:nvSpPr>
        <p:spPr>
          <a:xfrm>
            <a:off x="394335" y="4914265"/>
            <a:ext cx="11445875" cy="1332230"/>
          </a:xfrm>
          <a:prstGeom prst="rect">
            <a:avLst/>
          </a:prstGeom>
        </p:spPr>
        <p:txBody>
          <a:bodyPr wrap="square">
            <a:spAutoFit/>
          </a:bodyPr>
          <a:p>
            <a:pPr marL="0" indent="0">
              <a:spcBef>
                <a:spcPts val="800"/>
              </a:spcBef>
              <a:spcAft>
                <a:spcPts val="800"/>
              </a:spcAft>
            </a:pPr>
            <a:r>
              <a:rPr lang="zh-CN" altLang="en-US" b="0" i="0">
                <a:solidFill>
                  <a:srgbClr val="333333"/>
                </a:solidFill>
                <a:latin typeface="宋体" charset="0"/>
                <a:ea typeface="宋体" charset="0"/>
                <a:cs typeface="宋体" charset="0"/>
              </a:rPr>
              <a:t>输入和输出通常是时间序列，分别表示为</a:t>
            </a:r>
            <a:r>
              <a:rPr lang="en-US" altLang="zh-CN" b="0" i="0">
                <a:solidFill>
                  <a:srgbClr val="333333"/>
                </a:solidFill>
                <a:latin typeface="宋体" charset="0"/>
                <a:ea typeface="宋体" charset="0"/>
                <a:cs typeface="宋体" charset="0"/>
              </a:rPr>
              <a:t>u(t)</a:t>
            </a:r>
            <a:r>
              <a:rPr lang="zh-CN" altLang="en-US" b="0" i="0">
                <a:solidFill>
                  <a:srgbClr val="333333"/>
                </a:solidFill>
                <a:latin typeface="宋体" charset="0"/>
                <a:ea typeface="宋体" charset="0"/>
                <a:cs typeface="宋体" charset="0"/>
              </a:rPr>
              <a:t>和</a:t>
            </a:r>
            <a:r>
              <a:rPr lang="en-US" altLang="zh-CN" b="0" i="0">
                <a:solidFill>
                  <a:srgbClr val="333333"/>
                </a:solidFill>
                <a:latin typeface="宋体" charset="0"/>
                <a:ea typeface="宋体" charset="0"/>
                <a:cs typeface="宋体" charset="0"/>
              </a:rPr>
              <a:t>y(t)</a:t>
            </a:r>
            <a:endParaRPr lang="en-US" altLang="zh-CN" b="0" i="0">
              <a:solidFill>
                <a:srgbClr val="333333"/>
              </a:solidFill>
              <a:latin typeface="宋体" charset="0"/>
              <a:ea typeface="宋体" charset="0"/>
              <a:cs typeface="宋体" charset="0"/>
            </a:endParaRPr>
          </a:p>
          <a:p>
            <a:pPr marL="0" indent="0">
              <a:spcBef>
                <a:spcPts val="800"/>
              </a:spcBef>
              <a:spcAft>
                <a:spcPts val="800"/>
              </a:spcAft>
            </a:pPr>
            <a:r>
              <a:rPr lang="zh-CN" altLang="en-US" b="0" i="0">
                <a:solidFill>
                  <a:srgbClr val="333333"/>
                </a:solidFill>
                <a:latin typeface="宋体" charset="0"/>
                <a:ea typeface="宋体" charset="0"/>
                <a:cs typeface="宋体" charset="0"/>
              </a:rPr>
              <a:t>内部是一个耦合的动力学系统，包含多个节点，形成一个递归网络</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zh-CN" altLang="en-US" b="0" i="0">
                <a:solidFill>
                  <a:srgbClr val="333333"/>
                </a:solidFill>
                <a:latin typeface="宋体" charset="0"/>
                <a:ea typeface="宋体" charset="0"/>
                <a:cs typeface="宋体" charset="0"/>
              </a:rPr>
              <a:t>输入到内部连接以及内部都是固定的，只有从内部到输出部分的连接会通过数据进行训练。</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sp>
        <p:nvSpPr>
          <p:cNvPr id="4" name="文本框 3"/>
          <p:cNvSpPr txBox="1"/>
          <p:nvPr/>
        </p:nvSpPr>
        <p:spPr>
          <a:xfrm>
            <a:off x="216535" y="181293"/>
            <a:ext cx="5080000" cy="521970"/>
          </a:xfrm>
          <a:prstGeom prst="rect">
            <a:avLst/>
          </a:prstGeom>
        </p:spPr>
        <p:txBody>
          <a:bodyPr>
            <a:spAutoFit/>
          </a:bodyPr>
          <a:p>
            <a:pPr marL="0" indent="0">
              <a:spcAft>
                <a:spcPct val="60000"/>
              </a:spcAft>
            </a:pPr>
            <a:r>
              <a:rPr lang="zh-CN" altLang="en-US" sz="2800" b="1" i="0">
                <a:solidFill>
                  <a:srgbClr val="333333"/>
                </a:solidFill>
                <a:latin typeface="宋体" charset="0"/>
                <a:ea typeface="宋体" charset="0"/>
                <a:cs typeface="宋体" charset="0"/>
              </a:rPr>
              <a:t>储池计算系统的数学表示</a:t>
            </a:r>
            <a:endParaRPr lang="zh-CN" altLang="en-US" sz="2800" b="1" i="0">
              <a:solidFill>
                <a:srgbClr val="333333"/>
              </a:solidFill>
              <a:latin typeface="宋体" charset="0"/>
              <a:ea typeface="宋体" charset="0"/>
              <a:cs typeface="宋体" charset="0"/>
            </a:endParaRPr>
          </a:p>
        </p:txBody>
      </p:sp>
      <p:pic>
        <p:nvPicPr>
          <p:cNvPr id="6" name="图片 5"/>
          <p:cNvPicPr>
            <a:picLocks noChangeAspect="1"/>
          </p:cNvPicPr>
          <p:nvPr/>
        </p:nvPicPr>
        <p:blipFill>
          <a:blip r:embed="rId2"/>
          <a:srcRect r="55081" b="4930"/>
          <a:stretch>
            <a:fillRect/>
          </a:stretch>
        </p:blipFill>
        <p:spPr>
          <a:xfrm>
            <a:off x="216535" y="934720"/>
            <a:ext cx="2495550" cy="906145"/>
          </a:xfrm>
          <a:prstGeom prst="rect">
            <a:avLst/>
          </a:prstGeom>
        </p:spPr>
      </p:pic>
      <p:sp>
        <p:nvSpPr>
          <p:cNvPr id="7" name="文本框 6"/>
          <p:cNvSpPr txBox="1"/>
          <p:nvPr/>
        </p:nvSpPr>
        <p:spPr>
          <a:xfrm>
            <a:off x="4890770" y="934720"/>
            <a:ext cx="6948805" cy="1198880"/>
          </a:xfrm>
          <a:prstGeom prst="rect">
            <a:avLst/>
          </a:prstGeom>
        </p:spPr>
        <p:txBody>
          <a:bodyPr wrap="square">
            <a:spAutoFit/>
          </a:bodyPr>
          <a:p>
            <a:pPr marL="0" indent="0"/>
            <a:r>
              <a:rPr lang="zh-CN" altLang="en-US" b="0" i="0">
                <a:solidFill>
                  <a:srgbClr val="333333"/>
                </a:solidFill>
                <a:latin typeface="Open Sans"/>
                <a:ea typeface="Open Sans"/>
              </a:rPr>
              <a:t>连续时间系统为</a:t>
            </a:r>
            <a:r>
              <a:rPr lang="en-US" altLang="zh-CN" b="0" i="0">
                <a:solidFill>
                  <a:srgbClr val="333333"/>
                </a:solidFill>
                <a:latin typeface="Open Sans"/>
                <a:ea typeface="Open Sans"/>
              </a:rPr>
              <a:t>dx/dt</a:t>
            </a:r>
            <a:r>
              <a:rPr lang="zh-CN" altLang="en-US" b="0" i="0">
                <a:solidFill>
                  <a:srgbClr val="333333"/>
                </a:solidFill>
                <a:latin typeface="Open Sans"/>
                <a:ea typeface="Open Sans"/>
              </a:rPr>
              <a:t>，离散时间系统为</a:t>
            </a:r>
            <a:r>
              <a:rPr lang="en-US" altLang="zh-CN" b="0" i="0">
                <a:solidFill>
                  <a:srgbClr val="333333"/>
                </a:solidFill>
                <a:latin typeface="Open Sans"/>
                <a:ea typeface="Open Sans"/>
              </a:rPr>
              <a:t>x(t+1)−x(t)</a:t>
            </a:r>
            <a:r>
              <a:rPr lang="zh-CN" altLang="en-US" b="0" i="0">
                <a:solidFill>
                  <a:srgbClr val="333333"/>
                </a:solidFill>
                <a:latin typeface="Open Sans"/>
                <a:ea typeface="Open Sans"/>
              </a:rPr>
              <a:t>，混合系统是这两种操作的组合。</a:t>
            </a:r>
            <a:r>
              <a:rPr lang="en-US" altLang="zh-CN" b="0" i="0">
                <a:solidFill>
                  <a:srgbClr val="333333"/>
                </a:solidFill>
                <a:latin typeface="Open Sans"/>
                <a:ea typeface="Open Sans"/>
              </a:rPr>
              <a:t>u,x,y</a:t>
            </a:r>
            <a:r>
              <a:rPr lang="zh-CN" altLang="en-US" b="0" i="0">
                <a:solidFill>
                  <a:srgbClr val="333333"/>
                </a:solidFill>
                <a:latin typeface="Open Sans"/>
                <a:ea typeface="Open Sans"/>
              </a:rPr>
              <a:t>分别表示系统的输入、内部状态和输出。向量场</a:t>
            </a:r>
            <a:r>
              <a:rPr lang="en-US" altLang="zh-CN" b="0" i="0">
                <a:solidFill>
                  <a:srgbClr val="333333"/>
                </a:solidFill>
                <a:latin typeface="Open Sans"/>
                <a:ea typeface="Open Sans"/>
              </a:rPr>
              <a:t>F</a:t>
            </a:r>
            <a:r>
              <a:rPr lang="zh-CN" altLang="en-US" b="0" i="0">
                <a:solidFill>
                  <a:srgbClr val="333333"/>
                </a:solidFill>
                <a:latin typeface="Open Sans"/>
                <a:ea typeface="Open Sans"/>
              </a:rPr>
              <a:t>、输出函数</a:t>
            </a:r>
            <a:r>
              <a:rPr lang="en-US" altLang="zh-CN" b="0" i="0">
                <a:solidFill>
                  <a:srgbClr val="333333"/>
                </a:solidFill>
                <a:latin typeface="Open Sans"/>
                <a:ea typeface="Open Sans"/>
              </a:rPr>
              <a:t>G</a:t>
            </a:r>
            <a:r>
              <a:rPr lang="zh-CN" altLang="en-US" b="0" i="0">
                <a:solidFill>
                  <a:srgbClr val="333333"/>
                </a:solidFill>
                <a:latin typeface="Open Sans"/>
                <a:ea typeface="Open Sans"/>
              </a:rPr>
              <a:t>以及参数</a:t>
            </a:r>
            <a:r>
              <a:rPr lang="en-US" altLang="zh-CN" b="0" i="0">
                <a:solidFill>
                  <a:srgbClr val="333333"/>
                </a:solidFill>
                <a:latin typeface="Open Sans"/>
                <a:ea typeface="Open Sans"/>
              </a:rPr>
              <a:t>p</a:t>
            </a:r>
            <a:r>
              <a:rPr lang="zh-CN" altLang="en-US" b="0" i="0">
                <a:solidFill>
                  <a:srgbClr val="333333"/>
                </a:solidFill>
                <a:latin typeface="Open Sans"/>
                <a:ea typeface="Open Sans"/>
              </a:rPr>
              <a:t>（固定）和</a:t>
            </a:r>
            <a:r>
              <a:rPr lang="en-US" altLang="zh-CN" b="0" i="0">
                <a:solidFill>
                  <a:srgbClr val="333333"/>
                </a:solidFill>
                <a:latin typeface="Open Sans"/>
                <a:ea typeface="Open Sans"/>
              </a:rPr>
              <a:t>q</a:t>
            </a:r>
            <a:r>
              <a:rPr lang="zh-CN" altLang="en-US" b="0" i="0">
                <a:solidFill>
                  <a:srgbClr val="333333"/>
                </a:solidFill>
                <a:latin typeface="Open Sans"/>
                <a:ea typeface="Open Sans"/>
              </a:rPr>
              <a:t>（可学习）表示它们的功能耦合。</a:t>
            </a:r>
            <a:endParaRPr lang="zh-CN" altLang="en-US" b="0" i="0">
              <a:solidFill>
                <a:srgbClr val="333333"/>
              </a:solidFill>
              <a:latin typeface="Open Sans"/>
              <a:ea typeface="Open Sans"/>
            </a:endParaRPr>
          </a:p>
        </p:txBody>
      </p:sp>
      <p:pic>
        <p:nvPicPr>
          <p:cNvPr id="10" name="图片 9"/>
          <p:cNvPicPr>
            <a:picLocks noChangeAspect="1"/>
          </p:cNvPicPr>
          <p:nvPr/>
        </p:nvPicPr>
        <p:blipFill>
          <a:blip r:embed="rId3"/>
          <a:srcRect r="19101" b="1195"/>
          <a:stretch>
            <a:fillRect/>
          </a:stretch>
        </p:blipFill>
        <p:spPr>
          <a:xfrm>
            <a:off x="242570" y="2291715"/>
            <a:ext cx="4648200" cy="682625"/>
          </a:xfrm>
          <a:prstGeom prst="rect">
            <a:avLst/>
          </a:prstGeom>
        </p:spPr>
      </p:pic>
      <p:sp>
        <p:nvSpPr>
          <p:cNvPr id="11" name="文本框 10"/>
          <p:cNvSpPr txBox="1"/>
          <p:nvPr/>
        </p:nvSpPr>
        <p:spPr>
          <a:xfrm>
            <a:off x="4890770" y="2399665"/>
            <a:ext cx="6948805" cy="645160"/>
          </a:xfrm>
          <a:prstGeom prst="rect">
            <a:avLst/>
          </a:prstGeom>
        </p:spPr>
        <p:txBody>
          <a:bodyPr wrap="square">
            <a:spAutoFit/>
          </a:bodyPr>
          <a:p>
            <a:pPr marL="0" indent="0"/>
            <a:r>
              <a:rPr lang="zh-CN" altLang="en-US" b="0" i="0">
                <a:solidFill>
                  <a:srgbClr val="333333"/>
                </a:solidFill>
                <a:latin typeface="Open Sans"/>
                <a:ea typeface="Open Sans"/>
              </a:rPr>
              <a:t>对于给定的时间序列</a:t>
            </a:r>
            <a:r>
              <a:rPr lang="en-US" altLang="zh-CN" b="0" i="0">
                <a:solidFill>
                  <a:srgbClr val="333333"/>
                </a:solidFill>
                <a:latin typeface="Open Sans"/>
                <a:ea typeface="Open Sans"/>
              </a:rPr>
              <a:t>z(t)</a:t>
            </a:r>
            <a:r>
              <a:rPr lang="zh-CN" altLang="en-US" b="0" i="0">
                <a:solidFill>
                  <a:srgbClr val="333333"/>
                </a:solidFill>
                <a:latin typeface="Open Sans"/>
                <a:ea typeface="Open Sans"/>
              </a:rPr>
              <a:t>，通常会设定一个优化问题以确定最佳的</a:t>
            </a:r>
            <a:r>
              <a:rPr lang="en-US" altLang="zh-CN" b="0" i="0">
                <a:solidFill>
                  <a:srgbClr val="333333"/>
                </a:solidFill>
                <a:latin typeface="Open Sans"/>
                <a:ea typeface="Open Sans"/>
              </a:rPr>
              <a:t>q</a:t>
            </a:r>
            <a:r>
              <a:rPr lang="zh-CN" altLang="en-US" b="0" i="0">
                <a:solidFill>
                  <a:srgbClr val="333333"/>
                </a:solidFill>
                <a:latin typeface="Open Sans"/>
                <a:ea typeface="Open Sans"/>
              </a:rPr>
              <a:t>，其中</a:t>
            </a:r>
            <a:r>
              <a:rPr lang="en-US" altLang="zh-CN" b="0" i="0">
                <a:solidFill>
                  <a:srgbClr val="333333"/>
                </a:solidFill>
                <a:latin typeface="Open Sans"/>
                <a:ea typeface="Open Sans"/>
              </a:rPr>
              <a:t>R(q)</a:t>
            </a:r>
            <a:r>
              <a:rPr lang="zh-CN" altLang="en-US" b="0" i="0">
                <a:solidFill>
                  <a:srgbClr val="333333"/>
                </a:solidFill>
                <a:latin typeface="Open Sans"/>
                <a:ea typeface="Open Sans"/>
              </a:rPr>
              <a:t>是正则化项</a:t>
            </a:r>
            <a:endParaRPr lang="zh-CN" altLang="en-US" b="0" i="0">
              <a:solidFill>
                <a:srgbClr val="333333"/>
              </a:solidFill>
              <a:latin typeface="Open Sans"/>
              <a:ea typeface="Open Sans"/>
            </a:endParaRPr>
          </a:p>
        </p:txBody>
      </p:sp>
      <p:pic>
        <p:nvPicPr>
          <p:cNvPr id="12" name="图片 11"/>
          <p:cNvPicPr>
            <a:picLocks noChangeAspect="1"/>
          </p:cNvPicPr>
          <p:nvPr/>
        </p:nvPicPr>
        <p:blipFill>
          <a:blip r:embed="rId4"/>
          <a:srcRect r="18019" b="8666"/>
          <a:stretch>
            <a:fillRect/>
          </a:stretch>
        </p:blipFill>
        <p:spPr>
          <a:xfrm>
            <a:off x="220345" y="3429000"/>
            <a:ext cx="4673600" cy="682625"/>
          </a:xfrm>
          <a:prstGeom prst="rect">
            <a:avLst/>
          </a:prstGeom>
        </p:spPr>
      </p:pic>
      <p:sp>
        <p:nvSpPr>
          <p:cNvPr id="13" name="文本框 12"/>
          <p:cNvSpPr txBox="1"/>
          <p:nvPr/>
        </p:nvSpPr>
        <p:spPr>
          <a:xfrm>
            <a:off x="4987925" y="3260725"/>
            <a:ext cx="6850380" cy="1198880"/>
          </a:xfrm>
          <a:prstGeom prst="rect">
            <a:avLst/>
          </a:prstGeom>
        </p:spPr>
        <p:txBody>
          <a:bodyPr wrap="square">
            <a:spAutoFit/>
          </a:bodyPr>
          <a:p>
            <a:pPr marL="0" indent="0"/>
            <a:r>
              <a:rPr lang="zh-CN" altLang="en-US" b="0" i="0">
                <a:solidFill>
                  <a:srgbClr val="333333"/>
                </a:solidFill>
                <a:latin typeface="Open Sans"/>
                <a:ea typeface="Open Sans"/>
              </a:rPr>
              <a:t>储池计算通常在计算机上模拟使用离散时间步长，</a:t>
            </a:r>
            <a:r>
              <a:rPr lang="en-US" altLang="zh-CN" b="0" i="0">
                <a:solidFill>
                  <a:srgbClr val="333333"/>
                </a:solidFill>
                <a:latin typeface="Open Sans"/>
                <a:ea typeface="Open Sans"/>
              </a:rPr>
              <a:t>f </a:t>
            </a:r>
            <a:r>
              <a:rPr lang="zh-CN" altLang="en-US" b="0" i="0">
                <a:solidFill>
                  <a:srgbClr val="333333"/>
                </a:solidFill>
                <a:latin typeface="Open Sans"/>
                <a:ea typeface="Open Sans"/>
              </a:rPr>
              <a:t>是非线性激活函数（如</a:t>
            </a:r>
            <a:r>
              <a:rPr lang="en-US" altLang="zh-CN" b="0" i="0">
                <a:solidFill>
                  <a:srgbClr val="333333"/>
                </a:solidFill>
                <a:latin typeface="Open Sans"/>
                <a:ea typeface="Open Sans"/>
              </a:rPr>
              <a:t>tanh</a:t>
            </a:r>
            <a:r>
              <a:rPr lang="zh-CN" altLang="en-US" b="0" i="0">
                <a:solidFill>
                  <a:srgbClr val="333333"/>
                </a:solidFill>
                <a:latin typeface="Open Sans"/>
                <a:ea typeface="Open Sans"/>
              </a:rPr>
              <a:t>），输入到内部和内部到输出的映射通过矩阵</a:t>
            </a:r>
            <a:r>
              <a:rPr lang="en-US" altLang="zh-CN" b="0" i="0">
                <a:solidFill>
                  <a:srgbClr val="333333"/>
                </a:solidFill>
                <a:latin typeface="Open Sans"/>
                <a:ea typeface="Open Sans"/>
              </a:rPr>
              <a:t>W_in</a:t>
            </a:r>
            <a:r>
              <a:rPr lang="zh-CN" altLang="en-US" b="0" i="0">
                <a:solidFill>
                  <a:srgbClr val="333333"/>
                </a:solidFill>
                <a:latin typeface="Open Sans"/>
                <a:ea typeface="Open Sans"/>
              </a:rPr>
              <a:t>和</a:t>
            </a:r>
            <a:r>
              <a:rPr lang="en-US" altLang="zh-CN" b="0" i="0">
                <a:solidFill>
                  <a:srgbClr val="333333"/>
                </a:solidFill>
                <a:latin typeface="Open Sans"/>
                <a:ea typeface="Open Sans"/>
              </a:rPr>
              <a:t>W_out</a:t>
            </a:r>
            <a:r>
              <a:rPr lang="zh-CN" altLang="en-US" b="0" i="0">
                <a:solidFill>
                  <a:srgbClr val="333333"/>
                </a:solidFill>
                <a:latin typeface="Open Sans"/>
                <a:ea typeface="Open Sans"/>
              </a:rPr>
              <a:t>编码，而内部网络由矩阵</a:t>
            </a:r>
            <a:r>
              <a:rPr lang="en-US" altLang="zh-CN" b="0" i="0">
                <a:solidFill>
                  <a:srgbClr val="333333"/>
                </a:solidFill>
                <a:latin typeface="Open Sans"/>
                <a:ea typeface="Open Sans"/>
              </a:rPr>
              <a:t>W</a:t>
            </a:r>
            <a:r>
              <a:rPr lang="zh-CN" altLang="en-US" b="0" i="0">
                <a:solidFill>
                  <a:srgbClr val="333333"/>
                </a:solidFill>
                <a:latin typeface="Open Sans"/>
                <a:ea typeface="Open Sans"/>
              </a:rPr>
              <a:t>表示。参数</a:t>
            </a:r>
            <a:r>
              <a:rPr lang="en-US" altLang="zh-CN" b="0" i="0">
                <a:solidFill>
                  <a:srgbClr val="333333"/>
                </a:solidFill>
                <a:latin typeface="Open Sans"/>
                <a:ea typeface="Open Sans"/>
              </a:rPr>
              <a:t>b</a:t>
            </a:r>
            <a:r>
              <a:rPr lang="zh-CN" altLang="en-US" b="0" i="0">
                <a:solidFill>
                  <a:srgbClr val="333333"/>
                </a:solidFill>
                <a:latin typeface="Open Sans"/>
                <a:ea typeface="Open Sans"/>
              </a:rPr>
              <a:t>和</a:t>
            </a:r>
            <a:r>
              <a:rPr lang="en-US" altLang="zh-CN" b="0" i="0">
                <a:solidFill>
                  <a:srgbClr val="333333"/>
                </a:solidFill>
                <a:latin typeface="Open Sans"/>
                <a:ea typeface="Open Sans"/>
              </a:rPr>
              <a:t>γ</a:t>
            </a:r>
            <a:r>
              <a:rPr lang="zh-CN" altLang="en-US" b="0" i="0">
                <a:solidFill>
                  <a:srgbClr val="333333"/>
                </a:solidFill>
                <a:latin typeface="Open Sans"/>
                <a:ea typeface="Open Sans"/>
              </a:rPr>
              <a:t>用于确保</a:t>
            </a:r>
            <a:r>
              <a:rPr lang="en-US" altLang="zh-CN" b="0" i="0">
                <a:solidFill>
                  <a:srgbClr val="333333"/>
                </a:solidFill>
                <a:latin typeface="Open Sans"/>
                <a:ea typeface="Open Sans"/>
              </a:rPr>
              <a:t>x</a:t>
            </a:r>
            <a:r>
              <a:rPr lang="zh-CN" altLang="en-US" b="0" i="0">
                <a:solidFill>
                  <a:srgbClr val="333333"/>
                </a:solidFill>
                <a:latin typeface="Open Sans"/>
                <a:ea typeface="Open Sans"/>
              </a:rPr>
              <a:t>的动态系统是有界的、不减小的</a:t>
            </a:r>
            <a:endParaRPr lang="zh-CN" altLang="en-US" b="0" i="0">
              <a:solidFill>
                <a:srgbClr val="333333"/>
              </a:solidFill>
              <a:latin typeface="Open Sans"/>
              <a:ea typeface="Open Sans"/>
            </a:endParaRPr>
          </a:p>
        </p:txBody>
      </p:sp>
      <p:pic>
        <p:nvPicPr>
          <p:cNvPr id="15" name="图片 14"/>
          <p:cNvPicPr>
            <a:picLocks noChangeAspect="1"/>
          </p:cNvPicPr>
          <p:nvPr/>
        </p:nvPicPr>
        <p:blipFill>
          <a:blip r:embed="rId5"/>
          <a:srcRect r="21571" b="-99"/>
          <a:stretch>
            <a:fillRect/>
          </a:stretch>
        </p:blipFill>
        <p:spPr>
          <a:xfrm>
            <a:off x="217170" y="4705350"/>
            <a:ext cx="4673600" cy="654050"/>
          </a:xfrm>
          <a:prstGeom prst="rect">
            <a:avLst/>
          </a:prstGeom>
        </p:spPr>
      </p:pic>
      <p:sp>
        <p:nvSpPr>
          <p:cNvPr id="16" name="文本框 15"/>
          <p:cNvSpPr txBox="1"/>
          <p:nvPr/>
        </p:nvSpPr>
        <p:spPr>
          <a:xfrm>
            <a:off x="4987925" y="4848225"/>
            <a:ext cx="6850380" cy="368300"/>
          </a:xfrm>
          <a:prstGeom prst="rect">
            <a:avLst/>
          </a:prstGeom>
        </p:spPr>
        <p:txBody>
          <a:bodyPr wrap="square">
            <a:spAutoFit/>
          </a:bodyPr>
          <a:p>
            <a:pPr marL="0" indent="0"/>
            <a:r>
              <a:rPr lang="zh-CN" altLang="en-US" b="0" i="0">
                <a:solidFill>
                  <a:srgbClr val="333333"/>
                </a:solidFill>
                <a:latin typeface="Open Sans"/>
                <a:ea typeface="Open Sans"/>
              </a:rPr>
              <a:t>离散时间序列通过尝试最小化损失函数来获得输出权重矩阵</a:t>
            </a:r>
            <a:r>
              <a:rPr lang="en-US" altLang="zh-CN" b="0" i="0">
                <a:solidFill>
                  <a:srgbClr val="333333"/>
                </a:solidFill>
                <a:latin typeface="Open Sans"/>
                <a:ea typeface="Open Sans"/>
              </a:rPr>
              <a:t>W</a:t>
            </a:r>
            <a:endParaRPr lang="en-US" altLang="zh-CN" b="0" i="0">
              <a:solidFill>
                <a:srgbClr val="333333"/>
              </a:solidFill>
              <a:latin typeface="Open Sans"/>
              <a:ea typeface="Open Sans"/>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1-30_19.52.33"/>
          <p:cNvPicPr>
            <a:picLocks noChangeAspect="1"/>
          </p:cNvPicPr>
          <p:nvPr/>
        </p:nvPicPr>
        <p:blipFill>
          <a:blip r:embed="rId2"/>
          <a:stretch>
            <a:fillRect/>
          </a:stretch>
        </p:blipFill>
        <p:spPr>
          <a:xfrm>
            <a:off x="1768475" y="1012825"/>
            <a:ext cx="8655685" cy="4042410"/>
          </a:xfrm>
          <a:prstGeom prst="rect">
            <a:avLst/>
          </a:prstGeom>
        </p:spPr>
      </p:pic>
      <p:sp>
        <p:nvSpPr>
          <p:cNvPr id="4" name="文本框 3"/>
          <p:cNvSpPr txBox="1"/>
          <p:nvPr/>
        </p:nvSpPr>
        <p:spPr>
          <a:xfrm>
            <a:off x="367665" y="181293"/>
            <a:ext cx="5080000" cy="521970"/>
          </a:xfrm>
          <a:prstGeom prst="rect">
            <a:avLst/>
          </a:prstGeom>
        </p:spPr>
        <p:txBody>
          <a:bodyPr>
            <a:spAutoFit/>
          </a:bodyPr>
          <a:p>
            <a:pPr marL="0" indent="0">
              <a:spcAft>
                <a:spcPct val="60000"/>
              </a:spcAft>
            </a:pPr>
            <a:r>
              <a:rPr lang="en-US" altLang="zh-CN" sz="2800" b="1" i="0">
                <a:solidFill>
                  <a:srgbClr val="333333"/>
                </a:solidFill>
                <a:latin typeface="宋体" charset="0"/>
                <a:ea typeface="宋体" charset="0"/>
                <a:cs typeface="宋体" charset="0"/>
              </a:rPr>
              <a:t>RC</a:t>
            </a:r>
            <a:r>
              <a:rPr lang="zh-CN" altLang="en-US" sz="2800" b="1" i="0">
                <a:solidFill>
                  <a:srgbClr val="333333"/>
                </a:solidFill>
                <a:latin typeface="宋体" charset="0"/>
                <a:ea typeface="宋体" charset="0"/>
                <a:cs typeface="宋体" charset="0"/>
              </a:rPr>
              <a:t>系统的物理设计</a:t>
            </a:r>
            <a:endParaRPr lang="zh-CN" altLang="en-US" sz="2800" b="1" i="0">
              <a:solidFill>
                <a:srgbClr val="333333"/>
              </a:solidFill>
              <a:latin typeface="宋体" charset="0"/>
              <a:ea typeface="宋体" charset="0"/>
              <a:cs typeface="宋体" charset="0"/>
            </a:endParaRPr>
          </a:p>
        </p:txBody>
      </p:sp>
      <p:sp>
        <p:nvSpPr>
          <p:cNvPr id="5" name="文本框 4"/>
          <p:cNvSpPr txBox="1"/>
          <p:nvPr/>
        </p:nvSpPr>
        <p:spPr>
          <a:xfrm>
            <a:off x="662305" y="5055235"/>
            <a:ext cx="10867390" cy="1332230"/>
          </a:xfrm>
          <a:prstGeom prst="rect">
            <a:avLst/>
          </a:prstGeom>
        </p:spPr>
        <p:txBody>
          <a:bodyPr wrap="square">
            <a:spAutoFit/>
          </a:bodyPr>
          <a:p>
            <a:pPr marL="0" indent="0">
              <a:spcBef>
                <a:spcPts val="800"/>
              </a:spcBef>
              <a:spcAft>
                <a:spcPts val="800"/>
              </a:spcAft>
            </a:pPr>
            <a:r>
              <a:rPr lang="zh-CN" altLang="en-US" b="1" i="0">
                <a:solidFill>
                  <a:srgbClr val="333333"/>
                </a:solidFill>
                <a:latin typeface="宋体" charset="0"/>
                <a:ea typeface="宋体" charset="0"/>
                <a:cs typeface="宋体" charset="0"/>
              </a:rPr>
              <a:t>传统电子方案：</a:t>
            </a:r>
            <a:r>
              <a:rPr lang="zh-CN" altLang="en-US" b="0" i="0">
                <a:solidFill>
                  <a:srgbClr val="333333"/>
                </a:solidFill>
                <a:latin typeface="宋体" charset="0"/>
                <a:ea typeface="宋体" charset="0"/>
                <a:cs typeface="宋体" charset="0"/>
              </a:rPr>
              <a:t>代表性的电子储池方案包括基于布尔逻辑电路的</a:t>
            </a:r>
            <a:r>
              <a:rPr lang="en-US" altLang="zh-CN" b="0" i="0">
                <a:solidFill>
                  <a:srgbClr val="333333"/>
                </a:solidFill>
                <a:latin typeface="宋体" charset="0"/>
                <a:ea typeface="宋体" charset="0"/>
                <a:cs typeface="宋体" charset="0"/>
              </a:rPr>
              <a:t>FPGA</a:t>
            </a:r>
            <a:r>
              <a:rPr lang="zh-CN" altLang="en-US" b="0" i="0">
                <a:solidFill>
                  <a:srgbClr val="333333"/>
                </a:solidFill>
                <a:latin typeface="宋体" charset="0"/>
                <a:ea typeface="宋体" charset="0"/>
                <a:cs typeface="宋体" charset="0"/>
              </a:rPr>
              <a:t>和</a:t>
            </a:r>
            <a:r>
              <a:rPr lang="en-US" altLang="zh-CN" b="0" i="0">
                <a:solidFill>
                  <a:srgbClr val="333333"/>
                </a:solidFill>
                <a:latin typeface="宋体" charset="0"/>
                <a:ea typeface="宋体" charset="0"/>
                <a:cs typeface="宋体" charset="0"/>
              </a:rPr>
              <a:t>ASICs</a:t>
            </a:r>
            <a:r>
              <a:rPr lang="zh-CN" altLang="en-US" b="0" i="0">
                <a:solidFill>
                  <a:srgbClr val="333333"/>
                </a:solidFill>
                <a:latin typeface="宋体" charset="0"/>
                <a:ea typeface="宋体" charset="0"/>
                <a:cs typeface="宋体" charset="0"/>
              </a:rPr>
              <a:t>。</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zh-CN" altLang="en-US" b="1" i="0">
                <a:solidFill>
                  <a:srgbClr val="333333"/>
                </a:solidFill>
                <a:latin typeface="宋体" charset="0"/>
                <a:ea typeface="宋体" charset="0"/>
                <a:cs typeface="宋体" charset="0"/>
              </a:rPr>
              <a:t>非冯</a:t>
            </a:r>
            <a:r>
              <a:rPr lang="en-US" altLang="zh-CN" b="1" i="0">
                <a:solidFill>
                  <a:srgbClr val="333333"/>
                </a:solidFill>
                <a:latin typeface="宋体" charset="0"/>
                <a:ea typeface="宋体" charset="0"/>
                <a:cs typeface="宋体" charset="0"/>
              </a:rPr>
              <a:t>·</a:t>
            </a:r>
            <a:r>
              <a:rPr lang="zh-CN" altLang="en-US" b="1" i="0">
                <a:solidFill>
                  <a:srgbClr val="333333"/>
                </a:solidFill>
                <a:latin typeface="宋体" charset="0"/>
                <a:ea typeface="宋体" charset="0"/>
                <a:cs typeface="宋体" charset="0"/>
              </a:rPr>
              <a:t>诺依曼电子储池：</a:t>
            </a:r>
            <a:r>
              <a:rPr lang="zh-CN" altLang="en-US" b="0" i="0">
                <a:solidFill>
                  <a:srgbClr val="333333"/>
                </a:solidFill>
                <a:latin typeface="宋体" charset="0"/>
                <a:ea typeface="宋体" charset="0"/>
                <a:cs typeface="宋体" charset="0"/>
              </a:rPr>
              <a:t>如忆阻器和磁性电子学</a:t>
            </a:r>
            <a:r>
              <a:rPr lang="zh-CN" altLang="en-US" b="0" i="0">
                <a:solidFill>
                  <a:srgbClr val="333333"/>
                </a:solidFill>
                <a:latin typeface="宋体" charset="0"/>
                <a:ea typeface="宋体" charset="0"/>
                <a:cs typeface="宋体" charset="0"/>
              </a:rPr>
              <a:t>器件，它们的非线性特性使得它们可以直接构建储池模型。</a:t>
            </a:r>
            <a:endParaRPr lang="zh-CN" altLang="en-US" b="0" i="0">
              <a:solidFill>
                <a:srgbClr val="333333"/>
              </a:solidFill>
              <a:latin typeface="宋体" charset="0"/>
              <a:ea typeface="宋体" charset="0"/>
              <a:cs typeface="宋体" charset="0"/>
            </a:endParaRPr>
          </a:p>
          <a:p>
            <a:pPr marL="0" indent="0">
              <a:spcBef>
                <a:spcPts val="800"/>
              </a:spcBef>
              <a:spcAft>
                <a:spcPts val="800"/>
              </a:spcAft>
            </a:pPr>
            <a:r>
              <a:rPr lang="zh-CN" altLang="en-US" b="1" i="0">
                <a:solidFill>
                  <a:srgbClr val="333333"/>
                </a:solidFill>
                <a:latin typeface="宋体" charset="0"/>
                <a:ea typeface="宋体" charset="0"/>
                <a:cs typeface="宋体" charset="0"/>
              </a:rPr>
              <a:t>光学储池：</a:t>
            </a:r>
            <a:r>
              <a:rPr lang="zh-CN" altLang="en-US" b="0" i="0">
                <a:solidFill>
                  <a:srgbClr val="333333"/>
                </a:solidFill>
                <a:latin typeface="宋体" charset="0"/>
                <a:ea typeface="宋体" charset="0"/>
                <a:cs typeface="宋体" charset="0"/>
              </a:rPr>
              <a:t>自由空间中的多散射节点、带光纤回路的单非线性节点和集成的片上储池。</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5" name="图片 4" descr="iShot_2025-02-06_09.51.04"/>
          <p:cNvPicPr>
            <a:picLocks noChangeAspect="1"/>
          </p:cNvPicPr>
          <p:nvPr/>
        </p:nvPicPr>
        <p:blipFill>
          <a:blip r:embed="rId2"/>
          <a:stretch>
            <a:fillRect/>
          </a:stretch>
        </p:blipFill>
        <p:spPr>
          <a:xfrm>
            <a:off x="377190" y="964565"/>
            <a:ext cx="6779895" cy="5318760"/>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7" name="文本框 6"/>
          <p:cNvSpPr txBox="1"/>
          <p:nvPr/>
        </p:nvSpPr>
        <p:spPr>
          <a:xfrm>
            <a:off x="7156450" y="1959610"/>
            <a:ext cx="4771390" cy="3329305"/>
          </a:xfrm>
          <a:prstGeom prst="rect">
            <a:avLst/>
          </a:prstGeom>
        </p:spPr>
        <p:txBody>
          <a:bodyPr>
            <a:noAutofit/>
          </a:bodyPr>
          <a:p>
            <a:pPr indent="0" fontAlgn="auto">
              <a:lnSpc>
                <a:spcPct val="150000"/>
              </a:lnSpc>
            </a:pPr>
            <a:r>
              <a:rPr lang="zh-CN" altLang="en-US" b="1" i="0">
                <a:solidFill>
                  <a:srgbClr val="333333"/>
                </a:solidFill>
                <a:latin typeface="宋体" charset="0"/>
                <a:ea typeface="宋体" charset="0"/>
                <a:cs typeface="宋体" charset="0"/>
              </a:rPr>
              <a:t>信号分类：</a:t>
            </a:r>
            <a:r>
              <a:rPr lang="zh-CN" altLang="en-US" i="0">
                <a:solidFill>
                  <a:srgbClr val="333333"/>
                </a:solidFill>
                <a:latin typeface="宋体" charset="0"/>
                <a:ea typeface="宋体" charset="0"/>
                <a:cs typeface="宋体" charset="0"/>
              </a:rPr>
              <a:t>在</a:t>
            </a:r>
            <a:r>
              <a:rPr lang="zh-CN" altLang="en-US" b="0" i="0">
                <a:solidFill>
                  <a:srgbClr val="333333"/>
                </a:solidFill>
                <a:latin typeface="宋体" charset="0"/>
                <a:ea typeface="宋体" charset="0"/>
                <a:cs typeface="宋体" charset="0"/>
              </a:rPr>
              <a:t>语音数字识别中，原始信号首先转换到多个频率通道的频域，</a:t>
            </a:r>
            <a:r>
              <a:rPr lang="en-US" altLang="zh-CN" b="0" i="0">
                <a:solidFill>
                  <a:srgbClr val="333333"/>
                </a:solidFill>
                <a:latin typeface="宋体" charset="0"/>
                <a:ea typeface="宋体" charset="0"/>
                <a:cs typeface="宋体" charset="0"/>
              </a:rPr>
              <a:t>2</a:t>
            </a:r>
            <a:r>
              <a:rPr lang="zh-CN" altLang="en-US" b="0" i="0">
                <a:solidFill>
                  <a:srgbClr val="333333"/>
                </a:solidFill>
                <a:latin typeface="宋体" charset="0"/>
                <a:ea typeface="宋体" charset="0"/>
                <a:cs typeface="宋体" charset="0"/>
              </a:rPr>
              <a:t>维信号可以通过输入掩码直接映射到</a:t>
            </a:r>
            <a:r>
              <a:rPr lang="en-US" altLang="zh-CN" b="0" i="0">
                <a:solidFill>
                  <a:srgbClr val="333333"/>
                </a:solidFill>
                <a:latin typeface="宋体" charset="0"/>
                <a:ea typeface="宋体" charset="0"/>
                <a:cs typeface="宋体" charset="0"/>
              </a:rPr>
              <a:t>RC</a:t>
            </a:r>
            <a:r>
              <a:rPr lang="zh-CN" altLang="en-US" b="0" i="0">
                <a:solidFill>
                  <a:srgbClr val="333333"/>
                </a:solidFill>
                <a:latin typeface="宋体" charset="0"/>
                <a:ea typeface="宋体" charset="0"/>
                <a:cs typeface="宋体" charset="0"/>
              </a:rPr>
              <a:t>网络作为输入</a:t>
            </a:r>
            <a:r>
              <a:rPr lang="en-US" altLang="zh-CN" b="0" i="0">
                <a:solidFill>
                  <a:srgbClr val="333333"/>
                </a:solidFill>
                <a:latin typeface="宋体" charset="0"/>
                <a:ea typeface="宋体" charset="0"/>
                <a:cs typeface="宋体" charset="0"/>
              </a:rPr>
              <a:t>u(t)</a:t>
            </a:r>
            <a:r>
              <a:rPr lang="zh-CN" altLang="en-US" b="0" i="0">
                <a:solidFill>
                  <a:srgbClr val="333333"/>
                </a:solidFill>
                <a:latin typeface="宋体" charset="0"/>
                <a:ea typeface="宋体" charset="0"/>
                <a:cs typeface="宋体" charset="0"/>
              </a:rPr>
              <a:t>，或者通过逐行连接变换为一维输入序列</a:t>
            </a:r>
            <a:r>
              <a:rPr lang="en-US" altLang="zh-CN" b="0" i="0">
                <a:solidFill>
                  <a:srgbClr val="333333"/>
                </a:solidFill>
                <a:latin typeface="宋体" charset="0"/>
                <a:ea typeface="宋体" charset="0"/>
                <a:cs typeface="宋体" charset="0"/>
              </a:rPr>
              <a:t>u(t)</a:t>
            </a:r>
            <a:r>
              <a:rPr lang="zh-CN" altLang="en-US" b="0" i="0">
                <a:solidFill>
                  <a:srgbClr val="333333"/>
                </a:solidFill>
                <a:latin typeface="宋体" charset="0"/>
                <a:ea typeface="宋体" charset="0"/>
                <a:cs typeface="宋体" charset="0"/>
              </a:rPr>
              <a:t>。目标是一个大小为</a:t>
            </a:r>
            <a:r>
              <a:rPr lang="en-US" altLang="zh-CN" b="0" i="0">
                <a:solidFill>
                  <a:srgbClr val="333333"/>
                </a:solidFill>
                <a:latin typeface="宋体" charset="0"/>
                <a:ea typeface="宋体" charset="0"/>
                <a:cs typeface="宋体" charset="0"/>
              </a:rPr>
              <a:t>10</a:t>
            </a:r>
            <a:r>
              <a:rPr lang="zh-CN" altLang="en-US" b="0" i="0">
                <a:solidFill>
                  <a:srgbClr val="333333"/>
                </a:solidFill>
                <a:latin typeface="宋体" charset="0"/>
                <a:ea typeface="宋体" charset="0"/>
                <a:cs typeface="宋体" charset="0"/>
              </a:rPr>
              <a:t>的向量，对应于从</a:t>
            </a:r>
            <a:r>
              <a:rPr lang="en-US" altLang="zh-CN" b="0" i="0">
                <a:solidFill>
                  <a:srgbClr val="333333"/>
                </a:solidFill>
                <a:latin typeface="宋体" charset="0"/>
                <a:ea typeface="宋体" charset="0"/>
                <a:cs typeface="宋体" charset="0"/>
              </a:rPr>
              <a:t>0</a:t>
            </a:r>
            <a:r>
              <a:rPr lang="zh-CN" altLang="en-US" b="0" i="0">
                <a:solidFill>
                  <a:srgbClr val="333333"/>
                </a:solidFill>
                <a:latin typeface="宋体" charset="0"/>
                <a:ea typeface="宋体" charset="0"/>
                <a:cs typeface="宋体" charset="0"/>
              </a:rPr>
              <a:t>到</a:t>
            </a:r>
            <a:r>
              <a:rPr lang="en-US" altLang="zh-CN" b="0" i="0">
                <a:solidFill>
                  <a:srgbClr val="333333"/>
                </a:solidFill>
                <a:latin typeface="宋体" charset="0"/>
                <a:ea typeface="宋体" charset="0"/>
                <a:cs typeface="宋体" charset="0"/>
              </a:rPr>
              <a:t>9</a:t>
            </a:r>
            <a:r>
              <a:rPr lang="zh-CN" altLang="en-US" b="0" i="0">
                <a:solidFill>
                  <a:srgbClr val="333333"/>
                </a:solidFill>
                <a:latin typeface="宋体" charset="0"/>
                <a:ea typeface="宋体" charset="0"/>
                <a:cs typeface="宋体" charset="0"/>
              </a:rPr>
              <a:t>的数字。</a:t>
            </a:r>
            <a:endParaRPr lang="zh-CN" altLang="en-US"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卡通人物&#10;&#10;中度可信度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79245" y="181637"/>
            <a:ext cx="2660242" cy="557849"/>
          </a:xfrm>
          <a:prstGeom prst="rect">
            <a:avLst/>
          </a:prstGeom>
        </p:spPr>
      </p:pic>
      <p:pic>
        <p:nvPicPr>
          <p:cNvPr id="3" name="图片 2" descr="iShot_2025-02-06_09.51.32"/>
          <p:cNvPicPr>
            <a:picLocks noChangeAspect="1"/>
          </p:cNvPicPr>
          <p:nvPr/>
        </p:nvPicPr>
        <p:blipFill>
          <a:blip r:embed="rId2"/>
          <a:stretch>
            <a:fillRect/>
          </a:stretch>
        </p:blipFill>
        <p:spPr>
          <a:xfrm>
            <a:off x="319405" y="1111885"/>
            <a:ext cx="6383655" cy="4352925"/>
          </a:xfrm>
          <a:prstGeom prst="rect">
            <a:avLst/>
          </a:prstGeom>
        </p:spPr>
      </p:pic>
      <p:sp>
        <p:nvSpPr>
          <p:cNvPr id="6" name="文本框 5"/>
          <p:cNvSpPr txBox="1"/>
          <p:nvPr/>
        </p:nvSpPr>
        <p:spPr>
          <a:xfrm>
            <a:off x="186690" y="181293"/>
            <a:ext cx="5080000" cy="521970"/>
          </a:xfrm>
          <a:prstGeom prst="rect">
            <a:avLst/>
          </a:prstGeom>
        </p:spPr>
        <p:txBody>
          <a:bodyPr>
            <a:spAutoFit/>
          </a:bodyPr>
          <a:p>
            <a:pPr marL="0" indent="0">
              <a:spcAft>
                <a:spcPct val="60000"/>
              </a:spcAft>
            </a:pPr>
            <a:r>
              <a:rPr lang="zh-CN" altLang="en-US" sz="2800" b="1" i="0">
                <a:solidFill>
                  <a:srgbClr val="333333"/>
                </a:solidFill>
                <a:latin typeface="Open Sans"/>
                <a:ea typeface="Open Sans"/>
              </a:rPr>
              <a:t>储池计算的应用基准</a:t>
            </a:r>
            <a:endParaRPr lang="zh-CN" altLang="en-US" sz="2800" b="1" i="0">
              <a:solidFill>
                <a:srgbClr val="333333"/>
              </a:solidFill>
              <a:latin typeface="Open Sans"/>
              <a:ea typeface="Open Sans"/>
            </a:endParaRPr>
          </a:p>
        </p:txBody>
      </p:sp>
      <p:sp>
        <p:nvSpPr>
          <p:cNvPr id="4" name="文本框 3"/>
          <p:cNvSpPr txBox="1"/>
          <p:nvPr/>
        </p:nvSpPr>
        <p:spPr>
          <a:xfrm>
            <a:off x="6758940" y="979805"/>
            <a:ext cx="5080635" cy="4716145"/>
          </a:xfrm>
          <a:prstGeom prst="rect">
            <a:avLst/>
          </a:prstGeom>
        </p:spPr>
        <p:txBody>
          <a:bodyPr wrap="square">
            <a:noAutofit/>
          </a:bodyPr>
          <a:p>
            <a:pPr indent="0" fontAlgn="auto">
              <a:lnSpc>
                <a:spcPct val="150000"/>
              </a:lnSpc>
            </a:pPr>
            <a:r>
              <a:rPr lang="zh-CN" altLang="en-US" sz="1600" b="1" i="0">
                <a:solidFill>
                  <a:srgbClr val="333333"/>
                </a:solidFill>
                <a:latin typeface="宋体" charset="0"/>
                <a:ea typeface="宋体" charset="0"/>
                <a:cs typeface="宋体" charset="0"/>
              </a:rPr>
              <a:t>非线性时序预测：</a:t>
            </a:r>
            <a:r>
              <a:rPr lang="zh-CN" altLang="en-US" sz="1600" b="0" i="0">
                <a:solidFill>
                  <a:srgbClr val="333333"/>
                </a:solidFill>
                <a:latin typeface="宋体" charset="0"/>
                <a:ea typeface="宋体" charset="0"/>
                <a:cs typeface="宋体" charset="0"/>
              </a:rPr>
              <a:t>混沌动力学预测如</a:t>
            </a:r>
            <a:r>
              <a:rPr lang="en-US" altLang="zh-CN" sz="1600" b="0" i="0">
                <a:solidFill>
                  <a:srgbClr val="333333"/>
                </a:solidFill>
                <a:latin typeface="宋体" charset="0"/>
                <a:ea typeface="宋体" charset="0"/>
                <a:cs typeface="宋体" charset="0"/>
              </a:rPr>
              <a:t>Mackey-Glass</a:t>
            </a:r>
            <a:r>
              <a:rPr lang="zh-CN" altLang="en-US" sz="1600" b="0" i="0">
                <a:solidFill>
                  <a:srgbClr val="333333"/>
                </a:solidFill>
                <a:latin typeface="宋体" charset="0"/>
                <a:ea typeface="宋体" charset="0"/>
                <a:cs typeface="宋体" charset="0"/>
              </a:rPr>
              <a:t>方程。给定训练时间序列 </a:t>
            </a:r>
            <a:r>
              <a:rPr lang="en-US" altLang="zh-CN" sz="1600" b="0" i="0">
                <a:solidFill>
                  <a:srgbClr val="333333"/>
                </a:solidFill>
                <a:latin typeface="宋体" charset="0"/>
                <a:ea typeface="宋体" charset="0"/>
                <a:cs typeface="宋体" charset="0"/>
              </a:rPr>
              <a:t>z(t)</a:t>
            </a:r>
            <a:r>
              <a:rPr lang="zh-CN" altLang="en-US" sz="1600" b="0" i="0">
                <a:solidFill>
                  <a:srgbClr val="333333"/>
                </a:solidFill>
                <a:latin typeface="宋体" charset="0"/>
                <a:ea typeface="宋体" charset="0"/>
                <a:cs typeface="宋体" charset="0"/>
              </a:rPr>
              <a:t>和预测时域 </a:t>
            </a:r>
            <a:r>
              <a:rPr lang="en-US" altLang="zh-CN" sz="1600" b="0" i="0">
                <a:solidFill>
                  <a:srgbClr val="333333"/>
                </a:solidFill>
                <a:latin typeface="宋体" charset="0"/>
                <a:ea typeface="宋体" charset="0"/>
                <a:cs typeface="宋体" charset="0"/>
              </a:rPr>
              <a:t>τ</a:t>
            </a:r>
            <a:r>
              <a:rPr lang="zh-CN" altLang="en-US" sz="1600" b="0" i="0">
                <a:solidFill>
                  <a:srgbClr val="333333"/>
                </a:solidFill>
                <a:latin typeface="宋体" charset="0"/>
                <a:ea typeface="宋体" charset="0"/>
                <a:cs typeface="宋体" charset="0"/>
              </a:rPr>
              <a:t>， </a:t>
            </a:r>
            <a:r>
              <a:rPr lang="en-US" altLang="zh-CN" sz="1600" b="0" i="0">
                <a:solidFill>
                  <a:srgbClr val="333333"/>
                </a:solidFill>
                <a:latin typeface="宋体" charset="0"/>
                <a:ea typeface="宋体" charset="0"/>
                <a:cs typeface="宋体" charset="0"/>
              </a:rPr>
              <a:t>RC </a:t>
            </a:r>
            <a:r>
              <a:rPr lang="zh-CN" altLang="en-US" sz="1600" b="0" i="0">
                <a:solidFill>
                  <a:srgbClr val="333333"/>
                </a:solidFill>
                <a:latin typeface="宋体" charset="0"/>
                <a:ea typeface="宋体" charset="0"/>
                <a:cs typeface="宋体" charset="0"/>
              </a:rPr>
              <a:t>的输入序列定义为</a:t>
            </a:r>
            <a:r>
              <a:rPr lang="en-US" altLang="zh-CN" sz="1600" b="0" i="0">
                <a:solidFill>
                  <a:srgbClr val="333333"/>
                </a:solidFill>
                <a:latin typeface="宋体" charset="0"/>
                <a:ea typeface="宋体" charset="0"/>
                <a:cs typeface="宋体" charset="0"/>
              </a:rPr>
              <a:t>u(t)=z(t)</a:t>
            </a:r>
            <a:r>
              <a:rPr lang="zh-CN" altLang="en-US" sz="1600" b="0" i="0">
                <a:solidFill>
                  <a:srgbClr val="333333"/>
                </a:solidFill>
                <a:latin typeface="宋体" charset="0"/>
                <a:ea typeface="宋体" charset="0"/>
                <a:cs typeface="宋体" charset="0"/>
              </a:rPr>
              <a:t>，目标输出定义为</a:t>
            </a:r>
            <a:r>
              <a:rPr lang="en-US" altLang="zh-CN" sz="1600" b="0" i="0">
                <a:solidFill>
                  <a:srgbClr val="333333"/>
                </a:solidFill>
                <a:latin typeface="宋体" charset="0"/>
                <a:ea typeface="宋体" charset="0"/>
                <a:cs typeface="宋体" charset="0"/>
              </a:rPr>
              <a:t>y(t)=z(t +τ)</a:t>
            </a:r>
            <a:r>
              <a:rPr lang="zh-CN" altLang="en-US" sz="1600" b="0" i="0">
                <a:solidFill>
                  <a:srgbClr val="333333"/>
                </a:solidFill>
                <a:latin typeface="宋体" charset="0"/>
                <a:ea typeface="宋体" charset="0"/>
                <a:cs typeface="宋体" charset="0"/>
              </a:rPr>
              <a:t>。</a:t>
            </a:r>
            <a:endParaRPr lang="zh-CN" altLang="en-US" sz="1600" b="0" i="0">
              <a:solidFill>
                <a:srgbClr val="333333"/>
              </a:solidFill>
              <a:latin typeface="宋体" charset="0"/>
              <a:ea typeface="宋体" charset="0"/>
              <a:cs typeface="宋体" charset="0"/>
            </a:endParaRPr>
          </a:p>
          <a:p>
            <a:pPr indent="0" fontAlgn="auto">
              <a:lnSpc>
                <a:spcPct val="150000"/>
              </a:lnSpc>
            </a:pPr>
            <a:endParaRPr lang="zh-CN" altLang="en-US" sz="1600" b="0" i="0">
              <a:solidFill>
                <a:srgbClr val="333333"/>
              </a:solidFill>
              <a:latin typeface="宋体" charset="0"/>
              <a:ea typeface="宋体" charset="0"/>
              <a:cs typeface="宋体" charset="0"/>
            </a:endParaRPr>
          </a:p>
          <a:p>
            <a:pPr indent="0" fontAlgn="auto">
              <a:lnSpc>
                <a:spcPct val="150000"/>
              </a:lnSpc>
            </a:pPr>
            <a:r>
              <a:rPr lang="zh-CN" altLang="en-US" sz="1600" b="1" i="0">
                <a:solidFill>
                  <a:srgbClr val="333333"/>
                </a:solidFill>
                <a:latin typeface="宋体" charset="0"/>
                <a:ea typeface="宋体" charset="0"/>
                <a:cs typeface="宋体" charset="0"/>
              </a:rPr>
              <a:t>离线学习：</a:t>
            </a:r>
            <a:r>
              <a:rPr lang="zh-CN" altLang="en-US" sz="1600" b="0" i="0">
                <a:solidFill>
                  <a:srgbClr val="333333"/>
                </a:solidFill>
                <a:latin typeface="宋体" charset="0"/>
                <a:ea typeface="宋体" charset="0"/>
                <a:cs typeface="宋体" charset="0"/>
              </a:rPr>
              <a:t>给定一段有限长度的时间序列 </a:t>
            </a:r>
            <a:r>
              <a:rPr lang="en-US" altLang="zh-CN" sz="1600" b="0" i="0">
                <a:solidFill>
                  <a:srgbClr val="333333"/>
                </a:solidFill>
                <a:latin typeface="宋体" charset="0"/>
                <a:ea typeface="宋体" charset="0"/>
                <a:cs typeface="宋体" charset="0"/>
              </a:rPr>
              <a:t>u(t)</a:t>
            </a:r>
            <a:r>
              <a:rPr lang="zh-CN" altLang="en-US" sz="1600" b="0" i="0">
                <a:solidFill>
                  <a:srgbClr val="333333"/>
                </a:solidFill>
                <a:latin typeface="宋体" charset="0"/>
                <a:ea typeface="宋体" charset="0"/>
                <a:cs typeface="宋体" charset="0"/>
              </a:rPr>
              <a:t>输入 </a:t>
            </a:r>
            <a:r>
              <a:rPr lang="en-US" altLang="zh-CN" sz="1600" b="0" i="0">
                <a:solidFill>
                  <a:srgbClr val="333333"/>
                </a:solidFill>
                <a:latin typeface="宋体" charset="0"/>
                <a:ea typeface="宋体" charset="0"/>
                <a:cs typeface="宋体" charset="0"/>
              </a:rPr>
              <a:t>RC</a:t>
            </a:r>
            <a:r>
              <a:rPr lang="zh-CN" altLang="en-US" sz="1600" b="0" i="0">
                <a:solidFill>
                  <a:srgbClr val="333333"/>
                </a:solidFill>
                <a:latin typeface="宋体" charset="0"/>
                <a:ea typeface="宋体" charset="0"/>
                <a:cs typeface="宋体" charset="0"/>
              </a:rPr>
              <a:t>，得到预测状态 </a:t>
            </a:r>
            <a:r>
              <a:rPr lang="en-US" altLang="zh-CN" sz="1600" b="0" i="0">
                <a:solidFill>
                  <a:srgbClr val="333333"/>
                </a:solidFill>
                <a:latin typeface="宋体" charset="0"/>
                <a:ea typeface="宋体" charset="0"/>
                <a:cs typeface="宋体" charset="0"/>
              </a:rPr>
              <a:t>y(t+1),</a:t>
            </a:r>
            <a:r>
              <a:rPr lang="zh-CN" altLang="en-US" sz="1600" b="0" i="0">
                <a:solidFill>
                  <a:srgbClr val="333333"/>
                </a:solidFill>
                <a:latin typeface="宋体" charset="0"/>
                <a:ea typeface="宋体" charset="0"/>
                <a:cs typeface="宋体" charset="0"/>
              </a:rPr>
              <a:t>然后将该预测状态附加到输入序列的末尾得到</a:t>
            </a:r>
            <a:r>
              <a:rPr lang="en-US" altLang="zh-CN" sz="1600" b="0" i="0">
                <a:solidFill>
                  <a:srgbClr val="333333"/>
                </a:solidFill>
                <a:latin typeface="宋体" charset="0"/>
                <a:ea typeface="宋体" charset="0"/>
                <a:cs typeface="宋体" charset="0"/>
              </a:rPr>
              <a:t>u(t+1)=y(t+1)</a:t>
            </a:r>
            <a:r>
              <a:rPr lang="zh-CN" altLang="en-US" sz="1600" b="0" i="0">
                <a:solidFill>
                  <a:srgbClr val="333333"/>
                </a:solidFill>
                <a:latin typeface="宋体" charset="0"/>
                <a:ea typeface="宋体" charset="0"/>
                <a:cs typeface="宋体" charset="0"/>
              </a:rPr>
              <a:t>，再通过 </a:t>
            </a:r>
            <a:r>
              <a:rPr lang="en-US" altLang="zh-CN" sz="1600" b="0" i="0">
                <a:solidFill>
                  <a:srgbClr val="333333"/>
                </a:solidFill>
                <a:latin typeface="宋体" charset="0"/>
                <a:ea typeface="宋体" charset="0"/>
                <a:cs typeface="宋体" charset="0"/>
              </a:rPr>
              <a:t>RC </a:t>
            </a:r>
            <a:r>
              <a:rPr lang="zh-CN" altLang="en-US" sz="1600" b="0" i="0">
                <a:solidFill>
                  <a:srgbClr val="333333"/>
                </a:solidFill>
                <a:latin typeface="宋体" charset="0"/>
                <a:ea typeface="宋体" charset="0"/>
                <a:cs typeface="宋体" charset="0"/>
              </a:rPr>
              <a:t>计算下一个状态 </a:t>
            </a:r>
            <a:r>
              <a:rPr lang="en-US" altLang="zh-CN" sz="1600" b="0" i="0">
                <a:solidFill>
                  <a:srgbClr val="333333"/>
                </a:solidFill>
                <a:latin typeface="宋体" charset="0"/>
                <a:ea typeface="宋体" charset="0"/>
                <a:cs typeface="宋体" charset="0"/>
              </a:rPr>
              <a:t>y(t+2)</a:t>
            </a:r>
            <a:r>
              <a:rPr lang="zh-CN" altLang="en-US" sz="1600" b="0" i="0">
                <a:solidFill>
                  <a:srgbClr val="333333"/>
                </a:solidFill>
                <a:latin typeface="宋体" charset="0"/>
                <a:ea typeface="宋体" charset="0"/>
                <a:cs typeface="宋体" charset="0"/>
              </a:rPr>
              <a:t>，依此类推，从而得到一系列后续预测 </a:t>
            </a:r>
            <a:r>
              <a:rPr lang="en-US" altLang="zh-CN" sz="1600" b="0" i="0">
                <a:solidFill>
                  <a:srgbClr val="333333"/>
                </a:solidFill>
                <a:latin typeface="宋体" charset="0"/>
                <a:ea typeface="宋体" charset="0"/>
                <a:cs typeface="宋体" charset="0"/>
              </a:rPr>
              <a:t>y(t+1), y(t+2), …, y(t+h)</a:t>
            </a:r>
            <a:r>
              <a:rPr lang="zh-CN" altLang="en-US" sz="1600" b="0" i="0">
                <a:solidFill>
                  <a:srgbClr val="333333"/>
                </a:solidFill>
                <a:latin typeface="宋体" charset="0"/>
                <a:ea typeface="宋体" charset="0"/>
                <a:cs typeface="宋体" charset="0"/>
              </a:rPr>
              <a:t>。</a:t>
            </a:r>
            <a:endParaRPr lang="zh-CN" altLang="en-US" sz="1600" b="0" i="0">
              <a:solidFill>
                <a:srgbClr val="333333"/>
              </a:solidFill>
              <a:latin typeface="宋体" charset="0"/>
              <a:ea typeface="宋体" charset="0"/>
              <a:cs typeface="宋体" charset="0"/>
            </a:endParaRPr>
          </a:p>
          <a:p>
            <a:pPr indent="0" fontAlgn="auto">
              <a:lnSpc>
                <a:spcPct val="150000"/>
              </a:lnSpc>
            </a:pPr>
            <a:endParaRPr lang="zh-CN" altLang="en-US" sz="1600" b="0" i="0">
              <a:solidFill>
                <a:srgbClr val="333333"/>
              </a:solidFill>
              <a:latin typeface="宋体" charset="0"/>
              <a:ea typeface="宋体" charset="0"/>
              <a:cs typeface="宋体" charset="0"/>
            </a:endParaRPr>
          </a:p>
          <a:p>
            <a:pPr indent="0" fontAlgn="auto">
              <a:lnSpc>
                <a:spcPct val="150000"/>
              </a:lnSpc>
            </a:pPr>
            <a:r>
              <a:rPr lang="zh-CN" altLang="en-US" sz="1600" b="1" i="0">
                <a:solidFill>
                  <a:srgbClr val="333333"/>
                </a:solidFill>
                <a:latin typeface="宋体" charset="0"/>
                <a:ea typeface="宋体" charset="0"/>
                <a:cs typeface="宋体" charset="0"/>
              </a:rPr>
              <a:t>在线学习：</a:t>
            </a:r>
            <a:r>
              <a:rPr lang="zh-CN" altLang="en-US" sz="1600" b="0" i="0">
                <a:solidFill>
                  <a:srgbClr val="333333"/>
                </a:solidFill>
                <a:latin typeface="宋体" charset="0"/>
                <a:ea typeface="宋体" charset="0"/>
                <a:cs typeface="宋体" charset="0"/>
              </a:rPr>
              <a:t>目标序列会被周期性地插入，</a:t>
            </a:r>
            <a:r>
              <a:rPr lang="en-US" altLang="zh-CN" sz="1600" b="0" i="0">
                <a:solidFill>
                  <a:srgbClr val="333333"/>
                </a:solidFill>
                <a:latin typeface="宋体" charset="0"/>
                <a:ea typeface="宋体" charset="0"/>
                <a:cs typeface="宋体" charset="0"/>
              </a:rPr>
              <a:t>RC </a:t>
            </a:r>
            <a:r>
              <a:rPr lang="zh-CN" altLang="en-US" sz="1600" b="0" i="0">
                <a:solidFill>
                  <a:srgbClr val="333333"/>
                </a:solidFill>
                <a:latin typeface="宋体" charset="0"/>
                <a:ea typeface="宋体" charset="0"/>
                <a:cs typeface="宋体" charset="0"/>
              </a:rPr>
              <a:t>的输入现在交替来源于自身的反馈和目标序列。该方法中 </a:t>
            </a:r>
            <a:r>
              <a:rPr lang="en-US" altLang="zh-CN" sz="1600" b="0" i="0">
                <a:solidFill>
                  <a:srgbClr val="333333"/>
                </a:solidFill>
                <a:latin typeface="宋体" charset="0"/>
                <a:ea typeface="宋体" charset="0"/>
                <a:cs typeface="宋体" charset="0"/>
              </a:rPr>
              <a:t>RC </a:t>
            </a:r>
            <a:r>
              <a:rPr lang="zh-CN" altLang="en-US" sz="1600" b="0" i="0">
                <a:solidFill>
                  <a:srgbClr val="333333"/>
                </a:solidFill>
                <a:latin typeface="宋体" charset="0"/>
                <a:ea typeface="宋体" charset="0"/>
                <a:cs typeface="宋体" charset="0"/>
              </a:rPr>
              <a:t>能够周期性地获取目标数据，从而定期重新训练并更新输出权重</a:t>
            </a:r>
            <a:endParaRPr lang="zh-CN" altLang="en-US" sz="1600" b="0" i="0">
              <a:solidFill>
                <a:srgbClr val="333333"/>
              </a:solidFill>
              <a:latin typeface="宋体" charset="0"/>
              <a:ea typeface="宋体" charset="0"/>
              <a:cs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699"/>
    </mc:Choice>
    <mc:Fallback>
      <p:transition spd="med"/>
    </mc:Fallback>
  </mc:AlternateContent>
</p:sld>
</file>

<file path=ppt/theme/theme1.xml><?xml version="1.0" encoding="utf-8"?>
<a:theme xmlns:a="http://schemas.openxmlformats.org/drawingml/2006/main" name="Office 主题​​">
  <a:themeElements>
    <a:clrScheme name="00-中国科学院大学">
      <a:dk1>
        <a:srgbClr val="000000"/>
      </a:dk1>
      <a:lt1>
        <a:srgbClr val="FFFFFF"/>
      </a:lt1>
      <a:dk2>
        <a:srgbClr val="000000"/>
      </a:dk2>
      <a:lt2>
        <a:srgbClr val="FFFFFF"/>
      </a:lt2>
      <a:accent1>
        <a:srgbClr val="004492"/>
      </a:accent1>
      <a:accent2>
        <a:srgbClr val="D0B296"/>
      </a:accent2>
      <a:accent3>
        <a:srgbClr val="004492"/>
      </a:accent3>
      <a:accent4>
        <a:srgbClr val="D0B296"/>
      </a:accent4>
      <a:accent5>
        <a:srgbClr val="004492"/>
      </a:accent5>
      <a:accent6>
        <a:srgbClr val="D0B296"/>
      </a:accent6>
      <a:hlink>
        <a:srgbClr val="DF213B"/>
      </a:hlink>
      <a:folHlink>
        <a:srgbClr val="954F72"/>
      </a:folHlink>
    </a:clrScheme>
    <a:fontScheme name="jyte21t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1714</Words>
  <Application>WPS 演示</Application>
  <PresentationFormat>宽屏</PresentationFormat>
  <Paragraphs>69</Paragraphs>
  <Slides>13</Slides>
  <Notes>2</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13</vt:i4>
      </vt:variant>
    </vt:vector>
  </HeadingPairs>
  <TitlesOfParts>
    <vt:vector size="32" baseType="lpstr">
      <vt:lpstr>Arial</vt:lpstr>
      <vt:lpstr>宋体</vt:lpstr>
      <vt:lpstr>Wingdings</vt:lpstr>
      <vt:lpstr>Lato</vt:lpstr>
      <vt:lpstr>Thonburi</vt:lpstr>
      <vt:lpstr>微软雅黑</vt:lpstr>
      <vt:lpstr>汉仪旗黑</vt:lpstr>
      <vt:lpstr>宋体</vt:lpstr>
      <vt:lpstr>汉仪书宋二KW</vt:lpstr>
      <vt:lpstr>Open Sans</vt:lpstr>
      <vt:lpstr>Arial Unicode MS</vt:lpstr>
      <vt:lpstr>等线</vt:lpstr>
      <vt:lpstr>汉仪中等线KW</vt:lpstr>
      <vt:lpstr>Calibri</vt:lpstr>
      <vt:lpstr>Helvetica Neue</vt:lpstr>
      <vt:lpstr>Open Sans</vt:lpstr>
      <vt:lpstr>微软雅黑</vt:lpstr>
      <vt:lpstr>苹方-简</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Sheng xia</dc:creator>
  <cp:lastModifiedBy>sakura</cp:lastModifiedBy>
  <cp:revision>780</cp:revision>
  <dcterms:created xsi:type="dcterms:W3CDTF">2025-03-10T02:22:44Z</dcterms:created>
  <dcterms:modified xsi:type="dcterms:W3CDTF">2025-03-10T02:22:44Z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612CE1F972614F8FAC859EA2CBF81D8D</vt:lpwstr>
  </property>
  <property fmtid="{D5CDD505-2E9C-101B-9397-08002B2CF9AE}" pid="3" name="KSOProductBuildVer">
    <vt:lpwstr>2052-7.2.1.8947</vt:lpwstr>
  </property>
</Properties>
</file>