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94" r:id="rId2"/>
    <p:sldId id="296" r:id="rId3"/>
    <p:sldId id="297" r:id="rId4"/>
    <p:sldId id="298" r:id="rId5"/>
    <p:sldId id="299" r:id="rId6"/>
    <p:sldId id="274"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3974">
          <p15:clr>
            <a:srgbClr val="A4A3A4"/>
          </p15:clr>
        </p15:guide>
        <p15:guide id="4" orient="horz" pos="346">
          <p15:clr>
            <a:srgbClr val="A4A3A4"/>
          </p15:clr>
        </p15:guide>
        <p15:guide id="5" orient="horz" pos="799">
          <p15:clr>
            <a:srgbClr val="A4A3A4"/>
          </p15:clr>
        </p15:guide>
        <p15:guide id="6" pos="7469">
          <p15:clr>
            <a:srgbClr val="A4A3A4"/>
          </p15:clr>
        </p15:guide>
        <p15:guide id="7" pos="23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o wang" initials="hw" lastIdx="7" clrIdx="0">
    <p:extLst>
      <p:ext uri="{19B8F6BF-5375-455C-9EA6-DF929625EA0E}">
        <p15:presenceInfo xmlns:p15="http://schemas.microsoft.com/office/powerpoint/2012/main" userId="f28d9b85923931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D1E9"/>
    <a:srgbClr val="F3C7AA"/>
    <a:srgbClr val="FCDF98"/>
    <a:srgbClr val="174994"/>
    <a:srgbClr val="D7E2E4"/>
    <a:srgbClr val="004492"/>
    <a:srgbClr val="D0B296"/>
    <a:srgbClr val="3F3FFF"/>
    <a:srgbClr val="F85050"/>
    <a:srgbClr val="DEDC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237623-AF0A-4C49-99E7-CFF180B337C9}" v="328" dt="2023-02-27T07:22:42.36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7" autoAdjust="0"/>
    <p:restoredTop sz="94660"/>
  </p:normalViewPr>
  <p:slideViewPr>
    <p:cSldViewPr snapToGrid="0" showGuides="1">
      <p:cViewPr varScale="1">
        <p:scale>
          <a:sx n="82" d="100"/>
          <a:sy n="82" d="100"/>
        </p:scale>
        <p:origin x="224" y="62"/>
      </p:cViewPr>
      <p:guideLst>
        <p:guide orient="horz" pos="2160"/>
        <p:guide pos="3840"/>
        <p:guide orient="horz" pos="3974"/>
        <p:guide orient="horz" pos="346"/>
        <p:guide orient="horz" pos="799"/>
        <p:guide pos="7469"/>
        <p:guide pos="23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09T18:34:22.395" idx="7">
    <p:pos x="10" y="10"/>
    <p:text>由于处理器和片外存储器之间的数据移动，传统的硬件平台会消耗大量的能量用于认知学习。 使用模拟重量存储的受大脑启发的设备技术可以更有效地完成认知任务。 在这里，我们展示了一种采用代工友好材料的模拟非易失性电阻存储器（电子突触）。</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045371-6446-41FC-8D6D-3A248E95D269}" type="datetimeFigureOut">
              <a:rPr lang="zh-CN" altLang="en-US" smtClean="0"/>
              <a:t>2024/6/12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7AF55-DE9E-47D4-B01D-5A1E39F4DF58}" type="slidenum">
              <a:rPr lang="zh-CN" altLang="en-US" smtClean="0"/>
              <a:t>‹#›</a:t>
            </a:fld>
            <a:endParaRPr lang="zh-CN" altLang="en-US"/>
          </a:p>
        </p:txBody>
      </p:sp>
    </p:spTree>
    <p:extLst>
      <p:ext uri="{BB962C8B-B14F-4D97-AF65-F5344CB8AC3E}">
        <p14:creationId xmlns:p14="http://schemas.microsoft.com/office/powerpoint/2010/main" val="262073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t>1</a:t>
            </a:fld>
            <a:endParaRPr lang="zh-CN" altLang="en-US"/>
          </a:p>
        </p:txBody>
      </p:sp>
    </p:spTree>
    <p:extLst>
      <p:ext uri="{BB962C8B-B14F-4D97-AF65-F5344CB8AC3E}">
        <p14:creationId xmlns:p14="http://schemas.microsoft.com/office/powerpoint/2010/main" val="1053429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t>2</a:t>
            </a:fld>
            <a:endParaRPr lang="zh-CN" altLang="en-US"/>
          </a:p>
        </p:txBody>
      </p:sp>
    </p:spTree>
    <p:extLst>
      <p:ext uri="{BB962C8B-B14F-4D97-AF65-F5344CB8AC3E}">
        <p14:creationId xmlns:p14="http://schemas.microsoft.com/office/powerpoint/2010/main" val="2856833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solidFill>
        <a:effectLst/>
      </p:bgPr>
    </p:bg>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00CB142E-244C-A6D9-5433-F970B9B06BE4}"/>
              </a:ext>
            </a:extLst>
          </p:cNvPr>
          <p:cNvGrpSpPr/>
          <p:nvPr userDrawn="1"/>
        </p:nvGrpSpPr>
        <p:grpSpPr>
          <a:xfrm>
            <a:off x="451834" y="529446"/>
            <a:ext cx="11288332" cy="5799109"/>
            <a:chOff x="552450" y="527972"/>
            <a:chExt cx="11288332" cy="5799109"/>
          </a:xfrm>
        </p:grpSpPr>
        <p:sp>
          <p:nvSpPr>
            <p:cNvPr id="4" name="任意多边形: 形状 3">
              <a:extLst>
                <a:ext uri="{FF2B5EF4-FFF2-40B4-BE49-F238E27FC236}">
                  <a16:creationId xmlns:a16="http://schemas.microsoft.com/office/drawing/2014/main" id="{5535EB10-B028-8D6E-51E3-866F40BD1B25}"/>
                </a:ext>
              </a:extLst>
            </p:cNvPr>
            <p:cNvSpPr/>
            <p:nvPr userDrawn="1"/>
          </p:nvSpPr>
          <p:spPr>
            <a:xfrm>
              <a:off x="552450" y="527972"/>
              <a:ext cx="8916673" cy="3592997"/>
            </a:xfrm>
            <a:custGeom>
              <a:avLst/>
              <a:gdLst>
                <a:gd name="connsiteX0" fmla="*/ 3948112 w 3948112"/>
                <a:gd name="connsiteY0" fmla="*/ 0 h 882586"/>
                <a:gd name="connsiteX1" fmla="*/ 0 w 3948112"/>
                <a:gd name="connsiteY1" fmla="*/ 0 h 882586"/>
                <a:gd name="connsiteX2" fmla="*/ 0 w 3948112"/>
                <a:gd name="connsiteY2" fmla="*/ 882587 h 882586"/>
              </a:gdLst>
              <a:ahLst/>
              <a:cxnLst>
                <a:cxn ang="0">
                  <a:pos x="connsiteX0" y="connsiteY0"/>
                </a:cxn>
                <a:cxn ang="0">
                  <a:pos x="connsiteX1" y="connsiteY1"/>
                </a:cxn>
                <a:cxn ang="0">
                  <a:pos x="connsiteX2" y="connsiteY2"/>
                </a:cxn>
              </a:cxnLst>
              <a:rect l="l" t="t" r="r" b="b"/>
              <a:pathLst>
                <a:path w="3948112" h="882586">
                  <a:moveTo>
                    <a:pt x="3948112" y="0"/>
                  </a:moveTo>
                  <a:lnTo>
                    <a:pt x="0" y="0"/>
                  </a:lnTo>
                  <a:lnTo>
                    <a:pt x="0" y="882587"/>
                  </a:lnTo>
                </a:path>
              </a:pathLst>
            </a:custGeom>
            <a:noFill/>
            <a:ln w="25400" cap="flat">
              <a:solidFill>
                <a:schemeClr val="accent1"/>
              </a:solidFill>
              <a:prstDash val="solid"/>
              <a:miter/>
            </a:ln>
          </p:spPr>
          <p:txBody>
            <a:bodyPr rtlCol="0" anchor="ctr"/>
            <a:lstStyle/>
            <a:p>
              <a:endParaRPr lang="zh-CN" altLang="en-US">
                <a:cs typeface="+mn-ea"/>
                <a:sym typeface="+mn-lt"/>
              </a:endParaRPr>
            </a:p>
          </p:txBody>
        </p:sp>
        <p:sp>
          <p:nvSpPr>
            <p:cNvPr id="5" name="任意多边形: 形状 4">
              <a:extLst>
                <a:ext uri="{FF2B5EF4-FFF2-40B4-BE49-F238E27FC236}">
                  <a16:creationId xmlns:a16="http://schemas.microsoft.com/office/drawing/2014/main" id="{B01BEC57-D9FB-F3C5-1FFA-C48F3ABB6A72}"/>
                </a:ext>
              </a:extLst>
            </p:cNvPr>
            <p:cNvSpPr/>
            <p:nvPr userDrawn="1"/>
          </p:nvSpPr>
          <p:spPr>
            <a:xfrm>
              <a:off x="2868345" y="2734084"/>
              <a:ext cx="8972437" cy="3592997"/>
            </a:xfrm>
            <a:custGeom>
              <a:avLst/>
              <a:gdLst>
                <a:gd name="connsiteX0" fmla="*/ 0 w 4031741"/>
                <a:gd name="connsiteY0" fmla="*/ 882586 h 882586"/>
                <a:gd name="connsiteX1" fmla="*/ 4031742 w 4031741"/>
                <a:gd name="connsiteY1" fmla="*/ 882586 h 882586"/>
                <a:gd name="connsiteX2" fmla="*/ 4031742 w 4031741"/>
                <a:gd name="connsiteY2" fmla="*/ 0 h 882586"/>
              </a:gdLst>
              <a:ahLst/>
              <a:cxnLst>
                <a:cxn ang="0">
                  <a:pos x="connsiteX0" y="connsiteY0"/>
                </a:cxn>
                <a:cxn ang="0">
                  <a:pos x="connsiteX1" y="connsiteY1"/>
                </a:cxn>
                <a:cxn ang="0">
                  <a:pos x="connsiteX2" y="connsiteY2"/>
                </a:cxn>
              </a:cxnLst>
              <a:rect l="l" t="t" r="r" b="b"/>
              <a:pathLst>
                <a:path w="4031741" h="882586">
                  <a:moveTo>
                    <a:pt x="0" y="882586"/>
                  </a:moveTo>
                  <a:lnTo>
                    <a:pt x="4031742" y="882586"/>
                  </a:lnTo>
                  <a:lnTo>
                    <a:pt x="4031742" y="0"/>
                  </a:lnTo>
                </a:path>
              </a:pathLst>
            </a:custGeom>
            <a:noFill/>
            <a:ln w="25400" cap="flat">
              <a:solidFill>
                <a:schemeClr val="accent1"/>
              </a:solidFill>
              <a:prstDash val="solid"/>
              <a:miter/>
            </a:ln>
          </p:spPr>
          <p:txBody>
            <a:bodyPr rtlCol="0" anchor="ctr"/>
            <a:lstStyle/>
            <a:p>
              <a:endParaRPr lang="zh-CN" altLang="en-US">
                <a:cs typeface="+mn-ea"/>
                <a:sym typeface="+mn-lt"/>
              </a:endParaRPr>
            </a:p>
          </p:txBody>
        </p:sp>
      </p:grpSp>
      <p:grpSp>
        <p:nvGrpSpPr>
          <p:cNvPr id="6" name="组合 5">
            <a:extLst>
              <a:ext uri="{FF2B5EF4-FFF2-40B4-BE49-F238E27FC236}">
                <a16:creationId xmlns:a16="http://schemas.microsoft.com/office/drawing/2014/main" id="{F289BB02-7EDB-41B1-5B3D-C66E1C7357D5}"/>
              </a:ext>
            </a:extLst>
          </p:cNvPr>
          <p:cNvGrpSpPr/>
          <p:nvPr userDrawn="1"/>
        </p:nvGrpSpPr>
        <p:grpSpPr>
          <a:xfrm>
            <a:off x="9277409" y="0"/>
            <a:ext cx="2914591" cy="4353075"/>
            <a:chOff x="9277409" y="0"/>
            <a:chExt cx="2914591" cy="4353075"/>
          </a:xfrm>
        </p:grpSpPr>
        <p:sp>
          <p:nvSpPr>
            <p:cNvPr id="15" name="任意多边形: 形状 14">
              <a:extLst>
                <a:ext uri="{FF2B5EF4-FFF2-40B4-BE49-F238E27FC236}">
                  <a16:creationId xmlns:a16="http://schemas.microsoft.com/office/drawing/2014/main" id="{2114D1E6-A429-9953-393C-9AA0E5543E6E}"/>
                </a:ext>
              </a:extLst>
            </p:cNvPr>
            <p:cNvSpPr/>
            <p:nvPr userDrawn="1"/>
          </p:nvSpPr>
          <p:spPr>
            <a:xfrm>
              <a:off x="9277409" y="0"/>
              <a:ext cx="2914591" cy="3102798"/>
            </a:xfrm>
            <a:custGeom>
              <a:avLst/>
              <a:gdLst>
                <a:gd name="connsiteX0" fmla="*/ 542208 w 2914591"/>
                <a:gd name="connsiteY0" fmla="*/ 0 h 3102798"/>
                <a:gd name="connsiteX1" fmla="*/ 2914591 w 2914591"/>
                <a:gd name="connsiteY1" fmla="*/ 0 h 3102798"/>
                <a:gd name="connsiteX2" fmla="*/ 2914591 w 2914591"/>
                <a:gd name="connsiteY2" fmla="*/ 2748585 h 3102798"/>
                <a:gd name="connsiteX3" fmla="*/ 2560378 w 2914591"/>
                <a:gd name="connsiteY3" fmla="*/ 3102798 h 3102798"/>
                <a:gd name="connsiteX4" fmla="*/ 1969373 w 2914591"/>
                <a:gd name="connsiteY4" fmla="*/ 2511618 h 3102798"/>
                <a:gd name="connsiteX5" fmla="*/ 0 w 2914591"/>
                <a:gd name="connsiteY5" fmla="*/ 542245 h 3102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14591" h="3102798">
                  <a:moveTo>
                    <a:pt x="542208" y="0"/>
                  </a:moveTo>
                  <a:lnTo>
                    <a:pt x="2914591" y="0"/>
                  </a:lnTo>
                  <a:lnTo>
                    <a:pt x="2914591" y="2748585"/>
                  </a:lnTo>
                  <a:lnTo>
                    <a:pt x="2560378" y="3102798"/>
                  </a:lnTo>
                  <a:lnTo>
                    <a:pt x="1969373" y="2511618"/>
                  </a:lnTo>
                  <a:lnTo>
                    <a:pt x="0" y="542245"/>
                  </a:lnTo>
                  <a:close/>
                </a:path>
              </a:pathLst>
            </a:custGeom>
            <a:solidFill>
              <a:schemeClr val="accent1"/>
            </a:solidFill>
            <a:ln w="9525" cap="flat">
              <a:noFill/>
              <a:prstDash val="solid"/>
              <a:miter/>
            </a:ln>
          </p:spPr>
          <p:txBody>
            <a:bodyPr wrap="square" rtlCol="0" anchor="ctr">
              <a:noAutofit/>
            </a:bodyPr>
            <a:lstStyle/>
            <a:p>
              <a:endParaRPr lang="zh-CN" altLang="en-US" dirty="0">
                <a:cs typeface="+mn-ea"/>
                <a:sym typeface="+mn-lt"/>
              </a:endParaRPr>
            </a:p>
          </p:txBody>
        </p:sp>
        <p:sp>
          <p:nvSpPr>
            <p:cNvPr id="16" name="任意多边形: 形状 15">
              <a:extLst>
                <a:ext uri="{FF2B5EF4-FFF2-40B4-BE49-F238E27FC236}">
                  <a16:creationId xmlns:a16="http://schemas.microsoft.com/office/drawing/2014/main" id="{B18193B4-C7BD-79FC-52A9-5646D7EC6B02}"/>
                </a:ext>
              </a:extLst>
            </p:cNvPr>
            <p:cNvSpPr/>
            <p:nvPr userDrawn="1"/>
          </p:nvSpPr>
          <p:spPr>
            <a:xfrm>
              <a:off x="10174095" y="6747"/>
              <a:ext cx="2017905" cy="2206114"/>
            </a:xfrm>
            <a:custGeom>
              <a:avLst/>
              <a:gdLst>
                <a:gd name="connsiteX0" fmla="*/ 542246 w 2017905"/>
                <a:gd name="connsiteY0" fmla="*/ 0 h 2206114"/>
                <a:gd name="connsiteX1" fmla="*/ 659638 w 2017905"/>
                <a:gd name="connsiteY1" fmla="*/ 0 h 2206114"/>
                <a:gd name="connsiteX2" fmla="*/ 117393 w 2017905"/>
                <a:gd name="connsiteY2" fmla="*/ 542245 h 2206114"/>
                <a:gd name="connsiteX3" fmla="*/ 1663692 w 2017905"/>
                <a:gd name="connsiteY3" fmla="*/ 2088721 h 2206114"/>
                <a:gd name="connsiteX4" fmla="*/ 2017905 w 2017905"/>
                <a:gd name="connsiteY4" fmla="*/ 1734508 h 2206114"/>
                <a:gd name="connsiteX5" fmla="*/ 2017905 w 2017905"/>
                <a:gd name="connsiteY5" fmla="*/ 1851901 h 2206114"/>
                <a:gd name="connsiteX6" fmla="*/ 1663692 w 2017905"/>
                <a:gd name="connsiteY6" fmla="*/ 2206114 h 2206114"/>
                <a:gd name="connsiteX7" fmla="*/ 0 w 2017905"/>
                <a:gd name="connsiteY7" fmla="*/ 542245 h 220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7905" h="2206114">
                  <a:moveTo>
                    <a:pt x="542246" y="0"/>
                  </a:moveTo>
                  <a:lnTo>
                    <a:pt x="659638" y="0"/>
                  </a:lnTo>
                  <a:lnTo>
                    <a:pt x="117393" y="542245"/>
                  </a:lnTo>
                  <a:lnTo>
                    <a:pt x="1663692" y="2088721"/>
                  </a:lnTo>
                  <a:lnTo>
                    <a:pt x="2017905" y="1734508"/>
                  </a:lnTo>
                  <a:lnTo>
                    <a:pt x="2017905" y="1851901"/>
                  </a:lnTo>
                  <a:lnTo>
                    <a:pt x="1663692" y="2206114"/>
                  </a:lnTo>
                  <a:lnTo>
                    <a:pt x="0" y="542245"/>
                  </a:lnTo>
                  <a:close/>
                </a:path>
              </a:pathLst>
            </a:custGeom>
            <a:solidFill>
              <a:schemeClr val="bg1"/>
            </a:solidFill>
            <a:ln w="9525" cap="flat">
              <a:noFill/>
              <a:prstDash val="solid"/>
              <a:miter/>
            </a:ln>
          </p:spPr>
          <p:txBody>
            <a:bodyPr wrap="square" rtlCol="0" anchor="ctr">
              <a:noAutofit/>
            </a:bodyPr>
            <a:lstStyle/>
            <a:p>
              <a:endParaRPr lang="zh-CN" altLang="en-US">
                <a:cs typeface="+mn-ea"/>
                <a:sym typeface="+mn-lt"/>
              </a:endParaRPr>
            </a:p>
          </p:txBody>
        </p:sp>
        <p:sp>
          <p:nvSpPr>
            <p:cNvPr id="17" name="任意多边形: 形状 16">
              <a:extLst>
                <a:ext uri="{FF2B5EF4-FFF2-40B4-BE49-F238E27FC236}">
                  <a16:creationId xmlns:a16="http://schemas.microsoft.com/office/drawing/2014/main" id="{A93B2D3A-9524-A547-92EB-DE8232B78211}"/>
                </a:ext>
              </a:extLst>
            </p:cNvPr>
            <p:cNvSpPr/>
            <p:nvPr userDrawn="1"/>
          </p:nvSpPr>
          <p:spPr>
            <a:xfrm>
              <a:off x="10619628" y="1208331"/>
              <a:ext cx="1572372" cy="3144744"/>
            </a:xfrm>
            <a:custGeom>
              <a:avLst/>
              <a:gdLst>
                <a:gd name="connsiteX0" fmla="*/ 1572372 w 1572372"/>
                <a:gd name="connsiteY0" fmla="*/ 0 h 3144744"/>
                <a:gd name="connsiteX1" fmla="*/ 1572372 w 1572372"/>
                <a:gd name="connsiteY1" fmla="*/ 117216 h 3144744"/>
                <a:gd name="connsiteX2" fmla="*/ 117218 w 1572372"/>
                <a:gd name="connsiteY2" fmla="*/ 1572370 h 3144744"/>
                <a:gd name="connsiteX3" fmla="*/ 1572372 w 1572372"/>
                <a:gd name="connsiteY3" fmla="*/ 3027360 h 3144744"/>
                <a:gd name="connsiteX4" fmla="*/ 1572372 w 1572372"/>
                <a:gd name="connsiteY4" fmla="*/ 3144744 h 3144744"/>
                <a:gd name="connsiteX5" fmla="*/ 0 w 1572372"/>
                <a:gd name="connsiteY5" fmla="*/ 1572370 h 314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2372" h="3144744">
                  <a:moveTo>
                    <a:pt x="1572372" y="0"/>
                  </a:moveTo>
                  <a:lnTo>
                    <a:pt x="1572372" y="117216"/>
                  </a:lnTo>
                  <a:lnTo>
                    <a:pt x="117218" y="1572370"/>
                  </a:lnTo>
                  <a:lnTo>
                    <a:pt x="1572372" y="3027360"/>
                  </a:lnTo>
                  <a:lnTo>
                    <a:pt x="1572372" y="3144744"/>
                  </a:lnTo>
                  <a:lnTo>
                    <a:pt x="0" y="1572370"/>
                  </a:lnTo>
                  <a:close/>
                </a:path>
              </a:pathLst>
            </a:custGeom>
            <a:solidFill>
              <a:schemeClr val="accent2"/>
            </a:solidFill>
            <a:ln w="9525" cap="flat">
              <a:noFill/>
              <a:prstDash val="solid"/>
              <a:miter/>
            </a:ln>
          </p:spPr>
          <p:txBody>
            <a:bodyPr wrap="square" rtlCol="0" anchor="ctr">
              <a:noAutofit/>
            </a:bodyPr>
            <a:lstStyle/>
            <a:p>
              <a:endParaRPr lang="zh-CN" altLang="en-US">
                <a:cs typeface="+mn-ea"/>
                <a:sym typeface="+mn-lt"/>
              </a:endParaRPr>
            </a:p>
          </p:txBody>
        </p:sp>
      </p:grpSp>
      <p:grpSp>
        <p:nvGrpSpPr>
          <p:cNvPr id="18" name="组合 17">
            <a:extLst>
              <a:ext uri="{FF2B5EF4-FFF2-40B4-BE49-F238E27FC236}">
                <a16:creationId xmlns:a16="http://schemas.microsoft.com/office/drawing/2014/main" id="{707AFA39-83BA-2491-4A18-305E7279CEF5}"/>
              </a:ext>
            </a:extLst>
          </p:cNvPr>
          <p:cNvGrpSpPr/>
          <p:nvPr userDrawn="1"/>
        </p:nvGrpSpPr>
        <p:grpSpPr>
          <a:xfrm flipH="1" flipV="1">
            <a:off x="0" y="2504925"/>
            <a:ext cx="2914591" cy="4353075"/>
            <a:chOff x="9277409" y="0"/>
            <a:chExt cx="2914591" cy="4353075"/>
          </a:xfrm>
        </p:grpSpPr>
        <p:sp>
          <p:nvSpPr>
            <p:cNvPr id="19" name="任意多边形: 形状 18">
              <a:extLst>
                <a:ext uri="{FF2B5EF4-FFF2-40B4-BE49-F238E27FC236}">
                  <a16:creationId xmlns:a16="http://schemas.microsoft.com/office/drawing/2014/main" id="{A1CC27CA-C4B5-2CB5-4E96-D3ADF2F95F37}"/>
                </a:ext>
              </a:extLst>
            </p:cNvPr>
            <p:cNvSpPr/>
            <p:nvPr userDrawn="1"/>
          </p:nvSpPr>
          <p:spPr>
            <a:xfrm>
              <a:off x="9277409" y="0"/>
              <a:ext cx="2914591" cy="3102798"/>
            </a:xfrm>
            <a:custGeom>
              <a:avLst/>
              <a:gdLst>
                <a:gd name="connsiteX0" fmla="*/ 542208 w 2914591"/>
                <a:gd name="connsiteY0" fmla="*/ 0 h 3102798"/>
                <a:gd name="connsiteX1" fmla="*/ 2914591 w 2914591"/>
                <a:gd name="connsiteY1" fmla="*/ 0 h 3102798"/>
                <a:gd name="connsiteX2" fmla="*/ 2914591 w 2914591"/>
                <a:gd name="connsiteY2" fmla="*/ 2748585 h 3102798"/>
                <a:gd name="connsiteX3" fmla="*/ 2560378 w 2914591"/>
                <a:gd name="connsiteY3" fmla="*/ 3102798 h 3102798"/>
                <a:gd name="connsiteX4" fmla="*/ 1969373 w 2914591"/>
                <a:gd name="connsiteY4" fmla="*/ 2511618 h 3102798"/>
                <a:gd name="connsiteX5" fmla="*/ 0 w 2914591"/>
                <a:gd name="connsiteY5" fmla="*/ 542245 h 3102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14591" h="3102798">
                  <a:moveTo>
                    <a:pt x="542208" y="0"/>
                  </a:moveTo>
                  <a:lnTo>
                    <a:pt x="2914591" y="0"/>
                  </a:lnTo>
                  <a:lnTo>
                    <a:pt x="2914591" y="2748585"/>
                  </a:lnTo>
                  <a:lnTo>
                    <a:pt x="2560378" y="3102798"/>
                  </a:lnTo>
                  <a:lnTo>
                    <a:pt x="1969373" y="2511618"/>
                  </a:lnTo>
                  <a:lnTo>
                    <a:pt x="0" y="542245"/>
                  </a:lnTo>
                  <a:close/>
                </a:path>
              </a:pathLst>
            </a:custGeom>
            <a:solidFill>
              <a:schemeClr val="accent1"/>
            </a:solidFill>
            <a:ln w="9525" cap="flat">
              <a:noFill/>
              <a:prstDash val="solid"/>
              <a:miter/>
            </a:ln>
          </p:spPr>
          <p:txBody>
            <a:bodyPr wrap="square" rtlCol="0" anchor="ctr">
              <a:noAutofit/>
            </a:bodyPr>
            <a:lstStyle/>
            <a:p>
              <a:endParaRPr lang="zh-CN" altLang="en-US" dirty="0">
                <a:cs typeface="+mn-ea"/>
                <a:sym typeface="+mn-lt"/>
              </a:endParaRPr>
            </a:p>
          </p:txBody>
        </p:sp>
        <p:sp>
          <p:nvSpPr>
            <p:cNvPr id="20" name="任意多边形: 形状 19">
              <a:extLst>
                <a:ext uri="{FF2B5EF4-FFF2-40B4-BE49-F238E27FC236}">
                  <a16:creationId xmlns:a16="http://schemas.microsoft.com/office/drawing/2014/main" id="{1E35F6F3-1F4E-44B5-B0CA-CDFDE25C45F0}"/>
                </a:ext>
              </a:extLst>
            </p:cNvPr>
            <p:cNvSpPr/>
            <p:nvPr userDrawn="1"/>
          </p:nvSpPr>
          <p:spPr>
            <a:xfrm>
              <a:off x="10174095" y="6747"/>
              <a:ext cx="2017905" cy="2206114"/>
            </a:xfrm>
            <a:custGeom>
              <a:avLst/>
              <a:gdLst>
                <a:gd name="connsiteX0" fmla="*/ 542246 w 2017905"/>
                <a:gd name="connsiteY0" fmla="*/ 0 h 2206114"/>
                <a:gd name="connsiteX1" fmla="*/ 659638 w 2017905"/>
                <a:gd name="connsiteY1" fmla="*/ 0 h 2206114"/>
                <a:gd name="connsiteX2" fmla="*/ 117393 w 2017905"/>
                <a:gd name="connsiteY2" fmla="*/ 542245 h 2206114"/>
                <a:gd name="connsiteX3" fmla="*/ 1663692 w 2017905"/>
                <a:gd name="connsiteY3" fmla="*/ 2088721 h 2206114"/>
                <a:gd name="connsiteX4" fmla="*/ 2017905 w 2017905"/>
                <a:gd name="connsiteY4" fmla="*/ 1734508 h 2206114"/>
                <a:gd name="connsiteX5" fmla="*/ 2017905 w 2017905"/>
                <a:gd name="connsiteY5" fmla="*/ 1851901 h 2206114"/>
                <a:gd name="connsiteX6" fmla="*/ 1663692 w 2017905"/>
                <a:gd name="connsiteY6" fmla="*/ 2206114 h 2206114"/>
                <a:gd name="connsiteX7" fmla="*/ 0 w 2017905"/>
                <a:gd name="connsiteY7" fmla="*/ 542245 h 220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7905" h="2206114">
                  <a:moveTo>
                    <a:pt x="542246" y="0"/>
                  </a:moveTo>
                  <a:lnTo>
                    <a:pt x="659638" y="0"/>
                  </a:lnTo>
                  <a:lnTo>
                    <a:pt x="117393" y="542245"/>
                  </a:lnTo>
                  <a:lnTo>
                    <a:pt x="1663692" y="2088721"/>
                  </a:lnTo>
                  <a:lnTo>
                    <a:pt x="2017905" y="1734508"/>
                  </a:lnTo>
                  <a:lnTo>
                    <a:pt x="2017905" y="1851901"/>
                  </a:lnTo>
                  <a:lnTo>
                    <a:pt x="1663692" y="2206114"/>
                  </a:lnTo>
                  <a:lnTo>
                    <a:pt x="0" y="542245"/>
                  </a:lnTo>
                  <a:close/>
                </a:path>
              </a:pathLst>
            </a:custGeom>
            <a:solidFill>
              <a:schemeClr val="bg1"/>
            </a:solidFill>
            <a:ln w="9525" cap="flat">
              <a:noFill/>
              <a:prstDash val="solid"/>
              <a:miter/>
            </a:ln>
          </p:spPr>
          <p:txBody>
            <a:bodyPr wrap="square" rtlCol="0" anchor="ctr">
              <a:noAutofit/>
            </a:bodyPr>
            <a:lstStyle/>
            <a:p>
              <a:endParaRPr lang="zh-CN" altLang="en-US">
                <a:cs typeface="+mn-ea"/>
                <a:sym typeface="+mn-lt"/>
              </a:endParaRPr>
            </a:p>
          </p:txBody>
        </p:sp>
        <p:sp>
          <p:nvSpPr>
            <p:cNvPr id="21" name="任意多边形: 形状 20">
              <a:extLst>
                <a:ext uri="{FF2B5EF4-FFF2-40B4-BE49-F238E27FC236}">
                  <a16:creationId xmlns:a16="http://schemas.microsoft.com/office/drawing/2014/main" id="{AD8DEA31-5C04-8271-72DE-FE85139B9C6B}"/>
                </a:ext>
              </a:extLst>
            </p:cNvPr>
            <p:cNvSpPr/>
            <p:nvPr userDrawn="1"/>
          </p:nvSpPr>
          <p:spPr>
            <a:xfrm>
              <a:off x="10619628" y="1208331"/>
              <a:ext cx="1572372" cy="3144744"/>
            </a:xfrm>
            <a:custGeom>
              <a:avLst/>
              <a:gdLst>
                <a:gd name="connsiteX0" fmla="*/ 1572372 w 1572372"/>
                <a:gd name="connsiteY0" fmla="*/ 0 h 3144744"/>
                <a:gd name="connsiteX1" fmla="*/ 1572372 w 1572372"/>
                <a:gd name="connsiteY1" fmla="*/ 117216 h 3144744"/>
                <a:gd name="connsiteX2" fmla="*/ 117218 w 1572372"/>
                <a:gd name="connsiteY2" fmla="*/ 1572370 h 3144744"/>
                <a:gd name="connsiteX3" fmla="*/ 1572372 w 1572372"/>
                <a:gd name="connsiteY3" fmla="*/ 3027360 h 3144744"/>
                <a:gd name="connsiteX4" fmla="*/ 1572372 w 1572372"/>
                <a:gd name="connsiteY4" fmla="*/ 3144744 h 3144744"/>
                <a:gd name="connsiteX5" fmla="*/ 0 w 1572372"/>
                <a:gd name="connsiteY5" fmla="*/ 1572370 h 314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2372" h="3144744">
                  <a:moveTo>
                    <a:pt x="1572372" y="0"/>
                  </a:moveTo>
                  <a:lnTo>
                    <a:pt x="1572372" y="117216"/>
                  </a:lnTo>
                  <a:lnTo>
                    <a:pt x="117218" y="1572370"/>
                  </a:lnTo>
                  <a:lnTo>
                    <a:pt x="1572372" y="3027360"/>
                  </a:lnTo>
                  <a:lnTo>
                    <a:pt x="1572372" y="3144744"/>
                  </a:lnTo>
                  <a:lnTo>
                    <a:pt x="0" y="1572370"/>
                  </a:lnTo>
                  <a:close/>
                </a:path>
              </a:pathLst>
            </a:custGeom>
            <a:solidFill>
              <a:schemeClr val="accent2"/>
            </a:solidFill>
            <a:ln w="9525" cap="flat">
              <a:noFill/>
              <a:prstDash val="solid"/>
              <a:miter/>
            </a:ln>
          </p:spPr>
          <p:txBody>
            <a:bodyPr wrap="square" rtlCol="0" anchor="ctr">
              <a:noAutofit/>
            </a:bodyPr>
            <a:lstStyle/>
            <a:p>
              <a:endParaRPr lang="zh-CN" alt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chemeClr val="bg1"/>
        </a:solidFill>
        <a:effectLst/>
      </p:bgPr>
    </p:bg>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00CB142E-244C-A6D9-5433-F970B9B06BE4}"/>
              </a:ext>
            </a:extLst>
          </p:cNvPr>
          <p:cNvGrpSpPr/>
          <p:nvPr userDrawn="1"/>
        </p:nvGrpSpPr>
        <p:grpSpPr>
          <a:xfrm>
            <a:off x="451834" y="529446"/>
            <a:ext cx="11288332" cy="5799109"/>
            <a:chOff x="552450" y="527972"/>
            <a:chExt cx="11288332" cy="5799109"/>
          </a:xfrm>
        </p:grpSpPr>
        <p:sp>
          <p:nvSpPr>
            <p:cNvPr id="4" name="任意多边形: 形状 3">
              <a:extLst>
                <a:ext uri="{FF2B5EF4-FFF2-40B4-BE49-F238E27FC236}">
                  <a16:creationId xmlns:a16="http://schemas.microsoft.com/office/drawing/2014/main" id="{5535EB10-B028-8D6E-51E3-866F40BD1B25}"/>
                </a:ext>
              </a:extLst>
            </p:cNvPr>
            <p:cNvSpPr/>
            <p:nvPr userDrawn="1"/>
          </p:nvSpPr>
          <p:spPr>
            <a:xfrm>
              <a:off x="552450" y="527972"/>
              <a:ext cx="8916673" cy="3592997"/>
            </a:xfrm>
            <a:custGeom>
              <a:avLst/>
              <a:gdLst>
                <a:gd name="connsiteX0" fmla="*/ 3948112 w 3948112"/>
                <a:gd name="connsiteY0" fmla="*/ 0 h 882586"/>
                <a:gd name="connsiteX1" fmla="*/ 0 w 3948112"/>
                <a:gd name="connsiteY1" fmla="*/ 0 h 882586"/>
                <a:gd name="connsiteX2" fmla="*/ 0 w 3948112"/>
                <a:gd name="connsiteY2" fmla="*/ 882587 h 882586"/>
              </a:gdLst>
              <a:ahLst/>
              <a:cxnLst>
                <a:cxn ang="0">
                  <a:pos x="connsiteX0" y="connsiteY0"/>
                </a:cxn>
                <a:cxn ang="0">
                  <a:pos x="connsiteX1" y="connsiteY1"/>
                </a:cxn>
                <a:cxn ang="0">
                  <a:pos x="connsiteX2" y="connsiteY2"/>
                </a:cxn>
              </a:cxnLst>
              <a:rect l="l" t="t" r="r" b="b"/>
              <a:pathLst>
                <a:path w="3948112" h="882586">
                  <a:moveTo>
                    <a:pt x="3948112" y="0"/>
                  </a:moveTo>
                  <a:lnTo>
                    <a:pt x="0" y="0"/>
                  </a:lnTo>
                  <a:lnTo>
                    <a:pt x="0" y="882587"/>
                  </a:lnTo>
                </a:path>
              </a:pathLst>
            </a:custGeom>
            <a:noFill/>
            <a:ln w="25400" cap="flat">
              <a:solidFill>
                <a:schemeClr val="accent1"/>
              </a:solidFill>
              <a:prstDash val="solid"/>
              <a:miter/>
            </a:ln>
          </p:spPr>
          <p:txBody>
            <a:bodyPr rtlCol="0" anchor="ctr"/>
            <a:lstStyle/>
            <a:p>
              <a:endParaRPr lang="zh-CN" altLang="en-US">
                <a:cs typeface="+mn-ea"/>
                <a:sym typeface="+mn-lt"/>
              </a:endParaRPr>
            </a:p>
          </p:txBody>
        </p:sp>
        <p:sp>
          <p:nvSpPr>
            <p:cNvPr id="5" name="任意多边形: 形状 4">
              <a:extLst>
                <a:ext uri="{FF2B5EF4-FFF2-40B4-BE49-F238E27FC236}">
                  <a16:creationId xmlns:a16="http://schemas.microsoft.com/office/drawing/2014/main" id="{B01BEC57-D9FB-F3C5-1FFA-C48F3ABB6A72}"/>
                </a:ext>
              </a:extLst>
            </p:cNvPr>
            <p:cNvSpPr/>
            <p:nvPr userDrawn="1"/>
          </p:nvSpPr>
          <p:spPr>
            <a:xfrm>
              <a:off x="2868345" y="2734084"/>
              <a:ext cx="8972437" cy="3592997"/>
            </a:xfrm>
            <a:custGeom>
              <a:avLst/>
              <a:gdLst>
                <a:gd name="connsiteX0" fmla="*/ 0 w 4031741"/>
                <a:gd name="connsiteY0" fmla="*/ 882586 h 882586"/>
                <a:gd name="connsiteX1" fmla="*/ 4031742 w 4031741"/>
                <a:gd name="connsiteY1" fmla="*/ 882586 h 882586"/>
                <a:gd name="connsiteX2" fmla="*/ 4031742 w 4031741"/>
                <a:gd name="connsiteY2" fmla="*/ 0 h 882586"/>
              </a:gdLst>
              <a:ahLst/>
              <a:cxnLst>
                <a:cxn ang="0">
                  <a:pos x="connsiteX0" y="connsiteY0"/>
                </a:cxn>
                <a:cxn ang="0">
                  <a:pos x="connsiteX1" y="connsiteY1"/>
                </a:cxn>
                <a:cxn ang="0">
                  <a:pos x="connsiteX2" y="connsiteY2"/>
                </a:cxn>
              </a:cxnLst>
              <a:rect l="l" t="t" r="r" b="b"/>
              <a:pathLst>
                <a:path w="4031741" h="882586">
                  <a:moveTo>
                    <a:pt x="0" y="882586"/>
                  </a:moveTo>
                  <a:lnTo>
                    <a:pt x="4031742" y="882586"/>
                  </a:lnTo>
                  <a:lnTo>
                    <a:pt x="4031742" y="0"/>
                  </a:lnTo>
                </a:path>
              </a:pathLst>
            </a:custGeom>
            <a:noFill/>
            <a:ln w="25400" cap="flat">
              <a:solidFill>
                <a:schemeClr val="accent1"/>
              </a:solidFill>
              <a:prstDash val="solid"/>
              <a:miter/>
            </a:ln>
          </p:spPr>
          <p:txBody>
            <a:bodyPr rtlCol="0" anchor="ctr"/>
            <a:lstStyle/>
            <a:p>
              <a:endParaRPr lang="zh-CN" altLang="en-US">
                <a:cs typeface="+mn-ea"/>
                <a:sym typeface="+mn-lt"/>
              </a:endParaRPr>
            </a:p>
          </p:txBody>
        </p:sp>
      </p:grpSp>
      <p:grpSp>
        <p:nvGrpSpPr>
          <p:cNvPr id="6" name="组合 5">
            <a:extLst>
              <a:ext uri="{FF2B5EF4-FFF2-40B4-BE49-F238E27FC236}">
                <a16:creationId xmlns:a16="http://schemas.microsoft.com/office/drawing/2014/main" id="{F289BB02-7EDB-41B1-5B3D-C66E1C7357D5}"/>
              </a:ext>
            </a:extLst>
          </p:cNvPr>
          <p:cNvGrpSpPr/>
          <p:nvPr userDrawn="1"/>
        </p:nvGrpSpPr>
        <p:grpSpPr>
          <a:xfrm>
            <a:off x="9277409" y="0"/>
            <a:ext cx="2914591" cy="4353075"/>
            <a:chOff x="9277409" y="0"/>
            <a:chExt cx="2914591" cy="4353075"/>
          </a:xfrm>
        </p:grpSpPr>
        <p:sp>
          <p:nvSpPr>
            <p:cNvPr id="15" name="任意多边形: 形状 14">
              <a:extLst>
                <a:ext uri="{FF2B5EF4-FFF2-40B4-BE49-F238E27FC236}">
                  <a16:creationId xmlns:a16="http://schemas.microsoft.com/office/drawing/2014/main" id="{2114D1E6-A429-9953-393C-9AA0E5543E6E}"/>
                </a:ext>
              </a:extLst>
            </p:cNvPr>
            <p:cNvSpPr/>
            <p:nvPr userDrawn="1"/>
          </p:nvSpPr>
          <p:spPr>
            <a:xfrm>
              <a:off x="9277409" y="0"/>
              <a:ext cx="2914591" cy="3102798"/>
            </a:xfrm>
            <a:custGeom>
              <a:avLst/>
              <a:gdLst>
                <a:gd name="connsiteX0" fmla="*/ 542208 w 2914591"/>
                <a:gd name="connsiteY0" fmla="*/ 0 h 3102798"/>
                <a:gd name="connsiteX1" fmla="*/ 2914591 w 2914591"/>
                <a:gd name="connsiteY1" fmla="*/ 0 h 3102798"/>
                <a:gd name="connsiteX2" fmla="*/ 2914591 w 2914591"/>
                <a:gd name="connsiteY2" fmla="*/ 2748585 h 3102798"/>
                <a:gd name="connsiteX3" fmla="*/ 2560378 w 2914591"/>
                <a:gd name="connsiteY3" fmla="*/ 3102798 h 3102798"/>
                <a:gd name="connsiteX4" fmla="*/ 1969373 w 2914591"/>
                <a:gd name="connsiteY4" fmla="*/ 2511618 h 3102798"/>
                <a:gd name="connsiteX5" fmla="*/ 0 w 2914591"/>
                <a:gd name="connsiteY5" fmla="*/ 542245 h 3102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14591" h="3102798">
                  <a:moveTo>
                    <a:pt x="542208" y="0"/>
                  </a:moveTo>
                  <a:lnTo>
                    <a:pt x="2914591" y="0"/>
                  </a:lnTo>
                  <a:lnTo>
                    <a:pt x="2914591" y="2748585"/>
                  </a:lnTo>
                  <a:lnTo>
                    <a:pt x="2560378" y="3102798"/>
                  </a:lnTo>
                  <a:lnTo>
                    <a:pt x="1969373" y="2511618"/>
                  </a:lnTo>
                  <a:lnTo>
                    <a:pt x="0" y="542245"/>
                  </a:lnTo>
                  <a:close/>
                </a:path>
              </a:pathLst>
            </a:custGeom>
            <a:solidFill>
              <a:schemeClr val="accent1"/>
            </a:solidFill>
            <a:ln w="9525" cap="flat">
              <a:noFill/>
              <a:prstDash val="solid"/>
              <a:miter/>
            </a:ln>
          </p:spPr>
          <p:txBody>
            <a:bodyPr wrap="square" rtlCol="0" anchor="ctr">
              <a:noAutofit/>
            </a:bodyPr>
            <a:lstStyle/>
            <a:p>
              <a:endParaRPr lang="zh-CN" altLang="en-US" dirty="0">
                <a:cs typeface="+mn-ea"/>
                <a:sym typeface="+mn-lt"/>
              </a:endParaRPr>
            </a:p>
          </p:txBody>
        </p:sp>
        <p:sp>
          <p:nvSpPr>
            <p:cNvPr id="16" name="任意多边形: 形状 15">
              <a:extLst>
                <a:ext uri="{FF2B5EF4-FFF2-40B4-BE49-F238E27FC236}">
                  <a16:creationId xmlns:a16="http://schemas.microsoft.com/office/drawing/2014/main" id="{B18193B4-C7BD-79FC-52A9-5646D7EC6B02}"/>
                </a:ext>
              </a:extLst>
            </p:cNvPr>
            <p:cNvSpPr/>
            <p:nvPr userDrawn="1"/>
          </p:nvSpPr>
          <p:spPr>
            <a:xfrm>
              <a:off x="10174095" y="6747"/>
              <a:ext cx="2017905" cy="2206114"/>
            </a:xfrm>
            <a:custGeom>
              <a:avLst/>
              <a:gdLst>
                <a:gd name="connsiteX0" fmla="*/ 542246 w 2017905"/>
                <a:gd name="connsiteY0" fmla="*/ 0 h 2206114"/>
                <a:gd name="connsiteX1" fmla="*/ 659638 w 2017905"/>
                <a:gd name="connsiteY1" fmla="*/ 0 h 2206114"/>
                <a:gd name="connsiteX2" fmla="*/ 117393 w 2017905"/>
                <a:gd name="connsiteY2" fmla="*/ 542245 h 2206114"/>
                <a:gd name="connsiteX3" fmla="*/ 1663692 w 2017905"/>
                <a:gd name="connsiteY3" fmla="*/ 2088721 h 2206114"/>
                <a:gd name="connsiteX4" fmla="*/ 2017905 w 2017905"/>
                <a:gd name="connsiteY4" fmla="*/ 1734508 h 2206114"/>
                <a:gd name="connsiteX5" fmla="*/ 2017905 w 2017905"/>
                <a:gd name="connsiteY5" fmla="*/ 1851901 h 2206114"/>
                <a:gd name="connsiteX6" fmla="*/ 1663692 w 2017905"/>
                <a:gd name="connsiteY6" fmla="*/ 2206114 h 2206114"/>
                <a:gd name="connsiteX7" fmla="*/ 0 w 2017905"/>
                <a:gd name="connsiteY7" fmla="*/ 542245 h 220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7905" h="2206114">
                  <a:moveTo>
                    <a:pt x="542246" y="0"/>
                  </a:moveTo>
                  <a:lnTo>
                    <a:pt x="659638" y="0"/>
                  </a:lnTo>
                  <a:lnTo>
                    <a:pt x="117393" y="542245"/>
                  </a:lnTo>
                  <a:lnTo>
                    <a:pt x="1663692" y="2088721"/>
                  </a:lnTo>
                  <a:lnTo>
                    <a:pt x="2017905" y="1734508"/>
                  </a:lnTo>
                  <a:lnTo>
                    <a:pt x="2017905" y="1851901"/>
                  </a:lnTo>
                  <a:lnTo>
                    <a:pt x="1663692" y="2206114"/>
                  </a:lnTo>
                  <a:lnTo>
                    <a:pt x="0" y="542245"/>
                  </a:lnTo>
                  <a:close/>
                </a:path>
              </a:pathLst>
            </a:custGeom>
            <a:solidFill>
              <a:schemeClr val="bg1"/>
            </a:solidFill>
            <a:ln w="9525" cap="flat">
              <a:noFill/>
              <a:prstDash val="solid"/>
              <a:miter/>
            </a:ln>
          </p:spPr>
          <p:txBody>
            <a:bodyPr wrap="square" rtlCol="0" anchor="ctr">
              <a:noAutofit/>
            </a:bodyPr>
            <a:lstStyle/>
            <a:p>
              <a:endParaRPr lang="zh-CN" altLang="en-US">
                <a:cs typeface="+mn-ea"/>
                <a:sym typeface="+mn-lt"/>
              </a:endParaRPr>
            </a:p>
          </p:txBody>
        </p:sp>
        <p:sp>
          <p:nvSpPr>
            <p:cNvPr id="17" name="任意多边形: 形状 16">
              <a:extLst>
                <a:ext uri="{FF2B5EF4-FFF2-40B4-BE49-F238E27FC236}">
                  <a16:creationId xmlns:a16="http://schemas.microsoft.com/office/drawing/2014/main" id="{A93B2D3A-9524-A547-92EB-DE8232B78211}"/>
                </a:ext>
              </a:extLst>
            </p:cNvPr>
            <p:cNvSpPr/>
            <p:nvPr userDrawn="1"/>
          </p:nvSpPr>
          <p:spPr>
            <a:xfrm>
              <a:off x="10619628" y="1208331"/>
              <a:ext cx="1572372" cy="3144744"/>
            </a:xfrm>
            <a:custGeom>
              <a:avLst/>
              <a:gdLst>
                <a:gd name="connsiteX0" fmla="*/ 1572372 w 1572372"/>
                <a:gd name="connsiteY0" fmla="*/ 0 h 3144744"/>
                <a:gd name="connsiteX1" fmla="*/ 1572372 w 1572372"/>
                <a:gd name="connsiteY1" fmla="*/ 117216 h 3144744"/>
                <a:gd name="connsiteX2" fmla="*/ 117218 w 1572372"/>
                <a:gd name="connsiteY2" fmla="*/ 1572370 h 3144744"/>
                <a:gd name="connsiteX3" fmla="*/ 1572372 w 1572372"/>
                <a:gd name="connsiteY3" fmla="*/ 3027360 h 3144744"/>
                <a:gd name="connsiteX4" fmla="*/ 1572372 w 1572372"/>
                <a:gd name="connsiteY4" fmla="*/ 3144744 h 3144744"/>
                <a:gd name="connsiteX5" fmla="*/ 0 w 1572372"/>
                <a:gd name="connsiteY5" fmla="*/ 1572370 h 314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2372" h="3144744">
                  <a:moveTo>
                    <a:pt x="1572372" y="0"/>
                  </a:moveTo>
                  <a:lnTo>
                    <a:pt x="1572372" y="117216"/>
                  </a:lnTo>
                  <a:lnTo>
                    <a:pt x="117218" y="1572370"/>
                  </a:lnTo>
                  <a:lnTo>
                    <a:pt x="1572372" y="3027360"/>
                  </a:lnTo>
                  <a:lnTo>
                    <a:pt x="1572372" y="3144744"/>
                  </a:lnTo>
                  <a:lnTo>
                    <a:pt x="0" y="1572370"/>
                  </a:lnTo>
                  <a:close/>
                </a:path>
              </a:pathLst>
            </a:custGeom>
            <a:solidFill>
              <a:schemeClr val="accent2"/>
            </a:solidFill>
            <a:ln w="9525" cap="flat">
              <a:noFill/>
              <a:prstDash val="solid"/>
              <a:miter/>
            </a:ln>
          </p:spPr>
          <p:txBody>
            <a:bodyPr wrap="square" rtlCol="0" anchor="ctr">
              <a:noAutofit/>
            </a:bodyPr>
            <a:lstStyle/>
            <a:p>
              <a:endParaRPr lang="zh-CN" altLang="en-US">
                <a:cs typeface="+mn-ea"/>
                <a:sym typeface="+mn-lt"/>
              </a:endParaRPr>
            </a:p>
          </p:txBody>
        </p:sp>
      </p:grpSp>
      <p:grpSp>
        <p:nvGrpSpPr>
          <p:cNvPr id="18" name="组合 17">
            <a:extLst>
              <a:ext uri="{FF2B5EF4-FFF2-40B4-BE49-F238E27FC236}">
                <a16:creationId xmlns:a16="http://schemas.microsoft.com/office/drawing/2014/main" id="{707AFA39-83BA-2491-4A18-305E7279CEF5}"/>
              </a:ext>
            </a:extLst>
          </p:cNvPr>
          <p:cNvGrpSpPr/>
          <p:nvPr userDrawn="1"/>
        </p:nvGrpSpPr>
        <p:grpSpPr>
          <a:xfrm flipH="1" flipV="1">
            <a:off x="0" y="2504925"/>
            <a:ext cx="2914591" cy="4353075"/>
            <a:chOff x="9277409" y="0"/>
            <a:chExt cx="2914591" cy="4353075"/>
          </a:xfrm>
        </p:grpSpPr>
        <p:sp>
          <p:nvSpPr>
            <p:cNvPr id="19" name="任意多边形: 形状 18">
              <a:extLst>
                <a:ext uri="{FF2B5EF4-FFF2-40B4-BE49-F238E27FC236}">
                  <a16:creationId xmlns:a16="http://schemas.microsoft.com/office/drawing/2014/main" id="{A1CC27CA-C4B5-2CB5-4E96-D3ADF2F95F37}"/>
                </a:ext>
              </a:extLst>
            </p:cNvPr>
            <p:cNvSpPr/>
            <p:nvPr userDrawn="1"/>
          </p:nvSpPr>
          <p:spPr>
            <a:xfrm>
              <a:off x="9277409" y="0"/>
              <a:ext cx="2914591" cy="3102798"/>
            </a:xfrm>
            <a:custGeom>
              <a:avLst/>
              <a:gdLst>
                <a:gd name="connsiteX0" fmla="*/ 542208 w 2914591"/>
                <a:gd name="connsiteY0" fmla="*/ 0 h 3102798"/>
                <a:gd name="connsiteX1" fmla="*/ 2914591 w 2914591"/>
                <a:gd name="connsiteY1" fmla="*/ 0 h 3102798"/>
                <a:gd name="connsiteX2" fmla="*/ 2914591 w 2914591"/>
                <a:gd name="connsiteY2" fmla="*/ 2748585 h 3102798"/>
                <a:gd name="connsiteX3" fmla="*/ 2560378 w 2914591"/>
                <a:gd name="connsiteY3" fmla="*/ 3102798 h 3102798"/>
                <a:gd name="connsiteX4" fmla="*/ 1969373 w 2914591"/>
                <a:gd name="connsiteY4" fmla="*/ 2511618 h 3102798"/>
                <a:gd name="connsiteX5" fmla="*/ 0 w 2914591"/>
                <a:gd name="connsiteY5" fmla="*/ 542245 h 3102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14591" h="3102798">
                  <a:moveTo>
                    <a:pt x="542208" y="0"/>
                  </a:moveTo>
                  <a:lnTo>
                    <a:pt x="2914591" y="0"/>
                  </a:lnTo>
                  <a:lnTo>
                    <a:pt x="2914591" y="2748585"/>
                  </a:lnTo>
                  <a:lnTo>
                    <a:pt x="2560378" y="3102798"/>
                  </a:lnTo>
                  <a:lnTo>
                    <a:pt x="1969373" y="2511618"/>
                  </a:lnTo>
                  <a:lnTo>
                    <a:pt x="0" y="542245"/>
                  </a:lnTo>
                  <a:close/>
                </a:path>
              </a:pathLst>
            </a:custGeom>
            <a:solidFill>
              <a:schemeClr val="accent1"/>
            </a:solidFill>
            <a:ln w="9525" cap="flat">
              <a:noFill/>
              <a:prstDash val="solid"/>
              <a:miter/>
            </a:ln>
          </p:spPr>
          <p:txBody>
            <a:bodyPr wrap="square" rtlCol="0" anchor="ctr">
              <a:noAutofit/>
            </a:bodyPr>
            <a:lstStyle/>
            <a:p>
              <a:endParaRPr lang="zh-CN" altLang="en-US" dirty="0">
                <a:cs typeface="+mn-ea"/>
                <a:sym typeface="+mn-lt"/>
              </a:endParaRPr>
            </a:p>
          </p:txBody>
        </p:sp>
        <p:sp>
          <p:nvSpPr>
            <p:cNvPr id="20" name="任意多边形: 形状 19">
              <a:extLst>
                <a:ext uri="{FF2B5EF4-FFF2-40B4-BE49-F238E27FC236}">
                  <a16:creationId xmlns:a16="http://schemas.microsoft.com/office/drawing/2014/main" id="{1E35F6F3-1F4E-44B5-B0CA-CDFDE25C45F0}"/>
                </a:ext>
              </a:extLst>
            </p:cNvPr>
            <p:cNvSpPr/>
            <p:nvPr userDrawn="1"/>
          </p:nvSpPr>
          <p:spPr>
            <a:xfrm>
              <a:off x="10174095" y="6747"/>
              <a:ext cx="2017905" cy="2206114"/>
            </a:xfrm>
            <a:custGeom>
              <a:avLst/>
              <a:gdLst>
                <a:gd name="connsiteX0" fmla="*/ 542246 w 2017905"/>
                <a:gd name="connsiteY0" fmla="*/ 0 h 2206114"/>
                <a:gd name="connsiteX1" fmla="*/ 659638 w 2017905"/>
                <a:gd name="connsiteY1" fmla="*/ 0 h 2206114"/>
                <a:gd name="connsiteX2" fmla="*/ 117393 w 2017905"/>
                <a:gd name="connsiteY2" fmla="*/ 542245 h 2206114"/>
                <a:gd name="connsiteX3" fmla="*/ 1663692 w 2017905"/>
                <a:gd name="connsiteY3" fmla="*/ 2088721 h 2206114"/>
                <a:gd name="connsiteX4" fmla="*/ 2017905 w 2017905"/>
                <a:gd name="connsiteY4" fmla="*/ 1734508 h 2206114"/>
                <a:gd name="connsiteX5" fmla="*/ 2017905 w 2017905"/>
                <a:gd name="connsiteY5" fmla="*/ 1851901 h 2206114"/>
                <a:gd name="connsiteX6" fmla="*/ 1663692 w 2017905"/>
                <a:gd name="connsiteY6" fmla="*/ 2206114 h 2206114"/>
                <a:gd name="connsiteX7" fmla="*/ 0 w 2017905"/>
                <a:gd name="connsiteY7" fmla="*/ 542245 h 220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7905" h="2206114">
                  <a:moveTo>
                    <a:pt x="542246" y="0"/>
                  </a:moveTo>
                  <a:lnTo>
                    <a:pt x="659638" y="0"/>
                  </a:lnTo>
                  <a:lnTo>
                    <a:pt x="117393" y="542245"/>
                  </a:lnTo>
                  <a:lnTo>
                    <a:pt x="1663692" y="2088721"/>
                  </a:lnTo>
                  <a:lnTo>
                    <a:pt x="2017905" y="1734508"/>
                  </a:lnTo>
                  <a:lnTo>
                    <a:pt x="2017905" y="1851901"/>
                  </a:lnTo>
                  <a:lnTo>
                    <a:pt x="1663692" y="2206114"/>
                  </a:lnTo>
                  <a:lnTo>
                    <a:pt x="0" y="542245"/>
                  </a:lnTo>
                  <a:close/>
                </a:path>
              </a:pathLst>
            </a:custGeom>
            <a:solidFill>
              <a:schemeClr val="bg1"/>
            </a:solidFill>
            <a:ln w="9525" cap="flat">
              <a:noFill/>
              <a:prstDash val="solid"/>
              <a:miter/>
            </a:ln>
          </p:spPr>
          <p:txBody>
            <a:bodyPr wrap="square" rtlCol="0" anchor="ctr">
              <a:noAutofit/>
            </a:bodyPr>
            <a:lstStyle/>
            <a:p>
              <a:endParaRPr lang="zh-CN" altLang="en-US">
                <a:cs typeface="+mn-ea"/>
                <a:sym typeface="+mn-lt"/>
              </a:endParaRPr>
            </a:p>
          </p:txBody>
        </p:sp>
        <p:sp>
          <p:nvSpPr>
            <p:cNvPr id="21" name="任意多边形: 形状 20">
              <a:extLst>
                <a:ext uri="{FF2B5EF4-FFF2-40B4-BE49-F238E27FC236}">
                  <a16:creationId xmlns:a16="http://schemas.microsoft.com/office/drawing/2014/main" id="{AD8DEA31-5C04-8271-72DE-FE85139B9C6B}"/>
                </a:ext>
              </a:extLst>
            </p:cNvPr>
            <p:cNvSpPr/>
            <p:nvPr userDrawn="1"/>
          </p:nvSpPr>
          <p:spPr>
            <a:xfrm>
              <a:off x="10619628" y="1208331"/>
              <a:ext cx="1572372" cy="3144744"/>
            </a:xfrm>
            <a:custGeom>
              <a:avLst/>
              <a:gdLst>
                <a:gd name="connsiteX0" fmla="*/ 1572372 w 1572372"/>
                <a:gd name="connsiteY0" fmla="*/ 0 h 3144744"/>
                <a:gd name="connsiteX1" fmla="*/ 1572372 w 1572372"/>
                <a:gd name="connsiteY1" fmla="*/ 117216 h 3144744"/>
                <a:gd name="connsiteX2" fmla="*/ 117218 w 1572372"/>
                <a:gd name="connsiteY2" fmla="*/ 1572370 h 3144744"/>
                <a:gd name="connsiteX3" fmla="*/ 1572372 w 1572372"/>
                <a:gd name="connsiteY3" fmla="*/ 3027360 h 3144744"/>
                <a:gd name="connsiteX4" fmla="*/ 1572372 w 1572372"/>
                <a:gd name="connsiteY4" fmla="*/ 3144744 h 3144744"/>
                <a:gd name="connsiteX5" fmla="*/ 0 w 1572372"/>
                <a:gd name="connsiteY5" fmla="*/ 1572370 h 314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2372" h="3144744">
                  <a:moveTo>
                    <a:pt x="1572372" y="0"/>
                  </a:moveTo>
                  <a:lnTo>
                    <a:pt x="1572372" y="117216"/>
                  </a:lnTo>
                  <a:lnTo>
                    <a:pt x="117218" y="1572370"/>
                  </a:lnTo>
                  <a:lnTo>
                    <a:pt x="1572372" y="3027360"/>
                  </a:lnTo>
                  <a:lnTo>
                    <a:pt x="1572372" y="3144744"/>
                  </a:lnTo>
                  <a:lnTo>
                    <a:pt x="0" y="1572370"/>
                  </a:lnTo>
                  <a:close/>
                </a:path>
              </a:pathLst>
            </a:custGeom>
            <a:solidFill>
              <a:schemeClr val="accent2"/>
            </a:solidFill>
            <a:ln w="9525" cap="flat">
              <a:noFill/>
              <a:prstDash val="solid"/>
              <a:miter/>
            </a:ln>
          </p:spPr>
          <p:txBody>
            <a:bodyPr wrap="square" rtlCol="0" anchor="ctr">
              <a:noAutofit/>
            </a:bodyPr>
            <a:lstStyle/>
            <a:p>
              <a:endParaRPr lang="zh-CN" altLang="en-US">
                <a:cs typeface="+mn-ea"/>
                <a:sym typeface="+mn-lt"/>
              </a:endParaRPr>
            </a:p>
          </p:txBody>
        </p:sp>
      </p:grpSp>
    </p:spTree>
    <p:extLst>
      <p:ext uri="{BB962C8B-B14F-4D97-AF65-F5344CB8AC3E}">
        <p14:creationId xmlns:p14="http://schemas.microsoft.com/office/powerpoint/2010/main" val="1626785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chemeClr val="bg1"/>
        </a:solidFill>
        <a:effectLst/>
      </p:bgPr>
    </p:bg>
    <p:spTree>
      <p:nvGrpSpPr>
        <p:cNvPr id="1" name=""/>
        <p:cNvGrpSpPr/>
        <p:nvPr/>
      </p:nvGrpSpPr>
      <p:grpSpPr>
        <a:xfrm>
          <a:off x="0" y="0"/>
          <a:ext cx="0" cy="0"/>
          <a:chOff x="0" y="0"/>
          <a:chExt cx="0" cy="0"/>
        </a:xfrm>
      </p:grpSpPr>
      <p:sp>
        <p:nvSpPr>
          <p:cNvPr id="16" name="箭头: 五边形 15"/>
          <p:cNvSpPr/>
          <p:nvPr userDrawn="1"/>
        </p:nvSpPr>
        <p:spPr>
          <a:xfrm flipH="1">
            <a:off x="10921364" y="6397506"/>
            <a:ext cx="1270633" cy="357242"/>
          </a:xfrm>
          <a:prstGeom prst="homePlat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9AFA6"/>
              </a:solidFill>
            </a:endParaRPr>
          </a:p>
        </p:txBody>
      </p:sp>
      <p:sp>
        <p:nvSpPr>
          <p:cNvPr id="17" name="Shape 13"/>
          <p:cNvSpPr txBox="1"/>
          <p:nvPr userDrawn="1"/>
        </p:nvSpPr>
        <p:spPr>
          <a:xfrm>
            <a:off x="11008324" y="6437637"/>
            <a:ext cx="1096712" cy="276981"/>
          </a:xfrm>
          <a:prstGeom prst="rect">
            <a:avLst/>
          </a:prstGeom>
          <a:noFill/>
          <a:ln>
            <a:noFill/>
          </a:ln>
        </p:spPr>
        <p:txBody>
          <a:bodyPr lIns="91413" tIns="45700" rIns="91413" bIns="45700" anchor="ctr" anchorCtr="0">
            <a:noAutofit/>
          </a:bodyPr>
          <a:lstStyle/>
          <a:p>
            <a:pPr marL="0" marR="0" lvl="0" indent="0" algn="ctr" rtl="0">
              <a:spcBef>
                <a:spcPts val="0"/>
              </a:spcBef>
              <a:buSzPct val="25000"/>
              <a:buNone/>
            </a:pPr>
            <a:r>
              <a:rPr lang="zh-CN" altLang="en-US" sz="1100" b="0" i="0" u="none" strike="noStrike" cap="none" spc="0" baseline="0" dirty="0">
                <a:solidFill>
                  <a:schemeClr val="tx1"/>
                </a:solidFill>
                <a:latin typeface="+mj-lt"/>
                <a:ea typeface="Lato"/>
                <a:cs typeface="Lato"/>
                <a:sym typeface="Lato"/>
              </a:rPr>
              <a:t>第 </a:t>
            </a:r>
            <a:fld id="{00000000-1234-1234-1234-123412341234}" type="slidenum">
              <a:rPr lang="en-US" sz="1100" b="0" i="0" u="none" strike="noStrike" cap="none" spc="0" baseline="0" smtClean="0">
                <a:solidFill>
                  <a:schemeClr val="tx1"/>
                </a:solidFill>
                <a:latin typeface="+mj-lt"/>
                <a:ea typeface="Lato"/>
                <a:cs typeface="Lato"/>
                <a:sym typeface="Lato"/>
              </a:rPr>
              <a:t>‹#›</a:t>
            </a:fld>
            <a:r>
              <a:rPr lang="en-US" sz="1100" b="0" i="0" u="none" strike="noStrike" cap="none" spc="0" baseline="0" dirty="0">
                <a:solidFill>
                  <a:schemeClr val="tx1"/>
                </a:solidFill>
                <a:latin typeface="+mj-lt"/>
                <a:ea typeface="Lato"/>
                <a:cs typeface="Lato"/>
                <a:sym typeface="Lato"/>
              </a:rPr>
              <a:t> </a:t>
            </a:r>
            <a:r>
              <a:rPr lang="zh-CN" altLang="en-US" sz="1100" b="0" i="0" u="none" strike="noStrike" cap="none" spc="0" baseline="0" dirty="0">
                <a:solidFill>
                  <a:schemeClr val="tx1"/>
                </a:solidFill>
                <a:latin typeface="+mj-lt"/>
                <a:ea typeface="Lato"/>
                <a:cs typeface="Lato"/>
                <a:sym typeface="Lato"/>
              </a:rPr>
              <a:t>页</a:t>
            </a:r>
            <a:endParaRPr lang="en-US" sz="1100" b="0" i="0" u="none" strike="noStrike" cap="none" spc="0" baseline="0" dirty="0">
              <a:solidFill>
                <a:schemeClr val="tx1"/>
              </a:solidFill>
              <a:latin typeface="+mj-lt"/>
              <a:ea typeface="Lato"/>
              <a:cs typeface="Lato"/>
              <a:sym typeface="Lato"/>
            </a:endParaRPr>
          </a:p>
        </p:txBody>
      </p:sp>
      <p:cxnSp>
        <p:nvCxnSpPr>
          <p:cNvPr id="18" name="直接连接符 17"/>
          <p:cNvCxnSpPr>
            <a:cxnSpLocks/>
          </p:cNvCxnSpPr>
          <p:nvPr userDrawn="1"/>
        </p:nvCxnSpPr>
        <p:spPr>
          <a:xfrm>
            <a:off x="0" y="767204"/>
            <a:ext cx="12191997"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chemeClr val="bg1"/>
        </a:solidFill>
        <a:effectLst/>
      </p:bgPr>
    </p:bg>
    <p:spTree>
      <p:nvGrpSpPr>
        <p:cNvPr id="1" name=""/>
        <p:cNvGrpSpPr/>
        <p:nvPr/>
      </p:nvGrpSpPr>
      <p:grpSpPr>
        <a:xfrm>
          <a:off x="0" y="0"/>
          <a:ext cx="0" cy="0"/>
          <a:chOff x="0" y="0"/>
          <a:chExt cx="0" cy="0"/>
        </a:xfrm>
      </p:grpSpPr>
      <p:sp>
        <p:nvSpPr>
          <p:cNvPr id="16" name="箭头: 五边形 15"/>
          <p:cNvSpPr/>
          <p:nvPr userDrawn="1"/>
        </p:nvSpPr>
        <p:spPr>
          <a:xfrm flipH="1">
            <a:off x="10921364" y="6397506"/>
            <a:ext cx="1270633" cy="357242"/>
          </a:xfrm>
          <a:prstGeom prst="homePlat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9AFA6"/>
              </a:solidFill>
            </a:endParaRPr>
          </a:p>
        </p:txBody>
      </p:sp>
      <p:sp>
        <p:nvSpPr>
          <p:cNvPr id="17" name="Shape 13"/>
          <p:cNvSpPr txBox="1"/>
          <p:nvPr userDrawn="1"/>
        </p:nvSpPr>
        <p:spPr>
          <a:xfrm>
            <a:off x="11008324" y="6437637"/>
            <a:ext cx="1096712" cy="276981"/>
          </a:xfrm>
          <a:prstGeom prst="rect">
            <a:avLst/>
          </a:prstGeom>
          <a:noFill/>
          <a:ln>
            <a:noFill/>
          </a:ln>
        </p:spPr>
        <p:txBody>
          <a:bodyPr lIns="91413" tIns="45700" rIns="91413" bIns="45700" anchor="ctr" anchorCtr="0">
            <a:noAutofit/>
          </a:bodyPr>
          <a:lstStyle/>
          <a:p>
            <a:pPr marL="0" marR="0" lvl="0" indent="0" algn="ctr" rtl="0">
              <a:spcBef>
                <a:spcPts val="0"/>
              </a:spcBef>
              <a:buSzPct val="25000"/>
              <a:buNone/>
            </a:pPr>
            <a:r>
              <a:rPr lang="zh-CN" altLang="en-US" sz="1100" b="0" i="0" u="none" strike="noStrike" cap="none" spc="0" baseline="0" dirty="0">
                <a:solidFill>
                  <a:schemeClr val="tx1"/>
                </a:solidFill>
                <a:latin typeface="+mj-lt"/>
                <a:ea typeface="Lato"/>
                <a:cs typeface="Lato"/>
                <a:sym typeface="Lato"/>
              </a:rPr>
              <a:t>第 </a:t>
            </a:r>
            <a:fld id="{00000000-1234-1234-1234-123412341234}" type="slidenum">
              <a:rPr lang="en-US" sz="1100" b="0" i="0" u="none" strike="noStrike" cap="none" spc="0" baseline="0" smtClean="0">
                <a:solidFill>
                  <a:schemeClr val="tx1"/>
                </a:solidFill>
                <a:latin typeface="+mj-lt"/>
                <a:ea typeface="Lato"/>
                <a:cs typeface="Lato"/>
                <a:sym typeface="Lato"/>
              </a:rPr>
              <a:t>‹#›</a:t>
            </a:fld>
            <a:r>
              <a:rPr lang="en-US" sz="1100" b="0" i="0" u="none" strike="noStrike" cap="none" spc="0" baseline="0" dirty="0">
                <a:solidFill>
                  <a:schemeClr val="tx1"/>
                </a:solidFill>
                <a:latin typeface="+mj-lt"/>
                <a:ea typeface="Lato"/>
                <a:cs typeface="Lato"/>
                <a:sym typeface="Lato"/>
              </a:rPr>
              <a:t> </a:t>
            </a:r>
            <a:r>
              <a:rPr lang="zh-CN" altLang="en-US" sz="1100" b="0" i="0" u="none" strike="noStrike" cap="none" spc="0" baseline="0" dirty="0">
                <a:solidFill>
                  <a:schemeClr val="tx1"/>
                </a:solidFill>
                <a:latin typeface="+mj-lt"/>
                <a:ea typeface="Lato"/>
                <a:cs typeface="Lato"/>
                <a:sym typeface="Lato"/>
              </a:rPr>
              <a:t>页</a:t>
            </a:r>
            <a:endParaRPr lang="en-US" sz="1100" b="0" i="0" u="none" strike="noStrike" cap="none" spc="0" baseline="0" dirty="0">
              <a:solidFill>
                <a:schemeClr val="tx1"/>
              </a:solidFill>
              <a:latin typeface="+mj-lt"/>
              <a:ea typeface="Lato"/>
              <a:cs typeface="Lato"/>
              <a:sym typeface="Lato"/>
            </a:endParaRPr>
          </a:p>
        </p:txBody>
      </p:sp>
    </p:spTree>
    <p:extLst>
      <p:ext uri="{BB962C8B-B14F-4D97-AF65-F5344CB8AC3E}">
        <p14:creationId xmlns:p14="http://schemas.microsoft.com/office/powerpoint/2010/main" val="368371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53" r:id="rId2"/>
    <p:sldLayoutId id="2147483651" r:id="rId3"/>
    <p:sldLayoutId id="2147483652"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comments" Target="../comments/comment1.xml"/><Relationship Id="rId4" Type="http://schemas.openxmlformats.org/officeDocument/2006/relationships/image" Target="../media/image2.png"/><Relationship Id="rId9"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3.xml"/><Relationship Id="rId6" Type="http://schemas.microsoft.com/office/2007/relationships/hdphoto" Target="../media/hdphoto3.wdp"/><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powerpoint template design by DAJU_PPT正版来源小红书大橘PPT微信DAJU_PPT请勿抄袭搬运！盗版必究！">
            <a:extLst>
              <a:ext uri="{FF2B5EF4-FFF2-40B4-BE49-F238E27FC236}">
                <a16:creationId xmlns:a16="http://schemas.microsoft.com/office/drawing/2014/main" id="{42E7C1B0-1831-4983-8B8E-1EB6E2091044}"/>
              </a:ext>
            </a:extLst>
          </p:cNvPr>
          <p:cNvSpPr/>
          <p:nvPr/>
        </p:nvSpPr>
        <p:spPr>
          <a:xfrm>
            <a:off x="1614215" y="2844225"/>
            <a:ext cx="8963569" cy="584775"/>
          </a:xfrm>
          <a:prstGeom prst="rect">
            <a:avLst/>
          </a:prstGeom>
          <a:effectLst/>
        </p:spPr>
        <p:txBody>
          <a:bodyPr wrap="square">
            <a:spAutoFit/>
          </a:bodyPr>
          <a:lstStyle/>
          <a:p>
            <a:pPr algn="ctr"/>
            <a:r>
              <a:rPr lang="zh-CN" altLang="en-US" sz="3200" b="1" spc="300" dirty="0">
                <a:solidFill>
                  <a:srgbClr val="004492"/>
                </a:solidFill>
                <a:latin typeface="Arial" panose="020B0604020202020204" pitchFamily="34" charset="0"/>
                <a:ea typeface="微软雅黑" panose="020B0503020204020204" pitchFamily="34" charset="-122"/>
                <a:cs typeface="+mn-ea"/>
                <a:sym typeface="Arial" panose="020B0604020202020204" pitchFamily="34" charset="0"/>
              </a:rPr>
              <a:t>使用电子突触进行面部分类</a:t>
            </a:r>
            <a:endParaRPr lang="en-US" altLang="zh-CN" sz="3200" b="1" spc="300" dirty="0">
              <a:solidFill>
                <a:srgbClr val="004492"/>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 name="图片 1" descr="卡通人物&#10;&#10;中度可信度描述已自动生成">
            <a:extLst>
              <a:ext uri="{FF2B5EF4-FFF2-40B4-BE49-F238E27FC236}">
                <a16:creationId xmlns:a16="http://schemas.microsoft.com/office/drawing/2014/main" id="{E1E1153C-C942-B67A-F0DF-78C448A83A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488" y="710564"/>
            <a:ext cx="2660242" cy="557849"/>
          </a:xfrm>
          <a:prstGeom prst="rect">
            <a:avLst/>
          </a:prstGeom>
        </p:spPr>
      </p:pic>
      <p:sp>
        <p:nvSpPr>
          <p:cNvPr id="7" name="文本框 6">
            <a:extLst>
              <a:ext uri="{FF2B5EF4-FFF2-40B4-BE49-F238E27FC236}">
                <a16:creationId xmlns:a16="http://schemas.microsoft.com/office/drawing/2014/main" id="{85164E24-4877-616F-0188-9F4805EF53FE}"/>
              </a:ext>
            </a:extLst>
          </p:cNvPr>
          <p:cNvSpPr txBox="1"/>
          <p:nvPr/>
        </p:nvSpPr>
        <p:spPr>
          <a:xfrm>
            <a:off x="2930077" y="5501105"/>
            <a:ext cx="6331843" cy="646331"/>
          </a:xfrm>
          <a:prstGeom prst="rect">
            <a:avLst/>
          </a:prstGeom>
          <a:noFill/>
        </p:spPr>
        <p:txBody>
          <a:bodyPr wrap="square">
            <a:spAutoFit/>
          </a:bodyPr>
          <a:lstStyle/>
          <a:p>
            <a:pPr algn="ctr"/>
            <a:r>
              <a:rPr lang="zh-CN" altLang="en-US" dirty="0">
                <a:solidFill>
                  <a:srgbClr val="004492"/>
                </a:solidFill>
                <a:latin typeface="Arial" panose="020B0604020202020204" pitchFamily="34" charset="0"/>
                <a:ea typeface="微软雅黑" panose="020B0503020204020204" pitchFamily="34" charset="-122"/>
                <a:cs typeface="+mn-ea"/>
                <a:sym typeface="Arial" panose="020B0604020202020204" pitchFamily="34" charset="0"/>
              </a:rPr>
              <a:t>材料科学与光电技术学院</a:t>
            </a:r>
            <a:br>
              <a:rPr lang="en-US" altLang="zh-CN" dirty="0">
                <a:solidFill>
                  <a:srgbClr val="004492"/>
                </a:solidFill>
                <a:latin typeface="Arial" panose="020B0604020202020204" pitchFamily="34" charset="0"/>
                <a:ea typeface="微软雅黑" panose="020B0503020204020204" pitchFamily="34" charset="-122"/>
                <a:cs typeface="+mn-ea"/>
                <a:sym typeface="Arial" panose="020B0604020202020204" pitchFamily="34" charset="0"/>
              </a:rPr>
            </a:br>
            <a:r>
              <a:rPr lang="zh-CN" altLang="en-US" dirty="0">
                <a:solidFill>
                  <a:srgbClr val="004492"/>
                </a:solidFill>
                <a:latin typeface="Arial" panose="020B0604020202020204" pitchFamily="34" charset="0"/>
                <a:ea typeface="微软雅黑" panose="020B0503020204020204" pitchFamily="34" charset="-122"/>
                <a:cs typeface="+mn-ea"/>
                <a:sym typeface="Arial" panose="020B0604020202020204" pitchFamily="34" charset="0"/>
              </a:rPr>
              <a:t>王浩</a:t>
            </a:r>
            <a:endParaRPr lang="en-US" altLang="zh-CN" sz="1800" dirty="0">
              <a:solidFill>
                <a:srgbClr val="00449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99530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4DB4A-89A1-DE8E-A131-9A27046D864D}"/>
            </a:ext>
          </a:extLst>
        </p:cNvPr>
        <p:cNvGrpSpPr/>
        <p:nvPr/>
      </p:nvGrpSpPr>
      <p:grpSpPr>
        <a:xfrm>
          <a:off x="0" y="0"/>
          <a:ext cx="0" cy="0"/>
          <a:chOff x="0" y="0"/>
          <a:chExt cx="0" cy="0"/>
        </a:xfrm>
      </p:grpSpPr>
      <p:sp>
        <p:nvSpPr>
          <p:cNvPr id="23" name="powerpoint template design by DAJU_PPT正版来源小红书大橘PPT微信DAJU_PPT请勿抄袭搬运！盗版必究！">
            <a:extLst>
              <a:ext uri="{FF2B5EF4-FFF2-40B4-BE49-F238E27FC236}">
                <a16:creationId xmlns:a16="http://schemas.microsoft.com/office/drawing/2014/main" id="{5C860591-8B3C-7A64-53E4-873AD6F32D24}"/>
              </a:ext>
            </a:extLst>
          </p:cNvPr>
          <p:cNvSpPr txBox="1"/>
          <p:nvPr/>
        </p:nvSpPr>
        <p:spPr>
          <a:xfrm>
            <a:off x="224326" y="275895"/>
            <a:ext cx="1531188" cy="369332"/>
          </a:xfrm>
          <a:prstGeom prst="rect">
            <a:avLst/>
          </a:prstGeom>
          <a:noFill/>
        </p:spPr>
        <p:txBody>
          <a:bodyPr wrap="none" rtlCol="0" anchor="ctr">
            <a:spAutoFit/>
          </a:bodyPr>
          <a:lstStyle/>
          <a:p>
            <a:r>
              <a:rPr lang="en-US" altLang="zh-CN"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Background</a:t>
            </a:r>
            <a:endParaRPr lang="zh-CN" altLang="en-US"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 name="图片 1" descr="卡通人物&#10;&#10;中度可信度描述已自动生成">
            <a:extLst>
              <a:ext uri="{FF2B5EF4-FFF2-40B4-BE49-F238E27FC236}">
                <a16:creationId xmlns:a16="http://schemas.microsoft.com/office/drawing/2014/main" id="{3BA68E02-59CB-BE96-1ACB-EA37C9177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pic>
        <p:nvPicPr>
          <p:cNvPr id="4" name="图片 3">
            <a:extLst>
              <a:ext uri="{FF2B5EF4-FFF2-40B4-BE49-F238E27FC236}">
                <a16:creationId xmlns:a16="http://schemas.microsoft.com/office/drawing/2014/main" id="{8BF9F57E-D846-230D-A8D4-16077CB67C3A}"/>
              </a:ext>
            </a:extLst>
          </p:cNvPr>
          <p:cNvPicPr>
            <a:picLocks noChangeAspect="1"/>
          </p:cNvPicPr>
          <p:nvPr/>
        </p:nvPicPr>
        <p:blipFill rotWithShape="1">
          <a:blip r:embed="rId4"/>
          <a:srcRect r="502"/>
          <a:stretch/>
        </p:blipFill>
        <p:spPr>
          <a:xfrm>
            <a:off x="147834" y="1037384"/>
            <a:ext cx="8307842" cy="3081689"/>
          </a:xfrm>
          <a:prstGeom prst="rect">
            <a:avLst/>
          </a:prstGeom>
        </p:spPr>
      </p:pic>
      <p:pic>
        <p:nvPicPr>
          <p:cNvPr id="7" name="图片 6">
            <a:extLst>
              <a:ext uri="{FF2B5EF4-FFF2-40B4-BE49-F238E27FC236}">
                <a16:creationId xmlns:a16="http://schemas.microsoft.com/office/drawing/2014/main" id="{C3CFA9AD-BA49-A4B3-9227-626D684B38F3}"/>
              </a:ext>
            </a:extLst>
          </p:cNvPr>
          <p:cNvPicPr>
            <a:picLocks noChangeAspect="1"/>
          </p:cNvPicPr>
          <p:nvPr/>
        </p:nvPicPr>
        <p:blipFill>
          <a:blip r:embed="rId5"/>
          <a:stretch>
            <a:fillRect/>
          </a:stretch>
        </p:blipFill>
        <p:spPr>
          <a:xfrm>
            <a:off x="359596" y="4864129"/>
            <a:ext cx="8096080" cy="888763"/>
          </a:xfrm>
          <a:prstGeom prst="rect">
            <a:avLst/>
          </a:prstGeom>
        </p:spPr>
      </p:pic>
      <p:pic>
        <p:nvPicPr>
          <p:cNvPr id="11" name="图片 10">
            <a:extLst>
              <a:ext uri="{FF2B5EF4-FFF2-40B4-BE49-F238E27FC236}">
                <a16:creationId xmlns:a16="http://schemas.microsoft.com/office/drawing/2014/main" id="{0C1DAB91-0156-3936-0461-C9334098EF40}"/>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400000"/>
                    </a14:imgEffect>
                    <a14:imgEffect>
                      <a14:brightnessContrast contrast="40000"/>
                    </a14:imgEffect>
                  </a14:imgLayer>
                </a14:imgProps>
              </a:ext>
            </a:extLst>
          </a:blip>
          <a:stretch>
            <a:fillRect/>
          </a:stretch>
        </p:blipFill>
        <p:spPr>
          <a:xfrm>
            <a:off x="8692496" y="1037384"/>
            <a:ext cx="3083608" cy="2347747"/>
          </a:xfrm>
          <a:prstGeom prst="rect">
            <a:avLst/>
          </a:prstGeom>
        </p:spPr>
      </p:pic>
      <p:pic>
        <p:nvPicPr>
          <p:cNvPr id="13" name="图片 12">
            <a:extLst>
              <a:ext uri="{FF2B5EF4-FFF2-40B4-BE49-F238E27FC236}">
                <a16:creationId xmlns:a16="http://schemas.microsoft.com/office/drawing/2014/main" id="{CCE46B68-4854-7CD2-8CAC-51C399F3F9C0}"/>
              </a:ext>
            </a:extLst>
          </p:cNvPr>
          <p:cNvPicPr>
            <a:picLocks noChangeAspect="1"/>
          </p:cNvPicPr>
          <p:nvPr/>
        </p:nvPicPr>
        <p:blipFill>
          <a:blip r:embed="rId8">
            <a:duotone>
              <a:schemeClr val="accent1">
                <a:shade val="45000"/>
                <a:satMod val="135000"/>
              </a:schemeClr>
              <a:prstClr val="white"/>
            </a:duotone>
            <a:extLst>
              <a:ext uri="{BEBA8EAE-BF5A-486C-A8C5-ECC9F3942E4B}">
                <a14:imgProps xmlns:a14="http://schemas.microsoft.com/office/drawing/2010/main">
                  <a14:imgLayer r:embed="rId9">
                    <a14:imgEffect>
                      <a14:saturation sat="400000"/>
                    </a14:imgEffect>
                    <a14:imgEffect>
                      <a14:brightnessContrast contrast="40000"/>
                    </a14:imgEffect>
                  </a14:imgLayer>
                </a14:imgProps>
              </a:ext>
            </a:extLst>
          </a:blip>
          <a:stretch>
            <a:fillRect/>
          </a:stretch>
        </p:blipFill>
        <p:spPr>
          <a:xfrm>
            <a:off x="8715062" y="3683029"/>
            <a:ext cx="3038475" cy="2362200"/>
          </a:xfrm>
          <a:prstGeom prst="rect">
            <a:avLst/>
          </a:prstGeom>
        </p:spPr>
      </p:pic>
    </p:spTree>
    <p:extLst>
      <p:ext uri="{BB962C8B-B14F-4D97-AF65-F5344CB8AC3E}">
        <p14:creationId xmlns:p14="http://schemas.microsoft.com/office/powerpoint/2010/main" val="17210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4DB4A-89A1-DE8E-A131-9A27046D864D}"/>
            </a:ext>
          </a:extLst>
        </p:cNvPr>
        <p:cNvGrpSpPr/>
        <p:nvPr/>
      </p:nvGrpSpPr>
      <p:grpSpPr>
        <a:xfrm>
          <a:off x="0" y="0"/>
          <a:ext cx="0" cy="0"/>
          <a:chOff x="0" y="0"/>
          <a:chExt cx="0" cy="0"/>
        </a:xfrm>
      </p:grpSpPr>
      <p:sp>
        <p:nvSpPr>
          <p:cNvPr id="23" name="powerpoint template design by DAJU_PPT正版来源小红书大橘PPT微信DAJU_PPT请勿抄袭搬运！盗版必究！">
            <a:extLst>
              <a:ext uri="{FF2B5EF4-FFF2-40B4-BE49-F238E27FC236}">
                <a16:creationId xmlns:a16="http://schemas.microsoft.com/office/drawing/2014/main" id="{5C860591-8B3C-7A64-53E4-873AD6F32D24}"/>
              </a:ext>
            </a:extLst>
          </p:cNvPr>
          <p:cNvSpPr txBox="1"/>
          <p:nvPr/>
        </p:nvSpPr>
        <p:spPr>
          <a:xfrm>
            <a:off x="224326" y="275895"/>
            <a:ext cx="8360874" cy="369332"/>
          </a:xfrm>
          <a:prstGeom prst="rect">
            <a:avLst/>
          </a:prstGeom>
          <a:noFill/>
        </p:spPr>
        <p:txBody>
          <a:bodyPr wrap="square" rtlCol="0" anchor="ctr">
            <a:spAutoFit/>
          </a:bodyPr>
          <a:lstStyle/>
          <a:p>
            <a:r>
              <a:rPr lang="en-US" altLang="zh-CN"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Resistive random access memory (RRAM)-based neuromorphic network.</a:t>
            </a:r>
            <a:endParaRPr lang="zh-CN" altLang="en-US"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 name="图片 1" descr="卡通人物&#10;&#10;中度可信度描述已自动生成">
            <a:extLst>
              <a:ext uri="{FF2B5EF4-FFF2-40B4-BE49-F238E27FC236}">
                <a16:creationId xmlns:a16="http://schemas.microsoft.com/office/drawing/2014/main" id="{3BA68E02-59CB-BE96-1ACB-EA37C9177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pic>
        <p:nvPicPr>
          <p:cNvPr id="5" name="图片 4">
            <a:extLst>
              <a:ext uri="{FF2B5EF4-FFF2-40B4-BE49-F238E27FC236}">
                <a16:creationId xmlns:a16="http://schemas.microsoft.com/office/drawing/2014/main" id="{3CE5067C-A929-CB4D-3C16-414D85E45612}"/>
              </a:ext>
            </a:extLst>
          </p:cNvPr>
          <p:cNvPicPr>
            <a:picLocks noChangeAspect="1"/>
          </p:cNvPicPr>
          <p:nvPr/>
        </p:nvPicPr>
        <p:blipFill>
          <a:blip r:embed="rId3"/>
          <a:stretch>
            <a:fillRect/>
          </a:stretch>
        </p:blipFill>
        <p:spPr>
          <a:xfrm>
            <a:off x="526991" y="870454"/>
            <a:ext cx="7552347" cy="2127608"/>
          </a:xfrm>
          <a:prstGeom prst="rect">
            <a:avLst/>
          </a:prstGeom>
        </p:spPr>
      </p:pic>
      <p:pic>
        <p:nvPicPr>
          <p:cNvPr id="8" name="图片 7">
            <a:extLst>
              <a:ext uri="{FF2B5EF4-FFF2-40B4-BE49-F238E27FC236}">
                <a16:creationId xmlns:a16="http://schemas.microsoft.com/office/drawing/2014/main" id="{86B7AF2E-5E26-AE12-36AD-058746728F85}"/>
              </a:ext>
            </a:extLst>
          </p:cNvPr>
          <p:cNvPicPr>
            <a:picLocks noChangeAspect="1"/>
          </p:cNvPicPr>
          <p:nvPr/>
        </p:nvPicPr>
        <p:blipFill>
          <a:blip r:embed="rId4"/>
          <a:stretch>
            <a:fillRect/>
          </a:stretch>
        </p:blipFill>
        <p:spPr>
          <a:xfrm>
            <a:off x="526990" y="2971553"/>
            <a:ext cx="7552347" cy="3610552"/>
          </a:xfrm>
          <a:prstGeom prst="rect">
            <a:avLst/>
          </a:prstGeom>
        </p:spPr>
      </p:pic>
      <p:sp>
        <p:nvSpPr>
          <p:cNvPr id="10" name="文本框 9">
            <a:extLst>
              <a:ext uri="{FF2B5EF4-FFF2-40B4-BE49-F238E27FC236}">
                <a16:creationId xmlns:a16="http://schemas.microsoft.com/office/drawing/2014/main" id="{E4D5ED94-C12A-9BB0-3114-45EE1D75B023}"/>
              </a:ext>
            </a:extLst>
          </p:cNvPr>
          <p:cNvSpPr txBox="1"/>
          <p:nvPr/>
        </p:nvSpPr>
        <p:spPr>
          <a:xfrm>
            <a:off x="8079337" y="964713"/>
            <a:ext cx="3760149" cy="338554"/>
          </a:xfrm>
          <a:prstGeom prst="rect">
            <a:avLst/>
          </a:prstGeom>
          <a:noFill/>
        </p:spPr>
        <p:txBody>
          <a:bodyPr wrap="square">
            <a:spAutoFit/>
          </a:bodyPr>
          <a:lstStyle/>
          <a:p>
            <a:r>
              <a:rPr lang="zh-CN" altLang="en-US" sz="1600" b="1" i="0" dirty="0">
                <a:effectLst/>
                <a:highlight>
                  <a:srgbClr val="FFFFFF"/>
                </a:highlight>
                <a:latin typeface="-apple-system"/>
              </a:rPr>
              <a:t>图</a:t>
            </a:r>
            <a:r>
              <a:rPr lang="en-US" altLang="zh-CN" sz="1600" b="1" i="0" dirty="0">
                <a:effectLst/>
                <a:highlight>
                  <a:srgbClr val="FFFFFF"/>
                </a:highlight>
                <a:latin typeface="-apple-system"/>
              </a:rPr>
              <a:t>1| 1T1R </a:t>
            </a:r>
            <a:r>
              <a:rPr lang="zh-CN" altLang="en-US" sz="1600" b="1" i="0" dirty="0">
                <a:effectLst/>
                <a:highlight>
                  <a:srgbClr val="FFFFFF"/>
                </a:highlight>
                <a:latin typeface="-apple-system"/>
              </a:rPr>
              <a:t>架构和 </a:t>
            </a:r>
            <a:r>
              <a:rPr lang="en-US" altLang="zh-CN" sz="1600" b="1" i="0" dirty="0">
                <a:effectLst/>
                <a:highlight>
                  <a:srgbClr val="FFFFFF"/>
                </a:highlight>
                <a:latin typeface="-apple-system"/>
              </a:rPr>
              <a:t>1024 </a:t>
            </a:r>
            <a:r>
              <a:rPr lang="zh-CN" altLang="en-US" sz="1600" b="1" i="0" dirty="0">
                <a:effectLst/>
                <a:highlight>
                  <a:srgbClr val="FFFFFF"/>
                </a:highlight>
                <a:latin typeface="-apple-system"/>
              </a:rPr>
              <a:t>单元 </a:t>
            </a:r>
            <a:r>
              <a:rPr lang="en-US" altLang="zh-CN" sz="1600" b="1" i="0" dirty="0">
                <a:effectLst/>
                <a:highlight>
                  <a:srgbClr val="FFFFFF"/>
                </a:highlight>
                <a:latin typeface="-apple-system"/>
              </a:rPr>
              <a:t>1T1R </a:t>
            </a:r>
            <a:r>
              <a:rPr lang="zh-CN" altLang="en-US" sz="1600" b="1" i="0" dirty="0">
                <a:effectLst/>
                <a:highlight>
                  <a:srgbClr val="FFFFFF"/>
                </a:highlight>
                <a:latin typeface="-apple-system"/>
              </a:rPr>
              <a:t>阵列。</a:t>
            </a:r>
            <a:endParaRPr lang="zh-CN" altLang="en-US" sz="1600" b="1" dirty="0"/>
          </a:p>
        </p:txBody>
      </p:sp>
      <p:sp>
        <p:nvSpPr>
          <p:cNvPr id="12" name="文本框 11">
            <a:extLst>
              <a:ext uri="{FF2B5EF4-FFF2-40B4-BE49-F238E27FC236}">
                <a16:creationId xmlns:a16="http://schemas.microsoft.com/office/drawing/2014/main" id="{404398BA-CE46-4FB6-2451-72903AB8FE95}"/>
              </a:ext>
            </a:extLst>
          </p:cNvPr>
          <p:cNvSpPr txBox="1"/>
          <p:nvPr/>
        </p:nvSpPr>
        <p:spPr>
          <a:xfrm>
            <a:off x="8079337" y="2975748"/>
            <a:ext cx="2845749" cy="338554"/>
          </a:xfrm>
          <a:prstGeom prst="rect">
            <a:avLst/>
          </a:prstGeom>
          <a:noFill/>
        </p:spPr>
        <p:txBody>
          <a:bodyPr wrap="square">
            <a:spAutoFit/>
          </a:bodyPr>
          <a:lstStyle/>
          <a:p>
            <a:r>
              <a:rPr lang="zh-CN" altLang="en-US" sz="1600" b="1" i="0" dirty="0">
                <a:effectLst/>
                <a:highlight>
                  <a:srgbClr val="FFFFFF"/>
                </a:highlight>
                <a:latin typeface="-apple-system"/>
              </a:rPr>
              <a:t>图</a:t>
            </a:r>
            <a:r>
              <a:rPr lang="en-US" altLang="zh-CN" sz="1600" b="1" i="0" dirty="0">
                <a:effectLst/>
                <a:highlight>
                  <a:srgbClr val="FFFFFF"/>
                </a:highlight>
                <a:latin typeface="-apple-system"/>
              </a:rPr>
              <a:t>2| </a:t>
            </a:r>
            <a:r>
              <a:rPr lang="zh-CN" altLang="en-US" sz="1600" b="1" i="0" dirty="0">
                <a:effectLst/>
                <a:highlight>
                  <a:srgbClr val="FFFFFF"/>
                </a:highlight>
                <a:latin typeface="-apple-system"/>
              </a:rPr>
              <a:t>感知器模型的流程图。</a:t>
            </a:r>
            <a:endParaRPr lang="zh-CN" altLang="en-US" sz="1600" b="1" dirty="0"/>
          </a:p>
        </p:txBody>
      </p:sp>
      <p:pic>
        <p:nvPicPr>
          <p:cNvPr id="4" name="图片 3">
            <a:extLst>
              <a:ext uri="{FF2B5EF4-FFF2-40B4-BE49-F238E27FC236}">
                <a16:creationId xmlns:a16="http://schemas.microsoft.com/office/drawing/2014/main" id="{A7ECA4E0-BBD0-848F-8A5E-D57C71875B96}"/>
              </a:ext>
            </a:extLst>
          </p:cNvPr>
          <p:cNvPicPr>
            <a:picLocks noChangeAspect="1"/>
          </p:cNvPicPr>
          <p:nvPr/>
        </p:nvPicPr>
        <p:blipFill>
          <a:blip r:embed="rId5"/>
          <a:stretch>
            <a:fillRect/>
          </a:stretch>
        </p:blipFill>
        <p:spPr>
          <a:xfrm>
            <a:off x="8198931" y="4602649"/>
            <a:ext cx="3405188" cy="1290638"/>
          </a:xfrm>
          <a:prstGeom prst="rect">
            <a:avLst/>
          </a:prstGeom>
        </p:spPr>
      </p:pic>
      <p:pic>
        <p:nvPicPr>
          <p:cNvPr id="7" name="图片 6">
            <a:extLst>
              <a:ext uri="{FF2B5EF4-FFF2-40B4-BE49-F238E27FC236}">
                <a16:creationId xmlns:a16="http://schemas.microsoft.com/office/drawing/2014/main" id="{4606E9DA-1770-868A-770F-47FD2DDFD2DC}"/>
              </a:ext>
            </a:extLst>
          </p:cNvPr>
          <p:cNvPicPr>
            <a:picLocks noChangeAspect="1"/>
          </p:cNvPicPr>
          <p:nvPr/>
        </p:nvPicPr>
        <p:blipFill>
          <a:blip r:embed="rId6"/>
          <a:stretch>
            <a:fillRect/>
          </a:stretch>
        </p:blipFill>
        <p:spPr>
          <a:xfrm>
            <a:off x="8294382" y="3826911"/>
            <a:ext cx="3330057" cy="639836"/>
          </a:xfrm>
          <a:prstGeom prst="rect">
            <a:avLst/>
          </a:prstGeom>
        </p:spPr>
      </p:pic>
    </p:spTree>
    <p:extLst>
      <p:ext uri="{BB962C8B-B14F-4D97-AF65-F5344CB8AC3E}">
        <p14:creationId xmlns:p14="http://schemas.microsoft.com/office/powerpoint/2010/main" val="322250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4DB4A-89A1-DE8E-A131-9A27046D864D}"/>
            </a:ext>
          </a:extLst>
        </p:cNvPr>
        <p:cNvGrpSpPr/>
        <p:nvPr/>
      </p:nvGrpSpPr>
      <p:grpSpPr>
        <a:xfrm>
          <a:off x="0" y="0"/>
          <a:ext cx="0" cy="0"/>
          <a:chOff x="0" y="0"/>
          <a:chExt cx="0" cy="0"/>
        </a:xfrm>
      </p:grpSpPr>
      <p:sp>
        <p:nvSpPr>
          <p:cNvPr id="23" name="powerpoint template design by DAJU_PPT正版来源小红书大橘PPT微信DAJU_PPT请勿抄袭搬运！盗版必究！">
            <a:extLst>
              <a:ext uri="{FF2B5EF4-FFF2-40B4-BE49-F238E27FC236}">
                <a16:creationId xmlns:a16="http://schemas.microsoft.com/office/drawing/2014/main" id="{5C860591-8B3C-7A64-53E4-873AD6F32D24}"/>
              </a:ext>
            </a:extLst>
          </p:cNvPr>
          <p:cNvSpPr txBox="1"/>
          <p:nvPr/>
        </p:nvSpPr>
        <p:spPr>
          <a:xfrm>
            <a:off x="6340287" y="350571"/>
            <a:ext cx="5630580" cy="369332"/>
          </a:xfrm>
          <a:prstGeom prst="rect">
            <a:avLst/>
          </a:prstGeom>
          <a:noFill/>
        </p:spPr>
        <p:txBody>
          <a:bodyPr wrap="none" rtlCol="0" anchor="ctr">
            <a:spAutoFit/>
          </a:bodyPr>
          <a:lstStyle/>
          <a:p>
            <a:r>
              <a:rPr lang="en-US" altLang="zh-CN"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Realization of bidirectional analogue RRAM array.</a:t>
            </a:r>
            <a:endParaRPr lang="zh-CN" altLang="en-US"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4" name="图片 3">
            <a:extLst>
              <a:ext uri="{FF2B5EF4-FFF2-40B4-BE49-F238E27FC236}">
                <a16:creationId xmlns:a16="http://schemas.microsoft.com/office/drawing/2014/main" id="{F229A5A2-17E9-BF6B-47C1-C57B0B3139D4}"/>
              </a:ext>
            </a:extLst>
          </p:cNvPr>
          <p:cNvPicPr>
            <a:picLocks noChangeAspect="1"/>
          </p:cNvPicPr>
          <p:nvPr/>
        </p:nvPicPr>
        <p:blipFill>
          <a:blip r:embed="rId2"/>
          <a:stretch>
            <a:fillRect/>
          </a:stretch>
        </p:blipFill>
        <p:spPr>
          <a:xfrm>
            <a:off x="348498" y="817103"/>
            <a:ext cx="6373113" cy="4161802"/>
          </a:xfrm>
          <a:prstGeom prst="rect">
            <a:avLst/>
          </a:prstGeom>
        </p:spPr>
      </p:pic>
      <p:pic>
        <p:nvPicPr>
          <p:cNvPr id="8" name="图片 7">
            <a:extLst>
              <a:ext uri="{FF2B5EF4-FFF2-40B4-BE49-F238E27FC236}">
                <a16:creationId xmlns:a16="http://schemas.microsoft.com/office/drawing/2014/main" id="{2FABE88C-DAA9-EBB6-377A-14A170AD6756}"/>
              </a:ext>
            </a:extLst>
          </p:cNvPr>
          <p:cNvPicPr>
            <a:picLocks noChangeAspect="1"/>
          </p:cNvPicPr>
          <p:nvPr/>
        </p:nvPicPr>
        <p:blipFill>
          <a:blip r:embed="rId3"/>
          <a:stretch>
            <a:fillRect/>
          </a:stretch>
        </p:blipFill>
        <p:spPr>
          <a:xfrm>
            <a:off x="348498" y="4938122"/>
            <a:ext cx="4793559" cy="1643981"/>
          </a:xfrm>
          <a:prstGeom prst="rect">
            <a:avLst/>
          </a:prstGeom>
        </p:spPr>
      </p:pic>
      <p:sp>
        <p:nvSpPr>
          <p:cNvPr id="18" name="文本框 17">
            <a:extLst>
              <a:ext uri="{FF2B5EF4-FFF2-40B4-BE49-F238E27FC236}">
                <a16:creationId xmlns:a16="http://schemas.microsoft.com/office/drawing/2014/main" id="{C9F60700-7FDE-4CC9-5C8D-C30979672B74}"/>
              </a:ext>
            </a:extLst>
          </p:cNvPr>
          <p:cNvSpPr txBox="1"/>
          <p:nvPr/>
        </p:nvSpPr>
        <p:spPr>
          <a:xfrm>
            <a:off x="5205008" y="5467726"/>
            <a:ext cx="1326287" cy="584775"/>
          </a:xfrm>
          <a:prstGeom prst="rect">
            <a:avLst/>
          </a:prstGeom>
          <a:noFill/>
        </p:spPr>
        <p:txBody>
          <a:bodyPr wrap="square">
            <a:spAutoFit/>
          </a:bodyPr>
          <a:lstStyle/>
          <a:p>
            <a:r>
              <a:rPr lang="zh-CN" altLang="en-US" sz="1600" b="1" i="0" dirty="0">
                <a:effectLst/>
                <a:highlight>
                  <a:srgbClr val="FFFFFF"/>
                </a:highlight>
                <a:latin typeface="-apple-system"/>
              </a:rPr>
              <a:t>写入验证的工作流程图</a:t>
            </a:r>
            <a:endParaRPr lang="zh-CN" altLang="en-US" sz="1600" b="1" dirty="0"/>
          </a:p>
        </p:txBody>
      </p:sp>
      <p:pic>
        <p:nvPicPr>
          <p:cNvPr id="10" name="图片 9">
            <a:extLst>
              <a:ext uri="{FF2B5EF4-FFF2-40B4-BE49-F238E27FC236}">
                <a16:creationId xmlns:a16="http://schemas.microsoft.com/office/drawing/2014/main" id="{67B3DCFD-9732-D7F7-C15D-DF77F1CCF5C6}"/>
              </a:ext>
            </a:extLst>
          </p:cNvPr>
          <p:cNvPicPr>
            <a:picLocks noChangeAspect="1"/>
          </p:cNvPicPr>
          <p:nvPr/>
        </p:nvPicPr>
        <p:blipFill rotWithShape="1">
          <a:blip r:embed="rId4"/>
          <a:srcRect t="2082"/>
          <a:stretch/>
        </p:blipFill>
        <p:spPr>
          <a:xfrm>
            <a:off x="6815759" y="817103"/>
            <a:ext cx="4983345" cy="4384146"/>
          </a:xfrm>
          <a:prstGeom prst="rect">
            <a:avLst/>
          </a:prstGeom>
        </p:spPr>
      </p:pic>
      <p:sp>
        <p:nvSpPr>
          <p:cNvPr id="3" name="文本框 2">
            <a:extLst>
              <a:ext uri="{FF2B5EF4-FFF2-40B4-BE49-F238E27FC236}">
                <a16:creationId xmlns:a16="http://schemas.microsoft.com/office/drawing/2014/main" id="{9E3B5035-10BB-5936-BCD8-4B5B6D963515}"/>
              </a:ext>
            </a:extLst>
          </p:cNvPr>
          <p:cNvSpPr txBox="1"/>
          <p:nvPr/>
        </p:nvSpPr>
        <p:spPr>
          <a:xfrm>
            <a:off x="6815759" y="5298449"/>
            <a:ext cx="3646919" cy="338554"/>
          </a:xfrm>
          <a:prstGeom prst="rect">
            <a:avLst/>
          </a:prstGeom>
          <a:noFill/>
        </p:spPr>
        <p:txBody>
          <a:bodyPr wrap="square">
            <a:spAutoFit/>
          </a:bodyPr>
          <a:lstStyle/>
          <a:p>
            <a:r>
              <a:rPr lang="zh-CN" altLang="en-US" sz="1600" b="1" i="0" dirty="0">
                <a:effectLst/>
                <a:highlight>
                  <a:srgbClr val="FFFFFF"/>
                </a:highlight>
                <a:latin typeface="-apple-system"/>
              </a:rPr>
              <a:t>图</a:t>
            </a:r>
            <a:r>
              <a:rPr lang="en-US" altLang="zh-CN" sz="1600" b="1" i="0" dirty="0">
                <a:effectLst/>
                <a:highlight>
                  <a:srgbClr val="FFFFFF"/>
                </a:highlight>
                <a:latin typeface="-apple-system"/>
              </a:rPr>
              <a:t>4|</a:t>
            </a:r>
            <a:r>
              <a:rPr lang="zh-CN" altLang="en-US" sz="1600" b="1" i="0" dirty="0">
                <a:effectLst/>
                <a:highlight>
                  <a:srgbClr val="FFFFFF"/>
                </a:highlight>
                <a:latin typeface="-apple-system"/>
              </a:rPr>
              <a:t>实验演示的训练过程。</a:t>
            </a:r>
            <a:endParaRPr lang="zh-CN" altLang="en-US" sz="1600" b="1" dirty="0"/>
          </a:p>
        </p:txBody>
      </p:sp>
      <p:sp>
        <p:nvSpPr>
          <p:cNvPr id="14" name="文本框 13">
            <a:extLst>
              <a:ext uri="{FF2B5EF4-FFF2-40B4-BE49-F238E27FC236}">
                <a16:creationId xmlns:a16="http://schemas.microsoft.com/office/drawing/2014/main" id="{B893BC09-15C9-7FA8-07E7-5E16F580C635}"/>
              </a:ext>
            </a:extLst>
          </p:cNvPr>
          <p:cNvSpPr txBox="1"/>
          <p:nvPr/>
        </p:nvSpPr>
        <p:spPr>
          <a:xfrm>
            <a:off x="221133" y="373628"/>
            <a:ext cx="4304945" cy="338554"/>
          </a:xfrm>
          <a:prstGeom prst="rect">
            <a:avLst/>
          </a:prstGeom>
          <a:noFill/>
        </p:spPr>
        <p:txBody>
          <a:bodyPr wrap="square">
            <a:spAutoFit/>
          </a:bodyPr>
          <a:lstStyle/>
          <a:p>
            <a:r>
              <a:rPr lang="zh-CN" altLang="en-US" sz="1600" b="1" i="0" dirty="0">
                <a:effectLst/>
                <a:highlight>
                  <a:srgbClr val="FFFFFF"/>
                </a:highlight>
                <a:latin typeface="-apple-system"/>
              </a:rPr>
              <a:t>图</a:t>
            </a:r>
            <a:r>
              <a:rPr lang="en-US" altLang="zh-CN" sz="1600" b="1" i="0" dirty="0">
                <a:effectLst/>
                <a:highlight>
                  <a:srgbClr val="FFFFFF"/>
                </a:highlight>
                <a:latin typeface="-apple-system"/>
              </a:rPr>
              <a:t>3|</a:t>
            </a:r>
            <a:r>
              <a:rPr lang="zh-CN" altLang="en-US" sz="1600" b="1" i="0" dirty="0">
                <a:effectLst/>
                <a:highlight>
                  <a:srgbClr val="FFFFFF"/>
                </a:highlight>
                <a:latin typeface="-apple-system"/>
              </a:rPr>
              <a:t>优化后的器件性能及两个编程实例。</a:t>
            </a:r>
            <a:endParaRPr lang="zh-CN" altLang="en-US" sz="1600" b="1" dirty="0"/>
          </a:p>
        </p:txBody>
      </p:sp>
    </p:spTree>
    <p:extLst>
      <p:ext uri="{BB962C8B-B14F-4D97-AF65-F5344CB8AC3E}">
        <p14:creationId xmlns:p14="http://schemas.microsoft.com/office/powerpoint/2010/main" val="2322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4DB4A-89A1-DE8E-A131-9A27046D864D}"/>
            </a:ext>
          </a:extLst>
        </p:cNvPr>
        <p:cNvGrpSpPr/>
        <p:nvPr/>
      </p:nvGrpSpPr>
      <p:grpSpPr>
        <a:xfrm>
          <a:off x="0" y="0"/>
          <a:ext cx="0" cy="0"/>
          <a:chOff x="0" y="0"/>
          <a:chExt cx="0" cy="0"/>
        </a:xfrm>
      </p:grpSpPr>
      <p:sp>
        <p:nvSpPr>
          <p:cNvPr id="23" name="powerpoint template design by DAJU_PPT正版来源小红书大橘PPT微信DAJU_PPT请勿抄袭搬运！盗版必究！">
            <a:extLst>
              <a:ext uri="{FF2B5EF4-FFF2-40B4-BE49-F238E27FC236}">
                <a16:creationId xmlns:a16="http://schemas.microsoft.com/office/drawing/2014/main" id="{5C860591-8B3C-7A64-53E4-873AD6F32D24}"/>
              </a:ext>
            </a:extLst>
          </p:cNvPr>
          <p:cNvSpPr txBox="1"/>
          <p:nvPr/>
        </p:nvSpPr>
        <p:spPr>
          <a:xfrm>
            <a:off x="224326" y="275895"/>
            <a:ext cx="5955476" cy="369332"/>
          </a:xfrm>
          <a:prstGeom prst="rect">
            <a:avLst/>
          </a:prstGeom>
          <a:noFill/>
        </p:spPr>
        <p:txBody>
          <a:bodyPr wrap="none" rtlCol="0" anchor="ctr">
            <a:spAutoFit/>
          </a:bodyPr>
          <a:lstStyle/>
          <a:p>
            <a:r>
              <a:rPr lang="en-US" altLang="zh-CN"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Grey-scale face image classification and discussion.</a:t>
            </a:r>
            <a:endParaRPr lang="zh-CN" altLang="en-US"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 name="图片 1" descr="卡通人物&#10;&#10;中度可信度描述已自动生成">
            <a:extLst>
              <a:ext uri="{FF2B5EF4-FFF2-40B4-BE49-F238E27FC236}">
                <a16:creationId xmlns:a16="http://schemas.microsoft.com/office/drawing/2014/main" id="{3BA68E02-59CB-BE96-1ACB-EA37C9177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pic>
        <p:nvPicPr>
          <p:cNvPr id="4" name="图片 3">
            <a:extLst>
              <a:ext uri="{FF2B5EF4-FFF2-40B4-BE49-F238E27FC236}">
                <a16:creationId xmlns:a16="http://schemas.microsoft.com/office/drawing/2014/main" id="{F87AD7BD-50A4-8FC8-7E1B-1E96793A251C}"/>
              </a:ext>
            </a:extLst>
          </p:cNvPr>
          <p:cNvPicPr>
            <a:picLocks noChangeAspect="1"/>
          </p:cNvPicPr>
          <p:nvPr/>
        </p:nvPicPr>
        <p:blipFill>
          <a:blip r:embed="rId3"/>
          <a:stretch>
            <a:fillRect/>
          </a:stretch>
        </p:blipFill>
        <p:spPr>
          <a:xfrm>
            <a:off x="430062" y="1393117"/>
            <a:ext cx="7127307" cy="2418307"/>
          </a:xfrm>
          <a:prstGeom prst="rect">
            <a:avLst/>
          </a:prstGeom>
        </p:spPr>
      </p:pic>
      <p:pic>
        <p:nvPicPr>
          <p:cNvPr id="6" name="图片 5">
            <a:extLst>
              <a:ext uri="{FF2B5EF4-FFF2-40B4-BE49-F238E27FC236}">
                <a16:creationId xmlns:a16="http://schemas.microsoft.com/office/drawing/2014/main" id="{BBED6D9D-6796-63B0-49DD-EE773CE3FE2E}"/>
              </a:ext>
            </a:extLst>
          </p:cNvPr>
          <p:cNvPicPr>
            <a:picLocks noChangeAspect="1"/>
          </p:cNvPicPr>
          <p:nvPr/>
        </p:nvPicPr>
        <p:blipFill>
          <a:blip r:embed="rId4"/>
          <a:stretch>
            <a:fillRect/>
          </a:stretch>
        </p:blipFill>
        <p:spPr>
          <a:xfrm>
            <a:off x="404377" y="3850055"/>
            <a:ext cx="5031052" cy="2049391"/>
          </a:xfrm>
          <a:prstGeom prst="rect">
            <a:avLst/>
          </a:prstGeom>
        </p:spPr>
      </p:pic>
      <p:sp>
        <p:nvSpPr>
          <p:cNvPr id="11" name="文本框 10">
            <a:extLst>
              <a:ext uri="{FF2B5EF4-FFF2-40B4-BE49-F238E27FC236}">
                <a16:creationId xmlns:a16="http://schemas.microsoft.com/office/drawing/2014/main" id="{40FB9E3B-4D93-F4B8-22CC-07753C62AD5D}"/>
              </a:ext>
            </a:extLst>
          </p:cNvPr>
          <p:cNvSpPr txBox="1"/>
          <p:nvPr/>
        </p:nvSpPr>
        <p:spPr>
          <a:xfrm>
            <a:off x="478310" y="1054563"/>
            <a:ext cx="3515405" cy="338554"/>
          </a:xfrm>
          <a:prstGeom prst="rect">
            <a:avLst/>
          </a:prstGeom>
          <a:noFill/>
        </p:spPr>
        <p:txBody>
          <a:bodyPr wrap="square">
            <a:spAutoFit/>
          </a:bodyPr>
          <a:lstStyle/>
          <a:p>
            <a:r>
              <a:rPr lang="zh-CN" altLang="en-US" sz="1600" b="1" i="0" dirty="0">
                <a:effectLst/>
                <a:highlight>
                  <a:srgbClr val="FFFFFF"/>
                </a:highlight>
                <a:latin typeface="-apple-system"/>
              </a:rPr>
              <a:t>图</a:t>
            </a:r>
            <a:r>
              <a:rPr lang="en-US" altLang="zh-CN" sz="1600" b="1" i="0" dirty="0">
                <a:effectLst/>
                <a:highlight>
                  <a:srgbClr val="FFFFFF"/>
                </a:highlight>
                <a:latin typeface="-apple-system"/>
              </a:rPr>
              <a:t>5|</a:t>
            </a:r>
            <a:r>
              <a:rPr lang="zh-CN" altLang="en-US" sz="1600" b="1" i="0" dirty="0">
                <a:effectLst/>
                <a:highlight>
                  <a:srgbClr val="FFFFFF"/>
                </a:highlight>
                <a:latin typeface="-apple-system"/>
              </a:rPr>
              <a:t>测试结果与延迟和能量比较。</a:t>
            </a:r>
            <a:endParaRPr lang="zh-CN" altLang="en-US" sz="1600" b="1" dirty="0"/>
          </a:p>
        </p:txBody>
      </p:sp>
      <p:sp>
        <p:nvSpPr>
          <p:cNvPr id="13" name="文本框 12">
            <a:extLst>
              <a:ext uri="{FF2B5EF4-FFF2-40B4-BE49-F238E27FC236}">
                <a16:creationId xmlns:a16="http://schemas.microsoft.com/office/drawing/2014/main" id="{DE7F8AFB-9F35-BD19-5766-A11C27B68247}"/>
              </a:ext>
            </a:extLst>
          </p:cNvPr>
          <p:cNvSpPr txBox="1"/>
          <p:nvPr/>
        </p:nvSpPr>
        <p:spPr>
          <a:xfrm>
            <a:off x="5478906" y="4289976"/>
            <a:ext cx="2147626" cy="584775"/>
          </a:xfrm>
          <a:prstGeom prst="rect">
            <a:avLst/>
          </a:prstGeom>
          <a:noFill/>
        </p:spPr>
        <p:txBody>
          <a:bodyPr wrap="square">
            <a:spAutoFit/>
          </a:bodyPr>
          <a:lstStyle/>
          <a:p>
            <a:r>
              <a:rPr lang="zh-CN" altLang="en-US" sz="1600" b="1" i="0" dirty="0">
                <a:effectLst/>
                <a:highlight>
                  <a:srgbClr val="FFFFFF"/>
                </a:highlight>
                <a:latin typeface="-apple-system"/>
              </a:rPr>
              <a:t>在训练过程中，每个时期后的错误识别率。</a:t>
            </a:r>
            <a:endParaRPr lang="zh-CN" altLang="en-US" sz="1600" b="1" dirty="0"/>
          </a:p>
        </p:txBody>
      </p:sp>
      <p:pic>
        <p:nvPicPr>
          <p:cNvPr id="24" name="图片 23">
            <a:extLst>
              <a:ext uri="{FF2B5EF4-FFF2-40B4-BE49-F238E27FC236}">
                <a16:creationId xmlns:a16="http://schemas.microsoft.com/office/drawing/2014/main" id="{EB1BBE64-D2BC-D6C4-2068-B59E3C59E8F5}"/>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25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7672466" y="1499449"/>
            <a:ext cx="4115157" cy="38591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74800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powerpoint template design by DAJU_PPT正版来源小红书大橘PPT微信DAJU_PPT请勿抄袭搬运！盗版必究！">
            <a:extLst>
              <a:ext uri="{FF2B5EF4-FFF2-40B4-BE49-F238E27FC236}">
                <a16:creationId xmlns:a16="http://schemas.microsoft.com/office/drawing/2014/main" id="{42E7C1B0-1831-4983-8B8E-1EB6E2091044}"/>
              </a:ext>
            </a:extLst>
          </p:cNvPr>
          <p:cNvSpPr/>
          <p:nvPr/>
        </p:nvSpPr>
        <p:spPr>
          <a:xfrm>
            <a:off x="1983105" y="3075057"/>
            <a:ext cx="8225790" cy="707886"/>
          </a:xfrm>
          <a:prstGeom prst="rect">
            <a:avLst/>
          </a:prstGeom>
          <a:effectLst/>
        </p:spPr>
        <p:txBody>
          <a:bodyPr wrap="square">
            <a:spAutoFit/>
          </a:bodyPr>
          <a:lstStyle/>
          <a:p>
            <a:pPr algn="ctr"/>
            <a:r>
              <a:rPr lang="en-US" altLang="zh-CN" sz="4000" b="1" spc="3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 THANKS —</a:t>
            </a:r>
            <a:endParaRPr lang="zh-CN" altLang="en-US" sz="4000" b="1" spc="3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 name="图片 1" descr="卡通人物&#10;&#10;中度可信度描述已自动生成">
            <a:extLst>
              <a:ext uri="{FF2B5EF4-FFF2-40B4-BE49-F238E27FC236}">
                <a16:creationId xmlns:a16="http://schemas.microsoft.com/office/drawing/2014/main" id="{E1E1153C-C942-B67A-F0DF-78C448A83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488" y="710564"/>
            <a:ext cx="2660242" cy="55784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00-中国科学院大学">
      <a:dk1>
        <a:srgbClr val="000000"/>
      </a:dk1>
      <a:lt1>
        <a:srgbClr val="FFFFFF"/>
      </a:lt1>
      <a:dk2>
        <a:srgbClr val="000000"/>
      </a:dk2>
      <a:lt2>
        <a:srgbClr val="FFFFFF"/>
      </a:lt2>
      <a:accent1>
        <a:srgbClr val="004492"/>
      </a:accent1>
      <a:accent2>
        <a:srgbClr val="D0B296"/>
      </a:accent2>
      <a:accent3>
        <a:srgbClr val="004492"/>
      </a:accent3>
      <a:accent4>
        <a:srgbClr val="D0B296"/>
      </a:accent4>
      <a:accent5>
        <a:srgbClr val="004492"/>
      </a:accent5>
      <a:accent6>
        <a:srgbClr val="D0B296"/>
      </a:accent6>
      <a:hlink>
        <a:srgbClr val="DF213B"/>
      </a:hlink>
      <a:folHlink>
        <a:srgbClr val="954F72"/>
      </a:folHlink>
    </a:clrScheme>
    <a:fontScheme name="jyte21t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15918</TotalTime>
  <Words>116</Words>
  <Application>Microsoft Office PowerPoint</Application>
  <PresentationFormat>宽屏</PresentationFormat>
  <Paragraphs>16</Paragraphs>
  <Slides>6</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-apple-system</vt:lpstr>
      <vt:lpstr>等线</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Sheng xia</dc:creator>
  <cp:lastModifiedBy>hao wang</cp:lastModifiedBy>
  <cp:revision>747</cp:revision>
  <dcterms:created xsi:type="dcterms:W3CDTF">2021-03-29T08:18:00Z</dcterms:created>
  <dcterms:modified xsi:type="dcterms:W3CDTF">2024-06-12T09:09:36Z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612CE1F972614F8FAC859EA2CBF81D8D</vt:lpwstr>
  </property>
  <property fmtid="{D5CDD505-2E9C-101B-9397-08002B2CF9AE}" pid="3" name="KSOProductBuildVer">
    <vt:lpwstr>2052-11.1.0.11158</vt:lpwstr>
  </property>
</Properties>
</file>