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87" r:id="rId6"/>
    <p:sldId id="284" r:id="rId7"/>
    <p:sldId id="285" r:id="rId8"/>
    <p:sldId id="286" r:id="rId9"/>
    <p:sldId id="263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7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uli Bold" panose="020B0604020202020204" charset="0"/>
      <p:regular r:id="rId27"/>
    </p:embeddedFont>
    <p:embeddedFont>
      <p:font typeface="Muli Regular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004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41" d="100"/>
          <a:sy n="41" d="100"/>
        </p:scale>
        <p:origin x="76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537B-F477-463F-8592-FD009002EC61}" type="datetimeFigureOut">
              <a:rPr lang="en-US" smtClean="0"/>
              <a:t>2023-03-01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328E-EE28-4FB5-A751-96966886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328E-EE28-4FB5-A751-96966886F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2019300"/>
            <a:ext cx="11094244" cy="4321324"/>
            <a:chOff x="0" y="182245"/>
            <a:chExt cx="15249406" cy="5761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82245"/>
              <a:ext cx="15249406" cy="430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064"/>
                </a:lnSpc>
              </a:pPr>
              <a:r>
                <a:rPr lang="vi-VN" sz="9331" spc="-102" dirty="0">
                  <a:solidFill>
                    <a:srgbClr val="000000"/>
                  </a:solidFill>
                  <a:latin typeface="Muli Bold"/>
                </a:rPr>
                <a:t>TƯƠNG TÁC  NGƯỜI - MÁY</a:t>
              </a:r>
              <a:endParaRPr lang="en-US" sz="9331" spc="-102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59532"/>
              <a:ext cx="15249406" cy="78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77"/>
                </a:lnSpc>
              </a:pP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GVHD: </a:t>
              </a:r>
              <a:r>
                <a:rPr lang="en-US" sz="3554" dirty="0" err="1">
                  <a:solidFill>
                    <a:srgbClr val="000000"/>
                  </a:solidFill>
                  <a:latin typeface="Muli Regular"/>
                </a:rPr>
                <a:t>Ths</a:t>
              </a:r>
              <a:r>
                <a:rPr lang="en-US" sz="3554" dirty="0">
                  <a:solidFill>
                    <a:srgbClr val="000000"/>
                  </a:solidFill>
                  <a:latin typeface="Muli Regular"/>
                </a:rPr>
                <a:t>. </a:t>
              </a:r>
              <a:r>
                <a:rPr lang="vi-VN" sz="3554" dirty="0">
                  <a:solidFill>
                    <a:srgbClr val="000000"/>
                  </a:solidFill>
                  <a:latin typeface="Muli Regular"/>
                </a:rPr>
                <a:t>Nguyễn Thiên Bảo</a:t>
              </a:r>
              <a:endParaRPr lang="en-US" sz="3554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535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717439"/>
            <a:chOff x="0" y="-47625"/>
            <a:chExt cx="5617125" cy="956585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534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Thuyết</a:t>
              </a:r>
              <a:r>
                <a:rPr lang="en-US" sz="24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Muli Regular"/>
                </a:rPr>
                <a:t>trình</a:t>
              </a:r>
              <a:endParaRPr lang="en-US" sz="2400" dirty="0">
                <a:solidFill>
                  <a:srgbClr val="000000"/>
                </a:solidFill>
                <a:latin typeface="Muli Regular"/>
              </a:endParaRP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27360"/>
              <a:ext cx="905010" cy="781600"/>
            </a:xfrm>
            <a:prstGeom prst="rect">
              <a:avLst/>
            </a:prstGeom>
          </p:spPr>
        </p:pic>
      </p:grpSp>
      <p:sp>
        <p:nvSpPr>
          <p:cNvPr id="16" name="TextBox 16"/>
          <p:cNvSpPr txBox="1"/>
          <p:nvPr/>
        </p:nvSpPr>
        <p:spPr>
          <a:xfrm>
            <a:off x="914400" y="8105789"/>
            <a:ext cx="342900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vi-VN" sz="3600" dirty="0">
                <a:solidFill>
                  <a:srgbClr val="000000"/>
                </a:solidFill>
                <a:latin typeface="Muli Bold"/>
              </a:rPr>
              <a:t>NHÓM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22DBE-EE06-9BC3-31E5-11EB776F69DE}"/>
              </a:ext>
            </a:extLst>
          </p:cNvPr>
          <p:cNvSpPr txBox="1"/>
          <p:nvPr/>
        </p:nvSpPr>
        <p:spPr>
          <a:xfrm>
            <a:off x="4207378" y="6847641"/>
            <a:ext cx="7620000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19110026 	Nguyễn Hữu Đức Thành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19110161 	Phạm Hồng Đại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19110190 	Dương Quang Đức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19110238 	Nguyễn Hữu Thiện Lộc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19110307 	Phạm Đắc Trường 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vi-VN" sz="3000" dirty="0">
                <a:solidFill>
                  <a:srgbClr val="000000"/>
                </a:solidFill>
                <a:latin typeface="Muli Bold"/>
              </a:rPr>
              <a:t>19119124 	Nguyễn Phú Quốc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251EB81-9455-CB09-83D1-3E876718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78" y="3009900"/>
            <a:ext cx="10929025" cy="5543708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Khách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880264D6-CEDB-D783-CCDF-E8FC25E4C98B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1B8D621-5271-C275-749C-00149362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933700"/>
            <a:ext cx="10965439" cy="5562600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6A1436B-7370-415D-0122-6D8AA04AECF1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94429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4F1C09DA-2355-3ECA-A0EE-5A117960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33700"/>
            <a:ext cx="10965439" cy="710294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79CBEC0B-61C6-1A72-BDB2-C95D5AE944FC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79570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791200" y="2324100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Người dùng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3718373-6B53-0378-9CE1-149DC54B8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66884"/>
            <a:ext cx="10965439" cy="609997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55325D73-FC23-C0DC-4E10-B5DE0FC50DC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9479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A0B9D13-7912-D12F-C807-DE0B441F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60" y="2966883"/>
            <a:ext cx="10965438" cy="722820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20" name="TextBox 14">
            <a:extLst>
              <a:ext uri="{FF2B5EF4-FFF2-40B4-BE49-F238E27FC236}">
                <a16:creationId xmlns:a16="http://schemas.microsoft.com/office/drawing/2014/main" id="{D92102DF-71B5-B8F5-12D4-51710F2C4D1A}"/>
              </a:ext>
            </a:extLst>
          </p:cNvPr>
          <p:cNvSpPr txBox="1"/>
          <p:nvPr/>
        </p:nvSpPr>
        <p:spPr>
          <a:xfrm>
            <a:off x="5943600" y="2326504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Quản trị viên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23780B00-C682-0558-54FB-7BA6A563B6E5}"/>
              </a:ext>
            </a:extLst>
          </p:cNvPr>
          <p:cNvSpPr txBox="1"/>
          <p:nvPr/>
        </p:nvSpPr>
        <p:spPr>
          <a:xfrm>
            <a:off x="23108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nghiệp vụ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44709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chức năng hệ thống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0F2D31CC-5A2A-700C-B0A7-A3926032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2992693"/>
            <a:ext cx="10965438" cy="49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534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Mô hình hóa yêu cầu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3108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Yêu cầu phi chức năng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E451F6B-062F-250A-C85F-BE6A00B22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60" y="3303638"/>
            <a:ext cx="10973359" cy="3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3" name="TextBox 3"/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6" descr="Không có mô tả.">
            <a:extLst>
              <a:ext uri="{FF2B5EF4-FFF2-40B4-BE49-F238E27FC236}">
                <a16:creationId xmlns:a16="http://schemas.microsoft.com/office/drawing/2014/main" id="{BC8139C1-2999-1FFB-B857-42C88638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4" y="3265467"/>
            <a:ext cx="4292647" cy="375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12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4" name="Picture 4" descr="Không có mô tả.">
            <a:extLst>
              <a:ext uri="{FF2B5EF4-FFF2-40B4-BE49-F238E27FC236}">
                <a16:creationId xmlns:a16="http://schemas.microsoft.com/office/drawing/2014/main" id="{D20F6909-6AAA-55BF-D456-E3754905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0500"/>
            <a:ext cx="9230997" cy="98824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8E742D86-3CA8-070E-38EB-B889940369F4}"/>
              </a:ext>
            </a:extLst>
          </p:cNvPr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D645420A-FE14-F95F-7843-9D6AE975141D}"/>
                </a:ext>
              </a:extLst>
            </p:cNvPr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FC28899-505F-131E-FAC1-1DB1F581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38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91E7B403-7549-CA08-A343-459559BE44AD}"/>
              </a:ext>
            </a:extLst>
          </p:cNvPr>
          <p:cNvSpPr txBox="1"/>
          <p:nvPr/>
        </p:nvSpPr>
        <p:spPr>
          <a:xfrm>
            <a:off x="2234691" y="2053627"/>
            <a:ext cx="3480309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Lượt đồ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Use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case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D5D43A7A-FE00-C8EC-A9AB-EC8D3E872CE1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9A9FC6D-44A1-B645-329A-4892158E0B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15" name="Picture 2" descr="Không có mô tả.">
            <a:extLst>
              <a:ext uri="{FF2B5EF4-FFF2-40B4-BE49-F238E27FC236}">
                <a16:creationId xmlns:a16="http://schemas.microsoft.com/office/drawing/2014/main" id="{F301F89A-F1EF-C5CC-FEC2-17316A9B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45" y="149421"/>
            <a:ext cx="9996255" cy="9988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2">
            <a:extLst>
              <a:ext uri="{FF2B5EF4-FFF2-40B4-BE49-F238E27FC236}">
                <a16:creationId xmlns:a16="http://schemas.microsoft.com/office/drawing/2014/main" id="{4EAE5C4B-8CE1-F9A6-0A68-9647910777C9}"/>
              </a:ext>
            </a:extLst>
          </p:cNvPr>
          <p:cNvGrpSpPr/>
          <p:nvPr/>
        </p:nvGrpSpPr>
        <p:grpSpPr>
          <a:xfrm>
            <a:off x="1028700" y="1028700"/>
            <a:ext cx="4212844" cy="914888"/>
            <a:chOff x="0" y="0"/>
            <a:chExt cx="5617125" cy="1219850"/>
          </a:xfrm>
        </p:grpSpPr>
        <p:sp>
          <p:nvSpPr>
            <p:cNvPr id="16" name="TextBox 3">
              <a:extLst>
                <a:ext uri="{FF2B5EF4-FFF2-40B4-BE49-F238E27FC236}">
                  <a16:creationId xmlns:a16="http://schemas.microsoft.com/office/drawing/2014/main" id="{6886D1A3-299D-F490-957B-27B4F8BC13FB}"/>
                </a:ext>
              </a:extLst>
            </p:cNvPr>
            <p:cNvSpPr txBox="1"/>
            <p:nvPr/>
          </p:nvSpPr>
          <p:spPr>
            <a:xfrm>
              <a:off x="1293956" y="104415"/>
              <a:ext cx="4323169" cy="1115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vi-VN" sz="2400" dirty="0">
                  <a:solidFill>
                    <a:srgbClr val="000000"/>
                  </a:solidFill>
                  <a:latin typeface="Muli Bold"/>
                </a:rPr>
                <a:t>Phân tích thiết kế hệ thống</a:t>
              </a:r>
              <a:endParaRPr lang="en-US" sz="2400" dirty="0">
                <a:solidFill>
                  <a:srgbClr val="000000"/>
                </a:solidFill>
                <a:latin typeface="Muli Bold"/>
              </a:endParaRP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54D06F8-E82B-2C07-F336-D240F054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05010" cy="7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12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273437"/>
            <a:ext cx="754659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r>
              <a:rPr lang="en-US" sz="4549" spc="-168">
                <a:solidFill>
                  <a:srgbClr val="F4F4F4"/>
                </a:solidFill>
                <a:latin typeface="Muli Bold"/>
              </a:rPr>
              <a:t>Nội dung thuyết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20400" y="3788346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Giới thiệu về đề tài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20400" y="4498277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Khảo sát và cơ sở lý thuyết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44981" y="5918139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Phân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tích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thiết</a:t>
            </a:r>
            <a:r>
              <a:rPr lang="en-US" sz="2799" dirty="0">
                <a:solidFill>
                  <a:srgbClr val="F4F4F4"/>
                </a:solidFill>
                <a:latin typeface="Muli Regular"/>
              </a:rPr>
              <a:t> </a:t>
            </a:r>
            <a:r>
              <a:rPr lang="en-US" sz="2799" dirty="0" err="1">
                <a:solidFill>
                  <a:srgbClr val="F4F4F4"/>
                </a:solidFill>
                <a:latin typeface="Muli Regular"/>
              </a:rPr>
              <a:t>kế</a:t>
            </a:r>
            <a:r>
              <a:rPr lang="vi-VN" sz="2799" dirty="0">
                <a:solidFill>
                  <a:srgbClr val="F4F4F4"/>
                </a:solidFill>
                <a:latin typeface="Muli Regular"/>
              </a:rPr>
              <a:t> hệ thống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44981" y="5208208"/>
            <a:ext cx="6109328" cy="460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dirty="0">
                <a:solidFill>
                  <a:srgbClr val="F4F4F4"/>
                </a:solidFill>
                <a:latin typeface="Muli Regular"/>
              </a:rPr>
              <a:t>Mô hình hóa yêu cầu</a:t>
            </a:r>
            <a:endParaRPr lang="en-US" sz="27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86238" y="410179"/>
            <a:ext cx="2084956" cy="2084948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86238" y="7880661"/>
            <a:ext cx="2084956" cy="2084948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921521" y="-497296"/>
            <a:ext cx="1708138" cy="170813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921521" y="8923135"/>
            <a:ext cx="1708138" cy="1708131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139236" y="1667592"/>
            <a:ext cx="1272709" cy="1272704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139236" y="7112601"/>
            <a:ext cx="1272709" cy="127270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397270" y="1667592"/>
            <a:ext cx="1272709" cy="1272704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97270" y="7112601"/>
            <a:ext cx="1272709" cy="1272704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824873" y="1667592"/>
            <a:ext cx="1272709" cy="1272704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0824873" y="7112601"/>
            <a:ext cx="1272709" cy="1272704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5214794" y="1667592"/>
            <a:ext cx="1272709" cy="1272704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5214794" y="7112601"/>
            <a:ext cx="1272709" cy="1272704"/>
            <a:chOff x="0" y="0"/>
            <a:chExt cx="6350000" cy="63499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179556" y="-497296"/>
            <a:ext cx="1708138" cy="1708131"/>
            <a:chOff x="0" y="0"/>
            <a:chExt cx="6350000" cy="63499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6179556" y="8923135"/>
            <a:ext cx="1708138" cy="1708131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0607158" y="-497296"/>
            <a:ext cx="1708138" cy="1708131"/>
            <a:chOff x="0" y="0"/>
            <a:chExt cx="6350000" cy="63499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0607158" y="8923135"/>
            <a:ext cx="1708138" cy="1708131"/>
            <a:chOff x="0" y="0"/>
            <a:chExt cx="6350000" cy="63499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4997079" y="-497296"/>
            <a:ext cx="1708138" cy="1708131"/>
            <a:chOff x="0" y="0"/>
            <a:chExt cx="6350000" cy="634997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3153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4997079" y="8923135"/>
            <a:ext cx="1708138" cy="1708131"/>
            <a:chOff x="0" y="0"/>
            <a:chExt cx="6350000" cy="634997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6919045" y="5508634"/>
            <a:ext cx="1708138" cy="1708131"/>
            <a:chOff x="0" y="0"/>
            <a:chExt cx="6350000" cy="63499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2" name="Group 42"/>
          <p:cNvGrpSpPr>
            <a:grpSpLocks noChangeAspect="1"/>
          </p:cNvGrpSpPr>
          <p:nvPr/>
        </p:nvGrpSpPr>
        <p:grpSpPr>
          <a:xfrm>
            <a:off x="-679438" y="5508634"/>
            <a:ext cx="1708138" cy="1708131"/>
            <a:chOff x="0" y="0"/>
            <a:chExt cx="6350000" cy="634997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4" name="Group 44"/>
          <p:cNvGrpSpPr>
            <a:grpSpLocks noChangeAspect="1"/>
          </p:cNvGrpSpPr>
          <p:nvPr/>
        </p:nvGrpSpPr>
        <p:grpSpPr>
          <a:xfrm>
            <a:off x="213383" y="3070234"/>
            <a:ext cx="1708138" cy="1708131"/>
            <a:chOff x="0" y="0"/>
            <a:chExt cx="6350000" cy="634997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>
            <a:off x="16405231" y="3070234"/>
            <a:ext cx="1708138" cy="1708131"/>
            <a:chOff x="0" y="0"/>
            <a:chExt cx="6350000" cy="634997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3921939" y="410179"/>
            <a:ext cx="2084956" cy="2084948"/>
            <a:chOff x="0" y="0"/>
            <a:chExt cx="6350000" cy="634997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4A18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0" name="Group 50"/>
          <p:cNvGrpSpPr>
            <a:grpSpLocks noChangeAspect="1"/>
          </p:cNvGrpSpPr>
          <p:nvPr/>
        </p:nvGrpSpPr>
        <p:grpSpPr>
          <a:xfrm>
            <a:off x="3921939" y="7880661"/>
            <a:ext cx="2084956" cy="2084948"/>
            <a:chOff x="0" y="0"/>
            <a:chExt cx="6350000" cy="634997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2" name="Group 52"/>
          <p:cNvGrpSpPr>
            <a:grpSpLocks noChangeAspect="1"/>
          </p:cNvGrpSpPr>
          <p:nvPr/>
        </p:nvGrpSpPr>
        <p:grpSpPr>
          <a:xfrm>
            <a:off x="8101522" y="410179"/>
            <a:ext cx="2084956" cy="2084948"/>
            <a:chOff x="0" y="0"/>
            <a:chExt cx="6350000" cy="634997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4" name="Group 54"/>
          <p:cNvGrpSpPr>
            <a:grpSpLocks noChangeAspect="1"/>
          </p:cNvGrpSpPr>
          <p:nvPr/>
        </p:nvGrpSpPr>
        <p:grpSpPr>
          <a:xfrm>
            <a:off x="8101522" y="7880661"/>
            <a:ext cx="2084956" cy="2084948"/>
            <a:chOff x="0" y="0"/>
            <a:chExt cx="6350000" cy="634997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465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12529124" y="410179"/>
            <a:ext cx="2084956" cy="2084948"/>
            <a:chOff x="0" y="0"/>
            <a:chExt cx="6350000" cy="634997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12529124" y="7880661"/>
            <a:ext cx="2084956" cy="2084948"/>
            <a:chOff x="0" y="0"/>
            <a:chExt cx="6350000" cy="634997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193C4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0" name="Group 60"/>
          <p:cNvGrpSpPr>
            <a:grpSpLocks noChangeAspect="1"/>
          </p:cNvGrpSpPr>
          <p:nvPr/>
        </p:nvGrpSpPr>
        <p:grpSpPr>
          <a:xfrm>
            <a:off x="16919045" y="410179"/>
            <a:ext cx="2084956" cy="2084948"/>
            <a:chOff x="0" y="0"/>
            <a:chExt cx="6350000" cy="634997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4E47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2" name="Group 62"/>
          <p:cNvGrpSpPr>
            <a:grpSpLocks noChangeAspect="1"/>
          </p:cNvGrpSpPr>
          <p:nvPr/>
        </p:nvGrpSpPr>
        <p:grpSpPr>
          <a:xfrm>
            <a:off x="16919045" y="7880661"/>
            <a:ext cx="2084956" cy="2084948"/>
            <a:chOff x="0" y="0"/>
            <a:chExt cx="6350000" cy="634997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A5E47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4" name="TextBox 64"/>
          <p:cNvSpPr txBox="1"/>
          <p:nvPr/>
        </p:nvSpPr>
        <p:spPr>
          <a:xfrm>
            <a:off x="2755029" y="4610100"/>
            <a:ext cx="1277794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Cảm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ơn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thầy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đã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lắng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 </a:t>
            </a:r>
            <a:r>
              <a:rPr lang="en-US" sz="7000" spc="-70" dirty="0" err="1">
                <a:solidFill>
                  <a:srgbClr val="000000"/>
                </a:solidFill>
                <a:latin typeface="Muli Bold"/>
              </a:rPr>
              <a:t>nghe</a:t>
            </a:r>
            <a:r>
              <a:rPr lang="en-US" sz="7000" spc="-70" dirty="0">
                <a:solidFill>
                  <a:srgbClr val="000000"/>
                </a:solidFill>
                <a:latin typeface="Muli Bold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766361" cy="2149926"/>
            <a:chOff x="0" y="0"/>
            <a:chExt cx="19688481" cy="2866568"/>
          </a:xfrm>
        </p:grpSpPr>
        <p:sp>
          <p:nvSpPr>
            <p:cNvPr id="3" name="TextBox 3"/>
            <p:cNvSpPr txBox="1"/>
            <p:nvPr/>
          </p:nvSpPr>
          <p:spPr>
            <a:xfrm>
              <a:off x="0" y="2152193"/>
              <a:ext cx="19688481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9688481" cy="1285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vi-VN" sz="6000" dirty="0">
                  <a:solidFill>
                    <a:srgbClr val="A4E473"/>
                  </a:solidFill>
                  <a:latin typeface="Muli Bold"/>
                </a:rPr>
                <a:t>Giới thiệu về đề tài</a:t>
              </a:r>
              <a:endParaRPr lang="en-US" sz="6000" dirty="0">
                <a:solidFill>
                  <a:srgbClr val="A4E473"/>
                </a:solidFill>
                <a:latin typeface="Muli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546499" y="4175017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Nhu cầu của con người về cuộc sống tăng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44041" y="56847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just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Websi</a:t>
            </a:r>
            <a:r>
              <a:rPr lang="en-US" sz="3199" dirty="0">
                <a:solidFill>
                  <a:srgbClr val="F4F4F4"/>
                </a:solidFill>
                <a:latin typeface="Muli Regular"/>
              </a:rPr>
              <a:t>t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e bán hàng online ngày càng thịnh hành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575BA-E3D5-A953-8CBA-9A2A6BF671BE}"/>
              </a:ext>
            </a:extLst>
          </p:cNvPr>
          <p:cNvSpPr txBox="1"/>
          <p:nvPr/>
        </p:nvSpPr>
        <p:spPr>
          <a:xfrm>
            <a:off x="7546499" y="2854933"/>
            <a:ext cx="887620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tiên tiến phát triển mạnh mẽ và được ứng dụng nhiều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3A2F894-7EB0-0B58-B00D-8515F3E847D6}"/>
              </a:ext>
            </a:extLst>
          </p:cNvPr>
          <p:cNvSpPr txBox="1"/>
          <p:nvPr/>
        </p:nvSpPr>
        <p:spPr>
          <a:xfrm>
            <a:off x="7544041" y="4929875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buFont typeface="Arial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Phục vụ đời sống hằng ngày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5702977F-50B6-A30F-30E6-FE18180793F5}"/>
              </a:ext>
            </a:extLst>
          </p:cNvPr>
          <p:cNvSpPr/>
          <p:nvPr/>
        </p:nvSpPr>
        <p:spPr>
          <a:xfrm>
            <a:off x="6781800" y="7785050"/>
            <a:ext cx="914159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E5E4E24-027C-E35F-CBFA-A26C004AF4B3}"/>
              </a:ext>
            </a:extLst>
          </p:cNvPr>
          <p:cNvSpPr txBox="1"/>
          <p:nvPr/>
        </p:nvSpPr>
        <p:spPr>
          <a:xfrm>
            <a:off x="7740129" y="7785050"/>
            <a:ext cx="8876206" cy="53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8" lvl="1" algn="just"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Chọn đề tài về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website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 bán đồ nội thất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Mô tả dự án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Công nghệ sử dụng: MERN </a:t>
            </a: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Stack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3545785"/>
            <a:ext cx="10405103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Mục tiêu: 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513639" y="6783847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22651" y="4716524"/>
            <a:ext cx="380203" cy="329258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CB7A7499-0234-E3B5-5F0A-69C8043FC946}"/>
              </a:ext>
            </a:extLst>
          </p:cNvPr>
          <p:cNvSpPr txBox="1"/>
          <p:nvPr/>
        </p:nvSpPr>
        <p:spPr>
          <a:xfrm>
            <a:off x="3276600" y="4583794"/>
            <a:ext cx="10783659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cửa hàng áp dụng website bán hàng trực tiếp để thúc đẩy doanh thu và thu hút các khách hàng tiềm năng.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EC6B8FB-83BA-6C2E-EF1F-CD91387236AA}"/>
              </a:ext>
            </a:extLst>
          </p:cNvPr>
          <p:cNvSpPr txBox="1"/>
          <p:nvPr/>
        </p:nvSpPr>
        <p:spPr>
          <a:xfrm>
            <a:off x="3296265" y="6667500"/>
            <a:ext cx="1078365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Giúp người dùng dễ dàng quản lý các đơn hàng và các sản phẩm đã mua.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861490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vi-VN" sz="5724" spc="-57" dirty="0">
                <a:solidFill>
                  <a:srgbClr val="F4F4F4"/>
                </a:solidFill>
                <a:latin typeface="Muli Bold"/>
              </a:rPr>
              <a:t>Phân công</a:t>
            </a:r>
            <a:endParaRPr lang="en-US" sz="5724" spc="-57" dirty="0">
              <a:solidFill>
                <a:srgbClr val="F4F4F4"/>
              </a:solidFill>
              <a:latin typeface="Muli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2600" y="2478806"/>
            <a:ext cx="8119103" cy="2262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Back-end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: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Dương Quang Đức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Hữu Đức Thành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Hữu Thiện Lộc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2600" y="5370461"/>
            <a:ext cx="10405103" cy="2262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vi-VN" sz="3199" dirty="0" err="1">
                <a:solidFill>
                  <a:srgbClr val="F4F4F4"/>
                </a:solidFill>
                <a:latin typeface="Muli Regular"/>
              </a:rPr>
              <a:t>Front-end</a:t>
            </a:r>
            <a:r>
              <a:rPr lang="vi-VN" sz="3199" dirty="0">
                <a:solidFill>
                  <a:srgbClr val="F4F4F4"/>
                </a:solidFill>
                <a:latin typeface="Muli Regular"/>
              </a:rPr>
              <a:t>: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Phạm Đắc Trường 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Nguyễn Phú Quốc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vi-VN" sz="3199" dirty="0">
                <a:solidFill>
                  <a:srgbClr val="F4F4F4"/>
                </a:solidFill>
                <a:latin typeface="Muli Regular"/>
              </a:rPr>
              <a:t>Phạm Hồng Đại</a:t>
            </a:r>
            <a:endParaRPr lang="en-US" sz="3199" dirty="0">
              <a:solidFill>
                <a:srgbClr val="F4F4F4"/>
              </a:solidFill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263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pic>
        <p:nvPicPr>
          <p:cNvPr id="14" name="image5.jpeg">
            <a:extLst>
              <a:ext uri="{FF2B5EF4-FFF2-40B4-BE49-F238E27FC236}">
                <a16:creationId xmlns:a16="http://schemas.microsoft.com/office/drawing/2014/main" id="{C55BDEA8-71C4-1124-4E71-8301F9D30B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5" y="3145439"/>
            <a:ext cx="11264858" cy="5122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Luzo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9894FE29-FD05-A471-EFF8-C08A2C34960C}"/>
              </a:ext>
            </a:extLst>
          </p:cNvPr>
          <p:cNvSpPr txBox="1"/>
          <p:nvPr/>
        </p:nvSpPr>
        <p:spPr>
          <a:xfrm>
            <a:off x="831361" y="256569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https://luzo.vn/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27382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FCE4BD16-A089-B99F-3D22-26A7EA74CE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4" y="2856938"/>
            <a:ext cx="11288549" cy="549023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sp>
        <p:nvSpPr>
          <p:cNvPr id="4" name="TextBox 14">
            <a:extLst>
              <a:ext uri="{FF2B5EF4-FFF2-40B4-BE49-F238E27FC236}">
                <a16:creationId xmlns:a16="http://schemas.microsoft.com/office/drawing/2014/main" id="{5DBA6262-2E8A-354D-1B14-B519267A4F45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0243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BEF2FAED-1796-836F-4F90-8222CB4A9D4C}"/>
              </a:ext>
            </a:extLst>
          </p:cNvPr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Khảo sát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E3B14-11CF-A087-E4B3-3D9F72733B49}"/>
              </a:ext>
            </a:extLst>
          </p:cNvPr>
          <p:cNvSpPr txBox="1"/>
          <p:nvPr/>
        </p:nvSpPr>
        <p:spPr>
          <a:xfrm>
            <a:off x="2514600" y="2055006"/>
            <a:ext cx="571500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 err="1">
                <a:solidFill>
                  <a:srgbClr val="000000"/>
                </a:solidFill>
                <a:latin typeface="Muli Bold"/>
              </a:rPr>
              <a:t>Website</a:t>
            </a:r>
            <a:r>
              <a:rPr lang="vi-VN" sz="2500" dirty="0">
                <a:solidFill>
                  <a:srgbClr val="000000"/>
                </a:solidFill>
                <a:latin typeface="Muli Bold"/>
              </a:rPr>
              <a:t> kinh doanh đồ nội thất </a:t>
            </a:r>
            <a:r>
              <a:rPr lang="vi-VN" sz="2500" dirty="0" err="1">
                <a:solidFill>
                  <a:srgbClr val="000000"/>
                </a:solidFill>
                <a:latin typeface="Muli Bold"/>
              </a:rPr>
              <a:t>Moho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FF0558C3-78AD-0124-2DAB-8A952166545C}"/>
              </a:ext>
            </a:extLst>
          </p:cNvPr>
          <p:cNvGrpSpPr/>
          <p:nvPr/>
        </p:nvGrpSpPr>
        <p:grpSpPr>
          <a:xfrm>
            <a:off x="1874664" y="2101814"/>
            <a:ext cx="380203" cy="329258"/>
            <a:chOff x="0" y="0"/>
            <a:chExt cx="3619627" cy="3134614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E83D157-F11F-1FA1-8B52-F88EAB7CA73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5E473"/>
            </a:solidFill>
          </p:spPr>
        </p:sp>
      </p:grpSp>
      <p:pic>
        <p:nvPicPr>
          <p:cNvPr id="3" name="image9.jpeg">
            <a:extLst>
              <a:ext uri="{FF2B5EF4-FFF2-40B4-BE49-F238E27FC236}">
                <a16:creationId xmlns:a16="http://schemas.microsoft.com/office/drawing/2014/main" id="{55246863-F065-1810-0EAA-8209D0BE1F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5743" y="3543300"/>
            <a:ext cx="11288549" cy="4617008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C9D6D4CC-9F6D-0856-C0CB-C245448D26D3}"/>
              </a:ext>
            </a:extLst>
          </p:cNvPr>
          <p:cNvSpPr txBox="1"/>
          <p:nvPr/>
        </p:nvSpPr>
        <p:spPr>
          <a:xfrm>
            <a:off x="2362200" y="2552700"/>
            <a:ext cx="3480310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500" dirty="0">
                <a:solidFill>
                  <a:srgbClr val="000000"/>
                </a:solidFill>
                <a:latin typeface="Muli Bold"/>
              </a:rPr>
              <a:t>https://moho.com.vn/</a:t>
            </a:r>
            <a:endParaRPr lang="en-US" sz="2500" dirty="0">
              <a:solidFill>
                <a:srgbClr val="000000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316390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3000" y="608319"/>
            <a:ext cx="5512745" cy="116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vi-VN" sz="6000" spc="-84" dirty="0">
                <a:solidFill>
                  <a:srgbClr val="000000"/>
                </a:solidFill>
                <a:latin typeface="Muli Bold"/>
              </a:rPr>
              <a:t>Cơ sở lý thuyết</a:t>
            </a:r>
            <a:endParaRPr lang="en-US" sz="6000" spc="-84" dirty="0">
              <a:solidFill>
                <a:srgbClr val="000000"/>
              </a:solidFill>
              <a:latin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523999" y="52415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70841" y="7987136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489789" y="4523943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0687" y="8313797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23000" y="2004643"/>
            <a:ext cx="639805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MERN </a:t>
            </a:r>
            <a:r>
              <a:rPr lang="vi-VN" sz="2500" b="1" dirty="0" err="1">
                <a:solidFill>
                  <a:srgbClr val="000000"/>
                </a:solidFill>
                <a:latin typeface="Muli Regular"/>
              </a:rPr>
              <a:t>Stack</a:t>
            </a:r>
            <a:r>
              <a:rPr lang="vi-VN" sz="2500" b="1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được biết đến là tổ hợp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nổi tiếng được viết trên nền tảng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javascript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. Các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famework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này hoàn toàn miễn phí và đã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đươc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open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</a:t>
            </a:r>
            <a:r>
              <a:rPr lang="vi-VN" sz="2500" dirty="0" err="1">
                <a:solidFill>
                  <a:srgbClr val="000000"/>
                </a:solidFill>
                <a:latin typeface="Muli Regular"/>
              </a:rPr>
              <a:t>source</a:t>
            </a:r>
            <a:r>
              <a:rPr lang="vi-VN" sz="2500" dirty="0">
                <a:solidFill>
                  <a:srgbClr val="000000"/>
                </a:solidFill>
                <a:latin typeface="Muli Regular"/>
              </a:rPr>
              <a:t> và được lập trình viên trên khắp thế giới tin tưởng sử dụng nhờ hiệu năng cao và chi phí thấp.</a:t>
            </a:r>
            <a:endParaRPr lang="en-US" sz="2500" dirty="0">
              <a:solidFill>
                <a:srgbClr val="000000"/>
              </a:solidFill>
              <a:latin typeface="Muli Regular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534400" y="1501188"/>
            <a:ext cx="8686800" cy="1235579"/>
            <a:chOff x="0" y="182742"/>
            <a:chExt cx="11029869" cy="13680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MongoDB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87167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noSQL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database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hot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nhất hiện nay.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thường đi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Mongoose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library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để giao tiếp với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MongoDB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dễ dàng hơn.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9A026E68-BD3A-DBFD-ED6E-0F55E47045A9}"/>
              </a:ext>
            </a:extLst>
          </p:cNvPr>
          <p:cNvGrpSpPr/>
          <p:nvPr/>
        </p:nvGrpSpPr>
        <p:grpSpPr>
          <a:xfrm>
            <a:off x="8534400" y="3273706"/>
            <a:ext cx="8686800" cy="1589121"/>
            <a:chOff x="0" y="182742"/>
            <a:chExt cx="11029869" cy="1759478"/>
          </a:xfrm>
        </p:grpSpPr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C511ED5D-71EC-0DD9-F5EC-527FC7E93775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Node.js</a:t>
              </a: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FC6471EB-CEBA-FA8C-4460-D0CADD097F23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một nền tảng được xây dựng trên V8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– trình thông dịch thực thi mã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giúp xây dựng các ứng dụng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một cách đơn giản và dễ dàng mở rộng.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6" name="Group 20">
            <a:extLst>
              <a:ext uri="{FF2B5EF4-FFF2-40B4-BE49-F238E27FC236}">
                <a16:creationId xmlns:a16="http://schemas.microsoft.com/office/drawing/2014/main" id="{11FDE578-5270-3612-C127-4EE76C923ADB}"/>
              </a:ext>
            </a:extLst>
          </p:cNvPr>
          <p:cNvGrpSpPr/>
          <p:nvPr/>
        </p:nvGrpSpPr>
        <p:grpSpPr>
          <a:xfrm>
            <a:off x="8534400" y="7502599"/>
            <a:ext cx="8686800" cy="1230048"/>
            <a:chOff x="0" y="182742"/>
            <a:chExt cx="11029869" cy="1361912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BB3A3C-756C-C17B-29AB-E7E98C700E0C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React 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40AD000A-7E2E-2C40-EBBA-E4AFC87D9345}"/>
                </a:ext>
              </a:extLst>
            </p:cNvPr>
            <p:cNvSpPr txBox="1"/>
            <p:nvPr/>
          </p:nvSpPr>
          <p:spPr>
            <a:xfrm>
              <a:off x="0" y="781043"/>
              <a:ext cx="11029869" cy="763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thư viện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frontend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viết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nó là sản phẩm của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Facebook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>
                  <a:solidFill>
                    <a:srgbClr val="000000"/>
                  </a:solidFill>
                  <a:latin typeface="Muli Regular"/>
                </a:rPr>
                <a:t>đang khá phổ biến 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hiện nay.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:a16="http://schemas.microsoft.com/office/drawing/2014/main" id="{4E3A6A32-1BBC-F726-6380-047A01075205}"/>
              </a:ext>
            </a:extLst>
          </p:cNvPr>
          <p:cNvGrpSpPr/>
          <p:nvPr/>
        </p:nvGrpSpPr>
        <p:grpSpPr>
          <a:xfrm>
            <a:off x="8539316" y="5424174"/>
            <a:ext cx="8686800" cy="1589121"/>
            <a:chOff x="0" y="182742"/>
            <a:chExt cx="11029869" cy="1759478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36A08FA7-E961-F46F-7CB1-422F41E6211A}"/>
                </a:ext>
              </a:extLst>
            </p:cNvPr>
            <p:cNvSpPr txBox="1"/>
            <p:nvPr/>
          </p:nvSpPr>
          <p:spPr>
            <a:xfrm>
              <a:off x="0" y="182742"/>
              <a:ext cx="11029869" cy="61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000000"/>
                  </a:solidFill>
                  <a:latin typeface="Muli Bold"/>
                </a:rPr>
                <a:t>Express</a:t>
              </a: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B7F8F157-DC86-5F6C-FFC8-4E340B761DFC}"/>
                </a:ext>
              </a:extLst>
            </p:cNvPr>
            <p:cNvSpPr txBox="1"/>
            <p:nvPr/>
          </p:nvSpPr>
          <p:spPr>
            <a:xfrm>
              <a:off x="0" y="781043"/>
              <a:ext cx="11029869" cy="1161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Là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framework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được xây dựng bằng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Javascript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chạy trên nền Node.js. Nó hỗ trợ thêm nhiều tính năng cần có của một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web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framewok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như: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routing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middlewares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template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engines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vi-VN" sz="2000" dirty="0" err="1">
                  <a:solidFill>
                    <a:srgbClr val="000000"/>
                  </a:solidFill>
                  <a:latin typeface="Muli Regular"/>
                </a:rPr>
                <a:t>v.v</a:t>
              </a:r>
              <a:r>
                <a:rPr lang="vi-VN" sz="2000" dirty="0">
                  <a:solidFill>
                    <a:srgbClr val="000000"/>
                  </a:solidFill>
                  <a:latin typeface="Muli Regular"/>
                </a:rPr>
                <a:t>…</a:t>
              </a:r>
              <a:endParaRPr lang="en-US" sz="2000" dirty="0">
                <a:solidFill>
                  <a:srgbClr val="000000"/>
                </a:solidFill>
                <a:latin typeface="Muli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570</Words>
  <Application>Microsoft Office PowerPoint</Application>
  <PresentationFormat>Custom</PresentationFormat>
  <Paragraphs>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Muli Regular</vt:lpstr>
      <vt:lpstr>Muli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cp:lastModifiedBy>199 no</cp:lastModifiedBy>
  <cp:revision>9</cp:revision>
  <dcterms:created xsi:type="dcterms:W3CDTF">2006-08-16T00:00:00Z</dcterms:created>
  <dcterms:modified xsi:type="dcterms:W3CDTF">2023-03-01T12:17:25Z</dcterms:modified>
  <dc:identifier>DAFSiYefu44</dc:identifier>
</cp:coreProperties>
</file>