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69" r:id="rId3"/>
    <p:sldId id="317" r:id="rId4"/>
    <p:sldId id="286" r:id="rId5"/>
    <p:sldId id="318" r:id="rId6"/>
    <p:sldId id="320" r:id="rId7"/>
    <p:sldId id="321" r:id="rId8"/>
    <p:sldId id="322" r:id="rId9"/>
    <p:sldId id="323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1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A30B-BF9A-4304-940C-EDF6162DD20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ABA8BC-97AA-4AC0-A324-0DD695E2EE59}">
      <dgm:prSet phldrT="[文本]" custT="1"/>
      <dgm:spPr>
        <a:solidFill>
          <a:srgbClr val="64646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可视化功能</a:t>
          </a:r>
          <a:endParaRPr lang="en-US" altLang="zh-CN" sz="2000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词云</a:t>
          </a:r>
          <a:r>
            <a:rPr lang="en-US" altLang="zh-CN" sz="2000" b="1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wordcloud</a:t>
          </a:r>
          <a:endParaRPr lang="en-US" altLang="zh-CN" sz="2000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饼图</a:t>
          </a:r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bar</a:t>
          </a: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条形图</a:t>
          </a:r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line</a:t>
          </a: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4.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自定义组合图</a:t>
          </a:r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grid</a:t>
          </a:r>
        </a:p>
      </dgm:t>
    </dgm:pt>
    <dgm:pt modelId="{54CA795D-65F2-4BFD-9234-9EF226698567}" type="par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C9F96461-30AE-4702-8FB8-E8E0A17BD2C6}" type="sib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21B9E373-F0DB-448E-8420-A0CD2E548D46}">
      <dgm:prSet phldrT="[文本]" custT="1"/>
      <dgm:spPr>
        <a:solidFill>
          <a:srgbClr val="8C8C8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>
            <a:lnSpc>
              <a:spcPct val="90000"/>
            </a:lnSpc>
          </a:pPr>
          <a:r>
            <a:rPr lang="en-US" altLang="zh-CN" sz="2000" b="1" dirty="0">
              <a:solidFill>
                <a:schemeClr val="bg1"/>
              </a:solidFill>
            </a:rPr>
            <a:t>GUI</a:t>
          </a: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1.Qtdesigner</a:t>
          </a:r>
          <a:r>
            <a:rPr lang="zh-CN" altLang="en-US" sz="2000" b="1" dirty="0">
              <a:solidFill>
                <a:schemeClr val="bg1"/>
              </a:solidFill>
            </a:rPr>
            <a:t>使用</a:t>
          </a:r>
          <a:endParaRPr lang="en-US" altLang="zh-CN" sz="2000" b="1" dirty="0">
            <a:solidFill>
              <a:schemeClr val="bg1"/>
            </a:solidFill>
          </a:endParaRP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2.</a:t>
          </a:r>
          <a:r>
            <a:rPr lang="zh-CN" altLang="en-US" sz="2000" b="1" dirty="0">
              <a:solidFill>
                <a:schemeClr val="bg1"/>
              </a:solidFill>
            </a:rPr>
            <a:t>信号</a:t>
          </a:r>
          <a:r>
            <a:rPr lang="en-US" altLang="zh-CN" sz="2000" b="1" dirty="0">
              <a:solidFill>
                <a:schemeClr val="bg1"/>
              </a:solidFill>
            </a:rPr>
            <a:t>click</a:t>
          </a: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3.</a:t>
          </a:r>
          <a:r>
            <a:rPr lang="zh-CN" altLang="en-US" sz="2000" b="1" dirty="0">
              <a:solidFill>
                <a:schemeClr val="bg1"/>
              </a:solidFill>
            </a:rPr>
            <a:t>自定义函数</a:t>
          </a:r>
          <a:endParaRPr lang="en-US" altLang="zh-CN" sz="2000" b="1" dirty="0">
            <a:solidFill>
              <a:schemeClr val="bg1"/>
            </a:solidFill>
          </a:endParaRP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4.</a:t>
          </a:r>
          <a:r>
            <a:rPr lang="zh-CN" altLang="en-US" sz="2000" b="1" dirty="0">
              <a:solidFill>
                <a:schemeClr val="bg1"/>
              </a:solidFill>
            </a:rPr>
            <a:t>控件的提升</a:t>
          </a:r>
          <a:endParaRPr lang="en-US" altLang="zh-CN" sz="2100" dirty="0">
            <a:solidFill>
              <a:schemeClr val="bg1"/>
            </a:solidFill>
          </a:endParaRPr>
        </a:p>
        <a:p>
          <a:pPr algn="l">
            <a:lnSpc>
              <a:spcPct val="90000"/>
            </a:lnSpc>
          </a:pPr>
          <a:endParaRPr lang="en-US" altLang="zh-CN" sz="2100" dirty="0">
            <a:solidFill>
              <a:schemeClr val="bg1"/>
            </a:solidFill>
          </a:endParaRPr>
        </a:p>
      </dgm:t>
    </dgm:pt>
    <dgm:pt modelId="{55A3CAEE-AA1F-43FF-A688-6727A06FD26F}" type="par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C3A02243-2A86-4406-A612-D9330F1A48A8}" type="sib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6BA027B3-6CFB-4B0F-8249-432515B85501}">
      <dgm:prSet custT="1"/>
      <dgm:spPr>
        <a:solidFill>
          <a:srgbClr val="B4B4B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>
            <a:lnSpc>
              <a:spcPct val="90000"/>
            </a:lnSpc>
          </a:pPr>
          <a:r>
            <a: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扩展功能</a:t>
          </a:r>
          <a:endParaRPr lang="zh-CN" sz="24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1.qtpandas</a:t>
          </a:r>
          <a:r>
            <a:rPr lang="zh-CN" altLang="en-US" sz="2000" b="1" dirty="0">
              <a:solidFill>
                <a:schemeClr val="bg1"/>
              </a:solidFill>
            </a:rPr>
            <a:t>库</a:t>
          </a:r>
          <a:endParaRPr lang="en-US" altLang="zh-CN" sz="2000" b="1" dirty="0">
            <a:solidFill>
              <a:schemeClr val="bg1"/>
            </a:solidFill>
          </a:endParaRPr>
        </a:p>
        <a:p>
          <a:pPr algn="l">
            <a:lnSpc>
              <a:spcPct val="150000"/>
            </a:lnSpc>
          </a:pPr>
          <a:r>
            <a:rPr lang="en-US" altLang="zh-CN" sz="2000" b="1" dirty="0">
              <a:solidFill>
                <a:schemeClr val="bg1"/>
              </a:solidFill>
            </a:rPr>
            <a:t>2.</a:t>
          </a:r>
          <a:r>
            <a:rPr lang="zh-CN" altLang="en-US" sz="2000" b="1" dirty="0">
              <a:solidFill>
                <a:schemeClr val="bg1"/>
              </a:solidFill>
            </a:rPr>
            <a:t>多线程库</a:t>
          </a:r>
          <a:endParaRPr lang="en-US" altLang="zh-CN" sz="2000" b="1" dirty="0">
            <a:solidFill>
              <a:schemeClr val="bg1"/>
            </a:solidFill>
          </a:endParaRPr>
        </a:p>
        <a:p>
          <a:pPr algn="l">
            <a:lnSpc>
              <a:spcPct val="90000"/>
            </a:lnSpc>
          </a:pPr>
          <a:endParaRPr lang="en-US" altLang="zh-CN" sz="2000" b="1" dirty="0">
            <a:solidFill>
              <a:schemeClr val="bg1"/>
            </a:solidFill>
          </a:endParaRPr>
        </a:p>
      </dgm:t>
    </dgm:pt>
    <dgm:pt modelId="{4D824260-4F72-41E2-8281-588C9C1F3676}" type="par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7B87F7F3-4F0F-45D4-B232-AD5247C3D75E}" type="sib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0F0C03E2-B15B-40AF-9C88-0176CC37D01B}">
      <dgm:prSet phldrT="[文本]" custT="1"/>
      <dgm:spPr>
        <a:solidFill>
          <a:srgbClr val="3C3C3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猫眼网站爬虫</a:t>
          </a:r>
          <a:endParaRPr lang="zh-CN" sz="2000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循环获取网页</a:t>
          </a:r>
          <a:endParaRPr lang="zh-CN" sz="2000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2.Beautifulsoup</a:t>
          </a:r>
        </a:p>
        <a:p>
          <a:pPr algn="l"/>
          <a:r>
            <a: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 导入数据库</a:t>
          </a:r>
          <a:endParaRPr lang="en-US" altLang="zh-CN" sz="2000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难点：反扒破解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6B636CF3-E16A-4857-A6AE-8CAD932C3D56}" type="parTrans" cxnId="{A4AAD2DA-2FFC-46FD-8EB1-8C05D9E3FC74}">
      <dgm:prSet/>
      <dgm:spPr/>
      <dgm:t>
        <a:bodyPr/>
        <a:lstStyle/>
        <a:p>
          <a:endParaRPr lang="zh-CN" altLang="en-US"/>
        </a:p>
      </dgm:t>
    </dgm:pt>
    <dgm:pt modelId="{90C1EB1D-81EA-475A-80DF-42BB0D12A4EB}" type="sibTrans" cxnId="{A4AAD2DA-2FFC-46FD-8EB1-8C05D9E3FC74}">
      <dgm:prSet/>
      <dgm:spPr/>
      <dgm:t>
        <a:bodyPr/>
        <a:lstStyle/>
        <a:p>
          <a:endParaRPr lang="zh-CN" altLang="en-US"/>
        </a:p>
      </dgm:t>
    </dgm:pt>
    <dgm:pt modelId="{43262DD5-70AF-4C51-BD27-6A0CDFB32AD6}" type="pres">
      <dgm:prSet presAssocID="{6E2CA30B-BF9A-4304-940C-EDF6162DD204}" presName="Name0" presStyleCnt="0">
        <dgm:presLayoutVars>
          <dgm:dir/>
          <dgm:resizeHandles val="exact"/>
        </dgm:presLayoutVars>
      </dgm:prSet>
      <dgm:spPr/>
    </dgm:pt>
    <dgm:pt modelId="{66D6E7DA-06BE-4342-9E00-434EC7672D05}" type="pres">
      <dgm:prSet presAssocID="{0F0C03E2-B15B-40AF-9C88-0176CC37D01B}" presName="node" presStyleLbl="node1" presStyleIdx="0" presStyleCnt="4">
        <dgm:presLayoutVars>
          <dgm:bulletEnabled val="1"/>
        </dgm:presLayoutVars>
      </dgm:prSet>
      <dgm:spPr/>
    </dgm:pt>
    <dgm:pt modelId="{DA1EEBE3-6D7B-426D-B703-3ACA32AED02A}" type="pres">
      <dgm:prSet presAssocID="{90C1EB1D-81EA-475A-80DF-42BB0D12A4EB}" presName="sibTrans" presStyleCnt="0"/>
      <dgm:spPr/>
    </dgm:pt>
    <dgm:pt modelId="{51DD43BF-B554-4E2D-ACC7-6BC118795279}" type="pres">
      <dgm:prSet presAssocID="{01ABA8BC-97AA-4AC0-A324-0DD695E2EE59}" presName="node" presStyleLbl="node1" presStyleIdx="1" presStyleCnt="4">
        <dgm:presLayoutVars>
          <dgm:bulletEnabled val="1"/>
        </dgm:presLayoutVars>
      </dgm:prSet>
      <dgm:spPr/>
    </dgm:pt>
    <dgm:pt modelId="{16E3D476-58B4-48CC-88C9-0D0BA2286D66}" type="pres">
      <dgm:prSet presAssocID="{C9F96461-30AE-4702-8FB8-E8E0A17BD2C6}" presName="sibTrans" presStyleCnt="0"/>
      <dgm:spPr/>
    </dgm:pt>
    <dgm:pt modelId="{B40EB360-09C2-4CDF-8756-C0952D95FBE3}" type="pres">
      <dgm:prSet presAssocID="{21B9E373-F0DB-448E-8420-A0CD2E548D46}" presName="node" presStyleLbl="node1" presStyleIdx="2" presStyleCnt="4" custLinFactNeighborX="-45971">
        <dgm:presLayoutVars>
          <dgm:bulletEnabled val="1"/>
        </dgm:presLayoutVars>
      </dgm:prSet>
      <dgm:spPr/>
    </dgm:pt>
    <dgm:pt modelId="{8F682CCF-88F4-4D08-B143-37402560E1F1}" type="pres">
      <dgm:prSet presAssocID="{C3A02243-2A86-4406-A612-D9330F1A48A8}" presName="sibTrans" presStyleCnt="0"/>
      <dgm:spPr/>
    </dgm:pt>
    <dgm:pt modelId="{6A250771-7EF2-46E1-A947-86C30F0171BD}" type="pres">
      <dgm:prSet presAssocID="{6BA027B3-6CFB-4B0F-8249-432515B85501}" presName="node" presStyleLbl="node1" presStyleIdx="3" presStyleCnt="4">
        <dgm:presLayoutVars>
          <dgm:bulletEnabled val="1"/>
        </dgm:presLayoutVars>
      </dgm:prSet>
      <dgm:spPr/>
    </dgm:pt>
  </dgm:ptLst>
  <dgm:cxnLst>
    <dgm:cxn modelId="{3787D727-F264-4D51-A642-6F436D34FBD8}" srcId="{6E2CA30B-BF9A-4304-940C-EDF6162DD204}" destId="{01ABA8BC-97AA-4AC0-A324-0DD695E2EE59}" srcOrd="1" destOrd="0" parTransId="{54CA795D-65F2-4BFD-9234-9EF226698567}" sibTransId="{C9F96461-30AE-4702-8FB8-E8E0A17BD2C6}"/>
    <dgm:cxn modelId="{DE03B238-51AF-4A3E-ACC0-FC42DB594063}" type="presOf" srcId="{0F0C03E2-B15B-40AF-9C88-0176CC37D01B}" destId="{66D6E7DA-06BE-4342-9E00-434EC7672D05}" srcOrd="0" destOrd="0" presId="urn:microsoft.com/office/officeart/2005/8/layout/hList6"/>
    <dgm:cxn modelId="{32D60348-9D11-421E-8E97-AFF13C5B09A5}" srcId="{6E2CA30B-BF9A-4304-940C-EDF6162DD204}" destId="{21B9E373-F0DB-448E-8420-A0CD2E548D46}" srcOrd="2" destOrd="0" parTransId="{55A3CAEE-AA1F-43FF-A688-6727A06FD26F}" sibTransId="{C3A02243-2A86-4406-A612-D9330F1A48A8}"/>
    <dgm:cxn modelId="{4C694676-DC42-47B5-B17A-EC47AE683E3F}" srcId="{6E2CA30B-BF9A-4304-940C-EDF6162DD204}" destId="{6BA027B3-6CFB-4B0F-8249-432515B85501}" srcOrd="3" destOrd="0" parTransId="{4D824260-4F72-41E2-8281-588C9C1F3676}" sibTransId="{7B87F7F3-4F0F-45D4-B232-AD5247C3D75E}"/>
    <dgm:cxn modelId="{5A531478-1950-4C3B-8E7F-9257E78C8F99}" type="presOf" srcId="{6BA027B3-6CFB-4B0F-8249-432515B85501}" destId="{6A250771-7EF2-46E1-A947-86C30F0171BD}" srcOrd="0" destOrd="0" presId="urn:microsoft.com/office/officeart/2005/8/layout/hList6"/>
    <dgm:cxn modelId="{CB104D78-1226-4825-BB23-A8E4B7B34B99}" type="presOf" srcId="{01ABA8BC-97AA-4AC0-A324-0DD695E2EE59}" destId="{51DD43BF-B554-4E2D-ACC7-6BC118795279}" srcOrd="0" destOrd="0" presId="urn:microsoft.com/office/officeart/2005/8/layout/hList6"/>
    <dgm:cxn modelId="{709755BD-2639-4119-8F07-2A014E0BDE78}" type="presOf" srcId="{21B9E373-F0DB-448E-8420-A0CD2E548D46}" destId="{B40EB360-09C2-4CDF-8756-C0952D95FBE3}" srcOrd="0" destOrd="0" presId="urn:microsoft.com/office/officeart/2005/8/layout/hList6"/>
    <dgm:cxn modelId="{5A7475D9-B992-47D2-94A8-E9217116CDF4}" type="presOf" srcId="{6E2CA30B-BF9A-4304-940C-EDF6162DD204}" destId="{43262DD5-70AF-4C51-BD27-6A0CDFB32AD6}" srcOrd="0" destOrd="0" presId="urn:microsoft.com/office/officeart/2005/8/layout/hList6"/>
    <dgm:cxn modelId="{A4AAD2DA-2FFC-46FD-8EB1-8C05D9E3FC74}" srcId="{6E2CA30B-BF9A-4304-940C-EDF6162DD204}" destId="{0F0C03E2-B15B-40AF-9C88-0176CC37D01B}" srcOrd="0" destOrd="0" parTransId="{6B636CF3-E16A-4857-A6AE-8CAD932C3D56}" sibTransId="{90C1EB1D-81EA-475A-80DF-42BB0D12A4EB}"/>
    <dgm:cxn modelId="{697A1A9A-8F0F-49C0-91C2-0467D066B0AC}" type="presParOf" srcId="{43262DD5-70AF-4C51-BD27-6A0CDFB32AD6}" destId="{66D6E7DA-06BE-4342-9E00-434EC7672D05}" srcOrd="0" destOrd="0" presId="urn:microsoft.com/office/officeart/2005/8/layout/hList6"/>
    <dgm:cxn modelId="{784DA1F6-B67E-4563-863E-DE0C48A0498A}" type="presParOf" srcId="{43262DD5-70AF-4C51-BD27-6A0CDFB32AD6}" destId="{DA1EEBE3-6D7B-426D-B703-3ACA32AED02A}" srcOrd="1" destOrd="0" presId="urn:microsoft.com/office/officeart/2005/8/layout/hList6"/>
    <dgm:cxn modelId="{CEBEA475-F3A5-4C23-BDFC-C52344DC3D3E}" type="presParOf" srcId="{43262DD5-70AF-4C51-BD27-6A0CDFB32AD6}" destId="{51DD43BF-B554-4E2D-ACC7-6BC118795279}" srcOrd="2" destOrd="0" presId="urn:microsoft.com/office/officeart/2005/8/layout/hList6"/>
    <dgm:cxn modelId="{4F13DE8C-82D7-48C0-A269-4F3C1E4A7C52}" type="presParOf" srcId="{43262DD5-70AF-4C51-BD27-6A0CDFB32AD6}" destId="{16E3D476-58B4-48CC-88C9-0D0BA2286D66}" srcOrd="3" destOrd="0" presId="urn:microsoft.com/office/officeart/2005/8/layout/hList6"/>
    <dgm:cxn modelId="{B56BC857-ADB0-4B68-B73B-ACA055265E96}" type="presParOf" srcId="{43262DD5-70AF-4C51-BD27-6A0CDFB32AD6}" destId="{B40EB360-09C2-4CDF-8756-C0952D95FBE3}" srcOrd="4" destOrd="0" presId="urn:microsoft.com/office/officeart/2005/8/layout/hList6"/>
    <dgm:cxn modelId="{149BA346-CF6B-4932-B6A5-3D43B4C414B1}" type="presParOf" srcId="{43262DD5-70AF-4C51-BD27-6A0CDFB32AD6}" destId="{8F682CCF-88F4-4D08-B143-37402560E1F1}" srcOrd="5" destOrd="0" presId="urn:microsoft.com/office/officeart/2005/8/layout/hList6"/>
    <dgm:cxn modelId="{4584A3D8-9E34-45A3-A1E2-54ABA770EFBA}" type="presParOf" srcId="{43262DD5-70AF-4C51-BD27-6A0CDFB32AD6}" destId="{6A250771-7EF2-46E1-A947-86C30F0171BD}" srcOrd="6" destOrd="0" presId="urn:microsoft.com/office/officeart/2005/8/layout/hList6"/>
  </dgm:cxnLst>
  <dgm:bg>
    <a:effectLst>
      <a:outerShdw blurRad="50800" dist="38100" dir="10800000" algn="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E7DA-06BE-4342-9E00-434EC7672D05}">
      <dsp:nvSpPr>
        <dsp:cNvPr id="0" name=""/>
        <dsp:cNvSpPr/>
      </dsp:nvSpPr>
      <dsp:spPr>
        <a:xfrm rot="16200000">
          <a:off x="-1262524" y="1264776"/>
          <a:ext cx="4739640" cy="2210086"/>
        </a:xfrm>
        <a:prstGeom prst="flowChartManualOperation">
          <a:avLst/>
        </a:prstGeom>
        <a:solidFill>
          <a:srgbClr val="3C3C3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猫眼网站爬虫</a:t>
          </a:r>
          <a:endParaRPr lang="zh-CN" sz="20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循环获取网页</a:t>
          </a:r>
          <a:endParaRPr lang="zh-CN" sz="20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2.Beautifulsoup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 导入数据库</a:t>
          </a:r>
          <a:endParaRPr lang="en-US" altLang="zh-CN" sz="20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难点：反扒破解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 rot="5400000">
        <a:off x="2253" y="947927"/>
        <a:ext cx="2210086" cy="2843784"/>
      </dsp:txXfrm>
    </dsp:sp>
    <dsp:sp modelId="{51DD43BF-B554-4E2D-ACC7-6BC118795279}">
      <dsp:nvSpPr>
        <dsp:cNvPr id="0" name=""/>
        <dsp:cNvSpPr/>
      </dsp:nvSpPr>
      <dsp:spPr>
        <a:xfrm rot="16200000">
          <a:off x="1113318" y="1264776"/>
          <a:ext cx="4739640" cy="2210086"/>
        </a:xfrm>
        <a:prstGeom prst="flowChartManualOperation">
          <a:avLst/>
        </a:prstGeom>
        <a:solidFill>
          <a:srgbClr val="64646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可视化功能</a:t>
          </a:r>
          <a:endParaRPr lang="en-US" altLang="zh-CN" sz="20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词云</a:t>
          </a:r>
          <a:r>
            <a:rPr lang="en-US" altLang="zh-CN" sz="2000" b="1" kern="1200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wordcloud</a:t>
          </a:r>
          <a:endParaRPr lang="en-US" altLang="zh-CN" sz="20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饼图</a:t>
          </a: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bar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条形图</a:t>
          </a: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line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4.</a:t>
          </a:r>
          <a:r>
            <a:rPr lang="zh-CN" altLang="en-US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自定义组合图</a:t>
          </a:r>
          <a:r>
            <a:rPr lang="en-US" altLang="zh-CN" sz="20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grid</a:t>
          </a:r>
        </a:p>
      </dsp:txBody>
      <dsp:txXfrm rot="5400000">
        <a:off x="2378095" y="947927"/>
        <a:ext cx="2210086" cy="2843784"/>
      </dsp:txXfrm>
    </dsp:sp>
    <dsp:sp modelId="{B40EB360-09C2-4CDF-8756-C0952D95FBE3}">
      <dsp:nvSpPr>
        <dsp:cNvPr id="0" name=""/>
        <dsp:cNvSpPr/>
      </dsp:nvSpPr>
      <dsp:spPr>
        <a:xfrm rot="16200000">
          <a:off x="3412961" y="1264776"/>
          <a:ext cx="4739640" cy="2210086"/>
        </a:xfrm>
        <a:prstGeom prst="flowChartManualOperation">
          <a:avLst/>
        </a:prstGeom>
        <a:solidFill>
          <a:srgbClr val="8C8C8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GUI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1.Qtdesigner</a:t>
          </a:r>
          <a:r>
            <a:rPr lang="zh-CN" altLang="en-US" sz="2000" b="1" kern="1200" dirty="0">
              <a:solidFill>
                <a:schemeClr val="bg1"/>
              </a:solidFill>
            </a:rPr>
            <a:t>使用</a:t>
          </a:r>
          <a:endParaRPr lang="en-US" altLang="zh-CN" sz="2000" b="1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2.</a:t>
          </a:r>
          <a:r>
            <a:rPr lang="zh-CN" altLang="en-US" sz="2000" b="1" kern="1200" dirty="0">
              <a:solidFill>
                <a:schemeClr val="bg1"/>
              </a:solidFill>
            </a:rPr>
            <a:t>信号</a:t>
          </a:r>
          <a:r>
            <a:rPr lang="en-US" altLang="zh-CN" sz="2000" b="1" kern="1200" dirty="0">
              <a:solidFill>
                <a:schemeClr val="bg1"/>
              </a:solidFill>
            </a:rPr>
            <a:t>click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3.</a:t>
          </a:r>
          <a:r>
            <a:rPr lang="zh-CN" altLang="en-US" sz="2000" b="1" kern="1200" dirty="0">
              <a:solidFill>
                <a:schemeClr val="bg1"/>
              </a:solidFill>
            </a:rPr>
            <a:t>自定义函数</a:t>
          </a:r>
          <a:endParaRPr lang="en-US" altLang="zh-CN" sz="2000" b="1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4.</a:t>
          </a:r>
          <a:r>
            <a:rPr lang="zh-CN" altLang="en-US" sz="2000" b="1" kern="1200" dirty="0">
              <a:solidFill>
                <a:schemeClr val="bg1"/>
              </a:solidFill>
            </a:rPr>
            <a:t>控件的提升</a:t>
          </a:r>
          <a:endParaRPr lang="en-US" altLang="zh-CN" sz="21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100" kern="1200" dirty="0">
            <a:solidFill>
              <a:schemeClr val="bg1"/>
            </a:solidFill>
          </a:endParaRPr>
        </a:p>
      </dsp:txBody>
      <dsp:txXfrm rot="5400000">
        <a:off x="4677738" y="947927"/>
        <a:ext cx="2210086" cy="2843784"/>
      </dsp:txXfrm>
    </dsp:sp>
    <dsp:sp modelId="{6A250771-7EF2-46E1-A947-86C30F0171BD}">
      <dsp:nvSpPr>
        <dsp:cNvPr id="0" name=""/>
        <dsp:cNvSpPr/>
      </dsp:nvSpPr>
      <dsp:spPr>
        <a:xfrm rot="16200000">
          <a:off x="5865004" y="1264776"/>
          <a:ext cx="4739640" cy="2210086"/>
        </a:xfrm>
        <a:prstGeom prst="flowChartManualOperation">
          <a:avLst/>
        </a:prstGeom>
        <a:solidFill>
          <a:srgbClr val="B4B4B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扩展功能</a:t>
          </a:r>
          <a:endParaRPr lang="zh-CN" sz="2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1.qtpandas</a:t>
          </a:r>
          <a:r>
            <a:rPr lang="zh-CN" altLang="en-US" sz="2000" b="1" kern="1200" dirty="0">
              <a:solidFill>
                <a:schemeClr val="bg1"/>
              </a:solidFill>
            </a:rPr>
            <a:t>库</a:t>
          </a:r>
          <a:endParaRPr lang="en-US" altLang="zh-CN" sz="2000" b="1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</a:rPr>
            <a:t>2.</a:t>
          </a:r>
          <a:r>
            <a:rPr lang="zh-CN" altLang="en-US" sz="2000" b="1" kern="1200" dirty="0">
              <a:solidFill>
                <a:schemeClr val="bg1"/>
              </a:solidFill>
            </a:rPr>
            <a:t>多线程库</a:t>
          </a:r>
          <a:endParaRPr lang="en-US" altLang="zh-CN" sz="2000" b="1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>
            <a:solidFill>
              <a:schemeClr val="bg1"/>
            </a:solidFill>
          </a:endParaRPr>
        </a:p>
      </dsp:txBody>
      <dsp:txXfrm rot="5400000">
        <a:off x="7129781" y="947927"/>
        <a:ext cx="2210086" cy="2843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6686" y="2433328"/>
            <a:ext cx="6415314" cy="1147536"/>
          </a:xfrm>
        </p:spPr>
        <p:txBody>
          <a:bodyPr/>
          <a:lstStyle/>
          <a:p>
            <a:r>
              <a:rPr lang="en-US" altLang="zh-CN" dirty="0"/>
              <a:t>Meow eyes</a:t>
            </a:r>
            <a:r>
              <a:rPr lang="zh-CN" altLang="en-US" dirty="0"/>
              <a:t>喵眼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组：</a:t>
            </a:r>
            <a:r>
              <a:rPr lang="en-US" altLang="zh-CN" dirty="0"/>
              <a:t>Sz160110115_</a:t>
            </a:r>
            <a:r>
              <a:rPr lang="zh-CN" altLang="en-US" dirty="0"/>
              <a:t>辛放</a:t>
            </a:r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63801" y="1820676"/>
            <a:ext cx="8607198" cy="4833118"/>
          </a:xfrm>
        </p:spPr>
        <p:txBody>
          <a:bodyPr/>
          <a:lstStyle/>
          <a:p>
            <a:r>
              <a:rPr lang="en-US" altLang="zh-CN" sz="2000" dirty="0"/>
              <a:t>	</a:t>
            </a:r>
            <a:r>
              <a:rPr lang="zh-CN" altLang="en-US" sz="2800" b="1" dirty="0"/>
              <a:t>应用场景用百度推荐小编们的话说就是：</a:t>
            </a:r>
            <a:endParaRPr lang="en-US" altLang="zh-CN" sz="2800" b="1" dirty="0"/>
          </a:p>
          <a:p>
            <a:r>
              <a:rPr lang="en-US" altLang="zh-CN" sz="2800" b="1" dirty="0"/>
              <a:t>	1.</a:t>
            </a:r>
            <a:r>
              <a:rPr lang="zh-CN" altLang="en-US" sz="2800" b="1" dirty="0"/>
              <a:t>编出的喵眼不要扔，放上</a:t>
            </a:r>
            <a:r>
              <a:rPr lang="en-US" altLang="zh-CN" sz="2800" b="1" dirty="0"/>
              <a:t>demo</a:t>
            </a:r>
            <a:r>
              <a:rPr lang="zh-CN" altLang="en-US" sz="2800" b="1" dirty="0"/>
              <a:t>吹一波牛，隔壁冯小刚张艺谋都馋哭了！</a:t>
            </a:r>
            <a:endParaRPr lang="en-US" altLang="zh-CN" sz="2800" b="1" dirty="0"/>
          </a:p>
          <a:p>
            <a:r>
              <a:rPr lang="en-US" altLang="zh-CN" sz="2800" b="1" dirty="0"/>
              <a:t>	2.</a:t>
            </a:r>
            <a:r>
              <a:rPr lang="zh-CN" altLang="en-US" sz="2800" b="1" dirty="0"/>
              <a:t>小伙编出喵眼，不料还没上市就出了第二个版本。网友：助教给满分</a:t>
            </a:r>
            <a:r>
              <a:rPr lang="zh-CN" altLang="en-US" sz="3200" b="1" dirty="0"/>
              <a:t>！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zh-CN" altLang="en-US" sz="3200" b="1" dirty="0"/>
              <a:t>定位的话，用高德地图定位到深圳南山区平山一路 就挺准的，话说这次</a:t>
            </a:r>
            <a:r>
              <a:rPr lang="en-US" altLang="zh-CN" sz="3200" b="1" dirty="0"/>
              <a:t>ppt</a:t>
            </a:r>
            <a:r>
              <a:rPr lang="zh-CN" altLang="en-US" sz="3200" b="1" dirty="0"/>
              <a:t>报告要求定位，是因为做的不好的要东风导弹精确打击吗？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应用场景以及定位</a:t>
            </a: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这个产品的目标是实现一个电影可视化系统，主要用于处理数据库中存储的电影数据，然后对其进行可视化处理以及相应的报表功能，在我前面讲的小组已经都说过了，他们跟我比是有过之而无不及，吹牛犯法的话，我如果判一个月，我估计前面团伙作案，都得几年起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9353" y="480"/>
            <a:ext cx="8882968" cy="792000"/>
          </a:xfrm>
        </p:spPr>
        <p:txBody>
          <a:bodyPr>
            <a:noAutofit/>
          </a:bodyPr>
          <a:lstStyle/>
          <a:p>
            <a:r>
              <a:rPr lang="zh-CN" altLang="en-US" dirty="0"/>
              <a:t>技术方案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88807520"/>
              </p:ext>
            </p:extLst>
          </p:nvPr>
        </p:nvGraphicFramePr>
        <p:xfrm>
          <a:off x="1600201" y="1325880"/>
          <a:ext cx="9342120" cy="473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产品测试和缺陷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黑盒测试</a:t>
            </a:r>
            <a:r>
              <a:rPr lang="en-US" altLang="zh-CN" b="1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产品在本周二的运行中没有发生任何意外，那次是在助教们的指挥下，所以相当于黑盒测试；</a:t>
            </a:r>
            <a:endParaRPr lang="en-US" altLang="zh-CN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C940D-A9AF-44E6-882A-41C26048E24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白盒测试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我在开发软件的时候也进行了很多白盒测试，遇到的错误大多数都改了，也有少数没有改。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未来方向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1785031" y="1792507"/>
            <a:ext cx="8956949" cy="46082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等软件工程课结课了，它基本就不会有任何更新了。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但作为我做的第一个带</a:t>
            </a:r>
            <a:r>
              <a:rPr lang="en-US" altLang="zh-CN" dirty="0"/>
              <a:t>GUI</a:t>
            </a:r>
            <a:r>
              <a:rPr lang="zh-CN" altLang="en-US" dirty="0"/>
              <a:t>的项目，我还是会保存它，它的核心技术还没完全在我的脑子里，等我下次不会的时候还可以参考一下</a:t>
            </a:r>
          </a:p>
        </p:txBody>
      </p:sp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项目回顾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3054539" y="1792506"/>
            <a:ext cx="2806108" cy="46082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900" dirty="0"/>
              <a:t>时间：</a:t>
            </a:r>
            <a:endParaRPr lang="en-US" altLang="zh-CN" sz="29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/>
              <a:t>喵眼</a:t>
            </a:r>
            <a:r>
              <a:rPr lang="en-US" altLang="zh-CN" sz="2600" b="1" dirty="0"/>
              <a:t>1.0</a:t>
            </a:r>
            <a:r>
              <a:rPr lang="zh-CN" altLang="en-US" sz="2600" b="1" dirty="0"/>
              <a:t>版本主要是学技术的实验品花了大概一周，每天都做</a:t>
            </a:r>
            <a:r>
              <a:rPr lang="en-US" altLang="zh-CN" sz="2600" b="1" dirty="0"/>
              <a:t>10</a:t>
            </a:r>
            <a:r>
              <a:rPr lang="zh-CN" altLang="en-US" sz="2600" b="1" dirty="0"/>
              <a:t>小时以上，基本也不去上课，天天在宿舍超级爽</a:t>
            </a:r>
            <a:endParaRPr lang="en-US" altLang="zh-CN" sz="2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/>
              <a:t>喵眼</a:t>
            </a:r>
            <a:r>
              <a:rPr lang="en-US" altLang="zh-CN" sz="2600" b="1" dirty="0"/>
              <a:t>2.0</a:t>
            </a:r>
            <a:r>
              <a:rPr lang="zh-CN" altLang="en-US" sz="2600" b="1" dirty="0"/>
              <a:t>的时候，学到了一些比较好的技术，比如多线程，控件提升，给界面添加背景图片，加上之前的代码基础，大概花了三天时间做出了终极版本。</a:t>
            </a:r>
            <a:endParaRPr lang="en-US" altLang="zh-CN" sz="26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7295613" y="1792506"/>
            <a:ext cx="2806108" cy="4608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团队：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团队在计划阶段没有任何不同意见，甚至各个人想的都一模一样，细思极恐，整个团队连每天吃的饭都一样。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因为这个团队只有我一个人</a:t>
            </a:r>
            <a:r>
              <a:rPr lang="en-US" altLang="zh-CN" b="1" dirty="0"/>
              <a:t>..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项目意外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57164E-A03A-40DB-A547-796FC7256545}"/>
              </a:ext>
            </a:extLst>
          </p:cNvPr>
          <p:cNvSpPr txBox="1"/>
          <p:nvPr/>
        </p:nvSpPr>
        <p:spPr>
          <a:xfrm>
            <a:off x="1411550" y="1233997"/>
            <a:ext cx="91528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爬虫第二次被封是因为我当时学会了使用代理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，于是从网上下载了一个爬取代理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网站的爬虫，爬取代理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以后去猫眼网站试一下哪些是可用的，然后两个网站都封了我。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喵眼</a:t>
            </a:r>
            <a:r>
              <a:rPr lang="en-US" altLang="zh-CN" sz="2000" b="1" dirty="0"/>
              <a:t>1.0</a:t>
            </a:r>
            <a:r>
              <a:rPr lang="zh-CN" altLang="en-US" sz="2000" b="1" dirty="0"/>
              <a:t>版本，当时不知道如何用</a:t>
            </a:r>
            <a:r>
              <a:rPr lang="en-US" altLang="zh-CN" sz="2000" b="1" dirty="0"/>
              <a:t>GUI</a:t>
            </a:r>
            <a:r>
              <a:rPr lang="zh-CN" altLang="en-US" sz="2000" b="1" dirty="0"/>
              <a:t>显示</a:t>
            </a:r>
            <a:r>
              <a:rPr lang="en-US" altLang="zh-CN" sz="2000" b="1" dirty="0"/>
              <a:t>HIML</a:t>
            </a:r>
            <a:r>
              <a:rPr lang="zh-CN" altLang="en-US" sz="2000" b="1" dirty="0"/>
              <a:t>，只会显示图片。所以直接生成图片然后用</a:t>
            </a:r>
            <a:r>
              <a:rPr lang="en-US" altLang="zh-CN" sz="2000" b="1" dirty="0"/>
              <a:t>cv2</a:t>
            </a:r>
            <a:r>
              <a:rPr lang="zh-CN" altLang="en-US" sz="2000" b="1" dirty="0"/>
              <a:t>库来额外生成一个图片窗口，但是效果和颜色都特别差。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在喵眼</a:t>
            </a:r>
            <a:r>
              <a:rPr lang="en-US" altLang="zh-CN" sz="2000" b="1" dirty="0"/>
              <a:t>2.0</a:t>
            </a:r>
            <a:r>
              <a:rPr lang="zh-CN" altLang="en-US" sz="2000" b="1" dirty="0"/>
              <a:t>版本初期，也没学到多线程技术，报表功能添加图片到</a:t>
            </a:r>
            <a:r>
              <a:rPr lang="en-US" altLang="zh-CN" sz="2000" b="1" dirty="0"/>
              <a:t>word</a:t>
            </a:r>
            <a:r>
              <a:rPr lang="zh-CN" altLang="en-US" sz="2000" b="1" dirty="0"/>
              <a:t>文档，需要用</a:t>
            </a:r>
            <a:r>
              <a:rPr lang="en-US" altLang="zh-CN" sz="2000" b="1" dirty="0" err="1"/>
              <a:t>phantomjs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来让</a:t>
            </a:r>
            <a:r>
              <a:rPr lang="en-US" altLang="zh-CN" sz="2000" b="1" dirty="0" err="1"/>
              <a:t>pyecharts</a:t>
            </a:r>
            <a:r>
              <a:rPr lang="zh-CN" altLang="en-US" sz="2000" b="1" dirty="0"/>
              <a:t>生成</a:t>
            </a:r>
            <a:r>
              <a:rPr lang="en-US" altLang="zh-CN" sz="2000" b="1" dirty="0" err="1"/>
              <a:t>png</a:t>
            </a:r>
            <a:r>
              <a:rPr lang="zh-CN" altLang="en-US" sz="2000" b="1" dirty="0"/>
              <a:t>类型，需要花几秒时间，此时界面会进入未响应状态，但学会了多线程技术以后，腰不酸了，腿不疼了，一口气生成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张图片不用等待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4.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html</a:t>
            </a:r>
            <a:r>
              <a:rPr lang="zh-CN" altLang="en-US" sz="2000" b="1" dirty="0"/>
              <a:t>改为</a:t>
            </a:r>
            <a:r>
              <a:rPr lang="en-US" altLang="zh-CN" sz="2000" b="1" dirty="0" err="1"/>
              <a:t>png</a:t>
            </a:r>
            <a:r>
              <a:rPr lang="zh-CN" altLang="en-US" sz="2000" b="1" dirty="0"/>
              <a:t>类型的时候还尝试过使用</a:t>
            </a:r>
            <a:r>
              <a:rPr lang="en-US" altLang="zh-CN" sz="2000" b="1" dirty="0" err="1"/>
              <a:t>os</a:t>
            </a:r>
            <a:r>
              <a:rPr lang="zh-CN" altLang="en-US" sz="2000" b="1" dirty="0"/>
              <a:t>库的重命名函数直接改变后缀名，但发现改了以后不能用，所以后来学的双线程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74815" y="1698667"/>
            <a:ext cx="6711733" cy="4230902"/>
          </a:xfrm>
        </p:spPr>
        <p:txBody>
          <a:bodyPr/>
          <a:lstStyle/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   </a:t>
            </a:r>
            <a:r>
              <a:rPr lang="zh-CN" altLang="en-US" sz="1800" dirty="0"/>
              <a:t>如果历史重来一遍，我肯定找个小组做做吹牛工作，写写报告。实在不行，我会给我的项目加入</a:t>
            </a:r>
            <a:r>
              <a:rPr lang="en-US" altLang="zh-CN" sz="1800" dirty="0"/>
              <a:t>2018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月所有的彩票中奖号码，然后带着我的项目一起退学。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</a:p>
          <a:p>
            <a:pPr algn="l"/>
            <a:r>
              <a:rPr lang="en-US" altLang="zh-CN" sz="1800" dirty="0"/>
              <a:t>       </a:t>
            </a:r>
            <a:r>
              <a:rPr lang="zh-CN" altLang="en-US" sz="1800" dirty="0"/>
              <a:t>回归正题：</a:t>
            </a:r>
            <a:r>
              <a:rPr lang="en-US" altLang="zh-CN" sz="1800" dirty="0"/>
              <a:t> </a:t>
            </a:r>
            <a:r>
              <a:rPr lang="zh-CN" altLang="en-US" sz="1800" dirty="0"/>
              <a:t>喵眼系统软件的整体改进方案包括：</a:t>
            </a:r>
            <a:endParaRPr lang="en-US" altLang="zh-CN" sz="1800" dirty="0"/>
          </a:p>
          <a:p>
            <a:pPr algn="l"/>
            <a:r>
              <a:rPr lang="en-US" altLang="zh-CN" sz="1800" dirty="0"/>
              <a:t>	1.</a:t>
            </a:r>
            <a:r>
              <a:rPr lang="zh-CN" altLang="en-US" sz="1800" dirty="0"/>
              <a:t>界面背景图片优化，让外在美观一些</a:t>
            </a:r>
            <a:endParaRPr lang="en-US" altLang="zh-CN" sz="1800" dirty="0"/>
          </a:p>
          <a:p>
            <a:pPr algn="l"/>
            <a:r>
              <a:rPr lang="en-US" altLang="zh-CN" sz="1800" dirty="0"/>
              <a:t>	2.</a:t>
            </a:r>
            <a:r>
              <a:rPr lang="zh-CN" altLang="en-US" sz="1800" dirty="0"/>
              <a:t>利用双线程做一个进度条，并把爬虫功能融入进去，可以便爬取边更新</a:t>
            </a:r>
            <a:r>
              <a:rPr lang="en-US" altLang="zh-CN" sz="1800" dirty="0"/>
              <a:t>.</a:t>
            </a:r>
          </a:p>
          <a:p>
            <a:pPr algn="l"/>
            <a:r>
              <a:rPr lang="en-US" altLang="zh-CN" sz="1800" dirty="0"/>
              <a:t>	3.</a:t>
            </a:r>
            <a:r>
              <a:rPr lang="zh-CN" altLang="en-US" sz="1800" dirty="0"/>
              <a:t>系统还存在一个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FutureWarning</a:t>
            </a:r>
            <a:r>
              <a:rPr lang="en-US" altLang="zh-CN" sz="1800" dirty="0"/>
              <a:t>: The </a:t>
            </a:r>
            <a:r>
              <a:rPr lang="en-US" altLang="zh-CN" sz="1800" dirty="0" err="1"/>
              <a:t>pandas.tslib</a:t>
            </a:r>
            <a:r>
              <a:rPr lang="en-US" altLang="zh-CN" sz="1800" dirty="0"/>
              <a:t> module is deprecated and will be removed in a future version.</a:t>
            </a:r>
          </a:p>
          <a:p>
            <a:pPr algn="l"/>
            <a:r>
              <a:rPr lang="en-US" altLang="zh-CN" sz="1800" dirty="0"/>
              <a:t>  </a:t>
            </a:r>
            <a:r>
              <a:rPr lang="zh-CN" altLang="en-US" sz="1800" dirty="0"/>
              <a:t>大概意思就是这个库被弃用了，但我并未直接使用它，找不到他在哪里，所以我会想办法清除这个</a:t>
            </a:r>
            <a:r>
              <a:rPr lang="en-US" altLang="zh-CN" sz="1800" dirty="0" err="1"/>
              <a:t>futurewarning</a:t>
            </a:r>
            <a:endParaRPr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67EC6D-EE1F-4674-B999-A84C73B4358F}"/>
              </a:ext>
            </a:extLst>
          </p:cNvPr>
          <p:cNvSpPr txBox="1"/>
          <p:nvPr/>
        </p:nvSpPr>
        <p:spPr>
          <a:xfrm>
            <a:off x="2521258" y="452761"/>
            <a:ext cx="636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报告竟然要求写：如果历史能重来，我会做什么？</a:t>
            </a:r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921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微软雅黑</vt:lpstr>
      <vt:lpstr>Arial</vt:lpstr>
      <vt:lpstr>Calibri</vt:lpstr>
      <vt:lpstr>Calibri Light</vt:lpstr>
      <vt:lpstr>Office 主题</vt:lpstr>
      <vt:lpstr>Meow eyes喵眼</vt:lpstr>
      <vt:lpstr>应用场景以及定位</vt:lpstr>
      <vt:lpstr>产品目标</vt:lpstr>
      <vt:lpstr>技术方案</vt:lpstr>
      <vt:lpstr>产品测试和缺陷</vt:lpstr>
      <vt:lpstr>未来方向</vt:lpstr>
      <vt:lpstr>项目回顾</vt:lpstr>
      <vt:lpstr>项目意外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2018-12-26T14:18:21Z</dcterms:created>
  <dcterms:modified xsi:type="dcterms:W3CDTF">2019-12-23T09:12:41Z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