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24" r:id="rId1"/>
  </p:sldMasterIdLst>
  <p:notesMasterIdLst>
    <p:notesMasterId r:id="rId21"/>
  </p:notesMasterIdLst>
  <p:sldIdLst>
    <p:sldId id="287" r:id="rId2"/>
    <p:sldId id="363" r:id="rId3"/>
    <p:sldId id="377" r:id="rId4"/>
    <p:sldId id="368" r:id="rId5"/>
    <p:sldId id="317" r:id="rId6"/>
    <p:sldId id="329" r:id="rId7"/>
    <p:sldId id="319" r:id="rId8"/>
    <p:sldId id="330" r:id="rId9"/>
    <p:sldId id="322" r:id="rId10"/>
    <p:sldId id="312" r:id="rId11"/>
    <p:sldId id="324" r:id="rId12"/>
    <p:sldId id="325" r:id="rId13"/>
    <p:sldId id="327" r:id="rId14"/>
    <p:sldId id="373" r:id="rId15"/>
    <p:sldId id="326" r:id="rId16"/>
    <p:sldId id="313" r:id="rId17"/>
    <p:sldId id="371" r:id="rId18"/>
    <p:sldId id="354" r:id="rId19"/>
    <p:sldId id="3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800"/>
    <a:srgbClr val="00FF00"/>
    <a:srgbClr val="66FF66"/>
    <a:srgbClr val="CC0066"/>
    <a:srgbClr val="C64847"/>
    <a:srgbClr val="CC3399"/>
    <a:srgbClr val="ADDFED"/>
    <a:srgbClr val="FF33CC"/>
    <a:srgbClr val="C8CED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79574" autoAdjust="0"/>
  </p:normalViewPr>
  <p:slideViewPr>
    <p:cSldViewPr>
      <p:cViewPr varScale="1">
        <p:scale>
          <a:sx n="75" d="100"/>
          <a:sy n="75" d="100"/>
        </p:scale>
        <p:origin x="19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4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7ED6-AA01-4247-83CC-B0AFF8EDD8A4}" type="datetimeFigureOut">
              <a:rPr lang="zh-CN" altLang="en-US" smtClean="0"/>
              <a:pPr/>
              <a:t>2021/5/3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5C2F-C2D0-41D0-B081-206A7C6C3D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2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STD and lattice are two</a:t>
                </a:r>
                <a:r>
                  <a:rPr lang="en-US" altLang="zh-CN" baseline="0" dirty="0"/>
                  <a:t> different characterization of the same distributed computation.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Distributed computation</a:t>
                </a:r>
              </a:p>
              <a:p>
                <a:r>
                  <a:rPr lang="en-US" altLang="zh-CN" dirty="0"/>
                  <a:t>	As a </a:t>
                </a:r>
                <a:r>
                  <a:rPr lang="en-US" altLang="zh-CN" dirty="0" err="1"/>
                  <a:t>Poset</a:t>
                </a:r>
                <a:r>
                  <a:rPr lang="en-US" altLang="zh-CN" dirty="0"/>
                  <a:t>: &lt;E,</a:t>
                </a:r>
                <a:r>
                  <a:rPr lang="zh-CN" altLang="en-US" dirty="0"/>
                  <a:t>→</a:t>
                </a:r>
                <a:r>
                  <a:rPr lang="en-US" altLang="zh-CN" dirty="0"/>
                  <a:t>&gt;</a:t>
                </a:r>
              </a:p>
              <a:p>
                <a:r>
                  <a:rPr lang="en-US" altLang="zh-CN" dirty="0"/>
                  <a:t>	As</a:t>
                </a:r>
                <a:r>
                  <a:rPr lang="en-US" altLang="zh-CN" baseline="0" dirty="0"/>
                  <a:t> all possible linear extensions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/>
                  <a:t>	As a directed acyclic graph      </a:t>
                </a:r>
                <a:r>
                  <a:rPr lang="en-US" altLang="zh-CN" dirty="0"/>
                  <a:t>STD </a:t>
                </a:r>
                <a:r>
                  <a:rPr lang="zh-CN" altLang="en-US" dirty="0"/>
                  <a:t>便于形象直观的理解  </a:t>
                </a:r>
                <a:endParaRPr lang="en-US" altLang="zh-CN" baseline="0" dirty="0"/>
              </a:p>
              <a:p>
                <a:r>
                  <a:rPr lang="en-US" altLang="zh-CN" baseline="0" dirty="0"/>
                  <a:t>Lattice of snapshots of distributed computation</a:t>
                </a:r>
              </a:p>
              <a:p>
                <a:r>
                  <a:rPr lang="en-US" altLang="zh-CN" baseline="0" dirty="0"/>
                  <a:t>	As a </a:t>
                </a:r>
                <a:r>
                  <a:rPr lang="en-US" altLang="zh-CN" baseline="0" dirty="0" err="1"/>
                  <a:t>Poset</a:t>
                </a:r>
                <a:r>
                  <a:rPr lang="en-US" altLang="zh-CN" baseline="0" dirty="0"/>
                  <a:t>:&lt;Cuts,</a:t>
                </a:r>
                <a14:m>
                  <m:oMath xmlns:m="http://schemas.openxmlformats.org/officeDocument/2006/math">
                    <m:r>
                      <a:rPr lang="en-US" altLang="zh-CN" i="1" baseline="0" smtClean="0">
                        <a:latin typeface="Cambria Math"/>
                        <a:ea typeface="Cambria Math"/>
                      </a:rPr>
                      <m:t>≺</m:t>
                    </m:r>
                  </m:oMath>
                </a14:m>
                <a:r>
                  <a:rPr lang="en-US" altLang="zh-CN" baseline="0" dirty="0"/>
                  <a:t>&gt;</a:t>
                </a:r>
              </a:p>
              <a:p>
                <a:r>
                  <a:rPr lang="en-US" altLang="zh-CN" baseline="0" dirty="0"/>
                  <a:t>	As all possible evolutions</a:t>
                </a:r>
              </a:p>
              <a:p>
                <a:r>
                  <a:rPr lang="en-US" altLang="zh-CN" baseline="0" dirty="0"/>
                  <a:t>	As a directed acyclic graph</a:t>
                </a:r>
              </a:p>
              <a:p>
                <a:r>
                  <a:rPr lang="en-US" altLang="zh-CN" baseline="0" dirty="0"/>
                  <a:t>	As an algebraic structure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Distributed computation</a:t>
                </a:r>
              </a:p>
              <a:p>
                <a:r>
                  <a:rPr lang="en-US" altLang="zh-CN" dirty="0" smtClean="0"/>
                  <a:t>	As a </a:t>
                </a:r>
                <a:r>
                  <a:rPr lang="en-US" altLang="zh-CN" dirty="0" err="1" smtClean="0"/>
                  <a:t>Poset</a:t>
                </a:r>
                <a:r>
                  <a:rPr lang="en-US" altLang="zh-CN" dirty="0" smtClean="0"/>
                  <a:t>: &lt;E,</a:t>
                </a:r>
                <a:r>
                  <a:rPr lang="zh-CN" altLang="en-US" dirty="0" smtClean="0"/>
                  <a:t>→</a:t>
                </a:r>
                <a:r>
                  <a:rPr lang="en-US" altLang="zh-CN" dirty="0" smtClean="0"/>
                  <a:t>&gt;</a:t>
                </a:r>
              </a:p>
              <a:p>
                <a:r>
                  <a:rPr lang="en-US" altLang="zh-CN" dirty="0" smtClean="0"/>
                  <a:t>	As</a:t>
                </a:r>
                <a:r>
                  <a:rPr lang="en-US" altLang="zh-CN" baseline="0" dirty="0" smtClean="0"/>
                  <a:t> all possible linear extensions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	As a directed acyclic graph      </a:t>
                </a:r>
                <a:r>
                  <a:rPr lang="en-US" altLang="zh-CN" dirty="0" smtClean="0"/>
                  <a:t>STD </a:t>
                </a:r>
                <a:r>
                  <a:rPr lang="zh-CN" altLang="en-US" dirty="0" smtClean="0"/>
                  <a:t>便于形象直观的理解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Lattice of snapshots of distributed computation</a:t>
                </a:r>
              </a:p>
              <a:p>
                <a:r>
                  <a:rPr lang="en-US" altLang="zh-CN" baseline="0" dirty="0" smtClean="0"/>
                  <a:t>	As a </a:t>
                </a:r>
                <a:r>
                  <a:rPr lang="en-US" altLang="zh-CN" baseline="0" dirty="0" err="1" smtClean="0"/>
                  <a:t>Poset</a:t>
                </a:r>
                <a:r>
                  <a:rPr lang="en-US" altLang="zh-CN" baseline="0" dirty="0" smtClean="0"/>
                  <a:t>:&lt;Cuts,</a:t>
                </a:r>
                <a:r>
                  <a:rPr lang="en-US" altLang="zh-CN" i="0" baseline="0" smtClean="0">
                    <a:latin typeface="Cambria Math"/>
                    <a:ea typeface="Cambria Math"/>
                  </a:rPr>
                  <a:t>≺</a:t>
                </a:r>
                <a:r>
                  <a:rPr lang="en-US" altLang="zh-CN" baseline="0" dirty="0" smtClean="0"/>
                  <a:t>&gt;</a:t>
                </a:r>
              </a:p>
              <a:p>
                <a:r>
                  <a:rPr lang="en-US" altLang="zh-CN" baseline="0" dirty="0" smtClean="0"/>
                  <a:t>	As all possible evolutions</a:t>
                </a:r>
              </a:p>
              <a:p>
                <a:r>
                  <a:rPr lang="en-US" altLang="zh-CN" baseline="0" dirty="0" smtClean="0"/>
                  <a:t>	As a directed acyclic graph</a:t>
                </a:r>
              </a:p>
              <a:p>
                <a:r>
                  <a:rPr lang="en-US" altLang="zh-CN" baseline="0" dirty="0" smtClean="0"/>
                  <a:t>	As an algebraic structure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85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Note: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i,j</a:t>
            </a:r>
            <a:r>
              <a:rPr lang="en-US" altLang="zh-CN" dirty="0"/>
              <a:t> is a directed path but</a:t>
            </a:r>
            <a:r>
              <a:rPr lang="en-US" altLang="zh-CN" baseline="0" dirty="0"/>
              <a:t> not a total order of CGSs.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Adopt</a:t>
            </a:r>
            <a:r>
              <a:rPr lang="en-US" altLang="zh-CN" baseline="0" dirty="0"/>
              <a:t> data structures and algorithms of graph theory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5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Idempotent</a:t>
            </a:r>
            <a:r>
              <a:rPr lang="zh-CN" altLang="en-US" dirty="0"/>
              <a:t>幂等</a:t>
            </a:r>
            <a:endParaRPr lang="en-US" altLang="zh-CN" dirty="0"/>
          </a:p>
          <a:p>
            <a:r>
              <a:rPr lang="en-US" altLang="zh-CN" dirty="0"/>
              <a:t>Commutative</a:t>
            </a:r>
            <a:r>
              <a:rPr lang="zh-CN" altLang="en-US" dirty="0"/>
              <a:t>交换</a:t>
            </a:r>
            <a:endParaRPr lang="en-US" altLang="zh-CN" dirty="0"/>
          </a:p>
          <a:p>
            <a:r>
              <a:rPr lang="en-US" altLang="zh-CN" dirty="0"/>
              <a:t>Associative</a:t>
            </a:r>
            <a:r>
              <a:rPr lang="zh-CN" altLang="en-US" dirty="0"/>
              <a:t>结合</a:t>
            </a:r>
            <a:endParaRPr lang="en-US" altLang="zh-CN" dirty="0"/>
          </a:p>
          <a:p>
            <a:r>
              <a:rPr lang="en-US" altLang="zh-CN" dirty="0"/>
              <a:t>Absorptive</a:t>
            </a:r>
            <a:r>
              <a:rPr lang="zh-CN" altLang="en-US" dirty="0"/>
              <a:t>吸收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Facilitate</a:t>
            </a:r>
            <a:r>
              <a:rPr lang="en-US" altLang="zh-CN" baseline="0" dirty="0"/>
              <a:t> inference based on algebraic theories.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77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01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0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Distributed,</a:t>
            </a:r>
            <a:r>
              <a:rPr lang="en-US" altLang="zh-CN" baseline="0" dirty="0"/>
              <a:t> asynchronous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cut</a:t>
            </a:r>
            <a:r>
              <a:rPr lang="en-US" altLang="zh-CN" baseline="0" dirty="0"/>
              <a:t> means consistent cut.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5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Partial</a:t>
            </a:r>
            <a:r>
              <a:rPr lang="en-US" altLang="zh-CN" baseline="0" dirty="0"/>
              <a:t> relation</a:t>
            </a:r>
          </a:p>
          <a:p>
            <a:r>
              <a:rPr lang="en-US" altLang="zh-CN" baseline="0" dirty="0"/>
              <a:t>Two CGSs are not contained by each other. The graph representation is natural. On mathematical view, </a:t>
            </a:r>
            <a:r>
              <a:rPr lang="en-US" altLang="zh-CN" baseline="0" dirty="0" err="1"/>
              <a:t>inf</a:t>
            </a:r>
            <a:r>
              <a:rPr lang="en-US" altLang="zh-CN" baseline="0" dirty="0"/>
              <a:t> and sup are their meet and join, respectively.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CGS over</a:t>
            </a:r>
            <a:r>
              <a:rPr lang="en-US" altLang="zh-CN" baseline="0" dirty="0"/>
              <a:t> the graph representation (space-time diagram) is the maximal anti-chain over the </a:t>
            </a:r>
            <a:r>
              <a:rPr lang="en-US" altLang="zh-CN" baseline="0" dirty="0" err="1"/>
              <a:t>Poset</a:t>
            </a:r>
            <a:r>
              <a:rPr lang="en-US" altLang="zh-CN" baseline="0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Partial</a:t>
            </a:r>
            <a:r>
              <a:rPr lang="en-US" altLang="zh-CN" baseline="0" dirty="0"/>
              <a:t> relation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Focus</a:t>
            </a:r>
            <a:r>
              <a:rPr lang="en-US" altLang="zh-CN" baseline="0" dirty="0"/>
              <a:t> on global snapshot, the snapshot is natural. Their relation is natural.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6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6E3FEB8-739B-4530-8D16-4CFA5C696587}" type="datetime8">
              <a:rPr lang="en-US" altLang="zh-CN" smtClean="0"/>
              <a:pPr/>
              <a:t>5/3/2021 11:14 PM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ICS, Nanjing University</a:t>
            </a:r>
            <a:endParaRPr lang="en-US" altLang="zh-CN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17D-FE09-4DCF-841F-9AAD20B842F0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F5E-EBAF-483C-92D0-E25B8F775C01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0C436EC-46FD-4252-8CC4-BAE8A1B94C1B}" type="datetime8">
              <a:rPr lang="en-US" altLang="zh-CN" smtClean="0"/>
              <a:pPr/>
              <a:t>5/3/2021 11:14 PM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7921" y="6453336"/>
            <a:ext cx="4072111" cy="365125"/>
          </a:xfrm>
        </p:spPr>
        <p:txBody>
          <a:bodyPr/>
          <a:lstStyle>
            <a:lvl1pPr>
              <a:defRPr sz="1200">
                <a:latin typeface="+mn-lt"/>
                <a:ea typeface="+mj-ea"/>
                <a:cs typeface="Calibri" pitchFamily="34" charset="0"/>
              </a:defRPr>
            </a:lvl1pPr>
          </a:lstStyle>
          <a:p>
            <a:r>
              <a:rPr lang="en-US" altLang="zh-CN"/>
              <a:t>ICS, Nanjing University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81861"/>
            <a:ext cx="288000" cy="3408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56FC-7B31-42B1-B9AA-A496583C4946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7D15-6A50-4770-BA59-9DBF5B523ADA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C964-0D1F-4814-98A9-F253E746AEEF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8E4E-F098-47CC-B734-CBA5E66218F4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65FE-411D-4434-B010-C8EF3A6AC5FF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F552-54B5-42C9-B8E1-0809C7DF80FA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05D-F92C-44D5-9985-B0105ED9AE10}" type="datetime8">
              <a:rPr lang="en-US" altLang="zh-CN" smtClean="0"/>
              <a:t>5/3/2021 11:14 PM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ICS, Nanjing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29F56F44-C968-45BD-BC71-2DCC100D361B}" type="datetime8">
              <a:rPr lang="en-US" altLang="zh-CN" smtClean="0"/>
              <a:pPr/>
              <a:t>5/3/2021 11:14 PM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altLang="zh-CN"/>
              <a:t>ICS, Nanjing University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ransition spd="med">
    <p:pull/>
  </p:transition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0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8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35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0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59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10" Type="http://schemas.openxmlformats.org/officeDocument/2006/relationships/image" Target="../media/image470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61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610.png"/><Relationship Id="rId4" Type="http://schemas.openxmlformats.org/officeDocument/2006/relationships/image" Target="../media/image510.png"/><Relationship Id="rId9" Type="http://schemas.openxmlformats.org/officeDocument/2006/relationships/image" Target="../media/image6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/>
              <a:t>Modeling of System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Space-time diagram (STD)</a:t>
            </a:r>
          </a:p>
          <a:p>
            <a:pPr lvl="1"/>
            <a:r>
              <a:rPr lang="en-US" altLang="zh-CN" dirty="0"/>
              <a:t>Meaningful snapshots of a distributed system</a:t>
            </a:r>
          </a:p>
          <a:p>
            <a:r>
              <a:rPr lang="en-US" altLang="zh-CN" dirty="0"/>
              <a:t>Lattice of snapshots</a:t>
            </a:r>
          </a:p>
          <a:p>
            <a:pPr lvl="1"/>
            <a:r>
              <a:rPr lang="en-US" altLang="zh-CN" dirty="0"/>
              <a:t>Lattice as a partial order set</a:t>
            </a:r>
          </a:p>
          <a:p>
            <a:pPr lvl="1"/>
            <a:r>
              <a:rPr lang="en-US" altLang="zh-CN" dirty="0"/>
              <a:t>Lattice as all possible evolutions of system state</a:t>
            </a:r>
          </a:p>
          <a:p>
            <a:pPr lvl="1"/>
            <a:r>
              <a:rPr lang="en-US" altLang="zh-CN" dirty="0"/>
              <a:t>Lattice as a directed acyclic graph (DAG)</a:t>
            </a:r>
          </a:p>
          <a:p>
            <a:pPr lvl="1"/>
            <a:r>
              <a:rPr lang="en-US" altLang="zh-CN" dirty="0"/>
              <a:t>Lattice as an algebraic structure of snapshots</a:t>
            </a:r>
          </a:p>
          <a:p>
            <a:r>
              <a:rPr lang="en-US" altLang="zh-CN" dirty="0"/>
              <a:t>Relation between the STD and the lattice</a:t>
            </a:r>
          </a:p>
          <a:p>
            <a:pPr lvl="1"/>
            <a:r>
              <a:rPr lang="en-US" altLang="zh-CN" dirty="0" err="1"/>
              <a:t>Birkhoff’s</a:t>
            </a:r>
            <a:r>
              <a:rPr lang="en-US" altLang="zh-CN" dirty="0"/>
              <a:t> representation theorem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6462-2390-4E13-9AF6-8B0F70BFCE58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122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/>
              <a:t>Modeling of System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Space-time diagram (STD)</a:t>
            </a:r>
          </a:p>
          <a:p>
            <a:pPr lvl="1"/>
            <a:r>
              <a:rPr lang="en-US" altLang="zh-CN" dirty="0"/>
              <a:t>Meaningful snapshots of a distributed system</a:t>
            </a:r>
          </a:p>
          <a:p>
            <a:r>
              <a:rPr lang="en-US" altLang="zh-CN" dirty="0"/>
              <a:t>Lattice of snapshots</a:t>
            </a:r>
          </a:p>
          <a:p>
            <a:pPr lvl="1"/>
            <a:r>
              <a:rPr lang="en-US" altLang="zh-CN" dirty="0"/>
              <a:t>Lattice as a partial order set</a:t>
            </a:r>
          </a:p>
          <a:p>
            <a:pPr lvl="1"/>
            <a:r>
              <a:rPr lang="en-US" altLang="zh-CN" dirty="0"/>
              <a:t>Lattice as all possible evolutions of system state</a:t>
            </a:r>
          </a:p>
          <a:p>
            <a:pPr lvl="1"/>
            <a:r>
              <a:rPr lang="en-US" altLang="zh-CN" dirty="0"/>
              <a:t>Lattice as a directed acyclic graph</a:t>
            </a:r>
          </a:p>
          <a:p>
            <a:pPr lvl="1"/>
            <a:r>
              <a:rPr lang="en-US" altLang="zh-CN" dirty="0"/>
              <a:t>Lattice as an algebraic structure of snapshots</a:t>
            </a:r>
          </a:p>
          <a:p>
            <a:r>
              <a:rPr lang="en-US" altLang="zh-CN" dirty="0"/>
              <a:t>Relation between the STD and the lattice</a:t>
            </a:r>
          </a:p>
          <a:p>
            <a:pPr lvl="1"/>
            <a:r>
              <a:rPr lang="en-US" altLang="zh-CN" dirty="0" err="1"/>
              <a:t>Birkhoff’s</a:t>
            </a:r>
            <a:r>
              <a:rPr lang="en-US" altLang="zh-CN" dirty="0"/>
              <a:t> representation theorem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73A3-E495-403B-9367-D122DEA3FD42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77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 of Snapshots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set of snapshots of a computation has the lattice structure </a:t>
            </a:r>
            <a:r>
              <a:rPr lang="en-US" altLang="zh-CN" sz="2000" b="0" dirty="0">
                <a:solidFill>
                  <a:srgbClr val="0070C0"/>
                </a:solidFill>
              </a:rPr>
              <a:t>[Mattern@WPDA’89]</a:t>
            </a:r>
          </a:p>
          <a:p>
            <a:r>
              <a:rPr lang="en-US" altLang="zh-CN" dirty="0"/>
              <a:t>The key notion in modeling global state evolution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6A6F-030E-47CB-A855-4611CA1D1A9C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36097" y="2964519"/>
            <a:ext cx="4025092" cy="3786655"/>
          </a:xfrm>
          <a:prstGeom prst="rect">
            <a:avLst/>
          </a:prstGeom>
          <a:solidFill>
            <a:schemeClr val="bg1">
              <a:alpha val="0"/>
            </a:schemeClr>
          </a:solidFill>
          <a:ln w="55000" cap="flat" cmpd="thickThin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45930" y="5657502"/>
            <a:ext cx="2590606" cy="718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5352293" y="5130195"/>
            <a:ext cx="2584243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5352293" y="4602888"/>
            <a:ext cx="2584243" cy="3376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5352293" y="4075581"/>
            <a:ext cx="259968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5884963" y="3597463"/>
            <a:ext cx="5365" cy="259349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H="1" flipV="1">
            <a:off x="6396688" y="3601318"/>
            <a:ext cx="10220" cy="255416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3" name="直接箭头连接符 12"/>
          <p:cNvCxnSpPr/>
          <p:nvPr/>
        </p:nvCxnSpPr>
        <p:spPr>
          <a:xfrm flipH="1" flipV="1">
            <a:off x="6926256" y="3616302"/>
            <a:ext cx="2" cy="25682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4" name="直接箭头连接符 13"/>
          <p:cNvCxnSpPr/>
          <p:nvPr/>
        </p:nvCxnSpPr>
        <p:spPr>
          <a:xfrm flipH="1" flipV="1">
            <a:off x="7447729" y="3616302"/>
            <a:ext cx="8204" cy="25682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5316083" y="6184597"/>
            <a:ext cx="2635899" cy="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345930" y="3553926"/>
            <a:ext cx="1" cy="2595384"/>
          </a:xfrm>
          <a:prstGeom prst="straightConnector1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2041" y="3212976"/>
            <a:ext cx="59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6535" y="6121804"/>
            <a:ext cx="59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30053" y="3800760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53" y="3800760"/>
                <a:ext cx="673582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30053" y="586804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53" y="5868046"/>
                <a:ext cx="673582" cy="5132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17807" y="5397312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07" y="5397312"/>
                <a:ext cx="673582" cy="5132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26385" y="4865128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85" y="4865128"/>
                <a:ext cx="673582" cy="5132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716017" y="4332944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4332944"/>
                <a:ext cx="673582" cy="51328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63180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80" y="6093296"/>
                <a:ext cx="673582" cy="51328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67235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35" y="6093296"/>
                <a:ext cx="673582" cy="51328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16"/>
              <p:cNvSpPr txBox="1"/>
              <p:nvPr/>
            </p:nvSpPr>
            <p:spPr>
              <a:xfrm>
                <a:off x="6075770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1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770" y="6093296"/>
                <a:ext cx="673582" cy="51328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51834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34" y="6093296"/>
                <a:ext cx="673582" cy="51328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130146" y="6093296"/>
                <a:ext cx="67358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6" y="6093296"/>
                <a:ext cx="673582" cy="51328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5855662" y="5641382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0" name="直接连接符 49"/>
          <p:cNvCxnSpPr/>
          <p:nvPr/>
        </p:nvCxnSpPr>
        <p:spPr>
          <a:xfrm>
            <a:off x="5866987" y="512185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1" name="直接连接符 50"/>
          <p:cNvCxnSpPr/>
          <p:nvPr/>
        </p:nvCxnSpPr>
        <p:spPr>
          <a:xfrm>
            <a:off x="5845790" y="4610205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2" name="直接连接符 51"/>
          <p:cNvCxnSpPr/>
          <p:nvPr/>
        </p:nvCxnSpPr>
        <p:spPr>
          <a:xfrm>
            <a:off x="6400330" y="4611649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3" name="直接连接符 52"/>
          <p:cNvCxnSpPr/>
          <p:nvPr/>
        </p:nvCxnSpPr>
        <p:spPr>
          <a:xfrm>
            <a:off x="6386816" y="512185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4" name="直接连接符 53"/>
          <p:cNvCxnSpPr/>
          <p:nvPr/>
        </p:nvCxnSpPr>
        <p:spPr>
          <a:xfrm>
            <a:off x="6929658" y="4601636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5" name="直接连接符 54"/>
          <p:cNvCxnSpPr/>
          <p:nvPr/>
        </p:nvCxnSpPr>
        <p:spPr>
          <a:xfrm>
            <a:off x="6379962" y="406684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6" name="直接连接符 55"/>
          <p:cNvCxnSpPr/>
          <p:nvPr/>
        </p:nvCxnSpPr>
        <p:spPr>
          <a:xfrm>
            <a:off x="6920990" y="406684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5879919" y="5658220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6416925" y="5648586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5879919" y="510384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416011" y="509274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879919" y="4580887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6418036" y="4567833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6925910" y="4589790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6404859" y="4046915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938434" y="407881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7447728" y="4078814"/>
            <a:ext cx="0" cy="536011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右箭头 74"/>
          <p:cNvSpPr/>
          <p:nvPr/>
        </p:nvSpPr>
        <p:spPr>
          <a:xfrm>
            <a:off x="4063756" y="4713791"/>
            <a:ext cx="364228" cy="5216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251520" y="4411647"/>
            <a:ext cx="4159659" cy="1753657"/>
            <a:chOff x="1423285" y="3815699"/>
            <a:chExt cx="6323301" cy="216844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8" name="直接连接符 77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9" name="TextBox 78"/>
            <p:cNvSpPr txBox="1"/>
            <p:nvPr/>
          </p:nvSpPr>
          <p:spPr>
            <a:xfrm>
              <a:off x="1433218" y="3815699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endParaRPr kumimoji="0" lang="zh-CN" altLang="en-US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23285" y="5189487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(2)</a:t>
              </a:r>
              <a:endParaRPr kumimoji="0" lang="zh-CN" altLang="en-US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流程图: 联系 80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83" name="直接箭头连接符 82"/>
            <p:cNvCxnSpPr>
              <a:stCxn id="81" idx="5"/>
              <a:endCxn id="82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4" name="TextBox 83"/>
            <p:cNvSpPr txBox="1"/>
            <p:nvPr/>
          </p:nvSpPr>
          <p:spPr>
            <a:xfrm>
              <a:off x="6636847" y="5527455"/>
              <a:ext cx="1109739" cy="45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88" name="直接箭头连接符 87"/>
            <p:cNvCxnSpPr>
              <a:stCxn id="85" idx="5"/>
              <a:endCxn id="91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9" name="流程图: 联系 88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92" name="直接箭头连接符 91"/>
            <p:cNvCxnSpPr>
              <a:stCxn id="90" idx="7"/>
              <a:endCxn id="89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3" name="直接箭头连接符 92"/>
            <p:cNvCxnSpPr>
              <a:stCxn id="86" idx="7"/>
              <a:endCxn id="87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02" name="任意多边形 101"/>
          <p:cNvSpPr/>
          <p:nvPr/>
        </p:nvSpPr>
        <p:spPr>
          <a:xfrm>
            <a:off x="1334642" y="4223545"/>
            <a:ext cx="522514" cy="1919705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32887" y="417293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52967" y="41643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29991" y="419244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93127" y="417293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45712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20129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29174" y="574525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48333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83" y="420614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42421" y="573549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任意多边形 112"/>
          <p:cNvSpPr/>
          <p:nvPr/>
        </p:nvSpPr>
        <p:spPr>
          <a:xfrm flipH="1">
            <a:off x="2920920" y="4212879"/>
            <a:ext cx="520053" cy="1912062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>
            <a:off x="1873213" y="4223545"/>
            <a:ext cx="623623" cy="1912062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72388" y="3754111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88" y="3754111"/>
                <a:ext cx="563424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629287" y="3754111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87" y="3754111"/>
                <a:ext cx="57054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172107" y="3754111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07" y="3754111"/>
                <a:ext cx="57054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图: 联系 21"/>
          <p:cNvSpPr/>
          <p:nvPr/>
        </p:nvSpPr>
        <p:spPr>
          <a:xfrm>
            <a:off x="5806280" y="5576132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3" name="流程图: 联系 22"/>
          <p:cNvSpPr/>
          <p:nvPr/>
        </p:nvSpPr>
        <p:spPr>
          <a:xfrm>
            <a:off x="5796233" y="503375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796232" y="451471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6345738" y="559449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332964" y="503077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6336795" y="452606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8" name="流程图: 联系 27"/>
          <p:cNvSpPr/>
          <p:nvPr/>
        </p:nvSpPr>
        <p:spPr>
          <a:xfrm>
            <a:off x="6332963" y="3999176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6862535" y="5030777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6862534" y="4526066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31" name="流程图: 联系 30"/>
          <p:cNvSpPr/>
          <p:nvPr/>
        </p:nvSpPr>
        <p:spPr>
          <a:xfrm>
            <a:off x="6862533" y="3991531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7384006" y="4523086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7384006" y="3991531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325961" y="6160526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48" name="直接连接符 47"/>
          <p:cNvCxnSpPr/>
          <p:nvPr/>
        </p:nvCxnSpPr>
        <p:spPr>
          <a:xfrm>
            <a:off x="5877649" y="6167980"/>
            <a:ext cx="541026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sp>
        <p:nvSpPr>
          <p:cNvPr id="17" name="流程图: 联系 16"/>
          <p:cNvSpPr/>
          <p:nvPr/>
        </p:nvSpPr>
        <p:spPr>
          <a:xfrm>
            <a:off x="5281571" y="6121804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5809011" y="6107990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6332965" y="6107989"/>
            <a:ext cx="127446" cy="127446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796137" y="5234725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7" y="5234725"/>
                <a:ext cx="563424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300193" y="4675863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4675863"/>
                <a:ext cx="570541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815135" y="4186110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5" y="4186110"/>
                <a:ext cx="57054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7669982" y="3140968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CGSs</a:t>
            </a:r>
            <a:endParaRPr lang="zh-CN" altLang="en-US" sz="2000" dirty="0"/>
          </a:p>
        </p:txBody>
      </p:sp>
      <p:sp>
        <p:nvSpPr>
          <p:cNvPr id="122" name="矩形 121"/>
          <p:cNvSpPr/>
          <p:nvPr/>
        </p:nvSpPr>
        <p:spPr>
          <a:xfrm>
            <a:off x="8028985" y="3933056"/>
            <a:ext cx="10807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dirty="0"/>
              <a:t>The </a:t>
            </a:r>
          </a:p>
          <a:p>
            <a:pPr marL="0" lvl="1"/>
            <a:r>
              <a:rPr lang="en-US" altLang="zh-CN" sz="2000" dirty="0"/>
              <a:t>precede</a:t>
            </a:r>
          </a:p>
          <a:p>
            <a:pPr marL="0" lvl="1"/>
            <a:r>
              <a:rPr lang="en-US" altLang="zh-CN" sz="2000" dirty="0"/>
              <a:t>relation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flipH="1" flipV="1">
            <a:off x="7520051" y="4315617"/>
            <a:ext cx="416485" cy="327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7092281" y="3454262"/>
            <a:ext cx="657963" cy="492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7570825" y="3541078"/>
            <a:ext cx="326143" cy="4059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534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200"/>
          </a:xfrm>
        </p:spPr>
        <p:txBody>
          <a:bodyPr/>
          <a:lstStyle/>
          <a:p>
            <a:r>
              <a:rPr lang="en-US" altLang="zh-CN" dirty="0"/>
              <a:t>Lattice as a </a:t>
            </a:r>
            <a:r>
              <a:rPr lang="en-US" altLang="zh-CN" dirty="0" err="1"/>
              <a:t>Poset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b="1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/>
                  <a:t> is a lattice, </a:t>
                </a:r>
                <a:r>
                  <a:rPr lang="en-US" altLang="zh-CN" dirty="0" err="1"/>
                  <a:t>iff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⋀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𝑠𝑢𝑝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)∈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E69-4049-42A2-AA65-6A4312D106FB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2854586" y="3166230"/>
            <a:ext cx="3436973" cy="3040901"/>
            <a:chOff x="4963757" y="3212976"/>
            <a:chExt cx="3876172" cy="342948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61953" y="5657502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5568316" y="5130195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5568316" y="4602888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68316" y="4075581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6100986" y="3597463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6612711" y="3601318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7142279" y="3616302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7663752" y="3616302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5532106" y="6184597"/>
              <a:ext cx="2635899" cy="0"/>
            </a:xfrm>
            <a:prstGeom prst="line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561953" y="3553926"/>
              <a:ext cx="1" cy="2595384"/>
            </a:xfrm>
            <a:prstGeom prst="straightConnector1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63757" y="3212976"/>
              <a:ext cx="779014" cy="52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52558" y="6121804"/>
              <a:ext cx="687371" cy="52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71685" y="564138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6083010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6061813" y="461020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>
              <a:off x="6616353" y="4611649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>
              <a:off x="6602839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>
              <a:off x="7145681" y="460163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6595985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>
            <a:xfrm>
              <a:off x="7137013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>
            <a:xfrm flipV="1">
              <a:off x="6095942" y="56582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632948" y="564858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095942" y="510384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632034" y="509274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6095942" y="4580887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634059" y="4567833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141933" y="4589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6620882" y="4046915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54457" y="407881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7663751" y="407881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联系 46"/>
            <p:cNvSpPr/>
            <p:nvPr/>
          </p:nvSpPr>
          <p:spPr>
            <a:xfrm>
              <a:off x="6022303" y="557613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48" name="流程图: 联系 47"/>
            <p:cNvSpPr/>
            <p:nvPr/>
          </p:nvSpPr>
          <p:spPr>
            <a:xfrm>
              <a:off x="6012256" y="503375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49" name="流程图: 联系 48"/>
            <p:cNvSpPr/>
            <p:nvPr/>
          </p:nvSpPr>
          <p:spPr>
            <a:xfrm>
              <a:off x="6012255" y="451471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0" name="流程图: 联系 49"/>
            <p:cNvSpPr/>
            <p:nvPr/>
          </p:nvSpPr>
          <p:spPr>
            <a:xfrm>
              <a:off x="6561761" y="559449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1" name="流程图: 联系 50"/>
            <p:cNvSpPr/>
            <p:nvPr/>
          </p:nvSpPr>
          <p:spPr>
            <a:xfrm>
              <a:off x="6548987" y="503077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2" name="流程图: 联系 51"/>
            <p:cNvSpPr/>
            <p:nvPr/>
          </p:nvSpPr>
          <p:spPr>
            <a:xfrm>
              <a:off x="6552818" y="452606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6548986" y="399917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4" name="流程图: 联系 53"/>
            <p:cNvSpPr/>
            <p:nvPr/>
          </p:nvSpPr>
          <p:spPr>
            <a:xfrm>
              <a:off x="7078558" y="503077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7078557" y="452606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7078556" y="3991531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7" name="流程图: 联系 56"/>
            <p:cNvSpPr/>
            <p:nvPr/>
          </p:nvSpPr>
          <p:spPr>
            <a:xfrm>
              <a:off x="7600029" y="452308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58" name="流程图: 联系 57"/>
            <p:cNvSpPr/>
            <p:nvPr/>
          </p:nvSpPr>
          <p:spPr>
            <a:xfrm>
              <a:off x="7600029" y="3991531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541984" y="61605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6093672" y="616798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  <a:tailEnd type="arrow" w="med" len="sm"/>
            </a:ln>
            <a:effectLst/>
          </p:spPr>
        </p:cxnSp>
        <p:sp>
          <p:nvSpPr>
            <p:cNvPr id="61" name="流程图: 联系 60"/>
            <p:cNvSpPr/>
            <p:nvPr/>
          </p:nvSpPr>
          <p:spPr>
            <a:xfrm>
              <a:off x="5497594" y="6121804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6025034" y="6107990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6548988" y="6107989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41079" y="3447132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79" y="3447132"/>
                <a:ext cx="619080" cy="4531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741079" y="5463356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79" y="5463356"/>
                <a:ext cx="619080" cy="4531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728833" y="5043684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33" y="5043684"/>
                <a:ext cx="619080" cy="4531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710160" y="4511500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60" y="4511500"/>
                <a:ext cx="619080" cy="4531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699792" y="3979316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79316"/>
                <a:ext cx="619080" cy="45313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79191" y="573966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191" y="5739668"/>
                <a:ext cx="619080" cy="45313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483246" y="575851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46" y="5758518"/>
                <a:ext cx="619080" cy="45313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116"/>
              <p:cNvSpPr txBox="1"/>
              <p:nvPr/>
            </p:nvSpPr>
            <p:spPr>
              <a:xfrm>
                <a:off x="3991781" y="575851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5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781" y="5758518"/>
                <a:ext cx="619080" cy="45313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567845" y="573966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845" y="5739668"/>
                <a:ext cx="619080" cy="45313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73408" y="5739668"/>
                <a:ext cx="61908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08" y="5739668"/>
                <a:ext cx="619080" cy="45313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64360" y="3489401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60" y="3489401"/>
                <a:ext cx="563424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156176" y="5001367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001367"/>
                <a:ext cx="57054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055338" y="5030790"/>
                <a:ext cx="1695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𝑖𝑛𝑓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38" y="5030790"/>
                <a:ext cx="169572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360" r="-71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6005427" y="3600021"/>
                <a:ext cx="17369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𝑠𝑢𝑝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27" y="3600021"/>
                <a:ext cx="1736950" cy="461665"/>
              </a:xfrm>
              <a:prstGeom prst="rect">
                <a:avLst/>
              </a:prstGeom>
              <a:blipFill rotWithShape="1">
                <a:blip r:embed="rId16"/>
                <a:stretch>
                  <a:fillRect r="-351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/>
          <p:cNvCxnSpPr/>
          <p:nvPr/>
        </p:nvCxnSpPr>
        <p:spPr>
          <a:xfrm>
            <a:off x="2627784" y="3802981"/>
            <a:ext cx="1156497" cy="517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4914036" y="4923584"/>
            <a:ext cx="1170132" cy="3056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2627784" y="4964637"/>
            <a:ext cx="1156497" cy="267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>
            <a:off x="4914036" y="3852990"/>
            <a:ext cx="1133481" cy="467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804248" y="1907540"/>
            <a:ext cx="1424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[Gratzer’03]</a:t>
            </a:r>
            <a:endParaRPr lang="zh-CN" alt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08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3" grpId="0"/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/>
              <a:t>Lattice as All Possible Evolutions of System State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Sequence of snapshots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…≺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a directed path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An intuitive modeling of system state evolution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8B2-F943-4512-9922-E32FFB41348D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631016" y="5845254"/>
            <a:ext cx="2052933" cy="569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3636059" y="5427388"/>
            <a:ext cx="2047891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3636059" y="5009522"/>
            <a:ext cx="2047891" cy="2675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3636059" y="4591656"/>
            <a:ext cx="2060131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4058175" y="4212770"/>
            <a:ext cx="4252" cy="205522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H="1" flipV="1">
            <a:off x="4463693" y="4215825"/>
            <a:ext cx="8099" cy="202405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3" name="直接箭头连接符 12"/>
          <p:cNvCxnSpPr/>
          <p:nvPr/>
        </p:nvCxnSpPr>
        <p:spPr>
          <a:xfrm flipH="1" flipV="1">
            <a:off x="4883350" y="4227699"/>
            <a:ext cx="2" cy="203525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4" name="直接箭头连接符 13"/>
          <p:cNvCxnSpPr/>
          <p:nvPr/>
        </p:nvCxnSpPr>
        <p:spPr>
          <a:xfrm flipH="1" flipV="1">
            <a:off x="5296593" y="4227699"/>
            <a:ext cx="6501" cy="203525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3607364" y="6262951"/>
            <a:ext cx="2088826" cy="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631016" y="4178269"/>
            <a:ext cx="1" cy="2056719"/>
          </a:xfrm>
          <a:prstGeom prst="straightConnector1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2963" y="3908082"/>
            <a:ext cx="63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3949" y="6213190"/>
            <a:ext cx="61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42963" y="4373873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63" y="4373873"/>
                <a:ext cx="533782" cy="406752"/>
              </a:xfrm>
              <a:prstGeom prst="rect">
                <a:avLst/>
              </a:prstGeom>
              <a:blipFill rotWithShape="1"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42963" y="594928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63" y="5949280"/>
                <a:ext cx="533782" cy="406752"/>
              </a:xfrm>
              <a:prstGeom prst="rect">
                <a:avLst/>
              </a:prstGeom>
              <a:blipFill rotWithShape="1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259" y="5639065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59" y="5639065"/>
                <a:ext cx="533782" cy="406752"/>
              </a:xfrm>
              <a:prstGeom prst="rect">
                <a:avLst/>
              </a:prstGeom>
              <a:blipFill rotWithShape="1"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59833" y="5217335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3" y="5217335"/>
                <a:ext cx="533782" cy="406752"/>
              </a:xfrm>
              <a:prstGeom prst="rect">
                <a:avLst/>
              </a:prstGeom>
              <a:blipFill rotWithShape="1">
                <a:blip r:embed="rId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59833" y="4795604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3" y="4795604"/>
                <a:ext cx="533782" cy="406752"/>
              </a:xfrm>
              <a:prstGeom prst="rect">
                <a:avLst/>
              </a:prstGeom>
              <a:blipFill rotWithShape="1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47865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5" y="6190600"/>
                <a:ext cx="533782" cy="406752"/>
              </a:xfrm>
              <a:prstGeom prst="rect">
                <a:avLst/>
              </a:prstGeom>
              <a:blipFill rotWithShape="1"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06390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90" y="6190600"/>
                <a:ext cx="533782" cy="406752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6"/>
              <p:cNvSpPr txBox="1"/>
              <p:nvPr/>
            </p:nvSpPr>
            <p:spPr>
              <a:xfrm>
                <a:off x="4209380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80" y="6190600"/>
                <a:ext cx="533782" cy="406752"/>
              </a:xfrm>
              <a:prstGeom prst="rect">
                <a:avLst/>
              </a:prstGeom>
              <a:blipFill rotWithShape="1"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65884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84" y="6190600"/>
                <a:ext cx="533782" cy="406752"/>
              </a:xfrm>
              <a:prstGeom prst="rect">
                <a:avLst/>
              </a:prstGeom>
              <a:blipFill rotWithShape="1"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90347" y="6190600"/>
                <a:ext cx="533782" cy="40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47" y="6190600"/>
                <a:ext cx="533782" cy="406752"/>
              </a:xfrm>
              <a:prstGeom prst="rect">
                <a:avLst/>
              </a:prstGeom>
              <a:blipFill rotWithShape="1"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>
            <a:off x="4034955" y="5832479"/>
            <a:ext cx="428738" cy="0"/>
          </a:xfrm>
          <a:prstGeom prst="line">
            <a:avLst/>
          </a:prstGeom>
          <a:noFill/>
          <a:ln w="50800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30" name="直接连接符 29"/>
          <p:cNvCxnSpPr/>
          <p:nvPr/>
        </p:nvCxnSpPr>
        <p:spPr>
          <a:xfrm>
            <a:off x="4043930" y="5420775"/>
            <a:ext cx="428738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31" name="直接连接符 30"/>
          <p:cNvCxnSpPr/>
          <p:nvPr/>
        </p:nvCxnSpPr>
        <p:spPr>
          <a:xfrm>
            <a:off x="4027132" y="5015320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32" name="直接连接符 31"/>
          <p:cNvCxnSpPr/>
          <p:nvPr/>
        </p:nvCxnSpPr>
        <p:spPr>
          <a:xfrm>
            <a:off x="4466579" y="5016464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33" name="直接连接符 32"/>
          <p:cNvCxnSpPr/>
          <p:nvPr/>
        </p:nvCxnSpPr>
        <p:spPr>
          <a:xfrm>
            <a:off x="4455870" y="5420775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4" name="直接连接符 33"/>
          <p:cNvCxnSpPr/>
          <p:nvPr/>
        </p:nvCxnSpPr>
        <p:spPr>
          <a:xfrm>
            <a:off x="4886046" y="5008530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35" name="直接连接符 34"/>
          <p:cNvCxnSpPr/>
          <p:nvPr/>
        </p:nvCxnSpPr>
        <p:spPr>
          <a:xfrm>
            <a:off x="4450438" y="4584729"/>
            <a:ext cx="428738" cy="0"/>
          </a:xfrm>
          <a:prstGeom prst="line">
            <a:avLst/>
          </a:prstGeom>
          <a:noFill/>
          <a:ln w="50800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36" name="直接连接符 35"/>
          <p:cNvCxnSpPr/>
          <p:nvPr/>
        </p:nvCxnSpPr>
        <p:spPr>
          <a:xfrm>
            <a:off x="4879177" y="4584729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7" name="直接箭头连接符 36"/>
          <p:cNvCxnSpPr/>
          <p:nvPr/>
        </p:nvCxnSpPr>
        <p:spPr>
          <a:xfrm flipV="1">
            <a:off x="4054178" y="5845823"/>
            <a:ext cx="0" cy="424763"/>
          </a:xfrm>
          <a:prstGeom prst="straightConnector1">
            <a:avLst/>
          </a:prstGeom>
          <a:ln cmpd="sng">
            <a:solidFill>
              <a:srgbClr val="CC0066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479730" y="5838188"/>
            <a:ext cx="0" cy="424763"/>
          </a:xfrm>
          <a:prstGeom prst="straightConnector1">
            <a:avLst/>
          </a:prstGeom>
          <a:ln cmpd="sng">
            <a:solidFill>
              <a:srgbClr val="0070C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054178" y="5406506"/>
            <a:ext cx="0" cy="424763"/>
          </a:xfrm>
          <a:prstGeom prst="straightConnector1">
            <a:avLst/>
          </a:prstGeom>
          <a:ln cmpd="sng">
            <a:solidFill>
              <a:srgbClr val="CC0066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479005" y="5397709"/>
            <a:ext cx="0" cy="424763"/>
          </a:xfrm>
          <a:prstGeom prst="straightConnector1">
            <a:avLst/>
          </a:prstGeom>
          <a:ln cmpd="sng">
            <a:solidFill>
              <a:srgbClr val="0070C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054178" y="4992087"/>
            <a:ext cx="0" cy="424763"/>
          </a:xfrm>
          <a:prstGeom prst="straightConnector1">
            <a:avLst/>
          </a:prstGeom>
          <a:ln cmpd="sng">
            <a:solidFill>
              <a:srgbClr val="CC0066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480610" y="4981742"/>
            <a:ext cx="0" cy="424763"/>
          </a:xfrm>
          <a:prstGeom prst="straightConnector1">
            <a:avLst/>
          </a:prstGeom>
          <a:ln cmpd="sng">
            <a:solidFill>
              <a:schemeClr val="accent3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883076" y="4999142"/>
            <a:ext cx="0" cy="424763"/>
          </a:xfrm>
          <a:prstGeom prst="straightConnector1">
            <a:avLst/>
          </a:prstGeom>
          <a:ln cmpd="sng">
            <a:solidFill>
              <a:srgbClr val="0070C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470168" y="4568939"/>
            <a:ext cx="0" cy="424763"/>
          </a:xfrm>
          <a:prstGeom prst="straightConnector1">
            <a:avLst/>
          </a:prstGeom>
          <a:ln cmpd="sng">
            <a:solidFill>
              <a:schemeClr val="accent3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893001" y="4594218"/>
            <a:ext cx="0" cy="424763"/>
          </a:xfrm>
          <a:prstGeom prst="straightConnector1">
            <a:avLst/>
          </a:prstGeom>
          <a:ln cmpd="sng">
            <a:solidFill>
              <a:srgbClr val="0070C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296592" y="4594218"/>
            <a:ext cx="0" cy="424763"/>
          </a:xfrm>
          <a:prstGeom prst="straightConnector1">
            <a:avLst/>
          </a:prstGeom>
          <a:ln cmpd="sng">
            <a:solidFill>
              <a:srgbClr val="CC0066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流程图: 联系 46"/>
          <p:cNvSpPr/>
          <p:nvPr/>
        </p:nvSpPr>
        <p:spPr>
          <a:xfrm>
            <a:off x="3995822" y="5780772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48" name="流程图: 联系 47"/>
          <p:cNvSpPr/>
          <p:nvPr/>
        </p:nvSpPr>
        <p:spPr>
          <a:xfrm>
            <a:off x="3987860" y="5350965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49" name="流程图: 联系 48"/>
          <p:cNvSpPr/>
          <p:nvPr/>
        </p:nvSpPr>
        <p:spPr>
          <a:xfrm>
            <a:off x="3987860" y="4939650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0" name="流程图: 联系 49"/>
          <p:cNvSpPr/>
          <p:nvPr/>
        </p:nvSpPr>
        <p:spPr>
          <a:xfrm>
            <a:off x="4423317" y="5795325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4413194" y="5348604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2" name="流程图: 联系 51"/>
          <p:cNvSpPr/>
          <p:nvPr/>
        </p:nvSpPr>
        <p:spPr>
          <a:xfrm>
            <a:off x="4416230" y="4948645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4413194" y="4531108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4" name="流程图: 联系 53"/>
          <p:cNvSpPr/>
          <p:nvPr/>
        </p:nvSpPr>
        <p:spPr>
          <a:xfrm>
            <a:off x="4832854" y="5348604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5" name="流程图: 联系 54"/>
          <p:cNvSpPr/>
          <p:nvPr/>
        </p:nvSpPr>
        <p:spPr>
          <a:xfrm>
            <a:off x="4832854" y="4948644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6" name="流程图: 联系 55"/>
          <p:cNvSpPr/>
          <p:nvPr/>
        </p:nvSpPr>
        <p:spPr>
          <a:xfrm>
            <a:off x="4832853" y="4525050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7" name="流程图: 联系 56"/>
          <p:cNvSpPr/>
          <p:nvPr/>
        </p:nvSpPr>
        <p:spPr>
          <a:xfrm>
            <a:off x="5246096" y="4946282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5246096" y="4525050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3615192" y="6243876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CC0066"/>
            </a:solidFill>
            <a:prstDash val="solid"/>
          </a:ln>
          <a:effectLst/>
        </p:spPr>
      </p:cxnSp>
      <p:cxnSp>
        <p:nvCxnSpPr>
          <p:cNvPr id="60" name="直接连接符 59"/>
          <p:cNvCxnSpPr/>
          <p:nvPr/>
        </p:nvCxnSpPr>
        <p:spPr>
          <a:xfrm>
            <a:off x="4052379" y="6249783"/>
            <a:ext cx="428738" cy="0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1" name="流程图: 联系 60"/>
          <p:cNvSpPr/>
          <p:nvPr/>
        </p:nvSpPr>
        <p:spPr>
          <a:xfrm>
            <a:off x="3580015" y="6213191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62" name="流程图: 联系 61"/>
          <p:cNvSpPr/>
          <p:nvPr/>
        </p:nvSpPr>
        <p:spPr>
          <a:xfrm>
            <a:off x="3997986" y="6202244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63" name="流程图: 联系 62"/>
          <p:cNvSpPr/>
          <p:nvPr/>
        </p:nvSpPr>
        <p:spPr>
          <a:xfrm>
            <a:off x="4413195" y="6202243"/>
            <a:ext cx="100995" cy="100995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2492896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[Genon@FM’06]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65" name="页脚占位符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>
                    <a:latin typeface="+mn-lt"/>
                  </a:rPr>
                  <a:t>Poset</a:t>
                </a:r>
                <a:r>
                  <a:rPr lang="en-US" altLang="zh-CN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dirty="0">
                    <a:latin typeface="+mn-lt"/>
                  </a:rPr>
                  <a:t> </a:t>
                </a:r>
                <a:r>
                  <a:rPr lang="en-US" altLang="zh-CN" dirty="0" err="1">
                    <a:latin typeface="+mn-lt"/>
                  </a:rPr>
                  <a:t>Hasse</a:t>
                </a:r>
                <a:r>
                  <a:rPr lang="en-US" altLang="zh-CN" dirty="0">
                    <a:latin typeface="+mn-lt"/>
                  </a:rPr>
                  <a:t> diagram</a:t>
                </a:r>
              </a:p>
              <a:p>
                <a:r>
                  <a:rPr lang="en-US" altLang="zh-CN" dirty="0"/>
                  <a:t>Facilitating algorithms of lattice construction and traversal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[Cooper@WPDD’91, Habib@TCS’96, Garg@PDCS’03, Alagar@TSE’01, Nourine@IPL’99, Hua@UIC’10]</a:t>
                </a:r>
                <a:endParaRPr lang="zh-CN" altLang="en-US" sz="20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>
            <a:off x="3428837" y="6412094"/>
            <a:ext cx="2506592" cy="0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457220" y="5910857"/>
            <a:ext cx="2463520" cy="683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3463271" y="5409418"/>
            <a:ext cx="2457470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3463271" y="4907979"/>
            <a:ext cx="2457470" cy="321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3463271" y="4406539"/>
            <a:ext cx="247215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 flipH="1" flipV="1">
            <a:off x="3969811" y="3951876"/>
            <a:ext cx="5102" cy="2466271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4456433" y="3955542"/>
            <a:ext cx="9719" cy="242886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H="1" flipV="1">
            <a:off x="4960021" y="3969791"/>
            <a:ext cx="2" cy="244230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3" name="直接箭头连接符 12"/>
          <p:cNvCxnSpPr/>
          <p:nvPr/>
        </p:nvCxnSpPr>
        <p:spPr>
          <a:xfrm flipH="1" flipV="1">
            <a:off x="5455913" y="3969791"/>
            <a:ext cx="7801" cy="244230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</p:cxnSp>
      <p:cxnSp>
        <p:nvCxnSpPr>
          <p:cNvPr id="15" name="直接箭头连接符 14"/>
          <p:cNvCxnSpPr/>
          <p:nvPr/>
        </p:nvCxnSpPr>
        <p:spPr>
          <a:xfrm flipH="1" flipV="1">
            <a:off x="3457220" y="3910475"/>
            <a:ext cx="1" cy="2468064"/>
          </a:xfrm>
          <a:prstGeom prst="straightConnector1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3396019" y="4336816"/>
            <a:ext cx="2120491" cy="2146964"/>
            <a:chOff x="3396019" y="4326612"/>
            <a:chExt cx="2120491" cy="2146964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3969811" y="6399841"/>
              <a:ext cx="514486" cy="0"/>
            </a:xfrm>
            <a:prstGeom prst="line">
              <a:avLst/>
            </a:prstGeom>
            <a:noFill/>
            <a:ln w="50800" cap="flat" cmpd="sng" algn="ctr">
              <a:solidFill>
                <a:schemeClr val="accent3"/>
              </a:solidFill>
              <a:prstDash val="soli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>
            <a:xfrm>
              <a:off x="3958181" y="5910857"/>
              <a:ext cx="514486" cy="0"/>
            </a:xfrm>
            <a:prstGeom prst="line">
              <a:avLst/>
            </a:prstGeom>
            <a:noFill/>
            <a:ln w="50800" cap="flat" cmpd="sng" algn="ctr">
              <a:solidFill>
                <a:schemeClr val="accent3"/>
              </a:solidFill>
              <a:prstDash val="soli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>
            <a:xfrm>
              <a:off x="3946806" y="5413235"/>
              <a:ext cx="514486" cy="0"/>
            </a:xfrm>
            <a:prstGeom prst="line">
              <a:avLst/>
            </a:prstGeom>
            <a:noFill/>
            <a:ln w="50800" cap="flat" cmpd="sng" algn="ctr">
              <a:solidFill>
                <a:schemeClr val="accent3"/>
              </a:solidFill>
              <a:prstDash val="solid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>
            <a:xfrm flipV="1">
              <a:off x="4466152" y="4895328"/>
              <a:ext cx="0" cy="509716"/>
            </a:xfrm>
            <a:prstGeom prst="straightConnector1">
              <a:avLst/>
            </a:prstGeom>
            <a:ln cmpd="sng">
              <a:solidFill>
                <a:schemeClr val="accent3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4465799" y="4385612"/>
              <a:ext cx="0" cy="509716"/>
            </a:xfrm>
            <a:prstGeom prst="straightConnector1">
              <a:avLst/>
            </a:prstGeom>
            <a:ln cmpd="sng">
              <a:solidFill>
                <a:schemeClr val="accent3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4955013" y="4385612"/>
              <a:ext cx="0" cy="509716"/>
            </a:xfrm>
            <a:prstGeom prst="straightConnector1">
              <a:avLst/>
            </a:prstGeom>
            <a:ln cmpd="sng">
              <a:solidFill>
                <a:schemeClr val="accent3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3396019" y="4326612"/>
              <a:ext cx="2120491" cy="2146964"/>
              <a:chOff x="3396019" y="4089593"/>
              <a:chExt cx="2120491" cy="2146964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3932559" y="4677917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459896" y="4679290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447045" y="5164463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963256" y="4669769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440527" y="4161208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>
              <a:xfrm>
                <a:off x="4955013" y="4161208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3965014" y="5674521"/>
                <a:ext cx="0" cy="509716"/>
              </a:xfrm>
              <a:prstGeom prst="straightConnector1">
                <a:avLst/>
              </a:prstGeom>
              <a:ln cmpd="sng">
                <a:solidFill>
                  <a:srgbClr val="CC0066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4475677" y="5665359"/>
                <a:ext cx="0" cy="509716"/>
              </a:xfrm>
              <a:prstGeom prst="straightConnector1">
                <a:avLst/>
              </a:prstGeom>
              <a:ln cmpd="sng">
                <a:solidFill>
                  <a:srgbClr val="0070C0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V="1">
                <a:off x="3965014" y="5147341"/>
                <a:ext cx="0" cy="509716"/>
              </a:xfrm>
              <a:prstGeom prst="straightConnector1">
                <a:avLst/>
              </a:prstGeom>
              <a:ln cmpd="sng">
                <a:solidFill>
                  <a:srgbClr val="CC0066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V="1">
                <a:off x="4474807" y="5136784"/>
                <a:ext cx="0" cy="509716"/>
              </a:xfrm>
              <a:prstGeom prst="straightConnector1">
                <a:avLst/>
              </a:prstGeom>
              <a:ln cmpd="sng">
                <a:solidFill>
                  <a:srgbClr val="0070C0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V="1">
                <a:off x="3965014" y="4650038"/>
                <a:ext cx="0" cy="509716"/>
              </a:xfrm>
              <a:prstGeom prst="straightConnector1">
                <a:avLst/>
              </a:prstGeom>
              <a:ln cmpd="sng">
                <a:solidFill>
                  <a:srgbClr val="CC0066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4959692" y="4658504"/>
                <a:ext cx="0" cy="509716"/>
              </a:xfrm>
              <a:prstGeom prst="straightConnector1">
                <a:avLst/>
              </a:prstGeom>
              <a:ln cmpd="sng">
                <a:solidFill>
                  <a:srgbClr val="0070C0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5455912" y="4172595"/>
                <a:ext cx="0" cy="509716"/>
              </a:xfrm>
              <a:prstGeom prst="straightConnector1">
                <a:avLst/>
              </a:prstGeom>
              <a:ln cmpd="sng">
                <a:solidFill>
                  <a:srgbClr val="CC0066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流程图: 联系 45"/>
              <p:cNvSpPr/>
              <p:nvPr/>
            </p:nvSpPr>
            <p:spPr>
              <a:xfrm>
                <a:off x="3894987" y="5596460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47" name="流程图: 联系 46"/>
              <p:cNvSpPr/>
              <p:nvPr/>
            </p:nvSpPr>
            <p:spPr>
              <a:xfrm>
                <a:off x="3885433" y="5080691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3885433" y="4587113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4407981" y="5613924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4395834" y="5077858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4399477" y="4597907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3" name="流程图: 联系 52"/>
              <p:cNvSpPr/>
              <p:nvPr/>
            </p:nvSpPr>
            <p:spPr>
              <a:xfrm>
                <a:off x="4899426" y="5077858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4" name="流程图: 联系 53"/>
              <p:cNvSpPr/>
              <p:nvPr/>
            </p:nvSpPr>
            <p:spPr>
              <a:xfrm>
                <a:off x="4899426" y="4597906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5" name="流程图: 联系 54"/>
              <p:cNvSpPr/>
              <p:nvPr/>
            </p:nvSpPr>
            <p:spPr>
              <a:xfrm>
                <a:off x="4899425" y="4089593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6" name="流程图: 联系 55"/>
              <p:cNvSpPr/>
              <p:nvPr/>
            </p:nvSpPr>
            <p:spPr>
              <a:xfrm>
                <a:off x="5395316" y="4595072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7" name="流程图: 联系 56"/>
              <p:cNvSpPr/>
              <p:nvPr/>
            </p:nvSpPr>
            <p:spPr>
              <a:xfrm>
                <a:off x="5395316" y="4089593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3438231" y="6152185"/>
                <a:ext cx="514486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CC0066"/>
                </a:solidFill>
                <a:prstDash val="solid"/>
              </a:ln>
              <a:effectLst/>
            </p:spPr>
          </p:cxnSp>
          <p:sp>
            <p:nvSpPr>
              <p:cNvPr id="60" name="流程图: 联系 59"/>
              <p:cNvSpPr/>
              <p:nvPr/>
            </p:nvSpPr>
            <p:spPr>
              <a:xfrm>
                <a:off x="3396019" y="6115363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61" name="流程图: 联系 60"/>
              <p:cNvSpPr/>
              <p:nvPr/>
            </p:nvSpPr>
            <p:spPr>
              <a:xfrm>
                <a:off x="3897584" y="6102227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62" name="流程图: 联系 61"/>
              <p:cNvSpPr/>
              <p:nvPr/>
            </p:nvSpPr>
            <p:spPr>
              <a:xfrm>
                <a:off x="4395835" y="6102225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4395834" y="4096863"/>
                <a:ext cx="121194" cy="121194"/>
              </a:xfrm>
              <a:prstGeom prst="flowChartConnector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黑体"/>
                  <a:cs typeface="+mn-cs"/>
                </a:endParaRPr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D11E-6224-424D-B5FE-2CDA4EEE56FD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71556" y="3586250"/>
            <a:ext cx="757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(2)</a:t>
            </a:r>
            <a:endParaRPr lang="zh-CN" altLang="en-US" sz="2400" kern="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0740" y="6403394"/>
            <a:ext cx="739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30000" dirty="0">
                <a:solidFill>
                  <a:sysClr val="windowText" lastClr="000000"/>
                </a:solidFill>
              </a:rPr>
              <a:t>(1)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71556" y="4145199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56" y="4145199"/>
                <a:ext cx="640539" cy="4881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71556" y="6035689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56" y="6035689"/>
                <a:ext cx="640539" cy="4881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59911" y="5663430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11" y="5663430"/>
                <a:ext cx="640539" cy="4881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71800" y="5157354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157354"/>
                <a:ext cx="640539" cy="4881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71800" y="4651277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651277"/>
                <a:ext cx="640539" cy="4881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17439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39" y="6325273"/>
                <a:ext cx="640539" cy="4881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67669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69" y="6325273"/>
                <a:ext cx="640539" cy="4881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6"/>
              <p:cNvSpPr txBox="1"/>
              <p:nvPr/>
            </p:nvSpPr>
            <p:spPr>
              <a:xfrm>
                <a:off x="4151257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57" y="6325273"/>
                <a:ext cx="640539" cy="4881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99062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62" y="6325273"/>
                <a:ext cx="640539" cy="48810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28418" y="6325273"/>
                <a:ext cx="640539" cy="48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sz="2000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8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18" y="6325273"/>
                <a:ext cx="640539" cy="4881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 as a DAG</a:t>
            </a:r>
            <a:endParaRPr lang="zh-CN" altLang="en-US" dirty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6125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/>
              <a:t>Lattice as an Algebraic Structure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𝑳</m:t>
                    </m:r>
                    <m:r>
                      <a:rPr lang="en-US" altLang="zh-CN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 ⊓</m:t>
                    </m:r>
                    <m:r>
                      <a:rPr lang="en-US" altLang="zh-CN" b="1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,⊔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/>
                  <a:t> is a lattice, </a:t>
                </a:r>
                <a:r>
                  <a:rPr lang="en-US" altLang="zh-CN" dirty="0" err="1"/>
                  <a:t>iff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en-US" altLang="zh-CN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,⊔ </m:t>
                    </m:r>
                  </m:oMath>
                </a14:m>
                <a:r>
                  <a:rPr lang="en-US" altLang="zh-CN" dirty="0"/>
                  <a:t> are idempotent, commutative, and associative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)=(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)⊓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b="1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)=(</m:t>
                    </m:r>
                    <m:r>
                      <a:rPr lang="en-US" altLang="zh-CN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altLang="zh-CN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Cambria Math"/>
                </a:endParaRPr>
              </a:p>
              <a:p>
                <a:pPr lvl="1"/>
                <a:r>
                  <a:rPr lang="en-US" altLang="zh-CN" dirty="0"/>
                  <a:t>Two absorption identities are satisfied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b="1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⊔</m:t>
                        </m:r>
                        <m:r>
                          <a:rPr lang="en-US" altLang="zh-CN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1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⊔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⊓</m:t>
                        </m:r>
                        <m:r>
                          <a:rPr lang="en-US" altLang="zh-C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660-9B74-429B-A76F-228F36FA3443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021288"/>
            <a:ext cx="352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[Schwarz@DC’94, Gratzer’11]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97081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/>
              <a:t>Modeling of System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Space-time diagram (STD)</a:t>
            </a:r>
          </a:p>
          <a:p>
            <a:pPr lvl="1"/>
            <a:r>
              <a:rPr lang="en-US" altLang="zh-CN" dirty="0"/>
              <a:t>Meaningful snapshots of a distributed system</a:t>
            </a:r>
          </a:p>
          <a:p>
            <a:r>
              <a:rPr lang="en-US" altLang="zh-CN" dirty="0"/>
              <a:t>Lattice of snapshots</a:t>
            </a:r>
          </a:p>
          <a:p>
            <a:pPr lvl="1"/>
            <a:r>
              <a:rPr lang="en-US" altLang="zh-CN" dirty="0"/>
              <a:t>Lattice as a partial order set</a:t>
            </a:r>
          </a:p>
          <a:p>
            <a:pPr lvl="1"/>
            <a:r>
              <a:rPr lang="en-US" altLang="zh-CN" dirty="0"/>
              <a:t>Lattice as all possible evolutions of system state</a:t>
            </a:r>
          </a:p>
          <a:p>
            <a:pPr lvl="1"/>
            <a:r>
              <a:rPr lang="en-US" altLang="zh-CN" dirty="0"/>
              <a:t>Lattice as a directed acyclic graph</a:t>
            </a:r>
          </a:p>
          <a:p>
            <a:pPr lvl="1"/>
            <a:r>
              <a:rPr lang="en-US" altLang="zh-CN" dirty="0"/>
              <a:t>Lattice as an algebraic structure of snapshots</a:t>
            </a:r>
          </a:p>
          <a:p>
            <a:r>
              <a:rPr lang="en-US" altLang="zh-CN" dirty="0"/>
              <a:t>Relation between the STD and the lattice</a:t>
            </a:r>
          </a:p>
          <a:p>
            <a:pPr lvl="1"/>
            <a:r>
              <a:rPr lang="en-US" altLang="zh-CN" dirty="0" err="1"/>
              <a:t>Birkhoff’s</a:t>
            </a:r>
            <a:r>
              <a:rPr lang="en-US" altLang="zh-CN" dirty="0"/>
              <a:t> representation theorem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CA7-896F-467A-9700-4299B2020803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77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i="1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/>
                        <a:ea typeface="Cambria Math"/>
                      </a:rPr>
                      <m:t> ⊓,⊔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CN" dirty="0"/>
                  <a:t>is a distributive lattice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[Gratzer’03]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⊔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)⊔(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⊓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)⊓(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⊔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Join/meet-irreducible elements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[Garg@SIGACT’03, Gratzer’11]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3357"/>
                <a:ext cx="8229600" cy="4525963"/>
              </a:xfrm>
              <a:blipFill rotWithShape="1">
                <a:blip r:embed="rId3"/>
                <a:stretch>
                  <a:fillRect l="-1481" t="-1617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FA0-A9A6-44EC-8AC9-0B35709D4CAB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80" name="标题 1"/>
          <p:cNvSpPr txBox="1">
            <a:spLocks/>
          </p:cNvSpPr>
          <p:nvPr/>
        </p:nvSpPr>
        <p:spPr>
          <a:xfrm>
            <a:off x="457200" y="332656"/>
            <a:ext cx="8229600" cy="1051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Distributive Lattice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868144" y="412291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Join-irreducible</a:t>
            </a:r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2694215" y="3609169"/>
            <a:ext cx="3605977" cy="3204207"/>
            <a:chOff x="4963757" y="3212976"/>
            <a:chExt cx="3876172" cy="3429487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5561953" y="5657502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>
            <a:xfrm>
              <a:off x="5568316" y="5130195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>
            <a:xfrm>
              <a:off x="5568316" y="4602888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>
            <a:xfrm>
              <a:off x="5568316" y="4075581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>
            <a:xfrm flipH="1" flipV="1">
              <a:off x="6100986" y="3597463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>
            <a:xfrm flipH="1" flipV="1">
              <a:off x="6612711" y="3601318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>
            <a:xfrm flipH="1" flipV="1">
              <a:off x="7142279" y="3616302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7663752" y="3616302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>
            <a:xfrm>
              <a:off x="5532106" y="6184597"/>
              <a:ext cx="2635899" cy="0"/>
            </a:xfrm>
            <a:prstGeom prst="line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5561953" y="3553926"/>
              <a:ext cx="1" cy="2595384"/>
            </a:xfrm>
            <a:prstGeom prst="straightConnector1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963757" y="3212976"/>
              <a:ext cx="779014" cy="52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2558" y="6121804"/>
              <a:ext cx="687371" cy="52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6071685" y="565460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>
            <a:xfrm>
              <a:off x="6083010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>
            <a:xfrm>
              <a:off x="6061813" y="461020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>
              <a:off x="6616353" y="4611649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>
            <a:xfrm>
              <a:off x="6616115" y="512185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>
            <a:xfrm>
              <a:off x="7145681" y="460163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>
              <a:off x="6595985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>
            <a:xfrm>
              <a:off x="7137013" y="4066840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>
            <a:xfrm flipV="1">
              <a:off x="6095942" y="56582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6619673" y="564858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6095942" y="510384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6618759" y="509274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6095942" y="4580887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6620784" y="4581051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7141933" y="4589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6607607" y="4046915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7141181" y="407881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V="1">
              <a:off x="7663751" y="4078814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图: 联系 111"/>
            <p:cNvSpPr/>
            <p:nvPr/>
          </p:nvSpPr>
          <p:spPr>
            <a:xfrm>
              <a:off x="6022303" y="557613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6012256" y="503375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6012255" y="451471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6561761" y="559449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6548987" y="503077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6552818" y="452606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6548986" y="399917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7078558" y="503077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0" name="流程图: 联系 119"/>
            <p:cNvSpPr/>
            <p:nvPr/>
          </p:nvSpPr>
          <p:spPr>
            <a:xfrm>
              <a:off x="7078557" y="452606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1" name="流程图: 联系 120"/>
            <p:cNvSpPr/>
            <p:nvPr/>
          </p:nvSpPr>
          <p:spPr>
            <a:xfrm>
              <a:off x="7078556" y="3991531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2" name="流程图: 联系 121"/>
            <p:cNvSpPr/>
            <p:nvPr/>
          </p:nvSpPr>
          <p:spPr>
            <a:xfrm>
              <a:off x="7600029" y="452308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3" name="流程图: 联系 122"/>
            <p:cNvSpPr/>
            <p:nvPr/>
          </p:nvSpPr>
          <p:spPr>
            <a:xfrm>
              <a:off x="7600029" y="3991531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541984" y="6172897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6093672" y="6181199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126" name="流程图: 联系 125"/>
            <p:cNvSpPr/>
            <p:nvPr/>
          </p:nvSpPr>
          <p:spPr>
            <a:xfrm>
              <a:off x="5497594" y="6121804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7" name="流程图: 联系 126"/>
            <p:cNvSpPr/>
            <p:nvPr/>
          </p:nvSpPr>
          <p:spPr>
            <a:xfrm>
              <a:off x="6025034" y="6107990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8" name="流程图: 联系 127"/>
            <p:cNvSpPr/>
            <p:nvPr/>
          </p:nvSpPr>
          <p:spPr>
            <a:xfrm>
              <a:off x="6548988" y="6107989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660685" y="4320428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685" y="4320428"/>
                <a:ext cx="649522" cy="361094"/>
              </a:xfrm>
              <a:prstGeom prst="rect">
                <a:avLst/>
              </a:prstGeom>
              <a:blipFill rotWithShape="1">
                <a:blip r:embed="rId4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650717" y="6139827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17" y="6139827"/>
                <a:ext cx="649522" cy="361094"/>
              </a:xfrm>
              <a:prstGeom prst="rect">
                <a:avLst/>
              </a:prstGeom>
              <a:blipFill rotWithShape="1">
                <a:blip r:embed="rId5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650926" y="5707443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26" y="5707443"/>
                <a:ext cx="649522" cy="361094"/>
              </a:xfrm>
              <a:prstGeom prst="rect">
                <a:avLst/>
              </a:prstGeom>
              <a:blipFill rotWithShape="1">
                <a:blip r:embed="rId6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636046" y="5283359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46" y="5283359"/>
                <a:ext cx="649522" cy="361094"/>
              </a:xfrm>
              <a:prstGeom prst="rect">
                <a:avLst/>
              </a:prstGeom>
              <a:blipFill rotWithShape="1">
                <a:blip r:embed="rId7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627784" y="4801894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(2)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01894"/>
                <a:ext cx="649522" cy="361094"/>
              </a:xfrm>
              <a:prstGeom prst="rect">
                <a:avLst/>
              </a:prstGeom>
              <a:blipFill rotWithShape="1">
                <a:blip r:embed="rId8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932855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0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55" y="6452282"/>
                <a:ext cx="649522" cy="361094"/>
              </a:xfrm>
              <a:prstGeom prst="rect">
                <a:avLst/>
              </a:prstGeom>
              <a:blipFill rotWithShape="1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3412797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1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97" y="6452282"/>
                <a:ext cx="649522" cy="361094"/>
              </a:xfrm>
              <a:prstGeom prst="rect">
                <a:avLst/>
              </a:prstGeom>
              <a:blipFill rotWithShape="1"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16"/>
              <p:cNvSpPr txBox="1"/>
              <p:nvPr/>
            </p:nvSpPr>
            <p:spPr>
              <a:xfrm>
                <a:off x="3929229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2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6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29" y="6452282"/>
                <a:ext cx="649522" cy="361094"/>
              </a:xfrm>
              <a:prstGeom prst="rect">
                <a:avLst/>
              </a:prstGeom>
              <a:blipFill rotWithShape="1"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406607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3</m:t>
                      </m:r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07" y="6452282"/>
                <a:ext cx="649522" cy="361094"/>
              </a:xfrm>
              <a:prstGeom prst="rect">
                <a:avLst/>
              </a:prstGeom>
              <a:blipFill rotWithShape="1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4904712" y="6452282"/>
                <a:ext cx="649522" cy="36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kern="0" dirty="0">
                          <a:solidFill>
                            <a:sysClr val="windowText" lastClr="0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kern="0" baseline="30000" dirty="0">
                          <a:solidFill>
                            <a:sysClr val="windowText" lastClr="000000"/>
                          </a:solidFill>
                        </a:rPr>
                        <m:t>(1)</m:t>
                      </m:r>
                      <m:r>
                        <m:rPr>
                          <m:nor/>
                        </m:rPr>
                        <a:rPr lang="en-US" altLang="zh-CN" kern="0" baseline="-25000" dirty="0">
                          <a:solidFill>
                            <a:sysClr val="windowText" lastClr="000000"/>
                          </a:solidFill>
                        </a:rPr>
                        <m:t>4</m:t>
                      </m:r>
                    </m:oMath>
                  </m:oMathPara>
                </a14:m>
                <a:endParaRPr lang="zh-CN" altLang="en-US" sz="2400" kern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12" y="6452282"/>
                <a:ext cx="649522" cy="361094"/>
              </a:xfrm>
              <a:prstGeom prst="rect">
                <a:avLst/>
              </a:prstGeom>
              <a:blipFill rotWithShape="1"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3648433" y="4307585"/>
            <a:ext cx="1652833" cy="2182503"/>
            <a:chOff x="3648433" y="4307585"/>
            <a:chExt cx="1652833" cy="2182503"/>
          </a:xfrm>
        </p:grpSpPr>
        <p:sp>
          <p:nvSpPr>
            <p:cNvPr id="139" name="流程图: 联系 138"/>
            <p:cNvSpPr/>
            <p:nvPr/>
          </p:nvSpPr>
          <p:spPr>
            <a:xfrm>
              <a:off x="4136468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40" name="流程图: 联系 139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41" name="流程图: 联系 140"/>
            <p:cNvSpPr/>
            <p:nvPr/>
          </p:nvSpPr>
          <p:spPr>
            <a:xfrm>
              <a:off x="3648657" y="5796001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42" name="流程图: 联系 141"/>
            <p:cNvSpPr/>
            <p:nvPr/>
          </p:nvSpPr>
          <p:spPr>
            <a:xfrm>
              <a:off x="3648656" y="5300306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43" name="流程图: 联系 142"/>
            <p:cNvSpPr/>
            <p:nvPr/>
          </p:nvSpPr>
          <p:spPr>
            <a:xfrm>
              <a:off x="3648433" y="4816509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44" name="流程图: 联系 143"/>
            <p:cNvSpPr/>
            <p:nvPr/>
          </p:nvSpPr>
          <p:spPr>
            <a:xfrm>
              <a:off x="4123777" y="4307585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45" name="流程图: 联系 144"/>
            <p:cNvSpPr/>
            <p:nvPr/>
          </p:nvSpPr>
          <p:spPr>
            <a:xfrm>
              <a:off x="5110737" y="4815665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47" name="流程图: 联系 146"/>
            <p:cNvSpPr/>
            <p:nvPr/>
          </p:nvSpPr>
          <p:spPr>
            <a:xfrm>
              <a:off x="4620716" y="5300666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5868144" y="446667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Meet-irreducible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52622" y="4300900"/>
            <a:ext cx="2148643" cy="2181438"/>
            <a:chOff x="3152622" y="4300900"/>
            <a:chExt cx="2148643" cy="2181438"/>
          </a:xfrm>
        </p:grpSpPr>
        <p:sp>
          <p:nvSpPr>
            <p:cNvPr id="150" name="流程图: 联系 149"/>
            <p:cNvSpPr/>
            <p:nvPr/>
          </p:nvSpPr>
          <p:spPr>
            <a:xfrm>
              <a:off x="4628779" y="430090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51" name="流程图: 联系 150"/>
            <p:cNvSpPr/>
            <p:nvPr/>
          </p:nvSpPr>
          <p:spPr>
            <a:xfrm>
              <a:off x="5110736" y="4807543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58" name="流程图: 联系 157"/>
            <p:cNvSpPr/>
            <p:nvPr/>
          </p:nvSpPr>
          <p:spPr>
            <a:xfrm>
              <a:off x="4136524" y="430779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59" name="流程图: 联系 158"/>
            <p:cNvSpPr/>
            <p:nvPr/>
          </p:nvSpPr>
          <p:spPr>
            <a:xfrm>
              <a:off x="4625293" y="530477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60" name="流程图: 联系 159"/>
            <p:cNvSpPr/>
            <p:nvPr/>
          </p:nvSpPr>
          <p:spPr>
            <a:xfrm>
              <a:off x="3659402" y="4816509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61" name="流程图: 联系 160"/>
            <p:cNvSpPr/>
            <p:nvPr/>
          </p:nvSpPr>
          <p:spPr>
            <a:xfrm>
              <a:off x="4144843" y="5794729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62" name="流程图: 联系 161"/>
            <p:cNvSpPr/>
            <p:nvPr/>
          </p:nvSpPr>
          <p:spPr>
            <a:xfrm>
              <a:off x="4144843" y="629078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63" name="流程图: 联系 162"/>
            <p:cNvSpPr/>
            <p:nvPr/>
          </p:nvSpPr>
          <p:spPr>
            <a:xfrm>
              <a:off x="3152622" y="629098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828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6" grpId="1"/>
      <p:bldP spid="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817264" y="2607415"/>
            <a:ext cx="2267744" cy="3409753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clear">
            <a:bevelT w="171450" h="635000" prst="hardEdge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 err="1"/>
              <a:t>Birkhoff’s</a:t>
            </a:r>
            <a:r>
              <a:rPr lang="en-US" altLang="zh-CN" dirty="0"/>
              <a:t> Representation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Isomorphism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[Birkhoff@DMJ’37, Davey’90, Gratzer’11]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𝐿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b="0" i="1" dirty="0" smtClean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9CF1-938C-4682-B522-23ABEFE04959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39839" y="3212976"/>
            <a:ext cx="3322564" cy="2913656"/>
            <a:chOff x="4842432" y="2996952"/>
            <a:chExt cx="3914521" cy="343276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61953" y="5441478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5568316" y="4914171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5568316" y="4386864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68316" y="3859557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6100986" y="3381439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6612711" y="3385294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7142279" y="3400278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7663752" y="3400278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5532106" y="5968573"/>
              <a:ext cx="2635899" cy="0"/>
            </a:xfrm>
            <a:prstGeom prst="line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561953" y="3337902"/>
              <a:ext cx="1" cy="2595384"/>
            </a:xfrm>
            <a:prstGeom prst="straightConnector1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32040" y="2996952"/>
              <a:ext cx="810729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1452" y="5905780"/>
              <a:ext cx="865501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927269" y="3584736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269" y="3584736"/>
                  <a:ext cx="673582" cy="5132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27269" y="5652021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269" y="5652021"/>
                  <a:ext cx="673581" cy="513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927269" y="5181288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269" y="5181288"/>
                  <a:ext cx="673581" cy="5132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42432" y="4649104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432" y="4649104"/>
                  <a:ext cx="673581" cy="5132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42432" y="4116920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432" y="4116920"/>
                  <a:ext cx="673581" cy="51328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16"/>
                <p:cNvSpPr txBox="1"/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6071685" y="5425358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6083010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6061813" y="4394181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>
              <a:off x="6616353" y="439562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>
              <a:off x="6602839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>
              <a:off x="7145681" y="438561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6595985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>
            <a:xfrm>
              <a:off x="7137013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>
            <a:xfrm flipV="1">
              <a:off x="6095942" y="544219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632948" y="5432562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095942" y="48878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632034" y="48767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6095942" y="4364863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634059" y="4351809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141933" y="437376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6620882" y="3830891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54457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7663751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流程图: 联系 80"/>
            <p:cNvSpPr/>
            <p:nvPr/>
          </p:nvSpPr>
          <p:spPr>
            <a:xfrm>
              <a:off x="6022303" y="5360108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6012256" y="481773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3" name="流程图: 联系 82"/>
            <p:cNvSpPr/>
            <p:nvPr/>
          </p:nvSpPr>
          <p:spPr>
            <a:xfrm>
              <a:off x="6012255" y="429869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6561761" y="537847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6548987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6552818" y="431004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6548986" y="378315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7078558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7078557" y="431004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7078556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7600029" y="430706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7600029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5541984" y="594450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>
            <a:xfrm>
              <a:off x="6093672" y="595195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95" name="流程图: 联系 94"/>
            <p:cNvSpPr/>
            <p:nvPr/>
          </p:nvSpPr>
          <p:spPr>
            <a:xfrm>
              <a:off x="5497594" y="5905780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6" name="流程图: 联系 95"/>
            <p:cNvSpPr/>
            <p:nvPr/>
          </p:nvSpPr>
          <p:spPr>
            <a:xfrm>
              <a:off x="6025034" y="589196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7" name="流程图: 联系 96"/>
            <p:cNvSpPr/>
            <p:nvPr/>
          </p:nvSpPr>
          <p:spPr>
            <a:xfrm>
              <a:off x="6548988" y="5891965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9057" y="3822259"/>
            <a:ext cx="1501161" cy="1990412"/>
            <a:chOff x="3648433" y="4423762"/>
            <a:chExt cx="1558415" cy="2066326"/>
          </a:xfrm>
        </p:grpSpPr>
        <p:sp>
          <p:nvSpPr>
            <p:cNvPr id="102" name="流程图: 联系 101"/>
            <p:cNvSpPr/>
            <p:nvPr/>
          </p:nvSpPr>
          <p:spPr>
            <a:xfrm>
              <a:off x="4136468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3" name="流程图: 联系 102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4" name="流程图: 联系 103"/>
            <p:cNvSpPr/>
            <p:nvPr/>
          </p:nvSpPr>
          <p:spPr>
            <a:xfrm>
              <a:off x="3648657" y="582717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5" name="流程图: 联系 104"/>
            <p:cNvSpPr/>
            <p:nvPr/>
          </p:nvSpPr>
          <p:spPr>
            <a:xfrm>
              <a:off x="3648656" y="536452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6" name="流程图: 联系 105"/>
            <p:cNvSpPr/>
            <p:nvPr/>
          </p:nvSpPr>
          <p:spPr>
            <a:xfrm>
              <a:off x="3648433" y="491190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7" name="流程图: 联系 106"/>
            <p:cNvSpPr/>
            <p:nvPr/>
          </p:nvSpPr>
          <p:spPr>
            <a:xfrm>
              <a:off x="4102995" y="442376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8" name="流程图: 联系 107"/>
            <p:cNvSpPr/>
            <p:nvPr/>
          </p:nvSpPr>
          <p:spPr>
            <a:xfrm>
              <a:off x="5016319" y="491106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9" name="流程图: 联系 108"/>
            <p:cNvSpPr/>
            <p:nvPr/>
          </p:nvSpPr>
          <p:spPr>
            <a:xfrm>
              <a:off x="4557471" y="536488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414829" y="3820213"/>
            <a:ext cx="1501161" cy="1990412"/>
            <a:chOff x="3648433" y="4423762"/>
            <a:chExt cx="1558415" cy="2066326"/>
          </a:xfrm>
        </p:grpSpPr>
        <p:sp>
          <p:nvSpPr>
            <p:cNvPr id="112" name="流程图: 联系 111"/>
            <p:cNvSpPr/>
            <p:nvPr/>
          </p:nvSpPr>
          <p:spPr>
            <a:xfrm>
              <a:off x="4104106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3648657" y="582717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3648656" y="536452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3648433" y="491190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4102995" y="442376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5016319" y="491106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4557471" y="536488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p:cxnSp>
        <p:nvCxnSpPr>
          <p:cNvPr id="120" name="直接连接符 119"/>
          <p:cNvCxnSpPr>
            <a:stCxn id="113" idx="0"/>
            <a:endCxn id="114" idx="4"/>
          </p:cNvCxnSpPr>
          <p:nvPr/>
        </p:nvCxnSpPr>
        <p:spPr>
          <a:xfrm flipH="1" flipV="1">
            <a:off x="3506810" y="5356387"/>
            <a:ext cx="2003" cy="269917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3" name="直接连接符 122"/>
          <p:cNvCxnSpPr>
            <a:stCxn id="114" idx="0"/>
            <a:endCxn id="115" idx="4"/>
          </p:cNvCxnSpPr>
          <p:nvPr/>
        </p:nvCxnSpPr>
        <p:spPr>
          <a:xfrm flipH="1" flipV="1">
            <a:off x="3506809" y="4910738"/>
            <a:ext cx="1" cy="261328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6" name="直接连接符 125"/>
          <p:cNvCxnSpPr>
            <a:stCxn id="115" idx="0"/>
            <a:endCxn id="116" idx="4"/>
          </p:cNvCxnSpPr>
          <p:nvPr/>
        </p:nvCxnSpPr>
        <p:spPr>
          <a:xfrm flipH="1" flipV="1">
            <a:off x="3506594" y="4474742"/>
            <a:ext cx="215" cy="251675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9" name="直接连接符 128"/>
          <p:cNvCxnSpPr>
            <a:stCxn id="113" idx="6"/>
            <a:endCxn id="112" idx="2"/>
          </p:cNvCxnSpPr>
          <p:nvPr/>
        </p:nvCxnSpPr>
        <p:spPr>
          <a:xfrm flipV="1">
            <a:off x="3600577" y="5715691"/>
            <a:ext cx="253184" cy="2774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2" name="直接连接符 131"/>
          <p:cNvCxnSpPr>
            <a:stCxn id="112" idx="7"/>
            <a:endCxn id="119" idx="3"/>
          </p:cNvCxnSpPr>
          <p:nvPr/>
        </p:nvCxnSpPr>
        <p:spPr>
          <a:xfrm flipV="1">
            <a:off x="4010413" y="4884091"/>
            <a:ext cx="306934" cy="766432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5" name="直接连接符 134"/>
          <p:cNvCxnSpPr>
            <a:stCxn id="119" idx="7"/>
            <a:endCxn id="118" idx="3"/>
          </p:cNvCxnSpPr>
          <p:nvPr/>
        </p:nvCxnSpPr>
        <p:spPr>
          <a:xfrm flipV="1">
            <a:off x="4447122" y="4446936"/>
            <a:ext cx="312216" cy="30682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8" name="直接连接符 137"/>
          <p:cNvCxnSpPr>
            <a:stCxn id="116" idx="7"/>
            <a:endCxn id="117" idx="3"/>
          </p:cNvCxnSpPr>
          <p:nvPr/>
        </p:nvCxnSpPr>
        <p:spPr>
          <a:xfrm flipV="1">
            <a:off x="3571481" y="3977541"/>
            <a:ext cx="308087" cy="33987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1" name="直接连接符 140"/>
          <p:cNvCxnSpPr>
            <a:stCxn id="112" idx="0"/>
            <a:endCxn id="117" idx="4"/>
          </p:cNvCxnSpPr>
          <p:nvPr/>
        </p:nvCxnSpPr>
        <p:spPr>
          <a:xfrm flipH="1" flipV="1">
            <a:off x="3944456" y="4004534"/>
            <a:ext cx="1070" cy="161899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4" name="直接连接符 143"/>
          <p:cNvCxnSpPr>
            <a:stCxn id="116" idx="6"/>
            <a:endCxn id="118" idx="2"/>
          </p:cNvCxnSpPr>
          <p:nvPr/>
        </p:nvCxnSpPr>
        <p:spPr>
          <a:xfrm flipV="1">
            <a:off x="3598358" y="4381769"/>
            <a:ext cx="1134103" cy="81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7" name="直接连接符 146"/>
          <p:cNvCxnSpPr>
            <a:stCxn id="115" idx="6"/>
            <a:endCxn id="119" idx="2"/>
          </p:cNvCxnSpPr>
          <p:nvPr/>
        </p:nvCxnSpPr>
        <p:spPr>
          <a:xfrm>
            <a:off x="3598573" y="4818578"/>
            <a:ext cx="691897" cy="34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73" name="直接连接符 172"/>
          <p:cNvCxnSpPr/>
          <p:nvPr/>
        </p:nvCxnSpPr>
        <p:spPr>
          <a:xfrm>
            <a:off x="5347309" y="5271264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4" name="直接连接符 173"/>
          <p:cNvCxnSpPr/>
          <p:nvPr/>
        </p:nvCxnSpPr>
        <p:spPr>
          <a:xfrm>
            <a:off x="5356921" y="483029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5" name="直接连接符 174"/>
          <p:cNvCxnSpPr/>
          <p:nvPr/>
        </p:nvCxnSpPr>
        <p:spPr>
          <a:xfrm>
            <a:off x="5338930" y="4396023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6" name="直接连接符 175"/>
          <p:cNvCxnSpPr/>
          <p:nvPr/>
        </p:nvCxnSpPr>
        <p:spPr>
          <a:xfrm>
            <a:off x="5809611" y="4397248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7" name="直接连接符 176"/>
          <p:cNvCxnSpPr/>
          <p:nvPr/>
        </p:nvCxnSpPr>
        <p:spPr>
          <a:xfrm>
            <a:off x="5798141" y="483029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8" name="直接连接符 177"/>
          <p:cNvCxnSpPr/>
          <p:nvPr/>
        </p:nvCxnSpPr>
        <p:spPr>
          <a:xfrm>
            <a:off x="6258894" y="4388749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79" name="直接连接符 178"/>
          <p:cNvCxnSpPr/>
          <p:nvPr/>
        </p:nvCxnSpPr>
        <p:spPr>
          <a:xfrm>
            <a:off x="5792323" y="393482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80" name="直接连接符 179"/>
          <p:cNvCxnSpPr/>
          <p:nvPr/>
        </p:nvCxnSpPr>
        <p:spPr>
          <a:xfrm>
            <a:off x="6251537" y="3934826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181" name="直接箭头连接符 180"/>
          <p:cNvCxnSpPr/>
          <p:nvPr/>
        </p:nvCxnSpPr>
        <p:spPr>
          <a:xfrm flipV="1">
            <a:off x="5367897" y="5285556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5823697" y="5277378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367897" y="4815013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5822921" y="4805591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5367897" y="4371138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5824640" y="4360058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6255713" y="4378695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5813456" y="3917914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6266343" y="3944989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V="1">
            <a:off x="6698621" y="3944989"/>
            <a:ext cx="0" cy="454955"/>
          </a:xfrm>
          <a:prstGeom prst="straightConnector1">
            <a:avLst/>
          </a:prstGeom>
          <a:ln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流程图: 联系 190"/>
          <p:cNvSpPr/>
          <p:nvPr/>
        </p:nvSpPr>
        <p:spPr>
          <a:xfrm>
            <a:off x="5305394" y="5215881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2" name="流程图: 联系 191"/>
          <p:cNvSpPr/>
          <p:nvPr/>
        </p:nvSpPr>
        <p:spPr>
          <a:xfrm>
            <a:off x="5296867" y="475552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3" name="流程图: 联系 192"/>
          <p:cNvSpPr/>
          <p:nvPr/>
        </p:nvSpPr>
        <p:spPr>
          <a:xfrm>
            <a:off x="5296866" y="4314974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4" name="流程图: 联系 193"/>
          <p:cNvSpPr/>
          <p:nvPr/>
        </p:nvSpPr>
        <p:spPr>
          <a:xfrm>
            <a:off x="5763275" y="5231469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5" name="流程图: 联系 194"/>
          <p:cNvSpPr/>
          <p:nvPr/>
        </p:nvSpPr>
        <p:spPr>
          <a:xfrm>
            <a:off x="5752433" y="475299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6" name="流程图: 联系 195"/>
          <p:cNvSpPr/>
          <p:nvPr/>
        </p:nvSpPr>
        <p:spPr>
          <a:xfrm>
            <a:off x="5755684" y="4324608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7" name="流程图: 联系 196"/>
          <p:cNvSpPr/>
          <p:nvPr/>
        </p:nvSpPr>
        <p:spPr>
          <a:xfrm>
            <a:off x="5752432" y="3877394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8" name="流程图: 联系 197"/>
          <p:cNvSpPr/>
          <p:nvPr/>
        </p:nvSpPr>
        <p:spPr>
          <a:xfrm>
            <a:off x="6201921" y="475299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199" name="流程图: 联系 198"/>
          <p:cNvSpPr/>
          <p:nvPr/>
        </p:nvSpPr>
        <p:spPr>
          <a:xfrm>
            <a:off x="6201920" y="4324607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00" name="流程图: 联系 199"/>
          <p:cNvSpPr/>
          <p:nvPr/>
        </p:nvSpPr>
        <p:spPr>
          <a:xfrm>
            <a:off x="6201920" y="387090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01" name="流程图: 联系 200"/>
          <p:cNvSpPr/>
          <p:nvPr/>
        </p:nvSpPr>
        <p:spPr>
          <a:xfrm>
            <a:off x="6644535" y="4322078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02" name="流程图: 联系 201"/>
          <p:cNvSpPr/>
          <p:nvPr/>
        </p:nvSpPr>
        <p:spPr>
          <a:xfrm>
            <a:off x="6644535" y="3870905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>
          <a:xfrm>
            <a:off x="4897710" y="5711902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cxnSp>
        <p:nvCxnSpPr>
          <p:cNvPr id="204" name="直接连接符 203"/>
          <p:cNvCxnSpPr/>
          <p:nvPr/>
        </p:nvCxnSpPr>
        <p:spPr>
          <a:xfrm>
            <a:off x="5365971" y="5718229"/>
            <a:ext cx="459211" cy="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</p:cxnSp>
      <p:sp>
        <p:nvSpPr>
          <p:cNvPr id="205" name="流程图: 联系 204"/>
          <p:cNvSpPr/>
          <p:nvPr/>
        </p:nvSpPr>
        <p:spPr>
          <a:xfrm>
            <a:off x="4860032" y="5679036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06" name="流程图: 联系 205"/>
          <p:cNvSpPr/>
          <p:nvPr/>
        </p:nvSpPr>
        <p:spPr>
          <a:xfrm>
            <a:off x="5307712" y="5667311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p:sp>
        <p:nvSpPr>
          <p:cNvPr id="207" name="流程图: 联系 206"/>
          <p:cNvSpPr/>
          <p:nvPr/>
        </p:nvSpPr>
        <p:spPr>
          <a:xfrm>
            <a:off x="5752433" y="5667310"/>
            <a:ext cx="108173" cy="10817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/>
              <p:cNvSpPr/>
              <p:nvPr/>
            </p:nvSpPr>
            <p:spPr>
              <a:xfrm>
                <a:off x="1475656" y="3342543"/>
                <a:ext cx="326191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8" name="矩形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342543"/>
                <a:ext cx="32619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/>
              <p:cNvSpPr/>
              <p:nvPr/>
            </p:nvSpPr>
            <p:spPr>
              <a:xfrm>
                <a:off x="3753442" y="3354654"/>
                <a:ext cx="746550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/>
                        </a:rPr>
                        <m:t>𝐽𝐼</m:t>
                      </m:r>
                      <m:r>
                        <a:rPr lang="en-US" altLang="zh-CN" i="1" dirty="0"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latin typeface="Cambria Math"/>
                        </a:rPr>
                        <m:t>𝐿</m:t>
                      </m:r>
                      <m:r>
                        <a:rPr lang="en-US" altLang="zh-CN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9" name="矩形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442" y="3354654"/>
                <a:ext cx="74655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矩形 209"/>
              <p:cNvSpPr/>
              <p:nvPr/>
            </p:nvSpPr>
            <p:spPr>
              <a:xfrm>
                <a:off x="5161751" y="3342543"/>
                <a:ext cx="1529586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𝐷𝑜𝑤𝑛</m:t>
                      </m:r>
                      <m:r>
                        <a:rPr lang="en-US" altLang="zh-CN" i="1" dirty="0"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latin typeface="Cambria Math"/>
                        </a:rPr>
                        <m:t>𝐽𝐼</m:t>
                      </m:r>
                      <m:r>
                        <a:rPr lang="en-US" altLang="zh-CN" i="1" dirty="0">
                          <a:latin typeface="Cambria Math"/>
                        </a:rPr>
                        <m:t>(</m:t>
                      </m:r>
                      <m:r>
                        <a:rPr lang="en-US" altLang="zh-CN" i="1" dirty="0">
                          <a:latin typeface="Cambria Math"/>
                        </a:rPr>
                        <m:t>𝐿</m:t>
                      </m:r>
                      <m:r>
                        <a:rPr lang="en-US" altLang="zh-CN" i="1" dirty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10" name="矩形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751" y="3342543"/>
                <a:ext cx="152958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任意多边形 129"/>
          <p:cNvSpPr/>
          <p:nvPr/>
        </p:nvSpPr>
        <p:spPr>
          <a:xfrm rot="19887014">
            <a:off x="3449075" y="5255742"/>
            <a:ext cx="230397" cy="783503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176416" y="5558913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 132"/>
          <p:cNvSpPr/>
          <p:nvPr/>
        </p:nvSpPr>
        <p:spPr>
          <a:xfrm rot="19887014">
            <a:off x="3525978" y="4728623"/>
            <a:ext cx="580118" cy="1031638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5644122" y="5133034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996699" y="2785096"/>
            <a:ext cx="1907895" cy="3178932"/>
            <a:chOff x="7408253" y="-68272"/>
            <a:chExt cx="1907895" cy="3178932"/>
          </a:xfrm>
          <a:effectLst/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176" y="-68272"/>
              <a:ext cx="1896049" cy="28096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sp>
          <p:nvSpPr>
            <p:cNvPr id="49" name="矩形 48"/>
            <p:cNvSpPr/>
            <p:nvPr/>
          </p:nvSpPr>
          <p:spPr>
            <a:xfrm>
              <a:off x="7408253" y="2741328"/>
              <a:ext cx="1907895" cy="3693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Garrett </a:t>
              </a:r>
              <a:r>
                <a:rPr lang="en-US" altLang="zh-CN" b="1" dirty="0" err="1"/>
                <a:t>Birkhoff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572960" y="6237312"/>
            <a:ext cx="789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[Birkhoff@DMJ’37]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Rings of sets, 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Duke Mathematical Journal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(3): 443–454.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页脚占位符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  <p:sp>
        <p:nvSpPr>
          <p:cNvPr id="140" name="任意多边形 139"/>
          <p:cNvSpPr/>
          <p:nvPr/>
        </p:nvSpPr>
        <p:spPr>
          <a:xfrm rot="19887014">
            <a:off x="3380783" y="5235091"/>
            <a:ext cx="804759" cy="643853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5641601" y="5560277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>
            <a:off x="2571378" y="4907516"/>
            <a:ext cx="1244659" cy="2145309"/>
          </a:xfrm>
          <a:prstGeom prst="arc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5165571" y="5118275"/>
            <a:ext cx="370763" cy="305978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60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130" grpId="0" animBg="1"/>
      <p:bldP spid="131" grpId="0" animBg="1"/>
      <p:bldP spid="133" grpId="0" animBg="1"/>
      <p:bldP spid="134" grpId="0" animBg="1"/>
      <p:bldP spid="140" grpId="0" animBg="1"/>
      <p:bldP spid="142" grpId="0" animBg="1"/>
      <p:bldP spid="53" grpId="0" animBg="1"/>
      <p:bldP spid="1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altLang="zh-CN" dirty="0" err="1"/>
              <a:t>Birkhoff’s</a:t>
            </a:r>
            <a:r>
              <a:rPr lang="en-US" altLang="zh-CN" dirty="0"/>
              <a:t> Representation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/>
                  <a:t>Isomorphism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[Birkhoff@DMJ’37, Davey’90, Gratzer’11]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𝐿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altLang="zh-CN" i="1" dirty="0">
                        <a:latin typeface="Cambria Math"/>
                      </a:rPr>
                      <m:t>𝐽𝐼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𝐷𝑜𝑤𝑛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𝑃</m:t>
                    </m:r>
                    <m:r>
                      <a:rPr lang="en-US" altLang="zh-CN" i="1" dirty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7E9-13B9-4E36-B5D9-2C028574C20B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-108520" y="4282795"/>
            <a:ext cx="3528392" cy="1648852"/>
            <a:chOff x="1175028" y="3815699"/>
            <a:chExt cx="6820697" cy="2205853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" name="直接连接符 48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0" name="TextBox 49"/>
            <p:cNvSpPr txBox="1"/>
            <p:nvPr/>
          </p:nvSpPr>
          <p:spPr>
            <a:xfrm>
              <a:off x="1247065" y="3815699"/>
              <a:ext cx="1180744" cy="61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endParaRPr kumimoji="0" lang="zh-CN" altLang="en-US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75028" y="5189487"/>
              <a:ext cx="1252781" cy="61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(2)</a:t>
              </a:r>
              <a:endParaRPr kumimoji="0" lang="zh-CN" altLang="en-US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流程图: 联系 51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54" name="直接箭头连接符 53"/>
            <p:cNvCxnSpPr>
              <a:stCxn id="52" idx="5"/>
              <a:endCxn id="53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5" name="TextBox 54"/>
            <p:cNvSpPr txBox="1"/>
            <p:nvPr/>
          </p:nvSpPr>
          <p:spPr>
            <a:xfrm>
              <a:off x="6724589" y="5527455"/>
              <a:ext cx="1271136" cy="49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57" name="流程图: 联系 56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58" name="流程图: 联系 57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59" name="直接箭头连接符 58"/>
            <p:cNvCxnSpPr>
              <a:stCxn id="56" idx="5"/>
              <a:endCxn id="62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0" name="流程图: 联系 59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61" name="流程图: 联系 60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63" name="直接箭头连接符 62"/>
            <p:cNvCxnSpPr>
              <a:stCxn id="61" idx="7"/>
              <a:endCxn id="60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直接箭头连接符 63"/>
            <p:cNvCxnSpPr>
              <a:stCxn id="57" idx="7"/>
              <a:endCxn id="58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6" name="TextBox 65"/>
          <p:cNvSpPr txBox="1"/>
          <p:nvPr/>
        </p:nvSpPr>
        <p:spPr>
          <a:xfrm>
            <a:off x="813889" y="3941608"/>
            <a:ext cx="58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616" y="3933056"/>
            <a:ext cx="826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63688" y="3961113"/>
            <a:ext cx="88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83768" y="3941608"/>
            <a:ext cx="72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08768" y="5504170"/>
            <a:ext cx="120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28701" y="5504170"/>
            <a:ext cx="136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3890" y="5513932"/>
            <a:ext cx="88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35696" y="5504170"/>
            <a:ext cx="1395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529" y="3974817"/>
            <a:ext cx="56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3529" y="5504170"/>
            <a:ext cx="68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3419872" y="3395664"/>
            <a:ext cx="3620535" cy="2913656"/>
            <a:chOff x="4752479" y="2996952"/>
            <a:chExt cx="4265579" cy="343276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61953" y="5441478"/>
              <a:ext cx="2590606" cy="718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5568316" y="4914171"/>
              <a:ext cx="2584243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5568316" y="4386864"/>
              <a:ext cx="2584243" cy="3376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68316" y="3859557"/>
              <a:ext cx="259968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6100986" y="3381439"/>
              <a:ext cx="5365" cy="259349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6612711" y="3385294"/>
              <a:ext cx="10220" cy="25541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7142279" y="3400278"/>
              <a:ext cx="2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7663752" y="3400278"/>
              <a:ext cx="8204" cy="256829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5532106" y="5968573"/>
              <a:ext cx="2635899" cy="0"/>
            </a:xfrm>
            <a:prstGeom prst="line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561953" y="3337902"/>
              <a:ext cx="1" cy="2595384"/>
            </a:xfrm>
            <a:prstGeom prst="straightConnector1">
              <a:avLst/>
            </a:prstGeom>
            <a:ln cmpd="sng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32040" y="2996952"/>
              <a:ext cx="810729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(2)</a:t>
              </a:r>
              <a:endParaRPr lang="zh-CN" altLang="en-US" sz="2400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52557" y="5905780"/>
              <a:ext cx="865501" cy="5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400" i="1" kern="0" dirty="0">
                  <a:solidFill>
                    <a:sysClr val="windowText" lastClr="000000"/>
                  </a:solidFill>
                </a:rPr>
                <a:t>P</a:t>
              </a:r>
              <a:r>
                <a:rPr lang="en-US" altLang="zh-CN" sz="2400" kern="0" baseline="30000" dirty="0">
                  <a:solidFill>
                    <a:sysClr val="windowText" lastClr="000000"/>
                  </a:solidFill>
                </a:rPr>
                <a:t>(1)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837316" y="3584736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316" y="3584736"/>
                  <a:ext cx="673581" cy="5132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37316" y="5652021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316" y="5652021"/>
                  <a:ext cx="673582" cy="513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37316" y="5181288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316" y="5181288"/>
                  <a:ext cx="673582" cy="5132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752479" y="4649104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479" y="4649104"/>
                  <a:ext cx="673582" cy="51328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752479" y="4116920"/>
                  <a:ext cx="673581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479" y="4116920"/>
                  <a:ext cx="673581" cy="51328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0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203" y="5877272"/>
                  <a:ext cx="673582" cy="51328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258" y="5877272"/>
                  <a:ext cx="673582" cy="51328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16"/>
                <p:cNvSpPr txBox="1"/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93" y="5877272"/>
                  <a:ext cx="673582" cy="51328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3</m:t>
                        </m:r>
                      </m:oMath>
                    </m:oMathPara>
                  </a14:m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572" y="5877272"/>
                  <a:ext cx="673582" cy="5132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kern="0" dirty="0">
                            <a:solidFill>
                              <a:sysClr val="windowText" lastClr="0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000" kern="0" baseline="30000" dirty="0">
                            <a:solidFill>
                              <a:sysClr val="windowText" lastClr="000000"/>
                            </a:solidFill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altLang="zh-CN" sz="2000" kern="0" baseline="-25000" dirty="0">
                            <a:solidFill>
                              <a:sysClr val="windowText" lastClr="000000"/>
                            </a:solidFill>
                          </a:rPr>
                          <m:t>4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169" y="5877272"/>
                  <a:ext cx="673582" cy="51328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6071685" y="5425358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6083010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6061813" y="4394181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>
              <a:off x="6616353" y="4395625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>
              <a:off x="6602839" y="490582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>
              <a:off x="7145681" y="438561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6595985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>
            <a:xfrm>
              <a:off x="7137013" y="385081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>
            <a:xfrm flipV="1">
              <a:off x="6095942" y="544219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632948" y="5432562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095942" y="48878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632034" y="487672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6095942" y="4364863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634059" y="4351809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7141933" y="4373766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6620882" y="3830891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54457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7663751" y="3862790"/>
              <a:ext cx="0" cy="536011"/>
            </a:xfrm>
            <a:prstGeom prst="straightConnector1">
              <a:avLst/>
            </a:prstGeom>
            <a:ln cmpd="sng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流程图: 联系 80"/>
            <p:cNvSpPr/>
            <p:nvPr/>
          </p:nvSpPr>
          <p:spPr>
            <a:xfrm>
              <a:off x="6022303" y="5360108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6012256" y="481773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3" name="流程图: 联系 82"/>
            <p:cNvSpPr/>
            <p:nvPr/>
          </p:nvSpPr>
          <p:spPr>
            <a:xfrm>
              <a:off x="6012255" y="429869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6561761" y="537847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6548987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6552818" y="431004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6548986" y="378315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7078558" y="4814753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7078557" y="431004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7078556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7600029" y="4307062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7600029" y="3775507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5541983" y="5961602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>
            <a:xfrm>
              <a:off x="6093672" y="5951956"/>
              <a:ext cx="541026" cy="0"/>
            </a:xfrm>
            <a:prstGeom prst="line">
              <a:avLst/>
            </a:prstGeom>
            <a:noFill/>
            <a:ln w="508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</p:cxnSp>
        <p:sp>
          <p:nvSpPr>
            <p:cNvPr id="95" name="流程图: 联系 94"/>
            <p:cNvSpPr/>
            <p:nvPr/>
          </p:nvSpPr>
          <p:spPr>
            <a:xfrm>
              <a:off x="5497594" y="5905780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6" name="流程图: 联系 95"/>
            <p:cNvSpPr/>
            <p:nvPr/>
          </p:nvSpPr>
          <p:spPr>
            <a:xfrm>
              <a:off x="6025034" y="5891966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97" name="流程图: 联系 96"/>
            <p:cNvSpPr/>
            <p:nvPr/>
          </p:nvSpPr>
          <p:spPr>
            <a:xfrm>
              <a:off x="6548988" y="5891965"/>
              <a:ext cx="127446" cy="127446"/>
            </a:xfrm>
            <a:prstGeom prst="flowChartConnector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319311" y="4002901"/>
            <a:ext cx="1501161" cy="1990412"/>
            <a:chOff x="3648433" y="4423762"/>
            <a:chExt cx="1558415" cy="2066326"/>
          </a:xfrm>
        </p:grpSpPr>
        <p:sp>
          <p:nvSpPr>
            <p:cNvPr id="112" name="流程图: 联系 111"/>
            <p:cNvSpPr/>
            <p:nvPr/>
          </p:nvSpPr>
          <p:spPr>
            <a:xfrm>
              <a:off x="4104106" y="629585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3650737" y="6298737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3648657" y="582717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3648656" y="536452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3648433" y="4911904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4102995" y="4423762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5016319" y="4911060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4557471" y="5364888"/>
              <a:ext cx="190529" cy="191351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</p:grpSp>
      <p:cxnSp>
        <p:nvCxnSpPr>
          <p:cNvPr id="120" name="直接连接符 119"/>
          <p:cNvCxnSpPr>
            <a:stCxn id="113" idx="0"/>
            <a:endCxn id="114" idx="4"/>
          </p:cNvCxnSpPr>
          <p:nvPr/>
        </p:nvCxnSpPr>
        <p:spPr>
          <a:xfrm flipH="1" flipV="1">
            <a:off x="7411292" y="5539075"/>
            <a:ext cx="2003" cy="269917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3" name="直接连接符 122"/>
          <p:cNvCxnSpPr>
            <a:stCxn id="114" idx="0"/>
            <a:endCxn id="115" idx="4"/>
          </p:cNvCxnSpPr>
          <p:nvPr/>
        </p:nvCxnSpPr>
        <p:spPr>
          <a:xfrm flipH="1" flipV="1">
            <a:off x="7411291" y="5093426"/>
            <a:ext cx="1" cy="261328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6" name="直接连接符 125"/>
          <p:cNvCxnSpPr>
            <a:stCxn id="115" idx="0"/>
            <a:endCxn id="116" idx="4"/>
          </p:cNvCxnSpPr>
          <p:nvPr/>
        </p:nvCxnSpPr>
        <p:spPr>
          <a:xfrm flipH="1" flipV="1">
            <a:off x="7411076" y="4657430"/>
            <a:ext cx="215" cy="251675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29" name="直接连接符 128"/>
          <p:cNvCxnSpPr>
            <a:stCxn id="113" idx="6"/>
            <a:endCxn id="112" idx="2"/>
          </p:cNvCxnSpPr>
          <p:nvPr/>
        </p:nvCxnSpPr>
        <p:spPr>
          <a:xfrm flipV="1">
            <a:off x="7505059" y="5898379"/>
            <a:ext cx="253184" cy="2774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2" name="直接连接符 131"/>
          <p:cNvCxnSpPr>
            <a:stCxn id="112" idx="7"/>
            <a:endCxn id="119" idx="3"/>
          </p:cNvCxnSpPr>
          <p:nvPr/>
        </p:nvCxnSpPr>
        <p:spPr>
          <a:xfrm flipV="1">
            <a:off x="7914895" y="5066779"/>
            <a:ext cx="306934" cy="766432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5" name="直接连接符 134"/>
          <p:cNvCxnSpPr>
            <a:stCxn id="119" idx="7"/>
            <a:endCxn id="118" idx="3"/>
          </p:cNvCxnSpPr>
          <p:nvPr/>
        </p:nvCxnSpPr>
        <p:spPr>
          <a:xfrm flipV="1">
            <a:off x="8351604" y="4629624"/>
            <a:ext cx="312216" cy="306820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38" name="直接连接符 137"/>
          <p:cNvCxnSpPr>
            <a:stCxn id="116" idx="7"/>
            <a:endCxn id="117" idx="3"/>
          </p:cNvCxnSpPr>
          <p:nvPr/>
        </p:nvCxnSpPr>
        <p:spPr>
          <a:xfrm flipV="1">
            <a:off x="7475963" y="4160229"/>
            <a:ext cx="308087" cy="33987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1" name="直接连接符 140"/>
          <p:cNvCxnSpPr>
            <a:stCxn id="112" idx="0"/>
            <a:endCxn id="117" idx="4"/>
          </p:cNvCxnSpPr>
          <p:nvPr/>
        </p:nvCxnSpPr>
        <p:spPr>
          <a:xfrm flipH="1" flipV="1">
            <a:off x="7848938" y="4187222"/>
            <a:ext cx="1070" cy="161899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4" name="直接连接符 143"/>
          <p:cNvCxnSpPr>
            <a:stCxn id="116" idx="6"/>
            <a:endCxn id="118" idx="2"/>
          </p:cNvCxnSpPr>
          <p:nvPr/>
        </p:nvCxnSpPr>
        <p:spPr>
          <a:xfrm flipV="1">
            <a:off x="7502840" y="4564457"/>
            <a:ext cx="1134103" cy="813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p:cxnSp>
        <p:nvCxnSpPr>
          <p:cNvPr id="147" name="直接连接符 146"/>
          <p:cNvCxnSpPr>
            <a:stCxn id="115" idx="6"/>
            <a:endCxn id="119" idx="2"/>
          </p:cNvCxnSpPr>
          <p:nvPr/>
        </p:nvCxnSpPr>
        <p:spPr>
          <a:xfrm>
            <a:off x="7503055" y="5001266"/>
            <a:ext cx="691897" cy="346"/>
          </a:xfrm>
          <a:prstGeom prst="line">
            <a:avLst/>
          </a:prstGeom>
          <a:noFill/>
          <a:ln w="50800" cap="flat" cmpd="sng" algn="ctr">
            <a:solidFill>
              <a:schemeClr val="bg2">
                <a:lumMod val="50000"/>
              </a:schemeClr>
            </a:solidFill>
            <a:prstDash val="solid"/>
            <a:tailEnd type="arrow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/>
              <p:cNvSpPr/>
              <p:nvPr/>
            </p:nvSpPr>
            <p:spPr>
              <a:xfrm>
                <a:off x="4697418" y="3275692"/>
                <a:ext cx="1170726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𝐷𝑜𝑤𝑛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8" name="矩形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418" y="3275692"/>
                <a:ext cx="117072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/>
              <p:cNvSpPr/>
              <p:nvPr/>
            </p:nvSpPr>
            <p:spPr>
              <a:xfrm>
                <a:off x="7236296" y="3275692"/>
                <a:ext cx="1549720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𝐽𝐼</m:t>
                      </m:r>
                      <m:r>
                        <a:rPr lang="en-US" altLang="zh-CN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𝐷𝑜𝑤𝑛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9" name="矩形 2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275692"/>
                <a:ext cx="15497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/>
              <p:cNvSpPr/>
              <p:nvPr/>
            </p:nvSpPr>
            <p:spPr>
              <a:xfrm>
                <a:off x="1505043" y="3275692"/>
                <a:ext cx="518761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43" y="3275692"/>
                <a:ext cx="51876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任意多边形 64"/>
          <p:cNvSpPr/>
          <p:nvPr/>
        </p:nvSpPr>
        <p:spPr>
          <a:xfrm>
            <a:off x="7114780" y="3840368"/>
            <a:ext cx="1072441" cy="1794994"/>
          </a:xfrm>
          <a:custGeom>
            <a:avLst/>
            <a:gdLst>
              <a:gd name="connsiteX0" fmla="*/ 650363 w 1072441"/>
              <a:gd name="connsiteY0" fmla="*/ 60430 h 1918330"/>
              <a:gd name="connsiteX1" fmla="*/ 84306 w 1072441"/>
              <a:gd name="connsiteY1" fmla="*/ 684544 h 1918330"/>
              <a:gd name="connsiteX2" fmla="*/ 26249 w 1072441"/>
              <a:gd name="connsiteY2" fmla="*/ 1686030 h 1918330"/>
              <a:gd name="connsiteX3" fmla="*/ 316534 w 1072441"/>
              <a:gd name="connsiteY3" fmla="*/ 1918258 h 1918330"/>
              <a:gd name="connsiteX4" fmla="*/ 563277 w 1072441"/>
              <a:gd name="connsiteY4" fmla="*/ 1700544 h 1918330"/>
              <a:gd name="connsiteX5" fmla="*/ 577791 w 1072441"/>
              <a:gd name="connsiteY5" fmla="*/ 945801 h 1918330"/>
              <a:gd name="connsiteX6" fmla="*/ 1042249 w 1072441"/>
              <a:gd name="connsiteY6" fmla="*/ 379744 h 1918330"/>
              <a:gd name="connsiteX7" fmla="*/ 984191 w 1072441"/>
              <a:gd name="connsiteY7" fmla="*/ 60430 h 1918330"/>
              <a:gd name="connsiteX8" fmla="*/ 650363 w 1072441"/>
              <a:gd name="connsiteY8" fmla="*/ 60430 h 191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2441" h="1918330">
                <a:moveTo>
                  <a:pt x="650363" y="60430"/>
                </a:moveTo>
                <a:cubicBezTo>
                  <a:pt x="500382" y="164449"/>
                  <a:pt x="188325" y="413611"/>
                  <a:pt x="84306" y="684544"/>
                </a:cubicBezTo>
                <a:cubicBezTo>
                  <a:pt x="-19713" y="955477"/>
                  <a:pt x="-12456" y="1480411"/>
                  <a:pt x="26249" y="1686030"/>
                </a:cubicBezTo>
                <a:cubicBezTo>
                  <a:pt x="64954" y="1891649"/>
                  <a:pt x="227029" y="1915839"/>
                  <a:pt x="316534" y="1918258"/>
                </a:cubicBezTo>
                <a:cubicBezTo>
                  <a:pt x="406039" y="1920677"/>
                  <a:pt x="519734" y="1862620"/>
                  <a:pt x="563277" y="1700544"/>
                </a:cubicBezTo>
                <a:cubicBezTo>
                  <a:pt x="606820" y="1538468"/>
                  <a:pt x="497962" y="1165934"/>
                  <a:pt x="577791" y="945801"/>
                </a:cubicBezTo>
                <a:cubicBezTo>
                  <a:pt x="657620" y="725668"/>
                  <a:pt x="974516" y="527306"/>
                  <a:pt x="1042249" y="379744"/>
                </a:cubicBezTo>
                <a:cubicBezTo>
                  <a:pt x="1109982" y="232182"/>
                  <a:pt x="1051924" y="113649"/>
                  <a:pt x="984191" y="60430"/>
                </a:cubicBezTo>
                <a:cubicBezTo>
                  <a:pt x="916458" y="7211"/>
                  <a:pt x="800344" y="-43589"/>
                  <a:pt x="650363" y="60430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7169757" y="4289633"/>
            <a:ext cx="1824308" cy="1900816"/>
          </a:xfrm>
          <a:custGeom>
            <a:avLst/>
            <a:gdLst>
              <a:gd name="connsiteX0" fmla="*/ 218014 w 1824308"/>
              <a:gd name="connsiteY0" fmla="*/ 1456897 h 1900816"/>
              <a:gd name="connsiteX1" fmla="*/ 300 w 1824308"/>
              <a:gd name="connsiteY1" fmla="*/ 1631069 h 1900816"/>
              <a:gd name="connsiteX2" fmla="*/ 261557 w 1824308"/>
              <a:gd name="connsiteY2" fmla="*/ 1834269 h 1900816"/>
              <a:gd name="connsiteX3" fmla="*/ 769557 w 1824308"/>
              <a:gd name="connsiteY3" fmla="*/ 1819754 h 1900816"/>
              <a:gd name="connsiteX4" fmla="*/ 1263043 w 1824308"/>
              <a:gd name="connsiteY4" fmla="*/ 905354 h 1900816"/>
              <a:gd name="connsiteX5" fmla="*/ 1785557 w 1824308"/>
              <a:gd name="connsiteY5" fmla="*/ 411869 h 1900816"/>
              <a:gd name="connsiteX6" fmla="*/ 1742014 w 1824308"/>
              <a:gd name="connsiteY6" fmla="*/ 34497 h 1900816"/>
              <a:gd name="connsiteX7" fmla="*/ 1393672 w 1824308"/>
              <a:gd name="connsiteY7" fmla="*/ 78040 h 1900816"/>
              <a:gd name="connsiteX8" fmla="*/ 943729 w 1824308"/>
              <a:gd name="connsiteY8" fmla="*/ 571526 h 1900816"/>
              <a:gd name="connsiteX9" fmla="*/ 595386 w 1824308"/>
              <a:gd name="connsiteY9" fmla="*/ 1369812 h 1900816"/>
              <a:gd name="connsiteX10" fmla="*/ 218014 w 1824308"/>
              <a:gd name="connsiteY10" fmla="*/ 1456897 h 190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308" h="1900816">
                <a:moveTo>
                  <a:pt x="218014" y="1456897"/>
                </a:moveTo>
                <a:cubicBezTo>
                  <a:pt x="118833" y="1500440"/>
                  <a:pt x="-6957" y="1568174"/>
                  <a:pt x="300" y="1631069"/>
                </a:cubicBezTo>
                <a:cubicBezTo>
                  <a:pt x="7557" y="1693964"/>
                  <a:pt x="133347" y="1802821"/>
                  <a:pt x="261557" y="1834269"/>
                </a:cubicBezTo>
                <a:cubicBezTo>
                  <a:pt x="389767" y="1865717"/>
                  <a:pt x="602643" y="1974573"/>
                  <a:pt x="769557" y="1819754"/>
                </a:cubicBezTo>
                <a:cubicBezTo>
                  <a:pt x="936471" y="1664935"/>
                  <a:pt x="1093710" y="1140001"/>
                  <a:pt x="1263043" y="905354"/>
                </a:cubicBezTo>
                <a:cubicBezTo>
                  <a:pt x="1432376" y="670707"/>
                  <a:pt x="1705729" y="557012"/>
                  <a:pt x="1785557" y="411869"/>
                </a:cubicBezTo>
                <a:cubicBezTo>
                  <a:pt x="1865385" y="266726"/>
                  <a:pt x="1807328" y="90135"/>
                  <a:pt x="1742014" y="34497"/>
                </a:cubicBezTo>
                <a:cubicBezTo>
                  <a:pt x="1676700" y="-21141"/>
                  <a:pt x="1526719" y="-11465"/>
                  <a:pt x="1393672" y="78040"/>
                </a:cubicBezTo>
                <a:cubicBezTo>
                  <a:pt x="1260625" y="167545"/>
                  <a:pt x="1076777" y="356231"/>
                  <a:pt x="943729" y="571526"/>
                </a:cubicBezTo>
                <a:cubicBezTo>
                  <a:pt x="810681" y="786821"/>
                  <a:pt x="716338" y="1219831"/>
                  <a:pt x="595386" y="1369812"/>
                </a:cubicBezTo>
                <a:cubicBezTo>
                  <a:pt x="474434" y="1519793"/>
                  <a:pt x="317195" y="1413354"/>
                  <a:pt x="218014" y="1456897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31539" y="5378439"/>
            <a:ext cx="61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1" u="none" strike="noStrike" kern="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(1)</a:t>
            </a:r>
            <a:endParaRPr kumimoji="0" lang="zh-CN" altLang="en-US" b="1" u="none" strike="noStrike" kern="0" cap="none" spc="0" normalizeH="0" baseline="30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521685" y="426972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1" u="none" strike="noStrike" kern="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(2)</a:t>
            </a:r>
            <a:endParaRPr kumimoji="0" lang="zh-CN" altLang="en-US" sz="2400" b="1" u="none" strike="noStrike" kern="0" cap="none" spc="0" normalizeH="0" baseline="30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77" name="页脚占位符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260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 animBg="1"/>
      <p:bldP spid="65" grpId="0" animBg="1"/>
      <p:bldP spid="76" grpId="0" animBg="1"/>
      <p:bldP spid="124" grpId="0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Space-Time Diagram (STD)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intuitive illustration of the distributed computation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F162-1BB3-4B92-89D7-9C265B2295D8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319317" y="3479082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319317" y="4998505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1608473" y="3270295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endParaRPr kumimoji="0" lang="zh-CN" altLang="en-US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8473" y="4779469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</a:t>
            </a:r>
            <a:endParaRPr kumimoji="0" lang="zh-CN" altLang="en-US" sz="2400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85611" y="342024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300178" y="4930197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14" name="直接箭头连接符 13"/>
          <p:cNvCxnSpPr>
            <a:stCxn id="10" idx="5"/>
            <a:endCxn id="11" idx="1"/>
          </p:cNvCxnSpPr>
          <p:nvPr/>
        </p:nvCxnSpPr>
        <p:spPr>
          <a:xfrm>
            <a:off x="2999412" y="3534041"/>
            <a:ext cx="321537" cy="141692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6785398" y="5075892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3812374" y="342024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5236747" y="4931871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6295285" y="3410436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8553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0641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箭头连接符 25"/>
          <p:cNvCxnSpPr>
            <a:stCxn id="16" idx="5"/>
            <a:endCxn id="34" idx="1"/>
          </p:cNvCxnSpPr>
          <p:nvPr/>
        </p:nvCxnSpPr>
        <p:spPr>
          <a:xfrm>
            <a:off x="3926175" y="3534041"/>
            <a:ext cx="2011084" cy="141692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3552689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7891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60675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2889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4825959" y="342024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4155970" y="4929729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5916488" y="4930197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4577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784" y="300358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7" name="直接箭头连接符 36"/>
          <p:cNvCxnSpPr>
            <a:stCxn id="33" idx="7"/>
            <a:endCxn id="32" idx="3"/>
          </p:cNvCxnSpPr>
          <p:nvPr/>
        </p:nvCxnSpPr>
        <p:spPr>
          <a:xfrm flipV="1">
            <a:off x="4277033" y="3534041"/>
            <a:ext cx="568451" cy="141645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直接箭头连接符 37"/>
          <p:cNvCxnSpPr>
            <a:stCxn id="17" idx="7"/>
            <a:endCxn id="18" idx="3"/>
          </p:cNvCxnSpPr>
          <p:nvPr/>
        </p:nvCxnSpPr>
        <p:spPr>
          <a:xfrm flipV="1">
            <a:off x="5357810" y="3524237"/>
            <a:ext cx="957000" cy="1428405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TextBox 41"/>
          <p:cNvSpPr txBox="1"/>
          <p:nvPr/>
        </p:nvSpPr>
        <p:spPr>
          <a:xfrm>
            <a:off x="2742836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42959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178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06757" y="300358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7656" y="501981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8041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52566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6945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9927" y="501980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77019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Extension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total order of events </a:t>
            </a:r>
            <a:r>
              <a:rPr lang="en-US" altLang="zh-CN" sz="2000" b="0" dirty="0">
                <a:solidFill>
                  <a:srgbClr val="0070C0"/>
                </a:solidFill>
              </a:rPr>
              <a:t>[Schwarz@DC’94]</a:t>
            </a:r>
            <a:endParaRPr lang="zh-CN" altLang="en-US" b="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4DFD-BE19-436E-B37D-2EE31D50BA18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319317" y="3886816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319317" y="5142521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1608473" y="3678029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endParaRPr kumimoji="0" lang="zh-CN" altLang="en-US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8473" y="4923485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</a:t>
            </a:r>
            <a:endParaRPr kumimoji="0" lang="zh-CN" altLang="en-US" sz="2400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85611" y="3827974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300178" y="5074213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12" name="直接箭头连接符 11"/>
          <p:cNvCxnSpPr>
            <a:stCxn id="10" idx="5"/>
            <a:endCxn id="11" idx="1"/>
          </p:cNvCxnSpPr>
          <p:nvPr/>
        </p:nvCxnSpPr>
        <p:spPr>
          <a:xfrm>
            <a:off x="2999412" y="3941775"/>
            <a:ext cx="321537" cy="115320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6785398" y="5219908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812374" y="3827974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5236747" y="5075887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6295285" y="3818170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20" name="直接箭头连接符 19"/>
          <p:cNvCxnSpPr>
            <a:stCxn id="14" idx="5"/>
            <a:endCxn id="27" idx="1"/>
          </p:cNvCxnSpPr>
          <p:nvPr/>
        </p:nvCxnSpPr>
        <p:spPr>
          <a:xfrm>
            <a:off x="3926175" y="3941775"/>
            <a:ext cx="2011084" cy="115320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流程图: 联系 24"/>
          <p:cNvSpPr/>
          <p:nvPr/>
        </p:nvSpPr>
        <p:spPr>
          <a:xfrm>
            <a:off x="4825959" y="3827974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4155970" y="5073745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5916488" y="5074213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30" name="直接箭头连接符 29"/>
          <p:cNvCxnSpPr>
            <a:stCxn id="26" idx="7"/>
            <a:endCxn id="25" idx="3"/>
          </p:cNvCxnSpPr>
          <p:nvPr/>
        </p:nvCxnSpPr>
        <p:spPr>
          <a:xfrm flipV="1">
            <a:off x="4277033" y="3941775"/>
            <a:ext cx="568451" cy="1152741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直接箭头连接符 30"/>
          <p:cNvCxnSpPr>
            <a:stCxn id="15" idx="7"/>
            <a:endCxn id="16" idx="3"/>
          </p:cNvCxnSpPr>
          <p:nvPr/>
        </p:nvCxnSpPr>
        <p:spPr>
          <a:xfrm flipV="1">
            <a:off x="5357810" y="3931971"/>
            <a:ext cx="957000" cy="116468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742836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2959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178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6757" y="341131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8041" y="518913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2566" y="518913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9807" y="517989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49927" y="518913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21741" y="6018056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流程图: 联系 42"/>
          <p:cNvSpPr/>
          <p:nvPr/>
        </p:nvSpPr>
        <p:spPr>
          <a:xfrm>
            <a:off x="3302602" y="594974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45" name="流程图: 联系 44"/>
          <p:cNvSpPr/>
          <p:nvPr/>
        </p:nvSpPr>
        <p:spPr>
          <a:xfrm>
            <a:off x="5239171" y="595142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46" name="流程图: 联系 45"/>
          <p:cNvSpPr/>
          <p:nvPr/>
        </p:nvSpPr>
        <p:spPr>
          <a:xfrm>
            <a:off x="4158394" y="594928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47" name="流程图: 联系 46"/>
          <p:cNvSpPr/>
          <p:nvPr/>
        </p:nvSpPr>
        <p:spPr>
          <a:xfrm>
            <a:off x="5918912" y="594974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0465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54990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9369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52351" y="60393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流程图: 联系 51"/>
          <p:cNvSpPr/>
          <p:nvPr/>
        </p:nvSpPr>
        <p:spPr>
          <a:xfrm>
            <a:off x="2891335" y="595921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53" name="流程图: 联系 52"/>
          <p:cNvSpPr/>
          <p:nvPr/>
        </p:nvSpPr>
        <p:spPr>
          <a:xfrm>
            <a:off x="3818098" y="595921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54" name="流程图: 联系 53"/>
          <p:cNvSpPr/>
          <p:nvPr/>
        </p:nvSpPr>
        <p:spPr>
          <a:xfrm>
            <a:off x="6301009" y="594941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55" name="流程图: 联系 54"/>
          <p:cNvSpPr/>
          <p:nvPr/>
        </p:nvSpPr>
        <p:spPr>
          <a:xfrm>
            <a:off x="4831683" y="595921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48560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48683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3902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12481" y="6052473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316512" y="2920662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流程图: 联系 60"/>
          <p:cNvSpPr/>
          <p:nvPr/>
        </p:nvSpPr>
        <p:spPr>
          <a:xfrm>
            <a:off x="3297373" y="2853404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62" name="流程图: 联系 61"/>
          <p:cNvSpPr/>
          <p:nvPr/>
        </p:nvSpPr>
        <p:spPr>
          <a:xfrm>
            <a:off x="5233942" y="285507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63" name="流程图: 联系 62"/>
          <p:cNvSpPr/>
          <p:nvPr/>
        </p:nvSpPr>
        <p:spPr>
          <a:xfrm>
            <a:off x="4153165" y="2852936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64" name="流程图: 联系 63"/>
          <p:cNvSpPr/>
          <p:nvPr/>
        </p:nvSpPr>
        <p:spPr>
          <a:xfrm>
            <a:off x="5913683" y="2853404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1486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6144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14140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12481" y="251171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69" name="流程图: 联系 68"/>
          <p:cNvSpPr/>
          <p:nvPr/>
        </p:nvSpPr>
        <p:spPr>
          <a:xfrm>
            <a:off x="2886106" y="286287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70" name="流程图: 联系 69"/>
          <p:cNvSpPr/>
          <p:nvPr/>
        </p:nvSpPr>
        <p:spPr>
          <a:xfrm>
            <a:off x="3812869" y="286287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71" name="流程图: 联系 70"/>
          <p:cNvSpPr/>
          <p:nvPr/>
        </p:nvSpPr>
        <p:spPr>
          <a:xfrm>
            <a:off x="6295780" y="2853069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72" name="流程图: 联系 71"/>
          <p:cNvSpPr/>
          <p:nvPr/>
        </p:nvSpPr>
        <p:spPr>
          <a:xfrm>
            <a:off x="4826454" y="286287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3331" y="252483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21193" y="251145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49019" y="252483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98724" y="252483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e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8" name="直接连接符 77"/>
          <p:cNvCxnSpPr>
            <a:stCxn id="52" idx="0"/>
            <a:endCxn id="10" idx="4"/>
          </p:cNvCxnSpPr>
          <p:nvPr/>
        </p:nvCxnSpPr>
        <p:spPr>
          <a:xfrm flipH="1" flipV="1">
            <a:off x="2952274" y="3961300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3" idx="0"/>
            <a:endCxn id="11" idx="4"/>
          </p:cNvCxnSpPr>
          <p:nvPr/>
        </p:nvCxnSpPr>
        <p:spPr>
          <a:xfrm flipH="1" flipV="1">
            <a:off x="3371095" y="5216047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3" idx="0"/>
            <a:endCxn id="14" idx="4"/>
          </p:cNvCxnSpPr>
          <p:nvPr/>
        </p:nvCxnSpPr>
        <p:spPr>
          <a:xfrm flipH="1" flipV="1">
            <a:off x="3879037" y="3961300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6" idx="0"/>
            <a:endCxn id="26" idx="4"/>
          </p:cNvCxnSpPr>
          <p:nvPr/>
        </p:nvCxnSpPr>
        <p:spPr>
          <a:xfrm flipH="1" flipV="1">
            <a:off x="4226887" y="5215579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55" idx="0"/>
            <a:endCxn id="25" idx="4"/>
          </p:cNvCxnSpPr>
          <p:nvPr/>
        </p:nvCxnSpPr>
        <p:spPr>
          <a:xfrm flipH="1" flipV="1">
            <a:off x="4892622" y="3961300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4" idx="0"/>
            <a:endCxn id="16" idx="4"/>
          </p:cNvCxnSpPr>
          <p:nvPr/>
        </p:nvCxnSpPr>
        <p:spPr>
          <a:xfrm flipH="1" flipV="1">
            <a:off x="6361948" y="3951496"/>
            <a:ext cx="5724" cy="1997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47" idx="0"/>
            <a:endCxn id="27" idx="4"/>
          </p:cNvCxnSpPr>
          <p:nvPr/>
        </p:nvCxnSpPr>
        <p:spPr>
          <a:xfrm flipH="1" flipV="1">
            <a:off x="5987405" y="5216047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45" idx="0"/>
            <a:endCxn id="15" idx="4"/>
          </p:cNvCxnSpPr>
          <p:nvPr/>
        </p:nvCxnSpPr>
        <p:spPr>
          <a:xfrm flipH="1" flipV="1">
            <a:off x="5307664" y="5217721"/>
            <a:ext cx="2424" cy="733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69" idx="4"/>
            <a:endCxn id="10" idx="0"/>
          </p:cNvCxnSpPr>
          <p:nvPr/>
        </p:nvCxnSpPr>
        <p:spPr>
          <a:xfrm flipH="1">
            <a:off x="2952274" y="2996199"/>
            <a:ext cx="495" cy="8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61" idx="4"/>
            <a:endCxn id="11" idx="0"/>
          </p:cNvCxnSpPr>
          <p:nvPr/>
        </p:nvCxnSpPr>
        <p:spPr>
          <a:xfrm>
            <a:off x="3368290" y="2995238"/>
            <a:ext cx="2805" cy="20789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63" idx="4"/>
            <a:endCxn id="14" idx="0"/>
          </p:cNvCxnSpPr>
          <p:nvPr/>
        </p:nvCxnSpPr>
        <p:spPr>
          <a:xfrm flipH="1">
            <a:off x="3879037" y="2994770"/>
            <a:ext cx="345045" cy="8332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70" idx="4"/>
            <a:endCxn id="26" idx="0"/>
          </p:cNvCxnSpPr>
          <p:nvPr/>
        </p:nvCxnSpPr>
        <p:spPr>
          <a:xfrm>
            <a:off x="3879532" y="2996199"/>
            <a:ext cx="347355" cy="207754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62" idx="4"/>
            <a:endCxn id="25" idx="0"/>
          </p:cNvCxnSpPr>
          <p:nvPr/>
        </p:nvCxnSpPr>
        <p:spPr>
          <a:xfrm flipH="1">
            <a:off x="4892622" y="2996912"/>
            <a:ext cx="412237" cy="8310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2" idx="4"/>
            <a:endCxn id="15" idx="0"/>
          </p:cNvCxnSpPr>
          <p:nvPr/>
        </p:nvCxnSpPr>
        <p:spPr>
          <a:xfrm>
            <a:off x="4893117" y="2996199"/>
            <a:ext cx="414547" cy="20796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1" idx="4"/>
            <a:endCxn id="27" idx="0"/>
          </p:cNvCxnSpPr>
          <p:nvPr/>
        </p:nvCxnSpPr>
        <p:spPr>
          <a:xfrm flipH="1">
            <a:off x="5987405" y="2986395"/>
            <a:ext cx="375038" cy="20878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4" idx="4"/>
            <a:endCxn id="16" idx="0"/>
          </p:cNvCxnSpPr>
          <p:nvPr/>
        </p:nvCxnSpPr>
        <p:spPr>
          <a:xfrm>
            <a:off x="5984600" y="2995238"/>
            <a:ext cx="377348" cy="8229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5" y="2639023"/>
            <a:ext cx="638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4" y="5728295"/>
            <a:ext cx="638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5158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Meaningful Snapshots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Snapshots over the </a:t>
                </a:r>
                <a:r>
                  <a:rPr lang="en-US" altLang="zh-CN" dirty="0" err="1"/>
                  <a:t>Poset</a:t>
                </a:r>
                <a:r>
                  <a:rPr lang="en-US" altLang="zh-CN" dirty="0"/>
                  <a:t> of events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,→&gt;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Cuts</a:t>
                </a:r>
              </a:p>
              <a:p>
                <a:pPr lvl="1"/>
                <a:r>
                  <a:rPr lang="en-US" altLang="zh-CN" dirty="0"/>
                  <a:t>Relations among cuts</a:t>
                </a:r>
              </a:p>
              <a:p>
                <a:pPr lvl="2"/>
                <a:endParaRPr lang="en-US" altLang="zh-CN" dirty="0"/>
              </a:p>
              <a:p>
                <a:r>
                  <a:rPr lang="en-US" altLang="zh-CN" dirty="0"/>
                  <a:t>Snapshots over the </a:t>
                </a:r>
                <a:r>
                  <a:rPr lang="en-US" altLang="zh-CN" dirty="0" err="1"/>
                  <a:t>Poset</a:t>
                </a:r>
                <a:r>
                  <a:rPr lang="en-US" altLang="zh-CN" dirty="0"/>
                  <a:t> of states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,→&gt;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Consistent global states (CGSs)</a:t>
                </a:r>
              </a:p>
              <a:p>
                <a:pPr lvl="1"/>
                <a:r>
                  <a:rPr lang="en-US" altLang="zh-CN" dirty="0"/>
                  <a:t>Relations among CGSs</a:t>
                </a:r>
              </a:p>
              <a:p>
                <a:pPr lvl="2"/>
                <a:endParaRPr lang="en-US" altLang="zh-CN" dirty="0"/>
              </a:p>
              <a:p>
                <a:r>
                  <a:rPr lang="en-US" altLang="zh-CN" dirty="0"/>
                  <a:t>Relations among cuts and CGSs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244A-D202-4861-8468-549C70A098AF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83059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Snapshots over the trace of events</a:t>
                </a:r>
              </a:p>
              <a:p>
                <a:r>
                  <a:rPr lang="en-US" altLang="zh-CN" dirty="0"/>
                  <a:t>Distributed computation: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, →</m:t>
                    </m:r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Cut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[Schwarz@DC’94]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5202-F7A5-4B74-AFAB-939D2C02A8BB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1547664" y="3820978"/>
            <a:ext cx="6009823" cy="2344326"/>
            <a:chOff x="1547664" y="3573016"/>
            <a:chExt cx="6009823" cy="2344326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直接连接符 51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3" name="TextBox 52"/>
            <p:cNvSpPr txBox="1"/>
            <p:nvPr/>
          </p:nvSpPr>
          <p:spPr>
            <a:xfrm>
              <a:off x="1547664" y="3839728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endParaRPr kumimoji="0" lang="zh-CN" altLang="en-US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7664" y="5231032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(2)</a:t>
              </a:r>
              <a:endParaRPr kumimoji="0" lang="zh-CN" altLang="en-US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59" name="直接箭头连接符 58"/>
            <p:cNvCxnSpPr>
              <a:stCxn id="55" idx="5"/>
              <a:endCxn id="56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0" name="TextBox 59"/>
            <p:cNvSpPr txBox="1"/>
            <p:nvPr/>
          </p:nvSpPr>
          <p:spPr>
            <a:xfrm>
              <a:off x="6724589" y="5527455"/>
              <a:ext cx="83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流程图: 联系 60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71" name="直接箭头连接符 70"/>
            <p:cNvCxnSpPr>
              <a:stCxn id="61" idx="5"/>
              <a:endCxn id="79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7" name="流程图: 联系 76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78" name="流程图: 联系 77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79" name="流程图: 联系 78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82" name="直接箭头连接符 81"/>
            <p:cNvCxnSpPr>
              <a:stCxn id="78" idx="7"/>
              <a:endCxn id="77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直接箭头连接符 82"/>
            <p:cNvCxnSpPr>
              <a:stCxn id="62" idx="7"/>
              <a:endCxn id="63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7" name="TextBox 86"/>
            <p:cNvSpPr txBox="1"/>
            <p:nvPr/>
          </p:nvSpPr>
          <p:spPr>
            <a:xfrm>
              <a:off x="268202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82150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7369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45948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37232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91757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056136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89118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0" name="任意多边形 99"/>
          <p:cNvSpPr/>
          <p:nvPr/>
        </p:nvSpPr>
        <p:spPr>
          <a:xfrm>
            <a:off x="2231571" y="3731391"/>
            <a:ext cx="4604658" cy="2340428"/>
          </a:xfrm>
          <a:custGeom>
            <a:avLst/>
            <a:gdLst>
              <a:gd name="connsiteX0" fmla="*/ 0 w 4604658"/>
              <a:gd name="connsiteY0" fmla="*/ 0 h 2340428"/>
              <a:gd name="connsiteX1" fmla="*/ 10886 w 4604658"/>
              <a:gd name="connsiteY1" fmla="*/ 2340428 h 2340428"/>
              <a:gd name="connsiteX2" fmla="*/ 2307772 w 4604658"/>
              <a:gd name="connsiteY2" fmla="*/ 2340428 h 2340428"/>
              <a:gd name="connsiteX3" fmla="*/ 2656115 w 4604658"/>
              <a:gd name="connsiteY3" fmla="*/ 1926771 h 2340428"/>
              <a:gd name="connsiteX4" fmla="*/ 3004458 w 4604658"/>
              <a:gd name="connsiteY4" fmla="*/ 1578428 h 2340428"/>
              <a:gd name="connsiteX5" fmla="*/ 3298372 w 4604658"/>
              <a:gd name="connsiteY5" fmla="*/ 1360714 h 2340428"/>
              <a:gd name="connsiteX6" fmla="*/ 3537858 w 4604658"/>
              <a:gd name="connsiteY6" fmla="*/ 1197428 h 2340428"/>
              <a:gd name="connsiteX7" fmla="*/ 3820886 w 4604658"/>
              <a:gd name="connsiteY7" fmla="*/ 1012371 h 2340428"/>
              <a:gd name="connsiteX8" fmla="*/ 3962400 w 4604658"/>
              <a:gd name="connsiteY8" fmla="*/ 925285 h 2340428"/>
              <a:gd name="connsiteX9" fmla="*/ 4114800 w 4604658"/>
              <a:gd name="connsiteY9" fmla="*/ 772885 h 2340428"/>
              <a:gd name="connsiteX10" fmla="*/ 4256315 w 4604658"/>
              <a:gd name="connsiteY10" fmla="*/ 620485 h 2340428"/>
              <a:gd name="connsiteX11" fmla="*/ 4332515 w 4604658"/>
              <a:gd name="connsiteY11" fmla="*/ 500742 h 2340428"/>
              <a:gd name="connsiteX12" fmla="*/ 4452258 w 4604658"/>
              <a:gd name="connsiteY12" fmla="*/ 304800 h 2340428"/>
              <a:gd name="connsiteX13" fmla="*/ 4604658 w 4604658"/>
              <a:gd name="connsiteY13" fmla="*/ 0 h 2340428"/>
              <a:gd name="connsiteX14" fmla="*/ 0 w 4604658"/>
              <a:gd name="connsiteY14" fmla="*/ 0 h 23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04658" h="2340428">
                <a:moveTo>
                  <a:pt x="0" y="0"/>
                </a:moveTo>
                <a:cubicBezTo>
                  <a:pt x="3629" y="780143"/>
                  <a:pt x="7257" y="1560285"/>
                  <a:pt x="10886" y="2340428"/>
                </a:cubicBezTo>
                <a:lnTo>
                  <a:pt x="2307772" y="2340428"/>
                </a:lnTo>
                <a:lnTo>
                  <a:pt x="2656115" y="1926771"/>
                </a:lnTo>
                <a:lnTo>
                  <a:pt x="3004458" y="1578428"/>
                </a:lnTo>
                <a:lnTo>
                  <a:pt x="3298372" y="1360714"/>
                </a:lnTo>
                <a:lnTo>
                  <a:pt x="3537858" y="1197428"/>
                </a:lnTo>
                <a:lnTo>
                  <a:pt x="3820886" y="1012371"/>
                </a:lnTo>
                <a:lnTo>
                  <a:pt x="3962400" y="925285"/>
                </a:lnTo>
                <a:lnTo>
                  <a:pt x="4114800" y="772885"/>
                </a:lnTo>
                <a:lnTo>
                  <a:pt x="4256315" y="620485"/>
                </a:lnTo>
                <a:lnTo>
                  <a:pt x="4332515" y="500742"/>
                </a:lnTo>
                <a:lnTo>
                  <a:pt x="4452258" y="304800"/>
                </a:lnTo>
                <a:lnTo>
                  <a:pt x="46046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>
            <a:off x="4539343" y="3720505"/>
            <a:ext cx="2307771" cy="2351314"/>
          </a:xfrm>
          <a:custGeom>
            <a:avLst/>
            <a:gdLst>
              <a:gd name="connsiteX0" fmla="*/ 2307771 w 2307771"/>
              <a:gd name="connsiteY0" fmla="*/ 0 h 2351314"/>
              <a:gd name="connsiteX1" fmla="*/ 2057400 w 2307771"/>
              <a:gd name="connsiteY1" fmla="*/ 468086 h 2351314"/>
              <a:gd name="connsiteX2" fmla="*/ 1643743 w 2307771"/>
              <a:gd name="connsiteY2" fmla="*/ 936171 h 2351314"/>
              <a:gd name="connsiteX3" fmla="*/ 718457 w 2307771"/>
              <a:gd name="connsiteY3" fmla="*/ 1578428 h 2351314"/>
              <a:gd name="connsiteX4" fmla="*/ 0 w 2307771"/>
              <a:gd name="connsiteY4" fmla="*/ 2351314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771" h="2351314">
                <a:moveTo>
                  <a:pt x="2307771" y="0"/>
                </a:moveTo>
                <a:cubicBezTo>
                  <a:pt x="2237921" y="156029"/>
                  <a:pt x="2168071" y="312058"/>
                  <a:pt x="2057400" y="468086"/>
                </a:cubicBezTo>
                <a:cubicBezTo>
                  <a:pt x="1946729" y="624114"/>
                  <a:pt x="1866900" y="751114"/>
                  <a:pt x="1643743" y="936171"/>
                </a:cubicBezTo>
                <a:cubicBezTo>
                  <a:pt x="1420586" y="1121228"/>
                  <a:pt x="992414" y="1342571"/>
                  <a:pt x="718457" y="1578428"/>
                </a:cubicBezTo>
                <a:cubicBezTo>
                  <a:pt x="444500" y="1814285"/>
                  <a:pt x="0" y="2351314"/>
                  <a:pt x="0" y="2351314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>
            <a:off x="2242457" y="3742276"/>
            <a:ext cx="1502229" cy="2329543"/>
          </a:xfrm>
          <a:custGeom>
            <a:avLst/>
            <a:gdLst>
              <a:gd name="connsiteX0" fmla="*/ 0 w 1502229"/>
              <a:gd name="connsiteY0" fmla="*/ 10886 h 2329543"/>
              <a:gd name="connsiteX1" fmla="*/ 10886 w 1502229"/>
              <a:gd name="connsiteY1" fmla="*/ 2329543 h 2329543"/>
              <a:gd name="connsiteX2" fmla="*/ 1502229 w 1502229"/>
              <a:gd name="connsiteY2" fmla="*/ 2329543 h 2329543"/>
              <a:gd name="connsiteX3" fmla="*/ 1426029 w 1502229"/>
              <a:gd name="connsiteY3" fmla="*/ 1730829 h 2329543"/>
              <a:gd name="connsiteX4" fmla="*/ 1338943 w 1502229"/>
              <a:gd name="connsiteY4" fmla="*/ 1197429 h 2329543"/>
              <a:gd name="connsiteX5" fmla="*/ 1143000 w 1502229"/>
              <a:gd name="connsiteY5" fmla="*/ 446315 h 2329543"/>
              <a:gd name="connsiteX6" fmla="*/ 979714 w 1502229"/>
              <a:gd name="connsiteY6" fmla="*/ 0 h 2329543"/>
              <a:gd name="connsiteX7" fmla="*/ 0 w 1502229"/>
              <a:gd name="connsiteY7" fmla="*/ 10886 h 23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229" h="2329543">
                <a:moveTo>
                  <a:pt x="0" y="10886"/>
                </a:moveTo>
                <a:cubicBezTo>
                  <a:pt x="3629" y="783772"/>
                  <a:pt x="7257" y="1556657"/>
                  <a:pt x="10886" y="2329543"/>
                </a:cubicBezTo>
                <a:lnTo>
                  <a:pt x="1502229" y="2329543"/>
                </a:lnTo>
                <a:lnTo>
                  <a:pt x="1426029" y="1730829"/>
                </a:lnTo>
                <a:lnTo>
                  <a:pt x="1338943" y="1197429"/>
                </a:lnTo>
                <a:lnTo>
                  <a:pt x="1143000" y="446315"/>
                </a:lnTo>
                <a:lnTo>
                  <a:pt x="979714" y="0"/>
                </a:lnTo>
                <a:lnTo>
                  <a:pt x="0" y="1088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3211286" y="3720505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5025820" y="5549170"/>
            <a:ext cx="437520" cy="311405"/>
          </a:xfrm>
          <a:prstGeom prst="ellipse">
            <a:avLst/>
          </a:pr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 descr="D:\快盘\sharebox\csyuhuang@gmail.com\YilingYang\temp\draft材料\pictures\cancel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89" y="3204588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快盘\sharebox\csyuhuang@gmail.com\YilingYang\temp\draft材料\pictures\check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1" y="3204588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5874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97" grpId="0" animBg="1"/>
      <p:bldP spid="97" grpId="1" animBg="1"/>
      <p:bldP spid="98" grpId="0" animBg="1"/>
      <p:bldP spid="96" grpId="0" animBg="1"/>
      <p:bldP spid="101" grpId="0" animBg="1"/>
      <p:bldP spid="10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inclusion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altLang="zh-CN" dirty="0"/>
                  <a:t>) partial relation</a:t>
                </a:r>
              </a:p>
              <a:p>
                <a:r>
                  <a:rPr lang="en-US" altLang="zh-CN" dirty="0">
                    <a:ea typeface="Cambria Math"/>
                  </a:rPr>
                  <a:t>The </a:t>
                </a:r>
                <a:r>
                  <a:rPr lang="en-US" altLang="zh-CN" dirty="0" err="1">
                    <a:ea typeface="Cambria Math"/>
                  </a:rPr>
                  <a:t>inf</a:t>
                </a:r>
                <a:r>
                  <a:rPr lang="en-US" altLang="zh-CN" i="1" dirty="0">
                    <a:ea typeface="Cambria Math"/>
                  </a:rPr>
                  <a:t> </a:t>
                </a:r>
                <a:r>
                  <a:rPr lang="en-US" altLang="zh-CN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⨅</m:t>
                    </m:r>
                  </m:oMath>
                </a14:m>
                <a:r>
                  <a:rPr lang="en-US" altLang="zh-CN" dirty="0">
                    <a:ea typeface="Cambria Math"/>
                  </a:rPr>
                  <a:t>) and sup</a:t>
                </a:r>
                <a:r>
                  <a:rPr lang="en-US" altLang="zh-CN" i="1" dirty="0">
                    <a:ea typeface="Cambria Math"/>
                  </a:rPr>
                  <a:t> </a:t>
                </a:r>
                <a:r>
                  <a:rPr lang="en-US" altLang="zh-CN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⨆</m:t>
                    </m:r>
                  </m:oMath>
                </a14:m>
                <a:r>
                  <a:rPr lang="en-US" altLang="zh-CN" dirty="0">
                    <a:ea typeface="Cambria Math"/>
                  </a:rPr>
                  <a:t>) </a:t>
                </a:r>
                <a:r>
                  <a:rPr lang="en-US" altLang="zh-CN" dirty="0"/>
                  <a:t>relation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[Gratzer’03, Mittal@DC’05]</a:t>
                </a:r>
                <a:endParaRPr lang="en-US" altLang="zh-CN" b="0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/>
                  <a:t>Interval of cuts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[Chase@DC’98, Dumais@TPDS’02]</a:t>
                </a:r>
                <a:endParaRPr lang="en-US" altLang="zh-CN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任意多边形 37"/>
          <p:cNvSpPr/>
          <p:nvPr/>
        </p:nvSpPr>
        <p:spPr>
          <a:xfrm>
            <a:off x="2270420" y="3980653"/>
            <a:ext cx="3309258" cy="2318657"/>
          </a:xfrm>
          <a:custGeom>
            <a:avLst/>
            <a:gdLst>
              <a:gd name="connsiteX0" fmla="*/ 0 w 3309258"/>
              <a:gd name="connsiteY0" fmla="*/ 0 h 2318657"/>
              <a:gd name="connsiteX1" fmla="*/ 3309258 w 3309258"/>
              <a:gd name="connsiteY1" fmla="*/ 0 h 2318657"/>
              <a:gd name="connsiteX2" fmla="*/ 3145972 w 3309258"/>
              <a:gd name="connsiteY2" fmla="*/ 555171 h 2318657"/>
              <a:gd name="connsiteX3" fmla="*/ 2525486 w 3309258"/>
              <a:gd name="connsiteY3" fmla="*/ 1937657 h 2318657"/>
              <a:gd name="connsiteX4" fmla="*/ 2383972 w 3309258"/>
              <a:gd name="connsiteY4" fmla="*/ 2318657 h 2318657"/>
              <a:gd name="connsiteX5" fmla="*/ 32658 w 3309258"/>
              <a:gd name="connsiteY5" fmla="*/ 2318657 h 2318657"/>
              <a:gd name="connsiteX6" fmla="*/ 0 w 3309258"/>
              <a:gd name="connsiteY6" fmla="*/ 0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9258" h="2318657">
                <a:moveTo>
                  <a:pt x="0" y="0"/>
                </a:moveTo>
                <a:lnTo>
                  <a:pt x="3309258" y="0"/>
                </a:lnTo>
                <a:lnTo>
                  <a:pt x="3145972" y="555171"/>
                </a:lnTo>
                <a:lnTo>
                  <a:pt x="2525486" y="1937657"/>
                </a:lnTo>
                <a:lnTo>
                  <a:pt x="2383972" y="2318657"/>
                </a:lnTo>
                <a:lnTo>
                  <a:pt x="32658" y="2318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among Cuts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CEB5-FA51-48B5-832F-9C757100DCB0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86513" y="4067831"/>
            <a:ext cx="6009823" cy="2344326"/>
            <a:chOff x="1547664" y="3573016"/>
            <a:chExt cx="6009823" cy="234432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直接连接符 7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TextBox 8"/>
            <p:cNvSpPr txBox="1"/>
            <p:nvPr/>
          </p:nvSpPr>
          <p:spPr>
            <a:xfrm>
              <a:off x="1547664" y="3839728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endParaRPr kumimoji="0" lang="zh-CN" altLang="en-US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7664" y="5231032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(2)</a:t>
              </a:r>
              <a:endParaRPr kumimoji="0" lang="zh-CN" altLang="en-US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13" name="直接箭头连接符 12"/>
            <p:cNvCxnSpPr>
              <a:stCxn id="11" idx="5"/>
              <a:endCxn id="12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6724589" y="5527455"/>
              <a:ext cx="83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18" name="直接箭头连接符 17"/>
            <p:cNvCxnSpPr>
              <a:stCxn id="15" idx="5"/>
              <a:endCxn id="21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9" name="流程图: 联系 18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22" name="直接箭头连接符 21"/>
            <p:cNvCxnSpPr>
              <a:stCxn id="20" idx="7"/>
              <a:endCxn id="19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直接箭头连接符 22"/>
            <p:cNvCxnSpPr>
              <a:stCxn id="16" idx="7"/>
              <a:endCxn id="17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268202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2150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87369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5948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7232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1757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6136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9118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2281306" y="3989129"/>
            <a:ext cx="1502229" cy="2329543"/>
          </a:xfrm>
          <a:custGeom>
            <a:avLst/>
            <a:gdLst>
              <a:gd name="connsiteX0" fmla="*/ 0 w 1502229"/>
              <a:gd name="connsiteY0" fmla="*/ 10886 h 2329543"/>
              <a:gd name="connsiteX1" fmla="*/ 10886 w 1502229"/>
              <a:gd name="connsiteY1" fmla="*/ 2329543 h 2329543"/>
              <a:gd name="connsiteX2" fmla="*/ 1502229 w 1502229"/>
              <a:gd name="connsiteY2" fmla="*/ 2329543 h 2329543"/>
              <a:gd name="connsiteX3" fmla="*/ 1426029 w 1502229"/>
              <a:gd name="connsiteY3" fmla="*/ 1730829 h 2329543"/>
              <a:gd name="connsiteX4" fmla="*/ 1338943 w 1502229"/>
              <a:gd name="connsiteY4" fmla="*/ 1197429 h 2329543"/>
              <a:gd name="connsiteX5" fmla="*/ 1143000 w 1502229"/>
              <a:gd name="connsiteY5" fmla="*/ 446315 h 2329543"/>
              <a:gd name="connsiteX6" fmla="*/ 979714 w 1502229"/>
              <a:gd name="connsiteY6" fmla="*/ 0 h 2329543"/>
              <a:gd name="connsiteX7" fmla="*/ 0 w 1502229"/>
              <a:gd name="connsiteY7" fmla="*/ 10886 h 23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229" h="2329543">
                <a:moveTo>
                  <a:pt x="0" y="10886"/>
                </a:moveTo>
                <a:cubicBezTo>
                  <a:pt x="3629" y="783772"/>
                  <a:pt x="7257" y="1556657"/>
                  <a:pt x="10886" y="2329543"/>
                </a:cubicBezTo>
                <a:lnTo>
                  <a:pt x="1502229" y="2329543"/>
                </a:lnTo>
                <a:lnTo>
                  <a:pt x="1426029" y="1730829"/>
                </a:lnTo>
                <a:lnTo>
                  <a:pt x="1338943" y="1197429"/>
                </a:lnTo>
                <a:lnTo>
                  <a:pt x="1143000" y="446315"/>
                </a:lnTo>
                <a:lnTo>
                  <a:pt x="979714" y="0"/>
                </a:lnTo>
                <a:lnTo>
                  <a:pt x="0" y="1088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57575" y="3504070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75" y="3504070"/>
                <a:ext cx="56342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05517" y="3527464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517" y="3527464"/>
                <a:ext cx="57054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04965" y="3513917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65" y="3513917"/>
                <a:ext cx="57054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任意多边形 46"/>
          <p:cNvSpPr/>
          <p:nvPr/>
        </p:nvSpPr>
        <p:spPr>
          <a:xfrm>
            <a:off x="2281306" y="3979101"/>
            <a:ext cx="2786743" cy="2307771"/>
          </a:xfrm>
          <a:custGeom>
            <a:avLst/>
            <a:gdLst>
              <a:gd name="connsiteX0" fmla="*/ 1828800 w 2786743"/>
              <a:gd name="connsiteY0" fmla="*/ 0 h 2307771"/>
              <a:gd name="connsiteX1" fmla="*/ 1937657 w 2786743"/>
              <a:gd name="connsiteY1" fmla="*/ 283028 h 2307771"/>
              <a:gd name="connsiteX2" fmla="*/ 2100943 w 2786743"/>
              <a:gd name="connsiteY2" fmla="*/ 609600 h 2307771"/>
              <a:gd name="connsiteX3" fmla="*/ 2351314 w 2786743"/>
              <a:gd name="connsiteY3" fmla="*/ 903514 h 2307771"/>
              <a:gd name="connsiteX4" fmla="*/ 2786743 w 2786743"/>
              <a:gd name="connsiteY4" fmla="*/ 1360714 h 2307771"/>
              <a:gd name="connsiteX5" fmla="*/ 2362200 w 2786743"/>
              <a:gd name="connsiteY5" fmla="*/ 2296885 h 2307771"/>
              <a:gd name="connsiteX6" fmla="*/ 21772 w 2786743"/>
              <a:gd name="connsiteY6" fmla="*/ 2307771 h 2307771"/>
              <a:gd name="connsiteX7" fmla="*/ 0 w 2786743"/>
              <a:gd name="connsiteY7" fmla="*/ 21771 h 2307771"/>
              <a:gd name="connsiteX8" fmla="*/ 1828800 w 2786743"/>
              <a:gd name="connsiteY8" fmla="*/ 0 h 230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743" h="2307771">
                <a:moveTo>
                  <a:pt x="1828800" y="0"/>
                </a:moveTo>
                <a:lnTo>
                  <a:pt x="1937657" y="283028"/>
                </a:lnTo>
                <a:lnTo>
                  <a:pt x="2100943" y="609600"/>
                </a:lnTo>
                <a:lnTo>
                  <a:pt x="2351314" y="903514"/>
                </a:lnTo>
                <a:lnTo>
                  <a:pt x="2786743" y="1360714"/>
                </a:lnTo>
                <a:lnTo>
                  <a:pt x="2362200" y="2296885"/>
                </a:lnTo>
                <a:lnTo>
                  <a:pt x="21772" y="2307771"/>
                </a:lnTo>
                <a:lnTo>
                  <a:pt x="0" y="21771"/>
                </a:lnTo>
                <a:lnTo>
                  <a:pt x="182880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51572" y="6423719"/>
                <a:ext cx="1722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</a:rPr>
                        <m:t>𝐼𝑛𝑓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72" y="6423719"/>
                <a:ext cx="172207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55" r="-355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任意多边形 48"/>
          <p:cNvSpPr/>
          <p:nvPr/>
        </p:nvSpPr>
        <p:spPr>
          <a:xfrm>
            <a:off x="2313963" y="3975582"/>
            <a:ext cx="3592286" cy="2307771"/>
          </a:xfrm>
          <a:custGeom>
            <a:avLst/>
            <a:gdLst>
              <a:gd name="connsiteX0" fmla="*/ 3298372 w 3592286"/>
              <a:gd name="connsiteY0" fmla="*/ 0 h 2307771"/>
              <a:gd name="connsiteX1" fmla="*/ 3189514 w 3592286"/>
              <a:gd name="connsiteY1" fmla="*/ 402771 h 2307771"/>
              <a:gd name="connsiteX2" fmla="*/ 2775857 w 3592286"/>
              <a:gd name="connsiteY2" fmla="*/ 1371600 h 2307771"/>
              <a:gd name="connsiteX3" fmla="*/ 3352800 w 3592286"/>
              <a:gd name="connsiteY3" fmla="*/ 1948542 h 2307771"/>
              <a:gd name="connsiteX4" fmla="*/ 3592286 w 3592286"/>
              <a:gd name="connsiteY4" fmla="*/ 2275114 h 2307771"/>
              <a:gd name="connsiteX5" fmla="*/ 21772 w 3592286"/>
              <a:gd name="connsiteY5" fmla="*/ 2307771 h 2307771"/>
              <a:gd name="connsiteX6" fmla="*/ 0 w 3592286"/>
              <a:gd name="connsiteY6" fmla="*/ 10885 h 2307771"/>
              <a:gd name="connsiteX7" fmla="*/ 3298372 w 3592286"/>
              <a:gd name="connsiteY7" fmla="*/ 0 h 230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92286" h="2307771">
                <a:moveTo>
                  <a:pt x="3298372" y="0"/>
                </a:moveTo>
                <a:lnTo>
                  <a:pt x="3189514" y="402771"/>
                </a:lnTo>
                <a:lnTo>
                  <a:pt x="2775857" y="1371600"/>
                </a:lnTo>
                <a:lnTo>
                  <a:pt x="3352800" y="1948542"/>
                </a:lnTo>
                <a:lnTo>
                  <a:pt x="3592286" y="2275114"/>
                </a:lnTo>
                <a:lnTo>
                  <a:pt x="21772" y="2307771"/>
                </a:lnTo>
                <a:lnTo>
                  <a:pt x="0" y="10885"/>
                </a:lnTo>
                <a:lnTo>
                  <a:pt x="3298372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3265714" y="3975787"/>
            <a:ext cx="2318657" cy="2307772"/>
          </a:xfrm>
          <a:custGeom>
            <a:avLst/>
            <a:gdLst>
              <a:gd name="connsiteX0" fmla="*/ 2318657 w 2318657"/>
              <a:gd name="connsiteY0" fmla="*/ 0 h 2307772"/>
              <a:gd name="connsiteX1" fmla="*/ 2242457 w 2318657"/>
              <a:gd name="connsiteY1" fmla="*/ 326572 h 2307772"/>
              <a:gd name="connsiteX2" fmla="*/ 1992086 w 2318657"/>
              <a:gd name="connsiteY2" fmla="*/ 914400 h 2307772"/>
              <a:gd name="connsiteX3" fmla="*/ 1741715 w 2318657"/>
              <a:gd name="connsiteY3" fmla="*/ 1469572 h 2307772"/>
              <a:gd name="connsiteX4" fmla="*/ 1393372 w 2318657"/>
              <a:gd name="connsiteY4" fmla="*/ 2307772 h 2307772"/>
              <a:gd name="connsiteX5" fmla="*/ 522515 w 2318657"/>
              <a:gd name="connsiteY5" fmla="*/ 2307772 h 2307772"/>
              <a:gd name="connsiteX6" fmla="*/ 468086 w 2318657"/>
              <a:gd name="connsiteY6" fmla="*/ 1905000 h 2307772"/>
              <a:gd name="connsiteX7" fmla="*/ 402772 w 2318657"/>
              <a:gd name="connsiteY7" fmla="*/ 1426029 h 2307772"/>
              <a:gd name="connsiteX8" fmla="*/ 272143 w 2318657"/>
              <a:gd name="connsiteY8" fmla="*/ 870858 h 2307772"/>
              <a:gd name="connsiteX9" fmla="*/ 130629 w 2318657"/>
              <a:gd name="connsiteY9" fmla="*/ 359229 h 2307772"/>
              <a:gd name="connsiteX10" fmla="*/ 0 w 2318657"/>
              <a:gd name="connsiteY10" fmla="*/ 10886 h 2307772"/>
              <a:gd name="connsiteX11" fmla="*/ 32657 w 2318657"/>
              <a:gd name="connsiteY11" fmla="*/ 0 h 2307772"/>
              <a:gd name="connsiteX12" fmla="*/ 2318657 w 2318657"/>
              <a:gd name="connsiteY12" fmla="*/ 0 h 230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18657" h="2307772">
                <a:moveTo>
                  <a:pt x="2318657" y="0"/>
                </a:moveTo>
                <a:lnTo>
                  <a:pt x="2242457" y="326572"/>
                </a:lnTo>
                <a:lnTo>
                  <a:pt x="1992086" y="914400"/>
                </a:lnTo>
                <a:lnTo>
                  <a:pt x="1741715" y="1469572"/>
                </a:lnTo>
                <a:lnTo>
                  <a:pt x="1393372" y="2307772"/>
                </a:lnTo>
                <a:lnTo>
                  <a:pt x="522515" y="2307772"/>
                </a:lnTo>
                <a:lnTo>
                  <a:pt x="468086" y="1905000"/>
                </a:lnTo>
                <a:lnTo>
                  <a:pt x="402772" y="1426029"/>
                </a:lnTo>
                <a:lnTo>
                  <a:pt x="272143" y="870858"/>
                </a:lnTo>
                <a:lnTo>
                  <a:pt x="130629" y="359229"/>
                </a:lnTo>
                <a:lnTo>
                  <a:pt x="0" y="10886"/>
                </a:lnTo>
                <a:lnTo>
                  <a:pt x="32657" y="0"/>
                </a:lnTo>
                <a:lnTo>
                  <a:pt x="2318657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857077" y="3503099"/>
                <a:ext cx="1200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77" y="3503099"/>
                <a:ext cx="120097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015" r="-508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任意多边形 34"/>
          <p:cNvSpPr/>
          <p:nvPr/>
        </p:nvSpPr>
        <p:spPr>
          <a:xfrm>
            <a:off x="3250135" y="3967358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654392" y="3969767"/>
            <a:ext cx="925286" cy="2340429"/>
          </a:xfrm>
          <a:custGeom>
            <a:avLst/>
            <a:gdLst>
              <a:gd name="connsiteX0" fmla="*/ 925286 w 925286"/>
              <a:gd name="connsiteY0" fmla="*/ 0 h 2340429"/>
              <a:gd name="connsiteX1" fmla="*/ 718457 w 925286"/>
              <a:gd name="connsiteY1" fmla="*/ 664029 h 2340429"/>
              <a:gd name="connsiteX2" fmla="*/ 152400 w 925286"/>
              <a:gd name="connsiteY2" fmla="*/ 1948543 h 2340429"/>
              <a:gd name="connsiteX3" fmla="*/ 0 w 925286"/>
              <a:gd name="connsiteY3" fmla="*/ 2340429 h 234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286" h="2340429">
                <a:moveTo>
                  <a:pt x="925286" y="0"/>
                </a:moveTo>
                <a:cubicBezTo>
                  <a:pt x="886278" y="169636"/>
                  <a:pt x="847271" y="339272"/>
                  <a:pt x="718457" y="664029"/>
                </a:cubicBezTo>
                <a:cubicBezTo>
                  <a:pt x="589643" y="988786"/>
                  <a:pt x="272143" y="1669143"/>
                  <a:pt x="152400" y="1948543"/>
                </a:cubicBezTo>
                <a:cubicBezTo>
                  <a:pt x="32657" y="2227943"/>
                  <a:pt x="16328" y="2284186"/>
                  <a:pt x="0" y="2340429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14385" y="6423719"/>
                <a:ext cx="1272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385" y="6423719"/>
                <a:ext cx="127252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任意多边形 42"/>
          <p:cNvSpPr/>
          <p:nvPr/>
        </p:nvSpPr>
        <p:spPr>
          <a:xfrm>
            <a:off x="4110106" y="3975582"/>
            <a:ext cx="1753514" cy="2296886"/>
          </a:xfrm>
          <a:custGeom>
            <a:avLst/>
            <a:gdLst>
              <a:gd name="connsiteX0" fmla="*/ 0 w 1753514"/>
              <a:gd name="connsiteY0" fmla="*/ 0 h 2296886"/>
              <a:gd name="connsiteX1" fmla="*/ 402772 w 1753514"/>
              <a:gd name="connsiteY1" fmla="*/ 762000 h 2296886"/>
              <a:gd name="connsiteX2" fmla="*/ 1534886 w 1753514"/>
              <a:gd name="connsiteY2" fmla="*/ 1959429 h 2296886"/>
              <a:gd name="connsiteX3" fmla="*/ 1752600 w 1753514"/>
              <a:gd name="connsiteY3" fmla="*/ 2296886 h 229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514" h="2296886">
                <a:moveTo>
                  <a:pt x="0" y="0"/>
                </a:moveTo>
                <a:cubicBezTo>
                  <a:pt x="73479" y="217714"/>
                  <a:pt x="146958" y="435429"/>
                  <a:pt x="402772" y="762000"/>
                </a:cubicBezTo>
                <a:cubicBezTo>
                  <a:pt x="658586" y="1088571"/>
                  <a:pt x="1309915" y="1703615"/>
                  <a:pt x="1534886" y="1959429"/>
                </a:cubicBezTo>
                <a:cubicBezTo>
                  <a:pt x="1759857" y="2215243"/>
                  <a:pt x="1756228" y="2256064"/>
                  <a:pt x="1752600" y="2296886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914385" y="6423718"/>
                <a:ext cx="1744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/>
                        </a:rPr>
                        <m:t>𝑠𝑢𝑝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385" y="6423718"/>
                <a:ext cx="1744067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99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45716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4" grpId="0" animBg="1"/>
      <p:bldP spid="34" grpId="1" animBg="1"/>
      <p:bldP spid="39" grpId="0"/>
      <p:bldP spid="39" grpId="1"/>
      <p:bldP spid="39" grpId="2"/>
      <p:bldP spid="40" grpId="0"/>
      <p:bldP spid="45" grpId="0"/>
      <p:bldP spid="45" grpId="1"/>
      <p:bldP spid="47" grpId="0" animBg="1"/>
      <p:bldP spid="47" grpId="1" animBg="1"/>
      <p:bldP spid="48" grpId="0"/>
      <p:bldP spid="48" grpId="1"/>
      <p:bldP spid="49" grpId="0" animBg="1"/>
      <p:bldP spid="49" grpId="1" animBg="1"/>
      <p:bldP spid="54" grpId="0" animBg="1"/>
      <p:bldP spid="55" grpId="0"/>
      <p:bldP spid="35" grpId="0" animBg="1"/>
      <p:bldP spid="35" grpId="1" animBg="1"/>
      <p:bldP spid="35" grpId="2" animBg="1"/>
      <p:bldP spid="37" grpId="0" animBg="1"/>
      <p:bldP spid="41" grpId="0"/>
      <p:bldP spid="41" grpId="1"/>
      <p:bldP spid="43" grpId="0" animBg="1"/>
      <p:bldP spid="43" grpId="1" animBg="1"/>
      <p:bldP spid="50" grpId="0"/>
      <p:bldP spid="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Consistent Global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Snapshots over the trace of local states</a:t>
                </a:r>
              </a:p>
              <a:p>
                <a:r>
                  <a:rPr lang="en-US" altLang="zh-CN" dirty="0"/>
                  <a:t>Distributed computation: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, →</m:t>
                    </m:r>
                    <m:r>
                      <a:rPr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Consistent global state (CGS)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[Babaoglu@DS’93]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8929-123C-4822-8D79-3EFBC346755F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258508" y="4440493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直接连接符 51"/>
          <p:cNvCxnSpPr/>
          <p:nvPr/>
        </p:nvCxnSpPr>
        <p:spPr>
          <a:xfrm>
            <a:off x="2258508" y="5842046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1547664" y="4231706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endParaRPr kumimoji="0" lang="zh-CN" altLang="en-US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7664" y="5623010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</a:t>
            </a:r>
            <a:endParaRPr kumimoji="0" lang="zh-CN" altLang="en-US" sz="2400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流程图: 联系 54"/>
          <p:cNvSpPr/>
          <p:nvPr/>
        </p:nvSpPr>
        <p:spPr>
          <a:xfrm>
            <a:off x="2824802" y="4381651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56" name="流程图: 联系 55"/>
          <p:cNvSpPr/>
          <p:nvPr/>
        </p:nvSpPr>
        <p:spPr>
          <a:xfrm>
            <a:off x="3239369" y="577373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59" name="直接箭头连接符 58"/>
          <p:cNvCxnSpPr>
            <a:stCxn id="55" idx="5"/>
            <a:endCxn id="56" idx="1"/>
          </p:cNvCxnSpPr>
          <p:nvPr/>
        </p:nvCxnSpPr>
        <p:spPr>
          <a:xfrm>
            <a:off x="2938603" y="4495452"/>
            <a:ext cx="321537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TextBox 59"/>
          <p:cNvSpPr txBox="1"/>
          <p:nvPr/>
        </p:nvSpPr>
        <p:spPr>
          <a:xfrm>
            <a:off x="6724589" y="5919433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流程图: 联系 60"/>
          <p:cNvSpPr/>
          <p:nvPr/>
        </p:nvSpPr>
        <p:spPr>
          <a:xfrm>
            <a:off x="3751565" y="4381651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62" name="流程图: 联系 61"/>
          <p:cNvSpPr/>
          <p:nvPr/>
        </p:nvSpPr>
        <p:spPr>
          <a:xfrm>
            <a:off x="5175938" y="577541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63" name="流程图: 联系 62"/>
          <p:cNvSpPr/>
          <p:nvPr/>
        </p:nvSpPr>
        <p:spPr>
          <a:xfrm>
            <a:off x="6234476" y="4371847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71" name="直接箭头连接符 70"/>
          <p:cNvCxnSpPr>
            <a:stCxn id="61" idx="5"/>
            <a:endCxn id="79" idx="1"/>
          </p:cNvCxnSpPr>
          <p:nvPr/>
        </p:nvCxnSpPr>
        <p:spPr>
          <a:xfrm>
            <a:off x="3865366" y="4495452"/>
            <a:ext cx="2011084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7" name="流程图: 联系 76"/>
          <p:cNvSpPr/>
          <p:nvPr/>
        </p:nvSpPr>
        <p:spPr>
          <a:xfrm>
            <a:off x="4765150" y="4381651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095161" y="577327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79" name="流程图: 联系 78"/>
          <p:cNvSpPr/>
          <p:nvPr/>
        </p:nvSpPr>
        <p:spPr>
          <a:xfrm>
            <a:off x="5855679" y="5773738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82" name="直接箭头连接符 81"/>
          <p:cNvCxnSpPr>
            <a:stCxn id="78" idx="7"/>
            <a:endCxn id="77" idx="3"/>
          </p:cNvCxnSpPr>
          <p:nvPr/>
        </p:nvCxnSpPr>
        <p:spPr>
          <a:xfrm flipV="1">
            <a:off x="4216224" y="4495452"/>
            <a:ext cx="568451" cy="129858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直接箭头连接符 82"/>
          <p:cNvCxnSpPr>
            <a:stCxn id="62" idx="7"/>
            <a:endCxn id="63" idx="3"/>
          </p:cNvCxnSpPr>
          <p:nvPr/>
        </p:nvCxnSpPr>
        <p:spPr>
          <a:xfrm flipV="1">
            <a:off x="5297001" y="4485648"/>
            <a:ext cx="957000" cy="1310535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7" name="TextBox 86"/>
          <p:cNvSpPr txBox="1"/>
          <p:nvPr/>
        </p:nvSpPr>
        <p:spPr>
          <a:xfrm>
            <a:off x="3072664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67944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38046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0192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2369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64088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91880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48553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052" name="Picture 4" descr="D:\快盘\sharebox\csyuhuang@gmail.com\YilingYang\temp\draft材料\pictures\cancel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89" y="3348604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快盘\sharebox\csyuhuang@gmail.com\YilingYang\temp\draft材料\pictures\check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1" y="3348604"/>
            <a:ext cx="616390" cy="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339752" y="396499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3768" y="590921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1465" y="4336640"/>
            <a:ext cx="926763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305730" y="5734034"/>
            <a:ext cx="86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301139" y="4335862"/>
            <a:ext cx="540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194177" y="5733256"/>
            <a:ext cx="104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>
            <a:off x="4539343" y="3864521"/>
            <a:ext cx="2307771" cy="2351314"/>
          </a:xfrm>
          <a:custGeom>
            <a:avLst/>
            <a:gdLst>
              <a:gd name="connsiteX0" fmla="*/ 2307771 w 2307771"/>
              <a:gd name="connsiteY0" fmla="*/ 0 h 2351314"/>
              <a:gd name="connsiteX1" fmla="*/ 2057400 w 2307771"/>
              <a:gd name="connsiteY1" fmla="*/ 468086 h 2351314"/>
              <a:gd name="connsiteX2" fmla="*/ 1643743 w 2307771"/>
              <a:gd name="connsiteY2" fmla="*/ 936171 h 2351314"/>
              <a:gd name="connsiteX3" fmla="*/ 718457 w 2307771"/>
              <a:gd name="connsiteY3" fmla="*/ 1578428 h 2351314"/>
              <a:gd name="connsiteX4" fmla="*/ 0 w 2307771"/>
              <a:gd name="connsiteY4" fmla="*/ 2351314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771" h="2351314">
                <a:moveTo>
                  <a:pt x="2307771" y="0"/>
                </a:moveTo>
                <a:cubicBezTo>
                  <a:pt x="2237921" y="156029"/>
                  <a:pt x="2168071" y="312058"/>
                  <a:pt x="2057400" y="468086"/>
                </a:cubicBezTo>
                <a:cubicBezTo>
                  <a:pt x="1946729" y="624114"/>
                  <a:pt x="1866900" y="751114"/>
                  <a:pt x="1643743" y="936171"/>
                </a:cubicBezTo>
                <a:cubicBezTo>
                  <a:pt x="1420586" y="1121228"/>
                  <a:pt x="992414" y="1342571"/>
                  <a:pt x="718457" y="1578428"/>
                </a:cubicBezTo>
                <a:cubicBezTo>
                  <a:pt x="444500" y="1814285"/>
                  <a:pt x="0" y="2351314"/>
                  <a:pt x="0" y="2351314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3211286" y="3864521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025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97" grpId="0" animBg="1"/>
      <p:bldP spid="97" grpId="1" animBg="1"/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among CGSs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precede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≺</m:t>
                    </m:r>
                  </m:oMath>
                </a14:m>
                <a:r>
                  <a:rPr lang="en-US" altLang="zh-CN" dirty="0"/>
                  <a:t>) partial relation</a:t>
                </a:r>
              </a:p>
              <a:p>
                <a:r>
                  <a:rPr lang="en-US" altLang="zh-CN" dirty="0"/>
                  <a:t>The lead-to 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altLang="zh-CN" dirty="0"/>
                  <a:t>) relation 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[Babaoglu@JPDC’95]</a:t>
                </a:r>
              </a:p>
              <a:p>
                <a:r>
                  <a:rPr lang="en-US" altLang="zh-CN" dirty="0">
                    <a:ea typeface="Cambria Math"/>
                  </a:rPr>
                  <a:t>The </a:t>
                </a:r>
                <a:r>
                  <a:rPr lang="en-US" altLang="zh-CN" dirty="0" err="1">
                    <a:ea typeface="Cambria Math"/>
                  </a:rPr>
                  <a:t>inf</a:t>
                </a:r>
                <a:r>
                  <a:rPr lang="en-US" altLang="zh-CN" dirty="0">
                    <a:ea typeface="Cambria Math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⨅</m:t>
                    </m:r>
                  </m:oMath>
                </a14:m>
                <a:r>
                  <a:rPr lang="en-US" altLang="zh-CN" dirty="0">
                    <a:ea typeface="Cambria Math"/>
                  </a:rPr>
                  <a:t>)and sup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⨆</m:t>
                    </m:r>
                  </m:oMath>
                </a14:m>
                <a:r>
                  <a:rPr lang="en-US" altLang="zh-CN" dirty="0">
                    <a:ea typeface="Cambria Math"/>
                  </a:rPr>
                  <a:t>) </a:t>
                </a:r>
                <a:r>
                  <a:rPr lang="en-US" altLang="zh-CN" dirty="0"/>
                  <a:t>relation</a:t>
                </a:r>
                <a:r>
                  <a:rPr lang="en-US" altLang="zh-CN" sz="2000" b="0" dirty="0">
                    <a:solidFill>
                      <a:srgbClr val="0070C0"/>
                    </a:solidFill>
                  </a:rPr>
                  <a:t>[Mattern@WPDA’89]</a:t>
                </a:r>
                <a:endParaRPr lang="en-US" altLang="zh-CN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F610-03CB-4D82-86D9-4AD0E9C54A60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258508" y="4368485"/>
            <a:ext cx="4619264" cy="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258508" y="5770038"/>
            <a:ext cx="4619264" cy="4282"/>
          </a:xfrm>
          <a:prstGeom prst="line">
            <a:avLst/>
          </a:prstGeom>
          <a:noFill/>
          <a:ln w="48500" cap="flat" cmpd="sng" algn="ctr">
            <a:solidFill>
              <a:srgbClr val="D4D4D6">
                <a:lumMod val="50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TextBox 7"/>
          <p:cNvSpPr txBox="1"/>
          <p:nvPr/>
        </p:nvSpPr>
        <p:spPr>
          <a:xfrm>
            <a:off x="1547664" y="4159698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endParaRPr kumimoji="0" lang="zh-CN" altLang="en-US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5551002"/>
            <a:ext cx="86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</a:t>
            </a:r>
            <a:r>
              <a:rPr kumimoji="0" lang="en-US" altLang="zh-CN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</a:t>
            </a:r>
            <a:endParaRPr kumimoji="0" lang="zh-CN" altLang="en-US" sz="2400" b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824802" y="430964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39369" y="570173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12" name="直接箭头连接符 11"/>
          <p:cNvCxnSpPr>
            <a:stCxn id="10" idx="5"/>
            <a:endCxn id="11" idx="1"/>
          </p:cNvCxnSpPr>
          <p:nvPr/>
        </p:nvCxnSpPr>
        <p:spPr>
          <a:xfrm>
            <a:off x="2938603" y="4423444"/>
            <a:ext cx="321537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6724589" y="5847425"/>
            <a:ext cx="83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751565" y="430964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5175938" y="5703404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6234476" y="4299839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17" name="直接箭头连接符 16"/>
          <p:cNvCxnSpPr>
            <a:stCxn id="14" idx="5"/>
            <a:endCxn id="20" idx="1"/>
          </p:cNvCxnSpPr>
          <p:nvPr/>
        </p:nvCxnSpPr>
        <p:spPr>
          <a:xfrm>
            <a:off x="3865366" y="4423444"/>
            <a:ext cx="2011084" cy="1299057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流程图: 联系 17"/>
          <p:cNvSpPr/>
          <p:nvPr/>
        </p:nvSpPr>
        <p:spPr>
          <a:xfrm>
            <a:off x="4765150" y="4309643"/>
            <a:ext cx="133326" cy="133326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4095161" y="5701262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5855679" y="5701730"/>
            <a:ext cx="141834" cy="141834"/>
          </a:xfrm>
          <a:prstGeom prst="flowChartConnector">
            <a:avLst/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E88651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华文楷体"/>
              <a:cs typeface="+mn-cs"/>
            </a:endParaRPr>
          </a:p>
        </p:txBody>
      </p:sp>
      <p:cxnSp>
        <p:nvCxnSpPr>
          <p:cNvPr id="21" name="直接箭头连接符 20"/>
          <p:cNvCxnSpPr>
            <a:stCxn id="19" idx="7"/>
            <a:endCxn id="18" idx="3"/>
          </p:cNvCxnSpPr>
          <p:nvPr/>
        </p:nvCxnSpPr>
        <p:spPr>
          <a:xfrm flipV="1">
            <a:off x="4216224" y="4423444"/>
            <a:ext cx="568451" cy="1298589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接箭头连接符 21"/>
          <p:cNvCxnSpPr>
            <a:stCxn id="15" idx="7"/>
            <a:endCxn id="16" idx="3"/>
          </p:cNvCxnSpPr>
          <p:nvPr/>
        </p:nvCxnSpPr>
        <p:spPr>
          <a:xfrm flipV="1">
            <a:off x="5297001" y="4413640"/>
            <a:ext cx="957000" cy="1310535"/>
          </a:xfrm>
          <a:prstGeom prst="straightConnector1">
            <a:avLst/>
          </a:prstGeom>
          <a:noFill/>
          <a:ln w="48500" cap="flat" cmpd="sng" algn="ctr">
            <a:solidFill>
              <a:srgbClr val="00B0F0"/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072664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7944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8046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0192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2369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4088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8553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389298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3768" y="58372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91465" y="4264632"/>
            <a:ext cx="926763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305730" y="5662026"/>
            <a:ext cx="86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860032" y="4263854"/>
            <a:ext cx="144016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194177" y="5661248"/>
            <a:ext cx="104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3211286" y="3792513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3200400" y="3784037"/>
            <a:ext cx="1839686" cy="2351314"/>
          </a:xfrm>
          <a:custGeom>
            <a:avLst/>
            <a:gdLst>
              <a:gd name="connsiteX0" fmla="*/ 0 w 1839686"/>
              <a:gd name="connsiteY0" fmla="*/ 0 h 2351314"/>
              <a:gd name="connsiteX1" fmla="*/ 337457 w 1839686"/>
              <a:gd name="connsiteY1" fmla="*/ 685800 h 2351314"/>
              <a:gd name="connsiteX2" fmla="*/ 1839686 w 1839686"/>
              <a:gd name="connsiteY2" fmla="*/ 2351314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686" h="2351314">
                <a:moveTo>
                  <a:pt x="0" y="0"/>
                </a:moveTo>
                <a:cubicBezTo>
                  <a:pt x="15421" y="146957"/>
                  <a:pt x="30843" y="293914"/>
                  <a:pt x="337457" y="685800"/>
                </a:cubicBezTo>
                <a:cubicBezTo>
                  <a:pt x="644071" y="1077686"/>
                  <a:pt x="1241878" y="1714500"/>
                  <a:pt x="1839686" y="2351314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05218" y="6135687"/>
                <a:ext cx="56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8" y="6135687"/>
                <a:ext cx="5634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93547" y="6134534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47" y="6134534"/>
                <a:ext cx="5705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54846" y="3437834"/>
                <a:ext cx="1269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≺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46" y="3437834"/>
                <a:ext cx="126932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72664" y="6135687"/>
                <a:ext cx="57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64" y="6135687"/>
                <a:ext cx="57054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89122" y="3437833"/>
                <a:ext cx="1344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22" y="3437833"/>
                <a:ext cx="13446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任意多边形 47"/>
          <p:cNvSpPr/>
          <p:nvPr/>
        </p:nvSpPr>
        <p:spPr>
          <a:xfrm>
            <a:off x="3407229" y="3788229"/>
            <a:ext cx="2710542" cy="2318657"/>
          </a:xfrm>
          <a:custGeom>
            <a:avLst/>
            <a:gdLst>
              <a:gd name="connsiteX0" fmla="*/ 2710542 w 2710542"/>
              <a:gd name="connsiteY0" fmla="*/ 0 h 2318657"/>
              <a:gd name="connsiteX1" fmla="*/ 979714 w 2710542"/>
              <a:gd name="connsiteY1" fmla="*/ 1240971 h 2318657"/>
              <a:gd name="connsiteX2" fmla="*/ 0 w 2710542"/>
              <a:gd name="connsiteY2" fmla="*/ 2318657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2" h="2318657">
                <a:moveTo>
                  <a:pt x="2710542" y="0"/>
                </a:moveTo>
                <a:cubicBezTo>
                  <a:pt x="2071006" y="427264"/>
                  <a:pt x="1431471" y="854528"/>
                  <a:pt x="979714" y="1240971"/>
                </a:cubicBezTo>
                <a:cubicBezTo>
                  <a:pt x="527957" y="1627414"/>
                  <a:pt x="263978" y="1973035"/>
                  <a:pt x="0" y="2318657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331640" y="4869160"/>
                <a:ext cx="1722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𝐼𝑛𝑓</m:t>
                      </m:r>
                      <m:r>
                        <a:rPr lang="en-US" altLang="zh-CN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869160"/>
                <a:ext cx="1722074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53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47971" y="4820083"/>
                <a:ext cx="1744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𝑠𝑢𝑝</m:t>
                      </m:r>
                      <m:r>
                        <a:rPr lang="en-US" altLang="zh-CN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71" y="4820083"/>
                <a:ext cx="1744067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99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任意多边形 50"/>
          <p:cNvSpPr/>
          <p:nvPr/>
        </p:nvSpPr>
        <p:spPr>
          <a:xfrm>
            <a:off x="2783919" y="3959518"/>
            <a:ext cx="1454134" cy="2249147"/>
          </a:xfrm>
          <a:custGeom>
            <a:avLst/>
            <a:gdLst>
              <a:gd name="connsiteX0" fmla="*/ 686394 w 1454134"/>
              <a:gd name="connsiteY0" fmla="*/ 6554 h 2249147"/>
              <a:gd name="connsiteX1" fmla="*/ 972833 w 1454134"/>
              <a:gd name="connsiteY1" fmla="*/ 116723 h 2249147"/>
              <a:gd name="connsiteX2" fmla="*/ 1226221 w 1454134"/>
              <a:gd name="connsiteY2" fmla="*/ 722651 h 2249147"/>
              <a:gd name="connsiteX3" fmla="*/ 1424524 w 1454134"/>
              <a:gd name="connsiteY3" fmla="*/ 1626034 h 2249147"/>
              <a:gd name="connsiteX4" fmla="*/ 1391474 w 1454134"/>
              <a:gd name="connsiteY4" fmla="*/ 2132810 h 2249147"/>
              <a:gd name="connsiteX5" fmla="*/ 851647 w 1454134"/>
              <a:gd name="connsiteY5" fmla="*/ 2242978 h 2249147"/>
              <a:gd name="connsiteX6" fmla="*/ 421989 w 1454134"/>
              <a:gd name="connsiteY6" fmla="*/ 2011624 h 2249147"/>
              <a:gd name="connsiteX7" fmla="*/ 300804 w 1454134"/>
              <a:gd name="connsiteY7" fmla="*/ 1383663 h 2249147"/>
              <a:gd name="connsiteX8" fmla="*/ 58433 w 1454134"/>
              <a:gd name="connsiteY8" fmla="*/ 623499 h 2249147"/>
              <a:gd name="connsiteX9" fmla="*/ 58433 w 1454134"/>
              <a:gd name="connsiteY9" fmla="*/ 215875 h 2249147"/>
              <a:gd name="connsiteX10" fmla="*/ 686394 w 1454134"/>
              <a:gd name="connsiteY10" fmla="*/ 6554 h 224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4134" h="2249147">
                <a:moveTo>
                  <a:pt x="686394" y="6554"/>
                </a:moveTo>
                <a:cubicBezTo>
                  <a:pt x="838794" y="-9971"/>
                  <a:pt x="882862" y="-2626"/>
                  <a:pt x="972833" y="116723"/>
                </a:cubicBezTo>
                <a:cubicBezTo>
                  <a:pt x="1062804" y="236072"/>
                  <a:pt x="1150939" y="471099"/>
                  <a:pt x="1226221" y="722651"/>
                </a:cubicBezTo>
                <a:cubicBezTo>
                  <a:pt x="1301503" y="974203"/>
                  <a:pt x="1396982" y="1391008"/>
                  <a:pt x="1424524" y="1626034"/>
                </a:cubicBezTo>
                <a:cubicBezTo>
                  <a:pt x="1452066" y="1861061"/>
                  <a:pt x="1486953" y="2029986"/>
                  <a:pt x="1391474" y="2132810"/>
                </a:cubicBezTo>
                <a:cubicBezTo>
                  <a:pt x="1295995" y="2235634"/>
                  <a:pt x="1013228" y="2263176"/>
                  <a:pt x="851647" y="2242978"/>
                </a:cubicBezTo>
                <a:cubicBezTo>
                  <a:pt x="690066" y="2222780"/>
                  <a:pt x="513796" y="2154843"/>
                  <a:pt x="421989" y="2011624"/>
                </a:cubicBezTo>
                <a:cubicBezTo>
                  <a:pt x="330182" y="1868405"/>
                  <a:pt x="361397" y="1615017"/>
                  <a:pt x="300804" y="1383663"/>
                </a:cubicBezTo>
                <a:cubicBezTo>
                  <a:pt x="240211" y="1152309"/>
                  <a:pt x="98828" y="818130"/>
                  <a:pt x="58433" y="623499"/>
                </a:cubicBezTo>
                <a:cubicBezTo>
                  <a:pt x="18038" y="428868"/>
                  <a:pt x="-49899" y="318699"/>
                  <a:pt x="58433" y="215875"/>
                </a:cubicBezTo>
                <a:cubicBezTo>
                  <a:pt x="166765" y="113051"/>
                  <a:pt x="533994" y="23079"/>
                  <a:pt x="686394" y="6554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4030771" y="3893802"/>
            <a:ext cx="2381232" cy="2314229"/>
          </a:xfrm>
          <a:custGeom>
            <a:avLst/>
            <a:gdLst>
              <a:gd name="connsiteX0" fmla="*/ 1642916 w 2381232"/>
              <a:gd name="connsiteY0" fmla="*/ 28203 h 2314229"/>
              <a:gd name="connsiteX1" fmla="*/ 926819 w 2381232"/>
              <a:gd name="connsiteY1" fmla="*/ 127355 h 2314229"/>
              <a:gd name="connsiteX2" fmla="*/ 464111 w 2381232"/>
              <a:gd name="connsiteY2" fmla="*/ 777350 h 2314229"/>
              <a:gd name="connsiteX3" fmla="*/ 1402 w 2381232"/>
              <a:gd name="connsiteY3" fmla="*/ 1890053 h 2314229"/>
              <a:gd name="connsiteX4" fmla="*/ 618347 w 2381232"/>
              <a:gd name="connsiteY4" fmla="*/ 2264627 h 2314229"/>
              <a:gd name="connsiteX5" fmla="*/ 1092072 w 2381232"/>
              <a:gd name="connsiteY5" fmla="*/ 2220559 h 2314229"/>
              <a:gd name="connsiteX6" fmla="*/ 1698000 w 2381232"/>
              <a:gd name="connsiteY6" fmla="*/ 1449379 h 2314229"/>
              <a:gd name="connsiteX7" fmla="*/ 2381046 w 2381232"/>
              <a:gd name="connsiteY7" fmla="*/ 479894 h 2314229"/>
              <a:gd name="connsiteX8" fmla="*/ 1642916 w 2381232"/>
              <a:gd name="connsiteY8" fmla="*/ 28203 h 231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1232" h="2314229">
                <a:moveTo>
                  <a:pt x="1642916" y="28203"/>
                </a:moveTo>
                <a:cubicBezTo>
                  <a:pt x="1400545" y="-30554"/>
                  <a:pt x="1123286" y="2497"/>
                  <a:pt x="926819" y="127355"/>
                </a:cubicBezTo>
                <a:cubicBezTo>
                  <a:pt x="730351" y="252213"/>
                  <a:pt x="618347" y="483567"/>
                  <a:pt x="464111" y="777350"/>
                </a:cubicBezTo>
                <a:cubicBezTo>
                  <a:pt x="309875" y="1071133"/>
                  <a:pt x="-24304" y="1642174"/>
                  <a:pt x="1402" y="1890053"/>
                </a:cubicBezTo>
                <a:cubicBezTo>
                  <a:pt x="27108" y="2137932"/>
                  <a:pt x="436569" y="2209543"/>
                  <a:pt x="618347" y="2264627"/>
                </a:cubicBezTo>
                <a:cubicBezTo>
                  <a:pt x="800125" y="2319711"/>
                  <a:pt x="912130" y="2356434"/>
                  <a:pt x="1092072" y="2220559"/>
                </a:cubicBezTo>
                <a:cubicBezTo>
                  <a:pt x="1272014" y="2084684"/>
                  <a:pt x="1483171" y="1739490"/>
                  <a:pt x="1698000" y="1449379"/>
                </a:cubicBezTo>
                <a:cubicBezTo>
                  <a:pt x="1912829" y="1159268"/>
                  <a:pt x="2392063" y="714920"/>
                  <a:pt x="2381046" y="479894"/>
                </a:cubicBezTo>
                <a:cubicBezTo>
                  <a:pt x="2370029" y="244868"/>
                  <a:pt x="1885287" y="86960"/>
                  <a:pt x="1642916" y="28203"/>
                </a:cubicBezTo>
                <a:close/>
              </a:path>
            </a:pathLst>
          </a:custGeom>
          <a:noFill/>
          <a:ln w="508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88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8" grpId="1" animBg="1"/>
      <p:bldP spid="38" grpId="3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0"/>
      <p:bldP spid="42" grpId="1"/>
      <p:bldP spid="43" grpId="0"/>
      <p:bldP spid="43" grpId="1"/>
      <p:bldP spid="43" grpId="2"/>
      <p:bldP spid="44" grpId="0"/>
      <p:bldP spid="44" grpId="1"/>
      <p:bldP spid="46" grpId="0"/>
      <p:bldP spid="47" grpId="0"/>
      <p:bldP spid="47" grpId="1"/>
      <p:bldP spid="48" grpId="0" animBg="1"/>
      <p:bldP spid="49" grpId="0"/>
      <p:bldP spid="49" grpId="1"/>
      <p:bldP spid="50" grpId="0"/>
      <p:bldP spid="51" grpId="0" animBg="1"/>
      <p:bldP spid="51" grpId="1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Cuts and CGSs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𝑬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, ⊆&gt;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zh-CN" dirty="0"/>
                  <a:t> are isomorphic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𝑬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dirty="0"/>
                  <a:t> is an isomorphism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is a </a:t>
                </a:r>
                <a:r>
                  <a:rPr lang="en-US" altLang="zh-CN" dirty="0" err="1"/>
                  <a:t>bijection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E1D2-B4D7-4ABC-B6EE-A64152E08250}" type="datetime8">
              <a:rPr lang="en-US" altLang="zh-CN" smtClean="0"/>
              <a:t>5/3/2021 11:14 PM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47664" y="4037002"/>
            <a:ext cx="6009823" cy="2344326"/>
            <a:chOff x="1547664" y="3573016"/>
            <a:chExt cx="6009823" cy="234432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58508" y="4048515"/>
              <a:ext cx="4619264" cy="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直接连接符 7"/>
            <p:cNvCxnSpPr/>
            <p:nvPr/>
          </p:nvCxnSpPr>
          <p:spPr>
            <a:xfrm>
              <a:off x="2258508" y="5450068"/>
              <a:ext cx="4619264" cy="4282"/>
            </a:xfrm>
            <a:prstGeom prst="line">
              <a:avLst/>
            </a:prstGeom>
            <a:noFill/>
            <a:ln w="48500" cap="flat" cmpd="sng" algn="ctr">
              <a:solidFill>
                <a:srgbClr val="D4D4D6">
                  <a:lumMod val="50000"/>
                </a:srgbClr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TextBox 8"/>
            <p:cNvSpPr txBox="1"/>
            <p:nvPr/>
          </p:nvSpPr>
          <p:spPr>
            <a:xfrm>
              <a:off x="1547664" y="3839728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endParaRPr kumimoji="0" lang="zh-CN" altLang="en-US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7664" y="5231032"/>
              <a:ext cx="86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r>
                <a:rPr kumimoji="0" lang="en-US" altLang="zh-CN" sz="24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(2)</a:t>
              </a:r>
              <a:endParaRPr kumimoji="0" lang="zh-CN" altLang="en-US" sz="24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824802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23936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13" name="直接箭头连接符 12"/>
            <p:cNvCxnSpPr>
              <a:stCxn id="11" idx="5"/>
              <a:endCxn id="12" idx="1"/>
            </p:cNvCxnSpPr>
            <p:nvPr/>
          </p:nvCxnSpPr>
          <p:spPr>
            <a:xfrm>
              <a:off x="2938603" y="4103474"/>
              <a:ext cx="321537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6724589" y="5527455"/>
              <a:ext cx="83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751565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5175938" y="5383434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6234476" y="3979869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18" name="直接箭头连接符 17"/>
            <p:cNvCxnSpPr>
              <a:stCxn id="15" idx="5"/>
              <a:endCxn id="21" idx="1"/>
            </p:cNvCxnSpPr>
            <p:nvPr/>
          </p:nvCxnSpPr>
          <p:spPr>
            <a:xfrm>
              <a:off x="3865366" y="4103474"/>
              <a:ext cx="2011084" cy="1299057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9" name="流程图: 联系 18"/>
            <p:cNvSpPr/>
            <p:nvPr/>
          </p:nvSpPr>
          <p:spPr>
            <a:xfrm>
              <a:off x="4765150" y="3989673"/>
              <a:ext cx="133326" cy="133326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095161" y="5381292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5855679" y="5381760"/>
              <a:ext cx="141834" cy="141834"/>
            </a:xfrm>
            <a:prstGeom prst="flowChartConnector">
              <a:avLst/>
            </a:prstGeom>
            <a:gradFill rotWithShape="1">
              <a:gsLst>
                <a:gs pos="0">
                  <a:srgbClr val="E88651">
                    <a:shade val="47500"/>
                    <a:satMod val="137000"/>
                  </a:srgbClr>
                </a:gs>
                <a:gs pos="55000">
                  <a:srgbClr val="E88651">
                    <a:shade val="69000"/>
                    <a:satMod val="137000"/>
                  </a:srgbClr>
                </a:gs>
                <a:gs pos="100000">
                  <a:srgbClr val="E88651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华文楷体"/>
                <a:cs typeface="+mn-cs"/>
              </a:endParaRPr>
            </a:p>
          </p:txBody>
        </p:sp>
        <p:cxnSp>
          <p:nvCxnSpPr>
            <p:cNvPr id="22" name="直接箭头连接符 21"/>
            <p:cNvCxnSpPr>
              <a:stCxn id="20" idx="7"/>
              <a:endCxn id="19" idx="3"/>
            </p:cNvCxnSpPr>
            <p:nvPr/>
          </p:nvCxnSpPr>
          <p:spPr>
            <a:xfrm flipV="1">
              <a:off x="4216224" y="4103474"/>
              <a:ext cx="568451" cy="1298589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直接箭头连接符 22"/>
            <p:cNvCxnSpPr>
              <a:stCxn id="16" idx="7"/>
              <a:endCxn id="17" idx="3"/>
            </p:cNvCxnSpPr>
            <p:nvPr/>
          </p:nvCxnSpPr>
          <p:spPr>
            <a:xfrm flipV="1">
              <a:off x="5297001" y="4093670"/>
              <a:ext cx="957000" cy="1310535"/>
            </a:xfrm>
            <a:prstGeom prst="straightConnector1">
              <a:avLst/>
            </a:prstGeom>
            <a:noFill/>
            <a:ln w="48500" cap="flat" cmpd="sng" algn="ctr">
              <a:solidFill>
                <a:srgbClr val="00B0F0"/>
              </a:solidFill>
              <a:prstDash val="solid"/>
              <a:tailEnd type="arrow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268202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2150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87369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600" b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</a:t>
              </a:r>
              <a:r>
                <a:rPr kumimoji="0" lang="en-US" altLang="zh-CN" sz="1600" b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zh-CN" altLang="en-US" sz="20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4537" y="3573016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(1)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7232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2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91757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3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6136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1</a:t>
              </a:r>
              <a:endPara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9118" y="551723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20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zh-CN" sz="1600" kern="0" baseline="30000" dirty="0">
                  <a:solidFill>
                    <a:sysClr val="windowText" lastClr="000000"/>
                  </a:solidFill>
                </a:rPr>
                <a:t>(2)</a:t>
              </a:r>
              <a:r>
                <a:rPr lang="en-US" altLang="zh-CN" sz="1600" kern="0" baseline="-25000" dirty="0">
                  <a:solidFill>
                    <a:sysClr val="windowText" lastClr="000000"/>
                  </a:solidFill>
                </a:rPr>
                <a:t>4</a:t>
              </a:r>
              <a:endParaRPr lang="zh-CN" altLang="en-US" sz="20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2242457" y="3958300"/>
            <a:ext cx="1502229" cy="2329543"/>
          </a:xfrm>
          <a:custGeom>
            <a:avLst/>
            <a:gdLst>
              <a:gd name="connsiteX0" fmla="*/ 0 w 1502229"/>
              <a:gd name="connsiteY0" fmla="*/ 10886 h 2329543"/>
              <a:gd name="connsiteX1" fmla="*/ 10886 w 1502229"/>
              <a:gd name="connsiteY1" fmla="*/ 2329543 h 2329543"/>
              <a:gd name="connsiteX2" fmla="*/ 1502229 w 1502229"/>
              <a:gd name="connsiteY2" fmla="*/ 2329543 h 2329543"/>
              <a:gd name="connsiteX3" fmla="*/ 1426029 w 1502229"/>
              <a:gd name="connsiteY3" fmla="*/ 1730829 h 2329543"/>
              <a:gd name="connsiteX4" fmla="*/ 1338943 w 1502229"/>
              <a:gd name="connsiteY4" fmla="*/ 1197429 h 2329543"/>
              <a:gd name="connsiteX5" fmla="*/ 1143000 w 1502229"/>
              <a:gd name="connsiteY5" fmla="*/ 446315 h 2329543"/>
              <a:gd name="connsiteX6" fmla="*/ 979714 w 1502229"/>
              <a:gd name="connsiteY6" fmla="*/ 0 h 2329543"/>
              <a:gd name="connsiteX7" fmla="*/ 0 w 1502229"/>
              <a:gd name="connsiteY7" fmla="*/ 10886 h 23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229" h="2329543">
                <a:moveTo>
                  <a:pt x="0" y="10886"/>
                </a:moveTo>
                <a:cubicBezTo>
                  <a:pt x="3629" y="783772"/>
                  <a:pt x="7257" y="1556657"/>
                  <a:pt x="10886" y="2329543"/>
                </a:cubicBezTo>
                <a:lnTo>
                  <a:pt x="1502229" y="2329543"/>
                </a:lnTo>
                <a:lnTo>
                  <a:pt x="1426029" y="1730829"/>
                </a:lnTo>
                <a:lnTo>
                  <a:pt x="1338943" y="1197429"/>
                </a:lnTo>
                <a:lnTo>
                  <a:pt x="1143000" y="446315"/>
                </a:lnTo>
                <a:lnTo>
                  <a:pt x="979714" y="0"/>
                </a:lnTo>
                <a:lnTo>
                  <a:pt x="0" y="1088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891465" y="4397762"/>
            <a:ext cx="926763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305730" y="5795156"/>
            <a:ext cx="864000" cy="216024"/>
          </a:xfrm>
          <a:prstGeom prst="roundRect">
            <a:avLst>
              <a:gd name="adj" fmla="val 50000"/>
            </a:avLst>
          </a:prstGeom>
          <a:solidFill>
            <a:schemeClr val="accent6">
              <a:alpha val="6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211286" y="3936529"/>
            <a:ext cx="522514" cy="2362200"/>
          </a:xfrm>
          <a:custGeom>
            <a:avLst/>
            <a:gdLst>
              <a:gd name="connsiteX0" fmla="*/ 0 w 522514"/>
              <a:gd name="connsiteY0" fmla="*/ 0 h 2362200"/>
              <a:gd name="connsiteX1" fmla="*/ 141514 w 522514"/>
              <a:gd name="connsiteY1" fmla="*/ 381000 h 2362200"/>
              <a:gd name="connsiteX2" fmla="*/ 359228 w 522514"/>
              <a:gd name="connsiteY2" fmla="*/ 1208314 h 2362200"/>
              <a:gd name="connsiteX3" fmla="*/ 489857 w 522514"/>
              <a:gd name="connsiteY3" fmla="*/ 2024743 h 2362200"/>
              <a:gd name="connsiteX4" fmla="*/ 522514 w 522514"/>
              <a:gd name="connsiteY4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4" h="2362200">
                <a:moveTo>
                  <a:pt x="0" y="0"/>
                </a:moveTo>
                <a:cubicBezTo>
                  <a:pt x="40821" y="89807"/>
                  <a:pt x="81643" y="179614"/>
                  <a:pt x="141514" y="381000"/>
                </a:cubicBezTo>
                <a:cubicBezTo>
                  <a:pt x="201385" y="582386"/>
                  <a:pt x="301171" y="934357"/>
                  <a:pt x="359228" y="1208314"/>
                </a:cubicBezTo>
                <a:cubicBezTo>
                  <a:pt x="417285" y="1482271"/>
                  <a:pt x="462643" y="1832429"/>
                  <a:pt x="489857" y="2024743"/>
                </a:cubicBezTo>
                <a:cubicBezTo>
                  <a:pt x="517071" y="2217057"/>
                  <a:pt x="522514" y="2362200"/>
                  <a:pt x="522514" y="2362200"/>
                </a:cubicBezTo>
              </a:path>
            </a:pathLst>
          </a:custGeom>
          <a:noFill/>
          <a:ln w="41275">
            <a:solidFill>
              <a:srgbClr val="C648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072664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67944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38046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6585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(1)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2369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2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4088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3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880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1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8553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4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752" y="40370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1600" b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en-US" altLang="zh-CN" sz="1600" b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zh-CN" altLang="en-US" sz="2000" b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83768" y="59812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000" i="1" kern="0" dirty="0">
                <a:solidFill>
                  <a:sysClr val="windowText" lastClr="000000"/>
                </a:solidFill>
              </a:rPr>
              <a:t>s</a:t>
            </a:r>
            <a:r>
              <a:rPr lang="en-US" altLang="zh-CN" sz="1600" kern="0" baseline="30000" dirty="0">
                <a:solidFill>
                  <a:sysClr val="windowText" lastClr="000000"/>
                </a:solidFill>
              </a:rPr>
              <a:t>(2)</a:t>
            </a:r>
            <a:r>
              <a:rPr lang="en-US" altLang="zh-CN" sz="1600" kern="0" baseline="-25000" dirty="0">
                <a:solidFill>
                  <a:sysClr val="windowText" lastClr="000000"/>
                </a:solidFill>
              </a:rPr>
              <a:t>0</a:t>
            </a:r>
            <a:endParaRPr kumimoji="0" lang="zh-CN" altLang="en-US" sz="20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0152" y="2420888"/>
            <a:ext cx="325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[Babaoglu@DS’93, Gratzer’11]</a:t>
            </a:r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ICS, Nanjing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8017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9" grpId="0" animBg="1"/>
      <p:bldP spid="40" grpId="0" animBg="1"/>
      <p:bldP spid="3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MOPEC-2</Template>
  <TotalTime>84185</TotalTime>
  <Words>1848</Words>
  <Application>Microsoft Office PowerPoint</Application>
  <PresentationFormat>全屏显示(4:3)</PresentationFormat>
  <Paragraphs>471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华文楷体</vt:lpstr>
      <vt:lpstr>宋体</vt:lpstr>
      <vt:lpstr>幼圆</vt:lpstr>
      <vt:lpstr>Arial</vt:lpstr>
      <vt:lpstr>Calibri</vt:lpstr>
      <vt:lpstr>Cambria Math</vt:lpstr>
      <vt:lpstr>Corbel</vt:lpstr>
      <vt:lpstr>Courier New</vt:lpstr>
      <vt:lpstr>Lucida Sans Unicode</vt:lpstr>
      <vt:lpstr>Palatino Linotype</vt:lpstr>
      <vt:lpstr>MOPEC-2</vt:lpstr>
      <vt:lpstr>Modeling of System Behavior</vt:lpstr>
      <vt:lpstr>Space-Time Diagram (STD)</vt:lpstr>
      <vt:lpstr>Linear Extension</vt:lpstr>
      <vt:lpstr>Meaningful Snapshots</vt:lpstr>
      <vt:lpstr>Cut</vt:lpstr>
      <vt:lpstr>Relations among Cuts</vt:lpstr>
      <vt:lpstr>Consistent Global State</vt:lpstr>
      <vt:lpstr>Relations among CGSs</vt:lpstr>
      <vt:lpstr>Cuts and CGSs</vt:lpstr>
      <vt:lpstr>Modeling of System Behavior</vt:lpstr>
      <vt:lpstr>Lattice of Snapshots</vt:lpstr>
      <vt:lpstr>Lattice as a Poset</vt:lpstr>
      <vt:lpstr>Lattice as All Possible Evolutions of System State</vt:lpstr>
      <vt:lpstr>Lattice as a DAG</vt:lpstr>
      <vt:lpstr>Lattice as an Algebraic Structure</vt:lpstr>
      <vt:lpstr>Modeling of System Behavior</vt:lpstr>
      <vt:lpstr>Distributive Lattice</vt:lpstr>
      <vt:lpstr>Birkhoff’s Representation Theorem</vt:lpstr>
      <vt:lpstr>Birkhoff’s Representation Theorem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2010工作汇报</dc:title>
  <dc:creator>yangyiling</dc:creator>
  <cp:lastModifiedBy>宇 黄</cp:lastModifiedBy>
  <cp:revision>1804</cp:revision>
  <dcterms:created xsi:type="dcterms:W3CDTF">2010-01-17T13:26:32Z</dcterms:created>
  <dcterms:modified xsi:type="dcterms:W3CDTF">2021-05-03T15:16:00Z</dcterms:modified>
</cp:coreProperties>
</file>