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1" r:id="rId3"/>
    <p:sldId id="415" r:id="rId4"/>
    <p:sldId id="424" r:id="rId5"/>
    <p:sldId id="383" r:id="rId6"/>
    <p:sldId id="412" r:id="rId7"/>
    <p:sldId id="421" r:id="rId8"/>
    <p:sldId id="422" r:id="rId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807"/>
  </p:normalViewPr>
  <p:slideViewPr>
    <p:cSldViewPr>
      <p:cViewPr varScale="1">
        <p:scale>
          <a:sx n="109" d="100"/>
          <a:sy n="109" d="100"/>
        </p:scale>
        <p:origin x="1788" y="102"/>
      </p:cViewPr>
      <p:guideLst>
        <p:guide orient="horz" pos="2180"/>
        <p:guide pos="284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934-392B-4F4B-A054-A1ED76650F2D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9604-DE0C-CA46-8962-A25BD32DE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panose="020B060402020209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  <a:t>‹#›</a:t>
            </a:fld>
            <a:endParaRPr lang="zh-CN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编译原理习题课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1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141970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将 </a:t>
            </a:r>
            <a:r>
              <a:rPr kumimoji="1" lang="en-US" altLang="zh-CN" sz="2800" b="1" dirty="0">
                <a:latin typeface="+mn-ea"/>
              </a:rPr>
              <a:t>x=f(y+1)+2 </a:t>
            </a:r>
            <a:r>
              <a:rPr kumimoji="1" lang="zh-CN" altLang="en-US" sz="2800" dirty="0">
                <a:latin typeface="+mn-ea"/>
              </a:rPr>
              <a:t>翻译成：</a:t>
            </a:r>
          </a:p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（</a:t>
            </a:r>
            <a:r>
              <a:rPr kumimoji="1" lang="en-US" altLang="zh-CN" sz="2800" dirty="0">
                <a:latin typeface="+mn-ea"/>
              </a:rPr>
              <a:t>1</a:t>
            </a:r>
            <a:r>
              <a:rPr kumimoji="1" lang="zh-CN" altLang="en-US" sz="2800" dirty="0">
                <a:latin typeface="+mn-ea"/>
              </a:rPr>
              <a:t>）四元式序列</a:t>
            </a:r>
          </a:p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（</a:t>
            </a:r>
            <a:r>
              <a:rPr kumimoji="1" lang="en-US" altLang="zh-CN" sz="2800" dirty="0">
                <a:latin typeface="+mn-ea"/>
              </a:rPr>
              <a:t>2</a:t>
            </a:r>
            <a:r>
              <a:rPr kumimoji="1" lang="zh-CN" altLang="en-US" sz="2800" dirty="0">
                <a:latin typeface="+mn-ea"/>
              </a:rPr>
              <a:t>）三元式序列</a:t>
            </a:r>
          </a:p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（</a:t>
            </a:r>
            <a:r>
              <a:rPr kumimoji="1" lang="en-US" altLang="zh-CN" sz="2800" dirty="0">
                <a:latin typeface="+mn-ea"/>
              </a:rPr>
              <a:t>3</a:t>
            </a:r>
            <a:r>
              <a:rPr kumimoji="1" lang="zh-CN" altLang="en-US" sz="2800" dirty="0">
                <a:latin typeface="+mn-ea"/>
              </a:rPr>
              <a:t>）间接三元式序列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3783965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600" dirty="0">
                <a:latin typeface="+mn-ea"/>
              </a:rPr>
              <a:t>在如图的语法制导定义中添加处理控制流构造的规则</a:t>
            </a:r>
            <a:r>
              <a:rPr kumimoji="1" lang="zh-CN" altLang="en-US" sz="2600" dirty="0" smtClean="0">
                <a:latin typeface="+mn-ea"/>
              </a:rPr>
              <a:t>：</a:t>
            </a:r>
            <a:endParaRPr kumimoji="1" lang="en-US" altLang="zh-CN" sz="2600" dirty="0" smtClean="0">
              <a:latin typeface="+mn-ea"/>
            </a:endParaRPr>
          </a:p>
          <a:p>
            <a:pPr marL="0" indent="0">
              <a:buNone/>
            </a:pPr>
            <a:r>
              <a:rPr kumimoji="1" lang="zh-CN" altLang="en-US" sz="2600" dirty="0" smtClean="0">
                <a:latin typeface="+mn-ea"/>
              </a:rPr>
              <a:t>一</a:t>
            </a:r>
            <a:r>
              <a:rPr kumimoji="1" lang="zh-CN" altLang="en-US" sz="2600" dirty="0">
                <a:latin typeface="+mn-ea"/>
              </a:rPr>
              <a:t>个</a:t>
            </a:r>
            <a:r>
              <a:rPr kumimoji="1" lang="en-US" altLang="zh-CN" sz="2600" dirty="0">
                <a:latin typeface="+mn-ea"/>
              </a:rPr>
              <a:t>repeat</a:t>
            </a:r>
            <a:r>
              <a:rPr kumimoji="1" lang="zh-CN" altLang="en-US" sz="2600" dirty="0">
                <a:latin typeface="+mn-ea"/>
              </a:rPr>
              <a:t>语句，</a:t>
            </a:r>
            <a:r>
              <a:rPr kumimoji="1" lang="en-US" altLang="zh-CN" sz="2600" dirty="0">
                <a:latin typeface="+mn-ea"/>
              </a:rPr>
              <a:t>repeat S while B</a:t>
            </a:r>
            <a:r>
              <a:rPr kumimoji="1" lang="zh-CN" altLang="en-US" sz="2600" dirty="0">
                <a:latin typeface="+mn-ea"/>
              </a:rPr>
              <a:t>。</a:t>
            </a:r>
          </a:p>
        </p:txBody>
      </p:sp>
      <p:pic>
        <p:nvPicPr>
          <p:cNvPr id="4" name="图片 3" descr="13051639572165_.pic_hd"/>
          <p:cNvPicPr>
            <a:picLocks noChangeAspect="1"/>
          </p:cNvPicPr>
          <p:nvPr/>
        </p:nvPicPr>
        <p:blipFill>
          <a:blip r:embed="rId2"/>
          <a:srcRect b="4848"/>
          <a:stretch>
            <a:fillRect/>
          </a:stretch>
        </p:blipFill>
        <p:spPr>
          <a:xfrm>
            <a:off x="4464685" y="1379220"/>
            <a:ext cx="4315460" cy="4387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098155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600" dirty="0">
                <a:latin typeface="+mn-ea"/>
              </a:rPr>
              <a:t>假定左图中</a:t>
            </a:r>
            <a:r>
              <a:rPr kumimoji="1" lang="zh-CN" altLang="en-US" sz="2600" dirty="0">
                <a:latin typeface="+mn-ea"/>
              </a:rPr>
              <a:t>的widen</a:t>
            </a:r>
            <a:r>
              <a:rPr kumimoji="1" lang="zh-CN" altLang="en-US" sz="2600" dirty="0" smtClean="0">
                <a:latin typeface="+mn-ea"/>
              </a:rPr>
              <a:t>函数</a:t>
            </a:r>
            <a:r>
              <a:rPr kumimoji="1" lang="zh-CN" altLang="en-US" sz="2600" dirty="0" smtClean="0">
                <a:latin typeface="+mn-ea"/>
              </a:rPr>
              <a:t>可以</a:t>
            </a:r>
            <a:r>
              <a:rPr kumimoji="1" lang="zh-CN" altLang="en-US" sz="2600" dirty="0">
                <a:latin typeface="+mn-ea"/>
              </a:rPr>
              <a:t>处理右图层次结构中的所有类型，翻译下列表达式（假定 c 和 d 是字符类型，s 和 t 是短整型， i 和 j 为整型， x 是浮点型）：</a:t>
            </a:r>
          </a:p>
          <a:p>
            <a:pPr marL="0" indent="0">
              <a:buNone/>
            </a:pPr>
            <a:r>
              <a:rPr kumimoji="1" lang="zh-CN" altLang="en-US" sz="2600" dirty="0">
                <a:latin typeface="+mn-ea"/>
              </a:rPr>
              <a:t>（</a:t>
            </a:r>
            <a:r>
              <a:rPr kumimoji="1" lang="en-US" altLang="zh-CN" sz="2600" dirty="0">
                <a:latin typeface="+mn-ea"/>
              </a:rPr>
              <a:t>1</a:t>
            </a:r>
            <a:r>
              <a:rPr kumimoji="1" lang="zh-CN" altLang="en-US" sz="2600" dirty="0">
                <a:latin typeface="+mn-ea"/>
              </a:rPr>
              <a:t>）x = s + c（</a:t>
            </a:r>
            <a:r>
              <a:rPr kumimoji="1" lang="en-US" altLang="zh-CN" sz="2600" dirty="0">
                <a:latin typeface="+mn-ea"/>
              </a:rPr>
              <a:t>2</a:t>
            </a:r>
            <a:r>
              <a:rPr kumimoji="1" lang="zh-CN" altLang="en-US" sz="2600" dirty="0">
                <a:latin typeface="+mn-ea"/>
              </a:rPr>
              <a:t>）i = s + c（</a:t>
            </a:r>
            <a:r>
              <a:rPr kumimoji="1" lang="en-US" altLang="zh-CN" sz="2600" dirty="0">
                <a:latin typeface="+mn-ea"/>
              </a:rPr>
              <a:t>3</a:t>
            </a:r>
            <a:r>
              <a:rPr kumimoji="1" lang="zh-CN" altLang="en-US" sz="2600" dirty="0">
                <a:latin typeface="+mn-ea"/>
              </a:rPr>
              <a:t>）x = (s + c) * (t + d)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13627"/>
          <a:stretch>
            <a:fillRect/>
          </a:stretch>
        </p:blipFill>
        <p:spPr>
          <a:xfrm>
            <a:off x="788035" y="3491230"/>
            <a:ext cx="4397375" cy="262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r="66066" b="24284"/>
          <a:stretch>
            <a:fillRect/>
          </a:stretch>
        </p:blipFill>
        <p:spPr>
          <a:xfrm>
            <a:off x="6404610" y="3491230"/>
            <a:ext cx="1563370" cy="2581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答案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1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141970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将 </a:t>
            </a:r>
            <a:r>
              <a:rPr kumimoji="1" lang="en-US" altLang="zh-CN" sz="2800" b="1" dirty="0">
                <a:latin typeface="+mn-ea"/>
              </a:rPr>
              <a:t>x=f(y+1)+2 </a:t>
            </a:r>
            <a:r>
              <a:rPr kumimoji="1" lang="zh-CN" altLang="en-US" sz="2800" dirty="0">
                <a:latin typeface="+mn-ea"/>
              </a:rPr>
              <a:t>翻译成：</a:t>
            </a:r>
          </a:p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（</a:t>
            </a:r>
            <a:r>
              <a:rPr kumimoji="1" lang="en-US" altLang="zh-CN" sz="2800" dirty="0">
                <a:latin typeface="+mn-ea"/>
              </a:rPr>
              <a:t>1</a:t>
            </a:r>
            <a:r>
              <a:rPr kumimoji="1" lang="zh-CN" altLang="en-US" sz="2800" dirty="0">
                <a:latin typeface="+mn-ea"/>
              </a:rPr>
              <a:t>）四元式序列</a:t>
            </a:r>
          </a:p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（</a:t>
            </a:r>
            <a:r>
              <a:rPr kumimoji="1" lang="en-US" altLang="zh-CN" sz="2800" dirty="0">
                <a:latin typeface="+mn-ea"/>
              </a:rPr>
              <a:t>2</a:t>
            </a:r>
            <a:r>
              <a:rPr kumimoji="1" lang="zh-CN" altLang="en-US" sz="2800" dirty="0">
                <a:latin typeface="+mn-ea"/>
              </a:rPr>
              <a:t>）三元式序列</a:t>
            </a:r>
          </a:p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（</a:t>
            </a:r>
            <a:r>
              <a:rPr kumimoji="1" lang="en-US" altLang="zh-CN" sz="2800" dirty="0">
                <a:latin typeface="+mn-ea"/>
              </a:rPr>
              <a:t>3</a:t>
            </a:r>
            <a:r>
              <a:rPr kumimoji="1" lang="zh-CN" altLang="en-US" sz="2800" dirty="0">
                <a:latin typeface="+mn-ea"/>
              </a:rPr>
              <a:t>）间接三元式序列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9415" y="4029710"/>
          <a:ext cx="2464435" cy="1941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四元式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25805" y="4006408"/>
          <a:ext cx="504056" cy="1965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101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102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103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19780" y="4029710"/>
          <a:ext cx="1933575" cy="1941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三元式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424930" y="1852295"/>
          <a:ext cx="1933575" cy="411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间接三元式</a:t>
                      </a:r>
                    </a:p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（假设地址为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altLang="zh-CN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3783965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600" dirty="0">
                <a:latin typeface="+mn-ea"/>
              </a:rPr>
              <a:t>在如图的语法制导定义中添加处理控制流构造的规则</a:t>
            </a:r>
            <a:r>
              <a:rPr kumimoji="1" lang="zh-CN" altLang="en-US" sz="2600" dirty="0" smtClean="0">
                <a:latin typeface="+mn-ea"/>
              </a:rPr>
              <a:t>：</a:t>
            </a:r>
            <a:endParaRPr kumimoji="1" lang="en-US" altLang="zh-CN" sz="2600" dirty="0" smtClean="0">
              <a:latin typeface="+mn-ea"/>
            </a:endParaRPr>
          </a:p>
          <a:p>
            <a:pPr marL="0" indent="0">
              <a:buNone/>
            </a:pPr>
            <a:r>
              <a:rPr kumimoji="1" lang="zh-CN" altLang="en-US" sz="2600" dirty="0" smtClean="0">
                <a:latin typeface="+mn-ea"/>
              </a:rPr>
              <a:t>一</a:t>
            </a:r>
            <a:r>
              <a:rPr kumimoji="1" lang="zh-CN" altLang="en-US" sz="2600" dirty="0">
                <a:latin typeface="+mn-ea"/>
              </a:rPr>
              <a:t>个</a:t>
            </a:r>
            <a:r>
              <a:rPr kumimoji="1" lang="en-US" altLang="zh-CN" sz="2600" dirty="0">
                <a:latin typeface="+mn-ea"/>
              </a:rPr>
              <a:t>repeat</a:t>
            </a:r>
            <a:r>
              <a:rPr kumimoji="1" lang="zh-CN" altLang="en-US" sz="2600" dirty="0">
                <a:latin typeface="+mn-ea"/>
              </a:rPr>
              <a:t>语句，</a:t>
            </a:r>
            <a:r>
              <a:rPr kumimoji="1" lang="en-US" altLang="zh-CN" sz="2600" dirty="0">
                <a:latin typeface="+mn-ea"/>
              </a:rPr>
              <a:t>repeat S while B</a:t>
            </a:r>
            <a:r>
              <a:rPr kumimoji="1" lang="zh-CN" altLang="en-US" sz="2600" dirty="0">
                <a:latin typeface="+mn-ea"/>
              </a:rPr>
              <a:t>。</a:t>
            </a:r>
          </a:p>
        </p:txBody>
      </p:sp>
      <p:pic>
        <p:nvPicPr>
          <p:cNvPr id="4" name="图片 3" descr="13051639572165_.pic_hd"/>
          <p:cNvPicPr>
            <a:picLocks noChangeAspect="1"/>
          </p:cNvPicPr>
          <p:nvPr/>
        </p:nvPicPr>
        <p:blipFill>
          <a:blip r:embed="rId3"/>
          <a:srcRect b="4848"/>
          <a:stretch>
            <a:fillRect/>
          </a:stretch>
        </p:blipFill>
        <p:spPr>
          <a:xfrm>
            <a:off x="4464685" y="1379220"/>
            <a:ext cx="4315460" cy="438721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8770" y="3960495"/>
          <a:ext cx="40487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20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产生式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语义规则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S </a:t>
                      </a: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 repeat S1 while B 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S1.next = 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newlabel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B.true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newlabel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B.false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S.next</a:t>
                      </a:r>
                      <a:endParaRPr lang="en-US" altLang="zh-CN" sz="1600" b="0" i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S.code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label(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B.true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||</a:t>
                      </a:r>
                      <a:r>
                        <a:rPr lang="en-US" altLang="zh-CN" sz="1600" b="0" i="1" baseline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S1.code</a:t>
                      </a:r>
                    </a:p>
                    <a:p>
                      <a:pPr algn="l"/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|| label(S1.next) || </a:t>
                      </a:r>
                      <a:r>
                        <a:rPr lang="en-US" altLang="zh-CN" sz="1600" b="0" i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B.code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习题</a:t>
            </a:r>
            <a:r>
              <a:rPr kumimoji="1" lang="en-US" altLang="zh-CN" dirty="0">
                <a:latin typeface="+mn-ea"/>
                <a:ea typeface="+mn-ea"/>
              </a:rPr>
              <a:t>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098155" cy="264350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>
                <a:latin typeface="+mn-ea"/>
              </a:rPr>
              <a:t>（</a:t>
            </a:r>
            <a:r>
              <a:rPr kumimoji="1" lang="en-US" altLang="zh-CN" sz="2800" dirty="0">
                <a:latin typeface="+mn-ea"/>
              </a:rPr>
              <a:t>1</a:t>
            </a:r>
            <a:r>
              <a:rPr kumimoji="1" lang="zh-CN" altLang="en-US" sz="2800" dirty="0">
                <a:latin typeface="+mn-ea"/>
              </a:rPr>
              <a:t>）x = s + c （</a:t>
            </a:r>
            <a:r>
              <a:rPr kumimoji="1" lang="en-US" altLang="zh-CN" sz="2800" dirty="0">
                <a:latin typeface="+mn-ea"/>
              </a:rPr>
              <a:t>2</a:t>
            </a:r>
            <a:r>
              <a:rPr kumimoji="1" lang="zh-CN" altLang="en-US" sz="2800" dirty="0">
                <a:latin typeface="+mn-ea"/>
              </a:rPr>
              <a:t>）i = s + c （</a:t>
            </a:r>
            <a:r>
              <a:rPr kumimoji="1" lang="en-US" altLang="zh-CN" sz="2800" dirty="0">
                <a:latin typeface="+mn-ea"/>
              </a:rPr>
              <a:t>3</a:t>
            </a:r>
            <a:r>
              <a:rPr kumimoji="1" lang="zh-CN" altLang="en-US" sz="2800" dirty="0">
                <a:latin typeface="+mn-ea"/>
              </a:rPr>
              <a:t>）x = (s + c) * (t + d)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15616" y="2083752"/>
            <a:ext cx="254000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t1 = (int) s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t2 = (int) c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t3 = t1 + t2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x = (float) t3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91880" y="2083752"/>
            <a:ext cx="2540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t1 = (int) s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t2 = (int) c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i = t1 + t2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56176" y="2083752"/>
            <a:ext cx="254000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t1 = (int) s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t2 = (int) c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t3 = t1 + t2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t4 = (int) t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t5 = (int) d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t6 = t4 + t5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t7 = t3 + t6</a:t>
            </a:r>
          </a:p>
          <a:p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</a:rPr>
              <a:t> x = (float) t7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f6d08ca-523d-41d2-a027-0d7c662f8d7b}"/>
  <p:tag name="TABLE_ENDDRAG_ORIGIN_RECT" val="194*154"/>
  <p:tag name="TABLE_ENDDRAG_RECT" val="31*317*194*1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0456653-e6b5-4d85-bf59-ad3cda3f9563}"/>
  <p:tag name="TABLE_ENDDRAG_ORIGIN_RECT" val="194*154"/>
  <p:tag name="TABLE_ENDDRAG_RECT" val="31*317*194*1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2281b53-3e64-4eab-8b15-adfd4d04c39e}"/>
  <p:tag name="TABLE_ENDDRAG_ORIGIN_RECT" val="152*169"/>
  <p:tag name="TABLE_ENDDRAG_RECT" val="308*130*152*2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76f8d55-faee-4efd-87b9-78487d16922d}"/>
  <p:tag name="TABLE_ENDDRAG_ORIGIN_RECT" val="326*144"/>
  <p:tag name="TABLE_ENDDRAG_RECT" val="25*311*318*144"/>
</p:tagLst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1</TotalTime>
  <Words>516</Words>
  <Application>Microsoft Office PowerPoint</Application>
  <PresentationFormat>全屏显示(4:3)</PresentationFormat>
  <Paragraphs>120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FangSong</vt:lpstr>
      <vt:lpstr>Times New Roman Regular</vt:lpstr>
      <vt:lpstr>等线</vt:lpstr>
      <vt:lpstr>华文仿宋</vt:lpstr>
      <vt:lpstr>宋体</vt:lpstr>
      <vt:lpstr>Arial</vt:lpstr>
      <vt:lpstr>Times New Roman</vt:lpstr>
      <vt:lpstr>Tw Cen MT</vt:lpstr>
      <vt:lpstr>Wingdings</vt:lpstr>
      <vt:lpstr>NJUPPTemplate</vt:lpstr>
      <vt:lpstr>编译原理习题课</vt:lpstr>
      <vt:lpstr>习题1</vt:lpstr>
      <vt:lpstr>习题2</vt:lpstr>
      <vt:lpstr>习题3</vt:lpstr>
      <vt:lpstr>答案</vt:lpstr>
      <vt:lpstr>习题1</vt:lpstr>
      <vt:lpstr>习题2</vt:lpstr>
      <vt:lpstr>习题3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Windows User</cp:lastModifiedBy>
  <cp:revision>125</cp:revision>
  <cp:lastPrinted>2021-12-15T13:54:54Z</cp:lastPrinted>
  <dcterms:created xsi:type="dcterms:W3CDTF">2021-12-15T13:54:54Z</dcterms:created>
  <dcterms:modified xsi:type="dcterms:W3CDTF">2021-12-15T13:56:51Z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