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5" r:id="rId3"/>
    <p:sldId id="400" r:id="rId4"/>
    <p:sldId id="386" r:id="rId5"/>
    <p:sldId id="383" r:id="rId6"/>
    <p:sldId id="396" r:id="rId7"/>
    <p:sldId id="385" r:id="rId8"/>
    <p:sldId id="403" r:id="rId9"/>
    <p:sldId id="404" r:id="rId10"/>
    <p:sldId id="402" r:id="rId11"/>
    <p:sldId id="389" r:id="rId12"/>
    <p:sldId id="392" r:id="rId13"/>
    <p:sldId id="393" r:id="rId1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835"/>
  </p:normalViewPr>
  <p:slideViewPr>
    <p:cSldViewPr>
      <p:cViewPr varScale="1">
        <p:scale>
          <a:sx n="120" d="100"/>
          <a:sy n="120" d="100"/>
        </p:scale>
        <p:origin x="1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>
                <a:latin typeface="+mn-ea"/>
                <a:sym typeface="+mn-ea"/>
              </a:rPr>
              <a:t>（</a:t>
            </a:r>
            <a:r>
              <a:rPr kumimoji="1" lang="en-US" altLang="zh-CN" sz="2800">
                <a:latin typeface="+mn-ea"/>
                <a:sym typeface="+mn-ea"/>
              </a:rPr>
              <a:t>4</a:t>
            </a:r>
            <a:r>
              <a:rPr kumimoji="1" lang="zh-CN" altLang="en-US" sz="2800">
                <a:latin typeface="+mn-ea"/>
                <a:sym typeface="+mn-ea"/>
              </a:rPr>
              <a:t>）将（</a:t>
            </a:r>
            <a:r>
              <a:rPr kumimoji="1" lang="en-US" altLang="zh-CN" sz="2800">
                <a:latin typeface="+mn-ea"/>
                <a:sym typeface="+mn-ea"/>
              </a:rPr>
              <a:t>3</a:t>
            </a:r>
            <a:r>
              <a:rPr kumimoji="1" lang="zh-CN" altLang="en-US" sz="2800">
                <a:latin typeface="+mn-ea"/>
                <a:sym typeface="+mn-ea"/>
              </a:rPr>
              <a:t>）中生成的</a:t>
            </a:r>
            <a:r>
              <a:rPr kumimoji="1" lang="en-US" altLang="zh-CN" sz="2800">
                <a:latin typeface="+mn-ea"/>
                <a:sym typeface="+mn-ea"/>
              </a:rPr>
              <a:t>DFA</a:t>
            </a:r>
            <a:r>
              <a:rPr kumimoji="1" lang="zh-CN" altLang="en-US" sz="2800">
                <a:latin typeface="+mn-ea"/>
                <a:sym typeface="+mn-ea"/>
              </a:rPr>
              <a:t>化简。</a:t>
            </a:r>
            <a:endParaRPr kumimoji="1" lang="zh-CN" altLang="en-US" sz="2800" dirty="0">
              <a:latin typeface="+mn-ea"/>
            </a:endParaRPr>
          </a:p>
        </p:txBody>
      </p:sp>
      <p:pic>
        <p:nvPicPr>
          <p:cNvPr id="10" name="图片 9" descr="截屏2021-12-08 下午5.15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1971040"/>
            <a:ext cx="3752850" cy="17386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7820" y="3876040"/>
            <a:ext cx="5447030" cy="2254250"/>
            <a:chOff x="738" y="3280"/>
            <a:chExt cx="8404" cy="341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 l="5721" t="47972" r="12365"/>
            <a:stretch>
              <a:fillRect/>
            </a:stretch>
          </p:blipFill>
          <p:spPr>
            <a:xfrm>
              <a:off x="738" y="3280"/>
              <a:ext cx="8404" cy="341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l="48891" t="69660" r="12365" b="14896"/>
            <a:stretch>
              <a:fillRect/>
            </a:stretch>
          </p:blipFill>
          <p:spPr>
            <a:xfrm>
              <a:off x="5405" y="3280"/>
              <a:ext cx="3737" cy="85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t="46582" r="53467" b="42776"/>
          <a:stretch>
            <a:fillRect/>
          </a:stretch>
        </p:blipFill>
        <p:spPr>
          <a:xfrm>
            <a:off x="5281295" y="2927350"/>
            <a:ext cx="3241675" cy="542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l="18000" t="57976" r="17050"/>
          <a:stretch>
            <a:fillRect/>
          </a:stretch>
        </p:blipFill>
        <p:spPr>
          <a:xfrm>
            <a:off x="5177155" y="3469640"/>
            <a:ext cx="386715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1467-D647-FD4F-AE15-A77F86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7DA3D-9020-9B40-A426-C6184C5E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04" y="1317173"/>
            <a:ext cx="8142287" cy="43251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考虑以下文法：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16E056-76C2-1946-BFF7-838B4847AEE1}"/>
              </a:ext>
            </a:extLst>
          </p:cNvPr>
          <p:cNvSpPr txBox="1"/>
          <p:nvPr/>
        </p:nvSpPr>
        <p:spPr>
          <a:xfrm>
            <a:off x="4160570" y="1997839"/>
            <a:ext cx="4464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提取左公因子：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Sf | P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l-G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消除左递归：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PS'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aPS'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fS'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2548D-4313-BE4D-B133-BD00595E4D8A}"/>
              </a:ext>
            </a:extLst>
          </p:cNvPr>
          <p:cNvSpPr txBox="1"/>
          <p:nvPr/>
        </p:nvSpPr>
        <p:spPr>
          <a:xfrm>
            <a:off x="611560" y="2067253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Sf | 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q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B82D18-F630-4D40-9089-6E8D9D9AC488}"/>
              </a:ext>
            </a:extLst>
          </p:cNvPr>
          <p:cNvSpPr txBox="1"/>
          <p:nvPr/>
        </p:nvSpPr>
        <p:spPr>
          <a:xfrm>
            <a:off x="3563888" y="1349582"/>
            <a:ext cx="5060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）为该文法提取左公因子并消除左递归；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11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1467-D647-FD4F-AE15-A77F86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92210A-0323-6D4A-BACB-7F6D9611918C}"/>
              </a:ext>
            </a:extLst>
          </p:cNvPr>
          <p:cNvSpPr txBox="1"/>
          <p:nvPr/>
        </p:nvSpPr>
        <p:spPr>
          <a:xfrm>
            <a:off x="88073" y="1377682"/>
            <a:ext cx="5157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）构造该文法的</a:t>
            </a:r>
            <a:r>
              <a:rPr kumimoji="1" lang="en-US" altLang="zh-CN" sz="2000" dirty="0">
                <a:latin typeface="+mn-ea"/>
              </a:rPr>
              <a:t>LL1</a:t>
            </a:r>
            <a:r>
              <a:rPr kumimoji="1" lang="zh-CN" altLang="en-US" sz="2000" dirty="0">
                <a:latin typeface="+mn-ea"/>
              </a:rPr>
              <a:t>分析表；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3DB7B-12DE-F74B-8D9D-CC977C66D6A3}"/>
              </a:ext>
            </a:extLst>
          </p:cNvPr>
          <p:cNvSpPr txBox="1"/>
          <p:nvPr/>
        </p:nvSpPr>
        <p:spPr>
          <a:xfrm>
            <a:off x="369619" y="193701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构造</a:t>
            </a:r>
            <a:r>
              <a:rPr kumimoji="1" lang="en-US" altLang="zh-CN" sz="2000" dirty="0">
                <a:latin typeface="+mn-ea"/>
              </a:rPr>
              <a:t>First</a:t>
            </a:r>
            <a:r>
              <a:rPr kumimoji="1" lang="zh-CN" altLang="en-US" sz="2000" dirty="0">
                <a:latin typeface="+mn-ea"/>
              </a:rPr>
              <a:t>集和</a:t>
            </a:r>
            <a:r>
              <a:rPr kumimoji="1" lang="en-US" altLang="zh-CN" sz="2000" dirty="0">
                <a:latin typeface="+mn-ea"/>
              </a:rPr>
              <a:t>Follow</a:t>
            </a:r>
            <a:r>
              <a:rPr kumimoji="1" lang="zh-CN" altLang="en-US" sz="2000" dirty="0">
                <a:latin typeface="+mn-ea"/>
              </a:rPr>
              <a:t>集：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F170E4-F6D2-5749-BC0A-23E48B250684}"/>
              </a:ext>
            </a:extLst>
          </p:cNvPr>
          <p:cNvSpPr txBox="1"/>
          <p:nvPr/>
        </p:nvSpPr>
        <p:spPr>
          <a:xfrm>
            <a:off x="383311" y="3644137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构造</a:t>
            </a:r>
            <a:r>
              <a:rPr kumimoji="1" lang="en-US" altLang="zh-CN" sz="2000" dirty="0">
                <a:latin typeface="+mn-ea"/>
              </a:rPr>
              <a:t>LL1</a:t>
            </a:r>
            <a:r>
              <a:rPr kumimoji="1" lang="zh-CN" altLang="en-US" sz="2000" dirty="0">
                <a:latin typeface="+mn-ea"/>
              </a:rPr>
              <a:t>分析表：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A7448B-B0E5-6D43-B6A2-0E1C3BF96163}"/>
              </a:ext>
            </a:extLst>
          </p:cNvPr>
          <p:cNvSpPr txBox="1"/>
          <p:nvPr/>
        </p:nvSpPr>
        <p:spPr>
          <a:xfrm>
            <a:off x="6804248" y="1376266"/>
            <a:ext cx="1892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7DBFDA-74FB-BF45-9D13-E6B53312E79B}"/>
              </a:ext>
            </a:extLst>
          </p:cNvPr>
          <p:cNvSpPr txBox="1"/>
          <p:nvPr/>
        </p:nvSpPr>
        <p:spPr>
          <a:xfrm>
            <a:off x="383311" y="2379106"/>
            <a:ext cx="5331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FIRST(S)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{q}           FOLLOW(S)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{#}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FIRST(S’)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{a, f, </a:t>
            </a:r>
            <a:r>
              <a:rPr lang="el-GR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ε}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FOLLOW(S’)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{#}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FIRST(P)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{q}           FOLLOW(P)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{a, f, #}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FIRST(P’)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{b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ε}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FOLLOW(P’)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{a, f, #} </a:t>
            </a:r>
          </a:p>
        </p:txBody>
      </p:sp>
      <p:graphicFrame>
        <p:nvGraphicFramePr>
          <p:cNvPr id="8" name="表格 14">
            <a:extLst>
              <a:ext uri="{FF2B5EF4-FFF2-40B4-BE49-F238E27FC236}">
                <a16:creationId xmlns:a16="http://schemas.microsoft.com/office/drawing/2014/main" id="{9DD13E32-E7CE-8541-A707-562EC4F41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16712"/>
              </p:ext>
            </p:extLst>
          </p:nvPr>
        </p:nvGraphicFramePr>
        <p:xfrm>
          <a:off x="708249" y="4180748"/>
          <a:ext cx="4583832" cy="184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39">
                  <a:extLst>
                    <a:ext uri="{9D8B030D-6E8A-4147-A177-3AD203B41FA5}">
                      <a16:colId xmlns:a16="http://schemas.microsoft.com/office/drawing/2014/main" val="4081719405"/>
                    </a:ext>
                  </a:extLst>
                </a:gridCol>
                <a:gridCol w="738732">
                  <a:extLst>
                    <a:ext uri="{9D8B030D-6E8A-4147-A177-3AD203B41FA5}">
                      <a16:colId xmlns:a16="http://schemas.microsoft.com/office/drawing/2014/main" val="88107546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6254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7184006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5841752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08235519"/>
                    </a:ext>
                  </a:extLst>
                </a:gridCol>
              </a:tblGrid>
              <a:tr h="368108"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62368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58462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S’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07111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1505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P’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2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6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1467-D647-FD4F-AE15-A77F86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92210A-0323-6D4A-BACB-7F6D9611918C}"/>
              </a:ext>
            </a:extLst>
          </p:cNvPr>
          <p:cNvSpPr txBox="1"/>
          <p:nvPr/>
        </p:nvSpPr>
        <p:spPr>
          <a:xfrm>
            <a:off x="107504" y="1418589"/>
            <a:ext cx="5157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3</a:t>
            </a:r>
            <a:r>
              <a:rPr kumimoji="1" lang="zh-CN" altLang="en-US" sz="2000" dirty="0">
                <a:latin typeface="+mn-ea"/>
              </a:rPr>
              <a:t>）预测分析串</a:t>
            </a:r>
            <a:r>
              <a:rPr kumimoji="1" lang="en-US" altLang="zh-CN" sz="2000" dirty="0" err="1">
                <a:latin typeface="+mn-ea"/>
              </a:rPr>
              <a:t>qaqf</a:t>
            </a:r>
            <a:r>
              <a:rPr kumimoji="1" lang="zh-CN" altLang="en-US" sz="2000" dirty="0">
                <a:latin typeface="+mn-ea"/>
              </a:rPr>
              <a:t>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28F95-370C-9644-8CA7-30DB99DC22F0}"/>
              </a:ext>
            </a:extLst>
          </p:cNvPr>
          <p:cNvSpPr txBox="1"/>
          <p:nvPr/>
        </p:nvSpPr>
        <p:spPr>
          <a:xfrm>
            <a:off x="793491" y="2206923"/>
            <a:ext cx="1892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fS'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14">
            <a:extLst>
              <a:ext uri="{FF2B5EF4-FFF2-40B4-BE49-F238E27FC236}">
                <a16:creationId xmlns:a16="http://schemas.microsoft.com/office/drawing/2014/main" id="{3067A8DA-ACE8-D94E-A091-43EF5C4B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77205"/>
              </p:ext>
            </p:extLst>
          </p:nvPr>
        </p:nvGraphicFramePr>
        <p:xfrm>
          <a:off x="188719" y="4120206"/>
          <a:ext cx="4583832" cy="183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39">
                  <a:extLst>
                    <a:ext uri="{9D8B030D-6E8A-4147-A177-3AD203B41FA5}">
                      <a16:colId xmlns:a16="http://schemas.microsoft.com/office/drawing/2014/main" val="4081719405"/>
                    </a:ext>
                  </a:extLst>
                </a:gridCol>
                <a:gridCol w="738732">
                  <a:extLst>
                    <a:ext uri="{9D8B030D-6E8A-4147-A177-3AD203B41FA5}">
                      <a16:colId xmlns:a16="http://schemas.microsoft.com/office/drawing/2014/main" val="88107546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6254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7184006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5841752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08235519"/>
                    </a:ext>
                  </a:extLst>
                </a:gridCol>
              </a:tblGrid>
              <a:tr h="338060"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i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62368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58462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S’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07111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1505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P’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22214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A279660-F3EE-1A44-A38D-E4E20830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72658"/>
              </p:ext>
            </p:extLst>
          </p:nvPr>
        </p:nvGraphicFramePr>
        <p:xfrm>
          <a:off x="5004048" y="395798"/>
          <a:ext cx="381642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66">
                  <a:extLst>
                    <a:ext uri="{9D8B030D-6E8A-4147-A177-3AD203B41FA5}">
                      <a16:colId xmlns:a16="http://schemas.microsoft.com/office/drawing/2014/main" val="2769773049"/>
                    </a:ext>
                  </a:extLst>
                </a:gridCol>
                <a:gridCol w="1016518">
                  <a:extLst>
                    <a:ext uri="{9D8B030D-6E8A-4147-A177-3AD203B41FA5}">
                      <a16:colId xmlns:a16="http://schemas.microsoft.com/office/drawing/2014/main" val="35574419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5010472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72608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9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2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S'P'q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#S'P'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6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2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S'S'Pa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aPS'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#S'S'P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1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S'S'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#S'S'</a:t>
                      </a:r>
                      <a:r>
                        <a:rPr kumimoji="1"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2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#S'S'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</a:t>
                      </a:r>
                      <a:r>
                        <a:rPr kumimoji="1"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#S'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1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）把“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由0和1组成的，且以1结尾的串</a:t>
            </a:r>
            <a:r>
              <a:rPr kumimoji="1" lang="zh-CN" altLang="en-US" sz="2000" dirty="0">
                <a:latin typeface="+mn-ea"/>
              </a:rPr>
              <a:t>”表示为正则表达式形式；</a:t>
            </a: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）将（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）的正则表达式转化为</a:t>
            </a:r>
            <a:r>
              <a:rPr kumimoji="1" lang="en-US" altLang="zh-CN" sz="2000" dirty="0">
                <a:latin typeface="+mn-ea"/>
              </a:rPr>
              <a:t>NFA</a:t>
            </a:r>
            <a:r>
              <a:rPr kumimoji="1" lang="zh-CN" altLang="en-US" sz="2000" dirty="0">
                <a:latin typeface="+mn-ea"/>
              </a:rPr>
              <a:t>；</a:t>
            </a:r>
          </a:p>
          <a:p>
            <a:pPr marL="0" indent="0">
              <a:buNone/>
            </a:pP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  <a:sym typeface="+mn-ea"/>
              </a:rPr>
              <a:t>（</a:t>
            </a:r>
            <a:r>
              <a:rPr kumimoji="1" lang="en-US" altLang="zh-CN" sz="2000" dirty="0">
                <a:latin typeface="+mn-ea"/>
                <a:sym typeface="+mn-ea"/>
              </a:rPr>
              <a:t>3</a:t>
            </a:r>
            <a:r>
              <a:rPr kumimoji="1" lang="zh-CN" altLang="en-US" sz="2000" dirty="0">
                <a:latin typeface="+mn-ea"/>
                <a:sym typeface="+mn-ea"/>
              </a:rPr>
              <a:t>）将（</a:t>
            </a:r>
            <a:r>
              <a:rPr kumimoji="1" lang="en-US" altLang="zh-CN" sz="2000" dirty="0">
                <a:latin typeface="+mn-ea"/>
                <a:sym typeface="+mn-ea"/>
              </a:rPr>
              <a:t>2</a:t>
            </a:r>
            <a:r>
              <a:rPr kumimoji="1" lang="zh-CN" altLang="en-US" sz="2000" dirty="0">
                <a:latin typeface="+mn-ea"/>
                <a:sym typeface="+mn-ea"/>
              </a:rPr>
              <a:t>）中生成的</a:t>
            </a:r>
            <a:r>
              <a:rPr kumimoji="1" lang="en-US" altLang="zh-CN" sz="2000" dirty="0">
                <a:latin typeface="+mn-ea"/>
                <a:sym typeface="+mn-ea"/>
              </a:rPr>
              <a:t>NFA</a:t>
            </a:r>
            <a:r>
              <a:rPr kumimoji="1" lang="zh-CN" altLang="en-US" sz="2000" dirty="0">
                <a:latin typeface="+mn-ea"/>
                <a:sym typeface="+mn-ea"/>
              </a:rPr>
              <a:t>转化为</a:t>
            </a:r>
            <a:r>
              <a:rPr kumimoji="1" lang="en-US" altLang="zh-CN" sz="2000" dirty="0">
                <a:latin typeface="+mn-ea"/>
                <a:sym typeface="+mn-ea"/>
              </a:rPr>
              <a:t>DFA</a:t>
            </a:r>
            <a:r>
              <a:rPr kumimoji="1" lang="zh-CN" altLang="en-US" sz="2000" dirty="0">
                <a:latin typeface="+mn-ea"/>
                <a:sym typeface="+mn-ea"/>
              </a:rPr>
              <a:t>。</a:t>
            </a: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443738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）把“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由</a:t>
            </a:r>
            <a:r>
              <a:rPr kumimoji="1" lang="en-US" sz="2000" b="1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和</a:t>
            </a:r>
            <a:r>
              <a:rPr kumimoji="1" lang="en-US" sz="2000" b="1" dirty="0">
                <a:latin typeface="宋体" charset="0"/>
                <a:ea typeface="宋体" charset="0"/>
                <a:cs typeface="宋体" charset="0"/>
              </a:rPr>
              <a:t>b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组成的，且</a:t>
            </a:r>
            <a:r>
              <a:rPr kumimoji="1" lang="zh-CN" sz="2000" b="1" dirty="0">
                <a:latin typeface="宋体" charset="0"/>
                <a:ea typeface="宋体" charset="0"/>
                <a:cs typeface="宋体" charset="0"/>
              </a:rPr>
              <a:t>包含</a:t>
            </a:r>
            <a:r>
              <a:rPr kumimoji="1" lang="en-US" altLang="zh-CN" sz="2000" b="1" dirty="0">
                <a:latin typeface="宋体" charset="0"/>
                <a:ea typeface="宋体" charset="0"/>
                <a:cs typeface="宋体" charset="0"/>
              </a:rPr>
              <a:t>aa</a:t>
            </a:r>
            <a:r>
              <a:rPr kumimoji="1" lang="zh-CN" altLang="en-US" sz="2000" b="1" dirty="0">
                <a:latin typeface="宋体" charset="0"/>
                <a:ea typeface="宋体" charset="0"/>
                <a:cs typeface="宋体" charset="0"/>
              </a:rPr>
              <a:t>或</a:t>
            </a:r>
            <a:r>
              <a:rPr kumimoji="1" lang="en-US" altLang="zh-CN" sz="2000" b="1" dirty="0">
                <a:latin typeface="宋体" charset="0"/>
                <a:ea typeface="宋体" charset="0"/>
                <a:cs typeface="宋体" charset="0"/>
              </a:rPr>
              <a:t>bb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的串</a:t>
            </a:r>
            <a:r>
              <a:rPr kumimoji="1" lang="zh-CN" altLang="en-US" sz="2000" dirty="0">
                <a:latin typeface="+mn-ea"/>
              </a:rPr>
              <a:t>”表示为正则表达式形式；</a:t>
            </a: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）将（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）的正则表达式转化为</a:t>
            </a:r>
            <a:r>
              <a:rPr kumimoji="1" lang="en-US" altLang="zh-CN" sz="2000" dirty="0">
                <a:latin typeface="+mn-ea"/>
              </a:rPr>
              <a:t>NFA</a:t>
            </a:r>
            <a:r>
              <a:rPr kumimoji="1" lang="zh-CN" altLang="en-US" sz="2000" dirty="0">
                <a:latin typeface="+mn-ea"/>
              </a:rPr>
              <a:t>；</a:t>
            </a:r>
          </a:p>
          <a:p>
            <a:pPr marL="0" indent="0">
              <a:buNone/>
            </a:pP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  <a:sym typeface="+mn-ea"/>
              </a:rPr>
              <a:t>（</a:t>
            </a:r>
            <a:r>
              <a:rPr kumimoji="1" lang="en-US" altLang="zh-CN" sz="2000" dirty="0">
                <a:latin typeface="+mn-ea"/>
                <a:sym typeface="+mn-ea"/>
              </a:rPr>
              <a:t>3</a:t>
            </a:r>
            <a:r>
              <a:rPr kumimoji="1" lang="zh-CN" altLang="en-US" sz="2000" dirty="0">
                <a:latin typeface="+mn-ea"/>
                <a:sym typeface="+mn-ea"/>
              </a:rPr>
              <a:t>）将（</a:t>
            </a:r>
            <a:r>
              <a:rPr kumimoji="1" lang="en-US" altLang="zh-CN" sz="2000" dirty="0">
                <a:latin typeface="+mn-ea"/>
                <a:sym typeface="+mn-ea"/>
              </a:rPr>
              <a:t>2</a:t>
            </a:r>
            <a:r>
              <a:rPr kumimoji="1" lang="zh-CN" altLang="en-US" sz="2000" dirty="0">
                <a:latin typeface="+mn-ea"/>
                <a:sym typeface="+mn-ea"/>
              </a:rPr>
              <a:t>）中生成的</a:t>
            </a:r>
            <a:r>
              <a:rPr kumimoji="1" lang="en-US" altLang="zh-CN" sz="2000" dirty="0">
                <a:latin typeface="+mn-ea"/>
                <a:sym typeface="+mn-ea"/>
              </a:rPr>
              <a:t>NFA</a:t>
            </a:r>
            <a:r>
              <a:rPr kumimoji="1" lang="zh-CN" altLang="en-US" sz="2000" dirty="0">
                <a:latin typeface="+mn-ea"/>
                <a:sym typeface="+mn-ea"/>
              </a:rPr>
              <a:t>转化为</a:t>
            </a:r>
            <a:r>
              <a:rPr kumimoji="1" lang="en-US" altLang="zh-CN" sz="2000" dirty="0">
                <a:latin typeface="+mn-ea"/>
                <a:sym typeface="+mn-ea"/>
              </a:rPr>
              <a:t>DFA</a:t>
            </a:r>
            <a:r>
              <a:rPr kumimoji="1" lang="zh-CN" altLang="en-US" sz="2000" dirty="0">
                <a:latin typeface="+mn-ea"/>
                <a:sym typeface="+mn-ea"/>
              </a:rPr>
              <a:t>；</a:t>
            </a:r>
          </a:p>
          <a:p>
            <a:pPr marL="0" indent="0">
              <a:buNone/>
            </a:pPr>
            <a:endParaRPr kumimoji="1" lang="zh-CN" altLang="en-US" sz="200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  <a:sym typeface="+mn-ea"/>
              </a:rPr>
              <a:t>（</a:t>
            </a:r>
            <a:r>
              <a:rPr kumimoji="1" lang="en-US" altLang="zh-CN" sz="2000" dirty="0">
                <a:latin typeface="+mn-ea"/>
                <a:sym typeface="+mn-ea"/>
              </a:rPr>
              <a:t>4</a:t>
            </a:r>
            <a:r>
              <a:rPr kumimoji="1" lang="zh-CN" altLang="en-US" sz="2000" dirty="0">
                <a:latin typeface="+mn-ea"/>
                <a:sym typeface="+mn-ea"/>
              </a:rPr>
              <a:t>）将（</a:t>
            </a:r>
            <a:r>
              <a:rPr kumimoji="1" lang="en-US" altLang="zh-CN" sz="2000" dirty="0">
                <a:latin typeface="+mn-ea"/>
                <a:sym typeface="+mn-ea"/>
              </a:rPr>
              <a:t>3</a:t>
            </a:r>
            <a:r>
              <a:rPr kumimoji="1" lang="zh-CN" altLang="en-US" sz="2000" dirty="0">
                <a:latin typeface="+mn-ea"/>
                <a:sym typeface="+mn-ea"/>
              </a:rPr>
              <a:t>）中生成的</a:t>
            </a:r>
            <a:r>
              <a:rPr kumimoji="1" lang="en-US" altLang="zh-CN" sz="2000" dirty="0">
                <a:latin typeface="+mn-ea"/>
                <a:sym typeface="+mn-ea"/>
              </a:rPr>
              <a:t>DFA</a:t>
            </a:r>
            <a:r>
              <a:rPr kumimoji="1" lang="zh-CN" altLang="en-US" sz="2000" dirty="0">
                <a:latin typeface="+mn-ea"/>
                <a:sym typeface="+mn-ea"/>
              </a:rPr>
              <a:t>化简。</a:t>
            </a: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1467-D647-FD4F-AE15-A77F86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7DA3D-9020-9B40-A426-C6184C5E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251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考虑以下文法：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4B61B8-1421-8C4C-BA0B-8F866B10ED8A}"/>
              </a:ext>
            </a:extLst>
          </p:cNvPr>
          <p:cNvSpPr txBox="1"/>
          <p:nvPr/>
        </p:nvSpPr>
        <p:spPr>
          <a:xfrm>
            <a:off x="3443031" y="1556792"/>
            <a:ext cx="51780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）为该文法提取左公因子并消除左递归；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）构造该文法的</a:t>
            </a:r>
            <a:r>
              <a:rPr kumimoji="1" lang="en-US" altLang="zh-CN" sz="2000" dirty="0">
                <a:latin typeface="+mn-ea"/>
              </a:rPr>
              <a:t>LL1</a:t>
            </a:r>
            <a:r>
              <a:rPr kumimoji="1" lang="zh-CN" altLang="en-US" sz="2000" dirty="0">
                <a:latin typeface="+mn-ea"/>
              </a:rPr>
              <a:t>分析表；</a:t>
            </a:r>
            <a:endParaRPr kumimoji="1" lang="en-US" altLang="zh-CN" sz="2000" dirty="0">
              <a:latin typeface="+mn-ea"/>
            </a:endParaRPr>
          </a:p>
          <a:p>
            <a:endParaRPr kumimoji="1" lang="en-US" altLang="zh-CN" sz="2000" dirty="0">
              <a:latin typeface="+mn-ea"/>
            </a:endParaRPr>
          </a:p>
          <a:p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3</a:t>
            </a:r>
            <a:r>
              <a:rPr kumimoji="1" lang="zh-CN" altLang="en-US" sz="2000" dirty="0">
                <a:latin typeface="+mn-ea"/>
              </a:rPr>
              <a:t>）预测分析串</a:t>
            </a:r>
            <a:r>
              <a:rPr kumimoji="1" lang="en-US" altLang="zh-CN" sz="2000">
                <a:latin typeface="+mn-ea"/>
              </a:rPr>
              <a:t>qaqf</a:t>
            </a:r>
            <a:r>
              <a:rPr kumimoji="1" lang="zh-CN" altLang="en-US" sz="2000">
                <a:latin typeface="+mn-ea"/>
              </a:rPr>
              <a:t>；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CAC2C9-428B-3642-A640-FDB03686B11E}"/>
              </a:ext>
            </a:extLst>
          </p:cNvPr>
          <p:cNvSpPr txBox="1"/>
          <p:nvPr/>
        </p:nvSpPr>
        <p:spPr>
          <a:xfrm>
            <a:off x="611560" y="2067253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Sf | 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q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545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）正则表达式形式：</a:t>
            </a:r>
            <a:r>
              <a:rPr kumimoji="1" lang="en-US" altLang="zh-CN" sz="2400" dirty="0">
                <a:latin typeface="+mn-ea"/>
              </a:rPr>
              <a:t>(0|1)* 1</a:t>
            </a: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</a:t>
            </a:r>
            <a:r>
              <a:rPr kumimoji="1" lang="zh-CN" altLang="en-US" sz="2400" dirty="0">
                <a:latin typeface="+mn-ea"/>
              </a:rPr>
              <a:t>）将（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）的正则表达式转化为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：</a:t>
            </a:r>
            <a:endParaRPr kumimoji="1"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4" y="3642871"/>
            <a:ext cx="7644727" cy="2345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1467-D647-FD4F-AE15-A77F86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71FB00-A513-F045-A529-604CAAD7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6534152" cy="223499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B22C8E1-AE63-A640-97AA-EC1C220B8DCC}"/>
              </a:ext>
            </a:extLst>
          </p:cNvPr>
          <p:cNvSpPr txBox="1">
            <a:spLocks/>
          </p:cNvSpPr>
          <p:nvPr/>
        </p:nvSpPr>
        <p:spPr bwMode="auto">
          <a:xfrm>
            <a:off x="468630" y="1484630"/>
            <a:ext cx="8141970" cy="264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zh-CN" sz="2800" kern="0">
                <a:latin typeface="+mn-ea"/>
              </a:rPr>
              <a:t>（</a:t>
            </a:r>
            <a:r>
              <a:rPr kumimoji="1" lang="en-US" altLang="zh-CN" sz="2800" kern="0">
                <a:latin typeface="+mn-ea"/>
                <a:sym typeface="+mn-ea"/>
              </a:rPr>
              <a:t>3</a:t>
            </a:r>
            <a:r>
              <a:rPr kumimoji="1" lang="zh-CN" altLang="en-US" sz="2800" kern="0">
                <a:latin typeface="+mn-ea"/>
                <a:sym typeface="+mn-ea"/>
              </a:rPr>
              <a:t>）将（</a:t>
            </a:r>
            <a:r>
              <a:rPr kumimoji="1" lang="en-US" altLang="zh-CN" sz="2800" kern="0">
                <a:latin typeface="+mn-ea"/>
                <a:sym typeface="+mn-ea"/>
              </a:rPr>
              <a:t>2</a:t>
            </a:r>
            <a:r>
              <a:rPr kumimoji="1" lang="zh-CN" altLang="en-US" sz="2800" kern="0">
                <a:latin typeface="+mn-ea"/>
                <a:sym typeface="+mn-ea"/>
              </a:rPr>
              <a:t>）中生成的</a:t>
            </a:r>
            <a:r>
              <a:rPr kumimoji="1" lang="en-US" altLang="zh-CN" sz="2800" kern="0">
                <a:latin typeface="+mn-ea"/>
                <a:sym typeface="+mn-ea"/>
              </a:rPr>
              <a:t>NFA</a:t>
            </a:r>
            <a:r>
              <a:rPr kumimoji="1" lang="zh-CN" altLang="en-US" sz="2800" kern="0">
                <a:latin typeface="+mn-ea"/>
                <a:sym typeface="+mn-ea"/>
              </a:rPr>
              <a:t>转化为</a:t>
            </a:r>
            <a:r>
              <a:rPr kumimoji="1" lang="en-US" altLang="zh-CN" sz="2800" kern="0">
                <a:latin typeface="+mn-ea"/>
                <a:sym typeface="+mn-ea"/>
              </a:rPr>
              <a:t>DFA</a:t>
            </a:r>
            <a:r>
              <a:rPr kumimoji="1" lang="zh-CN" altLang="en-US" sz="2800" kern="0">
                <a:latin typeface="+mn-ea"/>
                <a:sym typeface="+mn-ea"/>
              </a:rPr>
              <a:t>：</a:t>
            </a:r>
            <a:endParaRPr kumimoji="1" lang="en-US" altLang="zh-CN" sz="2800" kern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01015" y="1628800"/>
            <a:ext cx="8141970" cy="1613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正则表达式：</a:t>
            </a:r>
            <a:r>
              <a:rPr kumimoji="1" lang="en-US" altLang="zh-CN" sz="2000" dirty="0">
                <a:latin typeface="+mn-ea"/>
              </a:rPr>
              <a:t>(a|b)* (aa|bb) (</a:t>
            </a:r>
            <a:r>
              <a:rPr kumimoji="1" lang="en-US" altLang="zh-CN" sz="2000" dirty="0" err="1">
                <a:latin typeface="+mn-ea"/>
              </a:rPr>
              <a:t>a|b</a:t>
            </a:r>
            <a:r>
              <a:rPr kumimoji="1" lang="en-US" altLang="zh-CN" sz="2000" dirty="0">
                <a:latin typeface="+mn-ea"/>
              </a:rPr>
              <a:t>)*</a:t>
            </a:r>
            <a:endParaRPr kumimoji="1" lang="zh-CN" altLang="en-US" sz="20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40353"/>
          <a:stretch>
            <a:fillRect/>
          </a:stretch>
        </p:blipFill>
        <p:spPr>
          <a:xfrm>
            <a:off x="914082" y="2780928"/>
            <a:ext cx="7315835" cy="305054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27EAEC-8D50-F14C-999F-16689821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55" y="1210310"/>
            <a:ext cx="8141970" cy="443738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）把“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由</a:t>
            </a:r>
            <a:r>
              <a:rPr kumimoji="1" lang="en-US" sz="2000" b="1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和</a:t>
            </a:r>
            <a:r>
              <a:rPr kumimoji="1" lang="en-US" sz="2000" b="1" dirty="0">
                <a:latin typeface="宋体" charset="0"/>
                <a:ea typeface="宋体" charset="0"/>
                <a:cs typeface="宋体" charset="0"/>
              </a:rPr>
              <a:t>b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组成的，且</a:t>
            </a:r>
            <a:r>
              <a:rPr kumimoji="1" lang="zh-CN" sz="2000" b="1" dirty="0">
                <a:latin typeface="宋体" charset="0"/>
                <a:ea typeface="宋体" charset="0"/>
                <a:cs typeface="宋体" charset="0"/>
              </a:rPr>
              <a:t>包含</a:t>
            </a:r>
            <a:r>
              <a:rPr kumimoji="1" lang="en-US" altLang="zh-CN" sz="2000" b="1" dirty="0">
                <a:latin typeface="宋体" charset="0"/>
                <a:ea typeface="宋体" charset="0"/>
                <a:cs typeface="宋体" charset="0"/>
              </a:rPr>
              <a:t>aa</a:t>
            </a:r>
            <a:r>
              <a:rPr kumimoji="1" lang="zh-CN" altLang="en-US" sz="2000" b="1" dirty="0">
                <a:latin typeface="宋体" charset="0"/>
                <a:ea typeface="宋体" charset="0"/>
                <a:cs typeface="宋体" charset="0"/>
              </a:rPr>
              <a:t>或</a:t>
            </a:r>
            <a:r>
              <a:rPr kumimoji="1" lang="en-US" altLang="zh-CN" sz="2000" b="1" dirty="0">
                <a:latin typeface="宋体" charset="0"/>
                <a:ea typeface="宋体" charset="0"/>
                <a:cs typeface="宋体" charset="0"/>
              </a:rPr>
              <a:t>bb</a:t>
            </a:r>
            <a:r>
              <a:rPr kumimoji="1" sz="2000" b="1" dirty="0">
                <a:latin typeface="宋体" charset="0"/>
                <a:ea typeface="宋体" charset="0"/>
                <a:cs typeface="宋体" charset="0"/>
              </a:rPr>
              <a:t>的串</a:t>
            </a:r>
            <a:r>
              <a:rPr kumimoji="1" lang="zh-CN" altLang="en-US" sz="2000" dirty="0">
                <a:latin typeface="+mn-ea"/>
              </a:rPr>
              <a:t>”表示为正则表达式形式；</a:t>
            </a:r>
          </a:p>
          <a:p>
            <a:pPr marL="0" indent="0">
              <a:buNone/>
            </a:pP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+mn-ea"/>
              </a:rPr>
              <a:t>（</a:t>
            </a: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）将（</a:t>
            </a: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）的正则表达式转化为</a:t>
            </a:r>
            <a:r>
              <a:rPr kumimoji="1" lang="en-US" altLang="zh-CN" sz="2000" dirty="0">
                <a:latin typeface="+mn-ea"/>
              </a:rPr>
              <a:t>NFA</a:t>
            </a:r>
            <a:r>
              <a:rPr kumimoji="1" lang="zh-CN" altLang="en-US" sz="2000" dirty="0">
                <a:latin typeface="+mn-ea"/>
              </a:rPr>
              <a:t>；</a:t>
            </a:r>
          </a:p>
          <a:p>
            <a:pPr marL="0" indent="0">
              <a:buNone/>
            </a:pPr>
            <a:endParaRPr kumimoji="1"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68630" y="1491615"/>
            <a:ext cx="8141970" cy="2636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sz="2800" dirty="0">
                <a:latin typeface="+mn-ea"/>
                <a:sym typeface="+mn-ea"/>
              </a:rPr>
              <a:t>（</a:t>
            </a:r>
            <a:r>
              <a:rPr kumimoji="1" lang="en-US" altLang="zh-CN" sz="2800">
                <a:latin typeface="+mn-ea"/>
                <a:sym typeface="+mn-ea"/>
              </a:rPr>
              <a:t>3</a:t>
            </a:r>
            <a:r>
              <a:rPr kumimoji="1" lang="zh-CN" altLang="en-US" sz="2800">
                <a:latin typeface="+mn-ea"/>
                <a:sym typeface="+mn-ea"/>
              </a:rPr>
              <a:t>）将（</a:t>
            </a:r>
            <a:r>
              <a:rPr kumimoji="1" lang="en-US" altLang="zh-CN" sz="2800">
                <a:latin typeface="+mn-ea"/>
                <a:sym typeface="+mn-ea"/>
              </a:rPr>
              <a:t>2</a:t>
            </a:r>
            <a:r>
              <a:rPr kumimoji="1" lang="zh-CN" altLang="en-US" sz="2800">
                <a:latin typeface="+mn-ea"/>
                <a:sym typeface="+mn-ea"/>
              </a:rPr>
              <a:t>）中生成的</a:t>
            </a:r>
            <a:r>
              <a:rPr kumimoji="1" lang="en-US" altLang="zh-CN" sz="2800">
                <a:latin typeface="+mn-ea"/>
                <a:sym typeface="+mn-ea"/>
              </a:rPr>
              <a:t>NFA</a:t>
            </a:r>
            <a:r>
              <a:rPr kumimoji="1" lang="zh-CN" altLang="en-US" sz="2800">
                <a:latin typeface="+mn-ea"/>
                <a:sym typeface="+mn-ea"/>
              </a:rPr>
              <a:t>转化为</a:t>
            </a:r>
            <a:r>
              <a:rPr kumimoji="1" lang="en-US" altLang="zh-CN" sz="2800">
                <a:latin typeface="+mn-ea"/>
                <a:sym typeface="+mn-ea"/>
              </a:rPr>
              <a:t>DFA</a:t>
            </a:r>
            <a:r>
              <a:rPr kumimoji="1" lang="zh-CN" altLang="en-US" sz="2800">
                <a:latin typeface="+mn-ea"/>
                <a:sym typeface="+mn-ea"/>
              </a:rPr>
              <a:t>：</a:t>
            </a:r>
            <a:endParaRPr kumimoji="1" lang="en-US" altLang="zh-CN" sz="2800" dirty="0">
              <a:latin typeface="+mn-ea"/>
            </a:endParaRPr>
          </a:p>
          <a:p>
            <a:pPr marL="0" indent="0">
              <a:buNone/>
            </a:pPr>
            <a:endParaRPr kumimoji="1" lang="zh-CN" altLang="en-US" sz="2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3113" b="1329"/>
          <a:stretch>
            <a:fillRect/>
          </a:stretch>
        </p:blipFill>
        <p:spPr>
          <a:xfrm>
            <a:off x="1655445" y="2029460"/>
            <a:ext cx="6955155" cy="4084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3567" t="60455" r="3680" b="2173"/>
          <a:stretch>
            <a:fillRect/>
          </a:stretch>
        </p:blipFill>
        <p:spPr>
          <a:xfrm>
            <a:off x="718820" y="2115185"/>
            <a:ext cx="4005580" cy="112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4864</TotalTime>
  <Words>713</Words>
  <Application>Microsoft Macintosh PowerPoint</Application>
  <PresentationFormat>全屏显示(4:3)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FangSong</vt:lpstr>
      <vt:lpstr>华文仿宋</vt:lpstr>
      <vt:lpstr>宋体</vt:lpstr>
      <vt:lpstr>Arial</vt:lpstr>
      <vt:lpstr>Times New Roman</vt:lpstr>
      <vt:lpstr>Tw Cen MT</vt:lpstr>
      <vt:lpstr>Wingdings</vt:lpstr>
      <vt:lpstr>NJUPPTemplate</vt:lpstr>
      <vt:lpstr>编译原理习题课</vt:lpstr>
      <vt:lpstr>习题1</vt:lpstr>
      <vt:lpstr>习题2</vt:lpstr>
      <vt:lpstr>习题3</vt:lpstr>
      <vt:lpstr>答案</vt:lpstr>
      <vt:lpstr>习题1</vt:lpstr>
      <vt:lpstr>习题1</vt:lpstr>
      <vt:lpstr>习题2</vt:lpstr>
      <vt:lpstr>习题2</vt:lpstr>
      <vt:lpstr>习题2</vt:lpstr>
      <vt:lpstr>习题3</vt:lpstr>
      <vt:lpstr>习题3</vt:lpstr>
      <vt:lpstr>习题3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Microsoft Office User</cp:lastModifiedBy>
  <cp:revision>119</cp:revision>
  <cp:lastPrinted>2021-11-22T12:38:38Z</cp:lastPrinted>
  <dcterms:created xsi:type="dcterms:W3CDTF">2012-01-30T08:28:12Z</dcterms:created>
  <dcterms:modified xsi:type="dcterms:W3CDTF">2021-12-08T15:09:03Z</dcterms:modified>
</cp:coreProperties>
</file>