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8" r:id="rId9"/>
    <p:sldId id="337" r:id="rId10"/>
    <p:sldId id="340" r:id="rId11"/>
    <p:sldId id="352" r:id="rId12"/>
    <p:sldId id="339" r:id="rId13"/>
    <p:sldId id="341" r:id="rId14"/>
    <p:sldId id="354" r:id="rId15"/>
    <p:sldId id="342" r:id="rId16"/>
    <p:sldId id="343" r:id="rId17"/>
    <p:sldId id="351" r:id="rId18"/>
    <p:sldId id="344" r:id="rId19"/>
    <p:sldId id="355" r:id="rId20"/>
    <p:sldId id="345" r:id="rId21"/>
    <p:sldId id="346" r:id="rId22"/>
    <p:sldId id="350" r:id="rId23"/>
    <p:sldId id="347" r:id="rId24"/>
    <p:sldId id="353" r:id="rId25"/>
    <p:sldId id="348" r:id="rId26"/>
    <p:sldId id="349" r:id="rId27"/>
    <p:sldId id="356" r:id="rId28"/>
    <p:sldId id="357" r:id="rId29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/>
    <p:restoredTop sz="94628"/>
  </p:normalViewPr>
  <p:slideViewPr>
    <p:cSldViewPr>
      <p:cViewPr varScale="1">
        <p:scale>
          <a:sx n="119" d="100"/>
          <a:sy n="119" d="100"/>
        </p:scale>
        <p:origin x="1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3BC0F-8946-4C50-A19E-D4EF2BAD37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4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cE411f78c?from=search&amp;seid=9410268440558417285&amp;spm_id_from=333.337.0.0" TargetMode="External"/><Relationship Id="rId2" Type="http://schemas.openxmlformats.org/officeDocument/2006/relationships/hyperlink" Target="http://web.stanford.edu/class/cs14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x.org/course/compilers?index=product&amp;queryID=1374d07c2a027d14d1f6d969d369d853&amp;position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dragon/w06/w06.html" TargetMode="External"/><Relationship Id="rId2" Type="http://schemas.openxmlformats.org/officeDocument/2006/relationships/hyperlink" Target="https://suif.stanford.edu/~courses/cs243/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stanford.edu/class/cs343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     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刘頔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en-US" altLang="zh-CN" sz="24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dliu@smail.nju.edu.cn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）给出这个串的一颗语法分析树；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E917B9-1B9A-F043-8B1F-77992299F8D5}"/>
              </a:ext>
            </a:extLst>
          </p:cNvPr>
          <p:cNvSpPr txBox="1"/>
          <p:nvPr/>
        </p:nvSpPr>
        <p:spPr>
          <a:xfrm>
            <a:off x="683568" y="2420888"/>
            <a:ext cx="743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以最左推导为例：</a:t>
            </a:r>
            <a:r>
              <a:rPr kumimoji="1" lang="en-US" altLang="zh-CN" sz="2000" dirty="0" err="1">
                <a:latin typeface="+mn-ea"/>
              </a:rPr>
              <a:t>lm</a:t>
            </a:r>
            <a:r>
              <a:rPr kumimoji="1" lang="en-US" altLang="zh-CN" sz="2000" dirty="0">
                <a:latin typeface="+mn-ea"/>
              </a:rPr>
              <a:t>: S=&gt;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u="sng" dirty="0">
                <a:latin typeface="+mn-ea"/>
              </a:rPr>
              <a:t>S</a:t>
            </a:r>
            <a:r>
              <a:rPr kumimoji="1" lang="en-US" altLang="zh-CN" sz="2000" dirty="0">
                <a:latin typeface="+mn-ea"/>
              </a:rPr>
              <a:t>S+S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</a:t>
            </a:r>
            <a:r>
              <a:rPr kumimoji="1" lang="en-US" altLang="zh-CN" sz="2000" u="sng" dirty="0" err="1">
                <a:latin typeface="+mn-ea"/>
              </a:rPr>
              <a:t>S</a:t>
            </a:r>
            <a:r>
              <a:rPr kumimoji="1" lang="en-US" altLang="zh-CN" sz="2000" dirty="0" err="1">
                <a:latin typeface="+mn-ea"/>
              </a:rPr>
              <a:t>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aa+S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=&gt;</a:t>
            </a:r>
            <a:r>
              <a:rPr kumimoji="1" lang="en-US" altLang="zh-CN" sz="2000" dirty="0" err="1">
                <a:latin typeface="+mn-ea"/>
              </a:rPr>
              <a:t>aa+a</a:t>
            </a:r>
            <a:r>
              <a:rPr kumimoji="1" lang="en-US" altLang="zh-CN" sz="2000" baseline="30000" dirty="0">
                <a:latin typeface="+mn-ea"/>
              </a:rPr>
              <a:t>*</a:t>
            </a:r>
            <a:r>
              <a:rPr kumimoji="1" lang="en-US" altLang="zh-CN" sz="2000" dirty="0">
                <a:latin typeface="+mn-ea"/>
              </a:rPr>
              <a:t> 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0A2747-9674-8C42-8B32-F3B21BF3820D}"/>
              </a:ext>
            </a:extLst>
          </p:cNvPr>
          <p:cNvSpPr txBox="1"/>
          <p:nvPr/>
        </p:nvSpPr>
        <p:spPr>
          <a:xfrm>
            <a:off x="4117856" y="3059668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82349-833F-7944-A3B5-EE137AFC6061}"/>
              </a:ext>
            </a:extLst>
          </p:cNvPr>
          <p:cNvSpPr txBox="1"/>
          <p:nvPr/>
        </p:nvSpPr>
        <p:spPr>
          <a:xfrm>
            <a:off x="3500369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AB40C2F-C597-F347-81B1-C0D1BB1F777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 bwMode="auto">
          <a:xfrm flipH="1">
            <a:off x="3623674" y="3429000"/>
            <a:ext cx="617487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ABC66-D650-DC44-A06E-5CF12AA29985}"/>
              </a:ext>
            </a:extLst>
          </p:cNvPr>
          <p:cNvSpPr txBox="1"/>
          <p:nvPr/>
        </p:nvSpPr>
        <p:spPr>
          <a:xfrm>
            <a:off x="3054797" y="437666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45766A0-C05B-FE4C-A58A-261601A16A09}"/>
              </a:ext>
            </a:extLst>
          </p:cNvPr>
          <p:cNvSpPr txBox="1"/>
          <p:nvPr/>
        </p:nvSpPr>
        <p:spPr>
          <a:xfrm>
            <a:off x="3500369" y="4386032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8BBAD1-77E3-4448-B490-FD8146C8CFCD}"/>
              </a:ext>
            </a:extLst>
          </p:cNvPr>
          <p:cNvSpPr txBox="1"/>
          <p:nvPr/>
        </p:nvSpPr>
        <p:spPr>
          <a:xfrm>
            <a:off x="3885477" y="437919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+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9C18F3C-2781-5645-A14F-62CFA1DFBDE3}"/>
              </a:ext>
            </a:extLst>
          </p:cNvPr>
          <p:cNvCxnSpPr>
            <a:stCxn id="9" idx="2"/>
            <a:endCxn id="14" idx="0"/>
          </p:cNvCxnSpPr>
          <p:nvPr/>
        </p:nvCxnSpPr>
        <p:spPr bwMode="auto">
          <a:xfrm flipH="1">
            <a:off x="3178102" y="4113138"/>
            <a:ext cx="445572" cy="26353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A673FB0-06A6-3F44-B84E-E16CF6A0C797}"/>
              </a:ext>
            </a:extLst>
          </p:cNvPr>
          <p:cNvCxnSpPr>
            <a:stCxn id="9" idx="2"/>
            <a:endCxn id="16" idx="0"/>
          </p:cNvCxnSpPr>
          <p:nvPr/>
        </p:nvCxnSpPr>
        <p:spPr bwMode="auto">
          <a:xfrm>
            <a:off x="3623674" y="4113138"/>
            <a:ext cx="385108" cy="2660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027F6EF-0FAB-6F45-8263-45B9B125E9F6}"/>
              </a:ext>
            </a:extLst>
          </p:cNvPr>
          <p:cNvCxnSpPr>
            <a:stCxn id="9" idx="2"/>
            <a:endCxn id="15" idx="0"/>
          </p:cNvCxnSpPr>
          <p:nvPr/>
        </p:nvCxnSpPr>
        <p:spPr bwMode="auto">
          <a:xfrm>
            <a:off x="3623674" y="4113138"/>
            <a:ext cx="0" cy="27289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426D7BA-71C7-6D47-8F37-958CDD1F80C8}"/>
              </a:ext>
            </a:extLst>
          </p:cNvPr>
          <p:cNvSpPr txBox="1"/>
          <p:nvPr/>
        </p:nvSpPr>
        <p:spPr>
          <a:xfrm>
            <a:off x="3054796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EDF32C-1446-5B40-ADF3-916727A78379}"/>
              </a:ext>
            </a:extLst>
          </p:cNvPr>
          <p:cNvSpPr txBox="1"/>
          <p:nvPr/>
        </p:nvSpPr>
        <p:spPr>
          <a:xfrm>
            <a:off x="3500368" y="5116879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8DD92CD-D09C-F346-8CDD-EAC30BDE33A5}"/>
              </a:ext>
            </a:extLst>
          </p:cNvPr>
          <p:cNvCxnSpPr>
            <a:stCxn id="14" idx="2"/>
            <a:endCxn id="26" idx="0"/>
          </p:cNvCxnSpPr>
          <p:nvPr/>
        </p:nvCxnSpPr>
        <p:spPr bwMode="auto">
          <a:xfrm flipH="1">
            <a:off x="3178101" y="4746001"/>
            <a:ext cx="1" cy="37087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C9752A37-9221-1043-B78D-8C8B17AB19A4}"/>
              </a:ext>
            </a:extLst>
          </p:cNvPr>
          <p:cNvCxnSpPr>
            <a:stCxn id="15" idx="2"/>
            <a:endCxn id="27" idx="0"/>
          </p:cNvCxnSpPr>
          <p:nvPr/>
        </p:nvCxnSpPr>
        <p:spPr bwMode="auto">
          <a:xfrm flipH="1">
            <a:off x="3623673" y="4755364"/>
            <a:ext cx="1" cy="36151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D9E31B1-4CEC-2447-AF6A-F79966E3D7E8}"/>
              </a:ext>
            </a:extLst>
          </p:cNvPr>
          <p:cNvSpPr txBox="1"/>
          <p:nvPr/>
        </p:nvSpPr>
        <p:spPr>
          <a:xfrm>
            <a:off x="4455996" y="3743806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0111C17-9476-764A-AC64-C9E2CF8BFB97}"/>
              </a:ext>
            </a:extLst>
          </p:cNvPr>
          <p:cNvCxnSpPr>
            <a:stCxn id="4" idx="2"/>
            <a:endCxn id="32" idx="0"/>
          </p:cNvCxnSpPr>
          <p:nvPr/>
        </p:nvCxnSpPr>
        <p:spPr bwMode="auto">
          <a:xfrm>
            <a:off x="4241161" y="3429000"/>
            <a:ext cx="338140" cy="31480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970B4-AEAE-A743-B9C9-5E948E1EE279}"/>
              </a:ext>
            </a:extLst>
          </p:cNvPr>
          <p:cNvSpPr txBox="1"/>
          <p:nvPr/>
        </p:nvSpPr>
        <p:spPr>
          <a:xfrm>
            <a:off x="5011915" y="3759195"/>
            <a:ext cx="24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*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D7A0EA55-C875-3142-839A-FC6585D2B1F5}"/>
              </a:ext>
            </a:extLst>
          </p:cNvPr>
          <p:cNvCxnSpPr>
            <a:stCxn id="4" idx="2"/>
            <a:endCxn id="35" idx="0"/>
          </p:cNvCxnSpPr>
          <p:nvPr/>
        </p:nvCxnSpPr>
        <p:spPr bwMode="auto">
          <a:xfrm>
            <a:off x="4241161" y="3429000"/>
            <a:ext cx="894059" cy="33019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标题 1">
            <a:extLst>
              <a:ext uri="{FF2B5EF4-FFF2-40B4-BE49-F238E27FC236}">
                <a16:creationId xmlns:a16="http://schemas.microsoft.com/office/drawing/2014/main" id="{A838B261-35DF-9547-9A03-E39AB99FD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85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535640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0S1|01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给出该文法的预测分析表（需要先提取左公因子并消除左递归）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99B84A-66C0-FB41-B97E-D9F3480C0972}"/>
              </a:ext>
            </a:extLst>
          </p:cNvPr>
          <p:cNvSpPr txBox="1"/>
          <p:nvPr/>
        </p:nvSpPr>
        <p:spPr>
          <a:xfrm>
            <a:off x="683568" y="2420888"/>
            <a:ext cx="52213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+mn-ea"/>
              </a:rPr>
              <a:t>提取左公因子（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4.10</a:t>
            </a:r>
            <a:r>
              <a:rPr kumimoji="1" lang="zh-CN" altLang="en-US" sz="2000" dirty="0">
                <a:latin typeface="+mn-ea"/>
              </a:rPr>
              <a:t>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S 1 | 1</a:t>
            </a:r>
          </a:p>
          <a:p>
            <a:r>
              <a:rPr kumimoji="1" lang="zh-CN" altLang="en-US" sz="2000" dirty="0">
                <a:latin typeface="+mn-ea"/>
              </a:rPr>
              <a:t>消除左递归（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书算法</a:t>
            </a:r>
            <a:r>
              <a:rPr kumimoji="1" lang="en-US" altLang="zh-CN" sz="2000" dirty="0">
                <a:solidFill>
                  <a:srgbClr val="FF0000"/>
                </a:solidFill>
                <a:latin typeface="+mn-ea"/>
              </a:rPr>
              <a:t>4.8</a:t>
            </a:r>
            <a:r>
              <a:rPr kumimoji="1"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kumimoji="1" lang="zh-CN" altLang="en-US" sz="2000" dirty="0">
                <a:latin typeface="+mn-ea"/>
              </a:rPr>
              <a:t>把</a:t>
            </a:r>
            <a:r>
              <a:rPr kumimoji="1" lang="en-US" altLang="zh-CN" sz="2000" dirty="0">
                <a:latin typeface="+mn-ea"/>
              </a:rPr>
              <a:t>S</a:t>
            </a:r>
            <a:r>
              <a:rPr kumimoji="1" lang="zh-CN" altLang="en-US" sz="2000" dirty="0">
                <a:latin typeface="+mn-ea"/>
              </a:rPr>
              <a:t>的右部带入）：</a:t>
            </a:r>
            <a:endParaRPr kumimoji="1"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S </a:t>
            </a:r>
            <a:r>
              <a:rPr lang="zh-CN" altLang="en-US" sz="2000" dirty="0">
                <a:latin typeface="+mn-ea"/>
              </a:rPr>
              <a:t>→</a:t>
            </a:r>
            <a:r>
              <a:rPr lang="en-US" altLang="zh-CN" sz="2000" dirty="0">
                <a:latin typeface="+mn-ea"/>
              </a:rPr>
              <a:t> 0 A</a:t>
            </a:r>
          </a:p>
          <a:p>
            <a:r>
              <a:rPr kumimoji="1" lang="en-US" altLang="zh-CN" sz="2000" dirty="0">
                <a:latin typeface="+mn-ea"/>
              </a:rPr>
              <a:t> A</a:t>
            </a:r>
            <a:r>
              <a:rPr lang="zh-CN" altLang="en-US" sz="2000" dirty="0">
                <a:latin typeface="+mn-ea"/>
              </a:rPr>
              <a:t> →</a:t>
            </a:r>
            <a:r>
              <a:rPr lang="en-US" altLang="zh-CN" sz="2000" dirty="0">
                <a:latin typeface="+mn-ea"/>
              </a:rPr>
              <a:t> 0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A 1 | 1</a:t>
            </a:r>
          </a:p>
          <a:p>
            <a:r>
              <a:rPr lang="zh-CN" altLang="en-US" sz="2000" dirty="0">
                <a:latin typeface="+mn-ea"/>
              </a:rPr>
              <a:t>预测分析表：</a:t>
            </a:r>
            <a:endParaRPr lang="en-US" altLang="zh-CN" sz="2000" dirty="0">
              <a:latin typeface="+mn-ea"/>
            </a:endParaRPr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48F551F-A9E9-5E42-B108-2BAB0DD56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62196"/>
              </p:ext>
            </p:extLst>
          </p:nvPr>
        </p:nvGraphicFramePr>
        <p:xfrm>
          <a:off x="2242497" y="4357588"/>
          <a:ext cx="4503628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9517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非终结</a:t>
                      </a:r>
                      <a:endParaRPr lang="en-US" altLang="zh-CN" sz="16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符号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输入符号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16132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</a:rPr>
                        <a:t>S </a:t>
                      </a:r>
                      <a:r>
                        <a:rPr lang="zh-CN" altLang="en-US" sz="1600" dirty="0">
                          <a:latin typeface="+mn-ea"/>
                        </a:rPr>
                        <a:t>→</a:t>
                      </a:r>
                      <a:r>
                        <a:rPr lang="en-US" altLang="zh-CN" sz="1600" dirty="0">
                          <a:latin typeface="+mn-ea"/>
                        </a:rPr>
                        <a:t> 0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0</a:t>
                      </a:r>
                      <a:r>
                        <a:rPr lang="zh-CN" altLang="en-US" sz="1600" dirty="0">
                          <a:latin typeface="+mn-ea"/>
                        </a:rPr>
                        <a:t> </a:t>
                      </a:r>
                      <a:r>
                        <a:rPr lang="en-US" altLang="zh-CN" sz="1600" dirty="0">
                          <a:latin typeface="+mn-ea"/>
                        </a:rPr>
                        <a:t>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1600" dirty="0">
                          <a:latin typeface="+mn-ea"/>
                        </a:rPr>
                        <a:t>A</a:t>
                      </a:r>
                      <a:r>
                        <a:rPr lang="zh-CN" altLang="en-US" sz="1600" dirty="0">
                          <a:latin typeface="+mn-ea"/>
                        </a:rPr>
                        <a:t> →</a:t>
                      </a:r>
                      <a:r>
                        <a:rPr lang="en-US" altLang="zh-CN" sz="1600" dirty="0">
                          <a:latin typeface="+mn-ea"/>
                        </a:rPr>
                        <a:t> 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</a:tbl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919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）给出该文法的</a:t>
            </a:r>
            <a:r>
              <a:rPr lang="en-US" altLang="zh-CN" sz="2400" dirty="0" err="1">
                <a:latin typeface="+mn-ea"/>
              </a:rPr>
              <a:t>Fisrt</a:t>
            </a:r>
            <a:r>
              <a:rPr lang="zh-CN" altLang="en-US" sz="2400" dirty="0">
                <a:latin typeface="+mn-ea"/>
              </a:rPr>
              <a:t>集和</a:t>
            </a:r>
            <a:r>
              <a:rPr lang="en-US" altLang="zh-CN" sz="2400" dirty="0">
                <a:latin typeface="+mn-ea"/>
              </a:rPr>
              <a:t>Follow</a:t>
            </a:r>
            <a:r>
              <a:rPr lang="zh-CN" altLang="en-US" sz="2400" dirty="0">
                <a:latin typeface="+mn-ea"/>
              </a:rPr>
              <a:t>集；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）指出下列最右句型的句柄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）给出串</a:t>
            </a:r>
            <a:r>
              <a:rPr lang="en-US" altLang="zh-CN" sz="2400" dirty="0" err="1">
                <a:latin typeface="+mn-ea"/>
              </a:rPr>
              <a:t>aaa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  <a:r>
              <a:rPr lang="zh-CN" altLang="en-US" sz="2400" dirty="0">
                <a:latin typeface="+mn-ea"/>
              </a:rPr>
              <a:t>自底向上的解析过程；</a:t>
            </a: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116760-E0D2-EA47-8FEC-9ADED156EBB9}"/>
              </a:ext>
            </a:extLst>
          </p:cNvPr>
          <p:cNvSpPr txBox="1"/>
          <p:nvPr/>
        </p:nvSpPr>
        <p:spPr>
          <a:xfrm>
            <a:off x="1259632" y="24928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First(S) = {a}  Follow(S) = {+, *, a}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2FC9AD-066F-5340-904E-3396EBAA2301}"/>
              </a:ext>
            </a:extLst>
          </p:cNvPr>
          <p:cNvSpPr txBox="1"/>
          <p:nvPr/>
        </p:nvSpPr>
        <p:spPr>
          <a:xfrm>
            <a:off x="1289103" y="3609082"/>
            <a:ext cx="1410689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latin typeface="+mn-ea"/>
              </a:rPr>
              <a:t>SSS+a</a:t>
            </a:r>
            <a:r>
              <a:rPr lang="en-US" altLang="zh-CN" sz="2400" dirty="0">
                <a:latin typeface="+mn-ea"/>
              </a:rPr>
              <a:t>*+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SS+a</a:t>
            </a:r>
            <a:r>
              <a:rPr lang="en-US" altLang="zh-CN" sz="2400" dirty="0">
                <a:latin typeface="+mn-ea"/>
              </a:rPr>
              <a:t>*a+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aaa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a++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8BFE4A-1A4B-5C46-BF33-AA0276177FB9}"/>
              </a:ext>
            </a:extLst>
          </p:cNvPr>
          <p:cNvSpPr txBox="1"/>
          <p:nvPr/>
        </p:nvSpPr>
        <p:spPr>
          <a:xfrm>
            <a:off x="2782694" y="3609082"/>
            <a:ext cx="2365370" cy="1701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SS+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句柄</a:t>
            </a:r>
            <a:r>
              <a:rPr lang="en-US" altLang="zh-CN" sz="2400" dirty="0">
                <a:latin typeface="+mn-ea"/>
              </a:rPr>
              <a:t>: a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BA40942-19E7-C444-ABCF-4631786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68E1B4-80A0-7945-9898-7A0AF44C02FA}"/>
              </a:ext>
            </a:extLst>
          </p:cNvPr>
          <p:cNvSpPr/>
          <p:nvPr/>
        </p:nvSpPr>
        <p:spPr bwMode="auto">
          <a:xfrm>
            <a:off x="4467454" y="3877225"/>
            <a:ext cx="4175689" cy="13234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：包含非终结符和终结符的串，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可以是空串。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solidFill>
                  <a:schemeClr val="tx1"/>
                </a:solidFill>
                <a:latin typeface="+mn-ea"/>
              </a:rPr>
              <a:t>最右句型：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包含了一个句柄，可以完成一次最右推导。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句柄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：和某个产生式体匹配的子串（非正式）</a:t>
            </a:r>
          </a:p>
        </p:txBody>
      </p:sp>
    </p:spTree>
    <p:extLst>
      <p:ext uri="{BB962C8B-B14F-4D97-AF65-F5344CB8AC3E}">
        <p14:creationId xmlns:p14="http://schemas.microsoft.com/office/powerpoint/2010/main" val="409645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6.</a:t>
            </a:r>
            <a:r>
              <a:rPr kumimoji="1" lang="zh-CN" altLang="en-US" sz="1800" dirty="0">
                <a:latin typeface="+mn-ea"/>
              </a:rPr>
              <a:t> 考虑上下文无关文法：</a:t>
            </a:r>
            <a:r>
              <a:rPr kumimoji="1" lang="en-US" altLang="zh-CN" sz="1800" dirty="0">
                <a:latin typeface="+mn-ea"/>
              </a:rPr>
              <a:t>S</a:t>
            </a:r>
            <a:r>
              <a:rPr lang="zh-CN" altLang="en-US" sz="1800" dirty="0">
                <a:latin typeface="+mn-ea"/>
              </a:rPr>
              <a:t>→</a:t>
            </a:r>
            <a:r>
              <a:rPr lang="en-US" altLang="zh-CN" sz="1800" dirty="0">
                <a:latin typeface="+mn-ea"/>
              </a:rPr>
              <a:t>SS+|SS</a:t>
            </a:r>
            <a:r>
              <a:rPr lang="en-US" altLang="zh-CN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|a</a:t>
            </a:r>
            <a:r>
              <a:rPr lang="zh-CN" altLang="en-US" sz="1800" dirty="0">
                <a:latin typeface="+mn-ea"/>
              </a:rPr>
              <a:t> 以及串</a:t>
            </a:r>
            <a:r>
              <a:rPr lang="en-US" altLang="zh-CN" sz="1800" dirty="0" err="1">
                <a:latin typeface="+mn-ea"/>
              </a:rPr>
              <a:t>aa+a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zh-CN" altLang="en-US" sz="1800" dirty="0">
                <a:latin typeface="+mn-ea"/>
              </a:rPr>
              <a:t> 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）给出串</a:t>
            </a:r>
            <a:r>
              <a:rPr lang="en-US" altLang="zh-CN" sz="1800" dirty="0" err="1">
                <a:latin typeface="+mn-ea"/>
              </a:rPr>
              <a:t>aaa</a:t>
            </a:r>
            <a:r>
              <a:rPr lang="zh-CN" altLang="en-US" sz="1800" baseline="300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a++</a:t>
            </a:r>
            <a:r>
              <a:rPr lang="zh-CN" altLang="en-US" sz="1800" dirty="0">
                <a:latin typeface="+mn-ea"/>
              </a:rPr>
              <a:t>自底向上的解析过程</a:t>
            </a:r>
            <a:r>
              <a:rPr lang="en-US" altLang="zh-CN" sz="1800" dirty="0">
                <a:latin typeface="+mn-ea"/>
              </a:rPr>
              <a:t>:</a:t>
            </a:r>
          </a:p>
          <a:p>
            <a:pPr marL="0" indent="0">
              <a:buNone/>
            </a:pPr>
            <a:endParaRPr lang="zh-CN" altLang="en-US" sz="1800" dirty="0">
              <a:latin typeface="+mn-ea"/>
            </a:endParaRPr>
          </a:p>
          <a:p>
            <a:pPr marL="0" indent="0">
              <a:buNone/>
            </a:pPr>
            <a:endParaRPr kumimoji="1" lang="zh-CN" altLang="en-US" sz="1800" dirty="0">
              <a:latin typeface="+mn-ea"/>
            </a:endParaRPr>
          </a:p>
        </p:txBody>
      </p:sp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7558E08E-C191-3D4B-89B9-A8BF5E82E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77938"/>
              </p:ext>
            </p:extLst>
          </p:nvPr>
        </p:nvGraphicFramePr>
        <p:xfrm>
          <a:off x="313699" y="2214305"/>
          <a:ext cx="4258301" cy="3753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err="1">
                          <a:latin typeface="+mn-ea"/>
                        </a:rPr>
                        <a:t>aaa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en-US" altLang="zh-CN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</a:t>
                      </a:r>
                      <a:r>
                        <a:rPr lang="zh-CN" altLang="en-US" sz="1800" b="0" baseline="30000" dirty="0">
                          <a:latin typeface="+mn-ea"/>
                        </a:rPr>
                        <a:t>*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a++$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FFE49BF3-8BE3-6C4D-9CCD-E94F22D2D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2063"/>
              </p:ext>
            </p:extLst>
          </p:nvPr>
        </p:nvGraphicFramePr>
        <p:xfrm>
          <a:off x="4716016" y="2214305"/>
          <a:ext cx="4258301" cy="2621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04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06534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句柄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动作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zh-CN" sz="1800" b="0" dirty="0" err="1">
                          <a:latin typeface="+mn-ea"/>
                          <a:ea typeface="+mn-ea"/>
                        </a:rPr>
                        <a:t>SSa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a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</a:rPr>
                        <a:t>+$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移入</a:t>
                      </a:r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规约：</a:t>
                      </a:r>
                      <a:r>
                        <a:rPr kumimoji="1" lang="en-US" altLang="zh-CN" sz="1800" b="0" dirty="0">
                          <a:latin typeface="+mn-ea"/>
                        </a:rPr>
                        <a:t>S</a:t>
                      </a:r>
                      <a:r>
                        <a:rPr lang="zh-CN" altLang="en-US" sz="1800" b="0" dirty="0">
                          <a:latin typeface="+mn-ea"/>
                        </a:rPr>
                        <a:t>→</a:t>
                      </a:r>
                      <a:r>
                        <a:rPr lang="en-US" altLang="zh-CN" sz="1800" b="0" dirty="0">
                          <a:latin typeface="+mn-ea"/>
                        </a:rPr>
                        <a:t>SS+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n-ea"/>
                          <a:ea typeface="+mn-ea"/>
                        </a:rPr>
                        <a:t>$S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latin typeface="+mn-ea"/>
                        </a:rPr>
                        <a:t>$</a:t>
                      </a:r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atin typeface="+mn-ea"/>
                          <a:ea typeface="+mn-ea"/>
                        </a:rPr>
                        <a:t>接受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</a:tbl>
          </a:graphicData>
        </a:graphic>
      </p:graphicFrame>
      <p:sp>
        <p:nvSpPr>
          <p:cNvPr id="12" name="标题 1">
            <a:extLst>
              <a:ext uri="{FF2B5EF4-FFF2-40B4-BE49-F238E27FC236}">
                <a16:creationId xmlns:a16="http://schemas.microsoft.com/office/drawing/2014/main" id="{5B1F169A-EF06-6A4E-925B-C062C685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2A2C80-066B-864E-809B-14D020C6C25A}"/>
              </a:ext>
            </a:extLst>
          </p:cNvPr>
          <p:cNvSpPr txBox="1"/>
          <p:nvPr/>
        </p:nvSpPr>
        <p:spPr>
          <a:xfrm>
            <a:off x="4751161" y="494116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关于句柄的总结：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1.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句柄永远出现在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栈顶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2.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句柄永远不会出现在非终结符的左侧；</a:t>
            </a:r>
            <a:endParaRPr lang="zh-CN" altLang="en-US" dirty="0">
              <a:effectLst/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+mn-ea"/>
              </a:rPr>
              <a:t>3.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+mn-ea"/>
              </a:rPr>
              <a:t>自下而上解析完全基于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+mn-ea"/>
              </a:rPr>
              <a:t>句柄的识别</a:t>
            </a:r>
            <a:r>
              <a:rPr lang="zh-CN" altLang="en" sz="1800" dirty="0">
                <a:solidFill>
                  <a:srgbClr val="000000"/>
                </a:solidFill>
                <a:effectLst/>
                <a:latin typeface="+mn-ea"/>
              </a:rPr>
              <a:t>；</a:t>
            </a:r>
            <a:endParaRPr lang="en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5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06" y="1412776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37" y="1899011"/>
            <a:ext cx="5957525" cy="181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325468-9133-C743-9802-FF265D63291A}"/>
              </a:ext>
            </a:extLst>
          </p:cNvPr>
          <p:cNvSpPr txBox="1"/>
          <p:nvPr/>
        </p:nvSpPr>
        <p:spPr>
          <a:xfrm>
            <a:off x="408916" y="3759894"/>
            <a:ext cx="873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观察可以发现，左图的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只包含综合属性，右图的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包含继承属性和综合属性。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因此扩展即为将左图的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和*改为继承左运算分量的形式。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继承属性的语义规则（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5.8</a:t>
            </a:r>
            <a:r>
              <a:rPr kumimoji="1" lang="zh-CN" altLang="en-US" dirty="0">
                <a:latin typeface="+mn-ea"/>
              </a:rPr>
              <a:t>）：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1CF535-245F-C448-82D3-FD66E39B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85096"/>
              </p:ext>
            </p:extLst>
          </p:nvPr>
        </p:nvGraphicFramePr>
        <p:xfrm>
          <a:off x="2267744" y="4717409"/>
          <a:ext cx="4331459" cy="166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05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7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34" y="1572535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扩展右图中的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，使他可以像左图所示那样处理表达式。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1025" name="Picture 1" descr="page1image40976800">
            <a:extLst>
              <a:ext uri="{FF2B5EF4-FFF2-40B4-BE49-F238E27FC236}">
                <a16:creationId xmlns:a16="http://schemas.microsoft.com/office/drawing/2014/main" id="{87AB042B-2CA9-4745-88E4-A83701D5B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27"/>
          <a:stretch/>
        </p:blipFill>
        <p:spPr bwMode="auto">
          <a:xfrm>
            <a:off x="195701" y="2189680"/>
            <a:ext cx="3257882" cy="20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9287B3-E989-4046-B8C1-AB9B047EE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65616"/>
              </p:ext>
            </p:extLst>
          </p:nvPr>
        </p:nvGraphicFramePr>
        <p:xfrm>
          <a:off x="3463166" y="2071137"/>
          <a:ext cx="4920286" cy="457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82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565405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2766054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83883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+TE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E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E’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 = E’.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9506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0299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l-GR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ε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T’.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633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(E)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E.val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64788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>
                          <a:latin typeface="+mn-ea"/>
                          <a:ea typeface="+mn-ea"/>
                        </a:rPr>
                        <a:t>9</a:t>
                      </a:r>
                      <a:r>
                        <a:rPr lang="zh-CN" altLang="en-US" sz="1600" b="0" i="1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6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digit.lexval</a:t>
                      </a:r>
                      <a:endParaRPr lang="en-US" altLang="zh-CN" sz="16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37875"/>
                  </a:ext>
                </a:extLst>
              </a:tr>
            </a:tbl>
          </a:graphicData>
        </a:graphic>
      </p:graphicFrame>
      <p:pic>
        <p:nvPicPr>
          <p:cNvPr id="6" name="Picture 1" descr="page1image40976800">
            <a:extLst>
              <a:ext uri="{FF2B5EF4-FFF2-40B4-BE49-F238E27FC236}">
                <a16:creationId xmlns:a16="http://schemas.microsoft.com/office/drawing/2014/main" id="{50854848-2772-554E-B4FB-914091E9B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91"/>
          <a:stretch/>
        </p:blipFill>
        <p:spPr bwMode="auto">
          <a:xfrm>
            <a:off x="0" y="4247055"/>
            <a:ext cx="3463167" cy="205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90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50452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对于图中的</a:t>
            </a:r>
            <a:r>
              <a:rPr kumimoji="1" lang="en-US" altLang="zh-CN" sz="2400" dirty="0">
                <a:latin typeface="+mn-ea"/>
              </a:rPr>
              <a:t>SDD</a:t>
            </a:r>
            <a:r>
              <a:rPr kumimoji="1" lang="zh-CN" altLang="en-US" sz="2400" dirty="0">
                <a:latin typeface="+mn-ea"/>
              </a:rPr>
              <a:t>，给出</a:t>
            </a:r>
            <a:r>
              <a:rPr kumimoji="1" lang="en-US" altLang="zh-CN" sz="2400" dirty="0">
                <a:latin typeface="+mn-ea"/>
              </a:rPr>
              <a:t>int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en-US" altLang="zh-CN" sz="2400" dirty="0">
                <a:latin typeface="+mn-ea"/>
              </a:rPr>
              <a:t>x, y, z</a:t>
            </a:r>
            <a:r>
              <a:rPr kumimoji="1" lang="zh-CN" altLang="en-US" sz="2400" dirty="0">
                <a:latin typeface="+mn-ea"/>
              </a:rPr>
              <a:t>对应的注释语法分析树。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3073" name="Picture 1" descr="page1image40982208">
            <a:extLst>
              <a:ext uri="{FF2B5EF4-FFF2-40B4-BE49-F238E27FC236}">
                <a16:creationId xmlns:a16="http://schemas.microsoft.com/office/drawing/2014/main" id="{058E473C-D1E1-BF4F-B016-1A5C33EF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6" y="2276645"/>
            <a:ext cx="4323334" cy="218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F658A0F8-178E-0A47-B510-82927C045564}"/>
              </a:ext>
            </a:extLst>
          </p:cNvPr>
          <p:cNvGrpSpPr/>
          <p:nvPr/>
        </p:nvGrpSpPr>
        <p:grpSpPr>
          <a:xfrm>
            <a:off x="4959756" y="2612001"/>
            <a:ext cx="3683175" cy="3002018"/>
            <a:chOff x="3565565" y="2123852"/>
            <a:chExt cx="4854515" cy="380527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925532-3C07-004F-BF11-063564C0DDE2}"/>
                </a:ext>
              </a:extLst>
            </p:cNvPr>
            <p:cNvSpPr txBox="1"/>
            <p:nvPr/>
          </p:nvSpPr>
          <p:spPr>
            <a:xfrm>
              <a:off x="3565565" y="3059669"/>
              <a:ext cx="1761821" cy="3901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T.type</a:t>
              </a:r>
              <a:r>
                <a:rPr kumimoji="1" lang="en-US" altLang="zh-CN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integer</a:t>
              </a:r>
              <a:endParaRPr kumimoji="1" lang="zh-CN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9" name="组合 1038">
              <a:extLst>
                <a:ext uri="{FF2B5EF4-FFF2-40B4-BE49-F238E27FC236}">
                  <a16:creationId xmlns:a16="http://schemas.microsoft.com/office/drawing/2014/main" id="{692E3AD5-FE6A-BE4B-AE43-5C8D98B39DAC}"/>
                </a:ext>
              </a:extLst>
            </p:cNvPr>
            <p:cNvGrpSpPr/>
            <p:nvPr/>
          </p:nvGrpSpPr>
          <p:grpSpPr>
            <a:xfrm>
              <a:off x="3638213" y="2123852"/>
              <a:ext cx="4781867" cy="3805274"/>
              <a:chOff x="3638213" y="2123852"/>
              <a:chExt cx="4781867" cy="3805274"/>
            </a:xfrm>
          </p:grpSpPr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344118-91A6-1646-9ABE-74F49ED57ABA}"/>
                  </a:ext>
                </a:extLst>
              </p:cNvPr>
              <p:cNvSpPr txBox="1"/>
              <p:nvPr/>
            </p:nvSpPr>
            <p:spPr>
              <a:xfrm>
                <a:off x="5209497" y="2123852"/>
                <a:ext cx="414532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DD6A8D-21CD-9A45-B741-9C23C7D73F47}"/>
                  </a:ext>
                </a:extLst>
              </p:cNvPr>
              <p:cNvSpPr txBox="1"/>
              <p:nvPr/>
            </p:nvSpPr>
            <p:spPr>
              <a:xfrm>
                <a:off x="5817817" y="305908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线连接符 6">
                <a:extLst>
                  <a:ext uri="{FF2B5EF4-FFF2-40B4-BE49-F238E27FC236}">
                    <a16:creationId xmlns:a16="http://schemas.microsoft.com/office/drawing/2014/main" id="{EDB02533-95DB-D248-9365-63D5BA33CACC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 bwMode="auto">
              <a:xfrm flipH="1">
                <a:off x="4446476" y="2513981"/>
                <a:ext cx="970288" cy="545687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DCE4A907-19A1-724E-BB51-83694BED5A1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 bwMode="auto">
              <a:xfrm>
                <a:off x="5416763" y="2513982"/>
                <a:ext cx="1256949" cy="54510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6554B8-C3A6-E54C-BBFD-F3AFC8CF2FAB}"/>
                  </a:ext>
                </a:extLst>
              </p:cNvPr>
              <p:cNvSpPr txBox="1"/>
              <p:nvPr/>
            </p:nvSpPr>
            <p:spPr>
              <a:xfrm>
                <a:off x="4198254" y="3835572"/>
                <a:ext cx="505381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AF3158E-7942-E543-B700-384FE19A77A1}"/>
                  </a:ext>
                </a:extLst>
              </p:cNvPr>
              <p:cNvCxnSpPr>
                <a:cxnSpLocks/>
                <a:stCxn id="4" idx="2"/>
                <a:endCxn id="15" idx="0"/>
              </p:cNvCxnSpPr>
              <p:nvPr/>
            </p:nvCxnSpPr>
            <p:spPr bwMode="auto">
              <a:xfrm>
                <a:off x="4446476" y="3449798"/>
                <a:ext cx="4468" cy="385774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D4C6F2-1235-F948-A430-CD23D95C2DA2}"/>
                  </a:ext>
                </a:extLst>
              </p:cNvPr>
              <p:cNvSpPr txBox="1"/>
              <p:nvPr/>
            </p:nvSpPr>
            <p:spPr>
              <a:xfrm>
                <a:off x="4851345" y="3835572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8C3903C-C1D3-7C48-B70B-3A7B5BCE60F8}"/>
                  </a:ext>
                </a:extLst>
              </p:cNvPr>
              <p:cNvSpPr txBox="1"/>
              <p:nvPr/>
            </p:nvSpPr>
            <p:spPr>
              <a:xfrm>
                <a:off x="7073806" y="3819148"/>
                <a:ext cx="1346274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z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51507C6E-9BE3-9448-AF34-DD9FC589DD16}"/>
                  </a:ext>
                </a:extLst>
              </p:cNvPr>
              <p:cNvCxnSpPr>
                <a:cxnSpLocks/>
                <a:stCxn id="8" idx="2"/>
                <a:endCxn id="23" idx="0"/>
              </p:cNvCxnSpPr>
              <p:nvPr/>
            </p:nvCxnSpPr>
            <p:spPr bwMode="auto">
              <a:xfrm>
                <a:off x="6673712" y="3449214"/>
                <a:ext cx="1073232" cy="369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线连接符 27">
                <a:extLst>
                  <a:ext uri="{FF2B5EF4-FFF2-40B4-BE49-F238E27FC236}">
                    <a16:creationId xmlns:a16="http://schemas.microsoft.com/office/drawing/2014/main" id="{0CFE247C-1186-8F45-BDFB-3745E4795F9C}"/>
                  </a:ext>
                </a:extLst>
              </p:cNvPr>
              <p:cNvCxnSpPr>
                <a:cxnSpLocks/>
                <a:stCxn id="20" idx="0"/>
                <a:endCxn id="8" idx="2"/>
              </p:cNvCxnSpPr>
              <p:nvPr/>
            </p:nvCxnSpPr>
            <p:spPr bwMode="auto">
              <a:xfrm flipV="1">
                <a:off x="5707240" y="3449214"/>
                <a:ext cx="966472" cy="386358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22D235-9999-8442-B986-D0DA51B08A0D}"/>
                  </a:ext>
                </a:extLst>
              </p:cNvPr>
              <p:cNvSpPr txBox="1"/>
              <p:nvPr/>
            </p:nvSpPr>
            <p:spPr>
              <a:xfrm>
                <a:off x="6505560" y="3803974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6C07E2-231B-EB4B-9B15-9721FC5ECAF9}"/>
                  </a:ext>
                </a:extLst>
              </p:cNvPr>
              <p:cNvSpPr txBox="1"/>
              <p:nvPr/>
            </p:nvSpPr>
            <p:spPr>
              <a:xfrm>
                <a:off x="3638213" y="4763094"/>
                <a:ext cx="1711788" cy="390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L.inh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integer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5C8BF25-FCAF-8A4A-A0E9-277B62B439AA}"/>
                  </a:ext>
                </a:extLst>
              </p:cNvPr>
              <p:cNvSpPr txBox="1"/>
              <p:nvPr/>
            </p:nvSpPr>
            <p:spPr>
              <a:xfrm>
                <a:off x="5537431" y="4763092"/>
                <a:ext cx="302553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5C5776-A663-5346-9A61-5199025813B8}"/>
                  </a:ext>
                </a:extLst>
              </p:cNvPr>
              <p:cNvSpPr txBox="1"/>
              <p:nvPr/>
            </p:nvSpPr>
            <p:spPr>
              <a:xfrm>
                <a:off x="6287956" y="4763094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y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24F9E5-C76D-F044-BA28-A808B6E6049C}"/>
                  </a:ext>
                </a:extLst>
              </p:cNvPr>
              <p:cNvSpPr txBox="1"/>
              <p:nvPr/>
            </p:nvSpPr>
            <p:spPr>
              <a:xfrm>
                <a:off x="3801954" y="5538997"/>
                <a:ext cx="1358951" cy="390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id.entry</a:t>
                </a:r>
                <a:r>
                  <a:rPr kumimoji="1" lang="en-US" altLang="zh-CN" sz="1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endParaRPr kumimoji="1" lang="zh-CN" alt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EC5A5A79-A44A-B646-89B2-FB1F14A59728}"/>
                  </a:ext>
                </a:extLst>
              </p:cNvPr>
              <p:cNvCxnSpPr>
                <a:cxnSpLocks/>
                <a:stCxn id="8" idx="2"/>
                <a:endCxn id="32" idx="0"/>
              </p:cNvCxnSpPr>
              <p:nvPr/>
            </p:nvCxnSpPr>
            <p:spPr bwMode="auto">
              <a:xfrm flipH="1">
                <a:off x="6656836" y="3449214"/>
                <a:ext cx="16876" cy="35476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241CBA1E-B054-5746-9F76-94043B0FBF63}"/>
                  </a:ext>
                </a:extLst>
              </p:cNvPr>
              <p:cNvCxnSpPr>
                <a:cxnSpLocks/>
                <a:stCxn id="20" idx="2"/>
                <a:endCxn id="33" idx="0"/>
              </p:cNvCxnSpPr>
              <p:nvPr/>
            </p:nvCxnSpPr>
            <p:spPr bwMode="auto">
              <a:xfrm flipH="1">
                <a:off x="4494108" y="4225702"/>
                <a:ext cx="121313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B76A8356-0EAC-DF46-8720-29E01A4240F6}"/>
                  </a:ext>
                </a:extLst>
              </p:cNvPr>
              <p:cNvCxnSpPr>
                <a:cxnSpLocks/>
                <a:stCxn id="36" idx="0"/>
                <a:endCxn id="33" idx="2"/>
              </p:cNvCxnSpPr>
              <p:nvPr/>
            </p:nvCxnSpPr>
            <p:spPr bwMode="auto">
              <a:xfrm flipV="1">
                <a:off x="4481430" y="5153224"/>
                <a:ext cx="12678" cy="385773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直线连接符 46">
                <a:extLst>
                  <a:ext uri="{FF2B5EF4-FFF2-40B4-BE49-F238E27FC236}">
                    <a16:creationId xmlns:a16="http://schemas.microsoft.com/office/drawing/2014/main" id="{B3017EAB-D32C-B340-B739-8A35D868F23C}"/>
                  </a:ext>
                </a:extLst>
              </p:cNvPr>
              <p:cNvCxnSpPr>
                <a:cxnSpLocks/>
                <a:stCxn id="20" idx="2"/>
                <a:endCxn id="34" idx="0"/>
              </p:cNvCxnSpPr>
              <p:nvPr/>
            </p:nvCxnSpPr>
            <p:spPr bwMode="auto">
              <a:xfrm flipH="1">
                <a:off x="5688707" y="4225702"/>
                <a:ext cx="18533" cy="53739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线连接符 49">
                <a:extLst>
                  <a:ext uri="{FF2B5EF4-FFF2-40B4-BE49-F238E27FC236}">
                    <a16:creationId xmlns:a16="http://schemas.microsoft.com/office/drawing/2014/main" id="{50593C3B-8414-5D46-8A74-E6B18F80AA3E}"/>
                  </a:ext>
                </a:extLst>
              </p:cNvPr>
              <p:cNvCxnSpPr>
                <a:cxnSpLocks/>
                <a:stCxn id="35" idx="0"/>
                <a:endCxn id="20" idx="2"/>
              </p:cNvCxnSpPr>
              <p:nvPr/>
            </p:nvCxnSpPr>
            <p:spPr bwMode="auto">
              <a:xfrm flipH="1" flipV="1">
                <a:off x="5707240" y="4225702"/>
                <a:ext cx="1260192" cy="53739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3445B4AC-C88E-DA4B-AE3D-94057A8E31AA}"/>
              </a:ext>
            </a:extLst>
          </p:cNvPr>
          <p:cNvSpPr txBox="1"/>
          <p:nvPr/>
        </p:nvSpPr>
        <p:spPr>
          <a:xfrm>
            <a:off x="5036550" y="2200756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5-9</a:t>
            </a:r>
            <a:r>
              <a:rPr kumimoji="1" lang="zh-CN" altLang="en-US" dirty="0"/>
              <a:t>）的简单改写：</a:t>
            </a:r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60F1CABA-EE77-ED40-9A8E-A5F9B69011D3}"/>
              </a:ext>
            </a:extLst>
          </p:cNvPr>
          <p:cNvSpPr txBox="1"/>
          <p:nvPr/>
        </p:nvSpPr>
        <p:spPr>
          <a:xfrm>
            <a:off x="900242" y="4765780"/>
            <a:ext cx="3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属性定义的</a:t>
            </a:r>
            <a:r>
              <a:rPr kumimoji="1" lang="en-US" altLang="zh-CN" dirty="0">
                <a:latin typeface="+mn-ea"/>
              </a:rPr>
              <a:t>SDD</a:t>
            </a:r>
            <a:r>
              <a:rPr kumimoji="1" lang="zh-CN" altLang="en-US" dirty="0">
                <a:latin typeface="+mn-ea"/>
              </a:rPr>
              <a:t>，依赖图的边一定是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从左到右</a:t>
            </a:r>
            <a:r>
              <a:rPr kumimoji="1" lang="zh-CN" altLang="en-US" dirty="0">
                <a:latin typeface="+mn-ea"/>
              </a:rPr>
              <a:t>的！</a:t>
            </a: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A821DC93-741D-8A4B-A9CD-0435EA4E0EA1}"/>
              </a:ext>
            </a:extLst>
          </p:cNvPr>
          <p:cNvSpPr txBox="1"/>
          <p:nvPr/>
        </p:nvSpPr>
        <p:spPr>
          <a:xfrm>
            <a:off x="5036550" y="568382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副作用为哑属性，不出现在树中</a:t>
            </a:r>
          </a:p>
        </p:txBody>
      </p:sp>
    </p:spTree>
    <p:extLst>
      <p:ext uri="{BB962C8B-B14F-4D97-AF65-F5344CB8AC3E}">
        <p14:creationId xmlns:p14="http://schemas.microsoft.com/office/powerpoint/2010/main" val="121340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226449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24306"/>
            <a:ext cx="4167505" cy="214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03AB5D-97C4-904E-A4D6-971B573BAE3A}"/>
              </a:ext>
            </a:extLst>
          </p:cNvPr>
          <p:cNvSpPr txBox="1"/>
          <p:nvPr/>
        </p:nvSpPr>
        <p:spPr>
          <a:xfrm>
            <a:off x="252289" y="3429000"/>
            <a:ext cx="83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+mn-ea"/>
              </a:rPr>
              <a:t>SDT</a:t>
            </a:r>
            <a:r>
              <a:rPr kumimoji="1" lang="zh-CN" altLang="en-US" b="1" dirty="0">
                <a:latin typeface="+mn-ea"/>
              </a:rPr>
              <a:t>消除左递归（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5.4.4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节</a:t>
            </a:r>
            <a:r>
              <a:rPr kumimoji="1" lang="zh-CN" altLang="en-US" b="1" dirty="0">
                <a:latin typeface="+mn-ea"/>
              </a:rPr>
              <a:t>）</a:t>
            </a:r>
            <a:r>
              <a:rPr kumimoji="1" lang="zh-CN" altLang="en-US" dirty="0">
                <a:latin typeface="+mn-ea"/>
              </a:rPr>
              <a:t>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如果不涉及属性值计算，将动作看作终结符进行处理；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如果涉及属性值计算，则通用解决方案为：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490FB9-DFB9-DA4C-8014-1D8F3A34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008672"/>
              </p:ext>
            </p:extLst>
          </p:nvPr>
        </p:nvGraphicFramePr>
        <p:xfrm>
          <a:off x="797756" y="4422681"/>
          <a:ext cx="3702616" cy="162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39">
                  <a:extLst>
                    <a:ext uri="{9D8B030D-6E8A-4147-A177-3AD203B41FA5}">
                      <a16:colId xmlns:a16="http://schemas.microsoft.com/office/drawing/2014/main" val="1151546606"/>
                    </a:ext>
                  </a:extLst>
                </a:gridCol>
                <a:gridCol w="2364477">
                  <a:extLst>
                    <a:ext uri="{9D8B030D-6E8A-4147-A177-3AD203B41FA5}">
                      <a16:colId xmlns:a16="http://schemas.microsoft.com/office/drawing/2014/main" val="3575250696"/>
                    </a:ext>
                  </a:extLst>
                </a:gridCol>
              </a:tblGrid>
              <a:tr h="3415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语义规则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55187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T.val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600745"/>
                  </a:ext>
                </a:extLst>
              </a:tr>
              <a:tr h="58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</a:t>
                      </a:r>
                      <a:r>
                        <a:rPr lang="zh-CN" altLang="en-US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*FT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’</a:t>
                      </a:r>
                      <a:endParaRPr lang="zh-CN" altLang="en-US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.inh = 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T’.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inh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* </a:t>
                      </a:r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F.val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800" b="0" i="1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T.syn</a:t>
                      </a:r>
                      <a:r>
                        <a:rPr lang="en-US" altLang="zh-CN" sz="1800" b="0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T</a:t>
                      </a:r>
                      <a:r>
                        <a:rPr lang="en-US" altLang="zh-CN" sz="1800" b="0" i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0" i="1" baseline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.syn</a:t>
                      </a:r>
                      <a:endParaRPr lang="en-US" altLang="zh-CN" sz="1800" b="0" i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8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1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E1B4A-6B62-4843-9809-843F1EF95D35}"/>
              </a:ext>
            </a:extLst>
          </p:cNvPr>
          <p:cNvSpPr txBox="1"/>
          <p:nvPr/>
        </p:nvSpPr>
        <p:spPr>
          <a:xfrm>
            <a:off x="157289" y="3612867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基础文法为：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B 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0 | B</a:t>
            </a:r>
            <a:r>
              <a:rPr lang="en-US" altLang="zh-CN" b="1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 1 | 1 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02DCB-1ECD-EA42-AC11-485EC3C1C1D2}"/>
              </a:ext>
            </a:extLst>
          </p:cNvPr>
          <p:cNvSpPr txBox="1"/>
          <p:nvPr/>
        </p:nvSpPr>
        <p:spPr>
          <a:xfrm>
            <a:off x="179512" y="4048973"/>
            <a:ext cx="65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+mn-ea"/>
              </a:rPr>
              <a:t>不提取左公因子：</a:t>
            </a:r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消除左递归：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</a:p>
          <a:p>
            <a:r>
              <a:rPr kumimoji="1" lang="zh-CN" altLang="en-US" dirty="0">
                <a:latin typeface="+mn-ea"/>
              </a:rPr>
              <a:t>                        </a:t>
            </a:r>
            <a:r>
              <a:rPr kumimoji="1" lang="en-US" altLang="zh-CN" dirty="0">
                <a:latin typeface="+mn-ea"/>
              </a:rPr>
              <a:t>A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n-US" altLang="zh-CN" dirty="0">
                <a:latin typeface="+mn-ea"/>
              </a:rPr>
              <a:t> 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｜</a:t>
            </a:r>
            <a:r>
              <a:rPr lang="el-GR" altLang="zh-CN" i="1" dirty="0">
                <a:latin typeface="+mn-ea"/>
                <a:cs typeface="Times New Roman" panose="02020603050405020304" pitchFamily="18" charset="0"/>
              </a:rPr>
              <a:t> ε</a:t>
            </a:r>
            <a:endParaRPr kumimoji="1" lang="en-US" altLang="zh-CN" i="1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改写后的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SDT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→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A.i</a:t>
            </a:r>
            <a:r>
              <a:rPr lang="en-US" altLang="zh-CN" dirty="0">
                <a:latin typeface="+mn-ea"/>
              </a:rPr>
              <a:t> = 1} A {</a:t>
            </a:r>
            <a:r>
              <a:rPr lang="en-US" altLang="zh-CN" dirty="0" err="1">
                <a:latin typeface="+mn-ea"/>
              </a:rPr>
              <a:t>B.val</a:t>
            </a:r>
            <a:r>
              <a:rPr lang="en-US" altLang="zh-CN" dirty="0">
                <a:latin typeface="+mn-ea"/>
              </a:rPr>
              <a:t> = 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}</a:t>
            </a:r>
          </a:p>
          <a:p>
            <a:r>
              <a:rPr lang="en-US" altLang="zh-CN" dirty="0">
                <a:latin typeface="+mn-ea"/>
              </a:rPr>
              <a:t>                           A</a:t>
            </a:r>
            <a:r>
              <a:rPr lang="zh-CN" altLang="en-US" dirty="0">
                <a:latin typeface="+mn-ea"/>
              </a:rPr>
              <a:t> →</a:t>
            </a:r>
            <a:r>
              <a:rPr lang="en-US" altLang="zh-CN" dirty="0">
                <a:latin typeface="+mn-ea"/>
              </a:rPr>
              <a:t> 0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1 {A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.i = 2×A.i + 1} A</a:t>
            </a:r>
            <a:r>
              <a:rPr lang="en-US" altLang="zh-CN" baseline="-25000" dirty="0">
                <a:latin typeface="+mn-ea"/>
              </a:rPr>
              <a:t>1 </a:t>
            </a:r>
            <a:r>
              <a:rPr lang="en-US" altLang="zh-CN" dirty="0">
                <a:latin typeface="+mn-ea"/>
              </a:rPr>
              <a:t>{</a:t>
            </a:r>
            <a:r>
              <a:rPr lang="en-US" altLang="zh-CN" dirty="0" err="1">
                <a:latin typeface="+mn-ea"/>
              </a:rPr>
              <a:t>A.val</a:t>
            </a:r>
            <a:r>
              <a:rPr lang="en-US" altLang="zh-CN" dirty="0">
                <a:latin typeface="+mn-ea"/>
              </a:rPr>
              <a:t> = 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.val}</a:t>
            </a:r>
          </a:p>
          <a:p>
            <a:r>
              <a:rPr lang="en-US" altLang="zh-CN" dirty="0">
                <a:latin typeface="+mn-ea"/>
              </a:rPr>
              <a:t>                                   | </a:t>
            </a:r>
            <a:r>
              <a:rPr lang="el-GR" altLang="zh-CN" dirty="0">
                <a:latin typeface="+mn-ea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A.val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A.i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62" y="3155668"/>
            <a:ext cx="3467749" cy="178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2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图中的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-US" sz="2000" dirty="0">
                <a:latin typeface="+mn-ea"/>
              </a:rPr>
              <a:t>计算了一个由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组成的串的值，它把输入的符号串当做按照正二进制数来解释。改写这个</a:t>
            </a:r>
            <a:r>
              <a:rPr lang="en" altLang="zh-CN" sz="2000" dirty="0">
                <a:latin typeface="+mn-ea"/>
              </a:rPr>
              <a:t>SDT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使 得基础文法不再是左递归的，但仍然可以计算出整个输入串的相同的</a:t>
            </a:r>
            <a:r>
              <a:rPr lang="en" altLang="zh-CN" sz="2000" dirty="0" err="1">
                <a:latin typeface="+mn-ea"/>
              </a:rPr>
              <a:t>B.val</a:t>
            </a:r>
            <a:r>
              <a:rPr lang="zh-CN" altLang="en-US" sz="2000" dirty="0">
                <a:latin typeface="+mn-ea"/>
              </a:rPr>
              <a:t>的值</a:t>
            </a:r>
            <a:r>
              <a:rPr lang="en-US" altLang="zh-CN" sz="2000" dirty="0">
                <a:latin typeface="+mn-ea"/>
              </a:rPr>
              <a:t>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5121" name="Picture 1" descr="page1image40979296">
            <a:extLst>
              <a:ext uri="{FF2B5EF4-FFF2-40B4-BE49-F238E27FC236}">
                <a16:creationId xmlns:a16="http://schemas.microsoft.com/office/drawing/2014/main" id="{E3839019-B492-9046-918E-A1A9409A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8"/>
            <a:ext cx="4007044" cy="9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5E1B4A-6B62-4843-9809-843F1EF95D35}"/>
              </a:ext>
            </a:extLst>
          </p:cNvPr>
          <p:cNvSpPr txBox="1"/>
          <p:nvPr/>
        </p:nvSpPr>
        <p:spPr>
          <a:xfrm>
            <a:off x="334306" y="3296053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基础文法为：</a:t>
            </a:r>
            <a:r>
              <a:rPr kumimoji="1" lang="en-US" altLang="zh-CN" b="1" dirty="0">
                <a:latin typeface="+mn-ea"/>
              </a:rPr>
              <a:t>B </a:t>
            </a:r>
            <a:r>
              <a:rPr lang="zh-CN" altLang="en-US" b="1" dirty="0">
                <a:latin typeface="+mn-ea"/>
              </a:rPr>
              <a:t>→</a:t>
            </a:r>
            <a:r>
              <a:rPr lang="en-US" altLang="zh-CN" b="1" dirty="0">
                <a:latin typeface="+mn-ea"/>
              </a:rPr>
              <a:t> B</a:t>
            </a:r>
            <a:r>
              <a:rPr lang="en-US" altLang="zh-CN" b="1" baseline="-25000" dirty="0">
                <a:latin typeface="+mn-ea"/>
              </a:rPr>
              <a:t>1 </a:t>
            </a:r>
            <a:r>
              <a:rPr lang="en-US" altLang="zh-CN" b="1" dirty="0">
                <a:latin typeface="+mn-ea"/>
              </a:rPr>
              <a:t>0 | B</a:t>
            </a:r>
            <a:r>
              <a:rPr lang="en-US" altLang="zh-CN" b="1" baseline="-25000" dirty="0">
                <a:latin typeface="+mn-ea"/>
              </a:rPr>
              <a:t>1</a:t>
            </a:r>
            <a:r>
              <a:rPr lang="en-US" altLang="zh-CN" b="1" dirty="0">
                <a:latin typeface="+mn-ea"/>
              </a:rPr>
              <a:t> 1 | 1 </a:t>
            </a:r>
            <a:endParaRPr kumimoji="1" lang="en-US" altLang="zh-CN" b="1" dirty="0">
              <a:latin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02DCB-1ECD-EA42-AC11-485EC3C1C1D2}"/>
              </a:ext>
            </a:extLst>
          </p:cNvPr>
          <p:cNvSpPr txBox="1"/>
          <p:nvPr/>
        </p:nvSpPr>
        <p:spPr>
          <a:xfrm>
            <a:off x="389699" y="3743292"/>
            <a:ext cx="596588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提取左公因子</a:t>
            </a:r>
            <a:r>
              <a:rPr kumimoji="1" lang="zh-CN" altLang="en-US" sz="1600" dirty="0">
                <a:latin typeface="+mn-ea"/>
                <a:cs typeface="Times New Roman" panose="02020603050405020304" pitchFamily="18" charset="0"/>
              </a:rPr>
              <a:t>的</a:t>
            </a:r>
            <a:r>
              <a:rPr kumimoji="1" lang="en-US" altLang="zh-CN" sz="1600" dirty="0">
                <a:latin typeface="+mn-ea"/>
                <a:cs typeface="Times New Roman" panose="02020603050405020304" pitchFamily="18" charset="0"/>
              </a:rPr>
              <a:t>SDT</a:t>
            </a:r>
            <a:r>
              <a:rPr kumimoji="1" lang="zh-CN" altLang="en-US" sz="1600" dirty="0">
                <a:latin typeface="+mn-ea"/>
                <a:cs typeface="Times New Roman" panose="02020603050405020304" pitchFamily="18" charset="0"/>
              </a:rPr>
              <a:t>：</a:t>
            </a:r>
            <a:endParaRPr kumimoji="1" lang="en-US" altLang="zh-CN" sz="1600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2×B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digit}</a:t>
            </a: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r>
              <a:rPr lang="en-US" altLang="zh-CN" sz="1600" dirty="0">
                <a:latin typeface="+mn-ea"/>
              </a:rPr>
              <a:t>digit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</a:t>
            </a:r>
          </a:p>
          <a:p>
            <a:r>
              <a:rPr lang="en-US" altLang="zh-CN" sz="1600" dirty="0">
                <a:latin typeface="+mn-ea"/>
              </a:rPr>
              <a:t>       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r>
              <a:rPr lang="zh-CN" altLang="en-US" sz="1600" dirty="0">
                <a:latin typeface="+mn-ea"/>
              </a:rPr>
              <a:t>消除左递归的</a:t>
            </a:r>
            <a:r>
              <a:rPr lang="en-US" altLang="zh-CN" sz="1600" dirty="0">
                <a:latin typeface="+mn-ea"/>
              </a:rPr>
              <a:t>SDT:</a:t>
            </a:r>
          </a:p>
          <a:p>
            <a:r>
              <a:rPr kumimoji="1" lang="en-US" altLang="zh-CN" sz="1600" dirty="0">
                <a:latin typeface="+mn-ea"/>
              </a:rPr>
              <a:t>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→ 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A.i</a:t>
            </a:r>
            <a:r>
              <a:rPr lang="en-US" altLang="zh-CN" sz="1600" dirty="0">
                <a:latin typeface="+mn-ea"/>
              </a:rPr>
              <a:t> = 1} A {</a:t>
            </a:r>
            <a:r>
              <a:rPr lang="en-US" altLang="zh-CN" sz="1600" dirty="0" err="1">
                <a:latin typeface="+mn-ea"/>
              </a:rPr>
              <a:t>B.val</a:t>
            </a:r>
            <a:r>
              <a:rPr lang="en-US" altLang="zh-CN" sz="1600" dirty="0">
                <a:latin typeface="+mn-ea"/>
              </a:rPr>
              <a:t> = 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}</a:t>
            </a:r>
          </a:p>
          <a:p>
            <a:r>
              <a:rPr lang="en-US" altLang="zh-CN" sz="1600" dirty="0">
                <a:latin typeface="+mn-ea"/>
              </a:rPr>
              <a:t>A</a:t>
            </a:r>
            <a:r>
              <a:rPr lang="zh-CN" altLang="en-US" sz="1600" dirty="0">
                <a:latin typeface="+mn-ea"/>
              </a:rPr>
              <a:t> →</a:t>
            </a:r>
            <a:r>
              <a:rPr lang="en-US" altLang="zh-CN" sz="1600" dirty="0">
                <a:latin typeface="+mn-ea"/>
              </a:rPr>
              <a:t> digit {A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.i = 2×A.i + digit} A</a:t>
            </a:r>
            <a:r>
              <a:rPr lang="en-US" altLang="zh-CN" sz="1600" baseline="-25000" dirty="0">
                <a:latin typeface="+mn-ea"/>
              </a:rPr>
              <a:t>1 </a:t>
            </a:r>
            <a:r>
              <a:rPr lang="en-US" altLang="zh-CN" sz="1600" dirty="0">
                <a:latin typeface="+mn-ea"/>
              </a:rPr>
              <a:t>{</a:t>
            </a:r>
            <a:r>
              <a:rPr lang="en-US" altLang="zh-CN" sz="1600" dirty="0" err="1">
                <a:latin typeface="+mn-ea"/>
              </a:rPr>
              <a:t>A.val</a:t>
            </a:r>
            <a:r>
              <a:rPr lang="en-US" altLang="zh-CN" sz="1600" dirty="0">
                <a:latin typeface="+mn-ea"/>
              </a:rPr>
              <a:t> = A</a:t>
            </a:r>
            <a:r>
              <a:rPr lang="en-US" altLang="zh-CN" sz="1600" baseline="-25000" dirty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.val}|</a:t>
            </a:r>
            <a:r>
              <a:rPr lang="el-GR" altLang="zh-CN" sz="1600" dirty="0">
                <a:latin typeface="+mn-ea"/>
                <a:cs typeface="Times New Roman" panose="02020603050405020304" pitchFamily="18" charset="0"/>
              </a:rPr>
              <a:t> ε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 {</a:t>
            </a:r>
            <a:r>
              <a:rPr lang="en-US" altLang="zh-CN" sz="1600" dirty="0" err="1">
                <a:latin typeface="+mn-ea"/>
                <a:cs typeface="Times New Roman" panose="02020603050405020304" pitchFamily="18" charset="0"/>
              </a:rPr>
              <a:t>A.val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+mn-ea"/>
                <a:cs typeface="Times New Roman" panose="02020603050405020304" pitchFamily="18" charset="0"/>
              </a:rPr>
              <a:t>A.i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digit</a:t>
            </a:r>
            <a:r>
              <a:rPr lang="el-GR" altLang="zh-CN" sz="16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+mn-ea"/>
              </a:rPr>
              <a:t>→</a:t>
            </a:r>
            <a:r>
              <a:rPr lang="en-US" altLang="zh-CN" sz="1600" dirty="0">
                <a:latin typeface="+mn-ea"/>
              </a:rPr>
              <a:t> 0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0}|1 {</a:t>
            </a:r>
            <a:r>
              <a:rPr lang="en-US" altLang="zh-CN" sz="1600" dirty="0" err="1">
                <a:latin typeface="+mn-ea"/>
              </a:rPr>
              <a:t>digit.val</a:t>
            </a:r>
            <a:r>
              <a:rPr lang="en-US" altLang="zh-CN" sz="1600" dirty="0">
                <a:latin typeface="+mn-ea"/>
              </a:rPr>
              <a:t> = 1}</a:t>
            </a: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>
                <a:latin typeface="+mn-ea"/>
              </a:rPr>
              <a:t>                           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76A18-97ED-6E4F-8AFF-7397F2BC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667" y="3355016"/>
            <a:ext cx="3880059" cy="199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j-ea"/>
              </a:rPr>
              <a:t>作业等第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sz="2800" dirty="0">
                <a:latin typeface="+mn-ea"/>
              </a:rPr>
              <a:t>作业共分</a:t>
            </a:r>
            <a:r>
              <a:rPr lang="en-US" altLang="zh-CN" sz="2800" dirty="0">
                <a:latin typeface="+mn-ea"/>
              </a:rPr>
              <a:t>A,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B,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C,</a:t>
            </a: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四个等第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：答题正确，书面美观，过程完整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：答题基本正确，有必要的过程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C</a:t>
            </a:r>
            <a:r>
              <a:rPr lang="zh-CN" altLang="en-US" sz="2800" dirty="0">
                <a:latin typeface="+mn-ea"/>
              </a:rPr>
              <a:t>：答题正确率一般，书面较差，过程不完整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：未在规定时间内提交</a:t>
            </a:r>
            <a:endParaRPr lang="en-US" altLang="zh-CN" sz="2800" dirty="0">
              <a:latin typeface="+mn-ea"/>
            </a:endParaRPr>
          </a:p>
          <a:p>
            <a:endParaRPr lang="en-US" altLang="zh-CN" sz="2800" dirty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原则上</a:t>
            </a:r>
            <a:r>
              <a:rPr lang="en-US" altLang="zh-CN" sz="2800" dirty="0">
                <a:latin typeface="+mn-ea"/>
              </a:rPr>
              <a:t>A, B</a:t>
            </a:r>
            <a:r>
              <a:rPr lang="zh-CN" altLang="en-US" sz="2800" dirty="0">
                <a:latin typeface="+mn-ea"/>
              </a:rPr>
              <a:t>皆为满分，第一次作业提交即为满分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80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08522"/>
            <a:ext cx="8424167" cy="10403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为下面的表达式构造</a:t>
            </a:r>
            <a:r>
              <a:rPr lang="en-US" altLang="zh-CN" sz="2400" dirty="0">
                <a:latin typeface="+mn-ea"/>
              </a:rPr>
              <a:t>DFA</a:t>
            </a:r>
            <a:r>
              <a:rPr lang="zh-CN" altLang="en-US" sz="2400" dirty="0">
                <a:latin typeface="+mn-ea"/>
              </a:rPr>
              <a:t>：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17171A-EB14-EE42-A970-C565C2CE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42" y="1844824"/>
            <a:ext cx="6783915" cy="432048"/>
          </a:xfrm>
          <a:prstGeom prst="rect">
            <a:avLst/>
          </a:prstGeom>
        </p:spPr>
      </p:pic>
      <p:grpSp>
        <p:nvGrpSpPr>
          <p:cNvPr id="5128" name="组合 5127">
            <a:extLst>
              <a:ext uri="{FF2B5EF4-FFF2-40B4-BE49-F238E27FC236}">
                <a16:creationId xmlns:a16="http://schemas.microsoft.com/office/drawing/2014/main" id="{FC45C761-0D10-9D43-84F2-CCD28FE372BB}"/>
              </a:ext>
            </a:extLst>
          </p:cNvPr>
          <p:cNvGrpSpPr/>
          <p:nvPr/>
        </p:nvGrpSpPr>
        <p:grpSpPr>
          <a:xfrm>
            <a:off x="3491880" y="2459057"/>
            <a:ext cx="1800384" cy="3128590"/>
            <a:chOff x="2889373" y="2337806"/>
            <a:chExt cx="2002011" cy="34789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7C04712-824C-2445-A449-DC933EE5B532}"/>
                </a:ext>
              </a:extLst>
            </p:cNvPr>
            <p:cNvSpPr txBox="1"/>
            <p:nvPr/>
          </p:nvSpPr>
          <p:spPr>
            <a:xfrm>
              <a:off x="2907226" y="5287868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x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14FB0A-4513-AC45-828C-D10F790E6732}"/>
                </a:ext>
              </a:extLst>
            </p:cNvPr>
            <p:cNvSpPr txBox="1"/>
            <p:nvPr/>
          </p:nvSpPr>
          <p:spPr>
            <a:xfrm>
              <a:off x="4512754" y="5293551"/>
              <a:ext cx="3337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y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0FA3978-8843-5C44-81EF-0AFE84C8E693}"/>
                </a:ext>
              </a:extLst>
            </p:cNvPr>
            <p:cNvSpPr txBox="1"/>
            <p:nvPr/>
          </p:nvSpPr>
          <p:spPr>
            <a:xfrm>
              <a:off x="2889373" y="417681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+mn-ea"/>
                </a:rPr>
                <a:t>+</a:t>
              </a:r>
              <a:endParaRPr kumimoji="1" lang="zh-CN" altLang="en-US" sz="2400" dirty="0">
                <a:latin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E645BB5-D010-654A-A815-F25F8C1C2DD2}"/>
                </a:ext>
              </a:extLst>
            </p:cNvPr>
            <p:cNvSpPr txBox="1"/>
            <p:nvPr/>
          </p:nvSpPr>
          <p:spPr>
            <a:xfrm>
              <a:off x="4532369" y="41642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4B8A46-4287-1343-AC99-3E29A622F39F}"/>
                </a:ext>
              </a:extLst>
            </p:cNvPr>
            <p:cNvSpPr txBox="1"/>
            <p:nvPr/>
          </p:nvSpPr>
          <p:spPr>
            <a:xfrm>
              <a:off x="4504739" y="3405675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 dirty="0">
                  <a:latin typeface="+mn-ea"/>
                </a:rPr>
                <a:t>*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757BC75-0C89-B040-A47C-0F4193519A02}"/>
                </a:ext>
              </a:extLst>
            </p:cNvPr>
            <p:cNvSpPr txBox="1"/>
            <p:nvPr/>
          </p:nvSpPr>
          <p:spPr>
            <a:xfrm>
              <a:off x="2935860" y="2961509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-</a:t>
              </a:r>
              <a:endParaRPr kumimoji="1" lang="zh-CN" altLang="en-US" sz="2800" dirty="0">
                <a:latin typeface="+mn-ea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D91E964-9A08-EA41-8F59-F4AED0D4310E}"/>
                </a:ext>
              </a:extLst>
            </p:cNvPr>
            <p:cNvSpPr txBox="1"/>
            <p:nvPr/>
          </p:nvSpPr>
          <p:spPr>
            <a:xfrm>
              <a:off x="4467870" y="233780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>
                  <a:latin typeface="+mn-ea"/>
                </a:rPr>
                <a:t>+</a:t>
              </a:r>
              <a:endParaRPr kumimoji="1" lang="zh-CN" altLang="en-US" sz="2800" dirty="0">
                <a:latin typeface="+mn-ea"/>
              </a:endParaRP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FA4CDC8B-70FC-2341-8099-BA1A851B4213}"/>
                </a:ext>
              </a:extLst>
            </p:cNvPr>
            <p:cNvCxnSpPr>
              <a:cxnSpLocks/>
              <a:stCxn id="9" idx="2"/>
              <a:endCxn id="6" idx="0"/>
            </p:cNvCxnSpPr>
            <p:nvPr/>
          </p:nvCxnSpPr>
          <p:spPr bwMode="auto">
            <a:xfrm flipH="1">
              <a:off x="3082114" y="4638481"/>
              <a:ext cx="2184" cy="6493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16F342C8-B60B-1141-AA6C-269B88E3FD26}"/>
                </a:ext>
              </a:extLst>
            </p:cNvPr>
            <p:cNvCxnSpPr>
              <a:cxnSpLocks/>
              <a:stCxn id="10" idx="2"/>
            </p:cNvCxnSpPr>
            <p:nvPr/>
          </p:nvCxnSpPr>
          <p:spPr bwMode="auto">
            <a:xfrm flipH="1">
              <a:off x="4676395" y="4687459"/>
              <a:ext cx="4412" cy="65078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D38BD605-5C00-B347-9C2C-7B0DC7F0894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31556" y="4578282"/>
              <a:ext cx="1231348" cy="86694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76450B62-EF3D-7B40-9581-D7DFE81CB8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06853" y="4587775"/>
              <a:ext cx="1224336" cy="8574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B2A73F54-E55A-894A-B658-41400937C5C2}"/>
                </a:ext>
              </a:extLst>
            </p:cNvPr>
            <p:cNvCxnSpPr>
              <a:stCxn id="12" idx="2"/>
              <a:endCxn id="9" idx="0"/>
            </p:cNvCxnSpPr>
            <p:nvPr/>
          </p:nvCxnSpPr>
          <p:spPr bwMode="auto">
            <a:xfrm>
              <a:off x="3084298" y="3484729"/>
              <a:ext cx="0" cy="692087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701707E-4BDB-6445-A438-480A6494B6D4}"/>
                </a:ext>
              </a:extLst>
            </p:cNvPr>
            <p:cNvCxnSpPr>
              <a:cxnSpLocks/>
              <a:endCxn id="13" idx="1"/>
            </p:cNvCxnSpPr>
            <p:nvPr/>
          </p:nvCxnSpPr>
          <p:spPr bwMode="auto">
            <a:xfrm flipV="1">
              <a:off x="3131840" y="2599416"/>
              <a:ext cx="1336030" cy="50125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5C8ED5FC-9CF6-3246-975D-2B1DF81D88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42755" y="3351204"/>
              <a:ext cx="1288434" cy="20190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3FC470F1-5410-A341-A935-D424347C4BED}"/>
                </a:ext>
              </a:extLst>
            </p:cNvPr>
            <p:cNvCxnSpPr>
              <a:stCxn id="13" idx="2"/>
              <a:endCxn id="11" idx="0"/>
            </p:cNvCxnSpPr>
            <p:nvPr/>
          </p:nvCxnSpPr>
          <p:spPr bwMode="auto">
            <a:xfrm>
              <a:off x="4679627" y="2861026"/>
              <a:ext cx="0" cy="544649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727BD36A-0FAD-B74B-80F8-C58A176A89A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 bwMode="auto">
            <a:xfrm flipV="1">
              <a:off x="3279223" y="3667285"/>
              <a:ext cx="1225516" cy="740364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3076A6C4-6561-E240-B379-7B2C96D07AA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676394" y="3829323"/>
              <a:ext cx="590" cy="478753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30" name="文本框 5129">
            <a:extLst>
              <a:ext uri="{FF2B5EF4-FFF2-40B4-BE49-F238E27FC236}">
                <a16:creationId xmlns:a16="http://schemas.microsoft.com/office/drawing/2014/main" id="{7A0EA6A5-9DD0-1A4C-A7E4-4E793A503070}"/>
              </a:ext>
            </a:extLst>
          </p:cNvPr>
          <p:cNvSpPr txBox="1"/>
          <p:nvPr/>
        </p:nvSpPr>
        <p:spPr>
          <a:xfrm>
            <a:off x="5724128" y="367411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6.1.1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节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表达式的有向无环图</a:t>
            </a:r>
          </a:p>
        </p:txBody>
      </p:sp>
    </p:spTree>
    <p:extLst>
      <p:ext uri="{BB962C8B-B14F-4D97-AF65-F5344CB8AC3E}">
        <p14:creationId xmlns:p14="http://schemas.microsoft.com/office/powerpoint/2010/main" val="36096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+ c[j]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917DB84-E8C9-7D44-8E5F-ACD38255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86040"/>
              </p:ext>
            </p:extLst>
          </p:nvPr>
        </p:nvGraphicFramePr>
        <p:xfrm>
          <a:off x="1619672" y="2653453"/>
          <a:ext cx="201622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63F0E0-44C2-7A4A-905E-4854D59B7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5076"/>
              </p:ext>
            </p:extLst>
          </p:nvPr>
        </p:nvGraphicFramePr>
        <p:xfrm>
          <a:off x="1765004" y="4437112"/>
          <a:ext cx="1581544" cy="161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4243959-0712-A547-A366-85C02ABA3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38111"/>
              </p:ext>
            </p:extLst>
          </p:nvPr>
        </p:nvGraphicFramePr>
        <p:xfrm>
          <a:off x="4427984" y="2484626"/>
          <a:ext cx="1581544" cy="34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7294BA-76C2-0045-9B8F-A06DE805B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80946"/>
              </p:ext>
            </p:extLst>
          </p:nvPr>
        </p:nvGraphicFramePr>
        <p:xfrm>
          <a:off x="3851920" y="4312478"/>
          <a:ext cx="504056" cy="163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A0A43CA-2180-1645-AECC-9B5A8DDBCD98}"/>
              </a:ext>
            </a:extLst>
          </p:cNvPr>
          <p:cNvSpPr txBox="1"/>
          <p:nvPr/>
        </p:nvSpPr>
        <p:spPr>
          <a:xfrm>
            <a:off x="2972869" y="188248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带下标的复制指令：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222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页（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739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50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5.</a:t>
            </a:r>
            <a:r>
              <a:rPr kumimoji="1" lang="zh-CN" altLang="en-US" sz="2400" dirty="0">
                <a:latin typeface="+mn-ea"/>
              </a:rPr>
              <a:t> 将下列</a:t>
            </a:r>
            <a:r>
              <a:rPr lang="zh-CN" altLang="en-US" sz="2400" dirty="0">
                <a:latin typeface="+mn-ea"/>
              </a:rPr>
              <a:t>将下列赋值语句翻译为四元式序列，三元式序列，间接三元式序列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= b * c – b * d </a:t>
            </a:r>
            <a:endParaRPr lang="zh-CN" altLang="en-US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D9FCA26-CB94-2B4A-9C94-FDB027F5A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89284"/>
              </p:ext>
            </p:extLst>
          </p:nvPr>
        </p:nvGraphicFramePr>
        <p:xfrm>
          <a:off x="1619672" y="2653453"/>
          <a:ext cx="201622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  <a:gridCol w="434680">
                  <a:extLst>
                    <a:ext uri="{9D8B030D-6E8A-4147-A177-3AD203B41FA5}">
                      <a16:colId xmlns:a16="http://schemas.microsoft.com/office/drawing/2014/main" val="582185691"/>
                    </a:ext>
                  </a:extLst>
                </a:gridCol>
              </a:tblGrid>
              <a:tr h="266526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四元式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402F298-FED8-8E48-A9B6-5585A013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67368"/>
              </p:ext>
            </p:extLst>
          </p:nvPr>
        </p:nvGraphicFramePr>
        <p:xfrm>
          <a:off x="4602759" y="2252571"/>
          <a:ext cx="1581544" cy="411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间接三元式</a:t>
                      </a:r>
                      <a:endParaRPr lang="en-US" altLang="zh-CN" sz="1400" b="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（假设地址为</a:t>
                      </a:r>
                      <a:r>
                        <a:rPr lang="en-US" altLang="zh-CN" sz="1400" b="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42402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92957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2658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91405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85576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9644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1066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E0B2D47-CFFC-E545-B52E-12F3A564A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53562"/>
              </p:ext>
            </p:extLst>
          </p:nvPr>
        </p:nvGraphicFramePr>
        <p:xfrm>
          <a:off x="4067944" y="4430469"/>
          <a:ext cx="504056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014352282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8405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086345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101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96783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102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501029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103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86881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104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25483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A31E87E-DAF2-DC44-B1EB-75CDC292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6697"/>
              </p:ext>
            </p:extLst>
          </p:nvPr>
        </p:nvGraphicFramePr>
        <p:xfrm>
          <a:off x="1803640" y="4701795"/>
          <a:ext cx="1581544" cy="194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83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421989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  <a:gridCol w="395386">
                  <a:extLst>
                    <a:ext uri="{9D8B030D-6E8A-4147-A177-3AD203B41FA5}">
                      <a16:colId xmlns:a16="http://schemas.microsoft.com/office/drawing/2014/main" val="270159299"/>
                    </a:ext>
                  </a:extLst>
                </a:gridCol>
              </a:tblGrid>
              <a:tr h="266526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三元式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产生式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+mn-ea"/>
                          <a:ea typeface="+mn-ea"/>
                        </a:rPr>
                        <a:t>语法规则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400" b="0" i="0" dirty="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[]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>
                          <a:latin typeface="+mn-ea"/>
                          <a:ea typeface="+mn-ea"/>
                        </a:rPr>
                        <a:t>4)</a:t>
                      </a:r>
                      <a:endParaRPr lang="zh-CN" altLang="en-US" sz="1400" b="0" i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sz="1400" b="0" i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33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3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0804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7169" name="Picture 1" descr="page2image41108288">
            <a:extLst>
              <a:ext uri="{FF2B5EF4-FFF2-40B4-BE49-F238E27FC236}">
                <a16:creationId xmlns:a16="http://schemas.microsoft.com/office/drawing/2014/main" id="{D60EAB06-2062-3040-90DB-D8B8B35E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" y="1980637"/>
            <a:ext cx="4415795" cy="45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8528A5-7A4D-3E4C-94E1-33ACFA63B7C1}"/>
              </a:ext>
            </a:extLst>
          </p:cNvPr>
          <p:cNvSpPr txBox="1"/>
          <p:nvPr/>
        </p:nvSpPr>
        <p:spPr>
          <a:xfrm>
            <a:off x="4405136" y="2130865"/>
            <a:ext cx="47963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目标：为带数组引用的表达式生成三地址代码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关键字解释：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E.addr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E</a:t>
            </a:r>
            <a:r>
              <a:rPr kumimoji="1" lang="zh-CN" altLang="en-US" dirty="0">
                <a:latin typeface="+mn-ea"/>
              </a:rPr>
              <a:t>存放值的地址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gen</a:t>
            </a:r>
            <a:r>
              <a:rPr kumimoji="1" lang="zh-CN" altLang="en-US" dirty="0">
                <a:latin typeface="+mn-ea"/>
              </a:rPr>
              <a:t>：构造一条新的三地址指令，添加至指令序列之后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>
                <a:latin typeface="+mn-ea"/>
              </a:rPr>
              <a:t>top</a:t>
            </a:r>
            <a:r>
              <a:rPr kumimoji="1" lang="zh-CN" altLang="en-US" dirty="0">
                <a:latin typeface="+mn-ea"/>
              </a:rPr>
              <a:t>：当前符号表</a:t>
            </a:r>
            <a:endParaRPr kumimoji="1" lang="en-US" altLang="zh-CN" dirty="0">
              <a:latin typeface="+mn-ea"/>
            </a:endParaRPr>
          </a:p>
          <a:p>
            <a:endParaRPr kumimoji="1" lang="en-US" altLang="zh-CN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非终结符号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的三个综合属性：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L.addr</a:t>
            </a:r>
            <a:r>
              <a:rPr kumimoji="1" lang="zh-CN" altLang="en-US" dirty="0">
                <a:latin typeface="+mn-ea"/>
              </a:rPr>
              <a:t>：临时变量，计算数组引用的偏移量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L.array</a:t>
            </a:r>
            <a:r>
              <a:rPr kumimoji="1" lang="zh-CN" altLang="en-US" dirty="0">
                <a:latin typeface="+mn-ea"/>
              </a:rPr>
              <a:t>：指向数组名字的符号表的指针（</a:t>
            </a:r>
            <a:r>
              <a:rPr kumimoji="1" lang="en-US" altLang="zh-CN" dirty="0">
                <a:latin typeface="+mn-ea"/>
              </a:rPr>
              <a:t> </a:t>
            </a:r>
            <a:r>
              <a:rPr kumimoji="1" lang="en-US" altLang="zh-CN" dirty="0" err="1">
                <a:latin typeface="+mn-ea"/>
              </a:rPr>
              <a:t>L.array.base</a:t>
            </a:r>
            <a:r>
              <a:rPr kumimoji="1" lang="zh-CN" altLang="en-US" dirty="0">
                <a:latin typeface="+mn-ea"/>
              </a:rPr>
              <a:t>代表基地址）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L.type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L</a:t>
            </a:r>
            <a:r>
              <a:rPr kumimoji="1" lang="zh-CN" altLang="en-US" dirty="0">
                <a:latin typeface="+mn-ea"/>
              </a:rPr>
              <a:t>生成子数组的类型</a:t>
            </a:r>
          </a:p>
        </p:txBody>
      </p:sp>
    </p:spTree>
    <p:extLst>
      <p:ext uri="{BB962C8B-B14F-4D97-AF65-F5344CB8AC3E}">
        <p14:creationId xmlns:p14="http://schemas.microsoft.com/office/powerpoint/2010/main" val="123060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13001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6.</a:t>
            </a:r>
            <a:r>
              <a:rPr lang="zh-CN" altLang="en-US" sz="2400" dirty="0"/>
              <a:t>使用下图所示的翻译方案来翻译赋值语句 </a:t>
            </a:r>
            <a:r>
              <a:rPr lang="en-US" altLang="zh-CN" sz="2400" dirty="0">
                <a:latin typeface="+mn-ea"/>
              </a:rPr>
              <a:t>x = 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 + b[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][j]</a:t>
            </a:r>
            <a:r>
              <a:rPr lang="zh-CN" altLang="en-US" sz="2400" dirty="0">
                <a:latin typeface="+mn-ea"/>
              </a:rPr>
              <a:t>。</a:t>
            </a:r>
            <a:endParaRPr lang="zh-CN" altLang="en-US" sz="2400" dirty="0"/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788B1-8473-7944-840A-48455EC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3" y="1962366"/>
            <a:ext cx="8243094" cy="42669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012409-C118-664F-BDCD-5336A1DE5D00}"/>
              </a:ext>
            </a:extLst>
          </p:cNvPr>
          <p:cNvSpPr txBox="1"/>
          <p:nvPr/>
        </p:nvSpPr>
        <p:spPr>
          <a:xfrm>
            <a:off x="3556337" y="62108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注释语法分析树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0B5597-2923-9F47-BB72-56DA132F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8" y="2331698"/>
            <a:ext cx="1872208" cy="20538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6859110-C385-8E4D-B9A6-BD557F7E5958}"/>
              </a:ext>
            </a:extLst>
          </p:cNvPr>
          <p:cNvSpPr txBox="1"/>
          <p:nvPr/>
        </p:nvSpPr>
        <p:spPr>
          <a:xfrm>
            <a:off x="0" y="1836233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6.12</a:t>
            </a:r>
            <a:r>
              <a:rPr kumimoji="1" lang="zh-CN" altLang="en-US" dirty="0"/>
              <a:t>）首先构造三地址代码：</a:t>
            </a:r>
          </a:p>
        </p:txBody>
      </p:sp>
    </p:spTree>
    <p:extLst>
      <p:ext uri="{BB962C8B-B14F-4D97-AF65-F5344CB8AC3E}">
        <p14:creationId xmlns:p14="http://schemas.microsoft.com/office/powerpoint/2010/main" val="2532559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23762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>
                <a:latin typeface="+mn-ea"/>
              </a:rPr>
              <a:t>7.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一个按行存放的实数型数组 </a:t>
            </a:r>
            <a:r>
              <a:rPr lang="en" altLang="zh-CN" sz="1800" dirty="0">
                <a:latin typeface="+mn-ea"/>
              </a:rPr>
              <a:t>A[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, j, k] </a:t>
            </a:r>
            <a:r>
              <a:rPr lang="zh-CN" altLang="en-US" sz="1800" dirty="0">
                <a:latin typeface="+mn-ea"/>
              </a:rPr>
              <a:t>的下标 </a:t>
            </a:r>
            <a:r>
              <a:rPr lang="en" altLang="zh-CN" sz="1800" dirty="0" err="1">
                <a:latin typeface="+mn-ea"/>
              </a:rPr>
              <a:t>i</a:t>
            </a:r>
            <a:r>
              <a:rPr lang="en" altLang="zh-CN" sz="1800" dirty="0">
                <a:latin typeface="+mn-ea"/>
              </a:rPr>
              <a:t>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1~4</a:t>
            </a:r>
            <a:r>
              <a:rPr lang="zh-CN" altLang="en-US" sz="1800" dirty="0">
                <a:latin typeface="+mn-ea"/>
              </a:rPr>
              <a:t>，下标 </a:t>
            </a:r>
            <a:r>
              <a:rPr lang="en" altLang="zh-CN" sz="1800" dirty="0">
                <a:latin typeface="+mn-ea"/>
              </a:rPr>
              <a:t>j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0~4</a:t>
            </a:r>
            <a:r>
              <a:rPr lang="zh-CN" altLang="en-US" sz="1800" dirty="0">
                <a:latin typeface="+mn-ea"/>
              </a:rPr>
              <a:t>，且下标 </a:t>
            </a:r>
            <a:r>
              <a:rPr lang="en" altLang="zh-CN" sz="1800" dirty="0">
                <a:latin typeface="+mn-ea"/>
              </a:rPr>
              <a:t>k </a:t>
            </a:r>
            <a:r>
              <a:rPr lang="zh-CN" altLang="en-US" sz="1800" dirty="0">
                <a:latin typeface="+mn-ea"/>
              </a:rPr>
              <a:t>的范围为 </a:t>
            </a:r>
            <a:r>
              <a:rPr lang="en-US" altLang="zh-CN" sz="1800" dirty="0">
                <a:latin typeface="+mn-ea"/>
              </a:rPr>
              <a:t>5~10</a:t>
            </a:r>
            <a:r>
              <a:rPr lang="zh-CN" altLang="en-US" sz="1800" dirty="0">
                <a:latin typeface="+mn-ea"/>
              </a:rPr>
              <a:t>。每 个实数占 </a:t>
            </a:r>
            <a:r>
              <a:rPr lang="en-US" altLang="zh-CN" sz="1800" dirty="0">
                <a:latin typeface="+mn-ea"/>
              </a:rPr>
              <a:t>8 </a:t>
            </a:r>
            <a:r>
              <a:rPr lang="zh-CN" altLang="en-US" sz="1800" dirty="0">
                <a:latin typeface="+mn-ea"/>
              </a:rPr>
              <a:t>个字节。假设数组 </a:t>
            </a:r>
            <a:r>
              <a:rPr lang="en" altLang="zh-CN" sz="1800" dirty="0">
                <a:latin typeface="+mn-ea"/>
              </a:rPr>
              <a:t>A </a:t>
            </a:r>
            <a:r>
              <a:rPr lang="zh-CN" altLang="en-US" sz="1800" dirty="0">
                <a:latin typeface="+mn-ea"/>
              </a:rPr>
              <a:t>从 </a:t>
            </a:r>
            <a:r>
              <a:rPr lang="en-US" altLang="zh-CN" sz="1800" dirty="0">
                <a:latin typeface="+mn-ea"/>
              </a:rPr>
              <a:t>0 </a:t>
            </a:r>
            <a:r>
              <a:rPr lang="zh-CN" altLang="en-US" sz="1800" dirty="0">
                <a:latin typeface="+mn-ea"/>
              </a:rPr>
              <a:t>字节开始存放，计算下列元素的位置</a:t>
            </a:r>
            <a:r>
              <a:rPr lang="en-US" altLang="zh-CN" sz="1800" dirty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1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A[3, 4, 5]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2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A[1, 2, 7]</a:t>
            </a: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en-US" altLang="zh-CN" sz="1800" dirty="0">
                <a:latin typeface="+mn-ea"/>
              </a:rPr>
              <a:t>3</a:t>
            </a:r>
            <a:r>
              <a:rPr lang="zh-CN" altLang="en-US" sz="1800" dirty="0">
                <a:latin typeface="+mn-ea"/>
              </a:rPr>
              <a:t>）</a:t>
            </a:r>
            <a:r>
              <a:rPr lang="en-US" altLang="zh-CN" sz="1800" dirty="0">
                <a:latin typeface="+mn-ea"/>
              </a:rPr>
              <a:t>A[4, 3, 9]</a:t>
            </a: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20272-E3C1-7B44-8AF8-EFE832B3B6A5}"/>
              </a:ext>
            </a:extLst>
          </p:cNvPr>
          <p:cNvSpPr txBox="1"/>
          <p:nvPr/>
        </p:nvSpPr>
        <p:spPr>
          <a:xfrm>
            <a:off x="413792" y="2710661"/>
            <a:ext cx="7974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+mn-ea"/>
              </a:rPr>
              <a:t>（</a:t>
            </a: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</a:t>
            </a:r>
            <a:r>
              <a:rPr lang="en-US" altLang="zh-CN" sz="1800" dirty="0">
                <a:solidFill>
                  <a:srgbClr val="FF0000"/>
                </a:solidFill>
                <a:latin typeface="+mn-ea"/>
              </a:rPr>
              <a:t>6.4.3</a:t>
            </a:r>
            <a:r>
              <a:rPr lang="zh-CN" altLang="en-US" sz="1800" dirty="0">
                <a:latin typeface="+mn-ea"/>
              </a:rPr>
              <a:t>）数组在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*</a:t>
            </a:r>
            <a:r>
              <a:rPr lang="en-US" altLang="zh-CN" sz="1800" dirty="0">
                <a:latin typeface="+mn-ea"/>
              </a:rPr>
              <a:t>6</a:t>
            </a:r>
            <a:r>
              <a:rPr lang="zh-CN" altLang="en-US" sz="1800" dirty="0">
                <a:latin typeface="+mn-ea"/>
              </a:rPr>
              <a:t>，在</a:t>
            </a:r>
            <a:r>
              <a:rPr lang="en-US" altLang="zh-CN" sz="1800" dirty="0">
                <a:latin typeface="+mn-ea"/>
              </a:rPr>
              <a:t>A[</a:t>
            </a:r>
            <a:r>
              <a:rPr lang="en-US" altLang="zh-CN" sz="1800" dirty="0" err="1">
                <a:latin typeface="+mn-ea"/>
              </a:rPr>
              <a:t>i</a:t>
            </a:r>
            <a:r>
              <a:rPr lang="en-US" altLang="zh-CN" sz="1800" dirty="0">
                <a:latin typeface="+mn-ea"/>
              </a:rPr>
              <a:t>, j]</a:t>
            </a:r>
            <a:r>
              <a:rPr lang="zh-CN" altLang="en-US" sz="1800" dirty="0">
                <a:latin typeface="+mn-ea"/>
              </a:rPr>
              <a:t>上的宽度为</a:t>
            </a:r>
            <a:r>
              <a:rPr lang="en-US" altLang="zh-CN" sz="1800" dirty="0">
                <a:latin typeface="+mn-ea"/>
              </a:rPr>
              <a:t>5</a:t>
            </a:r>
            <a:r>
              <a:rPr lang="zh-CN" altLang="en-US" sz="1800" dirty="0">
                <a:latin typeface="+mn-ea"/>
              </a:rPr>
              <a:t>，根据公式</a:t>
            </a:r>
            <a:r>
              <a:rPr lang="en-US" altLang="zh-CN" sz="1800" dirty="0">
                <a:latin typeface="+mn-ea"/>
              </a:rPr>
              <a:t>6.3</a:t>
            </a:r>
            <a:r>
              <a:rPr lang="zh-CN" altLang="en-US" sz="1800" dirty="0">
                <a:latin typeface="+mn-ea"/>
              </a:rPr>
              <a:t>和</a:t>
            </a:r>
            <a:r>
              <a:rPr lang="en-US" altLang="zh-CN" sz="1800" dirty="0">
                <a:latin typeface="+mn-ea"/>
              </a:rPr>
              <a:t>6.7</a:t>
            </a:r>
            <a:r>
              <a:rPr lang="zh-CN" altLang="en-US" sz="1800" dirty="0">
                <a:latin typeface="+mn-ea"/>
              </a:rPr>
              <a:t>，元素位置为： </a:t>
            </a:r>
            <a:r>
              <a:rPr lang="en-US" altLang="zh-CN" sz="1800" dirty="0">
                <a:latin typeface="+mn-ea"/>
              </a:rPr>
              <a:t> ((3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(4 - 0)*6 + (5 - 5)) *8 = 672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613AD8-E140-9640-B133-12680EBA26C3}"/>
              </a:ext>
            </a:extLst>
          </p:cNvPr>
          <p:cNvSpPr txBox="1"/>
          <p:nvPr/>
        </p:nvSpPr>
        <p:spPr>
          <a:xfrm>
            <a:off x="539552" y="3847213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((1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(2 - 0)*6 + (7 - 5)) *8 = 112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8A5213-0212-1947-8D66-341B27E8389D}"/>
              </a:ext>
            </a:extLst>
          </p:cNvPr>
          <p:cNvSpPr txBox="1"/>
          <p:nvPr/>
        </p:nvSpPr>
        <p:spPr>
          <a:xfrm>
            <a:off x="539552" y="4902259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元素位置为： </a:t>
            </a:r>
            <a:r>
              <a:rPr lang="en-US" altLang="zh-CN" sz="1800" dirty="0">
                <a:latin typeface="+mn-ea"/>
              </a:rPr>
              <a:t> ((4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-</a:t>
            </a:r>
            <a:r>
              <a:rPr lang="zh-CN" altLang="en-US" sz="180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1)*5*6 + (3 - 0)*6 + (9 - 5)) *8 = 896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5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9217" name="Picture 1" descr="page2image41119936">
            <a:extLst>
              <a:ext uri="{FF2B5EF4-FFF2-40B4-BE49-F238E27FC236}">
                <a16:creationId xmlns:a16="http://schemas.microsoft.com/office/drawing/2014/main" id="{995FFCF8-10D3-7E45-979F-E4FB536E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" y="2157250"/>
            <a:ext cx="4608512" cy="40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2B1CB0-30CC-2F4D-B3DA-22EEE05A8F13}"/>
              </a:ext>
            </a:extLst>
          </p:cNvPr>
          <p:cNvSpPr txBox="1"/>
          <p:nvPr/>
        </p:nvSpPr>
        <p:spPr>
          <a:xfrm>
            <a:off x="4616572" y="2130865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目标：为布尔表达式生成三地址代码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方法：回填完成一趟式目标代码生成</a:t>
            </a:r>
            <a:endParaRPr kumimoji="1"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B</a:t>
            </a:r>
            <a:r>
              <a:rPr kumimoji="1" lang="zh-CN" altLang="en-US" b="1" dirty="0">
                <a:latin typeface="+mn-ea"/>
              </a:rPr>
              <a:t>有两个综合属性：</a:t>
            </a:r>
            <a:endParaRPr kumimoji="1" lang="en-US" altLang="zh-CN" b="1" dirty="0">
              <a:latin typeface="+mn-ea"/>
            </a:endParaRPr>
          </a:p>
          <a:p>
            <a:r>
              <a:rPr kumimoji="1" lang="zh-CN" altLang="en-US" dirty="0">
                <a:latin typeface="+mn-ea"/>
              </a:rPr>
              <a:t>两个</a:t>
            </a:r>
            <a:r>
              <a:rPr kumimoji="1" lang="en-US" altLang="zh-CN" dirty="0">
                <a:latin typeface="+mn-ea"/>
              </a:rPr>
              <a:t>list</a:t>
            </a:r>
            <a:r>
              <a:rPr kumimoji="1" lang="zh-CN" altLang="en-US" dirty="0">
                <a:latin typeface="+mn-ea"/>
              </a:rPr>
              <a:t>都是包含跳转指令的列表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B.truelist</a:t>
            </a:r>
            <a:r>
              <a:rPr kumimoji="1" lang="en-US" altLang="zh-CN" i="1" dirty="0">
                <a:latin typeface="+mn-ea"/>
              </a:rPr>
              <a:t> </a:t>
            </a:r>
            <a:r>
              <a:rPr kumimoji="1" lang="zh-CN" altLang="en-US" dirty="0">
                <a:latin typeface="+mn-ea"/>
              </a:rPr>
              <a:t>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为真时控制流应该转向的标号</a:t>
            </a:r>
            <a:endParaRPr kumimoji="1" lang="en-US" altLang="zh-CN" i="1" dirty="0">
              <a:latin typeface="+mn-ea"/>
            </a:endParaRPr>
          </a:p>
          <a:p>
            <a:r>
              <a:rPr kumimoji="1" lang="en-US" altLang="zh-CN" i="1" dirty="0" err="1">
                <a:latin typeface="+mn-ea"/>
              </a:rPr>
              <a:t>B.falselist</a:t>
            </a:r>
            <a:r>
              <a:rPr kumimoji="1" lang="zh-CN" altLang="en-US" dirty="0">
                <a:latin typeface="+mn-ea"/>
              </a:rPr>
              <a:t> ：</a:t>
            </a:r>
            <a:r>
              <a:rPr kumimoji="1" lang="en-US" altLang="zh-CN" dirty="0">
                <a:latin typeface="+mn-ea"/>
              </a:rPr>
              <a:t>B</a:t>
            </a:r>
            <a:r>
              <a:rPr kumimoji="1" lang="zh-CN" altLang="en-US" dirty="0">
                <a:latin typeface="+mn-ea"/>
              </a:rPr>
              <a:t>为假时控制流应该转向的标号</a:t>
            </a:r>
            <a:endParaRPr kumimoji="1" lang="en-US" altLang="zh-CN" dirty="0">
              <a:latin typeface="+mn-ea"/>
            </a:endParaRPr>
          </a:p>
          <a:p>
            <a:endParaRPr kumimoji="1" lang="en-US" altLang="zh-CN" i="1" dirty="0">
              <a:latin typeface="+mn-ea"/>
            </a:endParaRPr>
          </a:p>
          <a:p>
            <a:r>
              <a:rPr kumimoji="1" lang="zh-CN" altLang="en-US" b="1" dirty="0">
                <a:latin typeface="+mn-ea"/>
              </a:rPr>
              <a:t>构建这个列表需要三个函数：</a:t>
            </a:r>
            <a:endParaRPr kumimoji="1" lang="en-US" altLang="zh-CN" b="1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(1)</a:t>
            </a:r>
            <a:r>
              <a:rPr kumimoji="1" lang="en-US" altLang="zh-CN" dirty="0" err="1">
                <a:latin typeface="+mn-ea"/>
              </a:rPr>
              <a:t>makelist</a:t>
            </a:r>
            <a:r>
              <a:rPr kumimoji="1" lang="en-US" altLang="zh-CN" dirty="0">
                <a:latin typeface="+mn-ea"/>
              </a:rPr>
              <a:t>(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创建一个只包含指令数组下标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的列表，返回一个新列表的指针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(2)merge(p1, p2):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>
                <a:latin typeface="+mn-ea"/>
              </a:rPr>
              <a:t>p1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p2</a:t>
            </a:r>
            <a:r>
              <a:rPr kumimoji="1" lang="zh-CN" altLang="en-US" dirty="0">
                <a:latin typeface="+mn-ea"/>
              </a:rPr>
              <a:t>指向的列表进行合并，返回合并列表的指针</a:t>
            </a:r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(3)backpatch(p, 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): </a:t>
            </a:r>
            <a:r>
              <a:rPr kumimoji="1" lang="zh-CN" altLang="en-US" dirty="0">
                <a:latin typeface="+mn-ea"/>
              </a:rPr>
              <a:t>将</a:t>
            </a:r>
            <a:r>
              <a:rPr kumimoji="1" lang="en-US" altLang="zh-CN" dirty="0" err="1">
                <a:latin typeface="+mn-ea"/>
              </a:rPr>
              <a:t>i</a:t>
            </a:r>
            <a:r>
              <a:rPr kumimoji="1" lang="zh-CN" altLang="en-US" dirty="0">
                <a:latin typeface="+mn-ea"/>
              </a:rPr>
              <a:t>作为目标标号插入</a:t>
            </a:r>
            <a:r>
              <a:rPr kumimoji="1" lang="en-US" altLang="zh-CN" dirty="0">
                <a:latin typeface="+mn-ea"/>
              </a:rPr>
              <a:t>p</a:t>
            </a:r>
            <a:r>
              <a:rPr kumimoji="1" lang="zh-CN" altLang="en-US" dirty="0">
                <a:latin typeface="+mn-ea"/>
              </a:rPr>
              <a:t>列表</a:t>
            </a:r>
            <a:endParaRPr kumimoji="1"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8255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D02CE-142A-904E-8149-06F329F70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3" y="1340768"/>
            <a:ext cx="9217024" cy="2376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8. </a:t>
            </a:r>
            <a:r>
              <a:rPr lang="zh-CN" altLang="en-US" sz="2000" dirty="0">
                <a:latin typeface="+mn-ea"/>
              </a:rPr>
              <a:t>使用下图中的翻译方案翻译表达式</a:t>
            </a:r>
            <a:r>
              <a:rPr lang="en" altLang="zh-CN" sz="2000" dirty="0">
                <a:latin typeface="+mn-ea"/>
              </a:rPr>
              <a:t>a==b &amp;&amp; (c==d||e==f)</a:t>
            </a:r>
            <a:r>
              <a:rPr lang="zh-CN" altLang="en" sz="2000" dirty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并给出每个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子表达式的真值列表与假值列表，你可以假设第一条被生成的指令的地址是</a:t>
            </a:r>
            <a:r>
              <a:rPr lang="en-US" altLang="zh-CN" sz="2000" dirty="0">
                <a:latin typeface="+mn-ea"/>
              </a:rPr>
              <a:t>100: </a:t>
            </a: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课后作业二</a:t>
            </a:r>
            <a:r>
              <a:rPr kumimoji="1" lang="en-US" altLang="zh-CN" b="1" dirty="0">
                <a:latin typeface="+mn-ea"/>
              </a:rPr>
              <a:t> </a:t>
            </a:r>
            <a:r>
              <a:rPr kumimoji="1" lang="en-US" altLang="zh-CN" sz="2400" b="1" dirty="0">
                <a:latin typeface="+mn-ea"/>
              </a:rPr>
              <a:t>(Sec5-6)</a:t>
            </a:r>
            <a:endParaRPr kumimoji="1"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F59A9B-D2D6-5649-96D6-ED5F730A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8" y="2650737"/>
            <a:ext cx="8068944" cy="30996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69B3DA-DCBF-7F42-AF39-22D7831AF389}"/>
              </a:ext>
            </a:extLst>
          </p:cNvPr>
          <p:cNvSpPr txBox="1"/>
          <p:nvPr/>
        </p:nvSpPr>
        <p:spPr>
          <a:xfrm>
            <a:off x="251520" y="21565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书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6.7.2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节 例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6.17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221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6390207-B304-484A-A41E-4A61EBB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</a:rPr>
              <a:t>随堂测试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0F18EC-0E17-224D-8635-1F01B0BE9E7D}"/>
              </a:ext>
            </a:extLst>
          </p:cNvPr>
          <p:cNvSpPr txBox="1"/>
          <p:nvPr/>
        </p:nvSpPr>
        <p:spPr>
          <a:xfrm>
            <a:off x="395536" y="1340768"/>
            <a:ext cx="72482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将下列正则表达式转换成</a:t>
            </a:r>
            <a:r>
              <a:rPr lang="en-US" altLang="zh-CN" sz="2400" dirty="0"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并将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DFA</a:t>
            </a:r>
            <a:r>
              <a:rPr lang="zh-CN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最小化</a:t>
            </a:r>
            <a:r>
              <a:rPr lang="en-US" altLang="zh-CN" sz="2400" dirty="0">
                <a:solidFill>
                  <a:schemeClr val="tx2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3600" dirty="0">
                <a:latin typeface="+mn-ea"/>
              </a:rPr>
              <a:t>(a*|b*)*</a:t>
            </a:r>
            <a:r>
              <a:rPr lang="zh-CN" altLang="zh-CN" sz="3600" dirty="0">
                <a:latin typeface="+mn-ea"/>
              </a:rPr>
              <a:t> </a:t>
            </a:r>
            <a:r>
              <a:rPr lang="zh-CN" altLang="zh-CN" sz="3600" dirty="0">
                <a:solidFill>
                  <a:schemeClr val="tx2"/>
                </a:solidFill>
                <a:effectLst/>
                <a:latin typeface="+mn-ea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40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b="1" dirty="0"/>
              <a:t>龙书核心作者所授课程（</a:t>
            </a:r>
            <a:r>
              <a:rPr kumimoji="1" lang="en-US" altLang="zh-CN" sz="2800" b="1" dirty="0">
                <a:latin typeface="+mn-ea"/>
              </a:rPr>
              <a:t>STU</a:t>
            </a:r>
            <a:r>
              <a:rPr kumimoji="1" lang="zh-CN" altLang="en-US" sz="2800" b="1" dirty="0">
                <a:latin typeface="+mn-ea"/>
              </a:rPr>
              <a:t>，</a:t>
            </a:r>
            <a:r>
              <a:rPr kumimoji="1" lang="en-US" altLang="zh-CN" sz="2800" b="1" dirty="0">
                <a:latin typeface="+mn-ea"/>
              </a:rPr>
              <a:t>CMU</a:t>
            </a:r>
            <a:r>
              <a:rPr kumimoji="1" lang="zh-CN" altLang="en-US" sz="2800" b="1" dirty="0"/>
              <a:t>）</a:t>
            </a:r>
            <a:endParaRPr kumimoji="1"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STU-CS143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CS243</a:t>
            </a:r>
            <a:r>
              <a:rPr kumimoji="1" lang="zh-CN" altLang="en-US" sz="2400" dirty="0">
                <a:latin typeface="+mn-ea"/>
              </a:rPr>
              <a:t>，</a:t>
            </a:r>
            <a:r>
              <a:rPr kumimoji="1" lang="en-US" altLang="zh-CN" sz="2400" dirty="0">
                <a:latin typeface="+mn-ea"/>
              </a:rPr>
              <a:t>CS343 </a:t>
            </a:r>
            <a:r>
              <a:rPr kumimoji="1" lang="zh-CN" altLang="en-US" sz="2400" dirty="0">
                <a:latin typeface="+mn-ea"/>
              </a:rPr>
              <a:t>逐步深入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+mn-ea"/>
            </a:endParaRPr>
          </a:p>
          <a:p>
            <a:r>
              <a:rPr kumimoji="1" lang="en-US" altLang="zh-CN" sz="2800" b="1" dirty="0">
                <a:latin typeface="+mn-ea"/>
              </a:rPr>
              <a:t>CS143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  <a:r>
              <a:rPr kumimoji="1" lang="zh-CN" altLang="en-US" sz="2800" b="1" dirty="0">
                <a:latin typeface="+mn-ea"/>
              </a:rPr>
              <a:t>（</a:t>
            </a:r>
            <a:r>
              <a:rPr kumimoji="1" lang="en-US" altLang="zh-CN" sz="2800" b="1" dirty="0">
                <a:latin typeface="+mn-ea"/>
              </a:rPr>
              <a:t>Instructor: Alex Aiken</a:t>
            </a:r>
            <a:r>
              <a:rPr kumimoji="1" lang="zh-CN" altLang="en-US" sz="2800" b="1" dirty="0">
                <a:latin typeface="+mn-ea"/>
              </a:rPr>
              <a:t>）</a:t>
            </a:r>
            <a:endParaRPr kumimoji="1" lang="en-US" altLang="zh-CN" sz="2800" b="1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Compiler</a:t>
            </a:r>
            <a:r>
              <a:rPr kumimoji="1" lang="zh-CN" altLang="en-US" sz="2400" dirty="0">
                <a:latin typeface="+mn-ea"/>
              </a:rPr>
              <a:t>基础知识，完整介绍了</a:t>
            </a: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语言的实现过程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COOL</a:t>
            </a:r>
            <a:r>
              <a:rPr kumimoji="1" lang="zh-CN" altLang="en-US" sz="2400" dirty="0">
                <a:latin typeface="+mn-ea"/>
              </a:rPr>
              <a:t>语言：面向教学的编程语言，同时兼有</a:t>
            </a:r>
            <a:r>
              <a:rPr kumimoji="1" lang="en-US" altLang="zh-CN" sz="2400" dirty="0">
                <a:latin typeface="+mn-ea"/>
              </a:rPr>
              <a:t>OO</a:t>
            </a:r>
            <a:r>
              <a:rPr kumimoji="1" lang="zh-CN" altLang="en-US" sz="2400" dirty="0">
                <a:latin typeface="+mn-ea"/>
              </a:rPr>
              <a:t>特性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Lecture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zh-CN" altLang="en-US" sz="2400" dirty="0">
                <a:latin typeface="+mn-ea"/>
                <a:hlinkClick r:id="rId2"/>
              </a:rPr>
              <a:t>课程官网</a:t>
            </a:r>
            <a:r>
              <a:rPr kumimoji="1" lang="zh-CN" altLang="en-US" sz="2400" dirty="0">
                <a:latin typeface="+mn-ea"/>
              </a:rPr>
              <a:t>（</a:t>
            </a:r>
            <a:r>
              <a:rPr kumimoji="1" lang="en-US" altLang="zh-CN" sz="2400" dirty="0">
                <a:latin typeface="+mn-ea"/>
              </a:rPr>
              <a:t>2021</a:t>
            </a:r>
            <a:r>
              <a:rPr kumimoji="1" lang="zh-CN" altLang="en-US" sz="2400" dirty="0">
                <a:latin typeface="+mn-ea"/>
              </a:rPr>
              <a:t>版）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+mn-ea"/>
              </a:rPr>
              <a:t>Video</a:t>
            </a:r>
            <a:r>
              <a:rPr kumimoji="1" lang="zh-CN" altLang="en-US" sz="2400" dirty="0">
                <a:latin typeface="+mn-ea"/>
              </a:rPr>
              <a:t>：</a:t>
            </a:r>
            <a:r>
              <a:rPr kumimoji="1" lang="en-US" altLang="zh-CN" sz="2400" dirty="0">
                <a:latin typeface="+mn-ea"/>
                <a:hlinkClick r:id="rId3"/>
              </a:rPr>
              <a:t>B</a:t>
            </a:r>
            <a:r>
              <a:rPr kumimoji="1" lang="zh-CN" altLang="en-US" sz="2400" dirty="0">
                <a:latin typeface="+mn-ea"/>
                <a:hlinkClick r:id="rId3"/>
              </a:rPr>
              <a:t>站</a:t>
            </a:r>
            <a:r>
              <a:rPr kumimoji="1" lang="zh-CN" altLang="en-US" sz="2400" dirty="0">
                <a:latin typeface="+mn-ea"/>
              </a:rPr>
              <a:t>有部分熟肉，</a:t>
            </a:r>
            <a:r>
              <a:rPr kumimoji="1" lang="en-US" altLang="zh-CN" sz="2400" dirty="0">
                <a:latin typeface="+mn-ea"/>
                <a:hlinkClick r:id="rId4"/>
              </a:rPr>
              <a:t>edX</a:t>
            </a:r>
            <a:r>
              <a:rPr kumimoji="1" lang="zh-CN" altLang="en-US" sz="2400" dirty="0">
                <a:latin typeface="+mn-ea"/>
              </a:rPr>
              <a:t>有完整生肉</a:t>
            </a:r>
          </a:p>
        </p:txBody>
      </p:sp>
    </p:spTree>
    <p:extLst>
      <p:ext uri="{BB962C8B-B14F-4D97-AF65-F5344CB8AC3E}">
        <p14:creationId xmlns:p14="http://schemas.microsoft.com/office/powerpoint/2010/main" val="363107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课外学习资料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DA59A-5AC9-F343-AA6F-840B9599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568183" cy="4392612"/>
          </a:xfrm>
        </p:spPr>
        <p:txBody>
          <a:bodyPr/>
          <a:lstStyle/>
          <a:p>
            <a:r>
              <a:rPr kumimoji="1" lang="en-US" altLang="zh-CN" sz="2800" b="1" dirty="0">
                <a:latin typeface="+mn-ea"/>
              </a:rPr>
              <a:t>CS243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Advanced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编译器的结构都十分类似，</a:t>
            </a:r>
            <a:r>
              <a:rPr kumimoji="1" lang="en-US" altLang="zh-CN" sz="2400" dirty="0">
                <a:latin typeface="+mn-ea"/>
              </a:rPr>
              <a:t>Fortran</a:t>
            </a:r>
            <a:r>
              <a:rPr kumimoji="1" lang="zh-CN" altLang="en-US" sz="2400" dirty="0">
                <a:latin typeface="+mn-ea"/>
              </a:rPr>
              <a:t>开始结构比重变化：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工作重心：从解析器（</a:t>
            </a:r>
            <a:r>
              <a:rPr kumimoji="1" lang="en-US" altLang="zh-CN" sz="2400" dirty="0">
                <a:latin typeface="+mn-ea"/>
              </a:rPr>
              <a:t>Parser</a:t>
            </a:r>
            <a:r>
              <a:rPr kumimoji="1" lang="zh-CN" altLang="en-US" sz="2400" dirty="0">
                <a:latin typeface="+mn-ea"/>
              </a:rPr>
              <a:t>）到优化（</a:t>
            </a:r>
            <a:r>
              <a:rPr lang="en" altLang="zh-CN" sz="2400" dirty="0">
                <a:latin typeface="+mn-ea"/>
              </a:rPr>
              <a:t>Optimization</a:t>
            </a:r>
            <a:r>
              <a:rPr kumimoji="1" lang="zh-CN" altLang="en-US" sz="2400" dirty="0">
                <a:latin typeface="+mn-ea"/>
              </a:rPr>
              <a:t>）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sz="2400" dirty="0">
                <a:latin typeface="+mn-ea"/>
                <a:hlinkClick r:id="rId2"/>
              </a:rPr>
              <a:t>Lecture-21</a:t>
            </a:r>
            <a:r>
              <a:rPr lang="en-US" altLang="zh-CN" sz="2400" dirty="0">
                <a:latin typeface="+mn-ea"/>
              </a:rPr>
              <a:t>: </a:t>
            </a:r>
            <a:r>
              <a:rPr lang="en" altLang="zh-CN" sz="2400" dirty="0">
                <a:latin typeface="+mn-ea"/>
              </a:rPr>
              <a:t>Program Analysis and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hlinkClick r:id="rId3"/>
              </a:rPr>
              <a:t>Lecture-06</a:t>
            </a:r>
            <a:r>
              <a:rPr lang="en-US" altLang="zh-CN" sz="2400" dirty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Ullman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:</a:t>
            </a:r>
            <a:r>
              <a:rPr lang="en" altLang="zh-CN" sz="2400" b="1" dirty="0"/>
              <a:t> </a:t>
            </a:r>
            <a:r>
              <a:rPr lang="en" altLang="zh-CN" sz="2400" dirty="0">
                <a:latin typeface="+mn-ea"/>
              </a:rPr>
              <a:t>Advanced Compiling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缺少视频，</a:t>
            </a:r>
            <a:r>
              <a:rPr lang="en-US" altLang="zh-CN" sz="2400" dirty="0">
                <a:latin typeface="+mn-ea"/>
              </a:rPr>
              <a:t>21</a:t>
            </a:r>
            <a:r>
              <a:rPr lang="zh-CN" altLang="en-US" sz="2400" dirty="0">
                <a:latin typeface="+mn-ea"/>
              </a:rPr>
              <a:t>版讲义过于简单，</a:t>
            </a:r>
            <a:r>
              <a:rPr lang="en-US" altLang="zh-CN" sz="2400" dirty="0">
                <a:latin typeface="+mn-ea"/>
              </a:rPr>
              <a:t>06</a:t>
            </a:r>
            <a:r>
              <a:rPr lang="zh-CN" altLang="en-US" sz="2400" dirty="0">
                <a:latin typeface="+mn-ea"/>
              </a:rPr>
              <a:t>版适用于自学</a:t>
            </a:r>
            <a:endParaRPr kumimoji="1" lang="en-US" altLang="zh-CN" sz="2400" dirty="0">
              <a:latin typeface="+mn-ea"/>
            </a:endParaRPr>
          </a:p>
          <a:p>
            <a:pPr>
              <a:spcBef>
                <a:spcPts val="1272"/>
              </a:spcBef>
            </a:pPr>
            <a:r>
              <a:rPr kumimoji="1" lang="en-US" altLang="zh-CN" sz="2800" b="1" dirty="0">
                <a:latin typeface="+mn-ea"/>
              </a:rPr>
              <a:t>CS343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kumimoji="1" lang="en-US" altLang="zh-CN" sz="2800" b="1" dirty="0">
                <a:latin typeface="+mn-ea"/>
              </a:rPr>
              <a:t>-</a:t>
            </a:r>
            <a:r>
              <a:rPr kumimoji="1" lang="zh-CN" altLang="en-US" sz="2800" b="1" dirty="0">
                <a:latin typeface="+mn-ea"/>
              </a:rPr>
              <a:t> </a:t>
            </a:r>
            <a:r>
              <a:rPr lang="en" altLang="zh-CN" sz="2800" b="1" dirty="0">
                <a:latin typeface="+mn-ea"/>
              </a:rPr>
              <a:t>Advanced Topics in Compilers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领域经典论文，以不同</a:t>
            </a:r>
            <a:r>
              <a:rPr lang="en-US" altLang="zh-CN" sz="2400" dirty="0">
                <a:latin typeface="+mn-ea"/>
              </a:rPr>
              <a:t>Topic</a:t>
            </a:r>
            <a:r>
              <a:rPr lang="zh-CN" altLang="en-US" sz="2400" dirty="0">
                <a:latin typeface="+mn-ea"/>
              </a:rPr>
              <a:t>为章节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hlinkClick r:id="rId4"/>
              </a:rPr>
              <a:t>选用论文</a:t>
            </a:r>
            <a:r>
              <a:rPr lang="zh-CN" altLang="en-US" sz="2400" dirty="0">
                <a:latin typeface="+mn-ea"/>
              </a:rPr>
              <a:t>截止</a:t>
            </a:r>
            <a:r>
              <a:rPr lang="en-US" altLang="zh-CN" sz="2400" dirty="0">
                <a:latin typeface="+mn-ea"/>
              </a:rPr>
              <a:t>2014</a:t>
            </a:r>
            <a:r>
              <a:rPr lang="zh-CN" altLang="en-US" sz="2400" dirty="0">
                <a:latin typeface="+mn-ea"/>
              </a:rPr>
              <a:t>年</a:t>
            </a:r>
            <a:endParaRPr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76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271C13-AC2D-164D-8A89-6F9E210C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1.</a:t>
            </a:r>
            <a:r>
              <a:rPr kumimoji="1" lang="zh-CN" altLang="en-US" sz="2400" dirty="0">
                <a:latin typeface="+mn-ea"/>
              </a:rPr>
              <a:t> </a:t>
            </a:r>
            <a:r>
              <a:rPr kumimoji="1" lang="zh-CN" altLang="en-US" sz="2400" dirty="0"/>
              <a:t>试描述该正则表达式定义的语言：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>
                <a:latin typeface="+mn-ea"/>
              </a:rPr>
              <a:t>由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和</a:t>
            </a:r>
            <a:r>
              <a:rPr kumimoji="1" lang="en-US" altLang="zh-CN" sz="2400" dirty="0">
                <a:latin typeface="+mn-ea"/>
              </a:rPr>
              <a:t>b</a:t>
            </a:r>
            <a:r>
              <a:rPr kumimoji="1" lang="zh-CN" altLang="en-US" sz="2400" dirty="0">
                <a:latin typeface="+mn-ea"/>
              </a:rPr>
              <a:t>组成的字符串，且倒数第三个字符为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+mn-ea"/>
              </a:rPr>
              <a:t>解不唯一，回答尽量简洁</a:t>
            </a:r>
            <a:endParaRPr kumimoji="1" lang="en-US" altLang="zh-CN" sz="2400" dirty="0"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+mn-ea"/>
              </a:rPr>
              <a:t>书图</a:t>
            </a:r>
            <a:r>
              <a:rPr kumimoji="1" lang="en-US" altLang="zh-CN" sz="2400" dirty="0">
                <a:solidFill>
                  <a:srgbClr val="FF0000"/>
                </a:solidFill>
                <a:latin typeface="+mn-ea"/>
              </a:rPr>
              <a:t>3-5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D2F8D-5A2B-D046-BD14-3689D2F6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76" y="2132856"/>
            <a:ext cx="4039648" cy="694098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3C79D65-8DF2-344E-8C13-CA14770812F6}"/>
              </a:ext>
            </a:extLst>
          </p:cNvPr>
          <p:cNvGrpSpPr/>
          <p:nvPr/>
        </p:nvGrpSpPr>
        <p:grpSpPr>
          <a:xfrm>
            <a:off x="1259632" y="2826954"/>
            <a:ext cx="2448272" cy="817490"/>
            <a:chOff x="1259632" y="2826954"/>
            <a:chExt cx="2448272" cy="817490"/>
          </a:xfrm>
        </p:grpSpPr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6790A989-4B57-2D45-8374-30BF8E7940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2176" y="2826954"/>
              <a:ext cx="1155728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82DA569-6887-9A45-9A48-C454BF45A5FC}"/>
                </a:ext>
              </a:extLst>
            </p:cNvPr>
            <p:cNvSpPr txBox="1"/>
            <p:nvPr/>
          </p:nvSpPr>
          <p:spPr>
            <a:xfrm>
              <a:off x="1259632" y="3244334"/>
              <a:ext cx="2236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BEBEF80-1AB9-264C-977B-F6F55511D1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377888" y="2848202"/>
              <a:ext cx="752152" cy="396132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0A526CF-DE7E-F144-8A0E-D8DF8802B952}"/>
              </a:ext>
            </a:extLst>
          </p:cNvPr>
          <p:cNvGrpSpPr/>
          <p:nvPr/>
        </p:nvGrpSpPr>
        <p:grpSpPr>
          <a:xfrm>
            <a:off x="4430264" y="2826954"/>
            <a:ext cx="4363387" cy="802101"/>
            <a:chOff x="4430264" y="2826954"/>
            <a:chExt cx="4363387" cy="802101"/>
          </a:xfrm>
        </p:grpSpPr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5468F8E-88B8-BD48-8A92-5B8D38B5E4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0264" y="2826954"/>
              <a:ext cx="2161560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D08736-7F1A-FE4D-918F-CAF263DA783F}"/>
                </a:ext>
              </a:extLst>
            </p:cNvPr>
            <p:cNvSpPr txBox="1"/>
            <p:nvPr/>
          </p:nvSpPr>
          <p:spPr>
            <a:xfrm>
              <a:off x="5146499" y="3228945"/>
              <a:ext cx="3647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最后两位是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和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b</a:t>
              </a:r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组成的字符串</a:t>
              </a:r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5D7CEA3-ED00-D941-867A-1537E76368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05717" y="2855666"/>
              <a:ext cx="822467" cy="38866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7EC22A1-F3A8-C548-B178-8F0698906265}"/>
              </a:ext>
            </a:extLst>
          </p:cNvPr>
          <p:cNvGrpSpPr/>
          <p:nvPr/>
        </p:nvGrpSpPr>
        <p:grpSpPr>
          <a:xfrm>
            <a:off x="2891141" y="2830563"/>
            <a:ext cx="2364750" cy="1194624"/>
            <a:chOff x="2891141" y="2830563"/>
            <a:chExt cx="2364750" cy="1194624"/>
          </a:xfrm>
        </p:grpSpPr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C3AEC3CD-3F3D-A941-8319-C67C650A0C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784" y="2830563"/>
              <a:ext cx="42546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79F48A5-1562-3B4F-9646-313484BC88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8314" y="2839134"/>
              <a:ext cx="0" cy="789921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CF1409-8556-A440-B701-ACC0BD99500C}"/>
                </a:ext>
              </a:extLst>
            </p:cNvPr>
            <p:cNvSpPr txBox="1"/>
            <p:nvPr/>
          </p:nvSpPr>
          <p:spPr>
            <a:xfrm>
              <a:off x="2891141" y="3625077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倒数第三位一定是</a:t>
              </a:r>
              <a:r>
                <a:rPr kumimoji="1" lang="en-US" altLang="zh-CN" sz="2000" dirty="0">
                  <a:latin typeface="FangSong" panose="02010609060101010101" pitchFamily="49" charset="-122"/>
                  <a:ea typeface="FangSong" panose="02010609060101010101" pitchFamily="49" charset="-122"/>
                </a:rPr>
                <a:t>a</a:t>
              </a:r>
              <a:endParaRPr kumimoji="1" lang="zh-CN" altLang="en-US" sz="2000" dirty="0">
                <a:latin typeface="FangSong" panose="02010609060101010101" pitchFamily="49" charset="-122"/>
                <a:ea typeface="FangSong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5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2.</a:t>
            </a:r>
            <a:r>
              <a:rPr kumimoji="1" lang="zh-CN" altLang="en-US" sz="2400" dirty="0">
                <a:latin typeface="+mn-ea"/>
              </a:rPr>
              <a:t> 找出下图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中所有标号为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的路径，这个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26" y="2060848"/>
            <a:ext cx="5044747" cy="1800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2BDC9A-BE99-BA4E-8986-501FC378E80B}"/>
              </a:ext>
            </a:extLst>
          </p:cNvPr>
          <p:cNvSpPr txBox="1"/>
          <p:nvPr/>
        </p:nvSpPr>
        <p:spPr>
          <a:xfrm>
            <a:off x="468313" y="4114875"/>
            <a:ext cx="842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ea"/>
              </a:rPr>
              <a:t>标号为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的路径为：</a:t>
            </a:r>
            <a:r>
              <a:rPr kumimoji="1" lang="en-US" altLang="zh-CN" sz="2400" dirty="0">
                <a:latin typeface="+mn-ea"/>
              </a:rPr>
              <a:t>00000, 00111, 01111, 01222, 01223, 012000, 012200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zh-CN" altLang="en-US" sz="2400" dirty="0">
                <a:latin typeface="+mn-ea"/>
              </a:rPr>
              <a:t>接受</a:t>
            </a:r>
            <a:r>
              <a:rPr kumimoji="1" lang="en-US" altLang="zh-CN" sz="2400" dirty="0" err="1">
                <a:latin typeface="+mn-ea"/>
              </a:rPr>
              <a:t>aabb</a:t>
            </a:r>
            <a:r>
              <a:rPr kumimoji="1" lang="zh-CN" altLang="en-US" sz="2400" dirty="0">
                <a:latin typeface="+mn-ea"/>
              </a:rPr>
              <a:t>，如路径</a:t>
            </a:r>
            <a:r>
              <a:rPr kumimoji="1" lang="en-US" altLang="zh-CN" sz="2400" dirty="0">
                <a:latin typeface="+mn-ea"/>
              </a:rPr>
              <a:t>01223</a:t>
            </a:r>
            <a:r>
              <a:rPr kumimoji="1" lang="zh-CN" altLang="en-US" sz="2400" dirty="0">
                <a:latin typeface="+mn-ea"/>
              </a:rPr>
              <a:t>。</a:t>
            </a:r>
            <a:endParaRPr kumimoji="1" lang="en-US" altLang="zh-CN" sz="2400" dirty="0">
              <a:latin typeface="+mn-ea"/>
            </a:endParaRPr>
          </a:p>
          <a:p>
            <a:r>
              <a:rPr kumimoji="1" lang="en-US" altLang="zh-CN" b="1" dirty="0">
                <a:latin typeface="+mn-ea"/>
              </a:rPr>
              <a:t> </a:t>
            </a:r>
            <a:endParaRPr kumimoji="1" lang="en-US" altLang="zh-CN" b="1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F091B7E-E73D-474B-A3CE-F2F45CF3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062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FEC1E38-933A-104A-BE75-76C42DF85A1C}"/>
              </a:ext>
            </a:extLst>
          </p:cNvPr>
          <p:cNvSpPr txBox="1"/>
          <p:nvPr/>
        </p:nvSpPr>
        <p:spPr>
          <a:xfrm>
            <a:off x="284398" y="2036811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书算法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3.20</a:t>
            </a:r>
            <a:r>
              <a:rPr lang="zh-CN" altLang="en-US" dirty="0">
                <a:latin typeface="+mn-ea"/>
              </a:rPr>
              <a:t>）首先构造子集：</a:t>
            </a:r>
            <a:endParaRPr lang="en-US" altLang="zh-CN" dirty="0">
              <a:latin typeface="+mn-ea"/>
            </a:endParaRPr>
          </a:p>
          <a:p>
            <a:r>
              <a:rPr lang="en" altLang="zh-CN" dirty="0">
                <a:latin typeface="+mn-ea"/>
              </a:rPr>
              <a:t>A: 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closure(0)={0}</a:t>
            </a:r>
          </a:p>
          <a:p>
            <a:r>
              <a:rPr lang="en" altLang="zh-CN" dirty="0">
                <a:latin typeface="+mn-ea"/>
              </a:rPr>
              <a:t>B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err="1">
                <a:latin typeface="+mn-ea"/>
              </a:rPr>
              <a:t>Dtran</a:t>
            </a:r>
            <a:r>
              <a:rPr lang="en-US" altLang="zh-CN" dirty="0">
                <a:latin typeface="+mn-ea"/>
              </a:rPr>
              <a:t>[</a:t>
            </a:r>
            <a:r>
              <a:rPr lang="en-US" altLang="zh-CN" dirty="0" err="1">
                <a:latin typeface="+mn-ea"/>
              </a:rPr>
              <a:t>A,a</a:t>
            </a:r>
            <a:r>
              <a:rPr lang="en-US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A,a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closure(0,1)={0,1}</a:t>
            </a:r>
          </a:p>
          <a:p>
            <a:r>
              <a:rPr lang="en" altLang="zh-CN" dirty="0">
                <a:latin typeface="+mn-ea"/>
              </a:rPr>
              <a:t>C: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B,a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closure(0,1,2)={0,1,2}</a:t>
            </a:r>
          </a:p>
          <a:p>
            <a:r>
              <a:rPr lang="en" altLang="zh-CN" dirty="0">
                <a:latin typeface="+mn-ea"/>
              </a:rPr>
              <a:t>D: </a:t>
            </a:r>
            <a:r>
              <a:rPr lang="en" altLang="zh-CN" dirty="0" err="1">
                <a:latin typeface="+mn-ea"/>
              </a:rPr>
              <a:t>Dtran</a:t>
            </a:r>
            <a:r>
              <a:rPr lang="en" altLang="zh-CN" dirty="0">
                <a:latin typeface="+mn-ea"/>
              </a:rPr>
              <a:t>[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]=</a:t>
            </a:r>
            <a:r>
              <a:rPr lang="el-GR" altLang="zh-CN" dirty="0">
                <a:latin typeface="+mn-ea"/>
              </a:rPr>
              <a:t> 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closure(move(</a:t>
            </a:r>
            <a:r>
              <a:rPr lang="en" altLang="zh-CN" dirty="0" err="1">
                <a:latin typeface="+mn-ea"/>
              </a:rPr>
              <a:t>C,b</a:t>
            </a:r>
            <a:r>
              <a:rPr lang="en" altLang="zh-CN" dirty="0">
                <a:latin typeface="+mn-ea"/>
              </a:rPr>
              <a:t>))=</a:t>
            </a:r>
            <a:r>
              <a:rPr lang="el-GR" altLang="zh-CN" dirty="0">
                <a:latin typeface="+mn-ea"/>
              </a:rPr>
              <a:t>ε</a:t>
            </a:r>
            <a:r>
              <a:rPr lang="en-US" altLang="zh-CN" dirty="0">
                <a:latin typeface="+mn-ea"/>
              </a:rPr>
              <a:t>-</a:t>
            </a:r>
            <a:r>
              <a:rPr lang="en" altLang="zh-CN" dirty="0">
                <a:latin typeface="+mn-ea"/>
              </a:rPr>
              <a:t>closure(0,1,2,3)={0,1,2,3}</a:t>
            </a:r>
          </a:p>
          <a:p>
            <a:endParaRPr lang="en" altLang="zh-CN" dirty="0">
              <a:latin typeface="+mn-ea"/>
            </a:endParaRPr>
          </a:p>
          <a:p>
            <a:r>
              <a:rPr lang="zh-CN" altLang="en" dirty="0">
                <a:latin typeface="+mn-ea"/>
              </a:rPr>
              <a:t>构造</a:t>
            </a:r>
            <a:r>
              <a:rPr lang="zh-CN" altLang="en-US" dirty="0">
                <a:latin typeface="+mn-ea"/>
              </a:rPr>
              <a:t>状态转换表：                                                         </a:t>
            </a:r>
            <a:endParaRPr lang="en" altLang="zh-CN" dirty="0">
              <a:latin typeface="+mn-ea"/>
            </a:endParaRPr>
          </a:p>
          <a:p>
            <a:br>
              <a:rPr lang="en" altLang="zh-CN" dirty="0">
                <a:latin typeface="+mn-ea"/>
              </a:rPr>
            </a:br>
            <a:endParaRPr lang="en" altLang="zh-CN" dirty="0">
              <a:latin typeface="+mn-ea"/>
            </a:endParaRPr>
          </a:p>
          <a:p>
            <a:endParaRPr kumimoji="1"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46B22-C69D-4642-BD7C-C02BEEAA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68760"/>
            <a:ext cx="3430427" cy="12241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E8B-A90F-6D41-8737-88E8D23C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3.</a:t>
            </a:r>
            <a:r>
              <a:rPr kumimoji="1" lang="zh-CN" altLang="en-US" sz="2400" dirty="0">
                <a:latin typeface="+mn-ea"/>
              </a:rPr>
              <a:t> 将下图中的</a:t>
            </a:r>
            <a:r>
              <a:rPr kumimoji="1" lang="en-US" altLang="zh-CN" sz="2400" dirty="0">
                <a:latin typeface="+mn-ea"/>
              </a:rPr>
              <a:t>NFA</a:t>
            </a:r>
            <a:r>
              <a:rPr kumimoji="1" lang="zh-CN" altLang="en-US" sz="2400" dirty="0">
                <a:latin typeface="+mn-ea"/>
              </a:rPr>
              <a:t>转化为</a:t>
            </a:r>
            <a:r>
              <a:rPr kumimoji="1" lang="en-US" altLang="zh-CN" sz="2400" dirty="0">
                <a:latin typeface="+mn-ea"/>
              </a:rPr>
              <a:t>DFA</a:t>
            </a:r>
            <a:r>
              <a:rPr kumimoji="1" lang="zh-CN" altLang="en-US" sz="2400" dirty="0">
                <a:latin typeface="+mn-ea"/>
              </a:rPr>
              <a:t>：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C69F347-D3C7-F943-B7D3-DF99A6D42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63566"/>
              </p:ext>
            </p:extLst>
          </p:nvPr>
        </p:nvGraphicFramePr>
        <p:xfrm>
          <a:off x="295296" y="4077072"/>
          <a:ext cx="4503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907">
                  <a:extLst>
                    <a:ext uri="{9D8B030D-6E8A-4147-A177-3AD203B41FA5}">
                      <a16:colId xmlns:a16="http://schemas.microsoft.com/office/drawing/2014/main" val="2648715524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410514130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2428489470"/>
                    </a:ext>
                  </a:extLst>
                </a:gridCol>
                <a:gridCol w="1125907">
                  <a:extLst>
                    <a:ext uri="{9D8B030D-6E8A-4147-A177-3AD203B41FA5}">
                      <a16:colId xmlns:a16="http://schemas.microsoft.com/office/drawing/2014/main" val="664275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NFA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DFA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Input-b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3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72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0, 1, 2, 3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1173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740412B-298F-1B4B-99C4-6FD49350387E}"/>
              </a:ext>
            </a:extLst>
          </p:cNvPr>
          <p:cNvSpPr txBox="1"/>
          <p:nvPr/>
        </p:nvSpPr>
        <p:spPr>
          <a:xfrm>
            <a:off x="5000662" y="420202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DFA</a:t>
            </a:r>
            <a:r>
              <a:rPr kumimoji="1" lang="zh-CN" altLang="en-US" dirty="0">
                <a:latin typeface="+mn-ea"/>
              </a:rPr>
              <a:t>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0C144A-337B-6744-9AE8-374CC94036B0}"/>
              </a:ext>
            </a:extLst>
          </p:cNvPr>
          <p:cNvGrpSpPr/>
          <p:nvPr/>
        </p:nvGrpSpPr>
        <p:grpSpPr>
          <a:xfrm>
            <a:off x="5005259" y="4678961"/>
            <a:ext cx="3858275" cy="976652"/>
            <a:chOff x="3461516" y="1796940"/>
            <a:chExt cx="3151967" cy="797863"/>
          </a:xfrm>
        </p:grpSpPr>
        <p:sp>
          <p:nvSpPr>
            <p:cNvPr id="12" name="同心圆 11">
              <a:extLst>
                <a:ext uri="{FF2B5EF4-FFF2-40B4-BE49-F238E27FC236}">
                  <a16:creationId xmlns:a16="http://schemas.microsoft.com/office/drawing/2014/main" id="{5ADCCC5A-E22A-1241-ADD6-19CC0BC1ACB2}"/>
                </a:ext>
              </a:extLst>
            </p:cNvPr>
            <p:cNvSpPr/>
            <p:nvPr/>
          </p:nvSpPr>
          <p:spPr bwMode="auto">
            <a:xfrm>
              <a:off x="6289707" y="2084602"/>
              <a:ext cx="309002" cy="309002"/>
            </a:xfrm>
            <a:prstGeom prst="donut">
              <a:avLst>
                <a:gd name="adj" fmla="val 13318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同心圆 12">
              <a:extLst>
                <a:ext uri="{FF2B5EF4-FFF2-40B4-BE49-F238E27FC236}">
                  <a16:creationId xmlns:a16="http://schemas.microsoft.com/office/drawing/2014/main" id="{2E4C8C06-7052-8A4E-A3EE-832FD4AAAF29}"/>
                </a:ext>
              </a:extLst>
            </p:cNvPr>
            <p:cNvSpPr/>
            <p:nvPr/>
          </p:nvSpPr>
          <p:spPr bwMode="auto">
            <a:xfrm>
              <a:off x="403597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A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同心圆 13">
              <a:extLst>
                <a:ext uri="{FF2B5EF4-FFF2-40B4-BE49-F238E27FC236}">
                  <a16:creationId xmlns:a16="http://schemas.microsoft.com/office/drawing/2014/main" id="{997344EE-A90A-794A-82B3-432A91B44E84}"/>
                </a:ext>
              </a:extLst>
            </p:cNvPr>
            <p:cNvSpPr/>
            <p:nvPr/>
          </p:nvSpPr>
          <p:spPr bwMode="auto">
            <a:xfrm>
              <a:off x="4801816" y="2086118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同心圆 14">
              <a:extLst>
                <a:ext uri="{FF2B5EF4-FFF2-40B4-BE49-F238E27FC236}">
                  <a16:creationId xmlns:a16="http://schemas.microsoft.com/office/drawing/2014/main" id="{5C75A7E7-5C6A-5747-9CE7-C4E88940A7ED}"/>
                </a:ext>
              </a:extLst>
            </p:cNvPr>
            <p:cNvSpPr/>
            <p:nvPr/>
          </p:nvSpPr>
          <p:spPr bwMode="auto">
            <a:xfrm>
              <a:off x="5523867" y="2085360"/>
              <a:ext cx="309002" cy="309002"/>
            </a:xfrm>
            <a:prstGeom prst="donu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609BE4ED-0780-0C47-A7A3-FBDF9C2112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1234" y="2240619"/>
              <a:ext cx="514742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8671E3D-221D-EC48-8AAD-A3348DC4ADF2}"/>
                </a:ext>
              </a:extLst>
            </p:cNvPr>
            <p:cNvSpPr txBox="1"/>
            <p:nvPr/>
          </p:nvSpPr>
          <p:spPr>
            <a:xfrm>
              <a:off x="3461516" y="1925802"/>
              <a:ext cx="530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+mn-ea"/>
                </a:rPr>
                <a:t>start</a:t>
              </a:r>
              <a:endParaRPr kumimoji="1" lang="zh-CN" altLang="en-US" sz="1600" dirty="0">
                <a:latin typeface="+mn-ea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8ECBEF5-7B46-0F4C-B8EF-11B47A1483A1}"/>
                </a:ext>
              </a:extLst>
            </p:cNvPr>
            <p:cNvCxnSpPr/>
            <p:nvPr/>
          </p:nvCxnSpPr>
          <p:spPr bwMode="auto">
            <a:xfrm>
              <a:off x="4344978" y="2239103"/>
              <a:ext cx="456838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4EEBCE2-08C6-0548-856A-BF7B2D5419C3}"/>
                </a:ext>
              </a:extLst>
            </p:cNvPr>
            <p:cNvCxnSpPr/>
            <p:nvPr/>
          </p:nvCxnSpPr>
          <p:spPr bwMode="auto">
            <a:xfrm>
              <a:off x="5110818" y="2237689"/>
              <a:ext cx="413049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9A45E74-71CF-7F4B-85D9-34E3708CD433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5832869" y="2237689"/>
              <a:ext cx="456838" cy="1414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32FDFA-9709-1343-830A-45E4F455EA83}"/>
                </a:ext>
              </a:extLst>
            </p:cNvPr>
            <p:cNvSpPr txBox="1"/>
            <p:nvPr/>
          </p:nvSpPr>
          <p:spPr>
            <a:xfrm>
              <a:off x="4422675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00C4130-5E81-5141-A411-345E39886158}"/>
                </a:ext>
              </a:extLst>
            </p:cNvPr>
            <p:cNvSpPr txBox="1"/>
            <p:nvPr/>
          </p:nvSpPr>
          <p:spPr>
            <a:xfrm>
              <a:off x="5146799" y="1996689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8C631AE-0AF5-A045-9318-BED28A0C3DC1}"/>
                </a:ext>
              </a:extLst>
            </p:cNvPr>
            <p:cNvSpPr txBox="1"/>
            <p:nvPr/>
          </p:nvSpPr>
          <p:spPr>
            <a:xfrm>
              <a:off x="5919304" y="200716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24" name="弧 23">
              <a:extLst>
                <a:ext uri="{FF2B5EF4-FFF2-40B4-BE49-F238E27FC236}">
                  <a16:creationId xmlns:a16="http://schemas.microsoft.com/office/drawing/2014/main" id="{D0F16BBB-1C07-B540-8949-0125C09C4464}"/>
                </a:ext>
              </a:extLst>
            </p:cNvPr>
            <p:cNvSpPr/>
            <p:nvPr/>
          </p:nvSpPr>
          <p:spPr bwMode="auto">
            <a:xfrm>
              <a:off x="4015001" y="1808529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弧 24">
              <a:extLst>
                <a:ext uri="{FF2B5EF4-FFF2-40B4-BE49-F238E27FC236}">
                  <a16:creationId xmlns:a16="http://schemas.microsoft.com/office/drawing/2014/main" id="{47880A94-BA6C-2B49-9938-4E7984405EEB}"/>
                </a:ext>
              </a:extLst>
            </p:cNvPr>
            <p:cNvSpPr/>
            <p:nvPr/>
          </p:nvSpPr>
          <p:spPr bwMode="auto">
            <a:xfrm>
              <a:off x="4787082" y="181739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弧 25">
              <a:extLst>
                <a:ext uri="{FF2B5EF4-FFF2-40B4-BE49-F238E27FC236}">
                  <a16:creationId xmlns:a16="http://schemas.microsoft.com/office/drawing/2014/main" id="{5A27452E-FE4E-E347-BE97-E73E8C8A4593}"/>
                </a:ext>
              </a:extLst>
            </p:cNvPr>
            <p:cNvSpPr/>
            <p:nvPr/>
          </p:nvSpPr>
          <p:spPr bwMode="auto">
            <a:xfrm>
              <a:off x="5506949" y="1807116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弧 26">
              <a:extLst>
                <a:ext uri="{FF2B5EF4-FFF2-40B4-BE49-F238E27FC236}">
                  <a16:creationId xmlns:a16="http://schemas.microsoft.com/office/drawing/2014/main" id="{A4DB4FB5-5FFD-C745-99B7-8F3CA90D8112}"/>
                </a:ext>
              </a:extLst>
            </p:cNvPr>
            <p:cNvSpPr/>
            <p:nvPr/>
          </p:nvSpPr>
          <p:spPr bwMode="auto">
            <a:xfrm>
              <a:off x="6274933" y="1815222"/>
              <a:ext cx="338550" cy="338550"/>
            </a:xfrm>
            <a:prstGeom prst="arc">
              <a:avLst>
                <a:gd name="adj1" fmla="val 7425922"/>
                <a:gd name="adj2" fmla="val 32535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" name="弧 27">
              <a:extLst>
                <a:ext uri="{FF2B5EF4-FFF2-40B4-BE49-F238E27FC236}">
                  <a16:creationId xmlns:a16="http://schemas.microsoft.com/office/drawing/2014/main" id="{2E1D6FFE-0AE3-BF4F-AC69-45E474700FF8}"/>
                </a:ext>
              </a:extLst>
            </p:cNvPr>
            <p:cNvSpPr/>
            <p:nvPr/>
          </p:nvSpPr>
          <p:spPr bwMode="auto">
            <a:xfrm>
              <a:off x="5721930" y="2204050"/>
              <a:ext cx="678716" cy="338550"/>
            </a:xfrm>
            <a:prstGeom prst="arc">
              <a:avLst>
                <a:gd name="adj1" fmla="val 146628"/>
                <a:gd name="adj2" fmla="val 1065253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21B712F-F661-D54B-90DE-F15B57CF32A1}"/>
                </a:ext>
              </a:extLst>
            </p:cNvPr>
            <p:cNvSpPr txBox="1"/>
            <p:nvPr/>
          </p:nvSpPr>
          <p:spPr>
            <a:xfrm>
              <a:off x="3984650" y="1806211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BE3F2B-2A0E-F344-9AC4-7748BF0357CC}"/>
                </a:ext>
              </a:extLst>
            </p:cNvPr>
            <p:cNvSpPr txBox="1"/>
            <p:nvPr/>
          </p:nvSpPr>
          <p:spPr>
            <a:xfrm>
              <a:off x="4746327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BDBA0DD-1EC0-AD4D-9ED3-91EA26080A8F}"/>
                </a:ext>
              </a:extLst>
            </p:cNvPr>
            <p:cNvSpPr txBox="1"/>
            <p:nvPr/>
          </p:nvSpPr>
          <p:spPr>
            <a:xfrm>
              <a:off x="5462819" y="1796940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56CD55-26DE-B640-A881-BE71515E5E29}"/>
                </a:ext>
              </a:extLst>
            </p:cNvPr>
            <p:cNvSpPr txBox="1"/>
            <p:nvPr/>
          </p:nvSpPr>
          <p:spPr>
            <a:xfrm>
              <a:off x="6245656" y="1813256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b</a:t>
              </a:r>
              <a:endParaRPr kumimoji="1" lang="zh-CN" altLang="en-US" sz="1200" dirty="0">
                <a:latin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DA310A-2B25-A742-A692-753A34F89AAB}"/>
                </a:ext>
              </a:extLst>
            </p:cNvPr>
            <p:cNvSpPr txBox="1"/>
            <p:nvPr/>
          </p:nvSpPr>
          <p:spPr>
            <a:xfrm>
              <a:off x="5919304" y="2317804"/>
              <a:ext cx="221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+mn-ea"/>
                </a:rPr>
                <a:t>a</a:t>
              </a:r>
              <a:endParaRPr kumimoji="1" lang="zh-CN" altLang="en-US" sz="1200" dirty="0">
                <a:latin typeface="+mn-ea"/>
              </a:endParaRPr>
            </a:p>
          </p:txBody>
        </p:sp>
      </p:grpSp>
      <p:sp>
        <p:nvSpPr>
          <p:cNvPr id="36" name="标题 1">
            <a:extLst>
              <a:ext uri="{FF2B5EF4-FFF2-40B4-BE49-F238E27FC236}">
                <a16:creationId xmlns:a16="http://schemas.microsoft.com/office/drawing/2014/main" id="{815467BE-7A14-FE4C-AA4E-00B23350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17317308-D032-6543-B6C1-29D125A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4E095A-8A7B-1548-89B0-66B1E549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" y="1340768"/>
            <a:ext cx="8878253" cy="48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内容占位符 2">
            <a:extLst>
              <a:ext uri="{FF2B5EF4-FFF2-40B4-BE49-F238E27FC236}">
                <a16:creationId xmlns:a16="http://schemas.microsoft.com/office/drawing/2014/main" id="{CDE438A5-154F-D84A-A3F3-BF0484A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412776"/>
            <a:ext cx="8142287" cy="439261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latin typeface="+mn-ea"/>
              </a:rPr>
              <a:t>4.</a:t>
            </a:r>
            <a:r>
              <a:rPr kumimoji="1" lang="zh-CN" altLang="en-US" sz="2400" dirty="0">
                <a:latin typeface="+mn-ea"/>
              </a:rPr>
              <a:t> 考虑上下文无关文法：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SS+|SS</a:t>
            </a:r>
            <a:r>
              <a:rPr lang="en-US" altLang="zh-CN" sz="2400" baseline="30000" dirty="0">
                <a:latin typeface="+mn-ea"/>
              </a:rPr>
              <a:t>*</a:t>
            </a:r>
            <a:r>
              <a:rPr lang="en-US" altLang="zh-CN" sz="2400" dirty="0">
                <a:latin typeface="+mn-ea"/>
              </a:rPr>
              <a:t>|a</a:t>
            </a:r>
            <a:r>
              <a:rPr lang="zh-CN" altLang="en-US" sz="2400" dirty="0">
                <a:latin typeface="+mn-ea"/>
              </a:rPr>
              <a:t> 以及串</a:t>
            </a:r>
            <a:r>
              <a:rPr lang="en-US" altLang="zh-CN" sz="2400" dirty="0" err="1">
                <a:latin typeface="+mn-ea"/>
              </a:rPr>
              <a:t>aa+a</a:t>
            </a:r>
            <a:r>
              <a:rPr lang="zh-CN" altLang="en-US" sz="2400" baseline="30000" dirty="0">
                <a:latin typeface="+mn-ea"/>
              </a:rPr>
              <a:t>*</a:t>
            </a:r>
            <a:r>
              <a:rPr lang="zh-CN" altLang="en-US" sz="2400" dirty="0">
                <a:latin typeface="+mn-ea"/>
              </a:rPr>
              <a:t> 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）给出这个串的一个最左推导：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）给出这个串的一个最右推导：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kumimoji="1" lang="zh-CN" altLang="en-US" sz="2400" dirty="0">
              <a:latin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FD28C89-4629-464A-B578-1202B16589A4}"/>
              </a:ext>
            </a:extLst>
          </p:cNvPr>
          <p:cNvSpPr txBox="1"/>
          <p:nvPr/>
        </p:nvSpPr>
        <p:spPr>
          <a:xfrm>
            <a:off x="889380" y="2636912"/>
            <a:ext cx="647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+mn-ea"/>
              </a:rPr>
              <a:t>lm</a:t>
            </a:r>
            <a:r>
              <a:rPr kumimoji="1" lang="en-US" altLang="zh-CN" sz="2400" dirty="0">
                <a:latin typeface="+mn-ea"/>
              </a:rPr>
              <a:t>: S=&gt;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S+S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29CB69D-3E43-C14C-9124-415C11AF36BD}"/>
              </a:ext>
            </a:extLst>
          </p:cNvPr>
          <p:cNvSpPr txBox="1"/>
          <p:nvPr/>
        </p:nvSpPr>
        <p:spPr>
          <a:xfrm>
            <a:off x="889380" y="4581128"/>
            <a:ext cx="619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+mn-ea"/>
              </a:rPr>
              <a:t>rm: S=&gt;S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 </a:t>
            </a:r>
            <a:r>
              <a:rPr kumimoji="1" lang="en-US" altLang="zh-CN" sz="2400" u="sng" dirty="0">
                <a:latin typeface="+mn-ea"/>
              </a:rPr>
              <a:t>S</a:t>
            </a:r>
            <a:r>
              <a:rPr kumimoji="1" lang="en-US" altLang="zh-CN" sz="2400" dirty="0">
                <a:latin typeface="+mn-ea"/>
              </a:rPr>
              <a:t>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S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u="sng" dirty="0" err="1">
                <a:latin typeface="+mn-ea"/>
              </a:rPr>
              <a:t>S</a:t>
            </a:r>
            <a:r>
              <a:rPr kumimoji="1" lang="en-US" altLang="zh-CN" sz="2400" dirty="0" err="1">
                <a:latin typeface="+mn-ea"/>
              </a:rPr>
              <a:t>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=&gt;</a:t>
            </a:r>
            <a:r>
              <a:rPr kumimoji="1" lang="en-US" altLang="zh-CN" sz="2400" dirty="0" err="1">
                <a:latin typeface="+mn-ea"/>
              </a:rPr>
              <a:t>aa+a</a:t>
            </a:r>
            <a:r>
              <a:rPr kumimoji="1" lang="en-US" altLang="zh-CN" sz="2400" baseline="30000" dirty="0">
                <a:latin typeface="+mn-ea"/>
              </a:rPr>
              <a:t>*</a:t>
            </a:r>
            <a:r>
              <a:rPr kumimoji="1" lang="en-US" altLang="zh-CN" sz="2400" dirty="0">
                <a:latin typeface="+mn-ea"/>
              </a:rPr>
              <a:t> 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77" name="标题 1">
            <a:extLst>
              <a:ext uri="{FF2B5EF4-FFF2-40B4-BE49-F238E27FC236}">
                <a16:creationId xmlns:a16="http://schemas.microsoft.com/office/drawing/2014/main" id="{A10AB889-FB7F-FD44-BE87-9908326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课后作业一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(Sec1-4)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1568744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4091</TotalTime>
  <Words>3282</Words>
  <Application>Microsoft Macintosh PowerPoint</Application>
  <PresentationFormat>全屏显示(4:3)</PresentationFormat>
  <Paragraphs>540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FangSong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编译原理习题课（一）</vt:lpstr>
      <vt:lpstr>作业等第</vt:lpstr>
      <vt:lpstr>课外学习资料</vt:lpstr>
      <vt:lpstr>课外学习资料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课后作业一 (Sec1-4)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课后作业二 (Sec5-6)</vt:lpstr>
      <vt:lpstr>随堂测试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Microsoft Office User</cp:lastModifiedBy>
  <cp:revision>108</cp:revision>
  <cp:lastPrinted>2013-02-25T14:33:48Z</cp:lastPrinted>
  <dcterms:created xsi:type="dcterms:W3CDTF">2012-01-30T08:28:12Z</dcterms:created>
  <dcterms:modified xsi:type="dcterms:W3CDTF">2021-10-25T14:53:28Z</dcterms:modified>
</cp:coreProperties>
</file>