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76" r:id="rId4"/>
    <p:sldId id="358" r:id="rId5"/>
    <p:sldId id="361" r:id="rId6"/>
    <p:sldId id="359" r:id="rId7"/>
    <p:sldId id="360" r:id="rId8"/>
    <p:sldId id="362" r:id="rId9"/>
    <p:sldId id="363" r:id="rId10"/>
    <p:sldId id="364" r:id="rId11"/>
    <p:sldId id="378" r:id="rId12"/>
    <p:sldId id="365" r:id="rId13"/>
    <p:sldId id="366" r:id="rId14"/>
    <p:sldId id="379" r:id="rId15"/>
    <p:sldId id="380" r:id="rId16"/>
    <p:sldId id="368" r:id="rId17"/>
    <p:sldId id="377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57" r:id="rId2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766"/>
  </p:normalViewPr>
  <p:slideViewPr>
    <p:cSldViewPr>
      <p:cViewPr varScale="1">
        <p:scale>
          <a:sx n="120" d="100"/>
          <a:sy n="120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Users/di/Library/Containers/com.tencent.xinWeChat/Data/Library/Application%20Support/com.tencent.xinWeChat/2.0b4.0.9/22882d251f208ea9aad7ee2e8579e1ac/Message/MessageTemp/5bee875d33d9a5da289e0399fe33c4ab/Documents/Tencent%20Files/1547565515/Image/C2C/%7bCBCDA0B3-F923-D760-8DFA-8851652EE441%7d.jpg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     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刘頔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en-US" altLang="zh-CN" sz="24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dliu@smail.nju.edu.cn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15828"/>
            <a:ext cx="8280919" cy="545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65F50-FF4C-294E-9EC8-FC459408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DDAB08-1F32-B84C-86B8-88AC6F64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11705"/>
            <a:ext cx="2481791" cy="545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A09F69-109D-824A-8E8D-75EC6B992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461788"/>
            <a:ext cx="2664838" cy="32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1407646"/>
            <a:ext cx="8811979" cy="792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64E52-5CD6-454C-A7E6-5E1BE755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2532716" cy="33725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B682FA-4ECD-E347-9B13-8F067585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675" y="1916832"/>
            <a:ext cx="604267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1407646"/>
            <a:ext cx="8811979" cy="792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64E52-5CD6-454C-A7E6-5E1BE755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0" y="2388465"/>
            <a:ext cx="2532716" cy="33725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EFC139-5647-8B4E-861E-0B6E6B4C7DB5}"/>
              </a:ext>
            </a:extLst>
          </p:cNvPr>
          <p:cNvSpPr txBox="1"/>
          <p:nvPr/>
        </p:nvSpPr>
        <p:spPr>
          <a:xfrm>
            <a:off x="3150784" y="2199734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开始时：根集是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{A}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A.reached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= 1</a:t>
            </a:r>
          </a:p>
          <a:p>
            <a:endParaRPr kumimoji="1"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2003708-20A8-7A4E-9811-490646AB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083"/>
              </p:ext>
            </p:extLst>
          </p:nvPr>
        </p:nvGraphicFramePr>
        <p:xfrm>
          <a:off x="2924753" y="2611710"/>
          <a:ext cx="6134180" cy="344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5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79369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27673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2993893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91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可到达对象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C.reached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F.reached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H.reached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I.reached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G.reached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E.reached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被扫描过了，无操作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817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Free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{B, D}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，其他对象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reached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被标为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，满足下次回收前置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1407646"/>
            <a:ext cx="8811979" cy="7920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EECF8E-75BC-B240-843A-C9A0F33F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03689"/>
            <a:ext cx="2808312" cy="480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E55AB3-F7E0-A84A-9776-466255F4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5" y="2403957"/>
            <a:ext cx="2532716" cy="3372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9E41D-D7DB-234A-B6A4-911DA22CA4A3}"/>
              </a:ext>
            </a:extLst>
          </p:cNvPr>
          <p:cNvSpPr txBox="1"/>
          <p:nvPr/>
        </p:nvSpPr>
        <p:spPr>
          <a:xfrm>
            <a:off x="2924753" y="1767820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开始时：根集是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{A}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A.reached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= 1</a:t>
            </a:r>
          </a:p>
          <a:p>
            <a:endParaRPr kumimoji="1"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714A9D06-B21A-264E-86D4-70227AEE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9823"/>
              </p:ext>
            </p:extLst>
          </p:nvPr>
        </p:nvGraphicFramePr>
        <p:xfrm>
          <a:off x="2922749" y="2199734"/>
          <a:ext cx="6134180" cy="4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5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79369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27673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2993893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91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可到达对象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B.reached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B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D.reached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E.reached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G.reached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C.reached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F.reached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H.reached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I.reached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中，无操作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68233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已被扫描，无操作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38581"/>
                  </a:ext>
                </a:extLst>
              </a:tr>
              <a:tr h="3817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Free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{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}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，其他对象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reached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被标为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，满足下次回收前置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90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运行时刻（</a:t>
            </a:r>
            <a:r>
              <a:rPr kumimoji="1" lang="en-US" altLang="zh-CN" b="1" dirty="0">
                <a:latin typeface="+mn-ea"/>
                <a:ea typeface="+mn-ea"/>
              </a:rPr>
              <a:t>Python</a:t>
            </a:r>
            <a:r>
              <a:rPr kumimoji="1" lang="zh-CN" altLang="en-US" b="1" dirty="0">
                <a:latin typeface="+mn-ea"/>
                <a:ea typeface="+mn-ea"/>
              </a:rPr>
              <a:t>）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C37999-EA62-774B-8850-D68BAEEB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3" y="1556792"/>
            <a:ext cx="8992870" cy="4176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20D3C2-42BD-3F49-857F-BA6B4652F842}"/>
              </a:ext>
            </a:extLst>
          </p:cNvPr>
          <p:cNvSpPr txBox="1"/>
          <p:nvPr/>
        </p:nvSpPr>
        <p:spPr>
          <a:xfrm>
            <a:off x="323528" y="627437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演示网址：</a:t>
            </a:r>
            <a:r>
              <a:rPr kumimoji="1" lang="en" altLang="zh-CN" dirty="0">
                <a:latin typeface="+mn-ea"/>
              </a:rPr>
              <a:t>https://</a:t>
            </a:r>
            <a:r>
              <a:rPr kumimoji="1" lang="en" altLang="zh-CN" dirty="0" err="1">
                <a:latin typeface="+mn-ea"/>
              </a:rPr>
              <a:t>pythontutor.com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运行时刻（</a:t>
            </a:r>
            <a:r>
              <a:rPr kumimoji="1" lang="en-US" altLang="zh-CN" b="1" dirty="0">
                <a:latin typeface="+mn-ea"/>
                <a:ea typeface="+mn-ea"/>
              </a:rPr>
              <a:t>C</a:t>
            </a:r>
            <a:r>
              <a:rPr kumimoji="1" lang="zh-CN" altLang="en-US" b="1" dirty="0">
                <a:latin typeface="+mn-ea"/>
                <a:ea typeface="+mn-ea"/>
              </a:rPr>
              <a:t>）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AF4-371F-1B47-AAE5-3C560D2AA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7"/>
          <a:stretch/>
        </p:blipFill>
        <p:spPr>
          <a:xfrm>
            <a:off x="203019" y="2276872"/>
            <a:ext cx="894098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2F24AE-19FD-D549-8C0E-0801C11F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37" y="1700808"/>
            <a:ext cx="73437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3BB8B3-7F39-8046-9634-B4A9FC96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84"/>
          <a:stretch/>
        </p:blipFill>
        <p:spPr>
          <a:xfrm>
            <a:off x="107504" y="1251970"/>
            <a:ext cx="8553357" cy="4938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53ABC0-0619-E343-8249-24028C650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2"/>
          <a:stretch/>
        </p:blipFill>
        <p:spPr>
          <a:xfrm>
            <a:off x="5030995" y="2194179"/>
            <a:ext cx="3358480" cy="493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A56253-F879-5B42-AF8E-988325583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71980"/>
            <a:ext cx="2230111" cy="396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79F140-8F89-AE44-AAA5-5F2C8FC4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9" y="2194179"/>
            <a:ext cx="1612995" cy="1612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CAC30-8594-BE48-894C-35F359F99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995" y="2707209"/>
            <a:ext cx="2513558" cy="32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E1E6AA-EF36-BD49-A564-E7FA73F0C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84"/>
          <a:stretch/>
        </p:blipFill>
        <p:spPr>
          <a:xfrm>
            <a:off x="107504" y="1251970"/>
            <a:ext cx="8553357" cy="4938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FB0DE6-36BC-D947-88C8-468F517D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2"/>
          <a:stretch/>
        </p:blipFill>
        <p:spPr>
          <a:xfrm>
            <a:off x="5030995" y="2194179"/>
            <a:ext cx="3358480" cy="493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82C920-AB5B-4942-8398-CAC209E9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98246"/>
            <a:ext cx="2232247" cy="413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EA34E3-0F8C-9B41-8595-DEC13A9F5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77" y="2217436"/>
            <a:ext cx="1678731" cy="11334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D1A592-4E5B-514F-80D6-A263251DF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930" y="2687992"/>
            <a:ext cx="2483904" cy="2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0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34FCD7-0844-AC40-AF92-F277D610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349861"/>
            <a:ext cx="8820472" cy="481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7C6B2-C0F0-EE4F-960F-6F173F7B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2868050" cy="13205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14035-564E-D644-908C-60F738499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332"/>
          <a:stretch/>
        </p:blipFill>
        <p:spPr>
          <a:xfrm>
            <a:off x="4860032" y="2280701"/>
            <a:ext cx="2868050" cy="421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A1732D-79C1-D647-83E1-AEC211DF5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760498"/>
            <a:ext cx="2665958" cy="30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59064F-BEC8-6D47-AACF-6F6378C5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2" y="1772816"/>
            <a:ext cx="2088232" cy="37553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CEB035-13BD-3F40-814C-4682A437BAAD}"/>
              </a:ext>
            </a:extLst>
          </p:cNvPr>
          <p:cNvSpPr txBox="1"/>
          <p:nvPr/>
        </p:nvSpPr>
        <p:spPr>
          <a:xfrm>
            <a:off x="928662" y="263691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全局常量，编译器数据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9775206-3C0D-2E48-984D-594583EDA93E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3455316" y="2708920"/>
            <a:ext cx="612628" cy="112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77A1B3-A3AD-324A-B53E-749B99C20782}"/>
              </a:ext>
            </a:extLst>
          </p:cNvPr>
          <p:cNvSpPr txBox="1"/>
          <p:nvPr/>
        </p:nvSpPr>
        <p:spPr>
          <a:xfrm>
            <a:off x="1394720" y="50131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活动记录（帧）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3E833E9-0AB2-4A4D-A969-B5B2C1F0B000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3195213" y="5013176"/>
            <a:ext cx="800723" cy="1846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2B272CB-4AF5-0049-A86E-064744B24B4B}"/>
              </a:ext>
            </a:extLst>
          </p:cNvPr>
          <p:cNvSpPr txBox="1"/>
          <p:nvPr/>
        </p:nvSpPr>
        <p:spPr>
          <a:xfrm>
            <a:off x="702223" y="352859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生命周期不稳定的变量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（局部变量）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DDE109A-16CD-D745-B9DF-39178C704F32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 flipV="1">
            <a:off x="3195213" y="3429000"/>
            <a:ext cx="872731" cy="4227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BC970EC-5A0E-DB40-BC17-1BF64343D944}"/>
              </a:ext>
            </a:extLst>
          </p:cNvPr>
          <p:cNvSpPr txBox="1"/>
          <p:nvPr/>
        </p:nvSpPr>
        <p:spPr>
          <a:xfrm>
            <a:off x="5652303" y="4797152"/>
            <a:ext cx="2952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活动树（调用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返回序列）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访问链（显示表）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F3243E-A3A2-FA4B-B77C-9FD0D8F6E4BD}"/>
              </a:ext>
            </a:extLst>
          </p:cNvPr>
          <p:cNvSpPr txBox="1"/>
          <p:nvPr/>
        </p:nvSpPr>
        <p:spPr>
          <a:xfrm>
            <a:off x="5631636" y="3143618"/>
            <a:ext cx="1202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碎片整理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垃圾回收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371754-E790-D540-BE64-1214E18D8CBA}"/>
              </a:ext>
            </a:extLst>
          </p:cNvPr>
          <p:cNvSpPr txBox="1"/>
          <p:nvPr/>
        </p:nvSpPr>
        <p:spPr>
          <a:xfrm>
            <a:off x="5652303" y="5445224"/>
            <a:ext cx="3384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栈区在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7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章中地址是从低到高增长的，与实际相反</a:t>
            </a:r>
          </a:p>
        </p:txBody>
      </p:sp>
    </p:spTree>
    <p:extLst>
      <p:ext uri="{BB962C8B-B14F-4D97-AF65-F5344CB8AC3E}">
        <p14:creationId xmlns:p14="http://schemas.microsoft.com/office/powerpoint/2010/main" val="385451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E0D93-4933-D445-B44E-818F0287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39765"/>
            <a:ext cx="8208912" cy="426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6ECFE2-7670-FF47-9C35-88E48CE1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7" y="1766466"/>
            <a:ext cx="1146176" cy="2245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9B7C3-8B1A-8F47-A1E9-B6C5C507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060848"/>
            <a:ext cx="5470490" cy="40324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85066C-C4B3-B748-9D46-A52C7EF5C1D5}"/>
              </a:ext>
            </a:extLst>
          </p:cNvPr>
          <p:cNvSpPr txBox="1"/>
          <p:nvPr/>
        </p:nvSpPr>
        <p:spPr>
          <a:xfrm>
            <a:off x="3419872" y="1691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22972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680D-0C64-1140-AA01-1CB05D6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5218"/>
            <a:ext cx="3547341" cy="432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EF67D-9AF4-B945-AAA6-743D0EC5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828764"/>
            <a:ext cx="1656184" cy="158417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F29B237-8F71-D74F-98A2-7F5FD26AB6B3}"/>
              </a:ext>
            </a:extLst>
          </p:cNvPr>
          <p:cNvSpPr/>
          <p:nvPr/>
        </p:nvSpPr>
        <p:spPr bwMode="auto">
          <a:xfrm>
            <a:off x="5292080" y="2636912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6D1D8B-FFF3-3B4C-ACC8-ECDEAD2E4764}"/>
              </a:ext>
            </a:extLst>
          </p:cNvPr>
          <p:cNvSpPr/>
          <p:nvPr/>
        </p:nvSpPr>
        <p:spPr bwMode="auto">
          <a:xfrm>
            <a:off x="4764974" y="3651350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+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BACCD3-6FF2-AA4C-B013-E3BD5DFBB113}"/>
              </a:ext>
            </a:extLst>
          </p:cNvPr>
          <p:cNvSpPr/>
          <p:nvPr/>
        </p:nvSpPr>
        <p:spPr bwMode="auto">
          <a:xfrm>
            <a:off x="5826399" y="3643150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*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383E1C-32EA-6C4B-8AF2-972E3BD103D0}"/>
              </a:ext>
            </a:extLst>
          </p:cNvPr>
          <p:cNvSpPr txBox="1"/>
          <p:nvPr/>
        </p:nvSpPr>
        <p:spPr>
          <a:xfrm>
            <a:off x="4153259" y="466695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14883-F38B-A946-BA14-518A1D001CA9}"/>
              </a:ext>
            </a:extLst>
          </p:cNvPr>
          <p:cNvSpPr txBox="1"/>
          <p:nvPr/>
        </p:nvSpPr>
        <p:spPr>
          <a:xfrm>
            <a:off x="5243734" y="466695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61FD0A-67AA-5F43-8A94-3AD989FCB7E7}"/>
              </a:ext>
            </a:extLst>
          </p:cNvPr>
          <p:cNvSpPr txBox="1"/>
          <p:nvPr/>
        </p:nvSpPr>
        <p:spPr>
          <a:xfrm>
            <a:off x="6422735" y="46669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7B5942-2A1E-FC48-B373-54160792842E}"/>
              </a:ext>
            </a:extLst>
          </p:cNvPr>
          <p:cNvSpPr txBox="1"/>
          <p:nvPr/>
        </p:nvSpPr>
        <p:spPr>
          <a:xfrm>
            <a:off x="5570004" y="259465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96683A-849A-8942-A4F7-32080E5AE27F}"/>
              </a:ext>
            </a:extLst>
          </p:cNvPr>
          <p:cNvSpPr txBox="1"/>
          <p:nvPr/>
        </p:nvSpPr>
        <p:spPr>
          <a:xfrm>
            <a:off x="6122365" y="357934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b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894BA23-7239-4840-AC09-D8492ADC1124}"/>
              </a:ext>
            </a:extLst>
          </p:cNvPr>
          <p:cNvCxnSpPr>
            <a:stCxn id="10" idx="4"/>
            <a:endCxn id="11" idx="0"/>
          </p:cNvCxnSpPr>
          <p:nvPr/>
        </p:nvCxnSpPr>
        <p:spPr bwMode="auto">
          <a:xfrm flipH="1">
            <a:off x="5449880" y="3958750"/>
            <a:ext cx="534319" cy="708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157C690-C894-B449-84AC-D6F9798E51E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 bwMode="auto">
          <a:xfrm>
            <a:off x="5984199" y="3958750"/>
            <a:ext cx="630255" cy="708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94397B2-B3B6-5B4B-A629-0576ADBDFD5A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 bwMode="auto">
          <a:xfrm flipH="1">
            <a:off x="4352192" y="3966950"/>
            <a:ext cx="570582" cy="70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86D5526-A677-C742-B87B-83389372A0B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 bwMode="auto">
          <a:xfrm>
            <a:off x="4922774" y="3966950"/>
            <a:ext cx="527106" cy="70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372CD6F-F0B2-8B48-9D06-BB9F003DF7BD}"/>
              </a:ext>
            </a:extLst>
          </p:cNvPr>
          <p:cNvSpPr txBox="1"/>
          <p:nvPr/>
        </p:nvSpPr>
        <p:spPr>
          <a:xfrm>
            <a:off x="5042245" y="356684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ED502E5-C00B-BF42-8F98-B4D2500EB65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 bwMode="auto">
          <a:xfrm flipH="1">
            <a:off x="4922774" y="2952512"/>
            <a:ext cx="527106" cy="6988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D6DC1B4-39F9-FC4C-90DC-C590395A648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 bwMode="auto">
          <a:xfrm>
            <a:off x="5449880" y="2952512"/>
            <a:ext cx="534319" cy="6906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848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680D-0C64-1140-AA01-1CB05D6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5218"/>
            <a:ext cx="3547341" cy="432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EF67D-9AF4-B945-AAA6-743D0EC5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22" y="1835355"/>
            <a:ext cx="1440240" cy="13776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FD48A3-2E06-AB45-9510-8105EF54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82" y="3270108"/>
            <a:ext cx="3788857" cy="82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EF85F-7EBD-9249-A0A3-004DE1F69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268646"/>
            <a:ext cx="1491220" cy="1224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C1A777-1EFA-2B4A-A8C8-82BA75A31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3645024"/>
            <a:ext cx="3600399" cy="34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9D12F3-347A-C743-AD29-62E5C4D20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576" y="4208439"/>
            <a:ext cx="1429203" cy="1104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2C8FF0-7F7A-B74C-993E-E4A913A00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7097" y="1293325"/>
            <a:ext cx="2342252" cy="22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2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E27D9D-4717-AC4A-9AD0-1C362061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5898"/>
            <a:ext cx="5815133" cy="8640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20A055-B218-A540-9806-DF1D597B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60848"/>
            <a:ext cx="4964589" cy="32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课后作业四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(Sec8)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E27D9D-4717-AC4A-9AD0-1C362061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4"/>
          <a:stretch/>
        </p:blipFill>
        <p:spPr>
          <a:xfrm>
            <a:off x="251520" y="1345898"/>
            <a:ext cx="5815133" cy="4269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7A0A99-FED7-E649-A01E-BDAE338F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2816"/>
            <a:ext cx="2290205" cy="576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DEA126-3C7D-D641-A8EC-5FD532822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88840"/>
            <a:ext cx="2736304" cy="38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随堂测试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F18EC-0E17-224D-8635-1F01B0BE9E7D}"/>
              </a:ext>
            </a:extLst>
          </p:cNvPr>
          <p:cNvSpPr txBox="1"/>
          <p:nvPr/>
        </p:nvSpPr>
        <p:spPr>
          <a:xfrm>
            <a:off x="395536" y="1340768"/>
            <a:ext cx="72482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龙书（本科版）练习</a:t>
            </a:r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7.2.3</a:t>
            </a:r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latin typeface="+mn-ea"/>
                <a:cs typeface="Times New Roman" panose="02020603050405020304" pitchFamily="18" charset="0"/>
              </a:rPr>
              <a:t> (1), (2)</a:t>
            </a:r>
          </a:p>
          <a:p>
            <a:pPr marL="742950" indent="-742950">
              <a:buAutoNum type="arabicPeriod"/>
            </a:pPr>
            <a:endParaRPr lang="en-US" altLang="zh-CN" sz="3200" dirty="0">
              <a:solidFill>
                <a:schemeClr val="tx2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2"/>
                </a:solidFill>
                <a:latin typeface="+mn-ea"/>
              </a:rPr>
              <a:t>2. </a:t>
            </a:r>
            <a:r>
              <a:rPr lang="zh-CN" altLang="en-US" sz="3200" dirty="0">
                <a:solidFill>
                  <a:schemeClr val="tx2"/>
                </a:solidFill>
                <a:latin typeface="+mn-ea"/>
              </a:rPr>
              <a:t>龙书（本科版）练习</a:t>
            </a:r>
            <a:r>
              <a:rPr lang="en-US" altLang="zh-CN" sz="3200" dirty="0">
                <a:solidFill>
                  <a:schemeClr val="tx2"/>
                </a:solidFill>
                <a:latin typeface="+mn-ea"/>
              </a:rPr>
              <a:t>8.6.1</a:t>
            </a:r>
            <a:r>
              <a:rPr lang="zh-CN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+mn-ea"/>
              </a:rPr>
              <a:t> (4)</a:t>
            </a:r>
            <a:endParaRPr lang="zh-CN" altLang="en-US" sz="32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4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C78A2D-0675-1740-806E-36781E21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8" y="1340768"/>
            <a:ext cx="8751543" cy="295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E06F7A-DFEB-1E48-A5BA-4C108252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114260"/>
            <a:ext cx="2135730" cy="30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BA1B8-EC11-B140-B141-DA75FE16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91" b="53659"/>
          <a:stretch/>
        </p:blipFill>
        <p:spPr>
          <a:xfrm>
            <a:off x="187870" y="1233311"/>
            <a:ext cx="8768260" cy="136815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EF9B2C-2F82-8D40-B3CC-689CA6E4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35206"/>
              </p:ext>
            </p:extLst>
          </p:nvPr>
        </p:nvGraphicFramePr>
        <p:xfrm>
          <a:off x="2307558" y="2953751"/>
          <a:ext cx="19543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g(y)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的调用者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1767BD0-FD1B-F246-BDB5-654A1307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8" y="3045213"/>
            <a:ext cx="1879142" cy="26844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E173A1-174E-8C4E-AFDB-3A5F796A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639945"/>
            <a:ext cx="4680520" cy="275324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4BA3C78-018D-9F41-A3D2-703F7412A4B9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3688" y="4221088"/>
            <a:ext cx="543870" cy="100811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6992990-06B4-EC4C-8E48-3CDB0473002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3688" y="3129095"/>
            <a:ext cx="543870" cy="19829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9980A39-3FEC-B14F-935B-B42137A9EB5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3688" y="3826424"/>
            <a:ext cx="534288" cy="1786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90E6619-5F1D-E74D-8786-B34D3199D230}"/>
              </a:ext>
            </a:extLst>
          </p:cNvPr>
          <p:cNvSpPr txBox="1"/>
          <p:nvPr/>
        </p:nvSpPr>
        <p:spPr>
          <a:xfrm>
            <a:off x="4466274" y="3468833"/>
            <a:ext cx="4079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先写入</a:t>
            </a:r>
            <a:r>
              <a:rPr kumimoji="1" lang="en-US" altLang="zh-CN" dirty="0">
                <a:solidFill>
                  <a:srgbClr val="FF0000"/>
                </a:solidFill>
              </a:rPr>
              <a:t>g</a:t>
            </a:r>
            <a:r>
              <a:rPr kumimoji="1" lang="zh-CN" altLang="en-US" dirty="0">
                <a:solidFill>
                  <a:srgbClr val="FF0000"/>
                </a:solidFill>
              </a:rPr>
              <a:t>的活动记录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62C73D-5971-5A41-BB95-4B2D9169E6F2}"/>
              </a:ext>
            </a:extLst>
          </p:cNvPr>
          <p:cNvSpPr txBox="1"/>
          <p:nvPr/>
        </p:nvSpPr>
        <p:spPr>
          <a:xfrm>
            <a:off x="4864911" y="56246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C5CD02F-F43D-F143-B61C-F328DF7580C3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4286248" y="5809355"/>
            <a:ext cx="578663" cy="1111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49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BA1B8-EC11-B140-B141-DA75FE16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91" b="53659"/>
          <a:stretch/>
        </p:blipFill>
        <p:spPr>
          <a:xfrm>
            <a:off x="196228" y="1340768"/>
            <a:ext cx="8768260" cy="136815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EF9B2C-2F82-8D40-B3CC-689CA6E4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231"/>
              </p:ext>
            </p:extLst>
          </p:nvPr>
        </p:nvGraphicFramePr>
        <p:xfrm>
          <a:off x="541095" y="2924944"/>
          <a:ext cx="19543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g(y)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的调用者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0EF9261-2FE8-E944-AC2F-63CCDBF1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27" y="3271641"/>
            <a:ext cx="4310323" cy="1109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B29F07-A2FA-B04A-B9E5-0527DA4126E0}"/>
              </a:ext>
            </a:extLst>
          </p:cNvPr>
          <p:cNvSpPr txBox="1"/>
          <p:nvPr/>
        </p:nvSpPr>
        <p:spPr>
          <a:xfrm>
            <a:off x="3194263" y="3365675"/>
            <a:ext cx="139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g</a:t>
            </a:r>
            <a:r>
              <a:rPr lang="zh-CN" altLang="en-US" sz="1400" b="1" dirty="0"/>
              <a:t>的活动记录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EA991A-5582-F14F-99A4-3B9763290AC7}"/>
              </a:ext>
            </a:extLst>
          </p:cNvPr>
          <p:cNvSpPr txBox="1"/>
          <p:nvPr/>
        </p:nvSpPr>
        <p:spPr>
          <a:xfrm>
            <a:off x="3266387" y="3643360"/>
            <a:ext cx="125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g</a:t>
            </a:r>
            <a:r>
              <a:rPr lang="zh-CN" altLang="en-US" sz="1400" b="1" dirty="0"/>
              <a:t>创造的空间</a:t>
            </a:r>
          </a:p>
        </p:txBody>
      </p:sp>
      <p:cxnSp>
        <p:nvCxnSpPr>
          <p:cNvPr id="8" name="直接连接符 2">
            <a:extLst>
              <a:ext uri="{FF2B5EF4-FFF2-40B4-BE49-F238E27FC236}">
                <a16:creationId xmlns:a16="http://schemas.microsoft.com/office/drawing/2014/main" id="{EF415137-68A6-1F41-B759-64868B030159}"/>
              </a:ext>
            </a:extLst>
          </p:cNvPr>
          <p:cNvCxnSpPr/>
          <p:nvPr/>
        </p:nvCxnSpPr>
        <p:spPr>
          <a:xfrm>
            <a:off x="2611736" y="2913310"/>
            <a:ext cx="1279879" cy="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22">
            <a:extLst>
              <a:ext uri="{FF2B5EF4-FFF2-40B4-BE49-F238E27FC236}">
                <a16:creationId xmlns:a16="http://schemas.microsoft.com/office/drawing/2014/main" id="{3D726023-9090-FD47-B0AC-437CE451AA66}"/>
              </a:ext>
            </a:extLst>
          </p:cNvPr>
          <p:cNvCxnSpPr/>
          <p:nvPr/>
        </p:nvCxnSpPr>
        <p:spPr>
          <a:xfrm>
            <a:off x="2581017" y="4390272"/>
            <a:ext cx="1226492" cy="688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53DA1E2A-E433-5842-A3C1-4F7F3796DF15}"/>
              </a:ext>
            </a:extLst>
          </p:cNvPr>
          <p:cNvCxnSpPr/>
          <p:nvPr/>
        </p:nvCxnSpPr>
        <p:spPr>
          <a:xfrm flipV="1">
            <a:off x="2605490" y="5888025"/>
            <a:ext cx="1286125" cy="29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46339C93-51D1-E042-8694-87494CDA27FD}"/>
              </a:ext>
            </a:extLst>
          </p:cNvPr>
          <p:cNvCxnSpPr/>
          <p:nvPr/>
        </p:nvCxnSpPr>
        <p:spPr>
          <a:xfrm flipV="1">
            <a:off x="2605490" y="3277624"/>
            <a:ext cx="588773" cy="90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28">
            <a:extLst>
              <a:ext uri="{FF2B5EF4-FFF2-40B4-BE49-F238E27FC236}">
                <a16:creationId xmlns:a16="http://schemas.microsoft.com/office/drawing/2014/main" id="{61104980-699A-5744-ADC2-B87D895C83EE}"/>
              </a:ext>
            </a:extLst>
          </p:cNvPr>
          <p:cNvCxnSpPr/>
          <p:nvPr/>
        </p:nvCxnSpPr>
        <p:spPr>
          <a:xfrm>
            <a:off x="2611736" y="4773950"/>
            <a:ext cx="639939" cy="18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38">
            <a:extLst>
              <a:ext uri="{FF2B5EF4-FFF2-40B4-BE49-F238E27FC236}">
                <a16:creationId xmlns:a16="http://schemas.microsoft.com/office/drawing/2014/main" id="{F1A0128D-D137-1346-AC8D-9CC6E94A5F86}"/>
              </a:ext>
            </a:extLst>
          </p:cNvPr>
          <p:cNvCxnSpPr/>
          <p:nvPr/>
        </p:nvCxnSpPr>
        <p:spPr>
          <a:xfrm>
            <a:off x="3126624" y="3271641"/>
            <a:ext cx="1926" cy="1502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74838-4A50-404A-8FA3-D6FB81F60139}"/>
              </a:ext>
            </a:extLst>
          </p:cNvPr>
          <p:cNvSpPr txBox="1"/>
          <p:nvPr/>
        </p:nvSpPr>
        <p:spPr>
          <a:xfrm>
            <a:off x="2592445" y="3808451"/>
            <a:ext cx="86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g</a:t>
            </a:r>
            <a:r>
              <a:rPr lang="zh-CN" altLang="en-US" sz="1400" b="1" dirty="0"/>
              <a:t>写入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E3E0EB-4DE9-FC47-A0C3-351B2112BAFC}"/>
              </a:ext>
            </a:extLst>
          </p:cNvPr>
          <p:cNvSpPr txBox="1"/>
          <p:nvPr/>
        </p:nvSpPr>
        <p:spPr>
          <a:xfrm>
            <a:off x="2568181" y="5188222"/>
            <a:ext cx="86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</a:t>
            </a:r>
            <a:r>
              <a:rPr lang="zh-CN" altLang="en-US" sz="1400" b="1" dirty="0"/>
              <a:t>写入</a:t>
            </a:r>
          </a:p>
        </p:txBody>
      </p:sp>
      <p:cxnSp>
        <p:nvCxnSpPr>
          <p:cNvPr id="16" name="直接箭头连接符 43">
            <a:extLst>
              <a:ext uri="{FF2B5EF4-FFF2-40B4-BE49-F238E27FC236}">
                <a16:creationId xmlns:a16="http://schemas.microsoft.com/office/drawing/2014/main" id="{DA5D5F2A-9EF2-854C-A3EA-5F0C85D025AC}"/>
              </a:ext>
            </a:extLst>
          </p:cNvPr>
          <p:cNvCxnSpPr/>
          <p:nvPr/>
        </p:nvCxnSpPr>
        <p:spPr>
          <a:xfrm flipH="1">
            <a:off x="3127760" y="4767062"/>
            <a:ext cx="1065" cy="1120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">
            <a:extLst>
              <a:ext uri="{FF2B5EF4-FFF2-40B4-BE49-F238E27FC236}">
                <a16:creationId xmlns:a16="http://schemas.microsoft.com/office/drawing/2014/main" id="{45D44C1E-C045-4047-85D4-C46596F82DCD}"/>
              </a:ext>
            </a:extLst>
          </p:cNvPr>
          <p:cNvCxnSpPr/>
          <p:nvPr/>
        </p:nvCxnSpPr>
        <p:spPr>
          <a:xfrm flipH="1">
            <a:off x="3843002" y="2910675"/>
            <a:ext cx="4399" cy="149253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2C025-7E54-F442-8090-D930249678C3}"/>
              </a:ext>
            </a:extLst>
          </p:cNvPr>
          <p:cNvSpPr txBox="1"/>
          <p:nvPr/>
        </p:nvSpPr>
        <p:spPr>
          <a:xfrm>
            <a:off x="3315881" y="4901239"/>
            <a:ext cx="115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f</a:t>
            </a:r>
            <a:r>
              <a:rPr lang="zh-CN" altLang="en-US" sz="1400" b="1" dirty="0"/>
              <a:t>的活动记录</a:t>
            </a:r>
          </a:p>
        </p:txBody>
      </p:sp>
      <p:cxnSp>
        <p:nvCxnSpPr>
          <p:cNvPr id="19" name="直接箭头连接符 47">
            <a:extLst>
              <a:ext uri="{FF2B5EF4-FFF2-40B4-BE49-F238E27FC236}">
                <a16:creationId xmlns:a16="http://schemas.microsoft.com/office/drawing/2014/main" id="{DA0769CC-B36D-E440-AE69-458E6E7C8092}"/>
              </a:ext>
            </a:extLst>
          </p:cNvPr>
          <p:cNvCxnSpPr/>
          <p:nvPr/>
        </p:nvCxnSpPr>
        <p:spPr>
          <a:xfrm>
            <a:off x="3847404" y="4387153"/>
            <a:ext cx="9249" cy="15113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60">
            <a:extLst>
              <a:ext uri="{FF2B5EF4-FFF2-40B4-BE49-F238E27FC236}">
                <a16:creationId xmlns:a16="http://schemas.microsoft.com/office/drawing/2014/main" id="{5ECDEA56-A805-144D-9E8E-E5FC4E5A6256}"/>
              </a:ext>
            </a:extLst>
          </p:cNvPr>
          <p:cNvCxnSpPr/>
          <p:nvPr/>
        </p:nvCxnSpPr>
        <p:spPr>
          <a:xfrm>
            <a:off x="3674633" y="2911992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61">
            <a:extLst>
              <a:ext uri="{FF2B5EF4-FFF2-40B4-BE49-F238E27FC236}">
                <a16:creationId xmlns:a16="http://schemas.microsoft.com/office/drawing/2014/main" id="{31EC301A-9040-174F-B407-9778709AF163}"/>
              </a:ext>
            </a:extLst>
          </p:cNvPr>
          <p:cNvCxnSpPr/>
          <p:nvPr/>
        </p:nvCxnSpPr>
        <p:spPr>
          <a:xfrm>
            <a:off x="2965306" y="3274714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3">
            <a:extLst>
              <a:ext uri="{FF2B5EF4-FFF2-40B4-BE49-F238E27FC236}">
                <a16:creationId xmlns:a16="http://schemas.microsoft.com/office/drawing/2014/main" id="{83002CAF-2017-B149-8CE3-FA7D33DCB2B0}"/>
              </a:ext>
            </a:extLst>
          </p:cNvPr>
          <p:cNvCxnSpPr/>
          <p:nvPr/>
        </p:nvCxnSpPr>
        <p:spPr>
          <a:xfrm>
            <a:off x="2955779" y="5888025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5">
            <a:extLst>
              <a:ext uri="{FF2B5EF4-FFF2-40B4-BE49-F238E27FC236}">
                <a16:creationId xmlns:a16="http://schemas.microsoft.com/office/drawing/2014/main" id="{C2AAE020-4403-0141-A5B0-0701750759E0}"/>
              </a:ext>
            </a:extLst>
          </p:cNvPr>
          <p:cNvCxnSpPr/>
          <p:nvPr/>
        </p:nvCxnSpPr>
        <p:spPr>
          <a:xfrm>
            <a:off x="2965306" y="4773950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6">
            <a:extLst>
              <a:ext uri="{FF2B5EF4-FFF2-40B4-BE49-F238E27FC236}">
                <a16:creationId xmlns:a16="http://schemas.microsoft.com/office/drawing/2014/main" id="{1B511877-B60F-F14A-81AE-B9C509C0718C}"/>
              </a:ext>
            </a:extLst>
          </p:cNvPr>
          <p:cNvCxnSpPr/>
          <p:nvPr/>
        </p:nvCxnSpPr>
        <p:spPr>
          <a:xfrm>
            <a:off x="3674633" y="5892751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73">
            <a:extLst>
              <a:ext uri="{FF2B5EF4-FFF2-40B4-BE49-F238E27FC236}">
                <a16:creationId xmlns:a16="http://schemas.microsoft.com/office/drawing/2014/main" id="{AD264E48-164F-6548-A440-FAE9F6CADA3B}"/>
              </a:ext>
            </a:extLst>
          </p:cNvPr>
          <p:cNvCxnSpPr/>
          <p:nvPr/>
        </p:nvCxnSpPr>
        <p:spPr>
          <a:xfrm>
            <a:off x="3674633" y="4396324"/>
            <a:ext cx="345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AB4034A-C834-C94E-8474-8E7CD23D2265}"/>
              </a:ext>
            </a:extLst>
          </p:cNvPr>
          <p:cNvSpPr txBox="1"/>
          <p:nvPr/>
        </p:nvSpPr>
        <p:spPr>
          <a:xfrm>
            <a:off x="3291279" y="5171975"/>
            <a:ext cx="125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f</a:t>
            </a:r>
            <a:r>
              <a:rPr lang="zh-CN" altLang="en-US" sz="1400" b="1" dirty="0"/>
              <a:t>创造的空间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FD4D817-53E6-E742-B49B-D72BF3975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12" y="4588220"/>
            <a:ext cx="4110950" cy="89153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DB6AE46-E73A-3144-B031-33F279C89DB7}"/>
              </a:ext>
            </a:extLst>
          </p:cNvPr>
          <p:cNvSpPr txBox="1"/>
          <p:nvPr/>
        </p:nvSpPr>
        <p:spPr>
          <a:xfrm>
            <a:off x="7236296" y="359450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</a:rPr>
              <a:t>书</a:t>
            </a:r>
            <a:r>
              <a:rPr kumimoji="1" lang="en-US" altLang="zh-CN" sz="1600" dirty="0">
                <a:solidFill>
                  <a:srgbClr val="FF0000"/>
                </a:solidFill>
              </a:rPr>
              <a:t>P264</a:t>
            </a:r>
            <a:r>
              <a:rPr kumimoji="1" lang="zh-CN" altLang="en-US" sz="1600" dirty="0">
                <a:solidFill>
                  <a:srgbClr val="FF0000"/>
                </a:solidFill>
              </a:rPr>
              <a:t>，职责分配</a:t>
            </a:r>
          </a:p>
        </p:txBody>
      </p:sp>
    </p:spTree>
    <p:extLst>
      <p:ext uri="{BB962C8B-B14F-4D97-AF65-F5344CB8AC3E}">
        <p14:creationId xmlns:p14="http://schemas.microsoft.com/office/powerpoint/2010/main" val="355497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A71E00-9AA7-5B4A-890D-8A6C8389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4" y="1340768"/>
            <a:ext cx="8147191" cy="12961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EEF4FB-FF13-DD40-BA3A-33673E4F9DAA}"/>
              </a:ext>
            </a:extLst>
          </p:cNvPr>
          <p:cNvSpPr txBox="1"/>
          <p:nvPr/>
        </p:nvSpPr>
        <p:spPr>
          <a:xfrm>
            <a:off x="932451" y="2971470"/>
            <a:ext cx="6480720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引用传递，就是传递地址，调用</a:t>
            </a:r>
            <a:r>
              <a:rPr kumimoji="1" lang="en-US" altLang="zh-CN" dirty="0">
                <a:latin typeface="+mn-ea"/>
              </a:rPr>
              <a:t>f(a, a)</a:t>
            </a:r>
            <a:r>
              <a:rPr kumimoji="1" lang="zh-CN" altLang="en-US" dirty="0">
                <a:latin typeface="+mn-ea"/>
              </a:rPr>
              <a:t>会改变地址上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的值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x = x+1, </a:t>
            </a:r>
            <a:r>
              <a:rPr kumimoji="1" lang="zh-CN" altLang="en-US" dirty="0">
                <a:latin typeface="+mn-ea"/>
              </a:rPr>
              <a:t>会把</a:t>
            </a:r>
            <a:r>
              <a:rPr kumimoji="1" lang="en-US" altLang="zh-CN" dirty="0">
                <a:latin typeface="+mn-ea"/>
              </a:rPr>
              <a:t>x</a:t>
            </a:r>
            <a:r>
              <a:rPr kumimoji="1" lang="zh-CN" altLang="en-US" dirty="0">
                <a:latin typeface="+mn-ea"/>
              </a:rPr>
              <a:t>地址上的值改为</a:t>
            </a:r>
            <a:r>
              <a:rPr kumimoji="1" lang="en-US" altLang="zh-CN" dirty="0">
                <a:latin typeface="+mn-ea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y = y+2, </a:t>
            </a:r>
            <a:r>
              <a:rPr kumimoji="1" lang="zh-CN" altLang="en-US" dirty="0">
                <a:latin typeface="+mn-ea"/>
              </a:rPr>
              <a:t>会把</a:t>
            </a:r>
            <a:r>
              <a:rPr kumimoji="1" lang="en-US" altLang="zh-CN" dirty="0">
                <a:latin typeface="+mn-ea"/>
              </a:rPr>
              <a:t>y</a:t>
            </a:r>
            <a:r>
              <a:rPr kumimoji="1" lang="zh-CN" altLang="en-US" dirty="0">
                <a:latin typeface="+mn-ea"/>
              </a:rPr>
              <a:t>地址上的值改为</a:t>
            </a:r>
            <a:r>
              <a:rPr kumimoji="1" lang="en-US" altLang="zh-CN" dirty="0">
                <a:latin typeface="+mn-ea"/>
              </a:rPr>
              <a:t>6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return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x+y</a:t>
            </a:r>
            <a:r>
              <a:rPr kumimoji="1" lang="zh-CN" altLang="en-US" dirty="0">
                <a:latin typeface="+mn-ea"/>
              </a:rPr>
              <a:t>，返回值是</a:t>
            </a:r>
            <a:r>
              <a:rPr kumimoji="1" lang="en-US" altLang="zh-CN" dirty="0">
                <a:latin typeface="+mn-ea"/>
              </a:rPr>
              <a:t>x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y</a:t>
            </a:r>
            <a:r>
              <a:rPr kumimoji="1" lang="zh-CN" altLang="en-US" dirty="0">
                <a:latin typeface="+mn-ea"/>
              </a:rPr>
              <a:t>地址上的值求和，即</a:t>
            </a:r>
            <a:r>
              <a:rPr kumimoji="1" lang="en-US" altLang="zh-CN" dirty="0">
                <a:latin typeface="+mn-ea"/>
              </a:rPr>
              <a:t>12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699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C38FB-ABB9-054F-AC7E-5C276AFA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346"/>
            <a:ext cx="8944152" cy="5760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CBCD09-529B-D747-A2BA-F83A95DC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7" y="1949538"/>
            <a:ext cx="3632756" cy="464891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0F5EE6-F898-B243-B621-FCF802B3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29" y="1985524"/>
            <a:ext cx="3517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15828"/>
            <a:ext cx="8280919" cy="545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12AD44-BB6F-994C-BECE-CCF76883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F3045D-B7E5-CC46-800F-F7740D58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921" y="1979932"/>
            <a:ext cx="3521191" cy="43204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12F45E5-E420-0F46-8094-EC8AE5B3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712" y="2195956"/>
            <a:ext cx="18164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D4F01AC-C005-DF45-92D6-1B1EB16F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42" y="2457699"/>
            <a:ext cx="2835281" cy="34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课后作业三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(Sec7)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15828"/>
            <a:ext cx="8280919" cy="545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B3C07A-93D7-0F4D-86A8-1300147D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353CD-171E-A847-8EFF-EDAECF7B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2064121"/>
            <a:ext cx="3672408" cy="5007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86AAD1-76C3-A14C-9B25-1ECA9962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81" y="2634265"/>
            <a:ext cx="2563000" cy="30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0632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4657</TotalTime>
  <Words>711</Words>
  <Application>Microsoft Macintosh PowerPoint</Application>
  <PresentationFormat>全屏显示(4:3)</PresentationFormat>
  <Paragraphs>158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FangSong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编译原理习题课（二）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课后作业三 (Sec7)</vt:lpstr>
      <vt:lpstr>运行时刻（Python）</vt:lpstr>
      <vt:lpstr>运行时刻（C）</vt:lpstr>
      <vt:lpstr>课后作业四 (Sec8)</vt:lpstr>
      <vt:lpstr>课后作业四 (Sec8)</vt:lpstr>
      <vt:lpstr>课后作业四 (Sec8)</vt:lpstr>
      <vt:lpstr>课后作业四 (Sec8)</vt:lpstr>
      <vt:lpstr>课后作业四 (Sec8)</vt:lpstr>
      <vt:lpstr>课后作业四 (Sec8)</vt:lpstr>
      <vt:lpstr>课后作业四 (Sec8)</vt:lpstr>
      <vt:lpstr>课后作业四 (Sec8)</vt:lpstr>
      <vt:lpstr>课后作业四 (Sec8)</vt:lpstr>
      <vt:lpstr>随堂测试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Microsoft Office User</cp:lastModifiedBy>
  <cp:revision>112</cp:revision>
  <cp:lastPrinted>2021-11-22T12:38:38Z</cp:lastPrinted>
  <dcterms:created xsi:type="dcterms:W3CDTF">2012-01-30T08:28:12Z</dcterms:created>
  <dcterms:modified xsi:type="dcterms:W3CDTF">2021-11-23T00:49:19Z</dcterms:modified>
</cp:coreProperties>
</file>