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349" r:id="rId4"/>
    <p:sldId id="334" r:id="rId5"/>
    <p:sldId id="351" r:id="rId6"/>
    <p:sldId id="350" r:id="rId7"/>
    <p:sldId id="353" r:id="rId8"/>
    <p:sldId id="348" r:id="rId9"/>
    <p:sldId id="335" r:id="rId10"/>
    <p:sldId id="354" r:id="rId11"/>
    <p:sldId id="355" r:id="rId12"/>
    <p:sldId id="336" r:id="rId13"/>
    <p:sldId id="356" r:id="rId14"/>
    <p:sldId id="347" r:id="rId15"/>
    <p:sldId id="346" r:id="rId16"/>
    <p:sldId id="357" r:id="rId17"/>
    <p:sldId id="338" r:id="rId18"/>
    <p:sldId id="344" r:id="rId19"/>
    <p:sldId id="358" r:id="rId20"/>
    <p:sldId id="345" r:id="rId21"/>
    <p:sldId id="360" r:id="rId22"/>
    <p:sldId id="359" r:id="rId23"/>
  </p:sldIdLst>
  <p:sldSz cx="9144000" cy="6858000" type="screen4x3"/>
  <p:notesSz cx="7099300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 autoAdjust="0"/>
    <p:restoredTop sz="94766"/>
  </p:normalViewPr>
  <p:slideViewPr>
    <p:cSldViewPr>
      <p:cViewPr varScale="1">
        <p:scale>
          <a:sx n="120" d="100"/>
          <a:sy n="120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934-392B-4F4B-A054-A1ED76650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9604-DE0C-CA46-8962-A25BD32DE4E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</a:fld>
            <a:endParaRPr lang="zh-CN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5013176"/>
            <a:ext cx="4536703" cy="936104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      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刘頔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dliu@smail.nju.edu.cn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编译原理习题课（三）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回顾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484784"/>
            <a:ext cx="8006937" cy="37564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39753" y="52511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三种数据流方程的总结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4127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3. 对图9-10中的流图，计算下列值：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（1）每个基本块的gen和kill集合。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（2）每个基本块的IN和OUT集合。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83" y="2405309"/>
            <a:ext cx="3555208" cy="3578558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44008" y="4093719"/>
          <a:ext cx="2808312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/>
                <a:gridCol w="936104"/>
                <a:gridCol w="1224136"/>
              </a:tblGrid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d3, d4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d6, d7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d5,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d2, d7,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d2, d8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93" y="2420888"/>
            <a:ext cx="4916658" cy="14664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4127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3. 对图9-10中的流图，计算下列值：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（1）每个基本块的gen和kill集合。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（2）每个基本块的IN和OUT集合。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2445" y="-3002"/>
            <a:ext cx="3501555" cy="352455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669493" y="3933056"/>
          <a:ext cx="2808312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/>
                <a:gridCol w="936104"/>
                <a:gridCol w="1224136"/>
              </a:tblGrid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kill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d3, d4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d6, d7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d5,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d2, d7,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d2, d8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12976"/>
            <a:ext cx="4509310" cy="26264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4127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3. 对图9-10中的流图，计算下列值：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（1）每个基本块的gen和kill集合。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（2）每个基本块的IN和OUT集合。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176" y="-1"/>
            <a:ext cx="2987824" cy="300744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28419" y="4739234"/>
          <a:ext cx="7056784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0848"/>
                <a:gridCol w="1105474"/>
                <a:gridCol w="1224136"/>
                <a:gridCol w="1224136"/>
                <a:gridCol w="1228054"/>
                <a:gridCol w="1224136"/>
              </a:tblGrid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00000000000</a:t>
                      </a:r>
                      <a:endParaRPr lang="zh-CN" alt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11110001100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11110111100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11101011100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11100110000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11101011100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11100111000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11101011100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00101000111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00101000111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41884" y="2354434"/>
          <a:ext cx="2808312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/>
                <a:gridCol w="936104"/>
                <a:gridCol w="1224136"/>
              </a:tblGrid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kill</a:t>
                      </a:r>
                      <a:endParaRPr lang="en-US" alt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d3, d4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d6, d7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d5,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d2, d7,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d2, d8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364003"/>
            <a:ext cx="3299528" cy="13460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88" y="4057280"/>
            <a:ext cx="7598904" cy="65470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88132" y="6398546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第三轮迭代的结果与第二轮相同，因此第二轮迭代后算法终止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931" y="1277069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4. 对图9-10的流图，计算活跃变量分析中的def、use、IN和OUT集合。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5" y="2066238"/>
            <a:ext cx="3290756" cy="33123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61" y="1749525"/>
            <a:ext cx="5350204" cy="11369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4365104"/>
            <a:ext cx="3515329" cy="15947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989647"/>
            <a:ext cx="5110131" cy="11542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931" y="1277069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4. 对图9-10的流图，计算活跃变量分析中的def、use、IN和OUT集合。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13" y="1681327"/>
            <a:ext cx="2684894" cy="27025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2453" y="4515184"/>
          <a:ext cx="6567590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54"/>
                <a:gridCol w="742347"/>
                <a:gridCol w="743221"/>
                <a:gridCol w="866363"/>
                <a:gridCol w="866363"/>
                <a:gridCol w="871603"/>
                <a:gridCol w="867236"/>
                <a:gridCol w="871603"/>
              </a:tblGrid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i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c,d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2900017"/>
            <a:ext cx="3064080" cy="13900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841294"/>
            <a:ext cx="3960440" cy="8945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06440" y="4158141"/>
            <a:ext cx="2865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迭代开始：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IN[B6]</a:t>
            </a:r>
            <a:r>
              <a:rPr lang="en-US" altLang="zh-CN" sz="1400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-{a})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（1）计算支配关系。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（2）寻找每个结点的直接支配结点。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（3）构造支配结点树。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（4）找出该流图的一个深度优先排序。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（5）指明</a:t>
            </a:r>
            <a:r>
              <a:rPr lang="en-US" altLang="zh-CN" dirty="0">
                <a:latin typeface="+mn-ea"/>
              </a:rPr>
              <a:t>(4)</a:t>
            </a:r>
            <a:r>
              <a:rPr lang="zh-CN" altLang="en-US" dirty="0">
                <a:latin typeface="+mn-ea"/>
              </a:rPr>
              <a:t>中的前进、后退和交叉边以及树的边。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（6）这个流图是可规约的吗？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（7）计算这个流图的深度。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（8）找出这个流图的自然循环。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1065" y="1844824"/>
            <a:ext cx="3312368" cy="33341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53285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（1）计算支配关系。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（2）寻找每个结点的直接支配结点。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（3）构造支配结点树。</a:t>
            </a:r>
            <a:endParaRPr lang="en-US" altLang="zh-CN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466" y="1884599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D(B1)={B1}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D(B2)={B1, B2}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D(B3)={B1, B2, B3}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D(B4)={B1, B2, B3, B4}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D(B5)={B1, B2, B3, B5}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D(B6)={B1, B2, B3, B5, B6}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0466" y="389170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B1: </a:t>
            </a:r>
            <a:r>
              <a:rPr lang="zh-CN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无</a:t>
            </a:r>
            <a:r>
              <a:rPr lang="en-US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  B2: B1   B3: B2  </a:t>
            </a:r>
            <a:endParaRPr lang="en-US" altLang="zh-CN" sz="1600" kern="100" dirty="0">
              <a:solidFill>
                <a:srgbClr val="0070C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B4: B3   B5: B3   B6: B5</a:t>
            </a:r>
            <a:endParaRPr lang="zh-CN" altLang="zh-CN" sz="1600" kern="100" dirty="0">
              <a:solidFill>
                <a:srgbClr val="0070C0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658617" y="4054821"/>
            <a:ext cx="802429" cy="1982604"/>
            <a:chOff x="3541018" y="1848031"/>
            <a:chExt cx="1004695" cy="2482352"/>
          </a:xfrm>
        </p:grpSpPr>
        <p:sp>
          <p:nvSpPr>
            <p:cNvPr id="8" name="椭圆 7"/>
            <p:cNvSpPr/>
            <p:nvPr/>
          </p:nvSpPr>
          <p:spPr bwMode="auto">
            <a:xfrm>
              <a:off x="3903722" y="1848031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903722" y="2382768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903722" y="2920713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541018" y="3511885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257681" y="3497331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257681" y="4042351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" name="直接连接符 14"/>
            <p:cNvCxnSpPr>
              <a:stCxn id="8" idx="4"/>
              <a:endCxn id="9" idx="0"/>
            </p:cNvCxnSpPr>
            <p:nvPr/>
          </p:nvCxnSpPr>
          <p:spPr bwMode="auto">
            <a:xfrm>
              <a:off x="4047738" y="2136063"/>
              <a:ext cx="0" cy="24670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0"/>
              <a:endCxn id="9" idx="4"/>
            </p:cNvCxnSpPr>
            <p:nvPr/>
          </p:nvCxnSpPr>
          <p:spPr bwMode="auto">
            <a:xfrm flipV="1">
              <a:off x="4047738" y="2670800"/>
              <a:ext cx="0" cy="2499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4"/>
              <a:endCxn id="11" idx="0"/>
            </p:cNvCxnSpPr>
            <p:nvPr/>
          </p:nvCxnSpPr>
          <p:spPr bwMode="auto">
            <a:xfrm flipH="1">
              <a:off x="3685034" y="3208745"/>
              <a:ext cx="362704" cy="30314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4"/>
              <a:endCxn id="12" idx="0"/>
            </p:cNvCxnSpPr>
            <p:nvPr/>
          </p:nvCxnSpPr>
          <p:spPr bwMode="auto">
            <a:xfrm>
              <a:off x="4047738" y="3208745"/>
              <a:ext cx="353959" cy="2885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2" idx="4"/>
              <a:endCxn id="13" idx="0"/>
            </p:cNvCxnSpPr>
            <p:nvPr/>
          </p:nvCxnSpPr>
          <p:spPr bwMode="auto">
            <a:xfrm>
              <a:off x="4401697" y="3785363"/>
              <a:ext cx="0" cy="2569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1159" y="2291191"/>
            <a:ext cx="3504244" cy="35272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00" y="1517662"/>
            <a:ext cx="2590449" cy="6328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346" y="2807057"/>
            <a:ext cx="3765261" cy="616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（4）找出该流图的一个深度优先排序。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（5）指明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(4)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中的前进、后退和交叉边以及树的边。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（6）这个流图是可规约的吗？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（7）计算这个流图的深度。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（8）找出这个流图的自然循环。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6216" y="0"/>
            <a:ext cx="2638473" cy="26558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9" y="3578630"/>
            <a:ext cx="4318707" cy="157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429000"/>
            <a:ext cx="4151567" cy="18884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（4）找出该流图的一个深度优先排序。</a:t>
            </a:r>
            <a:endParaRPr lang="en-US" altLang="zh-CN" dirty="0">
              <a:latin typeface="+mn-ea"/>
            </a:endParaRPr>
          </a:p>
          <a:p>
            <a:r>
              <a:rPr lang="en-US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B1-B2-B3-B4-B5-B6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（5）指明</a:t>
            </a:r>
            <a:r>
              <a:rPr lang="en-US" altLang="zh-CN" dirty="0">
                <a:latin typeface="+mn-ea"/>
              </a:rPr>
              <a:t>(4)</a:t>
            </a:r>
            <a:r>
              <a:rPr lang="zh-CN" altLang="en-US" dirty="0">
                <a:latin typeface="+mn-ea"/>
              </a:rPr>
              <a:t>中的前进、后退和交叉边以及树的边。</a:t>
            </a:r>
            <a:endParaRPr lang="en-US" altLang="zh-CN" dirty="0">
              <a:latin typeface="+mn-ea"/>
            </a:endParaRPr>
          </a:p>
          <a:p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前进边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 B1-B2 B2-B3 B3-B4 B3-B5 B5-B6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后退边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 B4-B3 B5-B2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交叉边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</a:t>
            </a:r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无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树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(DFST)</a:t>
            </a:r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的边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所有前进边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（6）这个流图是可规约的吗？</a:t>
            </a:r>
            <a:endParaRPr lang="en-US" altLang="zh-CN" dirty="0">
              <a:latin typeface="+mn-ea"/>
            </a:endParaRPr>
          </a:p>
          <a:p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是可归约的，因为后退边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B4-B3, B5-B2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都是回边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19" y="1844824"/>
            <a:ext cx="3362293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回顾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340768"/>
            <a:ext cx="7506117" cy="28079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（4）找出该流图的一个深度优先排序。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（5）指明</a:t>
            </a:r>
            <a:r>
              <a:rPr lang="en-US" altLang="zh-CN" dirty="0">
                <a:latin typeface="+mn-ea"/>
              </a:rPr>
              <a:t>(4)</a:t>
            </a:r>
            <a:r>
              <a:rPr lang="zh-CN" altLang="en-US" dirty="0">
                <a:latin typeface="+mn-ea"/>
              </a:rPr>
              <a:t>中的前进、后退和交叉边以及树的边。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（6）这个流图是可规约的吗？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（7）计算这个流图的深度。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（8）找出这个流图的自然循环。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6216" y="0"/>
            <a:ext cx="2638473" cy="26558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43861"/>
            <a:ext cx="4248472" cy="23701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370580"/>
            <a:ext cx="4087165" cy="2343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（7）计算这个流图的深度。</a:t>
            </a:r>
            <a:endParaRPr lang="en-US" altLang="zh-CN" dirty="0">
              <a:latin typeface="+mn-ea"/>
            </a:endParaRPr>
          </a:p>
          <a:p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深度为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，存在无环路径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B4-B3-B5-B2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，其中有两条后退边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（8）找出这个流图的自然循环。</a:t>
            </a:r>
            <a:endParaRPr lang="en-US" altLang="zh-CN" dirty="0">
              <a:latin typeface="+mn-ea"/>
            </a:endParaRPr>
          </a:p>
          <a:p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对于回边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B4-B3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，自然循环为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{B4, B3}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对于回边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B5-B2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，自然循环为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{B2, B3, B4, B5}</a:t>
            </a:r>
            <a:endParaRPr lang="zh-CN" altLang="en-US" sz="16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860" y="1771871"/>
            <a:ext cx="3506308" cy="35293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340768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+mn-ea"/>
              </a:rPr>
              <a:t>对于图9-10中的流图:   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（1）找出流图中的循环。   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（2）B1中的语句(1)和(2)都是复制语句。其中a和b都被赋予了常量值。我们可以对a和b的哪些使用进行复制传播，并把对它们的使用替换为对一个常量的使用？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（3）对每个循环，找出所有的全局公共子表达式。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9157" y="2492896"/>
            <a:ext cx="3433831" cy="34563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433" y="2859176"/>
            <a:ext cx="4019049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语义不变的优化方法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公共子表达式消除（题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复制传播 （题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死代码消除（通常在复制传播优化后）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常量折叠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代码移动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归纳变量和强度消减 （题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1268760"/>
            <a:ext cx="24929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语义不变的优化方法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复制传播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死代码消除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80" y="2636912"/>
            <a:ext cx="6062086" cy="3266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268760"/>
            <a:ext cx="2582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语义不变的优化方法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公共子表达式消除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2304013"/>
            <a:ext cx="3528392" cy="3578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152" y="1336812"/>
            <a:ext cx="1873176" cy="40780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34" y="4365104"/>
            <a:ext cx="797818" cy="38491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08104" y="5424134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由于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j</a:t>
            </a:r>
            <a:r>
              <a:rPr lang="zh-CN" altLang="en-US" dirty="0">
                <a:latin typeface="+mn-ea"/>
              </a:rPr>
              <a:t>的值没变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无需重复计算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1268760"/>
            <a:ext cx="260840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语义不变的优化方法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归纳变量和强度消减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383" y="2348880"/>
            <a:ext cx="3161107" cy="35481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556792"/>
            <a:ext cx="3600400" cy="42421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60232" y="2780928"/>
            <a:ext cx="2376264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在原来的块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中，循环每执行一次都要进行一次乘法运算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t4=4*j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替换后只需在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中运行一次乘法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j=j-1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不能删除，因为后续会用到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5796136" y="3212976"/>
            <a:ext cx="864096" cy="43204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340768"/>
            <a:ext cx="51845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+mn-ea"/>
              </a:rPr>
              <a:t>对于图9-10中的流图:   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（1）找出流图中的循环。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B3-B4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   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B2-B3-B5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B2-B3-B4-B5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（2）B1中的语句(1)和(2)都是复制语句。其中a和b都被赋予了常量值。我们可以对a和b的哪些使用进行复制传播，并把对它们的使用替换为对一个常量的使用？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B2: 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(3)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c=1+b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      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(4)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d=c-1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B4: 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(6)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d=1+b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B5: 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(8)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b=1+b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      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(9)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e=c-1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（3）对每个循环，找出所有的全局公共子表达式。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B3-B4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无  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B2-B3-B5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1600" dirty="0" err="1">
                <a:solidFill>
                  <a:srgbClr val="0070C0"/>
                </a:solidFill>
                <a:latin typeface="+mn-ea"/>
              </a:rPr>
              <a:t>a+b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 c-a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B2-B3-B4-B5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：同上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6096" y="1628800"/>
            <a:ext cx="3433831" cy="34563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41277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2. 下图是用来计算两个向量A和B的点积的中间代码。尽你所能，通过下列方式优化这个代码：消除公共子表达式，对归纳变量进行强度消减，消除归纳变量。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2132856"/>
            <a:ext cx="1656184" cy="21791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7744" y="2206787"/>
            <a:ext cx="48013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消除公共子表达式：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删除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t3=</a:t>
            </a:r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*8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+mn-ea"/>
              </a:rPr>
              <a:t>t4=B[t3]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改为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t4=B[t1]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强度消减，消除归纳变量（乘法改为加法）：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把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t1=</a:t>
            </a:r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*8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插入到循环之前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把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t1=t1+8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插入到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if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语句之前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回顾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700808"/>
            <a:ext cx="8118648" cy="35387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79712" y="39330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可用表达式分析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55776" y="47472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活跃变量分析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a71876a-0ddb-4f6c-9c2f-43a143438545}"/>
</p:tagLst>
</file>

<file path=ppt/tags/tag2.xml><?xml version="1.0" encoding="utf-8"?>
<p:tagLst xmlns:p="http://schemas.openxmlformats.org/presentationml/2006/main">
  <p:tag name="KSO_WM_UNIT_TABLE_BEAUTIFY" val="smartTable{f4497c71-96c5-4495-bef7-f1a2866edf7d}"/>
</p:tagLst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0</TotalTime>
  <Words>3161</Words>
  <Application>WPS 演示</Application>
  <PresentationFormat>全屏显示(4:3)</PresentationFormat>
  <Paragraphs>530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仿宋</vt:lpstr>
      <vt:lpstr>Tw Cen MT</vt:lpstr>
      <vt:lpstr>微软雅黑</vt:lpstr>
      <vt:lpstr>Arial Unicode MS</vt:lpstr>
      <vt:lpstr>华文仿宋</vt:lpstr>
      <vt:lpstr>等线</vt:lpstr>
      <vt:lpstr>NJUPPTemplate</vt:lpstr>
      <vt:lpstr>编译原理习题课（三）</vt:lpstr>
      <vt:lpstr>回顾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  <vt:lpstr>回顾</vt:lpstr>
      <vt:lpstr>回顾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毛毛虫</cp:lastModifiedBy>
  <cp:revision>140</cp:revision>
  <cp:lastPrinted>2021-11-22T12:38:00Z</cp:lastPrinted>
  <dcterms:created xsi:type="dcterms:W3CDTF">2012-01-30T08:28:00Z</dcterms:created>
  <dcterms:modified xsi:type="dcterms:W3CDTF">2022-01-01T14:48:41Z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7A0E777079504ECDA7CCD6151A879465</vt:lpwstr>
  </property>
  <property fmtid="{D5CDD505-2E9C-101B-9397-08002B2CF9AE}" pid="3" name="KSOProductBuildVer">
    <vt:lpwstr>2052-11.1.0.11194</vt:lpwstr>
  </property>
</Properties>
</file>