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5"/>
  </p:notesMasterIdLst>
  <p:sldIdLst>
    <p:sldId id="256" r:id="rId2"/>
    <p:sldId id="340" r:id="rId3"/>
    <p:sldId id="342" r:id="rId4"/>
    <p:sldId id="339" r:id="rId5"/>
    <p:sldId id="392" r:id="rId6"/>
    <p:sldId id="343" r:id="rId7"/>
    <p:sldId id="359" r:id="rId8"/>
    <p:sldId id="366" r:id="rId9"/>
    <p:sldId id="367" r:id="rId10"/>
    <p:sldId id="369" r:id="rId11"/>
    <p:sldId id="368" r:id="rId12"/>
    <p:sldId id="370" r:id="rId13"/>
    <p:sldId id="371" r:id="rId14"/>
    <p:sldId id="396" r:id="rId15"/>
    <p:sldId id="393" r:id="rId16"/>
    <p:sldId id="373" r:id="rId17"/>
    <p:sldId id="374" r:id="rId18"/>
    <p:sldId id="372" r:id="rId19"/>
    <p:sldId id="394" r:id="rId20"/>
    <p:sldId id="395" r:id="rId21"/>
    <p:sldId id="365" r:id="rId22"/>
    <p:sldId id="382" r:id="rId23"/>
    <p:sldId id="378" r:id="rId24"/>
    <p:sldId id="379" r:id="rId25"/>
    <p:sldId id="397" r:id="rId26"/>
    <p:sldId id="380" r:id="rId27"/>
    <p:sldId id="381" r:id="rId28"/>
    <p:sldId id="345" r:id="rId29"/>
    <p:sldId id="357" r:id="rId30"/>
    <p:sldId id="346" r:id="rId31"/>
    <p:sldId id="390" r:id="rId32"/>
    <p:sldId id="398" r:id="rId33"/>
    <p:sldId id="347" r:id="rId34"/>
    <p:sldId id="383" r:id="rId35"/>
    <p:sldId id="399" r:id="rId36"/>
    <p:sldId id="400" r:id="rId37"/>
    <p:sldId id="384" r:id="rId38"/>
    <p:sldId id="385" r:id="rId39"/>
    <p:sldId id="401" r:id="rId40"/>
    <p:sldId id="402" r:id="rId41"/>
    <p:sldId id="403" r:id="rId42"/>
    <p:sldId id="404" r:id="rId43"/>
    <p:sldId id="356" r:id="rId44"/>
  </p:sldIdLst>
  <p:sldSz cx="9144000" cy="6858000" type="screen4x3"/>
  <p:notesSz cx="7099300"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78"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___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zh-CN" altLang="en-US" dirty="0" smtClean="0"/>
              <a:t>成绩分布图</a:t>
            </a:r>
            <a:endParaRPr lang="zh-CN" altLang="en-US" dirty="0"/>
          </a:p>
        </c:rich>
      </c:tx>
      <c:layout>
        <c:manualLayout>
          <c:xMode val="edge"/>
          <c:yMode val="edge"/>
          <c:x val="0.36534653426614566"/>
          <c:y val="2.6515456615931562E-2"/>
        </c:manualLayout>
      </c:layout>
      <c:overlay val="0"/>
    </c:title>
    <c:autoTitleDeleted val="0"/>
    <c:view3D>
      <c:rotX val="30"/>
      <c:rotY val="0"/>
      <c:rAngAx val="0"/>
      <c:perspective val="30"/>
    </c:view3D>
    <c:floor>
      <c:thickness val="0"/>
    </c:floor>
    <c:sideWall>
      <c:thickness val="0"/>
    </c:sideWall>
    <c:backWall>
      <c:thickness val="0"/>
    </c:backWall>
    <c:plotArea>
      <c:layout/>
      <c:pie3DChart>
        <c:varyColors val="1"/>
        <c:ser>
          <c:idx val="0"/>
          <c:order val="0"/>
          <c:tx>
            <c:strRef>
              <c:f>Sheet1!$B$1</c:f>
              <c:strCache>
                <c:ptCount val="1"/>
                <c:pt idx="0">
                  <c:v>销售额</c:v>
                </c:pt>
              </c:strCache>
            </c:strRef>
          </c:tx>
          <c:dPt>
            <c:idx val="0"/>
            <c:bubble3D val="0"/>
            <c:spPr>
              <a:solidFill>
                <a:srgbClr val="FF0000"/>
              </a:solidFill>
            </c:spPr>
          </c:dPt>
          <c:dPt>
            <c:idx val="1"/>
            <c:bubble3D val="0"/>
            <c:explosion val="2"/>
            <c:spPr>
              <a:solidFill>
                <a:srgbClr val="7030A0"/>
              </a:solidFill>
            </c:spPr>
          </c:dPt>
          <c:dPt>
            <c:idx val="2"/>
            <c:bubble3D val="0"/>
            <c:spPr>
              <a:solidFill>
                <a:srgbClr val="00B050"/>
              </a:solidFill>
            </c:spPr>
          </c:dPt>
          <c:dPt>
            <c:idx val="3"/>
            <c:bubble3D val="0"/>
            <c:spPr>
              <a:solidFill>
                <a:srgbClr val="0070C0"/>
              </a:solidFill>
            </c:spPr>
          </c:dPt>
          <c:dLbls>
            <c:dLbl>
              <c:idx val="0"/>
              <c:layout/>
              <c:showLegendKey val="0"/>
              <c:showVal val="1"/>
              <c:showCatName val="0"/>
              <c:showSerName val="0"/>
              <c:showPercent val="0"/>
              <c:showBubbleSize val="0"/>
            </c:dLbl>
            <c:dLbl>
              <c:idx val="1"/>
              <c:layout/>
              <c:showLegendKey val="0"/>
              <c:showVal val="1"/>
              <c:showCatName val="0"/>
              <c:showSerName val="0"/>
              <c:showPercent val="0"/>
              <c:showBubbleSize val="0"/>
            </c:dLbl>
            <c:dLbl>
              <c:idx val="2"/>
              <c:layout/>
              <c:showLegendKey val="0"/>
              <c:showVal val="1"/>
              <c:showCatName val="0"/>
              <c:showSerName val="0"/>
              <c:showPercent val="0"/>
              <c:showBubbleSize val="0"/>
            </c:dLbl>
            <c:dLbl>
              <c:idx val="3"/>
              <c:layout/>
              <c:showLegendKey val="0"/>
              <c:showVal val="1"/>
              <c:showCatName val="0"/>
              <c:showSerName val="0"/>
              <c:showPercent val="0"/>
              <c:showBubbleSize val="0"/>
            </c:dLbl>
            <c:txPr>
              <a:bodyPr/>
              <a:lstStyle/>
              <a:p>
                <a:pPr>
                  <a:defRPr>
                    <a:solidFill>
                      <a:schemeClr val="accent3"/>
                    </a:solidFill>
                  </a:defRPr>
                </a:pPr>
                <a:endParaRPr lang="zh-CN"/>
              </a:p>
            </c:txPr>
            <c:showLegendKey val="0"/>
            <c:showVal val="0"/>
            <c:showCatName val="0"/>
            <c:showSerName val="0"/>
            <c:showPercent val="0"/>
            <c:showBubbleSize val="0"/>
          </c:dLbls>
          <c:cat>
            <c:strRef>
              <c:f>Sheet1!$A$2:$A$5</c:f>
              <c:strCache>
                <c:ptCount val="4"/>
                <c:pt idx="0">
                  <c:v>A+</c:v>
                </c:pt>
                <c:pt idx="1">
                  <c:v>A</c:v>
                </c:pt>
                <c:pt idx="2">
                  <c:v>B</c:v>
                </c:pt>
                <c:pt idx="3">
                  <c:v>C</c:v>
                </c:pt>
              </c:strCache>
            </c:strRef>
          </c:cat>
          <c:val>
            <c:numRef>
              <c:f>Sheet1!$B$2:$B$5</c:f>
              <c:numCache>
                <c:formatCode>General</c:formatCode>
                <c:ptCount val="4"/>
                <c:pt idx="0">
                  <c:v>10</c:v>
                </c:pt>
                <c:pt idx="1">
                  <c:v>6</c:v>
                </c:pt>
                <c:pt idx="2">
                  <c:v>17</c:v>
                </c:pt>
                <c:pt idx="3">
                  <c:v>10</c:v>
                </c:pt>
              </c:numCache>
            </c:numRef>
          </c:val>
        </c:ser>
        <c:dLbls>
          <c:showLegendKey val="0"/>
          <c:showVal val="0"/>
          <c:showCatName val="0"/>
          <c:showSerName val="0"/>
          <c:showPercent val="0"/>
          <c:showBubbleSize val="0"/>
          <c:showLeaderLines val="1"/>
        </c:dLbls>
      </c:pie3DChart>
    </c:plotArea>
    <c:legend>
      <c:legendPos val="r"/>
      <c:layout>
        <c:manualLayout>
          <c:xMode val="edge"/>
          <c:yMode val="edge"/>
          <c:x val="0.7520812537877436"/>
          <c:y val="0.32849522411901066"/>
          <c:w val="0.13934398061232367"/>
          <c:h val="0.57119174258415728"/>
        </c:manualLayout>
      </c:layout>
      <c:overlay val="0"/>
    </c:legend>
    <c:plotVisOnly val="1"/>
    <c:dispBlanksAs val="gap"/>
    <c:showDLblsOverMax val="0"/>
  </c:chart>
  <c:txPr>
    <a:bodyPr/>
    <a:lstStyle/>
    <a:p>
      <a:pPr>
        <a:defRPr sz="1800"/>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a:lstStyle/>
          <a:p>
            <a:pPr>
              <a:defRPr/>
            </a:pPr>
            <a:r>
              <a:rPr lang="zh-CN"/>
              <a:t>成绩分布图</a:t>
            </a:r>
          </a:p>
        </c:rich>
      </c:tx>
      <c:layout>
        <c:manualLayout>
          <c:xMode val="edge"/>
          <c:yMode val="edge"/>
          <c:x val="0.36534653426614566"/>
          <c:y val="2.6515456615931562E-2"/>
        </c:manualLayout>
      </c:layout>
      <c:overlay val="0"/>
    </c:title>
    <c:autoTitleDeleted val="0"/>
    <c:plotArea>
      <c:layout>
        <c:manualLayout>
          <c:layoutTarget val="inner"/>
          <c:xMode val="edge"/>
          <c:yMode val="edge"/>
          <c:x val="6.4423397400288851E-2"/>
          <c:y val="0.19158143308150946"/>
          <c:w val="0.91776469281190975"/>
          <c:h val="0.74028348701996072"/>
        </c:manualLayout>
      </c:layout>
      <c:lineChart>
        <c:grouping val="stacked"/>
        <c:varyColors val="0"/>
        <c:ser>
          <c:idx val="0"/>
          <c:order val="0"/>
          <c:tx>
            <c:strRef>
              <c:f>Sheet1!$B$1</c:f>
              <c:strCache>
                <c:ptCount val="1"/>
                <c:pt idx="0">
                  <c:v>成绩</c:v>
                </c:pt>
              </c:strCache>
            </c:strRef>
          </c:tx>
          <c:dPt>
            <c:idx val="0"/>
            <c:bubble3D val="0"/>
          </c:dPt>
          <c:dPt>
            <c:idx val="1"/>
            <c:bubble3D val="0"/>
            <c:explosion val="2"/>
          </c:dPt>
          <c:dPt>
            <c:idx val="2"/>
            <c:bubble3D val="0"/>
          </c:dPt>
          <c:dPt>
            <c:idx val="3"/>
            <c:bubble3D val="0"/>
          </c:dPt>
          <c:cat>
            <c:numRef>
              <c:f>Sheet1!$A$2:$A$44</c:f>
              <c:numCache>
                <c:formatCode>General</c:formatCode>
                <c:ptCount val="43"/>
              </c:numCache>
            </c:numRef>
          </c:cat>
          <c:val>
            <c:numRef>
              <c:f>Sheet1!$B$2:$B$44</c:f>
              <c:numCache>
                <c:formatCode>General</c:formatCode>
                <c:ptCount val="43"/>
                <c:pt idx="0">
                  <c:v>10</c:v>
                </c:pt>
                <c:pt idx="1">
                  <c:v>10</c:v>
                </c:pt>
                <c:pt idx="2">
                  <c:v>10</c:v>
                </c:pt>
                <c:pt idx="3">
                  <c:v>10</c:v>
                </c:pt>
                <c:pt idx="4">
                  <c:v>10</c:v>
                </c:pt>
                <c:pt idx="5">
                  <c:v>10</c:v>
                </c:pt>
                <c:pt idx="6">
                  <c:v>9.9</c:v>
                </c:pt>
                <c:pt idx="7">
                  <c:v>9.9</c:v>
                </c:pt>
                <c:pt idx="8">
                  <c:v>9.8000000000000007</c:v>
                </c:pt>
                <c:pt idx="9">
                  <c:v>9.6999999999999993</c:v>
                </c:pt>
                <c:pt idx="10">
                  <c:v>9.6999999999999993</c:v>
                </c:pt>
                <c:pt idx="11">
                  <c:v>9.5</c:v>
                </c:pt>
                <c:pt idx="12">
                  <c:v>9.5</c:v>
                </c:pt>
                <c:pt idx="13">
                  <c:v>9.4</c:v>
                </c:pt>
                <c:pt idx="14">
                  <c:v>9.1999999999999993</c:v>
                </c:pt>
                <c:pt idx="15">
                  <c:v>9.1999999999999993</c:v>
                </c:pt>
                <c:pt idx="16">
                  <c:v>8.6</c:v>
                </c:pt>
                <c:pt idx="17">
                  <c:v>8.3000000000000007</c:v>
                </c:pt>
                <c:pt idx="18">
                  <c:v>8.1999999999999993</c:v>
                </c:pt>
                <c:pt idx="19">
                  <c:v>8.1999999999999993</c:v>
                </c:pt>
                <c:pt idx="20">
                  <c:v>8.1</c:v>
                </c:pt>
                <c:pt idx="21">
                  <c:v>8</c:v>
                </c:pt>
                <c:pt idx="22">
                  <c:v>8</c:v>
                </c:pt>
                <c:pt idx="23">
                  <c:v>8</c:v>
                </c:pt>
                <c:pt idx="24">
                  <c:v>7.7</c:v>
                </c:pt>
                <c:pt idx="25">
                  <c:v>7.7</c:v>
                </c:pt>
                <c:pt idx="26">
                  <c:v>7.6</c:v>
                </c:pt>
                <c:pt idx="27">
                  <c:v>7.3</c:v>
                </c:pt>
                <c:pt idx="28">
                  <c:v>7.3</c:v>
                </c:pt>
                <c:pt idx="29">
                  <c:v>7.2</c:v>
                </c:pt>
                <c:pt idx="30">
                  <c:v>7.1</c:v>
                </c:pt>
                <c:pt idx="31">
                  <c:v>7</c:v>
                </c:pt>
                <c:pt idx="32">
                  <c:v>7</c:v>
                </c:pt>
                <c:pt idx="33">
                  <c:v>6.7</c:v>
                </c:pt>
                <c:pt idx="34">
                  <c:v>6.7</c:v>
                </c:pt>
                <c:pt idx="35">
                  <c:v>6.7</c:v>
                </c:pt>
                <c:pt idx="36">
                  <c:v>6.5</c:v>
                </c:pt>
                <c:pt idx="37">
                  <c:v>6.4</c:v>
                </c:pt>
                <c:pt idx="38">
                  <c:v>6.3</c:v>
                </c:pt>
                <c:pt idx="39">
                  <c:v>6</c:v>
                </c:pt>
                <c:pt idx="40">
                  <c:v>6</c:v>
                </c:pt>
                <c:pt idx="41">
                  <c:v>6</c:v>
                </c:pt>
                <c:pt idx="42">
                  <c:v>6</c:v>
                </c:pt>
              </c:numCache>
            </c:numRef>
          </c:val>
          <c:smooth val="0"/>
        </c:ser>
        <c:dLbls>
          <c:showLegendKey val="0"/>
          <c:showVal val="0"/>
          <c:showCatName val="0"/>
          <c:showSerName val="0"/>
          <c:showPercent val="0"/>
          <c:showBubbleSize val="0"/>
        </c:dLbls>
        <c:marker val="1"/>
        <c:smooth val="0"/>
        <c:axId val="137908736"/>
        <c:axId val="137828544"/>
      </c:lineChart>
      <c:catAx>
        <c:axId val="137908736"/>
        <c:scaling>
          <c:orientation val="minMax"/>
        </c:scaling>
        <c:delete val="0"/>
        <c:axPos val="b"/>
        <c:numFmt formatCode="General" sourceLinked="1"/>
        <c:majorTickMark val="out"/>
        <c:minorTickMark val="none"/>
        <c:tickLblPos val="nextTo"/>
        <c:crossAx val="137828544"/>
        <c:crosses val="autoZero"/>
        <c:auto val="1"/>
        <c:lblAlgn val="ctr"/>
        <c:lblOffset val="100"/>
        <c:noMultiLvlLbl val="0"/>
      </c:catAx>
      <c:valAx>
        <c:axId val="137828544"/>
        <c:scaling>
          <c:orientation val="minMax"/>
          <c:max val="11"/>
          <c:min val="5"/>
        </c:scaling>
        <c:delete val="0"/>
        <c:axPos val="l"/>
        <c:majorGridlines/>
        <c:numFmt formatCode="General" sourceLinked="1"/>
        <c:majorTickMark val="out"/>
        <c:minorTickMark val="none"/>
        <c:tickLblPos val="nextTo"/>
        <c:crossAx val="137908736"/>
        <c:crosses val="autoZero"/>
        <c:crossBetween val="between"/>
        <c:majorUnit val="1"/>
      </c:valAx>
    </c:plotArea>
    <c:plotVisOnly val="1"/>
    <c:dispBlanksAs val="gap"/>
    <c:showDLblsOverMax val="0"/>
  </c:chart>
  <c:txPr>
    <a:bodyPr/>
    <a:lstStyle/>
    <a:p>
      <a:pPr>
        <a:defRPr sz="1800"/>
      </a:pPr>
      <a:endParaRPr lang="zh-CN"/>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1138" y="0"/>
            <a:ext cx="3076575" cy="512763"/>
          </a:xfrm>
          <a:prstGeom prst="rect">
            <a:avLst/>
          </a:prstGeom>
        </p:spPr>
        <p:txBody>
          <a:bodyPr vert="horz" lIns="91440" tIns="45720" rIns="91440" bIns="45720" rtlCol="0"/>
          <a:lstStyle>
            <a:lvl1pPr algn="r">
              <a:defRPr sz="1200"/>
            </a:lvl1pPr>
          </a:lstStyle>
          <a:p>
            <a:fld id="{750E3B0E-EEF2-40F7-869D-B995969E7237}" type="datetimeFigureOut">
              <a:rPr lang="zh-CN" altLang="en-US" smtClean="0"/>
              <a:t>2021/12/20</a:t>
            </a:fld>
            <a:endParaRPr lang="zh-CN" altLang="en-US"/>
          </a:p>
        </p:txBody>
      </p:sp>
      <p:sp>
        <p:nvSpPr>
          <p:cNvPr id="4" name="幻灯片图像占位符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09613" y="4926013"/>
            <a:ext cx="5680075"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6575"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1138" y="9721850"/>
            <a:ext cx="3076575" cy="512763"/>
          </a:xfrm>
          <a:prstGeom prst="rect">
            <a:avLst/>
          </a:prstGeom>
        </p:spPr>
        <p:txBody>
          <a:bodyPr vert="horz" lIns="91440" tIns="45720" rIns="91440" bIns="45720" rtlCol="0" anchor="b"/>
          <a:lstStyle>
            <a:lvl1pPr algn="r">
              <a:defRPr sz="1200"/>
            </a:lvl1pPr>
          </a:lstStyle>
          <a:p>
            <a:fld id="{7173BC0F-8946-4C50-A19E-D4EF2BAD3787}" type="slidenum">
              <a:rPr lang="zh-CN" altLang="en-US" smtClean="0"/>
              <a:t>‹#›</a:t>
            </a:fld>
            <a:endParaRPr lang="zh-CN" altLang="en-US"/>
          </a:p>
        </p:txBody>
      </p:sp>
    </p:spTree>
    <p:extLst>
      <p:ext uri="{BB962C8B-B14F-4D97-AF65-F5344CB8AC3E}">
        <p14:creationId xmlns:p14="http://schemas.microsoft.com/office/powerpoint/2010/main" val="546385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7C149EB6-CE87-4BEA-A3E4-06FDE6261625}" type="slidenum">
              <a:rPr lang="zh-CN" altLang="en-US" smtClean="0"/>
              <a:t>43</a:t>
            </a:fld>
            <a:endParaRPr lang="zh-CN" altLang="en-US"/>
          </a:p>
        </p:txBody>
      </p:sp>
    </p:spTree>
    <p:extLst>
      <p:ext uri="{BB962C8B-B14F-4D97-AF65-F5344CB8AC3E}">
        <p14:creationId xmlns:p14="http://schemas.microsoft.com/office/powerpoint/2010/main" val="35713400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Oval 6"/>
          <p:cNvSpPr>
            <a:spLocks noChangeArrowheads="1"/>
          </p:cNvSpPr>
          <p:nvPr/>
        </p:nvSpPr>
        <p:spPr bwMode="auto">
          <a:xfrm>
            <a:off x="228600" y="1635125"/>
            <a:ext cx="2514600" cy="2514600"/>
          </a:xfrm>
          <a:prstGeom prst="ellipse">
            <a:avLst/>
          </a:prstGeom>
          <a:noFill/>
          <a:ln w="12700">
            <a:solidFill>
              <a:schemeClr val="accent1"/>
            </a:solidFill>
            <a:round/>
            <a:headEnd/>
            <a:tailEnd/>
          </a:ln>
          <a:effectLst/>
        </p:spPr>
        <p:txBody>
          <a:bodyPr wrap="none" anchor="ctr"/>
          <a:lstStyle/>
          <a:p>
            <a:pPr>
              <a:defRPr/>
            </a:pPr>
            <a:endParaRPr lang="zh-CN" altLang="zh-CN">
              <a:latin typeface="Arial" charset="0"/>
            </a:endParaRPr>
          </a:p>
        </p:txBody>
      </p:sp>
      <p:sp>
        <p:nvSpPr>
          <p:cNvPr id="5" name="Rectangle 7"/>
          <p:cNvSpPr>
            <a:spLocks noChangeArrowheads="1"/>
          </p:cNvSpPr>
          <p:nvPr/>
        </p:nvSpPr>
        <p:spPr bwMode="hidden">
          <a:xfrm>
            <a:off x="0" y="2397125"/>
            <a:ext cx="4724400" cy="1143000"/>
          </a:xfrm>
          <a:prstGeom prst="rect">
            <a:avLst/>
          </a:prstGeom>
          <a:solidFill>
            <a:schemeClr val="accent2"/>
          </a:solidFill>
          <a:ln w="9525">
            <a:noFill/>
            <a:miter lim="800000"/>
            <a:headEnd/>
            <a:tailEnd/>
          </a:ln>
          <a:effectLst/>
        </p:spPr>
        <p:txBody>
          <a:bodyPr wrap="none" anchor="ctr"/>
          <a:lstStyle/>
          <a:p>
            <a:pPr>
              <a:defRPr/>
            </a:pPr>
            <a:endParaRPr lang="zh-CN" altLang="zh-CN" sz="2400"/>
          </a:p>
        </p:txBody>
      </p:sp>
      <p:sp>
        <p:nvSpPr>
          <p:cNvPr id="6" name="Rectangle 8"/>
          <p:cNvSpPr>
            <a:spLocks noChangeArrowheads="1"/>
          </p:cNvSpPr>
          <p:nvPr/>
        </p:nvSpPr>
        <p:spPr bwMode="hidden">
          <a:xfrm>
            <a:off x="3962400" y="2397125"/>
            <a:ext cx="4724400" cy="1143000"/>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zh-CN" altLang="zh-CN" sz="2400"/>
          </a:p>
        </p:txBody>
      </p:sp>
      <p:pic>
        <p:nvPicPr>
          <p:cNvPr id="7"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8" y="6092825"/>
            <a:ext cx="9117012" cy="2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68413"/>
            <a:ext cx="9117013" cy="2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1" descr="校徽"/>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59788" y="6130925"/>
            <a:ext cx="612775"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descr="C:\Users\lchen\Desktop\NJU.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6988"/>
            <a:ext cx="9144000" cy="2168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9442" name="Rectangle 2"/>
          <p:cNvSpPr>
            <a:spLocks noGrp="1" noChangeArrowheads="1"/>
          </p:cNvSpPr>
          <p:nvPr>
            <p:ph type="subTitle" idx="1"/>
          </p:nvPr>
        </p:nvSpPr>
        <p:spPr>
          <a:xfrm>
            <a:off x="3059113" y="4149725"/>
            <a:ext cx="5184775" cy="1336675"/>
          </a:xfrm>
        </p:spPr>
        <p:txBody>
          <a:bodyPr/>
          <a:lstStyle>
            <a:lvl1pPr marL="0" indent="0">
              <a:buFont typeface="Wingdings" pitchFamily="2" charset="2"/>
              <a:buNone/>
              <a:defRPr/>
            </a:lvl1pPr>
          </a:lstStyle>
          <a:p>
            <a:r>
              <a:rPr lang="zh-CN" altLang="en-US"/>
              <a:t>单击以编辑母版副标题样式</a:t>
            </a:r>
            <a:endParaRPr lang="zh-CN" altLang="en-US" dirty="0"/>
          </a:p>
        </p:txBody>
      </p:sp>
      <p:sp>
        <p:nvSpPr>
          <p:cNvPr id="189449" name="Rectangle 9"/>
          <p:cNvSpPr>
            <a:spLocks noGrp="1" noChangeArrowheads="1"/>
          </p:cNvSpPr>
          <p:nvPr>
            <p:ph type="ctrTitle"/>
          </p:nvPr>
        </p:nvSpPr>
        <p:spPr>
          <a:xfrm>
            <a:off x="838200" y="2163763"/>
            <a:ext cx="7405688" cy="1600200"/>
          </a:xfrm>
        </p:spPr>
        <p:txBody>
          <a:bodyPr anchor="ctr"/>
          <a:lstStyle>
            <a:lvl1pPr>
              <a:defRPr sz="4000"/>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15945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928662" y="214290"/>
            <a:ext cx="6715172" cy="642942"/>
          </a:xfrm>
        </p:spPr>
        <p:txBody>
          <a:bodyPr/>
          <a:lstStyle>
            <a:lvl1pPr>
              <a:defRPr sz="3600"/>
            </a:lvl1p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lvl1pPr>
              <a:defRPr sz="3200"/>
            </a:lvl1pPr>
            <a:lvl2pPr>
              <a:defRPr sz="2800"/>
            </a:lvl2pPr>
            <a:lvl3pPr>
              <a:defRPr sz="2400"/>
            </a:lvl3pPr>
            <a:lvl4pPr>
              <a:defRPr sz="2200"/>
            </a:lvl4pPr>
            <a:lvl5pPr>
              <a:defRPr sz="20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238674397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8418" name="Rectangle 2"/>
          <p:cNvSpPr>
            <a:spLocks noChangeArrowheads="1"/>
          </p:cNvSpPr>
          <p:nvPr/>
        </p:nvSpPr>
        <p:spPr bwMode="auto">
          <a:xfrm>
            <a:off x="0" y="1125538"/>
            <a:ext cx="2133600" cy="101600"/>
          </a:xfrm>
          <a:prstGeom prst="rect">
            <a:avLst/>
          </a:prstGeom>
          <a:solidFill>
            <a:schemeClr val="accent2"/>
          </a:solidFill>
          <a:ln w="9525">
            <a:noFill/>
            <a:miter lim="800000"/>
            <a:headEnd/>
            <a:tailEnd/>
          </a:ln>
          <a:effectLst/>
        </p:spPr>
        <p:txBody>
          <a:bodyPr wrap="none" anchor="ctr"/>
          <a:lstStyle/>
          <a:p>
            <a:pPr>
              <a:defRPr/>
            </a:pPr>
            <a:endParaRPr lang="zh-CN" altLang="zh-CN" sz="2400"/>
          </a:p>
        </p:txBody>
      </p:sp>
      <p:sp>
        <p:nvSpPr>
          <p:cNvPr id="188419" name="Rectangle 3"/>
          <p:cNvSpPr>
            <a:spLocks noChangeArrowheads="1"/>
          </p:cNvSpPr>
          <p:nvPr/>
        </p:nvSpPr>
        <p:spPr bwMode="auto">
          <a:xfrm>
            <a:off x="1447800" y="1125538"/>
            <a:ext cx="7239000" cy="101600"/>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zh-CN" altLang="zh-CN" sz="2400"/>
          </a:p>
        </p:txBody>
      </p:sp>
      <p:sp>
        <p:nvSpPr>
          <p:cNvPr id="1028" name="Rectangle 4"/>
          <p:cNvSpPr>
            <a:spLocks noGrp="1" noChangeArrowheads="1"/>
          </p:cNvSpPr>
          <p:nvPr>
            <p:ph type="title"/>
          </p:nvPr>
        </p:nvSpPr>
        <p:spPr bwMode="auto">
          <a:xfrm>
            <a:off x="1000125" y="214313"/>
            <a:ext cx="7429500"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9" name="Rectangle 5"/>
          <p:cNvSpPr>
            <a:spLocks noGrp="1" noChangeArrowheads="1"/>
          </p:cNvSpPr>
          <p:nvPr>
            <p:ph type="body" idx="1"/>
          </p:nvPr>
        </p:nvSpPr>
        <p:spPr bwMode="auto">
          <a:xfrm>
            <a:off x="468313" y="1484313"/>
            <a:ext cx="8142287"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1030" name="Picture 6" descr="tow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2950" y="30163"/>
            <a:ext cx="1990725"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6165850"/>
            <a:ext cx="9117013" cy="2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11" descr="校徽"/>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950" y="115888"/>
            <a:ext cx="76358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p:nvSpPr>
        <p:spPr>
          <a:xfrm>
            <a:off x="8358188" y="6500813"/>
            <a:ext cx="428625" cy="307975"/>
          </a:xfrm>
          <a:prstGeom prst="rect">
            <a:avLst/>
          </a:prstGeom>
          <a:noFill/>
        </p:spPr>
        <p:txBody>
          <a:bodyPr>
            <a:spAutoFit/>
          </a:bodyP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fld id="{B569B4F9-0891-46CE-8E57-88CA71900FB4}" type="slidenum">
              <a:rPr lang="en-US" altLang="zh-CN" sz="1400"/>
              <a:pPr eaLnBrk="1" hangingPunct="1"/>
              <a:t>‹#›</a:t>
            </a:fld>
            <a:endParaRPr lang="zh-CN" altLang="en-US" sz="1400"/>
          </a:p>
        </p:txBody>
      </p:sp>
    </p:spTree>
    <p:extLst>
      <p:ext uri="{BB962C8B-B14F-4D97-AF65-F5344CB8AC3E}">
        <p14:creationId xmlns:p14="http://schemas.microsoft.com/office/powerpoint/2010/main" val="3346087632"/>
      </p:ext>
    </p:extLst>
  </p:cSld>
  <p:clrMap bg1="lt1" tx1="dk1" bg2="lt2" tx2="dk2" accent1="accent1" accent2="accent2" accent3="accent3" accent4="accent4" accent5="accent5" accent6="accent6" hlink="hlink" folHlink="folHlink"/>
  <p:sldLayoutIdLst>
    <p:sldLayoutId id="2147483673" r:id="rId1"/>
    <p:sldLayoutId id="2147483674" r:id="rId2"/>
  </p:sldLayoutIdLst>
  <p:txStyles>
    <p:titleStyle>
      <a:lvl1pPr algn="l" rtl="0" eaLnBrk="1" fontAlgn="base" hangingPunct="1">
        <a:spcBef>
          <a:spcPct val="0"/>
        </a:spcBef>
        <a:spcAft>
          <a:spcPct val="0"/>
        </a:spcAft>
        <a:defRPr sz="3600">
          <a:solidFill>
            <a:schemeClr val="tx1"/>
          </a:solidFill>
          <a:latin typeface="+mj-lt"/>
          <a:ea typeface="+mj-ea"/>
          <a:cs typeface="+mj-cs"/>
        </a:defRPr>
      </a:lvl1pPr>
      <a:lvl2pPr algn="l" rtl="0" eaLnBrk="1" fontAlgn="base" hangingPunct="1">
        <a:spcBef>
          <a:spcPct val="0"/>
        </a:spcBef>
        <a:spcAft>
          <a:spcPct val="0"/>
        </a:spcAft>
        <a:defRPr sz="3600">
          <a:solidFill>
            <a:schemeClr val="tx1"/>
          </a:solidFill>
          <a:latin typeface="Arial" charset="0"/>
          <a:ea typeface="宋体" pitchFamily="2" charset="-122"/>
        </a:defRPr>
      </a:lvl2pPr>
      <a:lvl3pPr algn="l" rtl="0" eaLnBrk="1" fontAlgn="base" hangingPunct="1">
        <a:spcBef>
          <a:spcPct val="0"/>
        </a:spcBef>
        <a:spcAft>
          <a:spcPct val="0"/>
        </a:spcAft>
        <a:defRPr sz="3600">
          <a:solidFill>
            <a:schemeClr val="tx1"/>
          </a:solidFill>
          <a:latin typeface="Arial" charset="0"/>
          <a:ea typeface="宋体" pitchFamily="2" charset="-122"/>
        </a:defRPr>
      </a:lvl3pPr>
      <a:lvl4pPr algn="l" rtl="0" eaLnBrk="1" fontAlgn="base" hangingPunct="1">
        <a:spcBef>
          <a:spcPct val="0"/>
        </a:spcBef>
        <a:spcAft>
          <a:spcPct val="0"/>
        </a:spcAft>
        <a:defRPr sz="3600">
          <a:solidFill>
            <a:schemeClr val="tx1"/>
          </a:solidFill>
          <a:latin typeface="Arial" charset="0"/>
          <a:ea typeface="宋体" pitchFamily="2" charset="-122"/>
        </a:defRPr>
      </a:lvl4pPr>
      <a:lvl5pPr algn="l" rtl="0" eaLnBrk="1" fontAlgn="base" hangingPunct="1">
        <a:spcBef>
          <a:spcPct val="0"/>
        </a:spcBef>
        <a:spcAft>
          <a:spcPct val="0"/>
        </a:spcAft>
        <a:defRPr sz="3600">
          <a:solidFill>
            <a:schemeClr val="tx1"/>
          </a:solidFill>
          <a:latin typeface="Arial" charset="0"/>
          <a:ea typeface="宋体" pitchFamily="2" charset="-122"/>
        </a:defRPr>
      </a:lvl5pPr>
      <a:lvl6pPr marL="457200" algn="ctr" rtl="0" eaLnBrk="1" fontAlgn="base" hangingPunct="1">
        <a:spcBef>
          <a:spcPct val="0"/>
        </a:spcBef>
        <a:spcAft>
          <a:spcPct val="0"/>
        </a:spcAft>
        <a:defRPr sz="3200">
          <a:solidFill>
            <a:schemeClr val="tx1"/>
          </a:solidFill>
          <a:latin typeface="Arial" charset="0"/>
          <a:ea typeface="宋体" pitchFamily="2" charset="-122"/>
        </a:defRPr>
      </a:lvl6pPr>
      <a:lvl7pPr marL="914400" algn="ctr" rtl="0" eaLnBrk="1" fontAlgn="base" hangingPunct="1">
        <a:spcBef>
          <a:spcPct val="0"/>
        </a:spcBef>
        <a:spcAft>
          <a:spcPct val="0"/>
        </a:spcAft>
        <a:defRPr sz="3200">
          <a:solidFill>
            <a:schemeClr val="tx1"/>
          </a:solidFill>
          <a:latin typeface="Arial" charset="0"/>
          <a:ea typeface="宋体" pitchFamily="2" charset="-122"/>
        </a:defRPr>
      </a:lvl7pPr>
      <a:lvl8pPr marL="1371600" algn="ctr" rtl="0" eaLnBrk="1" fontAlgn="base" hangingPunct="1">
        <a:spcBef>
          <a:spcPct val="0"/>
        </a:spcBef>
        <a:spcAft>
          <a:spcPct val="0"/>
        </a:spcAft>
        <a:defRPr sz="3200">
          <a:solidFill>
            <a:schemeClr val="tx1"/>
          </a:solidFill>
          <a:latin typeface="Arial" charset="0"/>
          <a:ea typeface="宋体" pitchFamily="2" charset="-122"/>
        </a:defRPr>
      </a:lvl8pPr>
      <a:lvl9pPr marL="1828800" algn="ctr" rtl="0" eaLnBrk="1" fontAlgn="base" hangingPunct="1">
        <a:spcBef>
          <a:spcPct val="0"/>
        </a:spcBef>
        <a:spcAft>
          <a:spcPct val="0"/>
        </a:spcAft>
        <a:defRPr sz="3200">
          <a:solidFill>
            <a:schemeClr val="tx1"/>
          </a:solidFill>
          <a:latin typeface="Arial" charset="0"/>
          <a:ea typeface="宋体" pitchFamily="2" charset="-122"/>
        </a:defRPr>
      </a:lvl9pPr>
    </p:titleStyle>
    <p:bodyStyle>
      <a:lvl1pPr marL="447675" indent="-447675" algn="l" rtl="0" eaLnBrk="1" fontAlgn="base" hangingPunct="1">
        <a:spcBef>
          <a:spcPct val="20000"/>
        </a:spcBef>
        <a:spcAft>
          <a:spcPct val="0"/>
        </a:spcAft>
        <a:buClr>
          <a:schemeClr val="accent1"/>
        </a:buClr>
        <a:buSzPct val="70000"/>
        <a:buFont typeface="Wingdings" panose="05000000000000000000" pitchFamily="2" charset="2"/>
        <a:buChar char="n"/>
        <a:defRPr sz="2800">
          <a:solidFill>
            <a:schemeClr val="tx1"/>
          </a:solidFill>
          <a:latin typeface="+mn-lt"/>
          <a:ea typeface="+mn-ea"/>
          <a:cs typeface="+mn-cs"/>
        </a:defRPr>
      </a:lvl1pPr>
      <a:lvl2pPr marL="889000" indent="-439738" algn="l" rtl="0" eaLnBrk="1" fontAlgn="base" hangingPunct="1">
        <a:spcBef>
          <a:spcPct val="20000"/>
        </a:spcBef>
        <a:spcAft>
          <a:spcPct val="0"/>
        </a:spcAft>
        <a:buClr>
          <a:schemeClr val="hlink"/>
        </a:buClr>
        <a:buSzPct val="65000"/>
        <a:buFont typeface="Wingdings" panose="05000000000000000000" pitchFamily="2" charset="2"/>
        <a:buChar char="¡"/>
        <a:defRPr sz="2400">
          <a:solidFill>
            <a:schemeClr val="tx1"/>
          </a:solidFill>
          <a:latin typeface="+mn-lt"/>
          <a:ea typeface="+mn-ea"/>
        </a:defRPr>
      </a:lvl2pPr>
      <a:lvl3pPr marL="1293813" indent="-403225" algn="l" rtl="0" eaLnBrk="1" fontAlgn="base" hangingPunct="1">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ea typeface="+mn-ea"/>
        </a:defRPr>
      </a:lvl3pPr>
      <a:lvl4pPr marL="1681163" indent="-385763" algn="l" rtl="0" eaLnBrk="1" fontAlgn="base" hangingPunct="1">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70100" indent="-387350" algn="l" rtl="0" eaLnBrk="1" fontAlgn="base" hangingPunct="1">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5pPr>
      <a:lvl6pPr marL="25273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3851920" y="4509120"/>
            <a:ext cx="1296144" cy="576064"/>
          </a:xfrm>
        </p:spPr>
        <p:txBody>
          <a:bodyPr/>
          <a:lstStyle/>
          <a:p>
            <a:r>
              <a:rPr lang="zh-CN" altLang="en-US" b="1" dirty="0"/>
              <a:t>燕言</a:t>
            </a:r>
            <a:r>
              <a:rPr lang="zh-CN" altLang="en-US" b="1" dirty="0" smtClean="0"/>
              <a:t>言</a:t>
            </a:r>
            <a:endParaRPr lang="en-US" altLang="zh-CN" b="1" dirty="0" smtClean="0"/>
          </a:p>
        </p:txBody>
      </p:sp>
      <p:sp>
        <p:nvSpPr>
          <p:cNvPr id="2" name="标题 1"/>
          <p:cNvSpPr>
            <a:spLocks noGrp="1"/>
          </p:cNvSpPr>
          <p:nvPr>
            <p:ph type="ctrTitle"/>
          </p:nvPr>
        </p:nvSpPr>
        <p:spPr/>
        <p:txBody>
          <a:bodyPr/>
          <a:lstStyle/>
          <a:p>
            <a:pPr algn="ctr"/>
            <a:r>
              <a:rPr lang="zh-CN" altLang="en-US" sz="7200" b="1" dirty="0" smtClean="0"/>
              <a:t>课程项目</a:t>
            </a:r>
            <a:endParaRPr lang="zh-CN" altLang="en-US" sz="72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实验三</a:t>
            </a:r>
          </a:p>
        </p:txBody>
      </p:sp>
      <p:sp>
        <p:nvSpPr>
          <p:cNvPr id="3" name="内容占位符 2"/>
          <p:cNvSpPr>
            <a:spLocks noGrp="1"/>
          </p:cNvSpPr>
          <p:nvPr>
            <p:ph idx="1"/>
          </p:nvPr>
        </p:nvSpPr>
        <p:spPr>
          <a:xfrm>
            <a:off x="468313" y="1484313"/>
            <a:ext cx="8142287" cy="4624306"/>
          </a:xfrm>
        </p:spPr>
        <p:txBody>
          <a:bodyPr/>
          <a:lstStyle/>
          <a:p>
            <a:r>
              <a:rPr lang="zh-CN" altLang="en-US" b="1" dirty="0" smtClean="0"/>
              <a:t>样例</a:t>
            </a:r>
            <a:endParaRPr lang="en-US" altLang="zh-CN" b="1" dirty="0" smtClean="0"/>
          </a:p>
          <a:p>
            <a:pPr marL="784225" lvl="1" indent="-342900">
              <a:buFont typeface="Wingdings" panose="05000000000000000000" pitchFamily="2" charset="2"/>
              <a:buChar char="Ø"/>
            </a:pPr>
            <a:r>
              <a:rPr lang="zh-CN" altLang="en-US" sz="2000" b="1" dirty="0"/>
              <a:t>不</a:t>
            </a:r>
            <a:r>
              <a:rPr lang="zh-CN" altLang="en-US" sz="2000" b="1" dirty="0" smtClean="0"/>
              <a:t>正确的输出结果</a:t>
            </a:r>
            <a:endParaRPr lang="en-US" altLang="zh-CN" sz="2000" b="1" dirty="0"/>
          </a:p>
          <a:p>
            <a:pPr marL="1189038" lvl="2" indent="-342900">
              <a:buFont typeface="Arial" pitchFamily="34" charset="0"/>
              <a:buChar char="•"/>
            </a:pPr>
            <a:r>
              <a:rPr lang="zh-CN" altLang="en-US" sz="1600" b="1" dirty="0"/>
              <a:t>中间代码生成器解析</a:t>
            </a:r>
            <a:r>
              <a:rPr lang="en-US" altLang="zh-CN" sz="1600" b="1" dirty="0"/>
              <a:t>C—</a:t>
            </a:r>
            <a:r>
              <a:rPr lang="zh-CN" altLang="en-US" sz="1600" b="1" dirty="0" smtClean="0"/>
              <a:t>程序后，生成对应的</a:t>
            </a:r>
            <a:r>
              <a:rPr lang="en-US" altLang="zh-CN" sz="1600" b="1" dirty="0" smtClean="0"/>
              <a:t>IR</a:t>
            </a:r>
            <a:r>
              <a:rPr lang="zh-CN" altLang="en-US" sz="1600" b="1" dirty="0" smtClean="0"/>
              <a:t>。</a:t>
            </a:r>
            <a:r>
              <a:rPr lang="en-US" altLang="zh-CN" sz="1600" b="1" dirty="0" err="1" smtClean="0"/>
              <a:t>irsim</a:t>
            </a:r>
            <a:r>
              <a:rPr lang="zh-CN" altLang="en-US" sz="1600" b="1" dirty="0" smtClean="0"/>
              <a:t>加载</a:t>
            </a:r>
            <a:r>
              <a:rPr lang="en-US" altLang="zh-CN" sz="1600" b="1" dirty="0" smtClean="0"/>
              <a:t>IR</a:t>
            </a:r>
            <a:r>
              <a:rPr lang="zh-CN" altLang="en-US" sz="1600" b="1" dirty="0" smtClean="0"/>
              <a:t>之后，输入特定的序列，但是输出结果与预期不一致。</a:t>
            </a:r>
            <a:endParaRPr lang="en-US" altLang="zh-CN" sz="1600" b="1" dirty="0"/>
          </a:p>
        </p:txBody>
      </p:sp>
      <p:graphicFrame>
        <p:nvGraphicFramePr>
          <p:cNvPr id="11" name="表格 10"/>
          <p:cNvGraphicFramePr>
            <a:graphicFrameLocks noGrp="1"/>
          </p:cNvGraphicFramePr>
          <p:nvPr>
            <p:extLst>
              <p:ext uri="{D42A27DB-BD31-4B8C-83A1-F6EECF244321}">
                <p14:modId xmlns:p14="http://schemas.microsoft.com/office/powerpoint/2010/main" val="2834107670"/>
              </p:ext>
            </p:extLst>
          </p:nvPr>
        </p:nvGraphicFramePr>
        <p:xfrm>
          <a:off x="1817878" y="3501008"/>
          <a:ext cx="640798" cy="1645920"/>
        </p:xfrm>
        <a:graphic>
          <a:graphicData uri="http://schemas.openxmlformats.org/drawingml/2006/table">
            <a:tbl>
              <a:tblPr firstRow="1" firstCol="1" bandRow="1">
                <a:tableStyleId>{5C22544A-7EE6-4342-B048-85BDC9FD1C3A}</a:tableStyleId>
              </a:tblPr>
              <a:tblGrid>
                <a:gridCol w="640798"/>
              </a:tblGrid>
              <a:tr h="0">
                <a:tc>
                  <a:txBody>
                    <a:bodyPr/>
                    <a:lstStyle/>
                    <a:p>
                      <a:pPr algn="just">
                        <a:spcAft>
                          <a:spcPts val="0"/>
                        </a:spcAft>
                      </a:pPr>
                      <a:r>
                        <a:rPr lang="en-US" altLang="zh-CN" sz="1800" b="1" kern="1200" dirty="0" smtClean="0">
                          <a:solidFill>
                            <a:schemeClr val="tx1"/>
                          </a:solidFill>
                          <a:effectLst/>
                          <a:latin typeface="+mn-lt"/>
                          <a:ea typeface="+mn-ea"/>
                          <a:cs typeface="+mn-cs"/>
                        </a:rPr>
                        <a:t> 4 </a:t>
                      </a:r>
                    </a:p>
                    <a:p>
                      <a:pPr algn="just">
                        <a:spcAft>
                          <a:spcPts val="0"/>
                        </a:spcAft>
                      </a:pPr>
                      <a:r>
                        <a:rPr lang="en-US" altLang="zh-CN" sz="1800" b="1" kern="1200" dirty="0" smtClean="0">
                          <a:solidFill>
                            <a:schemeClr val="tx1"/>
                          </a:solidFill>
                          <a:effectLst/>
                          <a:latin typeface="+mn-lt"/>
                          <a:ea typeface="+mn-ea"/>
                          <a:cs typeface="+mn-cs"/>
                        </a:rPr>
                        <a:t>-1 </a:t>
                      </a:r>
                    </a:p>
                    <a:p>
                      <a:pPr algn="just">
                        <a:spcAft>
                          <a:spcPts val="0"/>
                        </a:spcAft>
                      </a:pPr>
                      <a:r>
                        <a:rPr lang="en-US" altLang="zh-CN" sz="1800" b="1" kern="1200" dirty="0" smtClean="0">
                          <a:solidFill>
                            <a:schemeClr val="tx1"/>
                          </a:solidFill>
                          <a:effectLst/>
                          <a:latin typeface="+mn-lt"/>
                          <a:ea typeface="+mn-ea"/>
                          <a:cs typeface="+mn-cs"/>
                        </a:rPr>
                        <a:t>32 </a:t>
                      </a:r>
                    </a:p>
                    <a:p>
                      <a:pPr algn="just">
                        <a:spcAft>
                          <a:spcPts val="0"/>
                        </a:spcAft>
                      </a:pPr>
                      <a:r>
                        <a:rPr lang="en-US" altLang="zh-CN" sz="1800" b="1" kern="1200" dirty="0" smtClean="0">
                          <a:solidFill>
                            <a:schemeClr val="tx1"/>
                          </a:solidFill>
                          <a:effectLst/>
                          <a:latin typeface="+mn-lt"/>
                          <a:ea typeface="+mn-ea"/>
                          <a:cs typeface="+mn-cs"/>
                        </a:rPr>
                        <a:t>2 </a:t>
                      </a:r>
                    </a:p>
                    <a:p>
                      <a:pPr algn="just">
                        <a:spcAft>
                          <a:spcPts val="0"/>
                        </a:spcAft>
                      </a:pPr>
                      <a:r>
                        <a:rPr lang="en-US" altLang="zh-CN" sz="1800" b="1" kern="1200" dirty="0" smtClean="0">
                          <a:solidFill>
                            <a:schemeClr val="tx1"/>
                          </a:solidFill>
                          <a:effectLst/>
                          <a:latin typeface="+mn-lt"/>
                          <a:ea typeface="+mn-ea"/>
                          <a:cs typeface="+mn-cs"/>
                        </a:rPr>
                        <a:t>10 </a:t>
                      </a:r>
                    </a:p>
                    <a:p>
                      <a:pPr algn="just">
                        <a:spcAft>
                          <a:spcPts val="0"/>
                        </a:spcAft>
                      </a:pPr>
                      <a:r>
                        <a:rPr lang="en-US" altLang="zh-CN" sz="1800" b="1" kern="1200" dirty="0" smtClean="0">
                          <a:solidFill>
                            <a:schemeClr val="tx1"/>
                          </a:solidFill>
                          <a:effectLst/>
                          <a:latin typeface="+mn-lt"/>
                          <a:ea typeface="+mn-ea"/>
                          <a:cs typeface="+mn-cs"/>
                        </a:rPr>
                        <a:t>51</a:t>
                      </a:r>
                      <a:endParaRPr lang="zh-CN" sz="1600" kern="100" dirty="0">
                        <a:solidFill>
                          <a:schemeClr val="tx1"/>
                        </a:solidFill>
                        <a:effectLst/>
                        <a:latin typeface="Calibri"/>
                        <a:ea typeface="宋体"/>
                        <a:cs typeface="Times New Roman"/>
                      </a:endParaRPr>
                    </a:p>
                  </a:txBody>
                  <a:tcPr marL="68580" marR="68580" marT="0" marB="0">
                    <a:solidFill>
                      <a:schemeClr val="bg1"/>
                    </a:solidFill>
                  </a:tcPr>
                </a:tc>
              </a:tr>
            </a:tbl>
          </a:graphicData>
        </a:graphic>
      </p:graphicFrame>
      <p:graphicFrame>
        <p:nvGraphicFramePr>
          <p:cNvPr id="12" name="表格 11"/>
          <p:cNvGraphicFramePr>
            <a:graphicFrameLocks noGrp="1"/>
          </p:cNvGraphicFramePr>
          <p:nvPr>
            <p:extLst>
              <p:ext uri="{D42A27DB-BD31-4B8C-83A1-F6EECF244321}">
                <p14:modId xmlns:p14="http://schemas.microsoft.com/office/powerpoint/2010/main" val="4036750738"/>
              </p:ext>
            </p:extLst>
          </p:nvPr>
        </p:nvGraphicFramePr>
        <p:xfrm>
          <a:off x="6516216" y="3501008"/>
          <a:ext cx="1215759" cy="1645920"/>
        </p:xfrm>
        <a:graphic>
          <a:graphicData uri="http://schemas.openxmlformats.org/drawingml/2006/table">
            <a:tbl>
              <a:tblPr firstRow="1" firstCol="1" bandRow="1">
                <a:tableStyleId>{5C22544A-7EE6-4342-B048-85BDC9FD1C3A}</a:tableStyleId>
              </a:tblPr>
              <a:tblGrid>
                <a:gridCol w="1215759"/>
              </a:tblGrid>
              <a:tr h="0">
                <a:tc>
                  <a:txBody>
                    <a:bodyPr/>
                    <a:lstStyle/>
                    <a:p>
                      <a:pPr marL="0" algn="just" defTabSz="914400" rtl="0" eaLnBrk="1" latinLnBrk="0" hangingPunct="1">
                        <a:spcAft>
                          <a:spcPts val="0"/>
                        </a:spcAft>
                      </a:pPr>
                      <a:r>
                        <a:rPr lang="en-US" sz="1800" b="1" kern="1200" dirty="0">
                          <a:solidFill>
                            <a:schemeClr val="tx1"/>
                          </a:solidFill>
                          <a:effectLst/>
                          <a:latin typeface="+mn-lt"/>
                          <a:ea typeface="+mn-ea"/>
                          <a:cs typeface="+mn-cs"/>
                        </a:rPr>
                        <a:t>-1</a:t>
                      </a:r>
                      <a:endParaRPr lang="zh-CN" sz="1800" b="1" kern="1200" dirty="0">
                        <a:solidFill>
                          <a:schemeClr val="tx1"/>
                        </a:solidFill>
                        <a:effectLst/>
                        <a:latin typeface="+mn-lt"/>
                        <a:ea typeface="+mn-ea"/>
                        <a:cs typeface="+mn-cs"/>
                      </a:endParaRPr>
                    </a:p>
                    <a:p>
                      <a:pPr marL="0" algn="just" defTabSz="914400" rtl="0" eaLnBrk="1" latinLnBrk="0" hangingPunct="1">
                        <a:spcAft>
                          <a:spcPts val="0"/>
                        </a:spcAft>
                      </a:pPr>
                      <a:r>
                        <a:rPr lang="en-US" sz="1800" b="1" kern="1200" dirty="0">
                          <a:solidFill>
                            <a:schemeClr val="tx1"/>
                          </a:solidFill>
                          <a:effectLst/>
                          <a:latin typeface="+mn-lt"/>
                          <a:ea typeface="+mn-ea"/>
                          <a:cs typeface="+mn-cs"/>
                        </a:rPr>
                        <a:t>-1</a:t>
                      </a:r>
                      <a:endParaRPr lang="zh-CN" sz="1800" b="1" kern="1200" dirty="0">
                        <a:solidFill>
                          <a:schemeClr val="tx1"/>
                        </a:solidFill>
                        <a:effectLst/>
                        <a:latin typeface="+mn-lt"/>
                        <a:ea typeface="+mn-ea"/>
                        <a:cs typeface="+mn-cs"/>
                      </a:endParaRPr>
                    </a:p>
                    <a:p>
                      <a:pPr marL="0" algn="just" defTabSz="914400" rtl="0" eaLnBrk="1" latinLnBrk="0" hangingPunct="1">
                        <a:spcAft>
                          <a:spcPts val="0"/>
                        </a:spcAft>
                      </a:pPr>
                      <a:r>
                        <a:rPr lang="en-US" sz="1800" b="1" kern="1200" dirty="0">
                          <a:solidFill>
                            <a:schemeClr val="tx1"/>
                          </a:solidFill>
                          <a:effectLst/>
                          <a:latin typeface="+mn-lt"/>
                          <a:ea typeface="+mn-ea"/>
                          <a:cs typeface="+mn-cs"/>
                        </a:rPr>
                        <a:t>4</a:t>
                      </a:r>
                      <a:endParaRPr lang="zh-CN" sz="1800" b="1" kern="1200" dirty="0">
                        <a:solidFill>
                          <a:schemeClr val="tx1"/>
                        </a:solidFill>
                        <a:effectLst/>
                        <a:latin typeface="+mn-lt"/>
                        <a:ea typeface="+mn-ea"/>
                        <a:cs typeface="+mn-cs"/>
                      </a:endParaRPr>
                    </a:p>
                    <a:p>
                      <a:pPr marL="0" algn="just" defTabSz="914400" rtl="0" eaLnBrk="1" latinLnBrk="0" hangingPunct="1">
                        <a:spcAft>
                          <a:spcPts val="0"/>
                        </a:spcAft>
                      </a:pPr>
                      <a:r>
                        <a:rPr lang="en-US" sz="1800" b="1" kern="1200" dirty="0">
                          <a:solidFill>
                            <a:schemeClr val="tx1"/>
                          </a:solidFill>
                          <a:effectLst/>
                          <a:latin typeface="+mn-lt"/>
                          <a:ea typeface="+mn-ea"/>
                          <a:cs typeface="+mn-cs"/>
                        </a:rPr>
                        <a:t>32</a:t>
                      </a:r>
                      <a:endParaRPr lang="zh-CN" sz="1800" b="1" kern="1200" dirty="0">
                        <a:solidFill>
                          <a:schemeClr val="tx1"/>
                        </a:solidFill>
                        <a:effectLst/>
                        <a:latin typeface="+mn-lt"/>
                        <a:ea typeface="+mn-ea"/>
                        <a:cs typeface="+mn-cs"/>
                      </a:endParaRPr>
                    </a:p>
                    <a:p>
                      <a:pPr marL="0" algn="just" defTabSz="914400" rtl="0" eaLnBrk="1" latinLnBrk="0" hangingPunct="1">
                        <a:spcAft>
                          <a:spcPts val="0"/>
                        </a:spcAft>
                      </a:pPr>
                      <a:r>
                        <a:rPr lang="en-US" sz="1800" b="1" kern="1200" dirty="0">
                          <a:solidFill>
                            <a:schemeClr val="tx1"/>
                          </a:solidFill>
                          <a:effectLst/>
                          <a:latin typeface="+mn-lt"/>
                          <a:ea typeface="+mn-ea"/>
                          <a:cs typeface="+mn-cs"/>
                        </a:rPr>
                        <a:t>10</a:t>
                      </a:r>
                      <a:endParaRPr lang="zh-CN" sz="1800" b="1" kern="1200" dirty="0">
                        <a:solidFill>
                          <a:schemeClr val="tx1"/>
                        </a:solidFill>
                        <a:effectLst/>
                        <a:latin typeface="+mn-lt"/>
                        <a:ea typeface="+mn-ea"/>
                        <a:cs typeface="+mn-cs"/>
                      </a:endParaRPr>
                    </a:p>
                    <a:p>
                      <a:pPr marL="0" algn="just" defTabSz="914400" rtl="0" eaLnBrk="1" latinLnBrk="0" hangingPunct="1">
                        <a:spcAft>
                          <a:spcPts val="0"/>
                        </a:spcAft>
                      </a:pPr>
                      <a:r>
                        <a:rPr lang="en-US" sz="1800" b="1" kern="1200" dirty="0" smtClean="0">
                          <a:solidFill>
                            <a:schemeClr val="tx1"/>
                          </a:solidFill>
                          <a:effectLst/>
                          <a:latin typeface="+mn-lt"/>
                          <a:ea typeface="+mn-ea"/>
                          <a:cs typeface="+mn-cs"/>
                        </a:rPr>
                        <a:t>51</a:t>
                      </a:r>
                      <a:endParaRPr lang="zh-CN" sz="1800" b="1" kern="1200" dirty="0">
                        <a:solidFill>
                          <a:schemeClr val="tx1"/>
                        </a:solidFill>
                        <a:effectLst/>
                        <a:latin typeface="+mn-lt"/>
                        <a:ea typeface="+mn-ea"/>
                        <a:cs typeface="+mn-cs"/>
                      </a:endParaRPr>
                    </a:p>
                  </a:txBody>
                  <a:tcPr marL="68580" marR="68580" marT="0" marB="0">
                    <a:solidFill>
                      <a:schemeClr val="bg1"/>
                    </a:solidFill>
                  </a:tcPr>
                </a:tc>
              </a:tr>
            </a:tbl>
          </a:graphicData>
        </a:graphic>
      </p:graphicFrame>
      <p:sp>
        <p:nvSpPr>
          <p:cNvPr id="13" name="TextBox 12"/>
          <p:cNvSpPr txBox="1"/>
          <p:nvPr/>
        </p:nvSpPr>
        <p:spPr>
          <a:xfrm>
            <a:off x="1130165" y="5661248"/>
            <a:ext cx="2016224" cy="307777"/>
          </a:xfrm>
          <a:prstGeom prst="rect">
            <a:avLst/>
          </a:prstGeom>
          <a:noFill/>
        </p:spPr>
        <p:txBody>
          <a:bodyPr wrap="square" rtlCol="0">
            <a:spAutoFit/>
          </a:bodyPr>
          <a:lstStyle/>
          <a:p>
            <a:pPr algn="ctr"/>
            <a:r>
              <a:rPr lang="zh-CN" altLang="en-US" sz="1400" dirty="0" smtClean="0"/>
              <a:t>排序算法程序输入</a:t>
            </a:r>
            <a:endParaRPr lang="zh-CN" altLang="en-US" sz="1400" dirty="0"/>
          </a:p>
        </p:txBody>
      </p:sp>
      <p:sp>
        <p:nvSpPr>
          <p:cNvPr id="14" name="TextBox 13"/>
          <p:cNvSpPr txBox="1"/>
          <p:nvPr/>
        </p:nvSpPr>
        <p:spPr>
          <a:xfrm>
            <a:off x="6012160" y="5670995"/>
            <a:ext cx="2016224" cy="307777"/>
          </a:xfrm>
          <a:prstGeom prst="rect">
            <a:avLst/>
          </a:prstGeom>
          <a:noFill/>
        </p:spPr>
        <p:txBody>
          <a:bodyPr wrap="square" rtlCol="0">
            <a:spAutoFit/>
          </a:bodyPr>
          <a:lstStyle/>
          <a:p>
            <a:pPr algn="ctr"/>
            <a:r>
              <a:rPr lang="zh-CN" altLang="en-US" sz="1400" dirty="0" smtClean="0"/>
              <a:t>中间代码生成器输出</a:t>
            </a:r>
            <a:endParaRPr lang="zh-CN" altLang="en-US" sz="1400" dirty="0"/>
          </a:p>
        </p:txBody>
      </p:sp>
      <p:graphicFrame>
        <p:nvGraphicFramePr>
          <p:cNvPr id="15" name="表格 14"/>
          <p:cNvGraphicFramePr>
            <a:graphicFrameLocks noGrp="1"/>
          </p:cNvGraphicFramePr>
          <p:nvPr>
            <p:extLst>
              <p:ext uri="{D42A27DB-BD31-4B8C-83A1-F6EECF244321}">
                <p14:modId xmlns:p14="http://schemas.microsoft.com/office/powerpoint/2010/main" val="4021656550"/>
              </p:ext>
            </p:extLst>
          </p:nvPr>
        </p:nvGraphicFramePr>
        <p:xfrm>
          <a:off x="4211960" y="3501008"/>
          <a:ext cx="1215759" cy="1717928"/>
        </p:xfrm>
        <a:graphic>
          <a:graphicData uri="http://schemas.openxmlformats.org/drawingml/2006/table">
            <a:tbl>
              <a:tblPr firstRow="1" firstCol="1" bandRow="1">
                <a:tableStyleId>{5C22544A-7EE6-4342-B048-85BDC9FD1C3A}</a:tableStyleId>
              </a:tblPr>
              <a:tblGrid>
                <a:gridCol w="1215759"/>
              </a:tblGrid>
              <a:tr h="1717928">
                <a:tc>
                  <a:txBody>
                    <a:bodyPr/>
                    <a:lstStyle/>
                    <a:p>
                      <a:pPr marL="0" algn="just" defTabSz="914400" rtl="0" eaLnBrk="1" latinLnBrk="0" hangingPunct="1">
                        <a:spcAft>
                          <a:spcPts val="0"/>
                        </a:spcAft>
                      </a:pPr>
                      <a:r>
                        <a:rPr lang="en-US" sz="1800" b="1" kern="1200" dirty="0">
                          <a:solidFill>
                            <a:schemeClr val="tx1"/>
                          </a:solidFill>
                          <a:effectLst/>
                          <a:latin typeface="+mn-lt"/>
                          <a:ea typeface="+mn-ea"/>
                          <a:cs typeface="+mn-cs"/>
                        </a:rPr>
                        <a:t>-1</a:t>
                      </a:r>
                      <a:endParaRPr lang="zh-CN" sz="1800" b="1" kern="1200" dirty="0">
                        <a:solidFill>
                          <a:schemeClr val="tx1"/>
                        </a:solidFill>
                        <a:effectLst/>
                        <a:latin typeface="+mn-lt"/>
                        <a:ea typeface="+mn-ea"/>
                        <a:cs typeface="+mn-cs"/>
                      </a:endParaRPr>
                    </a:p>
                    <a:p>
                      <a:pPr marL="0" algn="just" defTabSz="914400" rtl="0" eaLnBrk="1" latinLnBrk="0" hangingPunct="1">
                        <a:spcAft>
                          <a:spcPts val="0"/>
                        </a:spcAft>
                      </a:pPr>
                      <a:r>
                        <a:rPr lang="en-US" altLang="zh-CN" sz="1800" b="1" kern="1200" dirty="0" smtClean="0">
                          <a:solidFill>
                            <a:schemeClr val="tx1"/>
                          </a:solidFill>
                          <a:effectLst/>
                          <a:latin typeface="+mn-lt"/>
                          <a:ea typeface="+mn-ea"/>
                          <a:cs typeface="+mn-cs"/>
                        </a:rPr>
                        <a:t>2</a:t>
                      </a:r>
                      <a:endParaRPr lang="zh-CN" sz="1800" b="1" kern="1200" dirty="0">
                        <a:solidFill>
                          <a:schemeClr val="tx1"/>
                        </a:solidFill>
                        <a:effectLst/>
                        <a:latin typeface="+mn-lt"/>
                        <a:ea typeface="+mn-ea"/>
                        <a:cs typeface="+mn-cs"/>
                      </a:endParaRPr>
                    </a:p>
                    <a:p>
                      <a:pPr marL="0" algn="just" defTabSz="914400" rtl="0" eaLnBrk="1" latinLnBrk="0" hangingPunct="1">
                        <a:spcAft>
                          <a:spcPts val="0"/>
                        </a:spcAft>
                      </a:pPr>
                      <a:r>
                        <a:rPr lang="en-US" sz="1800" b="1" kern="1200" dirty="0">
                          <a:solidFill>
                            <a:schemeClr val="tx1"/>
                          </a:solidFill>
                          <a:effectLst/>
                          <a:latin typeface="+mn-lt"/>
                          <a:ea typeface="+mn-ea"/>
                          <a:cs typeface="+mn-cs"/>
                        </a:rPr>
                        <a:t>4</a:t>
                      </a:r>
                      <a:endParaRPr lang="zh-CN" sz="1800" b="1" kern="1200" dirty="0">
                        <a:solidFill>
                          <a:schemeClr val="tx1"/>
                        </a:solidFill>
                        <a:effectLst/>
                        <a:latin typeface="+mn-lt"/>
                        <a:ea typeface="+mn-ea"/>
                        <a:cs typeface="+mn-cs"/>
                      </a:endParaRPr>
                    </a:p>
                    <a:p>
                      <a:pPr marL="0" algn="just" defTabSz="914400" rtl="0" eaLnBrk="1" latinLnBrk="0" hangingPunct="1">
                        <a:spcAft>
                          <a:spcPts val="0"/>
                        </a:spcAft>
                      </a:pPr>
                      <a:r>
                        <a:rPr lang="en-US" altLang="zh-CN" sz="1800" b="1" kern="1200" dirty="0" smtClean="0">
                          <a:solidFill>
                            <a:schemeClr val="tx1"/>
                          </a:solidFill>
                          <a:effectLst/>
                          <a:latin typeface="+mn-lt"/>
                          <a:ea typeface="+mn-ea"/>
                          <a:cs typeface="+mn-cs"/>
                        </a:rPr>
                        <a:t>10</a:t>
                      </a:r>
                      <a:endParaRPr lang="zh-CN" sz="1800" b="1" kern="1200" dirty="0">
                        <a:solidFill>
                          <a:schemeClr val="tx1"/>
                        </a:solidFill>
                        <a:effectLst/>
                        <a:latin typeface="+mn-lt"/>
                        <a:ea typeface="+mn-ea"/>
                        <a:cs typeface="+mn-cs"/>
                      </a:endParaRPr>
                    </a:p>
                    <a:p>
                      <a:pPr marL="0" algn="just" defTabSz="914400" rtl="0" eaLnBrk="1" latinLnBrk="0" hangingPunct="1">
                        <a:spcAft>
                          <a:spcPts val="0"/>
                        </a:spcAft>
                      </a:pPr>
                      <a:r>
                        <a:rPr lang="en-US" altLang="zh-CN" sz="1800" b="1" kern="1200" dirty="0" smtClean="0">
                          <a:solidFill>
                            <a:schemeClr val="tx1"/>
                          </a:solidFill>
                          <a:effectLst/>
                          <a:latin typeface="+mn-lt"/>
                          <a:ea typeface="+mn-ea"/>
                          <a:cs typeface="+mn-cs"/>
                        </a:rPr>
                        <a:t>32</a:t>
                      </a:r>
                      <a:endParaRPr lang="zh-CN" sz="1800" b="1" kern="1200" dirty="0">
                        <a:solidFill>
                          <a:schemeClr val="tx1"/>
                        </a:solidFill>
                        <a:effectLst/>
                        <a:latin typeface="+mn-lt"/>
                        <a:ea typeface="+mn-ea"/>
                        <a:cs typeface="+mn-cs"/>
                      </a:endParaRPr>
                    </a:p>
                    <a:p>
                      <a:pPr marL="0" algn="just" defTabSz="914400" rtl="0" eaLnBrk="1" latinLnBrk="0" hangingPunct="1">
                        <a:spcAft>
                          <a:spcPts val="0"/>
                        </a:spcAft>
                      </a:pPr>
                      <a:r>
                        <a:rPr lang="en-US" altLang="zh-CN" sz="1800" b="1" kern="1200" dirty="0" smtClean="0">
                          <a:solidFill>
                            <a:schemeClr val="tx1"/>
                          </a:solidFill>
                          <a:effectLst/>
                          <a:latin typeface="+mn-lt"/>
                          <a:ea typeface="+mn-ea"/>
                          <a:cs typeface="+mn-cs"/>
                        </a:rPr>
                        <a:t>51</a:t>
                      </a:r>
                      <a:endParaRPr lang="zh-CN" sz="1800" b="1" kern="1200" dirty="0">
                        <a:solidFill>
                          <a:schemeClr val="tx1"/>
                        </a:solidFill>
                        <a:effectLst/>
                        <a:latin typeface="+mn-lt"/>
                        <a:ea typeface="+mn-ea"/>
                        <a:cs typeface="+mn-cs"/>
                      </a:endParaRPr>
                    </a:p>
                  </a:txBody>
                  <a:tcPr marL="68580" marR="68580" marT="0" marB="0">
                    <a:solidFill>
                      <a:schemeClr val="bg1"/>
                    </a:solidFill>
                  </a:tcPr>
                </a:tc>
              </a:tr>
            </a:tbl>
          </a:graphicData>
        </a:graphic>
      </p:graphicFrame>
      <p:sp>
        <p:nvSpPr>
          <p:cNvPr id="16" name="TextBox 15"/>
          <p:cNvSpPr txBox="1"/>
          <p:nvPr/>
        </p:nvSpPr>
        <p:spPr>
          <a:xfrm>
            <a:off x="3466728" y="5661247"/>
            <a:ext cx="2160240" cy="307777"/>
          </a:xfrm>
          <a:prstGeom prst="rect">
            <a:avLst/>
          </a:prstGeom>
          <a:noFill/>
        </p:spPr>
        <p:txBody>
          <a:bodyPr wrap="square" rtlCol="0">
            <a:spAutoFit/>
          </a:bodyPr>
          <a:lstStyle/>
          <a:p>
            <a:pPr algn="ctr"/>
            <a:r>
              <a:rPr lang="zh-CN" altLang="en-US" sz="1400" dirty="0" smtClean="0"/>
              <a:t>程序预期输出</a:t>
            </a:r>
            <a:endParaRPr lang="zh-CN" altLang="en-US" sz="1400" dirty="0"/>
          </a:p>
        </p:txBody>
      </p:sp>
    </p:spTree>
    <p:extLst>
      <p:ext uri="{BB962C8B-B14F-4D97-AF65-F5344CB8AC3E}">
        <p14:creationId xmlns:p14="http://schemas.microsoft.com/office/powerpoint/2010/main" val="2560460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实验三</a:t>
            </a:r>
          </a:p>
        </p:txBody>
      </p:sp>
      <p:sp>
        <p:nvSpPr>
          <p:cNvPr id="3" name="内容占位符 2"/>
          <p:cNvSpPr>
            <a:spLocks noGrp="1"/>
          </p:cNvSpPr>
          <p:nvPr>
            <p:ph idx="1"/>
          </p:nvPr>
        </p:nvSpPr>
        <p:spPr>
          <a:xfrm>
            <a:off x="468313" y="1484313"/>
            <a:ext cx="8142287" cy="4624306"/>
          </a:xfrm>
        </p:spPr>
        <p:txBody>
          <a:bodyPr/>
          <a:lstStyle/>
          <a:p>
            <a:r>
              <a:rPr lang="zh-CN" altLang="en-US" b="1" dirty="0" smtClean="0"/>
              <a:t>样例</a:t>
            </a:r>
            <a:endParaRPr lang="en-US" altLang="zh-CN" b="1" dirty="0" smtClean="0"/>
          </a:p>
          <a:p>
            <a:pPr marL="784225" lvl="1" indent="-342900">
              <a:buFont typeface="Wingdings" panose="05000000000000000000" pitchFamily="2" charset="2"/>
              <a:buChar char="Ø"/>
            </a:pPr>
            <a:r>
              <a:rPr lang="zh-CN" altLang="en-US" sz="2000" b="1" dirty="0"/>
              <a:t>类型相关错误</a:t>
            </a:r>
            <a:endParaRPr lang="en-US" altLang="zh-CN" sz="2000" b="1" dirty="0"/>
          </a:p>
          <a:p>
            <a:pPr marL="1189038" lvl="2" indent="-342900">
              <a:buFont typeface="Arial" pitchFamily="34" charset="0"/>
              <a:buChar char="•"/>
            </a:pPr>
            <a:r>
              <a:rPr lang="zh-CN" altLang="en-US" sz="1600" b="1" dirty="0"/>
              <a:t>中间代码生成器解析</a:t>
            </a:r>
            <a:r>
              <a:rPr lang="en-US" altLang="zh-CN" sz="1600" b="1" dirty="0"/>
              <a:t>C—</a:t>
            </a:r>
            <a:r>
              <a:rPr lang="zh-CN" altLang="en-US" sz="1600" b="1" dirty="0" smtClean="0"/>
              <a:t>程序</a:t>
            </a:r>
            <a:r>
              <a:rPr lang="zh-CN" altLang="en-US" sz="1600" b="1" dirty="0"/>
              <a:t>时</a:t>
            </a:r>
            <a:r>
              <a:rPr lang="zh-CN" altLang="en-US" sz="1600" b="1" dirty="0" smtClean="0"/>
              <a:t>，报告了第二次实验语义分析时错误。此类错误主要由于类型之间相容性定义不恰当引起。</a:t>
            </a:r>
            <a:endParaRPr lang="en-US" altLang="zh-CN" sz="1600" b="1" dirty="0"/>
          </a:p>
        </p:txBody>
      </p:sp>
      <p:graphicFrame>
        <p:nvGraphicFramePr>
          <p:cNvPr id="11" name="表格 10"/>
          <p:cNvGraphicFramePr>
            <a:graphicFrameLocks noGrp="1"/>
          </p:cNvGraphicFramePr>
          <p:nvPr>
            <p:extLst>
              <p:ext uri="{D42A27DB-BD31-4B8C-83A1-F6EECF244321}">
                <p14:modId xmlns:p14="http://schemas.microsoft.com/office/powerpoint/2010/main" val="2682322561"/>
              </p:ext>
            </p:extLst>
          </p:nvPr>
        </p:nvGraphicFramePr>
        <p:xfrm>
          <a:off x="1763688" y="3501008"/>
          <a:ext cx="5688631" cy="2286000"/>
        </p:xfrm>
        <a:graphic>
          <a:graphicData uri="http://schemas.openxmlformats.org/drawingml/2006/table">
            <a:tbl>
              <a:tblPr firstRow="1" firstCol="1" bandRow="1">
                <a:tableStyleId>{69CF1AB2-1976-4502-BF36-3FF5EA218861}</a:tableStyleId>
              </a:tblPr>
              <a:tblGrid>
                <a:gridCol w="432048"/>
                <a:gridCol w="2232248"/>
                <a:gridCol w="3024335"/>
              </a:tblGrid>
              <a:tr h="151469">
                <a:tc>
                  <a:txBody>
                    <a:bodyPr/>
                    <a:lstStyle/>
                    <a:p>
                      <a:pPr algn="just">
                        <a:spcAft>
                          <a:spcPts val="0"/>
                        </a:spcAft>
                      </a:pPr>
                      <a:endParaRPr lang="zh-CN" sz="1000" kern="100" dirty="0">
                        <a:effectLst/>
                        <a:latin typeface="Calibri"/>
                        <a:ea typeface="宋体"/>
                        <a:cs typeface="Times New Roman"/>
                      </a:endParaRPr>
                    </a:p>
                  </a:txBody>
                  <a:tcPr marL="64915" marR="64915" marT="0" marB="0"/>
                </a:tc>
                <a:tc>
                  <a:txBody>
                    <a:bodyPr/>
                    <a:lstStyle/>
                    <a:p>
                      <a:pPr algn="just">
                        <a:spcAft>
                          <a:spcPts val="0"/>
                        </a:spcAft>
                      </a:pPr>
                      <a:r>
                        <a:rPr lang="en-US" altLang="zh-CN" sz="1000" kern="100" dirty="0" smtClean="0">
                          <a:effectLst/>
                          <a:latin typeface="+mn-lt"/>
                          <a:ea typeface="+mn-ea"/>
                          <a:cs typeface="+mn-cs"/>
                        </a:rPr>
                        <a:t>Program</a:t>
                      </a:r>
                      <a:endParaRPr lang="zh-CN" sz="1000" kern="100" dirty="0">
                        <a:effectLst/>
                        <a:latin typeface="Calibri"/>
                        <a:ea typeface="宋体"/>
                        <a:cs typeface="Times New Roman"/>
                      </a:endParaRPr>
                    </a:p>
                  </a:txBody>
                  <a:tcPr marL="64915" marR="64915"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zh-CN" sz="1000" kern="100" dirty="0" smtClean="0">
                          <a:effectLst/>
                        </a:rPr>
                        <a:t>(Ubuntu 7.5.0-3ubuntu1~18.04)</a:t>
                      </a:r>
                      <a:r>
                        <a:rPr lang="en-US" sz="1000" kern="100" dirty="0" smtClean="0">
                          <a:effectLst/>
                        </a:rPr>
                        <a:t> </a:t>
                      </a:r>
                      <a:endParaRPr lang="zh-CN" sz="1000" kern="100" dirty="0">
                        <a:effectLst/>
                        <a:latin typeface="Calibri"/>
                        <a:ea typeface="宋体"/>
                        <a:cs typeface="Times New Roman"/>
                      </a:endParaRPr>
                    </a:p>
                  </a:txBody>
                  <a:tcPr marL="64915" marR="64915" marT="0" marB="0"/>
                </a:tc>
              </a:tr>
              <a:tr h="2120571">
                <a:tc>
                  <a:txBody>
                    <a:bodyPr/>
                    <a:lstStyle/>
                    <a:p>
                      <a:pPr marL="0" indent="133350" algn="just" defTabSz="914400" rtl="0" eaLnBrk="1" latinLnBrk="0" hangingPunct="1">
                        <a:spcAft>
                          <a:spcPts val="0"/>
                        </a:spcAft>
                      </a:pPr>
                      <a:r>
                        <a:rPr lang="en-US" altLang="zh-CN" sz="1000" kern="100" smtClean="0">
                          <a:solidFill>
                            <a:schemeClr val="dk1"/>
                          </a:solidFill>
                          <a:effectLst/>
                          <a:latin typeface="+mn-lt"/>
                          <a:ea typeface="+mn-ea"/>
                          <a:cs typeface="+mn-cs"/>
                        </a:rPr>
                        <a:t>1</a:t>
                      </a:r>
                    </a:p>
                    <a:p>
                      <a:pPr marL="0" indent="133350" algn="just" defTabSz="914400" rtl="0" eaLnBrk="1" latinLnBrk="0" hangingPunct="1">
                        <a:spcAft>
                          <a:spcPts val="0"/>
                        </a:spcAft>
                      </a:pPr>
                      <a:r>
                        <a:rPr lang="en-US" altLang="zh-CN" sz="1000" kern="100" smtClean="0">
                          <a:solidFill>
                            <a:schemeClr val="dk1"/>
                          </a:solidFill>
                          <a:effectLst/>
                          <a:latin typeface="+mn-lt"/>
                          <a:ea typeface="+mn-ea"/>
                          <a:cs typeface="+mn-cs"/>
                        </a:rPr>
                        <a:t>2</a:t>
                      </a:r>
                    </a:p>
                    <a:p>
                      <a:pPr marL="0" indent="133350" algn="just" defTabSz="914400" rtl="0" eaLnBrk="1" latinLnBrk="0" hangingPunct="1">
                        <a:spcAft>
                          <a:spcPts val="0"/>
                        </a:spcAft>
                      </a:pPr>
                      <a:r>
                        <a:rPr lang="en-US" altLang="zh-CN" sz="1000" kern="100" smtClean="0">
                          <a:solidFill>
                            <a:schemeClr val="dk1"/>
                          </a:solidFill>
                          <a:effectLst/>
                          <a:latin typeface="+mn-lt"/>
                          <a:ea typeface="+mn-ea"/>
                          <a:cs typeface="+mn-cs"/>
                        </a:rPr>
                        <a:t>3</a:t>
                      </a:r>
                    </a:p>
                    <a:p>
                      <a:pPr marL="0" indent="133350" algn="just" defTabSz="914400" rtl="0" eaLnBrk="1" latinLnBrk="0" hangingPunct="1">
                        <a:spcAft>
                          <a:spcPts val="0"/>
                        </a:spcAft>
                      </a:pPr>
                      <a:r>
                        <a:rPr lang="en-US" altLang="zh-CN" sz="1000" kern="100" smtClean="0">
                          <a:solidFill>
                            <a:schemeClr val="dk1"/>
                          </a:solidFill>
                          <a:effectLst/>
                          <a:latin typeface="+mn-lt"/>
                          <a:ea typeface="+mn-ea"/>
                          <a:cs typeface="+mn-cs"/>
                        </a:rPr>
                        <a:t>4</a:t>
                      </a:r>
                    </a:p>
                    <a:p>
                      <a:pPr marL="0" indent="133350" algn="just" defTabSz="914400" rtl="0" eaLnBrk="1" latinLnBrk="0" hangingPunct="1">
                        <a:spcAft>
                          <a:spcPts val="0"/>
                        </a:spcAft>
                      </a:pPr>
                      <a:r>
                        <a:rPr lang="en-US" altLang="zh-CN" sz="1000" kern="100" smtClean="0">
                          <a:solidFill>
                            <a:schemeClr val="dk1"/>
                          </a:solidFill>
                          <a:effectLst/>
                          <a:latin typeface="+mn-lt"/>
                          <a:ea typeface="+mn-ea"/>
                          <a:cs typeface="+mn-cs"/>
                        </a:rPr>
                        <a:t>5</a:t>
                      </a:r>
                    </a:p>
                    <a:p>
                      <a:pPr marL="0" indent="133350" algn="just" defTabSz="914400" rtl="0" eaLnBrk="1" latinLnBrk="0" hangingPunct="1">
                        <a:spcAft>
                          <a:spcPts val="0"/>
                        </a:spcAft>
                      </a:pPr>
                      <a:r>
                        <a:rPr lang="en-US" altLang="zh-CN" sz="1000" kern="100" smtClean="0">
                          <a:solidFill>
                            <a:schemeClr val="dk1"/>
                          </a:solidFill>
                          <a:effectLst/>
                          <a:latin typeface="+mn-lt"/>
                          <a:ea typeface="+mn-ea"/>
                          <a:cs typeface="+mn-cs"/>
                        </a:rPr>
                        <a:t>6</a:t>
                      </a:r>
                    </a:p>
                    <a:p>
                      <a:pPr marL="0" indent="133350" algn="just" defTabSz="914400" rtl="0" eaLnBrk="1" latinLnBrk="0" hangingPunct="1">
                        <a:spcAft>
                          <a:spcPts val="0"/>
                        </a:spcAft>
                      </a:pPr>
                      <a:r>
                        <a:rPr lang="en-US" altLang="zh-CN" sz="1000" kern="100" smtClean="0">
                          <a:solidFill>
                            <a:schemeClr val="dk1"/>
                          </a:solidFill>
                          <a:effectLst/>
                          <a:latin typeface="+mn-lt"/>
                          <a:ea typeface="+mn-ea"/>
                          <a:cs typeface="+mn-cs"/>
                        </a:rPr>
                        <a:t>7</a:t>
                      </a:r>
                    </a:p>
                    <a:p>
                      <a:pPr marL="0" indent="133350" algn="just" defTabSz="914400" rtl="0" eaLnBrk="1" latinLnBrk="0" hangingPunct="1">
                        <a:spcAft>
                          <a:spcPts val="0"/>
                        </a:spcAft>
                      </a:pPr>
                      <a:r>
                        <a:rPr lang="en-US" altLang="zh-CN" sz="1000" kern="100" smtClean="0">
                          <a:solidFill>
                            <a:schemeClr val="dk1"/>
                          </a:solidFill>
                          <a:effectLst/>
                          <a:latin typeface="+mn-lt"/>
                          <a:ea typeface="+mn-ea"/>
                          <a:cs typeface="+mn-cs"/>
                        </a:rPr>
                        <a:t>8</a:t>
                      </a:r>
                    </a:p>
                    <a:p>
                      <a:pPr marL="0" indent="133350" algn="just" defTabSz="914400" rtl="0" eaLnBrk="1" latinLnBrk="0" hangingPunct="1">
                        <a:spcAft>
                          <a:spcPts val="0"/>
                        </a:spcAft>
                      </a:pPr>
                      <a:r>
                        <a:rPr lang="en-US" altLang="zh-CN" sz="1000" kern="100" smtClean="0">
                          <a:solidFill>
                            <a:schemeClr val="dk1"/>
                          </a:solidFill>
                          <a:effectLst/>
                          <a:latin typeface="+mn-lt"/>
                          <a:ea typeface="+mn-ea"/>
                          <a:cs typeface="+mn-cs"/>
                        </a:rPr>
                        <a:t>9</a:t>
                      </a:r>
                    </a:p>
                    <a:p>
                      <a:pPr marL="0" indent="133350" algn="just" defTabSz="914400" rtl="0" eaLnBrk="1" latinLnBrk="0" hangingPunct="1">
                        <a:spcAft>
                          <a:spcPts val="0"/>
                        </a:spcAft>
                      </a:pPr>
                      <a:r>
                        <a:rPr lang="en-US" altLang="zh-CN" sz="1000" kern="100" smtClean="0">
                          <a:solidFill>
                            <a:schemeClr val="dk1"/>
                          </a:solidFill>
                          <a:effectLst/>
                          <a:latin typeface="+mn-lt"/>
                          <a:ea typeface="+mn-ea"/>
                          <a:cs typeface="+mn-cs"/>
                        </a:rPr>
                        <a:t>10</a:t>
                      </a:r>
                    </a:p>
                    <a:p>
                      <a:pPr marL="0" indent="133350" algn="just" defTabSz="914400" rtl="0" eaLnBrk="1" latinLnBrk="0" hangingPunct="1">
                        <a:spcAft>
                          <a:spcPts val="0"/>
                        </a:spcAft>
                      </a:pPr>
                      <a:r>
                        <a:rPr lang="en-US" altLang="zh-CN" sz="1000" kern="100" smtClean="0">
                          <a:solidFill>
                            <a:schemeClr val="dk1"/>
                          </a:solidFill>
                          <a:effectLst/>
                          <a:latin typeface="+mn-lt"/>
                          <a:ea typeface="+mn-ea"/>
                          <a:cs typeface="+mn-cs"/>
                        </a:rPr>
                        <a:t>11</a:t>
                      </a:r>
                    </a:p>
                    <a:p>
                      <a:pPr marL="0" indent="133350" algn="just" defTabSz="914400" rtl="0" eaLnBrk="1" latinLnBrk="0" hangingPunct="1">
                        <a:spcAft>
                          <a:spcPts val="0"/>
                        </a:spcAft>
                      </a:pPr>
                      <a:r>
                        <a:rPr lang="en-US" altLang="zh-CN" sz="1000" kern="100" smtClean="0">
                          <a:solidFill>
                            <a:schemeClr val="dk1"/>
                          </a:solidFill>
                          <a:effectLst/>
                          <a:latin typeface="+mn-lt"/>
                          <a:ea typeface="+mn-ea"/>
                          <a:cs typeface="+mn-cs"/>
                        </a:rPr>
                        <a:t>12</a:t>
                      </a:r>
                    </a:p>
                    <a:p>
                      <a:pPr marL="0" indent="133350" algn="just" defTabSz="914400" rtl="0" eaLnBrk="1" latinLnBrk="0" hangingPunct="1">
                        <a:spcAft>
                          <a:spcPts val="0"/>
                        </a:spcAft>
                      </a:pPr>
                      <a:r>
                        <a:rPr lang="en-US" altLang="zh-CN" sz="1000" kern="100" smtClean="0">
                          <a:solidFill>
                            <a:schemeClr val="dk1"/>
                          </a:solidFill>
                          <a:effectLst/>
                          <a:latin typeface="+mn-lt"/>
                          <a:ea typeface="+mn-ea"/>
                          <a:cs typeface="+mn-cs"/>
                        </a:rPr>
                        <a:t>13</a:t>
                      </a:r>
                    </a:p>
                    <a:p>
                      <a:pPr marL="0" indent="133350" algn="just" defTabSz="914400" rtl="0" eaLnBrk="1" latinLnBrk="0" hangingPunct="1">
                        <a:spcAft>
                          <a:spcPts val="0"/>
                        </a:spcAft>
                      </a:pPr>
                      <a:r>
                        <a:rPr lang="en-US" altLang="zh-CN" sz="1000" kern="100" smtClean="0">
                          <a:solidFill>
                            <a:schemeClr val="dk1"/>
                          </a:solidFill>
                          <a:effectLst/>
                          <a:latin typeface="+mn-lt"/>
                          <a:ea typeface="+mn-ea"/>
                          <a:cs typeface="+mn-cs"/>
                        </a:rPr>
                        <a:t>14</a:t>
                      </a:r>
                      <a:endParaRPr lang="en-US" altLang="zh-CN" sz="1000" kern="100" dirty="0" smtClean="0">
                        <a:solidFill>
                          <a:schemeClr val="dk1"/>
                        </a:solidFill>
                        <a:effectLst/>
                        <a:latin typeface="+mn-lt"/>
                        <a:ea typeface="+mn-ea"/>
                        <a:cs typeface="+mn-cs"/>
                      </a:endParaRPr>
                    </a:p>
                  </a:txBody>
                  <a:tcPr marL="64915" marR="64915" marT="0" marB="0"/>
                </a:tc>
                <a:tc>
                  <a:txBody>
                    <a:bodyPr/>
                    <a:lstStyle/>
                    <a:p>
                      <a:pPr indent="133350" algn="just">
                        <a:spcAft>
                          <a:spcPts val="0"/>
                        </a:spcAft>
                      </a:pPr>
                      <a:r>
                        <a:rPr lang="en-US" altLang="zh-CN" sz="1000" b="0" kern="100" dirty="0" err="1" smtClean="0">
                          <a:effectLst/>
                        </a:rPr>
                        <a:t>int</a:t>
                      </a:r>
                      <a:r>
                        <a:rPr lang="en-US" altLang="zh-CN" sz="1000" b="0" kern="100" dirty="0" smtClean="0">
                          <a:effectLst/>
                        </a:rPr>
                        <a:t> main() {</a:t>
                      </a:r>
                    </a:p>
                    <a:p>
                      <a:pPr indent="133350" algn="just">
                        <a:spcAft>
                          <a:spcPts val="0"/>
                        </a:spcAft>
                      </a:pPr>
                      <a:r>
                        <a:rPr lang="en-US" altLang="zh-CN" sz="1000" b="0" kern="100" dirty="0" smtClean="0">
                          <a:effectLst/>
                        </a:rPr>
                        <a:t>    </a:t>
                      </a:r>
                      <a:r>
                        <a:rPr lang="en-US" altLang="zh-CN" sz="1000" b="0" kern="100" dirty="0" err="1" smtClean="0">
                          <a:effectLst/>
                        </a:rPr>
                        <a:t>int</a:t>
                      </a:r>
                      <a:r>
                        <a:rPr lang="en-US" altLang="zh-CN" sz="1000" b="0" kern="100" dirty="0" smtClean="0">
                          <a:effectLst/>
                        </a:rPr>
                        <a:t> </a:t>
                      </a:r>
                      <a:r>
                        <a:rPr lang="en-US" altLang="zh-CN" sz="1000" b="0" kern="100" dirty="0" err="1" smtClean="0">
                          <a:effectLst/>
                        </a:rPr>
                        <a:t>cnum</a:t>
                      </a:r>
                      <a:r>
                        <a:rPr lang="en-US" altLang="zh-CN" sz="1000" b="0" kern="100" dirty="0" smtClean="0">
                          <a:effectLst/>
                        </a:rPr>
                        <a:t> = 3, charges[3];</a:t>
                      </a:r>
                    </a:p>
                    <a:p>
                      <a:pPr indent="133350" algn="just">
                        <a:spcAft>
                          <a:spcPts val="0"/>
                        </a:spcAft>
                      </a:pPr>
                      <a:r>
                        <a:rPr lang="en-US" altLang="zh-CN" sz="1000" b="0" kern="100" dirty="0" smtClean="0">
                          <a:effectLst/>
                        </a:rPr>
                        <a:t>    </a:t>
                      </a:r>
                      <a:r>
                        <a:rPr lang="en-US" altLang="zh-CN" sz="1000" b="0" kern="100" dirty="0" err="1" smtClean="0">
                          <a:effectLst/>
                        </a:rPr>
                        <a:t>int</a:t>
                      </a:r>
                      <a:r>
                        <a:rPr lang="en-US" altLang="zh-CN" sz="1000" b="0" kern="100" dirty="0" smtClean="0">
                          <a:effectLst/>
                        </a:rPr>
                        <a:t> amount = 100, </a:t>
                      </a:r>
                      <a:r>
                        <a:rPr lang="en-US" altLang="zh-CN" sz="1000" b="0" kern="100" dirty="0" err="1" smtClean="0">
                          <a:effectLst/>
                        </a:rPr>
                        <a:t>dp</a:t>
                      </a:r>
                      <a:r>
                        <a:rPr lang="en-US" altLang="zh-CN" sz="1000" b="0" kern="100" dirty="0" smtClean="0">
                          <a:effectLst/>
                        </a:rPr>
                        <a:t>[101];</a:t>
                      </a:r>
                    </a:p>
                    <a:p>
                      <a:pPr indent="133350" algn="just">
                        <a:spcAft>
                          <a:spcPts val="0"/>
                        </a:spcAft>
                      </a:pPr>
                      <a:r>
                        <a:rPr lang="en-US" altLang="zh-CN" sz="1000" b="0" kern="100" dirty="0" smtClean="0">
                          <a:effectLst/>
                        </a:rPr>
                        <a:t>    </a:t>
                      </a:r>
                      <a:r>
                        <a:rPr lang="en-US" altLang="zh-CN" sz="1000" b="0" kern="100" dirty="0" err="1" smtClean="0">
                          <a:effectLst/>
                        </a:rPr>
                        <a:t>int</a:t>
                      </a:r>
                      <a:r>
                        <a:rPr lang="en-US" altLang="zh-CN" sz="1000" b="0" kern="100" dirty="0" smtClean="0">
                          <a:effectLst/>
                        </a:rPr>
                        <a:t> valid = 1;</a:t>
                      </a:r>
                    </a:p>
                    <a:p>
                      <a:pPr indent="133350" algn="just">
                        <a:spcAft>
                          <a:spcPts val="0"/>
                        </a:spcAft>
                      </a:pPr>
                      <a:r>
                        <a:rPr lang="en-US" altLang="zh-CN" sz="1000" b="0" kern="100" dirty="0" smtClean="0">
                          <a:effectLst/>
                        </a:rPr>
                        <a:t>    </a:t>
                      </a:r>
                      <a:r>
                        <a:rPr lang="en-US" altLang="zh-CN" sz="1000" b="0" kern="100" dirty="0" err="1" smtClean="0">
                          <a:effectLst/>
                        </a:rPr>
                        <a:t>int</a:t>
                      </a:r>
                      <a:r>
                        <a:rPr lang="en-US" altLang="zh-CN" sz="1000" b="0" kern="100" dirty="0" smtClean="0">
                          <a:effectLst/>
                        </a:rPr>
                        <a:t> </a:t>
                      </a:r>
                      <a:r>
                        <a:rPr lang="en-US" altLang="zh-CN" sz="1000" b="0" kern="100" dirty="0" err="1" smtClean="0">
                          <a:effectLst/>
                        </a:rPr>
                        <a:t>i</a:t>
                      </a:r>
                      <a:r>
                        <a:rPr lang="en-US" altLang="zh-CN" sz="1000" b="0" kern="100" dirty="0" smtClean="0">
                          <a:effectLst/>
                        </a:rPr>
                        <a:t> = 0, j = 0;</a:t>
                      </a:r>
                    </a:p>
                    <a:p>
                      <a:pPr indent="133350" algn="just">
                        <a:spcAft>
                          <a:spcPts val="0"/>
                        </a:spcAft>
                      </a:pPr>
                      <a:r>
                        <a:rPr lang="en-US" altLang="zh-CN" sz="1000" b="0" kern="100" dirty="0" smtClean="0">
                          <a:solidFill>
                            <a:srgbClr val="FF0000"/>
                          </a:solidFill>
                          <a:effectLst/>
                        </a:rPr>
                        <a:t>    while (</a:t>
                      </a:r>
                      <a:r>
                        <a:rPr lang="en-US" altLang="zh-CN" sz="1000" b="0" kern="100" dirty="0" err="1" smtClean="0">
                          <a:solidFill>
                            <a:srgbClr val="FF0000"/>
                          </a:solidFill>
                          <a:effectLst/>
                        </a:rPr>
                        <a:t>i</a:t>
                      </a:r>
                      <a:r>
                        <a:rPr lang="en-US" altLang="zh-CN" sz="1000" b="0" kern="100" dirty="0" smtClean="0">
                          <a:solidFill>
                            <a:srgbClr val="FF0000"/>
                          </a:solidFill>
                          <a:effectLst/>
                        </a:rPr>
                        <a:t> &lt; </a:t>
                      </a:r>
                      <a:r>
                        <a:rPr lang="en-US" altLang="zh-CN" sz="1000" b="0" kern="100" dirty="0" err="1" smtClean="0">
                          <a:solidFill>
                            <a:srgbClr val="FF0000"/>
                          </a:solidFill>
                          <a:effectLst/>
                        </a:rPr>
                        <a:t>cnum</a:t>
                      </a:r>
                      <a:r>
                        <a:rPr lang="en-US" altLang="zh-CN" sz="1000" b="0" kern="100" dirty="0" smtClean="0">
                          <a:solidFill>
                            <a:srgbClr val="FF0000"/>
                          </a:solidFill>
                          <a:effectLst/>
                        </a:rPr>
                        <a:t>) {</a:t>
                      </a:r>
                    </a:p>
                    <a:p>
                      <a:pPr indent="133350" algn="just">
                        <a:spcAft>
                          <a:spcPts val="0"/>
                        </a:spcAft>
                      </a:pPr>
                      <a:r>
                        <a:rPr lang="en-US" altLang="zh-CN" sz="1000" b="0" kern="100" dirty="0" smtClean="0">
                          <a:effectLst/>
                        </a:rPr>
                        <a:t>        charges[</a:t>
                      </a:r>
                      <a:r>
                        <a:rPr lang="en-US" altLang="zh-CN" sz="1000" b="0" kern="100" dirty="0" err="1" smtClean="0">
                          <a:effectLst/>
                        </a:rPr>
                        <a:t>i</a:t>
                      </a:r>
                      <a:r>
                        <a:rPr lang="en-US" altLang="zh-CN" sz="1000" b="0" kern="100" dirty="0" smtClean="0">
                          <a:effectLst/>
                        </a:rPr>
                        <a:t>] = read();</a:t>
                      </a:r>
                    </a:p>
                    <a:p>
                      <a:pPr indent="133350" algn="just">
                        <a:spcAft>
                          <a:spcPts val="0"/>
                        </a:spcAft>
                      </a:pPr>
                      <a:r>
                        <a:rPr lang="en-US" altLang="zh-CN" sz="1000" b="0" kern="100" dirty="0" smtClean="0">
                          <a:effectLst/>
                        </a:rPr>
                        <a:t>        if (charges[</a:t>
                      </a:r>
                      <a:r>
                        <a:rPr lang="en-US" altLang="zh-CN" sz="1000" b="0" kern="100" dirty="0" err="1" smtClean="0">
                          <a:effectLst/>
                        </a:rPr>
                        <a:t>i</a:t>
                      </a:r>
                      <a:r>
                        <a:rPr lang="en-US" altLang="zh-CN" sz="1000" b="0" kern="100" dirty="0" smtClean="0">
                          <a:effectLst/>
                        </a:rPr>
                        <a:t>] &lt;= 0) {</a:t>
                      </a:r>
                    </a:p>
                    <a:p>
                      <a:pPr indent="133350" algn="just">
                        <a:spcAft>
                          <a:spcPts val="0"/>
                        </a:spcAft>
                      </a:pPr>
                      <a:r>
                        <a:rPr lang="en-US" altLang="zh-CN" sz="1000" b="0" kern="100" dirty="0" smtClean="0">
                          <a:effectLst/>
                        </a:rPr>
                        <a:t>            valid = 0;</a:t>
                      </a:r>
                    </a:p>
                    <a:p>
                      <a:pPr indent="133350" algn="just">
                        <a:spcAft>
                          <a:spcPts val="0"/>
                        </a:spcAft>
                      </a:pPr>
                      <a:r>
                        <a:rPr lang="en-US" altLang="zh-CN" sz="1000" b="0" kern="100" dirty="0" smtClean="0">
                          <a:effectLst/>
                        </a:rPr>
                        <a:t>        }</a:t>
                      </a:r>
                    </a:p>
                    <a:p>
                      <a:pPr indent="133350" algn="just">
                        <a:spcAft>
                          <a:spcPts val="0"/>
                        </a:spcAft>
                      </a:pPr>
                      <a:r>
                        <a:rPr lang="en-US" altLang="zh-CN" sz="1000" b="0" kern="100" dirty="0" smtClean="0">
                          <a:effectLst/>
                        </a:rPr>
                        <a:t>        </a:t>
                      </a:r>
                      <a:r>
                        <a:rPr lang="en-US" altLang="zh-CN" sz="1000" b="0" kern="100" dirty="0" err="1" smtClean="0">
                          <a:effectLst/>
                        </a:rPr>
                        <a:t>i</a:t>
                      </a:r>
                      <a:r>
                        <a:rPr lang="en-US" altLang="zh-CN" sz="1000" b="0" kern="100" dirty="0" smtClean="0">
                          <a:effectLst/>
                        </a:rPr>
                        <a:t> = </a:t>
                      </a:r>
                      <a:r>
                        <a:rPr lang="en-US" altLang="zh-CN" sz="1000" b="0" kern="100" dirty="0" err="1" smtClean="0">
                          <a:effectLst/>
                        </a:rPr>
                        <a:t>i</a:t>
                      </a:r>
                      <a:r>
                        <a:rPr lang="en-US" altLang="zh-CN" sz="1000" b="0" kern="100" dirty="0" smtClean="0">
                          <a:effectLst/>
                        </a:rPr>
                        <a:t> + 1;</a:t>
                      </a:r>
                    </a:p>
                    <a:p>
                      <a:pPr indent="133350" algn="just">
                        <a:spcAft>
                          <a:spcPts val="0"/>
                        </a:spcAft>
                      </a:pPr>
                      <a:r>
                        <a:rPr lang="en-US" altLang="zh-CN" sz="1000" b="0" kern="100" dirty="0" smtClean="0">
                          <a:effectLst/>
                        </a:rPr>
                        <a:t>    }</a:t>
                      </a:r>
                    </a:p>
                    <a:p>
                      <a:pPr indent="133350" algn="just">
                        <a:spcAft>
                          <a:spcPts val="0"/>
                        </a:spcAft>
                      </a:pPr>
                      <a:r>
                        <a:rPr lang="en-US" altLang="zh-CN" sz="1000" b="0" kern="100" dirty="0" smtClean="0">
                          <a:effectLst/>
                        </a:rPr>
                        <a:t>    …</a:t>
                      </a:r>
                    </a:p>
                    <a:p>
                      <a:pPr indent="133350" algn="just">
                        <a:spcAft>
                          <a:spcPts val="0"/>
                        </a:spcAft>
                      </a:pPr>
                      <a:r>
                        <a:rPr lang="en-US" altLang="zh-CN" sz="1000" b="0" kern="100" dirty="0" smtClean="0">
                          <a:effectLst/>
                        </a:rPr>
                        <a:t>}</a:t>
                      </a:r>
                      <a:endParaRPr lang="zh-CN" sz="1000" b="0" kern="100" dirty="0" smtClean="0">
                        <a:effectLst/>
                      </a:endParaRPr>
                    </a:p>
                  </a:txBody>
                  <a:tcPr marL="64915" marR="64915" marT="0" marB="0"/>
                </a:tc>
                <a:tc>
                  <a:txBody>
                    <a:bodyPr/>
                    <a:lstStyle/>
                    <a:p>
                      <a:pPr algn="just">
                        <a:spcAft>
                          <a:spcPts val="0"/>
                        </a:spcAft>
                      </a:pPr>
                      <a:r>
                        <a:rPr lang="en-US" altLang="zh-CN" sz="1000" kern="100" dirty="0" err="1" smtClean="0">
                          <a:effectLst/>
                        </a:rPr>
                        <a:t>gcc</a:t>
                      </a:r>
                      <a:r>
                        <a:rPr lang="en-US" altLang="zh-CN" sz="1000" kern="100" dirty="0" smtClean="0">
                          <a:effectLst/>
                        </a:rPr>
                        <a:t> version 7.5.0 (Ubuntu 7.5.0-3ubuntu1~18.04)</a:t>
                      </a:r>
                      <a:endParaRPr lang="en-US" sz="1000" kern="100" dirty="0" smtClean="0">
                        <a:effectLst/>
                      </a:endParaRPr>
                    </a:p>
                    <a:p>
                      <a:endParaRPr lang="en-US" altLang="zh-CN" sz="1200" kern="1200" dirty="0" smtClean="0">
                        <a:solidFill>
                          <a:schemeClr val="dk1"/>
                        </a:solidFill>
                        <a:effectLst/>
                        <a:latin typeface="+mn-lt"/>
                        <a:ea typeface="+mn-ea"/>
                        <a:cs typeface="+mn-cs"/>
                      </a:endParaRPr>
                    </a:p>
                    <a:p>
                      <a:endParaRPr lang="en-US" altLang="zh-CN" sz="1200" kern="1200" dirty="0" smtClean="0">
                        <a:solidFill>
                          <a:schemeClr val="dk1"/>
                        </a:solidFill>
                        <a:effectLst/>
                        <a:latin typeface="+mn-lt"/>
                        <a:ea typeface="+mn-ea"/>
                        <a:cs typeface="+mn-cs"/>
                      </a:endParaRPr>
                    </a:p>
                    <a:p>
                      <a:r>
                        <a:rPr lang="en-US" altLang="zh-CN" sz="1200" kern="1200" dirty="0" smtClean="0">
                          <a:solidFill>
                            <a:schemeClr val="dk1"/>
                          </a:solidFill>
                          <a:effectLst/>
                          <a:latin typeface="+mn-lt"/>
                          <a:ea typeface="+mn-ea"/>
                          <a:cs typeface="+mn-cs"/>
                        </a:rPr>
                        <a:t>Error type 7 at Line 6: Type mismatched for operands.</a:t>
                      </a:r>
                      <a:endParaRPr lang="zh-CN" altLang="zh-CN" sz="1200" kern="1200" dirty="0" smtClean="0">
                        <a:solidFill>
                          <a:schemeClr val="dk1"/>
                        </a:solidFill>
                        <a:effectLst/>
                        <a:latin typeface="+mn-lt"/>
                        <a:ea typeface="+mn-ea"/>
                        <a:cs typeface="+mn-cs"/>
                      </a:endParaRPr>
                    </a:p>
                    <a:p>
                      <a:r>
                        <a:rPr lang="en-US" altLang="zh-CN" sz="1200" kern="1200" dirty="0" smtClean="0">
                          <a:solidFill>
                            <a:schemeClr val="dk1"/>
                          </a:solidFill>
                          <a:effectLst/>
                          <a:latin typeface="+mn-lt"/>
                          <a:ea typeface="+mn-ea"/>
                          <a:cs typeface="+mn-cs"/>
                        </a:rPr>
                        <a:t>Segmentation fault (core dumped)</a:t>
                      </a:r>
                      <a:endParaRPr lang="zh-CN" sz="700" kern="100" dirty="0">
                        <a:effectLst/>
                        <a:latin typeface="Calibri"/>
                        <a:ea typeface="宋体"/>
                        <a:cs typeface="Times New Roman"/>
                      </a:endParaRPr>
                    </a:p>
                  </a:txBody>
                  <a:tcPr marL="64915" marR="64915" marT="0" marB="0"/>
                </a:tc>
              </a:tr>
            </a:tbl>
          </a:graphicData>
        </a:graphic>
      </p:graphicFrame>
    </p:spTree>
    <p:extLst>
      <p:ext uri="{BB962C8B-B14F-4D97-AF65-F5344CB8AC3E}">
        <p14:creationId xmlns:p14="http://schemas.microsoft.com/office/powerpoint/2010/main" val="2560460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实验三</a:t>
            </a:r>
          </a:p>
        </p:txBody>
      </p:sp>
      <p:sp>
        <p:nvSpPr>
          <p:cNvPr id="3" name="内容占位符 2"/>
          <p:cNvSpPr>
            <a:spLocks noGrp="1"/>
          </p:cNvSpPr>
          <p:nvPr>
            <p:ph idx="1"/>
          </p:nvPr>
        </p:nvSpPr>
        <p:spPr>
          <a:xfrm>
            <a:off x="468313" y="1484313"/>
            <a:ext cx="8142287" cy="4624306"/>
          </a:xfrm>
        </p:spPr>
        <p:txBody>
          <a:bodyPr/>
          <a:lstStyle/>
          <a:p>
            <a:r>
              <a:rPr lang="zh-CN" altLang="en-US" b="1" dirty="0" smtClean="0"/>
              <a:t>样例</a:t>
            </a:r>
            <a:endParaRPr lang="en-US" altLang="zh-CN" b="1" dirty="0" smtClean="0"/>
          </a:p>
          <a:p>
            <a:pPr marL="784225" lvl="1" indent="-342900">
              <a:buFont typeface="Wingdings" panose="05000000000000000000" pitchFamily="2" charset="2"/>
              <a:buChar char="Ø"/>
            </a:pPr>
            <a:r>
              <a:rPr lang="zh-CN" altLang="en-US" sz="2000" b="1" dirty="0"/>
              <a:t>语义分析错误</a:t>
            </a:r>
            <a:endParaRPr lang="en-US" altLang="zh-CN" sz="2000" b="1" dirty="0"/>
          </a:p>
          <a:p>
            <a:pPr marL="1189038" lvl="2" indent="-342900">
              <a:buFont typeface="Arial" pitchFamily="34" charset="0"/>
              <a:buChar char="•"/>
            </a:pPr>
            <a:r>
              <a:rPr lang="zh-CN" altLang="en-US" sz="1600" b="1" dirty="0"/>
              <a:t>中间代码生成器解析</a:t>
            </a:r>
            <a:r>
              <a:rPr lang="en-US" altLang="zh-CN" sz="1600" b="1" dirty="0"/>
              <a:t>C—</a:t>
            </a:r>
            <a:r>
              <a:rPr lang="zh-CN" altLang="en-US" sz="1600" b="1" dirty="0"/>
              <a:t>程序时，报告了第二</a:t>
            </a:r>
            <a:r>
              <a:rPr lang="zh-CN" altLang="en-US" sz="1600" b="1" dirty="0" smtClean="0"/>
              <a:t>次实验语义分析</a:t>
            </a:r>
            <a:r>
              <a:rPr lang="zh-CN" altLang="en-US" sz="1600" b="1" dirty="0"/>
              <a:t>时错误。此类</a:t>
            </a:r>
            <a:r>
              <a:rPr lang="zh-CN" altLang="en-US" sz="1600" b="1" dirty="0" smtClean="0"/>
              <a:t>错误可能由于</a:t>
            </a:r>
            <a:r>
              <a:rPr lang="zh-CN" altLang="en-US" sz="1600" b="1" dirty="0"/>
              <a:t>没有</a:t>
            </a:r>
            <a:r>
              <a:rPr lang="zh-CN" altLang="en-US" sz="1600" b="1" dirty="0" smtClean="0"/>
              <a:t>考虑赋值语句作为条件表达式，从而引发了类型相关错误。</a:t>
            </a:r>
            <a:endParaRPr lang="en-US" altLang="zh-CN" sz="1600" b="1" dirty="0"/>
          </a:p>
        </p:txBody>
      </p:sp>
      <p:graphicFrame>
        <p:nvGraphicFramePr>
          <p:cNvPr id="4" name="表格 3"/>
          <p:cNvGraphicFramePr>
            <a:graphicFrameLocks noGrp="1"/>
          </p:cNvGraphicFramePr>
          <p:nvPr>
            <p:extLst>
              <p:ext uri="{D42A27DB-BD31-4B8C-83A1-F6EECF244321}">
                <p14:modId xmlns:p14="http://schemas.microsoft.com/office/powerpoint/2010/main" val="1163453328"/>
              </p:ext>
            </p:extLst>
          </p:nvPr>
        </p:nvGraphicFramePr>
        <p:xfrm>
          <a:off x="1691680" y="3356992"/>
          <a:ext cx="5976663" cy="2482592"/>
        </p:xfrm>
        <a:graphic>
          <a:graphicData uri="http://schemas.openxmlformats.org/drawingml/2006/table">
            <a:tbl>
              <a:tblPr firstRow="1" firstCol="1" bandRow="1">
                <a:tableStyleId>{69CF1AB2-1976-4502-BF36-3FF5EA218861}</a:tableStyleId>
              </a:tblPr>
              <a:tblGrid>
                <a:gridCol w="453924"/>
                <a:gridCol w="2345273"/>
                <a:gridCol w="3177466"/>
              </a:tblGrid>
              <a:tr h="172402">
                <a:tc>
                  <a:txBody>
                    <a:bodyPr/>
                    <a:lstStyle/>
                    <a:p>
                      <a:pPr algn="just">
                        <a:spcAft>
                          <a:spcPts val="0"/>
                        </a:spcAft>
                      </a:pPr>
                      <a:endParaRPr lang="zh-CN" sz="1050" kern="100" dirty="0">
                        <a:effectLst/>
                        <a:latin typeface="Calibri"/>
                        <a:ea typeface="宋体"/>
                        <a:cs typeface="Times New Roman"/>
                      </a:endParaRPr>
                    </a:p>
                  </a:txBody>
                  <a:tcPr marL="64915" marR="64915" marT="0" marB="0"/>
                </a:tc>
                <a:tc>
                  <a:txBody>
                    <a:bodyPr/>
                    <a:lstStyle/>
                    <a:p>
                      <a:pPr algn="just">
                        <a:spcAft>
                          <a:spcPts val="0"/>
                        </a:spcAft>
                      </a:pPr>
                      <a:r>
                        <a:rPr lang="en-US" altLang="zh-CN" sz="1050" kern="100" dirty="0" smtClean="0">
                          <a:effectLst/>
                          <a:latin typeface="+mn-lt"/>
                          <a:ea typeface="+mn-ea"/>
                          <a:cs typeface="+mn-cs"/>
                        </a:rPr>
                        <a:t>Program</a:t>
                      </a:r>
                      <a:endParaRPr lang="zh-CN" sz="1050" kern="100" dirty="0">
                        <a:effectLst/>
                        <a:latin typeface="Calibri"/>
                        <a:ea typeface="宋体"/>
                        <a:cs typeface="Times New Roman"/>
                      </a:endParaRPr>
                    </a:p>
                  </a:txBody>
                  <a:tcPr marL="64915" marR="64915"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zh-CN" sz="1050" kern="100" dirty="0" smtClean="0">
                          <a:effectLst/>
                        </a:rPr>
                        <a:t>(Ubuntu 7.5.0-3ubuntu1~18.04)</a:t>
                      </a:r>
                      <a:r>
                        <a:rPr lang="en-US" sz="1050" kern="100" dirty="0" smtClean="0">
                          <a:effectLst/>
                        </a:rPr>
                        <a:t> </a:t>
                      </a:r>
                      <a:endParaRPr lang="zh-CN" sz="1050" kern="100" dirty="0">
                        <a:effectLst/>
                        <a:latin typeface="Calibri"/>
                        <a:ea typeface="宋体"/>
                        <a:cs typeface="Times New Roman"/>
                      </a:endParaRPr>
                    </a:p>
                  </a:txBody>
                  <a:tcPr marL="64915" marR="64915" marT="0" marB="0"/>
                </a:tc>
              </a:tr>
              <a:tr h="2310190">
                <a:tc>
                  <a:txBody>
                    <a:bodyPr/>
                    <a:lstStyle/>
                    <a:p>
                      <a:pPr marL="0" indent="133350" algn="just" defTabSz="914400" rtl="0" eaLnBrk="1" latinLnBrk="0" hangingPunct="1">
                        <a:spcAft>
                          <a:spcPts val="0"/>
                        </a:spcAft>
                      </a:pPr>
                      <a:r>
                        <a:rPr lang="en-US" altLang="zh-CN" sz="1050" kern="100" dirty="0" smtClean="0">
                          <a:solidFill>
                            <a:schemeClr val="dk1"/>
                          </a:solidFill>
                          <a:effectLst/>
                          <a:latin typeface="+mn-lt"/>
                          <a:ea typeface="+mn-ea"/>
                          <a:cs typeface="+mn-cs"/>
                        </a:rPr>
                        <a:t>1</a:t>
                      </a:r>
                    </a:p>
                    <a:p>
                      <a:pPr marL="0" indent="133350" algn="just" defTabSz="914400" rtl="0" eaLnBrk="1" latinLnBrk="0" hangingPunct="1">
                        <a:spcAft>
                          <a:spcPts val="0"/>
                        </a:spcAft>
                      </a:pPr>
                      <a:r>
                        <a:rPr lang="en-US" altLang="zh-CN" sz="1050" kern="100" dirty="0" smtClean="0">
                          <a:solidFill>
                            <a:schemeClr val="dk1"/>
                          </a:solidFill>
                          <a:effectLst/>
                          <a:latin typeface="+mn-lt"/>
                          <a:ea typeface="+mn-ea"/>
                          <a:cs typeface="+mn-cs"/>
                        </a:rPr>
                        <a:t>2</a:t>
                      </a:r>
                    </a:p>
                    <a:p>
                      <a:pPr marL="0" indent="133350" algn="just" defTabSz="914400" rtl="0" eaLnBrk="1" latinLnBrk="0" hangingPunct="1">
                        <a:spcAft>
                          <a:spcPts val="0"/>
                        </a:spcAft>
                      </a:pPr>
                      <a:r>
                        <a:rPr lang="en-US" altLang="zh-CN" sz="1050" kern="100" dirty="0" smtClean="0">
                          <a:solidFill>
                            <a:schemeClr val="dk1"/>
                          </a:solidFill>
                          <a:effectLst/>
                          <a:latin typeface="+mn-lt"/>
                          <a:ea typeface="+mn-ea"/>
                          <a:cs typeface="+mn-cs"/>
                        </a:rPr>
                        <a:t>3</a:t>
                      </a:r>
                    </a:p>
                    <a:p>
                      <a:pPr marL="0" indent="133350" algn="just" defTabSz="914400" rtl="0" eaLnBrk="1" latinLnBrk="0" hangingPunct="1">
                        <a:spcAft>
                          <a:spcPts val="0"/>
                        </a:spcAft>
                      </a:pPr>
                      <a:r>
                        <a:rPr lang="en-US" altLang="zh-CN" sz="1050" kern="100" dirty="0" smtClean="0">
                          <a:solidFill>
                            <a:schemeClr val="dk1"/>
                          </a:solidFill>
                          <a:effectLst/>
                          <a:latin typeface="+mn-lt"/>
                          <a:ea typeface="+mn-ea"/>
                          <a:cs typeface="+mn-cs"/>
                        </a:rPr>
                        <a:t>4</a:t>
                      </a:r>
                    </a:p>
                    <a:p>
                      <a:pPr marL="0" indent="133350" algn="just" defTabSz="914400" rtl="0" eaLnBrk="1" latinLnBrk="0" hangingPunct="1">
                        <a:spcAft>
                          <a:spcPts val="0"/>
                        </a:spcAft>
                      </a:pPr>
                      <a:r>
                        <a:rPr lang="en-US" altLang="zh-CN" sz="1050" kern="100" dirty="0" smtClean="0">
                          <a:solidFill>
                            <a:schemeClr val="dk1"/>
                          </a:solidFill>
                          <a:effectLst/>
                          <a:latin typeface="+mn-lt"/>
                          <a:ea typeface="+mn-ea"/>
                          <a:cs typeface="+mn-cs"/>
                        </a:rPr>
                        <a:t>5</a:t>
                      </a:r>
                    </a:p>
                    <a:p>
                      <a:pPr marL="0" indent="133350" algn="just" defTabSz="914400" rtl="0" eaLnBrk="1" latinLnBrk="0" hangingPunct="1">
                        <a:spcAft>
                          <a:spcPts val="0"/>
                        </a:spcAft>
                      </a:pPr>
                      <a:r>
                        <a:rPr lang="en-US" altLang="zh-CN" sz="1050" kern="100" dirty="0" smtClean="0">
                          <a:solidFill>
                            <a:schemeClr val="dk1"/>
                          </a:solidFill>
                          <a:effectLst/>
                          <a:latin typeface="+mn-lt"/>
                          <a:ea typeface="+mn-ea"/>
                          <a:cs typeface="+mn-cs"/>
                        </a:rPr>
                        <a:t>6</a:t>
                      </a:r>
                    </a:p>
                    <a:p>
                      <a:pPr marL="0" indent="133350" algn="just" defTabSz="914400" rtl="0" eaLnBrk="1" latinLnBrk="0" hangingPunct="1">
                        <a:spcAft>
                          <a:spcPts val="0"/>
                        </a:spcAft>
                      </a:pPr>
                      <a:r>
                        <a:rPr lang="en-US" altLang="zh-CN" sz="1050" kern="100" dirty="0" smtClean="0">
                          <a:solidFill>
                            <a:schemeClr val="dk1"/>
                          </a:solidFill>
                          <a:effectLst/>
                          <a:latin typeface="+mn-lt"/>
                          <a:ea typeface="+mn-ea"/>
                          <a:cs typeface="+mn-cs"/>
                        </a:rPr>
                        <a:t>7</a:t>
                      </a:r>
                    </a:p>
                    <a:p>
                      <a:pPr marL="0" indent="133350" algn="just" defTabSz="914400" rtl="0" eaLnBrk="1" latinLnBrk="0" hangingPunct="1">
                        <a:spcAft>
                          <a:spcPts val="0"/>
                        </a:spcAft>
                      </a:pPr>
                      <a:r>
                        <a:rPr lang="en-US" altLang="zh-CN" sz="1050" kern="100" dirty="0" smtClean="0">
                          <a:solidFill>
                            <a:schemeClr val="dk1"/>
                          </a:solidFill>
                          <a:effectLst/>
                          <a:latin typeface="+mn-lt"/>
                          <a:ea typeface="+mn-ea"/>
                          <a:cs typeface="+mn-cs"/>
                        </a:rPr>
                        <a:t>8</a:t>
                      </a:r>
                    </a:p>
                    <a:p>
                      <a:pPr marL="0" indent="133350" algn="just" defTabSz="914400" rtl="0" eaLnBrk="1" latinLnBrk="0" hangingPunct="1">
                        <a:spcAft>
                          <a:spcPts val="0"/>
                        </a:spcAft>
                      </a:pPr>
                      <a:r>
                        <a:rPr lang="en-US" altLang="zh-CN" sz="1050" kern="100" dirty="0" smtClean="0">
                          <a:solidFill>
                            <a:schemeClr val="dk1"/>
                          </a:solidFill>
                          <a:effectLst/>
                          <a:latin typeface="+mn-lt"/>
                          <a:ea typeface="+mn-ea"/>
                          <a:cs typeface="+mn-cs"/>
                        </a:rPr>
                        <a:t>9</a:t>
                      </a:r>
                    </a:p>
                  </a:txBody>
                  <a:tcPr marL="64915" marR="64915" marT="0" marB="0"/>
                </a:tc>
                <a:tc>
                  <a:txBody>
                    <a:bodyPr/>
                    <a:lstStyle/>
                    <a:p>
                      <a:pPr indent="133350" algn="just">
                        <a:spcAft>
                          <a:spcPts val="0"/>
                        </a:spcAft>
                      </a:pPr>
                      <a:r>
                        <a:rPr lang="en-US" altLang="zh-CN" sz="1050" b="0" kern="100" dirty="0" err="1" smtClean="0">
                          <a:effectLst/>
                        </a:rPr>
                        <a:t>int</a:t>
                      </a:r>
                      <a:r>
                        <a:rPr lang="en-US" altLang="zh-CN" sz="1050" b="0" kern="100" dirty="0" smtClean="0">
                          <a:effectLst/>
                        </a:rPr>
                        <a:t> </a:t>
                      </a:r>
                      <a:r>
                        <a:rPr lang="en-US" altLang="zh-CN" sz="1050" b="0" kern="100" dirty="0" err="1" smtClean="0">
                          <a:effectLst/>
                        </a:rPr>
                        <a:t>id_test</a:t>
                      </a:r>
                      <a:r>
                        <a:rPr lang="en-US" altLang="zh-CN" sz="1050" b="0" kern="100" dirty="0" smtClean="0">
                          <a:effectLst/>
                        </a:rPr>
                        <a:t>(</a:t>
                      </a:r>
                      <a:r>
                        <a:rPr lang="en-US" altLang="zh-CN" sz="1050" b="0" kern="100" dirty="0" err="1" smtClean="0">
                          <a:effectLst/>
                        </a:rPr>
                        <a:t>int</a:t>
                      </a:r>
                      <a:r>
                        <a:rPr lang="en-US" altLang="zh-CN" sz="1050" b="0" kern="100" baseline="0" dirty="0" smtClean="0">
                          <a:effectLst/>
                        </a:rPr>
                        <a:t>  </a:t>
                      </a:r>
                      <a:r>
                        <a:rPr lang="en-US" altLang="zh-CN" sz="1050" b="0" kern="100" baseline="0" dirty="0" err="1" smtClean="0">
                          <a:effectLst/>
                        </a:rPr>
                        <a:t>id_param</a:t>
                      </a:r>
                      <a:r>
                        <a:rPr lang="en-US" altLang="zh-CN" sz="1050" b="0" kern="100" dirty="0" smtClean="0">
                          <a:effectLst/>
                        </a:rPr>
                        <a:t>) {</a:t>
                      </a:r>
                    </a:p>
                    <a:p>
                      <a:pPr indent="133350" algn="just">
                        <a:spcAft>
                          <a:spcPts val="0"/>
                        </a:spcAft>
                      </a:pPr>
                      <a:r>
                        <a:rPr lang="en-US" altLang="zh-CN" sz="1050" b="0" kern="100" dirty="0" smtClean="0">
                          <a:effectLst/>
                        </a:rPr>
                        <a:t>    </a:t>
                      </a:r>
                      <a:r>
                        <a:rPr lang="en-US" altLang="zh-CN" sz="1050" b="0" kern="100" dirty="0" err="1" smtClean="0">
                          <a:effectLst/>
                        </a:rPr>
                        <a:t>int</a:t>
                      </a:r>
                      <a:r>
                        <a:rPr lang="en-US" altLang="zh-CN" sz="1050" b="0" kern="100" baseline="0" dirty="0" smtClean="0">
                          <a:effectLst/>
                        </a:rPr>
                        <a:t> id_1;</a:t>
                      </a:r>
                    </a:p>
                    <a:p>
                      <a:pPr indent="133350" algn="just">
                        <a:spcAft>
                          <a:spcPts val="0"/>
                        </a:spcAft>
                      </a:pPr>
                      <a:r>
                        <a:rPr lang="en-US" altLang="zh-CN" sz="1050" b="0" kern="100" baseline="0" dirty="0" smtClean="0">
                          <a:effectLst/>
                        </a:rPr>
                        <a:t>    id_1 = 1024;</a:t>
                      </a:r>
                      <a:endParaRPr lang="en-US" altLang="zh-CN" sz="1050" b="0" kern="100" dirty="0" smtClean="0">
                        <a:effectLst/>
                      </a:endParaRPr>
                    </a:p>
                    <a:p>
                      <a:pPr indent="133350" algn="just">
                        <a:spcAft>
                          <a:spcPts val="0"/>
                        </a:spcAft>
                      </a:pPr>
                      <a:r>
                        <a:rPr lang="en-US" altLang="zh-CN" sz="1050" b="0" kern="100" dirty="0" smtClean="0">
                          <a:effectLst/>
                        </a:rPr>
                        <a:t>    </a:t>
                      </a:r>
                      <a:r>
                        <a:rPr lang="en-US" altLang="zh-CN" sz="1050" b="0" kern="100" dirty="0" err="1" smtClean="0">
                          <a:effectLst/>
                        </a:rPr>
                        <a:t>id_PiUoZivo</a:t>
                      </a:r>
                      <a:r>
                        <a:rPr lang="en-US" altLang="zh-CN" sz="1050" b="0" kern="100" dirty="0" smtClean="0">
                          <a:effectLst/>
                        </a:rPr>
                        <a:t>(id_1 = </a:t>
                      </a:r>
                      <a:r>
                        <a:rPr lang="en-US" altLang="zh-CN" sz="1050" b="0" kern="100" dirty="0" err="1" smtClean="0">
                          <a:effectLst/>
                        </a:rPr>
                        <a:t>id_param</a:t>
                      </a:r>
                      <a:r>
                        <a:rPr lang="en-US" altLang="zh-CN" sz="1050" b="0" kern="100" dirty="0" smtClean="0">
                          <a:effectLst/>
                        </a:rPr>
                        <a:t>)</a:t>
                      </a:r>
                    </a:p>
                    <a:p>
                      <a:pPr indent="133350" algn="just">
                        <a:spcAft>
                          <a:spcPts val="0"/>
                        </a:spcAft>
                      </a:pPr>
                      <a:r>
                        <a:rPr lang="en-US" altLang="zh-CN" sz="1050" b="0" kern="100" dirty="0" smtClean="0">
                          <a:effectLst/>
                        </a:rPr>
                        <a:t>}</a:t>
                      </a:r>
                    </a:p>
                    <a:p>
                      <a:pPr indent="133350" algn="just">
                        <a:spcAft>
                          <a:spcPts val="0"/>
                        </a:spcAft>
                      </a:pPr>
                      <a:endParaRPr lang="en-US" altLang="zh-CN" sz="1050" b="0" kern="100" dirty="0" smtClean="0">
                        <a:effectLst/>
                      </a:endParaRPr>
                    </a:p>
                    <a:p>
                      <a:pPr indent="133350" algn="just">
                        <a:spcAft>
                          <a:spcPts val="0"/>
                        </a:spcAft>
                      </a:pPr>
                      <a:r>
                        <a:rPr lang="en-US" altLang="zh-CN" sz="1050" b="0" kern="100" dirty="0" err="1" smtClean="0">
                          <a:effectLst/>
                        </a:rPr>
                        <a:t>int</a:t>
                      </a:r>
                      <a:r>
                        <a:rPr lang="en-US" altLang="zh-CN" sz="1050" b="0" kern="100" dirty="0" smtClean="0">
                          <a:effectLst/>
                        </a:rPr>
                        <a:t> </a:t>
                      </a:r>
                      <a:r>
                        <a:rPr lang="en-US" altLang="zh-CN" sz="1050" b="0" kern="100" dirty="0" err="1" smtClean="0">
                          <a:effectLst/>
                        </a:rPr>
                        <a:t>id_PiUoZivo</a:t>
                      </a:r>
                      <a:r>
                        <a:rPr lang="en-US" altLang="zh-CN" sz="1050" b="0" kern="100" dirty="0" smtClean="0">
                          <a:effectLst/>
                        </a:rPr>
                        <a:t>(</a:t>
                      </a:r>
                      <a:r>
                        <a:rPr lang="en-US" altLang="zh-CN" sz="1050" b="0" kern="100" dirty="0" err="1" smtClean="0">
                          <a:effectLst/>
                        </a:rPr>
                        <a:t>int</a:t>
                      </a:r>
                      <a:r>
                        <a:rPr lang="en-US" altLang="zh-CN" sz="1050" b="0" kern="100" dirty="0" smtClean="0">
                          <a:effectLst/>
                        </a:rPr>
                        <a:t> </a:t>
                      </a:r>
                      <a:r>
                        <a:rPr lang="en-US" altLang="zh-CN" sz="1050" b="0" kern="100" dirty="0" err="1" smtClean="0">
                          <a:effectLst/>
                        </a:rPr>
                        <a:t>id_Arg</a:t>
                      </a:r>
                      <a:r>
                        <a:rPr lang="en-US" altLang="zh-CN" sz="1050" b="0" kern="100" dirty="0" smtClean="0">
                          <a:effectLst/>
                        </a:rPr>
                        <a:t>) {</a:t>
                      </a:r>
                    </a:p>
                    <a:p>
                      <a:pPr indent="133350" algn="just">
                        <a:spcAft>
                          <a:spcPts val="0"/>
                        </a:spcAft>
                      </a:pPr>
                      <a:r>
                        <a:rPr lang="en-US" altLang="zh-CN" sz="1050" b="0" kern="100" dirty="0" smtClean="0">
                          <a:effectLst/>
                        </a:rPr>
                        <a:t>     …</a:t>
                      </a:r>
                    </a:p>
                    <a:p>
                      <a:pPr indent="133350" algn="just">
                        <a:spcAft>
                          <a:spcPts val="0"/>
                        </a:spcAft>
                      </a:pPr>
                      <a:r>
                        <a:rPr lang="en-US" altLang="zh-CN" sz="1050" b="0" kern="100" dirty="0" smtClean="0">
                          <a:effectLst/>
                        </a:rPr>
                        <a:t>}</a:t>
                      </a:r>
                      <a:endParaRPr lang="zh-CN" sz="1050" b="0" kern="100" dirty="0" smtClean="0">
                        <a:effectLst/>
                      </a:endParaRPr>
                    </a:p>
                  </a:txBody>
                  <a:tcPr marL="64915" marR="64915" marT="0" marB="0"/>
                </a:tc>
                <a:tc>
                  <a:txBody>
                    <a:bodyPr/>
                    <a:lstStyle/>
                    <a:p>
                      <a:pPr algn="just">
                        <a:spcAft>
                          <a:spcPts val="0"/>
                        </a:spcAft>
                      </a:pPr>
                      <a:r>
                        <a:rPr lang="en-US" altLang="zh-CN" sz="1050" kern="100" dirty="0" err="1" smtClean="0">
                          <a:effectLst/>
                        </a:rPr>
                        <a:t>gcc</a:t>
                      </a:r>
                      <a:r>
                        <a:rPr lang="en-US" altLang="zh-CN" sz="1050" kern="100" dirty="0" smtClean="0">
                          <a:effectLst/>
                        </a:rPr>
                        <a:t> version 7.5.0 (Ubuntu 7.5.0-3ubuntu1~18.04)</a:t>
                      </a:r>
                      <a:endParaRPr lang="en-US" sz="1050" kern="100" dirty="0" smtClean="0">
                        <a:effectLst/>
                      </a:endParaRPr>
                    </a:p>
                    <a:p>
                      <a:endParaRPr lang="en-US" altLang="zh-CN" sz="1400" kern="1200" dirty="0" smtClean="0">
                        <a:solidFill>
                          <a:schemeClr val="dk1"/>
                        </a:solidFill>
                        <a:effectLst/>
                        <a:latin typeface="+mn-lt"/>
                        <a:ea typeface="+mn-ea"/>
                        <a:cs typeface="+mn-cs"/>
                      </a:endParaRPr>
                    </a:p>
                    <a:p>
                      <a:endParaRPr lang="en-US" altLang="zh-CN" sz="1400" kern="1200" dirty="0" smtClean="0">
                        <a:solidFill>
                          <a:schemeClr val="dk1"/>
                        </a:solidFill>
                        <a:effectLst/>
                        <a:latin typeface="+mn-lt"/>
                        <a:ea typeface="+mn-ea"/>
                        <a:cs typeface="+mn-cs"/>
                      </a:endParaRPr>
                    </a:p>
                    <a:p>
                      <a:r>
                        <a:rPr lang="en-US" altLang="zh-CN" sz="1050" kern="1200" dirty="0" smtClean="0">
                          <a:solidFill>
                            <a:schemeClr val="dk1"/>
                          </a:solidFill>
                          <a:effectLst/>
                          <a:latin typeface="+mn-lt"/>
                          <a:ea typeface="+mn-ea"/>
                          <a:cs typeface="+mn-cs"/>
                        </a:rPr>
                        <a:t>Error type 9 at Line 113:function call arguments mismatch with function parameter.</a:t>
                      </a:r>
                      <a:endParaRPr lang="zh-CN" altLang="zh-CN" sz="1050" kern="1200" dirty="0" smtClean="0">
                        <a:solidFill>
                          <a:schemeClr val="dk1"/>
                        </a:solidFill>
                        <a:effectLst/>
                        <a:latin typeface="+mn-lt"/>
                        <a:ea typeface="+mn-ea"/>
                        <a:cs typeface="+mn-cs"/>
                      </a:endParaRPr>
                    </a:p>
                    <a:p>
                      <a:r>
                        <a:rPr lang="en-US" altLang="zh-CN" sz="1050" kern="1200" dirty="0" smtClean="0">
                          <a:solidFill>
                            <a:schemeClr val="dk1"/>
                          </a:solidFill>
                          <a:effectLst/>
                          <a:latin typeface="+mn-lt"/>
                          <a:ea typeface="+mn-ea"/>
                          <a:cs typeface="+mn-cs"/>
                        </a:rPr>
                        <a:t>Error type 7 at Line 113</a:t>
                      </a:r>
                    </a:p>
                    <a:p>
                      <a:r>
                        <a:rPr lang="zh-CN" altLang="en-US" sz="1050" dirty="0" smtClean="0"/>
                        <a:t>错误类型</a:t>
                      </a:r>
                      <a:r>
                        <a:rPr lang="en-US" altLang="zh-CN" sz="1050" dirty="0" smtClean="0"/>
                        <a:t>7</a:t>
                      </a:r>
                      <a:r>
                        <a:rPr lang="zh-CN" altLang="en-US" sz="1050" dirty="0" smtClean="0"/>
                        <a:t>：操作数类型不匹配或操作数类型与操作符不匹配（例如整型变量与数组变 量相加减，或数组（或结构体）变量与数组（或结构体）变量相加减）。 </a:t>
                      </a:r>
                      <a:endParaRPr lang="en-US" altLang="zh-CN" sz="1050" dirty="0" smtClean="0"/>
                    </a:p>
                    <a:p>
                      <a:r>
                        <a:rPr lang="zh-CN" altLang="en-US" sz="1050" dirty="0" smtClean="0"/>
                        <a:t>错误类型</a:t>
                      </a:r>
                      <a:r>
                        <a:rPr lang="en-US" altLang="zh-CN" sz="1050" dirty="0" smtClean="0"/>
                        <a:t>9</a:t>
                      </a:r>
                      <a:r>
                        <a:rPr lang="zh-CN" altLang="en-US" sz="1050" dirty="0" smtClean="0"/>
                        <a:t>：函数调用时实参与形参的数目或类型不匹配。</a:t>
                      </a:r>
                      <a:endParaRPr lang="en-US" altLang="zh-CN" sz="1050" kern="1200" dirty="0" smtClean="0">
                        <a:solidFill>
                          <a:schemeClr val="dk1"/>
                        </a:solidFill>
                        <a:effectLst/>
                        <a:latin typeface="+mn-lt"/>
                        <a:ea typeface="+mn-ea"/>
                        <a:cs typeface="+mn-cs"/>
                      </a:endParaRPr>
                    </a:p>
                    <a:p>
                      <a:endParaRPr lang="zh-CN" altLang="zh-CN" sz="1050" kern="1200" dirty="0" smtClean="0">
                        <a:solidFill>
                          <a:schemeClr val="dk1"/>
                        </a:solidFill>
                        <a:effectLst/>
                        <a:latin typeface="+mn-lt"/>
                        <a:ea typeface="+mn-ea"/>
                        <a:cs typeface="+mn-cs"/>
                      </a:endParaRPr>
                    </a:p>
                  </a:txBody>
                  <a:tcPr marL="64915" marR="64915" marT="0" marB="0"/>
                </a:tc>
              </a:tr>
            </a:tbl>
          </a:graphicData>
        </a:graphic>
      </p:graphicFrame>
    </p:spTree>
    <p:extLst>
      <p:ext uri="{BB962C8B-B14F-4D97-AF65-F5344CB8AC3E}">
        <p14:creationId xmlns:p14="http://schemas.microsoft.com/office/powerpoint/2010/main" val="2560460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实验三</a:t>
            </a:r>
          </a:p>
        </p:txBody>
      </p:sp>
      <p:sp>
        <p:nvSpPr>
          <p:cNvPr id="3" name="内容占位符 2"/>
          <p:cNvSpPr>
            <a:spLocks noGrp="1"/>
          </p:cNvSpPr>
          <p:nvPr>
            <p:ph idx="1"/>
          </p:nvPr>
        </p:nvSpPr>
        <p:spPr>
          <a:xfrm>
            <a:off x="468313" y="1484313"/>
            <a:ext cx="8142287" cy="4624306"/>
          </a:xfrm>
        </p:spPr>
        <p:txBody>
          <a:bodyPr/>
          <a:lstStyle/>
          <a:p>
            <a:r>
              <a:rPr lang="zh-CN" altLang="en-US" b="1" dirty="0" smtClean="0"/>
              <a:t>样例</a:t>
            </a:r>
            <a:endParaRPr lang="en-US" altLang="zh-CN" b="1" dirty="0" smtClean="0"/>
          </a:p>
          <a:p>
            <a:pPr marL="784225" lvl="1" indent="-342900">
              <a:buFont typeface="Wingdings" panose="05000000000000000000" pitchFamily="2" charset="2"/>
              <a:buChar char="Ø"/>
            </a:pPr>
            <a:r>
              <a:rPr lang="zh-CN" altLang="en-US" sz="2000" b="1" dirty="0" smtClean="0"/>
              <a:t>语法分析出错</a:t>
            </a:r>
            <a:endParaRPr lang="en-US" altLang="zh-CN" sz="2000" b="1" dirty="0"/>
          </a:p>
          <a:p>
            <a:pPr marL="1189038" lvl="2" indent="-342900">
              <a:buFont typeface="Arial" pitchFamily="34" charset="0"/>
              <a:buChar char="•"/>
            </a:pPr>
            <a:r>
              <a:rPr lang="zh-CN" altLang="en-US" sz="1600" b="1" dirty="0"/>
              <a:t>中间代码生成器解析</a:t>
            </a:r>
            <a:r>
              <a:rPr lang="en-US" altLang="zh-CN" sz="1600" b="1" dirty="0"/>
              <a:t>C—</a:t>
            </a:r>
            <a:r>
              <a:rPr lang="zh-CN" altLang="en-US" sz="1600" b="1" dirty="0"/>
              <a:t>程序时，报告了</a:t>
            </a:r>
            <a:r>
              <a:rPr lang="zh-CN" altLang="en-US" sz="1600" b="1" dirty="0" smtClean="0"/>
              <a:t>第一次实验语义分析</a:t>
            </a:r>
            <a:r>
              <a:rPr lang="zh-CN" altLang="en-US" sz="1600" b="1" dirty="0"/>
              <a:t>时错误。此类错误可能由于</a:t>
            </a:r>
            <a:r>
              <a:rPr lang="zh-CN" altLang="en-US" sz="1600" b="1" dirty="0" smtClean="0"/>
              <a:t>没有充分考虑位运算符使用场景，</a:t>
            </a:r>
            <a:r>
              <a:rPr lang="zh-CN" altLang="en-US" sz="1600" b="1" dirty="0"/>
              <a:t>从而引发</a:t>
            </a:r>
            <a:r>
              <a:rPr lang="zh-CN" altLang="en-US" sz="1600" b="1" dirty="0" smtClean="0"/>
              <a:t>了语法相关错误</a:t>
            </a:r>
            <a:r>
              <a:rPr lang="zh-CN" altLang="en-US" sz="1600" b="1" dirty="0"/>
              <a:t>。</a:t>
            </a:r>
            <a:endParaRPr lang="en-US" altLang="zh-CN" sz="1600" b="1" dirty="0"/>
          </a:p>
        </p:txBody>
      </p:sp>
      <p:graphicFrame>
        <p:nvGraphicFramePr>
          <p:cNvPr id="6" name="表格 5"/>
          <p:cNvGraphicFramePr>
            <a:graphicFrameLocks noGrp="1"/>
          </p:cNvGraphicFramePr>
          <p:nvPr>
            <p:extLst>
              <p:ext uri="{D42A27DB-BD31-4B8C-83A1-F6EECF244321}">
                <p14:modId xmlns:p14="http://schemas.microsoft.com/office/powerpoint/2010/main" val="3806756095"/>
              </p:ext>
            </p:extLst>
          </p:nvPr>
        </p:nvGraphicFramePr>
        <p:xfrm>
          <a:off x="1547664" y="3429000"/>
          <a:ext cx="6120679" cy="2197224"/>
        </p:xfrm>
        <a:graphic>
          <a:graphicData uri="http://schemas.openxmlformats.org/drawingml/2006/table">
            <a:tbl>
              <a:tblPr firstRow="1" firstCol="1" bandRow="1">
                <a:tableStyleId>{69CF1AB2-1976-4502-BF36-3FF5EA218861}</a:tableStyleId>
              </a:tblPr>
              <a:tblGrid>
                <a:gridCol w="464862"/>
                <a:gridCol w="2401786"/>
                <a:gridCol w="3254031"/>
              </a:tblGrid>
              <a:tr h="169017">
                <a:tc>
                  <a:txBody>
                    <a:bodyPr/>
                    <a:lstStyle/>
                    <a:p>
                      <a:pPr algn="just">
                        <a:spcAft>
                          <a:spcPts val="0"/>
                        </a:spcAft>
                      </a:pPr>
                      <a:endParaRPr lang="zh-CN" sz="1000" kern="100" dirty="0">
                        <a:effectLst/>
                        <a:latin typeface="Calibri"/>
                        <a:ea typeface="宋体"/>
                        <a:cs typeface="Times New Roman"/>
                      </a:endParaRPr>
                    </a:p>
                  </a:txBody>
                  <a:tcPr marL="64915" marR="64915" marT="0" marB="0"/>
                </a:tc>
                <a:tc>
                  <a:txBody>
                    <a:bodyPr/>
                    <a:lstStyle/>
                    <a:p>
                      <a:pPr algn="just">
                        <a:spcAft>
                          <a:spcPts val="0"/>
                        </a:spcAft>
                      </a:pPr>
                      <a:r>
                        <a:rPr lang="en-US" altLang="zh-CN" sz="1000" kern="100" dirty="0" smtClean="0">
                          <a:effectLst/>
                          <a:latin typeface="+mn-lt"/>
                          <a:ea typeface="+mn-ea"/>
                          <a:cs typeface="+mn-cs"/>
                        </a:rPr>
                        <a:t>Program</a:t>
                      </a:r>
                      <a:endParaRPr lang="zh-CN" sz="1000" kern="100" dirty="0">
                        <a:effectLst/>
                        <a:latin typeface="Calibri"/>
                        <a:ea typeface="宋体"/>
                        <a:cs typeface="Times New Roman"/>
                      </a:endParaRPr>
                    </a:p>
                  </a:txBody>
                  <a:tcPr marL="64915" marR="64915"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zh-CN" sz="1000" kern="100" dirty="0" smtClean="0">
                          <a:effectLst/>
                        </a:rPr>
                        <a:t>(Ubuntu 7.5.0-3ubuntu1~18.04)</a:t>
                      </a:r>
                      <a:r>
                        <a:rPr lang="en-US" sz="1000" kern="100" dirty="0" smtClean="0">
                          <a:effectLst/>
                        </a:rPr>
                        <a:t> </a:t>
                      </a:r>
                      <a:endParaRPr lang="zh-CN" sz="1000" kern="100" dirty="0">
                        <a:effectLst/>
                        <a:latin typeface="Calibri"/>
                        <a:ea typeface="宋体"/>
                        <a:cs typeface="Times New Roman"/>
                      </a:endParaRPr>
                    </a:p>
                  </a:txBody>
                  <a:tcPr marL="64915" marR="64915" marT="0" marB="0"/>
                </a:tc>
              </a:tr>
              <a:tr h="2028207">
                <a:tc>
                  <a:txBody>
                    <a:bodyPr/>
                    <a:lstStyle/>
                    <a:p>
                      <a:pPr marL="0" indent="133350" algn="just" defTabSz="914400" rtl="0" eaLnBrk="1" latinLnBrk="0" hangingPunct="1">
                        <a:spcAft>
                          <a:spcPts val="0"/>
                        </a:spcAft>
                      </a:pPr>
                      <a:r>
                        <a:rPr lang="en-US" altLang="zh-CN" sz="1050" kern="100" dirty="0" smtClean="0">
                          <a:solidFill>
                            <a:schemeClr val="dk1"/>
                          </a:solidFill>
                          <a:effectLst/>
                          <a:latin typeface="+mn-lt"/>
                          <a:ea typeface="+mn-ea"/>
                          <a:cs typeface="+mn-cs"/>
                        </a:rPr>
                        <a:t>1</a:t>
                      </a:r>
                    </a:p>
                    <a:p>
                      <a:pPr marL="0" indent="133350" algn="just" defTabSz="914400" rtl="0" eaLnBrk="1" latinLnBrk="0" hangingPunct="1">
                        <a:spcAft>
                          <a:spcPts val="0"/>
                        </a:spcAft>
                      </a:pPr>
                      <a:r>
                        <a:rPr lang="en-US" altLang="zh-CN" sz="1050" kern="100" dirty="0" smtClean="0">
                          <a:solidFill>
                            <a:schemeClr val="dk1"/>
                          </a:solidFill>
                          <a:effectLst/>
                          <a:latin typeface="+mn-lt"/>
                          <a:ea typeface="+mn-ea"/>
                          <a:cs typeface="+mn-cs"/>
                        </a:rPr>
                        <a:t>2</a:t>
                      </a:r>
                    </a:p>
                    <a:p>
                      <a:pPr marL="0" indent="133350" algn="just" defTabSz="914400" rtl="0" eaLnBrk="1" latinLnBrk="0" hangingPunct="1">
                        <a:spcAft>
                          <a:spcPts val="0"/>
                        </a:spcAft>
                      </a:pPr>
                      <a:r>
                        <a:rPr lang="en-US" altLang="zh-CN" sz="1050" kern="100" dirty="0" smtClean="0">
                          <a:solidFill>
                            <a:schemeClr val="dk1"/>
                          </a:solidFill>
                          <a:effectLst/>
                          <a:latin typeface="+mn-lt"/>
                          <a:ea typeface="+mn-ea"/>
                          <a:cs typeface="+mn-cs"/>
                        </a:rPr>
                        <a:t>3</a:t>
                      </a:r>
                    </a:p>
                    <a:p>
                      <a:pPr marL="0" indent="133350" algn="just" defTabSz="914400" rtl="0" eaLnBrk="1" latinLnBrk="0" hangingPunct="1">
                        <a:spcAft>
                          <a:spcPts val="0"/>
                        </a:spcAft>
                      </a:pPr>
                      <a:r>
                        <a:rPr lang="en-US" altLang="zh-CN" sz="1050" kern="100" dirty="0" smtClean="0">
                          <a:solidFill>
                            <a:schemeClr val="dk1"/>
                          </a:solidFill>
                          <a:effectLst/>
                          <a:latin typeface="+mn-lt"/>
                          <a:ea typeface="+mn-ea"/>
                          <a:cs typeface="+mn-cs"/>
                        </a:rPr>
                        <a:t>4</a:t>
                      </a:r>
                    </a:p>
                    <a:p>
                      <a:pPr marL="0" indent="133350" algn="just" defTabSz="914400" rtl="0" eaLnBrk="1" latinLnBrk="0" hangingPunct="1">
                        <a:spcAft>
                          <a:spcPts val="0"/>
                        </a:spcAft>
                      </a:pPr>
                      <a:r>
                        <a:rPr lang="en-US" altLang="zh-CN" sz="1050" kern="100" dirty="0" smtClean="0">
                          <a:solidFill>
                            <a:schemeClr val="dk1"/>
                          </a:solidFill>
                          <a:effectLst/>
                          <a:latin typeface="+mn-lt"/>
                          <a:ea typeface="+mn-ea"/>
                          <a:cs typeface="+mn-cs"/>
                        </a:rPr>
                        <a:t>5</a:t>
                      </a:r>
                    </a:p>
                    <a:p>
                      <a:pPr marL="0" indent="133350" algn="just" defTabSz="914400" rtl="0" eaLnBrk="1" latinLnBrk="0" hangingPunct="1">
                        <a:spcAft>
                          <a:spcPts val="0"/>
                        </a:spcAft>
                      </a:pPr>
                      <a:r>
                        <a:rPr lang="en-US" altLang="zh-CN" sz="1050" kern="100" dirty="0" smtClean="0">
                          <a:solidFill>
                            <a:schemeClr val="dk1"/>
                          </a:solidFill>
                          <a:effectLst/>
                          <a:latin typeface="+mn-lt"/>
                          <a:ea typeface="+mn-ea"/>
                          <a:cs typeface="+mn-cs"/>
                        </a:rPr>
                        <a:t>6</a:t>
                      </a:r>
                    </a:p>
                    <a:p>
                      <a:pPr marL="0" indent="133350" algn="just" defTabSz="914400" rtl="0" eaLnBrk="1" latinLnBrk="0" hangingPunct="1">
                        <a:spcAft>
                          <a:spcPts val="0"/>
                        </a:spcAft>
                      </a:pPr>
                      <a:r>
                        <a:rPr lang="en-US" altLang="zh-CN" sz="1050" kern="100" dirty="0" smtClean="0">
                          <a:solidFill>
                            <a:schemeClr val="dk1"/>
                          </a:solidFill>
                          <a:effectLst/>
                          <a:latin typeface="+mn-lt"/>
                          <a:ea typeface="+mn-ea"/>
                          <a:cs typeface="+mn-cs"/>
                        </a:rPr>
                        <a:t>7</a:t>
                      </a:r>
                    </a:p>
                    <a:p>
                      <a:pPr marL="0" indent="133350" algn="just" defTabSz="914400" rtl="0" eaLnBrk="1" latinLnBrk="0" hangingPunct="1">
                        <a:spcAft>
                          <a:spcPts val="0"/>
                        </a:spcAft>
                      </a:pPr>
                      <a:r>
                        <a:rPr lang="en-US" altLang="zh-CN" sz="1050" kern="100" dirty="0" smtClean="0">
                          <a:solidFill>
                            <a:schemeClr val="dk1"/>
                          </a:solidFill>
                          <a:effectLst/>
                          <a:latin typeface="+mn-lt"/>
                          <a:ea typeface="+mn-ea"/>
                          <a:cs typeface="+mn-cs"/>
                        </a:rPr>
                        <a:t>8</a:t>
                      </a:r>
                    </a:p>
                    <a:p>
                      <a:pPr marL="0" indent="133350" algn="just" defTabSz="914400" rtl="0" eaLnBrk="1" latinLnBrk="0" hangingPunct="1">
                        <a:spcAft>
                          <a:spcPts val="0"/>
                        </a:spcAft>
                      </a:pPr>
                      <a:r>
                        <a:rPr lang="en-US" altLang="zh-CN" sz="1050" kern="100" dirty="0" smtClean="0">
                          <a:solidFill>
                            <a:schemeClr val="dk1"/>
                          </a:solidFill>
                          <a:effectLst/>
                          <a:latin typeface="+mn-lt"/>
                          <a:ea typeface="+mn-ea"/>
                          <a:cs typeface="+mn-cs"/>
                        </a:rPr>
                        <a:t>9</a:t>
                      </a:r>
                    </a:p>
                    <a:p>
                      <a:pPr marL="0" indent="133350" algn="just" defTabSz="914400" rtl="0" eaLnBrk="1" latinLnBrk="0" hangingPunct="1">
                        <a:spcAft>
                          <a:spcPts val="0"/>
                        </a:spcAft>
                      </a:pPr>
                      <a:r>
                        <a:rPr lang="en-US" altLang="zh-CN" sz="1050" kern="100" dirty="0" smtClean="0">
                          <a:solidFill>
                            <a:schemeClr val="dk1"/>
                          </a:solidFill>
                          <a:effectLst/>
                          <a:latin typeface="+mn-lt"/>
                          <a:ea typeface="+mn-ea"/>
                          <a:cs typeface="+mn-cs"/>
                        </a:rPr>
                        <a:t>10</a:t>
                      </a:r>
                    </a:p>
                    <a:p>
                      <a:pPr marL="0" indent="133350" algn="just" defTabSz="914400" rtl="0" eaLnBrk="1" latinLnBrk="0" hangingPunct="1">
                        <a:spcAft>
                          <a:spcPts val="0"/>
                        </a:spcAft>
                      </a:pPr>
                      <a:r>
                        <a:rPr lang="en-US" altLang="zh-CN" sz="1050" kern="100" dirty="0" smtClean="0">
                          <a:solidFill>
                            <a:schemeClr val="dk1"/>
                          </a:solidFill>
                          <a:effectLst/>
                          <a:latin typeface="+mn-lt"/>
                          <a:ea typeface="+mn-ea"/>
                          <a:cs typeface="+mn-cs"/>
                        </a:rPr>
                        <a:t>11</a:t>
                      </a:r>
                    </a:p>
                    <a:p>
                      <a:pPr marL="0" indent="133350" algn="just" defTabSz="914400" rtl="0" eaLnBrk="1" latinLnBrk="0" hangingPunct="1">
                        <a:spcAft>
                          <a:spcPts val="0"/>
                        </a:spcAft>
                      </a:pPr>
                      <a:r>
                        <a:rPr lang="en-US" altLang="zh-CN" sz="1050" kern="100" dirty="0" smtClean="0">
                          <a:solidFill>
                            <a:schemeClr val="dk1"/>
                          </a:solidFill>
                          <a:effectLst/>
                          <a:latin typeface="+mn-lt"/>
                          <a:ea typeface="+mn-ea"/>
                          <a:cs typeface="+mn-cs"/>
                        </a:rPr>
                        <a:t>12</a:t>
                      </a:r>
                    </a:p>
                  </a:txBody>
                  <a:tcPr marL="64915" marR="64915" marT="0" marB="0"/>
                </a:tc>
                <a:tc>
                  <a:txBody>
                    <a:bodyPr/>
                    <a:lstStyle/>
                    <a:p>
                      <a:pPr indent="133350" algn="just">
                        <a:spcAft>
                          <a:spcPts val="0"/>
                        </a:spcAft>
                      </a:pPr>
                      <a:r>
                        <a:rPr lang="en-US" altLang="zh-CN" sz="1050" b="0" kern="100" dirty="0" err="1" smtClean="0">
                          <a:effectLst/>
                        </a:rPr>
                        <a:t>int</a:t>
                      </a:r>
                      <a:r>
                        <a:rPr lang="en-US" altLang="zh-CN" sz="1050" b="0" kern="100" dirty="0" smtClean="0">
                          <a:effectLst/>
                        </a:rPr>
                        <a:t> </a:t>
                      </a:r>
                      <a:r>
                        <a:rPr lang="en-US" altLang="zh-CN" sz="1050" b="0" kern="100" dirty="0" err="1" smtClean="0">
                          <a:effectLst/>
                        </a:rPr>
                        <a:t>id_test</a:t>
                      </a:r>
                      <a:r>
                        <a:rPr lang="en-US" altLang="zh-CN" sz="1050" b="0" kern="100" dirty="0" smtClean="0">
                          <a:effectLst/>
                        </a:rPr>
                        <a:t>(</a:t>
                      </a:r>
                      <a:r>
                        <a:rPr lang="en-US" altLang="zh-CN" sz="1050" b="0" kern="100" dirty="0" err="1" smtClean="0">
                          <a:effectLst/>
                        </a:rPr>
                        <a:t>int</a:t>
                      </a:r>
                      <a:r>
                        <a:rPr lang="en-US" altLang="zh-CN" sz="1050" b="0" kern="100" baseline="0" dirty="0" smtClean="0">
                          <a:effectLst/>
                        </a:rPr>
                        <a:t>  </a:t>
                      </a:r>
                      <a:r>
                        <a:rPr lang="en-US" altLang="zh-CN" sz="1050" b="0" kern="100" baseline="0" dirty="0" err="1" smtClean="0">
                          <a:effectLst/>
                        </a:rPr>
                        <a:t>id_param</a:t>
                      </a:r>
                      <a:r>
                        <a:rPr lang="en-US" altLang="zh-CN" sz="1050" b="0" kern="100" dirty="0" smtClean="0">
                          <a:effectLst/>
                        </a:rPr>
                        <a:t>) {</a:t>
                      </a:r>
                    </a:p>
                    <a:p>
                      <a:pPr indent="133350" algn="just">
                        <a:spcAft>
                          <a:spcPts val="0"/>
                        </a:spcAft>
                      </a:pPr>
                      <a:r>
                        <a:rPr lang="en-US" altLang="zh-CN" sz="1050" b="0" kern="100" dirty="0" smtClean="0">
                          <a:effectLst/>
                        </a:rPr>
                        <a:t>    </a:t>
                      </a:r>
                      <a:r>
                        <a:rPr lang="en-US" altLang="zh-CN" sz="1050" b="0" kern="100" baseline="0" dirty="0" smtClean="0">
                          <a:effectLst/>
                        </a:rPr>
                        <a:t> …</a:t>
                      </a:r>
                    </a:p>
                    <a:p>
                      <a:pPr indent="133350" algn="just">
                        <a:spcAft>
                          <a:spcPts val="0"/>
                        </a:spcAft>
                      </a:pPr>
                      <a:r>
                        <a:rPr lang="en-US" altLang="zh-CN" sz="1050" b="0" kern="100" baseline="0" dirty="0" smtClean="0">
                          <a:effectLst/>
                        </a:rPr>
                        <a:t>     return ! - 11749</a:t>
                      </a:r>
                      <a:endParaRPr lang="en-US" altLang="zh-CN" sz="1050" b="0" kern="100" dirty="0" smtClean="0">
                        <a:effectLst/>
                      </a:endParaRPr>
                    </a:p>
                    <a:p>
                      <a:pPr indent="133350" algn="just">
                        <a:spcAft>
                          <a:spcPts val="0"/>
                        </a:spcAft>
                      </a:pPr>
                      <a:r>
                        <a:rPr lang="en-US" altLang="zh-CN" sz="1050" b="0" kern="100" dirty="0" smtClean="0">
                          <a:effectLst/>
                        </a:rPr>
                        <a:t>}</a:t>
                      </a:r>
                    </a:p>
                    <a:p>
                      <a:pPr indent="133350" algn="just">
                        <a:spcAft>
                          <a:spcPts val="0"/>
                        </a:spcAft>
                      </a:pPr>
                      <a:endParaRPr lang="en-US" altLang="zh-CN" sz="1050" b="0" kern="100" dirty="0" smtClean="0">
                        <a:effectLst/>
                      </a:endParaRPr>
                    </a:p>
                    <a:p>
                      <a:pPr indent="133350" algn="just">
                        <a:spcAft>
                          <a:spcPts val="0"/>
                        </a:spcAft>
                      </a:pPr>
                      <a:r>
                        <a:rPr lang="en-US" altLang="zh-CN" sz="1050" b="0" kern="100" dirty="0" err="1" smtClean="0">
                          <a:effectLst/>
                        </a:rPr>
                        <a:t>int</a:t>
                      </a:r>
                      <a:r>
                        <a:rPr lang="en-US" altLang="zh-CN" sz="1050" b="0" kern="100" dirty="0" smtClean="0">
                          <a:effectLst/>
                        </a:rPr>
                        <a:t> id_test1(</a:t>
                      </a:r>
                      <a:r>
                        <a:rPr lang="en-US" altLang="zh-CN" sz="1050" b="0" kern="100" dirty="0" err="1" smtClean="0">
                          <a:effectLst/>
                        </a:rPr>
                        <a:t>int</a:t>
                      </a:r>
                      <a:r>
                        <a:rPr lang="en-US" altLang="zh-CN" sz="1050" b="0" kern="100" dirty="0" smtClean="0">
                          <a:effectLst/>
                        </a:rPr>
                        <a:t> </a:t>
                      </a:r>
                      <a:r>
                        <a:rPr lang="en-US" altLang="zh-CN" sz="1050" b="0" kern="100" dirty="0" err="1" smtClean="0">
                          <a:effectLst/>
                        </a:rPr>
                        <a:t>id_D</a:t>
                      </a:r>
                      <a:r>
                        <a:rPr lang="en-US" altLang="zh-CN" sz="1050" b="0" kern="100" dirty="0" smtClean="0">
                          <a:effectLst/>
                        </a:rPr>
                        <a:t>)</a:t>
                      </a:r>
                    </a:p>
                    <a:p>
                      <a:pPr indent="133350" algn="just">
                        <a:spcAft>
                          <a:spcPts val="0"/>
                        </a:spcAft>
                      </a:pPr>
                      <a:r>
                        <a:rPr lang="en-US" altLang="zh-CN" sz="1050" b="0" kern="100" dirty="0" smtClean="0">
                          <a:effectLst/>
                        </a:rPr>
                        <a:t>{</a:t>
                      </a:r>
                    </a:p>
                    <a:p>
                      <a:pPr indent="133350" algn="just">
                        <a:spcAft>
                          <a:spcPts val="0"/>
                        </a:spcAft>
                      </a:pPr>
                      <a:r>
                        <a:rPr lang="en-US" altLang="zh-CN" sz="1050" b="0" kern="100" dirty="0" smtClean="0">
                          <a:effectLst/>
                        </a:rPr>
                        <a:t>  return </a:t>
                      </a:r>
                      <a:r>
                        <a:rPr lang="en-US" altLang="zh-CN" sz="1050" b="0" kern="100" dirty="0" err="1" smtClean="0">
                          <a:effectLst/>
                        </a:rPr>
                        <a:t>id_D</a:t>
                      </a:r>
                      <a:r>
                        <a:rPr lang="en-US" altLang="zh-CN" sz="1050" b="0" kern="100" dirty="0" smtClean="0">
                          <a:effectLst/>
                        </a:rPr>
                        <a:t> = ! 31165;</a:t>
                      </a:r>
                    </a:p>
                    <a:p>
                      <a:pPr indent="133350" algn="just">
                        <a:spcAft>
                          <a:spcPts val="0"/>
                        </a:spcAft>
                      </a:pPr>
                      <a:r>
                        <a:rPr lang="en-US" altLang="zh-CN" sz="1050" b="0" kern="100" dirty="0" smtClean="0">
                          <a:effectLst/>
                        </a:rPr>
                        <a:t>}</a:t>
                      </a:r>
                    </a:p>
                  </a:txBody>
                  <a:tcPr marL="64915" marR="64915" marT="0" marB="0"/>
                </a:tc>
                <a:tc>
                  <a:txBody>
                    <a:bodyPr/>
                    <a:lstStyle/>
                    <a:p>
                      <a:pPr algn="just">
                        <a:spcAft>
                          <a:spcPts val="0"/>
                        </a:spcAft>
                      </a:pPr>
                      <a:r>
                        <a:rPr lang="en-US" altLang="zh-CN" sz="1000" kern="100" dirty="0" err="1" smtClean="0">
                          <a:effectLst/>
                        </a:rPr>
                        <a:t>gcc</a:t>
                      </a:r>
                      <a:r>
                        <a:rPr lang="en-US" altLang="zh-CN" sz="1000" kern="100" dirty="0" smtClean="0">
                          <a:effectLst/>
                        </a:rPr>
                        <a:t> version 7.5.0 (Ubuntu 7.5.0-3ubuntu1~18.04)</a:t>
                      </a:r>
                      <a:endParaRPr lang="en-US" sz="1000" kern="100" dirty="0" smtClean="0">
                        <a:effectLst/>
                      </a:endParaRPr>
                    </a:p>
                    <a:p>
                      <a:endParaRPr lang="en-US" altLang="zh-CN" sz="1200" kern="1200" dirty="0" smtClean="0">
                        <a:solidFill>
                          <a:schemeClr val="dk1"/>
                        </a:solidFill>
                        <a:effectLst/>
                        <a:latin typeface="+mn-lt"/>
                        <a:ea typeface="+mn-ea"/>
                        <a:cs typeface="+mn-cs"/>
                      </a:endParaRPr>
                    </a:p>
                    <a:p>
                      <a:endParaRPr lang="en-US" altLang="zh-CN" sz="1200" kern="1200" dirty="0" smtClean="0">
                        <a:solidFill>
                          <a:schemeClr val="dk1"/>
                        </a:solidFill>
                        <a:effectLst/>
                        <a:latin typeface="+mn-lt"/>
                        <a:ea typeface="+mn-ea"/>
                        <a:cs typeface="+mn-cs"/>
                      </a:endParaRPr>
                    </a:p>
                    <a:p>
                      <a:pPr marL="0" algn="l" defTabSz="914400" rtl="0" eaLnBrk="1" latinLnBrk="0" hangingPunct="1"/>
                      <a:r>
                        <a:rPr lang="en-US" altLang="zh-CN" sz="1400" kern="1200" dirty="0" smtClean="0">
                          <a:solidFill>
                            <a:schemeClr val="dk1"/>
                          </a:solidFill>
                          <a:effectLst/>
                          <a:latin typeface="+mn-lt"/>
                          <a:ea typeface="+mn-ea"/>
                          <a:cs typeface="+mn-cs"/>
                        </a:rPr>
                        <a:t>Error type A at line 65:	unknown character "!".</a:t>
                      </a:r>
                    </a:p>
                    <a:p>
                      <a:pPr marL="0" algn="l" defTabSz="914400" rtl="0" eaLnBrk="1" latinLnBrk="0" hangingPunct="1"/>
                      <a:endParaRPr lang="zh-CN" altLang="zh-CN" sz="1400" kern="1200" dirty="0" smtClean="0">
                        <a:solidFill>
                          <a:schemeClr val="dk1"/>
                        </a:solidFill>
                        <a:effectLst/>
                        <a:latin typeface="+mn-lt"/>
                        <a:ea typeface="+mn-ea"/>
                        <a:cs typeface="+mn-cs"/>
                      </a:endParaRPr>
                    </a:p>
                    <a:p>
                      <a:pPr marL="0" algn="l" defTabSz="914400" rtl="0" eaLnBrk="1" latinLnBrk="0" hangingPunct="1"/>
                      <a:r>
                        <a:rPr lang="en-US" altLang="zh-CN" sz="1400" kern="1200" dirty="0" smtClean="0">
                          <a:solidFill>
                            <a:schemeClr val="dk1"/>
                          </a:solidFill>
                          <a:effectLst/>
                          <a:latin typeface="+mn-lt"/>
                          <a:ea typeface="+mn-ea"/>
                          <a:cs typeface="+mn-cs"/>
                        </a:rPr>
                        <a:t>Error type A at line 70:	unknown character "!".</a:t>
                      </a:r>
                      <a:endParaRPr lang="zh-CN" altLang="zh-CN" sz="1400" kern="1200" dirty="0" smtClean="0">
                        <a:solidFill>
                          <a:schemeClr val="dk1"/>
                        </a:solidFill>
                        <a:effectLst/>
                        <a:latin typeface="+mn-lt"/>
                        <a:ea typeface="+mn-ea"/>
                        <a:cs typeface="+mn-cs"/>
                      </a:endParaRPr>
                    </a:p>
                    <a:p>
                      <a:pPr marL="0" algn="l" defTabSz="914400" rtl="0" eaLnBrk="1" latinLnBrk="0" hangingPunct="1"/>
                      <a:r>
                        <a:rPr lang="en-US" altLang="zh-CN" sz="1400" kern="1200" dirty="0" smtClean="0">
                          <a:solidFill>
                            <a:schemeClr val="dk1"/>
                          </a:solidFill>
                          <a:effectLst/>
                          <a:latin typeface="+mn-lt"/>
                          <a:ea typeface="+mn-ea"/>
                          <a:cs typeface="+mn-cs"/>
                        </a:rPr>
                        <a:t>Segmentation fault (core dumped)</a:t>
                      </a:r>
                      <a:endParaRPr lang="zh-CN" altLang="zh-CN" sz="1400" kern="1200" dirty="0" smtClean="0">
                        <a:solidFill>
                          <a:schemeClr val="dk1"/>
                        </a:solidFill>
                        <a:effectLst/>
                        <a:latin typeface="+mn-lt"/>
                        <a:ea typeface="+mn-ea"/>
                        <a:cs typeface="+mn-cs"/>
                      </a:endParaRPr>
                    </a:p>
                  </a:txBody>
                  <a:tcPr marL="64915" marR="64915" marT="0" marB="0"/>
                </a:tc>
              </a:tr>
            </a:tbl>
          </a:graphicData>
        </a:graphic>
      </p:graphicFrame>
    </p:spTree>
    <p:extLst>
      <p:ext uri="{BB962C8B-B14F-4D97-AF65-F5344CB8AC3E}">
        <p14:creationId xmlns:p14="http://schemas.microsoft.com/office/powerpoint/2010/main" val="2560460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实验三</a:t>
            </a:r>
          </a:p>
        </p:txBody>
      </p:sp>
      <p:sp>
        <p:nvSpPr>
          <p:cNvPr id="3" name="内容占位符 2"/>
          <p:cNvSpPr>
            <a:spLocks noGrp="1"/>
          </p:cNvSpPr>
          <p:nvPr>
            <p:ph idx="1"/>
          </p:nvPr>
        </p:nvSpPr>
        <p:spPr>
          <a:xfrm>
            <a:off x="468313" y="1484313"/>
            <a:ext cx="8142287" cy="4624306"/>
          </a:xfrm>
        </p:spPr>
        <p:txBody>
          <a:bodyPr/>
          <a:lstStyle/>
          <a:p>
            <a:r>
              <a:rPr lang="zh-CN" altLang="en-US" b="1" dirty="0" smtClean="0"/>
              <a:t>样例</a:t>
            </a:r>
            <a:endParaRPr lang="en-US" altLang="zh-CN" b="1" dirty="0" smtClean="0"/>
          </a:p>
          <a:p>
            <a:pPr marL="784225" lvl="1" indent="-342900">
              <a:buFont typeface="Wingdings" panose="05000000000000000000" pitchFamily="2" charset="2"/>
              <a:buChar char="Ø"/>
            </a:pPr>
            <a:r>
              <a:rPr lang="zh-CN" altLang="en-US" sz="2000" b="1" dirty="0" smtClean="0"/>
              <a:t>语法分析出错</a:t>
            </a:r>
            <a:endParaRPr lang="en-US" altLang="zh-CN" sz="2000" b="1" dirty="0"/>
          </a:p>
          <a:p>
            <a:pPr marL="1189038" lvl="2" indent="-342900">
              <a:buFont typeface="Arial" pitchFamily="34" charset="0"/>
              <a:buChar char="•"/>
            </a:pPr>
            <a:r>
              <a:rPr lang="zh-CN" altLang="en-US" sz="1600" b="1" dirty="0"/>
              <a:t>中间代码生成器解析</a:t>
            </a:r>
            <a:r>
              <a:rPr lang="en-US" altLang="zh-CN" sz="1600" b="1" dirty="0"/>
              <a:t>C—</a:t>
            </a:r>
            <a:r>
              <a:rPr lang="zh-CN" altLang="en-US" sz="1600" b="1" dirty="0"/>
              <a:t>程序时，报告了</a:t>
            </a:r>
            <a:r>
              <a:rPr lang="zh-CN" altLang="en-US" sz="1600" b="1" dirty="0" smtClean="0"/>
              <a:t>第一次实验语义分析</a:t>
            </a:r>
            <a:r>
              <a:rPr lang="zh-CN" altLang="en-US" sz="1600" b="1" dirty="0"/>
              <a:t>时错误。此</a:t>
            </a:r>
            <a:r>
              <a:rPr lang="zh-CN" altLang="en-US" sz="1600" b="1" dirty="0" smtClean="0"/>
              <a:t>类问题是因为标识符名称解析时没有考虑周全（</a:t>
            </a:r>
            <a:r>
              <a:rPr lang="en-US" altLang="zh-CN" sz="1600" b="1" dirty="0" err="1" smtClean="0"/>
              <a:t>intv</a:t>
            </a:r>
            <a:r>
              <a:rPr lang="zh-CN" altLang="en-US" sz="1600" b="1" dirty="0" smtClean="0"/>
              <a:t>），</a:t>
            </a:r>
            <a:r>
              <a:rPr lang="zh-CN" altLang="en-US" sz="1600" b="1" dirty="0"/>
              <a:t>从而引发</a:t>
            </a:r>
            <a:r>
              <a:rPr lang="zh-CN" altLang="en-US" sz="1600" b="1" dirty="0" smtClean="0"/>
              <a:t>了语法相关错误</a:t>
            </a:r>
            <a:r>
              <a:rPr lang="zh-CN" altLang="en-US" sz="1600" b="1" dirty="0"/>
              <a:t>。</a:t>
            </a:r>
            <a:endParaRPr lang="en-US" altLang="zh-CN" sz="1600" b="1" dirty="0"/>
          </a:p>
        </p:txBody>
      </p:sp>
      <p:graphicFrame>
        <p:nvGraphicFramePr>
          <p:cNvPr id="6" name="表格 5"/>
          <p:cNvGraphicFramePr>
            <a:graphicFrameLocks noGrp="1"/>
          </p:cNvGraphicFramePr>
          <p:nvPr>
            <p:extLst>
              <p:ext uri="{D42A27DB-BD31-4B8C-83A1-F6EECF244321}">
                <p14:modId xmlns:p14="http://schemas.microsoft.com/office/powerpoint/2010/main" val="3221867304"/>
              </p:ext>
            </p:extLst>
          </p:nvPr>
        </p:nvGraphicFramePr>
        <p:xfrm>
          <a:off x="1475656" y="3429000"/>
          <a:ext cx="6408711" cy="2269232"/>
        </p:xfrm>
        <a:graphic>
          <a:graphicData uri="http://schemas.openxmlformats.org/drawingml/2006/table">
            <a:tbl>
              <a:tblPr firstRow="1" firstCol="1" bandRow="1">
                <a:tableStyleId>{69CF1AB2-1976-4502-BF36-3FF5EA218861}</a:tableStyleId>
              </a:tblPr>
              <a:tblGrid>
                <a:gridCol w="486738"/>
                <a:gridCol w="2514811"/>
                <a:gridCol w="3407162"/>
              </a:tblGrid>
              <a:tr h="174556">
                <a:tc>
                  <a:txBody>
                    <a:bodyPr/>
                    <a:lstStyle/>
                    <a:p>
                      <a:pPr algn="just">
                        <a:spcAft>
                          <a:spcPts val="0"/>
                        </a:spcAft>
                      </a:pPr>
                      <a:endParaRPr lang="zh-CN" sz="1000" kern="100" dirty="0">
                        <a:effectLst/>
                        <a:latin typeface="Calibri"/>
                        <a:ea typeface="宋体"/>
                        <a:cs typeface="Times New Roman"/>
                      </a:endParaRPr>
                    </a:p>
                  </a:txBody>
                  <a:tcPr marL="64915" marR="64915" marT="0" marB="0"/>
                </a:tc>
                <a:tc>
                  <a:txBody>
                    <a:bodyPr/>
                    <a:lstStyle/>
                    <a:p>
                      <a:pPr algn="just">
                        <a:spcAft>
                          <a:spcPts val="0"/>
                        </a:spcAft>
                      </a:pPr>
                      <a:r>
                        <a:rPr lang="en-US" altLang="zh-CN" sz="1000" kern="100" dirty="0" smtClean="0">
                          <a:effectLst/>
                          <a:latin typeface="+mn-lt"/>
                          <a:ea typeface="+mn-ea"/>
                          <a:cs typeface="+mn-cs"/>
                        </a:rPr>
                        <a:t>Program</a:t>
                      </a:r>
                      <a:endParaRPr lang="zh-CN" sz="1000" kern="100" dirty="0">
                        <a:effectLst/>
                        <a:latin typeface="Calibri"/>
                        <a:ea typeface="宋体"/>
                        <a:cs typeface="Times New Roman"/>
                      </a:endParaRPr>
                    </a:p>
                  </a:txBody>
                  <a:tcPr marL="64915" marR="64915"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zh-CN" sz="1000" kern="100" dirty="0" smtClean="0">
                          <a:effectLst/>
                        </a:rPr>
                        <a:t>(Ubuntu 7.5.0-3ubuntu1~18.04)</a:t>
                      </a:r>
                      <a:r>
                        <a:rPr lang="en-US" sz="1000" kern="100" dirty="0" smtClean="0">
                          <a:effectLst/>
                        </a:rPr>
                        <a:t> </a:t>
                      </a:r>
                      <a:endParaRPr lang="zh-CN" sz="1000" kern="100" dirty="0">
                        <a:effectLst/>
                        <a:latin typeface="Calibri"/>
                        <a:ea typeface="宋体"/>
                        <a:cs typeface="Times New Roman"/>
                      </a:endParaRPr>
                    </a:p>
                  </a:txBody>
                  <a:tcPr marL="64915" marR="64915" marT="0" marB="0"/>
                </a:tc>
              </a:tr>
              <a:tr h="2094676">
                <a:tc>
                  <a:txBody>
                    <a:bodyPr/>
                    <a:lstStyle/>
                    <a:p>
                      <a:pPr marL="0" indent="133350" algn="just" defTabSz="914400" rtl="0" eaLnBrk="1" latinLnBrk="0" hangingPunct="1">
                        <a:spcAft>
                          <a:spcPts val="0"/>
                        </a:spcAft>
                      </a:pPr>
                      <a:r>
                        <a:rPr lang="en-US" altLang="zh-CN" sz="1050" kern="100" dirty="0" smtClean="0">
                          <a:solidFill>
                            <a:schemeClr val="dk1"/>
                          </a:solidFill>
                          <a:effectLst/>
                          <a:latin typeface="+mn-lt"/>
                          <a:ea typeface="+mn-ea"/>
                          <a:cs typeface="+mn-cs"/>
                        </a:rPr>
                        <a:t>1</a:t>
                      </a:r>
                    </a:p>
                    <a:p>
                      <a:pPr marL="0" indent="133350" algn="just" defTabSz="914400" rtl="0" eaLnBrk="1" latinLnBrk="0" hangingPunct="1">
                        <a:spcAft>
                          <a:spcPts val="0"/>
                        </a:spcAft>
                      </a:pPr>
                      <a:r>
                        <a:rPr lang="en-US" altLang="zh-CN" sz="1050" kern="100" dirty="0" smtClean="0">
                          <a:solidFill>
                            <a:schemeClr val="dk1"/>
                          </a:solidFill>
                          <a:effectLst/>
                          <a:latin typeface="+mn-lt"/>
                          <a:ea typeface="+mn-ea"/>
                          <a:cs typeface="+mn-cs"/>
                        </a:rPr>
                        <a:t>2</a:t>
                      </a:r>
                    </a:p>
                    <a:p>
                      <a:pPr marL="0" indent="133350" algn="just" defTabSz="914400" rtl="0" eaLnBrk="1" latinLnBrk="0" hangingPunct="1">
                        <a:spcAft>
                          <a:spcPts val="0"/>
                        </a:spcAft>
                      </a:pPr>
                      <a:r>
                        <a:rPr lang="en-US" altLang="zh-CN" sz="1050" kern="100" dirty="0" smtClean="0">
                          <a:solidFill>
                            <a:schemeClr val="dk1"/>
                          </a:solidFill>
                          <a:effectLst/>
                          <a:latin typeface="+mn-lt"/>
                          <a:ea typeface="+mn-ea"/>
                          <a:cs typeface="+mn-cs"/>
                        </a:rPr>
                        <a:t>3</a:t>
                      </a:r>
                    </a:p>
                    <a:p>
                      <a:pPr marL="0" indent="133350" algn="just" defTabSz="914400" rtl="0" eaLnBrk="1" latinLnBrk="0" hangingPunct="1">
                        <a:spcAft>
                          <a:spcPts val="0"/>
                        </a:spcAft>
                      </a:pPr>
                      <a:r>
                        <a:rPr lang="en-US" altLang="zh-CN" sz="1050" kern="100" dirty="0" smtClean="0">
                          <a:solidFill>
                            <a:schemeClr val="dk1"/>
                          </a:solidFill>
                          <a:effectLst/>
                          <a:latin typeface="+mn-lt"/>
                          <a:ea typeface="+mn-ea"/>
                          <a:cs typeface="+mn-cs"/>
                        </a:rPr>
                        <a:t>4</a:t>
                      </a:r>
                    </a:p>
                    <a:p>
                      <a:pPr marL="0" indent="133350" algn="just" defTabSz="914400" rtl="0" eaLnBrk="1" latinLnBrk="0" hangingPunct="1">
                        <a:spcAft>
                          <a:spcPts val="0"/>
                        </a:spcAft>
                      </a:pPr>
                      <a:r>
                        <a:rPr lang="en-US" altLang="zh-CN" sz="1050" kern="100" dirty="0" smtClean="0">
                          <a:solidFill>
                            <a:schemeClr val="dk1"/>
                          </a:solidFill>
                          <a:effectLst/>
                          <a:latin typeface="+mn-lt"/>
                          <a:ea typeface="+mn-ea"/>
                          <a:cs typeface="+mn-cs"/>
                        </a:rPr>
                        <a:t>5</a:t>
                      </a:r>
                    </a:p>
                    <a:p>
                      <a:pPr marL="0" indent="133350" algn="just" defTabSz="914400" rtl="0" eaLnBrk="1" latinLnBrk="0" hangingPunct="1">
                        <a:spcAft>
                          <a:spcPts val="0"/>
                        </a:spcAft>
                      </a:pPr>
                      <a:r>
                        <a:rPr lang="en-US" altLang="zh-CN" sz="1050" kern="100" dirty="0" smtClean="0">
                          <a:solidFill>
                            <a:schemeClr val="dk1"/>
                          </a:solidFill>
                          <a:effectLst/>
                          <a:latin typeface="+mn-lt"/>
                          <a:ea typeface="+mn-ea"/>
                          <a:cs typeface="+mn-cs"/>
                        </a:rPr>
                        <a:t>6</a:t>
                      </a:r>
                    </a:p>
                    <a:p>
                      <a:pPr marL="0" indent="133350" algn="just" defTabSz="914400" rtl="0" eaLnBrk="1" latinLnBrk="0" hangingPunct="1">
                        <a:spcAft>
                          <a:spcPts val="0"/>
                        </a:spcAft>
                      </a:pPr>
                      <a:r>
                        <a:rPr lang="en-US" altLang="zh-CN" sz="1050" kern="100" dirty="0" smtClean="0">
                          <a:solidFill>
                            <a:schemeClr val="dk1"/>
                          </a:solidFill>
                          <a:effectLst/>
                          <a:latin typeface="+mn-lt"/>
                          <a:ea typeface="+mn-ea"/>
                          <a:cs typeface="+mn-cs"/>
                        </a:rPr>
                        <a:t>7</a:t>
                      </a:r>
                    </a:p>
                    <a:p>
                      <a:pPr marL="0" indent="133350" algn="just" defTabSz="914400" rtl="0" eaLnBrk="1" latinLnBrk="0" hangingPunct="1">
                        <a:spcAft>
                          <a:spcPts val="0"/>
                        </a:spcAft>
                      </a:pPr>
                      <a:r>
                        <a:rPr lang="en-US" altLang="zh-CN" sz="1050" kern="100" dirty="0" smtClean="0">
                          <a:solidFill>
                            <a:schemeClr val="dk1"/>
                          </a:solidFill>
                          <a:effectLst/>
                          <a:latin typeface="+mn-lt"/>
                          <a:ea typeface="+mn-ea"/>
                          <a:cs typeface="+mn-cs"/>
                        </a:rPr>
                        <a:t>8</a:t>
                      </a:r>
                    </a:p>
                    <a:p>
                      <a:pPr marL="0" indent="133350" algn="just" defTabSz="914400" rtl="0" eaLnBrk="1" latinLnBrk="0" hangingPunct="1">
                        <a:spcAft>
                          <a:spcPts val="0"/>
                        </a:spcAft>
                      </a:pPr>
                      <a:r>
                        <a:rPr lang="en-US" altLang="zh-CN" sz="1050" kern="100" dirty="0" smtClean="0">
                          <a:solidFill>
                            <a:schemeClr val="dk1"/>
                          </a:solidFill>
                          <a:effectLst/>
                          <a:latin typeface="+mn-lt"/>
                          <a:ea typeface="+mn-ea"/>
                          <a:cs typeface="+mn-cs"/>
                        </a:rPr>
                        <a:t>9</a:t>
                      </a:r>
                    </a:p>
                    <a:p>
                      <a:pPr marL="0" indent="133350" algn="just" defTabSz="914400" rtl="0" eaLnBrk="1" latinLnBrk="0" hangingPunct="1">
                        <a:spcAft>
                          <a:spcPts val="0"/>
                        </a:spcAft>
                      </a:pPr>
                      <a:r>
                        <a:rPr lang="en-US" altLang="zh-CN" sz="1050" kern="100" dirty="0" smtClean="0">
                          <a:solidFill>
                            <a:schemeClr val="dk1"/>
                          </a:solidFill>
                          <a:effectLst/>
                          <a:latin typeface="+mn-lt"/>
                          <a:ea typeface="+mn-ea"/>
                          <a:cs typeface="+mn-cs"/>
                        </a:rPr>
                        <a:t>10</a:t>
                      </a:r>
                    </a:p>
                    <a:p>
                      <a:pPr marL="0" indent="133350" algn="just" defTabSz="914400" rtl="0" eaLnBrk="1" latinLnBrk="0" hangingPunct="1">
                        <a:spcAft>
                          <a:spcPts val="0"/>
                        </a:spcAft>
                      </a:pPr>
                      <a:r>
                        <a:rPr lang="en-US" altLang="zh-CN" sz="1050" kern="100" dirty="0" smtClean="0">
                          <a:solidFill>
                            <a:schemeClr val="dk1"/>
                          </a:solidFill>
                          <a:effectLst/>
                          <a:latin typeface="+mn-lt"/>
                          <a:ea typeface="+mn-ea"/>
                          <a:cs typeface="+mn-cs"/>
                        </a:rPr>
                        <a:t>11</a:t>
                      </a:r>
                    </a:p>
                    <a:p>
                      <a:pPr marL="0" indent="133350" algn="just" defTabSz="914400" rtl="0" eaLnBrk="1" latinLnBrk="0" hangingPunct="1">
                        <a:spcAft>
                          <a:spcPts val="0"/>
                        </a:spcAft>
                      </a:pPr>
                      <a:r>
                        <a:rPr lang="en-US" altLang="zh-CN" sz="1050" kern="100" dirty="0" smtClean="0">
                          <a:solidFill>
                            <a:schemeClr val="dk1"/>
                          </a:solidFill>
                          <a:effectLst/>
                          <a:latin typeface="+mn-lt"/>
                          <a:ea typeface="+mn-ea"/>
                          <a:cs typeface="+mn-cs"/>
                        </a:rPr>
                        <a:t>12</a:t>
                      </a:r>
                    </a:p>
                  </a:txBody>
                  <a:tcPr marL="64915" marR="64915" marT="0" marB="0"/>
                </a:tc>
                <a:tc>
                  <a:txBody>
                    <a:bodyPr/>
                    <a:lstStyle/>
                    <a:p>
                      <a:pPr indent="133350" algn="just">
                        <a:spcAft>
                          <a:spcPts val="0"/>
                        </a:spcAft>
                      </a:pPr>
                      <a:r>
                        <a:rPr lang="en-US" altLang="zh-CN" sz="1050" b="0" kern="100" dirty="0" err="1" smtClean="0">
                          <a:effectLst/>
                        </a:rPr>
                        <a:t>int</a:t>
                      </a:r>
                      <a:r>
                        <a:rPr lang="en-US" altLang="zh-CN" sz="1050" b="0" kern="100" dirty="0" smtClean="0">
                          <a:effectLst/>
                        </a:rPr>
                        <a:t> main() {</a:t>
                      </a:r>
                    </a:p>
                    <a:p>
                      <a:pPr indent="133350" algn="just">
                        <a:spcAft>
                          <a:spcPts val="0"/>
                        </a:spcAft>
                      </a:pPr>
                      <a:r>
                        <a:rPr lang="en-US" altLang="zh-CN" sz="1050" b="0" kern="100" dirty="0" smtClean="0">
                          <a:effectLst/>
                        </a:rPr>
                        <a:t>    </a:t>
                      </a:r>
                      <a:r>
                        <a:rPr lang="en-US" altLang="zh-CN" sz="1050" b="0" kern="100" dirty="0" err="1" smtClean="0">
                          <a:effectLst/>
                        </a:rPr>
                        <a:t>int</a:t>
                      </a:r>
                      <a:r>
                        <a:rPr lang="en-US" altLang="zh-CN" sz="1050" b="0" kern="100" dirty="0" smtClean="0">
                          <a:effectLst/>
                        </a:rPr>
                        <a:t> n = 5, </a:t>
                      </a:r>
                      <a:r>
                        <a:rPr lang="en-US" altLang="zh-CN" sz="1050" b="0" kern="100" dirty="0" err="1" smtClean="0">
                          <a:effectLst/>
                        </a:rPr>
                        <a:t>arr</a:t>
                      </a:r>
                      <a:r>
                        <a:rPr lang="en-US" altLang="zh-CN" sz="1050" b="0" kern="100" dirty="0" smtClean="0">
                          <a:effectLst/>
                        </a:rPr>
                        <a:t>[5], </a:t>
                      </a:r>
                      <a:r>
                        <a:rPr lang="en-US" altLang="zh-CN" sz="1050" b="0" kern="100" dirty="0" err="1" smtClean="0">
                          <a:effectLst/>
                        </a:rPr>
                        <a:t>tmp</a:t>
                      </a:r>
                      <a:r>
                        <a:rPr lang="en-US" altLang="zh-CN" sz="1050" b="0" kern="100" dirty="0" smtClean="0">
                          <a:effectLst/>
                        </a:rPr>
                        <a:t>[5];</a:t>
                      </a:r>
                    </a:p>
                    <a:p>
                      <a:pPr indent="133350" algn="just">
                        <a:spcAft>
                          <a:spcPts val="0"/>
                        </a:spcAft>
                      </a:pPr>
                      <a:r>
                        <a:rPr lang="en-US" altLang="zh-CN" sz="1050" b="0" kern="100" dirty="0" smtClean="0">
                          <a:effectLst/>
                        </a:rPr>
                        <a:t>    </a:t>
                      </a:r>
                      <a:r>
                        <a:rPr lang="en-US" altLang="zh-CN" sz="1050" b="0" kern="100" dirty="0" err="1" smtClean="0">
                          <a:effectLst/>
                        </a:rPr>
                        <a:t>int</a:t>
                      </a:r>
                      <a:r>
                        <a:rPr lang="en-US" altLang="zh-CN" sz="1050" b="0" kern="100" dirty="0" smtClean="0">
                          <a:effectLst/>
                        </a:rPr>
                        <a:t> </a:t>
                      </a:r>
                      <a:r>
                        <a:rPr lang="en-US" altLang="zh-CN" sz="1050" b="0" kern="100" dirty="0" err="1" smtClean="0">
                          <a:effectLst/>
                        </a:rPr>
                        <a:t>i</a:t>
                      </a:r>
                      <a:r>
                        <a:rPr lang="en-US" altLang="zh-CN" sz="1050" b="0" kern="100" dirty="0" smtClean="0">
                          <a:effectLst/>
                        </a:rPr>
                        <a:t>, </a:t>
                      </a:r>
                      <a:r>
                        <a:rPr lang="en-US" altLang="zh-CN" sz="1050" b="1" kern="100" dirty="0" err="1" smtClean="0">
                          <a:solidFill>
                            <a:srgbClr val="FF0000"/>
                          </a:solidFill>
                          <a:effectLst/>
                        </a:rPr>
                        <a:t>intv</a:t>
                      </a:r>
                      <a:r>
                        <a:rPr lang="en-US" altLang="zh-CN" sz="1050" b="1" kern="100" dirty="0" smtClean="0">
                          <a:solidFill>
                            <a:srgbClr val="FF0000"/>
                          </a:solidFill>
                          <a:effectLst/>
                        </a:rPr>
                        <a:t>;</a:t>
                      </a:r>
                    </a:p>
                    <a:p>
                      <a:pPr indent="133350" algn="just">
                        <a:spcAft>
                          <a:spcPts val="0"/>
                        </a:spcAft>
                      </a:pPr>
                      <a:r>
                        <a:rPr lang="en-US" altLang="zh-CN" sz="1050" b="0" kern="100" dirty="0" smtClean="0">
                          <a:effectLst/>
                        </a:rPr>
                        <a:t>    </a:t>
                      </a:r>
                      <a:r>
                        <a:rPr lang="en-US" altLang="zh-CN" sz="1050" b="0" kern="100" dirty="0" err="1" smtClean="0">
                          <a:effectLst/>
                        </a:rPr>
                        <a:t>int</a:t>
                      </a:r>
                      <a:r>
                        <a:rPr lang="en-US" altLang="zh-CN" sz="1050" b="0" kern="100" dirty="0" smtClean="0">
                          <a:effectLst/>
                        </a:rPr>
                        <a:t> s1, e1, cur1, s2, e2, cur2;</a:t>
                      </a:r>
                    </a:p>
                    <a:p>
                      <a:pPr indent="133350" algn="just">
                        <a:spcAft>
                          <a:spcPts val="0"/>
                        </a:spcAft>
                      </a:pPr>
                      <a:r>
                        <a:rPr lang="en-US" altLang="zh-CN" sz="1050" b="0" kern="100" dirty="0" smtClean="0">
                          <a:effectLst/>
                        </a:rPr>
                        <a:t>    </a:t>
                      </a:r>
                      <a:r>
                        <a:rPr lang="en-US" altLang="zh-CN" sz="1050" b="0" kern="100" dirty="0" err="1" smtClean="0">
                          <a:effectLst/>
                        </a:rPr>
                        <a:t>i</a:t>
                      </a:r>
                      <a:r>
                        <a:rPr lang="en-US" altLang="zh-CN" sz="1050" b="0" kern="100" dirty="0" smtClean="0">
                          <a:effectLst/>
                        </a:rPr>
                        <a:t> = 0;</a:t>
                      </a:r>
                    </a:p>
                    <a:p>
                      <a:pPr indent="133350" algn="just">
                        <a:spcAft>
                          <a:spcPts val="0"/>
                        </a:spcAft>
                      </a:pPr>
                      <a:r>
                        <a:rPr lang="en-US" altLang="zh-CN" sz="1050" b="0" kern="100" dirty="0" smtClean="0">
                          <a:effectLst/>
                        </a:rPr>
                        <a:t>    while (</a:t>
                      </a:r>
                      <a:r>
                        <a:rPr lang="en-US" altLang="zh-CN" sz="1050" b="0" kern="100" dirty="0" err="1" smtClean="0">
                          <a:effectLst/>
                        </a:rPr>
                        <a:t>i</a:t>
                      </a:r>
                      <a:r>
                        <a:rPr lang="en-US" altLang="zh-CN" sz="1050" b="0" kern="100" dirty="0" smtClean="0">
                          <a:effectLst/>
                        </a:rPr>
                        <a:t> &lt; n) {</a:t>
                      </a:r>
                    </a:p>
                    <a:p>
                      <a:pPr indent="133350" algn="just">
                        <a:spcAft>
                          <a:spcPts val="0"/>
                        </a:spcAft>
                      </a:pPr>
                      <a:r>
                        <a:rPr lang="en-US" altLang="zh-CN" sz="1050" b="0" kern="100" dirty="0" smtClean="0">
                          <a:effectLst/>
                        </a:rPr>
                        <a:t>        </a:t>
                      </a:r>
                      <a:r>
                        <a:rPr lang="en-US" altLang="zh-CN" sz="1050" b="0" kern="100" dirty="0" err="1" smtClean="0">
                          <a:effectLst/>
                        </a:rPr>
                        <a:t>arr</a:t>
                      </a:r>
                      <a:r>
                        <a:rPr lang="en-US" altLang="zh-CN" sz="1050" b="0" kern="100" dirty="0" smtClean="0">
                          <a:effectLst/>
                        </a:rPr>
                        <a:t>[</a:t>
                      </a:r>
                      <a:r>
                        <a:rPr lang="en-US" altLang="zh-CN" sz="1050" b="0" kern="100" dirty="0" err="1" smtClean="0">
                          <a:effectLst/>
                        </a:rPr>
                        <a:t>i</a:t>
                      </a:r>
                      <a:r>
                        <a:rPr lang="en-US" altLang="zh-CN" sz="1050" b="0" kern="100" dirty="0" smtClean="0">
                          <a:effectLst/>
                        </a:rPr>
                        <a:t>] = read();</a:t>
                      </a:r>
                    </a:p>
                    <a:p>
                      <a:pPr indent="133350" algn="just">
                        <a:spcAft>
                          <a:spcPts val="0"/>
                        </a:spcAft>
                      </a:pPr>
                      <a:r>
                        <a:rPr lang="en-US" altLang="zh-CN" sz="1050" b="0" kern="100" dirty="0" smtClean="0">
                          <a:effectLst/>
                        </a:rPr>
                        <a:t>        </a:t>
                      </a:r>
                      <a:r>
                        <a:rPr lang="en-US" altLang="zh-CN" sz="1050" b="0" kern="100" dirty="0" err="1" smtClean="0">
                          <a:effectLst/>
                        </a:rPr>
                        <a:t>i</a:t>
                      </a:r>
                      <a:r>
                        <a:rPr lang="en-US" altLang="zh-CN" sz="1050" b="0" kern="100" dirty="0" smtClean="0">
                          <a:effectLst/>
                        </a:rPr>
                        <a:t> = </a:t>
                      </a:r>
                      <a:r>
                        <a:rPr lang="en-US" altLang="zh-CN" sz="1050" b="0" kern="100" dirty="0" err="1" smtClean="0">
                          <a:effectLst/>
                        </a:rPr>
                        <a:t>i</a:t>
                      </a:r>
                      <a:r>
                        <a:rPr lang="en-US" altLang="zh-CN" sz="1050" b="0" kern="100" dirty="0" smtClean="0">
                          <a:effectLst/>
                        </a:rPr>
                        <a:t> + 1;</a:t>
                      </a:r>
                    </a:p>
                    <a:p>
                      <a:pPr indent="133350" algn="just">
                        <a:spcAft>
                          <a:spcPts val="0"/>
                        </a:spcAft>
                      </a:pPr>
                      <a:r>
                        <a:rPr lang="en-US" altLang="zh-CN" sz="1050" b="0" kern="100" dirty="0" smtClean="0">
                          <a:effectLst/>
                        </a:rPr>
                        <a:t>    }</a:t>
                      </a:r>
                    </a:p>
                    <a:p>
                      <a:pPr indent="133350" algn="just">
                        <a:spcAft>
                          <a:spcPts val="0"/>
                        </a:spcAft>
                      </a:pPr>
                      <a:r>
                        <a:rPr lang="en-US" altLang="zh-CN" sz="1050" b="0" kern="100" dirty="0" smtClean="0">
                          <a:effectLst/>
                        </a:rPr>
                        <a:t>    …</a:t>
                      </a:r>
                    </a:p>
                    <a:p>
                      <a:pPr indent="133350" algn="just">
                        <a:spcAft>
                          <a:spcPts val="0"/>
                        </a:spcAft>
                      </a:pPr>
                      <a:r>
                        <a:rPr lang="en-US" altLang="zh-CN" sz="1050" b="0" kern="100" dirty="0" smtClean="0">
                          <a:effectLst/>
                        </a:rPr>
                        <a:t>}</a:t>
                      </a:r>
                    </a:p>
                  </a:txBody>
                  <a:tcPr marL="64915" marR="64915" marT="0" marB="0"/>
                </a:tc>
                <a:tc>
                  <a:txBody>
                    <a:bodyPr/>
                    <a:lstStyle/>
                    <a:p>
                      <a:pPr algn="just">
                        <a:spcAft>
                          <a:spcPts val="0"/>
                        </a:spcAft>
                      </a:pPr>
                      <a:r>
                        <a:rPr lang="en-US" altLang="zh-CN" sz="1000" kern="100" dirty="0" err="1" smtClean="0">
                          <a:effectLst/>
                        </a:rPr>
                        <a:t>gcc</a:t>
                      </a:r>
                      <a:r>
                        <a:rPr lang="en-US" altLang="zh-CN" sz="1000" kern="100" dirty="0" smtClean="0">
                          <a:effectLst/>
                        </a:rPr>
                        <a:t> version 7.5.0 (Ubuntu 7.5.0-3ubuntu1~18.04)</a:t>
                      </a:r>
                      <a:endParaRPr lang="en-US" sz="1000" kern="100" dirty="0" smtClean="0">
                        <a:effectLst/>
                      </a:endParaRPr>
                    </a:p>
                    <a:p>
                      <a:endParaRPr lang="en-US" altLang="zh-CN" sz="1200" kern="1200" dirty="0" smtClean="0">
                        <a:solidFill>
                          <a:schemeClr val="dk1"/>
                        </a:solidFill>
                        <a:effectLst/>
                        <a:latin typeface="+mn-lt"/>
                        <a:ea typeface="+mn-ea"/>
                        <a:cs typeface="+mn-cs"/>
                      </a:endParaRPr>
                    </a:p>
                    <a:p>
                      <a:endParaRPr lang="en-US" altLang="zh-CN" sz="1200" kern="1200" dirty="0" smtClean="0">
                        <a:solidFill>
                          <a:schemeClr val="dk1"/>
                        </a:solidFill>
                        <a:effectLst/>
                        <a:latin typeface="+mn-lt"/>
                        <a:ea typeface="+mn-ea"/>
                        <a:cs typeface="+mn-cs"/>
                      </a:endParaRPr>
                    </a:p>
                    <a:p>
                      <a:r>
                        <a:rPr lang="en-US" altLang="zh-CN" sz="1100" kern="1200" dirty="0" smtClean="0">
                          <a:solidFill>
                            <a:schemeClr val="dk1"/>
                          </a:solidFill>
                          <a:effectLst/>
                          <a:latin typeface="+mn-lt"/>
                          <a:ea typeface="+mn-ea"/>
                          <a:cs typeface="+mn-cs"/>
                        </a:rPr>
                        <a:t>testcase.cmm:3:12: error: expect identifier instead of </a:t>
                      </a:r>
                      <a:r>
                        <a:rPr lang="en-US" altLang="zh-CN" sz="1100" kern="1200" dirty="0" err="1" smtClean="0">
                          <a:solidFill>
                            <a:schemeClr val="dk1"/>
                          </a:solidFill>
                          <a:effectLst/>
                          <a:latin typeface="+mn-lt"/>
                          <a:ea typeface="+mn-ea"/>
                          <a:cs typeface="+mn-cs"/>
                        </a:rPr>
                        <a:t>int</a:t>
                      </a:r>
                      <a:endParaRPr lang="zh-CN" altLang="zh-CN" sz="1100" kern="1200" dirty="0" smtClean="0">
                        <a:solidFill>
                          <a:schemeClr val="dk1"/>
                        </a:solidFill>
                        <a:effectLst/>
                        <a:latin typeface="+mn-lt"/>
                        <a:ea typeface="+mn-ea"/>
                        <a:cs typeface="+mn-cs"/>
                      </a:endParaRPr>
                    </a:p>
                    <a:p>
                      <a:r>
                        <a:rPr lang="en-US" altLang="zh-CN" sz="1100" kern="1200" dirty="0" smtClean="0">
                          <a:solidFill>
                            <a:schemeClr val="dk1"/>
                          </a:solidFill>
                          <a:effectLst/>
                          <a:latin typeface="+mn-lt"/>
                          <a:ea typeface="+mn-ea"/>
                          <a:cs typeface="+mn-cs"/>
                        </a:rPr>
                        <a:t>    3 |      </a:t>
                      </a:r>
                      <a:r>
                        <a:rPr lang="en-US" altLang="zh-CN" sz="1100" kern="1200" dirty="0" err="1" smtClean="0">
                          <a:solidFill>
                            <a:schemeClr val="dk1"/>
                          </a:solidFill>
                          <a:effectLst/>
                          <a:latin typeface="+mn-lt"/>
                          <a:ea typeface="+mn-ea"/>
                          <a:cs typeface="+mn-cs"/>
                        </a:rPr>
                        <a:t>int</a:t>
                      </a:r>
                      <a:r>
                        <a:rPr lang="en-US" altLang="zh-CN" sz="1100" kern="1200" dirty="0" smtClean="0">
                          <a:solidFill>
                            <a:schemeClr val="dk1"/>
                          </a:solidFill>
                          <a:effectLst/>
                          <a:latin typeface="+mn-lt"/>
                          <a:ea typeface="+mn-ea"/>
                          <a:cs typeface="+mn-cs"/>
                        </a:rPr>
                        <a:t> </a:t>
                      </a:r>
                      <a:r>
                        <a:rPr lang="en-US" altLang="zh-CN" sz="1100" kern="1200" dirty="0" err="1" smtClean="0">
                          <a:solidFill>
                            <a:schemeClr val="dk1"/>
                          </a:solidFill>
                          <a:effectLst/>
                          <a:latin typeface="+mn-lt"/>
                          <a:ea typeface="+mn-ea"/>
                          <a:cs typeface="+mn-cs"/>
                        </a:rPr>
                        <a:t>i</a:t>
                      </a:r>
                      <a:r>
                        <a:rPr lang="en-US" altLang="zh-CN" sz="1100" kern="1200" dirty="0" smtClean="0">
                          <a:solidFill>
                            <a:schemeClr val="dk1"/>
                          </a:solidFill>
                          <a:effectLst/>
                          <a:latin typeface="+mn-lt"/>
                          <a:ea typeface="+mn-ea"/>
                          <a:cs typeface="+mn-cs"/>
                        </a:rPr>
                        <a:t>, </a:t>
                      </a:r>
                      <a:r>
                        <a:rPr lang="en-US" altLang="zh-CN" sz="1100" kern="1200" dirty="0" err="1" smtClean="0">
                          <a:solidFill>
                            <a:schemeClr val="dk1"/>
                          </a:solidFill>
                          <a:effectLst/>
                          <a:latin typeface="+mn-lt"/>
                          <a:ea typeface="+mn-ea"/>
                          <a:cs typeface="+mn-cs"/>
                        </a:rPr>
                        <a:t>intv</a:t>
                      </a:r>
                      <a:r>
                        <a:rPr lang="en-US" altLang="zh-CN" sz="1100" kern="1200" dirty="0" smtClean="0">
                          <a:solidFill>
                            <a:schemeClr val="dk1"/>
                          </a:solidFill>
                          <a:effectLst/>
                          <a:latin typeface="+mn-lt"/>
                          <a:ea typeface="+mn-ea"/>
                          <a:cs typeface="+mn-cs"/>
                        </a:rPr>
                        <a:t>;</a:t>
                      </a:r>
                      <a:endParaRPr lang="zh-CN" altLang="zh-CN" sz="1100" kern="1200" dirty="0" smtClean="0">
                        <a:solidFill>
                          <a:schemeClr val="dk1"/>
                        </a:solidFill>
                        <a:effectLst/>
                        <a:latin typeface="+mn-lt"/>
                        <a:ea typeface="+mn-ea"/>
                        <a:cs typeface="+mn-cs"/>
                      </a:endParaRPr>
                    </a:p>
                    <a:p>
                      <a:r>
                        <a:rPr lang="en-US" altLang="zh-CN" sz="1100" kern="1200" dirty="0" smtClean="0">
                          <a:solidFill>
                            <a:schemeClr val="dk1"/>
                          </a:solidFill>
                          <a:effectLst/>
                          <a:latin typeface="+mn-lt"/>
                          <a:ea typeface="+mn-ea"/>
                          <a:cs typeface="+mn-cs"/>
                        </a:rPr>
                        <a:t>      |             ^~~</a:t>
                      </a:r>
                      <a:endParaRPr lang="zh-CN" altLang="zh-CN" sz="1100" kern="1200" dirty="0" smtClean="0">
                        <a:solidFill>
                          <a:schemeClr val="dk1"/>
                        </a:solidFill>
                        <a:effectLst/>
                        <a:latin typeface="+mn-lt"/>
                        <a:ea typeface="+mn-ea"/>
                        <a:cs typeface="+mn-cs"/>
                      </a:endParaRPr>
                    </a:p>
                    <a:p>
                      <a:r>
                        <a:rPr lang="en-US" altLang="zh-CN" sz="1100" kern="1200" dirty="0" smtClean="0">
                          <a:solidFill>
                            <a:schemeClr val="dk1"/>
                          </a:solidFill>
                          <a:effectLst/>
                          <a:latin typeface="+mn-lt"/>
                          <a:ea typeface="+mn-ea"/>
                          <a:cs typeface="+mn-cs"/>
                        </a:rPr>
                        <a:t>      |             identifier</a:t>
                      </a:r>
                      <a:endParaRPr lang="zh-CN" altLang="zh-CN" sz="1100" kern="1200" dirty="0">
                        <a:solidFill>
                          <a:schemeClr val="dk1"/>
                        </a:solidFill>
                        <a:effectLst/>
                        <a:latin typeface="+mn-lt"/>
                        <a:ea typeface="+mn-ea"/>
                        <a:cs typeface="+mn-cs"/>
                      </a:endParaRPr>
                    </a:p>
                  </a:txBody>
                  <a:tcPr marL="64915" marR="64915" marT="0" marB="0"/>
                </a:tc>
              </a:tr>
            </a:tbl>
          </a:graphicData>
        </a:graphic>
      </p:graphicFrame>
    </p:spTree>
    <p:extLst>
      <p:ext uri="{BB962C8B-B14F-4D97-AF65-F5344CB8AC3E}">
        <p14:creationId xmlns:p14="http://schemas.microsoft.com/office/powerpoint/2010/main" val="2080624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实验三</a:t>
            </a:r>
          </a:p>
        </p:txBody>
      </p:sp>
      <p:sp>
        <p:nvSpPr>
          <p:cNvPr id="3" name="内容占位符 2"/>
          <p:cNvSpPr>
            <a:spLocks noGrp="1"/>
          </p:cNvSpPr>
          <p:nvPr>
            <p:ph idx="1"/>
          </p:nvPr>
        </p:nvSpPr>
        <p:spPr>
          <a:xfrm>
            <a:off x="468313" y="1484313"/>
            <a:ext cx="8142287" cy="4624306"/>
          </a:xfrm>
        </p:spPr>
        <p:txBody>
          <a:bodyPr/>
          <a:lstStyle/>
          <a:p>
            <a:r>
              <a:rPr lang="zh-CN" altLang="en-US" b="1" dirty="0" smtClean="0"/>
              <a:t>样例</a:t>
            </a:r>
            <a:endParaRPr lang="en-US" altLang="zh-CN" b="1" dirty="0" smtClean="0"/>
          </a:p>
          <a:p>
            <a:pPr marL="784225" lvl="1" indent="-342900">
              <a:buFont typeface="Wingdings" panose="05000000000000000000" pitchFamily="2" charset="2"/>
              <a:buChar char="Ø"/>
            </a:pPr>
            <a:r>
              <a:rPr lang="zh-CN" altLang="en-US" sz="2000" b="1" dirty="0" smtClean="0"/>
              <a:t>程序编译出错</a:t>
            </a:r>
            <a:endParaRPr lang="en-US" altLang="zh-CN" sz="2000" b="1" dirty="0"/>
          </a:p>
          <a:p>
            <a:pPr marL="1189038" lvl="2" indent="-342900">
              <a:buFont typeface="Arial" pitchFamily="34" charset="0"/>
              <a:buChar char="•"/>
            </a:pPr>
            <a:r>
              <a:rPr lang="zh-CN" altLang="en-US" sz="1600" b="1" dirty="0" smtClean="0"/>
              <a:t>代码按照编译脚本或者</a:t>
            </a:r>
            <a:r>
              <a:rPr lang="en-US" altLang="zh-CN" sz="1600" b="1" dirty="0" err="1" smtClean="0"/>
              <a:t>makefile</a:t>
            </a:r>
            <a:r>
              <a:rPr lang="zh-CN" altLang="en-US" sz="1600" b="1" dirty="0" smtClean="0"/>
              <a:t>文件无法编译成功，按照文档中的编译过程也无法编译通过。中间代码生成代码主要靠大家手工实现，因此可能在模块化设计与管理时可能会出现一些小问题。</a:t>
            </a:r>
            <a:endParaRPr lang="en-US" altLang="zh-CN" sz="1600" b="1" dirty="0" smtClean="0"/>
          </a:p>
          <a:p>
            <a:pPr marL="1189038" lvl="2" indent="-342900">
              <a:buFont typeface="Arial" pitchFamily="34" charset="0"/>
              <a:buChar char="•"/>
            </a:pPr>
            <a:r>
              <a:rPr lang="zh-CN" altLang="en-US" sz="1600" b="1" dirty="0" smtClean="0"/>
              <a:t>编译环境。我们一般使用</a:t>
            </a:r>
            <a:r>
              <a:rPr lang="en-US" altLang="zh-CN" sz="1600" b="1" dirty="0" smtClean="0"/>
              <a:t>GCC 5.3.1</a:t>
            </a:r>
            <a:r>
              <a:rPr lang="zh-CN" altLang="en-US" sz="1600" b="1" dirty="0" smtClean="0"/>
              <a:t>，</a:t>
            </a:r>
            <a:r>
              <a:rPr lang="en-US" altLang="zh-CN" sz="1600" b="1" dirty="0" smtClean="0"/>
              <a:t>7.3.0, 9.3.0</a:t>
            </a:r>
            <a:r>
              <a:rPr lang="zh-CN" altLang="en-US" sz="1600" b="1" dirty="0" smtClean="0"/>
              <a:t>等，大部分同学的代码都可以正常编译（使用</a:t>
            </a:r>
            <a:r>
              <a:rPr lang="en-US" altLang="zh-CN" sz="1600" b="1" dirty="0" smtClean="0"/>
              <a:t>C++</a:t>
            </a:r>
            <a:r>
              <a:rPr lang="zh-CN" altLang="en-US" sz="1600" b="1" dirty="0" smtClean="0"/>
              <a:t>实现语义分析器），</a:t>
            </a:r>
            <a:r>
              <a:rPr lang="en-US" altLang="zh-CN" sz="1600" b="1" dirty="0" smtClean="0"/>
              <a:t>flex </a:t>
            </a:r>
            <a:r>
              <a:rPr lang="en-US" altLang="zh-CN" sz="1600" b="1" dirty="0"/>
              <a:t>2.6.4</a:t>
            </a:r>
            <a:r>
              <a:rPr lang="zh-CN" altLang="en-US" sz="1600" b="1" dirty="0" smtClean="0"/>
              <a:t>以及</a:t>
            </a:r>
            <a:r>
              <a:rPr lang="en-US" altLang="zh-CN" sz="1600" b="1" dirty="0" smtClean="0"/>
              <a:t>bison </a:t>
            </a:r>
            <a:r>
              <a:rPr lang="en-US" altLang="zh-CN" sz="1600" b="1" dirty="0"/>
              <a:t>(GNU Bison) </a:t>
            </a:r>
            <a:r>
              <a:rPr lang="en-US" altLang="zh-CN" sz="1600" b="1" dirty="0" smtClean="0"/>
              <a:t>3.0.4</a:t>
            </a:r>
            <a:r>
              <a:rPr lang="zh-CN" altLang="en-US" sz="1600" b="1" dirty="0" smtClean="0"/>
              <a:t>。我们尽量使用代码中编译脚本编译程序，环境也尽量会满足文档中给出的版本。</a:t>
            </a:r>
            <a:endParaRPr lang="en-US" altLang="zh-CN" sz="1600" b="1" dirty="0"/>
          </a:p>
          <a:p>
            <a:pPr marL="1189038" lvl="2" indent="-342900">
              <a:buFont typeface="Arial" pitchFamily="34" charset="0"/>
              <a:buChar char="•"/>
            </a:pPr>
            <a:r>
              <a:rPr lang="zh-CN" altLang="en-US" sz="1600" b="1" dirty="0"/>
              <a:t>动态</a:t>
            </a:r>
            <a:r>
              <a:rPr lang="zh-CN" altLang="en-US" sz="1600" b="1" dirty="0" smtClean="0"/>
              <a:t>链接库使用。程序示例中使用了动态链接库，但是已经编译的目标代码由于动态链接库路径查找问题编译出错。还好咱们班同学及时回复，解决了这一问题。</a:t>
            </a:r>
            <a:endParaRPr lang="en-US" altLang="zh-CN" sz="1600" b="1" dirty="0" smtClean="0"/>
          </a:p>
          <a:p>
            <a:pPr marL="1189038" lvl="2" indent="-342900">
              <a:buFont typeface="Arial" pitchFamily="34" charset="0"/>
              <a:buChar char="•"/>
            </a:pPr>
            <a:r>
              <a:rPr lang="zh-CN" altLang="en-US" sz="1600" b="1" dirty="0" smtClean="0"/>
              <a:t>部分程序无法编译，出现了符号未定义错误，可能是上传的代码不完整，少了部分符号的声明或者定义模块。</a:t>
            </a:r>
            <a:endParaRPr lang="en-US" altLang="zh-CN" sz="1600" b="1" dirty="0"/>
          </a:p>
        </p:txBody>
      </p:sp>
    </p:spTree>
    <p:extLst>
      <p:ext uri="{BB962C8B-B14F-4D97-AF65-F5344CB8AC3E}">
        <p14:creationId xmlns:p14="http://schemas.microsoft.com/office/powerpoint/2010/main" val="23163931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实验三</a:t>
            </a:r>
          </a:p>
        </p:txBody>
      </p:sp>
      <p:sp>
        <p:nvSpPr>
          <p:cNvPr id="3" name="内容占位符 2"/>
          <p:cNvSpPr>
            <a:spLocks noGrp="1"/>
          </p:cNvSpPr>
          <p:nvPr>
            <p:ph idx="1"/>
          </p:nvPr>
        </p:nvSpPr>
        <p:spPr>
          <a:xfrm>
            <a:off x="468313" y="1484313"/>
            <a:ext cx="8142287" cy="4624306"/>
          </a:xfrm>
        </p:spPr>
        <p:txBody>
          <a:bodyPr/>
          <a:lstStyle/>
          <a:p>
            <a:r>
              <a:rPr lang="zh-CN" altLang="en-US" b="1" dirty="0" smtClean="0"/>
              <a:t>样例</a:t>
            </a:r>
            <a:endParaRPr lang="en-US" altLang="zh-CN" b="1" dirty="0" smtClean="0"/>
          </a:p>
          <a:p>
            <a:pPr marL="784225" lvl="1" indent="-342900">
              <a:buFont typeface="Wingdings" panose="05000000000000000000" pitchFamily="2" charset="2"/>
              <a:buChar char="Ø"/>
            </a:pPr>
            <a:r>
              <a:rPr lang="zh-CN" altLang="en-US" sz="2000" b="1" dirty="0"/>
              <a:t>死循环</a:t>
            </a:r>
            <a:endParaRPr lang="en-US" altLang="zh-CN" sz="2000" b="1" dirty="0"/>
          </a:p>
          <a:p>
            <a:pPr marL="1189038" lvl="2" indent="-342900">
              <a:buFont typeface="Arial" pitchFamily="34" charset="0"/>
              <a:buChar char="•"/>
            </a:pPr>
            <a:r>
              <a:rPr lang="zh-CN" altLang="en-US" sz="1600" b="1" dirty="0"/>
              <a:t>中间代码生成器解析</a:t>
            </a:r>
            <a:r>
              <a:rPr lang="en-US" altLang="zh-CN" sz="1600" b="1" dirty="0"/>
              <a:t>C—</a:t>
            </a:r>
            <a:r>
              <a:rPr lang="zh-CN" altLang="en-US" sz="1600" b="1" dirty="0"/>
              <a:t>程序时，报告了第一次实验语义分析时错误。此类错误可能由于没有充分考虑位运算符使用场景，从而引发了语法相关错误。</a:t>
            </a:r>
            <a:endParaRPr lang="en-US" altLang="zh-CN" sz="1600" b="1" dirty="0"/>
          </a:p>
        </p:txBody>
      </p:sp>
      <p:graphicFrame>
        <p:nvGraphicFramePr>
          <p:cNvPr id="5" name="表格 4"/>
          <p:cNvGraphicFramePr>
            <a:graphicFrameLocks noGrp="1"/>
          </p:cNvGraphicFramePr>
          <p:nvPr>
            <p:extLst>
              <p:ext uri="{D42A27DB-BD31-4B8C-83A1-F6EECF244321}">
                <p14:modId xmlns:p14="http://schemas.microsoft.com/office/powerpoint/2010/main" val="3914849333"/>
              </p:ext>
            </p:extLst>
          </p:nvPr>
        </p:nvGraphicFramePr>
        <p:xfrm>
          <a:off x="1979712" y="3356992"/>
          <a:ext cx="5688631" cy="2590800"/>
        </p:xfrm>
        <a:graphic>
          <a:graphicData uri="http://schemas.openxmlformats.org/drawingml/2006/table">
            <a:tbl>
              <a:tblPr firstRow="1" firstCol="1" bandRow="1">
                <a:tableStyleId>{69CF1AB2-1976-4502-BF36-3FF5EA218861}</a:tableStyleId>
              </a:tblPr>
              <a:tblGrid>
                <a:gridCol w="432048"/>
                <a:gridCol w="3600400"/>
                <a:gridCol w="1656183"/>
              </a:tblGrid>
              <a:tr h="151469">
                <a:tc>
                  <a:txBody>
                    <a:bodyPr/>
                    <a:lstStyle/>
                    <a:p>
                      <a:pPr algn="just">
                        <a:spcAft>
                          <a:spcPts val="0"/>
                        </a:spcAft>
                      </a:pPr>
                      <a:endParaRPr lang="zh-CN" sz="1000" kern="100" dirty="0">
                        <a:effectLst/>
                        <a:latin typeface="Calibri"/>
                        <a:ea typeface="宋体"/>
                        <a:cs typeface="Times New Roman"/>
                      </a:endParaRPr>
                    </a:p>
                  </a:txBody>
                  <a:tcPr marL="64915" marR="64915" marT="0" marB="0"/>
                </a:tc>
                <a:tc>
                  <a:txBody>
                    <a:bodyPr/>
                    <a:lstStyle/>
                    <a:p>
                      <a:pPr algn="just">
                        <a:spcAft>
                          <a:spcPts val="0"/>
                        </a:spcAft>
                      </a:pPr>
                      <a:r>
                        <a:rPr lang="en-US" altLang="zh-CN" sz="1000" kern="100" smtClean="0">
                          <a:effectLst/>
                          <a:latin typeface="+mn-lt"/>
                          <a:ea typeface="+mn-ea"/>
                          <a:cs typeface="+mn-cs"/>
                        </a:rPr>
                        <a:t>Program</a:t>
                      </a:r>
                      <a:endParaRPr lang="zh-CN" sz="1000" kern="100" dirty="0">
                        <a:effectLst/>
                        <a:latin typeface="Calibri"/>
                        <a:ea typeface="宋体"/>
                        <a:cs typeface="Times New Roman"/>
                      </a:endParaRPr>
                    </a:p>
                  </a:txBody>
                  <a:tcPr marL="64915" marR="64915"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zh-CN" sz="1000" kern="100" smtClean="0">
                          <a:effectLst/>
                        </a:rPr>
                        <a:t>(Ubuntu 7.5.0-3ubuntu1~18.04)</a:t>
                      </a:r>
                      <a:r>
                        <a:rPr lang="en-US" sz="1000" kern="100" smtClean="0">
                          <a:effectLst/>
                        </a:rPr>
                        <a:t> </a:t>
                      </a:r>
                      <a:endParaRPr lang="zh-CN" sz="1000" kern="100" dirty="0">
                        <a:effectLst/>
                        <a:latin typeface="Calibri"/>
                        <a:ea typeface="宋体"/>
                        <a:cs typeface="Times New Roman"/>
                      </a:endParaRPr>
                    </a:p>
                  </a:txBody>
                  <a:tcPr marL="64915" marR="64915" marT="0" marB="0"/>
                </a:tc>
              </a:tr>
              <a:tr h="1431776">
                <a:tc>
                  <a:txBody>
                    <a:bodyPr/>
                    <a:lstStyle/>
                    <a:p>
                      <a:pPr marL="0" indent="133350" algn="just" defTabSz="914400" rtl="0" eaLnBrk="1" latinLnBrk="0" hangingPunct="1">
                        <a:spcAft>
                          <a:spcPts val="0"/>
                        </a:spcAft>
                      </a:pPr>
                      <a:r>
                        <a:rPr lang="en-US" altLang="zh-CN" sz="1000" kern="100" dirty="0" smtClean="0">
                          <a:solidFill>
                            <a:schemeClr val="dk1"/>
                          </a:solidFill>
                          <a:effectLst/>
                          <a:latin typeface="+mn-lt"/>
                          <a:ea typeface="+mn-ea"/>
                          <a:cs typeface="+mn-cs"/>
                        </a:rPr>
                        <a:t>1</a:t>
                      </a:r>
                    </a:p>
                    <a:p>
                      <a:pPr marL="0" indent="133350" algn="just" defTabSz="914400" rtl="0" eaLnBrk="1" latinLnBrk="0" hangingPunct="1">
                        <a:spcAft>
                          <a:spcPts val="0"/>
                        </a:spcAft>
                      </a:pPr>
                      <a:r>
                        <a:rPr lang="en-US" altLang="zh-CN" sz="1000" kern="100" dirty="0" smtClean="0">
                          <a:solidFill>
                            <a:schemeClr val="dk1"/>
                          </a:solidFill>
                          <a:effectLst/>
                          <a:latin typeface="+mn-lt"/>
                          <a:ea typeface="+mn-ea"/>
                          <a:cs typeface="+mn-cs"/>
                        </a:rPr>
                        <a:t>2</a:t>
                      </a:r>
                    </a:p>
                    <a:p>
                      <a:pPr marL="0" indent="133350" algn="just" defTabSz="914400" rtl="0" eaLnBrk="1" latinLnBrk="0" hangingPunct="1">
                        <a:spcAft>
                          <a:spcPts val="0"/>
                        </a:spcAft>
                      </a:pPr>
                      <a:r>
                        <a:rPr lang="en-US" altLang="zh-CN" sz="1000" kern="100" dirty="0" smtClean="0">
                          <a:solidFill>
                            <a:schemeClr val="dk1"/>
                          </a:solidFill>
                          <a:effectLst/>
                          <a:latin typeface="+mn-lt"/>
                          <a:ea typeface="+mn-ea"/>
                          <a:cs typeface="+mn-cs"/>
                        </a:rPr>
                        <a:t>3</a:t>
                      </a:r>
                    </a:p>
                    <a:p>
                      <a:pPr marL="0" indent="133350" algn="just" defTabSz="914400" rtl="0" eaLnBrk="1" latinLnBrk="0" hangingPunct="1">
                        <a:spcAft>
                          <a:spcPts val="0"/>
                        </a:spcAft>
                      </a:pPr>
                      <a:r>
                        <a:rPr lang="en-US" altLang="zh-CN" sz="1000" kern="100" dirty="0" smtClean="0">
                          <a:solidFill>
                            <a:schemeClr val="dk1"/>
                          </a:solidFill>
                          <a:effectLst/>
                          <a:latin typeface="+mn-lt"/>
                          <a:ea typeface="+mn-ea"/>
                          <a:cs typeface="+mn-cs"/>
                        </a:rPr>
                        <a:t>4</a:t>
                      </a:r>
                    </a:p>
                    <a:p>
                      <a:pPr marL="0" indent="133350" algn="just" defTabSz="914400" rtl="0" eaLnBrk="1" latinLnBrk="0" hangingPunct="1">
                        <a:spcAft>
                          <a:spcPts val="0"/>
                        </a:spcAft>
                      </a:pPr>
                      <a:r>
                        <a:rPr lang="en-US" altLang="zh-CN" sz="1000" kern="100" dirty="0" smtClean="0">
                          <a:solidFill>
                            <a:schemeClr val="dk1"/>
                          </a:solidFill>
                          <a:effectLst/>
                          <a:latin typeface="+mn-lt"/>
                          <a:ea typeface="+mn-ea"/>
                          <a:cs typeface="+mn-cs"/>
                        </a:rPr>
                        <a:t>5</a:t>
                      </a:r>
                    </a:p>
                    <a:p>
                      <a:pPr marL="0" indent="133350" algn="just" defTabSz="914400" rtl="0" eaLnBrk="1" latinLnBrk="0" hangingPunct="1">
                        <a:spcAft>
                          <a:spcPts val="0"/>
                        </a:spcAft>
                      </a:pPr>
                      <a:r>
                        <a:rPr lang="en-US" altLang="zh-CN" sz="1000" kern="100" dirty="0" smtClean="0">
                          <a:solidFill>
                            <a:schemeClr val="dk1"/>
                          </a:solidFill>
                          <a:effectLst/>
                          <a:latin typeface="+mn-lt"/>
                          <a:ea typeface="+mn-ea"/>
                          <a:cs typeface="+mn-cs"/>
                        </a:rPr>
                        <a:t>6</a:t>
                      </a:r>
                    </a:p>
                    <a:p>
                      <a:pPr marL="0" indent="133350" algn="just" defTabSz="914400" rtl="0" eaLnBrk="1" latinLnBrk="0" hangingPunct="1">
                        <a:spcAft>
                          <a:spcPts val="0"/>
                        </a:spcAft>
                      </a:pPr>
                      <a:r>
                        <a:rPr lang="en-US" altLang="zh-CN" sz="1000" kern="100" dirty="0" smtClean="0">
                          <a:solidFill>
                            <a:schemeClr val="dk1"/>
                          </a:solidFill>
                          <a:effectLst/>
                          <a:latin typeface="+mn-lt"/>
                          <a:ea typeface="+mn-ea"/>
                          <a:cs typeface="+mn-cs"/>
                        </a:rPr>
                        <a:t>7</a:t>
                      </a:r>
                    </a:p>
                    <a:p>
                      <a:pPr marL="0" indent="133350" algn="just" defTabSz="914400" rtl="0" eaLnBrk="1" latinLnBrk="0" hangingPunct="1">
                        <a:spcAft>
                          <a:spcPts val="0"/>
                        </a:spcAft>
                      </a:pPr>
                      <a:r>
                        <a:rPr lang="en-US" altLang="zh-CN" sz="1000" kern="100" dirty="0" smtClean="0">
                          <a:solidFill>
                            <a:schemeClr val="dk1"/>
                          </a:solidFill>
                          <a:effectLst/>
                          <a:latin typeface="+mn-lt"/>
                          <a:ea typeface="+mn-ea"/>
                          <a:cs typeface="+mn-cs"/>
                        </a:rPr>
                        <a:t>8</a:t>
                      </a:r>
                    </a:p>
                    <a:p>
                      <a:pPr marL="0" indent="133350" algn="just" defTabSz="914400" rtl="0" eaLnBrk="1" latinLnBrk="0" hangingPunct="1">
                        <a:spcAft>
                          <a:spcPts val="0"/>
                        </a:spcAft>
                      </a:pPr>
                      <a:r>
                        <a:rPr lang="en-US" altLang="zh-CN" sz="1000" kern="100" dirty="0" smtClean="0">
                          <a:solidFill>
                            <a:schemeClr val="dk1"/>
                          </a:solidFill>
                          <a:effectLst/>
                          <a:latin typeface="+mn-lt"/>
                          <a:ea typeface="+mn-ea"/>
                          <a:cs typeface="+mn-cs"/>
                        </a:rPr>
                        <a:t>9</a:t>
                      </a:r>
                    </a:p>
                    <a:p>
                      <a:pPr marL="0" indent="133350" algn="just" defTabSz="914400" rtl="0" eaLnBrk="1" latinLnBrk="0" hangingPunct="1">
                        <a:spcAft>
                          <a:spcPts val="0"/>
                        </a:spcAft>
                      </a:pPr>
                      <a:r>
                        <a:rPr lang="en-US" altLang="zh-CN" sz="1000" kern="100" dirty="0" smtClean="0">
                          <a:solidFill>
                            <a:schemeClr val="dk1"/>
                          </a:solidFill>
                          <a:effectLst/>
                          <a:latin typeface="+mn-lt"/>
                          <a:ea typeface="+mn-ea"/>
                          <a:cs typeface="+mn-cs"/>
                        </a:rPr>
                        <a:t>10</a:t>
                      </a:r>
                    </a:p>
                    <a:p>
                      <a:pPr marL="0" indent="133350" algn="just" defTabSz="914400" rtl="0" eaLnBrk="1" latinLnBrk="0" hangingPunct="1">
                        <a:spcAft>
                          <a:spcPts val="0"/>
                        </a:spcAft>
                      </a:pPr>
                      <a:r>
                        <a:rPr lang="en-US" altLang="zh-CN" sz="1000" kern="100" dirty="0" smtClean="0">
                          <a:solidFill>
                            <a:schemeClr val="dk1"/>
                          </a:solidFill>
                          <a:effectLst/>
                          <a:latin typeface="+mn-lt"/>
                          <a:ea typeface="+mn-ea"/>
                          <a:cs typeface="+mn-cs"/>
                        </a:rPr>
                        <a:t>11</a:t>
                      </a:r>
                    </a:p>
                    <a:p>
                      <a:pPr marL="0" indent="133350" algn="just" defTabSz="914400" rtl="0" eaLnBrk="1" latinLnBrk="0" hangingPunct="1">
                        <a:spcAft>
                          <a:spcPts val="0"/>
                        </a:spcAft>
                      </a:pPr>
                      <a:r>
                        <a:rPr lang="en-US" altLang="zh-CN" sz="1000" kern="100" dirty="0" smtClean="0">
                          <a:solidFill>
                            <a:schemeClr val="dk1"/>
                          </a:solidFill>
                          <a:effectLst/>
                          <a:latin typeface="+mn-lt"/>
                          <a:ea typeface="+mn-ea"/>
                          <a:cs typeface="+mn-cs"/>
                        </a:rPr>
                        <a:t>12</a:t>
                      </a:r>
                    </a:p>
                    <a:p>
                      <a:pPr marL="0" indent="133350" algn="just" defTabSz="914400" rtl="0" eaLnBrk="1" latinLnBrk="0" hangingPunct="1">
                        <a:spcAft>
                          <a:spcPts val="0"/>
                        </a:spcAft>
                      </a:pPr>
                      <a:r>
                        <a:rPr lang="en-US" altLang="zh-CN" sz="1000" kern="100" dirty="0" smtClean="0">
                          <a:solidFill>
                            <a:schemeClr val="dk1"/>
                          </a:solidFill>
                          <a:effectLst/>
                          <a:latin typeface="+mn-lt"/>
                          <a:ea typeface="+mn-ea"/>
                          <a:cs typeface="+mn-cs"/>
                        </a:rPr>
                        <a:t>13</a:t>
                      </a:r>
                    </a:p>
                    <a:p>
                      <a:pPr marL="0" indent="133350" algn="just" defTabSz="914400" rtl="0" eaLnBrk="1" latinLnBrk="0" hangingPunct="1">
                        <a:spcAft>
                          <a:spcPts val="0"/>
                        </a:spcAft>
                      </a:pPr>
                      <a:r>
                        <a:rPr lang="en-US" altLang="zh-CN" sz="1000" kern="100" dirty="0" smtClean="0">
                          <a:solidFill>
                            <a:schemeClr val="dk1"/>
                          </a:solidFill>
                          <a:effectLst/>
                          <a:latin typeface="+mn-lt"/>
                          <a:ea typeface="+mn-ea"/>
                          <a:cs typeface="+mn-cs"/>
                        </a:rPr>
                        <a:t>14</a:t>
                      </a:r>
                    </a:p>
                    <a:p>
                      <a:pPr marL="0" indent="133350" algn="just" defTabSz="914400" rtl="0" eaLnBrk="1" latinLnBrk="0" hangingPunct="1">
                        <a:spcAft>
                          <a:spcPts val="0"/>
                        </a:spcAft>
                      </a:pPr>
                      <a:r>
                        <a:rPr lang="en-US" altLang="zh-CN" sz="1000" kern="100" dirty="0" smtClean="0">
                          <a:solidFill>
                            <a:schemeClr val="dk1"/>
                          </a:solidFill>
                          <a:effectLst/>
                          <a:latin typeface="+mn-lt"/>
                          <a:ea typeface="+mn-ea"/>
                          <a:cs typeface="+mn-cs"/>
                        </a:rPr>
                        <a:t>15</a:t>
                      </a:r>
                    </a:p>
                  </a:txBody>
                  <a:tcPr marL="64915" marR="64915" marT="0" marB="0"/>
                </a:tc>
                <a:tc>
                  <a:txBody>
                    <a:bodyPr/>
                    <a:lstStyle/>
                    <a:p>
                      <a:pPr indent="133350" algn="just">
                        <a:spcAft>
                          <a:spcPts val="0"/>
                        </a:spcAft>
                      </a:pPr>
                      <a:r>
                        <a:rPr lang="en-US" altLang="zh-CN" sz="1000" b="0" kern="100" dirty="0" err="1" smtClean="0">
                          <a:effectLst/>
                        </a:rPr>
                        <a:t>int</a:t>
                      </a:r>
                      <a:r>
                        <a:rPr lang="en-US" altLang="zh-CN" sz="1000" b="0" kern="100" dirty="0" smtClean="0">
                          <a:effectLst/>
                        </a:rPr>
                        <a:t> main() {</a:t>
                      </a:r>
                    </a:p>
                    <a:p>
                      <a:pPr indent="133350" algn="just">
                        <a:spcAft>
                          <a:spcPts val="0"/>
                        </a:spcAft>
                      </a:pPr>
                      <a:r>
                        <a:rPr lang="en-US" altLang="zh-CN" sz="1000" b="0" kern="100" dirty="0" smtClean="0">
                          <a:effectLst/>
                        </a:rPr>
                        <a:t>    </a:t>
                      </a:r>
                      <a:r>
                        <a:rPr lang="en-US" altLang="zh-CN" sz="1000" b="0" kern="100" dirty="0" err="1" smtClean="0">
                          <a:effectLst/>
                        </a:rPr>
                        <a:t>int</a:t>
                      </a:r>
                      <a:r>
                        <a:rPr lang="en-US" altLang="zh-CN" sz="1000" b="0" kern="100" dirty="0" smtClean="0">
                          <a:effectLst/>
                        </a:rPr>
                        <a:t> </a:t>
                      </a:r>
                      <a:r>
                        <a:rPr lang="en-US" altLang="zh-CN" sz="1000" b="0" kern="100" dirty="0" err="1" smtClean="0">
                          <a:effectLst/>
                        </a:rPr>
                        <a:t>catalan</a:t>
                      </a:r>
                      <a:r>
                        <a:rPr lang="en-US" altLang="zh-CN" sz="1000" b="0" kern="100" dirty="0" smtClean="0">
                          <a:effectLst/>
                        </a:rPr>
                        <a:t>[11], n = 11;</a:t>
                      </a:r>
                    </a:p>
                    <a:p>
                      <a:pPr indent="133350" algn="just">
                        <a:spcAft>
                          <a:spcPts val="0"/>
                        </a:spcAft>
                      </a:pPr>
                      <a:r>
                        <a:rPr lang="en-US" altLang="zh-CN" sz="1000" b="0" kern="100" dirty="0" smtClean="0">
                          <a:effectLst/>
                        </a:rPr>
                        <a:t>    </a:t>
                      </a:r>
                      <a:r>
                        <a:rPr lang="en-US" altLang="zh-CN" sz="1000" b="0" kern="100" dirty="0" err="1" smtClean="0">
                          <a:effectLst/>
                        </a:rPr>
                        <a:t>int</a:t>
                      </a:r>
                      <a:r>
                        <a:rPr lang="en-US" altLang="zh-CN" sz="1000" b="0" kern="100" dirty="0" smtClean="0">
                          <a:effectLst/>
                        </a:rPr>
                        <a:t> </a:t>
                      </a:r>
                      <a:r>
                        <a:rPr lang="en-US" altLang="zh-CN" sz="1000" b="0" kern="100" dirty="0" err="1" smtClean="0">
                          <a:effectLst/>
                        </a:rPr>
                        <a:t>i</a:t>
                      </a:r>
                      <a:r>
                        <a:rPr lang="en-US" altLang="zh-CN" sz="1000" b="0" kern="100" dirty="0" smtClean="0">
                          <a:effectLst/>
                        </a:rPr>
                        <a:t>, j;</a:t>
                      </a:r>
                    </a:p>
                    <a:p>
                      <a:pPr indent="133350" algn="just">
                        <a:spcAft>
                          <a:spcPts val="0"/>
                        </a:spcAft>
                      </a:pPr>
                      <a:r>
                        <a:rPr lang="zh-CN" altLang="en-US" sz="1000" b="0" kern="100" baseline="0" dirty="0" smtClean="0">
                          <a:effectLst/>
                        </a:rPr>
                        <a:t>    初始化数组</a:t>
                      </a:r>
                      <a:r>
                        <a:rPr lang="en-US" altLang="zh-CN" sz="1000" b="0" kern="100" baseline="0" dirty="0" smtClean="0">
                          <a:effectLst/>
                        </a:rPr>
                        <a:t>;</a:t>
                      </a:r>
                    </a:p>
                    <a:p>
                      <a:pPr indent="133350" algn="just">
                        <a:spcAft>
                          <a:spcPts val="0"/>
                        </a:spcAft>
                      </a:pPr>
                      <a:r>
                        <a:rPr lang="en-US" altLang="zh-CN" sz="1000" b="0" kern="100" baseline="0" dirty="0" smtClean="0">
                          <a:effectLst/>
                        </a:rPr>
                        <a:t>    </a:t>
                      </a:r>
                      <a:r>
                        <a:rPr lang="en-US" altLang="zh-CN" sz="1000" b="0" kern="100" dirty="0" err="1" smtClean="0">
                          <a:effectLst/>
                        </a:rPr>
                        <a:t>i</a:t>
                      </a:r>
                      <a:r>
                        <a:rPr lang="en-US" altLang="zh-CN" sz="1000" b="0" kern="100" dirty="0" smtClean="0">
                          <a:effectLst/>
                        </a:rPr>
                        <a:t> = 2;</a:t>
                      </a:r>
                    </a:p>
                    <a:p>
                      <a:pPr indent="133350" algn="just">
                        <a:spcAft>
                          <a:spcPts val="0"/>
                        </a:spcAft>
                      </a:pPr>
                      <a:r>
                        <a:rPr lang="en-US" altLang="zh-CN" sz="1000" b="0" kern="100" dirty="0" smtClean="0">
                          <a:effectLst/>
                        </a:rPr>
                        <a:t>    while (</a:t>
                      </a:r>
                      <a:r>
                        <a:rPr lang="en-US" altLang="zh-CN" sz="1000" b="0" kern="100" dirty="0" err="1" smtClean="0">
                          <a:effectLst/>
                        </a:rPr>
                        <a:t>i</a:t>
                      </a:r>
                      <a:r>
                        <a:rPr lang="en-US" altLang="zh-CN" sz="1000" b="0" kern="100" dirty="0" smtClean="0">
                          <a:effectLst/>
                        </a:rPr>
                        <a:t> &lt; n) {</a:t>
                      </a:r>
                    </a:p>
                    <a:p>
                      <a:pPr indent="133350" algn="just">
                        <a:spcAft>
                          <a:spcPts val="0"/>
                        </a:spcAft>
                      </a:pPr>
                      <a:r>
                        <a:rPr lang="en-US" altLang="zh-CN" sz="1000" b="0" kern="100" dirty="0" smtClean="0">
                          <a:effectLst/>
                        </a:rPr>
                        <a:t>        j = 0;</a:t>
                      </a:r>
                    </a:p>
                    <a:p>
                      <a:pPr indent="133350" algn="just">
                        <a:spcAft>
                          <a:spcPts val="0"/>
                        </a:spcAft>
                      </a:pPr>
                      <a:r>
                        <a:rPr lang="en-US" altLang="zh-CN" sz="1000" b="0" kern="100" dirty="0" smtClean="0">
                          <a:effectLst/>
                        </a:rPr>
                        <a:t>        while (j &lt; </a:t>
                      </a:r>
                      <a:r>
                        <a:rPr lang="en-US" altLang="zh-CN" sz="1000" b="0" kern="100" dirty="0" err="1" smtClean="0">
                          <a:effectLst/>
                        </a:rPr>
                        <a:t>i</a:t>
                      </a:r>
                      <a:r>
                        <a:rPr lang="en-US" altLang="zh-CN" sz="1000" b="0" kern="100" dirty="0" smtClean="0">
                          <a:effectLst/>
                        </a:rPr>
                        <a:t>) {</a:t>
                      </a:r>
                    </a:p>
                    <a:p>
                      <a:pPr indent="133350" algn="just">
                        <a:spcAft>
                          <a:spcPts val="0"/>
                        </a:spcAft>
                      </a:pPr>
                      <a:r>
                        <a:rPr lang="en-US" altLang="zh-CN" sz="1000" b="0" kern="100" dirty="0" smtClean="0">
                          <a:effectLst/>
                        </a:rPr>
                        <a:t>            </a:t>
                      </a:r>
                      <a:r>
                        <a:rPr lang="en-US" altLang="zh-CN" sz="1000" b="0" kern="100" dirty="0" err="1" smtClean="0">
                          <a:effectLst/>
                        </a:rPr>
                        <a:t>catalan</a:t>
                      </a:r>
                      <a:r>
                        <a:rPr lang="en-US" altLang="zh-CN" sz="1000" b="0" kern="100" dirty="0" smtClean="0">
                          <a:effectLst/>
                        </a:rPr>
                        <a:t>[</a:t>
                      </a:r>
                      <a:r>
                        <a:rPr lang="en-US" altLang="zh-CN" sz="1000" b="0" kern="100" dirty="0" err="1" smtClean="0">
                          <a:effectLst/>
                        </a:rPr>
                        <a:t>i</a:t>
                      </a:r>
                      <a:r>
                        <a:rPr lang="en-US" altLang="zh-CN" sz="1000" b="0" kern="100" dirty="0" smtClean="0">
                          <a:effectLst/>
                        </a:rPr>
                        <a:t>] = </a:t>
                      </a:r>
                      <a:r>
                        <a:rPr lang="en-US" altLang="zh-CN" sz="1000" b="0" kern="100" dirty="0" err="1" smtClean="0">
                          <a:effectLst/>
                        </a:rPr>
                        <a:t>catalan</a:t>
                      </a:r>
                      <a:r>
                        <a:rPr lang="en-US" altLang="zh-CN" sz="1000" b="0" kern="100" dirty="0" smtClean="0">
                          <a:effectLst/>
                        </a:rPr>
                        <a:t>[</a:t>
                      </a:r>
                      <a:r>
                        <a:rPr lang="en-US" altLang="zh-CN" sz="1000" b="0" kern="100" dirty="0" err="1" smtClean="0">
                          <a:effectLst/>
                        </a:rPr>
                        <a:t>i</a:t>
                      </a:r>
                      <a:r>
                        <a:rPr lang="en-US" altLang="zh-CN" sz="1000" b="0" kern="100" dirty="0" smtClean="0">
                          <a:effectLst/>
                        </a:rPr>
                        <a:t>] + </a:t>
                      </a:r>
                      <a:r>
                        <a:rPr lang="en-US" altLang="zh-CN" sz="1000" b="0" kern="100" dirty="0" err="1" smtClean="0">
                          <a:effectLst/>
                        </a:rPr>
                        <a:t>catalan</a:t>
                      </a:r>
                      <a:r>
                        <a:rPr lang="en-US" altLang="zh-CN" sz="1000" b="0" kern="100" dirty="0" smtClean="0">
                          <a:effectLst/>
                        </a:rPr>
                        <a:t>[j] * </a:t>
                      </a:r>
                      <a:r>
                        <a:rPr lang="en-US" altLang="zh-CN" sz="1000" b="0" kern="100" dirty="0" err="1" smtClean="0">
                          <a:effectLst/>
                        </a:rPr>
                        <a:t>catalan</a:t>
                      </a:r>
                      <a:r>
                        <a:rPr lang="en-US" altLang="zh-CN" sz="1000" b="0" kern="100" dirty="0" smtClean="0">
                          <a:effectLst/>
                        </a:rPr>
                        <a:t>[</a:t>
                      </a:r>
                      <a:r>
                        <a:rPr lang="en-US" altLang="zh-CN" sz="1000" b="0" kern="100" dirty="0" err="1" smtClean="0">
                          <a:effectLst/>
                        </a:rPr>
                        <a:t>i</a:t>
                      </a:r>
                      <a:r>
                        <a:rPr lang="en-US" altLang="zh-CN" sz="1000" b="0" kern="100" dirty="0" smtClean="0">
                          <a:effectLst/>
                        </a:rPr>
                        <a:t> - j - 1];</a:t>
                      </a:r>
                    </a:p>
                    <a:p>
                      <a:pPr indent="133350" algn="just">
                        <a:spcAft>
                          <a:spcPts val="0"/>
                        </a:spcAft>
                      </a:pPr>
                      <a:r>
                        <a:rPr lang="en-US" altLang="zh-CN" sz="1000" b="0" kern="100" dirty="0" smtClean="0">
                          <a:effectLst/>
                        </a:rPr>
                        <a:t>            j = j + 1;</a:t>
                      </a:r>
                    </a:p>
                    <a:p>
                      <a:pPr indent="133350" algn="just">
                        <a:spcAft>
                          <a:spcPts val="0"/>
                        </a:spcAft>
                      </a:pPr>
                      <a:r>
                        <a:rPr lang="en-US" altLang="zh-CN" sz="1000" b="0" kern="100" dirty="0" smtClean="0">
                          <a:effectLst/>
                        </a:rPr>
                        <a:t>        }</a:t>
                      </a:r>
                    </a:p>
                    <a:p>
                      <a:pPr indent="133350" algn="just">
                        <a:spcAft>
                          <a:spcPts val="0"/>
                        </a:spcAft>
                      </a:pPr>
                      <a:r>
                        <a:rPr lang="en-US" altLang="zh-CN" sz="1000" b="0" kern="100" dirty="0" smtClean="0">
                          <a:effectLst/>
                        </a:rPr>
                        <a:t>        </a:t>
                      </a:r>
                      <a:r>
                        <a:rPr lang="en-US" altLang="zh-CN" sz="1000" b="0" kern="100" dirty="0" err="1" smtClean="0">
                          <a:effectLst/>
                        </a:rPr>
                        <a:t>i</a:t>
                      </a:r>
                      <a:r>
                        <a:rPr lang="en-US" altLang="zh-CN" sz="1000" b="0" kern="100" dirty="0" smtClean="0">
                          <a:effectLst/>
                        </a:rPr>
                        <a:t> = </a:t>
                      </a:r>
                      <a:r>
                        <a:rPr lang="en-US" altLang="zh-CN" sz="1000" b="0" kern="100" dirty="0" err="1" smtClean="0">
                          <a:effectLst/>
                        </a:rPr>
                        <a:t>i</a:t>
                      </a:r>
                      <a:r>
                        <a:rPr lang="en-US" altLang="zh-CN" sz="1000" b="0" kern="100" dirty="0" smtClean="0">
                          <a:effectLst/>
                        </a:rPr>
                        <a:t> + 1;</a:t>
                      </a:r>
                    </a:p>
                    <a:p>
                      <a:pPr indent="133350" algn="just">
                        <a:spcAft>
                          <a:spcPts val="0"/>
                        </a:spcAft>
                      </a:pPr>
                      <a:r>
                        <a:rPr lang="en-US" altLang="zh-CN" sz="1000" b="0" kern="100" dirty="0" smtClean="0">
                          <a:effectLst/>
                        </a:rPr>
                        <a:t>    }</a:t>
                      </a:r>
                    </a:p>
                    <a:p>
                      <a:pPr indent="133350" algn="just">
                        <a:spcAft>
                          <a:spcPts val="0"/>
                        </a:spcAft>
                      </a:pPr>
                      <a:r>
                        <a:rPr lang="en-US" altLang="zh-CN" sz="1000" b="0" kern="100" dirty="0" smtClean="0">
                          <a:effectLst/>
                        </a:rPr>
                        <a:t>    …</a:t>
                      </a:r>
                    </a:p>
                    <a:p>
                      <a:pPr indent="133350" algn="just">
                        <a:spcAft>
                          <a:spcPts val="0"/>
                        </a:spcAft>
                      </a:pPr>
                      <a:r>
                        <a:rPr lang="en-US" altLang="zh-CN" sz="1000" b="0" kern="100" dirty="0" smtClean="0">
                          <a:effectLst/>
                        </a:rPr>
                        <a:t>}</a:t>
                      </a:r>
                    </a:p>
                  </a:txBody>
                  <a:tcPr marL="64915" marR="64915" marT="0" marB="0"/>
                </a:tc>
                <a:tc>
                  <a:txBody>
                    <a:bodyPr/>
                    <a:lstStyle/>
                    <a:p>
                      <a:pPr algn="just">
                        <a:spcAft>
                          <a:spcPts val="0"/>
                        </a:spcAft>
                      </a:pPr>
                      <a:r>
                        <a:rPr lang="en-US" altLang="zh-CN" sz="1000" kern="100" dirty="0" err="1" smtClean="0">
                          <a:effectLst/>
                        </a:rPr>
                        <a:t>gcc</a:t>
                      </a:r>
                      <a:r>
                        <a:rPr lang="en-US" altLang="zh-CN" sz="1000" kern="100" dirty="0" smtClean="0">
                          <a:effectLst/>
                        </a:rPr>
                        <a:t> version 7.5.0 (Ubuntu 7.5.0-3ubuntu1~18.04)</a:t>
                      </a:r>
                      <a:endParaRPr lang="en-US" sz="1000" kern="100" dirty="0" smtClean="0">
                        <a:effectLst/>
                      </a:endParaRPr>
                    </a:p>
                    <a:p>
                      <a:endParaRPr lang="en-US" altLang="zh-CN" sz="1200" kern="1200" dirty="0" smtClean="0">
                        <a:solidFill>
                          <a:schemeClr val="dk1"/>
                        </a:solidFill>
                        <a:effectLst/>
                        <a:latin typeface="+mn-lt"/>
                        <a:ea typeface="+mn-ea"/>
                        <a:cs typeface="+mn-cs"/>
                      </a:endParaRPr>
                    </a:p>
                    <a:p>
                      <a:r>
                        <a:rPr lang="zh-CN" altLang="en-US" sz="1200" kern="1200" dirty="0" smtClean="0">
                          <a:solidFill>
                            <a:schemeClr val="dk1"/>
                          </a:solidFill>
                          <a:effectLst/>
                          <a:latin typeface="+mn-lt"/>
                          <a:ea typeface="+mn-ea"/>
                          <a:cs typeface="+mn-cs"/>
                        </a:rPr>
                        <a:t>双重</a:t>
                      </a:r>
                      <a:r>
                        <a:rPr lang="en-US" altLang="zh-CN" sz="1200" kern="1200" dirty="0" smtClean="0">
                          <a:solidFill>
                            <a:schemeClr val="dk1"/>
                          </a:solidFill>
                          <a:effectLst/>
                          <a:latin typeface="+mn-lt"/>
                          <a:ea typeface="+mn-ea"/>
                          <a:cs typeface="+mn-cs"/>
                        </a:rPr>
                        <a:t>for</a:t>
                      </a:r>
                      <a:r>
                        <a:rPr lang="zh-CN" altLang="en-US" sz="1200" kern="1200" dirty="0" smtClean="0">
                          <a:solidFill>
                            <a:schemeClr val="dk1"/>
                          </a:solidFill>
                          <a:effectLst/>
                          <a:latin typeface="+mn-lt"/>
                          <a:ea typeface="+mn-ea"/>
                          <a:cs typeface="+mn-cs"/>
                        </a:rPr>
                        <a:t>循环加上数组赋值导致了程序出现了死循环，无法正常终止。</a:t>
                      </a:r>
                      <a:endParaRPr lang="en-US" altLang="zh-CN" sz="1200" kern="1200" dirty="0" smtClean="0">
                        <a:solidFill>
                          <a:schemeClr val="dk1"/>
                        </a:solidFill>
                        <a:effectLst/>
                        <a:latin typeface="+mn-lt"/>
                        <a:ea typeface="+mn-ea"/>
                        <a:cs typeface="+mn-cs"/>
                      </a:endParaRPr>
                    </a:p>
                  </a:txBody>
                  <a:tcPr marL="64915" marR="64915" marT="0" marB="0"/>
                </a:tc>
              </a:tr>
            </a:tbl>
          </a:graphicData>
        </a:graphic>
      </p:graphicFrame>
    </p:spTree>
    <p:extLst>
      <p:ext uri="{BB962C8B-B14F-4D97-AF65-F5344CB8AC3E}">
        <p14:creationId xmlns:p14="http://schemas.microsoft.com/office/powerpoint/2010/main" val="24513651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实验三</a:t>
            </a:r>
          </a:p>
        </p:txBody>
      </p:sp>
      <p:sp>
        <p:nvSpPr>
          <p:cNvPr id="3" name="内容占位符 2"/>
          <p:cNvSpPr>
            <a:spLocks noGrp="1"/>
          </p:cNvSpPr>
          <p:nvPr>
            <p:ph idx="1"/>
          </p:nvPr>
        </p:nvSpPr>
        <p:spPr>
          <a:xfrm>
            <a:off x="468313" y="1484313"/>
            <a:ext cx="8142287" cy="4624306"/>
          </a:xfrm>
        </p:spPr>
        <p:txBody>
          <a:bodyPr/>
          <a:lstStyle/>
          <a:p>
            <a:r>
              <a:rPr lang="zh-CN" altLang="en-US" b="1" dirty="0" smtClean="0"/>
              <a:t>样例</a:t>
            </a:r>
            <a:endParaRPr lang="en-US" altLang="zh-CN" b="1" dirty="0" smtClean="0"/>
          </a:p>
          <a:p>
            <a:pPr marL="784225" lvl="1" indent="-342900">
              <a:buFont typeface="Wingdings" panose="05000000000000000000" pitchFamily="2" charset="2"/>
              <a:buChar char="Ø"/>
            </a:pPr>
            <a:r>
              <a:rPr lang="zh-CN" altLang="en-US" sz="2000" b="1" dirty="0" smtClean="0"/>
              <a:t>输出</a:t>
            </a:r>
            <a:r>
              <a:rPr lang="zh-CN" altLang="en-US" sz="2000" b="1" dirty="0"/>
              <a:t>结果</a:t>
            </a:r>
            <a:endParaRPr lang="en-US" altLang="zh-CN" sz="2000" b="1" dirty="0"/>
          </a:p>
          <a:p>
            <a:pPr marL="1189038" lvl="2" indent="-342900">
              <a:buFont typeface="Arial" pitchFamily="34" charset="0"/>
              <a:buChar char="•"/>
            </a:pPr>
            <a:r>
              <a:rPr lang="zh-CN" altLang="en-US" sz="1600" b="1" dirty="0"/>
              <a:t>中间代码生成器解析</a:t>
            </a:r>
            <a:r>
              <a:rPr lang="en-US" altLang="zh-CN" sz="1600" b="1" dirty="0"/>
              <a:t>C—</a:t>
            </a:r>
            <a:r>
              <a:rPr lang="zh-CN" altLang="en-US" sz="1600" b="1" dirty="0"/>
              <a:t>程序时</a:t>
            </a:r>
            <a:r>
              <a:rPr lang="zh-CN" altLang="en-US" sz="1600" b="1" dirty="0" smtClean="0"/>
              <a:t>，需要输出中间代码，</a:t>
            </a:r>
            <a:r>
              <a:rPr lang="en-US" altLang="zh-CN" sz="1600" b="1" dirty="0" err="1" smtClean="0"/>
              <a:t>irsim</a:t>
            </a:r>
            <a:r>
              <a:rPr lang="zh-CN" altLang="en-US" sz="1600" b="1" dirty="0" smtClean="0"/>
              <a:t>中不仅会执行中间代码，还会统计执行的指令数目。</a:t>
            </a:r>
            <a:endParaRPr lang="en-US" altLang="zh-CN" sz="1600" b="1" dirty="0" smtClean="0"/>
          </a:p>
          <a:p>
            <a:pPr marL="1189038" lvl="2" indent="-342900">
              <a:buFont typeface="Arial" pitchFamily="34" charset="0"/>
              <a:buChar char="•"/>
            </a:pPr>
            <a:r>
              <a:rPr lang="zh-CN" altLang="en-US" sz="1600" b="1" dirty="0" smtClean="0"/>
              <a:t>测试用例执行时候，我们更多的时候考虑执行结果的正确性，指令的优化方面目前暂不重点考虑。</a:t>
            </a:r>
            <a:endParaRPr lang="en-US" altLang="zh-CN" sz="1600" b="1" dirty="0" smtClean="0"/>
          </a:p>
          <a:p>
            <a:pPr marL="1189038" lvl="2" indent="-342900">
              <a:buFont typeface="Arial" pitchFamily="34" charset="0"/>
              <a:buChar char="•"/>
            </a:pPr>
            <a:r>
              <a:rPr lang="zh-CN" altLang="en-US" sz="1600" b="1" dirty="0" smtClean="0"/>
              <a:t>当然，如果同学们做了优化（文档</a:t>
            </a:r>
            <a:r>
              <a:rPr lang="en-US" altLang="zh-CN" sz="1600" b="1" dirty="0" smtClean="0"/>
              <a:t>+</a:t>
            </a:r>
            <a:r>
              <a:rPr lang="zh-CN" altLang="en-US" sz="1600" b="1" dirty="0" smtClean="0"/>
              <a:t>实际测试用例执行速度），我们也会在总成绩上有所体现，给大家增加点分数。</a:t>
            </a:r>
            <a:endParaRPr lang="en-US" altLang="zh-CN" sz="1600" b="1"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0368" y="4361851"/>
            <a:ext cx="2619375" cy="124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3260327" y="5625650"/>
            <a:ext cx="2016224" cy="307777"/>
          </a:xfrm>
          <a:prstGeom prst="rect">
            <a:avLst/>
          </a:prstGeom>
          <a:noFill/>
        </p:spPr>
        <p:txBody>
          <a:bodyPr wrap="square" rtlCol="0">
            <a:spAutoFit/>
          </a:bodyPr>
          <a:lstStyle/>
          <a:p>
            <a:pPr algn="ctr"/>
            <a:r>
              <a:rPr lang="en-US" altLang="zh-CN" sz="1400" dirty="0" smtClean="0"/>
              <a:t>IR</a:t>
            </a:r>
            <a:r>
              <a:rPr lang="zh-CN" altLang="en-US" sz="1400" dirty="0" smtClean="0"/>
              <a:t>执行结果</a:t>
            </a:r>
            <a:endParaRPr lang="zh-CN" altLang="en-US" sz="1400" dirty="0"/>
          </a:p>
        </p:txBody>
      </p:sp>
    </p:spTree>
    <p:extLst>
      <p:ext uri="{BB962C8B-B14F-4D97-AF65-F5344CB8AC3E}">
        <p14:creationId xmlns:p14="http://schemas.microsoft.com/office/powerpoint/2010/main" val="23103863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实验三</a:t>
            </a:r>
          </a:p>
        </p:txBody>
      </p:sp>
      <p:sp>
        <p:nvSpPr>
          <p:cNvPr id="3" name="内容占位符 2"/>
          <p:cNvSpPr>
            <a:spLocks noGrp="1"/>
          </p:cNvSpPr>
          <p:nvPr>
            <p:ph idx="1"/>
          </p:nvPr>
        </p:nvSpPr>
        <p:spPr>
          <a:xfrm>
            <a:off x="468313" y="1484313"/>
            <a:ext cx="8142287" cy="4624306"/>
          </a:xfrm>
        </p:spPr>
        <p:txBody>
          <a:bodyPr/>
          <a:lstStyle/>
          <a:p>
            <a:r>
              <a:rPr lang="zh-CN" altLang="en-US" b="1" dirty="0" smtClean="0"/>
              <a:t>样例</a:t>
            </a:r>
            <a:endParaRPr lang="en-US" altLang="zh-CN" b="1" dirty="0" smtClean="0"/>
          </a:p>
          <a:p>
            <a:pPr marL="784225" lvl="1" indent="-342900">
              <a:buFont typeface="Wingdings" panose="05000000000000000000" pitchFamily="2" charset="2"/>
              <a:buChar char="Ø"/>
            </a:pPr>
            <a:r>
              <a:rPr lang="en-US" altLang="zh-CN" sz="2000" b="1" dirty="0"/>
              <a:t>Warning</a:t>
            </a:r>
            <a:r>
              <a:rPr lang="zh-CN" altLang="en-US" sz="2000" b="1" dirty="0"/>
              <a:t>信息</a:t>
            </a:r>
            <a:endParaRPr lang="en-US" altLang="zh-CN" sz="2000" b="1" dirty="0"/>
          </a:p>
          <a:p>
            <a:pPr marL="1189038" lvl="2" indent="-342900">
              <a:buFont typeface="Arial" pitchFamily="34" charset="0"/>
              <a:buChar char="•"/>
            </a:pPr>
            <a:r>
              <a:rPr lang="zh-CN" altLang="en-US" sz="1600" b="1" dirty="0"/>
              <a:t>中间代码生成器解析</a:t>
            </a:r>
            <a:r>
              <a:rPr lang="en-US" altLang="zh-CN" sz="1600" b="1" dirty="0"/>
              <a:t>C—</a:t>
            </a:r>
            <a:r>
              <a:rPr lang="zh-CN" altLang="en-US" sz="1600" b="1" dirty="0"/>
              <a:t>程序时</a:t>
            </a:r>
            <a:r>
              <a:rPr lang="zh-CN" altLang="en-US" sz="1600" b="1" dirty="0" smtClean="0"/>
              <a:t>，只需要</a:t>
            </a:r>
            <a:r>
              <a:rPr lang="zh-CN" altLang="en-US" sz="1600" b="1" dirty="0"/>
              <a:t>输出</a:t>
            </a:r>
            <a:r>
              <a:rPr lang="zh-CN" altLang="en-US" sz="1600" b="1" dirty="0" smtClean="0"/>
              <a:t>中间代码即可。但是咱们的同学有些还会增加一些</a:t>
            </a:r>
            <a:r>
              <a:rPr lang="en-US" altLang="zh-CN" sz="1600" b="1" dirty="0" smtClean="0"/>
              <a:t>Warning</a:t>
            </a:r>
            <a:r>
              <a:rPr lang="zh-CN" altLang="en-US" sz="1600" b="1" dirty="0" smtClean="0"/>
              <a:t>信息，实现的时候考虑的更加周全，比如条件表达式中的赋值语句使用。</a:t>
            </a:r>
            <a:endParaRPr lang="en-US" altLang="zh-CN" sz="1600" b="1" dirty="0"/>
          </a:p>
        </p:txBody>
      </p:sp>
      <p:graphicFrame>
        <p:nvGraphicFramePr>
          <p:cNvPr id="11" name="表格 10"/>
          <p:cNvGraphicFramePr>
            <a:graphicFrameLocks noGrp="1"/>
          </p:cNvGraphicFramePr>
          <p:nvPr>
            <p:extLst>
              <p:ext uri="{D42A27DB-BD31-4B8C-83A1-F6EECF244321}">
                <p14:modId xmlns:p14="http://schemas.microsoft.com/office/powerpoint/2010/main" val="1836172901"/>
              </p:ext>
            </p:extLst>
          </p:nvPr>
        </p:nvGraphicFramePr>
        <p:xfrm>
          <a:off x="539552" y="3356992"/>
          <a:ext cx="7920880" cy="1584176"/>
        </p:xfrm>
        <a:graphic>
          <a:graphicData uri="http://schemas.openxmlformats.org/drawingml/2006/table">
            <a:tbl>
              <a:tblPr firstRow="1" firstCol="1" bandRow="1">
                <a:tableStyleId>{69CF1AB2-1976-4502-BF36-3FF5EA218861}</a:tableStyleId>
              </a:tblPr>
              <a:tblGrid>
                <a:gridCol w="432048"/>
                <a:gridCol w="2664296"/>
                <a:gridCol w="4824536"/>
              </a:tblGrid>
              <a:tr h="151469">
                <a:tc>
                  <a:txBody>
                    <a:bodyPr/>
                    <a:lstStyle/>
                    <a:p>
                      <a:pPr algn="just">
                        <a:spcAft>
                          <a:spcPts val="0"/>
                        </a:spcAft>
                      </a:pPr>
                      <a:endParaRPr lang="zh-CN" sz="1000" kern="100" dirty="0">
                        <a:effectLst/>
                        <a:latin typeface="Calibri"/>
                        <a:ea typeface="宋体"/>
                        <a:cs typeface="Times New Roman"/>
                      </a:endParaRPr>
                    </a:p>
                  </a:txBody>
                  <a:tcPr marL="64915" marR="64915" marT="0" marB="0"/>
                </a:tc>
                <a:tc>
                  <a:txBody>
                    <a:bodyPr/>
                    <a:lstStyle/>
                    <a:p>
                      <a:pPr algn="just">
                        <a:spcAft>
                          <a:spcPts val="0"/>
                        </a:spcAft>
                      </a:pPr>
                      <a:r>
                        <a:rPr lang="en-US" altLang="zh-CN" sz="1000" kern="100" dirty="0" smtClean="0">
                          <a:effectLst/>
                          <a:latin typeface="+mn-lt"/>
                          <a:ea typeface="+mn-ea"/>
                          <a:cs typeface="+mn-cs"/>
                        </a:rPr>
                        <a:t>Program</a:t>
                      </a:r>
                      <a:endParaRPr lang="zh-CN" sz="1000" kern="100" dirty="0">
                        <a:effectLst/>
                        <a:latin typeface="Calibri"/>
                        <a:ea typeface="宋体"/>
                        <a:cs typeface="Times New Roman"/>
                      </a:endParaRPr>
                    </a:p>
                  </a:txBody>
                  <a:tcPr marL="64915" marR="64915"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zh-CN" sz="1000" kern="100" smtClean="0">
                          <a:effectLst/>
                        </a:rPr>
                        <a:t>(Ubuntu 7.5.0-3ubuntu1~18.04)</a:t>
                      </a:r>
                      <a:r>
                        <a:rPr lang="en-US" sz="1000" kern="100" smtClean="0">
                          <a:effectLst/>
                        </a:rPr>
                        <a:t> </a:t>
                      </a:r>
                      <a:endParaRPr lang="zh-CN" sz="1000" kern="100" dirty="0">
                        <a:effectLst/>
                        <a:latin typeface="Calibri"/>
                        <a:ea typeface="宋体"/>
                        <a:cs typeface="Times New Roman"/>
                      </a:endParaRPr>
                    </a:p>
                  </a:txBody>
                  <a:tcPr marL="64915" marR="64915" marT="0" marB="0"/>
                </a:tc>
              </a:tr>
              <a:tr h="1431776">
                <a:tc>
                  <a:txBody>
                    <a:bodyPr/>
                    <a:lstStyle/>
                    <a:p>
                      <a:pPr marL="0" indent="133350" algn="just" defTabSz="914400" rtl="0" eaLnBrk="1" latinLnBrk="0" hangingPunct="1">
                        <a:spcAft>
                          <a:spcPts val="0"/>
                        </a:spcAft>
                      </a:pPr>
                      <a:r>
                        <a:rPr lang="en-US" altLang="zh-CN" sz="1000" kern="100" dirty="0" smtClean="0">
                          <a:solidFill>
                            <a:schemeClr val="dk1"/>
                          </a:solidFill>
                          <a:effectLst/>
                          <a:latin typeface="+mn-lt"/>
                          <a:ea typeface="+mn-ea"/>
                          <a:cs typeface="+mn-cs"/>
                        </a:rPr>
                        <a:t>1</a:t>
                      </a:r>
                    </a:p>
                    <a:p>
                      <a:pPr marL="0" indent="133350" algn="just" defTabSz="914400" rtl="0" eaLnBrk="1" latinLnBrk="0" hangingPunct="1">
                        <a:spcAft>
                          <a:spcPts val="0"/>
                        </a:spcAft>
                      </a:pPr>
                      <a:r>
                        <a:rPr lang="en-US" altLang="zh-CN" sz="1000" kern="100" dirty="0" smtClean="0">
                          <a:solidFill>
                            <a:schemeClr val="dk1"/>
                          </a:solidFill>
                          <a:effectLst/>
                          <a:latin typeface="+mn-lt"/>
                          <a:ea typeface="+mn-ea"/>
                          <a:cs typeface="+mn-cs"/>
                        </a:rPr>
                        <a:t>2</a:t>
                      </a:r>
                    </a:p>
                    <a:p>
                      <a:pPr marL="0" indent="133350" algn="just" defTabSz="914400" rtl="0" eaLnBrk="1" latinLnBrk="0" hangingPunct="1">
                        <a:spcAft>
                          <a:spcPts val="0"/>
                        </a:spcAft>
                      </a:pPr>
                      <a:r>
                        <a:rPr lang="en-US" altLang="zh-CN" sz="1000" kern="100" dirty="0" smtClean="0">
                          <a:solidFill>
                            <a:schemeClr val="dk1"/>
                          </a:solidFill>
                          <a:effectLst/>
                          <a:latin typeface="+mn-lt"/>
                          <a:ea typeface="+mn-ea"/>
                          <a:cs typeface="+mn-cs"/>
                        </a:rPr>
                        <a:t>3</a:t>
                      </a:r>
                    </a:p>
                    <a:p>
                      <a:pPr marL="0" indent="133350" algn="just" defTabSz="914400" rtl="0" eaLnBrk="1" latinLnBrk="0" hangingPunct="1">
                        <a:spcAft>
                          <a:spcPts val="0"/>
                        </a:spcAft>
                      </a:pPr>
                      <a:r>
                        <a:rPr lang="en-US" altLang="zh-CN" sz="1000" kern="100" dirty="0" smtClean="0">
                          <a:solidFill>
                            <a:schemeClr val="dk1"/>
                          </a:solidFill>
                          <a:effectLst/>
                          <a:latin typeface="+mn-lt"/>
                          <a:ea typeface="+mn-ea"/>
                          <a:cs typeface="+mn-cs"/>
                        </a:rPr>
                        <a:t>4</a:t>
                      </a:r>
                    </a:p>
                    <a:p>
                      <a:pPr marL="0" indent="133350" algn="just" defTabSz="914400" rtl="0" eaLnBrk="1" latinLnBrk="0" hangingPunct="1">
                        <a:spcAft>
                          <a:spcPts val="0"/>
                        </a:spcAft>
                      </a:pPr>
                      <a:r>
                        <a:rPr lang="en-US" altLang="zh-CN" sz="1000" kern="100" dirty="0" smtClean="0">
                          <a:solidFill>
                            <a:schemeClr val="dk1"/>
                          </a:solidFill>
                          <a:effectLst/>
                          <a:latin typeface="+mn-lt"/>
                          <a:ea typeface="+mn-ea"/>
                          <a:cs typeface="+mn-cs"/>
                        </a:rPr>
                        <a:t>5</a:t>
                      </a:r>
                    </a:p>
                    <a:p>
                      <a:pPr marL="0" indent="133350" algn="just" defTabSz="914400" rtl="0" eaLnBrk="1" latinLnBrk="0" hangingPunct="1">
                        <a:spcAft>
                          <a:spcPts val="0"/>
                        </a:spcAft>
                      </a:pPr>
                      <a:r>
                        <a:rPr lang="en-US" altLang="zh-CN" sz="1000" kern="100" dirty="0" smtClean="0">
                          <a:solidFill>
                            <a:schemeClr val="dk1"/>
                          </a:solidFill>
                          <a:effectLst/>
                          <a:latin typeface="+mn-lt"/>
                          <a:ea typeface="+mn-ea"/>
                          <a:cs typeface="+mn-cs"/>
                        </a:rPr>
                        <a:t>6</a:t>
                      </a:r>
                    </a:p>
                    <a:p>
                      <a:pPr marL="0" indent="133350" algn="just" defTabSz="914400" rtl="0" eaLnBrk="1" latinLnBrk="0" hangingPunct="1">
                        <a:spcAft>
                          <a:spcPts val="0"/>
                        </a:spcAft>
                      </a:pPr>
                      <a:r>
                        <a:rPr lang="en-US" altLang="zh-CN" sz="1000" kern="100" dirty="0" smtClean="0">
                          <a:solidFill>
                            <a:schemeClr val="dk1"/>
                          </a:solidFill>
                          <a:effectLst/>
                          <a:latin typeface="+mn-lt"/>
                          <a:ea typeface="+mn-ea"/>
                          <a:cs typeface="+mn-cs"/>
                        </a:rPr>
                        <a:t>7</a:t>
                      </a:r>
                    </a:p>
                    <a:p>
                      <a:pPr marL="0" indent="133350" algn="just" defTabSz="914400" rtl="0" eaLnBrk="1" latinLnBrk="0" hangingPunct="1">
                        <a:spcAft>
                          <a:spcPts val="0"/>
                        </a:spcAft>
                      </a:pPr>
                      <a:r>
                        <a:rPr lang="en-US" altLang="zh-CN" sz="1000" kern="100" dirty="0" smtClean="0">
                          <a:solidFill>
                            <a:schemeClr val="dk1"/>
                          </a:solidFill>
                          <a:effectLst/>
                          <a:latin typeface="+mn-lt"/>
                          <a:ea typeface="+mn-ea"/>
                          <a:cs typeface="+mn-cs"/>
                        </a:rPr>
                        <a:t>8</a:t>
                      </a:r>
                    </a:p>
                  </a:txBody>
                  <a:tcPr marL="64915" marR="64915" marT="0" marB="0"/>
                </a:tc>
                <a:tc>
                  <a:txBody>
                    <a:bodyPr/>
                    <a:lstStyle/>
                    <a:p>
                      <a:pPr indent="133350" algn="just">
                        <a:spcAft>
                          <a:spcPts val="0"/>
                        </a:spcAft>
                      </a:pPr>
                      <a:r>
                        <a:rPr lang="en-US" altLang="zh-CN" sz="1000" b="0" kern="100" dirty="0" smtClean="0">
                          <a:effectLst/>
                        </a:rPr>
                        <a:t>if (id_fLjYnI4Hp = id_vkZCm9nJgQ * 4066 </a:t>
                      </a:r>
                    </a:p>
                    <a:p>
                      <a:pPr indent="133350" algn="just">
                        <a:spcAft>
                          <a:spcPts val="0"/>
                        </a:spcAft>
                      </a:pPr>
                      <a:r>
                        <a:rPr lang="en-US" altLang="zh-CN" sz="1000" b="0" kern="100" dirty="0" smtClean="0">
                          <a:effectLst/>
                        </a:rPr>
                        <a:t>     || id_Vzz0Ttl </a:t>
                      </a:r>
                    </a:p>
                    <a:p>
                      <a:pPr indent="133350" algn="just">
                        <a:spcAft>
                          <a:spcPts val="0"/>
                        </a:spcAft>
                      </a:pPr>
                      <a:r>
                        <a:rPr lang="en-US" altLang="zh-CN" sz="1000" b="0" kern="100" dirty="0" smtClean="0">
                          <a:effectLst/>
                        </a:rPr>
                        <a:t>      || id_qV9H)</a:t>
                      </a:r>
                    </a:p>
                    <a:p>
                      <a:pPr indent="133350" algn="just">
                        <a:spcAft>
                          <a:spcPts val="0"/>
                        </a:spcAft>
                      </a:pPr>
                      <a:r>
                        <a:rPr lang="en-US" altLang="zh-CN" sz="1000" b="0" kern="100" dirty="0" smtClean="0">
                          <a:effectLst/>
                        </a:rPr>
                        <a:t>    id_fLjYnI4Hp;</a:t>
                      </a:r>
                    </a:p>
                  </a:txBody>
                  <a:tcPr marL="64915" marR="64915" marT="0" marB="0"/>
                </a:tc>
                <a:tc>
                  <a:txBody>
                    <a:bodyPr/>
                    <a:lstStyle/>
                    <a:p>
                      <a:pPr algn="just">
                        <a:spcAft>
                          <a:spcPts val="0"/>
                        </a:spcAft>
                      </a:pPr>
                      <a:r>
                        <a:rPr lang="en-US" altLang="zh-CN" sz="1000" kern="100" dirty="0" err="1" smtClean="0">
                          <a:effectLst/>
                        </a:rPr>
                        <a:t>gcc</a:t>
                      </a:r>
                      <a:r>
                        <a:rPr lang="en-US" altLang="zh-CN" sz="1000" kern="100" dirty="0" smtClean="0">
                          <a:effectLst/>
                        </a:rPr>
                        <a:t> version 7.5.0 (Ubuntu 7.5.0-3ubuntu1~18.04)</a:t>
                      </a:r>
                      <a:endParaRPr lang="en-US" sz="1000" kern="100" dirty="0" smtClean="0">
                        <a:effectLst/>
                      </a:endParaRPr>
                    </a:p>
                    <a:p>
                      <a:endParaRPr lang="en-US" altLang="zh-CN" sz="1200" kern="1200" dirty="0" smtClean="0">
                        <a:solidFill>
                          <a:schemeClr val="dk1"/>
                        </a:solidFill>
                        <a:effectLst/>
                        <a:latin typeface="+mn-lt"/>
                        <a:ea typeface="+mn-ea"/>
                        <a:cs typeface="+mn-cs"/>
                      </a:endParaRPr>
                    </a:p>
                    <a:p>
                      <a:r>
                        <a:rPr lang="en-US" altLang="zh-CN" sz="900" kern="1200" dirty="0" smtClean="0">
                          <a:solidFill>
                            <a:schemeClr val="dk1"/>
                          </a:solidFill>
                          <a:effectLst/>
                          <a:latin typeface="+mn-lt"/>
                          <a:ea typeface="+mn-ea"/>
                          <a:cs typeface="+mn-cs"/>
                        </a:rPr>
                        <a:t>testcase.cmm:363:20: warning: suggest parentheses around assignment used as truth value</a:t>
                      </a:r>
                      <a:endParaRPr lang="zh-CN" altLang="zh-CN" sz="900" kern="1200" dirty="0" smtClean="0">
                        <a:solidFill>
                          <a:schemeClr val="dk1"/>
                        </a:solidFill>
                        <a:effectLst/>
                        <a:latin typeface="+mn-lt"/>
                        <a:ea typeface="+mn-ea"/>
                        <a:cs typeface="+mn-cs"/>
                      </a:endParaRPr>
                    </a:p>
                    <a:p>
                      <a:r>
                        <a:rPr lang="en-US" altLang="zh-CN" sz="900" kern="1200" dirty="0" smtClean="0">
                          <a:solidFill>
                            <a:schemeClr val="dk1"/>
                          </a:solidFill>
                          <a:effectLst/>
                          <a:latin typeface="+mn-lt"/>
                          <a:ea typeface="+mn-ea"/>
                          <a:cs typeface="+mn-cs"/>
                        </a:rPr>
                        <a:t>  363 |  </a:t>
                      </a:r>
                    </a:p>
                    <a:p>
                      <a:r>
                        <a:rPr lang="en-US" altLang="zh-CN" sz="900" kern="1200" dirty="0" smtClean="0">
                          <a:solidFill>
                            <a:schemeClr val="dk1"/>
                          </a:solidFill>
                          <a:effectLst/>
                          <a:latin typeface="+mn-lt"/>
                          <a:ea typeface="+mn-ea"/>
                          <a:cs typeface="+mn-cs"/>
                        </a:rPr>
                        <a:t>  if (id_fLjYnI4Hp = id_vkZCm9nJgQ * 4066 || id_Vzz0Ttl || id_qV9H)</a:t>
                      </a:r>
                      <a:endParaRPr lang="zh-CN" altLang="zh-CN" sz="900" kern="1200" dirty="0" smtClean="0">
                        <a:solidFill>
                          <a:schemeClr val="dk1"/>
                        </a:solidFill>
                        <a:effectLst/>
                        <a:latin typeface="+mn-lt"/>
                        <a:ea typeface="+mn-ea"/>
                        <a:cs typeface="+mn-cs"/>
                      </a:endParaRPr>
                    </a:p>
                    <a:p>
                      <a:r>
                        <a:rPr lang="en-US" altLang="zh-CN" sz="900" kern="1200" dirty="0" smtClean="0">
                          <a:solidFill>
                            <a:schemeClr val="dk1"/>
                          </a:solidFill>
                          <a:effectLst/>
                          <a:latin typeface="+mn-lt"/>
                          <a:ea typeface="+mn-ea"/>
                          <a:cs typeface="+mn-cs"/>
                        </a:rPr>
                        <a:t>       |                     ^</a:t>
                      </a:r>
                      <a:endParaRPr lang="zh-CN" altLang="zh-CN" sz="900" kern="1200" dirty="0">
                        <a:solidFill>
                          <a:schemeClr val="dk1"/>
                        </a:solidFill>
                        <a:effectLst/>
                        <a:latin typeface="+mn-lt"/>
                        <a:ea typeface="+mn-ea"/>
                        <a:cs typeface="+mn-cs"/>
                      </a:endParaRPr>
                    </a:p>
                  </a:txBody>
                  <a:tcPr marL="64915" marR="64915" marT="0" marB="0"/>
                </a:tc>
              </a:tr>
            </a:tbl>
          </a:graphicData>
        </a:graphic>
      </p:graphicFrame>
    </p:spTree>
    <p:extLst>
      <p:ext uri="{BB962C8B-B14F-4D97-AF65-F5344CB8AC3E}">
        <p14:creationId xmlns:p14="http://schemas.microsoft.com/office/powerpoint/2010/main" val="25604605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实验三</a:t>
            </a:r>
          </a:p>
        </p:txBody>
      </p:sp>
      <p:sp>
        <p:nvSpPr>
          <p:cNvPr id="3" name="内容占位符 2"/>
          <p:cNvSpPr>
            <a:spLocks noGrp="1"/>
          </p:cNvSpPr>
          <p:nvPr>
            <p:ph idx="1"/>
          </p:nvPr>
        </p:nvSpPr>
        <p:spPr>
          <a:xfrm>
            <a:off x="468313" y="1484313"/>
            <a:ext cx="8142287" cy="4624306"/>
          </a:xfrm>
        </p:spPr>
        <p:txBody>
          <a:bodyPr/>
          <a:lstStyle/>
          <a:p>
            <a:r>
              <a:rPr lang="zh-CN" altLang="en-US" b="1" dirty="0" smtClean="0"/>
              <a:t>样例</a:t>
            </a:r>
            <a:endParaRPr lang="en-US" altLang="zh-CN" b="1" dirty="0" smtClean="0"/>
          </a:p>
          <a:p>
            <a:pPr marL="784225" lvl="1" indent="-342900">
              <a:buFont typeface="Wingdings" panose="05000000000000000000" pitchFamily="2" charset="2"/>
              <a:buChar char="Ø"/>
            </a:pPr>
            <a:r>
              <a:rPr lang="en-US" altLang="zh-CN" sz="2000" b="1" dirty="0"/>
              <a:t>Warning</a:t>
            </a:r>
            <a:r>
              <a:rPr lang="zh-CN" altLang="en-US" sz="2000" b="1" dirty="0"/>
              <a:t>信息</a:t>
            </a:r>
            <a:endParaRPr lang="en-US" altLang="zh-CN" sz="2000" b="1" dirty="0"/>
          </a:p>
          <a:p>
            <a:pPr marL="1189038" lvl="2" indent="-342900">
              <a:buFont typeface="Arial" pitchFamily="34" charset="0"/>
              <a:buChar char="•"/>
            </a:pPr>
            <a:r>
              <a:rPr lang="zh-CN" altLang="en-US" sz="1600" b="1" dirty="0"/>
              <a:t>中间代码生成器解析</a:t>
            </a:r>
            <a:r>
              <a:rPr lang="en-US" altLang="zh-CN" sz="1600" b="1" dirty="0"/>
              <a:t>C—</a:t>
            </a:r>
            <a:r>
              <a:rPr lang="zh-CN" altLang="en-US" sz="1600" b="1" dirty="0"/>
              <a:t>程序时</a:t>
            </a:r>
            <a:r>
              <a:rPr lang="zh-CN" altLang="en-US" sz="1600" b="1" dirty="0" smtClean="0"/>
              <a:t>，只需要</a:t>
            </a:r>
            <a:r>
              <a:rPr lang="zh-CN" altLang="en-US" sz="1600" b="1" dirty="0"/>
              <a:t>输出</a:t>
            </a:r>
            <a:r>
              <a:rPr lang="zh-CN" altLang="en-US" sz="1600" b="1" dirty="0" smtClean="0"/>
              <a:t>中间代码即可。但是咱们的同学有些还会增加一些</a:t>
            </a:r>
            <a:r>
              <a:rPr lang="en-US" altLang="zh-CN" sz="1600" b="1" dirty="0" smtClean="0"/>
              <a:t>Warning</a:t>
            </a:r>
            <a:r>
              <a:rPr lang="zh-CN" altLang="en-US" sz="1600" b="1" dirty="0" smtClean="0"/>
              <a:t>信息，实现的时候考虑的更加周全</a:t>
            </a:r>
            <a:r>
              <a:rPr lang="zh-CN" altLang="en-US" sz="1600" b="1" dirty="0"/>
              <a:t>，</a:t>
            </a:r>
            <a:r>
              <a:rPr lang="zh-CN" altLang="en-US" sz="1600" b="1" dirty="0" smtClean="0"/>
              <a:t>比如</a:t>
            </a:r>
            <a:r>
              <a:rPr lang="en-US" altLang="zh-CN" sz="1600" b="1" dirty="0" err="1" smtClean="0"/>
              <a:t>int</a:t>
            </a:r>
            <a:r>
              <a:rPr lang="zh-CN" altLang="en-US" sz="1600" b="1" dirty="0" smtClean="0"/>
              <a:t>类型的最大值、最小值检查。</a:t>
            </a:r>
            <a:endParaRPr lang="en-US" altLang="zh-CN" sz="1600" b="1" dirty="0"/>
          </a:p>
        </p:txBody>
      </p:sp>
      <p:graphicFrame>
        <p:nvGraphicFramePr>
          <p:cNvPr id="11" name="表格 10"/>
          <p:cNvGraphicFramePr>
            <a:graphicFrameLocks noGrp="1"/>
          </p:cNvGraphicFramePr>
          <p:nvPr>
            <p:extLst>
              <p:ext uri="{D42A27DB-BD31-4B8C-83A1-F6EECF244321}">
                <p14:modId xmlns:p14="http://schemas.microsoft.com/office/powerpoint/2010/main" val="2459455850"/>
              </p:ext>
            </p:extLst>
          </p:nvPr>
        </p:nvGraphicFramePr>
        <p:xfrm>
          <a:off x="539552" y="3356992"/>
          <a:ext cx="7920880" cy="1584176"/>
        </p:xfrm>
        <a:graphic>
          <a:graphicData uri="http://schemas.openxmlformats.org/drawingml/2006/table">
            <a:tbl>
              <a:tblPr firstRow="1" firstCol="1" bandRow="1">
                <a:tableStyleId>{69CF1AB2-1976-4502-BF36-3FF5EA218861}</a:tableStyleId>
              </a:tblPr>
              <a:tblGrid>
                <a:gridCol w="432048"/>
                <a:gridCol w="2808312"/>
                <a:gridCol w="4680520"/>
              </a:tblGrid>
              <a:tr h="151469">
                <a:tc>
                  <a:txBody>
                    <a:bodyPr/>
                    <a:lstStyle/>
                    <a:p>
                      <a:pPr algn="just">
                        <a:spcAft>
                          <a:spcPts val="0"/>
                        </a:spcAft>
                      </a:pPr>
                      <a:endParaRPr lang="zh-CN" sz="1000" kern="100" dirty="0">
                        <a:effectLst/>
                        <a:latin typeface="Calibri"/>
                        <a:ea typeface="宋体"/>
                        <a:cs typeface="Times New Roman"/>
                      </a:endParaRPr>
                    </a:p>
                  </a:txBody>
                  <a:tcPr marL="64915" marR="64915" marT="0" marB="0"/>
                </a:tc>
                <a:tc>
                  <a:txBody>
                    <a:bodyPr/>
                    <a:lstStyle/>
                    <a:p>
                      <a:pPr algn="just">
                        <a:spcAft>
                          <a:spcPts val="0"/>
                        </a:spcAft>
                      </a:pPr>
                      <a:r>
                        <a:rPr lang="en-US" altLang="zh-CN" sz="1000" kern="100" dirty="0" smtClean="0">
                          <a:effectLst/>
                          <a:latin typeface="+mn-lt"/>
                          <a:ea typeface="+mn-ea"/>
                          <a:cs typeface="+mn-cs"/>
                        </a:rPr>
                        <a:t>Program</a:t>
                      </a:r>
                      <a:endParaRPr lang="zh-CN" sz="1000" kern="100" dirty="0">
                        <a:effectLst/>
                        <a:latin typeface="Calibri"/>
                        <a:ea typeface="宋体"/>
                        <a:cs typeface="Times New Roman"/>
                      </a:endParaRPr>
                    </a:p>
                  </a:txBody>
                  <a:tcPr marL="64915" marR="64915"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zh-CN" sz="1000" kern="100" smtClean="0">
                          <a:effectLst/>
                        </a:rPr>
                        <a:t>(Ubuntu 7.5.0-3ubuntu1~18.04)</a:t>
                      </a:r>
                      <a:r>
                        <a:rPr lang="en-US" sz="1000" kern="100" smtClean="0">
                          <a:effectLst/>
                        </a:rPr>
                        <a:t> </a:t>
                      </a:r>
                      <a:endParaRPr lang="zh-CN" sz="1000" kern="100" dirty="0">
                        <a:effectLst/>
                        <a:latin typeface="Calibri"/>
                        <a:ea typeface="宋体"/>
                        <a:cs typeface="Times New Roman"/>
                      </a:endParaRPr>
                    </a:p>
                  </a:txBody>
                  <a:tcPr marL="64915" marR="64915" marT="0" marB="0"/>
                </a:tc>
              </a:tr>
              <a:tr h="1431776">
                <a:tc>
                  <a:txBody>
                    <a:bodyPr/>
                    <a:lstStyle/>
                    <a:p>
                      <a:pPr marL="0" indent="133350" algn="just" defTabSz="914400" rtl="0" eaLnBrk="1" latinLnBrk="0" hangingPunct="1">
                        <a:spcAft>
                          <a:spcPts val="0"/>
                        </a:spcAft>
                      </a:pPr>
                      <a:r>
                        <a:rPr lang="en-US" altLang="zh-CN" sz="1000" kern="100" dirty="0" smtClean="0">
                          <a:solidFill>
                            <a:schemeClr val="dk1"/>
                          </a:solidFill>
                          <a:effectLst/>
                          <a:latin typeface="+mn-lt"/>
                          <a:ea typeface="+mn-ea"/>
                          <a:cs typeface="+mn-cs"/>
                        </a:rPr>
                        <a:t>1</a:t>
                      </a:r>
                    </a:p>
                    <a:p>
                      <a:pPr marL="0" indent="133350" algn="just" defTabSz="914400" rtl="0" eaLnBrk="1" latinLnBrk="0" hangingPunct="1">
                        <a:spcAft>
                          <a:spcPts val="0"/>
                        </a:spcAft>
                      </a:pPr>
                      <a:r>
                        <a:rPr lang="en-US" altLang="zh-CN" sz="1000" kern="100" dirty="0" smtClean="0">
                          <a:solidFill>
                            <a:schemeClr val="dk1"/>
                          </a:solidFill>
                          <a:effectLst/>
                          <a:latin typeface="+mn-lt"/>
                          <a:ea typeface="+mn-ea"/>
                          <a:cs typeface="+mn-cs"/>
                        </a:rPr>
                        <a:t>2</a:t>
                      </a:r>
                    </a:p>
                    <a:p>
                      <a:pPr marL="0" indent="133350" algn="just" defTabSz="914400" rtl="0" eaLnBrk="1" latinLnBrk="0" hangingPunct="1">
                        <a:spcAft>
                          <a:spcPts val="0"/>
                        </a:spcAft>
                      </a:pPr>
                      <a:r>
                        <a:rPr lang="en-US" altLang="zh-CN" sz="1000" kern="100" dirty="0" smtClean="0">
                          <a:solidFill>
                            <a:schemeClr val="dk1"/>
                          </a:solidFill>
                          <a:effectLst/>
                          <a:latin typeface="+mn-lt"/>
                          <a:ea typeface="+mn-ea"/>
                          <a:cs typeface="+mn-cs"/>
                        </a:rPr>
                        <a:t>3</a:t>
                      </a:r>
                    </a:p>
                    <a:p>
                      <a:pPr marL="0" indent="133350" algn="just" defTabSz="914400" rtl="0" eaLnBrk="1" latinLnBrk="0" hangingPunct="1">
                        <a:spcAft>
                          <a:spcPts val="0"/>
                        </a:spcAft>
                      </a:pPr>
                      <a:r>
                        <a:rPr lang="en-US" altLang="zh-CN" sz="1000" kern="100" dirty="0" smtClean="0">
                          <a:solidFill>
                            <a:schemeClr val="dk1"/>
                          </a:solidFill>
                          <a:effectLst/>
                          <a:latin typeface="+mn-lt"/>
                          <a:ea typeface="+mn-ea"/>
                          <a:cs typeface="+mn-cs"/>
                        </a:rPr>
                        <a:t>4</a:t>
                      </a:r>
                    </a:p>
                    <a:p>
                      <a:pPr marL="0" indent="133350" algn="just" defTabSz="914400" rtl="0" eaLnBrk="1" latinLnBrk="0" hangingPunct="1">
                        <a:spcAft>
                          <a:spcPts val="0"/>
                        </a:spcAft>
                      </a:pPr>
                      <a:r>
                        <a:rPr lang="en-US" altLang="zh-CN" sz="1000" kern="100" dirty="0" smtClean="0">
                          <a:solidFill>
                            <a:schemeClr val="dk1"/>
                          </a:solidFill>
                          <a:effectLst/>
                          <a:latin typeface="+mn-lt"/>
                          <a:ea typeface="+mn-ea"/>
                          <a:cs typeface="+mn-cs"/>
                        </a:rPr>
                        <a:t>5</a:t>
                      </a:r>
                    </a:p>
                    <a:p>
                      <a:pPr marL="0" indent="133350" algn="just" defTabSz="914400" rtl="0" eaLnBrk="1" latinLnBrk="0" hangingPunct="1">
                        <a:spcAft>
                          <a:spcPts val="0"/>
                        </a:spcAft>
                      </a:pPr>
                      <a:r>
                        <a:rPr lang="en-US" altLang="zh-CN" sz="1000" kern="100" dirty="0" smtClean="0">
                          <a:solidFill>
                            <a:schemeClr val="dk1"/>
                          </a:solidFill>
                          <a:effectLst/>
                          <a:latin typeface="+mn-lt"/>
                          <a:ea typeface="+mn-ea"/>
                          <a:cs typeface="+mn-cs"/>
                        </a:rPr>
                        <a:t>6</a:t>
                      </a:r>
                    </a:p>
                    <a:p>
                      <a:pPr marL="0" indent="133350" algn="just" defTabSz="914400" rtl="0" eaLnBrk="1" latinLnBrk="0" hangingPunct="1">
                        <a:spcAft>
                          <a:spcPts val="0"/>
                        </a:spcAft>
                      </a:pPr>
                      <a:r>
                        <a:rPr lang="en-US" altLang="zh-CN" sz="1000" kern="100" dirty="0" smtClean="0">
                          <a:solidFill>
                            <a:schemeClr val="dk1"/>
                          </a:solidFill>
                          <a:effectLst/>
                          <a:latin typeface="+mn-lt"/>
                          <a:ea typeface="+mn-ea"/>
                          <a:cs typeface="+mn-cs"/>
                        </a:rPr>
                        <a:t>7</a:t>
                      </a:r>
                    </a:p>
                    <a:p>
                      <a:pPr marL="0" indent="133350" algn="just" defTabSz="914400" rtl="0" eaLnBrk="1" latinLnBrk="0" hangingPunct="1">
                        <a:spcAft>
                          <a:spcPts val="0"/>
                        </a:spcAft>
                      </a:pPr>
                      <a:r>
                        <a:rPr lang="en-US" altLang="zh-CN" sz="1000" kern="100" dirty="0" smtClean="0">
                          <a:solidFill>
                            <a:schemeClr val="dk1"/>
                          </a:solidFill>
                          <a:effectLst/>
                          <a:latin typeface="+mn-lt"/>
                          <a:ea typeface="+mn-ea"/>
                          <a:cs typeface="+mn-cs"/>
                        </a:rPr>
                        <a:t>8</a:t>
                      </a:r>
                    </a:p>
                  </a:txBody>
                  <a:tcPr marL="64915" marR="64915" marT="0" marB="0"/>
                </a:tc>
                <a:tc>
                  <a:txBody>
                    <a:bodyPr/>
                    <a:lstStyle/>
                    <a:p>
                      <a:pPr indent="133350" algn="just">
                        <a:spcAft>
                          <a:spcPts val="0"/>
                        </a:spcAft>
                      </a:pPr>
                      <a:r>
                        <a:rPr lang="en-US" altLang="zh-CN" sz="1000" b="0" kern="100" dirty="0" smtClean="0">
                          <a:effectLst/>
                        </a:rPr>
                        <a:t>if((((</a:t>
                      </a:r>
                      <a:r>
                        <a:rPr lang="en-US" altLang="zh-CN" sz="1000" b="0" kern="100" dirty="0" err="1" smtClean="0">
                          <a:effectLst/>
                        </a:rPr>
                        <a:t>id_MyNSXvtNRy</a:t>
                      </a:r>
                      <a:r>
                        <a:rPr lang="en-US" altLang="zh-CN" sz="1000" b="0" kern="100" dirty="0" smtClean="0">
                          <a:effectLst/>
                        </a:rPr>
                        <a:t> &gt; 0) &amp;&amp; (id_RhL7D7nCO &gt; 0) &amp;&amp; (</a:t>
                      </a:r>
                      <a:r>
                        <a:rPr lang="en-US" altLang="zh-CN" sz="1000" b="0" kern="100" dirty="0" err="1" smtClean="0">
                          <a:effectLst/>
                        </a:rPr>
                        <a:t>id_MyNSXvtNRy</a:t>
                      </a:r>
                      <a:r>
                        <a:rPr lang="en-US" altLang="zh-CN" sz="1000" b="0" kern="100" dirty="0" smtClean="0">
                          <a:effectLst/>
                        </a:rPr>
                        <a:t> &gt; (2147483647 - id_RhL7D7nCO))) || ((</a:t>
                      </a:r>
                      <a:r>
                        <a:rPr lang="en-US" altLang="zh-CN" sz="1000" b="0" kern="100" dirty="0" err="1" smtClean="0">
                          <a:effectLst/>
                        </a:rPr>
                        <a:t>id_MyNSXvtNRy</a:t>
                      </a:r>
                      <a:r>
                        <a:rPr lang="en-US" altLang="zh-CN" sz="1000" b="0" kern="100" dirty="0" smtClean="0">
                          <a:effectLst/>
                        </a:rPr>
                        <a:t> &lt; 0) &amp;&amp; (id_RhL7D7nCO &lt; 0) &amp;&amp; (</a:t>
                      </a:r>
                      <a:r>
                        <a:rPr lang="en-US" altLang="zh-CN" sz="1000" b="0" kern="100" dirty="0" err="1" smtClean="0">
                          <a:effectLst/>
                        </a:rPr>
                        <a:t>id_MyNSXvtNRy</a:t>
                      </a:r>
                      <a:r>
                        <a:rPr lang="en-US" altLang="zh-CN" sz="1000" b="0" kern="100" dirty="0" smtClean="0">
                          <a:effectLst/>
                        </a:rPr>
                        <a:t> &lt; (-2147483648 - id_RhL7D7nCO)))))</a:t>
                      </a:r>
                    </a:p>
                  </a:txBody>
                  <a:tcPr marL="64915" marR="64915" marT="0" marB="0"/>
                </a:tc>
                <a:tc>
                  <a:txBody>
                    <a:bodyPr/>
                    <a:lstStyle/>
                    <a:p>
                      <a:pPr algn="just">
                        <a:spcAft>
                          <a:spcPts val="0"/>
                        </a:spcAft>
                      </a:pPr>
                      <a:r>
                        <a:rPr lang="en-US" altLang="zh-CN" sz="1000" kern="100" dirty="0" err="1" smtClean="0">
                          <a:effectLst/>
                        </a:rPr>
                        <a:t>gcc</a:t>
                      </a:r>
                      <a:r>
                        <a:rPr lang="en-US" altLang="zh-CN" sz="1000" kern="100" dirty="0" smtClean="0">
                          <a:effectLst/>
                        </a:rPr>
                        <a:t> version 7.5.0 (Ubuntu 7.5.0-3ubuntu1~18.04)</a:t>
                      </a:r>
                      <a:endParaRPr lang="en-US" sz="1000" kern="100" dirty="0" smtClean="0">
                        <a:effectLst/>
                      </a:endParaRPr>
                    </a:p>
                    <a:p>
                      <a:endParaRPr lang="en-US" altLang="zh-CN" sz="1200" kern="1200" dirty="0" smtClean="0">
                        <a:solidFill>
                          <a:schemeClr val="dk1"/>
                        </a:solidFill>
                        <a:effectLst/>
                        <a:latin typeface="+mn-lt"/>
                        <a:ea typeface="+mn-ea"/>
                        <a:cs typeface="+mn-cs"/>
                      </a:endParaRPr>
                    </a:p>
                    <a:p>
                      <a:r>
                        <a:rPr lang="en-US" altLang="zh-CN" sz="1200" kern="1200" dirty="0" smtClean="0">
                          <a:solidFill>
                            <a:schemeClr val="dk1"/>
                          </a:solidFill>
                          <a:effectLst/>
                          <a:latin typeface="+mn-lt"/>
                          <a:ea typeface="+mn-ea"/>
                          <a:cs typeface="+mn-cs"/>
                        </a:rPr>
                        <a:t>testcase.cmm:3:168: warning: </a:t>
                      </a:r>
                      <a:r>
                        <a:rPr lang="en-US" altLang="zh-CN" sz="1200" kern="1200" dirty="0" err="1" smtClean="0">
                          <a:solidFill>
                            <a:schemeClr val="dk1"/>
                          </a:solidFill>
                          <a:effectLst/>
                          <a:latin typeface="+mn-lt"/>
                          <a:ea typeface="+mn-ea"/>
                          <a:cs typeface="+mn-cs"/>
                        </a:rPr>
                        <a:t>int</a:t>
                      </a:r>
                      <a:r>
                        <a:rPr lang="en-US" altLang="zh-CN" sz="1200" kern="1200" dirty="0" smtClean="0">
                          <a:solidFill>
                            <a:schemeClr val="dk1"/>
                          </a:solidFill>
                          <a:effectLst/>
                          <a:latin typeface="+mn-lt"/>
                          <a:ea typeface="+mn-ea"/>
                          <a:cs typeface="+mn-cs"/>
                        </a:rPr>
                        <a:t> value overflow</a:t>
                      </a:r>
                      <a:endParaRPr lang="zh-CN" altLang="zh-CN" sz="1200" kern="1200" dirty="0" smtClean="0">
                        <a:solidFill>
                          <a:schemeClr val="dk1"/>
                        </a:solidFill>
                        <a:effectLst/>
                        <a:latin typeface="+mn-lt"/>
                        <a:ea typeface="+mn-ea"/>
                        <a:cs typeface="+mn-cs"/>
                      </a:endParaRPr>
                    </a:p>
                    <a:p>
                      <a:r>
                        <a:rPr lang="en-US" altLang="zh-CN" sz="1200" kern="1200" dirty="0" smtClean="0">
                          <a:solidFill>
                            <a:schemeClr val="dk1"/>
                          </a:solidFill>
                          <a:effectLst/>
                          <a:latin typeface="+mn-lt"/>
                          <a:ea typeface="+mn-ea"/>
                          <a:cs typeface="+mn-cs"/>
                        </a:rPr>
                        <a:t>    3 |    </a:t>
                      </a:r>
                    </a:p>
                    <a:p>
                      <a:r>
                        <a:rPr lang="en-US" altLang="zh-CN" sz="900" kern="1200" dirty="0" smtClean="0">
                          <a:solidFill>
                            <a:schemeClr val="dk1"/>
                          </a:solidFill>
                          <a:effectLst/>
                          <a:latin typeface="+mn-lt"/>
                          <a:ea typeface="+mn-ea"/>
                          <a:cs typeface="+mn-cs"/>
                        </a:rPr>
                        <a:t>     </a:t>
                      </a:r>
                      <a:r>
                        <a:rPr lang="en-US" altLang="zh-CN" sz="1200" kern="1200" dirty="0" smtClean="0">
                          <a:solidFill>
                            <a:schemeClr val="dk1"/>
                          </a:solidFill>
                          <a:effectLst/>
                          <a:latin typeface="+mn-lt"/>
                          <a:ea typeface="+mn-ea"/>
                          <a:cs typeface="+mn-cs"/>
                        </a:rPr>
                        <a:t>2147483647</a:t>
                      </a:r>
                      <a:r>
                        <a:rPr lang="zh-CN" altLang="en-US" sz="1200" kern="1200" dirty="0" smtClean="0">
                          <a:solidFill>
                            <a:schemeClr val="dk1"/>
                          </a:solidFill>
                          <a:effectLst/>
                          <a:latin typeface="+mn-lt"/>
                          <a:ea typeface="+mn-ea"/>
                          <a:cs typeface="+mn-cs"/>
                        </a:rPr>
                        <a:t>是</a:t>
                      </a:r>
                      <a:r>
                        <a:rPr lang="en-US" altLang="zh-CN" sz="1200" kern="1200" dirty="0" smtClean="0">
                          <a:solidFill>
                            <a:schemeClr val="dk1"/>
                          </a:solidFill>
                          <a:effectLst/>
                          <a:latin typeface="+mn-lt"/>
                          <a:ea typeface="+mn-ea"/>
                          <a:cs typeface="+mn-cs"/>
                        </a:rPr>
                        <a:t>32</a:t>
                      </a:r>
                      <a:r>
                        <a:rPr lang="zh-CN" altLang="en-US" sz="1200" kern="1200" dirty="0" smtClean="0">
                          <a:solidFill>
                            <a:schemeClr val="dk1"/>
                          </a:solidFill>
                          <a:effectLst/>
                          <a:latin typeface="+mn-lt"/>
                          <a:ea typeface="+mn-ea"/>
                          <a:cs typeface="+mn-cs"/>
                        </a:rPr>
                        <a:t>位有符号</a:t>
                      </a:r>
                      <a:r>
                        <a:rPr lang="en-US" altLang="zh-CN" sz="1200" kern="1200" dirty="0" err="1" smtClean="0">
                          <a:solidFill>
                            <a:schemeClr val="dk1"/>
                          </a:solidFill>
                          <a:effectLst/>
                          <a:latin typeface="+mn-lt"/>
                          <a:ea typeface="+mn-ea"/>
                          <a:cs typeface="+mn-cs"/>
                        </a:rPr>
                        <a:t>int</a:t>
                      </a:r>
                      <a:r>
                        <a:rPr lang="zh-CN" altLang="en-US" sz="1200" kern="1200" dirty="0" smtClean="0">
                          <a:solidFill>
                            <a:schemeClr val="dk1"/>
                          </a:solidFill>
                          <a:effectLst/>
                          <a:latin typeface="+mn-lt"/>
                          <a:ea typeface="+mn-ea"/>
                          <a:cs typeface="+mn-cs"/>
                        </a:rPr>
                        <a:t>类型的最大值，</a:t>
                      </a:r>
                      <a:r>
                        <a:rPr lang="en-US" altLang="zh-CN" sz="1200" b="0" kern="100" dirty="0" smtClean="0">
                          <a:effectLst/>
                        </a:rPr>
                        <a:t>-2147483648</a:t>
                      </a:r>
                      <a:r>
                        <a:rPr lang="zh-CN" altLang="en-US" sz="1200" b="0" kern="100" dirty="0" smtClean="0">
                          <a:effectLst/>
                        </a:rPr>
                        <a:t>是</a:t>
                      </a:r>
                      <a:r>
                        <a:rPr lang="en-US" altLang="zh-CN" sz="1200" b="0" kern="100" dirty="0" smtClean="0">
                          <a:effectLst/>
                        </a:rPr>
                        <a:t>32</a:t>
                      </a:r>
                      <a:r>
                        <a:rPr lang="zh-CN" altLang="en-US" sz="1200" b="0" kern="100" dirty="0" smtClean="0">
                          <a:effectLst/>
                        </a:rPr>
                        <a:t>位有符号的</a:t>
                      </a:r>
                      <a:r>
                        <a:rPr lang="en-US" altLang="zh-CN" sz="1200" b="0" kern="100" dirty="0" err="1" smtClean="0">
                          <a:effectLst/>
                        </a:rPr>
                        <a:t>int</a:t>
                      </a:r>
                      <a:r>
                        <a:rPr lang="zh-CN" altLang="en-US" sz="1200" b="0" kern="100" dirty="0" smtClean="0">
                          <a:effectLst/>
                        </a:rPr>
                        <a:t>类型的最小值。</a:t>
                      </a:r>
                      <a:endParaRPr lang="zh-CN" altLang="zh-CN" sz="1200" kern="1200" dirty="0">
                        <a:solidFill>
                          <a:schemeClr val="dk1"/>
                        </a:solidFill>
                        <a:effectLst/>
                        <a:latin typeface="+mn-lt"/>
                        <a:ea typeface="+mn-ea"/>
                        <a:cs typeface="+mn-cs"/>
                      </a:endParaRPr>
                    </a:p>
                  </a:txBody>
                  <a:tcPr marL="64915" marR="64915" marT="0" marB="0"/>
                </a:tc>
              </a:tr>
            </a:tbl>
          </a:graphicData>
        </a:graphic>
      </p:graphicFrame>
    </p:spTree>
    <p:extLst>
      <p:ext uri="{BB962C8B-B14F-4D97-AF65-F5344CB8AC3E}">
        <p14:creationId xmlns:p14="http://schemas.microsoft.com/office/powerpoint/2010/main" val="342628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课程</a:t>
            </a:r>
            <a:r>
              <a:rPr lang="zh-CN" altLang="en-US" b="1" dirty="0"/>
              <a:t>项目</a:t>
            </a:r>
          </a:p>
        </p:txBody>
      </p:sp>
      <p:sp>
        <p:nvSpPr>
          <p:cNvPr id="3" name="内容占位符 2"/>
          <p:cNvSpPr>
            <a:spLocks noGrp="1"/>
          </p:cNvSpPr>
          <p:nvPr>
            <p:ph idx="1"/>
          </p:nvPr>
        </p:nvSpPr>
        <p:spPr/>
        <p:txBody>
          <a:bodyPr/>
          <a:lstStyle/>
          <a:p>
            <a:r>
              <a:rPr lang="zh-CN" altLang="en-US" b="1" dirty="0"/>
              <a:t>课程项目</a:t>
            </a:r>
            <a:endParaRPr lang="en-US" altLang="zh-CN" b="1" dirty="0"/>
          </a:p>
          <a:p>
            <a:pPr marL="0" indent="0">
              <a:buNone/>
            </a:pPr>
            <a:r>
              <a:rPr lang="en-US" altLang="zh-CN" sz="1800" b="1" dirty="0"/>
              <a:t>      </a:t>
            </a:r>
            <a:r>
              <a:rPr lang="zh-CN" altLang="en-US" sz="1800" b="1" dirty="0"/>
              <a:t>主要内容：实验内容是为一个小型的类</a:t>
            </a:r>
            <a:r>
              <a:rPr lang="en-US" altLang="zh-CN" sz="1800" b="1" dirty="0"/>
              <a:t>C</a:t>
            </a:r>
            <a:r>
              <a:rPr lang="zh-CN" altLang="en-US" sz="1800" b="1" dirty="0"/>
              <a:t>语言（</a:t>
            </a:r>
            <a:r>
              <a:rPr lang="en-US" altLang="zh-CN" sz="1800" b="1" dirty="0"/>
              <a:t>C--</a:t>
            </a:r>
            <a:r>
              <a:rPr lang="zh-CN" altLang="en-US" sz="1800" b="1" dirty="0"/>
              <a:t>）实现一个编译器。如果你顺利完成了本实验任务，那么不仅你的编程能力将会得到大幅提高，而且你最终会得到一个比较完整的、能将</a:t>
            </a:r>
            <a:r>
              <a:rPr lang="en-US" altLang="zh-CN" sz="1800" b="1" dirty="0"/>
              <a:t>C--</a:t>
            </a:r>
            <a:r>
              <a:rPr lang="zh-CN" altLang="en-US" sz="1800" b="1" dirty="0"/>
              <a:t>源代码转换成</a:t>
            </a:r>
            <a:r>
              <a:rPr lang="en-US" altLang="zh-CN" sz="1800" b="1" dirty="0"/>
              <a:t>MIPS</a:t>
            </a:r>
            <a:r>
              <a:rPr lang="zh-CN" altLang="en-US" sz="1800" b="1" dirty="0"/>
              <a:t>汇编代码的编译器，所得到的汇编代码可以在</a:t>
            </a:r>
            <a:r>
              <a:rPr lang="en-US" altLang="zh-CN" sz="1800" b="1" dirty="0"/>
              <a:t>SPIM Simulator</a:t>
            </a:r>
            <a:r>
              <a:rPr lang="zh-CN" altLang="en-US" sz="1800" b="1" dirty="0"/>
              <a:t>上运行。</a:t>
            </a:r>
            <a:endParaRPr lang="en-US" altLang="zh-CN" sz="1800" b="1" dirty="0"/>
          </a:p>
          <a:p>
            <a:pPr marL="0" indent="0">
              <a:buNone/>
            </a:pPr>
            <a:r>
              <a:rPr lang="en-US" altLang="zh-CN" sz="1800" b="1" dirty="0"/>
              <a:t>       </a:t>
            </a:r>
            <a:r>
              <a:rPr lang="zh-CN" altLang="en-US" sz="1800" b="1" dirty="0"/>
              <a:t>实习总共分为四个阶段：词法和语法分析、语义分析、中间代码生成以及目标代码生成。每个阶段的输出是下一个阶段的输入，后一个阶段总是在前一个阶段的基础上完成。</a:t>
            </a:r>
            <a:endParaRPr lang="en-US" altLang="zh-CN" sz="1800" b="1" dirty="0"/>
          </a:p>
          <a:p>
            <a:pPr marL="0" indent="0">
              <a:buNone/>
            </a:pPr>
            <a:r>
              <a:rPr lang="zh-CN" altLang="en-US" sz="1800" b="1" dirty="0"/>
              <a:t>负责助教：</a:t>
            </a:r>
            <a:endParaRPr lang="en-US" altLang="zh-CN" sz="1800" b="1" dirty="0"/>
          </a:p>
          <a:p>
            <a:pPr marL="441325" lvl="1" indent="0">
              <a:buNone/>
            </a:pPr>
            <a:r>
              <a:rPr lang="zh-CN" altLang="en-US" sz="1800" b="1" dirty="0"/>
              <a:t>燕言言</a:t>
            </a:r>
            <a:r>
              <a:rPr lang="en-US" altLang="zh-CN" sz="1800" b="1" dirty="0"/>
              <a:t>	QQ</a:t>
            </a:r>
            <a:r>
              <a:rPr lang="zh-CN" altLang="en-US" sz="1800" b="1" dirty="0"/>
              <a:t>：  </a:t>
            </a:r>
            <a:r>
              <a:rPr lang="en-US" altLang="zh-CN" sz="1800" b="1" dirty="0"/>
              <a:t>2214871526</a:t>
            </a:r>
          </a:p>
          <a:p>
            <a:pPr marL="441325" lvl="1" indent="0">
              <a:buNone/>
            </a:pPr>
            <a:r>
              <a:rPr lang="en-US" altLang="zh-CN" sz="1800" b="1" dirty="0"/>
              <a:t>		</a:t>
            </a:r>
            <a:r>
              <a:rPr lang="zh-CN" altLang="en-US" sz="1800" b="1" dirty="0"/>
              <a:t>邮箱：</a:t>
            </a:r>
            <a:r>
              <a:rPr lang="en-US" altLang="zh-CN" sz="1800" b="1" dirty="0"/>
              <a:t> yanyanthunder@foxmail.com</a:t>
            </a:r>
          </a:p>
          <a:p>
            <a:pPr marL="441325" lvl="1" indent="0">
              <a:buNone/>
            </a:pPr>
            <a:r>
              <a:rPr lang="zh-CN" altLang="en-US" sz="1800" b="1" dirty="0"/>
              <a:t>何天行</a:t>
            </a:r>
            <a:r>
              <a:rPr lang="en-US" altLang="zh-CN" sz="1800" b="1" dirty="0"/>
              <a:t>	QQ</a:t>
            </a:r>
            <a:r>
              <a:rPr lang="zh-CN" altLang="en-US" sz="1800" b="1" dirty="0"/>
              <a:t>：  </a:t>
            </a:r>
            <a:r>
              <a:rPr lang="en-US" altLang="zh-CN" sz="1800" b="1" dirty="0"/>
              <a:t>976792132</a:t>
            </a:r>
          </a:p>
          <a:p>
            <a:pPr marL="441325" lvl="1" indent="0">
              <a:buNone/>
            </a:pPr>
            <a:r>
              <a:rPr lang="en-US" altLang="zh-CN" sz="1800" b="1" dirty="0"/>
              <a:t>		</a:t>
            </a:r>
            <a:r>
              <a:rPr lang="zh-CN" altLang="en-US" sz="1800" b="1" dirty="0"/>
              <a:t>邮箱：</a:t>
            </a:r>
            <a:r>
              <a:rPr lang="en-US" altLang="zh-CN" sz="1800" b="1" dirty="0"/>
              <a:t>976792132@qq.com</a:t>
            </a:r>
          </a:p>
          <a:p>
            <a:pPr marL="0" indent="0">
              <a:buNone/>
            </a:pPr>
            <a:endParaRPr lang="en-US" altLang="zh-CN" sz="2000" b="1" dirty="0"/>
          </a:p>
        </p:txBody>
      </p:sp>
    </p:spTree>
    <p:extLst>
      <p:ext uri="{BB962C8B-B14F-4D97-AF65-F5344CB8AC3E}">
        <p14:creationId xmlns:p14="http://schemas.microsoft.com/office/powerpoint/2010/main" val="4763402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实验三</a:t>
            </a:r>
          </a:p>
        </p:txBody>
      </p:sp>
      <p:sp>
        <p:nvSpPr>
          <p:cNvPr id="3" name="内容占位符 2"/>
          <p:cNvSpPr>
            <a:spLocks noGrp="1"/>
          </p:cNvSpPr>
          <p:nvPr>
            <p:ph idx="1"/>
          </p:nvPr>
        </p:nvSpPr>
        <p:spPr>
          <a:xfrm>
            <a:off x="468313" y="1484313"/>
            <a:ext cx="8142287" cy="4624306"/>
          </a:xfrm>
        </p:spPr>
        <p:txBody>
          <a:bodyPr/>
          <a:lstStyle/>
          <a:p>
            <a:r>
              <a:rPr lang="zh-CN" altLang="en-US" b="1" dirty="0" smtClean="0"/>
              <a:t>样例</a:t>
            </a:r>
            <a:endParaRPr lang="en-US" altLang="zh-CN" b="1" dirty="0" smtClean="0"/>
          </a:p>
          <a:p>
            <a:pPr marL="784225" lvl="1" indent="-342900">
              <a:buFont typeface="Wingdings" panose="05000000000000000000" pitchFamily="2" charset="2"/>
              <a:buChar char="Ø"/>
            </a:pPr>
            <a:r>
              <a:rPr lang="en-US" altLang="zh-CN" sz="2000" b="1" dirty="0"/>
              <a:t>Warning</a:t>
            </a:r>
            <a:r>
              <a:rPr lang="zh-CN" altLang="en-US" sz="2000" b="1" dirty="0"/>
              <a:t>信息</a:t>
            </a:r>
            <a:endParaRPr lang="en-US" altLang="zh-CN" sz="2000" b="1" dirty="0"/>
          </a:p>
          <a:p>
            <a:pPr marL="1189038" lvl="2" indent="-342900">
              <a:buFont typeface="Arial" pitchFamily="34" charset="0"/>
              <a:buChar char="•"/>
            </a:pPr>
            <a:r>
              <a:rPr lang="zh-CN" altLang="en-US" sz="1600" b="1" dirty="0"/>
              <a:t>中间代码生成器解析</a:t>
            </a:r>
            <a:r>
              <a:rPr lang="en-US" altLang="zh-CN" sz="1600" b="1" dirty="0"/>
              <a:t>C—</a:t>
            </a:r>
            <a:r>
              <a:rPr lang="zh-CN" altLang="en-US" sz="1600" b="1" dirty="0"/>
              <a:t>程序时</a:t>
            </a:r>
            <a:r>
              <a:rPr lang="zh-CN" altLang="en-US" sz="1600" b="1" dirty="0" smtClean="0"/>
              <a:t>，只需要</a:t>
            </a:r>
            <a:r>
              <a:rPr lang="zh-CN" altLang="en-US" sz="1600" b="1" dirty="0"/>
              <a:t>输出</a:t>
            </a:r>
            <a:r>
              <a:rPr lang="zh-CN" altLang="en-US" sz="1600" b="1" dirty="0" smtClean="0"/>
              <a:t>中间代码即可。但是咱们的同学有些还会增加一些</a:t>
            </a:r>
            <a:r>
              <a:rPr lang="en-US" altLang="zh-CN" sz="1600" b="1" dirty="0" smtClean="0"/>
              <a:t>Warning</a:t>
            </a:r>
            <a:r>
              <a:rPr lang="zh-CN" altLang="en-US" sz="1600" b="1" dirty="0" smtClean="0"/>
              <a:t>信息，实现的时候考虑的更加周全</a:t>
            </a:r>
            <a:r>
              <a:rPr lang="zh-CN" altLang="en-US" sz="1600" b="1" dirty="0"/>
              <a:t>，</a:t>
            </a:r>
            <a:r>
              <a:rPr lang="zh-CN" altLang="en-US" sz="1600" b="1" dirty="0" smtClean="0"/>
              <a:t>比如函数返回值缺失检查等等。</a:t>
            </a:r>
            <a:endParaRPr lang="en-US" altLang="zh-CN" sz="1600" b="1" dirty="0"/>
          </a:p>
        </p:txBody>
      </p:sp>
      <p:graphicFrame>
        <p:nvGraphicFramePr>
          <p:cNvPr id="11" name="表格 10"/>
          <p:cNvGraphicFramePr>
            <a:graphicFrameLocks noGrp="1"/>
          </p:cNvGraphicFramePr>
          <p:nvPr>
            <p:extLst>
              <p:ext uri="{D42A27DB-BD31-4B8C-83A1-F6EECF244321}">
                <p14:modId xmlns:p14="http://schemas.microsoft.com/office/powerpoint/2010/main" val="350774319"/>
              </p:ext>
            </p:extLst>
          </p:nvPr>
        </p:nvGraphicFramePr>
        <p:xfrm>
          <a:off x="539552" y="3645024"/>
          <a:ext cx="7920880" cy="1584176"/>
        </p:xfrm>
        <a:graphic>
          <a:graphicData uri="http://schemas.openxmlformats.org/drawingml/2006/table">
            <a:tbl>
              <a:tblPr firstRow="1" firstCol="1" bandRow="1">
                <a:tableStyleId>{69CF1AB2-1976-4502-BF36-3FF5EA218861}</a:tableStyleId>
              </a:tblPr>
              <a:tblGrid>
                <a:gridCol w="432048"/>
                <a:gridCol w="2808312"/>
                <a:gridCol w="4680520"/>
              </a:tblGrid>
              <a:tr h="151469">
                <a:tc>
                  <a:txBody>
                    <a:bodyPr/>
                    <a:lstStyle/>
                    <a:p>
                      <a:pPr algn="just">
                        <a:spcAft>
                          <a:spcPts val="0"/>
                        </a:spcAft>
                      </a:pPr>
                      <a:endParaRPr lang="zh-CN" sz="1000" kern="100" dirty="0">
                        <a:effectLst/>
                        <a:latin typeface="Calibri"/>
                        <a:ea typeface="宋体"/>
                        <a:cs typeface="Times New Roman"/>
                      </a:endParaRPr>
                    </a:p>
                  </a:txBody>
                  <a:tcPr marL="64915" marR="64915" marT="0" marB="0"/>
                </a:tc>
                <a:tc>
                  <a:txBody>
                    <a:bodyPr/>
                    <a:lstStyle/>
                    <a:p>
                      <a:pPr algn="just">
                        <a:spcAft>
                          <a:spcPts val="0"/>
                        </a:spcAft>
                      </a:pPr>
                      <a:r>
                        <a:rPr lang="en-US" altLang="zh-CN" sz="1000" kern="100" dirty="0" smtClean="0">
                          <a:effectLst/>
                          <a:latin typeface="+mn-lt"/>
                          <a:ea typeface="+mn-ea"/>
                          <a:cs typeface="+mn-cs"/>
                        </a:rPr>
                        <a:t>Program</a:t>
                      </a:r>
                      <a:endParaRPr lang="zh-CN" sz="1000" kern="100" dirty="0">
                        <a:effectLst/>
                        <a:latin typeface="Calibri"/>
                        <a:ea typeface="宋体"/>
                        <a:cs typeface="Times New Roman"/>
                      </a:endParaRPr>
                    </a:p>
                  </a:txBody>
                  <a:tcPr marL="64915" marR="64915"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zh-CN" sz="1000" kern="100" smtClean="0">
                          <a:effectLst/>
                        </a:rPr>
                        <a:t>(Ubuntu 7.5.0-3ubuntu1~18.04)</a:t>
                      </a:r>
                      <a:r>
                        <a:rPr lang="en-US" sz="1000" kern="100" smtClean="0">
                          <a:effectLst/>
                        </a:rPr>
                        <a:t> </a:t>
                      </a:r>
                      <a:endParaRPr lang="zh-CN" sz="1000" kern="100" dirty="0">
                        <a:effectLst/>
                        <a:latin typeface="Calibri"/>
                        <a:ea typeface="宋体"/>
                        <a:cs typeface="Times New Roman"/>
                      </a:endParaRPr>
                    </a:p>
                  </a:txBody>
                  <a:tcPr marL="64915" marR="64915" marT="0" marB="0"/>
                </a:tc>
              </a:tr>
              <a:tr h="1431776">
                <a:tc>
                  <a:txBody>
                    <a:bodyPr/>
                    <a:lstStyle/>
                    <a:p>
                      <a:pPr marL="0" indent="133350" algn="just" defTabSz="914400" rtl="0" eaLnBrk="1" latinLnBrk="0" hangingPunct="1">
                        <a:spcAft>
                          <a:spcPts val="0"/>
                        </a:spcAft>
                      </a:pPr>
                      <a:r>
                        <a:rPr lang="en-US" altLang="zh-CN" sz="1000" kern="100" dirty="0" smtClean="0">
                          <a:solidFill>
                            <a:schemeClr val="dk1"/>
                          </a:solidFill>
                          <a:effectLst/>
                          <a:latin typeface="+mn-lt"/>
                          <a:ea typeface="+mn-ea"/>
                          <a:cs typeface="+mn-cs"/>
                        </a:rPr>
                        <a:t>1</a:t>
                      </a:r>
                    </a:p>
                    <a:p>
                      <a:pPr marL="0" indent="133350" algn="just" defTabSz="914400" rtl="0" eaLnBrk="1" latinLnBrk="0" hangingPunct="1">
                        <a:spcAft>
                          <a:spcPts val="0"/>
                        </a:spcAft>
                      </a:pPr>
                      <a:r>
                        <a:rPr lang="en-US" altLang="zh-CN" sz="1000" kern="100" dirty="0" smtClean="0">
                          <a:solidFill>
                            <a:schemeClr val="dk1"/>
                          </a:solidFill>
                          <a:effectLst/>
                          <a:latin typeface="+mn-lt"/>
                          <a:ea typeface="+mn-ea"/>
                          <a:cs typeface="+mn-cs"/>
                        </a:rPr>
                        <a:t>2</a:t>
                      </a:r>
                    </a:p>
                    <a:p>
                      <a:pPr marL="0" indent="133350" algn="just" defTabSz="914400" rtl="0" eaLnBrk="1" latinLnBrk="0" hangingPunct="1">
                        <a:spcAft>
                          <a:spcPts val="0"/>
                        </a:spcAft>
                      </a:pPr>
                      <a:r>
                        <a:rPr lang="en-US" altLang="zh-CN" sz="1000" kern="100" dirty="0" smtClean="0">
                          <a:solidFill>
                            <a:schemeClr val="dk1"/>
                          </a:solidFill>
                          <a:effectLst/>
                          <a:latin typeface="+mn-lt"/>
                          <a:ea typeface="+mn-ea"/>
                          <a:cs typeface="+mn-cs"/>
                        </a:rPr>
                        <a:t>3</a:t>
                      </a:r>
                    </a:p>
                    <a:p>
                      <a:pPr marL="0" indent="133350" algn="just" defTabSz="914400" rtl="0" eaLnBrk="1" latinLnBrk="0" hangingPunct="1">
                        <a:spcAft>
                          <a:spcPts val="0"/>
                        </a:spcAft>
                      </a:pPr>
                      <a:r>
                        <a:rPr lang="en-US" altLang="zh-CN" sz="1000" kern="100" dirty="0" smtClean="0">
                          <a:solidFill>
                            <a:schemeClr val="dk1"/>
                          </a:solidFill>
                          <a:effectLst/>
                          <a:latin typeface="+mn-lt"/>
                          <a:ea typeface="+mn-ea"/>
                          <a:cs typeface="+mn-cs"/>
                        </a:rPr>
                        <a:t>4</a:t>
                      </a:r>
                    </a:p>
                    <a:p>
                      <a:pPr marL="0" indent="133350" algn="just" defTabSz="914400" rtl="0" eaLnBrk="1" latinLnBrk="0" hangingPunct="1">
                        <a:spcAft>
                          <a:spcPts val="0"/>
                        </a:spcAft>
                      </a:pPr>
                      <a:r>
                        <a:rPr lang="en-US" altLang="zh-CN" sz="1000" kern="100" dirty="0" smtClean="0">
                          <a:solidFill>
                            <a:schemeClr val="dk1"/>
                          </a:solidFill>
                          <a:effectLst/>
                          <a:latin typeface="+mn-lt"/>
                          <a:ea typeface="+mn-ea"/>
                          <a:cs typeface="+mn-cs"/>
                        </a:rPr>
                        <a:t>5</a:t>
                      </a:r>
                    </a:p>
                    <a:p>
                      <a:pPr marL="0" indent="133350" algn="just" defTabSz="914400" rtl="0" eaLnBrk="1" latinLnBrk="0" hangingPunct="1">
                        <a:spcAft>
                          <a:spcPts val="0"/>
                        </a:spcAft>
                      </a:pPr>
                      <a:r>
                        <a:rPr lang="en-US" altLang="zh-CN" sz="1000" kern="100" dirty="0" smtClean="0">
                          <a:solidFill>
                            <a:schemeClr val="dk1"/>
                          </a:solidFill>
                          <a:effectLst/>
                          <a:latin typeface="+mn-lt"/>
                          <a:ea typeface="+mn-ea"/>
                          <a:cs typeface="+mn-cs"/>
                        </a:rPr>
                        <a:t>6</a:t>
                      </a:r>
                    </a:p>
                    <a:p>
                      <a:pPr marL="0" indent="133350" algn="just" defTabSz="914400" rtl="0" eaLnBrk="1" latinLnBrk="0" hangingPunct="1">
                        <a:spcAft>
                          <a:spcPts val="0"/>
                        </a:spcAft>
                      </a:pPr>
                      <a:r>
                        <a:rPr lang="en-US" altLang="zh-CN" sz="1000" kern="100" dirty="0" smtClean="0">
                          <a:solidFill>
                            <a:schemeClr val="dk1"/>
                          </a:solidFill>
                          <a:effectLst/>
                          <a:latin typeface="+mn-lt"/>
                          <a:ea typeface="+mn-ea"/>
                          <a:cs typeface="+mn-cs"/>
                        </a:rPr>
                        <a:t>7</a:t>
                      </a:r>
                    </a:p>
                    <a:p>
                      <a:pPr marL="0" indent="133350" algn="just" defTabSz="914400" rtl="0" eaLnBrk="1" latinLnBrk="0" hangingPunct="1">
                        <a:spcAft>
                          <a:spcPts val="0"/>
                        </a:spcAft>
                      </a:pPr>
                      <a:r>
                        <a:rPr lang="en-US" altLang="zh-CN" sz="1000" kern="100" dirty="0" smtClean="0">
                          <a:solidFill>
                            <a:schemeClr val="dk1"/>
                          </a:solidFill>
                          <a:effectLst/>
                          <a:latin typeface="+mn-lt"/>
                          <a:ea typeface="+mn-ea"/>
                          <a:cs typeface="+mn-cs"/>
                        </a:rPr>
                        <a:t>8</a:t>
                      </a:r>
                    </a:p>
                  </a:txBody>
                  <a:tcPr marL="64915" marR="64915" marT="0" marB="0"/>
                </a:tc>
                <a:tc>
                  <a:txBody>
                    <a:bodyPr/>
                    <a:lstStyle/>
                    <a:p>
                      <a:pPr indent="133350" algn="just">
                        <a:spcAft>
                          <a:spcPts val="0"/>
                        </a:spcAft>
                      </a:pPr>
                      <a:r>
                        <a:rPr lang="en-US" altLang="zh-CN" sz="1000" b="0" kern="100" dirty="0" err="1" smtClean="0">
                          <a:effectLst/>
                        </a:rPr>
                        <a:t>int</a:t>
                      </a:r>
                      <a:r>
                        <a:rPr lang="en-US" altLang="zh-CN" sz="1000" b="0" kern="100" dirty="0" smtClean="0">
                          <a:effectLst/>
                        </a:rPr>
                        <a:t> fact(</a:t>
                      </a:r>
                      <a:r>
                        <a:rPr lang="en-US" altLang="zh-CN" sz="1000" b="0" kern="100" dirty="0" err="1" smtClean="0">
                          <a:effectLst/>
                        </a:rPr>
                        <a:t>int</a:t>
                      </a:r>
                      <a:r>
                        <a:rPr lang="en-US" altLang="zh-CN" sz="1000" b="0" kern="100" dirty="0" smtClean="0">
                          <a:effectLst/>
                        </a:rPr>
                        <a:t> m) {</a:t>
                      </a:r>
                    </a:p>
                    <a:p>
                      <a:pPr indent="133350" algn="just">
                        <a:spcAft>
                          <a:spcPts val="0"/>
                        </a:spcAft>
                      </a:pPr>
                      <a:r>
                        <a:rPr lang="en-US" altLang="zh-CN" sz="1000" b="0" kern="100" dirty="0" smtClean="0">
                          <a:effectLst/>
                        </a:rPr>
                        <a:t>    if (m &lt;= 0) {</a:t>
                      </a:r>
                    </a:p>
                    <a:p>
                      <a:pPr indent="133350" algn="just">
                        <a:spcAft>
                          <a:spcPts val="0"/>
                        </a:spcAft>
                      </a:pPr>
                      <a:r>
                        <a:rPr lang="en-US" altLang="zh-CN" sz="1000" b="0" kern="100" dirty="0" smtClean="0">
                          <a:effectLst/>
                        </a:rPr>
                        <a:t>        return 1;</a:t>
                      </a:r>
                    </a:p>
                    <a:p>
                      <a:pPr indent="133350" algn="just">
                        <a:spcAft>
                          <a:spcPts val="0"/>
                        </a:spcAft>
                      </a:pPr>
                      <a:r>
                        <a:rPr lang="en-US" altLang="zh-CN" sz="1000" b="0" kern="100" dirty="0" smtClean="0">
                          <a:effectLst/>
                        </a:rPr>
                        <a:t>    } else {</a:t>
                      </a:r>
                    </a:p>
                    <a:p>
                      <a:pPr indent="133350" algn="just">
                        <a:spcAft>
                          <a:spcPts val="0"/>
                        </a:spcAft>
                      </a:pPr>
                      <a:r>
                        <a:rPr lang="en-US" altLang="zh-CN" sz="1000" b="0" kern="100" dirty="0" smtClean="0">
                          <a:effectLst/>
                        </a:rPr>
                        <a:t>        return fact(m - 1) * m;</a:t>
                      </a:r>
                    </a:p>
                    <a:p>
                      <a:pPr indent="133350" algn="just">
                        <a:spcAft>
                          <a:spcPts val="0"/>
                        </a:spcAft>
                      </a:pPr>
                      <a:r>
                        <a:rPr lang="en-US" altLang="zh-CN" sz="1000" b="0" kern="100" dirty="0" smtClean="0">
                          <a:effectLst/>
                        </a:rPr>
                        <a:t>    }</a:t>
                      </a:r>
                    </a:p>
                    <a:p>
                      <a:pPr indent="133350" algn="just">
                        <a:spcAft>
                          <a:spcPts val="0"/>
                        </a:spcAft>
                      </a:pPr>
                      <a:r>
                        <a:rPr lang="en-US" altLang="zh-CN" sz="1000" b="0" kern="100" dirty="0" smtClean="0">
                          <a:effectLst/>
                        </a:rPr>
                        <a:t>}</a:t>
                      </a:r>
                    </a:p>
                  </a:txBody>
                  <a:tcPr marL="64915" marR="64915" marT="0" marB="0"/>
                </a:tc>
                <a:tc>
                  <a:txBody>
                    <a:bodyPr/>
                    <a:lstStyle/>
                    <a:p>
                      <a:pPr algn="just">
                        <a:spcAft>
                          <a:spcPts val="0"/>
                        </a:spcAft>
                      </a:pPr>
                      <a:r>
                        <a:rPr lang="en-US" altLang="zh-CN" sz="1000" kern="100" dirty="0" err="1" smtClean="0">
                          <a:effectLst/>
                        </a:rPr>
                        <a:t>gcc</a:t>
                      </a:r>
                      <a:r>
                        <a:rPr lang="en-US" altLang="zh-CN" sz="1000" kern="100" dirty="0" smtClean="0">
                          <a:effectLst/>
                        </a:rPr>
                        <a:t> version 7.5.0 (Ubuntu 7.5.0-3ubuntu1~18.04)</a:t>
                      </a:r>
                      <a:endParaRPr lang="en-US" sz="1000" kern="100" dirty="0" smtClean="0">
                        <a:effectLst/>
                      </a:endParaRPr>
                    </a:p>
                    <a:p>
                      <a:endParaRPr lang="en-US" altLang="zh-CN" sz="1200" kern="1200" dirty="0" smtClean="0">
                        <a:solidFill>
                          <a:schemeClr val="dk1"/>
                        </a:solidFill>
                        <a:effectLst/>
                        <a:latin typeface="+mn-lt"/>
                        <a:ea typeface="+mn-ea"/>
                        <a:cs typeface="+mn-cs"/>
                      </a:endParaRPr>
                    </a:p>
                    <a:p>
                      <a:r>
                        <a:rPr lang="en-US" altLang="zh-CN" sz="1100" kern="1200" dirty="0" smtClean="0">
                          <a:solidFill>
                            <a:schemeClr val="dk1"/>
                          </a:solidFill>
                          <a:effectLst/>
                          <a:latin typeface="+mn-lt"/>
                          <a:ea typeface="+mn-ea"/>
                          <a:cs typeface="+mn-cs"/>
                        </a:rPr>
                        <a:t>testcase.cmm:7:1: warning: function without return, default to return 0</a:t>
                      </a:r>
                      <a:endParaRPr lang="zh-CN" altLang="zh-CN" sz="1100" kern="1200" dirty="0" smtClean="0">
                        <a:solidFill>
                          <a:schemeClr val="dk1"/>
                        </a:solidFill>
                        <a:effectLst/>
                        <a:latin typeface="+mn-lt"/>
                        <a:ea typeface="+mn-ea"/>
                        <a:cs typeface="+mn-cs"/>
                      </a:endParaRPr>
                    </a:p>
                    <a:p>
                      <a:r>
                        <a:rPr lang="en-US" altLang="zh-CN" sz="1100" kern="1200" dirty="0" smtClean="0">
                          <a:solidFill>
                            <a:schemeClr val="dk1"/>
                          </a:solidFill>
                          <a:effectLst/>
                          <a:latin typeface="+mn-lt"/>
                          <a:ea typeface="+mn-ea"/>
                          <a:cs typeface="+mn-cs"/>
                        </a:rPr>
                        <a:t>    7 |  }</a:t>
                      </a:r>
                      <a:endParaRPr lang="zh-CN" altLang="zh-CN" sz="1100" kern="1200" dirty="0" smtClean="0">
                        <a:solidFill>
                          <a:schemeClr val="dk1"/>
                        </a:solidFill>
                        <a:effectLst/>
                        <a:latin typeface="+mn-lt"/>
                        <a:ea typeface="+mn-ea"/>
                        <a:cs typeface="+mn-cs"/>
                      </a:endParaRPr>
                    </a:p>
                    <a:p>
                      <a:r>
                        <a:rPr lang="en-US" altLang="zh-CN" sz="1100" kern="1200" dirty="0" smtClean="0">
                          <a:solidFill>
                            <a:schemeClr val="dk1"/>
                          </a:solidFill>
                          <a:effectLst/>
                          <a:latin typeface="+mn-lt"/>
                          <a:ea typeface="+mn-ea"/>
                          <a:cs typeface="+mn-cs"/>
                        </a:rPr>
                        <a:t>      |  ^</a:t>
                      </a:r>
                      <a:endParaRPr lang="zh-CN" altLang="zh-CN" sz="1100" kern="1200" dirty="0">
                        <a:solidFill>
                          <a:schemeClr val="dk1"/>
                        </a:solidFill>
                        <a:effectLst/>
                        <a:latin typeface="+mn-lt"/>
                        <a:ea typeface="+mn-ea"/>
                        <a:cs typeface="+mn-cs"/>
                      </a:endParaRPr>
                    </a:p>
                  </a:txBody>
                  <a:tcPr marL="64915" marR="64915" marT="0" marB="0"/>
                </a:tc>
              </a:tr>
            </a:tbl>
          </a:graphicData>
        </a:graphic>
      </p:graphicFrame>
    </p:spTree>
    <p:extLst>
      <p:ext uri="{BB962C8B-B14F-4D97-AF65-F5344CB8AC3E}">
        <p14:creationId xmlns:p14="http://schemas.microsoft.com/office/powerpoint/2010/main" val="13741732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实验三</a:t>
            </a:r>
          </a:p>
        </p:txBody>
      </p:sp>
      <p:sp>
        <p:nvSpPr>
          <p:cNvPr id="3" name="内容占位符 2"/>
          <p:cNvSpPr>
            <a:spLocks noGrp="1"/>
          </p:cNvSpPr>
          <p:nvPr>
            <p:ph idx="1"/>
          </p:nvPr>
        </p:nvSpPr>
        <p:spPr>
          <a:xfrm>
            <a:off x="468313" y="1484313"/>
            <a:ext cx="8142287" cy="4624306"/>
          </a:xfrm>
        </p:spPr>
        <p:txBody>
          <a:bodyPr/>
          <a:lstStyle/>
          <a:p>
            <a:r>
              <a:rPr lang="zh-CN" altLang="en-US" b="1" dirty="0"/>
              <a:t>文档</a:t>
            </a:r>
            <a:r>
              <a:rPr lang="zh-CN" altLang="en-US" b="1" dirty="0" smtClean="0"/>
              <a:t>相关问题</a:t>
            </a:r>
            <a:endParaRPr lang="en-US" altLang="zh-CN" b="1" dirty="0" smtClean="0"/>
          </a:p>
          <a:p>
            <a:pPr marL="784225" lvl="1" indent="-342900">
              <a:buFont typeface="Wingdings" panose="05000000000000000000" pitchFamily="2" charset="2"/>
              <a:buChar char="Ø"/>
            </a:pPr>
            <a:r>
              <a:rPr lang="zh-CN" altLang="en-US" sz="2000" b="1" dirty="0" smtClean="0"/>
              <a:t>文档</a:t>
            </a:r>
            <a:r>
              <a:rPr lang="zh-CN" altLang="en-US" sz="2000" b="1" dirty="0"/>
              <a:t>内容</a:t>
            </a:r>
            <a:endParaRPr lang="en-US" altLang="zh-CN" sz="2000" b="1" dirty="0" smtClean="0"/>
          </a:p>
          <a:p>
            <a:pPr marL="1189038" lvl="2" indent="-342900">
              <a:buFont typeface="Arial" pitchFamily="34" charset="0"/>
              <a:buChar char="•"/>
            </a:pPr>
            <a:r>
              <a:rPr lang="zh-CN" altLang="en-US" sz="1600" b="1" dirty="0"/>
              <a:t>可以</a:t>
            </a:r>
            <a:r>
              <a:rPr lang="zh-CN" altLang="en-US" sz="1600" b="1" dirty="0" smtClean="0"/>
              <a:t>介绍自己实现的细节，比如中间代码生成过程中的优化，性能改进等等。</a:t>
            </a:r>
            <a:endParaRPr lang="en-US" altLang="zh-CN" sz="1600" b="1" dirty="0" smtClean="0"/>
          </a:p>
          <a:p>
            <a:pPr marL="1189038" lvl="2" indent="-342900">
              <a:buFont typeface="Arial" pitchFamily="34" charset="0"/>
              <a:buChar char="•"/>
            </a:pPr>
            <a:r>
              <a:rPr lang="zh-CN" altLang="en-US" sz="1600" b="1" dirty="0" smtClean="0"/>
              <a:t>特色功能</a:t>
            </a:r>
            <a:endParaRPr lang="en-US" altLang="zh-CN" sz="1600" b="1" dirty="0" smtClean="0"/>
          </a:p>
          <a:p>
            <a:pPr marL="1189038" lvl="2" indent="-342900">
              <a:buFont typeface="Arial" pitchFamily="34" charset="0"/>
              <a:buChar char="•"/>
            </a:pPr>
            <a:r>
              <a:rPr lang="zh-CN" altLang="en-US" sz="1600" b="1" dirty="0"/>
              <a:t>选</a:t>
            </a:r>
            <a:r>
              <a:rPr lang="zh-CN" altLang="en-US" sz="1600" b="1" dirty="0" smtClean="0"/>
              <a:t>做内容</a:t>
            </a:r>
            <a:endParaRPr lang="en-US" altLang="zh-CN" sz="2000" b="1" dirty="0" smtClean="0"/>
          </a:p>
        </p:txBody>
      </p:sp>
      <p:sp>
        <p:nvSpPr>
          <p:cNvPr id="6" name="TextBox 5"/>
          <p:cNvSpPr txBox="1"/>
          <p:nvPr/>
        </p:nvSpPr>
        <p:spPr>
          <a:xfrm>
            <a:off x="5220072" y="1412776"/>
            <a:ext cx="2880320" cy="584775"/>
          </a:xfrm>
          <a:prstGeom prst="rect">
            <a:avLst/>
          </a:prstGeom>
          <a:noFill/>
        </p:spPr>
        <p:txBody>
          <a:bodyPr wrap="square" rtlCol="0">
            <a:spAutoFit/>
          </a:bodyPr>
          <a:lstStyle/>
          <a:p>
            <a:r>
              <a:rPr lang="zh-CN" altLang="en-US" sz="1600" dirty="0">
                <a:solidFill>
                  <a:srgbClr val="FF0000"/>
                </a:solidFill>
              </a:rPr>
              <a:t>再一</a:t>
            </a:r>
            <a:r>
              <a:rPr lang="zh-CN" altLang="en-US" sz="1600" dirty="0" smtClean="0">
                <a:solidFill>
                  <a:srgbClr val="FF0000"/>
                </a:solidFill>
              </a:rPr>
              <a:t>次直接参考了大家的文档</a:t>
            </a:r>
            <a:endParaRPr lang="en-US" altLang="zh-CN" sz="1600" dirty="0" smtClean="0">
              <a:solidFill>
                <a:srgbClr val="FF0000"/>
              </a:solidFill>
            </a:endParaRPr>
          </a:p>
          <a:p>
            <a:r>
              <a:rPr lang="en-US" altLang="zh-CN" sz="1600" dirty="0">
                <a:solidFill>
                  <a:srgbClr val="FF0000"/>
                </a:solidFill>
              </a:rPr>
              <a:t> </a:t>
            </a:r>
            <a:r>
              <a:rPr lang="en-US" altLang="zh-CN" sz="1600" dirty="0" smtClean="0">
                <a:solidFill>
                  <a:srgbClr val="FF0000"/>
                </a:solidFill>
              </a:rPr>
              <a:t>             </a:t>
            </a:r>
            <a:r>
              <a:rPr lang="en-US" altLang="zh-CN" sz="1600" dirty="0" smtClean="0"/>
              <a:t>~</a:t>
            </a:r>
            <a:r>
              <a:rPr lang="zh-CN" altLang="en-US" sz="1600" dirty="0"/>
              <a:t>￣▽￣</a:t>
            </a:r>
            <a:r>
              <a:rPr lang="en-US" altLang="zh-CN" sz="1600" dirty="0"/>
              <a:t>~</a:t>
            </a:r>
            <a:endParaRPr lang="zh-CN" altLang="zh-CN" sz="1600" dirty="0">
              <a:solidFill>
                <a:srgbClr val="FF0000"/>
              </a:solidFill>
            </a:endParaRPr>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3429000"/>
            <a:ext cx="5976664" cy="236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78882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实验三</a:t>
            </a:r>
          </a:p>
        </p:txBody>
      </p:sp>
      <p:sp>
        <p:nvSpPr>
          <p:cNvPr id="3" name="内容占位符 2"/>
          <p:cNvSpPr>
            <a:spLocks noGrp="1"/>
          </p:cNvSpPr>
          <p:nvPr>
            <p:ph idx="1"/>
          </p:nvPr>
        </p:nvSpPr>
        <p:spPr>
          <a:xfrm>
            <a:off x="468313" y="1484313"/>
            <a:ext cx="8142287" cy="4624306"/>
          </a:xfrm>
        </p:spPr>
        <p:txBody>
          <a:bodyPr/>
          <a:lstStyle/>
          <a:p>
            <a:r>
              <a:rPr lang="zh-CN" altLang="en-US" b="1" dirty="0"/>
              <a:t>文档</a:t>
            </a:r>
            <a:r>
              <a:rPr lang="zh-CN" altLang="en-US" b="1" dirty="0" smtClean="0"/>
              <a:t>相关问题</a:t>
            </a:r>
            <a:endParaRPr lang="en-US" altLang="zh-CN" b="1" dirty="0" smtClean="0"/>
          </a:p>
          <a:p>
            <a:pPr marL="784225" lvl="1" indent="-342900">
              <a:buFont typeface="Wingdings" panose="05000000000000000000" pitchFamily="2" charset="2"/>
              <a:buChar char="Ø"/>
            </a:pPr>
            <a:r>
              <a:rPr lang="zh-CN" altLang="en-US" sz="2000" b="1" dirty="0" smtClean="0"/>
              <a:t>文档内容</a:t>
            </a:r>
          </a:p>
          <a:p>
            <a:pPr marL="1189038" lvl="2" indent="-342900">
              <a:buFont typeface="Arial" pitchFamily="34" charset="0"/>
              <a:buChar char="•"/>
            </a:pPr>
            <a:r>
              <a:rPr lang="zh-CN" altLang="en-US" sz="1600" b="1" dirty="0" smtClean="0"/>
              <a:t>实验内容完成说明。文档可以介绍一下实验内容以及选做内容完成情况，这样我们可以针对性的做相应的测试。</a:t>
            </a:r>
          </a:p>
        </p:txBody>
      </p:sp>
      <p:sp>
        <p:nvSpPr>
          <p:cNvPr id="6" name="TextBox 5"/>
          <p:cNvSpPr txBox="1"/>
          <p:nvPr/>
        </p:nvSpPr>
        <p:spPr>
          <a:xfrm>
            <a:off x="5220072" y="1412776"/>
            <a:ext cx="2880320" cy="584775"/>
          </a:xfrm>
          <a:prstGeom prst="rect">
            <a:avLst/>
          </a:prstGeom>
          <a:noFill/>
        </p:spPr>
        <p:txBody>
          <a:bodyPr wrap="square" rtlCol="0">
            <a:spAutoFit/>
          </a:bodyPr>
          <a:lstStyle/>
          <a:p>
            <a:r>
              <a:rPr lang="zh-CN" altLang="en-US" sz="1600" dirty="0">
                <a:solidFill>
                  <a:srgbClr val="FF0000"/>
                </a:solidFill>
              </a:rPr>
              <a:t>再一</a:t>
            </a:r>
            <a:r>
              <a:rPr lang="zh-CN" altLang="en-US" sz="1600" dirty="0" smtClean="0">
                <a:solidFill>
                  <a:srgbClr val="FF0000"/>
                </a:solidFill>
              </a:rPr>
              <a:t>次直接参考了大家的文档</a:t>
            </a:r>
            <a:endParaRPr lang="en-US" altLang="zh-CN" sz="1600" dirty="0" smtClean="0">
              <a:solidFill>
                <a:srgbClr val="FF0000"/>
              </a:solidFill>
            </a:endParaRPr>
          </a:p>
          <a:p>
            <a:r>
              <a:rPr lang="en-US" altLang="zh-CN" sz="1600" dirty="0">
                <a:solidFill>
                  <a:srgbClr val="FF0000"/>
                </a:solidFill>
              </a:rPr>
              <a:t> </a:t>
            </a:r>
            <a:r>
              <a:rPr lang="en-US" altLang="zh-CN" sz="1600" dirty="0" smtClean="0">
                <a:solidFill>
                  <a:srgbClr val="FF0000"/>
                </a:solidFill>
              </a:rPr>
              <a:t>             </a:t>
            </a:r>
            <a:r>
              <a:rPr lang="en-US" altLang="zh-CN" sz="1600" dirty="0" smtClean="0"/>
              <a:t>~</a:t>
            </a:r>
            <a:r>
              <a:rPr lang="zh-CN" altLang="en-US" sz="1600" dirty="0"/>
              <a:t>￣▽￣</a:t>
            </a:r>
            <a:r>
              <a:rPr lang="en-US" altLang="zh-CN" sz="1600" dirty="0"/>
              <a:t>~</a:t>
            </a:r>
            <a:endParaRPr lang="zh-CN" altLang="zh-CN" sz="1600" dirty="0">
              <a:solidFill>
                <a:srgbClr val="FF0000"/>
              </a:solidFill>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628" y="3725248"/>
            <a:ext cx="4029075" cy="154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984" y="3725248"/>
            <a:ext cx="4248472" cy="1623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1657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实验三</a:t>
            </a:r>
          </a:p>
        </p:txBody>
      </p:sp>
      <p:sp>
        <p:nvSpPr>
          <p:cNvPr id="3" name="内容占位符 2"/>
          <p:cNvSpPr>
            <a:spLocks noGrp="1"/>
          </p:cNvSpPr>
          <p:nvPr>
            <p:ph idx="1"/>
          </p:nvPr>
        </p:nvSpPr>
        <p:spPr>
          <a:xfrm>
            <a:off x="468313" y="1484313"/>
            <a:ext cx="8142287" cy="4624306"/>
          </a:xfrm>
        </p:spPr>
        <p:txBody>
          <a:bodyPr/>
          <a:lstStyle/>
          <a:p>
            <a:r>
              <a:rPr lang="zh-CN" altLang="en-US" b="1" dirty="0"/>
              <a:t>文档</a:t>
            </a:r>
            <a:r>
              <a:rPr lang="zh-CN" altLang="en-US" b="1" dirty="0" smtClean="0"/>
              <a:t>相关问题</a:t>
            </a:r>
            <a:endParaRPr lang="en-US" altLang="zh-CN" b="1" dirty="0" smtClean="0"/>
          </a:p>
          <a:p>
            <a:pPr marL="784225" lvl="1" indent="-342900">
              <a:buFont typeface="Wingdings" panose="05000000000000000000" pitchFamily="2" charset="2"/>
              <a:buChar char="Ø"/>
            </a:pPr>
            <a:r>
              <a:rPr lang="zh-CN" altLang="en-US" sz="2000" b="1" dirty="0" smtClean="0"/>
              <a:t>文档</a:t>
            </a:r>
            <a:r>
              <a:rPr lang="zh-CN" altLang="en-US" sz="2000" b="1" dirty="0"/>
              <a:t>内容</a:t>
            </a:r>
            <a:endParaRPr lang="en-US" altLang="zh-CN" sz="2000" b="1" dirty="0" smtClean="0"/>
          </a:p>
          <a:p>
            <a:pPr marL="1189038" lvl="2" indent="-342900">
              <a:buFont typeface="Arial" pitchFamily="34" charset="0"/>
              <a:buChar char="•"/>
            </a:pPr>
            <a:r>
              <a:rPr lang="zh-CN" altLang="en-US" sz="1600" b="1" dirty="0" smtClean="0"/>
              <a:t>实验总结与感想，文档部分格式大家自由发挥即可。如果有感想或者问题总结也很好，吾日三省吾身，多想想会对自己有所帮助的。</a:t>
            </a:r>
            <a:endParaRPr lang="en-US" altLang="zh-CN" sz="1600" b="1" dirty="0" smtClean="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5020" y="4004750"/>
            <a:ext cx="4248472" cy="1069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3237228"/>
            <a:ext cx="3995936" cy="244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38145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实验三</a:t>
            </a:r>
          </a:p>
        </p:txBody>
      </p:sp>
      <p:sp>
        <p:nvSpPr>
          <p:cNvPr id="3" name="内容占位符 2"/>
          <p:cNvSpPr>
            <a:spLocks noGrp="1"/>
          </p:cNvSpPr>
          <p:nvPr>
            <p:ph idx="1"/>
          </p:nvPr>
        </p:nvSpPr>
        <p:spPr>
          <a:xfrm>
            <a:off x="468313" y="1484313"/>
            <a:ext cx="8142287" cy="4624306"/>
          </a:xfrm>
        </p:spPr>
        <p:txBody>
          <a:bodyPr/>
          <a:lstStyle/>
          <a:p>
            <a:r>
              <a:rPr lang="zh-CN" altLang="en-US" b="1" dirty="0"/>
              <a:t>文档</a:t>
            </a:r>
            <a:r>
              <a:rPr lang="zh-CN" altLang="en-US" b="1" dirty="0" smtClean="0"/>
              <a:t>相关问题</a:t>
            </a:r>
            <a:endParaRPr lang="en-US" altLang="zh-CN" b="1" dirty="0" smtClean="0"/>
          </a:p>
          <a:p>
            <a:pPr marL="784225" lvl="1" indent="-342900">
              <a:buFont typeface="Wingdings" panose="05000000000000000000" pitchFamily="2" charset="2"/>
              <a:buChar char="Ø"/>
            </a:pPr>
            <a:r>
              <a:rPr lang="zh-CN" altLang="en-US" sz="2000" b="1" dirty="0" smtClean="0"/>
              <a:t>文档</a:t>
            </a:r>
            <a:r>
              <a:rPr lang="zh-CN" altLang="en-US" sz="2000" b="1" dirty="0"/>
              <a:t>内容</a:t>
            </a:r>
            <a:endParaRPr lang="en-US" altLang="zh-CN" sz="2000" b="1" dirty="0" smtClean="0"/>
          </a:p>
          <a:p>
            <a:pPr marL="1189038" lvl="2" indent="-342900">
              <a:buFont typeface="Arial" pitchFamily="34" charset="0"/>
              <a:buChar char="•"/>
            </a:pPr>
            <a:r>
              <a:rPr lang="zh-CN" altLang="en-US" sz="1600" b="1" dirty="0" smtClean="0"/>
              <a:t>实现细节介绍。文档中加入一些细节，也可以帮助我们理解大家的代码以及后续改进提升。</a:t>
            </a:r>
            <a:endParaRPr lang="en-US" altLang="zh-CN" sz="1600" b="1" dirty="0" smtClean="0"/>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300" y="3310632"/>
            <a:ext cx="3019425"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5936" y="3310632"/>
            <a:ext cx="4581525" cy="201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38145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实验三</a:t>
            </a:r>
          </a:p>
        </p:txBody>
      </p:sp>
      <p:sp>
        <p:nvSpPr>
          <p:cNvPr id="3" name="内容占位符 2"/>
          <p:cNvSpPr>
            <a:spLocks noGrp="1"/>
          </p:cNvSpPr>
          <p:nvPr>
            <p:ph idx="1"/>
          </p:nvPr>
        </p:nvSpPr>
        <p:spPr>
          <a:xfrm>
            <a:off x="468313" y="1484313"/>
            <a:ext cx="8142287" cy="4624306"/>
          </a:xfrm>
        </p:spPr>
        <p:txBody>
          <a:bodyPr/>
          <a:lstStyle/>
          <a:p>
            <a:r>
              <a:rPr lang="zh-CN" altLang="en-US" b="1" dirty="0"/>
              <a:t>文档</a:t>
            </a:r>
            <a:r>
              <a:rPr lang="zh-CN" altLang="en-US" b="1" dirty="0" smtClean="0"/>
              <a:t>相关问题</a:t>
            </a:r>
            <a:endParaRPr lang="en-US" altLang="zh-CN" b="1" dirty="0" smtClean="0"/>
          </a:p>
          <a:p>
            <a:pPr marL="784225" lvl="1" indent="-342900">
              <a:buFont typeface="Wingdings" panose="05000000000000000000" pitchFamily="2" charset="2"/>
              <a:buChar char="Ø"/>
            </a:pPr>
            <a:r>
              <a:rPr lang="zh-CN" altLang="en-US" sz="2000" b="1" dirty="0" smtClean="0"/>
              <a:t>文档</a:t>
            </a:r>
            <a:r>
              <a:rPr lang="zh-CN" altLang="en-US" sz="2000" b="1" dirty="0"/>
              <a:t>内容</a:t>
            </a:r>
            <a:endParaRPr lang="en-US" altLang="zh-CN" sz="2000" b="1" dirty="0" smtClean="0"/>
          </a:p>
          <a:p>
            <a:pPr marL="1189038" lvl="2" indent="-342900">
              <a:buFont typeface="Arial" pitchFamily="34" charset="0"/>
              <a:buChar char="•"/>
            </a:pPr>
            <a:r>
              <a:rPr lang="zh-CN" altLang="en-US" sz="1600" b="1" dirty="0" smtClean="0"/>
              <a:t>实现细节介绍。文档中加入一些细节，也可以帮助我们理解大家的代码以及后续改进提升。</a:t>
            </a:r>
            <a:endParaRPr lang="en-US" altLang="zh-CN" sz="1600" b="1" dirty="0" smtClean="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3645024"/>
            <a:ext cx="4497658" cy="1524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2762" y="3330406"/>
            <a:ext cx="3833602" cy="2153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79025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实验三</a:t>
            </a:r>
          </a:p>
        </p:txBody>
      </p:sp>
      <p:sp>
        <p:nvSpPr>
          <p:cNvPr id="3" name="内容占位符 2"/>
          <p:cNvSpPr>
            <a:spLocks noGrp="1"/>
          </p:cNvSpPr>
          <p:nvPr>
            <p:ph idx="1"/>
          </p:nvPr>
        </p:nvSpPr>
        <p:spPr>
          <a:xfrm>
            <a:off x="468313" y="1484313"/>
            <a:ext cx="8142287" cy="4624306"/>
          </a:xfrm>
        </p:spPr>
        <p:txBody>
          <a:bodyPr/>
          <a:lstStyle/>
          <a:p>
            <a:r>
              <a:rPr lang="zh-CN" altLang="en-US" b="1" dirty="0"/>
              <a:t>文档</a:t>
            </a:r>
            <a:r>
              <a:rPr lang="zh-CN" altLang="en-US" b="1" dirty="0" smtClean="0"/>
              <a:t>相关问题</a:t>
            </a:r>
            <a:endParaRPr lang="en-US" altLang="zh-CN" b="1" dirty="0" smtClean="0"/>
          </a:p>
          <a:p>
            <a:pPr marL="784225" lvl="1" indent="-342900">
              <a:buFont typeface="Wingdings" panose="05000000000000000000" pitchFamily="2" charset="2"/>
              <a:buChar char="Ø"/>
            </a:pPr>
            <a:r>
              <a:rPr lang="zh-CN" altLang="en-US" sz="2000" b="1" dirty="0" smtClean="0"/>
              <a:t>文档</a:t>
            </a:r>
            <a:r>
              <a:rPr lang="zh-CN" altLang="en-US" sz="2000" b="1" dirty="0"/>
              <a:t>内容</a:t>
            </a:r>
            <a:endParaRPr lang="en-US" altLang="zh-CN" sz="2000" b="1" dirty="0" smtClean="0"/>
          </a:p>
          <a:p>
            <a:pPr marL="1189038" lvl="2" indent="-342900">
              <a:buFont typeface="Arial" pitchFamily="34" charset="0"/>
              <a:buChar char="•"/>
            </a:pPr>
            <a:r>
              <a:rPr lang="zh-CN" altLang="en-US" sz="1600" b="1" dirty="0" smtClean="0"/>
              <a:t>上次实验回顾：可以添加一些文字说明，这样我们也可以更好更快的了解大家的进展。</a:t>
            </a:r>
            <a:endParaRPr lang="en-US" altLang="zh-CN" sz="1600" b="1" dirty="0" smtClean="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3" y="3068960"/>
            <a:ext cx="4654729" cy="2880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16517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实验三</a:t>
            </a:r>
          </a:p>
        </p:txBody>
      </p:sp>
      <p:sp>
        <p:nvSpPr>
          <p:cNvPr id="3" name="内容占位符 2"/>
          <p:cNvSpPr>
            <a:spLocks noGrp="1"/>
          </p:cNvSpPr>
          <p:nvPr>
            <p:ph idx="1"/>
          </p:nvPr>
        </p:nvSpPr>
        <p:spPr>
          <a:xfrm>
            <a:off x="468313" y="1484313"/>
            <a:ext cx="8142287" cy="4624306"/>
          </a:xfrm>
        </p:spPr>
        <p:txBody>
          <a:bodyPr/>
          <a:lstStyle/>
          <a:p>
            <a:r>
              <a:rPr lang="zh-CN" altLang="en-US" b="1" dirty="0"/>
              <a:t>文档</a:t>
            </a:r>
            <a:r>
              <a:rPr lang="zh-CN" altLang="en-US" b="1" dirty="0" smtClean="0"/>
              <a:t>相关问题</a:t>
            </a:r>
            <a:endParaRPr lang="en-US" altLang="zh-CN" b="1" dirty="0" smtClean="0"/>
          </a:p>
          <a:p>
            <a:pPr marL="784225" lvl="1" indent="-342900">
              <a:buFont typeface="Wingdings" panose="05000000000000000000" pitchFamily="2" charset="2"/>
              <a:buChar char="Ø"/>
            </a:pPr>
            <a:r>
              <a:rPr lang="zh-CN" altLang="en-US" sz="2000" b="1" dirty="0" smtClean="0"/>
              <a:t>文档</a:t>
            </a:r>
            <a:r>
              <a:rPr lang="zh-CN" altLang="en-US" sz="2000" b="1" dirty="0"/>
              <a:t>内容</a:t>
            </a:r>
            <a:endParaRPr lang="en-US" altLang="zh-CN" sz="2000" b="1" dirty="0" smtClean="0"/>
          </a:p>
          <a:p>
            <a:pPr marL="1189038" lvl="2" indent="-342900">
              <a:buFont typeface="Arial" pitchFamily="34" charset="0"/>
              <a:buChar char="•"/>
            </a:pPr>
            <a:r>
              <a:rPr lang="zh-CN" altLang="en-US" sz="1600" b="1" dirty="0" smtClean="0"/>
              <a:t>代码编译以及测试。文档中可以加一些编译说明或者自带的测试说明信息。</a:t>
            </a:r>
            <a:endParaRPr lang="en-US" altLang="zh-CN" sz="1600" b="1" dirty="0" smtClean="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9864" y="3573016"/>
            <a:ext cx="4048125" cy="168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96" y="3308569"/>
            <a:ext cx="4330352" cy="2214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98192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实验三</a:t>
            </a:r>
          </a:p>
        </p:txBody>
      </p:sp>
      <p:sp>
        <p:nvSpPr>
          <p:cNvPr id="3" name="内容占位符 2"/>
          <p:cNvSpPr>
            <a:spLocks noGrp="1"/>
          </p:cNvSpPr>
          <p:nvPr>
            <p:ph idx="1"/>
          </p:nvPr>
        </p:nvSpPr>
        <p:spPr>
          <a:xfrm>
            <a:off x="468313" y="1484313"/>
            <a:ext cx="8142287" cy="4624306"/>
          </a:xfrm>
        </p:spPr>
        <p:txBody>
          <a:bodyPr/>
          <a:lstStyle/>
          <a:p>
            <a:r>
              <a:rPr lang="zh-CN" altLang="en-US" b="1" dirty="0"/>
              <a:t>成绩</a:t>
            </a:r>
            <a:endParaRPr lang="en-US" altLang="zh-CN" b="1" dirty="0" smtClean="0"/>
          </a:p>
          <a:p>
            <a:pPr marL="784225" lvl="1" indent="-342900">
              <a:buFont typeface="Wingdings" panose="05000000000000000000" pitchFamily="2" charset="2"/>
              <a:buChar char="Ø"/>
            </a:pPr>
            <a:r>
              <a:rPr lang="zh-CN" altLang="en-US" sz="2000" b="1" dirty="0" smtClean="0"/>
              <a:t>实验二共收到</a:t>
            </a:r>
            <a:r>
              <a:rPr lang="en-US" altLang="zh-CN" sz="2000" b="1" dirty="0" smtClean="0"/>
              <a:t>45</a:t>
            </a:r>
            <a:r>
              <a:rPr lang="zh-CN" altLang="en-US" sz="2000" b="1" dirty="0" smtClean="0"/>
              <a:t>分大作业，成绩以</a:t>
            </a:r>
            <a:r>
              <a:rPr lang="en-US" altLang="zh-CN" sz="2000" b="1" dirty="0" smtClean="0"/>
              <a:t>ABC</a:t>
            </a:r>
            <a:r>
              <a:rPr lang="zh-CN" altLang="en-US" sz="2000" b="1" dirty="0" smtClean="0"/>
              <a:t>形式给出，期末我们会将其换算为百分制，用于加权计算总成绩。本次我们先统计了</a:t>
            </a:r>
            <a:r>
              <a:rPr lang="en-US" altLang="zh-CN" sz="2000" b="1" dirty="0" smtClean="0"/>
              <a:t>42</a:t>
            </a:r>
            <a:r>
              <a:rPr lang="zh-CN" altLang="en-US" sz="2000" b="1" dirty="0" smtClean="0"/>
              <a:t>位同学的成绩，其他几位同学需要再耐心等待一两天。</a:t>
            </a:r>
            <a:endParaRPr lang="en-US" altLang="zh-CN" sz="2000" b="1" dirty="0" smtClean="0"/>
          </a:p>
          <a:p>
            <a:pPr marL="784225" lvl="1" indent="-342900">
              <a:buFont typeface="Wingdings" panose="05000000000000000000" pitchFamily="2" charset="2"/>
              <a:buChar char="Ø"/>
            </a:pPr>
            <a:r>
              <a:rPr lang="zh-CN" altLang="en-US" sz="2000" b="1" dirty="0" smtClean="0"/>
              <a:t>成绩包括代码和文档两部分。</a:t>
            </a:r>
            <a:r>
              <a:rPr lang="en-US" altLang="zh-CN" sz="2000" b="1" dirty="0" smtClean="0"/>
              <a:t>A+</a:t>
            </a:r>
            <a:r>
              <a:rPr lang="zh-CN" altLang="en-US" sz="2000" b="1" dirty="0" smtClean="0"/>
              <a:t>表示代码测试用例通过较多，且文档内容详实，其它依次类推。</a:t>
            </a:r>
            <a:endParaRPr lang="en-US" altLang="zh-CN" sz="2000" b="1" dirty="0" smtClean="0"/>
          </a:p>
        </p:txBody>
      </p:sp>
      <p:graphicFrame>
        <p:nvGraphicFramePr>
          <p:cNvPr id="4" name="图表 3"/>
          <p:cNvGraphicFramePr/>
          <p:nvPr>
            <p:extLst>
              <p:ext uri="{D42A27DB-BD31-4B8C-83A1-F6EECF244321}">
                <p14:modId xmlns:p14="http://schemas.microsoft.com/office/powerpoint/2010/main" val="1475115815"/>
              </p:ext>
            </p:extLst>
          </p:nvPr>
        </p:nvGraphicFramePr>
        <p:xfrm>
          <a:off x="2627784" y="3717032"/>
          <a:ext cx="4248472" cy="230425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561551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实验三</a:t>
            </a:r>
          </a:p>
        </p:txBody>
      </p:sp>
      <p:sp>
        <p:nvSpPr>
          <p:cNvPr id="3" name="内容占位符 2"/>
          <p:cNvSpPr>
            <a:spLocks noGrp="1"/>
          </p:cNvSpPr>
          <p:nvPr>
            <p:ph idx="1"/>
          </p:nvPr>
        </p:nvSpPr>
        <p:spPr>
          <a:xfrm>
            <a:off x="468313" y="1484313"/>
            <a:ext cx="8142287" cy="4624306"/>
          </a:xfrm>
        </p:spPr>
        <p:txBody>
          <a:bodyPr/>
          <a:lstStyle/>
          <a:p>
            <a:r>
              <a:rPr lang="zh-CN" altLang="en-US" b="1" dirty="0"/>
              <a:t>成绩</a:t>
            </a:r>
            <a:endParaRPr lang="en-US" altLang="zh-CN" b="1" dirty="0" smtClean="0"/>
          </a:p>
          <a:p>
            <a:pPr marL="784225" lvl="1" indent="-342900">
              <a:buFont typeface="Wingdings" panose="05000000000000000000" pitchFamily="2" charset="2"/>
              <a:buChar char="Ø"/>
            </a:pPr>
            <a:r>
              <a:rPr lang="zh-CN" altLang="en-US" sz="2000" b="1" dirty="0" smtClean="0"/>
              <a:t>实验</a:t>
            </a:r>
            <a:r>
              <a:rPr lang="zh-CN" altLang="en-US" sz="2000" b="1" dirty="0"/>
              <a:t>三</a:t>
            </a:r>
            <a:r>
              <a:rPr lang="zh-CN" altLang="en-US" sz="2000" b="1" dirty="0" smtClean="0"/>
              <a:t>共有</a:t>
            </a:r>
            <a:r>
              <a:rPr lang="en-US" altLang="zh-CN" sz="2000" b="1" dirty="0" smtClean="0"/>
              <a:t>43</a:t>
            </a:r>
            <a:r>
              <a:rPr lang="zh-CN" altLang="en-US" sz="2000" b="1" dirty="0" smtClean="0"/>
              <a:t>位</a:t>
            </a:r>
            <a:r>
              <a:rPr lang="zh-CN" altLang="en-US" sz="2000" b="1" dirty="0" smtClean="0"/>
              <a:t>同学提交了大作业，目前</a:t>
            </a:r>
            <a:r>
              <a:rPr lang="zh-CN" altLang="en-US" sz="2000" b="1" dirty="0" smtClean="0"/>
              <a:t>还有</a:t>
            </a:r>
            <a:r>
              <a:rPr lang="en-US" altLang="zh-CN" sz="2000" b="1" dirty="0"/>
              <a:t>1</a:t>
            </a:r>
            <a:r>
              <a:rPr lang="zh-CN" altLang="en-US" sz="2000" b="1" dirty="0" smtClean="0"/>
              <a:t>位</a:t>
            </a:r>
            <a:r>
              <a:rPr lang="zh-CN" altLang="en-US" sz="2000" b="1" dirty="0" smtClean="0"/>
              <a:t>同学作业没有批改完成。成绩以</a:t>
            </a:r>
            <a:r>
              <a:rPr lang="en-US" altLang="zh-CN" sz="2000" b="1" dirty="0" smtClean="0"/>
              <a:t>ABC</a:t>
            </a:r>
            <a:r>
              <a:rPr lang="zh-CN" altLang="en-US" sz="2000" b="1" dirty="0" smtClean="0"/>
              <a:t>形式给出，期末我们会将其换算为百分制，用于加权计算总成绩。</a:t>
            </a:r>
            <a:endParaRPr lang="en-US" altLang="zh-CN" sz="2000" b="1" dirty="0" smtClean="0"/>
          </a:p>
        </p:txBody>
      </p:sp>
      <p:graphicFrame>
        <p:nvGraphicFramePr>
          <p:cNvPr id="5" name="图表 4"/>
          <p:cNvGraphicFramePr/>
          <p:nvPr>
            <p:extLst>
              <p:ext uri="{D42A27DB-BD31-4B8C-83A1-F6EECF244321}">
                <p14:modId xmlns:p14="http://schemas.microsoft.com/office/powerpoint/2010/main" val="3667827574"/>
              </p:ext>
            </p:extLst>
          </p:nvPr>
        </p:nvGraphicFramePr>
        <p:xfrm>
          <a:off x="467544" y="2852936"/>
          <a:ext cx="8280920" cy="345638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46806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项目进度安排</a:t>
            </a:r>
            <a:endParaRPr lang="zh-CN" altLang="en-US" b="1" dirty="0"/>
          </a:p>
        </p:txBody>
      </p:sp>
      <p:sp>
        <p:nvSpPr>
          <p:cNvPr id="3" name="内容占位符 2"/>
          <p:cNvSpPr>
            <a:spLocks noGrp="1"/>
          </p:cNvSpPr>
          <p:nvPr>
            <p:ph idx="1"/>
          </p:nvPr>
        </p:nvSpPr>
        <p:spPr/>
        <p:txBody>
          <a:bodyPr/>
          <a:lstStyle/>
          <a:p>
            <a:r>
              <a:rPr lang="zh-CN" altLang="en-US" b="1" dirty="0" smtClean="0"/>
              <a:t>实验进度</a:t>
            </a:r>
            <a:endParaRPr lang="en-US" altLang="zh-CN" b="1" dirty="0"/>
          </a:p>
          <a:p>
            <a:pPr marL="0" indent="0">
              <a:buNone/>
            </a:pPr>
            <a:r>
              <a:rPr lang="en-US" altLang="zh-CN" sz="1800" b="1" dirty="0"/>
              <a:t>      </a:t>
            </a:r>
          </a:p>
        </p:txBody>
      </p:sp>
      <p:graphicFrame>
        <p:nvGraphicFramePr>
          <p:cNvPr id="4" name="表格 3"/>
          <p:cNvGraphicFramePr>
            <a:graphicFrameLocks noGrp="1"/>
          </p:cNvGraphicFramePr>
          <p:nvPr>
            <p:extLst>
              <p:ext uri="{D42A27DB-BD31-4B8C-83A1-F6EECF244321}">
                <p14:modId xmlns:p14="http://schemas.microsoft.com/office/powerpoint/2010/main" val="1951953102"/>
              </p:ext>
            </p:extLst>
          </p:nvPr>
        </p:nvGraphicFramePr>
        <p:xfrm>
          <a:off x="1098376" y="2276872"/>
          <a:ext cx="6858000" cy="3064381"/>
        </p:xfrm>
        <a:graphic>
          <a:graphicData uri="http://schemas.openxmlformats.org/drawingml/2006/table">
            <a:tbl>
              <a:tblPr>
                <a:tableStyleId>{616DA210-FB5B-4158-B5E0-FEB733F419BA}</a:tableStyleId>
              </a:tblPr>
              <a:tblGrid>
                <a:gridCol w="970695"/>
                <a:gridCol w="970695"/>
                <a:gridCol w="1160099"/>
                <a:gridCol w="655022"/>
                <a:gridCol w="781291"/>
                <a:gridCol w="1160099"/>
                <a:gridCol w="1160099"/>
              </a:tblGrid>
              <a:tr h="321181">
                <a:tc>
                  <a:txBody>
                    <a:bodyPr/>
                    <a:lstStyle/>
                    <a:p>
                      <a:pPr algn="ctr" fontAlgn="b">
                        <a:lnSpc>
                          <a:spcPct val="100000"/>
                        </a:lnSpc>
                      </a:pPr>
                      <a:r>
                        <a:rPr lang="zh-CN" altLang="en-US" sz="1100" u="none" strike="noStrike" dirty="0">
                          <a:effectLst/>
                        </a:rPr>
                        <a:t>实验序号</a:t>
                      </a:r>
                      <a:endParaRPr lang="zh-CN" altLang="en-US" sz="1100" b="0" i="0" u="none" strike="noStrike" dirty="0">
                        <a:solidFill>
                          <a:srgbClr val="000000"/>
                        </a:solidFill>
                        <a:effectLst/>
                        <a:latin typeface="宋体"/>
                      </a:endParaRPr>
                    </a:p>
                  </a:txBody>
                  <a:tcPr marL="9525" marR="9525" marT="9525" marB="0" anchor="ctr"/>
                </a:tc>
                <a:tc>
                  <a:txBody>
                    <a:bodyPr/>
                    <a:lstStyle/>
                    <a:p>
                      <a:pPr algn="ctr" fontAlgn="b">
                        <a:lnSpc>
                          <a:spcPct val="100000"/>
                        </a:lnSpc>
                      </a:pPr>
                      <a:r>
                        <a:rPr lang="zh-CN" altLang="en-US" sz="1100" u="none" strike="noStrike" dirty="0">
                          <a:effectLst/>
                        </a:rPr>
                        <a:t>实验名称</a:t>
                      </a:r>
                      <a:endParaRPr lang="zh-CN" altLang="en-US" sz="1100" b="0" i="0" u="none" strike="noStrike" dirty="0">
                        <a:solidFill>
                          <a:srgbClr val="000000"/>
                        </a:solidFill>
                        <a:effectLst/>
                        <a:latin typeface="宋体"/>
                      </a:endParaRPr>
                    </a:p>
                  </a:txBody>
                  <a:tcPr marL="9525" marR="9525" marT="9525" marB="0" anchor="ctr"/>
                </a:tc>
                <a:tc>
                  <a:txBody>
                    <a:bodyPr/>
                    <a:lstStyle/>
                    <a:p>
                      <a:pPr algn="ctr" fontAlgn="b">
                        <a:lnSpc>
                          <a:spcPct val="100000"/>
                        </a:lnSpc>
                      </a:pPr>
                      <a:r>
                        <a:rPr lang="zh-CN" altLang="en-US" sz="1100" u="none" strike="noStrike" dirty="0">
                          <a:effectLst/>
                        </a:rPr>
                        <a:t>时间</a:t>
                      </a:r>
                      <a:endParaRPr lang="zh-CN" altLang="en-US" sz="1100" b="0" i="0" u="none" strike="noStrike" dirty="0">
                        <a:solidFill>
                          <a:srgbClr val="000000"/>
                        </a:solidFill>
                        <a:effectLst/>
                        <a:latin typeface="宋体"/>
                      </a:endParaRPr>
                    </a:p>
                  </a:txBody>
                  <a:tcPr marL="9525" marR="9525" marT="9525" marB="0" anchor="ctr"/>
                </a:tc>
                <a:tc>
                  <a:txBody>
                    <a:bodyPr/>
                    <a:lstStyle/>
                    <a:p>
                      <a:pPr algn="ctr" fontAlgn="b">
                        <a:lnSpc>
                          <a:spcPct val="100000"/>
                        </a:lnSpc>
                      </a:pPr>
                      <a:r>
                        <a:rPr lang="zh-CN" altLang="en-US" sz="1100" u="none" strike="noStrike" dirty="0">
                          <a:effectLst/>
                        </a:rPr>
                        <a:t>教学周次</a:t>
                      </a:r>
                      <a:endParaRPr lang="zh-CN" altLang="en-US" sz="1100" b="0" i="0" u="none" strike="noStrike" dirty="0">
                        <a:solidFill>
                          <a:srgbClr val="000000"/>
                        </a:solidFill>
                        <a:effectLst/>
                        <a:latin typeface="宋体"/>
                      </a:endParaRPr>
                    </a:p>
                  </a:txBody>
                  <a:tcPr marL="9525" marR="9525" marT="9525" marB="0" anchor="ctr"/>
                </a:tc>
                <a:tc>
                  <a:txBody>
                    <a:bodyPr/>
                    <a:lstStyle/>
                    <a:p>
                      <a:pPr algn="ctr" fontAlgn="b">
                        <a:lnSpc>
                          <a:spcPct val="100000"/>
                        </a:lnSpc>
                      </a:pPr>
                      <a:r>
                        <a:rPr lang="zh-CN" altLang="en-US" sz="1100" u="none" strike="noStrike" dirty="0">
                          <a:effectLst/>
                        </a:rPr>
                        <a:t>实验周期</a:t>
                      </a:r>
                      <a:endParaRPr lang="zh-CN" altLang="en-US" sz="1100" b="0" i="0" u="none" strike="noStrike" dirty="0">
                        <a:solidFill>
                          <a:srgbClr val="000000"/>
                        </a:solidFill>
                        <a:effectLst/>
                        <a:latin typeface="宋体"/>
                      </a:endParaRPr>
                    </a:p>
                  </a:txBody>
                  <a:tcPr marL="9525" marR="9525" marT="9525" marB="0" anchor="ctr"/>
                </a:tc>
                <a:tc>
                  <a:txBody>
                    <a:bodyPr/>
                    <a:lstStyle/>
                    <a:p>
                      <a:pPr algn="ctr" fontAlgn="b">
                        <a:lnSpc>
                          <a:spcPct val="100000"/>
                        </a:lnSpc>
                      </a:pPr>
                      <a:r>
                        <a:rPr lang="zh-CN" altLang="en-US" sz="1100" u="none" strike="noStrike" dirty="0">
                          <a:effectLst/>
                        </a:rPr>
                        <a:t>报告截止时间</a:t>
                      </a:r>
                      <a:endParaRPr lang="zh-CN" altLang="en-US" sz="1100" b="0" i="0" u="none" strike="noStrike" dirty="0">
                        <a:solidFill>
                          <a:srgbClr val="000000"/>
                        </a:solidFill>
                        <a:effectLst/>
                        <a:latin typeface="宋体"/>
                      </a:endParaRPr>
                    </a:p>
                  </a:txBody>
                  <a:tcPr marL="9525" marR="9525" marT="9525" marB="0" anchor="ctr"/>
                </a:tc>
                <a:tc>
                  <a:txBody>
                    <a:bodyPr/>
                    <a:lstStyle/>
                    <a:p>
                      <a:pPr algn="ctr" fontAlgn="b">
                        <a:lnSpc>
                          <a:spcPct val="100000"/>
                        </a:lnSpc>
                      </a:pPr>
                      <a:r>
                        <a:rPr lang="zh-CN" altLang="en-US" sz="1100" b="0" i="0" u="none" strike="noStrike" dirty="0" smtClean="0">
                          <a:solidFill>
                            <a:srgbClr val="000000"/>
                          </a:solidFill>
                          <a:effectLst/>
                          <a:latin typeface="宋体"/>
                        </a:rPr>
                        <a:t>状态</a:t>
                      </a:r>
                      <a:endParaRPr lang="zh-CN" altLang="en-US" sz="1100" b="0" i="0" u="none" strike="noStrike" dirty="0">
                        <a:solidFill>
                          <a:srgbClr val="000000"/>
                        </a:solidFill>
                        <a:effectLst/>
                        <a:latin typeface="宋体"/>
                      </a:endParaRPr>
                    </a:p>
                  </a:txBody>
                  <a:tcPr marL="9525" marR="9525" marT="9525" marB="0" anchor="ctr"/>
                </a:tc>
              </a:tr>
              <a:tr h="685800">
                <a:tc>
                  <a:txBody>
                    <a:bodyPr/>
                    <a:lstStyle/>
                    <a:p>
                      <a:pPr algn="ctr" fontAlgn="ctr"/>
                      <a:r>
                        <a:rPr lang="zh-CN" altLang="en-US" sz="1100" u="none" strike="noStrike" dirty="0">
                          <a:effectLst/>
                        </a:rPr>
                        <a:t>第一次实验</a:t>
                      </a:r>
                      <a:endParaRPr lang="zh-CN" altLang="en-US" sz="1100" b="0" i="0" u="none" strike="noStrike" dirty="0">
                        <a:solidFill>
                          <a:srgbClr val="000000"/>
                        </a:solidFill>
                        <a:effectLst/>
                        <a:latin typeface="宋体"/>
                      </a:endParaRPr>
                    </a:p>
                  </a:txBody>
                  <a:tcPr marL="9525" marR="9525" marT="9525" marB="0" anchor="ctr"/>
                </a:tc>
                <a:tc>
                  <a:txBody>
                    <a:bodyPr/>
                    <a:lstStyle/>
                    <a:p>
                      <a:pPr algn="ctr" fontAlgn="ctr"/>
                      <a:r>
                        <a:rPr lang="zh-CN" altLang="en-US" sz="1100" u="none" strike="noStrike" dirty="0">
                          <a:effectLst/>
                        </a:rPr>
                        <a:t>词法分析与语法分析</a:t>
                      </a:r>
                      <a:endParaRPr lang="zh-CN" altLang="en-US" sz="1100" b="0" i="0" u="none" strike="noStrike" dirty="0">
                        <a:solidFill>
                          <a:srgbClr val="000000"/>
                        </a:solidFill>
                        <a:effectLst/>
                        <a:latin typeface="宋体"/>
                      </a:endParaRPr>
                    </a:p>
                  </a:txBody>
                  <a:tcPr marL="9525" marR="9525" marT="9525" marB="0" anchor="ctr"/>
                </a:tc>
                <a:tc>
                  <a:txBody>
                    <a:bodyPr/>
                    <a:lstStyle/>
                    <a:p>
                      <a:pPr algn="ctr" fontAlgn="ctr"/>
                      <a:r>
                        <a:rPr lang="en-US" altLang="zh-CN" sz="1100" u="none" strike="noStrike" dirty="0">
                          <a:effectLst/>
                        </a:rPr>
                        <a:t>2021</a:t>
                      </a:r>
                      <a:r>
                        <a:rPr lang="zh-CN" altLang="en-US" sz="1100" u="none" strike="noStrike" dirty="0">
                          <a:effectLst/>
                        </a:rPr>
                        <a:t>年</a:t>
                      </a:r>
                      <a:r>
                        <a:rPr lang="en-US" altLang="zh-CN" sz="1100" u="none" strike="noStrike" dirty="0">
                          <a:effectLst/>
                        </a:rPr>
                        <a:t>9</a:t>
                      </a:r>
                      <a:r>
                        <a:rPr lang="zh-CN" altLang="en-US" sz="1100" u="none" strike="noStrike" dirty="0">
                          <a:effectLst/>
                        </a:rPr>
                        <a:t>月</a:t>
                      </a:r>
                      <a:r>
                        <a:rPr lang="en-US" altLang="zh-CN" sz="1100" u="none" strike="noStrike" dirty="0">
                          <a:effectLst/>
                        </a:rPr>
                        <a:t>9</a:t>
                      </a:r>
                      <a:r>
                        <a:rPr lang="zh-CN" altLang="en-US" sz="1100" u="none" strike="noStrike" dirty="0">
                          <a:effectLst/>
                        </a:rPr>
                        <a:t>日</a:t>
                      </a:r>
                      <a:endParaRPr lang="zh-CN" altLang="en-US" sz="1100" b="0" i="0" u="none" strike="noStrike" dirty="0">
                        <a:solidFill>
                          <a:srgbClr val="000000"/>
                        </a:solidFill>
                        <a:effectLst/>
                        <a:latin typeface="宋体"/>
                      </a:endParaRPr>
                    </a:p>
                  </a:txBody>
                  <a:tcPr marL="9525" marR="9525" marT="9525" marB="0" anchor="ctr"/>
                </a:tc>
                <a:tc>
                  <a:txBody>
                    <a:bodyPr/>
                    <a:lstStyle/>
                    <a:p>
                      <a:pPr algn="ctr" fontAlgn="ctr"/>
                      <a:r>
                        <a:rPr lang="zh-CN" altLang="en-US" sz="1100" u="none" strike="noStrike" dirty="0">
                          <a:effectLst/>
                        </a:rPr>
                        <a:t>第二周</a:t>
                      </a:r>
                      <a:endParaRPr lang="zh-CN" altLang="en-US" sz="1100" b="0" i="0" u="none" strike="noStrike" dirty="0">
                        <a:solidFill>
                          <a:srgbClr val="000000"/>
                        </a:solidFill>
                        <a:effectLst/>
                        <a:latin typeface="宋体"/>
                      </a:endParaRPr>
                    </a:p>
                  </a:txBody>
                  <a:tcPr marL="9525" marR="9525" marT="9525" marB="0" anchor="ctr"/>
                </a:tc>
                <a:tc>
                  <a:txBody>
                    <a:bodyPr/>
                    <a:lstStyle/>
                    <a:p>
                      <a:pPr algn="ctr" fontAlgn="ctr"/>
                      <a:r>
                        <a:rPr lang="zh-CN" altLang="en-US" sz="1100" u="none" strike="noStrike" dirty="0">
                          <a:effectLst/>
                        </a:rPr>
                        <a:t>四周</a:t>
                      </a:r>
                      <a:endParaRPr lang="zh-CN" altLang="en-US" sz="1100" b="0" i="0" u="none" strike="noStrike" dirty="0">
                        <a:solidFill>
                          <a:srgbClr val="000000"/>
                        </a:solidFill>
                        <a:effectLst/>
                        <a:latin typeface="宋体"/>
                      </a:endParaRPr>
                    </a:p>
                  </a:txBody>
                  <a:tcPr marL="9525" marR="9525" marT="9525" marB="0" anchor="ctr"/>
                </a:tc>
                <a:tc>
                  <a:txBody>
                    <a:bodyPr/>
                    <a:lstStyle/>
                    <a:p>
                      <a:pPr algn="ctr" fontAlgn="ctr"/>
                      <a:r>
                        <a:rPr lang="en-US" altLang="zh-CN" sz="1100" u="none" strike="noStrike" dirty="0">
                          <a:effectLst/>
                        </a:rPr>
                        <a:t>2021</a:t>
                      </a:r>
                      <a:r>
                        <a:rPr lang="zh-CN" altLang="en-US" sz="1100" u="none" strike="noStrike" dirty="0">
                          <a:effectLst/>
                        </a:rPr>
                        <a:t>年</a:t>
                      </a:r>
                      <a:r>
                        <a:rPr lang="en-US" altLang="zh-CN" sz="1100" u="none" strike="noStrike" dirty="0">
                          <a:effectLst/>
                        </a:rPr>
                        <a:t>10</a:t>
                      </a:r>
                      <a:r>
                        <a:rPr lang="zh-CN" altLang="en-US" sz="1100" u="none" strike="noStrike" dirty="0">
                          <a:effectLst/>
                        </a:rPr>
                        <a:t>月</a:t>
                      </a:r>
                      <a:r>
                        <a:rPr lang="en-US" altLang="zh-CN" sz="1100" u="none" strike="noStrike" dirty="0">
                          <a:effectLst/>
                        </a:rPr>
                        <a:t>8</a:t>
                      </a:r>
                      <a:r>
                        <a:rPr lang="zh-CN" altLang="en-US" sz="1100" u="none" strike="noStrike" dirty="0">
                          <a:effectLst/>
                        </a:rPr>
                        <a:t>日</a:t>
                      </a:r>
                      <a:endParaRPr lang="zh-CN" altLang="en-US" sz="1100" b="0" i="0" u="none" strike="noStrike" dirty="0">
                        <a:solidFill>
                          <a:srgbClr val="FF0000"/>
                        </a:solidFill>
                        <a:effectLst/>
                        <a:latin typeface="宋体"/>
                      </a:endParaRPr>
                    </a:p>
                  </a:txBody>
                  <a:tcPr marL="9525" marR="9525" marT="9525" marB="0" anchor="ctr"/>
                </a:tc>
                <a:tc>
                  <a:txBody>
                    <a:bodyPr/>
                    <a:lstStyle/>
                    <a:p>
                      <a:pPr algn="ctr" fontAlgn="ctr"/>
                      <a:r>
                        <a:rPr lang="zh-CN" altLang="en-US" sz="1100" b="0" i="0" u="none" strike="noStrike" dirty="0" smtClean="0">
                          <a:solidFill>
                            <a:srgbClr val="FF0000"/>
                          </a:solidFill>
                          <a:effectLst/>
                          <a:latin typeface="宋体"/>
                        </a:rPr>
                        <a:t>已完成</a:t>
                      </a:r>
                      <a:endParaRPr lang="zh-CN" altLang="en-US" sz="1100" b="0" i="0" u="none" strike="noStrike" dirty="0">
                        <a:solidFill>
                          <a:srgbClr val="FF0000"/>
                        </a:solidFill>
                        <a:effectLst/>
                        <a:latin typeface="宋体"/>
                      </a:endParaRPr>
                    </a:p>
                  </a:txBody>
                  <a:tcPr marL="9525" marR="9525" marT="9525" marB="0" anchor="ctr"/>
                </a:tc>
              </a:tr>
              <a:tr h="685800">
                <a:tc>
                  <a:txBody>
                    <a:bodyPr/>
                    <a:lstStyle/>
                    <a:p>
                      <a:pPr algn="ctr" fontAlgn="ctr"/>
                      <a:r>
                        <a:rPr lang="zh-CN" altLang="en-US" sz="1100" u="none" strike="noStrike">
                          <a:effectLst/>
                        </a:rPr>
                        <a:t>第二次实验</a:t>
                      </a:r>
                      <a:endParaRPr lang="zh-CN" altLang="en-US" sz="1100" b="0" i="0" u="none" strike="noStrike">
                        <a:solidFill>
                          <a:srgbClr val="000000"/>
                        </a:solidFill>
                        <a:effectLst/>
                        <a:latin typeface="宋体"/>
                      </a:endParaRPr>
                    </a:p>
                  </a:txBody>
                  <a:tcPr marL="9525" marR="9525" marT="9525" marB="0" anchor="ctr"/>
                </a:tc>
                <a:tc>
                  <a:txBody>
                    <a:bodyPr/>
                    <a:lstStyle/>
                    <a:p>
                      <a:pPr algn="ctr" fontAlgn="ctr"/>
                      <a:r>
                        <a:rPr lang="zh-CN" altLang="en-US" sz="1100" u="none" strike="noStrike">
                          <a:effectLst/>
                        </a:rPr>
                        <a:t>语义分析</a:t>
                      </a:r>
                      <a:endParaRPr lang="zh-CN" altLang="en-US" sz="1100" b="0" i="0" u="none" strike="noStrike">
                        <a:solidFill>
                          <a:srgbClr val="000000"/>
                        </a:solidFill>
                        <a:effectLst/>
                        <a:latin typeface="宋体"/>
                      </a:endParaRPr>
                    </a:p>
                  </a:txBody>
                  <a:tcPr marL="9525" marR="9525" marT="9525" marB="0" anchor="ctr"/>
                </a:tc>
                <a:tc>
                  <a:txBody>
                    <a:bodyPr/>
                    <a:lstStyle/>
                    <a:p>
                      <a:pPr algn="ctr" fontAlgn="ctr"/>
                      <a:r>
                        <a:rPr lang="en-US" altLang="zh-CN" sz="1100" u="none" strike="noStrike">
                          <a:effectLst/>
                        </a:rPr>
                        <a:t>2021</a:t>
                      </a:r>
                      <a:r>
                        <a:rPr lang="zh-CN" altLang="en-US" sz="1100" u="none" strike="noStrike">
                          <a:effectLst/>
                        </a:rPr>
                        <a:t>年</a:t>
                      </a:r>
                      <a:r>
                        <a:rPr lang="en-US" altLang="zh-CN" sz="1100" u="none" strike="noStrike">
                          <a:effectLst/>
                        </a:rPr>
                        <a:t>10</a:t>
                      </a:r>
                      <a:r>
                        <a:rPr lang="zh-CN" altLang="en-US" sz="1100" u="none" strike="noStrike">
                          <a:effectLst/>
                        </a:rPr>
                        <a:t>月</a:t>
                      </a:r>
                      <a:r>
                        <a:rPr lang="en-US" altLang="zh-CN" sz="1100" u="none" strike="noStrike">
                          <a:effectLst/>
                        </a:rPr>
                        <a:t>9</a:t>
                      </a:r>
                      <a:r>
                        <a:rPr lang="zh-CN" altLang="en-US" sz="1100" u="none" strike="noStrike">
                          <a:effectLst/>
                        </a:rPr>
                        <a:t>日</a:t>
                      </a:r>
                      <a:endParaRPr lang="zh-CN" altLang="en-US" sz="1100" b="0" i="0" u="none" strike="noStrike">
                        <a:solidFill>
                          <a:srgbClr val="000000"/>
                        </a:solidFill>
                        <a:effectLst/>
                        <a:latin typeface="宋体"/>
                      </a:endParaRPr>
                    </a:p>
                  </a:txBody>
                  <a:tcPr marL="9525" marR="9525" marT="9525" marB="0" anchor="ctr"/>
                </a:tc>
                <a:tc>
                  <a:txBody>
                    <a:bodyPr/>
                    <a:lstStyle/>
                    <a:p>
                      <a:pPr algn="ctr" fontAlgn="ctr"/>
                      <a:r>
                        <a:rPr lang="zh-CN" altLang="en-US" sz="1100" u="none" strike="noStrike" dirty="0">
                          <a:effectLst/>
                        </a:rPr>
                        <a:t>第六周</a:t>
                      </a:r>
                      <a:endParaRPr lang="zh-CN" altLang="en-US" sz="1100" b="0" i="0" u="none" strike="noStrike" dirty="0">
                        <a:solidFill>
                          <a:srgbClr val="000000"/>
                        </a:solidFill>
                        <a:effectLst/>
                        <a:latin typeface="宋体"/>
                      </a:endParaRPr>
                    </a:p>
                  </a:txBody>
                  <a:tcPr marL="9525" marR="9525" marT="9525" marB="0" anchor="ctr"/>
                </a:tc>
                <a:tc>
                  <a:txBody>
                    <a:bodyPr/>
                    <a:lstStyle/>
                    <a:p>
                      <a:pPr algn="ctr" fontAlgn="ctr"/>
                      <a:r>
                        <a:rPr lang="zh-CN" altLang="en-US" sz="1100" u="none" strike="noStrike" dirty="0">
                          <a:effectLst/>
                        </a:rPr>
                        <a:t>四周</a:t>
                      </a:r>
                      <a:endParaRPr lang="zh-CN" altLang="en-US" sz="1100" b="0" i="0" u="none" strike="noStrike" dirty="0">
                        <a:solidFill>
                          <a:srgbClr val="000000"/>
                        </a:solidFill>
                        <a:effectLst/>
                        <a:latin typeface="宋体"/>
                      </a:endParaRPr>
                    </a:p>
                  </a:txBody>
                  <a:tcPr marL="9525" marR="9525" marT="9525" marB="0" anchor="ctr"/>
                </a:tc>
                <a:tc>
                  <a:txBody>
                    <a:bodyPr/>
                    <a:lstStyle/>
                    <a:p>
                      <a:pPr algn="ctr" fontAlgn="ctr"/>
                      <a:r>
                        <a:rPr lang="en-US" altLang="zh-CN" sz="1100" u="none" strike="noStrike" dirty="0">
                          <a:effectLst/>
                        </a:rPr>
                        <a:t>2021</a:t>
                      </a:r>
                      <a:r>
                        <a:rPr lang="zh-CN" altLang="en-US" sz="1100" u="none" strike="noStrike" dirty="0">
                          <a:effectLst/>
                        </a:rPr>
                        <a:t>年</a:t>
                      </a:r>
                      <a:r>
                        <a:rPr lang="en-US" altLang="zh-CN" sz="1100" u="none" strike="noStrike" dirty="0">
                          <a:effectLst/>
                        </a:rPr>
                        <a:t>11</a:t>
                      </a:r>
                      <a:r>
                        <a:rPr lang="zh-CN" altLang="en-US" sz="1100" u="none" strike="noStrike" dirty="0">
                          <a:effectLst/>
                        </a:rPr>
                        <a:t>月</a:t>
                      </a:r>
                      <a:r>
                        <a:rPr lang="en-US" altLang="zh-CN" sz="1100" u="none" strike="noStrike" dirty="0">
                          <a:effectLst/>
                        </a:rPr>
                        <a:t>5</a:t>
                      </a:r>
                      <a:r>
                        <a:rPr lang="zh-CN" altLang="en-US" sz="1100" u="none" strike="noStrike" dirty="0">
                          <a:effectLst/>
                        </a:rPr>
                        <a:t>日</a:t>
                      </a:r>
                      <a:endParaRPr lang="zh-CN" altLang="en-US" sz="1100" b="0" i="0" u="none" strike="noStrike" dirty="0">
                        <a:solidFill>
                          <a:srgbClr val="FF0000"/>
                        </a:solidFill>
                        <a:effectLst/>
                        <a:latin typeface="宋体"/>
                      </a:endParaRPr>
                    </a:p>
                  </a:txBody>
                  <a:tcPr marL="9525" marR="9525" marT="9525" marB="0" anchor="ctr"/>
                </a:tc>
                <a:tc>
                  <a:txBody>
                    <a:bodyPr/>
                    <a:lstStyle/>
                    <a:p>
                      <a:pPr algn="ctr" fontAlgn="ctr"/>
                      <a:r>
                        <a:rPr lang="zh-CN" altLang="en-US" sz="1100" b="0" i="0" u="none" strike="noStrike" dirty="0" smtClean="0">
                          <a:solidFill>
                            <a:srgbClr val="FF0000"/>
                          </a:solidFill>
                          <a:effectLst/>
                          <a:latin typeface="宋体"/>
                        </a:rPr>
                        <a:t>已完成</a:t>
                      </a:r>
                      <a:endParaRPr lang="zh-CN" altLang="en-US" sz="1100" b="0" i="0" u="none" strike="noStrike" dirty="0">
                        <a:solidFill>
                          <a:srgbClr val="FF0000"/>
                        </a:solidFill>
                        <a:effectLst/>
                        <a:latin typeface="宋体"/>
                      </a:endParaRPr>
                    </a:p>
                  </a:txBody>
                  <a:tcPr marL="9525" marR="9525" marT="9525" marB="0" anchor="ctr"/>
                </a:tc>
              </a:tr>
              <a:tr h="685800">
                <a:tc>
                  <a:txBody>
                    <a:bodyPr/>
                    <a:lstStyle/>
                    <a:p>
                      <a:pPr algn="ctr" fontAlgn="ctr"/>
                      <a:r>
                        <a:rPr lang="zh-CN" altLang="en-US" sz="1100" u="none" strike="noStrike">
                          <a:effectLst/>
                        </a:rPr>
                        <a:t>第三次实验</a:t>
                      </a:r>
                      <a:endParaRPr lang="zh-CN" altLang="en-US" sz="1100" b="0" i="0" u="none" strike="noStrike">
                        <a:solidFill>
                          <a:srgbClr val="000000"/>
                        </a:solidFill>
                        <a:effectLst/>
                        <a:latin typeface="宋体"/>
                      </a:endParaRPr>
                    </a:p>
                  </a:txBody>
                  <a:tcPr marL="9525" marR="9525" marT="9525" marB="0" anchor="ctr"/>
                </a:tc>
                <a:tc>
                  <a:txBody>
                    <a:bodyPr/>
                    <a:lstStyle/>
                    <a:p>
                      <a:pPr algn="ctr" fontAlgn="ctr"/>
                      <a:r>
                        <a:rPr lang="zh-CN" altLang="en-US" sz="1100" u="none" strike="noStrike" dirty="0">
                          <a:effectLst/>
                        </a:rPr>
                        <a:t>中间代码生成</a:t>
                      </a:r>
                      <a:endParaRPr lang="zh-CN" altLang="en-US" sz="1100" b="0" i="0" u="none" strike="noStrike" dirty="0">
                        <a:solidFill>
                          <a:srgbClr val="000000"/>
                        </a:solidFill>
                        <a:effectLst/>
                        <a:latin typeface="宋体"/>
                      </a:endParaRPr>
                    </a:p>
                  </a:txBody>
                  <a:tcPr marL="9525" marR="9525" marT="9525" marB="0" anchor="ctr"/>
                </a:tc>
                <a:tc>
                  <a:txBody>
                    <a:bodyPr/>
                    <a:lstStyle/>
                    <a:p>
                      <a:pPr algn="ctr" fontAlgn="ctr"/>
                      <a:r>
                        <a:rPr lang="en-US" altLang="zh-CN" sz="1100" u="none" strike="noStrike" dirty="0">
                          <a:effectLst/>
                        </a:rPr>
                        <a:t>2021</a:t>
                      </a:r>
                      <a:r>
                        <a:rPr lang="zh-CN" altLang="en-US" sz="1100" u="none" strike="noStrike" dirty="0">
                          <a:effectLst/>
                        </a:rPr>
                        <a:t>年</a:t>
                      </a:r>
                      <a:r>
                        <a:rPr lang="en-US" altLang="zh-CN" sz="1100" u="none" strike="noStrike" dirty="0">
                          <a:effectLst/>
                        </a:rPr>
                        <a:t>11</a:t>
                      </a:r>
                      <a:r>
                        <a:rPr lang="zh-CN" altLang="en-US" sz="1100" u="none" strike="noStrike" dirty="0">
                          <a:effectLst/>
                        </a:rPr>
                        <a:t>月</a:t>
                      </a:r>
                      <a:r>
                        <a:rPr lang="en-US" altLang="zh-CN" sz="1100" u="none" strike="noStrike" dirty="0">
                          <a:effectLst/>
                        </a:rPr>
                        <a:t>4</a:t>
                      </a:r>
                      <a:r>
                        <a:rPr lang="zh-CN" altLang="en-US" sz="1100" u="none" strike="noStrike" dirty="0">
                          <a:effectLst/>
                        </a:rPr>
                        <a:t>日</a:t>
                      </a:r>
                      <a:endParaRPr lang="zh-CN" altLang="en-US" sz="1100" b="0" i="0" u="none" strike="noStrike" dirty="0">
                        <a:solidFill>
                          <a:srgbClr val="000000"/>
                        </a:solidFill>
                        <a:effectLst/>
                        <a:latin typeface="宋体"/>
                      </a:endParaRPr>
                    </a:p>
                  </a:txBody>
                  <a:tcPr marL="9525" marR="9525" marT="9525" marB="0" anchor="ctr"/>
                </a:tc>
                <a:tc>
                  <a:txBody>
                    <a:bodyPr/>
                    <a:lstStyle/>
                    <a:p>
                      <a:pPr algn="ctr" fontAlgn="ctr"/>
                      <a:r>
                        <a:rPr lang="zh-CN" altLang="en-US" sz="1100" u="none" strike="noStrike">
                          <a:effectLst/>
                        </a:rPr>
                        <a:t>第十周</a:t>
                      </a:r>
                      <a:endParaRPr lang="zh-CN" altLang="en-US" sz="1100" b="0" i="0" u="none" strike="noStrike">
                        <a:solidFill>
                          <a:srgbClr val="000000"/>
                        </a:solidFill>
                        <a:effectLst/>
                        <a:latin typeface="宋体"/>
                      </a:endParaRPr>
                    </a:p>
                  </a:txBody>
                  <a:tcPr marL="9525" marR="9525" marT="9525" marB="0" anchor="ctr"/>
                </a:tc>
                <a:tc>
                  <a:txBody>
                    <a:bodyPr/>
                    <a:lstStyle/>
                    <a:p>
                      <a:pPr algn="ctr" fontAlgn="ctr"/>
                      <a:r>
                        <a:rPr lang="zh-CN" altLang="en-US" sz="1100" u="none" strike="noStrike" dirty="0">
                          <a:effectLst/>
                        </a:rPr>
                        <a:t>四周</a:t>
                      </a:r>
                      <a:endParaRPr lang="zh-CN" altLang="en-US" sz="1100" b="0" i="0" u="none" strike="noStrike" dirty="0">
                        <a:solidFill>
                          <a:srgbClr val="000000"/>
                        </a:solidFill>
                        <a:effectLst/>
                        <a:latin typeface="宋体"/>
                      </a:endParaRPr>
                    </a:p>
                  </a:txBody>
                  <a:tcPr marL="9525" marR="9525" marT="9525" marB="0" anchor="ctr"/>
                </a:tc>
                <a:tc>
                  <a:txBody>
                    <a:bodyPr/>
                    <a:lstStyle/>
                    <a:p>
                      <a:pPr algn="ctr" fontAlgn="ctr"/>
                      <a:r>
                        <a:rPr lang="en-US" altLang="zh-CN" sz="1100" u="none" strike="noStrike" dirty="0">
                          <a:effectLst/>
                        </a:rPr>
                        <a:t>2021</a:t>
                      </a:r>
                      <a:r>
                        <a:rPr lang="zh-CN" altLang="en-US" sz="1100" u="none" strike="noStrike" dirty="0">
                          <a:effectLst/>
                        </a:rPr>
                        <a:t>年</a:t>
                      </a:r>
                      <a:r>
                        <a:rPr lang="en-US" altLang="zh-CN" sz="1100" u="none" strike="noStrike" dirty="0">
                          <a:effectLst/>
                        </a:rPr>
                        <a:t>12</a:t>
                      </a:r>
                      <a:r>
                        <a:rPr lang="zh-CN" altLang="en-US" sz="1100" u="none" strike="noStrike" dirty="0" smtClean="0">
                          <a:effectLst/>
                        </a:rPr>
                        <a:t>月</a:t>
                      </a:r>
                      <a:r>
                        <a:rPr lang="en-US" altLang="zh-CN" sz="1100" u="none" strike="noStrike" dirty="0" smtClean="0">
                          <a:effectLst/>
                        </a:rPr>
                        <a:t>5</a:t>
                      </a:r>
                      <a:r>
                        <a:rPr lang="zh-CN" altLang="en-US" sz="1100" u="none" strike="noStrike" dirty="0" smtClean="0">
                          <a:effectLst/>
                        </a:rPr>
                        <a:t>日</a:t>
                      </a:r>
                      <a:endParaRPr lang="zh-CN" altLang="en-US" sz="1100" b="0" i="0" u="none" strike="noStrike" dirty="0">
                        <a:solidFill>
                          <a:srgbClr val="FF0000"/>
                        </a:solidFill>
                        <a:effectLst/>
                        <a:latin typeface="宋体"/>
                      </a:endParaRPr>
                    </a:p>
                  </a:txBody>
                  <a:tcPr marL="9525" marR="9525" marT="9525" marB="0" anchor="ctr"/>
                </a:tc>
                <a:tc>
                  <a:txBody>
                    <a:bodyPr/>
                    <a:lstStyle/>
                    <a:p>
                      <a:pPr algn="ctr" fontAlgn="ctr"/>
                      <a:r>
                        <a:rPr lang="zh-CN" altLang="en-US" sz="1100" b="0" i="0" u="none" strike="noStrike" dirty="0" smtClean="0">
                          <a:solidFill>
                            <a:srgbClr val="FF0000"/>
                          </a:solidFill>
                          <a:effectLst/>
                          <a:latin typeface="宋体"/>
                        </a:rPr>
                        <a:t>已完成</a:t>
                      </a:r>
                      <a:endParaRPr lang="zh-CN" altLang="en-US" sz="1100" b="0" i="0" u="none" strike="noStrike" dirty="0">
                        <a:solidFill>
                          <a:srgbClr val="FF0000"/>
                        </a:solidFill>
                        <a:effectLst/>
                        <a:latin typeface="宋体"/>
                      </a:endParaRPr>
                    </a:p>
                  </a:txBody>
                  <a:tcPr marL="9525" marR="9525" marT="9525" marB="0" anchor="ctr"/>
                </a:tc>
              </a:tr>
              <a:tr h="685800">
                <a:tc>
                  <a:txBody>
                    <a:bodyPr/>
                    <a:lstStyle/>
                    <a:p>
                      <a:pPr algn="ctr" fontAlgn="ctr"/>
                      <a:r>
                        <a:rPr lang="zh-CN" altLang="en-US" sz="1100" u="none" strike="noStrike">
                          <a:effectLst/>
                        </a:rPr>
                        <a:t>第四次实验</a:t>
                      </a:r>
                      <a:endParaRPr lang="zh-CN" altLang="en-US" sz="1100" b="0" i="0" u="none" strike="noStrike">
                        <a:solidFill>
                          <a:srgbClr val="000000"/>
                        </a:solidFill>
                        <a:effectLst/>
                        <a:latin typeface="宋体"/>
                      </a:endParaRPr>
                    </a:p>
                  </a:txBody>
                  <a:tcPr marL="9525" marR="9525" marT="9525" marB="0" anchor="ctr"/>
                </a:tc>
                <a:tc>
                  <a:txBody>
                    <a:bodyPr/>
                    <a:lstStyle/>
                    <a:p>
                      <a:pPr algn="ctr" fontAlgn="ctr"/>
                      <a:r>
                        <a:rPr lang="zh-CN" altLang="en-US" sz="1100" u="none" strike="noStrike">
                          <a:effectLst/>
                        </a:rPr>
                        <a:t>目标代码生成</a:t>
                      </a:r>
                      <a:endParaRPr lang="zh-CN" altLang="en-US" sz="1100" b="0" i="0" u="none" strike="noStrike">
                        <a:solidFill>
                          <a:srgbClr val="000000"/>
                        </a:solidFill>
                        <a:effectLst/>
                        <a:latin typeface="宋体"/>
                      </a:endParaRPr>
                    </a:p>
                  </a:txBody>
                  <a:tcPr marL="9525" marR="9525" marT="9525" marB="0" anchor="ctr"/>
                </a:tc>
                <a:tc>
                  <a:txBody>
                    <a:bodyPr/>
                    <a:lstStyle/>
                    <a:p>
                      <a:pPr algn="ctr" fontAlgn="ctr"/>
                      <a:r>
                        <a:rPr lang="en-US" altLang="zh-CN" sz="1100" u="none" strike="noStrike" dirty="0">
                          <a:effectLst/>
                        </a:rPr>
                        <a:t>2021</a:t>
                      </a:r>
                      <a:r>
                        <a:rPr lang="zh-CN" altLang="en-US" sz="1100" u="none" strike="noStrike" dirty="0">
                          <a:effectLst/>
                        </a:rPr>
                        <a:t>年</a:t>
                      </a:r>
                      <a:r>
                        <a:rPr lang="en-US" altLang="zh-CN" sz="1100" u="none" strike="noStrike" dirty="0">
                          <a:effectLst/>
                        </a:rPr>
                        <a:t>12</a:t>
                      </a:r>
                      <a:r>
                        <a:rPr lang="zh-CN" altLang="en-US" sz="1100" u="none" strike="noStrike" dirty="0" smtClean="0">
                          <a:effectLst/>
                        </a:rPr>
                        <a:t>月</a:t>
                      </a:r>
                      <a:r>
                        <a:rPr lang="en-US" altLang="zh-CN" sz="1100" u="none" strike="noStrike" dirty="0" smtClean="0">
                          <a:effectLst/>
                        </a:rPr>
                        <a:t>6</a:t>
                      </a:r>
                      <a:r>
                        <a:rPr lang="zh-CN" altLang="en-US" sz="1100" u="none" strike="noStrike" dirty="0" smtClean="0">
                          <a:effectLst/>
                        </a:rPr>
                        <a:t>日</a:t>
                      </a:r>
                      <a:endParaRPr lang="zh-CN" altLang="en-US" sz="1100" b="0" i="0" u="none" strike="noStrike" dirty="0">
                        <a:solidFill>
                          <a:srgbClr val="000000"/>
                        </a:solidFill>
                        <a:effectLst/>
                        <a:latin typeface="宋体"/>
                      </a:endParaRPr>
                    </a:p>
                  </a:txBody>
                  <a:tcPr marL="9525" marR="9525" marT="9525" marB="0" anchor="ctr"/>
                </a:tc>
                <a:tc>
                  <a:txBody>
                    <a:bodyPr/>
                    <a:lstStyle/>
                    <a:p>
                      <a:pPr algn="ctr" fontAlgn="ctr"/>
                      <a:r>
                        <a:rPr lang="zh-CN" altLang="en-US" sz="1100" u="none" strike="noStrike">
                          <a:effectLst/>
                        </a:rPr>
                        <a:t>第十四周</a:t>
                      </a:r>
                      <a:endParaRPr lang="zh-CN" altLang="en-US" sz="1100" b="0" i="0" u="none" strike="noStrike">
                        <a:solidFill>
                          <a:srgbClr val="000000"/>
                        </a:solidFill>
                        <a:effectLst/>
                        <a:latin typeface="宋体"/>
                      </a:endParaRPr>
                    </a:p>
                  </a:txBody>
                  <a:tcPr marL="9525" marR="9525" marT="9525" marB="0" anchor="ctr"/>
                </a:tc>
                <a:tc>
                  <a:txBody>
                    <a:bodyPr/>
                    <a:lstStyle/>
                    <a:p>
                      <a:pPr algn="ctr" fontAlgn="ctr"/>
                      <a:r>
                        <a:rPr lang="zh-CN" altLang="en-US" sz="1100" u="none" strike="noStrike">
                          <a:effectLst/>
                        </a:rPr>
                        <a:t>三周</a:t>
                      </a:r>
                      <a:endParaRPr lang="zh-CN" altLang="en-US" sz="1100" b="0" i="0" u="none" strike="noStrike">
                        <a:solidFill>
                          <a:srgbClr val="000000"/>
                        </a:solidFill>
                        <a:effectLst/>
                        <a:latin typeface="宋体"/>
                      </a:endParaRPr>
                    </a:p>
                  </a:txBody>
                  <a:tcPr marL="9525" marR="9525" marT="9525" marB="0" anchor="ctr"/>
                </a:tc>
                <a:tc>
                  <a:txBody>
                    <a:bodyPr/>
                    <a:lstStyle/>
                    <a:p>
                      <a:pPr algn="ctr" fontAlgn="ctr"/>
                      <a:r>
                        <a:rPr lang="en-US" altLang="zh-CN" sz="1100" u="none" strike="noStrike" dirty="0">
                          <a:effectLst/>
                        </a:rPr>
                        <a:t>2021</a:t>
                      </a:r>
                      <a:r>
                        <a:rPr lang="zh-CN" altLang="en-US" sz="1100" u="none" strike="noStrike" dirty="0">
                          <a:effectLst/>
                        </a:rPr>
                        <a:t>年</a:t>
                      </a:r>
                      <a:r>
                        <a:rPr lang="en-US" altLang="zh-CN" sz="1100" u="none" strike="noStrike" dirty="0">
                          <a:effectLst/>
                        </a:rPr>
                        <a:t>12</a:t>
                      </a:r>
                      <a:r>
                        <a:rPr lang="zh-CN" altLang="en-US" sz="1100" u="none" strike="noStrike" dirty="0">
                          <a:effectLst/>
                        </a:rPr>
                        <a:t>月</a:t>
                      </a:r>
                      <a:r>
                        <a:rPr lang="en-US" altLang="zh-CN" sz="1100" u="none" strike="noStrike" dirty="0">
                          <a:effectLst/>
                        </a:rPr>
                        <a:t>24</a:t>
                      </a:r>
                      <a:r>
                        <a:rPr lang="zh-CN" altLang="en-US" sz="1100" u="none" strike="noStrike" dirty="0">
                          <a:effectLst/>
                        </a:rPr>
                        <a:t>日</a:t>
                      </a:r>
                      <a:endParaRPr lang="zh-CN" altLang="en-US" sz="1100" b="0" i="0" u="none" strike="noStrike" dirty="0">
                        <a:solidFill>
                          <a:srgbClr val="FF0000"/>
                        </a:solidFill>
                        <a:effectLst/>
                        <a:latin typeface="宋体"/>
                      </a:endParaRPr>
                    </a:p>
                  </a:txBody>
                  <a:tcPr marL="9525" marR="9525" marT="9525" marB="0" anchor="ctr"/>
                </a:tc>
                <a:tc>
                  <a:txBody>
                    <a:bodyPr/>
                    <a:lstStyle/>
                    <a:p>
                      <a:pPr algn="ctr" fontAlgn="ctr"/>
                      <a:r>
                        <a:rPr lang="zh-CN" altLang="en-US" sz="1100" b="0" i="0" u="none" strike="noStrike" dirty="0" smtClean="0">
                          <a:solidFill>
                            <a:srgbClr val="FF0000"/>
                          </a:solidFill>
                          <a:effectLst/>
                          <a:latin typeface="宋体"/>
                        </a:rPr>
                        <a:t>正在进行</a:t>
                      </a:r>
                      <a:endParaRPr lang="zh-CN" altLang="en-US" sz="1100" b="0" i="0" u="none" strike="noStrike" dirty="0">
                        <a:solidFill>
                          <a:srgbClr val="FF0000"/>
                        </a:solidFill>
                        <a:effectLst/>
                        <a:latin typeface="宋体"/>
                      </a:endParaRPr>
                    </a:p>
                  </a:txBody>
                  <a:tcPr marL="9525" marR="9525" marT="9525" marB="0" anchor="ctr"/>
                </a:tc>
              </a:tr>
            </a:tbl>
          </a:graphicData>
        </a:graphic>
      </p:graphicFrame>
      <p:sp>
        <p:nvSpPr>
          <p:cNvPr id="5" name="TextBox 4"/>
          <p:cNvSpPr txBox="1"/>
          <p:nvPr/>
        </p:nvSpPr>
        <p:spPr>
          <a:xfrm>
            <a:off x="1403648" y="5471283"/>
            <a:ext cx="6264696" cy="646331"/>
          </a:xfrm>
          <a:prstGeom prst="rect">
            <a:avLst/>
          </a:prstGeom>
          <a:noFill/>
        </p:spPr>
        <p:txBody>
          <a:bodyPr wrap="square" rtlCol="0">
            <a:spAutoFit/>
          </a:bodyPr>
          <a:lstStyle/>
          <a:p>
            <a:pPr algn="ctr"/>
            <a:r>
              <a:rPr lang="zh-CN" altLang="en-US" dirty="0"/>
              <a:t>临近期末</a:t>
            </a:r>
            <a:r>
              <a:rPr lang="zh-CN" altLang="en-US" dirty="0" smtClean="0"/>
              <a:t>考试，大家交完第四次实验大作业，可以复习功课，准备考试了。</a:t>
            </a:r>
            <a:r>
              <a:rPr lang="zh-CN" altLang="en-US" dirty="0" smtClean="0">
                <a:solidFill>
                  <a:srgbClr val="FF0000"/>
                </a:solidFill>
              </a:rPr>
              <a:t>如果</a:t>
            </a:r>
            <a:r>
              <a:rPr lang="en-US" altLang="zh-CN" dirty="0" smtClean="0">
                <a:solidFill>
                  <a:srgbClr val="FF0000"/>
                </a:solidFill>
              </a:rPr>
              <a:t>24</a:t>
            </a:r>
            <a:r>
              <a:rPr lang="zh-CN" altLang="en-US" dirty="0" smtClean="0">
                <a:solidFill>
                  <a:srgbClr val="FF0000"/>
                </a:solidFill>
              </a:rPr>
              <a:t>号来不及的话，晚两天也可以。</a:t>
            </a:r>
            <a:endParaRPr lang="zh-CN" altLang="en-US" dirty="0">
              <a:solidFill>
                <a:srgbClr val="FF0000"/>
              </a:solidFill>
            </a:endParaRPr>
          </a:p>
        </p:txBody>
      </p:sp>
    </p:spTree>
    <p:extLst>
      <p:ext uri="{BB962C8B-B14F-4D97-AF65-F5344CB8AC3E}">
        <p14:creationId xmlns:p14="http://schemas.microsoft.com/office/powerpoint/2010/main" val="5355777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实验四</a:t>
            </a:r>
            <a:endParaRPr lang="zh-CN" altLang="en-US" b="1" dirty="0"/>
          </a:p>
        </p:txBody>
      </p:sp>
      <p:sp>
        <p:nvSpPr>
          <p:cNvPr id="3" name="内容占位符 2"/>
          <p:cNvSpPr>
            <a:spLocks noGrp="1"/>
          </p:cNvSpPr>
          <p:nvPr>
            <p:ph idx="1"/>
          </p:nvPr>
        </p:nvSpPr>
        <p:spPr/>
        <p:txBody>
          <a:bodyPr/>
          <a:lstStyle/>
          <a:p>
            <a:r>
              <a:rPr lang="zh-CN" altLang="en-US" b="1" dirty="0"/>
              <a:t>目标</a:t>
            </a:r>
            <a:endParaRPr lang="en-US" altLang="zh-CN" b="1" dirty="0" smtClean="0"/>
          </a:p>
          <a:p>
            <a:pPr marL="0" lvl="1" indent="0">
              <a:buClr>
                <a:schemeClr val="accent1"/>
              </a:buClr>
              <a:buSzPct val="70000"/>
              <a:buNone/>
            </a:pPr>
            <a:r>
              <a:rPr lang="zh-CN" altLang="en-US" sz="1800" b="1" dirty="0" smtClean="0">
                <a:cs typeface="+mn-cs"/>
              </a:rPr>
              <a:t>       实验</a:t>
            </a:r>
            <a:r>
              <a:rPr lang="zh-CN" altLang="en-US" sz="1800" b="1" dirty="0">
                <a:cs typeface="+mn-cs"/>
              </a:rPr>
              <a:t>四</a:t>
            </a:r>
            <a:r>
              <a:rPr lang="zh-CN" altLang="en-US" sz="1800" b="1" dirty="0" smtClean="0">
                <a:cs typeface="+mn-cs"/>
              </a:rPr>
              <a:t>内容</a:t>
            </a:r>
            <a:r>
              <a:rPr lang="zh-CN" altLang="en-US" sz="1800" b="1" dirty="0">
                <a:cs typeface="+mn-cs"/>
              </a:rPr>
              <a:t>是其任务是在词法分析、语法分析、语义分析和中间</a:t>
            </a:r>
          </a:p>
          <a:p>
            <a:pPr marL="0" lvl="1" indent="0">
              <a:buClr>
                <a:schemeClr val="accent1"/>
              </a:buClr>
              <a:buSzPct val="70000"/>
              <a:buNone/>
            </a:pPr>
            <a:r>
              <a:rPr lang="zh-CN" altLang="en-US" sz="1800" b="1" dirty="0">
                <a:cs typeface="+mn-cs"/>
              </a:rPr>
              <a:t>代码生成程序的基础上，将</a:t>
            </a:r>
            <a:r>
              <a:rPr lang="en-US" altLang="zh-CN" sz="1800" b="1" dirty="0">
                <a:cs typeface="+mn-cs"/>
              </a:rPr>
              <a:t>C−−</a:t>
            </a:r>
            <a:r>
              <a:rPr lang="zh-CN" altLang="en-US" sz="1800" b="1" dirty="0">
                <a:cs typeface="+mn-cs"/>
              </a:rPr>
              <a:t>源代码翻译为</a:t>
            </a:r>
            <a:r>
              <a:rPr lang="en-US" altLang="zh-CN" sz="1800" b="1" dirty="0">
                <a:cs typeface="+mn-cs"/>
              </a:rPr>
              <a:t>MIPS32</a:t>
            </a:r>
            <a:r>
              <a:rPr lang="zh-CN" altLang="en-US" sz="1800" b="1" dirty="0">
                <a:cs typeface="+mn-cs"/>
              </a:rPr>
              <a:t>指令序列（可以包含伪指令），并</a:t>
            </a:r>
            <a:r>
              <a:rPr lang="zh-CN" altLang="en-US" sz="1800" b="1" dirty="0" smtClean="0">
                <a:cs typeface="+mn-cs"/>
              </a:rPr>
              <a:t>在</a:t>
            </a:r>
            <a:r>
              <a:rPr lang="en-US" altLang="zh-CN" sz="1800" b="1" dirty="0" smtClean="0">
                <a:cs typeface="+mn-cs"/>
              </a:rPr>
              <a:t>SPIM </a:t>
            </a:r>
            <a:r>
              <a:rPr lang="en-US" altLang="zh-CN" sz="1800" b="1" dirty="0">
                <a:cs typeface="+mn-cs"/>
              </a:rPr>
              <a:t>Simulator</a:t>
            </a:r>
            <a:r>
              <a:rPr lang="zh-CN" altLang="en-US" sz="1800" b="1" dirty="0">
                <a:cs typeface="+mn-cs"/>
              </a:rPr>
              <a:t>上运行</a:t>
            </a:r>
            <a:r>
              <a:rPr lang="zh-CN" altLang="en-US" sz="1800" b="1" dirty="0" smtClean="0">
                <a:cs typeface="+mn-cs"/>
              </a:rPr>
              <a:t>。</a:t>
            </a:r>
            <a:endParaRPr lang="en-US" altLang="zh-CN" sz="1800" b="1" dirty="0" smtClean="0">
              <a:cs typeface="+mn-cs"/>
            </a:endParaRPr>
          </a:p>
          <a:p>
            <a:pPr marL="0" lvl="1" indent="0">
              <a:buClr>
                <a:schemeClr val="accent1"/>
              </a:buClr>
              <a:buSzPct val="70000"/>
              <a:buNone/>
            </a:pPr>
            <a:r>
              <a:rPr lang="zh-CN" altLang="en-US" sz="1800" b="1" dirty="0">
                <a:cs typeface="+mn-cs"/>
              </a:rPr>
              <a:t>你需要做的就是将实验三中得到的中间代码经过与具体体系结构相关的指令选择、</a:t>
            </a:r>
            <a:r>
              <a:rPr lang="zh-CN" altLang="en-US" sz="1800" b="1" dirty="0" smtClean="0">
                <a:cs typeface="+mn-cs"/>
              </a:rPr>
              <a:t>寄存器选择</a:t>
            </a:r>
            <a:r>
              <a:rPr lang="zh-CN" altLang="en-US" sz="1800" b="1" dirty="0">
                <a:cs typeface="+mn-cs"/>
              </a:rPr>
              <a:t>以及栈管理之后，转换为</a:t>
            </a:r>
            <a:r>
              <a:rPr lang="en-US" altLang="zh-CN" sz="1800" b="1" dirty="0">
                <a:cs typeface="+mn-cs"/>
              </a:rPr>
              <a:t>MIPS32</a:t>
            </a:r>
            <a:r>
              <a:rPr lang="zh-CN" altLang="en-US" sz="1800" b="1" dirty="0">
                <a:cs typeface="+mn-cs"/>
              </a:rPr>
              <a:t>汇编代码。我们要求你的程序能输出正确的汇编代码</a:t>
            </a:r>
            <a:r>
              <a:rPr lang="zh-CN" altLang="en-US" sz="1800" b="1" dirty="0" smtClean="0">
                <a:cs typeface="+mn-cs"/>
              </a:rPr>
              <a:t>。“正确”</a:t>
            </a:r>
            <a:r>
              <a:rPr lang="zh-CN" altLang="en-US" sz="1800" b="1" dirty="0">
                <a:cs typeface="+mn-cs"/>
              </a:rPr>
              <a:t>是指该汇编代码在</a:t>
            </a:r>
            <a:r>
              <a:rPr lang="en-US" altLang="zh-CN" sz="1800" b="1" dirty="0">
                <a:cs typeface="+mn-cs"/>
              </a:rPr>
              <a:t>SPIM Simulator</a:t>
            </a:r>
            <a:r>
              <a:rPr lang="zh-CN" altLang="en-US" sz="1800" b="1" dirty="0">
                <a:cs typeface="+mn-cs"/>
              </a:rPr>
              <a:t>（命令行或</a:t>
            </a:r>
            <a:r>
              <a:rPr lang="en-US" altLang="zh-CN" sz="1800" b="1" dirty="0" err="1">
                <a:cs typeface="+mn-cs"/>
              </a:rPr>
              <a:t>Qt</a:t>
            </a:r>
            <a:r>
              <a:rPr lang="zh-CN" altLang="en-US" sz="1800" b="1" dirty="0">
                <a:cs typeface="+mn-cs"/>
              </a:rPr>
              <a:t>版本均可）上运行结果正确。</a:t>
            </a:r>
            <a:endParaRPr lang="en-US" altLang="zh-CN" sz="1800" b="1" dirty="0">
              <a:cs typeface="+mn-cs"/>
            </a:endParaRPr>
          </a:p>
        </p:txBody>
      </p:sp>
    </p:spTree>
    <p:extLst>
      <p:ext uri="{BB962C8B-B14F-4D97-AF65-F5344CB8AC3E}">
        <p14:creationId xmlns:p14="http://schemas.microsoft.com/office/powerpoint/2010/main" val="37980279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实验四</a:t>
            </a:r>
          </a:p>
        </p:txBody>
      </p:sp>
      <p:sp>
        <p:nvSpPr>
          <p:cNvPr id="3" name="内容占位符 2"/>
          <p:cNvSpPr>
            <a:spLocks noGrp="1"/>
          </p:cNvSpPr>
          <p:nvPr>
            <p:ph idx="1"/>
          </p:nvPr>
        </p:nvSpPr>
        <p:spPr/>
        <p:txBody>
          <a:bodyPr/>
          <a:lstStyle/>
          <a:p>
            <a:r>
              <a:rPr lang="en-US" altLang="zh-CN" b="1" dirty="0" smtClean="0"/>
              <a:t>C</a:t>
            </a:r>
            <a:r>
              <a:rPr lang="zh-CN" altLang="en-US" b="1" dirty="0" smtClean="0"/>
              <a:t>语言汇编代码</a:t>
            </a:r>
            <a:endParaRPr lang="en-US" altLang="zh-CN" b="1" dirty="0" smtClean="0"/>
          </a:p>
          <a:p>
            <a:pPr marL="0" lvl="1" indent="0">
              <a:buClr>
                <a:schemeClr val="accent1"/>
              </a:buClr>
              <a:buSzPct val="70000"/>
              <a:buNone/>
            </a:pPr>
            <a:r>
              <a:rPr lang="zh-CN" altLang="en-US" sz="1800" b="1" dirty="0" smtClean="0">
                <a:cs typeface="+mn-cs"/>
              </a:rPr>
              <a:t>       </a:t>
            </a:r>
            <a:endParaRPr lang="en-US" altLang="zh-CN" sz="1800" b="1" dirty="0">
              <a:cs typeface="+mn-cs"/>
            </a:endParaRPr>
          </a:p>
        </p:txBody>
      </p:sp>
      <p:sp>
        <p:nvSpPr>
          <p:cNvPr id="8" name="TextBox 7"/>
          <p:cNvSpPr txBox="1"/>
          <p:nvPr/>
        </p:nvSpPr>
        <p:spPr>
          <a:xfrm>
            <a:off x="624898" y="5815317"/>
            <a:ext cx="4163126" cy="307777"/>
          </a:xfrm>
          <a:prstGeom prst="rect">
            <a:avLst/>
          </a:prstGeom>
          <a:noFill/>
        </p:spPr>
        <p:txBody>
          <a:bodyPr wrap="square" rtlCol="0">
            <a:spAutoFit/>
          </a:bodyPr>
          <a:lstStyle/>
          <a:p>
            <a:r>
              <a:rPr lang="en-US" altLang="zh-CN" sz="1400" dirty="0" err="1" smtClean="0">
                <a:solidFill>
                  <a:srgbClr val="FF0000"/>
                </a:solidFill>
              </a:rPr>
              <a:t>gcc</a:t>
            </a:r>
            <a:endParaRPr lang="zh-CN" altLang="en-US" sz="1400" dirty="0">
              <a:solidFill>
                <a:srgbClr val="FF0000"/>
              </a:solidFill>
            </a:endParaRPr>
          </a:p>
        </p:txBody>
      </p:sp>
      <p:graphicFrame>
        <p:nvGraphicFramePr>
          <p:cNvPr id="9" name="表格 8"/>
          <p:cNvGraphicFramePr>
            <a:graphicFrameLocks noGrp="1"/>
          </p:cNvGraphicFramePr>
          <p:nvPr>
            <p:extLst>
              <p:ext uri="{D42A27DB-BD31-4B8C-83A1-F6EECF244321}">
                <p14:modId xmlns:p14="http://schemas.microsoft.com/office/powerpoint/2010/main" val="1674912972"/>
              </p:ext>
            </p:extLst>
          </p:nvPr>
        </p:nvGraphicFramePr>
        <p:xfrm>
          <a:off x="395536" y="2996952"/>
          <a:ext cx="3993948" cy="1828800"/>
        </p:xfrm>
        <a:graphic>
          <a:graphicData uri="http://schemas.openxmlformats.org/drawingml/2006/table">
            <a:tbl>
              <a:tblPr firstRow="1" firstCol="1" bandRow="1">
                <a:tableStyleId>{69CF1AB2-1976-4502-BF36-3FF5EA218861}</a:tableStyleId>
              </a:tblPr>
              <a:tblGrid>
                <a:gridCol w="432048"/>
                <a:gridCol w="1689692"/>
                <a:gridCol w="1872208"/>
              </a:tblGrid>
              <a:tr h="80392">
                <a:tc>
                  <a:txBody>
                    <a:bodyPr/>
                    <a:lstStyle/>
                    <a:p>
                      <a:pPr algn="just">
                        <a:spcAft>
                          <a:spcPts val="0"/>
                        </a:spcAft>
                      </a:pPr>
                      <a:endParaRPr lang="zh-CN" sz="1000" kern="100" dirty="0">
                        <a:effectLst/>
                        <a:latin typeface="Calibri"/>
                        <a:ea typeface="宋体"/>
                        <a:cs typeface="Times New Roman"/>
                      </a:endParaRPr>
                    </a:p>
                  </a:txBody>
                  <a:tcPr marL="64915" marR="64915" marT="0" marB="0"/>
                </a:tc>
                <a:tc>
                  <a:txBody>
                    <a:bodyPr/>
                    <a:lstStyle/>
                    <a:p>
                      <a:pPr algn="just">
                        <a:spcAft>
                          <a:spcPts val="0"/>
                        </a:spcAft>
                      </a:pPr>
                      <a:r>
                        <a:rPr lang="en-US" altLang="zh-CN" sz="1000" kern="100" dirty="0" err="1" smtClean="0">
                          <a:effectLst/>
                          <a:latin typeface="+mn-lt"/>
                          <a:ea typeface="+mn-ea"/>
                          <a:cs typeface="+mn-cs"/>
                        </a:rPr>
                        <a:t>main.c</a:t>
                      </a:r>
                      <a:endParaRPr lang="zh-CN" sz="1000" kern="100" dirty="0">
                        <a:effectLst/>
                        <a:latin typeface="Calibri"/>
                        <a:ea typeface="宋体"/>
                        <a:cs typeface="Times New Roman"/>
                      </a:endParaRPr>
                    </a:p>
                  </a:txBody>
                  <a:tcPr marL="64915" marR="64915"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zh-CN" sz="1000" kern="100" dirty="0" err="1" smtClean="0">
                          <a:effectLst/>
                        </a:rPr>
                        <a:t>swap.c</a:t>
                      </a:r>
                      <a:endParaRPr lang="zh-CN" sz="1000" kern="100" dirty="0">
                        <a:effectLst/>
                        <a:latin typeface="Calibri"/>
                        <a:ea typeface="宋体"/>
                        <a:cs typeface="Times New Roman"/>
                      </a:endParaRPr>
                    </a:p>
                  </a:txBody>
                  <a:tcPr marL="64915" marR="64915" marT="0" marB="0"/>
                </a:tc>
              </a:tr>
              <a:tr h="1431776">
                <a:tc>
                  <a:txBody>
                    <a:bodyPr/>
                    <a:lstStyle/>
                    <a:p>
                      <a:pPr marL="0" indent="133350" algn="just" defTabSz="914400" rtl="0" eaLnBrk="1" latinLnBrk="0" hangingPunct="1">
                        <a:spcAft>
                          <a:spcPts val="0"/>
                        </a:spcAft>
                      </a:pPr>
                      <a:r>
                        <a:rPr lang="en-US" altLang="zh-CN" sz="1000" kern="100" dirty="0" smtClean="0">
                          <a:solidFill>
                            <a:schemeClr val="dk1"/>
                          </a:solidFill>
                          <a:effectLst/>
                          <a:latin typeface="+mn-lt"/>
                          <a:ea typeface="+mn-ea"/>
                          <a:cs typeface="+mn-cs"/>
                        </a:rPr>
                        <a:t>1</a:t>
                      </a:r>
                    </a:p>
                    <a:p>
                      <a:pPr marL="0" indent="133350" algn="just" defTabSz="914400" rtl="0" eaLnBrk="1" latinLnBrk="0" hangingPunct="1">
                        <a:spcAft>
                          <a:spcPts val="0"/>
                        </a:spcAft>
                      </a:pPr>
                      <a:r>
                        <a:rPr lang="en-US" altLang="zh-CN" sz="1000" kern="100" dirty="0" smtClean="0">
                          <a:solidFill>
                            <a:schemeClr val="dk1"/>
                          </a:solidFill>
                          <a:effectLst/>
                          <a:latin typeface="+mn-lt"/>
                          <a:ea typeface="+mn-ea"/>
                          <a:cs typeface="+mn-cs"/>
                        </a:rPr>
                        <a:t>2</a:t>
                      </a:r>
                    </a:p>
                    <a:p>
                      <a:pPr marL="0" indent="133350" algn="just" defTabSz="914400" rtl="0" eaLnBrk="1" latinLnBrk="0" hangingPunct="1">
                        <a:spcAft>
                          <a:spcPts val="0"/>
                        </a:spcAft>
                      </a:pPr>
                      <a:r>
                        <a:rPr lang="en-US" altLang="zh-CN" sz="1000" kern="100" dirty="0" smtClean="0">
                          <a:solidFill>
                            <a:schemeClr val="dk1"/>
                          </a:solidFill>
                          <a:effectLst/>
                          <a:latin typeface="+mn-lt"/>
                          <a:ea typeface="+mn-ea"/>
                          <a:cs typeface="+mn-cs"/>
                        </a:rPr>
                        <a:t>3</a:t>
                      </a:r>
                    </a:p>
                    <a:p>
                      <a:pPr marL="0" indent="133350" algn="just" defTabSz="914400" rtl="0" eaLnBrk="1" latinLnBrk="0" hangingPunct="1">
                        <a:spcAft>
                          <a:spcPts val="0"/>
                        </a:spcAft>
                      </a:pPr>
                      <a:r>
                        <a:rPr lang="en-US" altLang="zh-CN" sz="1000" kern="100" dirty="0" smtClean="0">
                          <a:solidFill>
                            <a:schemeClr val="dk1"/>
                          </a:solidFill>
                          <a:effectLst/>
                          <a:latin typeface="+mn-lt"/>
                          <a:ea typeface="+mn-ea"/>
                          <a:cs typeface="+mn-cs"/>
                        </a:rPr>
                        <a:t>4</a:t>
                      </a:r>
                    </a:p>
                    <a:p>
                      <a:pPr marL="0" indent="133350" algn="just" defTabSz="914400" rtl="0" eaLnBrk="1" latinLnBrk="0" hangingPunct="1">
                        <a:spcAft>
                          <a:spcPts val="0"/>
                        </a:spcAft>
                      </a:pPr>
                      <a:r>
                        <a:rPr lang="en-US" altLang="zh-CN" sz="1000" kern="100" dirty="0" smtClean="0">
                          <a:solidFill>
                            <a:schemeClr val="dk1"/>
                          </a:solidFill>
                          <a:effectLst/>
                          <a:latin typeface="+mn-lt"/>
                          <a:ea typeface="+mn-ea"/>
                          <a:cs typeface="+mn-cs"/>
                        </a:rPr>
                        <a:t>5</a:t>
                      </a:r>
                    </a:p>
                    <a:p>
                      <a:pPr marL="0" indent="133350" algn="just" defTabSz="914400" rtl="0" eaLnBrk="1" latinLnBrk="0" hangingPunct="1">
                        <a:spcAft>
                          <a:spcPts val="0"/>
                        </a:spcAft>
                      </a:pPr>
                      <a:r>
                        <a:rPr lang="en-US" altLang="zh-CN" sz="1000" kern="100" dirty="0" smtClean="0">
                          <a:solidFill>
                            <a:schemeClr val="dk1"/>
                          </a:solidFill>
                          <a:effectLst/>
                          <a:latin typeface="+mn-lt"/>
                          <a:ea typeface="+mn-ea"/>
                          <a:cs typeface="+mn-cs"/>
                        </a:rPr>
                        <a:t>6</a:t>
                      </a:r>
                    </a:p>
                    <a:p>
                      <a:pPr marL="0" indent="133350" algn="just" defTabSz="914400" rtl="0" eaLnBrk="1" latinLnBrk="0" hangingPunct="1">
                        <a:spcAft>
                          <a:spcPts val="0"/>
                        </a:spcAft>
                      </a:pPr>
                      <a:r>
                        <a:rPr lang="en-US" altLang="zh-CN" sz="1000" kern="100" dirty="0" smtClean="0">
                          <a:solidFill>
                            <a:schemeClr val="dk1"/>
                          </a:solidFill>
                          <a:effectLst/>
                          <a:latin typeface="+mn-lt"/>
                          <a:ea typeface="+mn-ea"/>
                          <a:cs typeface="+mn-cs"/>
                        </a:rPr>
                        <a:t>7</a:t>
                      </a:r>
                    </a:p>
                    <a:p>
                      <a:pPr marL="0" indent="133350" algn="just" defTabSz="914400" rtl="0" eaLnBrk="1" latinLnBrk="0" hangingPunct="1">
                        <a:spcAft>
                          <a:spcPts val="0"/>
                        </a:spcAft>
                      </a:pPr>
                      <a:r>
                        <a:rPr lang="en-US" altLang="zh-CN" sz="1000" kern="100" dirty="0" smtClean="0">
                          <a:solidFill>
                            <a:schemeClr val="dk1"/>
                          </a:solidFill>
                          <a:effectLst/>
                          <a:latin typeface="+mn-lt"/>
                          <a:ea typeface="+mn-ea"/>
                          <a:cs typeface="+mn-cs"/>
                        </a:rPr>
                        <a:t>8</a:t>
                      </a:r>
                    </a:p>
                    <a:p>
                      <a:pPr marL="0" indent="133350" algn="just" defTabSz="914400" rtl="0" eaLnBrk="1" latinLnBrk="0" hangingPunct="1">
                        <a:spcAft>
                          <a:spcPts val="0"/>
                        </a:spcAft>
                      </a:pPr>
                      <a:r>
                        <a:rPr lang="en-US" altLang="zh-CN" sz="1000" kern="100" dirty="0" smtClean="0">
                          <a:solidFill>
                            <a:schemeClr val="dk1"/>
                          </a:solidFill>
                          <a:effectLst/>
                          <a:latin typeface="+mn-lt"/>
                          <a:ea typeface="+mn-ea"/>
                          <a:cs typeface="+mn-cs"/>
                        </a:rPr>
                        <a:t>9</a:t>
                      </a:r>
                    </a:p>
                    <a:p>
                      <a:pPr marL="0" indent="133350" algn="just" defTabSz="914400" rtl="0" eaLnBrk="1" latinLnBrk="0" hangingPunct="1">
                        <a:spcAft>
                          <a:spcPts val="0"/>
                        </a:spcAft>
                      </a:pPr>
                      <a:r>
                        <a:rPr lang="en-US" altLang="zh-CN" sz="1000" kern="100" dirty="0" smtClean="0">
                          <a:solidFill>
                            <a:schemeClr val="dk1"/>
                          </a:solidFill>
                          <a:effectLst/>
                          <a:latin typeface="+mn-lt"/>
                          <a:ea typeface="+mn-ea"/>
                          <a:cs typeface="+mn-cs"/>
                        </a:rPr>
                        <a:t>10</a:t>
                      </a:r>
                    </a:p>
                    <a:p>
                      <a:pPr marL="0" indent="133350" algn="just" defTabSz="914400" rtl="0" eaLnBrk="1" latinLnBrk="0" hangingPunct="1">
                        <a:spcAft>
                          <a:spcPts val="0"/>
                        </a:spcAft>
                      </a:pPr>
                      <a:r>
                        <a:rPr lang="en-US" altLang="zh-CN" sz="1000" kern="100" dirty="0" smtClean="0">
                          <a:solidFill>
                            <a:schemeClr val="dk1"/>
                          </a:solidFill>
                          <a:effectLst/>
                          <a:latin typeface="+mn-lt"/>
                          <a:ea typeface="+mn-ea"/>
                          <a:cs typeface="+mn-cs"/>
                        </a:rPr>
                        <a:t>11</a:t>
                      </a:r>
                    </a:p>
                  </a:txBody>
                  <a:tcPr marL="64915" marR="64915" marT="0" marB="0"/>
                </a:tc>
                <a:tc>
                  <a:txBody>
                    <a:bodyPr/>
                    <a:lstStyle/>
                    <a:p>
                      <a:pPr indent="133350" algn="just">
                        <a:spcAft>
                          <a:spcPts val="0"/>
                        </a:spcAft>
                      </a:pPr>
                      <a:r>
                        <a:rPr lang="en-US" altLang="zh-CN" sz="1000" b="0" kern="100" dirty="0" smtClean="0">
                          <a:effectLst/>
                        </a:rPr>
                        <a:t>void swap();</a:t>
                      </a:r>
                    </a:p>
                    <a:p>
                      <a:pPr indent="133350" algn="just">
                        <a:spcAft>
                          <a:spcPts val="0"/>
                        </a:spcAft>
                      </a:pPr>
                      <a:endParaRPr lang="en-US" altLang="zh-CN" sz="1000" b="0" kern="100" dirty="0" smtClean="0">
                        <a:effectLst/>
                      </a:endParaRPr>
                    </a:p>
                    <a:p>
                      <a:pPr indent="133350" algn="just">
                        <a:spcAft>
                          <a:spcPts val="0"/>
                        </a:spcAft>
                      </a:pPr>
                      <a:r>
                        <a:rPr lang="en-US" altLang="zh-CN" sz="1000" b="0" kern="100" dirty="0" err="1" smtClean="0">
                          <a:effectLst/>
                        </a:rPr>
                        <a:t>int</a:t>
                      </a:r>
                      <a:r>
                        <a:rPr lang="en-US" altLang="zh-CN" sz="1000" b="0" kern="100" dirty="0" smtClean="0">
                          <a:effectLst/>
                        </a:rPr>
                        <a:t> </a:t>
                      </a:r>
                      <a:r>
                        <a:rPr lang="en-US" altLang="zh-CN" sz="1000" b="0" kern="100" dirty="0" err="1" smtClean="0">
                          <a:effectLst/>
                        </a:rPr>
                        <a:t>buf</a:t>
                      </a:r>
                      <a:r>
                        <a:rPr lang="en-US" altLang="zh-CN" sz="1000" b="0" kern="100" dirty="0" smtClean="0">
                          <a:effectLst/>
                        </a:rPr>
                        <a:t>[2]={1, 2};</a:t>
                      </a:r>
                    </a:p>
                    <a:p>
                      <a:pPr indent="133350" algn="just">
                        <a:spcAft>
                          <a:spcPts val="0"/>
                        </a:spcAft>
                      </a:pPr>
                      <a:endParaRPr lang="en-US" altLang="zh-CN" sz="1000" b="0" kern="100" dirty="0" smtClean="0">
                        <a:effectLst/>
                      </a:endParaRPr>
                    </a:p>
                    <a:p>
                      <a:pPr indent="133350" algn="just">
                        <a:spcAft>
                          <a:spcPts val="0"/>
                        </a:spcAft>
                      </a:pPr>
                      <a:r>
                        <a:rPr lang="en-US" altLang="zh-CN" sz="1000" b="0" kern="100" dirty="0" err="1" smtClean="0">
                          <a:effectLst/>
                        </a:rPr>
                        <a:t>int</a:t>
                      </a:r>
                      <a:r>
                        <a:rPr lang="en-US" altLang="zh-CN" sz="1000" b="0" kern="100" dirty="0" smtClean="0">
                          <a:effectLst/>
                        </a:rPr>
                        <a:t> main()</a:t>
                      </a:r>
                    </a:p>
                    <a:p>
                      <a:pPr indent="133350" algn="just">
                        <a:spcAft>
                          <a:spcPts val="0"/>
                        </a:spcAft>
                      </a:pPr>
                      <a:r>
                        <a:rPr lang="en-US" altLang="zh-CN" sz="1000" b="0" kern="100" dirty="0" smtClean="0">
                          <a:effectLst/>
                        </a:rPr>
                        <a:t>{</a:t>
                      </a:r>
                    </a:p>
                    <a:p>
                      <a:pPr indent="133350" algn="just">
                        <a:spcAft>
                          <a:spcPts val="0"/>
                        </a:spcAft>
                      </a:pPr>
                      <a:r>
                        <a:rPr lang="en-US" altLang="zh-CN" sz="1000" b="0" kern="100" dirty="0" smtClean="0">
                          <a:effectLst/>
                        </a:rPr>
                        <a:t>  swap();</a:t>
                      </a:r>
                    </a:p>
                    <a:p>
                      <a:pPr indent="133350" algn="just">
                        <a:spcAft>
                          <a:spcPts val="0"/>
                        </a:spcAft>
                      </a:pPr>
                      <a:r>
                        <a:rPr lang="en-US" altLang="zh-CN" sz="1000" b="0" kern="100" dirty="0" smtClean="0">
                          <a:effectLst/>
                        </a:rPr>
                        <a:t>  return 0;</a:t>
                      </a:r>
                    </a:p>
                    <a:p>
                      <a:pPr indent="133350" algn="just">
                        <a:spcAft>
                          <a:spcPts val="0"/>
                        </a:spcAft>
                      </a:pPr>
                      <a:r>
                        <a:rPr lang="en-US" altLang="zh-CN" sz="1000" b="0" kern="100" dirty="0" smtClean="0">
                          <a:effectLst/>
                        </a:rPr>
                        <a:t>} </a:t>
                      </a:r>
                    </a:p>
                  </a:txBody>
                  <a:tcPr marL="64915" marR="64915" marT="0" marB="0"/>
                </a:tc>
                <a:tc>
                  <a:txBody>
                    <a:bodyPr/>
                    <a:lstStyle/>
                    <a:p>
                      <a:pPr algn="just">
                        <a:spcAft>
                          <a:spcPts val="0"/>
                        </a:spcAft>
                      </a:pPr>
                      <a:r>
                        <a:rPr lang="en-US" altLang="zh-CN" sz="1000" kern="100" dirty="0" err="1" smtClean="0">
                          <a:effectLst/>
                        </a:rPr>
                        <a:t>int</a:t>
                      </a:r>
                      <a:r>
                        <a:rPr lang="en-US" altLang="zh-CN" sz="1000" kern="100" dirty="0" smtClean="0">
                          <a:effectLst/>
                        </a:rPr>
                        <a:t> *bufp0 = &amp;</a:t>
                      </a:r>
                      <a:r>
                        <a:rPr lang="en-US" altLang="zh-CN" sz="1000" kern="100" dirty="0" err="1" smtClean="0">
                          <a:effectLst/>
                        </a:rPr>
                        <a:t>buf</a:t>
                      </a:r>
                      <a:r>
                        <a:rPr lang="en-US" altLang="zh-CN" sz="1000" kern="100" dirty="0" smtClean="0">
                          <a:effectLst/>
                        </a:rPr>
                        <a:t>[0]</a:t>
                      </a:r>
                    </a:p>
                    <a:p>
                      <a:pPr algn="just">
                        <a:spcAft>
                          <a:spcPts val="0"/>
                        </a:spcAft>
                      </a:pPr>
                      <a:r>
                        <a:rPr lang="en-US" altLang="zh-CN" sz="1000" kern="100" dirty="0" err="1" smtClean="0">
                          <a:effectLst/>
                        </a:rPr>
                        <a:t>int</a:t>
                      </a:r>
                      <a:r>
                        <a:rPr lang="en-US" altLang="zh-CN" sz="1000" kern="100" dirty="0" smtClean="0">
                          <a:effectLst/>
                        </a:rPr>
                        <a:t> *bufp1;</a:t>
                      </a:r>
                    </a:p>
                    <a:p>
                      <a:pPr algn="just">
                        <a:spcAft>
                          <a:spcPts val="0"/>
                        </a:spcAft>
                      </a:pPr>
                      <a:endParaRPr lang="en-US" altLang="zh-CN" sz="1000" kern="100" dirty="0" smtClean="0">
                        <a:effectLst/>
                      </a:endParaRPr>
                    </a:p>
                    <a:p>
                      <a:pPr algn="just">
                        <a:spcAft>
                          <a:spcPts val="0"/>
                        </a:spcAft>
                      </a:pPr>
                      <a:r>
                        <a:rPr lang="en-US" altLang="zh-CN" sz="1000" kern="100" dirty="0" smtClean="0">
                          <a:effectLst/>
                        </a:rPr>
                        <a:t>void swap()</a:t>
                      </a:r>
                    </a:p>
                    <a:p>
                      <a:pPr algn="just">
                        <a:spcAft>
                          <a:spcPts val="0"/>
                        </a:spcAft>
                      </a:pPr>
                      <a:r>
                        <a:rPr lang="en-US" altLang="zh-CN" sz="1000" kern="100" dirty="0" smtClean="0">
                          <a:effectLst/>
                        </a:rPr>
                        <a:t>{</a:t>
                      </a:r>
                    </a:p>
                    <a:p>
                      <a:pPr algn="just">
                        <a:spcAft>
                          <a:spcPts val="0"/>
                        </a:spcAft>
                      </a:pPr>
                      <a:r>
                        <a:rPr lang="en-US" altLang="zh-CN" sz="1000" kern="100" dirty="0" smtClean="0">
                          <a:effectLst/>
                        </a:rPr>
                        <a:t>  </a:t>
                      </a:r>
                      <a:r>
                        <a:rPr lang="en-US" altLang="zh-CN" sz="1000" kern="100" dirty="0" err="1" smtClean="0">
                          <a:effectLst/>
                        </a:rPr>
                        <a:t>int</a:t>
                      </a:r>
                      <a:r>
                        <a:rPr lang="en-US" altLang="zh-CN" sz="1000" kern="100" dirty="0" smtClean="0">
                          <a:effectLst/>
                        </a:rPr>
                        <a:t> temp;</a:t>
                      </a:r>
                    </a:p>
                    <a:p>
                      <a:pPr algn="just">
                        <a:spcAft>
                          <a:spcPts val="0"/>
                        </a:spcAft>
                      </a:pPr>
                      <a:r>
                        <a:rPr lang="en-US" altLang="zh-CN" sz="1000" kern="100" dirty="0" smtClean="0">
                          <a:effectLst/>
                        </a:rPr>
                        <a:t>  bufp1 = &amp;</a:t>
                      </a:r>
                      <a:r>
                        <a:rPr lang="en-US" altLang="zh-CN" sz="1000" kern="100" dirty="0" err="1" smtClean="0">
                          <a:effectLst/>
                        </a:rPr>
                        <a:t>buf</a:t>
                      </a:r>
                      <a:r>
                        <a:rPr lang="en-US" altLang="zh-CN" sz="1000" kern="100" dirty="0" smtClean="0">
                          <a:effectLst/>
                        </a:rPr>
                        <a:t>[1];</a:t>
                      </a:r>
                    </a:p>
                    <a:p>
                      <a:pPr algn="just">
                        <a:spcAft>
                          <a:spcPts val="0"/>
                        </a:spcAft>
                      </a:pPr>
                      <a:r>
                        <a:rPr lang="en-US" altLang="zh-CN" sz="1000" kern="100" dirty="0" smtClean="0">
                          <a:effectLst/>
                        </a:rPr>
                        <a:t>  temp = *bufp0;</a:t>
                      </a:r>
                    </a:p>
                    <a:p>
                      <a:pPr algn="just">
                        <a:spcAft>
                          <a:spcPts val="0"/>
                        </a:spcAft>
                      </a:pPr>
                      <a:r>
                        <a:rPr lang="en-US" altLang="zh-CN" sz="1000" kern="100" dirty="0" smtClean="0">
                          <a:effectLst/>
                        </a:rPr>
                        <a:t>  *bufp0 = *bufp1;</a:t>
                      </a:r>
                    </a:p>
                    <a:p>
                      <a:pPr algn="just">
                        <a:spcAft>
                          <a:spcPts val="0"/>
                        </a:spcAft>
                      </a:pPr>
                      <a:r>
                        <a:rPr lang="en-US" altLang="zh-CN" sz="1000" kern="100" dirty="0" smtClean="0">
                          <a:effectLst/>
                        </a:rPr>
                        <a:t>  *bufp1 = temp;</a:t>
                      </a:r>
                    </a:p>
                    <a:p>
                      <a:pPr algn="just">
                        <a:spcAft>
                          <a:spcPts val="0"/>
                        </a:spcAft>
                      </a:pPr>
                      <a:r>
                        <a:rPr lang="en-US" altLang="zh-CN" sz="1000" kern="100" dirty="0" smtClean="0">
                          <a:effectLst/>
                        </a:rPr>
                        <a:t>}</a:t>
                      </a:r>
                      <a:endParaRPr lang="zh-CN" altLang="zh-CN" sz="1100" kern="1200" dirty="0">
                        <a:solidFill>
                          <a:schemeClr val="dk1"/>
                        </a:solidFill>
                        <a:effectLst/>
                        <a:latin typeface="+mn-lt"/>
                        <a:ea typeface="+mn-ea"/>
                        <a:cs typeface="+mn-cs"/>
                      </a:endParaRPr>
                    </a:p>
                  </a:txBody>
                  <a:tcPr marL="64915" marR="64915" marT="0" marB="0"/>
                </a:tc>
              </a:tr>
            </a:tbl>
          </a:graphicData>
        </a:graphic>
      </p:graphicFrame>
      <p:sp>
        <p:nvSpPr>
          <p:cNvPr id="6" name="AutoShape 2" descr="data:image/png;base64,iVBORw0KGgoAAAANSUhEUgAAAgoAAAGoCAIAAACon1p6AAAZ1ElEQVR4nO3dMX6jSBYHYIUOfYQ5QseK5igTKXa4WXe2qW7Sma7gsA/gAziccENtYFtGUMBDQoJX+r5gfzQqUKl5r/4ge6c3RwDo2Cw9AQDWSDwAUCAeACgQDwAUiAcACsQDAAXiAYAC8QBAgXgAoEA8AFAgHgAoEA8AFIgHAArEAwAF4gGAAvEAQIF4AKBAPABQIB4AKBAPABSIBwAKxAMABeKh5bDbbHaHpWcBsDTxAEDBo8XDYbfZ7ve7zWaz2Wy2+7fjobF9GvCx+bbffrz2/Thxdnj5KaNwFKT31Sifdd18ym5uv+23n9vl9tkdTvu1z+o9YDx8RcFHIX5vf5TjKR4Ou0ZifNVq6/CvEefnP43tvgwpve23rWr+vo/6aKTvTPiMj+H2KfeP9lmXB4yHU9UVt5s7P31nx9mrjd3F00M1Cov5V62/7bfb3W57ap92T/S0T6l/tM/KiIfWdvum6PxJVzzwqD6/Xfqu788oOOy2+7fPwi9+NVtun1KUaJ+VEQ+t7a+NxmOupwf41AqA3eEUEh8/Vvh8cbx9PD0kIB5a2414aD5FDMVD88Hbl6dUrdUB291u+/1Du+220Qfl9jk9fpw6Rfusl3hobZ82Gr9CsduF46HzGx6QX+Obouai/bbfnv2oufVsUG6f9i/+aZ/1erR4AJbiy6NkxEPUv//++++//y49C8jh/f39f//73/k+8ZCMeIj6+fPnz58/l54F5PCf//znv//97/k+8ZCMeIgSDxCnXyogHqKUO8TplwqIhyjlDnH6pQLiIUq5Q5x+qYB4iFLuEKdfKiAeopQ7xOmXCoiHKOUOcfqlAuIhSrlDnH6pgHiIUu4Qp18qIB6ilDvE6ZcKiIco5Q5x+qUC4iFKuUOcfqmAeIhS7hCnXyogHqKUO8TplwqIhyjlDnH6pQLiIUq5Q5x+qYB4iFLuEKdfKiAeopQ7xOmXCoiHKOUOcfqlAuIhSrlDnH6pgHiIUu4Qp18qIB6ilDvE6ZcKiIco5Q5x+qUC4iFKuUOcfqmAeIhS7hCnXyogHqKUO8TplwqIhyjlDnH6pQLiIUq5Q5x+qYB4iFLuEKdfKiAeopQ7xOmXCoiHKOUOcfqlAuIhSrlDnH6pgHiIUu4Qp18qIB6ilDvE6ZcKiIco5Q5x+qUC4iFKuUOcfqmAeIhS7hCnXyogHqKUO8TplwqIhyjlDnH6pQLiIUq5Q5x+qYB4iFLuEKdfKiAeopQ7xOmXCoiHKOUOcfqlAuIhSrlDnH6pgHiIUu4Qp18qIB5GvLy8/P3333///fdff/31119/fWy/vLwsPS9YI/1SE/Ew4vfv35uO379/Lz0vWCP9UhPxMO7Hjx/NWv/x48fSM4L10i/VEA/jWjdEboVggH6phngIOd0QuRWCUfqlDuIh5HRD5FYIRumXOoiHqB8/frgVgiD9UgHxEPX792+3QhCkXypwSTy0fjMBgvLeTqp5LpO35o+XxcNm45mDS+StnLwzZ1mpK0c8cD95KyfvzFlW6soRD9xP3srJO3OWlbpyxAP3k7dy8s6cZaWuHPHA/eStnLwzZ1mpK0c8cD95KyfvzFlW6soRD9xP3srJO3OWlbpyxAP3k7dy8s6cZaWuHPHA/eStnLwzZ1mpK0c8cD95KyfvzFlW6soRD9xP3srJO3OWlbpyxAP3k7dy8s6cZaWuHPHA/eStnLwzZ1mpK0c8cD95KyfvzFlW6soRD9xP3srJO3OWlbpyxAP3k7dy8s6cZaWuHPHA/eStnLwzZ1mpK0c8cD95KyfvzFlW6soRD9xP3srJO3OWlbpyxAP3k7dy8s6cZaWuHPHA/eStnLwzZ1mpK0c8cD95KyfvzFlW6soRD9xP3srJO3OWlbpyxAP3k7dy8s6cZaWunIeOh81mM/xZ4p90c664h7x/D3lnHqcdbiH1h33EeCjWaKuOm/tbRxWrvLvd9+ojy/v3kHfmo7TDTaX+sA8XD836Ht0Ibhdfeth+GJD37yHvzIdph1tL/WEfLh6O5/Xad2cUOba1v3Ub1Xdj9cjy/j3knfko7XBTqT/sw8VD8aG4WcHHsQ846eOPDv7161f8bNnlrZy8Mx+mHW4tdeU8XDwce26Xil3RvdNpjRl+i+52V339MCBv5eSd+SjtcFOpK+fh4qHZAKMbx1LDNF9qdc6w04HNHqivHwbkrZy8Mx+mHW4tdeU8XDwMGO6HgT19rxZH/vr1q+5+GJC3cvLO/GLaYRapK+cR46F4F9O692kOHj6w9erwzl8d8360lctbOXlnPko73FTqynnQeOj73+Yfm4O7h7f2jN5DnQbU2gYReSsn78xHaYebSl05DxoPxbue5q1Ta+dwhxTPOXBvVXc/DMhbOXlnPko73FTqynnQeDgOFnprZ7G+W4V+QQs9oLx/D3lnPko73FTqD/ug8TD1dql1ePGcre2H7YcBef8e8s58lHa4qdQf9kHjobvdui0KHt7c2eqxvq57ZHn/HvLOfJR2uKnUH/YR44Gl5K2cvDNnWakrRzxwP3krJ+/MWVbqyhEP3E/eysk7c5aVunLEA/eTt3Lyzpxlpa4c8cD95K2cvDNnWakrRzxwP3krJ+/MWVbqyhEP3E/eysk7c5aVunLEA/eTt3Lyzpxlpa6cquLhsNvsDktP4njYbbb7t7lOtYIPNJ/VVs6ojDNfR/U8ejtkrJyTiuLhbb9dRfXM2A85G6LfSisnIN/MtcM65KuchnriYS3tMGs/DDRExv/O5TorJyLdzLXDSqSrnKZ64qFQOW/77ed/4uXjlcNuszucdn6OLu7s1z5n8V36+6F7+PF42G06+5rjy3NabT8MWGflRKSbuXZYiXSV01RNPHQL57Br1Px2//ZZeJ+1+rbfbvp39imfs7On7xyfI85O9LbfDr3l2dmy/7OLq6yckGwz1w5rka1yzlQTD50qLJTl2a6vBirujL7J6Lv0+X6jkR78HljBv8q7ysoJyTZz7bAW2SrnzOPGw9fjd3Fn9E2m9sP3w3Tz2fnzcbp41Gc/1PGv8q6yckKyzVw7rEW2yjnzuPGwwO1S48m78Ebl43pvlzJaZeWEZJu5dliLbJVzpqZ4mPRl6+nV4s6+R9xJX7Z2TvJd8W/7becnb+V+6P2yNaNVVk5Itplrh7XIVjlnqomHnhuX7i9R7HfnD7PFnf3fgHZ/r6L4LsV+aP6ixm733XmfSm+4mt9PnMU6Kyci3cy1w0qkq5ymeuIhUDnFG5LSzlmqcJaTZPw/AvVbZ+VEpJu5dliJdJXTVE88BOov2g9v++31RTjLSRK2w5CVVk5Avplrh3XIVzkNFcXDePWEb5fWImM7DFlt5YzKOHPtsAYZK+ekqnhg5fJWTt6Zs6zUlSMeuJ+8lZN35iwrdeWIB+4nb+XknTnLSl054oH7yVs5eWfOslJXjnjgfvJWTt6Zs6zUlSMeuJ+8lZN35iwrdeWIB+4nb+XknTnLSl054oH7yVs5eWfOslJXjnjgfvJWTt6Zs6zUlSMeuJ+8lZN35iwrdeWIB+4nb+XknTnLSl054oH7yVs5eWfOslJXjnjgfvJWTt6Zs6zUlSMeuJ+8lZN35iwrdeWIB+4nb+XknTnLSl054oH7yVs5eWfOslJXjnjgfvJWTt6Zs6zUlSMeuJ+8lZN35iwrdeWIB+4nb+XknTnLSl054oH7yVs5eWfOslJXjnjgfvJWTt6Zs6zUlXPJ1J+fnzcw3fPz8+wVfB9qnsvkrfnjZfHwsDaZbwTgzvRLdq7fBMod4vRLdq7fBMod4vRLdq7fBMod4vRLdq7fBMod4vRLdq7fBMod4vRLdq7fBMod4vRLdq7fBMod4vRLdq7fBMod4vRLdq7fBMod4vRLdq7fBMod4vRLdq7fBMod4vRLdq7fBMod4vRLdq7fBMod4vRLdq7fBMod4vRLdq7fBMod4vRLdq7fBMod4vRLdq7fBMod4vRLdq7fBMod4vRLdq7fBMod4vRLdq7fBMod4vRLdq7fBMod4vRLdq7fBMod4vRLdq7fBMod4vRLdq7fBMod4vRLdq7fBMod4vRLdq7fBMod4vRLdq7fBMod4vRLdq7fBMod4vRLdq7fiNfX159fNpvNafv19XXpqcHq6JeaiIcR7+/vT09Pm3NPT0/v7+9LTw1WR7/URDyMe3l5aZX7y8vL0pOCldIv1RAP41o3RG6FYIB+qYZ4CGneELkVgmH6pQ7iIeR0Q+RWCEbplzqIh6iPGyK3QhChXyogHqLe39+fn5/dCkGEfqmAeJjgz58/S08B0lhtv7R+sapvTOQ8o+M3Y6a+6ZXznPQu4gFIZnTNba68wyvy8LtMGlAcP3ySvjOMBskF82yefHj894HBcQApTFqRm/vjkVM81YzxMEnwLcTDLRx2m83usPQsgJjN+Xc+wUU/smi2zjzwFsVDBk4YfFCY9IkmzbP8XsMvA6xT32IXXJGvf/fgsOA6PnVu3cHFPZtO+MXf5aHi4bDbbPf73cdf2Xb/djw0tj+87befV+30wHDYfb5+dnjPA8XXGZvnhGy+63h3OJ4/QTe33/bbz+1y4+wOp/036Je+tbVvlRxdneMji8cOzyo+OD6H4NmGhw1NLziuCofdqQw/qvZ7+6N4D7uvIm30QDMemod067mviSCVt/22Vd2nJvjsnO9M+IyPcuNsmkd1GubafpkUD6Pbo+dv7e97u4vjIZgBA4ePjomc82xkcFwVvmu8f/vTd2S0nh7eOq8XT18eARkUFvOv4n7bb7e73fbUEe0SLzVOa3/7lL0Dxtzi6WHg/H2vzhsPx/P46XsCKB4+OiYypbORwXFVGI+H70fkTfHpYUI8lHoHkvj81ue7oD/L+bDb7t8+K71R8ION0zz+/C2u65dbPD1c9mwxcNRAMjXzqRsDw88ofcMGBlwSkAOvVWcsHhoPuJ4eoB0Au8MpJD5+rPD54kjjtPYXTl4eMGZ4qR0e2bc4thbo+MiBtx7+CMU/DmyMnmT01eHxZyOD46oQiIfmU0QoHprP4X72QF1aJb/d7bZfP6XbbLfbRuGXG+f0+HFqhzn7ZfiGeupR3VcvGHm7eOg7VfDpIT6ls5HBcVUY/XKp8esXu930eDh7xpYNJNWo4ua3P2/77dmPmsu/8NdqnPZv+t2jX7pr7rC+Yy+ImVnioW8OwSeYK6d0NjI4DmCKwm983MfFTw+t1XmWL20uDqfhOXSPHdgZPGfhXYLjAKZYIB66a+7o6nwaHzyqOSYycngtHoiHYn4cezJgYIB4ANZmsacH5iIeov7555+lpwBwP+IhKv5EBhzdUeVnyYsSDzCJlsnO9YtS6zCJlsnO9YtS6zCJlsnO9YtS6zCJlsnO9YtS6zCJlsnO9YtS6zCJlsnO9YtS6zCJlsnO9YtS6zCJlsnO9YtS6zCJlsnO9YtS6zCJlsnO9YtS6zCJlsnO9YtS6zCJlsnO9YtS6zCJlsnO9YtS6zCJlsnO9YtS6zCJlsnO9YtS6zCJlsnO9YtS6zCJlsnO9YtS6zCJlsnO9YtS6zCJlsnO9YtS6zCJlsnO9YtS6zCJlsnO9YtS6zCJlsnO9YtS6zCJlsnO9YtS6zCJlsnO9YtS6zCJlsnO9YtS6zCJlsnO9YtS6zCJlsnO9YtS6zCJlsnO9YtS6zCJlsnO9YtS6zCJlsnO9YtS6zCJlsnO9YtS6zCJlsnO9YtS6zCJlsnO9YtS6zCJlsnO9YtS6zCJlsnO9YtS6zCJlsnO9YtS6zCJlsnO9YtS6zCJlsnO9Rvy+vr688tmszltv76+Lj01WDvxkJ3rN+T9/f3p6Wlz7unp6f39fempwRq5o6qJeBjx8vLSioeXl5elJwUr5Y6qJuJhRKvcFToMc0dVDfEwrlnuCh2GuaOqhngYdyp3hQ4R7qjqIB5CPspdoUOEO6o6iIeQ9/f35+dnhQ5B7qgqcNt4+PHjxwagaj9+/LjpQrqU28bDxv8vBh7Vnz9/lp7CndS60IkHgKvUutCJB4Cr1LrQiQeAq9S60IkHgKvUutCJB4Cr1LrQiQeAq9S60IkHgKvUutCJB4Cr1LrQiQeAq9S60IkHgKvUutCJB4Cr1LrQiQeAq9S60IkHgKvUutCJB4Cr1LrQiQeAq9S60IkHgKvUutCJB4Cr1LrQiQeAq9S60IkHgKvUutCJB9boVDmtEipWVGTMx/6m4h64QK3FIx5Yo2bl9G0P7BwddoqH4UMgotbiEQ+sUfN2vninX1zZu2OGY0Y8MItai0c8sDoD3w5193S/L+ob78slbqTW4hEP5NB6mCi+1PxjvPZGR/769St4Kh5TrQudeGB1ujf4x0A8FL9ZGngsiH+zJB4YVutCJx5Yo+LPCSI/VOj+8bQz4jS+GQnigWG1LnTigTWatPoPp8Wkk3/49euXeCCu1oVOPLA6rXv5gXjofg01/ExQ/K6p+9zQMvsHpDK1LnTigTW6+Mulge3hamwOkApMUutCJx5Yo6lfLp02+p45jp2AKe45EQ/E1brQiQfWKPjlUt+AYuEVn0gGTgtBtRaPeGCNWtkwvI4XX+2GhHjgRmotHvHAenV/eND37dCx56Fh4AzFPXCBWotHPABcpdaFTjwAXKXWhU48AFyl1oVOPABcpdaFTjwAXKXWhU48AFyl1oVOPABcpdaFTjwAXKXWhU48kMlht9kdmn/a7t9aQ9722+aY0nEwq1oXOvFAHu2VPx4P8oEbqnWhEw+k0Vn4J8TDQD74j7NypVoXOvFAGp0VvhEPb/vtx384abcvx0NPahzFA1erdaETD2TRXeBP8XDYbb5eOuw2m2IOnD1q+LdCmVGtC514IIvuV0lfe86Co+8x4Xu/f0qaedW60IkHsuiPh7NXRuLBPyXN7Gpd6MQDWdzq6QGuVOtCJx7IovEDhu897Z89fPyIetLPHuBKtS504oE0Oo8PjR2H3ec/+bY7lH+Ftf83l+BKtS504oE0rlrh/f/iuJlaFzrxQB5X5IN04HZqXejEA5lcuspLB26o1oVOPABcpdaFTjwAXKXWhU48AFyl1oVOPABcpdaFTjwAXKXWhU48AFyl1oVOPABcpdaFTjwAXKXWhU48AFyl1oVOPABcpdaFTjwAXKXWhU48AFyl1oVOPABcpdaFTjwAXKXWhU48AFyl1oVOPABcpdaF7raf6vn5eQNQtefn55supEupM/R4NJtKb99gQZqKGogHmJ2mogbiAWanqaiBeIDZaSpqIB5gdpqKGogHmJ2mogbiAWanqaiBeIDZaSpqIB5gdpqKGogHmJ2mogbiAWanqaiBeIDZaSpqIB5gdpqKGogHmJ2mogbiAWanqaiBeIDZaSpqIB5gdpqKGogHmJ2mogbiAWanqaiBeIDZaSpqIB5gdpqKGogHmJ2mogbiAWanqaiBeIDZaSpqIB5gdpqKGogHmJ2mogbiAWanqaiBeIDZaSpqIB5gdpqKGogHmJ2mogbiAWanqaiBeIDZaSpqIB5gdpqKGogHmJ2mogbiAWanqaiBeIDZaSpqIB5gdpqKGogHmJ2mogbiAWanqaiBeIDZaSpqIB5gdpqKGogHmJ2mogbiAWanqaiBeIDZaSpqIB5gdpqKrF5fX39+2Ww2p+3X19elpwY1EA9k9f7+/vT0tDn39PT0/v6+9NSgBuKBxF5eXlrx8PLysvSkoBLigcRaDxAeHWBG4oHcmg8QHh1gRuKB3E4PEB4dYF7igfQ+HiA8OsC8xEN6k37lf2Dw6aXWmOIhkTGXDY7onvD5+bnv0SHydpsxU0942RyufBeYlxKsQXwpicTDwPbAzuCZ+46NGDjhnz9/Ih8qeMLg/EeDZPhTFwc0Tz48Hm5NCeYzdTFtHnjsX3eaR51Gjq6no2/dfbvgejp8huEBw/unjgy+3SxvIR5YDyWYz/VL6uiCOzyytbgPnHl48AWfpXu2SIBNeouBV+PBVkzN4GwHhsE9qbyH0F1iJi2ao4cXl/5jaWUfHdBdFoPvXhzZt7M7JriOB084MLi4p/sXKBVYnBLMKriWHWNPBs1ju6tV3zlH5zC63g0MmCUemi8F5zk8yWP4s0+afPyqfTnsNrvD23778Za7Q2HI6dXNdv/2teNz83jYNfeeDYMP4qFmrRW/u4oNL+UDC9/oIth3zr6dA+ccXvQHRnYX69ETRj5FJAMGDh8dEznn8XjYlZf9swGfqfG2335ufo38frE4DI5H8fBoBhadSav/cFq0hg2ky8Xx0Hx1OOGKsxrd0/dqM1mL/zt6+OiYyJSad//H4sLe9/pht9lst80/Dp6GRyYe8ik+Cgzc6beOHT5ncVjf7fPou/etjBfHQ/HTDQdJ8cP2ffzIx+nOeWACfQf2DQhfzbN1/eOrpvbr575ef9tvG18j9Q4D8ZDcwPLaGja64hRXvb5DItuR6W1KS39xUe476jhTPHSHxd9uNB6mvsXo+IlPD639u93py6i+YSAesgvGQ2RMcJVv7Ymv45F4CM65mGSjI4MnHB0/nAoD7zgpPALxsGms8R/p0PrZc/dR4Gtn8WcPcE48JDb1Vn1g/3FwoY/cv1+2+l8WacPxcMGbXhAPweenyHwumNLnbf/+66uhxg+Xz58pTnaH84eM71joDIMP4iGruZah7kuRRbb4ajckNucmzSfy7sWXLouHYcH5DE9meGfwnF98K8TNiYd8+pba4/kydwysesNrX3Fkd7s7h9Ht4U/RnUBxz8BfwvCbTl2LI39FxZkPn3NgnqNTEg/cgXiAjMQDNyceACgQDwAUiAcACsQDAAXiAYAC8QBAgXgAoEA8AFAgHgAoEA8AFIgHAArEAwAF4gGAAvEAQMH/AfOnKnzvfhTp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4" descr="data:image/png;base64,iVBORw0KGgoAAAANSUhEUgAAAgoAAAGoCAIAAACon1p6AAAZ1ElEQVR4nO3dMX6jSBYHYIUOfYQ5QseK5igTKXa4WXe2qW7Sma7gsA/gAziccENtYFtGUMBDQoJX+r5gfzQqUKl5r/4ge6c3RwDo2Cw9AQDWSDwAUCAeACgQDwAUiAcACsQDAAXiAYAC8QBAgXgAoEA8AFAgHgAoEA8AFIgHAArEAwAF4gGAAvEAQIF4AKBAPABQIB4AKBAPABSIBwAKxAMABeKh5bDbbHaHpWcBsDTxAEDBo8XDYbfZ7ve7zWaz2Wy2+7fjobF9GvCx+bbffrz2/Thxdnj5KaNwFKT31Sifdd18ym5uv+23n9vl9tkdTvu1z+o9YDx8RcFHIX5vf5TjKR4Ou0ZifNVq6/CvEefnP43tvgwpve23rWr+vo/6aKTvTPiMj+H2KfeP9lmXB4yHU9UVt5s7P31nx9mrjd3F00M1Cov5V62/7bfb3W57ap92T/S0T6l/tM/KiIfWdvum6PxJVzzwqD6/Xfqu788oOOy2+7fPwi9+NVtun1KUaJ+VEQ+t7a+NxmOupwf41AqA3eEUEh8/Vvh8cbx9PD0kIB5a2414aD5FDMVD88Hbl6dUrdUB291u+/1Du+220Qfl9jk9fpw6Rfusl3hobZ82Gr9CsduF46HzGx6QX+Obouai/bbfnv2oufVsUG6f9i/+aZ/1erR4AJbiy6NkxEPUv//++++//y49C8jh/f39f//73/k+8ZCMeIj6+fPnz58/l54F5PCf//znv//97/k+8ZCMeIgSDxCnXyogHqKUO8TplwqIhyjlDnH6pQLiIUq5Q5x+qYB4iFLuEKdfKiAeopQ7xOmXCoiHKOUOcfqlAuIhSrlDnH6pgHiIUu4Qp18qIB6ilDvE6ZcKiIco5Q5x+qUC4iFKuUOcfqmAeIhS7hCnXyogHqKUO8TplwqIhyjlDnH6pQLiIUq5Q5x+qYB4iFLuEKdfKiAeopQ7xOmXCoiHKOUOcfqlAuIhSrlDnH6pgHiIUu4Qp18qIB6ilDvE6ZcKiIco5Q5x+qUC4iFKuUOcfqmAeIhS7hCnXyogHqKUO8TplwqIhyjlDnH6pQLiIUq5Q5x+qYB4iFLuEKdfKiAeopQ7xOmXCoiHKOUOcfqlAuIhSrlDnH6pgHiIUu4Qp18qIB6ilDvE6ZcKiIco5Q5x+qUC4iFKuUOcfqmAeIhS7hCnXyogHqKUO8TplwqIhyjlDnH6pQLiIUq5Q5x+qYB4iFLuEKdfKiAeopQ7xOmXCoiHKOUOcfqlAuIhSrlDnH6pgHiIUu4Qp18qIB5GvLy8/P3333///fdff/31119/fWy/vLwsPS9YI/1SE/Ew4vfv35uO379/Lz0vWCP9UhPxMO7Hjx/NWv/x48fSM4L10i/VEA/jWjdEboVggH6phngIOd0QuRWCUfqlDuIh5HRD5FYIRumXOoiHqB8/frgVgiD9UgHxEPX792+3QhCkXypwSTy0fjMBgvLeTqp5LpO35o+XxcNm45mDS+StnLwzZ1mpK0c8cD95KyfvzFlW6soRD9xP3srJO3OWlbpyxAP3k7dy8s6cZaWuHPHA/eStnLwzZ1mpK0c8cD95KyfvzFlW6soRD9xP3srJO3OWlbpyxAP3k7dy8s6cZaWuHPHA/eStnLwzZ1mpK0c8cD95KyfvzFlW6soRD9xP3srJO3OWlbpyxAP3k7dy8s6cZaWuHPHA/eStnLwzZ1mpK0c8cD95KyfvzFlW6soRD9xP3srJO3OWlbpyxAP3k7dy8s6cZaWuHPHA/eStnLwzZ1mpK0c8cD95KyfvzFlW6soRD9xP3srJO3OWlbpyxAP3k7dy8s6cZaWuHPHA/eStnLwzZ1mpK0c8cD95KyfvzFlW6soRD9xP3srJO3OWlbpyxAP3k7dy8s6cZaWunIeOh81mM/xZ4p90c664h7x/D3lnHqcdbiH1h33EeCjWaKuOm/tbRxWrvLvd9+ojy/v3kHfmo7TDTaX+sA8XD836Ht0Ibhdfeth+GJD37yHvzIdph1tL/WEfLh6O5/Xad2cUOba1v3Ub1Xdj9cjy/j3knfko7XBTqT/sw8VD8aG4WcHHsQ846eOPDv7161f8bNnlrZy8Mx+mHW4tdeU8XDwce26Xil3RvdNpjRl+i+52V339MCBv5eSd+SjtcFOpK+fh4qHZAKMbx1LDNF9qdc6w04HNHqivHwbkrZy8Mx+mHW4tdeU8XDwMGO6HgT19rxZH/vr1q+5+GJC3cvLO/GLaYRapK+cR46F4F9O692kOHj6w9erwzl8d8360lctbOXlnPko73FTqynnQeOj73+Yfm4O7h7f2jN5DnQbU2gYReSsn78xHaYebSl05DxoPxbue5q1Ta+dwhxTPOXBvVXc/DMhbOXlnPko73FTqynnQeDgOFnprZ7G+W4V+QQs9oLx/D3lnPko73FTqD/ug8TD1dql1ePGcre2H7YcBef8e8s58lHa4qdQf9kHjobvdui0KHt7c2eqxvq57ZHn/HvLOfJR2uKnUH/YR44Gl5K2cvDNnWakrRzxwP3krJ+/MWVbqyhEP3E/eysk7c5aVunLEA/eTt3Lyzpxlpa4c8cD95K2cvDNnWakrRzxwP3krJ+/MWVbqyhEP3E/eysk7c5aVunLEA/eTt3Lyzpxlpa6cquLhsNvsDktP4njYbbb7t7lOtYIPNJ/VVs6ojDNfR/U8ejtkrJyTiuLhbb9dRfXM2A85G6LfSisnIN/MtcM65KuchnriYS3tMGs/DDRExv/O5TorJyLdzLXDSqSrnKZ64qFQOW/77ed/4uXjlcNuszucdn6OLu7s1z5n8V36+6F7+PF42G06+5rjy3NabT8MWGflRKSbuXZYiXSV01RNPHQL57Br1Px2//ZZeJ+1+rbfbvp39imfs7On7xyfI85O9LbfDr3l2dmy/7OLq6yckGwz1w5rka1yzlQTD50qLJTl2a6vBirujL7J6Lv0+X6jkR78HljBv8q7ysoJyTZz7bAW2SrnzOPGw9fjd3Fn9E2m9sP3w3Tz2fnzcbp41Gc/1PGv8q6yckKyzVw7rEW2yjnzuPGwwO1S48m78Ebl43pvlzJaZeWEZJu5dliLbJVzpqZ4mPRl6+nV4s6+R9xJX7Z2TvJd8W/7becnb+V+6P2yNaNVVk5Itplrh7XIVjlnqomHnhuX7i9R7HfnD7PFnf3fgHZ/r6L4LsV+aP6ixm733XmfSm+4mt9PnMU6Kyci3cy1w0qkq5ymeuIhUDnFG5LSzlmqcJaTZPw/AvVbZ+VEpJu5dliJdJXTVE88BOov2g9v++31RTjLSRK2w5CVVk5Avplrh3XIVzkNFcXDePWEb5fWImM7DFlt5YzKOHPtsAYZK+ekqnhg5fJWTt6Zs6zUlSMeuJ+8lZN35iwrdeWIB+4nb+XknTnLSl054oH7yVs5eWfOslJXjnjgfvJWTt6Zs6zUlSMeuJ+8lZN35iwrdeWIB+4nb+XknTnLSl054oH7yVs5eWfOslJXjnjgfvJWTt6Zs6zUlSMeuJ+8lZN35iwrdeWIB+4nb+XknTnLSl054oH7yVs5eWfOslJXjnjgfvJWTt6Zs6zUlSMeuJ+8lZN35iwrdeWIB+4nb+XknTnLSl054oH7yVs5eWfOslJXjnjgfvJWTt6Zs6zUlSMeuJ+8lZN35iwrdeWIB+4nb+XknTnLSl054oH7yVs5eWfOslJXjnjgfvJWTt6Zs6zUlXPJ1J+fnzcw3fPz8+wVfB9qnsvkrfnjZfHwsDaZbwTgzvRLdq7fBMod4vRLdq7fBMod4vRLdq7fBMod4vRLdq7fBMod4vRLdq7fBMod4vRLdq7fBMod4vRLdq7fBMod4vRLdq7fBMod4vRLdq7fBMod4vRLdq7fBMod4vRLdq7fBMod4vRLdq7fBMod4vRLdq7fBMod4vRLdq7fBMod4vRLdq7fBMod4vRLdq7fBMod4vRLdq7fBMod4vRLdq7fBMod4vRLdq7fBMod4vRLdq7fBMod4vRLdq7fBMod4vRLdq7fBMod4vRLdq7fBMod4vRLdq7fBMod4vRLdq7fBMod4vRLdq7fBMod4vRLdq7fBMod4vRLdq7fBMod4vRLdq7fiNfX159fNpvNafv19XXpqcHq6JeaiIcR7+/vT09Pm3NPT0/v7+9LTw1WR7/URDyMe3l5aZX7y8vL0pOCldIv1RAP41o3RG6FYIB+qYZ4CGneELkVgmH6pQ7iIeR0Q+RWCEbplzqIh6iPGyK3QhChXyogHqLe39+fn5/dCkGEfqmAeJjgz58/S08B0lhtv7R+sapvTOQ8o+M3Y6a+6ZXznPQu4gFIZnTNba68wyvy8LtMGlAcP3ySvjOMBskF82yefHj894HBcQApTFqRm/vjkVM81YzxMEnwLcTDLRx2m83usPQsgJjN+Xc+wUU/smi2zjzwFsVDBk4YfFCY9IkmzbP8XsMvA6xT32IXXJGvf/fgsOA6PnVu3cHFPZtO+MXf5aHi4bDbbPf73cdf2Xb/djw0tj+87befV+30wHDYfb5+dnjPA8XXGZvnhGy+63h3OJ4/QTe33/bbz+1y4+wOp/036Je+tbVvlRxdneMji8cOzyo+OD6H4NmGhw1NLziuCofdqQw/qvZ7+6N4D7uvIm30QDMemod067mviSCVt/22Vd2nJvjsnO9M+IyPcuNsmkd1GubafpkUD6Pbo+dv7e97u4vjIZgBA4ePjomc82xkcFwVvmu8f/vTd2S0nh7eOq8XT18eARkUFvOv4n7bb7e73fbUEe0SLzVOa3/7lL0Dxtzi6WHg/H2vzhsPx/P46XsCKB4+OiYypbORwXFVGI+H70fkTfHpYUI8lHoHkvj81ue7oD/L+bDb7t8+K71R8ION0zz+/C2u65dbPD1c9mwxcNRAMjXzqRsDw88ofcMGBlwSkAOvVWcsHhoPuJ4eoB0Au8MpJD5+rPD54kjjtPYXTl4eMGZ4qR0e2bc4thbo+MiBtx7+CMU/DmyMnmT01eHxZyOD46oQiIfmU0QoHprP4X72QF1aJb/d7bZfP6XbbLfbRuGXG+f0+HFqhzn7ZfiGeupR3VcvGHm7eOg7VfDpIT6ls5HBcVUY/XKp8esXu930eDh7xpYNJNWo4ua3P2/77dmPmsu/8NdqnPZv+t2jX7pr7rC+Yy+ImVnioW8OwSeYK6d0NjI4DmCKwm983MfFTw+t1XmWL20uDqfhOXSPHdgZPGfhXYLjAKZYIB66a+7o6nwaHzyqOSYycngtHoiHYn4cezJgYIB4ANZmsacH5iIeov7555+lpwBwP+IhKv5EBhzdUeVnyYsSDzCJlsnO9YtS6zCJlsnO9YtS6zCJlsnO9YtS6zCJlsnO9YtS6zCJlsnO9YtS6zCJlsnO9YtS6zCJlsnO9YtS6zCJlsnO9YtS6zCJlsnO9YtS6zCJlsnO9YtS6zCJlsnO9YtS6zCJlsnO9YtS6zCJlsnO9YtS6zCJlsnO9YtS6zCJlsnO9YtS6zCJlsnO9YtS6zCJlsnO9YtS6zCJlsnO9YtS6zCJlsnO9YtS6zCJlsnO9YtS6zCJlsnO9YtS6zCJlsnO9YtS6zCJlsnO9YtS6zCJlsnO9YtS6zCJlsnO9YtS6zCJlsnO9YtS6zCJlsnO9YtS6zCJlsnO9YtS6zCJlsnO9YtS6zCJlsnO9YtS6zCJlsnO9YtS6zCJlsnO9YtS6zCJlsnO9YtS6zCJlsnO9YtS6zCJlsnO9YtS6zCJlsnO9YtS6zCJlsnO9YtS6zCJlsnO9Rvy+vr688tmszltv76+Lj01WDvxkJ3rN+T9/f3p6Wlz7unp6f39fempwRq5o6qJeBjx8vLSioeXl5elJwUr5Y6qJuJhRKvcFToMc0dVDfEwrlnuCh2GuaOqhngYdyp3hQ4R7qjqIB5CPspdoUOEO6o6iIeQ9/f35+dnhQ5B7qgqcNt4+PHjxwagaj9+/LjpQrqU28bDxv8vBh7Vnz9/lp7CndS60IkHgKvUutCJB4Cr1LrQiQeAq9S60IkHgKvUutCJB4Cr1LrQiQeAq9S60IkHgKvUutCJB4Cr1LrQiQeAq9S60IkHgKvUutCJB4Cr1LrQiQeAq9S60IkHgKvUutCJB4Cr1LrQiQeAq9S60IkHgKvUutCJB4Cr1LrQiQeAq9S60IkHgKvUutCJB9boVDmtEipWVGTMx/6m4h64QK3FIx5Yo2bl9G0P7BwddoqH4UMgotbiEQ+sUfN2vninX1zZu2OGY0Y8MItai0c8sDoD3w5193S/L+ob78slbqTW4hEP5NB6mCi+1PxjvPZGR/769St4Kh5TrQudeGB1ujf4x0A8FL9ZGngsiH+zJB4YVutCJx5Yo+LPCSI/VOj+8bQz4jS+GQnigWG1LnTigTWatPoPp8Wkk3/49euXeCCu1oVOPLA6rXv5gXjofg01/ExQ/K6p+9zQMvsHpDK1LnTigTW6+Mulge3hamwOkApMUutCJx5Yo6lfLp02+p45jp2AKe45EQ/E1brQiQfWKPjlUt+AYuEVn0gGTgtBtRaPeGCNWtkwvI4XX+2GhHjgRmotHvHAenV/eND37dCx56Fh4AzFPXCBWotHPABcpdaFTjwAXKXWhU48AFyl1oVOPABcpdaFTjwAXKXWhU48AFyl1oVOPABcpdaFTjwAXKXWhU48kMlht9kdmn/a7t9aQ9722+aY0nEwq1oXOvFAHu2VPx4P8oEbqnWhEw+k0Vn4J8TDQD74j7NypVoXOvFAGp0VvhEPb/vtx384abcvx0NPahzFA1erdaETD2TRXeBP8XDYbb5eOuw2m2IOnD1q+LdCmVGtC514IIvuV0lfe86Co+8x4Xu/f0qaedW60IkHsuiPh7NXRuLBPyXN7Gpd6MQDWdzq6QGuVOtCJx7IovEDhu897Z89fPyIetLPHuBKtS504oE0Oo8PjR2H3ec/+bY7lH+Ftf83l+BKtS504oE0rlrh/f/iuJlaFzrxQB5X5IN04HZqXejEA5lcuspLB26o1oVOPABcpdaFTjwAXKXWhU48AFyl1oVOPABcpdaFTjwAXKXWhU48AFyl1oVOPABcpdaFTjwAXKXWhU48AFyl1oVOPABcpdaFTjwAXKXWhU48AFyl1oVOPABcpdaFTjwAXKXWhU48AFyl1oVOPABcpdaF7raf6vn5eQNQtefn55supEupM/R4NJtKb99gQZqKGogHmJ2mogbiAWanqaiBeIDZaSpqIB5gdpqKGogHmJ2mogbiAWanqaiBeIDZaSpqIB5gdpqKGogHmJ2mogbiAWanqaiBeIDZaSpqIB5gdpqKGogHmJ2mogbiAWanqaiBeIDZaSpqIB5gdpqKGogHmJ2mogbiAWanqaiBeIDZaSpqIB5gdpqKGogHmJ2mogbiAWanqaiBeIDZaSpqIB5gdpqKGogHmJ2mogbiAWanqaiBeIDZaSpqIB5gdpqKGogHmJ2mogbiAWanqaiBeIDZaSpqIB5gdpqKGogHmJ2mogbiAWanqaiBeIDZaSpqIB5gdpqKGogHmJ2mogbiAWanqaiBeIDZaSpqIB5gdpqKGogHmJ2mogbiAWanqaiBeIDZaSpqIB5gdpqKrF5fX39+2Ww2p+3X19elpwY1EA9k9f7+/vT0tDn39PT0/v6+9NSgBuKBxF5eXlrx8PLysvSkoBLigcRaDxAeHWBG4oHcmg8QHh1gRuKB3E4PEB4dYF7igfQ+HiA8OsC8xEN6k37lf2Dw6aXWmOIhkTGXDY7onvD5+bnv0SHydpsxU0942RyufBeYlxKsQXwpicTDwPbAzuCZ+46NGDjhnz9/Ih8qeMLg/EeDZPhTFwc0Tz48Hm5NCeYzdTFtHnjsX3eaR51Gjq6no2/dfbvgejp8huEBw/unjgy+3SxvIR5YDyWYz/VL6uiCOzyytbgPnHl48AWfpXu2SIBNeouBV+PBVkzN4GwHhsE9qbyH0F1iJi2ao4cXl/5jaWUfHdBdFoPvXhzZt7M7JriOB084MLi4p/sXKBVYnBLMKriWHWNPBs1ju6tV3zlH5zC63g0MmCUemi8F5zk8yWP4s0+afPyqfTnsNrvD23778Za7Q2HI6dXNdv/2teNz83jYNfeeDYMP4qFmrRW/u4oNL+UDC9/oIth3zr6dA+ccXvQHRnYX69ETRj5FJAMGDh8dEznn8XjYlZf9swGfqfG2335ufo38frE4DI5H8fBoBhadSav/cFq0hg2ky8Xx0Hx1OOGKsxrd0/dqM1mL/zt6+OiYyJSad//H4sLe9/pht9lst80/Dp6GRyYe8ik+Cgzc6beOHT5ncVjf7fPou/etjBfHQ/HTDQdJ8cP2ffzIx+nOeWACfQf2DQhfzbN1/eOrpvbr575ef9tvG18j9Q4D8ZDcwPLaGja64hRXvb5DItuR6W1KS39xUe476jhTPHSHxd9uNB6mvsXo+IlPD639u93py6i+YSAesgvGQ2RMcJVv7Ymv45F4CM65mGSjI4MnHB0/nAoD7zgpPALxsGms8R/p0PrZc/dR4Gtn8WcPcE48JDb1Vn1g/3FwoY/cv1+2+l8WacPxcMGbXhAPweenyHwumNLnbf/+66uhxg+Xz58pTnaH84eM71joDIMP4iGruZah7kuRRbb4ajckNucmzSfy7sWXLouHYcH5DE9meGfwnF98K8TNiYd8+pba4/kydwysesNrX3Fkd7s7h9Ht4U/RnUBxz8BfwvCbTl2LI39FxZkPn3NgnqNTEg/cgXiAjMQDNyceACgQDwAUiAcACsQDAAXiAYAC8QBAgXgAoEA8AFAgHgAoEA8AFIgHAArEAwAF4gGAAvEAQMH/AfOnKnzvfhTp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229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6800" y="2708920"/>
            <a:ext cx="3600400" cy="2924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51540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实验四</a:t>
            </a:r>
          </a:p>
        </p:txBody>
      </p:sp>
      <p:sp>
        <p:nvSpPr>
          <p:cNvPr id="3" name="内容占位符 2"/>
          <p:cNvSpPr>
            <a:spLocks noGrp="1"/>
          </p:cNvSpPr>
          <p:nvPr>
            <p:ph idx="1"/>
          </p:nvPr>
        </p:nvSpPr>
        <p:spPr/>
        <p:txBody>
          <a:bodyPr/>
          <a:lstStyle/>
          <a:p>
            <a:r>
              <a:rPr lang="en-US" altLang="zh-CN" b="1" dirty="0" smtClean="0"/>
              <a:t>C</a:t>
            </a:r>
            <a:r>
              <a:rPr lang="zh-CN" altLang="en-US" b="1" dirty="0" smtClean="0"/>
              <a:t>语言汇编代码</a:t>
            </a:r>
            <a:endParaRPr lang="en-US" altLang="zh-CN" b="1" dirty="0" smtClean="0"/>
          </a:p>
          <a:p>
            <a:pPr marL="0" lvl="1" indent="0">
              <a:buClr>
                <a:schemeClr val="accent1"/>
              </a:buClr>
              <a:buSzPct val="70000"/>
              <a:buNone/>
            </a:pPr>
            <a:r>
              <a:rPr lang="zh-CN" altLang="en-US" sz="1800" b="1" dirty="0" smtClean="0">
                <a:cs typeface="+mn-cs"/>
              </a:rPr>
              <a:t>       </a:t>
            </a:r>
            <a:endParaRPr lang="en-US" altLang="zh-CN" sz="1800" b="1" dirty="0">
              <a:cs typeface="+mn-cs"/>
            </a:endParaRPr>
          </a:p>
        </p:txBody>
      </p:sp>
      <p:sp>
        <p:nvSpPr>
          <p:cNvPr id="8" name="TextBox 7"/>
          <p:cNvSpPr txBox="1"/>
          <p:nvPr/>
        </p:nvSpPr>
        <p:spPr>
          <a:xfrm>
            <a:off x="624898" y="5815317"/>
            <a:ext cx="4163126" cy="307777"/>
          </a:xfrm>
          <a:prstGeom prst="rect">
            <a:avLst/>
          </a:prstGeom>
          <a:noFill/>
        </p:spPr>
        <p:txBody>
          <a:bodyPr wrap="square" rtlCol="0">
            <a:spAutoFit/>
          </a:bodyPr>
          <a:lstStyle/>
          <a:p>
            <a:r>
              <a:rPr lang="en-US" altLang="zh-CN" sz="1400" dirty="0" err="1">
                <a:solidFill>
                  <a:srgbClr val="FF0000"/>
                </a:solidFill>
              </a:rPr>
              <a:t>gcc</a:t>
            </a:r>
            <a:r>
              <a:rPr lang="en-US" altLang="zh-CN" sz="1400" dirty="0">
                <a:solidFill>
                  <a:srgbClr val="FF0000"/>
                </a:solidFill>
              </a:rPr>
              <a:t> version 7.5.0 (Ubuntu 7.5.0-3ubuntu1~18.04) </a:t>
            </a:r>
            <a:endParaRPr lang="zh-CN" altLang="en-US" sz="1400" dirty="0">
              <a:solidFill>
                <a:srgbClr val="FF0000"/>
              </a:solidFill>
            </a:endParaRPr>
          </a:p>
        </p:txBody>
      </p:sp>
      <p:sp>
        <p:nvSpPr>
          <p:cNvPr id="6" name="TextBox 5"/>
          <p:cNvSpPr txBox="1"/>
          <p:nvPr/>
        </p:nvSpPr>
        <p:spPr>
          <a:xfrm>
            <a:off x="624898" y="2276872"/>
            <a:ext cx="7475494" cy="3416320"/>
          </a:xfrm>
          <a:prstGeom prst="rect">
            <a:avLst/>
          </a:prstGeom>
          <a:noFill/>
        </p:spPr>
        <p:txBody>
          <a:bodyPr wrap="square" rtlCol="0">
            <a:spAutoFit/>
          </a:bodyPr>
          <a:lstStyle/>
          <a:p>
            <a:pPr marL="342900" indent="-342900">
              <a:buAutoNum type="arabicPeriod"/>
            </a:pPr>
            <a:r>
              <a:rPr lang="zh-CN" altLang="en-US" dirty="0" smtClean="0"/>
              <a:t>编译。</a:t>
            </a:r>
            <a:r>
              <a:rPr lang="zh-CN" altLang="en-US" dirty="0"/>
              <a:t>一般而言</a:t>
            </a:r>
            <a:r>
              <a:rPr lang="en-US" altLang="zh-CN" dirty="0"/>
              <a:t>,</a:t>
            </a:r>
            <a:r>
              <a:rPr lang="zh-CN" altLang="en-US" dirty="0"/>
              <a:t>大多数编译系统都提供编译驱动程序</a:t>
            </a:r>
            <a:r>
              <a:rPr lang="en-US" altLang="zh-CN" dirty="0"/>
              <a:t>(complier driver),</a:t>
            </a:r>
            <a:r>
              <a:rPr lang="zh-CN" altLang="en-US" dirty="0"/>
              <a:t>根据用户需求调用语言预处理器</a:t>
            </a:r>
            <a:r>
              <a:rPr lang="en-US" altLang="zh-CN" dirty="0"/>
              <a:t>,</a:t>
            </a:r>
            <a:r>
              <a:rPr lang="zh-CN" altLang="en-US" dirty="0"/>
              <a:t>编译器</a:t>
            </a:r>
            <a:r>
              <a:rPr lang="en-US" altLang="zh-CN" dirty="0"/>
              <a:t>,</a:t>
            </a:r>
            <a:r>
              <a:rPr lang="zh-CN" altLang="en-US" dirty="0"/>
              <a:t>汇编器和链接</a:t>
            </a:r>
            <a:r>
              <a:rPr lang="zh-CN" altLang="en-US" dirty="0" smtClean="0"/>
              <a:t>器。</a:t>
            </a:r>
            <a:r>
              <a:rPr lang="zh-CN" altLang="en-US" dirty="0"/>
              <a:t>首先运行</a:t>
            </a:r>
            <a:r>
              <a:rPr lang="en-US" altLang="zh-CN" dirty="0"/>
              <a:t>C</a:t>
            </a:r>
            <a:r>
              <a:rPr lang="zh-CN" altLang="en-US" dirty="0"/>
              <a:t>预处理器</a:t>
            </a:r>
            <a:r>
              <a:rPr lang="en-US" altLang="zh-CN" dirty="0"/>
              <a:t>(</a:t>
            </a:r>
            <a:r>
              <a:rPr lang="en-US" altLang="zh-CN" dirty="0" err="1"/>
              <a:t>cpp</a:t>
            </a:r>
            <a:r>
              <a:rPr lang="en-US" altLang="zh-CN" dirty="0"/>
              <a:t>),</a:t>
            </a:r>
            <a:r>
              <a:rPr lang="zh-CN" altLang="en-US" dirty="0"/>
              <a:t>它将</a:t>
            </a:r>
            <a:r>
              <a:rPr lang="en-US" altLang="zh-CN" dirty="0"/>
              <a:t>C</a:t>
            </a:r>
            <a:r>
              <a:rPr lang="zh-CN" altLang="en-US" dirty="0"/>
              <a:t>的源程序</a:t>
            </a:r>
            <a:r>
              <a:rPr lang="en-US" altLang="zh-CN" dirty="0" err="1"/>
              <a:t>main.c</a:t>
            </a:r>
            <a:r>
              <a:rPr lang="zh-CN" altLang="en-US" dirty="0"/>
              <a:t>翻译成一个</a:t>
            </a:r>
            <a:r>
              <a:rPr lang="en-US" altLang="zh-CN" dirty="0"/>
              <a:t>ASCII</a:t>
            </a:r>
            <a:r>
              <a:rPr lang="zh-CN" altLang="en-US" dirty="0"/>
              <a:t>码的中间文件</a:t>
            </a:r>
            <a:r>
              <a:rPr lang="en-US" altLang="zh-CN" dirty="0" err="1"/>
              <a:t>main.i</a:t>
            </a:r>
            <a:r>
              <a:rPr lang="en-US" altLang="zh-CN" dirty="0"/>
              <a:t>.</a:t>
            </a:r>
            <a:r>
              <a:rPr lang="zh-CN" altLang="en-US" dirty="0"/>
              <a:t>接下来</a:t>
            </a:r>
            <a:r>
              <a:rPr lang="en-US" altLang="zh-CN" dirty="0"/>
              <a:t>,</a:t>
            </a:r>
            <a:r>
              <a:rPr lang="zh-CN" altLang="en-US" dirty="0"/>
              <a:t>驱动程序运行</a:t>
            </a:r>
            <a:r>
              <a:rPr lang="en-US" altLang="zh-CN" dirty="0"/>
              <a:t>C</a:t>
            </a:r>
            <a:r>
              <a:rPr lang="zh-CN" altLang="en-US" dirty="0"/>
              <a:t>编译器</a:t>
            </a:r>
            <a:r>
              <a:rPr lang="en-US" altLang="zh-CN" dirty="0"/>
              <a:t>(ccl),</a:t>
            </a:r>
            <a:r>
              <a:rPr lang="zh-CN" altLang="en-US" dirty="0"/>
              <a:t>将</a:t>
            </a:r>
            <a:r>
              <a:rPr lang="en-US" altLang="zh-CN" dirty="0" err="1"/>
              <a:t>main.i</a:t>
            </a:r>
            <a:r>
              <a:rPr lang="zh-CN" altLang="en-US" dirty="0"/>
              <a:t>翻译成一个</a:t>
            </a:r>
            <a:r>
              <a:rPr lang="en-US" altLang="zh-CN" dirty="0"/>
              <a:t>ASCII</a:t>
            </a:r>
            <a:r>
              <a:rPr lang="zh-CN" altLang="en-US" dirty="0"/>
              <a:t>汇编语言文件</a:t>
            </a:r>
            <a:r>
              <a:rPr lang="en-US" altLang="zh-CN" dirty="0" err="1"/>
              <a:t>main.s</a:t>
            </a:r>
            <a:r>
              <a:rPr lang="en-US" altLang="zh-CN" dirty="0"/>
              <a:t>.</a:t>
            </a:r>
            <a:r>
              <a:rPr lang="zh-CN" altLang="en-US" dirty="0"/>
              <a:t>然后</a:t>
            </a:r>
            <a:r>
              <a:rPr lang="en-US" altLang="zh-CN" dirty="0"/>
              <a:t>,</a:t>
            </a:r>
            <a:r>
              <a:rPr lang="zh-CN" altLang="en-US" dirty="0"/>
              <a:t>驱动程序运行汇编器</a:t>
            </a:r>
            <a:r>
              <a:rPr lang="en-US" altLang="zh-CN" dirty="0"/>
              <a:t>(as),</a:t>
            </a:r>
            <a:r>
              <a:rPr lang="zh-CN" altLang="en-US" dirty="0"/>
              <a:t>它将</a:t>
            </a:r>
            <a:r>
              <a:rPr lang="en-US" altLang="zh-CN" dirty="0" err="1"/>
              <a:t>main.s</a:t>
            </a:r>
            <a:r>
              <a:rPr lang="zh-CN" altLang="en-US" dirty="0"/>
              <a:t>翻译成一个可重定位的目标文件</a:t>
            </a:r>
            <a:r>
              <a:rPr lang="en-US" altLang="zh-CN" dirty="0" err="1" smtClean="0"/>
              <a:t>main.o</a:t>
            </a:r>
            <a:r>
              <a:rPr lang="zh-CN" altLang="en-US" dirty="0" smtClean="0"/>
              <a:t>。</a:t>
            </a:r>
            <a:endParaRPr lang="en-US" altLang="zh-CN" dirty="0" smtClean="0"/>
          </a:p>
          <a:p>
            <a:pPr marL="342900" indent="-342900">
              <a:buAutoNum type="arabicPeriod"/>
            </a:pPr>
            <a:r>
              <a:rPr lang="zh-CN" altLang="en-US" dirty="0" smtClean="0"/>
              <a:t>链接。</a:t>
            </a:r>
            <a:r>
              <a:rPr lang="zh-CN" altLang="en-US" dirty="0"/>
              <a:t>链接就是将不同部分的代码和数据收集和组合成为一个单一文件的过程</a:t>
            </a:r>
            <a:r>
              <a:rPr lang="en-US" altLang="zh-CN" dirty="0"/>
              <a:t>,</a:t>
            </a:r>
            <a:r>
              <a:rPr lang="zh-CN" altLang="en-US" dirty="0"/>
              <a:t>这个文件可被加载或拷贝到存储器</a:t>
            </a:r>
            <a:r>
              <a:rPr lang="zh-CN" altLang="en-US" dirty="0" smtClean="0"/>
              <a:t>执行。</a:t>
            </a:r>
            <a:r>
              <a:rPr lang="zh-CN" altLang="en-US" dirty="0"/>
              <a:t>链接可以执行与编译时</a:t>
            </a:r>
            <a:r>
              <a:rPr lang="en-US" altLang="zh-CN" dirty="0"/>
              <a:t>(</a:t>
            </a:r>
            <a:r>
              <a:rPr lang="zh-CN" altLang="en-US" dirty="0"/>
              <a:t>源代码被翻译成机器代码时</a:t>
            </a:r>
            <a:r>
              <a:rPr lang="en-US" altLang="zh-CN" dirty="0"/>
              <a:t>),</a:t>
            </a:r>
            <a:r>
              <a:rPr lang="zh-CN" altLang="en-US" dirty="0"/>
              <a:t>也可以执行与加载时</a:t>
            </a:r>
            <a:r>
              <a:rPr lang="en-US" altLang="zh-CN" dirty="0"/>
              <a:t>(</a:t>
            </a:r>
            <a:r>
              <a:rPr lang="zh-CN" altLang="en-US" dirty="0"/>
              <a:t>在程序被加载器加载到存储器并执行时</a:t>
            </a:r>
            <a:r>
              <a:rPr lang="en-US" altLang="zh-CN" dirty="0"/>
              <a:t>),</a:t>
            </a:r>
            <a:r>
              <a:rPr lang="zh-CN" altLang="en-US" dirty="0"/>
              <a:t>甚至执行与运行时</a:t>
            </a:r>
            <a:r>
              <a:rPr lang="en-US" altLang="zh-CN" dirty="0"/>
              <a:t>,</a:t>
            </a:r>
            <a:r>
              <a:rPr lang="zh-CN" altLang="en-US" dirty="0"/>
              <a:t>由应用程序来执行</a:t>
            </a:r>
            <a:r>
              <a:rPr lang="en-US" altLang="zh-CN" dirty="0"/>
              <a:t>.</a:t>
            </a:r>
            <a:r>
              <a:rPr lang="zh-CN" altLang="en-US" dirty="0"/>
              <a:t>在现代系统中</a:t>
            </a:r>
            <a:r>
              <a:rPr lang="en-US" altLang="zh-CN" dirty="0"/>
              <a:t>,</a:t>
            </a:r>
            <a:r>
              <a:rPr lang="zh-CN" altLang="en-US" dirty="0"/>
              <a:t>链接是由链接器自动执行的</a:t>
            </a:r>
            <a:r>
              <a:rPr lang="en-US" altLang="zh-CN" dirty="0"/>
              <a:t>.</a:t>
            </a:r>
            <a:endParaRPr lang="en-US" altLang="zh-CN" dirty="0" smtClean="0"/>
          </a:p>
          <a:p>
            <a:pPr marL="342900" indent="-342900">
              <a:buAutoNum type="arabicPeriod"/>
            </a:pPr>
            <a:endParaRPr lang="zh-CN" altLang="en-US" dirty="0"/>
          </a:p>
        </p:txBody>
      </p:sp>
    </p:spTree>
    <p:extLst>
      <p:ext uri="{BB962C8B-B14F-4D97-AF65-F5344CB8AC3E}">
        <p14:creationId xmlns:p14="http://schemas.microsoft.com/office/powerpoint/2010/main" val="40059673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实验四</a:t>
            </a:r>
          </a:p>
        </p:txBody>
      </p:sp>
      <p:sp>
        <p:nvSpPr>
          <p:cNvPr id="3" name="内容占位符 2"/>
          <p:cNvSpPr>
            <a:spLocks noGrp="1"/>
          </p:cNvSpPr>
          <p:nvPr>
            <p:ph idx="1"/>
          </p:nvPr>
        </p:nvSpPr>
        <p:spPr/>
        <p:txBody>
          <a:bodyPr/>
          <a:lstStyle/>
          <a:p>
            <a:r>
              <a:rPr lang="zh-CN" altLang="en-US" b="1" dirty="0" smtClean="0"/>
              <a:t>实验内容（必选项）</a:t>
            </a:r>
            <a:endParaRPr lang="en-US" altLang="zh-CN" b="1" dirty="0" smtClean="0"/>
          </a:p>
          <a:p>
            <a:pPr marL="784225" lvl="1" indent="-342900">
              <a:buFont typeface="Wingdings" panose="05000000000000000000" pitchFamily="2" charset="2"/>
              <a:buChar char="Ø"/>
            </a:pPr>
            <a:r>
              <a:rPr lang="en-US" altLang="zh-CN" sz="2000" b="1" dirty="0" smtClean="0"/>
              <a:t>C—</a:t>
            </a:r>
            <a:r>
              <a:rPr lang="zh-CN" altLang="en-US" sz="2000" b="1" dirty="0" smtClean="0"/>
              <a:t>假设</a:t>
            </a:r>
            <a:endParaRPr lang="en-US" altLang="zh-CN" sz="2000" b="1" dirty="0" smtClean="0"/>
          </a:p>
          <a:p>
            <a:pPr marL="1189038" lvl="2" indent="-342900">
              <a:buFont typeface="Arial" pitchFamily="34" charset="0"/>
              <a:buChar char="•"/>
            </a:pPr>
            <a:r>
              <a:rPr lang="zh-CN" altLang="en-US" sz="1600" b="1" dirty="0" smtClean="0"/>
              <a:t>程序相关，对变量函数等约束。</a:t>
            </a:r>
            <a:endParaRPr lang="en-US" altLang="zh-CN" sz="1600" b="1" dirty="0" smtClean="0"/>
          </a:p>
          <a:p>
            <a:pPr marL="784225" lvl="1" indent="-342900">
              <a:buFont typeface="Wingdings" panose="05000000000000000000" pitchFamily="2" charset="2"/>
              <a:buChar char="Ø"/>
            </a:pPr>
            <a:r>
              <a:rPr lang="zh-CN" altLang="en-US" sz="2000" b="1" dirty="0" smtClean="0"/>
              <a:t>输入格式</a:t>
            </a:r>
            <a:endParaRPr lang="en-US" altLang="zh-CN" sz="2000" b="1" dirty="0" smtClean="0"/>
          </a:p>
          <a:p>
            <a:pPr marL="1189038" lvl="2" indent="-342900">
              <a:buFont typeface="Arial" pitchFamily="34" charset="0"/>
              <a:buChar char="•"/>
            </a:pPr>
            <a:r>
              <a:rPr lang="zh-CN" altLang="en-US" sz="1600" b="1" dirty="0"/>
              <a:t>程序的输入是一个包含</a:t>
            </a:r>
            <a:r>
              <a:rPr lang="en-US" altLang="zh-CN" sz="1600" b="1" dirty="0"/>
              <a:t>C−−</a:t>
            </a:r>
            <a:r>
              <a:rPr lang="zh-CN" altLang="en-US" sz="1600" b="1" dirty="0"/>
              <a:t>源代码的文本文件，你的程序需要能够接收一个</a:t>
            </a:r>
            <a:r>
              <a:rPr lang="zh-CN" altLang="en-US" sz="1600" b="1" dirty="0">
                <a:solidFill>
                  <a:srgbClr val="FF0000"/>
                </a:solidFill>
              </a:rPr>
              <a:t>输入</a:t>
            </a:r>
            <a:r>
              <a:rPr lang="zh-CN" altLang="en-US" sz="1600" b="1" dirty="0" smtClean="0">
                <a:solidFill>
                  <a:srgbClr val="FF0000"/>
                </a:solidFill>
              </a:rPr>
              <a:t>文件名</a:t>
            </a:r>
            <a:r>
              <a:rPr lang="zh-CN" altLang="en-US" sz="1600" b="1" dirty="0"/>
              <a:t>和一个</a:t>
            </a:r>
            <a:r>
              <a:rPr lang="zh-CN" altLang="en-US" sz="1600" b="1" dirty="0">
                <a:solidFill>
                  <a:srgbClr val="FF0000"/>
                </a:solidFill>
              </a:rPr>
              <a:t>输出文件名</a:t>
            </a:r>
            <a:r>
              <a:rPr lang="zh-CN" altLang="en-US" sz="1600" b="1" dirty="0"/>
              <a:t>作为参数</a:t>
            </a:r>
            <a:r>
              <a:rPr lang="zh-CN" altLang="en-US" sz="1600" b="1" dirty="0" smtClean="0"/>
              <a:t>。</a:t>
            </a:r>
            <a:endParaRPr lang="en-US" altLang="zh-CN" sz="1600" b="1" dirty="0" smtClean="0"/>
          </a:p>
          <a:p>
            <a:pPr marL="784225" lvl="1" indent="-342900">
              <a:buFont typeface="Wingdings" panose="05000000000000000000" pitchFamily="2" charset="2"/>
              <a:buChar char="Ø"/>
            </a:pPr>
            <a:r>
              <a:rPr lang="zh-CN" altLang="en-US" sz="2000" b="1" dirty="0"/>
              <a:t>输出</a:t>
            </a:r>
            <a:r>
              <a:rPr lang="zh-CN" altLang="en-US" sz="2000" b="1" dirty="0" smtClean="0"/>
              <a:t>格式</a:t>
            </a:r>
            <a:endParaRPr lang="en-US" altLang="zh-CN" sz="2000" b="1" dirty="0" smtClean="0"/>
          </a:p>
          <a:p>
            <a:pPr marL="1189038" lvl="2" indent="-342900">
              <a:buFont typeface="Arial" pitchFamily="34" charset="0"/>
              <a:buChar char="•"/>
            </a:pPr>
            <a:r>
              <a:rPr lang="zh-CN" altLang="en-US" sz="1600" b="1" dirty="0" smtClean="0"/>
              <a:t>中间代码生成器需要将运行</a:t>
            </a:r>
            <a:r>
              <a:rPr lang="zh-CN" altLang="en-US" sz="1600" b="1" dirty="0"/>
              <a:t>结果输出到</a:t>
            </a:r>
            <a:r>
              <a:rPr lang="zh-CN" altLang="en-US" sz="1600" b="1" dirty="0" smtClean="0"/>
              <a:t>文件，</a:t>
            </a:r>
            <a:r>
              <a:rPr lang="zh-CN" altLang="en-US" sz="1600" b="1" dirty="0"/>
              <a:t>输出文件要求</a:t>
            </a:r>
            <a:r>
              <a:rPr lang="zh-CN" altLang="en-US" sz="1600" b="1" dirty="0">
                <a:solidFill>
                  <a:srgbClr val="FF0000"/>
                </a:solidFill>
              </a:rPr>
              <a:t>每行一条中间代码</a:t>
            </a:r>
            <a:r>
              <a:rPr lang="zh-CN" altLang="en-US" sz="1600" b="1" dirty="0" smtClean="0">
                <a:solidFill>
                  <a:srgbClr val="FF0000"/>
                </a:solidFill>
              </a:rPr>
              <a:t>。</a:t>
            </a:r>
            <a:endParaRPr lang="en-US" altLang="zh-CN" sz="1600" b="1" dirty="0" smtClean="0">
              <a:solidFill>
                <a:srgbClr val="FF0000"/>
              </a:solidFill>
            </a:endParaRPr>
          </a:p>
          <a:p>
            <a:pPr marL="1189038" lvl="2" indent="-342900">
              <a:buFont typeface="Arial" pitchFamily="34" charset="0"/>
              <a:buChar char="•"/>
            </a:pPr>
            <a:r>
              <a:rPr lang="zh-CN" altLang="en-US" sz="1600" b="1" dirty="0"/>
              <a:t>如果输入文件包含多个函数定义，则需要通过</a:t>
            </a:r>
            <a:r>
              <a:rPr lang="en-US" altLang="zh-CN" sz="1600" b="1" dirty="0"/>
              <a:t>FUNCTION</a:t>
            </a:r>
            <a:r>
              <a:rPr lang="zh-CN" altLang="en-US" sz="1600" b="1" dirty="0"/>
              <a:t>语句将这 些函数隔开</a:t>
            </a:r>
            <a:r>
              <a:rPr lang="zh-CN" altLang="en-US" sz="1600" b="1" dirty="0" smtClean="0"/>
              <a:t>。</a:t>
            </a:r>
            <a:endParaRPr lang="en-US" altLang="zh-CN" sz="1600" b="1" dirty="0" smtClean="0"/>
          </a:p>
          <a:p>
            <a:pPr marL="1189038" lvl="2" indent="-342900">
              <a:buFont typeface="Arial" pitchFamily="34" charset="0"/>
              <a:buChar char="•"/>
            </a:pPr>
            <a:r>
              <a:rPr lang="zh-CN" altLang="en-US" sz="1600" b="1" dirty="0"/>
              <a:t>对每个特定的输入，</a:t>
            </a:r>
            <a:r>
              <a:rPr lang="zh-CN" altLang="en-US" sz="1600" b="1" dirty="0">
                <a:solidFill>
                  <a:srgbClr val="FF0000"/>
                </a:solidFill>
              </a:rPr>
              <a:t>并不存在唯一正确的输出</a:t>
            </a:r>
            <a:r>
              <a:rPr lang="zh-CN" altLang="en-US" sz="1600" b="1" dirty="0"/>
              <a:t>。任何能被虚拟机小程序顺利执行并得到</a:t>
            </a:r>
            <a:r>
              <a:rPr lang="zh-CN" altLang="en-US" sz="1600" b="1" dirty="0">
                <a:solidFill>
                  <a:srgbClr val="FF0000"/>
                </a:solidFill>
              </a:rPr>
              <a:t>正确结果</a:t>
            </a:r>
            <a:r>
              <a:rPr lang="zh-CN" altLang="en-US" sz="1600" b="1" dirty="0"/>
              <a:t>的输出都将被</a:t>
            </a:r>
            <a:r>
              <a:rPr lang="zh-CN" altLang="en-US" sz="1600" b="1" dirty="0">
                <a:solidFill>
                  <a:srgbClr val="FF0000"/>
                </a:solidFill>
              </a:rPr>
              <a:t>接受</a:t>
            </a:r>
            <a:r>
              <a:rPr lang="zh-CN" altLang="en-US" sz="1600" b="1" dirty="0"/>
              <a:t>。</a:t>
            </a:r>
            <a:endParaRPr lang="en-US" altLang="zh-CN" sz="1600" b="1" dirty="0"/>
          </a:p>
        </p:txBody>
      </p:sp>
    </p:spTree>
    <p:extLst>
      <p:ext uri="{BB962C8B-B14F-4D97-AF65-F5344CB8AC3E}">
        <p14:creationId xmlns:p14="http://schemas.microsoft.com/office/powerpoint/2010/main" val="11781214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实验四</a:t>
            </a:r>
          </a:p>
        </p:txBody>
      </p:sp>
      <p:sp>
        <p:nvSpPr>
          <p:cNvPr id="3" name="内容占位符 2"/>
          <p:cNvSpPr>
            <a:spLocks noGrp="1"/>
          </p:cNvSpPr>
          <p:nvPr>
            <p:ph idx="1"/>
          </p:nvPr>
        </p:nvSpPr>
        <p:spPr/>
        <p:txBody>
          <a:bodyPr/>
          <a:lstStyle/>
          <a:p>
            <a:r>
              <a:rPr lang="en-US" altLang="zh-CN" b="1" dirty="0" smtClean="0"/>
              <a:t>C—</a:t>
            </a:r>
            <a:r>
              <a:rPr lang="zh-CN" altLang="en-US" b="1" dirty="0" smtClean="0"/>
              <a:t>假设</a:t>
            </a:r>
            <a:endParaRPr lang="en-US" altLang="zh-CN" b="1" dirty="0" smtClean="0"/>
          </a:p>
          <a:p>
            <a:pPr marL="784225" lvl="1" indent="-342900">
              <a:buFont typeface="Wingdings" panose="05000000000000000000" pitchFamily="2" charset="2"/>
              <a:buChar char="Ø"/>
            </a:pPr>
            <a:r>
              <a:rPr lang="zh-CN" altLang="en-US" sz="2000" b="1" dirty="0"/>
              <a:t>输入文件中不包含任何词法、语法或语义错误（函数也必有</a:t>
            </a:r>
            <a:r>
              <a:rPr lang="en-US" altLang="zh-CN" sz="2000" b="1" dirty="0"/>
              <a:t>return</a:t>
            </a:r>
            <a:r>
              <a:rPr lang="zh-CN" altLang="en-US" sz="2000" b="1" dirty="0"/>
              <a:t>语句）。</a:t>
            </a:r>
            <a:endParaRPr lang="en-US" altLang="zh-CN" sz="2000" b="1" dirty="0"/>
          </a:p>
          <a:p>
            <a:pPr marL="784225" lvl="1" indent="-342900">
              <a:buFont typeface="Wingdings" panose="05000000000000000000" pitchFamily="2" charset="2"/>
              <a:buChar char="Ø"/>
            </a:pPr>
            <a:r>
              <a:rPr lang="zh-CN" altLang="en-US" sz="2000" b="1" dirty="0"/>
              <a:t>不会出现注释、八进制或十六进制整型常数、浮点型常数或者变量。</a:t>
            </a:r>
            <a:endParaRPr lang="en-US" altLang="zh-CN" sz="2000" b="1" dirty="0"/>
          </a:p>
          <a:p>
            <a:pPr marL="784225" lvl="1" indent="-342900">
              <a:buFont typeface="Wingdings" panose="05000000000000000000" pitchFamily="2" charset="2"/>
              <a:buChar char="Ø"/>
            </a:pPr>
            <a:r>
              <a:rPr lang="zh-CN" altLang="en-US" sz="2000" b="1" dirty="0"/>
              <a:t>整型常数都在</a:t>
            </a:r>
            <a:r>
              <a:rPr lang="en-US" altLang="zh-CN" sz="2000" b="1" dirty="0"/>
              <a:t>16bits</a:t>
            </a:r>
            <a:r>
              <a:rPr lang="zh-CN" altLang="en-US" sz="2000" b="1" dirty="0"/>
              <a:t>位的整数范围内，也就是说你不必考虑如果某个整型常数 无法在</a:t>
            </a:r>
            <a:r>
              <a:rPr lang="en-US" altLang="zh-CN" sz="2000" b="1" dirty="0" err="1"/>
              <a:t>addi</a:t>
            </a:r>
            <a:r>
              <a:rPr lang="zh-CN" altLang="en-US" sz="2000" b="1" dirty="0"/>
              <a:t>等包含立即数的指令中表示时如何处理。</a:t>
            </a:r>
            <a:endParaRPr lang="en-US" altLang="zh-CN" sz="2000" b="1" dirty="0"/>
          </a:p>
          <a:p>
            <a:pPr marL="784225" lvl="1" indent="-342900">
              <a:buFont typeface="Wingdings" panose="05000000000000000000" pitchFamily="2" charset="2"/>
              <a:buChar char="Ø"/>
            </a:pPr>
            <a:r>
              <a:rPr lang="zh-CN" altLang="en-US" sz="2000" b="1" dirty="0"/>
              <a:t>不会出现类型为结构体或高维数组（高于</a:t>
            </a:r>
            <a:r>
              <a:rPr lang="en-US" altLang="zh-CN" sz="2000" b="1" dirty="0"/>
              <a:t>1</a:t>
            </a:r>
            <a:r>
              <a:rPr lang="zh-CN" altLang="en-US" sz="2000" b="1" dirty="0"/>
              <a:t>维的数组）的变量</a:t>
            </a:r>
            <a:r>
              <a:rPr lang="zh-CN" altLang="en-US" sz="2000" b="1" dirty="0" smtClean="0"/>
              <a:t>。</a:t>
            </a:r>
            <a:endParaRPr lang="en-US" altLang="zh-CN" sz="2000" b="1" dirty="0" smtClean="0"/>
          </a:p>
          <a:p>
            <a:pPr marL="784225" lvl="1" indent="-342900">
              <a:buFont typeface="Wingdings" panose="05000000000000000000" pitchFamily="2" charset="2"/>
              <a:buChar char="Ø"/>
            </a:pPr>
            <a:r>
              <a:rPr lang="zh-CN" altLang="en-US" sz="2000" b="1" dirty="0"/>
              <a:t>没有全局变量的使用，并且所有变量均不重名，变量的存储空间都放到该变量 所在的函数的活动记录中。</a:t>
            </a:r>
          </a:p>
        </p:txBody>
      </p:sp>
      <p:sp>
        <p:nvSpPr>
          <p:cNvPr id="4" name="TextBox 3"/>
          <p:cNvSpPr txBox="1"/>
          <p:nvPr/>
        </p:nvSpPr>
        <p:spPr>
          <a:xfrm>
            <a:off x="3203848" y="1628800"/>
            <a:ext cx="5760640" cy="307777"/>
          </a:xfrm>
          <a:prstGeom prst="rect">
            <a:avLst/>
          </a:prstGeom>
          <a:noFill/>
        </p:spPr>
        <p:txBody>
          <a:bodyPr wrap="square" rtlCol="0">
            <a:spAutoFit/>
          </a:bodyPr>
          <a:lstStyle/>
          <a:p>
            <a:r>
              <a:rPr lang="zh-CN" altLang="en-US" sz="1400" dirty="0" smtClean="0">
                <a:solidFill>
                  <a:srgbClr val="FF0000"/>
                </a:solidFill>
              </a:rPr>
              <a:t>第四次实验内容测试用例复杂度相较于第三次实验难度</a:t>
            </a:r>
            <a:r>
              <a:rPr lang="zh-CN" altLang="en-US" sz="1400" dirty="0">
                <a:solidFill>
                  <a:srgbClr val="FF0000"/>
                </a:solidFill>
              </a:rPr>
              <a:t>略</a:t>
            </a:r>
            <a:r>
              <a:rPr lang="zh-CN" altLang="en-US" sz="1400" dirty="0" smtClean="0">
                <a:solidFill>
                  <a:srgbClr val="FF0000"/>
                </a:solidFill>
              </a:rPr>
              <a:t>高，更偏底层。</a:t>
            </a:r>
            <a:endParaRPr lang="zh-CN" altLang="en-US" sz="1400" dirty="0">
              <a:solidFill>
                <a:srgbClr val="FF0000"/>
              </a:solidFill>
            </a:endParaRPr>
          </a:p>
        </p:txBody>
      </p:sp>
    </p:spTree>
    <p:extLst>
      <p:ext uri="{BB962C8B-B14F-4D97-AF65-F5344CB8AC3E}">
        <p14:creationId xmlns:p14="http://schemas.microsoft.com/office/powerpoint/2010/main" val="25802900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实验四</a:t>
            </a:r>
          </a:p>
        </p:txBody>
      </p:sp>
      <p:sp>
        <p:nvSpPr>
          <p:cNvPr id="3" name="内容占位符 2"/>
          <p:cNvSpPr>
            <a:spLocks noGrp="1"/>
          </p:cNvSpPr>
          <p:nvPr>
            <p:ph idx="1"/>
          </p:nvPr>
        </p:nvSpPr>
        <p:spPr/>
        <p:txBody>
          <a:bodyPr/>
          <a:lstStyle/>
          <a:p>
            <a:r>
              <a:rPr lang="en-US" altLang="zh-CN" b="1" dirty="0" smtClean="0"/>
              <a:t>C—</a:t>
            </a:r>
            <a:r>
              <a:rPr lang="zh-CN" altLang="en-US" b="1" dirty="0" smtClean="0"/>
              <a:t>假设</a:t>
            </a:r>
            <a:endParaRPr lang="en-US" altLang="zh-CN" b="1" dirty="0" smtClean="0"/>
          </a:p>
          <a:p>
            <a:pPr marL="784225" lvl="1" indent="-342900">
              <a:buFont typeface="Wingdings" panose="05000000000000000000" pitchFamily="2" charset="2"/>
              <a:buChar char="Ø"/>
            </a:pPr>
            <a:r>
              <a:rPr lang="zh-CN" altLang="en-US" sz="2000" b="1" dirty="0"/>
              <a:t>任何函数参数都只能是简单变量，也就是说数组和结构体不会作为参数传入某 个函数中。</a:t>
            </a:r>
            <a:endParaRPr lang="en-US" altLang="zh-CN" sz="2000" b="1" dirty="0"/>
          </a:p>
          <a:p>
            <a:pPr marL="784225" lvl="1" indent="-342900">
              <a:buFont typeface="Wingdings" panose="05000000000000000000" pitchFamily="2" charset="2"/>
              <a:buChar char="Ø"/>
            </a:pPr>
            <a:r>
              <a:rPr lang="zh-CN" altLang="en-US" sz="2000" b="1" dirty="0"/>
              <a:t>函数不会返回结构体或数组类型的值。</a:t>
            </a:r>
            <a:endParaRPr lang="en-US" altLang="zh-CN" sz="2000" b="1" dirty="0"/>
          </a:p>
          <a:p>
            <a:pPr marL="784225" lvl="1" indent="-342900">
              <a:buFont typeface="Wingdings" panose="05000000000000000000" pitchFamily="2" charset="2"/>
              <a:buChar char="Ø"/>
            </a:pPr>
            <a:r>
              <a:rPr lang="zh-CN" altLang="en-US" sz="2000" b="1" dirty="0"/>
              <a:t>函数只会进行一次定义（没有函数声明）</a:t>
            </a:r>
            <a:r>
              <a:rPr lang="zh-CN" altLang="en-US" sz="2000" b="1" dirty="0" smtClean="0"/>
              <a:t>。</a:t>
            </a:r>
            <a:endParaRPr lang="en-US" altLang="zh-CN" sz="2000" b="1" dirty="0" smtClean="0"/>
          </a:p>
          <a:p>
            <a:pPr marL="784225" lvl="1" indent="-342900">
              <a:buFont typeface="Wingdings" panose="05000000000000000000" pitchFamily="2" charset="2"/>
              <a:buChar char="Ø"/>
            </a:pPr>
            <a:endParaRPr lang="en-US" altLang="zh-CN" sz="2000" b="1" dirty="0"/>
          </a:p>
          <a:p>
            <a:pPr marL="441325" lvl="1" indent="0">
              <a:buNone/>
            </a:pPr>
            <a:endParaRPr lang="en-US" altLang="zh-CN" sz="2000" b="1" dirty="0"/>
          </a:p>
          <a:p>
            <a:pPr marL="784225" lvl="1" indent="-342900">
              <a:buFont typeface="Wingdings" panose="05000000000000000000" pitchFamily="2" charset="2"/>
              <a:buChar char="Ø"/>
            </a:pPr>
            <a:r>
              <a:rPr lang="zh-CN" altLang="en-US" sz="2000" b="1" dirty="0"/>
              <a:t>在进行实验四之前，请阅读后面的实验指导部分，以</a:t>
            </a:r>
            <a:r>
              <a:rPr lang="zh-CN" altLang="en-US" sz="2000" b="1" dirty="0" smtClean="0"/>
              <a:t>确保已经</a:t>
            </a:r>
            <a:r>
              <a:rPr lang="zh-CN" altLang="en-US" sz="2000" b="1" dirty="0"/>
              <a:t>了解</a:t>
            </a:r>
            <a:r>
              <a:rPr lang="en-US" altLang="zh-CN" sz="2000" b="1" dirty="0"/>
              <a:t>MIPS32</a:t>
            </a:r>
            <a:r>
              <a:rPr lang="zh-CN" altLang="en-US" sz="2000" b="1" dirty="0"/>
              <a:t>汇编语言以 及</a:t>
            </a:r>
            <a:r>
              <a:rPr lang="en-US" altLang="zh-CN" sz="2000" b="1" dirty="0"/>
              <a:t>SPIM Simulator</a:t>
            </a:r>
            <a:r>
              <a:rPr lang="zh-CN" altLang="en-US" sz="2000" b="1" dirty="0"/>
              <a:t>的使用方法，这些内容是你顺利完成实验四的前提。</a:t>
            </a:r>
            <a:endParaRPr lang="en-US" altLang="zh-CN" sz="2000" b="1" dirty="0"/>
          </a:p>
        </p:txBody>
      </p:sp>
      <p:sp>
        <p:nvSpPr>
          <p:cNvPr id="4" name="TextBox 3"/>
          <p:cNvSpPr txBox="1"/>
          <p:nvPr/>
        </p:nvSpPr>
        <p:spPr>
          <a:xfrm>
            <a:off x="3203848" y="1628800"/>
            <a:ext cx="5760640" cy="307777"/>
          </a:xfrm>
          <a:prstGeom prst="rect">
            <a:avLst/>
          </a:prstGeom>
          <a:noFill/>
        </p:spPr>
        <p:txBody>
          <a:bodyPr wrap="square" rtlCol="0">
            <a:spAutoFit/>
          </a:bodyPr>
          <a:lstStyle/>
          <a:p>
            <a:r>
              <a:rPr lang="zh-CN" altLang="en-US" sz="1400" dirty="0" smtClean="0">
                <a:solidFill>
                  <a:srgbClr val="FF0000"/>
                </a:solidFill>
              </a:rPr>
              <a:t>第四次实验内容测试用例复杂度相较于第三次实验难度</a:t>
            </a:r>
            <a:r>
              <a:rPr lang="zh-CN" altLang="en-US" sz="1400" dirty="0">
                <a:solidFill>
                  <a:srgbClr val="FF0000"/>
                </a:solidFill>
              </a:rPr>
              <a:t>略</a:t>
            </a:r>
            <a:r>
              <a:rPr lang="zh-CN" altLang="en-US" sz="1400" dirty="0" smtClean="0">
                <a:solidFill>
                  <a:srgbClr val="FF0000"/>
                </a:solidFill>
              </a:rPr>
              <a:t>高，更偏底层。</a:t>
            </a:r>
            <a:endParaRPr lang="zh-CN" altLang="en-US" sz="1400" dirty="0">
              <a:solidFill>
                <a:srgbClr val="FF0000"/>
              </a:solidFill>
            </a:endParaRPr>
          </a:p>
        </p:txBody>
      </p:sp>
    </p:spTree>
    <p:extLst>
      <p:ext uri="{BB962C8B-B14F-4D97-AF65-F5344CB8AC3E}">
        <p14:creationId xmlns:p14="http://schemas.microsoft.com/office/powerpoint/2010/main" val="6702352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实验四</a:t>
            </a:r>
            <a:endParaRPr lang="zh-CN" altLang="en-US" b="1" dirty="0"/>
          </a:p>
        </p:txBody>
      </p:sp>
      <p:sp>
        <p:nvSpPr>
          <p:cNvPr id="3" name="内容占位符 2"/>
          <p:cNvSpPr>
            <a:spLocks noGrp="1"/>
          </p:cNvSpPr>
          <p:nvPr>
            <p:ph idx="1"/>
          </p:nvPr>
        </p:nvSpPr>
        <p:spPr/>
        <p:txBody>
          <a:bodyPr/>
          <a:lstStyle/>
          <a:p>
            <a:pPr marL="447675" lvl="1" indent="-447675">
              <a:buClr>
                <a:schemeClr val="accent1"/>
              </a:buClr>
              <a:buSzPct val="70000"/>
              <a:buFont typeface="Wingdings" panose="05000000000000000000" pitchFamily="2" charset="2"/>
              <a:buChar char="n"/>
            </a:pPr>
            <a:r>
              <a:rPr lang="zh-CN" altLang="en-US" sz="3200" b="1" dirty="0" smtClean="0">
                <a:cs typeface="+mn-cs"/>
              </a:rPr>
              <a:t>输入格式</a:t>
            </a:r>
            <a:endParaRPr lang="en-US" altLang="zh-CN" sz="3200" b="1" dirty="0" smtClean="0">
              <a:cs typeface="+mn-cs"/>
            </a:endParaRPr>
          </a:p>
          <a:p>
            <a:pPr marL="285750" lvl="1" indent="-285750">
              <a:buClr>
                <a:schemeClr val="accent1"/>
              </a:buClr>
              <a:buSzPct val="70000"/>
              <a:buFont typeface="Wingdings" pitchFamily="2" charset="2"/>
              <a:buChar char="Ø"/>
            </a:pPr>
            <a:r>
              <a:rPr lang="zh-CN" altLang="en-US" sz="1800" dirty="0"/>
              <a:t>程序的输入是一个包含</a:t>
            </a:r>
            <a:r>
              <a:rPr lang="en-US" altLang="zh-CN" sz="1800" dirty="0"/>
              <a:t>C−−</a:t>
            </a:r>
            <a:r>
              <a:rPr lang="zh-CN" altLang="en-US" sz="1800" dirty="0"/>
              <a:t>源代码的文本文件</a:t>
            </a:r>
            <a:r>
              <a:rPr lang="zh-CN" altLang="en-US" sz="1800" dirty="0" smtClean="0"/>
              <a:t>，程序</a:t>
            </a:r>
            <a:r>
              <a:rPr lang="zh-CN" altLang="en-US" sz="1800" dirty="0"/>
              <a:t>需要能够接收一个输入文件 名和一个输出文件名作为参数。</a:t>
            </a:r>
            <a:r>
              <a:rPr lang="zh-CN" altLang="en-US" sz="1800" dirty="0" smtClean="0"/>
              <a:t>例如</a:t>
            </a:r>
            <a:r>
              <a:rPr lang="zh-CN" altLang="en-US" sz="1800" dirty="0"/>
              <a:t>，</a:t>
            </a:r>
            <a:r>
              <a:rPr lang="zh-CN" altLang="en-US" sz="1800" dirty="0" smtClean="0"/>
              <a:t>在</a:t>
            </a:r>
            <a:r>
              <a:rPr lang="en-US" altLang="zh-CN" sz="1800" dirty="0"/>
              <a:t>Linux</a:t>
            </a:r>
            <a:r>
              <a:rPr lang="zh-CN" altLang="en-US" sz="1800" dirty="0"/>
              <a:t>命令行下</a:t>
            </a:r>
            <a:r>
              <a:rPr lang="zh-CN" altLang="en-US" sz="1800" dirty="0" smtClean="0"/>
              <a:t>运行</a:t>
            </a:r>
            <a:endParaRPr lang="en-US" altLang="zh-CN" sz="1800" dirty="0" smtClean="0"/>
          </a:p>
          <a:p>
            <a:pPr marL="0" lvl="1" indent="0">
              <a:buClr>
                <a:schemeClr val="accent1"/>
              </a:buClr>
              <a:buSzPct val="70000"/>
              <a:buNone/>
            </a:pPr>
            <a:r>
              <a:rPr lang="en-US" altLang="zh-CN" sz="1800" dirty="0" smtClean="0"/>
              <a:t>     ./</a:t>
            </a:r>
            <a:r>
              <a:rPr lang="en-US" altLang="zh-CN" sz="1800" dirty="0"/>
              <a:t>cc test1.cmm </a:t>
            </a:r>
            <a:r>
              <a:rPr lang="en-US" altLang="zh-CN" sz="1800" dirty="0" smtClean="0"/>
              <a:t>out1.s</a:t>
            </a:r>
          </a:p>
          <a:p>
            <a:pPr marL="0" lvl="1" indent="0">
              <a:buClr>
                <a:schemeClr val="accent1"/>
              </a:buClr>
              <a:buSzPct val="70000"/>
              <a:buNone/>
            </a:pPr>
            <a:r>
              <a:rPr lang="en-US" altLang="zh-CN" sz="1800" dirty="0"/>
              <a:t> </a:t>
            </a:r>
            <a:r>
              <a:rPr lang="en-US" altLang="zh-CN" sz="1800" dirty="0" smtClean="0"/>
              <a:t>    </a:t>
            </a:r>
            <a:r>
              <a:rPr lang="zh-CN" altLang="en-US" sz="1800" dirty="0" smtClean="0"/>
              <a:t>即</a:t>
            </a:r>
            <a:r>
              <a:rPr lang="zh-CN" altLang="en-US" sz="1800" dirty="0"/>
              <a:t>可将输出结果写入当前目录下名为</a:t>
            </a:r>
            <a:r>
              <a:rPr lang="en-US" altLang="zh-CN" sz="1800" dirty="0"/>
              <a:t>out1.s</a:t>
            </a:r>
            <a:r>
              <a:rPr lang="zh-CN" altLang="en-US" sz="1800" dirty="0"/>
              <a:t>的文件中</a:t>
            </a:r>
            <a:r>
              <a:rPr lang="zh-CN" altLang="en-US" sz="1800" dirty="0" smtClean="0"/>
              <a:t>。</a:t>
            </a:r>
            <a:endParaRPr lang="en-US" altLang="zh-CN" sz="1800" dirty="0" smtClean="0"/>
          </a:p>
          <a:p>
            <a:pPr marL="447675" lvl="1" indent="-447675">
              <a:buClr>
                <a:schemeClr val="accent1"/>
              </a:buClr>
              <a:buSzPct val="70000"/>
              <a:buFont typeface="Wingdings" panose="05000000000000000000" pitchFamily="2" charset="2"/>
              <a:buChar char="n"/>
            </a:pPr>
            <a:r>
              <a:rPr lang="zh-CN" altLang="en-US" sz="3200" b="1" dirty="0">
                <a:cs typeface="+mn-cs"/>
              </a:rPr>
              <a:t>输出格式</a:t>
            </a:r>
            <a:endParaRPr lang="en-US" altLang="zh-CN" sz="3200" b="1" dirty="0">
              <a:cs typeface="+mn-cs"/>
            </a:endParaRPr>
          </a:p>
          <a:p>
            <a:pPr marL="285750" lvl="1" indent="-285750">
              <a:buClr>
                <a:schemeClr val="accent1"/>
              </a:buClr>
              <a:buSzPct val="70000"/>
              <a:buFont typeface="Wingdings" pitchFamily="2" charset="2"/>
              <a:buChar char="Ø"/>
            </a:pPr>
            <a:r>
              <a:rPr lang="zh-CN" altLang="en-US" sz="1800" dirty="0"/>
              <a:t>实验四</a:t>
            </a:r>
            <a:r>
              <a:rPr lang="zh-CN" altLang="en-US" sz="1800" dirty="0" smtClean="0"/>
              <a:t>要求程序</a:t>
            </a:r>
            <a:r>
              <a:rPr lang="zh-CN" altLang="en-US" sz="1800" dirty="0"/>
              <a:t>将运行结果输出到</a:t>
            </a:r>
            <a:r>
              <a:rPr lang="zh-CN" altLang="en-US" sz="1800" dirty="0" smtClean="0"/>
              <a:t>文件比如</a:t>
            </a:r>
            <a:r>
              <a:rPr lang="en-US" altLang="zh-CN" sz="1800" dirty="0" smtClean="0"/>
              <a:t>out1.s</a:t>
            </a:r>
            <a:r>
              <a:rPr lang="zh-CN" altLang="en-US" sz="1800" dirty="0" smtClean="0"/>
              <a:t>。</a:t>
            </a:r>
            <a:r>
              <a:rPr lang="zh-CN" altLang="en-US" sz="1800" dirty="0"/>
              <a:t>对于每个输入文件</a:t>
            </a:r>
            <a:r>
              <a:rPr lang="zh-CN" altLang="en-US" sz="1800" dirty="0" smtClean="0"/>
              <a:t>，</a:t>
            </a:r>
            <a:r>
              <a:rPr lang="zh-CN" altLang="en-US" sz="1800" dirty="0"/>
              <a:t>目标代码生成</a:t>
            </a:r>
            <a:r>
              <a:rPr lang="zh-CN" altLang="en-US" sz="1800" dirty="0" smtClean="0"/>
              <a:t>程序</a:t>
            </a:r>
            <a:r>
              <a:rPr lang="zh-CN" altLang="en-US" sz="1800" dirty="0"/>
              <a:t>应当输出</a:t>
            </a:r>
            <a:r>
              <a:rPr lang="zh-CN" altLang="en-US" sz="1800" dirty="0" smtClean="0"/>
              <a:t>相应的</a:t>
            </a:r>
            <a:r>
              <a:rPr lang="en-US" altLang="zh-CN" sz="1800" dirty="0"/>
              <a:t>MIPS32</a:t>
            </a:r>
            <a:r>
              <a:rPr lang="zh-CN" altLang="en-US" sz="1800" dirty="0"/>
              <a:t>汇编代码</a:t>
            </a:r>
            <a:r>
              <a:rPr lang="zh-CN" altLang="en-US" sz="1800" dirty="0" smtClean="0"/>
              <a:t>。测试时将</a:t>
            </a:r>
            <a:r>
              <a:rPr lang="zh-CN" altLang="en-US" sz="1800" dirty="0"/>
              <a:t>使用</a:t>
            </a:r>
            <a:r>
              <a:rPr lang="en-US" altLang="zh-CN" sz="1800" dirty="0"/>
              <a:t>SPIM Simulator</a:t>
            </a:r>
            <a:r>
              <a:rPr lang="zh-CN" altLang="en-US" sz="1800" dirty="0" smtClean="0"/>
              <a:t>对输出</a:t>
            </a:r>
            <a:r>
              <a:rPr lang="zh-CN" altLang="en-US" sz="1800" dirty="0"/>
              <a:t>的汇编代码的</a:t>
            </a:r>
            <a:r>
              <a:rPr lang="zh-CN" altLang="en-US" sz="1800" dirty="0">
                <a:solidFill>
                  <a:srgbClr val="FF0000"/>
                </a:solidFill>
              </a:rPr>
              <a:t>正确性</a:t>
            </a:r>
            <a:r>
              <a:rPr lang="zh-CN" altLang="en-US" sz="1800" dirty="0"/>
              <a:t>进行测试，</a:t>
            </a:r>
            <a:r>
              <a:rPr lang="zh-CN" altLang="en-US" sz="1800" dirty="0" smtClean="0"/>
              <a:t>任何</a:t>
            </a:r>
            <a:r>
              <a:rPr lang="zh-CN" altLang="en-US" sz="1800" dirty="0"/>
              <a:t>能被</a:t>
            </a:r>
            <a:r>
              <a:rPr lang="en-US" altLang="zh-CN" sz="1800" dirty="0"/>
              <a:t>SPIM Simulator</a:t>
            </a:r>
            <a:r>
              <a:rPr lang="zh-CN" altLang="en-US" sz="1800" dirty="0"/>
              <a:t>执行并且结果正确的输出都将被接受。 </a:t>
            </a:r>
            <a:endParaRPr lang="en-US" altLang="zh-CN" sz="1800" dirty="0" smtClean="0"/>
          </a:p>
          <a:p>
            <a:pPr marL="285750" lvl="1" indent="-285750">
              <a:buClr>
                <a:schemeClr val="accent1"/>
              </a:buClr>
              <a:buSzPct val="70000"/>
              <a:buFont typeface="Wingdings" pitchFamily="2" charset="2"/>
              <a:buChar char="Ø"/>
            </a:pPr>
            <a:r>
              <a:rPr lang="zh-CN" altLang="en-US" sz="1800" b="1" dirty="0" smtClean="0">
                <a:cs typeface="+mn-cs"/>
              </a:rPr>
              <a:t>尽量先保证目标汇编代码的正确生成。</a:t>
            </a:r>
            <a:endParaRPr lang="en-US" altLang="zh-CN" sz="3200" b="1" dirty="0">
              <a:cs typeface="+mn-cs"/>
            </a:endParaRPr>
          </a:p>
        </p:txBody>
      </p:sp>
    </p:spTree>
    <p:extLst>
      <p:ext uri="{BB962C8B-B14F-4D97-AF65-F5344CB8AC3E}">
        <p14:creationId xmlns:p14="http://schemas.microsoft.com/office/powerpoint/2010/main" val="33757300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实验四</a:t>
            </a:r>
          </a:p>
        </p:txBody>
      </p:sp>
      <p:sp>
        <p:nvSpPr>
          <p:cNvPr id="3" name="内容占位符 2"/>
          <p:cNvSpPr>
            <a:spLocks noGrp="1"/>
          </p:cNvSpPr>
          <p:nvPr>
            <p:ph idx="1"/>
          </p:nvPr>
        </p:nvSpPr>
        <p:spPr/>
        <p:txBody>
          <a:bodyPr/>
          <a:lstStyle/>
          <a:p>
            <a:r>
              <a:rPr lang="zh-CN" altLang="en-US" b="1" dirty="0" smtClean="0"/>
              <a:t>目标代码生成挑战</a:t>
            </a:r>
            <a:endParaRPr lang="en-US" altLang="zh-CN" b="1" dirty="0" smtClean="0"/>
          </a:p>
          <a:p>
            <a:pPr marL="285750" lvl="1" indent="-285750">
              <a:buClr>
                <a:schemeClr val="accent1"/>
              </a:buClr>
              <a:buSzPct val="70000"/>
              <a:buFont typeface="Wingdings" pitchFamily="2" charset="2"/>
              <a:buChar char="Ø"/>
            </a:pPr>
            <a:r>
              <a:rPr lang="zh-CN" altLang="en-US" sz="1800" b="1" dirty="0"/>
              <a:t>指令选择（</a:t>
            </a:r>
            <a:r>
              <a:rPr lang="en-US" altLang="zh-CN" sz="1800" b="1" dirty="0"/>
              <a:t>Instruction Selection</a:t>
            </a:r>
            <a:r>
              <a:rPr lang="zh-CN" altLang="en-US" sz="1800" b="1" dirty="0" smtClean="0"/>
              <a:t>）问题。</a:t>
            </a:r>
            <a:r>
              <a:rPr lang="zh-CN" altLang="en-US" sz="1800" dirty="0" smtClean="0"/>
              <a:t>中间代码</a:t>
            </a:r>
            <a:r>
              <a:rPr lang="zh-CN" altLang="en-US" sz="1800" dirty="0"/>
              <a:t>与目标代码之间并</a:t>
            </a:r>
            <a:r>
              <a:rPr lang="zh-CN" altLang="en-US" sz="1800" dirty="0">
                <a:solidFill>
                  <a:srgbClr val="FF0000"/>
                </a:solidFill>
              </a:rPr>
              <a:t>不是严格一一对应</a:t>
            </a:r>
            <a:r>
              <a:rPr lang="zh-CN" altLang="en-US" sz="1800" dirty="0"/>
              <a:t>的。有可能某条中间代码对应多条目标 代码，也有可能多条中间代码对应一条目标代码。 </a:t>
            </a:r>
            <a:endParaRPr lang="en-US" altLang="zh-CN" sz="1800" dirty="0" smtClean="0"/>
          </a:p>
          <a:p>
            <a:pPr marL="285750" lvl="1" indent="-285750">
              <a:buClr>
                <a:schemeClr val="accent1"/>
              </a:buClr>
              <a:buSzPct val="70000"/>
              <a:buFont typeface="Wingdings" pitchFamily="2" charset="2"/>
              <a:buChar char="Ø"/>
            </a:pPr>
            <a:r>
              <a:rPr lang="zh-CN" altLang="en-US" sz="1800" b="1" dirty="0" smtClean="0"/>
              <a:t>寄存器</a:t>
            </a:r>
            <a:r>
              <a:rPr lang="zh-CN" altLang="en-US" sz="1800" b="1" dirty="0"/>
              <a:t>分配（</a:t>
            </a:r>
            <a:r>
              <a:rPr lang="en-US" altLang="zh-CN" sz="1800" b="1" dirty="0"/>
              <a:t>Register Allocation</a:t>
            </a:r>
            <a:r>
              <a:rPr lang="zh-CN" altLang="en-US" sz="1800" b="1" dirty="0" smtClean="0"/>
              <a:t>）</a:t>
            </a:r>
            <a:r>
              <a:rPr lang="zh-CN" altLang="en-US" sz="1800" b="1" dirty="0"/>
              <a:t>问题</a:t>
            </a:r>
            <a:r>
              <a:rPr lang="zh-CN" altLang="en-US" sz="1800" dirty="0" smtClean="0"/>
              <a:t>。中间代码中</a:t>
            </a:r>
            <a:r>
              <a:rPr lang="zh-CN" altLang="en-US" sz="1800" dirty="0"/>
              <a:t>可以</a:t>
            </a:r>
            <a:r>
              <a:rPr lang="zh-CN" altLang="en-US" sz="1800" dirty="0" smtClean="0"/>
              <a:t>使用数目</a:t>
            </a:r>
            <a:r>
              <a:rPr lang="zh-CN" altLang="en-US" sz="1800" dirty="0"/>
              <a:t>不受限的变量和临时变量，但处理器所拥有的寄存器</a:t>
            </a:r>
            <a:r>
              <a:rPr lang="zh-CN" altLang="en-US" sz="1800" dirty="0" smtClean="0"/>
              <a:t>数量是</a:t>
            </a:r>
            <a:r>
              <a:rPr lang="zh-CN" altLang="en-US" sz="1800" dirty="0">
                <a:solidFill>
                  <a:srgbClr val="FF0000"/>
                </a:solidFill>
              </a:rPr>
              <a:t>有限</a:t>
            </a:r>
            <a:r>
              <a:rPr lang="zh-CN" altLang="en-US" sz="1800" dirty="0"/>
              <a:t>的。</a:t>
            </a:r>
            <a:r>
              <a:rPr lang="en-US" altLang="zh-CN" sz="1800" dirty="0"/>
              <a:t>RISC</a:t>
            </a:r>
            <a:r>
              <a:rPr lang="zh-CN" altLang="en-US" sz="1800" dirty="0"/>
              <a:t>机器的一大特点就是运算指令的</a:t>
            </a:r>
            <a:r>
              <a:rPr lang="zh-CN" altLang="en-US" sz="1800" dirty="0">
                <a:solidFill>
                  <a:srgbClr val="FF0000"/>
                </a:solidFill>
              </a:rPr>
              <a:t>操作数</a:t>
            </a:r>
            <a:r>
              <a:rPr lang="zh-CN" altLang="en-US" sz="1800" dirty="0"/>
              <a:t>总是从</a:t>
            </a:r>
            <a:r>
              <a:rPr lang="zh-CN" altLang="en-US" sz="1800" dirty="0">
                <a:solidFill>
                  <a:srgbClr val="FF0000"/>
                </a:solidFill>
              </a:rPr>
              <a:t>寄存器</a:t>
            </a:r>
            <a:r>
              <a:rPr lang="zh-CN" altLang="en-US" sz="1800" dirty="0"/>
              <a:t>中获得</a:t>
            </a:r>
            <a:r>
              <a:rPr lang="zh-CN" altLang="en-US" sz="1800" dirty="0" smtClean="0"/>
              <a:t>。</a:t>
            </a:r>
            <a:endParaRPr lang="en-US" altLang="zh-CN" sz="1800" dirty="0" smtClean="0"/>
          </a:p>
          <a:p>
            <a:pPr marL="285750" lvl="1" indent="-285750">
              <a:buClr>
                <a:schemeClr val="accent1"/>
              </a:buClr>
              <a:buSzPct val="70000"/>
              <a:buFont typeface="Wingdings" pitchFamily="2" charset="2"/>
              <a:buChar char="Ø"/>
            </a:pPr>
            <a:r>
              <a:rPr lang="zh-CN" altLang="en-US" sz="1800" b="1" dirty="0" smtClean="0"/>
              <a:t>栈管理</a:t>
            </a:r>
            <a:r>
              <a:rPr lang="zh-CN" altLang="en-US" sz="1800" b="1" dirty="0"/>
              <a:t>问题</a:t>
            </a:r>
            <a:r>
              <a:rPr lang="zh-CN" altLang="en-US" sz="1800" dirty="0" smtClean="0"/>
              <a:t>。中间代码中没有</a:t>
            </a:r>
            <a:r>
              <a:rPr lang="zh-CN" altLang="en-US" sz="1800" dirty="0"/>
              <a:t>处理有关函数调用的细节。函数调用在中间代码中被抽象为</a:t>
            </a:r>
            <a:r>
              <a:rPr lang="zh-CN" altLang="en-US" sz="1800" dirty="0" smtClean="0"/>
              <a:t>若干</a:t>
            </a:r>
            <a:r>
              <a:rPr lang="zh-CN" altLang="en-US" sz="1800" dirty="0"/>
              <a:t>条</a:t>
            </a:r>
            <a:r>
              <a:rPr lang="en-US" altLang="zh-CN" sz="1800" dirty="0"/>
              <a:t>ARG</a:t>
            </a:r>
            <a:r>
              <a:rPr lang="zh-CN" altLang="en-US" sz="1800" dirty="0"/>
              <a:t>语句和一条</a:t>
            </a:r>
            <a:r>
              <a:rPr lang="en-US" altLang="zh-CN" sz="1800" dirty="0"/>
              <a:t>CALL</a:t>
            </a:r>
            <a:r>
              <a:rPr lang="zh-CN" altLang="en-US" sz="1800" dirty="0"/>
              <a:t>语句，但在目标机器上一般不会有专门的器件</a:t>
            </a:r>
            <a:r>
              <a:rPr lang="zh-CN" altLang="en-US" sz="1800" dirty="0" smtClean="0"/>
              <a:t>为函数调用进行</a:t>
            </a:r>
            <a:r>
              <a:rPr lang="zh-CN" altLang="en-US" sz="1800" dirty="0"/>
              <a:t>参数</a:t>
            </a:r>
            <a:r>
              <a:rPr lang="zh-CN" altLang="en-US" sz="1800" dirty="0" smtClean="0"/>
              <a:t>传递，目标代码中必须</a:t>
            </a:r>
            <a:r>
              <a:rPr lang="zh-CN" altLang="en-US" sz="1800" dirty="0"/>
              <a:t>借助于</a:t>
            </a:r>
            <a:r>
              <a:rPr lang="zh-CN" altLang="en-US" sz="1800" dirty="0">
                <a:solidFill>
                  <a:srgbClr val="FF0000"/>
                </a:solidFill>
              </a:rPr>
              <a:t>寄存器或栈</a:t>
            </a:r>
            <a:r>
              <a:rPr lang="zh-CN" altLang="en-US" sz="1800" dirty="0"/>
              <a:t>来</a:t>
            </a:r>
            <a:r>
              <a:rPr lang="zh-CN" altLang="en-US" sz="1800" dirty="0" smtClean="0"/>
              <a:t>完成参数传递。 </a:t>
            </a:r>
            <a:endParaRPr lang="en-US" altLang="zh-CN" sz="1800" dirty="0" smtClean="0"/>
          </a:p>
          <a:p>
            <a:pPr marL="285750" lvl="1" indent="-285750">
              <a:buClr>
                <a:schemeClr val="accent1"/>
              </a:buClr>
              <a:buSzPct val="70000"/>
              <a:buFont typeface="Wingdings" pitchFamily="2" charset="2"/>
              <a:buChar char="Ø"/>
            </a:pPr>
            <a:endParaRPr lang="en-US" altLang="zh-CN" sz="1800" dirty="0" smtClean="0"/>
          </a:p>
          <a:p>
            <a:pPr marL="285750" lvl="1" indent="-285750">
              <a:buClr>
                <a:schemeClr val="accent1"/>
              </a:buClr>
              <a:buSzPct val="70000"/>
              <a:buFont typeface="Wingdings" pitchFamily="2" charset="2"/>
              <a:buChar char="Ø"/>
            </a:pPr>
            <a:r>
              <a:rPr lang="zh-CN" altLang="en-US" sz="1800" dirty="0"/>
              <a:t>实验</a:t>
            </a:r>
            <a:r>
              <a:rPr lang="zh-CN" altLang="en-US" sz="1800" dirty="0" smtClean="0"/>
              <a:t>四我们</a:t>
            </a:r>
            <a:r>
              <a:rPr lang="zh-CN" altLang="en-US" sz="1800" dirty="0"/>
              <a:t>的主要任务就是编写程序来处理这三个</a:t>
            </a:r>
            <a:r>
              <a:rPr lang="zh-CN" altLang="en-US" sz="1800" dirty="0" smtClean="0"/>
              <a:t>问题。</a:t>
            </a:r>
            <a:endParaRPr lang="en-US" altLang="zh-CN" sz="1800" b="1" dirty="0">
              <a:cs typeface="+mn-cs"/>
            </a:endParaRPr>
          </a:p>
        </p:txBody>
      </p:sp>
    </p:spTree>
    <p:extLst>
      <p:ext uri="{BB962C8B-B14F-4D97-AF65-F5344CB8AC3E}">
        <p14:creationId xmlns:p14="http://schemas.microsoft.com/office/powerpoint/2010/main" val="19049633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实验四</a:t>
            </a:r>
          </a:p>
        </p:txBody>
      </p:sp>
      <p:sp>
        <p:nvSpPr>
          <p:cNvPr id="3" name="内容占位符 2"/>
          <p:cNvSpPr>
            <a:spLocks noGrp="1"/>
          </p:cNvSpPr>
          <p:nvPr>
            <p:ph idx="1"/>
          </p:nvPr>
        </p:nvSpPr>
        <p:spPr/>
        <p:txBody>
          <a:bodyPr/>
          <a:lstStyle/>
          <a:p>
            <a:pPr marL="447675" lvl="1" indent="-447675">
              <a:buClr>
                <a:schemeClr val="accent1"/>
              </a:buClr>
              <a:buSzPct val="70000"/>
              <a:buFont typeface="Wingdings" panose="05000000000000000000" pitchFamily="2" charset="2"/>
              <a:buChar char="n"/>
            </a:pPr>
            <a:r>
              <a:rPr lang="en-US" altLang="zh-CN" sz="3200" b="1" dirty="0" err="1">
                <a:cs typeface="+mn-cs"/>
              </a:rPr>
              <a:t>QtSPIM</a:t>
            </a:r>
            <a:endParaRPr lang="en-US" altLang="zh-CN" sz="3200" b="1" dirty="0">
              <a:cs typeface="+mn-cs"/>
            </a:endParaRPr>
          </a:p>
          <a:p>
            <a:pPr marL="784225" lvl="1" indent="-342900">
              <a:buFont typeface="Wingdings" panose="05000000000000000000" pitchFamily="2" charset="2"/>
              <a:buChar char="Ø"/>
            </a:pPr>
            <a:r>
              <a:rPr lang="en-US" altLang="zh-CN" sz="2000" dirty="0"/>
              <a:t>SPIM Simulator</a:t>
            </a:r>
            <a:r>
              <a:rPr lang="zh-CN" altLang="en-US" sz="2000" dirty="0"/>
              <a:t>不仅是一个</a:t>
            </a:r>
            <a:r>
              <a:rPr lang="en-US" altLang="zh-CN" sz="2000" dirty="0"/>
              <a:t>MIPS32</a:t>
            </a:r>
            <a:r>
              <a:rPr lang="zh-CN" altLang="en-US" sz="2000" dirty="0"/>
              <a:t>的模拟器，也是一个</a:t>
            </a:r>
            <a:r>
              <a:rPr lang="en-US" altLang="zh-CN" sz="2000" dirty="0"/>
              <a:t>MIPS32</a:t>
            </a:r>
            <a:r>
              <a:rPr lang="zh-CN" altLang="en-US" sz="2000" dirty="0"/>
              <a:t>的汇编器。想要让</a:t>
            </a:r>
            <a:r>
              <a:rPr lang="en-US" altLang="zh-CN" sz="2000" dirty="0"/>
              <a:t>SPIM Simulator</a:t>
            </a:r>
            <a:r>
              <a:rPr lang="zh-CN" altLang="en-US" sz="2000" dirty="0"/>
              <a:t>正常模拟</a:t>
            </a:r>
            <a:r>
              <a:rPr lang="zh-CN" altLang="en-US" sz="2000" dirty="0" smtClean="0"/>
              <a:t>，首先</a:t>
            </a:r>
            <a:r>
              <a:rPr lang="zh-CN" altLang="en-US" sz="2000" dirty="0"/>
              <a:t>需要为它准备符合格式的</a:t>
            </a:r>
            <a:r>
              <a:rPr lang="en-US" altLang="zh-CN" sz="2000" dirty="0"/>
              <a:t>MIPS32</a:t>
            </a:r>
            <a:r>
              <a:rPr lang="zh-CN" altLang="en-US" sz="2000" dirty="0"/>
              <a:t>汇编代码文本文件。非操作系统 内核的汇编代码文件必须以</a:t>
            </a:r>
            <a:r>
              <a:rPr lang="en-US" altLang="zh-CN" sz="2000" dirty="0"/>
              <a:t>.s</a:t>
            </a:r>
            <a:r>
              <a:rPr lang="zh-CN" altLang="en-US" sz="2000" dirty="0"/>
              <a:t>或者</a:t>
            </a:r>
            <a:r>
              <a:rPr lang="en-US" altLang="zh-CN" sz="2000" dirty="0"/>
              <a:t>.</a:t>
            </a:r>
            <a:r>
              <a:rPr lang="en-US" altLang="zh-CN" sz="2000" dirty="0" err="1"/>
              <a:t>asm</a:t>
            </a:r>
            <a:r>
              <a:rPr lang="zh-CN" altLang="en-US" sz="2000" dirty="0"/>
              <a:t>作为文件</a:t>
            </a:r>
            <a:r>
              <a:rPr lang="zh-CN" altLang="en-US" sz="2000" dirty="0" smtClean="0"/>
              <a:t>的后缀</a:t>
            </a:r>
            <a:r>
              <a:rPr lang="zh-CN" altLang="en-US" sz="2000" dirty="0"/>
              <a:t>名</a:t>
            </a:r>
            <a:r>
              <a:rPr lang="zh-CN" altLang="en-US" sz="2000" dirty="0" smtClean="0"/>
              <a:t>。</a:t>
            </a:r>
            <a:endParaRPr lang="en-US" altLang="zh-CN" sz="2000" dirty="0" smtClean="0"/>
          </a:p>
          <a:p>
            <a:pPr marL="784225" lvl="1" indent="-342900">
              <a:buFont typeface="Wingdings" panose="05000000000000000000" pitchFamily="2" charset="2"/>
              <a:buChar char="Ø"/>
            </a:pPr>
            <a:endParaRPr lang="en-US" altLang="zh-CN" sz="2000" dirty="0" smtClean="0"/>
          </a:p>
          <a:p>
            <a:pPr marL="784225" lvl="1" indent="-342900">
              <a:buFont typeface="Wingdings" panose="05000000000000000000" pitchFamily="2" charset="2"/>
              <a:buChar char="Ø"/>
            </a:pPr>
            <a:r>
              <a:rPr lang="zh-CN" altLang="en-US" sz="2000" dirty="0" smtClean="0"/>
              <a:t>汇编</a:t>
            </a:r>
            <a:r>
              <a:rPr lang="zh-CN" altLang="en-US" sz="2000" dirty="0"/>
              <a:t>代码由若干代码段和若干数据 段组成，其中代码段以</a:t>
            </a:r>
            <a:r>
              <a:rPr lang="en-US" altLang="zh-CN" sz="2000" dirty="0"/>
              <a:t>.text</a:t>
            </a:r>
            <a:r>
              <a:rPr lang="zh-CN" altLang="en-US" sz="2000" dirty="0"/>
              <a:t>开头，数据段以</a:t>
            </a:r>
            <a:r>
              <a:rPr lang="en-US" altLang="zh-CN" sz="2000" dirty="0"/>
              <a:t>.data</a:t>
            </a:r>
            <a:r>
              <a:rPr lang="zh-CN" altLang="en-US" sz="2000" dirty="0"/>
              <a:t>开头。汇编代码中的注释以</a:t>
            </a:r>
            <a:r>
              <a:rPr lang="en-US" altLang="zh-CN" sz="2000" dirty="0"/>
              <a:t>#</a:t>
            </a:r>
            <a:r>
              <a:rPr lang="zh-CN" altLang="en-US" sz="2000" dirty="0"/>
              <a:t>开头。</a:t>
            </a:r>
            <a:endParaRPr lang="en-US" altLang="zh-CN" sz="2000" dirty="0" smtClean="0"/>
          </a:p>
        </p:txBody>
      </p:sp>
    </p:spTree>
    <p:extLst>
      <p:ext uri="{BB962C8B-B14F-4D97-AF65-F5344CB8AC3E}">
        <p14:creationId xmlns:p14="http://schemas.microsoft.com/office/powerpoint/2010/main" val="19169258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实验四</a:t>
            </a:r>
          </a:p>
        </p:txBody>
      </p:sp>
      <p:sp>
        <p:nvSpPr>
          <p:cNvPr id="3" name="内容占位符 2"/>
          <p:cNvSpPr>
            <a:spLocks noGrp="1"/>
          </p:cNvSpPr>
          <p:nvPr>
            <p:ph idx="1"/>
          </p:nvPr>
        </p:nvSpPr>
        <p:spPr/>
        <p:txBody>
          <a:bodyPr/>
          <a:lstStyle/>
          <a:p>
            <a:pPr marL="447675" lvl="1" indent="-447675">
              <a:buClr>
                <a:schemeClr val="accent1"/>
              </a:buClr>
              <a:buSzPct val="70000"/>
              <a:buFont typeface="Wingdings" panose="05000000000000000000" pitchFamily="2" charset="2"/>
              <a:buChar char="n"/>
            </a:pPr>
            <a:r>
              <a:rPr lang="en-US" altLang="zh-CN" sz="3200" b="1" dirty="0" err="1">
                <a:cs typeface="+mn-cs"/>
              </a:rPr>
              <a:t>QtSPIM</a:t>
            </a:r>
            <a:endParaRPr lang="en-US" altLang="zh-CN" sz="3200" b="1" dirty="0">
              <a:cs typeface="+mn-cs"/>
            </a:endParaRPr>
          </a:p>
          <a:p>
            <a:pPr marL="784225" lvl="1" indent="-342900">
              <a:buFont typeface="Wingdings" panose="05000000000000000000" pitchFamily="2" charset="2"/>
              <a:buChar char="Ø"/>
            </a:pPr>
            <a:r>
              <a:rPr lang="en-US" altLang="zh-CN" sz="2000" dirty="0"/>
              <a:t>SPIM Simulator</a:t>
            </a:r>
            <a:r>
              <a:rPr lang="zh-CN" altLang="en-US" sz="2000" dirty="0"/>
              <a:t>不仅是一个</a:t>
            </a:r>
            <a:r>
              <a:rPr lang="en-US" altLang="zh-CN" sz="2000" dirty="0"/>
              <a:t>MIPS32</a:t>
            </a:r>
            <a:r>
              <a:rPr lang="zh-CN" altLang="en-US" sz="2000" dirty="0"/>
              <a:t>的模拟器，也是一个</a:t>
            </a:r>
            <a:r>
              <a:rPr lang="en-US" altLang="zh-CN" sz="2000" dirty="0"/>
              <a:t>MIPS32</a:t>
            </a:r>
            <a:r>
              <a:rPr lang="zh-CN" altLang="en-US" sz="2000" dirty="0"/>
              <a:t>的汇编器</a:t>
            </a:r>
            <a:r>
              <a:rPr lang="zh-CN" altLang="en-US" sz="2000" dirty="0" smtClean="0"/>
              <a:t>。非</a:t>
            </a:r>
            <a:r>
              <a:rPr lang="zh-CN" altLang="en-US" sz="2000" dirty="0"/>
              <a:t>操作系统 内核的汇编代码文件必须以</a:t>
            </a:r>
            <a:r>
              <a:rPr lang="en-US" altLang="zh-CN" sz="2000" dirty="0"/>
              <a:t>.s</a:t>
            </a:r>
            <a:r>
              <a:rPr lang="zh-CN" altLang="en-US" sz="2000" dirty="0"/>
              <a:t>或者</a:t>
            </a:r>
            <a:r>
              <a:rPr lang="en-US" altLang="zh-CN" sz="2000" dirty="0"/>
              <a:t>.</a:t>
            </a:r>
            <a:r>
              <a:rPr lang="en-US" altLang="zh-CN" sz="2000" dirty="0" err="1"/>
              <a:t>asm</a:t>
            </a:r>
            <a:r>
              <a:rPr lang="zh-CN" altLang="en-US" sz="2000" dirty="0"/>
              <a:t>作为文件</a:t>
            </a:r>
            <a:r>
              <a:rPr lang="zh-CN" altLang="en-US" sz="2000" dirty="0" smtClean="0"/>
              <a:t>的后缀</a:t>
            </a:r>
            <a:r>
              <a:rPr lang="zh-CN" altLang="en-US" sz="2000" dirty="0"/>
              <a:t>名</a:t>
            </a:r>
            <a:r>
              <a:rPr lang="zh-CN" altLang="en-US" sz="2000" dirty="0" smtClean="0"/>
              <a:t>。</a:t>
            </a:r>
            <a:endParaRPr lang="en-US" altLang="zh-CN" sz="2000" dirty="0" smtClean="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3068960"/>
            <a:ext cx="5112568" cy="3028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0784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提纲</a:t>
            </a:r>
          </a:p>
        </p:txBody>
      </p:sp>
      <p:sp>
        <p:nvSpPr>
          <p:cNvPr id="3" name="内容占位符 2"/>
          <p:cNvSpPr>
            <a:spLocks noGrp="1"/>
          </p:cNvSpPr>
          <p:nvPr>
            <p:ph idx="1"/>
          </p:nvPr>
        </p:nvSpPr>
        <p:spPr>
          <a:xfrm>
            <a:off x="468313" y="1484313"/>
            <a:ext cx="8424167" cy="4392612"/>
          </a:xfrm>
        </p:spPr>
        <p:txBody>
          <a:bodyPr/>
          <a:lstStyle/>
          <a:p>
            <a:r>
              <a:rPr lang="zh-CN" altLang="en-US" b="1" dirty="0" smtClean="0"/>
              <a:t>实验三</a:t>
            </a:r>
            <a:endParaRPr lang="en-US" altLang="zh-CN" b="1" dirty="0"/>
          </a:p>
          <a:p>
            <a:pPr marL="784225" lvl="1" indent="-342900">
              <a:buFont typeface="Wingdings" panose="05000000000000000000" pitchFamily="2" charset="2"/>
              <a:buChar char="Ø"/>
            </a:pPr>
            <a:r>
              <a:rPr lang="zh-CN" altLang="en-US" sz="2000" b="1" dirty="0" smtClean="0"/>
              <a:t>实验要求</a:t>
            </a:r>
            <a:endParaRPr lang="en-US" altLang="zh-CN" sz="2000" b="1" dirty="0"/>
          </a:p>
          <a:p>
            <a:pPr marL="784225" lvl="1" indent="-342900">
              <a:buFont typeface="Wingdings" panose="05000000000000000000" pitchFamily="2" charset="2"/>
              <a:buChar char="Ø"/>
            </a:pPr>
            <a:r>
              <a:rPr lang="zh-CN" altLang="en-US" sz="2000" b="1" dirty="0" smtClean="0"/>
              <a:t>代码相关问题</a:t>
            </a:r>
            <a:endParaRPr lang="en-US" altLang="zh-CN" sz="2000" b="1" dirty="0"/>
          </a:p>
          <a:p>
            <a:pPr marL="784225" lvl="1" indent="-342900">
              <a:buFont typeface="Wingdings" panose="05000000000000000000" pitchFamily="2" charset="2"/>
              <a:buChar char="Ø"/>
            </a:pPr>
            <a:r>
              <a:rPr lang="zh-CN" altLang="en-US" sz="2000" b="1" dirty="0" smtClean="0"/>
              <a:t>文档</a:t>
            </a:r>
            <a:endParaRPr lang="en-US" altLang="zh-CN" sz="2000" b="1" dirty="0" smtClean="0"/>
          </a:p>
          <a:p>
            <a:pPr marL="784225" lvl="1" indent="-342900">
              <a:buFont typeface="Wingdings" panose="05000000000000000000" pitchFamily="2" charset="2"/>
              <a:buChar char="Ø"/>
            </a:pPr>
            <a:r>
              <a:rPr lang="zh-CN" altLang="en-US" sz="2000" b="1" dirty="0"/>
              <a:t>成绩</a:t>
            </a:r>
            <a:endParaRPr lang="en-US" altLang="zh-CN" sz="2000" b="1" dirty="0"/>
          </a:p>
          <a:p>
            <a:r>
              <a:rPr lang="zh-CN" altLang="en-US" b="1" dirty="0" smtClean="0"/>
              <a:t>实验四</a:t>
            </a:r>
            <a:endParaRPr lang="en-US" altLang="zh-CN" b="1" dirty="0"/>
          </a:p>
          <a:p>
            <a:pPr marL="784225" lvl="1" indent="-342900">
              <a:buFont typeface="Wingdings" panose="05000000000000000000" pitchFamily="2" charset="2"/>
              <a:buChar char="Ø"/>
            </a:pPr>
            <a:r>
              <a:rPr lang="zh-CN" altLang="en-US" sz="2000" b="1" dirty="0" smtClean="0"/>
              <a:t>实验要求</a:t>
            </a:r>
            <a:endParaRPr lang="en-US" altLang="zh-CN" sz="2000" b="1" dirty="0"/>
          </a:p>
          <a:p>
            <a:pPr marL="784225" lvl="1" indent="-342900">
              <a:buFont typeface="Wingdings" panose="05000000000000000000" pitchFamily="2" charset="2"/>
              <a:buChar char="Ø"/>
            </a:pPr>
            <a:r>
              <a:rPr lang="zh-CN" altLang="en-US" sz="2000" b="1" dirty="0" smtClean="0"/>
              <a:t>作业提交时间</a:t>
            </a:r>
            <a:endParaRPr lang="en-US" altLang="zh-CN" sz="2000" b="1" dirty="0"/>
          </a:p>
        </p:txBody>
      </p:sp>
    </p:spTree>
    <p:extLst>
      <p:ext uri="{BB962C8B-B14F-4D97-AF65-F5344CB8AC3E}">
        <p14:creationId xmlns:p14="http://schemas.microsoft.com/office/powerpoint/2010/main" val="11950306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实验四</a:t>
            </a:r>
          </a:p>
        </p:txBody>
      </p:sp>
      <p:sp>
        <p:nvSpPr>
          <p:cNvPr id="3" name="内容占位符 2"/>
          <p:cNvSpPr>
            <a:spLocks noGrp="1"/>
          </p:cNvSpPr>
          <p:nvPr>
            <p:ph idx="1"/>
          </p:nvPr>
        </p:nvSpPr>
        <p:spPr/>
        <p:txBody>
          <a:bodyPr/>
          <a:lstStyle/>
          <a:p>
            <a:pPr marL="447675" lvl="1" indent="-447675">
              <a:buClr>
                <a:schemeClr val="accent1"/>
              </a:buClr>
              <a:buSzPct val="70000"/>
              <a:buFont typeface="Wingdings" panose="05000000000000000000" pitchFamily="2" charset="2"/>
              <a:buChar char="n"/>
            </a:pPr>
            <a:r>
              <a:rPr lang="en-US" altLang="zh-CN" sz="3200" b="1" dirty="0" err="1">
                <a:cs typeface="+mn-cs"/>
              </a:rPr>
              <a:t>QtSPIM</a:t>
            </a:r>
            <a:endParaRPr lang="en-US" altLang="zh-CN" sz="3200" b="1" dirty="0">
              <a:cs typeface="+mn-cs"/>
            </a:endParaRPr>
          </a:p>
          <a:p>
            <a:pPr marL="784225" lvl="1" indent="-342900">
              <a:buFont typeface="Wingdings" panose="05000000000000000000" pitchFamily="2" charset="2"/>
              <a:buChar char="Ø"/>
            </a:pPr>
            <a:r>
              <a:rPr lang="en-US" altLang="zh-CN" sz="2000" dirty="0"/>
              <a:t>SPIM Simulator</a:t>
            </a:r>
            <a:r>
              <a:rPr lang="zh-CN" altLang="en-US" sz="2000" dirty="0"/>
              <a:t>不仅是一个</a:t>
            </a:r>
            <a:r>
              <a:rPr lang="en-US" altLang="zh-CN" sz="2000" dirty="0"/>
              <a:t>MIPS32</a:t>
            </a:r>
            <a:r>
              <a:rPr lang="zh-CN" altLang="en-US" sz="2000" dirty="0"/>
              <a:t>的模拟器，也是一个</a:t>
            </a:r>
            <a:r>
              <a:rPr lang="en-US" altLang="zh-CN" sz="2000" dirty="0"/>
              <a:t>MIPS32</a:t>
            </a:r>
            <a:r>
              <a:rPr lang="zh-CN" altLang="en-US" sz="2000" dirty="0"/>
              <a:t>的汇编器</a:t>
            </a:r>
            <a:r>
              <a:rPr lang="zh-CN" altLang="en-US" sz="2000" dirty="0" smtClean="0"/>
              <a:t>。非</a:t>
            </a:r>
            <a:r>
              <a:rPr lang="zh-CN" altLang="en-US" sz="2000" dirty="0"/>
              <a:t>操作系统 内核的汇编代码文件必须以</a:t>
            </a:r>
            <a:r>
              <a:rPr lang="en-US" altLang="zh-CN" sz="2000" dirty="0"/>
              <a:t>.s</a:t>
            </a:r>
            <a:r>
              <a:rPr lang="zh-CN" altLang="en-US" sz="2000" dirty="0"/>
              <a:t>或者</a:t>
            </a:r>
            <a:r>
              <a:rPr lang="en-US" altLang="zh-CN" sz="2000" dirty="0"/>
              <a:t>.</a:t>
            </a:r>
            <a:r>
              <a:rPr lang="en-US" altLang="zh-CN" sz="2000" dirty="0" err="1"/>
              <a:t>asm</a:t>
            </a:r>
            <a:r>
              <a:rPr lang="zh-CN" altLang="en-US" sz="2000" dirty="0"/>
              <a:t>作为文件</a:t>
            </a:r>
            <a:r>
              <a:rPr lang="zh-CN" altLang="en-US" sz="2000" dirty="0" smtClean="0"/>
              <a:t>的后缀</a:t>
            </a:r>
            <a:r>
              <a:rPr lang="zh-CN" altLang="en-US" sz="2000" dirty="0"/>
              <a:t>名</a:t>
            </a:r>
            <a:r>
              <a:rPr lang="zh-CN" altLang="en-US" sz="2000" dirty="0" smtClean="0"/>
              <a:t>。</a:t>
            </a:r>
            <a:endParaRPr lang="en-US" altLang="zh-CN" sz="2000" dirty="0" smtClean="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1981" y="3044180"/>
            <a:ext cx="577215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0113" y="4299298"/>
            <a:ext cx="5699682" cy="179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18040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实验四</a:t>
            </a:r>
          </a:p>
        </p:txBody>
      </p:sp>
      <p:sp>
        <p:nvSpPr>
          <p:cNvPr id="3" name="内容占位符 2"/>
          <p:cNvSpPr>
            <a:spLocks noGrp="1"/>
          </p:cNvSpPr>
          <p:nvPr>
            <p:ph idx="1"/>
          </p:nvPr>
        </p:nvSpPr>
        <p:spPr/>
        <p:txBody>
          <a:bodyPr/>
          <a:lstStyle/>
          <a:p>
            <a:pPr marL="447675" lvl="1" indent="-447675">
              <a:buClr>
                <a:schemeClr val="accent1"/>
              </a:buClr>
              <a:buSzPct val="70000"/>
              <a:buFont typeface="Wingdings" panose="05000000000000000000" pitchFamily="2" charset="2"/>
              <a:buChar char="n"/>
            </a:pPr>
            <a:r>
              <a:rPr lang="en-US" altLang="zh-CN" sz="3200" b="1" dirty="0" err="1" smtClean="0">
                <a:cs typeface="+mn-cs"/>
              </a:rPr>
              <a:t>QtSPIM</a:t>
            </a:r>
            <a:r>
              <a:rPr lang="en-US" altLang="zh-CN" sz="3200" b="1" dirty="0" smtClean="0">
                <a:cs typeface="+mn-cs"/>
              </a:rPr>
              <a:t> </a:t>
            </a:r>
            <a:r>
              <a:rPr lang="zh-CN" altLang="en-US" sz="3200" b="1" dirty="0" smtClean="0">
                <a:cs typeface="+mn-cs"/>
              </a:rPr>
              <a:t>寄存器</a:t>
            </a:r>
            <a:endParaRPr lang="en-US" altLang="zh-CN" sz="3200" b="1" dirty="0">
              <a:cs typeface="+mn-cs"/>
            </a:endParaRPr>
          </a:p>
          <a:p>
            <a:pPr marL="784225" lvl="1" indent="-342900">
              <a:buFont typeface="Wingdings" panose="05000000000000000000" pitchFamily="2" charset="2"/>
              <a:buChar char="Ø"/>
            </a:pPr>
            <a:r>
              <a:rPr lang="en-US" altLang="zh-CN" sz="2000" dirty="0"/>
              <a:t>MIPS</a:t>
            </a:r>
            <a:r>
              <a:rPr lang="zh-CN" altLang="en-US" sz="2000" dirty="0"/>
              <a:t>体系结构共有</a:t>
            </a:r>
            <a:r>
              <a:rPr lang="en-US" altLang="zh-CN" sz="2000" dirty="0"/>
              <a:t>32</a:t>
            </a:r>
            <a:r>
              <a:rPr lang="zh-CN" altLang="en-US" sz="2000" dirty="0"/>
              <a:t>个寄存器，在汇编代码</a:t>
            </a:r>
            <a:r>
              <a:rPr lang="zh-CN" altLang="en-US" sz="2000" dirty="0" smtClean="0"/>
              <a:t>中可以</a:t>
            </a:r>
            <a:r>
              <a:rPr lang="zh-CN" altLang="en-US" sz="2000" dirty="0"/>
              <a:t>使用</a:t>
            </a:r>
            <a:r>
              <a:rPr lang="en-US" altLang="zh-CN" sz="2000" dirty="0"/>
              <a:t>$0</a:t>
            </a:r>
            <a:r>
              <a:rPr lang="zh-CN" altLang="en-US" sz="2000" dirty="0"/>
              <a:t>至</a:t>
            </a:r>
            <a:r>
              <a:rPr lang="en-US" altLang="zh-CN" sz="2000" dirty="0"/>
              <a:t>$31</a:t>
            </a:r>
            <a:r>
              <a:rPr lang="zh-CN" altLang="en-US" sz="2000" dirty="0"/>
              <a:t>来表示它们。为了</a:t>
            </a:r>
            <a:r>
              <a:rPr lang="zh-CN" altLang="en-US" sz="2000" dirty="0" smtClean="0"/>
              <a:t>便于表示</a:t>
            </a:r>
            <a:r>
              <a:rPr lang="zh-CN" altLang="en-US" sz="2000" dirty="0"/>
              <a:t>和记忆，这</a:t>
            </a:r>
            <a:r>
              <a:rPr lang="en-US" altLang="zh-CN" sz="2000" dirty="0"/>
              <a:t>32</a:t>
            </a:r>
            <a:r>
              <a:rPr lang="zh-CN" altLang="en-US" sz="2000" dirty="0"/>
              <a:t>个寄存器也拥有各自的别名</a:t>
            </a:r>
            <a:endParaRPr lang="en-US" altLang="zh-CN" sz="2000" dirty="0" smtClean="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3383012"/>
            <a:ext cx="4968552" cy="2527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13058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实验四</a:t>
            </a:r>
          </a:p>
        </p:txBody>
      </p:sp>
      <p:sp>
        <p:nvSpPr>
          <p:cNvPr id="3" name="内容占位符 2"/>
          <p:cNvSpPr>
            <a:spLocks noGrp="1"/>
          </p:cNvSpPr>
          <p:nvPr>
            <p:ph idx="1"/>
          </p:nvPr>
        </p:nvSpPr>
        <p:spPr/>
        <p:txBody>
          <a:bodyPr/>
          <a:lstStyle/>
          <a:p>
            <a:pPr marL="447675" lvl="1" indent="-447675">
              <a:buClr>
                <a:schemeClr val="accent1"/>
              </a:buClr>
              <a:buSzPct val="70000"/>
              <a:buFont typeface="Wingdings" panose="05000000000000000000" pitchFamily="2" charset="2"/>
              <a:buChar char="n"/>
            </a:pPr>
            <a:r>
              <a:rPr lang="zh-CN" altLang="en-US" sz="3200" b="1" dirty="0" smtClean="0">
                <a:cs typeface="+mn-cs"/>
              </a:rPr>
              <a:t>目标代码生成</a:t>
            </a:r>
            <a:endParaRPr lang="en-US" altLang="zh-CN" sz="3200" b="1" dirty="0">
              <a:cs typeface="+mn-cs"/>
            </a:endParaRPr>
          </a:p>
          <a:p>
            <a:pPr marL="784225" lvl="1" indent="-342900">
              <a:buFont typeface="Wingdings" panose="05000000000000000000" pitchFamily="2" charset="2"/>
              <a:buChar char="Ø"/>
            </a:pPr>
            <a:r>
              <a:rPr lang="zh-CN" altLang="en-US" sz="2000" dirty="0" smtClean="0"/>
              <a:t>如果程序</a:t>
            </a:r>
            <a:r>
              <a:rPr lang="zh-CN" altLang="en-US" sz="2000" dirty="0"/>
              <a:t>使用了线形</a:t>
            </a:r>
            <a:r>
              <a:rPr lang="en-US" altLang="zh-CN" sz="2000" dirty="0"/>
              <a:t>IR</a:t>
            </a:r>
            <a:r>
              <a:rPr lang="zh-CN" altLang="en-US" sz="2000" dirty="0"/>
              <a:t>，那么最简单的指令选择方式是逐条将中间代码对应到</a:t>
            </a:r>
            <a:r>
              <a:rPr lang="zh-CN" altLang="en-US" sz="2000" dirty="0" smtClean="0"/>
              <a:t>目标代码</a:t>
            </a:r>
            <a:r>
              <a:rPr lang="zh-CN" altLang="en-US" sz="2000" dirty="0"/>
              <a:t>上</a:t>
            </a:r>
            <a:r>
              <a:rPr lang="zh-CN" altLang="en-US" sz="2000" dirty="0" smtClean="0"/>
              <a:t>。如图是将</a:t>
            </a:r>
            <a:r>
              <a:rPr lang="zh-CN" altLang="en-US" sz="2000" dirty="0"/>
              <a:t>实验三的中间代码对应到</a:t>
            </a:r>
            <a:r>
              <a:rPr lang="en-US" altLang="zh-CN" sz="2000" dirty="0"/>
              <a:t>MIPS32</a:t>
            </a:r>
            <a:r>
              <a:rPr lang="zh-CN" altLang="en-US" sz="2000" dirty="0"/>
              <a:t>指令的一个例子，当然这个翻译方案并不唯 一</a:t>
            </a:r>
            <a:r>
              <a:rPr lang="zh-CN" altLang="en-US" sz="2000" dirty="0" smtClean="0"/>
              <a:t>。</a:t>
            </a:r>
            <a:endParaRPr lang="en-US" altLang="zh-CN" sz="2000" dirty="0" smtClean="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3472" y="3140968"/>
            <a:ext cx="2763882" cy="2952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6084168" y="3429000"/>
            <a:ext cx="2734568" cy="523220"/>
          </a:xfrm>
          <a:prstGeom prst="rect">
            <a:avLst/>
          </a:prstGeom>
        </p:spPr>
        <p:txBody>
          <a:bodyPr wrap="square">
            <a:spAutoFit/>
          </a:bodyPr>
          <a:lstStyle/>
          <a:p>
            <a:r>
              <a:rPr lang="zh-CN" altLang="en-US" sz="1400" dirty="0"/>
              <a:t>很多时候，这种逐条翻译的方式往往得不到</a:t>
            </a:r>
            <a:r>
              <a:rPr lang="zh-CN" altLang="en-US" sz="1400" dirty="0">
                <a:solidFill>
                  <a:srgbClr val="FF0000"/>
                </a:solidFill>
              </a:rPr>
              <a:t>高效的目标代码</a:t>
            </a:r>
            <a:r>
              <a:rPr lang="zh-CN" altLang="en-US" sz="1400" dirty="0"/>
              <a:t>。</a:t>
            </a:r>
          </a:p>
        </p:txBody>
      </p:sp>
    </p:spTree>
    <p:extLst>
      <p:ext uri="{BB962C8B-B14F-4D97-AF65-F5344CB8AC3E}">
        <p14:creationId xmlns:p14="http://schemas.microsoft.com/office/powerpoint/2010/main" val="9840086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76610" y="2159948"/>
            <a:ext cx="8486077" cy="1647095"/>
          </a:xfrm>
        </p:spPr>
        <p:txBody>
          <a:bodyPr/>
          <a:lstStyle/>
          <a:p>
            <a:pPr algn="ctr">
              <a:lnSpc>
                <a:spcPct val="90000"/>
              </a:lnSpc>
            </a:pPr>
            <a:r>
              <a:rPr kumimoji="1" lang="zh-CN" altLang="en-US" sz="6600" kern="1200" dirty="0">
                <a:latin typeface="黑体" panose="02010609060101010101" pitchFamily="49" charset="-122"/>
                <a:ea typeface="黑体" panose="02010609060101010101" pitchFamily="49" charset="-122"/>
              </a:rPr>
              <a:t>谢谢大家</a:t>
            </a:r>
          </a:p>
        </p:txBody>
      </p:sp>
      <p:sp>
        <p:nvSpPr>
          <p:cNvPr id="5" name="灯片编号占位符 4"/>
          <p:cNvSpPr>
            <a:spLocks noGrp="1"/>
          </p:cNvSpPr>
          <p:nvPr>
            <p:ph type="sldNum" sz="quarter" idx="4294967295"/>
          </p:nvPr>
        </p:nvSpPr>
        <p:spPr>
          <a:xfrm>
            <a:off x="7812360" y="6309320"/>
            <a:ext cx="503634" cy="240431"/>
          </a:xfrm>
          <a:prstGeom prst="rect">
            <a:avLst/>
          </a:prstGeom>
        </p:spPr>
        <p:txBody>
          <a:bodyPr/>
          <a:lstStyle/>
          <a:p>
            <a:fld id="{F2FBAF11-FC7B-4CE2-BE8C-2914C60FAFC1}" type="slidenum">
              <a:rPr lang="zh-CN" altLang="en-US" sz="1600" smtClean="0"/>
              <a:t>43</a:t>
            </a:fld>
            <a:endParaRPr lang="zh-CN" altLang="en-US" sz="1600" dirty="0"/>
          </a:p>
        </p:txBody>
      </p:sp>
      <p:sp>
        <p:nvSpPr>
          <p:cNvPr id="3" name="矩形 2">
            <a:extLst>
              <a:ext uri="{FF2B5EF4-FFF2-40B4-BE49-F238E27FC236}">
                <a16:creationId xmlns="" xmlns:a16="http://schemas.microsoft.com/office/drawing/2014/main" id="{B75BCA00-7E11-49F8-B759-5296AFBE45FA}"/>
              </a:ext>
            </a:extLst>
          </p:cNvPr>
          <p:cNvSpPr/>
          <p:nvPr/>
        </p:nvSpPr>
        <p:spPr bwMode="auto">
          <a:xfrm>
            <a:off x="0" y="6147434"/>
            <a:ext cx="9144000" cy="45719"/>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2060"/>
              </a:solidFill>
              <a:effectLst/>
              <a:latin typeface="Times New Roman" pitchFamily="18" charset="0"/>
              <a:ea typeface="宋体" pitchFamily="2" charset="-122"/>
            </a:endParaRPr>
          </a:p>
        </p:txBody>
      </p:sp>
    </p:spTree>
    <p:extLst>
      <p:ext uri="{BB962C8B-B14F-4D97-AF65-F5344CB8AC3E}">
        <p14:creationId xmlns:p14="http://schemas.microsoft.com/office/powerpoint/2010/main" val="4005700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实验三</a:t>
            </a:r>
            <a:endParaRPr lang="zh-CN" altLang="en-US" b="1" dirty="0"/>
          </a:p>
        </p:txBody>
      </p:sp>
      <p:sp>
        <p:nvSpPr>
          <p:cNvPr id="3" name="内容占位符 2"/>
          <p:cNvSpPr>
            <a:spLocks noGrp="1"/>
          </p:cNvSpPr>
          <p:nvPr>
            <p:ph idx="1"/>
          </p:nvPr>
        </p:nvSpPr>
        <p:spPr/>
        <p:txBody>
          <a:bodyPr/>
          <a:lstStyle/>
          <a:p>
            <a:r>
              <a:rPr lang="zh-CN" altLang="en-US" b="1" dirty="0"/>
              <a:t>实验</a:t>
            </a:r>
            <a:r>
              <a:rPr lang="zh-CN" altLang="en-US" b="1" dirty="0" smtClean="0"/>
              <a:t>要求</a:t>
            </a:r>
            <a:endParaRPr lang="en-US" altLang="zh-CN" b="1" dirty="0" smtClean="0"/>
          </a:p>
          <a:p>
            <a:pPr marL="0" lvl="1" indent="0">
              <a:buClr>
                <a:schemeClr val="accent1"/>
              </a:buClr>
              <a:buSzPct val="70000"/>
              <a:buNone/>
            </a:pPr>
            <a:r>
              <a:rPr lang="zh-CN" altLang="en-US" sz="1800" b="1" dirty="0" smtClean="0"/>
              <a:t>       实验</a:t>
            </a:r>
            <a:r>
              <a:rPr lang="zh-CN" altLang="en-US" sz="1800" b="1" dirty="0"/>
              <a:t>三，任务是在词法分析、语法分析和语义分析程序的基础上，将</a:t>
            </a:r>
            <a:r>
              <a:rPr lang="en-US" altLang="zh-CN" sz="1800" b="1" dirty="0"/>
              <a:t>C−−</a:t>
            </a:r>
            <a:r>
              <a:rPr lang="zh-CN" altLang="en-US" sz="1800" b="1" dirty="0"/>
              <a:t>源代 码翻译为中间代码。为了方便</a:t>
            </a:r>
            <a:r>
              <a:rPr lang="zh-CN" altLang="en-US" sz="1800" b="1" dirty="0" smtClean="0"/>
              <a:t>检查输出的中间代码程序</a:t>
            </a:r>
            <a:r>
              <a:rPr lang="zh-CN" altLang="en-US" sz="1800" b="1" dirty="0"/>
              <a:t>，</a:t>
            </a:r>
            <a:r>
              <a:rPr lang="zh-CN" altLang="en-US" sz="1800" b="1" dirty="0" smtClean="0"/>
              <a:t>我们</a:t>
            </a:r>
            <a:r>
              <a:rPr lang="zh-CN" altLang="en-US" sz="1800" b="1" dirty="0"/>
              <a:t>建议</a:t>
            </a:r>
            <a:r>
              <a:rPr lang="zh-CN" altLang="en-US" sz="1800" b="1" dirty="0" smtClean="0"/>
              <a:t>将</a:t>
            </a:r>
            <a:r>
              <a:rPr lang="zh-CN" altLang="en-US" sz="1800" b="1" dirty="0"/>
              <a:t>中间代码输出成</a:t>
            </a:r>
            <a:r>
              <a:rPr lang="zh-CN" altLang="en-US" sz="1800" b="1" dirty="0" smtClean="0"/>
              <a:t>线性结构（</a:t>
            </a:r>
            <a:r>
              <a:rPr lang="zh-CN" altLang="en-US" sz="1800" b="1" dirty="0" smtClean="0">
                <a:solidFill>
                  <a:srgbClr val="FF0000"/>
                </a:solidFill>
              </a:rPr>
              <a:t>三地址码</a:t>
            </a:r>
            <a:r>
              <a:rPr lang="zh-CN" altLang="en-US" sz="1800" b="1" dirty="0" smtClean="0"/>
              <a:t>），</a:t>
            </a:r>
            <a:r>
              <a:rPr lang="zh-CN" altLang="en-US" sz="1800" b="1" dirty="0"/>
              <a:t>从而可以使用我们提供的虚拟机小</a:t>
            </a:r>
            <a:r>
              <a:rPr lang="zh-CN" altLang="en-US" sz="1800" b="1" dirty="0" smtClean="0"/>
              <a:t>程序</a:t>
            </a:r>
            <a:r>
              <a:rPr lang="en-US" altLang="zh-CN" sz="1800" b="1" dirty="0" err="1" smtClean="0"/>
              <a:t>irsim</a:t>
            </a:r>
            <a:r>
              <a:rPr lang="zh-CN" altLang="en-US" sz="1800" b="1" dirty="0" smtClean="0"/>
              <a:t>来</a:t>
            </a:r>
            <a:r>
              <a:rPr lang="zh-CN" altLang="en-US" sz="1800" b="1" dirty="0"/>
              <a:t>测试中间代码的运行结果。</a:t>
            </a:r>
            <a:endParaRPr lang="en-US" altLang="zh-CN" sz="1800" b="1" dirty="0"/>
          </a:p>
          <a:p>
            <a:pPr marL="447675" lvl="1" indent="-447675">
              <a:buClr>
                <a:schemeClr val="accent1"/>
              </a:buClr>
              <a:buSzPct val="70000"/>
              <a:buFont typeface="Wingdings" panose="05000000000000000000" pitchFamily="2" charset="2"/>
              <a:buChar char="n"/>
            </a:pPr>
            <a:r>
              <a:rPr lang="zh-CN" altLang="en-US" sz="3200" b="1" dirty="0" smtClean="0">
                <a:cs typeface="+mn-cs"/>
              </a:rPr>
              <a:t>输入格式</a:t>
            </a:r>
            <a:endParaRPr lang="en-US" altLang="zh-CN" sz="3200" b="1" dirty="0" smtClean="0">
              <a:cs typeface="+mn-cs"/>
            </a:endParaRPr>
          </a:p>
          <a:p>
            <a:pPr marL="285750" lvl="1" indent="-285750">
              <a:buClr>
                <a:schemeClr val="accent1"/>
              </a:buClr>
              <a:buSzPct val="70000"/>
              <a:buFont typeface="Wingdings" pitchFamily="2" charset="2"/>
              <a:buChar char="Ø"/>
            </a:pPr>
            <a:r>
              <a:rPr lang="zh-CN" altLang="en-US" sz="1800" b="1" dirty="0"/>
              <a:t>输入是一个包含</a:t>
            </a:r>
            <a:r>
              <a:rPr lang="en-US" altLang="zh-CN" sz="1800" b="1" dirty="0"/>
              <a:t>C−−</a:t>
            </a:r>
            <a:r>
              <a:rPr lang="zh-CN" altLang="en-US" sz="1800" b="1" dirty="0"/>
              <a:t>源代码的文本文件</a:t>
            </a:r>
            <a:r>
              <a:rPr lang="zh-CN" altLang="en-US" sz="1800" b="1" dirty="0" smtClean="0"/>
              <a:t>，程序</a:t>
            </a:r>
            <a:r>
              <a:rPr lang="zh-CN" altLang="en-US" sz="1800" b="1" dirty="0"/>
              <a:t>需要能够接收一个输入</a:t>
            </a:r>
            <a:r>
              <a:rPr lang="zh-CN" altLang="en-US" sz="1800" b="1" dirty="0" smtClean="0"/>
              <a:t>文件名</a:t>
            </a:r>
            <a:r>
              <a:rPr lang="zh-CN" altLang="en-US" sz="1800" b="1" dirty="0"/>
              <a:t>和一个输出文件名作为参数</a:t>
            </a:r>
            <a:r>
              <a:rPr lang="zh-CN" altLang="en-US" sz="1800" b="1" dirty="0" smtClean="0"/>
              <a:t>。比如</a:t>
            </a:r>
            <a:r>
              <a:rPr lang="en-US" altLang="zh-CN" sz="1800" b="1" dirty="0" smtClean="0"/>
              <a:t>./</a:t>
            </a:r>
            <a:r>
              <a:rPr lang="en-US" altLang="zh-CN" sz="1800" b="1" dirty="0" err="1" smtClean="0"/>
              <a:t>irgen</a:t>
            </a:r>
            <a:r>
              <a:rPr lang="en-US" altLang="zh-CN" sz="1800" b="1" dirty="0"/>
              <a:t> </a:t>
            </a:r>
            <a:r>
              <a:rPr lang="en-US" altLang="zh-CN" sz="1800" b="1" dirty="0" smtClean="0"/>
              <a:t>testcase1.cmm out.ir</a:t>
            </a:r>
            <a:endParaRPr lang="en-US" altLang="zh-CN" sz="1800" b="1" dirty="0"/>
          </a:p>
          <a:p>
            <a:pPr marL="447675" lvl="1" indent="-447675">
              <a:buClr>
                <a:schemeClr val="accent1"/>
              </a:buClr>
              <a:buSzPct val="70000"/>
              <a:buFont typeface="Wingdings" panose="05000000000000000000" pitchFamily="2" charset="2"/>
              <a:buChar char="n"/>
            </a:pPr>
            <a:r>
              <a:rPr lang="zh-CN" altLang="en-US" sz="3200" b="1" dirty="0" smtClean="0">
                <a:cs typeface="+mn-cs"/>
              </a:rPr>
              <a:t>输出格式</a:t>
            </a:r>
            <a:endParaRPr lang="en-US" altLang="zh-CN" sz="3200" b="1" dirty="0" smtClean="0">
              <a:cs typeface="+mn-cs"/>
            </a:endParaRPr>
          </a:p>
          <a:p>
            <a:pPr marL="285750" lvl="1" indent="-285750">
              <a:buClr>
                <a:schemeClr val="accent1"/>
              </a:buClr>
              <a:buSzPct val="70000"/>
              <a:buFont typeface="Wingdings" pitchFamily="2" charset="2"/>
              <a:buChar char="Ø"/>
            </a:pPr>
            <a:r>
              <a:rPr lang="zh-CN" altLang="en-US" sz="1800" b="1" dirty="0" smtClean="0"/>
              <a:t>程序</a:t>
            </a:r>
            <a:r>
              <a:rPr lang="zh-CN" altLang="en-US" sz="1800" b="1" dirty="0"/>
              <a:t>将运行结果输出到</a:t>
            </a:r>
            <a:r>
              <a:rPr lang="zh-CN" altLang="en-US" sz="1800" b="1" dirty="0" smtClean="0"/>
              <a:t>文件比如</a:t>
            </a:r>
            <a:r>
              <a:rPr lang="en-US" altLang="zh-CN" sz="1800" b="1" dirty="0" smtClean="0"/>
              <a:t>out.ir</a:t>
            </a:r>
            <a:r>
              <a:rPr lang="zh-CN" altLang="en-US" sz="1800" b="1" dirty="0" smtClean="0"/>
              <a:t>。</a:t>
            </a:r>
            <a:r>
              <a:rPr lang="zh-CN" altLang="en-US" sz="1800" b="1" dirty="0"/>
              <a:t>输出文件要求每行一条中间代码，每条</a:t>
            </a:r>
            <a:r>
              <a:rPr lang="zh-CN" altLang="en-US" sz="1800" b="1" dirty="0" smtClean="0"/>
              <a:t>中间代码</a:t>
            </a:r>
            <a:r>
              <a:rPr lang="zh-CN" altLang="en-US" sz="1800" b="1" dirty="0"/>
              <a:t>的含义</a:t>
            </a:r>
            <a:r>
              <a:rPr lang="zh-CN" altLang="en-US" sz="1800" b="1" dirty="0" smtClean="0"/>
              <a:t>如</a:t>
            </a:r>
            <a:r>
              <a:rPr lang="zh-CN" altLang="en-US" sz="1800" b="1" dirty="0"/>
              <a:t>第三</a:t>
            </a:r>
            <a:r>
              <a:rPr lang="zh-CN" altLang="en-US" sz="1800" b="1" dirty="0" smtClean="0"/>
              <a:t>次实验要求文档所述</a:t>
            </a:r>
            <a:endParaRPr lang="en-US" altLang="zh-CN" sz="3200" b="1" dirty="0">
              <a:cs typeface="+mn-cs"/>
            </a:endParaRPr>
          </a:p>
        </p:txBody>
      </p:sp>
    </p:spTree>
    <p:extLst>
      <p:ext uri="{BB962C8B-B14F-4D97-AF65-F5344CB8AC3E}">
        <p14:creationId xmlns:p14="http://schemas.microsoft.com/office/powerpoint/2010/main" val="1907770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实验三</a:t>
            </a:r>
          </a:p>
        </p:txBody>
      </p:sp>
      <p:sp>
        <p:nvSpPr>
          <p:cNvPr id="3" name="内容占位符 2"/>
          <p:cNvSpPr>
            <a:spLocks noGrp="1"/>
          </p:cNvSpPr>
          <p:nvPr>
            <p:ph idx="1"/>
          </p:nvPr>
        </p:nvSpPr>
        <p:spPr>
          <a:xfrm>
            <a:off x="468313" y="1484313"/>
            <a:ext cx="8142287" cy="4624306"/>
          </a:xfrm>
        </p:spPr>
        <p:txBody>
          <a:bodyPr/>
          <a:lstStyle/>
          <a:p>
            <a:r>
              <a:rPr lang="zh-CN" altLang="en-US" b="1" dirty="0" smtClean="0"/>
              <a:t>代码相关</a:t>
            </a:r>
            <a:endParaRPr lang="en-US" altLang="zh-CN" b="1" dirty="0" smtClean="0"/>
          </a:p>
          <a:p>
            <a:pPr marL="784225" lvl="1" indent="-342900">
              <a:buFont typeface="Wingdings" panose="05000000000000000000" pitchFamily="2" charset="2"/>
              <a:buChar char="Ø"/>
            </a:pPr>
            <a:r>
              <a:rPr lang="en-US" altLang="zh-CN" sz="2000" b="1" dirty="0" smtClean="0"/>
              <a:t>Undefined Label</a:t>
            </a:r>
            <a:r>
              <a:rPr lang="zh-CN" altLang="en-US" sz="2000" b="1" dirty="0" smtClean="0"/>
              <a:t>（标签未定义）</a:t>
            </a:r>
            <a:endParaRPr lang="en-US" altLang="zh-CN" sz="2000" b="1" dirty="0" smtClean="0"/>
          </a:p>
          <a:p>
            <a:pPr marL="784225" lvl="1" indent="-342900">
              <a:buFont typeface="Wingdings" panose="05000000000000000000" pitchFamily="2" charset="2"/>
              <a:buChar char="Ø"/>
            </a:pPr>
            <a:r>
              <a:rPr lang="zh-CN" altLang="en-US" sz="2000" b="1" dirty="0" smtClean="0"/>
              <a:t>输出结果数过少</a:t>
            </a:r>
            <a:endParaRPr lang="en-US" altLang="zh-CN" sz="2000" b="1" dirty="0" smtClean="0"/>
          </a:p>
          <a:p>
            <a:pPr marL="1189038" lvl="2" indent="-342900">
              <a:buFont typeface="Arial" pitchFamily="34" charset="0"/>
              <a:buChar char="•"/>
            </a:pPr>
            <a:r>
              <a:rPr lang="zh-CN" altLang="en-US" sz="1600" b="1" dirty="0" smtClean="0"/>
              <a:t>程序结果少于测试用例中输出的结果</a:t>
            </a:r>
            <a:endParaRPr lang="en-US" altLang="zh-CN" sz="1600" b="1" dirty="0" smtClean="0"/>
          </a:p>
          <a:p>
            <a:pPr marL="784225" lvl="1" indent="-342900">
              <a:buFont typeface="Wingdings" panose="05000000000000000000" pitchFamily="2" charset="2"/>
              <a:buChar char="Ø"/>
            </a:pPr>
            <a:r>
              <a:rPr lang="zh-CN" altLang="en-US" sz="2000" b="1" dirty="0"/>
              <a:t>程序</a:t>
            </a:r>
            <a:r>
              <a:rPr lang="zh-CN" altLang="en-US" sz="2000" b="1" dirty="0" smtClean="0"/>
              <a:t>异常终止</a:t>
            </a:r>
            <a:r>
              <a:rPr lang="en-US" altLang="zh-CN" sz="1600" b="1" dirty="0" smtClean="0"/>
              <a:t>Segment </a:t>
            </a:r>
            <a:r>
              <a:rPr lang="en-US" altLang="zh-CN" sz="1600" b="1" dirty="0"/>
              <a:t>Fault(core dump</a:t>
            </a:r>
            <a:r>
              <a:rPr lang="en-US" altLang="zh-CN" sz="1600" b="1" dirty="0" smtClean="0"/>
              <a:t>)</a:t>
            </a:r>
            <a:endParaRPr lang="en-US" altLang="zh-CN" sz="2000" b="1" dirty="0" smtClean="0"/>
          </a:p>
          <a:p>
            <a:pPr marL="784225" lvl="1" indent="-342900">
              <a:buFont typeface="Wingdings" panose="05000000000000000000" pitchFamily="2" charset="2"/>
              <a:buChar char="Ø"/>
            </a:pPr>
            <a:r>
              <a:rPr lang="zh-CN" altLang="en-US" sz="2000" b="1" dirty="0" smtClean="0"/>
              <a:t>不正确的输出结果</a:t>
            </a:r>
            <a:endParaRPr lang="en-US" altLang="zh-CN" sz="2000" b="1" dirty="0" smtClean="0"/>
          </a:p>
          <a:p>
            <a:pPr marL="784225" lvl="1" indent="-342900">
              <a:buFont typeface="Wingdings" panose="05000000000000000000" pitchFamily="2" charset="2"/>
              <a:buChar char="Ø"/>
            </a:pPr>
            <a:r>
              <a:rPr lang="zh-CN" altLang="en-US" sz="2000" b="1" dirty="0" smtClean="0"/>
              <a:t>类型相关错误</a:t>
            </a:r>
            <a:endParaRPr lang="en-US" altLang="zh-CN" sz="2000" b="1" dirty="0" smtClean="0"/>
          </a:p>
          <a:p>
            <a:pPr marL="784225" lvl="1" indent="-342900">
              <a:buFont typeface="Wingdings" panose="05000000000000000000" pitchFamily="2" charset="2"/>
              <a:buChar char="Ø"/>
            </a:pPr>
            <a:r>
              <a:rPr lang="zh-CN" altLang="en-US" sz="2000" b="1" dirty="0" smtClean="0"/>
              <a:t>语义分析错误</a:t>
            </a:r>
            <a:endParaRPr lang="en-US" altLang="zh-CN" sz="2000" b="1" dirty="0" smtClean="0"/>
          </a:p>
          <a:p>
            <a:pPr marL="784225" lvl="1" indent="-342900">
              <a:buFont typeface="Wingdings" panose="05000000000000000000" pitchFamily="2" charset="2"/>
              <a:buChar char="Ø"/>
            </a:pPr>
            <a:r>
              <a:rPr lang="zh-CN" altLang="en-US" sz="2000" b="1" dirty="0" smtClean="0"/>
              <a:t>程序编译出错</a:t>
            </a:r>
            <a:endParaRPr lang="en-US" altLang="zh-CN" sz="2000" b="1" dirty="0" smtClean="0"/>
          </a:p>
          <a:p>
            <a:pPr marL="784225" lvl="1" indent="-342900">
              <a:buFont typeface="Wingdings" panose="05000000000000000000" pitchFamily="2" charset="2"/>
              <a:buChar char="Ø"/>
            </a:pPr>
            <a:r>
              <a:rPr lang="zh-CN" altLang="en-US" sz="2000" b="1" dirty="0" smtClean="0"/>
              <a:t>死</a:t>
            </a:r>
            <a:r>
              <a:rPr lang="zh-CN" altLang="en-US" sz="2000" b="1" dirty="0"/>
              <a:t>循环</a:t>
            </a:r>
            <a:endParaRPr lang="en-US" altLang="zh-CN" sz="2000" b="1" dirty="0" smtClean="0"/>
          </a:p>
          <a:p>
            <a:pPr marL="784225" lvl="1" indent="-342900">
              <a:buFont typeface="Wingdings" panose="05000000000000000000" pitchFamily="2" charset="2"/>
              <a:buChar char="Ø"/>
            </a:pPr>
            <a:r>
              <a:rPr lang="zh-CN" altLang="en-US" sz="2000" b="1" dirty="0" smtClean="0"/>
              <a:t>输出格式</a:t>
            </a:r>
            <a:endParaRPr lang="en-US" altLang="zh-CN" sz="2000" b="1" dirty="0" smtClean="0"/>
          </a:p>
          <a:p>
            <a:pPr marL="784225" lvl="1" indent="-342900">
              <a:buFont typeface="Wingdings" panose="05000000000000000000" pitchFamily="2" charset="2"/>
              <a:buChar char="Ø"/>
            </a:pPr>
            <a:r>
              <a:rPr lang="en-US" altLang="zh-CN" sz="2000" b="1" dirty="0" smtClean="0"/>
              <a:t>Warning</a:t>
            </a:r>
            <a:r>
              <a:rPr lang="zh-CN" altLang="en-US" sz="2000" b="1" dirty="0" smtClean="0"/>
              <a:t>信息</a:t>
            </a:r>
            <a:endParaRPr lang="en-US" altLang="zh-CN" sz="2000" b="1" dirty="0"/>
          </a:p>
        </p:txBody>
      </p:sp>
    </p:spTree>
    <p:extLst>
      <p:ext uri="{BB962C8B-B14F-4D97-AF65-F5344CB8AC3E}">
        <p14:creationId xmlns:p14="http://schemas.microsoft.com/office/powerpoint/2010/main" val="2511535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实验三</a:t>
            </a:r>
            <a:endParaRPr lang="zh-CN" altLang="en-US" b="1" dirty="0"/>
          </a:p>
        </p:txBody>
      </p:sp>
      <p:sp>
        <p:nvSpPr>
          <p:cNvPr id="3" name="内容占位符 2"/>
          <p:cNvSpPr>
            <a:spLocks noGrp="1"/>
          </p:cNvSpPr>
          <p:nvPr>
            <p:ph idx="1"/>
          </p:nvPr>
        </p:nvSpPr>
        <p:spPr>
          <a:xfrm>
            <a:off x="468313" y="1484313"/>
            <a:ext cx="8142287" cy="4624306"/>
          </a:xfrm>
        </p:spPr>
        <p:txBody>
          <a:bodyPr/>
          <a:lstStyle/>
          <a:p>
            <a:r>
              <a:rPr lang="zh-CN" altLang="en-US" b="1" dirty="0" smtClean="0"/>
              <a:t>样例</a:t>
            </a:r>
            <a:endParaRPr lang="en-US" altLang="zh-CN" b="1" dirty="0" smtClean="0"/>
          </a:p>
          <a:p>
            <a:pPr marL="784225" lvl="1" indent="-342900">
              <a:buFont typeface="Wingdings" panose="05000000000000000000" pitchFamily="2" charset="2"/>
              <a:buChar char="Ø"/>
            </a:pPr>
            <a:r>
              <a:rPr lang="en-US" altLang="zh-CN" sz="2000" b="1" dirty="0"/>
              <a:t>Undefined </a:t>
            </a:r>
            <a:r>
              <a:rPr lang="en-US" altLang="zh-CN" sz="2000" b="1" dirty="0" smtClean="0"/>
              <a:t>Label</a:t>
            </a:r>
            <a:r>
              <a:rPr lang="zh-CN" altLang="en-US" sz="2000" b="1" dirty="0"/>
              <a:t>（标签未定义</a:t>
            </a:r>
            <a:r>
              <a:rPr lang="zh-CN" altLang="en-US" sz="2000" b="1" dirty="0" smtClean="0"/>
              <a:t>）</a:t>
            </a:r>
            <a:endParaRPr lang="en-US" altLang="zh-CN" sz="2000" b="1" dirty="0"/>
          </a:p>
          <a:p>
            <a:pPr marL="1189038" lvl="2" indent="-342900">
              <a:buFont typeface="Arial" pitchFamily="34" charset="0"/>
              <a:buChar char="•"/>
            </a:pPr>
            <a:r>
              <a:rPr lang="zh-CN" altLang="en-US" sz="1600" b="1" dirty="0" smtClean="0"/>
              <a:t>中间代码生成器解析</a:t>
            </a:r>
            <a:r>
              <a:rPr lang="en-US" altLang="zh-CN" sz="1600" b="1" dirty="0" smtClean="0"/>
              <a:t>C—</a:t>
            </a:r>
            <a:r>
              <a:rPr lang="zh-CN" altLang="en-US" sz="1600" b="1" dirty="0" smtClean="0"/>
              <a:t>程序时，输出的中间代码中使用</a:t>
            </a:r>
            <a:r>
              <a:rPr lang="en-US" altLang="zh-CN" sz="1600" b="1" dirty="0" smtClean="0"/>
              <a:t>GOTO</a:t>
            </a:r>
            <a:r>
              <a:rPr lang="zh-CN" altLang="en-US" sz="1600" b="1" dirty="0" smtClean="0"/>
              <a:t>命令跳转到</a:t>
            </a:r>
            <a:r>
              <a:rPr lang="en-US" altLang="zh-CN" sz="1600" b="1" dirty="0" smtClean="0"/>
              <a:t>label1012</a:t>
            </a:r>
            <a:r>
              <a:rPr lang="zh-CN" altLang="en-US" sz="1600" b="1" dirty="0" smtClean="0"/>
              <a:t>，但是</a:t>
            </a:r>
            <a:r>
              <a:rPr lang="en-US" altLang="zh-CN" sz="1600" b="1" dirty="0" smtClean="0"/>
              <a:t>label1012</a:t>
            </a:r>
            <a:r>
              <a:rPr lang="zh-CN" altLang="en-US" sz="1600" b="1" dirty="0" smtClean="0"/>
              <a:t>未被定义，与程序中引用未定义变量效果类似。</a:t>
            </a:r>
            <a:endParaRPr lang="en-US" altLang="zh-CN" sz="1600" b="1" dirty="0" smtClean="0"/>
          </a:p>
        </p:txBody>
      </p:sp>
      <p:sp>
        <p:nvSpPr>
          <p:cNvPr id="4" name="TextBox 3"/>
          <p:cNvSpPr txBox="1"/>
          <p:nvPr/>
        </p:nvSpPr>
        <p:spPr>
          <a:xfrm>
            <a:off x="1247209" y="5733256"/>
            <a:ext cx="2016224" cy="307777"/>
          </a:xfrm>
          <a:prstGeom prst="rect">
            <a:avLst/>
          </a:prstGeom>
          <a:noFill/>
        </p:spPr>
        <p:txBody>
          <a:bodyPr wrap="square" rtlCol="0">
            <a:spAutoFit/>
          </a:bodyPr>
          <a:lstStyle/>
          <a:p>
            <a:pPr algn="ctr"/>
            <a:r>
              <a:rPr lang="zh-CN" altLang="en-US" sz="1400" dirty="0" smtClean="0"/>
              <a:t>中间代码</a:t>
            </a:r>
            <a:endParaRPr lang="zh-CN" altLang="en-US" sz="1400" dirty="0"/>
          </a:p>
        </p:txBody>
      </p:sp>
      <p:sp>
        <p:nvSpPr>
          <p:cNvPr id="10" name="TextBox 9"/>
          <p:cNvSpPr txBox="1"/>
          <p:nvPr/>
        </p:nvSpPr>
        <p:spPr>
          <a:xfrm>
            <a:off x="5461320" y="5733256"/>
            <a:ext cx="2016224" cy="307777"/>
          </a:xfrm>
          <a:prstGeom prst="rect">
            <a:avLst/>
          </a:prstGeom>
          <a:noFill/>
        </p:spPr>
        <p:txBody>
          <a:bodyPr wrap="square" rtlCol="0">
            <a:spAutoFit/>
          </a:bodyPr>
          <a:lstStyle/>
          <a:p>
            <a:pPr algn="ctr"/>
            <a:r>
              <a:rPr lang="zh-CN" altLang="en-US" sz="1400" dirty="0" smtClean="0"/>
              <a:t>中间代码执行结果</a:t>
            </a:r>
            <a:endParaRPr lang="zh-CN" altLang="en-US" sz="1400"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4" y="3411137"/>
            <a:ext cx="3320317" cy="1944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3063159"/>
            <a:ext cx="2300150" cy="2640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2174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实验三</a:t>
            </a:r>
          </a:p>
        </p:txBody>
      </p:sp>
      <p:sp>
        <p:nvSpPr>
          <p:cNvPr id="3" name="内容占位符 2"/>
          <p:cNvSpPr>
            <a:spLocks noGrp="1"/>
          </p:cNvSpPr>
          <p:nvPr>
            <p:ph idx="1"/>
          </p:nvPr>
        </p:nvSpPr>
        <p:spPr>
          <a:xfrm>
            <a:off x="468313" y="1484313"/>
            <a:ext cx="8142287" cy="4624306"/>
          </a:xfrm>
        </p:spPr>
        <p:txBody>
          <a:bodyPr/>
          <a:lstStyle/>
          <a:p>
            <a:r>
              <a:rPr lang="zh-CN" altLang="en-US" b="1" dirty="0" smtClean="0"/>
              <a:t>样例</a:t>
            </a:r>
            <a:endParaRPr lang="en-US" altLang="zh-CN" b="1" dirty="0" smtClean="0"/>
          </a:p>
          <a:p>
            <a:pPr marL="784225" lvl="1" indent="-342900">
              <a:buFont typeface="Wingdings" panose="05000000000000000000" pitchFamily="2" charset="2"/>
              <a:buChar char="Ø"/>
            </a:pPr>
            <a:r>
              <a:rPr lang="zh-CN" altLang="en-US" sz="2000" b="1" dirty="0" smtClean="0"/>
              <a:t>错误输出过少</a:t>
            </a:r>
            <a:endParaRPr lang="en-US" altLang="zh-CN" sz="2000" b="1" dirty="0" smtClean="0"/>
          </a:p>
          <a:p>
            <a:pPr marL="1189038" lvl="2" indent="-342900">
              <a:buFont typeface="Arial" pitchFamily="34" charset="0"/>
              <a:buChar char="•"/>
            </a:pPr>
            <a:r>
              <a:rPr lang="zh-CN" altLang="en-US" sz="1600" b="1" dirty="0" smtClean="0"/>
              <a:t>中间代码生成器解析</a:t>
            </a:r>
            <a:r>
              <a:rPr lang="en-US" altLang="zh-CN" sz="1600" b="1" dirty="0" smtClean="0"/>
              <a:t>C—</a:t>
            </a:r>
            <a:r>
              <a:rPr lang="zh-CN" altLang="en-US" sz="1600" b="1" dirty="0" smtClean="0"/>
              <a:t>程序后生成</a:t>
            </a:r>
            <a:r>
              <a:rPr lang="en-US" altLang="zh-CN" sz="1600" b="1" dirty="0" smtClean="0"/>
              <a:t>IR</a:t>
            </a:r>
            <a:r>
              <a:rPr lang="zh-CN" altLang="en-US" sz="1600" b="1" dirty="0" smtClean="0"/>
              <a:t>，</a:t>
            </a:r>
            <a:r>
              <a:rPr lang="en-US" altLang="zh-CN" sz="1600" b="1" dirty="0" smtClean="0"/>
              <a:t>IR</a:t>
            </a:r>
            <a:r>
              <a:rPr lang="zh-CN" altLang="en-US" sz="1600" b="1" dirty="0" smtClean="0"/>
              <a:t>执行后输出的结果比预期少，即未能完全生成源程序等价的</a:t>
            </a:r>
            <a:r>
              <a:rPr lang="en-US" altLang="zh-CN" sz="1600" b="1" dirty="0" smtClean="0"/>
              <a:t>IR</a:t>
            </a:r>
            <a:r>
              <a:rPr lang="zh-CN" altLang="en-US" sz="1600" b="1" dirty="0" smtClean="0"/>
              <a:t>。</a:t>
            </a:r>
            <a:endParaRPr lang="en-US" altLang="zh-CN" sz="1600" b="1" dirty="0" smtClean="0"/>
          </a:p>
        </p:txBody>
      </p:sp>
      <p:sp>
        <p:nvSpPr>
          <p:cNvPr id="4" name="TextBox 3"/>
          <p:cNvSpPr txBox="1"/>
          <p:nvPr/>
        </p:nvSpPr>
        <p:spPr>
          <a:xfrm>
            <a:off x="1130165" y="5445042"/>
            <a:ext cx="2016224" cy="307777"/>
          </a:xfrm>
          <a:prstGeom prst="rect">
            <a:avLst/>
          </a:prstGeom>
          <a:noFill/>
        </p:spPr>
        <p:txBody>
          <a:bodyPr wrap="square" rtlCol="0">
            <a:spAutoFit/>
          </a:bodyPr>
          <a:lstStyle/>
          <a:p>
            <a:pPr algn="ctr"/>
            <a:r>
              <a:rPr lang="zh-CN" altLang="en-US" sz="1400" dirty="0" smtClean="0"/>
              <a:t>预期输出结果</a:t>
            </a:r>
            <a:endParaRPr lang="zh-CN" altLang="en-US" sz="1400" dirty="0"/>
          </a:p>
        </p:txBody>
      </p:sp>
      <p:sp>
        <p:nvSpPr>
          <p:cNvPr id="10" name="TextBox 9"/>
          <p:cNvSpPr txBox="1"/>
          <p:nvPr/>
        </p:nvSpPr>
        <p:spPr>
          <a:xfrm>
            <a:off x="5484322" y="5445041"/>
            <a:ext cx="2016224" cy="307777"/>
          </a:xfrm>
          <a:prstGeom prst="rect">
            <a:avLst/>
          </a:prstGeom>
          <a:noFill/>
        </p:spPr>
        <p:txBody>
          <a:bodyPr wrap="square" rtlCol="0">
            <a:spAutoFit/>
          </a:bodyPr>
          <a:lstStyle/>
          <a:p>
            <a:pPr algn="ctr"/>
            <a:r>
              <a:rPr lang="zh-CN" altLang="en-US" sz="1400" dirty="0" smtClean="0"/>
              <a:t>中间代码生成器输出</a:t>
            </a:r>
            <a:endParaRPr lang="zh-CN" altLang="en-US" sz="1400" dirty="0"/>
          </a:p>
        </p:txBody>
      </p:sp>
      <p:graphicFrame>
        <p:nvGraphicFramePr>
          <p:cNvPr id="5" name="表格 4"/>
          <p:cNvGraphicFramePr>
            <a:graphicFrameLocks noGrp="1"/>
          </p:cNvGraphicFramePr>
          <p:nvPr>
            <p:extLst>
              <p:ext uri="{D42A27DB-BD31-4B8C-83A1-F6EECF244321}">
                <p14:modId xmlns:p14="http://schemas.microsoft.com/office/powerpoint/2010/main" val="3856710083"/>
              </p:ext>
            </p:extLst>
          </p:nvPr>
        </p:nvGraphicFramePr>
        <p:xfrm>
          <a:off x="1800970" y="3501008"/>
          <a:ext cx="1345419" cy="1463040"/>
        </p:xfrm>
        <a:graphic>
          <a:graphicData uri="http://schemas.openxmlformats.org/drawingml/2006/table">
            <a:tbl>
              <a:tblPr firstRow="1" firstCol="1" bandRow="1">
                <a:tableStyleId>{5C22544A-7EE6-4342-B048-85BDC9FD1C3A}</a:tableStyleId>
              </a:tblPr>
              <a:tblGrid>
                <a:gridCol w="1345419"/>
              </a:tblGrid>
              <a:tr h="0">
                <a:tc>
                  <a:txBody>
                    <a:bodyPr/>
                    <a:lstStyle/>
                    <a:p>
                      <a:pPr algn="just">
                        <a:spcAft>
                          <a:spcPts val="0"/>
                        </a:spcAft>
                      </a:pPr>
                      <a:r>
                        <a:rPr lang="en-US" sz="1600" kern="100" dirty="0">
                          <a:solidFill>
                            <a:schemeClr val="tx1"/>
                          </a:solidFill>
                          <a:effectLst/>
                        </a:rPr>
                        <a:t>40712</a:t>
                      </a:r>
                      <a:endParaRPr lang="zh-CN" sz="1600" kern="100" dirty="0">
                        <a:solidFill>
                          <a:schemeClr val="tx1"/>
                        </a:solidFill>
                        <a:effectLst/>
                      </a:endParaRPr>
                    </a:p>
                    <a:p>
                      <a:pPr algn="just">
                        <a:spcAft>
                          <a:spcPts val="0"/>
                        </a:spcAft>
                      </a:pPr>
                      <a:r>
                        <a:rPr lang="en-US" sz="1600" kern="100" dirty="0">
                          <a:solidFill>
                            <a:schemeClr val="tx1"/>
                          </a:solidFill>
                          <a:effectLst/>
                        </a:rPr>
                        <a:t>1844</a:t>
                      </a:r>
                      <a:endParaRPr lang="zh-CN" sz="1600" kern="100" dirty="0">
                        <a:solidFill>
                          <a:schemeClr val="tx1"/>
                        </a:solidFill>
                        <a:effectLst/>
                      </a:endParaRPr>
                    </a:p>
                    <a:p>
                      <a:pPr algn="just">
                        <a:spcAft>
                          <a:spcPts val="0"/>
                        </a:spcAft>
                      </a:pPr>
                      <a:r>
                        <a:rPr lang="en-US" sz="1600" kern="100" dirty="0">
                          <a:solidFill>
                            <a:schemeClr val="tx1"/>
                          </a:solidFill>
                          <a:effectLst/>
                        </a:rPr>
                        <a:t>61865</a:t>
                      </a:r>
                      <a:endParaRPr lang="zh-CN" sz="1600" kern="100" dirty="0">
                        <a:solidFill>
                          <a:schemeClr val="tx1"/>
                        </a:solidFill>
                        <a:effectLst/>
                      </a:endParaRPr>
                    </a:p>
                    <a:p>
                      <a:pPr algn="just">
                        <a:spcAft>
                          <a:spcPts val="0"/>
                        </a:spcAft>
                      </a:pPr>
                      <a:r>
                        <a:rPr lang="en-US" sz="1600" kern="100" dirty="0">
                          <a:solidFill>
                            <a:schemeClr val="tx1"/>
                          </a:solidFill>
                          <a:effectLst/>
                        </a:rPr>
                        <a:t>56459</a:t>
                      </a:r>
                      <a:endParaRPr lang="zh-CN" sz="1600" kern="100" dirty="0">
                        <a:solidFill>
                          <a:schemeClr val="tx1"/>
                        </a:solidFill>
                        <a:effectLst/>
                      </a:endParaRPr>
                    </a:p>
                    <a:p>
                      <a:pPr algn="just">
                        <a:spcAft>
                          <a:spcPts val="0"/>
                        </a:spcAft>
                      </a:pPr>
                      <a:r>
                        <a:rPr lang="en-US" sz="1600" kern="100" dirty="0" smtClean="0">
                          <a:solidFill>
                            <a:schemeClr val="tx1"/>
                          </a:solidFill>
                          <a:effectLst/>
                        </a:rPr>
                        <a:t>6154</a:t>
                      </a:r>
                    </a:p>
                    <a:p>
                      <a:pPr algn="just">
                        <a:spcAft>
                          <a:spcPts val="0"/>
                        </a:spcAft>
                      </a:pPr>
                      <a:r>
                        <a:rPr lang="en-US" sz="1600" kern="100" dirty="0" smtClean="0">
                          <a:solidFill>
                            <a:schemeClr val="tx1"/>
                          </a:solidFill>
                          <a:effectLst/>
                        </a:rPr>
                        <a:t>8823</a:t>
                      </a:r>
                      <a:endParaRPr lang="zh-CN" sz="1600" kern="100" dirty="0">
                        <a:solidFill>
                          <a:schemeClr val="tx1"/>
                        </a:solidFill>
                        <a:effectLst/>
                        <a:latin typeface="Calibri"/>
                        <a:ea typeface="宋体"/>
                        <a:cs typeface="Times New Roman"/>
                      </a:endParaRPr>
                    </a:p>
                  </a:txBody>
                  <a:tcPr marL="68580" marR="68580" marT="0" marB="0">
                    <a:solidFill>
                      <a:schemeClr val="bg1"/>
                    </a:solidFill>
                  </a:tcPr>
                </a:tc>
              </a:tr>
            </a:tbl>
          </a:graphicData>
        </a:graphic>
      </p:graphicFrame>
      <p:graphicFrame>
        <p:nvGraphicFramePr>
          <p:cNvPr id="13" name="表格 12"/>
          <p:cNvGraphicFramePr>
            <a:graphicFrameLocks noGrp="1"/>
          </p:cNvGraphicFramePr>
          <p:nvPr>
            <p:extLst>
              <p:ext uri="{D42A27DB-BD31-4B8C-83A1-F6EECF244321}">
                <p14:modId xmlns:p14="http://schemas.microsoft.com/office/powerpoint/2010/main" val="3871041670"/>
              </p:ext>
            </p:extLst>
          </p:nvPr>
        </p:nvGraphicFramePr>
        <p:xfrm>
          <a:off x="6140845" y="3645024"/>
          <a:ext cx="1345419" cy="1097280"/>
        </p:xfrm>
        <a:graphic>
          <a:graphicData uri="http://schemas.openxmlformats.org/drawingml/2006/table">
            <a:tbl>
              <a:tblPr firstRow="1" firstCol="1" bandRow="1">
                <a:tableStyleId>{5C22544A-7EE6-4342-B048-85BDC9FD1C3A}</a:tableStyleId>
              </a:tblPr>
              <a:tblGrid>
                <a:gridCol w="1345419"/>
              </a:tblGrid>
              <a:tr h="0">
                <a:tc>
                  <a:txBody>
                    <a:bodyPr/>
                    <a:lstStyle/>
                    <a:p>
                      <a:r>
                        <a:rPr lang="en-US" altLang="zh-CN" sz="1800" b="1" kern="1200" dirty="0" smtClean="0">
                          <a:solidFill>
                            <a:schemeClr val="tx1"/>
                          </a:solidFill>
                          <a:effectLst/>
                          <a:latin typeface="+mn-lt"/>
                          <a:ea typeface="+mn-ea"/>
                          <a:cs typeface="+mn-cs"/>
                        </a:rPr>
                        <a:t>40712</a:t>
                      </a:r>
                      <a:endParaRPr lang="zh-CN" altLang="zh-CN" sz="1800" b="1" kern="1200" dirty="0" smtClean="0">
                        <a:solidFill>
                          <a:schemeClr val="tx1"/>
                        </a:solidFill>
                        <a:effectLst/>
                        <a:latin typeface="+mn-lt"/>
                        <a:ea typeface="+mn-ea"/>
                        <a:cs typeface="+mn-cs"/>
                      </a:endParaRPr>
                    </a:p>
                    <a:p>
                      <a:r>
                        <a:rPr lang="en-US" altLang="zh-CN" sz="1800" b="1" kern="1200" dirty="0" smtClean="0">
                          <a:solidFill>
                            <a:schemeClr val="tx1"/>
                          </a:solidFill>
                          <a:effectLst/>
                          <a:latin typeface="+mn-lt"/>
                          <a:ea typeface="+mn-ea"/>
                          <a:cs typeface="+mn-cs"/>
                        </a:rPr>
                        <a:t>1844</a:t>
                      </a:r>
                      <a:endParaRPr lang="zh-CN" altLang="zh-CN" sz="1800" b="1" kern="1200" dirty="0" smtClean="0">
                        <a:solidFill>
                          <a:schemeClr val="tx1"/>
                        </a:solidFill>
                        <a:effectLst/>
                        <a:latin typeface="+mn-lt"/>
                        <a:ea typeface="+mn-ea"/>
                        <a:cs typeface="+mn-cs"/>
                      </a:endParaRPr>
                    </a:p>
                    <a:p>
                      <a:r>
                        <a:rPr lang="en-US" altLang="zh-CN" sz="1800" b="1" kern="1200" dirty="0" smtClean="0">
                          <a:solidFill>
                            <a:schemeClr val="tx1"/>
                          </a:solidFill>
                          <a:effectLst/>
                          <a:latin typeface="+mn-lt"/>
                          <a:ea typeface="+mn-ea"/>
                          <a:cs typeface="+mn-cs"/>
                        </a:rPr>
                        <a:t>61865</a:t>
                      </a:r>
                      <a:endParaRPr lang="zh-CN" altLang="zh-CN" sz="1800" b="1" kern="1200" dirty="0" smtClean="0">
                        <a:solidFill>
                          <a:schemeClr val="tx1"/>
                        </a:solidFill>
                        <a:effectLst/>
                        <a:latin typeface="+mn-lt"/>
                        <a:ea typeface="+mn-ea"/>
                        <a:cs typeface="+mn-cs"/>
                      </a:endParaRPr>
                    </a:p>
                    <a:p>
                      <a:r>
                        <a:rPr lang="en-US" altLang="zh-CN" sz="1800" b="1" kern="1200" dirty="0" smtClean="0">
                          <a:solidFill>
                            <a:schemeClr val="tx1"/>
                          </a:solidFill>
                          <a:effectLst/>
                          <a:latin typeface="+mn-lt"/>
                          <a:ea typeface="+mn-ea"/>
                          <a:cs typeface="+mn-cs"/>
                        </a:rPr>
                        <a:t>56459</a:t>
                      </a:r>
                      <a:endParaRPr lang="zh-CN" sz="1600" kern="100" dirty="0">
                        <a:solidFill>
                          <a:schemeClr val="tx1"/>
                        </a:solidFill>
                        <a:effectLst/>
                        <a:latin typeface="Calibri"/>
                        <a:ea typeface="宋体"/>
                        <a:cs typeface="Times New Roman"/>
                      </a:endParaRPr>
                    </a:p>
                  </a:txBody>
                  <a:tcPr marL="68580" marR="68580" marT="0" marB="0">
                    <a:solidFill>
                      <a:schemeClr val="bg1"/>
                    </a:solidFill>
                  </a:tcPr>
                </a:tc>
              </a:tr>
            </a:tbl>
          </a:graphicData>
        </a:graphic>
      </p:graphicFrame>
    </p:spTree>
    <p:extLst>
      <p:ext uri="{BB962C8B-B14F-4D97-AF65-F5344CB8AC3E}">
        <p14:creationId xmlns:p14="http://schemas.microsoft.com/office/powerpoint/2010/main" val="25046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实验三</a:t>
            </a:r>
          </a:p>
        </p:txBody>
      </p:sp>
      <p:sp>
        <p:nvSpPr>
          <p:cNvPr id="3" name="内容占位符 2"/>
          <p:cNvSpPr>
            <a:spLocks noGrp="1"/>
          </p:cNvSpPr>
          <p:nvPr>
            <p:ph idx="1"/>
          </p:nvPr>
        </p:nvSpPr>
        <p:spPr>
          <a:xfrm>
            <a:off x="468313" y="1484313"/>
            <a:ext cx="8142287" cy="4624306"/>
          </a:xfrm>
        </p:spPr>
        <p:txBody>
          <a:bodyPr/>
          <a:lstStyle/>
          <a:p>
            <a:r>
              <a:rPr lang="zh-CN" altLang="en-US" b="1" dirty="0" smtClean="0"/>
              <a:t>样例</a:t>
            </a:r>
            <a:endParaRPr lang="en-US" altLang="zh-CN" b="1" dirty="0" smtClean="0"/>
          </a:p>
          <a:p>
            <a:pPr marL="784225" lvl="1" indent="-342900">
              <a:buFont typeface="Wingdings" panose="05000000000000000000" pitchFamily="2" charset="2"/>
              <a:buChar char="Ø"/>
            </a:pPr>
            <a:r>
              <a:rPr lang="zh-CN" altLang="en-US" sz="2000" b="1" dirty="0"/>
              <a:t>程序异常终止</a:t>
            </a:r>
            <a:r>
              <a:rPr lang="en-US" altLang="zh-CN" sz="2000" b="1" dirty="0"/>
              <a:t>Segment Fault(core dump)</a:t>
            </a:r>
          </a:p>
          <a:p>
            <a:pPr marL="1189038" lvl="2" indent="-342900">
              <a:buFont typeface="Arial" pitchFamily="34" charset="0"/>
              <a:buChar char="•"/>
            </a:pPr>
            <a:r>
              <a:rPr lang="zh-CN" altLang="en-US" sz="1600" b="1" dirty="0"/>
              <a:t>中间代码生成器解析</a:t>
            </a:r>
            <a:r>
              <a:rPr lang="en-US" altLang="zh-CN" sz="1600" b="1" dirty="0"/>
              <a:t>C—</a:t>
            </a:r>
            <a:r>
              <a:rPr lang="zh-CN" altLang="en-US" sz="1600" b="1" dirty="0" smtClean="0"/>
              <a:t>程序时，解析程序异常终止，出现段错误，此类错误较为常见，目前三次实验均有发生。对于</a:t>
            </a:r>
            <a:r>
              <a:rPr lang="en-US" altLang="zh-CN" sz="1600" b="1" dirty="0" smtClean="0"/>
              <a:t>C</a:t>
            </a:r>
            <a:r>
              <a:rPr lang="zh-CN" altLang="en-US" sz="1600" b="1" dirty="0" smtClean="0"/>
              <a:t>程序而言，此类错误可能是非法内存访问，野指针，</a:t>
            </a:r>
            <a:r>
              <a:rPr lang="en-US" altLang="zh-CN" sz="1600" b="1" dirty="0" smtClean="0"/>
              <a:t>double free</a:t>
            </a:r>
            <a:r>
              <a:rPr lang="zh-CN" altLang="en-US" sz="1600" b="1" dirty="0" smtClean="0"/>
              <a:t>等原因引起。</a:t>
            </a:r>
            <a:endParaRPr lang="en-US" altLang="zh-CN" sz="1600" b="1" dirty="0"/>
          </a:p>
        </p:txBody>
      </p:sp>
      <p:sp>
        <p:nvSpPr>
          <p:cNvPr id="13" name="TextBox 12"/>
          <p:cNvSpPr txBox="1"/>
          <p:nvPr/>
        </p:nvSpPr>
        <p:spPr>
          <a:xfrm>
            <a:off x="1619672" y="5581746"/>
            <a:ext cx="6192688" cy="307777"/>
          </a:xfrm>
          <a:prstGeom prst="rect">
            <a:avLst/>
          </a:prstGeom>
          <a:noFill/>
        </p:spPr>
        <p:txBody>
          <a:bodyPr wrap="square" rtlCol="0">
            <a:spAutoFit/>
          </a:bodyPr>
          <a:lstStyle/>
          <a:p>
            <a:r>
              <a:rPr lang="zh-CN" altLang="en-US" sz="1400" dirty="0" smtClean="0"/>
              <a:t>还有更多触发段错误的测试用例比样例复杂，代码行数更多，解析难度更大。</a:t>
            </a:r>
            <a:endParaRPr lang="zh-CN" altLang="en-US" sz="1400" dirty="0"/>
          </a:p>
        </p:txBody>
      </p:sp>
      <p:graphicFrame>
        <p:nvGraphicFramePr>
          <p:cNvPr id="14" name="表格 13"/>
          <p:cNvGraphicFramePr>
            <a:graphicFrameLocks noGrp="1"/>
          </p:cNvGraphicFramePr>
          <p:nvPr>
            <p:extLst>
              <p:ext uri="{D42A27DB-BD31-4B8C-83A1-F6EECF244321}">
                <p14:modId xmlns:p14="http://schemas.microsoft.com/office/powerpoint/2010/main" val="3359331057"/>
              </p:ext>
            </p:extLst>
          </p:nvPr>
        </p:nvGraphicFramePr>
        <p:xfrm>
          <a:off x="1835696" y="3645024"/>
          <a:ext cx="5688631" cy="1688852"/>
        </p:xfrm>
        <a:graphic>
          <a:graphicData uri="http://schemas.openxmlformats.org/drawingml/2006/table">
            <a:tbl>
              <a:tblPr firstRow="1" firstCol="1" bandRow="1">
                <a:tableStyleId>{69CF1AB2-1976-4502-BF36-3FF5EA218861}</a:tableStyleId>
              </a:tblPr>
              <a:tblGrid>
                <a:gridCol w="432048"/>
                <a:gridCol w="2232248"/>
                <a:gridCol w="3024335"/>
              </a:tblGrid>
              <a:tr h="159187">
                <a:tc>
                  <a:txBody>
                    <a:bodyPr/>
                    <a:lstStyle/>
                    <a:p>
                      <a:pPr algn="just">
                        <a:spcAft>
                          <a:spcPts val="0"/>
                        </a:spcAft>
                      </a:pPr>
                      <a:endParaRPr lang="zh-CN" sz="1000" kern="100" dirty="0">
                        <a:effectLst/>
                        <a:latin typeface="Calibri"/>
                        <a:ea typeface="宋体"/>
                        <a:cs typeface="Times New Roman"/>
                      </a:endParaRPr>
                    </a:p>
                  </a:txBody>
                  <a:tcPr marL="64915" marR="64915" marT="0" marB="0"/>
                </a:tc>
                <a:tc>
                  <a:txBody>
                    <a:bodyPr/>
                    <a:lstStyle/>
                    <a:p>
                      <a:pPr algn="just">
                        <a:spcAft>
                          <a:spcPts val="0"/>
                        </a:spcAft>
                      </a:pPr>
                      <a:r>
                        <a:rPr lang="en-US" altLang="zh-CN" sz="1000" kern="100" dirty="0" smtClean="0">
                          <a:effectLst/>
                          <a:latin typeface="+mn-lt"/>
                          <a:ea typeface="+mn-ea"/>
                          <a:cs typeface="+mn-cs"/>
                        </a:rPr>
                        <a:t>Program(</a:t>
                      </a:r>
                      <a:r>
                        <a:rPr lang="zh-CN" altLang="en-US" sz="1000" kern="100" dirty="0" smtClean="0">
                          <a:effectLst/>
                          <a:latin typeface="+mn-lt"/>
                          <a:ea typeface="+mn-ea"/>
                          <a:cs typeface="+mn-cs"/>
                        </a:rPr>
                        <a:t>实验三样例</a:t>
                      </a:r>
                      <a:r>
                        <a:rPr lang="en-US" altLang="zh-CN" sz="1000" kern="100" dirty="0" smtClean="0">
                          <a:effectLst/>
                          <a:latin typeface="+mn-lt"/>
                          <a:ea typeface="+mn-ea"/>
                          <a:cs typeface="+mn-cs"/>
                        </a:rPr>
                        <a:t>)</a:t>
                      </a:r>
                      <a:endParaRPr lang="zh-CN" sz="1000" kern="100" dirty="0">
                        <a:effectLst/>
                        <a:latin typeface="Calibri"/>
                        <a:ea typeface="宋体"/>
                        <a:cs typeface="Times New Roman"/>
                      </a:endParaRPr>
                    </a:p>
                  </a:txBody>
                  <a:tcPr marL="64915" marR="64915"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zh-CN" sz="1000" kern="100" dirty="0" smtClean="0">
                          <a:effectLst/>
                        </a:rPr>
                        <a:t>(Ubuntu 7.5.0-3ubuntu1~18.04)</a:t>
                      </a:r>
                      <a:r>
                        <a:rPr lang="en-US" sz="1000" kern="100" dirty="0" smtClean="0">
                          <a:effectLst/>
                        </a:rPr>
                        <a:t> </a:t>
                      </a:r>
                      <a:endParaRPr lang="zh-CN" sz="1000" kern="100" dirty="0">
                        <a:effectLst/>
                        <a:latin typeface="Calibri"/>
                        <a:ea typeface="宋体"/>
                        <a:cs typeface="Times New Roman"/>
                      </a:endParaRPr>
                    </a:p>
                  </a:txBody>
                  <a:tcPr marL="64915" marR="64915" marT="0" marB="0"/>
                </a:tc>
              </a:tr>
              <a:tr h="1529665">
                <a:tc>
                  <a:txBody>
                    <a:bodyPr/>
                    <a:lstStyle/>
                    <a:p>
                      <a:pPr marL="0" indent="133350" algn="just" defTabSz="914400" rtl="0" eaLnBrk="1" latinLnBrk="0" hangingPunct="1">
                        <a:spcAft>
                          <a:spcPts val="0"/>
                        </a:spcAft>
                      </a:pPr>
                      <a:r>
                        <a:rPr lang="en-US" altLang="zh-CN" sz="1000" kern="100" dirty="0" smtClean="0">
                          <a:solidFill>
                            <a:schemeClr val="dk1"/>
                          </a:solidFill>
                          <a:effectLst/>
                          <a:latin typeface="+mn-lt"/>
                          <a:ea typeface="+mn-ea"/>
                          <a:cs typeface="+mn-cs"/>
                        </a:rPr>
                        <a:t>1</a:t>
                      </a:r>
                    </a:p>
                    <a:p>
                      <a:pPr marL="0" indent="133350" algn="just" defTabSz="914400" rtl="0" eaLnBrk="1" latinLnBrk="0" hangingPunct="1">
                        <a:spcAft>
                          <a:spcPts val="0"/>
                        </a:spcAft>
                      </a:pPr>
                      <a:r>
                        <a:rPr lang="en-US" altLang="zh-CN" sz="1000" kern="100" dirty="0" smtClean="0">
                          <a:solidFill>
                            <a:schemeClr val="dk1"/>
                          </a:solidFill>
                          <a:effectLst/>
                          <a:latin typeface="+mn-lt"/>
                          <a:ea typeface="+mn-ea"/>
                          <a:cs typeface="+mn-cs"/>
                        </a:rPr>
                        <a:t>2</a:t>
                      </a:r>
                    </a:p>
                    <a:p>
                      <a:pPr marL="0" indent="133350" algn="just" defTabSz="914400" rtl="0" eaLnBrk="1" latinLnBrk="0" hangingPunct="1">
                        <a:spcAft>
                          <a:spcPts val="0"/>
                        </a:spcAft>
                      </a:pPr>
                      <a:r>
                        <a:rPr lang="en-US" altLang="zh-CN" sz="1000" kern="100" dirty="0" smtClean="0">
                          <a:solidFill>
                            <a:schemeClr val="dk1"/>
                          </a:solidFill>
                          <a:effectLst/>
                          <a:latin typeface="+mn-lt"/>
                          <a:ea typeface="+mn-ea"/>
                          <a:cs typeface="+mn-cs"/>
                        </a:rPr>
                        <a:t>3</a:t>
                      </a:r>
                    </a:p>
                    <a:p>
                      <a:pPr marL="0" indent="133350" algn="just" defTabSz="914400" rtl="0" eaLnBrk="1" latinLnBrk="0" hangingPunct="1">
                        <a:spcAft>
                          <a:spcPts val="0"/>
                        </a:spcAft>
                      </a:pPr>
                      <a:r>
                        <a:rPr lang="en-US" altLang="zh-CN" sz="1000" kern="100" dirty="0" smtClean="0">
                          <a:solidFill>
                            <a:schemeClr val="dk1"/>
                          </a:solidFill>
                          <a:effectLst/>
                          <a:latin typeface="+mn-lt"/>
                          <a:ea typeface="+mn-ea"/>
                          <a:cs typeface="+mn-cs"/>
                        </a:rPr>
                        <a:t>4</a:t>
                      </a:r>
                    </a:p>
                    <a:p>
                      <a:pPr marL="0" indent="133350" algn="just" defTabSz="914400" rtl="0" eaLnBrk="1" latinLnBrk="0" hangingPunct="1">
                        <a:spcAft>
                          <a:spcPts val="0"/>
                        </a:spcAft>
                      </a:pPr>
                      <a:r>
                        <a:rPr lang="en-US" altLang="zh-CN" sz="1000" kern="100" dirty="0" smtClean="0">
                          <a:solidFill>
                            <a:schemeClr val="dk1"/>
                          </a:solidFill>
                          <a:effectLst/>
                          <a:latin typeface="+mn-lt"/>
                          <a:ea typeface="+mn-ea"/>
                          <a:cs typeface="+mn-cs"/>
                        </a:rPr>
                        <a:t>5</a:t>
                      </a:r>
                    </a:p>
                    <a:p>
                      <a:pPr marL="0" indent="133350" algn="just" defTabSz="914400" rtl="0" eaLnBrk="1" latinLnBrk="0" hangingPunct="1">
                        <a:spcAft>
                          <a:spcPts val="0"/>
                        </a:spcAft>
                      </a:pPr>
                      <a:r>
                        <a:rPr lang="en-US" altLang="zh-CN" sz="1000" kern="100" dirty="0" smtClean="0">
                          <a:solidFill>
                            <a:schemeClr val="dk1"/>
                          </a:solidFill>
                          <a:effectLst/>
                          <a:latin typeface="+mn-lt"/>
                          <a:ea typeface="+mn-ea"/>
                          <a:cs typeface="+mn-cs"/>
                        </a:rPr>
                        <a:t>6</a:t>
                      </a:r>
                    </a:p>
                    <a:p>
                      <a:pPr marL="0" indent="133350" algn="just" defTabSz="914400" rtl="0" eaLnBrk="1" latinLnBrk="0" hangingPunct="1">
                        <a:spcAft>
                          <a:spcPts val="0"/>
                        </a:spcAft>
                      </a:pPr>
                      <a:r>
                        <a:rPr lang="en-US" altLang="zh-CN" sz="1000" kern="100" dirty="0" smtClean="0">
                          <a:solidFill>
                            <a:schemeClr val="dk1"/>
                          </a:solidFill>
                          <a:effectLst/>
                          <a:latin typeface="+mn-lt"/>
                          <a:ea typeface="+mn-ea"/>
                          <a:cs typeface="+mn-cs"/>
                        </a:rPr>
                        <a:t>7</a:t>
                      </a:r>
                    </a:p>
                    <a:p>
                      <a:pPr marL="0" indent="133350" algn="just" defTabSz="914400" rtl="0" eaLnBrk="1" latinLnBrk="0" hangingPunct="1">
                        <a:spcAft>
                          <a:spcPts val="0"/>
                        </a:spcAft>
                      </a:pPr>
                      <a:r>
                        <a:rPr lang="en-US" altLang="zh-CN" sz="1000" kern="100" dirty="0" smtClean="0">
                          <a:solidFill>
                            <a:schemeClr val="dk1"/>
                          </a:solidFill>
                          <a:effectLst/>
                          <a:latin typeface="+mn-lt"/>
                          <a:ea typeface="+mn-ea"/>
                          <a:cs typeface="+mn-cs"/>
                        </a:rPr>
                        <a:t>8</a:t>
                      </a:r>
                    </a:p>
                    <a:p>
                      <a:pPr marL="0" indent="133350" algn="just" defTabSz="914400" rtl="0" eaLnBrk="1" latinLnBrk="0" hangingPunct="1">
                        <a:spcAft>
                          <a:spcPts val="0"/>
                        </a:spcAft>
                      </a:pPr>
                      <a:r>
                        <a:rPr lang="en-US" altLang="zh-CN" sz="1000" kern="100" dirty="0" smtClean="0">
                          <a:solidFill>
                            <a:schemeClr val="dk1"/>
                          </a:solidFill>
                          <a:effectLst/>
                          <a:latin typeface="+mn-lt"/>
                          <a:ea typeface="+mn-ea"/>
                          <a:cs typeface="+mn-cs"/>
                        </a:rPr>
                        <a:t>9</a:t>
                      </a:r>
                    </a:p>
                  </a:txBody>
                  <a:tcPr marL="64915" marR="64915" marT="0" marB="0"/>
                </a:tc>
                <a:tc>
                  <a:txBody>
                    <a:bodyPr/>
                    <a:lstStyle/>
                    <a:p>
                      <a:pPr indent="133350" algn="just">
                        <a:spcAft>
                          <a:spcPts val="0"/>
                        </a:spcAft>
                      </a:pPr>
                      <a:r>
                        <a:rPr lang="en-US" altLang="zh-CN" sz="1000" b="0" kern="100" dirty="0" err="1" smtClean="0">
                          <a:effectLst/>
                        </a:rPr>
                        <a:t>int</a:t>
                      </a:r>
                      <a:r>
                        <a:rPr lang="en-US" altLang="zh-CN" sz="1000" b="0" kern="100" dirty="0" smtClean="0">
                          <a:effectLst/>
                        </a:rPr>
                        <a:t> main()</a:t>
                      </a:r>
                    </a:p>
                    <a:p>
                      <a:pPr indent="133350" algn="just">
                        <a:spcAft>
                          <a:spcPts val="0"/>
                        </a:spcAft>
                      </a:pPr>
                      <a:r>
                        <a:rPr lang="en-US" altLang="zh-CN" sz="1000" b="0" kern="100" dirty="0" smtClean="0">
                          <a:effectLst/>
                        </a:rPr>
                        <a:t>{</a:t>
                      </a:r>
                    </a:p>
                    <a:p>
                      <a:pPr indent="133350" algn="just">
                        <a:spcAft>
                          <a:spcPts val="0"/>
                        </a:spcAft>
                      </a:pPr>
                      <a:r>
                        <a:rPr lang="en-US" altLang="zh-CN" sz="1000" b="0" kern="100" dirty="0" smtClean="0">
                          <a:effectLst/>
                        </a:rPr>
                        <a:t>    </a:t>
                      </a:r>
                      <a:r>
                        <a:rPr lang="en-US" altLang="zh-CN" sz="1000" b="0" kern="100" dirty="0" err="1" smtClean="0">
                          <a:effectLst/>
                        </a:rPr>
                        <a:t>int</a:t>
                      </a:r>
                      <a:r>
                        <a:rPr lang="en-US" altLang="zh-CN" sz="1000" b="0" kern="100" dirty="0" smtClean="0">
                          <a:effectLst/>
                        </a:rPr>
                        <a:t> n;</a:t>
                      </a:r>
                    </a:p>
                    <a:p>
                      <a:pPr indent="133350" algn="just">
                        <a:spcAft>
                          <a:spcPts val="0"/>
                        </a:spcAft>
                      </a:pPr>
                      <a:r>
                        <a:rPr lang="en-US" altLang="zh-CN" sz="1000" b="0" kern="100" dirty="0" smtClean="0">
                          <a:effectLst/>
                        </a:rPr>
                        <a:t>    n = read();</a:t>
                      </a:r>
                    </a:p>
                    <a:p>
                      <a:pPr indent="133350" algn="just">
                        <a:spcAft>
                          <a:spcPts val="0"/>
                        </a:spcAft>
                      </a:pPr>
                      <a:r>
                        <a:rPr lang="en-US" altLang="zh-CN" sz="1000" b="0" kern="100" dirty="0" smtClean="0">
                          <a:effectLst/>
                        </a:rPr>
                        <a:t>    if (n &gt; 0) write(1); </a:t>
                      </a:r>
                    </a:p>
                    <a:p>
                      <a:pPr indent="133350" algn="just">
                        <a:spcAft>
                          <a:spcPts val="0"/>
                        </a:spcAft>
                      </a:pPr>
                      <a:r>
                        <a:rPr lang="en-US" altLang="zh-CN" sz="1000" b="0" kern="100" dirty="0" smtClean="0">
                          <a:effectLst/>
                        </a:rPr>
                        <a:t>    else if (n &lt; 0) write(-1);</a:t>
                      </a:r>
                    </a:p>
                    <a:p>
                      <a:pPr indent="133350" algn="just">
                        <a:spcAft>
                          <a:spcPts val="0"/>
                        </a:spcAft>
                      </a:pPr>
                      <a:r>
                        <a:rPr lang="en-US" altLang="zh-CN" sz="1000" b="0" kern="100" dirty="0" smtClean="0">
                          <a:effectLst/>
                        </a:rPr>
                        <a:t>    else write(0);</a:t>
                      </a:r>
                    </a:p>
                    <a:p>
                      <a:pPr indent="133350" algn="just">
                        <a:spcAft>
                          <a:spcPts val="0"/>
                        </a:spcAft>
                      </a:pPr>
                      <a:r>
                        <a:rPr lang="en-US" altLang="zh-CN" sz="1000" b="0" kern="100" dirty="0" smtClean="0">
                          <a:effectLst/>
                        </a:rPr>
                        <a:t>    return 0;</a:t>
                      </a:r>
                    </a:p>
                    <a:p>
                      <a:pPr indent="133350" algn="just">
                        <a:spcAft>
                          <a:spcPts val="0"/>
                        </a:spcAft>
                      </a:pPr>
                      <a:r>
                        <a:rPr lang="en-US" altLang="zh-CN" sz="1000" b="0" kern="100" dirty="0" smtClean="0">
                          <a:effectLst/>
                        </a:rPr>
                        <a:t>}</a:t>
                      </a:r>
                      <a:endParaRPr lang="zh-CN" sz="1000" b="0" kern="100" dirty="0" smtClean="0">
                        <a:effectLst/>
                      </a:endParaRPr>
                    </a:p>
                  </a:txBody>
                  <a:tcPr marL="64915" marR="64915" marT="0" marB="0"/>
                </a:tc>
                <a:tc>
                  <a:txBody>
                    <a:bodyPr/>
                    <a:lstStyle/>
                    <a:p>
                      <a:pPr algn="just">
                        <a:spcAft>
                          <a:spcPts val="0"/>
                        </a:spcAft>
                      </a:pPr>
                      <a:r>
                        <a:rPr lang="en-US" altLang="zh-CN" sz="1000" kern="100" dirty="0" err="1" smtClean="0">
                          <a:effectLst/>
                        </a:rPr>
                        <a:t>gcc</a:t>
                      </a:r>
                      <a:r>
                        <a:rPr lang="en-US" altLang="zh-CN" sz="1000" kern="100" dirty="0" smtClean="0">
                          <a:effectLst/>
                        </a:rPr>
                        <a:t> version 7.5.0 (Ubuntu 7.5.0-3ubuntu1~18.04)</a:t>
                      </a:r>
                      <a:endParaRPr lang="en-US" sz="1000" kern="100" dirty="0" smtClean="0">
                        <a:effectLst/>
                      </a:endParaRPr>
                    </a:p>
                    <a:p>
                      <a:endParaRPr lang="en-US" altLang="zh-CN" sz="1200" kern="1200" dirty="0" smtClean="0">
                        <a:solidFill>
                          <a:schemeClr val="dk1"/>
                        </a:solidFill>
                        <a:effectLst/>
                        <a:latin typeface="+mn-lt"/>
                        <a:ea typeface="+mn-ea"/>
                        <a:cs typeface="+mn-cs"/>
                      </a:endParaRPr>
                    </a:p>
                    <a:p>
                      <a:endParaRPr lang="en-US" altLang="zh-CN" sz="1200" kern="1200" dirty="0" smtClean="0">
                        <a:solidFill>
                          <a:schemeClr val="dk1"/>
                        </a:solidFill>
                        <a:effectLst/>
                        <a:latin typeface="+mn-lt"/>
                        <a:ea typeface="+mn-ea"/>
                        <a:cs typeface="+mn-cs"/>
                      </a:endParaRPr>
                    </a:p>
                    <a:p>
                      <a:r>
                        <a:rPr lang="en-US" altLang="zh-CN" sz="1200" dirty="0" smtClean="0"/>
                        <a:t>Segmentation Fault (Core dumped)</a:t>
                      </a:r>
                      <a:endParaRPr lang="zh-CN" altLang="en-US" sz="1200" dirty="0"/>
                    </a:p>
                  </a:txBody>
                  <a:tcPr marL="64915" marR="64915" marT="0" marB="0"/>
                </a:tc>
              </a:tr>
            </a:tbl>
          </a:graphicData>
        </a:graphic>
      </p:graphicFrame>
    </p:spTree>
    <p:extLst>
      <p:ext uri="{BB962C8B-B14F-4D97-AF65-F5344CB8AC3E}">
        <p14:creationId xmlns:p14="http://schemas.microsoft.com/office/powerpoint/2010/main" val="25046979"/>
      </p:ext>
    </p:extLst>
  </p:cSld>
  <p:clrMapOvr>
    <a:masterClrMapping/>
  </p:clrMapOvr>
</p:sld>
</file>

<file path=ppt/theme/theme1.xml><?xml version="1.0" encoding="utf-8"?>
<a:theme xmlns:a="http://schemas.openxmlformats.org/drawingml/2006/main" name="NJUPPTemplate">
  <a:themeElements>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Axi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 About</Template>
  <TotalTime>1276</TotalTime>
  <Words>3998</Words>
  <Application>Microsoft Office PowerPoint</Application>
  <PresentationFormat>全屏显示(4:3)</PresentationFormat>
  <Paragraphs>576</Paragraphs>
  <Slides>43</Slides>
  <Notes>1</Notes>
  <HiddenSlides>0</HiddenSlides>
  <MMClips>0</MMClips>
  <ScaleCrop>false</ScaleCrop>
  <HeadingPairs>
    <vt:vector size="4" baseType="variant">
      <vt:variant>
        <vt:lpstr>主题</vt:lpstr>
      </vt:variant>
      <vt:variant>
        <vt:i4>1</vt:i4>
      </vt:variant>
      <vt:variant>
        <vt:lpstr>幻灯片标题</vt:lpstr>
      </vt:variant>
      <vt:variant>
        <vt:i4>43</vt:i4>
      </vt:variant>
    </vt:vector>
  </HeadingPairs>
  <TitlesOfParts>
    <vt:vector size="44" baseType="lpstr">
      <vt:lpstr>NJUPPTemplate</vt:lpstr>
      <vt:lpstr>课程项目</vt:lpstr>
      <vt:lpstr>课程项目</vt:lpstr>
      <vt:lpstr>项目进度安排</vt:lpstr>
      <vt:lpstr>提纲</vt:lpstr>
      <vt:lpstr>实验三</vt:lpstr>
      <vt:lpstr>实验三</vt:lpstr>
      <vt:lpstr>实验三</vt:lpstr>
      <vt:lpstr>实验三</vt:lpstr>
      <vt:lpstr>实验三</vt:lpstr>
      <vt:lpstr>实验三</vt:lpstr>
      <vt:lpstr>实验三</vt:lpstr>
      <vt:lpstr>实验三</vt:lpstr>
      <vt:lpstr>实验三</vt:lpstr>
      <vt:lpstr>实验三</vt:lpstr>
      <vt:lpstr>实验三</vt:lpstr>
      <vt:lpstr>实验三</vt:lpstr>
      <vt:lpstr>实验三</vt:lpstr>
      <vt:lpstr>实验三</vt:lpstr>
      <vt:lpstr>实验三</vt:lpstr>
      <vt:lpstr>实验三</vt:lpstr>
      <vt:lpstr>实验三</vt:lpstr>
      <vt:lpstr>实验三</vt:lpstr>
      <vt:lpstr>实验三</vt:lpstr>
      <vt:lpstr>实验三</vt:lpstr>
      <vt:lpstr>实验三</vt:lpstr>
      <vt:lpstr>实验三</vt:lpstr>
      <vt:lpstr>实验三</vt:lpstr>
      <vt:lpstr>实验三</vt:lpstr>
      <vt:lpstr>实验三</vt:lpstr>
      <vt:lpstr>实验四</vt:lpstr>
      <vt:lpstr>实验四</vt:lpstr>
      <vt:lpstr>实验四</vt:lpstr>
      <vt:lpstr>实验四</vt:lpstr>
      <vt:lpstr>实验四</vt:lpstr>
      <vt:lpstr>实验四</vt:lpstr>
      <vt:lpstr>实验四</vt:lpstr>
      <vt:lpstr>实验四</vt:lpstr>
      <vt:lpstr>实验四</vt:lpstr>
      <vt:lpstr>实验四</vt:lpstr>
      <vt:lpstr>实验四</vt:lpstr>
      <vt:lpstr>实验四</vt:lpstr>
      <vt:lpstr>实验四</vt:lpstr>
      <vt:lpstr>谢谢大家</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引论</dc:title>
  <dc:creator>LCHEN</dc:creator>
  <cp:lastModifiedBy>MSI-NB</cp:lastModifiedBy>
  <cp:revision>959</cp:revision>
  <cp:lastPrinted>2013-02-25T14:33:48Z</cp:lastPrinted>
  <dcterms:created xsi:type="dcterms:W3CDTF">2012-01-30T08:28:12Z</dcterms:created>
  <dcterms:modified xsi:type="dcterms:W3CDTF">2021-12-20T12:48:22Z</dcterms:modified>
</cp:coreProperties>
</file>