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40" r:id="rId3"/>
    <p:sldId id="342" r:id="rId4"/>
    <p:sldId id="339" r:id="rId5"/>
    <p:sldId id="341" r:id="rId6"/>
    <p:sldId id="343" r:id="rId7"/>
    <p:sldId id="359" r:id="rId8"/>
    <p:sldId id="366" r:id="rId9"/>
    <p:sldId id="367" r:id="rId10"/>
    <p:sldId id="369" r:id="rId11"/>
    <p:sldId id="368" r:id="rId12"/>
    <p:sldId id="370" r:id="rId13"/>
    <p:sldId id="371" r:id="rId14"/>
    <p:sldId id="373" r:id="rId15"/>
    <p:sldId id="374" r:id="rId16"/>
    <p:sldId id="372" r:id="rId17"/>
    <p:sldId id="375" r:id="rId18"/>
    <p:sldId id="376" r:id="rId19"/>
    <p:sldId id="377" r:id="rId20"/>
    <p:sldId id="365" r:id="rId21"/>
    <p:sldId id="382" r:id="rId22"/>
    <p:sldId id="378" r:id="rId23"/>
    <p:sldId id="379" r:id="rId24"/>
    <p:sldId id="380" r:id="rId25"/>
    <p:sldId id="381" r:id="rId26"/>
    <p:sldId id="345" r:id="rId27"/>
    <p:sldId id="357" r:id="rId28"/>
    <p:sldId id="346" r:id="rId29"/>
    <p:sldId id="390" r:id="rId30"/>
    <p:sldId id="391" r:id="rId31"/>
    <p:sldId id="347" r:id="rId32"/>
    <p:sldId id="383" r:id="rId33"/>
    <p:sldId id="384" r:id="rId34"/>
    <p:sldId id="385" r:id="rId35"/>
    <p:sldId id="386" r:id="rId36"/>
    <p:sldId id="387" r:id="rId37"/>
    <p:sldId id="388" r:id="rId38"/>
    <p:sldId id="389" r:id="rId39"/>
    <p:sldId id="356" r:id="rId40"/>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6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成绩分布图</a:t>
            </a:r>
            <a:endParaRPr lang="zh-CN" altLang="en-US" dirty="0"/>
          </a:p>
        </c:rich>
      </c:tx>
      <c:layout>
        <c:manualLayout>
          <c:xMode val="edge"/>
          <c:yMode val="edge"/>
          <c:x val="0.36534653426614566"/>
          <c:y val="2.6515456615931562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dPt>
            <c:idx val="0"/>
            <c:bubble3D val="0"/>
            <c:spPr>
              <a:solidFill>
                <a:srgbClr val="FF0000"/>
              </a:solidFill>
            </c:spPr>
          </c:dPt>
          <c:dPt>
            <c:idx val="1"/>
            <c:bubble3D val="0"/>
            <c:explosion val="2"/>
            <c:spPr>
              <a:solidFill>
                <a:srgbClr val="00B050"/>
              </a:solidFill>
            </c:spPr>
          </c:dPt>
          <c:dPt>
            <c:idx val="2"/>
            <c:bubble3D val="0"/>
            <c:spPr>
              <a:solidFill>
                <a:srgbClr val="FFC000"/>
              </a:solidFill>
            </c:spPr>
          </c:dPt>
          <c:dPt>
            <c:idx val="3"/>
            <c:bubble3D val="0"/>
            <c:spPr>
              <a:solidFill>
                <a:srgbClr val="0070C0"/>
              </a:solidFill>
            </c:spPr>
          </c:dPt>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2"/>
              <c:layout/>
              <c:showLegendKey val="0"/>
              <c:showVal val="1"/>
              <c:showCatName val="0"/>
              <c:showSerName val="0"/>
              <c:showPercent val="0"/>
              <c:showBubbleSize val="0"/>
            </c:dLbl>
            <c:dLbl>
              <c:idx val="3"/>
              <c:layout/>
              <c:showLegendKey val="0"/>
              <c:showVal val="1"/>
              <c:showCatName val="0"/>
              <c:showSerName val="0"/>
              <c:showPercent val="0"/>
              <c:showBubbleSize val="0"/>
            </c:dLbl>
            <c:showLegendKey val="0"/>
            <c:showVal val="0"/>
            <c:showCatName val="0"/>
            <c:showSerName val="0"/>
            <c:showPercent val="0"/>
            <c:showBubbleSize val="0"/>
          </c:dLbls>
          <c:cat>
            <c:strRef>
              <c:f>Sheet1!$A$2:$A$5</c:f>
              <c:strCache>
                <c:ptCount val="4"/>
                <c:pt idx="0">
                  <c:v>A+</c:v>
                </c:pt>
                <c:pt idx="1">
                  <c:v>A</c:v>
                </c:pt>
                <c:pt idx="2">
                  <c:v>B</c:v>
                </c:pt>
                <c:pt idx="3">
                  <c:v>C</c:v>
                </c:pt>
              </c:strCache>
            </c:strRef>
          </c:cat>
          <c:val>
            <c:numRef>
              <c:f>Sheet1!$B$2:$B$5</c:f>
              <c:numCache>
                <c:formatCode>General</c:formatCode>
                <c:ptCount val="4"/>
                <c:pt idx="0">
                  <c:v>20</c:v>
                </c:pt>
                <c:pt idx="1">
                  <c:v>4</c:v>
                </c:pt>
                <c:pt idx="2">
                  <c:v>9</c:v>
                </c:pt>
                <c:pt idx="3">
                  <c:v>9</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520812537877436"/>
          <c:y val="0.32849522411901066"/>
          <c:w val="0.13934398061232367"/>
          <c:h val="0.57119174258415728"/>
        </c:manualLayout>
      </c:layout>
      <c:overlay val="0"/>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zh-CN"/>
              <a:t>成绩分布图</a:t>
            </a:r>
          </a:p>
        </c:rich>
      </c:tx>
      <c:layout>
        <c:manualLayout>
          <c:xMode val="edge"/>
          <c:yMode val="edge"/>
          <c:x val="0.36534653426614566"/>
          <c:y val="2.6515456615931562E-2"/>
        </c:manualLayout>
      </c:layout>
      <c:overlay val="0"/>
    </c:title>
    <c:autoTitleDeleted val="0"/>
    <c:plotArea>
      <c:layout>
        <c:manualLayout>
          <c:layoutTarget val="inner"/>
          <c:xMode val="edge"/>
          <c:yMode val="edge"/>
          <c:x val="6.4423397400288851E-2"/>
          <c:y val="0.19158143308150946"/>
          <c:w val="0.91776469281190975"/>
          <c:h val="0.74028348701996072"/>
        </c:manualLayout>
      </c:layout>
      <c:lineChart>
        <c:grouping val="stacked"/>
        <c:varyColors val="0"/>
        <c:ser>
          <c:idx val="0"/>
          <c:order val="0"/>
          <c:tx>
            <c:strRef>
              <c:f>Sheet1!$B$1</c:f>
              <c:strCache>
                <c:ptCount val="1"/>
                <c:pt idx="0">
                  <c:v>成绩</c:v>
                </c:pt>
              </c:strCache>
            </c:strRef>
          </c:tx>
          <c:dPt>
            <c:idx val="0"/>
            <c:bubble3D val="0"/>
          </c:dPt>
          <c:dPt>
            <c:idx val="1"/>
            <c:bubble3D val="0"/>
            <c:explosion val="2"/>
          </c:dPt>
          <c:dPt>
            <c:idx val="2"/>
            <c:bubble3D val="0"/>
          </c:dPt>
          <c:dPt>
            <c:idx val="3"/>
            <c:bubble3D val="0"/>
          </c:dPt>
          <c:cat>
            <c:numRef>
              <c:f>Sheet1!$A$2:$A$49</c:f>
              <c:numCache>
                <c:formatCode>General</c:formatCode>
                <c:ptCount val="48"/>
              </c:numCache>
            </c:numRef>
          </c:cat>
          <c:val>
            <c:numRef>
              <c:f>Sheet1!$B$2:$B$49</c:f>
              <c:numCache>
                <c:formatCode>General</c:formatCode>
                <c:ptCount val="48"/>
                <c:pt idx="0">
                  <c:v>10.5</c:v>
                </c:pt>
                <c:pt idx="1">
                  <c:v>10.5</c:v>
                </c:pt>
                <c:pt idx="2">
                  <c:v>10.5</c:v>
                </c:pt>
                <c:pt idx="3">
                  <c:v>10.5</c:v>
                </c:pt>
                <c:pt idx="4">
                  <c:v>10.5</c:v>
                </c:pt>
                <c:pt idx="5">
                  <c:v>10.5</c:v>
                </c:pt>
                <c:pt idx="6">
                  <c:v>10.5</c:v>
                </c:pt>
                <c:pt idx="7">
                  <c:v>10.5</c:v>
                </c:pt>
                <c:pt idx="8">
                  <c:v>10.5</c:v>
                </c:pt>
                <c:pt idx="9">
                  <c:v>10.4</c:v>
                </c:pt>
                <c:pt idx="10">
                  <c:v>10.3</c:v>
                </c:pt>
                <c:pt idx="11">
                  <c:v>10.199999999999999</c:v>
                </c:pt>
                <c:pt idx="12">
                  <c:v>10</c:v>
                </c:pt>
                <c:pt idx="13">
                  <c:v>10</c:v>
                </c:pt>
                <c:pt idx="14">
                  <c:v>9.9</c:v>
                </c:pt>
                <c:pt idx="15">
                  <c:v>9.9</c:v>
                </c:pt>
                <c:pt idx="16">
                  <c:v>9.8000000000000007</c:v>
                </c:pt>
                <c:pt idx="17">
                  <c:v>9.8000000000000007</c:v>
                </c:pt>
                <c:pt idx="18">
                  <c:v>9.6</c:v>
                </c:pt>
                <c:pt idx="19">
                  <c:v>9.5</c:v>
                </c:pt>
                <c:pt idx="20">
                  <c:v>9.4</c:v>
                </c:pt>
                <c:pt idx="21">
                  <c:v>9.1999999999999993</c:v>
                </c:pt>
                <c:pt idx="22">
                  <c:v>9</c:v>
                </c:pt>
                <c:pt idx="23">
                  <c:v>9</c:v>
                </c:pt>
                <c:pt idx="24">
                  <c:v>8.9</c:v>
                </c:pt>
                <c:pt idx="25">
                  <c:v>8.6999999999999993</c:v>
                </c:pt>
                <c:pt idx="26">
                  <c:v>8.5</c:v>
                </c:pt>
                <c:pt idx="27">
                  <c:v>8.1999999999999993</c:v>
                </c:pt>
                <c:pt idx="28">
                  <c:v>7.8</c:v>
                </c:pt>
                <c:pt idx="29">
                  <c:v>7.8</c:v>
                </c:pt>
                <c:pt idx="30">
                  <c:v>7.6</c:v>
                </c:pt>
                <c:pt idx="31">
                  <c:v>7.3</c:v>
                </c:pt>
                <c:pt idx="32">
                  <c:v>7.3</c:v>
                </c:pt>
                <c:pt idx="33">
                  <c:v>6.7</c:v>
                </c:pt>
                <c:pt idx="34">
                  <c:v>6.7</c:v>
                </c:pt>
                <c:pt idx="35">
                  <c:v>6.5</c:v>
                </c:pt>
                <c:pt idx="36">
                  <c:v>6.4</c:v>
                </c:pt>
                <c:pt idx="37">
                  <c:v>6.3</c:v>
                </c:pt>
                <c:pt idx="38">
                  <c:v>6.2</c:v>
                </c:pt>
                <c:pt idx="39">
                  <c:v>6</c:v>
                </c:pt>
                <c:pt idx="40">
                  <c:v>6</c:v>
                </c:pt>
                <c:pt idx="41">
                  <c:v>6</c:v>
                </c:pt>
              </c:numCache>
            </c:numRef>
          </c:val>
          <c:smooth val="0"/>
        </c:ser>
        <c:dLbls>
          <c:showLegendKey val="0"/>
          <c:showVal val="0"/>
          <c:showCatName val="0"/>
          <c:showSerName val="0"/>
          <c:showPercent val="0"/>
          <c:showBubbleSize val="0"/>
        </c:dLbls>
        <c:marker val="1"/>
        <c:smooth val="0"/>
        <c:axId val="199351296"/>
        <c:axId val="134756544"/>
      </c:lineChart>
      <c:catAx>
        <c:axId val="199351296"/>
        <c:scaling>
          <c:orientation val="minMax"/>
        </c:scaling>
        <c:delete val="0"/>
        <c:axPos val="b"/>
        <c:numFmt formatCode="General" sourceLinked="1"/>
        <c:majorTickMark val="out"/>
        <c:minorTickMark val="none"/>
        <c:tickLblPos val="nextTo"/>
        <c:crossAx val="134756544"/>
        <c:crosses val="autoZero"/>
        <c:auto val="1"/>
        <c:lblAlgn val="ctr"/>
        <c:lblOffset val="100"/>
        <c:noMultiLvlLbl val="0"/>
      </c:catAx>
      <c:valAx>
        <c:axId val="134756544"/>
        <c:scaling>
          <c:orientation val="minMax"/>
        </c:scaling>
        <c:delete val="0"/>
        <c:axPos val="l"/>
        <c:majorGridlines/>
        <c:numFmt formatCode="General" sourceLinked="1"/>
        <c:majorTickMark val="out"/>
        <c:minorTickMark val="none"/>
        <c:tickLblPos val="nextTo"/>
        <c:crossAx val="19935129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750E3B0E-EEF2-40F7-869D-B995969E7237}" type="datetimeFigureOut">
              <a:rPr lang="zh-CN" altLang="en-US" smtClean="0"/>
              <a:t>2021/11/22</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173BC0F-8946-4C50-A19E-D4EF2BAD3787}" type="slidenum">
              <a:rPr lang="zh-CN" altLang="en-US" smtClean="0"/>
              <a:t>‹#›</a:t>
            </a:fld>
            <a:endParaRPr lang="zh-CN" altLang="en-US"/>
          </a:p>
        </p:txBody>
      </p:sp>
    </p:spTree>
    <p:extLst>
      <p:ext uri="{BB962C8B-B14F-4D97-AF65-F5344CB8AC3E}">
        <p14:creationId xmlns:p14="http://schemas.microsoft.com/office/powerpoint/2010/main" val="54638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C149EB6-CE87-4BEA-A3E4-06FDE6261625}" type="slidenum">
              <a:rPr lang="zh-CN" altLang="en-US" smtClean="0"/>
              <a:t>39</a:t>
            </a:fld>
            <a:endParaRPr lang="zh-CN" altLang="en-US"/>
          </a:p>
        </p:txBody>
      </p:sp>
    </p:spTree>
    <p:extLst>
      <p:ext uri="{BB962C8B-B14F-4D97-AF65-F5344CB8AC3E}">
        <p14:creationId xmlns:p14="http://schemas.microsoft.com/office/powerpoint/2010/main" val="3571340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defRPr/>
            </a:pPr>
            <a:endParaRPr lang="zh-CN" altLang="zh-CN">
              <a:latin typeface="Arial"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校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9788" y="6130925"/>
            <a:ext cx="6127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lchen\Desktop\NJU.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988"/>
            <a:ext cx="9144000" cy="216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单击以编辑母版副标题样式</a:t>
            </a:r>
            <a:endParaRPr lang="zh-CN" altLang="en-US" dirty="0"/>
          </a:p>
        </p:txBody>
      </p:sp>
      <p:sp>
        <p:nvSpPr>
          <p:cNvPr id="189449" name="Rectangle 9"/>
          <p:cNvSpPr>
            <a:spLocks noGrp="1" noChangeArrowheads="1"/>
          </p:cNvSpPr>
          <p:nvPr>
            <p:ph type="ctrTitle"/>
          </p:nvPr>
        </p:nvSpPr>
        <p:spPr>
          <a:xfrm>
            <a:off x="838200" y="2163763"/>
            <a:ext cx="7405688" cy="1600200"/>
          </a:xfrm>
        </p:spPr>
        <p:txBody>
          <a:bodyPr anchor="ctr"/>
          <a:lstStyle>
            <a:lvl1pPr>
              <a:defRPr sz="40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594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28662" y="214290"/>
            <a:ext cx="6715172" cy="642942"/>
          </a:xfrm>
        </p:spPr>
        <p:txBody>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3200"/>
            </a:lvl1pPr>
            <a:lvl2pPr>
              <a:defRPr sz="2800"/>
            </a:lvl2pPr>
            <a:lvl3pPr>
              <a:defRPr sz="2400"/>
            </a:lvl3pPr>
            <a:lvl4pPr>
              <a:defRPr sz="2200"/>
            </a:lvl4pPr>
            <a:lvl5pPr>
              <a:defRPr sz="20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386743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pPr>
              <a:defRPr/>
            </a:pPr>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sz="2400"/>
          </a:p>
        </p:txBody>
      </p:sp>
      <p:sp>
        <p:nvSpPr>
          <p:cNvPr id="1028" name="Rectangle 4"/>
          <p:cNvSpPr>
            <a:spLocks noGrp="1" noChangeArrowheads="1"/>
          </p:cNvSpPr>
          <p:nvPr>
            <p:ph type="title"/>
          </p:nvPr>
        </p:nvSpPr>
        <p:spPr bwMode="auto">
          <a:xfrm>
            <a:off x="1000125" y="214313"/>
            <a:ext cx="74295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6" descr="to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3016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165850"/>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1" descr="校徽"/>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15888"/>
            <a:ext cx="7635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8358188" y="6500813"/>
            <a:ext cx="428625" cy="307975"/>
          </a:xfrm>
          <a:prstGeom prst="rect">
            <a:avLst/>
          </a:prstGeom>
          <a:noFill/>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B569B4F9-0891-46CE-8E57-88CA71900FB4}" type="slidenum">
              <a:rPr lang="en-US" altLang="zh-CN" sz="1400"/>
              <a:pPr eaLnBrk="1" hangingPunct="1"/>
              <a:t>‹#›</a:t>
            </a:fld>
            <a:endParaRPr lang="zh-CN" altLang="en-US" sz="1400"/>
          </a:p>
        </p:txBody>
      </p:sp>
    </p:spTree>
    <p:extLst>
      <p:ext uri="{BB962C8B-B14F-4D97-AF65-F5344CB8AC3E}">
        <p14:creationId xmlns:p14="http://schemas.microsoft.com/office/powerpoint/2010/main" val="334608763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Arial" charset="0"/>
          <a:ea typeface="宋体" pitchFamily="2" charset="-122"/>
        </a:defRPr>
      </a:lvl2pPr>
      <a:lvl3pPr algn="l" rtl="0" eaLnBrk="1" fontAlgn="base" hangingPunct="1">
        <a:spcBef>
          <a:spcPct val="0"/>
        </a:spcBef>
        <a:spcAft>
          <a:spcPct val="0"/>
        </a:spcAft>
        <a:defRPr sz="3600">
          <a:solidFill>
            <a:schemeClr val="tx1"/>
          </a:solidFill>
          <a:latin typeface="Arial" charset="0"/>
          <a:ea typeface="宋体" pitchFamily="2" charset="-122"/>
        </a:defRPr>
      </a:lvl3pPr>
      <a:lvl4pPr algn="l" rtl="0" eaLnBrk="1" fontAlgn="base" hangingPunct="1">
        <a:spcBef>
          <a:spcPct val="0"/>
        </a:spcBef>
        <a:spcAft>
          <a:spcPct val="0"/>
        </a:spcAft>
        <a:defRPr sz="3600">
          <a:solidFill>
            <a:schemeClr val="tx1"/>
          </a:solidFill>
          <a:latin typeface="Arial" charset="0"/>
          <a:ea typeface="宋体" pitchFamily="2" charset="-122"/>
        </a:defRPr>
      </a:lvl4pPr>
      <a:lvl5pPr algn="l" rtl="0" eaLnBrk="1" fontAlgn="base" hangingPunct="1">
        <a:spcBef>
          <a:spcPct val="0"/>
        </a:spcBef>
        <a:spcAft>
          <a:spcPct val="0"/>
        </a:spcAft>
        <a:defRPr sz="36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851920" y="4509120"/>
            <a:ext cx="1296144" cy="576064"/>
          </a:xfrm>
        </p:spPr>
        <p:txBody>
          <a:bodyPr/>
          <a:lstStyle/>
          <a:p>
            <a:r>
              <a:rPr lang="zh-CN" altLang="en-US" b="1" dirty="0"/>
              <a:t>燕言</a:t>
            </a:r>
            <a:r>
              <a:rPr lang="zh-CN" altLang="en-US" b="1" dirty="0" smtClean="0"/>
              <a:t>言</a:t>
            </a:r>
            <a:endParaRPr lang="en-US" altLang="zh-CN" b="1" dirty="0" smtClean="0"/>
          </a:p>
        </p:txBody>
      </p:sp>
      <p:sp>
        <p:nvSpPr>
          <p:cNvPr id="2" name="标题 1"/>
          <p:cNvSpPr>
            <a:spLocks noGrp="1"/>
          </p:cNvSpPr>
          <p:nvPr>
            <p:ph type="ctrTitle"/>
          </p:nvPr>
        </p:nvSpPr>
        <p:spPr/>
        <p:txBody>
          <a:bodyPr/>
          <a:lstStyle/>
          <a:p>
            <a:pPr algn="ctr"/>
            <a:r>
              <a:rPr lang="zh-CN" altLang="en-US" sz="7200" b="1" dirty="0" smtClean="0"/>
              <a:t>课程项目</a:t>
            </a:r>
            <a:endParaRPr lang="zh-CN" altLang="en-US" sz="7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断言出错</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程序时，程序断言出错，此类错误一般与动态申请内存管理相关，比如内存泄漏，</a:t>
            </a:r>
            <a:r>
              <a:rPr lang="en-US" altLang="zh-CN" sz="1600" b="1" dirty="0" smtClean="0"/>
              <a:t>double free</a:t>
            </a:r>
            <a:r>
              <a:rPr lang="zh-CN" altLang="en-US" sz="1600" b="1" dirty="0" smtClean="0"/>
              <a:t>等。</a:t>
            </a:r>
            <a:endParaRPr lang="en-US" altLang="zh-CN" sz="1600" b="1" dirty="0" smtClean="0"/>
          </a:p>
        </p:txBody>
      </p:sp>
      <p:sp>
        <p:nvSpPr>
          <p:cNvPr id="4" name="TextBox 3"/>
          <p:cNvSpPr txBox="1"/>
          <p:nvPr/>
        </p:nvSpPr>
        <p:spPr>
          <a:xfrm>
            <a:off x="1130165" y="5157191"/>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10" name="TextBox 9"/>
          <p:cNvSpPr txBox="1"/>
          <p:nvPr/>
        </p:nvSpPr>
        <p:spPr>
          <a:xfrm>
            <a:off x="5451748" y="5157192"/>
            <a:ext cx="2016224" cy="307777"/>
          </a:xfrm>
          <a:prstGeom prst="rect">
            <a:avLst/>
          </a:prstGeom>
          <a:noFill/>
        </p:spPr>
        <p:txBody>
          <a:bodyPr wrap="square" rtlCol="0">
            <a:spAutoFit/>
          </a:bodyPr>
          <a:lstStyle/>
          <a:p>
            <a:pPr algn="ctr"/>
            <a:r>
              <a:rPr lang="zh-CN" altLang="en-US" sz="1400" dirty="0" smtClean="0"/>
              <a:t>语义分析器输出</a:t>
            </a:r>
            <a:endParaRPr lang="zh-CN" altLang="en-US" sz="1400" dirty="0"/>
          </a:p>
        </p:txBody>
      </p:sp>
      <p:sp>
        <p:nvSpPr>
          <p:cNvPr id="8" name="TextBox 7"/>
          <p:cNvSpPr txBox="1"/>
          <p:nvPr/>
        </p:nvSpPr>
        <p:spPr>
          <a:xfrm>
            <a:off x="4353465" y="3609284"/>
            <a:ext cx="4790535" cy="1384995"/>
          </a:xfrm>
          <a:prstGeom prst="rect">
            <a:avLst/>
          </a:prstGeom>
          <a:noFill/>
        </p:spPr>
        <p:txBody>
          <a:bodyPr wrap="square" rtlCol="0">
            <a:spAutoFit/>
          </a:bodyPr>
          <a:lstStyle/>
          <a:p>
            <a:r>
              <a:rPr lang="en-US" altLang="zh-CN" sz="1400" dirty="0"/>
              <a:t>parser:  </a:t>
            </a:r>
            <a:r>
              <a:rPr lang="en-US" altLang="zh-CN" sz="1400" dirty="0" smtClean="0"/>
              <a:t>malloc.c:2395</a:t>
            </a:r>
            <a:r>
              <a:rPr lang="en-US" altLang="zh-CN" sz="1400" dirty="0"/>
              <a:t>: </a:t>
            </a:r>
            <a:r>
              <a:rPr lang="en-US" altLang="zh-CN" sz="1400" dirty="0" err="1"/>
              <a:t>sysmalloc</a:t>
            </a:r>
            <a:r>
              <a:rPr lang="en-US" altLang="zh-CN" sz="1400" dirty="0"/>
              <a:t>: </a:t>
            </a:r>
            <a:endParaRPr lang="en-US" altLang="zh-CN" sz="1400" dirty="0" smtClean="0"/>
          </a:p>
          <a:p>
            <a:r>
              <a:rPr lang="en-US" altLang="zh-CN" sz="1400" dirty="0" smtClean="0"/>
              <a:t>Assertion </a:t>
            </a:r>
            <a:r>
              <a:rPr lang="en-US" altLang="zh-CN" sz="1400" dirty="0"/>
              <a:t>`(</a:t>
            </a:r>
            <a:r>
              <a:rPr lang="en-US" altLang="zh-CN" sz="1400" dirty="0" err="1"/>
              <a:t>old_top</a:t>
            </a:r>
            <a:r>
              <a:rPr lang="en-US" altLang="zh-CN" sz="1400" dirty="0"/>
              <a:t> == </a:t>
            </a:r>
            <a:r>
              <a:rPr lang="en-US" altLang="zh-CN" sz="1400" dirty="0" err="1"/>
              <a:t>initial_top</a:t>
            </a:r>
            <a:r>
              <a:rPr lang="en-US" altLang="zh-CN" sz="1400" dirty="0"/>
              <a:t> (</a:t>
            </a:r>
            <a:r>
              <a:rPr lang="en-US" altLang="zh-CN" sz="1400" dirty="0" err="1"/>
              <a:t>av</a:t>
            </a:r>
            <a:r>
              <a:rPr lang="en-US" altLang="zh-CN" sz="1400" dirty="0"/>
              <a:t>) &amp;&amp; </a:t>
            </a:r>
            <a:r>
              <a:rPr lang="en-US" altLang="zh-CN" sz="1400" dirty="0" err="1"/>
              <a:t>old_size</a:t>
            </a:r>
            <a:r>
              <a:rPr lang="en-US" altLang="zh-CN" sz="1400" dirty="0"/>
              <a:t> == 0) || ((unsigned long) (</a:t>
            </a:r>
            <a:r>
              <a:rPr lang="en-US" altLang="zh-CN" sz="1400" dirty="0" err="1"/>
              <a:t>old_size</a:t>
            </a:r>
            <a:r>
              <a:rPr lang="en-US" altLang="zh-CN" sz="1400" dirty="0"/>
              <a:t>) &gt;= MINSIZE &amp;&amp; </a:t>
            </a:r>
            <a:r>
              <a:rPr lang="en-US" altLang="zh-CN" sz="1400" dirty="0" err="1"/>
              <a:t>prev_inuse</a:t>
            </a:r>
            <a:r>
              <a:rPr lang="en-US" altLang="zh-CN" sz="1400" dirty="0"/>
              <a:t> (</a:t>
            </a:r>
            <a:r>
              <a:rPr lang="en-US" altLang="zh-CN" sz="1400" dirty="0" err="1"/>
              <a:t>old_top</a:t>
            </a:r>
            <a:r>
              <a:rPr lang="en-US" altLang="zh-CN" sz="1400" dirty="0"/>
              <a:t>) &amp;&amp; ((unsigned long) </a:t>
            </a:r>
            <a:r>
              <a:rPr lang="en-US" altLang="zh-CN" sz="1400" dirty="0" err="1"/>
              <a:t>old_end</a:t>
            </a:r>
            <a:r>
              <a:rPr lang="en-US" altLang="zh-CN" sz="1400" dirty="0"/>
              <a:t> &amp; (</a:t>
            </a:r>
            <a:r>
              <a:rPr lang="en-US" altLang="zh-CN" sz="1400" dirty="0" err="1"/>
              <a:t>pagesize</a:t>
            </a:r>
            <a:r>
              <a:rPr lang="en-US" altLang="zh-CN" sz="1400" dirty="0"/>
              <a:t> - 1)) == 0)' failed.</a:t>
            </a:r>
            <a:endParaRPr lang="zh-CN" altLang="zh-CN" sz="1400" dirty="0"/>
          </a:p>
          <a:p>
            <a:r>
              <a:rPr lang="en-US" altLang="zh-CN" sz="1400" dirty="0"/>
              <a:t>Aborted (core dumped)</a:t>
            </a:r>
          </a:p>
        </p:txBody>
      </p:sp>
      <p:sp>
        <p:nvSpPr>
          <p:cNvPr id="9" name="TextBox 8"/>
          <p:cNvSpPr txBox="1"/>
          <p:nvPr/>
        </p:nvSpPr>
        <p:spPr>
          <a:xfrm>
            <a:off x="271383" y="4040172"/>
            <a:ext cx="4082082" cy="307777"/>
          </a:xfrm>
          <a:prstGeom prst="rect">
            <a:avLst/>
          </a:prstGeom>
          <a:noFill/>
        </p:spPr>
        <p:txBody>
          <a:bodyPr wrap="square" rtlCol="0">
            <a:spAutoFit/>
          </a:bodyPr>
          <a:lstStyle/>
          <a:p>
            <a:r>
              <a:rPr lang="en-US" altLang="zh-CN" sz="1400" dirty="0"/>
              <a:t>Error Type 7 at Line 82: mismatched operands</a:t>
            </a:r>
            <a:endParaRPr lang="zh-CN" altLang="en-US" sz="1400" dirty="0"/>
          </a:p>
        </p:txBody>
      </p:sp>
    </p:spTree>
    <p:extLst>
      <p:ext uri="{BB962C8B-B14F-4D97-AF65-F5344CB8AC3E}">
        <p14:creationId xmlns:p14="http://schemas.microsoft.com/office/powerpoint/2010/main" val="256046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程序死循环</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程序时，无法正常终止，处于死循环状态。此类错误也分两种情况，第一种是程序一开始就处于死循环状态；第二种是程序输出结果后无法正常终止。</a:t>
            </a:r>
            <a:endParaRPr lang="en-US" altLang="zh-CN" sz="1600" b="1" dirty="0" smtClean="0"/>
          </a:p>
        </p:txBody>
      </p:sp>
      <p:sp>
        <p:nvSpPr>
          <p:cNvPr id="4" name="TextBox 3"/>
          <p:cNvSpPr txBox="1"/>
          <p:nvPr/>
        </p:nvSpPr>
        <p:spPr>
          <a:xfrm>
            <a:off x="1130165" y="5157191"/>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10" name="TextBox 9"/>
          <p:cNvSpPr txBox="1"/>
          <p:nvPr/>
        </p:nvSpPr>
        <p:spPr>
          <a:xfrm>
            <a:off x="5451748" y="5157192"/>
            <a:ext cx="2016224" cy="307777"/>
          </a:xfrm>
          <a:prstGeom prst="rect">
            <a:avLst/>
          </a:prstGeom>
          <a:noFill/>
        </p:spPr>
        <p:txBody>
          <a:bodyPr wrap="square" rtlCol="0">
            <a:spAutoFit/>
          </a:bodyPr>
          <a:lstStyle/>
          <a:p>
            <a:pPr algn="ctr"/>
            <a:r>
              <a:rPr lang="zh-CN" altLang="en-US" sz="1400" dirty="0" smtClean="0"/>
              <a:t>语义分析器输出</a:t>
            </a:r>
            <a:endParaRPr lang="zh-CN" altLang="en-US" sz="1400" dirty="0"/>
          </a:p>
        </p:txBody>
      </p:sp>
      <p:sp>
        <p:nvSpPr>
          <p:cNvPr id="8" name="TextBox 7"/>
          <p:cNvSpPr txBox="1"/>
          <p:nvPr/>
        </p:nvSpPr>
        <p:spPr>
          <a:xfrm>
            <a:off x="3146389" y="3824728"/>
            <a:ext cx="5997612" cy="954107"/>
          </a:xfrm>
          <a:prstGeom prst="rect">
            <a:avLst/>
          </a:prstGeom>
          <a:noFill/>
        </p:spPr>
        <p:txBody>
          <a:bodyPr wrap="square" rtlCol="0">
            <a:spAutoFit/>
          </a:bodyPr>
          <a:lstStyle/>
          <a:p>
            <a:r>
              <a:rPr lang="en-US" altLang="zh-CN" sz="1400" dirty="0"/>
              <a:t>Error type 9 at Line 48: Function "equal" is not applicable for arguments.</a:t>
            </a:r>
          </a:p>
          <a:p>
            <a:endParaRPr lang="en-US" altLang="zh-CN" sz="1400" dirty="0" smtClean="0"/>
          </a:p>
          <a:p>
            <a:r>
              <a:rPr lang="zh-CN" altLang="en-US" sz="1400" dirty="0" smtClean="0"/>
              <a:t>发送信号，强制终止程序</a:t>
            </a:r>
            <a:endParaRPr lang="en-US" altLang="zh-CN" sz="1400" dirty="0"/>
          </a:p>
          <a:p>
            <a:r>
              <a:rPr lang="en-US" altLang="zh-CN" sz="1400" dirty="0" smtClean="0"/>
              <a:t>^</a:t>
            </a:r>
            <a:r>
              <a:rPr lang="en-US" altLang="zh-CN" sz="1400" dirty="0"/>
              <a:t>C (Ctrl + C)</a:t>
            </a:r>
          </a:p>
        </p:txBody>
      </p:sp>
      <p:sp>
        <p:nvSpPr>
          <p:cNvPr id="9" name="TextBox 8"/>
          <p:cNvSpPr txBox="1"/>
          <p:nvPr/>
        </p:nvSpPr>
        <p:spPr>
          <a:xfrm>
            <a:off x="827584" y="4040172"/>
            <a:ext cx="2428409" cy="307777"/>
          </a:xfrm>
          <a:prstGeom prst="rect">
            <a:avLst/>
          </a:prstGeom>
          <a:noFill/>
        </p:spPr>
        <p:txBody>
          <a:bodyPr wrap="square" rtlCol="0">
            <a:spAutoFit/>
          </a:bodyPr>
          <a:lstStyle/>
          <a:p>
            <a:r>
              <a:rPr lang="zh-CN" altLang="zh-CN" sz="1400" dirty="0"/>
              <a:t>程序</a:t>
            </a:r>
            <a:r>
              <a:rPr lang="zh-CN" altLang="zh-CN" sz="1400" dirty="0" smtClean="0"/>
              <a:t>正确</a:t>
            </a:r>
            <a:r>
              <a:rPr lang="zh-CN" altLang="en-US" sz="1400" dirty="0" smtClean="0"/>
              <a:t>，无需报告错误</a:t>
            </a:r>
            <a:endParaRPr lang="zh-CN" altLang="en-US" sz="1400" dirty="0"/>
          </a:p>
        </p:txBody>
      </p:sp>
    </p:spTree>
    <p:extLst>
      <p:ext uri="{BB962C8B-B14F-4D97-AF65-F5344CB8AC3E}">
        <p14:creationId xmlns:p14="http://schemas.microsoft.com/office/powerpoint/2010/main" val="256046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编译出错</a:t>
            </a:r>
            <a:endParaRPr lang="en-US" altLang="zh-CN" sz="2000" b="1" dirty="0"/>
          </a:p>
          <a:p>
            <a:pPr marL="1189038" lvl="2" indent="-342900">
              <a:buFont typeface="Arial" pitchFamily="34" charset="0"/>
              <a:buChar char="•"/>
            </a:pPr>
            <a:r>
              <a:rPr lang="zh-CN" altLang="en-US" sz="1600" b="1" dirty="0" smtClean="0"/>
              <a:t>代码按照编译脚本或者</a:t>
            </a:r>
            <a:r>
              <a:rPr lang="en-US" altLang="zh-CN" sz="1600" b="1" dirty="0" err="1" smtClean="0"/>
              <a:t>makefile</a:t>
            </a:r>
            <a:r>
              <a:rPr lang="zh-CN" altLang="en-US" sz="1600" b="1" dirty="0" smtClean="0"/>
              <a:t>文件无法编译成功，按照文档中的编译过程也无法编译通过。语义分析过程主要靠大家手工实现，因此可能在模块化设计与管理时可能会出现一些小问题。</a:t>
            </a:r>
            <a:endParaRPr lang="en-US" altLang="zh-CN" sz="1600" b="1" dirty="0" smtClean="0"/>
          </a:p>
          <a:p>
            <a:pPr marL="1189038" lvl="2" indent="-342900">
              <a:buFont typeface="Arial" pitchFamily="34" charset="0"/>
              <a:buChar char="•"/>
            </a:pPr>
            <a:r>
              <a:rPr lang="zh-CN" altLang="en-US" sz="1600" b="1" dirty="0" smtClean="0"/>
              <a:t>编译环境。我们一般使用</a:t>
            </a:r>
            <a:r>
              <a:rPr lang="en-US" altLang="zh-CN" sz="1600" b="1" dirty="0" smtClean="0"/>
              <a:t>GCC 5.3.1</a:t>
            </a:r>
            <a:r>
              <a:rPr lang="zh-CN" altLang="en-US" sz="1600" b="1" dirty="0" smtClean="0"/>
              <a:t>，</a:t>
            </a:r>
            <a:r>
              <a:rPr lang="en-US" altLang="zh-CN" sz="1600" b="1" dirty="0" smtClean="0"/>
              <a:t>7.3.0, 9.3.0</a:t>
            </a:r>
            <a:r>
              <a:rPr lang="zh-CN" altLang="en-US" sz="1600" b="1" dirty="0" smtClean="0"/>
              <a:t>等，大部分同学的代码都可以正常编译（使用</a:t>
            </a:r>
            <a:r>
              <a:rPr lang="en-US" altLang="zh-CN" sz="1600" b="1" dirty="0" smtClean="0"/>
              <a:t>C++</a:t>
            </a:r>
            <a:r>
              <a:rPr lang="zh-CN" altLang="en-US" sz="1600" b="1" dirty="0" smtClean="0"/>
              <a:t>实现语义分析器），</a:t>
            </a:r>
            <a:r>
              <a:rPr lang="en-US" altLang="zh-CN" sz="1600" b="1" dirty="0" smtClean="0"/>
              <a:t>flex </a:t>
            </a:r>
            <a:r>
              <a:rPr lang="en-US" altLang="zh-CN" sz="1600" b="1" dirty="0"/>
              <a:t>2.6.4</a:t>
            </a:r>
            <a:r>
              <a:rPr lang="zh-CN" altLang="en-US" sz="1600" b="1" dirty="0" smtClean="0"/>
              <a:t>以及</a:t>
            </a:r>
            <a:r>
              <a:rPr lang="en-US" altLang="zh-CN" sz="1600" b="1" dirty="0" smtClean="0"/>
              <a:t>bison </a:t>
            </a:r>
            <a:r>
              <a:rPr lang="en-US" altLang="zh-CN" sz="1600" b="1" dirty="0"/>
              <a:t>(GNU Bison) </a:t>
            </a:r>
            <a:r>
              <a:rPr lang="en-US" altLang="zh-CN" sz="1600" b="1" dirty="0" smtClean="0"/>
              <a:t>3.0.4</a:t>
            </a:r>
            <a:r>
              <a:rPr lang="zh-CN" altLang="en-US" sz="1600" b="1" dirty="0" smtClean="0"/>
              <a:t>。我们尽量使用代码中编译脚本编译程序，环境也尽量会满足文档中给出的版本。</a:t>
            </a:r>
            <a:endParaRPr lang="en-US" altLang="zh-CN" sz="1600" b="1" dirty="0"/>
          </a:p>
          <a:p>
            <a:pPr marL="1189038" lvl="2" indent="-342900">
              <a:buFont typeface="Arial" pitchFamily="34" charset="0"/>
              <a:buChar char="•"/>
            </a:pPr>
            <a:endParaRPr lang="en-US" altLang="zh-CN" sz="1600" b="1" dirty="0" smtClean="0"/>
          </a:p>
        </p:txBody>
      </p:sp>
    </p:spTree>
    <p:extLst>
      <p:ext uri="{BB962C8B-B14F-4D97-AF65-F5344CB8AC3E}">
        <p14:creationId xmlns:p14="http://schemas.microsoft.com/office/powerpoint/2010/main" val="256046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a:t>类型相关</a:t>
            </a:r>
            <a:r>
              <a:rPr lang="zh-CN" altLang="en-US" sz="2000" b="1" dirty="0" smtClean="0"/>
              <a:t>错误</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程序时，可能会报告类型相关错误，比如</a:t>
            </a:r>
            <a:r>
              <a:rPr lang="en-US" altLang="zh-CN" sz="1600" b="1" dirty="0" err="1" smtClean="0"/>
              <a:t>int</a:t>
            </a:r>
            <a:r>
              <a:rPr lang="en-US" altLang="zh-CN" sz="1600" b="1" dirty="0" smtClean="0"/>
              <a:t> float</a:t>
            </a:r>
            <a:r>
              <a:rPr lang="zh-CN" altLang="en-US" sz="1600" b="1" dirty="0" smtClean="0"/>
              <a:t>类型，结构体类型相容性。但是，对于未定义变量，不合法数组引用等类型检查则会有些差异。</a:t>
            </a:r>
            <a:endParaRPr lang="en-US" altLang="zh-CN" sz="1600" b="1" dirty="0" smtClean="0"/>
          </a:p>
        </p:txBody>
      </p:sp>
      <p:graphicFrame>
        <p:nvGraphicFramePr>
          <p:cNvPr id="5" name="表格 4"/>
          <p:cNvGraphicFramePr>
            <a:graphicFrameLocks noGrp="1"/>
          </p:cNvGraphicFramePr>
          <p:nvPr>
            <p:extLst>
              <p:ext uri="{D42A27DB-BD31-4B8C-83A1-F6EECF244321}">
                <p14:modId xmlns:p14="http://schemas.microsoft.com/office/powerpoint/2010/main" val="1173346333"/>
              </p:ext>
            </p:extLst>
          </p:nvPr>
        </p:nvGraphicFramePr>
        <p:xfrm>
          <a:off x="1979712" y="3501008"/>
          <a:ext cx="5760640" cy="2286000"/>
        </p:xfrm>
        <a:graphic>
          <a:graphicData uri="http://schemas.openxmlformats.org/drawingml/2006/table">
            <a:tbl>
              <a:tblPr firstRow="1" firstCol="1" bandRow="1">
                <a:tableStyleId>{69CF1AB2-1976-4502-BF36-3FF5EA218861}</a:tableStyleId>
              </a:tblPr>
              <a:tblGrid>
                <a:gridCol w="2880320"/>
                <a:gridCol w="2880320"/>
              </a:tblGrid>
              <a:tr h="151469">
                <a:tc>
                  <a:txBody>
                    <a:bodyPr/>
                    <a:lstStyle/>
                    <a:p>
                      <a:pPr algn="just">
                        <a:spcAft>
                          <a:spcPts val="0"/>
                        </a:spcAft>
                      </a:pPr>
                      <a:r>
                        <a:rPr lang="en-US" sz="1000" kern="100" dirty="0">
                          <a:effectLst/>
                        </a:rPr>
                        <a:t>platform</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000" kern="100" dirty="0" smtClean="0">
                          <a:effectLst/>
                        </a:rPr>
                        <a:t>(Ubuntu 5.3.1-14ubuntu2)</a:t>
                      </a:r>
                      <a:r>
                        <a:rPr lang="en-US" sz="1000" kern="100" dirty="0">
                          <a:effectLst/>
                        </a:rPr>
                        <a:t> </a:t>
                      </a:r>
                      <a:endParaRPr lang="zh-CN" sz="1000" kern="100" dirty="0">
                        <a:effectLst/>
                        <a:latin typeface="Calibri"/>
                        <a:ea typeface="宋体"/>
                        <a:cs typeface="Times New Roman"/>
                      </a:endParaRPr>
                    </a:p>
                  </a:txBody>
                  <a:tcPr marL="64915" marR="64915" marT="0" marB="0"/>
                </a:tc>
              </a:tr>
              <a:tr h="2120571">
                <a:tc>
                  <a:txBody>
                    <a:bodyPr/>
                    <a:lstStyle/>
                    <a:p>
                      <a:pPr indent="133350" algn="just">
                        <a:spcAft>
                          <a:spcPts val="0"/>
                        </a:spcAft>
                      </a:pPr>
                      <a:r>
                        <a:rPr lang="en-US" sz="1000" b="0" kern="100" dirty="0">
                          <a:effectLst/>
                        </a:rPr>
                        <a:t>1 #include &lt;</a:t>
                      </a:r>
                      <a:r>
                        <a:rPr lang="en-US" sz="1000" b="0" kern="100" dirty="0" err="1">
                          <a:effectLst/>
                        </a:rPr>
                        <a:t>stdio.h</a:t>
                      </a:r>
                      <a:r>
                        <a:rPr lang="en-US" sz="1000" b="0" kern="100" dirty="0">
                          <a:effectLst/>
                        </a:rPr>
                        <a:t>&gt;</a:t>
                      </a:r>
                      <a:endParaRPr lang="zh-CN" sz="1000" b="0" kern="100" dirty="0">
                        <a:effectLst/>
                      </a:endParaRPr>
                    </a:p>
                    <a:p>
                      <a:pPr algn="just">
                        <a:spcAft>
                          <a:spcPts val="0"/>
                        </a:spcAft>
                      </a:pPr>
                      <a:r>
                        <a:rPr lang="en-US" sz="1000" b="0" kern="100" dirty="0">
                          <a:effectLst/>
                        </a:rPr>
                        <a:t>  2          </a:t>
                      </a:r>
                      <a:endParaRPr lang="zh-CN" sz="1000" b="0" kern="100" dirty="0">
                        <a:effectLst/>
                      </a:endParaRPr>
                    </a:p>
                    <a:p>
                      <a:pPr algn="just">
                        <a:spcAft>
                          <a:spcPts val="0"/>
                        </a:spcAft>
                      </a:pPr>
                      <a:r>
                        <a:rPr lang="en-US" sz="1000" b="0" kern="100" dirty="0">
                          <a:effectLst/>
                        </a:rPr>
                        <a:t>  3 </a:t>
                      </a:r>
                      <a:r>
                        <a:rPr lang="en-US" sz="1000" b="0" kern="100" dirty="0" err="1">
                          <a:effectLst/>
                        </a:rPr>
                        <a:t>typedef</a:t>
                      </a:r>
                      <a:r>
                        <a:rPr lang="en-US" sz="1000" b="0" kern="100" dirty="0">
                          <a:effectLst/>
                        </a:rPr>
                        <a:t> </a:t>
                      </a:r>
                      <a:r>
                        <a:rPr lang="en-US" sz="1000" b="0" kern="100" dirty="0" err="1">
                          <a:effectLst/>
                        </a:rPr>
                        <a:t>struct</a:t>
                      </a:r>
                      <a:r>
                        <a:rPr lang="en-US" sz="1000" b="0" kern="100" dirty="0">
                          <a:effectLst/>
                        </a:rPr>
                        <a:t> {</a:t>
                      </a:r>
                      <a:endParaRPr lang="zh-CN" sz="1000" b="0" kern="100" dirty="0">
                        <a:effectLst/>
                      </a:endParaRPr>
                    </a:p>
                    <a:p>
                      <a:pPr algn="just">
                        <a:spcAft>
                          <a:spcPts val="0"/>
                        </a:spcAft>
                      </a:pPr>
                      <a:r>
                        <a:rPr lang="en-US" sz="1000" b="0" kern="100" dirty="0">
                          <a:effectLst/>
                        </a:rPr>
                        <a:t>  4     </a:t>
                      </a:r>
                      <a:r>
                        <a:rPr lang="en-US" sz="1000" b="0" kern="100" dirty="0" err="1">
                          <a:solidFill>
                            <a:srgbClr val="FF0000"/>
                          </a:solidFill>
                          <a:effectLst/>
                        </a:rPr>
                        <a:t>int</a:t>
                      </a:r>
                      <a:r>
                        <a:rPr lang="en-US" sz="1000" b="0" kern="100" dirty="0">
                          <a:solidFill>
                            <a:srgbClr val="FF0000"/>
                          </a:solidFill>
                          <a:effectLst/>
                        </a:rPr>
                        <a:t> a;</a:t>
                      </a:r>
                      <a:endParaRPr lang="zh-CN" sz="1000" b="0" kern="100" dirty="0">
                        <a:solidFill>
                          <a:srgbClr val="FF0000"/>
                        </a:solidFill>
                        <a:effectLst/>
                      </a:endParaRPr>
                    </a:p>
                    <a:p>
                      <a:pPr algn="just">
                        <a:spcAft>
                          <a:spcPts val="0"/>
                        </a:spcAft>
                      </a:pPr>
                      <a:r>
                        <a:rPr lang="en-US" sz="1000" b="0" kern="100" dirty="0">
                          <a:effectLst/>
                        </a:rPr>
                        <a:t>  5     </a:t>
                      </a:r>
                      <a:r>
                        <a:rPr lang="en-US" sz="1000" b="0" kern="100" dirty="0">
                          <a:solidFill>
                            <a:srgbClr val="FF0000"/>
                          </a:solidFill>
                          <a:effectLst/>
                        </a:rPr>
                        <a:t>float b;</a:t>
                      </a:r>
                      <a:endParaRPr lang="zh-CN" sz="1000" b="0" kern="100" dirty="0">
                        <a:solidFill>
                          <a:srgbClr val="FF0000"/>
                        </a:solidFill>
                        <a:effectLst/>
                      </a:endParaRPr>
                    </a:p>
                    <a:p>
                      <a:pPr algn="just">
                        <a:spcAft>
                          <a:spcPts val="0"/>
                        </a:spcAft>
                      </a:pPr>
                      <a:r>
                        <a:rPr lang="en-US" sz="1000" b="0" kern="100" dirty="0">
                          <a:effectLst/>
                        </a:rPr>
                        <a:t>  6 } </a:t>
                      </a:r>
                      <a:r>
                        <a:rPr lang="en-US" sz="1000" b="0" kern="100" dirty="0" err="1">
                          <a:effectLst/>
                        </a:rPr>
                        <a:t>FieldTest</a:t>
                      </a:r>
                      <a:r>
                        <a:rPr lang="en-US" sz="1000" b="0" kern="100" dirty="0">
                          <a:effectLst/>
                        </a:rPr>
                        <a:t>;</a:t>
                      </a:r>
                      <a:endParaRPr lang="zh-CN" sz="1000" b="0" kern="100" dirty="0">
                        <a:effectLst/>
                      </a:endParaRPr>
                    </a:p>
                    <a:p>
                      <a:pPr algn="just">
                        <a:spcAft>
                          <a:spcPts val="0"/>
                        </a:spcAft>
                      </a:pPr>
                      <a:r>
                        <a:rPr lang="en-US" sz="1000" b="0" kern="100" dirty="0">
                          <a:effectLst/>
                        </a:rPr>
                        <a:t>  7          </a:t>
                      </a:r>
                      <a:endParaRPr lang="zh-CN" sz="1000" b="0" kern="100" dirty="0">
                        <a:effectLst/>
                      </a:endParaRPr>
                    </a:p>
                    <a:p>
                      <a:pPr algn="just">
                        <a:spcAft>
                          <a:spcPts val="0"/>
                        </a:spcAft>
                      </a:pPr>
                      <a:r>
                        <a:rPr lang="en-US" sz="1000" b="0" kern="100" dirty="0">
                          <a:effectLst/>
                        </a:rPr>
                        <a:t>  8 </a:t>
                      </a:r>
                      <a:r>
                        <a:rPr lang="en-US" sz="1000" b="0" kern="100" dirty="0" err="1">
                          <a:effectLst/>
                        </a:rPr>
                        <a:t>int</a:t>
                      </a:r>
                      <a:r>
                        <a:rPr lang="en-US" sz="1000" b="0" kern="100" dirty="0">
                          <a:effectLst/>
                        </a:rPr>
                        <a:t> main(</a:t>
                      </a:r>
                      <a:r>
                        <a:rPr lang="en-US" sz="1000" b="0" kern="100" dirty="0" err="1">
                          <a:effectLst/>
                        </a:rPr>
                        <a:t>int</a:t>
                      </a:r>
                      <a:r>
                        <a:rPr lang="en-US" sz="1000" b="0" kern="100" dirty="0">
                          <a:effectLst/>
                        </a:rPr>
                        <a:t> </a:t>
                      </a:r>
                      <a:r>
                        <a:rPr lang="en-US" sz="1000" b="0" kern="100" dirty="0" err="1">
                          <a:effectLst/>
                        </a:rPr>
                        <a:t>argc</a:t>
                      </a:r>
                      <a:r>
                        <a:rPr lang="en-US" sz="1000" b="0" kern="100" dirty="0">
                          <a:effectLst/>
                        </a:rPr>
                        <a:t>, char*</a:t>
                      </a:r>
                      <a:r>
                        <a:rPr lang="en-US" sz="1000" b="0" kern="100" dirty="0" err="1">
                          <a:effectLst/>
                        </a:rPr>
                        <a:t>argv</a:t>
                      </a:r>
                      <a:r>
                        <a:rPr lang="en-US" sz="1000" b="0" kern="100" dirty="0">
                          <a:effectLst/>
                        </a:rPr>
                        <a:t>[]) {</a:t>
                      </a:r>
                      <a:endParaRPr lang="zh-CN" sz="1000" b="0" kern="100" dirty="0">
                        <a:effectLst/>
                      </a:endParaRPr>
                    </a:p>
                    <a:p>
                      <a:pPr algn="just">
                        <a:spcAft>
                          <a:spcPts val="0"/>
                        </a:spcAft>
                      </a:pPr>
                      <a:r>
                        <a:rPr lang="en-US" sz="1000" b="0" kern="100" dirty="0">
                          <a:effectLst/>
                        </a:rPr>
                        <a:t>  9     </a:t>
                      </a:r>
                      <a:r>
                        <a:rPr lang="en-US" sz="1000" b="0" kern="100" dirty="0" err="1">
                          <a:effectLst/>
                        </a:rPr>
                        <a:t>FieldTest</a:t>
                      </a:r>
                      <a:r>
                        <a:rPr lang="en-US" sz="1000" b="0" kern="100" dirty="0">
                          <a:effectLst/>
                        </a:rPr>
                        <a:t> field = {1, 2.0};</a:t>
                      </a:r>
                      <a:endParaRPr lang="zh-CN" sz="1000" b="0" kern="100" dirty="0">
                        <a:effectLst/>
                      </a:endParaRPr>
                    </a:p>
                    <a:p>
                      <a:pPr algn="just">
                        <a:spcAft>
                          <a:spcPts val="0"/>
                        </a:spcAft>
                      </a:pPr>
                      <a:r>
                        <a:rPr lang="en-US" sz="1000" b="0" kern="100" dirty="0">
                          <a:effectLst/>
                        </a:rPr>
                        <a:t> 10     float sum = 0.0;</a:t>
                      </a:r>
                      <a:endParaRPr lang="zh-CN" sz="1000" b="0" kern="100" dirty="0">
                        <a:effectLst/>
                      </a:endParaRPr>
                    </a:p>
                    <a:p>
                      <a:pPr algn="just">
                        <a:spcAft>
                          <a:spcPts val="0"/>
                        </a:spcAft>
                      </a:pPr>
                      <a:r>
                        <a:rPr lang="en-US" sz="1000" b="0" kern="100" dirty="0">
                          <a:effectLst/>
                        </a:rPr>
                        <a:t> 11     sum = </a:t>
                      </a:r>
                      <a:r>
                        <a:rPr lang="en-US" sz="1000" b="0" kern="100" dirty="0" err="1">
                          <a:effectLst/>
                        </a:rPr>
                        <a:t>field.a</a:t>
                      </a:r>
                      <a:r>
                        <a:rPr lang="en-US" sz="1000" b="0" kern="100" dirty="0">
                          <a:effectLst/>
                        </a:rPr>
                        <a:t> +</a:t>
                      </a:r>
                      <a:r>
                        <a:rPr lang="en-US" sz="1000" b="0" kern="100" dirty="0">
                          <a:solidFill>
                            <a:srgbClr val="FF0000"/>
                          </a:solidFill>
                          <a:effectLst/>
                        </a:rPr>
                        <a:t> </a:t>
                      </a:r>
                      <a:r>
                        <a:rPr lang="en-US" sz="1000" b="0" kern="100" dirty="0" err="1">
                          <a:solidFill>
                            <a:srgbClr val="FF0000"/>
                          </a:solidFill>
                          <a:effectLst/>
                        </a:rPr>
                        <a:t>field.c</a:t>
                      </a:r>
                      <a:r>
                        <a:rPr lang="en-US" sz="1000" b="0" kern="100" dirty="0">
                          <a:effectLst/>
                        </a:rPr>
                        <a:t>;</a:t>
                      </a:r>
                      <a:endParaRPr lang="zh-CN" sz="1000" b="0" kern="100" dirty="0">
                        <a:effectLst/>
                      </a:endParaRPr>
                    </a:p>
                    <a:p>
                      <a:pPr algn="just">
                        <a:spcAft>
                          <a:spcPts val="0"/>
                        </a:spcAft>
                      </a:pPr>
                      <a:r>
                        <a:rPr lang="en-US" sz="1000" b="0" kern="100" dirty="0">
                          <a:effectLst/>
                        </a:rPr>
                        <a:t> 12     </a:t>
                      </a:r>
                      <a:r>
                        <a:rPr lang="en-US" sz="1000" b="0" kern="100" dirty="0" err="1">
                          <a:effectLst/>
                        </a:rPr>
                        <a:t>printf</a:t>
                      </a:r>
                      <a:r>
                        <a:rPr lang="en-US" sz="1000" b="0" kern="100" dirty="0">
                          <a:effectLst/>
                        </a:rPr>
                        <a:t>("sum = %lf\n", sum);                                             </a:t>
                      </a:r>
                      <a:endParaRPr lang="zh-CN" sz="1000" b="0" kern="100" dirty="0">
                        <a:effectLst/>
                      </a:endParaRPr>
                    </a:p>
                    <a:p>
                      <a:pPr algn="just">
                        <a:spcAft>
                          <a:spcPts val="0"/>
                        </a:spcAft>
                      </a:pPr>
                      <a:r>
                        <a:rPr lang="en-US" sz="1000" b="0" kern="100" dirty="0">
                          <a:effectLst/>
                        </a:rPr>
                        <a:t> 13     return 0;</a:t>
                      </a:r>
                      <a:endParaRPr lang="zh-CN" sz="1000" b="0" kern="100" dirty="0">
                        <a:effectLst/>
                      </a:endParaRPr>
                    </a:p>
                    <a:p>
                      <a:pPr algn="just">
                        <a:spcAft>
                          <a:spcPts val="0"/>
                        </a:spcAft>
                      </a:pPr>
                      <a:r>
                        <a:rPr lang="en-US" sz="1000" b="0" kern="100" dirty="0">
                          <a:effectLst/>
                        </a:rPr>
                        <a:t> 14 }</a:t>
                      </a:r>
                      <a:endParaRPr lang="zh-CN" sz="1000" b="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err="1" smtClean="0">
                          <a:effectLst/>
                        </a:rPr>
                        <a:t>gcc</a:t>
                      </a:r>
                      <a:r>
                        <a:rPr lang="en-US" altLang="zh-CN" sz="1000" kern="100" dirty="0" smtClean="0">
                          <a:effectLst/>
                        </a:rPr>
                        <a:t> version 5.3.1 20160413 </a:t>
                      </a:r>
                      <a:endParaRPr lang="en-US" sz="1000" kern="100" dirty="0" smtClean="0">
                        <a:effectLst/>
                      </a:endParaRPr>
                    </a:p>
                    <a:p>
                      <a:pPr algn="just">
                        <a:spcAft>
                          <a:spcPts val="0"/>
                        </a:spcAft>
                      </a:pPr>
                      <a:endParaRPr lang="en-US" sz="1000" kern="100" dirty="0" smtClean="0">
                        <a:effectLst/>
                      </a:endParaRPr>
                    </a:p>
                    <a:p>
                      <a:pPr algn="just">
                        <a:spcAft>
                          <a:spcPts val="0"/>
                        </a:spcAft>
                      </a:pPr>
                      <a:r>
                        <a:rPr lang="en-US" sz="1000" kern="100" dirty="0" err="1" smtClean="0">
                          <a:effectLst/>
                        </a:rPr>
                        <a:t>testfield.c</a:t>
                      </a:r>
                      <a:r>
                        <a:rPr lang="en-US" sz="1000" kern="100" dirty="0">
                          <a:effectLst/>
                        </a:rPr>
                        <a:t>: In function ‘main’:</a:t>
                      </a:r>
                      <a:endParaRPr lang="zh-CN" sz="1000" kern="100" dirty="0">
                        <a:effectLst/>
                      </a:endParaRPr>
                    </a:p>
                    <a:p>
                      <a:pPr algn="just">
                        <a:spcAft>
                          <a:spcPts val="0"/>
                        </a:spcAft>
                      </a:pPr>
                      <a:r>
                        <a:rPr lang="en-US" sz="1000" kern="100" dirty="0">
                          <a:effectLst/>
                        </a:rPr>
                        <a:t>testfield.c:11:26: error: ‘</a:t>
                      </a:r>
                      <a:r>
                        <a:rPr lang="en-US" sz="1000" kern="100" dirty="0" err="1">
                          <a:effectLst/>
                        </a:rPr>
                        <a:t>FieldTest</a:t>
                      </a:r>
                      <a:r>
                        <a:rPr lang="en-US" sz="1000" kern="100" dirty="0">
                          <a:effectLst/>
                        </a:rPr>
                        <a:t> {aka </a:t>
                      </a:r>
                      <a:r>
                        <a:rPr lang="en-US" sz="1000" kern="100" dirty="0" err="1">
                          <a:effectLst/>
                        </a:rPr>
                        <a:t>struct</a:t>
                      </a:r>
                      <a:r>
                        <a:rPr lang="en-US" sz="1000" kern="100" dirty="0">
                          <a:effectLst/>
                        </a:rPr>
                        <a:t> &lt;anonymous&gt;}’ </a:t>
                      </a:r>
                      <a:r>
                        <a:rPr lang="en-US" sz="1000" kern="100" dirty="0">
                          <a:solidFill>
                            <a:srgbClr val="FF0000"/>
                          </a:solidFill>
                          <a:effectLst/>
                        </a:rPr>
                        <a:t>has no member named ‘c’</a:t>
                      </a:r>
                      <a:endParaRPr lang="zh-CN" sz="1000" kern="100" dirty="0">
                        <a:solidFill>
                          <a:srgbClr val="FF0000"/>
                        </a:solidFill>
                        <a:effectLst/>
                      </a:endParaRPr>
                    </a:p>
                    <a:p>
                      <a:pPr algn="just">
                        <a:spcAft>
                          <a:spcPts val="0"/>
                        </a:spcAft>
                      </a:pPr>
                      <a:r>
                        <a:rPr lang="en-US" sz="1000" kern="100" dirty="0">
                          <a:effectLst/>
                        </a:rPr>
                        <a:t>     sum = </a:t>
                      </a:r>
                      <a:r>
                        <a:rPr lang="en-US" sz="1000" kern="100" dirty="0" err="1">
                          <a:effectLst/>
                        </a:rPr>
                        <a:t>field.a</a:t>
                      </a:r>
                      <a:r>
                        <a:rPr lang="en-US" sz="1000" kern="100" dirty="0">
                          <a:effectLst/>
                        </a:rPr>
                        <a:t> + </a:t>
                      </a:r>
                      <a:r>
                        <a:rPr lang="en-US" sz="1000" kern="100" dirty="0" err="1">
                          <a:effectLst/>
                        </a:rPr>
                        <a:t>field.c</a:t>
                      </a:r>
                      <a:r>
                        <a:rPr lang="en-US" sz="1000" kern="100" dirty="0">
                          <a:effectLst/>
                        </a:rPr>
                        <a:t>;</a:t>
                      </a:r>
                      <a:endParaRPr lang="zh-CN" sz="1000" kern="100" dirty="0">
                        <a:effectLst/>
                        <a:latin typeface="Calibri"/>
                        <a:ea typeface="宋体"/>
                        <a:cs typeface="Times New Roman"/>
                      </a:endParaRPr>
                    </a:p>
                  </a:txBody>
                  <a:tcPr marL="64915" marR="64915" marT="0" marB="0"/>
                </a:tc>
              </a:tr>
            </a:tbl>
          </a:graphicData>
        </a:graphic>
      </p:graphicFrame>
    </p:spTree>
    <p:extLst>
      <p:ext uri="{BB962C8B-B14F-4D97-AF65-F5344CB8AC3E}">
        <p14:creationId xmlns:p14="http://schemas.microsoft.com/office/powerpoint/2010/main" val="256046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a:t>类型相关</a:t>
            </a:r>
            <a:r>
              <a:rPr lang="zh-CN" altLang="en-US" sz="2000" b="1" dirty="0" smtClean="0"/>
              <a:t>错误</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程序时，可能会报告类型相关错误，比如</a:t>
            </a:r>
            <a:r>
              <a:rPr lang="en-US" altLang="zh-CN" sz="1600" b="1" dirty="0" err="1" smtClean="0"/>
              <a:t>int</a:t>
            </a:r>
            <a:r>
              <a:rPr lang="en-US" altLang="zh-CN" sz="1600" b="1" dirty="0" smtClean="0"/>
              <a:t> float</a:t>
            </a:r>
            <a:r>
              <a:rPr lang="zh-CN" altLang="en-US" sz="1600" b="1" dirty="0" smtClean="0"/>
              <a:t>类型，结构体类型相容性。但是，对于未定义变量，不合法数组引用等类型检查则会有些差异。</a:t>
            </a:r>
            <a:endParaRPr lang="en-US" altLang="zh-CN" sz="1600" b="1" dirty="0" smtClean="0"/>
          </a:p>
        </p:txBody>
      </p:sp>
      <p:graphicFrame>
        <p:nvGraphicFramePr>
          <p:cNvPr id="7" name="表格 6"/>
          <p:cNvGraphicFramePr>
            <a:graphicFrameLocks noGrp="1"/>
          </p:cNvGraphicFramePr>
          <p:nvPr>
            <p:extLst>
              <p:ext uri="{D42A27DB-BD31-4B8C-83A1-F6EECF244321}">
                <p14:modId xmlns:p14="http://schemas.microsoft.com/office/powerpoint/2010/main" val="3708154330"/>
              </p:ext>
            </p:extLst>
          </p:nvPr>
        </p:nvGraphicFramePr>
        <p:xfrm>
          <a:off x="1763688" y="3501008"/>
          <a:ext cx="5760640" cy="2286000"/>
        </p:xfrm>
        <a:graphic>
          <a:graphicData uri="http://schemas.openxmlformats.org/drawingml/2006/table">
            <a:tbl>
              <a:tblPr firstRow="1" firstCol="1" bandRow="1">
                <a:tableStyleId>{69CF1AB2-1976-4502-BF36-3FF5EA218861}</a:tableStyleId>
              </a:tblPr>
              <a:tblGrid>
                <a:gridCol w="2880320"/>
                <a:gridCol w="2880320"/>
              </a:tblGrid>
              <a:tr h="80392">
                <a:tc>
                  <a:txBody>
                    <a:bodyPr/>
                    <a:lstStyle/>
                    <a:p>
                      <a:pPr algn="just">
                        <a:spcAft>
                          <a:spcPts val="0"/>
                        </a:spcAft>
                      </a:pPr>
                      <a:r>
                        <a:rPr lang="en-US" sz="1000" kern="100" dirty="0">
                          <a:effectLst/>
                        </a:rPr>
                        <a:t>platform</a:t>
                      </a:r>
                      <a:endParaRPr lang="zh-CN" sz="1000" kern="100" dirty="0">
                        <a:effectLst/>
                        <a:latin typeface="Calibri"/>
                        <a:ea typeface="宋体"/>
                        <a:cs typeface="Times New Roman"/>
                      </a:endParaRPr>
                    </a:p>
                  </a:txBody>
                  <a:tcPr marL="64915" marR="6491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kern="100" dirty="0" smtClean="0">
                          <a:effectLst/>
                        </a:rPr>
                        <a:t>win10</a:t>
                      </a:r>
                      <a:r>
                        <a:rPr lang="en-US" sz="1000" kern="100" dirty="0">
                          <a:effectLst/>
                        </a:rPr>
                        <a:t> </a:t>
                      </a:r>
                      <a:endParaRPr lang="zh-CN" sz="1000" kern="100" dirty="0">
                        <a:effectLst/>
                        <a:latin typeface="Calibri"/>
                        <a:ea typeface="宋体"/>
                        <a:cs typeface="Times New Roman"/>
                      </a:endParaRPr>
                    </a:p>
                  </a:txBody>
                  <a:tcPr marL="64915" marR="64915" marT="0" marB="0"/>
                </a:tc>
              </a:tr>
              <a:tr h="2120571">
                <a:tc>
                  <a:txBody>
                    <a:bodyPr/>
                    <a:lstStyle/>
                    <a:p>
                      <a:pPr indent="133350" algn="just">
                        <a:spcAft>
                          <a:spcPts val="0"/>
                        </a:spcAft>
                      </a:pPr>
                      <a:r>
                        <a:rPr lang="en-US" sz="1000" b="0" kern="100" dirty="0">
                          <a:effectLst/>
                        </a:rPr>
                        <a:t>1 #include &lt;</a:t>
                      </a:r>
                      <a:r>
                        <a:rPr lang="en-US" sz="1000" b="0" kern="100" dirty="0" err="1">
                          <a:effectLst/>
                        </a:rPr>
                        <a:t>stdio.h</a:t>
                      </a:r>
                      <a:r>
                        <a:rPr lang="en-US" sz="1000" b="0" kern="100" dirty="0">
                          <a:effectLst/>
                        </a:rPr>
                        <a:t>&gt;</a:t>
                      </a:r>
                      <a:endParaRPr lang="zh-CN" sz="1000" b="0" kern="100" dirty="0">
                        <a:effectLst/>
                      </a:endParaRPr>
                    </a:p>
                    <a:p>
                      <a:pPr algn="just">
                        <a:spcAft>
                          <a:spcPts val="0"/>
                        </a:spcAft>
                      </a:pPr>
                      <a:r>
                        <a:rPr lang="en-US" sz="1000" b="0" kern="100" dirty="0">
                          <a:effectLst/>
                        </a:rPr>
                        <a:t>  2          </a:t>
                      </a:r>
                      <a:endParaRPr lang="zh-CN" sz="1000" b="0" kern="100" dirty="0">
                        <a:effectLst/>
                      </a:endParaRPr>
                    </a:p>
                    <a:p>
                      <a:pPr algn="just">
                        <a:spcAft>
                          <a:spcPts val="0"/>
                        </a:spcAft>
                      </a:pPr>
                      <a:r>
                        <a:rPr lang="en-US" sz="1000" b="0" kern="100" dirty="0">
                          <a:effectLst/>
                        </a:rPr>
                        <a:t>  3 </a:t>
                      </a:r>
                      <a:r>
                        <a:rPr lang="en-US" sz="1000" b="0" kern="100" dirty="0" err="1">
                          <a:effectLst/>
                        </a:rPr>
                        <a:t>typedef</a:t>
                      </a:r>
                      <a:r>
                        <a:rPr lang="en-US" sz="1000" b="0" kern="100" dirty="0">
                          <a:effectLst/>
                        </a:rPr>
                        <a:t> </a:t>
                      </a:r>
                      <a:r>
                        <a:rPr lang="en-US" sz="1000" b="0" kern="100" dirty="0" err="1">
                          <a:effectLst/>
                        </a:rPr>
                        <a:t>struct</a:t>
                      </a:r>
                      <a:r>
                        <a:rPr lang="en-US" sz="1000" b="0" kern="100" dirty="0">
                          <a:effectLst/>
                        </a:rPr>
                        <a:t> {</a:t>
                      </a:r>
                      <a:endParaRPr lang="zh-CN" sz="1000" b="0" kern="100" dirty="0">
                        <a:effectLst/>
                      </a:endParaRPr>
                    </a:p>
                    <a:p>
                      <a:pPr algn="just">
                        <a:spcAft>
                          <a:spcPts val="0"/>
                        </a:spcAft>
                      </a:pPr>
                      <a:r>
                        <a:rPr lang="en-US" sz="1000" b="0" kern="100" dirty="0">
                          <a:effectLst/>
                        </a:rPr>
                        <a:t>  4     </a:t>
                      </a:r>
                      <a:r>
                        <a:rPr lang="en-US" sz="1000" b="0" kern="100" dirty="0" err="1">
                          <a:solidFill>
                            <a:srgbClr val="FF0000"/>
                          </a:solidFill>
                          <a:effectLst/>
                        </a:rPr>
                        <a:t>int</a:t>
                      </a:r>
                      <a:r>
                        <a:rPr lang="en-US" sz="1000" b="0" kern="100" dirty="0">
                          <a:solidFill>
                            <a:srgbClr val="FF0000"/>
                          </a:solidFill>
                          <a:effectLst/>
                        </a:rPr>
                        <a:t> a;</a:t>
                      </a:r>
                      <a:endParaRPr lang="zh-CN" sz="1000" b="0" kern="100" dirty="0">
                        <a:solidFill>
                          <a:srgbClr val="FF0000"/>
                        </a:solidFill>
                        <a:effectLst/>
                      </a:endParaRPr>
                    </a:p>
                    <a:p>
                      <a:pPr algn="just">
                        <a:spcAft>
                          <a:spcPts val="0"/>
                        </a:spcAft>
                      </a:pPr>
                      <a:r>
                        <a:rPr lang="en-US" sz="1000" b="0" kern="100" dirty="0">
                          <a:effectLst/>
                        </a:rPr>
                        <a:t>  5     </a:t>
                      </a:r>
                      <a:r>
                        <a:rPr lang="en-US" sz="1000" b="0" kern="100" dirty="0">
                          <a:solidFill>
                            <a:srgbClr val="FF0000"/>
                          </a:solidFill>
                          <a:effectLst/>
                        </a:rPr>
                        <a:t>float b;</a:t>
                      </a:r>
                      <a:endParaRPr lang="zh-CN" sz="1000" b="0" kern="100" dirty="0">
                        <a:solidFill>
                          <a:srgbClr val="FF0000"/>
                        </a:solidFill>
                        <a:effectLst/>
                      </a:endParaRPr>
                    </a:p>
                    <a:p>
                      <a:pPr algn="just">
                        <a:spcAft>
                          <a:spcPts val="0"/>
                        </a:spcAft>
                      </a:pPr>
                      <a:r>
                        <a:rPr lang="en-US" sz="1000" b="0" kern="100" dirty="0">
                          <a:effectLst/>
                        </a:rPr>
                        <a:t>  6 } </a:t>
                      </a:r>
                      <a:r>
                        <a:rPr lang="en-US" sz="1000" b="0" kern="100" dirty="0" err="1">
                          <a:effectLst/>
                        </a:rPr>
                        <a:t>FieldTest</a:t>
                      </a:r>
                      <a:r>
                        <a:rPr lang="en-US" sz="1000" b="0" kern="100" dirty="0">
                          <a:effectLst/>
                        </a:rPr>
                        <a:t>;</a:t>
                      </a:r>
                      <a:endParaRPr lang="zh-CN" sz="1000" b="0" kern="100" dirty="0">
                        <a:effectLst/>
                      </a:endParaRPr>
                    </a:p>
                    <a:p>
                      <a:pPr algn="just">
                        <a:spcAft>
                          <a:spcPts val="0"/>
                        </a:spcAft>
                      </a:pPr>
                      <a:r>
                        <a:rPr lang="en-US" sz="1000" b="0" kern="100" dirty="0">
                          <a:effectLst/>
                        </a:rPr>
                        <a:t>  7          </a:t>
                      </a:r>
                      <a:endParaRPr lang="zh-CN" sz="1000" b="0" kern="100" dirty="0">
                        <a:effectLst/>
                      </a:endParaRPr>
                    </a:p>
                    <a:p>
                      <a:pPr algn="just">
                        <a:spcAft>
                          <a:spcPts val="0"/>
                        </a:spcAft>
                      </a:pPr>
                      <a:r>
                        <a:rPr lang="en-US" sz="1000" b="0" kern="100" dirty="0">
                          <a:effectLst/>
                        </a:rPr>
                        <a:t>  8 </a:t>
                      </a:r>
                      <a:r>
                        <a:rPr lang="en-US" sz="1000" b="0" kern="100" dirty="0" err="1">
                          <a:effectLst/>
                        </a:rPr>
                        <a:t>int</a:t>
                      </a:r>
                      <a:r>
                        <a:rPr lang="en-US" sz="1000" b="0" kern="100" dirty="0">
                          <a:effectLst/>
                        </a:rPr>
                        <a:t> main(</a:t>
                      </a:r>
                      <a:r>
                        <a:rPr lang="en-US" sz="1000" b="0" kern="100" dirty="0" err="1">
                          <a:effectLst/>
                        </a:rPr>
                        <a:t>int</a:t>
                      </a:r>
                      <a:r>
                        <a:rPr lang="en-US" sz="1000" b="0" kern="100" dirty="0">
                          <a:effectLst/>
                        </a:rPr>
                        <a:t> </a:t>
                      </a:r>
                      <a:r>
                        <a:rPr lang="en-US" sz="1000" b="0" kern="100" dirty="0" err="1">
                          <a:effectLst/>
                        </a:rPr>
                        <a:t>argc</a:t>
                      </a:r>
                      <a:r>
                        <a:rPr lang="en-US" sz="1000" b="0" kern="100" dirty="0">
                          <a:effectLst/>
                        </a:rPr>
                        <a:t>, char*</a:t>
                      </a:r>
                      <a:r>
                        <a:rPr lang="en-US" sz="1000" b="0" kern="100" dirty="0" err="1">
                          <a:effectLst/>
                        </a:rPr>
                        <a:t>argv</a:t>
                      </a:r>
                      <a:r>
                        <a:rPr lang="en-US" sz="1000" b="0" kern="100" dirty="0">
                          <a:effectLst/>
                        </a:rPr>
                        <a:t>[]) {</a:t>
                      </a:r>
                      <a:endParaRPr lang="zh-CN" sz="1000" b="0" kern="100" dirty="0">
                        <a:effectLst/>
                      </a:endParaRPr>
                    </a:p>
                    <a:p>
                      <a:pPr algn="just">
                        <a:spcAft>
                          <a:spcPts val="0"/>
                        </a:spcAft>
                      </a:pPr>
                      <a:r>
                        <a:rPr lang="en-US" sz="1000" b="0" kern="100" dirty="0">
                          <a:effectLst/>
                        </a:rPr>
                        <a:t>  9     </a:t>
                      </a:r>
                      <a:r>
                        <a:rPr lang="en-US" sz="1000" b="0" kern="100" dirty="0" err="1">
                          <a:effectLst/>
                        </a:rPr>
                        <a:t>FieldTest</a:t>
                      </a:r>
                      <a:r>
                        <a:rPr lang="en-US" sz="1000" b="0" kern="100" dirty="0">
                          <a:effectLst/>
                        </a:rPr>
                        <a:t> field = {1, 2.0};</a:t>
                      </a:r>
                      <a:endParaRPr lang="zh-CN" sz="1000" b="0" kern="100" dirty="0">
                        <a:effectLst/>
                      </a:endParaRPr>
                    </a:p>
                    <a:p>
                      <a:pPr algn="just">
                        <a:spcAft>
                          <a:spcPts val="0"/>
                        </a:spcAft>
                      </a:pPr>
                      <a:r>
                        <a:rPr lang="en-US" sz="1000" b="0" kern="100" dirty="0">
                          <a:effectLst/>
                        </a:rPr>
                        <a:t> 10     float sum = 0.0;</a:t>
                      </a:r>
                      <a:endParaRPr lang="zh-CN" sz="1000" b="0" kern="100" dirty="0">
                        <a:effectLst/>
                      </a:endParaRPr>
                    </a:p>
                    <a:p>
                      <a:pPr algn="just">
                        <a:spcAft>
                          <a:spcPts val="0"/>
                        </a:spcAft>
                      </a:pPr>
                      <a:r>
                        <a:rPr lang="en-US" sz="1000" b="0" kern="100" dirty="0">
                          <a:effectLst/>
                        </a:rPr>
                        <a:t> 11     sum = </a:t>
                      </a:r>
                      <a:r>
                        <a:rPr lang="en-US" sz="1000" b="0" kern="100" dirty="0" err="1">
                          <a:effectLst/>
                        </a:rPr>
                        <a:t>field.a</a:t>
                      </a:r>
                      <a:r>
                        <a:rPr lang="en-US" sz="1000" b="0" kern="100" dirty="0">
                          <a:effectLst/>
                        </a:rPr>
                        <a:t> +</a:t>
                      </a:r>
                      <a:r>
                        <a:rPr lang="en-US" sz="1000" b="0" kern="100" dirty="0">
                          <a:solidFill>
                            <a:srgbClr val="FF0000"/>
                          </a:solidFill>
                          <a:effectLst/>
                        </a:rPr>
                        <a:t> </a:t>
                      </a:r>
                      <a:r>
                        <a:rPr lang="en-US" sz="1000" b="0" kern="100" dirty="0" err="1">
                          <a:solidFill>
                            <a:srgbClr val="FF0000"/>
                          </a:solidFill>
                          <a:effectLst/>
                        </a:rPr>
                        <a:t>field.c</a:t>
                      </a:r>
                      <a:r>
                        <a:rPr lang="en-US" sz="1000" b="0" kern="100" dirty="0">
                          <a:effectLst/>
                        </a:rPr>
                        <a:t>;</a:t>
                      </a:r>
                      <a:endParaRPr lang="zh-CN" sz="1000" b="0" kern="100" dirty="0">
                        <a:effectLst/>
                      </a:endParaRPr>
                    </a:p>
                    <a:p>
                      <a:pPr algn="just">
                        <a:spcAft>
                          <a:spcPts val="0"/>
                        </a:spcAft>
                      </a:pPr>
                      <a:r>
                        <a:rPr lang="en-US" sz="1000" b="0" kern="100" dirty="0">
                          <a:effectLst/>
                        </a:rPr>
                        <a:t> 12     </a:t>
                      </a:r>
                      <a:r>
                        <a:rPr lang="en-US" sz="1000" b="0" kern="100" dirty="0" err="1">
                          <a:effectLst/>
                        </a:rPr>
                        <a:t>printf</a:t>
                      </a:r>
                      <a:r>
                        <a:rPr lang="en-US" sz="1000" b="0" kern="100" dirty="0">
                          <a:effectLst/>
                        </a:rPr>
                        <a:t>("sum = %lf\n", sum);                                             </a:t>
                      </a:r>
                      <a:endParaRPr lang="zh-CN" sz="1000" b="0" kern="100" dirty="0">
                        <a:effectLst/>
                      </a:endParaRPr>
                    </a:p>
                    <a:p>
                      <a:pPr algn="just">
                        <a:spcAft>
                          <a:spcPts val="0"/>
                        </a:spcAft>
                      </a:pPr>
                      <a:r>
                        <a:rPr lang="en-US" sz="1000" b="0" kern="100" dirty="0">
                          <a:effectLst/>
                        </a:rPr>
                        <a:t> 13     return 0;</a:t>
                      </a:r>
                      <a:endParaRPr lang="zh-CN" sz="1000" b="0" kern="100" dirty="0">
                        <a:effectLst/>
                      </a:endParaRPr>
                    </a:p>
                    <a:p>
                      <a:pPr algn="just">
                        <a:spcAft>
                          <a:spcPts val="0"/>
                        </a:spcAft>
                      </a:pPr>
                      <a:r>
                        <a:rPr lang="en-US" sz="1000" b="0" kern="100" dirty="0">
                          <a:effectLst/>
                        </a:rPr>
                        <a:t> 14 }</a:t>
                      </a:r>
                      <a:endParaRPr lang="zh-CN" sz="1000" b="0" kern="100" dirty="0">
                        <a:effectLst/>
                        <a:latin typeface="Calibri"/>
                        <a:ea typeface="宋体"/>
                        <a:cs typeface="Times New Roman"/>
                      </a:endParaRPr>
                    </a:p>
                  </a:txBody>
                  <a:tcPr marL="64915" marR="64915" marT="0" marB="0"/>
                </a:tc>
                <a:tc>
                  <a:txBody>
                    <a:bodyPr/>
                    <a:lstStyle/>
                    <a:p>
                      <a:pPr algn="just">
                        <a:spcAft>
                          <a:spcPts val="0"/>
                        </a:spcAft>
                      </a:pPr>
                      <a:r>
                        <a:rPr lang="en-US" altLang="zh-CN" sz="1000" kern="100" dirty="0" smtClean="0">
                          <a:effectLst/>
                        </a:rPr>
                        <a:t>VC++6.0</a:t>
                      </a:r>
                    </a:p>
                    <a:p>
                      <a:pPr algn="just">
                        <a:spcAft>
                          <a:spcPts val="0"/>
                        </a:spcAft>
                      </a:pPr>
                      <a:endParaRPr lang="en-US" altLang="zh-CN" sz="1000" kern="100" dirty="0" smtClean="0">
                        <a:effectLst/>
                      </a:endParaRPr>
                    </a:p>
                    <a:p>
                      <a:pPr algn="just">
                        <a:spcAft>
                          <a:spcPts val="0"/>
                        </a:spcAft>
                      </a:pPr>
                      <a:r>
                        <a:rPr lang="en-US" altLang="zh-CN" sz="1000" kern="100" dirty="0" smtClean="0">
                          <a:effectLst/>
                        </a:rPr>
                        <a:t>Win32 Debug--------------------</a:t>
                      </a:r>
                      <a:endParaRPr lang="zh-CN" altLang="zh-CN" sz="1000" kern="100" dirty="0" smtClean="0">
                        <a:effectLst/>
                      </a:endParaRPr>
                    </a:p>
                    <a:p>
                      <a:pPr algn="just">
                        <a:spcAft>
                          <a:spcPts val="0"/>
                        </a:spcAft>
                      </a:pPr>
                      <a:r>
                        <a:rPr lang="en-US" altLang="zh-CN" sz="1000" kern="100" dirty="0" smtClean="0">
                          <a:effectLst/>
                        </a:rPr>
                        <a:t>Compiling...</a:t>
                      </a:r>
                      <a:endParaRPr lang="zh-CN" altLang="zh-CN" sz="1000" kern="100" dirty="0" smtClean="0">
                        <a:effectLst/>
                      </a:endParaRPr>
                    </a:p>
                    <a:p>
                      <a:pPr algn="just">
                        <a:spcAft>
                          <a:spcPts val="0"/>
                        </a:spcAft>
                      </a:pPr>
                      <a:r>
                        <a:rPr lang="en-US" altLang="zh-CN" sz="1000" kern="100" dirty="0" err="1" smtClean="0">
                          <a:effectLst/>
                        </a:rPr>
                        <a:t>testfield.c</a:t>
                      </a:r>
                      <a:endParaRPr lang="zh-CN" altLang="zh-CN" sz="1000" kern="100" dirty="0" smtClean="0">
                        <a:effectLst/>
                      </a:endParaRPr>
                    </a:p>
                    <a:p>
                      <a:pPr algn="just">
                        <a:spcAft>
                          <a:spcPts val="0"/>
                        </a:spcAft>
                      </a:pPr>
                      <a:r>
                        <a:rPr lang="en-US" altLang="zh-CN" sz="1000" kern="100" dirty="0" smtClean="0">
                          <a:effectLst/>
                        </a:rPr>
                        <a:t>e:\cppcode\testfield\testfield.c(11) : error C2039: </a:t>
                      </a:r>
                      <a:r>
                        <a:rPr lang="en-US" altLang="zh-CN" sz="1000" kern="100" dirty="0" smtClean="0">
                          <a:solidFill>
                            <a:srgbClr val="FF0000"/>
                          </a:solidFill>
                          <a:effectLst/>
                        </a:rPr>
                        <a:t>'c' : is not a member of '</a:t>
                      </a:r>
                      <a:r>
                        <a:rPr lang="en-US" altLang="zh-CN" sz="1000" kern="100" dirty="0" err="1" smtClean="0">
                          <a:solidFill>
                            <a:srgbClr val="FF0000"/>
                          </a:solidFill>
                          <a:effectLst/>
                        </a:rPr>
                        <a:t>FieldTest</a:t>
                      </a:r>
                      <a:r>
                        <a:rPr lang="en-US" altLang="zh-CN" sz="1000" kern="100" dirty="0" smtClean="0">
                          <a:solidFill>
                            <a:srgbClr val="FF0000"/>
                          </a:solidFill>
                          <a:effectLst/>
                        </a:rPr>
                        <a:t>'</a:t>
                      </a:r>
                      <a:endParaRPr lang="zh-CN" altLang="zh-CN" sz="1000" kern="100" dirty="0" smtClean="0">
                        <a:solidFill>
                          <a:srgbClr val="FF0000"/>
                        </a:solidFill>
                        <a:effectLst/>
                      </a:endParaRPr>
                    </a:p>
                    <a:p>
                      <a:pPr algn="just">
                        <a:spcAft>
                          <a:spcPts val="0"/>
                        </a:spcAft>
                      </a:pPr>
                      <a:r>
                        <a:rPr lang="en-US" altLang="zh-CN" sz="1000" kern="100" dirty="0" smtClean="0">
                          <a:effectLst/>
                        </a:rPr>
                        <a:t>        e:\cppcode\testfield\testfield.c(3) : see declaration of '</a:t>
                      </a:r>
                      <a:r>
                        <a:rPr lang="en-US" altLang="zh-CN" sz="1000" kern="100" dirty="0" err="1" smtClean="0">
                          <a:effectLst/>
                        </a:rPr>
                        <a:t>FieldTest</a:t>
                      </a:r>
                      <a:r>
                        <a:rPr lang="en-US" altLang="zh-CN" sz="1000" kern="100" dirty="0" smtClean="0">
                          <a:effectLst/>
                        </a:rPr>
                        <a:t>'</a:t>
                      </a:r>
                      <a:endParaRPr lang="zh-CN" altLang="zh-CN" sz="1000" kern="100" dirty="0" smtClean="0">
                        <a:effectLst/>
                      </a:endParaRPr>
                    </a:p>
                    <a:p>
                      <a:pPr algn="just">
                        <a:spcAft>
                          <a:spcPts val="0"/>
                        </a:spcAft>
                      </a:pPr>
                      <a:r>
                        <a:rPr lang="zh-CN" altLang="zh-CN" sz="1000" kern="100" dirty="0" smtClean="0">
                          <a:effectLst/>
                        </a:rPr>
                        <a:t>执行</a:t>
                      </a:r>
                      <a:r>
                        <a:rPr lang="en-US" altLang="zh-CN" sz="1000" kern="100" dirty="0" smtClean="0">
                          <a:effectLst/>
                        </a:rPr>
                        <a:t> cl.exe </a:t>
                      </a:r>
                      <a:r>
                        <a:rPr lang="zh-CN" altLang="zh-CN" sz="1000" kern="100" dirty="0" smtClean="0">
                          <a:effectLst/>
                        </a:rPr>
                        <a:t>时出错</a:t>
                      </a:r>
                      <a:r>
                        <a:rPr lang="en-US" altLang="zh-CN" sz="1000" kern="100" dirty="0" smtClean="0">
                          <a:effectLst/>
                        </a:rPr>
                        <a:t>.</a:t>
                      </a:r>
                      <a:endParaRPr lang="zh-CN" altLang="zh-CN" sz="1000" kern="100" dirty="0" smtClean="0">
                        <a:effectLst/>
                      </a:endParaRPr>
                    </a:p>
                    <a:p>
                      <a:pPr algn="just">
                        <a:spcAft>
                          <a:spcPts val="0"/>
                        </a:spcAft>
                      </a:pPr>
                      <a:r>
                        <a:rPr lang="en-US" altLang="zh-CN" sz="1000" kern="100" dirty="0" smtClean="0">
                          <a:effectLst/>
                        </a:rPr>
                        <a:t> </a:t>
                      </a:r>
                      <a:endParaRPr lang="zh-CN" altLang="zh-CN" sz="1000" kern="100" dirty="0" smtClean="0">
                        <a:effectLst/>
                      </a:endParaRPr>
                    </a:p>
                    <a:p>
                      <a:pPr algn="just">
                        <a:spcAft>
                          <a:spcPts val="0"/>
                        </a:spcAft>
                      </a:pPr>
                      <a:r>
                        <a:rPr lang="en-US" altLang="zh-CN" sz="1000" kern="100" dirty="0" smtClean="0">
                          <a:effectLst/>
                        </a:rPr>
                        <a:t>testfield.obj - 1 error(s), 0 warning(s)</a:t>
                      </a:r>
                      <a:endParaRPr lang="zh-CN" altLang="zh-CN" sz="1000" kern="100" dirty="0">
                        <a:effectLst/>
                        <a:latin typeface="Calibri"/>
                        <a:ea typeface="+mn-ea"/>
                        <a:cs typeface="Times New Roman"/>
                      </a:endParaRPr>
                    </a:p>
                  </a:txBody>
                  <a:tcPr marL="64915" marR="64915" marT="0" marB="0"/>
                </a:tc>
              </a:tr>
            </a:tbl>
          </a:graphicData>
        </a:graphic>
      </p:graphicFrame>
    </p:spTree>
    <p:extLst>
      <p:ext uri="{BB962C8B-B14F-4D97-AF65-F5344CB8AC3E}">
        <p14:creationId xmlns:p14="http://schemas.microsoft.com/office/powerpoint/2010/main" val="245136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a:t>类型</a:t>
            </a:r>
            <a:r>
              <a:rPr lang="zh-CN" altLang="en-US" sz="2000" b="1" dirty="0" smtClean="0"/>
              <a:t>相关</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程序时，可能会报告类型相关错误，比如</a:t>
            </a:r>
            <a:r>
              <a:rPr lang="en-US" altLang="zh-CN" sz="1600" b="1" dirty="0" err="1" smtClean="0"/>
              <a:t>int</a:t>
            </a:r>
            <a:r>
              <a:rPr lang="en-US" altLang="zh-CN" sz="1600" b="1" dirty="0" smtClean="0"/>
              <a:t> float</a:t>
            </a:r>
            <a:r>
              <a:rPr lang="zh-CN" altLang="en-US" sz="1600" b="1" dirty="0" smtClean="0"/>
              <a:t>类型，结构体类型相容性。但是，对于未定义变量，不合法数组引用等类型检查则会有些差异。如果语义分析时，未定义变量识别后继续做类型相容性检查，则会报告类型不匹配错误。</a:t>
            </a:r>
            <a:endParaRPr lang="en-US" altLang="zh-CN" sz="1600" b="1" dirty="0" smtClean="0"/>
          </a:p>
        </p:txBody>
      </p:sp>
      <p:sp>
        <p:nvSpPr>
          <p:cNvPr id="5" name="TextBox 4"/>
          <p:cNvSpPr txBox="1"/>
          <p:nvPr/>
        </p:nvSpPr>
        <p:spPr>
          <a:xfrm>
            <a:off x="3146389" y="3356992"/>
            <a:ext cx="5997612" cy="1600438"/>
          </a:xfrm>
          <a:prstGeom prst="rect">
            <a:avLst/>
          </a:prstGeom>
          <a:noFill/>
        </p:spPr>
        <p:txBody>
          <a:bodyPr wrap="square" rtlCol="0">
            <a:spAutoFit/>
          </a:bodyPr>
          <a:lstStyle/>
          <a:p>
            <a:r>
              <a:rPr lang="en-US" altLang="zh-CN" sz="1400" dirty="0"/>
              <a:t>Error type 7 at Line 63: Type mismatched for operands.</a:t>
            </a:r>
            <a:endParaRPr lang="zh-CN" altLang="zh-CN" sz="1400" dirty="0"/>
          </a:p>
          <a:p>
            <a:r>
              <a:rPr lang="en-US" altLang="zh-CN" sz="1400" dirty="0"/>
              <a:t>Error type 5 at Line 63: Type mismatched for assignment</a:t>
            </a:r>
            <a:r>
              <a:rPr lang="en-US" altLang="zh-CN" sz="1400" dirty="0" smtClean="0"/>
              <a:t>.</a:t>
            </a:r>
          </a:p>
          <a:p>
            <a:endParaRPr lang="en-US" altLang="zh-CN" sz="1400" dirty="0" smtClean="0"/>
          </a:p>
          <a:p>
            <a:r>
              <a:rPr lang="zh-CN" altLang="en-US" sz="1400" dirty="0" smtClean="0"/>
              <a:t>错误</a:t>
            </a:r>
            <a:r>
              <a:rPr lang="zh-CN" altLang="en-US" sz="1400" dirty="0"/>
              <a:t>类型</a:t>
            </a:r>
            <a:r>
              <a:rPr lang="en-US" altLang="zh-CN" sz="1400" dirty="0"/>
              <a:t>5</a:t>
            </a:r>
            <a:r>
              <a:rPr lang="zh-CN" altLang="en-US" sz="1400" dirty="0"/>
              <a:t>：赋值号两边的表达式类型不匹配。 </a:t>
            </a:r>
            <a:endParaRPr lang="en-US" altLang="zh-CN" sz="1400" dirty="0" smtClean="0"/>
          </a:p>
          <a:p>
            <a:r>
              <a:rPr lang="zh-CN" altLang="en-US" sz="1400" dirty="0"/>
              <a:t>错误类型</a:t>
            </a:r>
            <a:r>
              <a:rPr lang="en-US" altLang="zh-CN" sz="1400" dirty="0"/>
              <a:t>7</a:t>
            </a:r>
            <a:r>
              <a:rPr lang="zh-CN" altLang="en-US" sz="1400" dirty="0"/>
              <a:t>：操作数类型不匹配或操作数类型与操作符不匹配（例如整型变量与数组变 量相加减，或数组（或结构体）变量与数组（或结构体）变量相加减）。 </a:t>
            </a:r>
            <a:endParaRPr lang="zh-CN" altLang="zh-CN" sz="1400" dirty="0"/>
          </a:p>
        </p:txBody>
      </p:sp>
      <p:sp>
        <p:nvSpPr>
          <p:cNvPr id="6" name="TextBox 5"/>
          <p:cNvSpPr txBox="1"/>
          <p:nvPr/>
        </p:nvSpPr>
        <p:spPr>
          <a:xfrm>
            <a:off x="107504" y="3895601"/>
            <a:ext cx="3148489" cy="523220"/>
          </a:xfrm>
          <a:prstGeom prst="rect">
            <a:avLst/>
          </a:prstGeom>
          <a:noFill/>
        </p:spPr>
        <p:txBody>
          <a:bodyPr wrap="square" rtlCol="0">
            <a:spAutoFit/>
          </a:bodyPr>
          <a:lstStyle/>
          <a:p>
            <a:r>
              <a:rPr lang="en-US" altLang="zh-CN" sz="1400" dirty="0"/>
              <a:t>Error Type 1 at Line 63: undefined variable</a:t>
            </a:r>
            <a:endParaRPr lang="zh-CN" altLang="zh-CN" sz="1400" dirty="0"/>
          </a:p>
        </p:txBody>
      </p:sp>
      <p:sp>
        <p:nvSpPr>
          <p:cNvPr id="8" name="TextBox 7"/>
          <p:cNvSpPr txBox="1"/>
          <p:nvPr/>
        </p:nvSpPr>
        <p:spPr>
          <a:xfrm>
            <a:off x="1130165" y="5157191"/>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9" name="TextBox 8"/>
          <p:cNvSpPr txBox="1"/>
          <p:nvPr/>
        </p:nvSpPr>
        <p:spPr>
          <a:xfrm>
            <a:off x="5451748" y="5157192"/>
            <a:ext cx="2016224" cy="307777"/>
          </a:xfrm>
          <a:prstGeom prst="rect">
            <a:avLst/>
          </a:prstGeom>
          <a:noFill/>
        </p:spPr>
        <p:txBody>
          <a:bodyPr wrap="square" rtlCol="0">
            <a:spAutoFit/>
          </a:bodyPr>
          <a:lstStyle/>
          <a:p>
            <a:pPr algn="ctr"/>
            <a:r>
              <a:rPr lang="zh-CN" altLang="en-US" sz="1400" dirty="0" smtClean="0"/>
              <a:t>语义分析器输出</a:t>
            </a:r>
            <a:endParaRPr lang="zh-CN" altLang="en-US" sz="1400" dirty="0"/>
          </a:p>
        </p:txBody>
      </p:sp>
    </p:spTree>
    <p:extLst>
      <p:ext uri="{BB962C8B-B14F-4D97-AF65-F5344CB8AC3E}">
        <p14:creationId xmlns:p14="http://schemas.microsoft.com/office/powerpoint/2010/main" val="231038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输出语法树</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程序时，会输出语法分析树，此类输出应该出现在实验一中 </a:t>
            </a:r>
            <a:r>
              <a:rPr lang="en-US" altLang="zh-CN" sz="1600" b="1" dirty="0" smtClean="0"/>
              <a:t>:-&gt;)</a:t>
            </a:r>
          </a:p>
        </p:txBody>
      </p:sp>
      <p:sp>
        <p:nvSpPr>
          <p:cNvPr id="4" name="TextBox 3"/>
          <p:cNvSpPr txBox="1"/>
          <p:nvPr/>
        </p:nvSpPr>
        <p:spPr>
          <a:xfrm>
            <a:off x="1130165" y="5157191"/>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10" name="TextBox 9"/>
          <p:cNvSpPr txBox="1"/>
          <p:nvPr/>
        </p:nvSpPr>
        <p:spPr>
          <a:xfrm>
            <a:off x="5451748" y="5157192"/>
            <a:ext cx="2016224" cy="307777"/>
          </a:xfrm>
          <a:prstGeom prst="rect">
            <a:avLst/>
          </a:prstGeom>
          <a:noFill/>
        </p:spPr>
        <p:txBody>
          <a:bodyPr wrap="square" rtlCol="0">
            <a:spAutoFit/>
          </a:bodyPr>
          <a:lstStyle/>
          <a:p>
            <a:pPr algn="ctr"/>
            <a:r>
              <a:rPr lang="zh-CN" altLang="en-US" sz="1400" dirty="0" smtClean="0"/>
              <a:t>语义分析器输出</a:t>
            </a:r>
            <a:endParaRPr lang="zh-CN" altLang="en-US" sz="1400" dirty="0"/>
          </a:p>
        </p:txBody>
      </p:sp>
      <p:sp>
        <p:nvSpPr>
          <p:cNvPr id="8" name="TextBox 7"/>
          <p:cNvSpPr txBox="1"/>
          <p:nvPr/>
        </p:nvSpPr>
        <p:spPr>
          <a:xfrm>
            <a:off x="3743400" y="3393841"/>
            <a:ext cx="5400600" cy="1384995"/>
          </a:xfrm>
          <a:prstGeom prst="rect">
            <a:avLst/>
          </a:prstGeom>
          <a:noFill/>
        </p:spPr>
        <p:txBody>
          <a:bodyPr wrap="square" rtlCol="0">
            <a:spAutoFit/>
          </a:bodyPr>
          <a:lstStyle/>
          <a:p>
            <a:r>
              <a:rPr lang="zh-CN" altLang="zh-CN" sz="1400" dirty="0"/>
              <a:t>输出语法树</a:t>
            </a:r>
          </a:p>
          <a:p>
            <a:r>
              <a:rPr lang="en-US" altLang="zh-CN" sz="1400" dirty="0"/>
              <a:t>Program: (1)</a:t>
            </a:r>
            <a:endParaRPr lang="zh-CN" altLang="zh-CN" sz="1400" dirty="0"/>
          </a:p>
          <a:p>
            <a:r>
              <a:rPr lang="en-US" altLang="zh-CN" sz="1400" dirty="0"/>
              <a:t>	</a:t>
            </a:r>
            <a:r>
              <a:rPr lang="en-US" altLang="zh-CN" sz="1400" dirty="0" err="1"/>
              <a:t>ExtDefList</a:t>
            </a:r>
            <a:r>
              <a:rPr lang="en-US" altLang="zh-CN" sz="1400" dirty="0"/>
              <a:t>: (1)</a:t>
            </a:r>
            <a:endParaRPr lang="zh-CN" altLang="zh-CN" sz="1400" dirty="0"/>
          </a:p>
          <a:p>
            <a:r>
              <a:rPr lang="en-US" altLang="zh-CN" sz="1400" dirty="0"/>
              <a:t>		</a:t>
            </a:r>
            <a:r>
              <a:rPr lang="en-US" altLang="zh-CN" sz="1400" dirty="0" err="1"/>
              <a:t>ExtDef</a:t>
            </a:r>
            <a:r>
              <a:rPr lang="en-US" altLang="zh-CN" sz="1400" dirty="0"/>
              <a:t>: (1)</a:t>
            </a:r>
            <a:endParaRPr lang="zh-CN" altLang="zh-CN" sz="1400" dirty="0"/>
          </a:p>
          <a:p>
            <a:r>
              <a:rPr lang="en-US" altLang="zh-CN" sz="1400" dirty="0"/>
              <a:t>			</a:t>
            </a:r>
            <a:r>
              <a:rPr lang="en-US" altLang="zh-CN" sz="1400" dirty="0" err="1"/>
              <a:t>Specifier</a:t>
            </a:r>
            <a:r>
              <a:rPr lang="en-US" altLang="zh-CN" sz="1400" dirty="0"/>
              <a:t>: (1)</a:t>
            </a:r>
            <a:endParaRPr lang="zh-CN" altLang="zh-CN" sz="1400" dirty="0"/>
          </a:p>
          <a:p>
            <a:r>
              <a:rPr lang="en-US" altLang="zh-CN" sz="1400" dirty="0"/>
              <a:t>				</a:t>
            </a:r>
            <a:r>
              <a:rPr lang="en-US" altLang="zh-CN" sz="1400" dirty="0" err="1"/>
              <a:t>StructSpecifier</a:t>
            </a:r>
            <a:r>
              <a:rPr lang="en-US" altLang="zh-CN" sz="1400" dirty="0"/>
              <a:t>: (1)</a:t>
            </a:r>
          </a:p>
        </p:txBody>
      </p:sp>
      <p:sp>
        <p:nvSpPr>
          <p:cNvPr id="9" name="TextBox 8"/>
          <p:cNvSpPr txBox="1"/>
          <p:nvPr/>
        </p:nvSpPr>
        <p:spPr>
          <a:xfrm>
            <a:off x="97236" y="4040171"/>
            <a:ext cx="4082082" cy="307777"/>
          </a:xfrm>
          <a:prstGeom prst="rect">
            <a:avLst/>
          </a:prstGeom>
          <a:noFill/>
        </p:spPr>
        <p:txBody>
          <a:bodyPr wrap="square" rtlCol="0">
            <a:spAutoFit/>
          </a:bodyPr>
          <a:lstStyle/>
          <a:p>
            <a:r>
              <a:rPr lang="en-US" altLang="zh-CN" sz="1400" dirty="0"/>
              <a:t>Error type 2 at line 33: undefined function '</a:t>
            </a:r>
            <a:r>
              <a:rPr lang="en-US" altLang="zh-CN" sz="1400" dirty="0" err="1"/>
              <a:t>cos</a:t>
            </a:r>
            <a:r>
              <a:rPr lang="en-US" altLang="zh-CN" sz="1400" dirty="0"/>
              <a:t>'</a:t>
            </a:r>
            <a:endParaRPr lang="zh-CN" altLang="zh-CN" sz="1400" dirty="0"/>
          </a:p>
        </p:txBody>
      </p:sp>
    </p:spTree>
    <p:extLst>
      <p:ext uri="{BB962C8B-B14F-4D97-AF65-F5344CB8AC3E}">
        <p14:creationId xmlns:p14="http://schemas.microsoft.com/office/powerpoint/2010/main" val="256046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结构体相关错误</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程序时，未能识别出结构体变量，从而输出第</a:t>
            </a:r>
            <a:r>
              <a:rPr lang="en-US" altLang="zh-CN" sz="1600" b="1" dirty="0" smtClean="0"/>
              <a:t>13</a:t>
            </a:r>
            <a:r>
              <a:rPr lang="zh-CN" altLang="en-US" sz="1600" b="1" dirty="0" smtClean="0"/>
              <a:t>中错误。</a:t>
            </a:r>
            <a:endParaRPr lang="en-US" altLang="zh-CN" sz="1600" b="1" dirty="0" smtClean="0"/>
          </a:p>
        </p:txBody>
      </p:sp>
      <p:graphicFrame>
        <p:nvGraphicFramePr>
          <p:cNvPr id="12" name="表格 11"/>
          <p:cNvGraphicFramePr>
            <a:graphicFrameLocks noGrp="1"/>
          </p:cNvGraphicFramePr>
          <p:nvPr>
            <p:extLst>
              <p:ext uri="{D42A27DB-BD31-4B8C-83A1-F6EECF244321}">
                <p14:modId xmlns:p14="http://schemas.microsoft.com/office/powerpoint/2010/main" val="1423457742"/>
              </p:ext>
            </p:extLst>
          </p:nvPr>
        </p:nvGraphicFramePr>
        <p:xfrm>
          <a:off x="1835696" y="3140968"/>
          <a:ext cx="5544616" cy="2074109"/>
        </p:xfrm>
        <a:graphic>
          <a:graphicData uri="http://schemas.openxmlformats.org/drawingml/2006/table">
            <a:tbl>
              <a:tblPr firstRow="1" firstCol="1" bandRow="1">
                <a:tableStyleId>{69CF1AB2-1976-4502-BF36-3FF5EA218861}</a:tableStyleId>
              </a:tblPr>
              <a:tblGrid>
                <a:gridCol w="2772308"/>
                <a:gridCol w="2772308"/>
              </a:tblGrid>
              <a:tr h="104326">
                <a:tc>
                  <a:txBody>
                    <a:bodyPr/>
                    <a:lstStyle/>
                    <a:p>
                      <a:pPr algn="just">
                        <a:spcAft>
                          <a:spcPts val="0"/>
                        </a:spcAft>
                      </a:pPr>
                      <a:r>
                        <a:rPr lang="en-US" altLang="zh-CN" sz="1200" b="0" kern="100" dirty="0" err="1" smtClean="0">
                          <a:effectLst/>
                          <a:latin typeface="+mn-lt"/>
                          <a:ea typeface="+mn-ea"/>
                          <a:cs typeface="+mn-cs"/>
                        </a:rPr>
                        <a:t>Testcase.cmm</a:t>
                      </a:r>
                      <a:endParaRPr lang="zh-CN" sz="1200" b="0" kern="100" dirty="0">
                        <a:effectLst/>
                        <a:latin typeface="Calibri"/>
                        <a:ea typeface="宋体"/>
                        <a:cs typeface="Times New Roman"/>
                      </a:endParaRPr>
                    </a:p>
                  </a:txBody>
                  <a:tcPr marL="64915" marR="64915" marT="0" marB="0"/>
                </a:tc>
                <a:tc>
                  <a:txBody>
                    <a:bodyPr/>
                    <a:lstStyle/>
                    <a:p>
                      <a:pPr marL="0" algn="just" defTabSz="914400" rtl="0" eaLnBrk="1" latinLnBrk="0" hangingPunct="1">
                        <a:spcAft>
                          <a:spcPts val="0"/>
                        </a:spcAft>
                      </a:pPr>
                      <a:r>
                        <a:rPr lang="en-US" altLang="zh-CN" sz="1200" b="0" kern="100" dirty="0" smtClean="0">
                          <a:solidFill>
                            <a:schemeClr val="dk1"/>
                          </a:solidFill>
                          <a:effectLst/>
                          <a:latin typeface="+mn-lt"/>
                          <a:ea typeface="+mn-ea"/>
                          <a:cs typeface="+mn-cs"/>
                        </a:rPr>
                        <a:t>output</a:t>
                      </a:r>
                      <a:endParaRPr lang="zh-CN" sz="1200" b="0" kern="100" dirty="0">
                        <a:solidFill>
                          <a:schemeClr val="dk1"/>
                        </a:solidFill>
                        <a:effectLst/>
                        <a:latin typeface="+mn-lt"/>
                        <a:ea typeface="+mn-ea"/>
                        <a:cs typeface="+mn-cs"/>
                      </a:endParaRPr>
                    </a:p>
                  </a:txBody>
                  <a:tcPr marL="64915" marR="64915" marT="0" marB="0"/>
                </a:tc>
              </a:tr>
              <a:tr h="1891229">
                <a:tc>
                  <a:txBody>
                    <a:bodyPr/>
                    <a:lstStyle/>
                    <a:p>
                      <a:r>
                        <a:rPr lang="en-US" altLang="zh-CN" sz="1400" b="0" kern="1200" dirty="0" smtClean="0">
                          <a:solidFill>
                            <a:schemeClr val="dk1"/>
                          </a:solidFill>
                          <a:effectLst/>
                          <a:latin typeface="+mn-lt"/>
                          <a:ea typeface="+mn-ea"/>
                          <a:cs typeface="+mn-cs"/>
                        </a:rPr>
                        <a:t>1</a:t>
                      </a:r>
                      <a:r>
                        <a:rPr lang="en-US" altLang="zh-CN" sz="1400" b="0" kern="1200" baseline="0" dirty="0" smtClean="0">
                          <a:solidFill>
                            <a:schemeClr val="dk1"/>
                          </a:solidFill>
                          <a:effectLst/>
                          <a:latin typeface="+mn-lt"/>
                          <a:ea typeface="+mn-ea"/>
                          <a:cs typeface="+mn-cs"/>
                        </a:rPr>
                        <a:t> </a:t>
                      </a:r>
                      <a:r>
                        <a:rPr lang="en-US" altLang="zh-CN" sz="1400" b="0" kern="1200" dirty="0" err="1" smtClean="0">
                          <a:solidFill>
                            <a:schemeClr val="dk1"/>
                          </a:solidFill>
                          <a:effectLst/>
                          <a:latin typeface="+mn-lt"/>
                          <a:ea typeface="+mn-ea"/>
                          <a:cs typeface="+mn-cs"/>
                        </a:rPr>
                        <a:t>int</a:t>
                      </a:r>
                      <a:r>
                        <a:rPr lang="en-US" altLang="zh-CN" sz="1400" b="0" kern="1200" dirty="0" smtClean="0">
                          <a:solidFill>
                            <a:schemeClr val="dk1"/>
                          </a:solidFill>
                          <a:effectLst/>
                          <a:latin typeface="+mn-lt"/>
                          <a:ea typeface="+mn-ea"/>
                          <a:cs typeface="+mn-cs"/>
                        </a:rPr>
                        <a:t> top(</a:t>
                      </a:r>
                      <a:r>
                        <a:rPr lang="en-US" altLang="zh-CN" sz="1400" b="0" kern="1200" dirty="0" err="1" smtClean="0">
                          <a:solidFill>
                            <a:schemeClr val="dk1"/>
                          </a:solidFill>
                          <a:effectLst/>
                          <a:latin typeface="+mn-lt"/>
                          <a:ea typeface="+mn-ea"/>
                          <a:cs typeface="+mn-cs"/>
                        </a:rPr>
                        <a:t>struct</a:t>
                      </a:r>
                      <a:r>
                        <a:rPr lang="en-US" altLang="zh-CN" sz="1400" b="0" kern="1200" dirty="0" smtClean="0">
                          <a:solidFill>
                            <a:schemeClr val="dk1"/>
                          </a:solidFill>
                          <a:effectLst/>
                          <a:latin typeface="+mn-lt"/>
                          <a:ea typeface="+mn-ea"/>
                          <a:cs typeface="+mn-cs"/>
                        </a:rPr>
                        <a:t> Stack </a:t>
                      </a:r>
                      <a:r>
                        <a:rPr lang="en-US" altLang="zh-CN" sz="1400" b="0" kern="1200" dirty="0" err="1" smtClean="0">
                          <a:solidFill>
                            <a:schemeClr val="dk1"/>
                          </a:solidFill>
                          <a:effectLst/>
                          <a:latin typeface="+mn-lt"/>
                          <a:ea typeface="+mn-ea"/>
                          <a:cs typeface="+mn-cs"/>
                        </a:rPr>
                        <a:t>stk</a:t>
                      </a:r>
                      <a:r>
                        <a:rPr lang="en-US" altLang="zh-CN" sz="1400" b="0" kern="1200" dirty="0" smtClean="0">
                          <a:solidFill>
                            <a:schemeClr val="dk1"/>
                          </a:solidFill>
                          <a:effectLst/>
                          <a:latin typeface="+mn-lt"/>
                          <a:ea typeface="+mn-ea"/>
                          <a:cs typeface="+mn-cs"/>
                        </a:rPr>
                        <a:t>) {</a:t>
                      </a:r>
                      <a:endParaRPr lang="zh-CN" altLang="zh-CN" sz="1400" b="0" kern="1200" dirty="0" smtClean="0">
                        <a:solidFill>
                          <a:schemeClr val="dk1"/>
                        </a:solidFill>
                        <a:effectLst/>
                        <a:latin typeface="+mn-lt"/>
                        <a:ea typeface="+mn-ea"/>
                        <a:cs typeface="+mn-cs"/>
                      </a:endParaRPr>
                    </a:p>
                    <a:p>
                      <a:r>
                        <a:rPr lang="en-US" altLang="zh-CN" sz="1400" b="0" kern="1200" dirty="0" smtClean="0">
                          <a:solidFill>
                            <a:schemeClr val="dk1"/>
                          </a:solidFill>
                          <a:effectLst/>
                          <a:latin typeface="+mn-lt"/>
                          <a:ea typeface="+mn-ea"/>
                          <a:cs typeface="+mn-cs"/>
                        </a:rPr>
                        <a:t> 2   if (</a:t>
                      </a:r>
                      <a:r>
                        <a:rPr lang="en-US" altLang="zh-CN" sz="1400" b="0" kern="1200" dirty="0" err="1" smtClean="0">
                          <a:solidFill>
                            <a:schemeClr val="dk1"/>
                          </a:solidFill>
                          <a:effectLst/>
                          <a:latin typeface="+mn-lt"/>
                          <a:ea typeface="+mn-ea"/>
                          <a:cs typeface="+mn-cs"/>
                        </a:rPr>
                        <a:t>stk</a:t>
                      </a:r>
                      <a:r>
                        <a:rPr lang="en-US" altLang="zh-CN" sz="1400" b="0" kern="1200" dirty="0" smtClean="0">
                          <a:solidFill>
                            <a:schemeClr val="dk1"/>
                          </a:solidFill>
                          <a:effectLst/>
                          <a:latin typeface="+mn-lt"/>
                          <a:ea typeface="+mn-ea"/>
                          <a:cs typeface="+mn-cs"/>
                        </a:rPr>
                        <a:t>._size == 0) {</a:t>
                      </a:r>
                      <a:endParaRPr lang="zh-CN" altLang="zh-CN" sz="1400" b="0" kern="1200" dirty="0" smtClean="0">
                        <a:solidFill>
                          <a:schemeClr val="dk1"/>
                        </a:solidFill>
                        <a:effectLst/>
                        <a:latin typeface="+mn-lt"/>
                        <a:ea typeface="+mn-ea"/>
                        <a:cs typeface="+mn-cs"/>
                      </a:endParaRPr>
                    </a:p>
                    <a:p>
                      <a:r>
                        <a:rPr lang="en-US" altLang="zh-CN" sz="1400" b="0" kern="1200" dirty="0" smtClean="0">
                          <a:solidFill>
                            <a:schemeClr val="dk1"/>
                          </a:solidFill>
                          <a:effectLst/>
                          <a:latin typeface="+mn-lt"/>
                          <a:ea typeface="+mn-ea"/>
                          <a:cs typeface="+mn-cs"/>
                        </a:rPr>
                        <a:t> 3       return -1;</a:t>
                      </a:r>
                      <a:endParaRPr lang="zh-CN" altLang="zh-CN" sz="1400" b="0" kern="1200" dirty="0" smtClean="0">
                        <a:solidFill>
                          <a:schemeClr val="dk1"/>
                        </a:solidFill>
                        <a:effectLst/>
                        <a:latin typeface="+mn-lt"/>
                        <a:ea typeface="+mn-ea"/>
                        <a:cs typeface="+mn-cs"/>
                      </a:endParaRPr>
                    </a:p>
                    <a:p>
                      <a:r>
                        <a:rPr lang="en-US" altLang="zh-CN" sz="1400" b="0" kern="1200" dirty="0" smtClean="0">
                          <a:solidFill>
                            <a:schemeClr val="dk1"/>
                          </a:solidFill>
                          <a:effectLst/>
                          <a:latin typeface="+mn-lt"/>
                          <a:ea typeface="+mn-ea"/>
                          <a:cs typeface="+mn-cs"/>
                        </a:rPr>
                        <a:t> 4   }</a:t>
                      </a:r>
                      <a:endParaRPr lang="zh-CN" altLang="zh-CN" sz="1400" b="0" kern="1200" dirty="0" smtClean="0">
                        <a:solidFill>
                          <a:schemeClr val="dk1"/>
                        </a:solidFill>
                        <a:effectLst/>
                        <a:latin typeface="+mn-lt"/>
                        <a:ea typeface="+mn-ea"/>
                        <a:cs typeface="+mn-cs"/>
                      </a:endParaRPr>
                    </a:p>
                    <a:p>
                      <a:r>
                        <a:rPr lang="en-US" altLang="zh-CN" sz="1400" b="0" kern="1200" dirty="0" smtClean="0">
                          <a:solidFill>
                            <a:schemeClr val="dk1"/>
                          </a:solidFill>
                          <a:effectLst/>
                          <a:latin typeface="+mn-lt"/>
                          <a:ea typeface="+mn-ea"/>
                          <a:cs typeface="+mn-cs"/>
                        </a:rPr>
                        <a:t> 5   return </a:t>
                      </a:r>
                      <a:r>
                        <a:rPr lang="en-US" altLang="zh-CN" sz="1400" b="0" kern="1200" dirty="0" err="1" smtClean="0">
                          <a:solidFill>
                            <a:schemeClr val="dk1"/>
                          </a:solidFill>
                          <a:effectLst/>
                          <a:latin typeface="+mn-lt"/>
                          <a:ea typeface="+mn-ea"/>
                          <a:cs typeface="+mn-cs"/>
                        </a:rPr>
                        <a:t>stk</a:t>
                      </a:r>
                      <a:r>
                        <a:rPr lang="en-US" altLang="zh-CN" sz="1400" b="0" kern="1200" dirty="0" smtClean="0">
                          <a:solidFill>
                            <a:schemeClr val="dk1"/>
                          </a:solidFill>
                          <a:effectLst/>
                          <a:latin typeface="+mn-lt"/>
                          <a:ea typeface="+mn-ea"/>
                          <a:cs typeface="+mn-cs"/>
                        </a:rPr>
                        <a:t>;</a:t>
                      </a:r>
                      <a:endParaRPr lang="zh-CN" altLang="zh-CN" sz="1400" b="0" kern="1200" dirty="0" smtClean="0">
                        <a:solidFill>
                          <a:schemeClr val="dk1"/>
                        </a:solidFill>
                        <a:effectLst/>
                        <a:latin typeface="+mn-lt"/>
                        <a:ea typeface="+mn-ea"/>
                        <a:cs typeface="+mn-cs"/>
                      </a:endParaRPr>
                    </a:p>
                    <a:p>
                      <a:r>
                        <a:rPr lang="en-US" altLang="zh-CN" sz="1400" b="0" kern="1200" dirty="0" smtClean="0">
                          <a:solidFill>
                            <a:schemeClr val="dk1"/>
                          </a:solidFill>
                          <a:effectLst/>
                          <a:latin typeface="+mn-lt"/>
                          <a:ea typeface="+mn-ea"/>
                          <a:cs typeface="+mn-cs"/>
                        </a:rPr>
                        <a:t> 6 }</a:t>
                      </a:r>
                      <a:endParaRPr lang="zh-CN" sz="800" b="0" kern="100" dirty="0">
                        <a:effectLst/>
                      </a:endParaRPr>
                    </a:p>
                  </a:txBody>
                  <a:tcPr marL="64915" marR="64915" marT="0" marB="0"/>
                </a:tc>
                <a:tc>
                  <a:txBody>
                    <a:bodyPr/>
                    <a:lstStyle/>
                    <a:p>
                      <a:pPr algn="just">
                        <a:spcAft>
                          <a:spcPts val="0"/>
                        </a:spcAft>
                      </a:pPr>
                      <a:r>
                        <a:rPr lang="en-US" sz="1600" b="0" kern="100" dirty="0">
                          <a:effectLst/>
                          <a:latin typeface="Calibri"/>
                          <a:ea typeface="宋体"/>
                          <a:cs typeface="Times New Roman"/>
                        </a:rPr>
                        <a:t>Error type 13 at line </a:t>
                      </a:r>
                      <a:r>
                        <a:rPr lang="en-US" sz="1600" b="0" kern="100" dirty="0" smtClean="0">
                          <a:effectLst/>
                          <a:latin typeface="Calibri"/>
                          <a:ea typeface="宋体"/>
                          <a:cs typeface="Times New Roman"/>
                        </a:rPr>
                        <a:t>2: </a:t>
                      </a:r>
                      <a:r>
                        <a:rPr lang="en-US" sz="1600" b="0" kern="100" dirty="0">
                          <a:effectLst/>
                          <a:latin typeface="Calibri"/>
                          <a:ea typeface="宋体"/>
                          <a:cs typeface="Times New Roman"/>
                        </a:rPr>
                        <a:t>'.' for a non structure</a:t>
                      </a:r>
                      <a:r>
                        <a:rPr lang="en-US" sz="1600" b="0" kern="100" dirty="0" smtClean="0">
                          <a:effectLst/>
                          <a:latin typeface="Calibri"/>
                          <a:ea typeface="宋体"/>
                          <a:cs typeface="Times New Roman"/>
                        </a:rPr>
                        <a:t>.</a:t>
                      </a:r>
                    </a:p>
                    <a:p>
                      <a:pPr algn="just">
                        <a:spcAft>
                          <a:spcPts val="0"/>
                        </a:spcAft>
                      </a:pPr>
                      <a:endParaRPr lang="en-US" altLang="zh-CN" sz="1600" b="0" kern="100" dirty="0" smtClean="0">
                        <a:effectLst/>
                        <a:latin typeface="Calibri"/>
                        <a:ea typeface="宋体"/>
                        <a:cs typeface="Times New Roman"/>
                      </a:endParaRPr>
                    </a:p>
                    <a:p>
                      <a:pPr algn="just">
                        <a:spcAft>
                          <a:spcPts val="0"/>
                        </a:spcAft>
                      </a:pPr>
                      <a:r>
                        <a:rPr lang="zh-CN" altLang="en-US" sz="1600" dirty="0" smtClean="0"/>
                        <a:t>错误类型</a:t>
                      </a:r>
                      <a:r>
                        <a:rPr lang="en-US" altLang="zh-CN" sz="1600" dirty="0" smtClean="0"/>
                        <a:t>13</a:t>
                      </a:r>
                      <a:r>
                        <a:rPr lang="zh-CN" altLang="en-US" sz="1600" dirty="0" smtClean="0"/>
                        <a:t>：对非结构体型变量使用“</a:t>
                      </a:r>
                      <a:r>
                        <a:rPr lang="en-US" altLang="zh-CN" sz="1600" dirty="0" smtClean="0"/>
                        <a:t>.”</a:t>
                      </a:r>
                      <a:r>
                        <a:rPr lang="zh-CN" altLang="en-US" sz="1600" dirty="0" smtClean="0"/>
                        <a:t>操作符。</a:t>
                      </a:r>
                      <a:endParaRPr lang="zh-CN" sz="1600" b="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7048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输出格式</a:t>
            </a:r>
            <a:r>
              <a:rPr lang="en-US" altLang="zh-CN" sz="2000" b="1" dirty="0" smtClean="0"/>
              <a:t>——</a:t>
            </a:r>
            <a:r>
              <a:rPr lang="zh-CN" altLang="en-US" sz="2000" b="1" dirty="0" smtClean="0"/>
              <a:t>简约派</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程序后，会输出相应结果，按照文档中内容，最关键的是</a:t>
            </a:r>
            <a:r>
              <a:rPr lang="en-US" altLang="zh-CN" sz="1600" b="1" dirty="0"/>
              <a:t>2</a:t>
            </a:r>
            <a:r>
              <a:rPr lang="zh-CN" altLang="en-US" sz="1600" b="1" dirty="0" smtClean="0"/>
              <a:t>方面，错误类型、行号。如果输出结果中直接报告出错误种类以及行号也很好，这样可以快速定位到关键信息。不过如果以后有时间可以稍微加点额外的输出信息，比如</a:t>
            </a:r>
            <a:r>
              <a:rPr lang="en-US" altLang="zh-CN" sz="1600" b="1" dirty="0" smtClean="0"/>
              <a:t>GCC</a:t>
            </a:r>
            <a:r>
              <a:rPr lang="zh-CN" altLang="en-US" sz="1600" b="1" dirty="0" smtClean="0"/>
              <a:t>或者</a:t>
            </a:r>
            <a:r>
              <a:rPr lang="en-US" altLang="zh-CN" sz="1600" b="1" dirty="0" smtClean="0"/>
              <a:t>VC++</a:t>
            </a:r>
            <a:r>
              <a:rPr lang="zh-CN" altLang="en-US" sz="1600" b="1" dirty="0" smtClean="0"/>
              <a:t>这样的编译器。</a:t>
            </a:r>
            <a:endParaRPr lang="en-US" altLang="zh-CN" sz="1600" b="1" dirty="0" smtClean="0"/>
          </a:p>
        </p:txBody>
      </p:sp>
      <p:sp>
        <p:nvSpPr>
          <p:cNvPr id="4" name="TextBox 3"/>
          <p:cNvSpPr txBox="1"/>
          <p:nvPr/>
        </p:nvSpPr>
        <p:spPr>
          <a:xfrm>
            <a:off x="1130165" y="5157191"/>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10" name="TextBox 9"/>
          <p:cNvSpPr txBox="1"/>
          <p:nvPr/>
        </p:nvSpPr>
        <p:spPr>
          <a:xfrm>
            <a:off x="6156176" y="5157192"/>
            <a:ext cx="2016224" cy="307777"/>
          </a:xfrm>
          <a:prstGeom prst="rect">
            <a:avLst/>
          </a:prstGeom>
          <a:noFill/>
        </p:spPr>
        <p:txBody>
          <a:bodyPr wrap="square" rtlCol="0">
            <a:spAutoFit/>
          </a:bodyPr>
          <a:lstStyle/>
          <a:p>
            <a:pPr algn="ctr"/>
            <a:r>
              <a:rPr lang="zh-CN" altLang="en-US" sz="1400" dirty="0" smtClean="0"/>
              <a:t>语义分析器输出</a:t>
            </a:r>
            <a:endParaRPr lang="zh-CN" altLang="en-US" sz="1400" dirty="0"/>
          </a:p>
        </p:txBody>
      </p:sp>
      <p:sp>
        <p:nvSpPr>
          <p:cNvPr id="8" name="TextBox 7"/>
          <p:cNvSpPr txBox="1"/>
          <p:nvPr/>
        </p:nvSpPr>
        <p:spPr>
          <a:xfrm>
            <a:off x="6012160" y="4040171"/>
            <a:ext cx="2484784" cy="584775"/>
          </a:xfrm>
          <a:prstGeom prst="rect">
            <a:avLst/>
          </a:prstGeom>
          <a:noFill/>
        </p:spPr>
        <p:txBody>
          <a:bodyPr wrap="square" rtlCol="0">
            <a:spAutoFit/>
          </a:bodyPr>
          <a:lstStyle/>
          <a:p>
            <a:r>
              <a:rPr lang="en-US" altLang="zh-CN" sz="1600" dirty="0"/>
              <a:t>Error type 5 at Line 9</a:t>
            </a:r>
            <a:endParaRPr lang="zh-CN" altLang="zh-CN" sz="1600" dirty="0"/>
          </a:p>
          <a:p>
            <a:r>
              <a:rPr lang="en-US" altLang="zh-CN" sz="1600" dirty="0"/>
              <a:t>Error type 8 at Line 12</a:t>
            </a:r>
            <a:endParaRPr lang="zh-CN" altLang="zh-CN" sz="1600" dirty="0"/>
          </a:p>
        </p:txBody>
      </p:sp>
      <p:sp>
        <p:nvSpPr>
          <p:cNvPr id="9" name="TextBox 8"/>
          <p:cNvSpPr txBox="1"/>
          <p:nvPr/>
        </p:nvSpPr>
        <p:spPr>
          <a:xfrm>
            <a:off x="241252" y="4027326"/>
            <a:ext cx="5914924" cy="584775"/>
          </a:xfrm>
          <a:prstGeom prst="rect">
            <a:avLst/>
          </a:prstGeom>
          <a:noFill/>
        </p:spPr>
        <p:txBody>
          <a:bodyPr wrap="square" rtlCol="0">
            <a:spAutoFit/>
          </a:bodyPr>
          <a:lstStyle/>
          <a:p>
            <a:r>
              <a:rPr lang="en-US" altLang="zh-CN" sz="1600" dirty="0"/>
              <a:t>Error type 5 at line 9: type mismatch for assignment statement</a:t>
            </a:r>
            <a:endParaRPr lang="zh-CN" altLang="zh-CN" sz="1600" dirty="0"/>
          </a:p>
          <a:p>
            <a:r>
              <a:rPr lang="en-US" altLang="zh-CN" sz="1600" dirty="0"/>
              <a:t>Error type 8 at line 12: type mismatch for return</a:t>
            </a:r>
            <a:endParaRPr lang="zh-CN" altLang="zh-CN" sz="1600" dirty="0"/>
          </a:p>
        </p:txBody>
      </p:sp>
      <p:sp>
        <p:nvSpPr>
          <p:cNvPr id="5" name="矩形 4"/>
          <p:cNvSpPr/>
          <p:nvPr/>
        </p:nvSpPr>
        <p:spPr>
          <a:xfrm>
            <a:off x="4211960" y="1340768"/>
            <a:ext cx="4572000" cy="1015663"/>
          </a:xfrm>
          <a:prstGeom prst="rect">
            <a:avLst/>
          </a:prstGeom>
        </p:spPr>
        <p:txBody>
          <a:bodyPr>
            <a:spAutoFit/>
          </a:bodyPr>
          <a:lstStyle/>
          <a:p>
            <a:pPr algn="just">
              <a:spcAft>
                <a:spcPts val="0"/>
              </a:spcAft>
            </a:pPr>
            <a:r>
              <a:rPr lang="en-US" altLang="zh-CN" sz="1000" kern="100" dirty="0" err="1"/>
              <a:t>gcc</a:t>
            </a:r>
            <a:r>
              <a:rPr lang="en-US" altLang="zh-CN" sz="1000" kern="100" dirty="0"/>
              <a:t> version 5.3.1 20160413 </a:t>
            </a:r>
          </a:p>
          <a:p>
            <a:pPr algn="just">
              <a:spcAft>
                <a:spcPts val="0"/>
              </a:spcAft>
            </a:pPr>
            <a:endParaRPr lang="en-US" altLang="zh-CN" sz="1000" kern="100" dirty="0"/>
          </a:p>
          <a:p>
            <a:pPr algn="just">
              <a:spcAft>
                <a:spcPts val="0"/>
              </a:spcAft>
            </a:pPr>
            <a:r>
              <a:rPr lang="en-US" altLang="zh-CN" sz="1000" kern="100" dirty="0" err="1"/>
              <a:t>testfield.c</a:t>
            </a:r>
            <a:r>
              <a:rPr lang="en-US" altLang="zh-CN" sz="1000" kern="100" dirty="0"/>
              <a:t>: In function ‘main’:</a:t>
            </a:r>
            <a:endParaRPr lang="zh-CN" altLang="zh-CN" sz="1000" kern="100" dirty="0"/>
          </a:p>
          <a:p>
            <a:pPr algn="just">
              <a:spcAft>
                <a:spcPts val="0"/>
              </a:spcAft>
            </a:pPr>
            <a:r>
              <a:rPr lang="en-US" altLang="zh-CN" sz="1000" kern="100" dirty="0"/>
              <a:t>testfield.c:11:26: error: ‘</a:t>
            </a:r>
            <a:r>
              <a:rPr lang="en-US" altLang="zh-CN" sz="1000" kern="100" dirty="0" err="1"/>
              <a:t>FieldTest</a:t>
            </a:r>
            <a:r>
              <a:rPr lang="en-US" altLang="zh-CN" sz="1000" kern="100" dirty="0"/>
              <a:t> {aka </a:t>
            </a:r>
            <a:r>
              <a:rPr lang="en-US" altLang="zh-CN" sz="1000" kern="100" dirty="0" err="1"/>
              <a:t>struct</a:t>
            </a:r>
            <a:r>
              <a:rPr lang="en-US" altLang="zh-CN" sz="1000" kern="100" dirty="0"/>
              <a:t> &lt;anonymous&gt;}’ </a:t>
            </a:r>
            <a:r>
              <a:rPr lang="en-US" altLang="zh-CN" sz="1000" kern="100" dirty="0">
                <a:solidFill>
                  <a:srgbClr val="FF0000"/>
                </a:solidFill>
              </a:rPr>
              <a:t>has no member named ‘c’</a:t>
            </a:r>
            <a:endParaRPr lang="zh-CN" altLang="zh-CN" sz="1000" kern="100" dirty="0">
              <a:solidFill>
                <a:srgbClr val="FF0000"/>
              </a:solidFill>
            </a:endParaRPr>
          </a:p>
          <a:p>
            <a:pPr algn="just">
              <a:spcAft>
                <a:spcPts val="0"/>
              </a:spcAft>
            </a:pPr>
            <a:r>
              <a:rPr lang="en-US" altLang="zh-CN" sz="1000" kern="100" dirty="0"/>
              <a:t>     sum = </a:t>
            </a:r>
            <a:r>
              <a:rPr lang="en-US" altLang="zh-CN" sz="1000" kern="100" dirty="0" err="1"/>
              <a:t>field.a</a:t>
            </a:r>
            <a:r>
              <a:rPr lang="en-US" altLang="zh-CN" sz="1000" kern="100" dirty="0"/>
              <a:t> + </a:t>
            </a:r>
            <a:r>
              <a:rPr lang="en-US" altLang="zh-CN" sz="1000" kern="100" dirty="0" err="1"/>
              <a:t>field.c</a:t>
            </a:r>
            <a:r>
              <a:rPr lang="en-US" altLang="zh-CN" sz="1000" kern="100" dirty="0"/>
              <a:t>;</a:t>
            </a:r>
            <a:endParaRPr lang="zh-CN" altLang="zh-CN" sz="1000" kern="100" dirty="0">
              <a:latin typeface="Calibri"/>
              <a:cs typeface="Times New Roman"/>
            </a:endParaRPr>
          </a:p>
        </p:txBody>
      </p:sp>
    </p:spTree>
    <p:extLst>
      <p:ext uri="{BB962C8B-B14F-4D97-AF65-F5344CB8AC3E}">
        <p14:creationId xmlns:p14="http://schemas.microsoft.com/office/powerpoint/2010/main" val="27048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输出格式</a:t>
            </a:r>
            <a:r>
              <a:rPr lang="en-US" altLang="zh-CN" sz="2000" b="1" dirty="0" smtClean="0"/>
              <a:t>——</a:t>
            </a:r>
            <a:r>
              <a:rPr lang="zh-CN" altLang="en-US" sz="2000" b="1" dirty="0"/>
              <a:t>汉化版</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程序后，会输出相应结果，按照文档中内容，最关键的是</a:t>
            </a:r>
            <a:r>
              <a:rPr lang="en-US" altLang="zh-CN" sz="1600" b="1" dirty="0"/>
              <a:t>2</a:t>
            </a:r>
            <a:r>
              <a:rPr lang="zh-CN" altLang="en-US" sz="1600" b="1" dirty="0" smtClean="0"/>
              <a:t>方面，错误类型、行号。大部分同学结果输出中一般都是英文，这次有趣的是同学们把结果汉化了，挺好的。不过也可以再增加些细节，这样会更好。。</a:t>
            </a:r>
            <a:endParaRPr lang="en-US" altLang="zh-CN" sz="1600" b="1" dirty="0" smtClean="0"/>
          </a:p>
        </p:txBody>
      </p:sp>
      <p:sp>
        <p:nvSpPr>
          <p:cNvPr id="4" name="TextBox 3"/>
          <p:cNvSpPr txBox="1"/>
          <p:nvPr/>
        </p:nvSpPr>
        <p:spPr>
          <a:xfrm>
            <a:off x="1148979" y="5733256"/>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10" name="TextBox 9"/>
          <p:cNvSpPr txBox="1"/>
          <p:nvPr/>
        </p:nvSpPr>
        <p:spPr>
          <a:xfrm>
            <a:off x="6156176" y="5733256"/>
            <a:ext cx="2016224" cy="307777"/>
          </a:xfrm>
          <a:prstGeom prst="rect">
            <a:avLst/>
          </a:prstGeom>
          <a:noFill/>
        </p:spPr>
        <p:txBody>
          <a:bodyPr wrap="square" rtlCol="0">
            <a:spAutoFit/>
          </a:bodyPr>
          <a:lstStyle/>
          <a:p>
            <a:pPr algn="ctr"/>
            <a:r>
              <a:rPr lang="zh-CN" altLang="en-US" sz="1400" dirty="0" smtClean="0"/>
              <a:t>语义分析器输出</a:t>
            </a:r>
            <a:endParaRPr lang="zh-CN" altLang="en-US" sz="1400" dirty="0"/>
          </a:p>
        </p:txBody>
      </p:sp>
      <p:sp>
        <p:nvSpPr>
          <p:cNvPr id="8" name="TextBox 7"/>
          <p:cNvSpPr txBox="1"/>
          <p:nvPr/>
        </p:nvSpPr>
        <p:spPr>
          <a:xfrm>
            <a:off x="5256076" y="4149080"/>
            <a:ext cx="3816424" cy="1015663"/>
          </a:xfrm>
          <a:prstGeom prst="rect">
            <a:avLst/>
          </a:prstGeom>
          <a:noFill/>
        </p:spPr>
        <p:txBody>
          <a:bodyPr wrap="square" rtlCol="0">
            <a:spAutoFit/>
          </a:bodyPr>
          <a:lstStyle/>
          <a:p>
            <a:r>
              <a:rPr lang="en-US" altLang="zh-CN" sz="1200" dirty="0"/>
              <a:t>Error type 5 at Line 115: </a:t>
            </a:r>
            <a:r>
              <a:rPr lang="zh-CN" altLang="zh-CN" sz="1200" dirty="0"/>
              <a:t>赋值运算类型不匹配</a:t>
            </a:r>
          </a:p>
          <a:p>
            <a:r>
              <a:rPr lang="en-US" altLang="zh-CN" sz="1200" dirty="0"/>
              <a:t>Error type 6 at Line 152: </a:t>
            </a:r>
            <a:r>
              <a:rPr lang="zh-CN" altLang="zh-CN" sz="1200" dirty="0"/>
              <a:t>等号左边不可为右值</a:t>
            </a:r>
          </a:p>
          <a:p>
            <a:r>
              <a:rPr lang="en-US" altLang="zh-CN" sz="1200" dirty="0"/>
              <a:t>Error type 7 at Line 163: </a:t>
            </a:r>
            <a:r>
              <a:rPr lang="zh-CN" altLang="zh-CN" sz="1200" dirty="0"/>
              <a:t>两个操作数类型不匹配</a:t>
            </a:r>
          </a:p>
          <a:p>
            <a:r>
              <a:rPr lang="en-US" altLang="zh-CN" sz="1200" dirty="0"/>
              <a:t>Error type 10 at Line 172: []</a:t>
            </a:r>
            <a:r>
              <a:rPr lang="zh-CN" altLang="zh-CN" sz="1200" dirty="0"/>
              <a:t>运算符只能用于数组类型</a:t>
            </a:r>
          </a:p>
          <a:p>
            <a:r>
              <a:rPr lang="en-US" altLang="zh-CN" sz="1200" dirty="0"/>
              <a:t>Error type 8 at Line 269: </a:t>
            </a:r>
            <a:r>
              <a:rPr lang="zh-CN" altLang="zh-CN" sz="1200" dirty="0"/>
              <a:t>函数返回类型不匹配</a:t>
            </a:r>
          </a:p>
        </p:txBody>
      </p:sp>
      <p:sp>
        <p:nvSpPr>
          <p:cNvPr id="9" name="TextBox 8"/>
          <p:cNvSpPr txBox="1"/>
          <p:nvPr/>
        </p:nvSpPr>
        <p:spPr>
          <a:xfrm>
            <a:off x="251520" y="4287807"/>
            <a:ext cx="4211386" cy="1015663"/>
          </a:xfrm>
          <a:prstGeom prst="rect">
            <a:avLst/>
          </a:prstGeom>
          <a:noFill/>
        </p:spPr>
        <p:txBody>
          <a:bodyPr wrap="square" rtlCol="0">
            <a:spAutoFit/>
          </a:bodyPr>
          <a:lstStyle/>
          <a:p>
            <a:r>
              <a:rPr lang="en-US" altLang="zh-CN" sz="1200" dirty="0"/>
              <a:t>Error Type 5 at Line 115: mismatched assignment</a:t>
            </a:r>
            <a:endParaRPr lang="zh-CN" altLang="zh-CN" sz="1200" dirty="0"/>
          </a:p>
          <a:p>
            <a:r>
              <a:rPr lang="en-US" altLang="zh-CN" sz="1200" dirty="0"/>
              <a:t>Error Type 6 at Line 152: assign to </a:t>
            </a:r>
            <a:r>
              <a:rPr lang="en-US" altLang="zh-CN" sz="1200" dirty="0" err="1"/>
              <a:t>rvalue</a:t>
            </a:r>
            <a:endParaRPr lang="zh-CN" altLang="zh-CN" sz="1200" dirty="0"/>
          </a:p>
          <a:p>
            <a:r>
              <a:rPr lang="en-US" altLang="zh-CN" sz="1200" dirty="0"/>
              <a:t>Error Type 7 at Line 163: mismatched operands</a:t>
            </a:r>
            <a:endParaRPr lang="zh-CN" altLang="zh-CN" sz="1200" dirty="0"/>
          </a:p>
          <a:p>
            <a:r>
              <a:rPr lang="en-US" altLang="zh-CN" sz="1200" dirty="0"/>
              <a:t>Error Type 10 at Line 172: subscripted value is not an array</a:t>
            </a:r>
            <a:endParaRPr lang="zh-CN" altLang="zh-CN" sz="1200" dirty="0"/>
          </a:p>
          <a:p>
            <a:r>
              <a:rPr lang="en-US" altLang="zh-CN" sz="1200" dirty="0"/>
              <a:t>Error Type 8 at Line 269: mismatched return</a:t>
            </a:r>
            <a:endParaRPr lang="zh-CN" altLang="zh-CN" sz="1200" dirty="0"/>
          </a:p>
        </p:txBody>
      </p:sp>
    </p:spTree>
    <p:extLst>
      <p:ext uri="{BB962C8B-B14F-4D97-AF65-F5344CB8AC3E}">
        <p14:creationId xmlns:p14="http://schemas.microsoft.com/office/powerpoint/2010/main" val="116854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课程</a:t>
            </a:r>
            <a:r>
              <a:rPr lang="zh-CN" altLang="en-US" b="1" dirty="0"/>
              <a:t>项目</a:t>
            </a:r>
          </a:p>
        </p:txBody>
      </p:sp>
      <p:sp>
        <p:nvSpPr>
          <p:cNvPr id="3" name="内容占位符 2"/>
          <p:cNvSpPr>
            <a:spLocks noGrp="1"/>
          </p:cNvSpPr>
          <p:nvPr>
            <p:ph idx="1"/>
          </p:nvPr>
        </p:nvSpPr>
        <p:spPr/>
        <p:txBody>
          <a:bodyPr/>
          <a:lstStyle/>
          <a:p>
            <a:r>
              <a:rPr lang="zh-CN" altLang="en-US" b="1" dirty="0"/>
              <a:t>课程项目</a:t>
            </a:r>
            <a:endParaRPr lang="en-US" altLang="zh-CN" b="1" dirty="0"/>
          </a:p>
          <a:p>
            <a:pPr marL="0" indent="0">
              <a:buNone/>
            </a:pPr>
            <a:r>
              <a:rPr lang="en-US" altLang="zh-CN" sz="1800" b="1" dirty="0"/>
              <a:t>      </a:t>
            </a:r>
            <a:r>
              <a:rPr lang="zh-CN" altLang="en-US" sz="1800" b="1" dirty="0"/>
              <a:t>主要内容：实验内容是为一个小型的类</a:t>
            </a:r>
            <a:r>
              <a:rPr lang="en-US" altLang="zh-CN" sz="1800" b="1" dirty="0"/>
              <a:t>C</a:t>
            </a:r>
            <a:r>
              <a:rPr lang="zh-CN" altLang="en-US" sz="1800" b="1" dirty="0"/>
              <a:t>语言（</a:t>
            </a:r>
            <a:r>
              <a:rPr lang="en-US" altLang="zh-CN" sz="1800" b="1" dirty="0"/>
              <a:t>C--</a:t>
            </a:r>
            <a:r>
              <a:rPr lang="zh-CN" altLang="en-US" sz="1800" b="1" dirty="0"/>
              <a:t>）实现一个编译器。如果你顺利完成了本实验任务，那么不仅你的编程能力将会得到大幅提高，而且你最终会得到一个比较完整的、能将</a:t>
            </a:r>
            <a:r>
              <a:rPr lang="en-US" altLang="zh-CN" sz="1800" b="1" dirty="0"/>
              <a:t>C--</a:t>
            </a:r>
            <a:r>
              <a:rPr lang="zh-CN" altLang="en-US" sz="1800" b="1" dirty="0"/>
              <a:t>源代码转换成</a:t>
            </a:r>
            <a:r>
              <a:rPr lang="en-US" altLang="zh-CN" sz="1800" b="1" dirty="0"/>
              <a:t>MIPS</a:t>
            </a:r>
            <a:r>
              <a:rPr lang="zh-CN" altLang="en-US" sz="1800" b="1" dirty="0"/>
              <a:t>汇编代码的编译器，所得到的汇编代码可以在</a:t>
            </a:r>
            <a:r>
              <a:rPr lang="en-US" altLang="zh-CN" sz="1800" b="1" dirty="0"/>
              <a:t>SPIM Simulator</a:t>
            </a:r>
            <a:r>
              <a:rPr lang="zh-CN" altLang="en-US" sz="1800" b="1" dirty="0"/>
              <a:t>上运行。</a:t>
            </a:r>
            <a:endParaRPr lang="en-US" altLang="zh-CN" sz="1800" b="1" dirty="0"/>
          </a:p>
          <a:p>
            <a:pPr marL="0" indent="0">
              <a:buNone/>
            </a:pPr>
            <a:r>
              <a:rPr lang="en-US" altLang="zh-CN" sz="1800" b="1" dirty="0"/>
              <a:t>       </a:t>
            </a:r>
            <a:r>
              <a:rPr lang="zh-CN" altLang="en-US" sz="1800" b="1" dirty="0"/>
              <a:t>实习总共分为四个阶段：词法和语法分析、语义分析、中间代码生成以及目标代码生成。每个阶段的输出是下一个阶段的输入，后一个阶段总是在前一个阶段的基础上完成。</a:t>
            </a:r>
            <a:endParaRPr lang="en-US" altLang="zh-CN" sz="1800" b="1" dirty="0"/>
          </a:p>
          <a:p>
            <a:pPr marL="0" indent="0">
              <a:buNone/>
            </a:pPr>
            <a:r>
              <a:rPr lang="zh-CN" altLang="en-US" sz="1800" b="1" dirty="0"/>
              <a:t>负责助教：</a:t>
            </a:r>
            <a:endParaRPr lang="en-US" altLang="zh-CN" sz="1800" b="1" dirty="0"/>
          </a:p>
          <a:p>
            <a:pPr marL="441325" lvl="1" indent="0">
              <a:buNone/>
            </a:pPr>
            <a:r>
              <a:rPr lang="zh-CN" altLang="en-US" sz="1800" b="1" dirty="0"/>
              <a:t>燕言言</a:t>
            </a:r>
            <a:r>
              <a:rPr lang="en-US" altLang="zh-CN" sz="1800" b="1" dirty="0"/>
              <a:t>	QQ</a:t>
            </a:r>
            <a:r>
              <a:rPr lang="zh-CN" altLang="en-US" sz="1800" b="1" dirty="0"/>
              <a:t>：  </a:t>
            </a:r>
            <a:r>
              <a:rPr lang="en-US" altLang="zh-CN" sz="1800" b="1" dirty="0"/>
              <a:t>2214871526</a:t>
            </a:r>
          </a:p>
          <a:p>
            <a:pPr marL="441325" lvl="1" indent="0">
              <a:buNone/>
            </a:pPr>
            <a:r>
              <a:rPr lang="en-US" altLang="zh-CN" sz="1800" b="1" dirty="0"/>
              <a:t>		</a:t>
            </a:r>
            <a:r>
              <a:rPr lang="zh-CN" altLang="en-US" sz="1800" b="1" dirty="0"/>
              <a:t>邮箱：</a:t>
            </a:r>
            <a:r>
              <a:rPr lang="en-US" altLang="zh-CN" sz="1800" b="1" dirty="0"/>
              <a:t> yanyanthunder@foxmail.com</a:t>
            </a:r>
          </a:p>
          <a:p>
            <a:pPr marL="441325" lvl="1" indent="0">
              <a:buNone/>
            </a:pPr>
            <a:r>
              <a:rPr lang="zh-CN" altLang="en-US" sz="1800" b="1" dirty="0"/>
              <a:t>何天行</a:t>
            </a:r>
            <a:r>
              <a:rPr lang="en-US" altLang="zh-CN" sz="1800" b="1" dirty="0"/>
              <a:t>	QQ</a:t>
            </a:r>
            <a:r>
              <a:rPr lang="zh-CN" altLang="en-US" sz="1800" b="1" dirty="0"/>
              <a:t>：  </a:t>
            </a:r>
            <a:r>
              <a:rPr lang="en-US" altLang="zh-CN" sz="1800" b="1" dirty="0"/>
              <a:t>976792132</a:t>
            </a:r>
          </a:p>
          <a:p>
            <a:pPr marL="441325" lvl="1" indent="0">
              <a:buNone/>
            </a:pPr>
            <a:r>
              <a:rPr lang="en-US" altLang="zh-CN" sz="1800" b="1" dirty="0"/>
              <a:t>		</a:t>
            </a:r>
            <a:r>
              <a:rPr lang="zh-CN" altLang="en-US" sz="1800" b="1" dirty="0"/>
              <a:t>邮箱：</a:t>
            </a:r>
            <a:r>
              <a:rPr lang="en-US" altLang="zh-CN" sz="1800" b="1" dirty="0"/>
              <a:t>976792132@qq.com</a:t>
            </a:r>
          </a:p>
          <a:p>
            <a:pPr marL="0" indent="0">
              <a:buNone/>
            </a:pPr>
            <a:endParaRPr lang="en-US" altLang="zh-CN" sz="2000" b="1" dirty="0"/>
          </a:p>
        </p:txBody>
      </p:sp>
    </p:spTree>
    <p:extLst>
      <p:ext uri="{BB962C8B-B14F-4D97-AF65-F5344CB8AC3E}">
        <p14:creationId xmlns:p14="http://schemas.microsoft.com/office/powerpoint/2010/main" val="47634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实验二</a:t>
            </a:r>
            <a:endParaRPr lang="zh-CN" altLang="en-US" b="1" dirty="0"/>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a:t>可以</a:t>
            </a:r>
            <a:r>
              <a:rPr lang="zh-CN" altLang="en-US" sz="1600" b="1" dirty="0" smtClean="0"/>
              <a:t>介绍自己实现的细节，比如类型相容性实现或者符号表实现</a:t>
            </a:r>
            <a:endParaRPr lang="en-US" altLang="zh-CN" sz="1600" b="1" dirty="0" smtClean="0"/>
          </a:p>
          <a:p>
            <a:pPr marL="1189038" lvl="2" indent="-342900">
              <a:buFont typeface="Arial" pitchFamily="34" charset="0"/>
              <a:buChar char="•"/>
            </a:pPr>
            <a:r>
              <a:rPr lang="zh-CN" altLang="en-US" sz="1600" b="1" dirty="0" smtClean="0"/>
              <a:t>特色功能</a:t>
            </a:r>
            <a:endParaRPr lang="en-US" altLang="zh-CN" sz="1600" b="1" dirty="0" smtClean="0"/>
          </a:p>
          <a:p>
            <a:pPr marL="1189038" lvl="2" indent="-342900">
              <a:buFont typeface="Arial" pitchFamily="34" charset="0"/>
              <a:buChar char="•"/>
            </a:pPr>
            <a:r>
              <a:rPr lang="zh-CN" altLang="en-US" sz="1600" b="1" dirty="0"/>
              <a:t>选</a:t>
            </a:r>
            <a:r>
              <a:rPr lang="zh-CN" altLang="en-US" sz="1600" b="1" dirty="0" smtClean="0"/>
              <a:t>做内容</a:t>
            </a:r>
            <a:endParaRPr lang="en-US" altLang="zh-CN" sz="2000" b="1" dirty="0" smtClean="0"/>
          </a:p>
        </p:txBody>
      </p:sp>
      <p:pic>
        <p:nvPicPr>
          <p:cNvPr id="5" name="图片 4" descr="C:\Users\yan\AppData\Local\Temp\1637132726(1).png"/>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429000"/>
            <a:ext cx="4536504" cy="2448272"/>
          </a:xfrm>
          <a:prstGeom prst="rect">
            <a:avLst/>
          </a:prstGeom>
          <a:noFill/>
          <a:ln>
            <a:noFill/>
          </a:ln>
        </p:spPr>
      </p:pic>
      <p:sp>
        <p:nvSpPr>
          <p:cNvPr id="6" name="TextBox 5"/>
          <p:cNvSpPr txBox="1"/>
          <p:nvPr/>
        </p:nvSpPr>
        <p:spPr>
          <a:xfrm>
            <a:off x="5220072" y="1412776"/>
            <a:ext cx="2880320" cy="584775"/>
          </a:xfrm>
          <a:prstGeom prst="rect">
            <a:avLst/>
          </a:prstGeom>
          <a:noFill/>
        </p:spPr>
        <p:txBody>
          <a:bodyPr wrap="square" rtlCol="0">
            <a:spAutoFit/>
          </a:bodyPr>
          <a:lstStyle/>
          <a:p>
            <a:r>
              <a:rPr lang="zh-CN" altLang="en-US" sz="1600" dirty="0">
                <a:solidFill>
                  <a:srgbClr val="FF0000"/>
                </a:solidFill>
              </a:rPr>
              <a:t>再一</a:t>
            </a:r>
            <a:r>
              <a:rPr lang="zh-CN" altLang="en-US" sz="1600" dirty="0" smtClean="0">
                <a:solidFill>
                  <a:srgbClr val="FF0000"/>
                </a:solidFill>
              </a:rPr>
              <a:t>次直接参考了大家的文档</a:t>
            </a:r>
            <a:endParaRPr lang="en-US" altLang="zh-CN" sz="1600" dirty="0" smtClean="0">
              <a:solidFill>
                <a:srgbClr val="FF0000"/>
              </a:solidFill>
            </a:endParaRPr>
          </a:p>
          <a:p>
            <a:r>
              <a:rPr lang="en-US" altLang="zh-CN" sz="1600" dirty="0">
                <a:solidFill>
                  <a:srgbClr val="FF0000"/>
                </a:solidFill>
              </a:rPr>
              <a:t> </a:t>
            </a:r>
            <a:r>
              <a:rPr lang="en-US" altLang="zh-CN" sz="1600" dirty="0" smtClean="0">
                <a:solidFill>
                  <a:srgbClr val="FF0000"/>
                </a:solidFill>
              </a:rPr>
              <a:t>             </a:t>
            </a:r>
            <a:r>
              <a:rPr lang="en-US" altLang="zh-CN" sz="1600" dirty="0" smtClean="0"/>
              <a:t>~</a:t>
            </a:r>
            <a:r>
              <a:rPr lang="zh-CN" altLang="en-US" sz="1600" dirty="0"/>
              <a:t>￣▽￣</a:t>
            </a:r>
            <a:r>
              <a:rPr lang="en-US" altLang="zh-CN" sz="1600" dirty="0"/>
              <a:t>~</a:t>
            </a:r>
            <a:endParaRPr lang="zh-CN" altLang="zh-CN" sz="1600" dirty="0">
              <a:solidFill>
                <a:srgbClr val="FF0000"/>
              </a:solidFill>
            </a:endParaRPr>
          </a:p>
        </p:txBody>
      </p:sp>
    </p:spTree>
    <p:extLst>
      <p:ext uri="{BB962C8B-B14F-4D97-AF65-F5344CB8AC3E}">
        <p14:creationId xmlns:p14="http://schemas.microsoft.com/office/powerpoint/2010/main" val="467888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实验二</a:t>
            </a:r>
            <a:endParaRPr lang="zh-CN" altLang="en-US" b="1" dirty="0"/>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文档内容</a:t>
            </a:r>
          </a:p>
          <a:p>
            <a:pPr marL="1189038" lvl="2" indent="-342900">
              <a:buFont typeface="Arial" pitchFamily="34" charset="0"/>
              <a:buChar char="•"/>
            </a:pPr>
            <a:r>
              <a:rPr lang="zh-CN" altLang="en-US" sz="1600" b="1" dirty="0" smtClean="0"/>
              <a:t>实验内容完成说明。文档可以介绍一下实验内容以及选做内容完成情况，这样我们可以针对性的做相应的测试。</a:t>
            </a:r>
          </a:p>
        </p:txBody>
      </p:sp>
      <p:sp>
        <p:nvSpPr>
          <p:cNvPr id="6" name="TextBox 5"/>
          <p:cNvSpPr txBox="1"/>
          <p:nvPr/>
        </p:nvSpPr>
        <p:spPr>
          <a:xfrm>
            <a:off x="5220072" y="1412776"/>
            <a:ext cx="2880320" cy="584775"/>
          </a:xfrm>
          <a:prstGeom prst="rect">
            <a:avLst/>
          </a:prstGeom>
          <a:noFill/>
        </p:spPr>
        <p:txBody>
          <a:bodyPr wrap="square" rtlCol="0">
            <a:spAutoFit/>
          </a:bodyPr>
          <a:lstStyle/>
          <a:p>
            <a:r>
              <a:rPr lang="zh-CN" altLang="en-US" sz="1600" dirty="0">
                <a:solidFill>
                  <a:srgbClr val="FF0000"/>
                </a:solidFill>
              </a:rPr>
              <a:t>再一</a:t>
            </a:r>
            <a:r>
              <a:rPr lang="zh-CN" altLang="en-US" sz="1600" dirty="0" smtClean="0">
                <a:solidFill>
                  <a:srgbClr val="FF0000"/>
                </a:solidFill>
              </a:rPr>
              <a:t>次直接参考了大家的文档</a:t>
            </a:r>
            <a:endParaRPr lang="en-US" altLang="zh-CN" sz="1600" dirty="0" smtClean="0">
              <a:solidFill>
                <a:srgbClr val="FF0000"/>
              </a:solidFill>
            </a:endParaRPr>
          </a:p>
          <a:p>
            <a:r>
              <a:rPr lang="en-US" altLang="zh-CN" sz="1600" dirty="0">
                <a:solidFill>
                  <a:srgbClr val="FF0000"/>
                </a:solidFill>
              </a:rPr>
              <a:t> </a:t>
            </a:r>
            <a:r>
              <a:rPr lang="en-US" altLang="zh-CN" sz="1600" dirty="0" smtClean="0">
                <a:solidFill>
                  <a:srgbClr val="FF0000"/>
                </a:solidFill>
              </a:rPr>
              <a:t>             </a:t>
            </a:r>
            <a:r>
              <a:rPr lang="en-US" altLang="zh-CN" sz="1600" dirty="0" smtClean="0"/>
              <a:t>~</a:t>
            </a:r>
            <a:r>
              <a:rPr lang="zh-CN" altLang="en-US" sz="1600" dirty="0"/>
              <a:t>￣▽￣</a:t>
            </a:r>
            <a:r>
              <a:rPr lang="en-US" altLang="zh-CN" sz="1600" dirty="0"/>
              <a:t>~</a:t>
            </a:r>
            <a:endParaRPr lang="zh-CN" altLang="zh-CN" sz="1600" dirty="0">
              <a:solidFill>
                <a:srgbClr val="FF0000"/>
              </a:solidFill>
            </a:endParaRPr>
          </a:p>
        </p:txBody>
      </p:sp>
      <p:pic>
        <p:nvPicPr>
          <p:cNvPr id="7" name="图片 6" descr="C:\Users\yan\AppData\Local\Temp\1637140482(1).png"/>
          <p:cNvPicPr/>
          <p:nvPr/>
        </p:nvPicPr>
        <p:blipFill>
          <a:blip r:embed="rId2">
            <a:extLst>
              <a:ext uri="{28A0092B-C50C-407E-A947-70E740481C1C}">
                <a14:useLocalDpi xmlns:a14="http://schemas.microsoft.com/office/drawing/2010/main" val="0"/>
              </a:ext>
            </a:extLst>
          </a:blip>
          <a:srcRect/>
          <a:stretch>
            <a:fillRect/>
          </a:stretch>
        </p:blipFill>
        <p:spPr bwMode="auto">
          <a:xfrm>
            <a:off x="395536" y="3284984"/>
            <a:ext cx="4104456" cy="2304256"/>
          </a:xfrm>
          <a:prstGeom prst="rect">
            <a:avLst/>
          </a:prstGeom>
          <a:noFill/>
          <a:ln>
            <a:noFill/>
          </a:ln>
        </p:spPr>
      </p:pic>
      <p:pic>
        <p:nvPicPr>
          <p:cNvPr id="8" name="图片 7" descr="C:\Users\yan\AppData\Local\Temp\1637140522(1).png"/>
          <p:cNvPicPr/>
          <p:nvPr/>
        </p:nvPicPr>
        <p:blipFill>
          <a:blip r:embed="rId3">
            <a:extLst>
              <a:ext uri="{28A0092B-C50C-407E-A947-70E740481C1C}">
                <a14:useLocalDpi xmlns:a14="http://schemas.microsoft.com/office/drawing/2010/main" val="0"/>
              </a:ext>
            </a:extLst>
          </a:blip>
          <a:srcRect/>
          <a:stretch>
            <a:fillRect/>
          </a:stretch>
        </p:blipFill>
        <p:spPr bwMode="auto">
          <a:xfrm>
            <a:off x="4890643" y="3681028"/>
            <a:ext cx="3929827" cy="1512168"/>
          </a:xfrm>
          <a:prstGeom prst="rect">
            <a:avLst/>
          </a:prstGeom>
          <a:noFill/>
          <a:ln>
            <a:noFill/>
          </a:ln>
        </p:spPr>
      </p:pic>
    </p:spTree>
    <p:extLst>
      <p:ext uri="{BB962C8B-B14F-4D97-AF65-F5344CB8AC3E}">
        <p14:creationId xmlns:p14="http://schemas.microsoft.com/office/powerpoint/2010/main" val="147165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实验二</a:t>
            </a:r>
            <a:endParaRPr lang="zh-CN" altLang="en-US" b="1" dirty="0"/>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smtClean="0"/>
              <a:t>实验总结与感想，文档部分格式大家自由发挥即可。如果有感想或者问题总结也很好，吾日三省吾身，多想想会对自己有所帮助的。</a:t>
            </a:r>
            <a:endParaRPr lang="en-US" altLang="zh-CN" sz="1600" b="1" dirty="0" smtClean="0"/>
          </a:p>
        </p:txBody>
      </p:sp>
      <p:pic>
        <p:nvPicPr>
          <p:cNvPr id="7" name="图片 6" descr="C:\Users\yan\AppData\Local\Temp\1637132746(1).png"/>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429000"/>
            <a:ext cx="6048672" cy="1944216"/>
          </a:xfrm>
          <a:prstGeom prst="rect">
            <a:avLst/>
          </a:prstGeom>
          <a:noFill/>
          <a:ln>
            <a:noFill/>
          </a:ln>
        </p:spPr>
      </p:pic>
    </p:spTree>
    <p:extLst>
      <p:ext uri="{BB962C8B-B14F-4D97-AF65-F5344CB8AC3E}">
        <p14:creationId xmlns:p14="http://schemas.microsoft.com/office/powerpoint/2010/main" val="1903814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实验二</a:t>
            </a:r>
            <a:endParaRPr lang="zh-CN" altLang="en-US" b="1" dirty="0"/>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smtClean="0"/>
              <a:t>实现细节介绍。文档中加入一些细节，也可以帮助我们理解大家的代码以及后续改进提升。</a:t>
            </a:r>
            <a:endParaRPr lang="en-US" altLang="zh-CN" sz="1600" b="1" dirty="0" smtClean="0"/>
          </a:p>
        </p:txBody>
      </p:sp>
      <p:pic>
        <p:nvPicPr>
          <p:cNvPr id="7" name="图片 6" descr="C:\Users\yan\AppData\Local\Temp\1637135494(1).png"/>
          <p:cNvPicPr/>
          <p:nvPr/>
        </p:nvPicPr>
        <p:blipFill>
          <a:blip r:embed="rId2">
            <a:extLst>
              <a:ext uri="{28A0092B-C50C-407E-A947-70E740481C1C}">
                <a14:useLocalDpi xmlns:a14="http://schemas.microsoft.com/office/drawing/2010/main" val="0"/>
              </a:ext>
            </a:extLst>
          </a:blip>
          <a:srcRect/>
          <a:stretch>
            <a:fillRect/>
          </a:stretch>
        </p:blipFill>
        <p:spPr bwMode="auto">
          <a:xfrm>
            <a:off x="467544" y="2892518"/>
            <a:ext cx="4293339" cy="3230424"/>
          </a:xfrm>
          <a:prstGeom prst="rect">
            <a:avLst/>
          </a:prstGeom>
          <a:noFill/>
          <a:ln>
            <a:noFill/>
          </a:ln>
        </p:spPr>
      </p:pic>
      <p:pic>
        <p:nvPicPr>
          <p:cNvPr id="8" name="图片 7" descr="C:\Users\yan\AppData\Local\Temp\1637135380(1).png"/>
          <p:cNvPicPr/>
          <p:nvPr/>
        </p:nvPicPr>
        <p:blipFill>
          <a:blip r:embed="rId3">
            <a:extLst>
              <a:ext uri="{28A0092B-C50C-407E-A947-70E740481C1C}">
                <a14:useLocalDpi xmlns:a14="http://schemas.microsoft.com/office/drawing/2010/main" val="0"/>
              </a:ext>
            </a:extLst>
          </a:blip>
          <a:srcRect/>
          <a:stretch>
            <a:fillRect/>
          </a:stretch>
        </p:blipFill>
        <p:spPr bwMode="auto">
          <a:xfrm>
            <a:off x="5014093" y="3645024"/>
            <a:ext cx="3816424" cy="1944216"/>
          </a:xfrm>
          <a:prstGeom prst="rect">
            <a:avLst/>
          </a:prstGeom>
          <a:noFill/>
          <a:ln>
            <a:noFill/>
          </a:ln>
        </p:spPr>
      </p:pic>
    </p:spTree>
    <p:extLst>
      <p:ext uri="{BB962C8B-B14F-4D97-AF65-F5344CB8AC3E}">
        <p14:creationId xmlns:p14="http://schemas.microsoft.com/office/powerpoint/2010/main" val="190381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实验二</a:t>
            </a:r>
            <a:endParaRPr lang="zh-CN" altLang="en-US" b="1" dirty="0"/>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smtClean="0"/>
              <a:t>上次实验回顾：可以添加一些文字说明，这样我们也可以更好更快的了解大家的进展。</a:t>
            </a:r>
            <a:endParaRPr lang="en-US" altLang="zh-CN" sz="1600" b="1" dirty="0" smtClean="0"/>
          </a:p>
        </p:txBody>
      </p:sp>
      <p:pic>
        <p:nvPicPr>
          <p:cNvPr id="5" name="图片 4" descr="C:\Users\yan\AppData\Local\Temp\1637137594(1).png"/>
          <p:cNvPicPr/>
          <p:nvPr/>
        </p:nvPicPr>
        <p:blipFill>
          <a:blip r:embed="rId2">
            <a:extLst>
              <a:ext uri="{28A0092B-C50C-407E-A947-70E740481C1C}">
                <a14:useLocalDpi xmlns:a14="http://schemas.microsoft.com/office/drawing/2010/main" val="0"/>
              </a:ext>
            </a:extLst>
          </a:blip>
          <a:srcRect/>
          <a:stretch>
            <a:fillRect/>
          </a:stretch>
        </p:blipFill>
        <p:spPr bwMode="auto">
          <a:xfrm>
            <a:off x="1943814" y="3284984"/>
            <a:ext cx="5274310" cy="2048510"/>
          </a:xfrm>
          <a:prstGeom prst="rect">
            <a:avLst/>
          </a:prstGeom>
          <a:noFill/>
          <a:ln>
            <a:noFill/>
          </a:ln>
        </p:spPr>
      </p:pic>
    </p:spTree>
    <p:extLst>
      <p:ext uri="{BB962C8B-B14F-4D97-AF65-F5344CB8AC3E}">
        <p14:creationId xmlns:p14="http://schemas.microsoft.com/office/powerpoint/2010/main" val="3911651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实验二</a:t>
            </a:r>
            <a:endParaRPr lang="zh-CN" altLang="en-US" b="1" dirty="0"/>
          </a:p>
        </p:txBody>
      </p:sp>
      <p:sp>
        <p:nvSpPr>
          <p:cNvPr id="3" name="内容占位符 2"/>
          <p:cNvSpPr>
            <a:spLocks noGrp="1"/>
          </p:cNvSpPr>
          <p:nvPr>
            <p:ph idx="1"/>
          </p:nvPr>
        </p:nvSpPr>
        <p:spPr>
          <a:xfrm>
            <a:off x="468313" y="1484313"/>
            <a:ext cx="8142287" cy="4624306"/>
          </a:xfrm>
        </p:spPr>
        <p:txBody>
          <a:bodyPr/>
          <a:lstStyle/>
          <a:p>
            <a:r>
              <a:rPr lang="zh-CN" altLang="en-US" b="1" dirty="0"/>
              <a:t>文档</a:t>
            </a:r>
            <a:r>
              <a:rPr lang="zh-CN" altLang="en-US" b="1" dirty="0" smtClean="0"/>
              <a:t>相关问题</a:t>
            </a:r>
            <a:endParaRPr lang="en-US" altLang="zh-CN" b="1" dirty="0" smtClean="0"/>
          </a:p>
          <a:p>
            <a:pPr marL="784225" lvl="1" indent="-342900">
              <a:buFont typeface="Wingdings" panose="05000000000000000000" pitchFamily="2" charset="2"/>
              <a:buChar char="Ø"/>
            </a:pPr>
            <a:r>
              <a:rPr lang="zh-CN" altLang="en-US" sz="2000" b="1" dirty="0" smtClean="0"/>
              <a:t>文档</a:t>
            </a:r>
            <a:r>
              <a:rPr lang="zh-CN" altLang="en-US" sz="2000" b="1" dirty="0"/>
              <a:t>内容</a:t>
            </a:r>
            <a:endParaRPr lang="en-US" altLang="zh-CN" sz="2000" b="1" dirty="0" smtClean="0"/>
          </a:p>
          <a:p>
            <a:pPr marL="1189038" lvl="2" indent="-342900">
              <a:buFont typeface="Arial" pitchFamily="34" charset="0"/>
              <a:buChar char="•"/>
            </a:pPr>
            <a:r>
              <a:rPr lang="zh-CN" altLang="en-US" sz="1600" b="1" dirty="0" smtClean="0"/>
              <a:t>代码编译以及测试。文档中可以加一些编译说明或者自带的测试说明信息。</a:t>
            </a:r>
            <a:endParaRPr lang="en-US" altLang="zh-CN" sz="1600" b="1" dirty="0" smtClean="0"/>
          </a:p>
        </p:txBody>
      </p:sp>
      <p:pic>
        <p:nvPicPr>
          <p:cNvPr id="6" name="图片 5" descr="C:\Users\yan\AppData\Local\Temp\1637139325(1).png"/>
          <p:cNvPicPr/>
          <p:nvPr/>
        </p:nvPicPr>
        <p:blipFill>
          <a:blip r:embed="rId2">
            <a:extLst>
              <a:ext uri="{28A0092B-C50C-407E-A947-70E740481C1C}">
                <a14:useLocalDpi xmlns:a14="http://schemas.microsoft.com/office/drawing/2010/main" val="0"/>
              </a:ext>
            </a:extLst>
          </a:blip>
          <a:srcRect/>
          <a:stretch>
            <a:fillRect/>
          </a:stretch>
        </p:blipFill>
        <p:spPr bwMode="auto">
          <a:xfrm>
            <a:off x="611560" y="3429000"/>
            <a:ext cx="2987675" cy="1663065"/>
          </a:xfrm>
          <a:prstGeom prst="rect">
            <a:avLst/>
          </a:prstGeom>
          <a:noFill/>
          <a:ln>
            <a:noFill/>
          </a:ln>
        </p:spPr>
      </p:pic>
      <p:pic>
        <p:nvPicPr>
          <p:cNvPr id="7" name="图片 6" descr="C:\Users\yan\AppData\Local\Temp\1637140425(1).png"/>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370385"/>
            <a:ext cx="2664296" cy="2160240"/>
          </a:xfrm>
          <a:prstGeom prst="rect">
            <a:avLst/>
          </a:prstGeom>
          <a:noFill/>
          <a:ln>
            <a:noFill/>
          </a:ln>
        </p:spPr>
      </p:pic>
    </p:spTree>
    <p:extLst>
      <p:ext uri="{BB962C8B-B14F-4D97-AF65-F5344CB8AC3E}">
        <p14:creationId xmlns:p14="http://schemas.microsoft.com/office/powerpoint/2010/main" val="1029819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实验二</a:t>
            </a:r>
            <a:endParaRPr lang="zh-CN" altLang="en-US" b="1" dirty="0"/>
          </a:p>
        </p:txBody>
      </p:sp>
      <p:sp>
        <p:nvSpPr>
          <p:cNvPr id="3" name="内容占位符 2"/>
          <p:cNvSpPr>
            <a:spLocks noGrp="1"/>
          </p:cNvSpPr>
          <p:nvPr>
            <p:ph idx="1"/>
          </p:nvPr>
        </p:nvSpPr>
        <p:spPr>
          <a:xfrm>
            <a:off x="468313" y="1484313"/>
            <a:ext cx="8142287" cy="4624306"/>
          </a:xfrm>
        </p:spPr>
        <p:txBody>
          <a:bodyPr/>
          <a:lstStyle/>
          <a:p>
            <a:r>
              <a:rPr lang="zh-CN" altLang="en-US" b="1" dirty="0"/>
              <a:t>成绩</a:t>
            </a:r>
            <a:endParaRPr lang="en-US" altLang="zh-CN" b="1" dirty="0" smtClean="0"/>
          </a:p>
          <a:p>
            <a:pPr marL="784225" lvl="1" indent="-342900">
              <a:buFont typeface="Wingdings" panose="05000000000000000000" pitchFamily="2" charset="2"/>
              <a:buChar char="Ø"/>
            </a:pPr>
            <a:r>
              <a:rPr lang="zh-CN" altLang="en-US" sz="2000" b="1" dirty="0" smtClean="0"/>
              <a:t>实验二共收到</a:t>
            </a:r>
            <a:r>
              <a:rPr lang="en-US" altLang="zh-CN" sz="2000" b="1" dirty="0" smtClean="0"/>
              <a:t>45</a:t>
            </a:r>
            <a:r>
              <a:rPr lang="zh-CN" altLang="en-US" sz="2000" b="1" dirty="0" smtClean="0"/>
              <a:t>分大作业，</a:t>
            </a:r>
            <a:r>
              <a:rPr lang="zh-CN" altLang="en-US" sz="2000" b="1" dirty="0" smtClean="0"/>
              <a:t>成绩</a:t>
            </a:r>
            <a:r>
              <a:rPr lang="zh-CN" altLang="en-US" sz="2000" b="1" dirty="0" smtClean="0"/>
              <a:t>以</a:t>
            </a:r>
            <a:r>
              <a:rPr lang="en-US" altLang="zh-CN" sz="2000" b="1" dirty="0" smtClean="0"/>
              <a:t>ABC</a:t>
            </a:r>
            <a:r>
              <a:rPr lang="zh-CN" altLang="en-US" sz="2000" b="1" dirty="0" smtClean="0"/>
              <a:t>形式给出，期末我们会将其换算为百分制，用于加权计算总成绩</a:t>
            </a:r>
            <a:r>
              <a:rPr lang="zh-CN" altLang="en-US" sz="2000" b="1" dirty="0" smtClean="0"/>
              <a:t>。本次我们先统计了</a:t>
            </a:r>
            <a:r>
              <a:rPr lang="en-US" altLang="zh-CN" sz="2000" b="1" dirty="0" smtClean="0"/>
              <a:t>42</a:t>
            </a:r>
            <a:r>
              <a:rPr lang="zh-CN" altLang="en-US" sz="2000" b="1" dirty="0" smtClean="0"/>
              <a:t>位同学的成绩，其他几位同学需要再耐心等待一两天。</a:t>
            </a:r>
            <a:endParaRPr lang="en-US" altLang="zh-CN" sz="2000" b="1" dirty="0" smtClean="0"/>
          </a:p>
          <a:p>
            <a:pPr marL="784225" lvl="1" indent="-342900">
              <a:buFont typeface="Wingdings" panose="05000000000000000000" pitchFamily="2" charset="2"/>
              <a:buChar char="Ø"/>
            </a:pPr>
            <a:r>
              <a:rPr lang="zh-CN" altLang="en-US" sz="2000" b="1" dirty="0" smtClean="0"/>
              <a:t>成绩包括代码和文档两部分。</a:t>
            </a:r>
            <a:r>
              <a:rPr lang="en-US" altLang="zh-CN" sz="2000" b="1" dirty="0" smtClean="0"/>
              <a:t>A+</a:t>
            </a:r>
            <a:r>
              <a:rPr lang="zh-CN" altLang="en-US" sz="2000" b="1" dirty="0" smtClean="0"/>
              <a:t>表示代码测试用例通过较多，且文档内容详实，其它依次类推。</a:t>
            </a:r>
            <a:endParaRPr lang="en-US" altLang="zh-CN" sz="2000" b="1" dirty="0" smtClean="0"/>
          </a:p>
        </p:txBody>
      </p:sp>
      <p:graphicFrame>
        <p:nvGraphicFramePr>
          <p:cNvPr id="4" name="图表 3"/>
          <p:cNvGraphicFramePr/>
          <p:nvPr>
            <p:extLst>
              <p:ext uri="{D42A27DB-BD31-4B8C-83A1-F6EECF244321}">
                <p14:modId xmlns:p14="http://schemas.microsoft.com/office/powerpoint/2010/main" val="1020748972"/>
              </p:ext>
            </p:extLst>
          </p:nvPr>
        </p:nvGraphicFramePr>
        <p:xfrm>
          <a:off x="2627784" y="3717032"/>
          <a:ext cx="4248472" cy="2304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6155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实验一</a:t>
            </a:r>
            <a:endParaRPr lang="zh-CN" altLang="en-US" b="1" dirty="0"/>
          </a:p>
        </p:txBody>
      </p:sp>
      <p:sp>
        <p:nvSpPr>
          <p:cNvPr id="3" name="内容占位符 2"/>
          <p:cNvSpPr>
            <a:spLocks noGrp="1"/>
          </p:cNvSpPr>
          <p:nvPr>
            <p:ph idx="1"/>
          </p:nvPr>
        </p:nvSpPr>
        <p:spPr>
          <a:xfrm>
            <a:off x="468313" y="1484313"/>
            <a:ext cx="8142287" cy="4624306"/>
          </a:xfrm>
        </p:spPr>
        <p:txBody>
          <a:bodyPr/>
          <a:lstStyle/>
          <a:p>
            <a:r>
              <a:rPr lang="zh-CN" altLang="en-US" b="1" dirty="0"/>
              <a:t>成绩</a:t>
            </a:r>
            <a:endParaRPr lang="en-US" altLang="zh-CN" b="1" dirty="0" smtClean="0"/>
          </a:p>
          <a:p>
            <a:pPr marL="784225" lvl="1" indent="-342900">
              <a:buFont typeface="Wingdings" panose="05000000000000000000" pitchFamily="2" charset="2"/>
              <a:buChar char="Ø"/>
            </a:pPr>
            <a:r>
              <a:rPr lang="zh-CN" altLang="en-US" sz="2000" b="1" dirty="0" smtClean="0"/>
              <a:t>实验</a:t>
            </a:r>
            <a:r>
              <a:rPr lang="zh-CN" altLang="en-US" sz="2000" b="1" dirty="0"/>
              <a:t>二</a:t>
            </a:r>
            <a:r>
              <a:rPr lang="zh-CN" altLang="en-US" sz="2000" b="1" dirty="0" smtClean="0"/>
              <a:t>共有</a:t>
            </a:r>
            <a:r>
              <a:rPr lang="en-US" altLang="zh-CN" sz="2000" b="1" dirty="0" smtClean="0"/>
              <a:t>45</a:t>
            </a:r>
            <a:r>
              <a:rPr lang="zh-CN" altLang="en-US" sz="2000" b="1" dirty="0" smtClean="0"/>
              <a:t>位</a:t>
            </a:r>
            <a:r>
              <a:rPr lang="zh-CN" altLang="en-US" sz="2000" b="1" dirty="0" smtClean="0"/>
              <a:t>同学提交了大</a:t>
            </a:r>
            <a:r>
              <a:rPr lang="zh-CN" altLang="en-US" sz="2000" b="1" dirty="0" smtClean="0"/>
              <a:t>作业，目前</a:t>
            </a:r>
            <a:r>
              <a:rPr lang="zh-CN" altLang="en-US" sz="2000" b="1" dirty="0" smtClean="0"/>
              <a:t>还有</a:t>
            </a:r>
            <a:r>
              <a:rPr lang="en-US" altLang="zh-CN" sz="2000" b="1" dirty="0" smtClean="0"/>
              <a:t>3</a:t>
            </a:r>
            <a:r>
              <a:rPr lang="zh-CN" altLang="en-US" sz="2000" b="1" dirty="0" smtClean="0"/>
              <a:t>位同学作业没有批改完成</a:t>
            </a:r>
            <a:r>
              <a:rPr lang="zh-CN" altLang="en-US" sz="2000" b="1" dirty="0" smtClean="0"/>
              <a:t>。</a:t>
            </a:r>
            <a:r>
              <a:rPr lang="zh-CN" altLang="en-US" sz="2000" b="1" dirty="0" smtClean="0"/>
              <a:t>成绩以</a:t>
            </a:r>
            <a:r>
              <a:rPr lang="en-US" altLang="zh-CN" sz="2000" b="1" dirty="0" smtClean="0"/>
              <a:t>ABC</a:t>
            </a:r>
            <a:r>
              <a:rPr lang="zh-CN" altLang="en-US" sz="2000" b="1" dirty="0" smtClean="0"/>
              <a:t>形式给出，期末我们会将其换算为百分制，用于加权计算总成绩。</a:t>
            </a:r>
            <a:endParaRPr lang="en-US" altLang="zh-CN" sz="2000" b="1" dirty="0" smtClean="0"/>
          </a:p>
        </p:txBody>
      </p:sp>
      <p:graphicFrame>
        <p:nvGraphicFramePr>
          <p:cNvPr id="5" name="图表 4"/>
          <p:cNvGraphicFramePr/>
          <p:nvPr>
            <p:extLst>
              <p:ext uri="{D42A27DB-BD31-4B8C-83A1-F6EECF244321}">
                <p14:modId xmlns:p14="http://schemas.microsoft.com/office/powerpoint/2010/main" val="1594778830"/>
              </p:ext>
            </p:extLst>
          </p:nvPr>
        </p:nvGraphicFramePr>
        <p:xfrm>
          <a:off x="539552" y="2780928"/>
          <a:ext cx="8280920" cy="34563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680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zh-CN" altLang="en-US" b="1" dirty="0"/>
              <a:t>目标</a:t>
            </a:r>
            <a:endParaRPr lang="en-US" altLang="zh-CN" b="1" dirty="0" smtClean="0"/>
          </a:p>
          <a:p>
            <a:pPr marL="0" lvl="1" indent="0">
              <a:buClr>
                <a:schemeClr val="accent1"/>
              </a:buClr>
              <a:buSzPct val="70000"/>
              <a:buNone/>
            </a:pPr>
            <a:r>
              <a:rPr lang="zh-CN" altLang="en-US" sz="1800" b="1" dirty="0" smtClean="0">
                <a:cs typeface="+mn-cs"/>
              </a:rPr>
              <a:t>       实验三内容是</a:t>
            </a:r>
            <a:r>
              <a:rPr lang="zh-CN" altLang="en-US" sz="1800" b="1" dirty="0">
                <a:cs typeface="+mn-cs"/>
              </a:rPr>
              <a:t>在词法分析、语法分析和语义分析程序的基础上，将</a:t>
            </a:r>
            <a:r>
              <a:rPr lang="en-US" altLang="zh-CN" sz="1800" b="1" dirty="0">
                <a:cs typeface="+mn-cs"/>
              </a:rPr>
              <a:t>C−−</a:t>
            </a:r>
            <a:r>
              <a:rPr lang="zh-CN" altLang="en-US" sz="1800" b="1" dirty="0" smtClean="0">
                <a:cs typeface="+mn-cs"/>
              </a:rPr>
              <a:t>源代码</a:t>
            </a:r>
            <a:r>
              <a:rPr lang="zh-CN" altLang="en-US" sz="1800" b="1" dirty="0">
                <a:cs typeface="+mn-cs"/>
              </a:rPr>
              <a:t>翻译为中间代码。理论上中间代码在编译器的内部表示可以选用树形结构（抽象语法树）</a:t>
            </a:r>
            <a:r>
              <a:rPr lang="zh-CN" altLang="en-US" sz="1800" b="1" dirty="0" smtClean="0">
                <a:cs typeface="+mn-cs"/>
              </a:rPr>
              <a:t>或者</a:t>
            </a:r>
            <a:r>
              <a:rPr lang="zh-CN" altLang="en-US" sz="1800" b="1" dirty="0">
                <a:cs typeface="+mn-cs"/>
              </a:rPr>
              <a:t>线形结构（三地址代码）等形式，为了方便检查你的程序，我们要求将中间代码输出成</a:t>
            </a:r>
            <a:r>
              <a:rPr lang="zh-CN" altLang="en-US" sz="1800" b="1" dirty="0" smtClean="0">
                <a:cs typeface="+mn-cs"/>
              </a:rPr>
              <a:t>线性结构</a:t>
            </a:r>
            <a:r>
              <a:rPr lang="zh-CN" altLang="en-US" sz="1800" b="1" dirty="0">
                <a:cs typeface="+mn-cs"/>
              </a:rPr>
              <a:t>，从而可以使用我们提供的虚拟机小程序（附录</a:t>
            </a:r>
            <a:r>
              <a:rPr lang="en-US" altLang="zh-CN" sz="1800" b="1" dirty="0">
                <a:cs typeface="+mn-cs"/>
              </a:rPr>
              <a:t>B</a:t>
            </a:r>
            <a:r>
              <a:rPr lang="zh-CN" altLang="en-US" sz="1800" b="1" dirty="0">
                <a:cs typeface="+mn-cs"/>
              </a:rPr>
              <a:t>）来测试中间代码的运行结果。</a:t>
            </a:r>
            <a:endParaRPr lang="en-US" altLang="zh-CN" sz="1800" b="1" dirty="0">
              <a:cs typeface="+mn-cs"/>
            </a:endParaRPr>
          </a:p>
        </p:txBody>
      </p:sp>
    </p:spTree>
    <p:extLst>
      <p:ext uri="{BB962C8B-B14F-4D97-AF65-F5344CB8AC3E}">
        <p14:creationId xmlns:p14="http://schemas.microsoft.com/office/powerpoint/2010/main" val="3798027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en-US" altLang="zh-CN" b="1" dirty="0" smtClean="0"/>
              <a:t>C</a:t>
            </a:r>
            <a:r>
              <a:rPr lang="zh-CN" altLang="en-US" b="1" dirty="0" smtClean="0"/>
              <a:t>语言汇编代码</a:t>
            </a:r>
            <a:endParaRPr lang="en-US" altLang="zh-CN" b="1" dirty="0" smtClean="0"/>
          </a:p>
          <a:p>
            <a:pPr marL="0" lvl="1" indent="0">
              <a:buClr>
                <a:schemeClr val="accent1"/>
              </a:buClr>
              <a:buSzPct val="70000"/>
              <a:buNone/>
            </a:pPr>
            <a:r>
              <a:rPr lang="zh-CN" altLang="en-US" sz="1800" b="1" dirty="0" smtClean="0">
                <a:cs typeface="+mn-cs"/>
              </a:rPr>
              <a:t>       </a:t>
            </a:r>
            <a:endParaRPr lang="en-US" altLang="zh-CN" sz="1800" b="1" dirty="0">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060848"/>
            <a:ext cx="2993854"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240977"/>
            <a:ext cx="2113652" cy="352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bwMode="auto">
          <a:xfrm>
            <a:off x="3301276" y="3501008"/>
            <a:ext cx="1702772" cy="432048"/>
          </a:xfrm>
          <a:prstGeom prst="rightArrow">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TextBox 4"/>
          <p:cNvSpPr txBox="1"/>
          <p:nvPr/>
        </p:nvSpPr>
        <p:spPr>
          <a:xfrm>
            <a:off x="3517300" y="4203808"/>
            <a:ext cx="1270724" cy="307777"/>
          </a:xfrm>
          <a:prstGeom prst="rect">
            <a:avLst/>
          </a:prstGeom>
          <a:noFill/>
        </p:spPr>
        <p:txBody>
          <a:bodyPr wrap="square" rtlCol="0">
            <a:spAutoFit/>
          </a:bodyPr>
          <a:lstStyle/>
          <a:p>
            <a:r>
              <a:rPr lang="en-US" altLang="zh-CN" sz="1400" dirty="0" smtClean="0"/>
              <a:t>GCC compile</a:t>
            </a:r>
            <a:endParaRPr lang="zh-CN" altLang="en-US" sz="1400" dirty="0"/>
          </a:p>
        </p:txBody>
      </p:sp>
      <p:sp>
        <p:nvSpPr>
          <p:cNvPr id="8" name="TextBox 7"/>
          <p:cNvSpPr txBox="1"/>
          <p:nvPr/>
        </p:nvSpPr>
        <p:spPr>
          <a:xfrm>
            <a:off x="624898" y="5815317"/>
            <a:ext cx="4163126" cy="307777"/>
          </a:xfrm>
          <a:prstGeom prst="rect">
            <a:avLst/>
          </a:prstGeom>
          <a:noFill/>
        </p:spPr>
        <p:txBody>
          <a:bodyPr wrap="square" rtlCol="0">
            <a:spAutoFit/>
          </a:bodyPr>
          <a:lstStyle/>
          <a:p>
            <a:r>
              <a:rPr lang="en-US" altLang="zh-CN" sz="1400" dirty="0" err="1">
                <a:solidFill>
                  <a:srgbClr val="FF0000"/>
                </a:solidFill>
              </a:rPr>
              <a:t>gcc</a:t>
            </a:r>
            <a:r>
              <a:rPr lang="en-US" altLang="zh-CN" sz="1400" dirty="0">
                <a:solidFill>
                  <a:srgbClr val="FF0000"/>
                </a:solidFill>
              </a:rPr>
              <a:t> version 7.5.0 (Ubuntu 7.5.0-3ubuntu1~18.04) </a:t>
            </a:r>
            <a:endParaRPr lang="zh-CN" altLang="en-US" sz="1400" dirty="0">
              <a:solidFill>
                <a:srgbClr val="FF0000"/>
              </a:solidFill>
            </a:endParaRPr>
          </a:p>
        </p:txBody>
      </p:sp>
    </p:spTree>
    <p:extLst>
      <p:ext uri="{BB962C8B-B14F-4D97-AF65-F5344CB8AC3E}">
        <p14:creationId xmlns:p14="http://schemas.microsoft.com/office/powerpoint/2010/main" val="343515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项目进度安排</a:t>
            </a:r>
            <a:endParaRPr lang="zh-CN" altLang="en-US" b="1" dirty="0"/>
          </a:p>
        </p:txBody>
      </p:sp>
      <p:sp>
        <p:nvSpPr>
          <p:cNvPr id="3" name="内容占位符 2"/>
          <p:cNvSpPr>
            <a:spLocks noGrp="1"/>
          </p:cNvSpPr>
          <p:nvPr>
            <p:ph idx="1"/>
          </p:nvPr>
        </p:nvSpPr>
        <p:spPr/>
        <p:txBody>
          <a:bodyPr/>
          <a:lstStyle/>
          <a:p>
            <a:r>
              <a:rPr lang="zh-CN" altLang="en-US" b="1" dirty="0" smtClean="0"/>
              <a:t>实验进度</a:t>
            </a:r>
            <a:endParaRPr lang="en-US" altLang="zh-CN" b="1" dirty="0"/>
          </a:p>
          <a:p>
            <a:pPr marL="0" indent="0">
              <a:buNone/>
            </a:pPr>
            <a:r>
              <a:rPr lang="en-US" altLang="zh-CN" sz="1800" b="1" dirty="0"/>
              <a:t>      </a:t>
            </a:r>
          </a:p>
        </p:txBody>
      </p:sp>
      <p:graphicFrame>
        <p:nvGraphicFramePr>
          <p:cNvPr id="4" name="表格 3"/>
          <p:cNvGraphicFramePr>
            <a:graphicFrameLocks noGrp="1"/>
          </p:cNvGraphicFramePr>
          <p:nvPr>
            <p:extLst>
              <p:ext uri="{D42A27DB-BD31-4B8C-83A1-F6EECF244321}">
                <p14:modId xmlns:p14="http://schemas.microsoft.com/office/powerpoint/2010/main" val="992379690"/>
              </p:ext>
            </p:extLst>
          </p:nvPr>
        </p:nvGraphicFramePr>
        <p:xfrm>
          <a:off x="1098376" y="2276872"/>
          <a:ext cx="6858000" cy="3064381"/>
        </p:xfrm>
        <a:graphic>
          <a:graphicData uri="http://schemas.openxmlformats.org/drawingml/2006/table">
            <a:tbl>
              <a:tblPr>
                <a:tableStyleId>{616DA210-FB5B-4158-B5E0-FEB733F419BA}</a:tableStyleId>
              </a:tblPr>
              <a:tblGrid>
                <a:gridCol w="970695"/>
                <a:gridCol w="970695"/>
                <a:gridCol w="1160099"/>
                <a:gridCol w="655022"/>
                <a:gridCol w="781291"/>
                <a:gridCol w="1160099"/>
                <a:gridCol w="1160099"/>
              </a:tblGrid>
              <a:tr h="321181">
                <a:tc>
                  <a:txBody>
                    <a:bodyPr/>
                    <a:lstStyle/>
                    <a:p>
                      <a:pPr algn="ctr" fontAlgn="b">
                        <a:lnSpc>
                          <a:spcPct val="100000"/>
                        </a:lnSpc>
                      </a:pPr>
                      <a:r>
                        <a:rPr lang="zh-CN" altLang="en-US" sz="1100" u="none" strike="noStrike" dirty="0">
                          <a:effectLst/>
                        </a:rPr>
                        <a:t>实验序号</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实验名称</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时间</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教学周次</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实验周期</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u="none" strike="noStrike" dirty="0">
                          <a:effectLst/>
                        </a:rPr>
                        <a:t>报告截止时间</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b">
                        <a:lnSpc>
                          <a:spcPct val="100000"/>
                        </a:lnSpc>
                      </a:pPr>
                      <a:r>
                        <a:rPr lang="zh-CN" altLang="en-US" sz="1100" b="0" i="0" u="none" strike="noStrike" dirty="0" smtClean="0">
                          <a:solidFill>
                            <a:srgbClr val="000000"/>
                          </a:solidFill>
                          <a:effectLst/>
                          <a:latin typeface="宋体"/>
                        </a:rPr>
                        <a:t>状态</a:t>
                      </a:r>
                      <a:endParaRPr lang="zh-CN" altLang="en-US" sz="1100" b="0" i="0" u="none" strike="noStrike" dirty="0">
                        <a:solidFill>
                          <a:srgbClr val="000000"/>
                        </a:solidFill>
                        <a:effectLst/>
                        <a:latin typeface="宋体"/>
                      </a:endParaRPr>
                    </a:p>
                  </a:txBody>
                  <a:tcPr marL="9525" marR="9525" marT="9525" marB="0" anchor="ctr"/>
                </a:tc>
              </a:tr>
              <a:tr h="685800">
                <a:tc>
                  <a:txBody>
                    <a:bodyPr/>
                    <a:lstStyle/>
                    <a:p>
                      <a:pPr algn="ctr" fontAlgn="ctr"/>
                      <a:r>
                        <a:rPr lang="zh-CN" altLang="en-US" sz="1100" u="none" strike="noStrike" dirty="0">
                          <a:effectLst/>
                        </a:rPr>
                        <a:t>第一次实验</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词法分析与语法分析</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9</a:t>
                      </a:r>
                      <a:r>
                        <a:rPr lang="zh-CN" altLang="en-US" sz="1100" u="none" strike="noStrike" dirty="0">
                          <a:effectLst/>
                        </a:rPr>
                        <a:t>月</a:t>
                      </a:r>
                      <a:r>
                        <a:rPr lang="en-US" altLang="zh-CN" sz="1100" u="none" strike="noStrike" dirty="0">
                          <a:effectLst/>
                        </a:rPr>
                        <a:t>9</a:t>
                      </a:r>
                      <a:r>
                        <a:rPr lang="zh-CN" altLang="en-US" sz="1100" u="none" strike="noStrike" dirty="0">
                          <a:effectLst/>
                        </a:rPr>
                        <a:t>日</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第二周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四周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10</a:t>
                      </a:r>
                      <a:r>
                        <a:rPr lang="zh-CN" altLang="en-US" sz="1100" u="none" strike="noStrike" dirty="0">
                          <a:effectLst/>
                        </a:rPr>
                        <a:t>月</a:t>
                      </a:r>
                      <a:r>
                        <a:rPr lang="en-US" altLang="zh-CN" sz="1100" u="none" strike="noStrike" dirty="0">
                          <a:effectLst/>
                        </a:rPr>
                        <a:t>8</a:t>
                      </a:r>
                      <a:r>
                        <a:rPr lang="zh-CN" altLang="en-US" sz="1100" u="none" strike="noStrike" dirty="0">
                          <a:effectLst/>
                        </a:rPr>
                        <a:t>日</a:t>
                      </a:r>
                      <a:endParaRPr lang="zh-CN" altLang="en-US" sz="1100" b="0" i="0" u="none" strike="noStrike" dirty="0">
                        <a:solidFill>
                          <a:srgbClr val="FF0000"/>
                        </a:solidFill>
                        <a:effectLst/>
                        <a:latin typeface="宋体"/>
                      </a:endParaRPr>
                    </a:p>
                  </a:txBody>
                  <a:tcPr marL="9525" marR="9525" marT="9525" marB="0" anchor="ctr"/>
                </a:tc>
                <a:tc>
                  <a:txBody>
                    <a:bodyPr/>
                    <a:lstStyle/>
                    <a:p>
                      <a:pPr algn="ctr" fontAlgn="ctr"/>
                      <a:r>
                        <a:rPr lang="zh-CN" altLang="en-US" sz="1100" b="0" i="0" u="none" strike="noStrike" dirty="0" smtClean="0">
                          <a:solidFill>
                            <a:srgbClr val="FF0000"/>
                          </a:solidFill>
                          <a:effectLst/>
                          <a:latin typeface="宋体"/>
                        </a:rPr>
                        <a:t>已完成</a:t>
                      </a:r>
                      <a:endParaRPr lang="zh-CN" altLang="en-US" sz="1100" b="0" i="0" u="none" strike="noStrike" dirty="0">
                        <a:solidFill>
                          <a:srgbClr val="FF0000"/>
                        </a:solidFill>
                        <a:effectLst/>
                        <a:latin typeface="宋体"/>
                      </a:endParaRPr>
                    </a:p>
                  </a:txBody>
                  <a:tcPr marL="9525" marR="9525" marT="9525" marB="0" anchor="ctr"/>
                </a:tc>
              </a:tr>
              <a:tr h="685800">
                <a:tc>
                  <a:txBody>
                    <a:bodyPr/>
                    <a:lstStyle/>
                    <a:p>
                      <a:pPr algn="ctr" fontAlgn="ctr"/>
                      <a:r>
                        <a:rPr lang="zh-CN" altLang="en-US" sz="1100" u="none" strike="noStrike">
                          <a:effectLst/>
                        </a:rPr>
                        <a:t>第二次实验</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语义分析</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2021</a:t>
                      </a:r>
                      <a:r>
                        <a:rPr lang="zh-CN" altLang="en-US" sz="1100" u="none" strike="noStrike">
                          <a:effectLst/>
                        </a:rPr>
                        <a:t>年</a:t>
                      </a:r>
                      <a:r>
                        <a:rPr lang="en-US" altLang="zh-CN" sz="1100" u="none" strike="noStrike">
                          <a:effectLst/>
                        </a:rPr>
                        <a:t>10</a:t>
                      </a:r>
                      <a:r>
                        <a:rPr lang="zh-CN" altLang="en-US" sz="1100" u="none" strike="noStrike">
                          <a:effectLst/>
                        </a:rPr>
                        <a:t>月</a:t>
                      </a:r>
                      <a:r>
                        <a:rPr lang="en-US" altLang="zh-CN" sz="1100" u="none" strike="noStrike">
                          <a:effectLst/>
                        </a:rPr>
                        <a:t>9</a:t>
                      </a:r>
                      <a:r>
                        <a:rPr lang="zh-CN" altLang="en-US" sz="1100" u="none" strike="noStrike">
                          <a:effectLst/>
                        </a:rPr>
                        <a:t>日</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第六周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四周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11</a:t>
                      </a:r>
                      <a:r>
                        <a:rPr lang="zh-CN" altLang="en-US" sz="1100" u="none" strike="noStrike" dirty="0">
                          <a:effectLst/>
                        </a:rPr>
                        <a:t>月</a:t>
                      </a:r>
                      <a:r>
                        <a:rPr lang="en-US" altLang="zh-CN" sz="1100" u="none" strike="noStrike" dirty="0">
                          <a:effectLst/>
                        </a:rPr>
                        <a:t>5</a:t>
                      </a:r>
                      <a:r>
                        <a:rPr lang="zh-CN" altLang="en-US" sz="1100" u="none" strike="noStrike" dirty="0">
                          <a:effectLst/>
                        </a:rPr>
                        <a:t>日</a:t>
                      </a:r>
                      <a:endParaRPr lang="zh-CN" altLang="en-US" sz="1100" b="0" i="0" u="none" strike="noStrike" dirty="0">
                        <a:solidFill>
                          <a:srgbClr val="FF0000"/>
                        </a:solidFill>
                        <a:effectLst/>
                        <a:latin typeface="宋体"/>
                      </a:endParaRPr>
                    </a:p>
                  </a:txBody>
                  <a:tcPr marL="9525" marR="9525" marT="9525" marB="0" anchor="ctr"/>
                </a:tc>
                <a:tc>
                  <a:txBody>
                    <a:bodyPr/>
                    <a:lstStyle/>
                    <a:p>
                      <a:pPr algn="ctr" fontAlgn="ctr"/>
                      <a:r>
                        <a:rPr lang="zh-CN" altLang="en-US" sz="1100" b="0" i="0" u="none" strike="noStrike" dirty="0" smtClean="0">
                          <a:solidFill>
                            <a:srgbClr val="FF0000"/>
                          </a:solidFill>
                          <a:effectLst/>
                          <a:latin typeface="宋体"/>
                        </a:rPr>
                        <a:t>已完成</a:t>
                      </a:r>
                      <a:endParaRPr lang="zh-CN" altLang="en-US" sz="1100" b="0" i="0" u="none" strike="noStrike" dirty="0">
                        <a:solidFill>
                          <a:srgbClr val="FF0000"/>
                        </a:solidFill>
                        <a:effectLst/>
                        <a:latin typeface="宋体"/>
                      </a:endParaRPr>
                    </a:p>
                  </a:txBody>
                  <a:tcPr marL="9525" marR="9525" marT="9525" marB="0" anchor="ctr"/>
                </a:tc>
              </a:tr>
              <a:tr h="685800">
                <a:tc>
                  <a:txBody>
                    <a:bodyPr/>
                    <a:lstStyle/>
                    <a:p>
                      <a:pPr algn="ctr" fontAlgn="ctr"/>
                      <a:r>
                        <a:rPr lang="zh-CN" altLang="en-US" sz="1100" u="none" strike="noStrike">
                          <a:effectLst/>
                        </a:rPr>
                        <a:t>第三次实验</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中间代码生成</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11</a:t>
                      </a:r>
                      <a:r>
                        <a:rPr lang="zh-CN" altLang="en-US" sz="1100" u="none" strike="noStrike" dirty="0">
                          <a:effectLst/>
                        </a:rPr>
                        <a:t>月</a:t>
                      </a:r>
                      <a:r>
                        <a:rPr lang="en-US" altLang="zh-CN" sz="1100" u="none" strike="noStrike" dirty="0">
                          <a:effectLst/>
                        </a:rPr>
                        <a:t>4</a:t>
                      </a:r>
                      <a:r>
                        <a:rPr lang="zh-CN" altLang="en-US" sz="1100" u="none" strike="noStrike" dirty="0">
                          <a:effectLst/>
                        </a:rPr>
                        <a:t>日</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第十周</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四周</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12</a:t>
                      </a:r>
                      <a:r>
                        <a:rPr lang="zh-CN" altLang="en-US" sz="1100" u="none" strike="noStrike" dirty="0">
                          <a:effectLst/>
                        </a:rPr>
                        <a:t>月</a:t>
                      </a:r>
                      <a:r>
                        <a:rPr lang="en-US" altLang="zh-CN" sz="1100" u="none" strike="noStrike" dirty="0">
                          <a:effectLst/>
                        </a:rPr>
                        <a:t>3</a:t>
                      </a:r>
                      <a:r>
                        <a:rPr lang="zh-CN" altLang="en-US" sz="1100" u="none" strike="noStrike" dirty="0">
                          <a:effectLst/>
                        </a:rPr>
                        <a:t>日</a:t>
                      </a:r>
                      <a:endParaRPr lang="zh-CN" altLang="en-US" sz="1100" b="0" i="0" u="none" strike="noStrike" dirty="0">
                        <a:solidFill>
                          <a:srgbClr val="FF0000"/>
                        </a:solidFill>
                        <a:effectLst/>
                        <a:latin typeface="宋体"/>
                      </a:endParaRPr>
                    </a:p>
                  </a:txBody>
                  <a:tcPr marL="9525" marR="9525" marT="9525" marB="0" anchor="ctr"/>
                </a:tc>
                <a:tc>
                  <a:txBody>
                    <a:bodyPr/>
                    <a:lstStyle/>
                    <a:p>
                      <a:pPr algn="ctr" fontAlgn="ctr"/>
                      <a:r>
                        <a:rPr lang="zh-CN" altLang="en-US" sz="1100" b="0" i="0" u="none" strike="noStrike" dirty="0" smtClean="0">
                          <a:solidFill>
                            <a:srgbClr val="FF0000"/>
                          </a:solidFill>
                          <a:effectLst/>
                          <a:latin typeface="宋体"/>
                        </a:rPr>
                        <a:t>进行中</a:t>
                      </a:r>
                      <a:endParaRPr lang="zh-CN" altLang="en-US" sz="1100" b="0" i="0" u="none" strike="noStrike" dirty="0">
                        <a:solidFill>
                          <a:srgbClr val="FF0000"/>
                        </a:solidFill>
                        <a:effectLst/>
                        <a:latin typeface="宋体"/>
                      </a:endParaRPr>
                    </a:p>
                  </a:txBody>
                  <a:tcPr marL="9525" marR="9525" marT="9525" marB="0" anchor="ctr"/>
                </a:tc>
              </a:tr>
              <a:tr h="685800">
                <a:tc>
                  <a:txBody>
                    <a:bodyPr/>
                    <a:lstStyle/>
                    <a:p>
                      <a:pPr algn="ctr" fontAlgn="ctr"/>
                      <a:r>
                        <a:rPr lang="zh-CN" altLang="en-US" sz="1100" u="none" strike="noStrike">
                          <a:effectLst/>
                        </a:rPr>
                        <a:t>第四次实验</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目标代码生成</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2021</a:t>
                      </a:r>
                      <a:r>
                        <a:rPr lang="zh-CN" altLang="en-US" sz="1100" u="none" strike="noStrike">
                          <a:effectLst/>
                        </a:rPr>
                        <a:t>年</a:t>
                      </a:r>
                      <a:r>
                        <a:rPr lang="en-US" altLang="zh-CN" sz="1100" u="none" strike="noStrike">
                          <a:effectLst/>
                        </a:rPr>
                        <a:t>12</a:t>
                      </a:r>
                      <a:r>
                        <a:rPr lang="zh-CN" altLang="en-US" sz="1100" u="none" strike="noStrike">
                          <a:effectLst/>
                        </a:rPr>
                        <a:t>月</a:t>
                      </a:r>
                      <a:r>
                        <a:rPr lang="en-US" altLang="zh-CN" sz="1100" u="none" strike="noStrike">
                          <a:effectLst/>
                        </a:rPr>
                        <a:t>2</a:t>
                      </a:r>
                      <a:r>
                        <a:rPr lang="zh-CN" altLang="en-US" sz="1100" u="none" strike="noStrike">
                          <a:effectLst/>
                        </a:rPr>
                        <a:t>日</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第十四周</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三周</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2021</a:t>
                      </a:r>
                      <a:r>
                        <a:rPr lang="zh-CN" altLang="en-US" sz="1100" u="none" strike="noStrike" dirty="0">
                          <a:effectLst/>
                        </a:rPr>
                        <a:t>年</a:t>
                      </a:r>
                      <a:r>
                        <a:rPr lang="en-US" altLang="zh-CN" sz="1100" u="none" strike="noStrike" dirty="0">
                          <a:effectLst/>
                        </a:rPr>
                        <a:t>12</a:t>
                      </a:r>
                      <a:r>
                        <a:rPr lang="zh-CN" altLang="en-US" sz="1100" u="none" strike="noStrike" dirty="0">
                          <a:effectLst/>
                        </a:rPr>
                        <a:t>月</a:t>
                      </a:r>
                      <a:r>
                        <a:rPr lang="en-US" altLang="zh-CN" sz="1100" u="none" strike="noStrike" dirty="0">
                          <a:effectLst/>
                        </a:rPr>
                        <a:t>24</a:t>
                      </a:r>
                      <a:r>
                        <a:rPr lang="zh-CN" altLang="en-US" sz="1100" u="none" strike="noStrike" dirty="0">
                          <a:effectLst/>
                        </a:rPr>
                        <a:t>日</a:t>
                      </a:r>
                      <a:endParaRPr lang="zh-CN" altLang="en-US" sz="1100" b="0" i="0" u="none" strike="noStrike" dirty="0">
                        <a:solidFill>
                          <a:srgbClr val="FF0000"/>
                        </a:solidFill>
                        <a:effectLst/>
                        <a:latin typeface="宋体"/>
                      </a:endParaRPr>
                    </a:p>
                  </a:txBody>
                  <a:tcPr marL="9525" marR="9525" marT="9525" marB="0" anchor="ctr"/>
                </a:tc>
                <a:tc>
                  <a:txBody>
                    <a:bodyPr/>
                    <a:lstStyle/>
                    <a:p>
                      <a:pPr algn="ctr" fontAlgn="ctr"/>
                      <a:r>
                        <a:rPr lang="zh-CN" altLang="en-US" sz="1100" b="0" i="0" u="none" strike="noStrike" dirty="0" smtClean="0">
                          <a:solidFill>
                            <a:srgbClr val="FF0000"/>
                          </a:solidFill>
                          <a:effectLst/>
                          <a:latin typeface="宋体"/>
                        </a:rPr>
                        <a:t>未开始</a:t>
                      </a:r>
                      <a:endParaRPr lang="zh-CN" altLang="en-US" sz="1100" b="0" i="0" u="none" strike="noStrike" dirty="0">
                        <a:solidFill>
                          <a:srgbClr val="FF0000"/>
                        </a:solidFill>
                        <a:effectLst/>
                        <a:latin typeface="宋体"/>
                      </a:endParaRPr>
                    </a:p>
                  </a:txBody>
                  <a:tcPr marL="9525" marR="9525" marT="9525" marB="0" anchor="ctr"/>
                </a:tc>
              </a:tr>
            </a:tbl>
          </a:graphicData>
        </a:graphic>
      </p:graphicFrame>
      <p:sp>
        <p:nvSpPr>
          <p:cNvPr id="5" name="TextBox 4"/>
          <p:cNvSpPr txBox="1"/>
          <p:nvPr/>
        </p:nvSpPr>
        <p:spPr>
          <a:xfrm>
            <a:off x="1691680" y="5445224"/>
            <a:ext cx="5616624" cy="646331"/>
          </a:xfrm>
          <a:prstGeom prst="rect">
            <a:avLst/>
          </a:prstGeom>
          <a:noFill/>
        </p:spPr>
        <p:txBody>
          <a:bodyPr wrap="square" rtlCol="0">
            <a:spAutoFit/>
          </a:bodyPr>
          <a:lstStyle/>
          <a:p>
            <a:pPr algn="ctr"/>
            <a:r>
              <a:rPr lang="zh-CN" altLang="en-US" dirty="0" smtClean="0"/>
              <a:t>如果大家课程繁忙，我们的实验安排也可以适当调整。</a:t>
            </a:r>
            <a:r>
              <a:rPr lang="zh-CN" altLang="en-US" dirty="0" smtClean="0">
                <a:solidFill>
                  <a:srgbClr val="FF0000"/>
                </a:solidFill>
              </a:rPr>
              <a:t>第二次实验延长了数天。</a:t>
            </a:r>
            <a:endParaRPr lang="zh-CN" altLang="en-US" dirty="0">
              <a:solidFill>
                <a:srgbClr val="FF0000"/>
              </a:solidFill>
            </a:endParaRPr>
          </a:p>
        </p:txBody>
      </p:sp>
    </p:spTree>
    <p:extLst>
      <p:ext uri="{BB962C8B-B14F-4D97-AF65-F5344CB8AC3E}">
        <p14:creationId xmlns:p14="http://schemas.microsoft.com/office/powerpoint/2010/main" val="53557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字节码</a:t>
            </a:r>
            <a:endParaRPr lang="en-US" altLang="zh-CN" b="1" dirty="0" smtClean="0"/>
          </a:p>
          <a:p>
            <a:pPr marL="0" lvl="1" indent="0">
              <a:buClr>
                <a:schemeClr val="accent1"/>
              </a:buClr>
              <a:buSzPct val="70000"/>
              <a:buNone/>
            </a:pPr>
            <a:r>
              <a:rPr lang="zh-CN" altLang="en-US" sz="1800" b="1" dirty="0" smtClean="0">
                <a:cs typeface="+mn-cs"/>
              </a:rPr>
              <a:t>       </a:t>
            </a:r>
            <a:endParaRPr lang="en-US" altLang="zh-CN" sz="1800" b="1" dirty="0">
              <a:cs typeface="+mn-cs"/>
            </a:endParaRPr>
          </a:p>
        </p:txBody>
      </p:sp>
      <p:sp>
        <p:nvSpPr>
          <p:cNvPr id="4" name="右箭头 3"/>
          <p:cNvSpPr/>
          <p:nvPr/>
        </p:nvSpPr>
        <p:spPr bwMode="auto">
          <a:xfrm>
            <a:off x="3489198" y="3501008"/>
            <a:ext cx="1702772" cy="432048"/>
          </a:xfrm>
          <a:prstGeom prst="rightArrow">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TextBox 4"/>
          <p:cNvSpPr txBox="1"/>
          <p:nvPr/>
        </p:nvSpPr>
        <p:spPr>
          <a:xfrm>
            <a:off x="3635896" y="4203807"/>
            <a:ext cx="1556074" cy="307777"/>
          </a:xfrm>
          <a:prstGeom prst="rect">
            <a:avLst/>
          </a:prstGeom>
          <a:noFill/>
        </p:spPr>
        <p:txBody>
          <a:bodyPr wrap="square" rtlCol="0">
            <a:spAutoFit/>
          </a:bodyPr>
          <a:lstStyle/>
          <a:p>
            <a:r>
              <a:rPr lang="en-US" altLang="zh-CN" sz="1400" dirty="0" err="1" smtClean="0"/>
              <a:t>Cpython</a:t>
            </a:r>
            <a:r>
              <a:rPr lang="en-US" altLang="zh-CN" sz="1400" dirty="0" smtClean="0"/>
              <a:t> compile</a:t>
            </a:r>
            <a:endParaRPr lang="zh-CN" altLang="en-US" sz="1400" dirty="0"/>
          </a:p>
        </p:txBody>
      </p:sp>
      <p:sp>
        <p:nvSpPr>
          <p:cNvPr id="8" name="TextBox 7"/>
          <p:cNvSpPr txBox="1"/>
          <p:nvPr/>
        </p:nvSpPr>
        <p:spPr>
          <a:xfrm>
            <a:off x="624898" y="5527488"/>
            <a:ext cx="1930878" cy="523220"/>
          </a:xfrm>
          <a:prstGeom prst="rect">
            <a:avLst/>
          </a:prstGeom>
          <a:noFill/>
        </p:spPr>
        <p:txBody>
          <a:bodyPr wrap="square" rtlCol="0">
            <a:spAutoFit/>
          </a:bodyPr>
          <a:lstStyle/>
          <a:p>
            <a:r>
              <a:rPr lang="en-US" altLang="zh-CN" sz="1400" dirty="0">
                <a:solidFill>
                  <a:srgbClr val="FF0000"/>
                </a:solidFill>
              </a:rPr>
              <a:t>Python 3.6.9 </a:t>
            </a:r>
            <a:endParaRPr lang="en-US" altLang="zh-CN" sz="1400" dirty="0" smtClean="0">
              <a:solidFill>
                <a:srgbClr val="FF0000"/>
              </a:solidFill>
            </a:endParaRPr>
          </a:p>
          <a:p>
            <a:r>
              <a:rPr lang="en-US" altLang="zh-CN" sz="1400" dirty="0" smtClean="0">
                <a:solidFill>
                  <a:srgbClr val="FF0000"/>
                </a:solidFill>
              </a:rPr>
              <a:t>[</a:t>
            </a:r>
            <a:r>
              <a:rPr lang="en-US" altLang="zh-CN" sz="1400" dirty="0">
                <a:solidFill>
                  <a:srgbClr val="FF0000"/>
                </a:solidFill>
              </a:rPr>
              <a:t>GCC 8.4.0] on </a:t>
            </a:r>
            <a:r>
              <a:rPr lang="en-US" altLang="zh-CN" sz="1400" dirty="0" err="1">
                <a:solidFill>
                  <a:srgbClr val="FF0000"/>
                </a:solidFill>
              </a:rPr>
              <a:t>linux</a:t>
            </a:r>
            <a:endParaRPr lang="zh-CN" altLang="en-US" sz="1400"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395363"/>
            <a:ext cx="2848899" cy="46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50" y="2723381"/>
            <a:ext cx="30384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667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zh-CN" altLang="en-US" b="1" dirty="0" smtClean="0"/>
              <a:t>实验内容（必选项）</a:t>
            </a:r>
            <a:endParaRPr lang="en-US" altLang="zh-CN" b="1" dirty="0" smtClean="0"/>
          </a:p>
          <a:p>
            <a:pPr marL="784225" lvl="1" indent="-342900">
              <a:buFont typeface="Wingdings" panose="05000000000000000000" pitchFamily="2" charset="2"/>
              <a:buChar char="Ø"/>
            </a:pPr>
            <a:r>
              <a:rPr lang="en-US" altLang="zh-CN" sz="2000" b="1" dirty="0" smtClean="0"/>
              <a:t>C—</a:t>
            </a:r>
            <a:r>
              <a:rPr lang="zh-CN" altLang="en-US" sz="2000" b="1" dirty="0" smtClean="0"/>
              <a:t>假设</a:t>
            </a:r>
            <a:endParaRPr lang="en-US" altLang="zh-CN" sz="2000" b="1" dirty="0" smtClean="0"/>
          </a:p>
          <a:p>
            <a:pPr marL="1189038" lvl="2" indent="-342900">
              <a:buFont typeface="Arial" pitchFamily="34" charset="0"/>
              <a:buChar char="•"/>
            </a:pPr>
            <a:r>
              <a:rPr lang="zh-CN" altLang="en-US" sz="1600" b="1" dirty="0" smtClean="0"/>
              <a:t>程序相关，对变量函数等约束。</a:t>
            </a:r>
            <a:endParaRPr lang="en-US" altLang="zh-CN" sz="1600" b="1" dirty="0" smtClean="0"/>
          </a:p>
          <a:p>
            <a:pPr marL="784225" lvl="1" indent="-342900">
              <a:buFont typeface="Wingdings" panose="05000000000000000000" pitchFamily="2" charset="2"/>
              <a:buChar char="Ø"/>
            </a:pPr>
            <a:r>
              <a:rPr lang="zh-CN" altLang="en-US" sz="2000" b="1" dirty="0" smtClean="0"/>
              <a:t>输入格式</a:t>
            </a:r>
            <a:endParaRPr lang="en-US" altLang="zh-CN" sz="2000" b="1" dirty="0" smtClean="0"/>
          </a:p>
          <a:p>
            <a:pPr marL="1189038" lvl="2" indent="-342900">
              <a:buFont typeface="Arial" pitchFamily="34" charset="0"/>
              <a:buChar char="•"/>
            </a:pPr>
            <a:r>
              <a:rPr lang="zh-CN" altLang="en-US" sz="1600" b="1" dirty="0"/>
              <a:t>程序的输入是一个包含</a:t>
            </a:r>
            <a:r>
              <a:rPr lang="en-US" altLang="zh-CN" sz="1600" b="1" dirty="0"/>
              <a:t>C−−</a:t>
            </a:r>
            <a:r>
              <a:rPr lang="zh-CN" altLang="en-US" sz="1600" b="1" dirty="0"/>
              <a:t>源代码的文本文件，你的程序需要能够接收一个</a:t>
            </a:r>
            <a:r>
              <a:rPr lang="zh-CN" altLang="en-US" sz="1600" b="1" dirty="0">
                <a:solidFill>
                  <a:srgbClr val="FF0000"/>
                </a:solidFill>
              </a:rPr>
              <a:t>输入</a:t>
            </a:r>
            <a:r>
              <a:rPr lang="zh-CN" altLang="en-US" sz="1600" b="1" dirty="0" smtClean="0">
                <a:solidFill>
                  <a:srgbClr val="FF0000"/>
                </a:solidFill>
              </a:rPr>
              <a:t>文件名</a:t>
            </a:r>
            <a:r>
              <a:rPr lang="zh-CN" altLang="en-US" sz="1600" b="1" dirty="0"/>
              <a:t>和一个</a:t>
            </a:r>
            <a:r>
              <a:rPr lang="zh-CN" altLang="en-US" sz="1600" b="1" dirty="0">
                <a:solidFill>
                  <a:srgbClr val="FF0000"/>
                </a:solidFill>
              </a:rPr>
              <a:t>输出文件名</a:t>
            </a:r>
            <a:r>
              <a:rPr lang="zh-CN" altLang="en-US" sz="1600" b="1" dirty="0"/>
              <a:t>作为参数</a:t>
            </a:r>
            <a:r>
              <a:rPr lang="zh-CN" altLang="en-US" sz="1600" b="1" dirty="0" smtClean="0"/>
              <a:t>。</a:t>
            </a:r>
            <a:endParaRPr lang="en-US" altLang="zh-CN" sz="1600" b="1" dirty="0" smtClean="0"/>
          </a:p>
          <a:p>
            <a:pPr marL="784225" lvl="1" indent="-342900">
              <a:buFont typeface="Wingdings" panose="05000000000000000000" pitchFamily="2" charset="2"/>
              <a:buChar char="Ø"/>
            </a:pPr>
            <a:r>
              <a:rPr lang="zh-CN" altLang="en-US" sz="2000" b="1" dirty="0"/>
              <a:t>输出</a:t>
            </a:r>
            <a:r>
              <a:rPr lang="zh-CN" altLang="en-US" sz="2000" b="1" dirty="0" smtClean="0"/>
              <a:t>格式</a:t>
            </a:r>
            <a:endParaRPr lang="en-US" altLang="zh-CN" sz="2000" b="1" dirty="0" smtClean="0"/>
          </a:p>
          <a:p>
            <a:pPr marL="1189038" lvl="2" indent="-342900">
              <a:buFont typeface="Arial" pitchFamily="34" charset="0"/>
              <a:buChar char="•"/>
            </a:pPr>
            <a:r>
              <a:rPr lang="zh-CN" altLang="en-US" sz="1600" b="1" dirty="0" smtClean="0"/>
              <a:t>中间代码生成器需要将运行</a:t>
            </a:r>
            <a:r>
              <a:rPr lang="zh-CN" altLang="en-US" sz="1600" b="1" dirty="0"/>
              <a:t>结果输出到</a:t>
            </a:r>
            <a:r>
              <a:rPr lang="zh-CN" altLang="en-US" sz="1600" b="1" dirty="0" smtClean="0"/>
              <a:t>文件，</a:t>
            </a:r>
            <a:r>
              <a:rPr lang="zh-CN" altLang="en-US" sz="1600" b="1" dirty="0"/>
              <a:t>输出文件要求</a:t>
            </a:r>
            <a:r>
              <a:rPr lang="zh-CN" altLang="en-US" sz="1600" b="1" dirty="0">
                <a:solidFill>
                  <a:srgbClr val="FF0000"/>
                </a:solidFill>
              </a:rPr>
              <a:t>每行一条中间代码</a:t>
            </a:r>
            <a:r>
              <a:rPr lang="zh-CN" altLang="en-US" sz="1600" b="1" dirty="0" smtClean="0">
                <a:solidFill>
                  <a:srgbClr val="FF0000"/>
                </a:solidFill>
              </a:rPr>
              <a:t>。</a:t>
            </a:r>
            <a:endParaRPr lang="en-US" altLang="zh-CN" sz="1600" b="1" dirty="0" smtClean="0">
              <a:solidFill>
                <a:srgbClr val="FF0000"/>
              </a:solidFill>
            </a:endParaRPr>
          </a:p>
          <a:p>
            <a:pPr marL="1189038" lvl="2" indent="-342900">
              <a:buFont typeface="Arial" pitchFamily="34" charset="0"/>
              <a:buChar char="•"/>
            </a:pPr>
            <a:r>
              <a:rPr lang="zh-CN" altLang="en-US" sz="1600" b="1" dirty="0"/>
              <a:t>如果输入文件包含多个函数定义，则需要通过</a:t>
            </a:r>
            <a:r>
              <a:rPr lang="en-US" altLang="zh-CN" sz="1600" b="1" dirty="0"/>
              <a:t>FUNCTION</a:t>
            </a:r>
            <a:r>
              <a:rPr lang="zh-CN" altLang="en-US" sz="1600" b="1" dirty="0"/>
              <a:t>语句将这 些函数隔开</a:t>
            </a:r>
            <a:r>
              <a:rPr lang="zh-CN" altLang="en-US" sz="1600" b="1" dirty="0" smtClean="0"/>
              <a:t>。</a:t>
            </a:r>
            <a:endParaRPr lang="en-US" altLang="zh-CN" sz="1600" b="1" dirty="0" smtClean="0"/>
          </a:p>
          <a:p>
            <a:pPr marL="1189038" lvl="2" indent="-342900">
              <a:buFont typeface="Arial" pitchFamily="34" charset="0"/>
              <a:buChar char="•"/>
            </a:pPr>
            <a:r>
              <a:rPr lang="zh-CN" altLang="en-US" sz="1600" b="1" dirty="0"/>
              <a:t>对每个特定的输入，</a:t>
            </a:r>
            <a:r>
              <a:rPr lang="zh-CN" altLang="en-US" sz="1600" b="1" dirty="0">
                <a:solidFill>
                  <a:srgbClr val="FF0000"/>
                </a:solidFill>
              </a:rPr>
              <a:t>并不存在唯一正确的输出</a:t>
            </a:r>
            <a:r>
              <a:rPr lang="zh-CN" altLang="en-US" sz="1600" b="1" dirty="0"/>
              <a:t>。任何能被虚拟机小程序顺利执行并得到</a:t>
            </a:r>
            <a:r>
              <a:rPr lang="zh-CN" altLang="en-US" sz="1600" b="1" dirty="0">
                <a:solidFill>
                  <a:srgbClr val="FF0000"/>
                </a:solidFill>
              </a:rPr>
              <a:t>正确结果</a:t>
            </a:r>
            <a:r>
              <a:rPr lang="zh-CN" altLang="en-US" sz="1600" b="1" dirty="0"/>
              <a:t>的输出都将被</a:t>
            </a:r>
            <a:r>
              <a:rPr lang="zh-CN" altLang="en-US" sz="1600" b="1" dirty="0">
                <a:solidFill>
                  <a:srgbClr val="FF0000"/>
                </a:solidFill>
              </a:rPr>
              <a:t>接受</a:t>
            </a:r>
            <a:r>
              <a:rPr lang="zh-CN" altLang="en-US" sz="1600" b="1" dirty="0"/>
              <a:t>。</a:t>
            </a:r>
            <a:endParaRPr lang="en-US" altLang="zh-CN" sz="1600" b="1" dirty="0"/>
          </a:p>
        </p:txBody>
      </p:sp>
    </p:spTree>
    <p:extLst>
      <p:ext uri="{BB962C8B-B14F-4D97-AF65-F5344CB8AC3E}">
        <p14:creationId xmlns:p14="http://schemas.microsoft.com/office/powerpoint/2010/main" val="1178121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en-US" altLang="zh-CN" b="1" dirty="0" smtClean="0"/>
              <a:t>C—</a:t>
            </a:r>
            <a:r>
              <a:rPr lang="zh-CN" altLang="en-US" b="1" dirty="0" smtClean="0"/>
              <a:t>假设</a:t>
            </a:r>
            <a:endParaRPr lang="en-US" altLang="zh-CN" b="1" dirty="0" smtClean="0"/>
          </a:p>
          <a:p>
            <a:pPr marL="784225" lvl="1" indent="-342900">
              <a:buFont typeface="Wingdings" panose="05000000000000000000" pitchFamily="2" charset="2"/>
              <a:buChar char="Ø"/>
            </a:pPr>
            <a:r>
              <a:rPr lang="zh-CN" altLang="en-US" sz="2000" b="1" dirty="0"/>
              <a:t>不会出现注释、八进制或十六进制整型常数、浮点型常数或者变量。</a:t>
            </a:r>
          </a:p>
          <a:p>
            <a:pPr marL="784225" lvl="1" indent="-342900">
              <a:buFont typeface="Wingdings" panose="05000000000000000000" pitchFamily="2" charset="2"/>
              <a:buChar char="Ø"/>
            </a:pPr>
            <a:r>
              <a:rPr lang="zh-CN" altLang="en-US" sz="2000" b="1" dirty="0"/>
              <a:t>不会出现类型为结构体或高维数组（高于</a:t>
            </a:r>
            <a:r>
              <a:rPr lang="en-US" altLang="zh-CN" sz="2000" b="1" dirty="0"/>
              <a:t>1</a:t>
            </a:r>
            <a:r>
              <a:rPr lang="zh-CN" altLang="en-US" sz="2000" b="1" dirty="0"/>
              <a:t>维的数组）的变量。</a:t>
            </a:r>
          </a:p>
          <a:p>
            <a:pPr marL="784225" lvl="1" indent="-342900">
              <a:buFont typeface="Wingdings" panose="05000000000000000000" pitchFamily="2" charset="2"/>
              <a:buChar char="Ø"/>
            </a:pPr>
            <a:r>
              <a:rPr lang="zh-CN" altLang="en-US" sz="2000" b="1" dirty="0"/>
              <a:t>任何函数参数都只能为简单变量，也就是说，结构体和数组都不会作为参数传</a:t>
            </a:r>
          </a:p>
          <a:p>
            <a:pPr marL="784225" lvl="1" indent="-342900">
              <a:buFont typeface="Wingdings" panose="05000000000000000000" pitchFamily="2" charset="2"/>
              <a:buChar char="Ø"/>
            </a:pPr>
            <a:r>
              <a:rPr lang="zh-CN" altLang="en-US" sz="2000" b="1" dirty="0"/>
              <a:t>入函数中</a:t>
            </a:r>
            <a:r>
              <a:rPr lang="zh-CN" altLang="en-US" sz="2000" b="1" dirty="0" smtClean="0"/>
              <a:t>。</a:t>
            </a:r>
            <a:endParaRPr lang="en-US" altLang="zh-CN" sz="2000" b="1" dirty="0" smtClean="0"/>
          </a:p>
          <a:p>
            <a:pPr marL="784225" lvl="1" indent="-342900">
              <a:buFont typeface="Wingdings" panose="05000000000000000000" pitchFamily="2" charset="2"/>
              <a:buChar char="Ø"/>
            </a:pPr>
            <a:r>
              <a:rPr lang="zh-CN" altLang="en-US" sz="2000" b="1" dirty="0"/>
              <a:t>没有全局变量的使用，并且所有变量均不重名</a:t>
            </a:r>
            <a:r>
              <a:rPr lang="zh-CN" altLang="en-US" sz="2000" b="1" dirty="0" smtClean="0"/>
              <a:t>。</a:t>
            </a:r>
            <a:endParaRPr lang="en-US" altLang="zh-CN" sz="2000" b="1" dirty="0" smtClean="0"/>
          </a:p>
          <a:p>
            <a:pPr marL="784225" lvl="1" indent="-342900">
              <a:buFont typeface="Wingdings" panose="05000000000000000000" pitchFamily="2" charset="2"/>
              <a:buChar char="Ø"/>
            </a:pPr>
            <a:r>
              <a:rPr lang="zh-CN" altLang="en-US" sz="2000" b="1" dirty="0"/>
              <a:t>函数不会返回结构体或数组类型的值</a:t>
            </a:r>
            <a:r>
              <a:rPr lang="zh-CN" altLang="en-US" sz="2000" b="1" dirty="0" smtClean="0"/>
              <a:t>。</a:t>
            </a:r>
            <a:endParaRPr lang="en-US" altLang="zh-CN" sz="2000" b="1" dirty="0" smtClean="0"/>
          </a:p>
          <a:p>
            <a:pPr marL="784225" lvl="1" indent="-342900">
              <a:buFont typeface="Wingdings" panose="05000000000000000000" pitchFamily="2" charset="2"/>
              <a:buChar char="Ø"/>
            </a:pPr>
            <a:r>
              <a:rPr lang="zh-CN" altLang="en-US" sz="2000" b="1" dirty="0"/>
              <a:t>函数只会进行一次定义（没有函数声明）。</a:t>
            </a:r>
          </a:p>
          <a:p>
            <a:pPr marL="784225" lvl="1" indent="-342900">
              <a:buFont typeface="Wingdings" panose="05000000000000000000" pitchFamily="2" charset="2"/>
              <a:buChar char="Ø"/>
            </a:pPr>
            <a:r>
              <a:rPr lang="zh-CN" altLang="en-US" sz="2000" b="1" dirty="0"/>
              <a:t>输入文件中不包含任何词法、语法或语义错误（函数也必有</a:t>
            </a:r>
            <a:r>
              <a:rPr lang="en-US" altLang="zh-CN" sz="2000" b="1" dirty="0"/>
              <a:t>return</a:t>
            </a:r>
            <a:r>
              <a:rPr lang="zh-CN" altLang="en-US" sz="2000" b="1" dirty="0"/>
              <a:t>语句）</a:t>
            </a:r>
            <a:r>
              <a:rPr lang="zh-CN" altLang="en-US" sz="2000" b="1" dirty="0" smtClean="0"/>
              <a:t>。</a:t>
            </a:r>
            <a:r>
              <a:rPr lang="zh-CN" altLang="en-US" sz="2000" dirty="0">
                <a:solidFill>
                  <a:srgbClr val="FF0000"/>
                </a:solidFill>
              </a:rPr>
              <a:t>尽量</a:t>
            </a:r>
            <a:r>
              <a:rPr lang="zh-CN" altLang="en-US" sz="2000" dirty="0" smtClean="0">
                <a:solidFill>
                  <a:srgbClr val="FF0000"/>
                </a:solidFill>
              </a:rPr>
              <a:t>不要输出语法树或者报告语法错误</a:t>
            </a:r>
            <a:endParaRPr lang="zh-CN" altLang="en-US" sz="2000" dirty="0">
              <a:solidFill>
                <a:srgbClr val="FF0000"/>
              </a:solidFill>
            </a:endParaRPr>
          </a:p>
        </p:txBody>
      </p:sp>
      <p:sp>
        <p:nvSpPr>
          <p:cNvPr id="4" name="TextBox 3"/>
          <p:cNvSpPr txBox="1"/>
          <p:nvPr/>
        </p:nvSpPr>
        <p:spPr>
          <a:xfrm>
            <a:off x="3203848" y="1628800"/>
            <a:ext cx="5256584" cy="307777"/>
          </a:xfrm>
          <a:prstGeom prst="rect">
            <a:avLst/>
          </a:prstGeom>
          <a:noFill/>
        </p:spPr>
        <p:txBody>
          <a:bodyPr wrap="square" rtlCol="0">
            <a:spAutoFit/>
          </a:bodyPr>
          <a:lstStyle/>
          <a:p>
            <a:r>
              <a:rPr lang="zh-CN" altLang="en-US" sz="1400" dirty="0">
                <a:solidFill>
                  <a:srgbClr val="FF0000"/>
                </a:solidFill>
              </a:rPr>
              <a:t>第三</a:t>
            </a:r>
            <a:r>
              <a:rPr lang="zh-CN" altLang="en-US" sz="1400" dirty="0" smtClean="0">
                <a:solidFill>
                  <a:srgbClr val="FF0000"/>
                </a:solidFill>
              </a:rPr>
              <a:t>次实验内容测试用例复杂度相较于第二次实验难度较低。</a:t>
            </a:r>
            <a:endParaRPr lang="zh-CN" altLang="en-US" sz="1400" dirty="0">
              <a:solidFill>
                <a:srgbClr val="FF0000"/>
              </a:solidFill>
            </a:endParaRPr>
          </a:p>
        </p:txBody>
      </p:sp>
    </p:spTree>
    <p:extLst>
      <p:ext uri="{BB962C8B-B14F-4D97-AF65-F5344CB8AC3E}">
        <p14:creationId xmlns:p14="http://schemas.microsoft.com/office/powerpoint/2010/main" val="2580290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zh-CN" altLang="en-US" b="1" dirty="0" smtClean="0"/>
              <a:t>中间代码形式及操作规范</a:t>
            </a:r>
            <a:endParaRPr lang="en-US" altLang="zh-CN" b="1" dirty="0" smtClean="0"/>
          </a:p>
          <a:p>
            <a:pPr marL="0" lvl="1" indent="0">
              <a:buClr>
                <a:schemeClr val="accent1"/>
              </a:buClr>
              <a:buSzPct val="70000"/>
              <a:buNone/>
            </a:pPr>
            <a:r>
              <a:rPr lang="zh-CN" altLang="en-US" sz="1800" dirty="0" smtClean="0"/>
              <a:t>     </a:t>
            </a:r>
            <a:r>
              <a:rPr lang="zh-CN" altLang="en-US" sz="1800" b="1" dirty="0">
                <a:cs typeface="+mn-cs"/>
              </a:rPr>
              <a:t>程序需要将符合以上假设的</a:t>
            </a:r>
            <a:r>
              <a:rPr lang="en-US" altLang="zh-CN" sz="1800" b="1" dirty="0">
                <a:cs typeface="+mn-cs"/>
              </a:rPr>
              <a:t>C−−</a:t>
            </a:r>
            <a:r>
              <a:rPr lang="zh-CN" altLang="en-US" sz="1800" b="1" dirty="0">
                <a:cs typeface="+mn-cs"/>
              </a:rPr>
              <a:t>源代码翻译为</a:t>
            </a:r>
            <a:r>
              <a:rPr lang="zh-CN" altLang="en-US" sz="1800" b="1" dirty="0">
                <a:solidFill>
                  <a:srgbClr val="FF0000"/>
                </a:solidFill>
                <a:cs typeface="+mn-cs"/>
              </a:rPr>
              <a:t>中间代码</a:t>
            </a:r>
            <a:r>
              <a:rPr lang="zh-CN" altLang="en-US" sz="1800" b="1" dirty="0">
                <a:cs typeface="+mn-cs"/>
              </a:rPr>
              <a:t>，中间代码的形式及操作规范 如表</a:t>
            </a:r>
            <a:r>
              <a:rPr lang="en-US" altLang="zh-CN" sz="1800" b="1" dirty="0">
                <a:cs typeface="+mn-cs"/>
              </a:rPr>
              <a:t>1</a:t>
            </a:r>
            <a:r>
              <a:rPr lang="zh-CN" altLang="en-US" sz="1800" b="1" dirty="0">
                <a:cs typeface="+mn-cs"/>
              </a:rPr>
              <a:t>所</a:t>
            </a:r>
            <a:r>
              <a:rPr lang="zh-CN" altLang="en-US" sz="1800" b="1" dirty="0" smtClean="0">
                <a:cs typeface="+mn-cs"/>
              </a:rPr>
              <a:t>示。</a:t>
            </a:r>
            <a:endParaRPr lang="en-US" altLang="zh-CN" sz="1800" b="1" dirty="0">
              <a:cs typeface="+mn-cs"/>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5" y="2780927"/>
            <a:ext cx="3672409" cy="327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963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zh-CN" altLang="en-US" b="1" dirty="0" smtClean="0"/>
              <a:t>中间代码分类一</a:t>
            </a:r>
            <a:endParaRPr lang="en-US" altLang="zh-CN" b="1" dirty="0" smtClean="0"/>
          </a:p>
          <a:p>
            <a:pPr marL="784225" lvl="1" indent="-342900">
              <a:buFont typeface="Wingdings" panose="05000000000000000000" pitchFamily="2" charset="2"/>
              <a:buChar char="Ø"/>
            </a:pPr>
            <a:r>
              <a:rPr lang="en-US" altLang="zh-CN" sz="2000" dirty="0" smtClean="0"/>
              <a:t>LABLE</a:t>
            </a:r>
            <a:r>
              <a:rPr lang="zh-CN" altLang="en-US" sz="2000" dirty="0"/>
              <a:t>。标号语句</a:t>
            </a:r>
            <a:r>
              <a:rPr lang="en-US" altLang="zh-CN" sz="2000" dirty="0"/>
              <a:t>LABEL</a:t>
            </a:r>
            <a:r>
              <a:rPr lang="zh-CN" altLang="en-US" sz="2000" dirty="0"/>
              <a:t>用于指定跳转目标，注意</a:t>
            </a:r>
            <a:r>
              <a:rPr lang="en-US" altLang="zh-CN" sz="2000" dirty="0"/>
              <a:t>LABEL</a:t>
            </a:r>
            <a:r>
              <a:rPr lang="zh-CN" altLang="en-US" sz="2000" dirty="0"/>
              <a:t>与</a:t>
            </a:r>
            <a:r>
              <a:rPr lang="en-US" altLang="zh-CN" sz="2000" dirty="0"/>
              <a:t>x</a:t>
            </a:r>
            <a:r>
              <a:rPr lang="zh-CN" altLang="en-US" sz="2000" dirty="0"/>
              <a:t>之间、</a:t>
            </a:r>
            <a:r>
              <a:rPr lang="en-US" altLang="zh-CN" sz="2000" dirty="0"/>
              <a:t>x</a:t>
            </a:r>
            <a:r>
              <a:rPr lang="zh-CN" altLang="en-US" sz="2000" dirty="0"/>
              <a:t>与冒号之间都被空格或</a:t>
            </a:r>
            <a:r>
              <a:rPr lang="zh-CN" altLang="en-US" sz="2000" dirty="0" smtClean="0"/>
              <a:t>制表符</a:t>
            </a:r>
            <a:r>
              <a:rPr lang="zh-CN" altLang="en-US" sz="2000" dirty="0"/>
              <a:t>隔开</a:t>
            </a:r>
            <a:r>
              <a:rPr lang="zh-CN" altLang="en-US" sz="2000" dirty="0" smtClean="0"/>
              <a:t>。</a:t>
            </a:r>
            <a:endParaRPr lang="en-US" altLang="zh-CN" sz="2000" dirty="0" smtClean="0"/>
          </a:p>
          <a:p>
            <a:pPr marL="784225" lvl="1" indent="-342900">
              <a:buFont typeface="Wingdings" panose="05000000000000000000" pitchFamily="2" charset="2"/>
              <a:buChar char="Ø"/>
            </a:pPr>
            <a:r>
              <a:rPr lang="en-US" altLang="zh-CN" sz="2000" dirty="0" smtClean="0"/>
              <a:t>FUNCTION</a:t>
            </a:r>
            <a:r>
              <a:rPr lang="zh-CN" altLang="en-US" sz="2000" dirty="0"/>
              <a:t>。函数语句</a:t>
            </a:r>
            <a:r>
              <a:rPr lang="en-US" altLang="zh-CN" sz="2000" dirty="0"/>
              <a:t>FUNCTION</a:t>
            </a:r>
            <a:r>
              <a:rPr lang="zh-CN" altLang="en-US" sz="2000" dirty="0"/>
              <a:t>用于指定函数定义，注意</a:t>
            </a:r>
            <a:r>
              <a:rPr lang="en-US" altLang="zh-CN" sz="2000" dirty="0"/>
              <a:t>FUNCTION</a:t>
            </a:r>
            <a:r>
              <a:rPr lang="zh-CN" altLang="en-US" sz="2000" dirty="0"/>
              <a:t>与</a:t>
            </a:r>
            <a:r>
              <a:rPr lang="en-US" altLang="zh-CN" sz="2000" dirty="0"/>
              <a:t>f</a:t>
            </a:r>
            <a:r>
              <a:rPr lang="zh-CN" altLang="en-US" sz="2000" dirty="0"/>
              <a:t>之间、</a:t>
            </a:r>
            <a:r>
              <a:rPr lang="en-US" altLang="zh-CN" sz="2000" dirty="0"/>
              <a:t>f</a:t>
            </a:r>
            <a:r>
              <a:rPr lang="zh-CN" altLang="en-US" sz="2000" dirty="0"/>
              <a:t>与冒号之间都</a:t>
            </a:r>
            <a:r>
              <a:rPr lang="zh-CN" altLang="en-US" sz="2000" dirty="0" smtClean="0"/>
              <a:t>被空格</a:t>
            </a:r>
            <a:r>
              <a:rPr lang="zh-CN" altLang="en-US" sz="2000" dirty="0"/>
              <a:t>或制表符隔开</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a:t>赋值语句可以对变量进行赋值</a:t>
            </a:r>
            <a:r>
              <a:rPr lang="zh-CN" altLang="en-US" sz="2000" dirty="0" smtClean="0"/>
              <a:t>操作。赋值</a:t>
            </a:r>
            <a:r>
              <a:rPr lang="zh-CN" altLang="en-US" sz="2000" dirty="0"/>
              <a:t>号</a:t>
            </a:r>
            <a:r>
              <a:rPr lang="zh-CN" altLang="en-US" sz="2000" dirty="0">
                <a:solidFill>
                  <a:srgbClr val="FF0000"/>
                </a:solidFill>
              </a:rPr>
              <a:t>左边</a:t>
            </a:r>
            <a:r>
              <a:rPr lang="zh-CN" altLang="en-US" sz="2000" dirty="0"/>
              <a:t>的</a:t>
            </a:r>
            <a:r>
              <a:rPr lang="en-US" altLang="zh-CN" sz="2000" dirty="0"/>
              <a:t>x</a:t>
            </a:r>
            <a:r>
              <a:rPr lang="zh-CN" altLang="en-US" sz="2000" dirty="0"/>
              <a:t>一定是一个</a:t>
            </a:r>
            <a:r>
              <a:rPr lang="zh-CN" altLang="en-US" sz="2000" dirty="0">
                <a:solidFill>
                  <a:srgbClr val="FF0000"/>
                </a:solidFill>
              </a:rPr>
              <a:t>变量或者临时变量</a:t>
            </a:r>
            <a:r>
              <a:rPr lang="zh-CN" altLang="en-US" sz="2000" dirty="0"/>
              <a:t>，而赋值号</a:t>
            </a:r>
            <a:r>
              <a:rPr lang="zh-CN" altLang="en-US" sz="2000" dirty="0">
                <a:solidFill>
                  <a:srgbClr val="FF0000"/>
                </a:solidFill>
              </a:rPr>
              <a:t>右</a:t>
            </a:r>
            <a:r>
              <a:rPr lang="zh-CN" altLang="en-US" sz="2000" dirty="0"/>
              <a:t>边的</a:t>
            </a:r>
            <a:r>
              <a:rPr lang="en-US" altLang="zh-CN" sz="2000" dirty="0"/>
              <a:t>y</a:t>
            </a:r>
            <a:r>
              <a:rPr lang="zh-CN" altLang="en-US" sz="2000" dirty="0"/>
              <a:t>既可以是</a:t>
            </a:r>
            <a:r>
              <a:rPr lang="zh-CN" altLang="en-US" sz="2000" dirty="0">
                <a:solidFill>
                  <a:srgbClr val="FF0000"/>
                </a:solidFill>
              </a:rPr>
              <a:t>变量或临时变量</a:t>
            </a:r>
            <a:r>
              <a:rPr lang="zh-CN" altLang="en-US" sz="2000" dirty="0"/>
              <a:t>，</a:t>
            </a:r>
            <a:r>
              <a:rPr lang="zh-CN" altLang="en-US" sz="2000" dirty="0" smtClean="0"/>
              <a:t>也可以</a:t>
            </a:r>
            <a:r>
              <a:rPr lang="zh-CN" altLang="en-US" sz="2000" dirty="0"/>
              <a:t>是</a:t>
            </a:r>
            <a:r>
              <a:rPr lang="zh-CN" altLang="en-US" sz="2000" dirty="0">
                <a:solidFill>
                  <a:srgbClr val="FF0000"/>
                </a:solidFill>
              </a:rPr>
              <a:t>立即</a:t>
            </a:r>
            <a:r>
              <a:rPr lang="zh-CN" altLang="en-US" sz="2000" dirty="0" smtClean="0">
                <a:solidFill>
                  <a:srgbClr val="FF0000"/>
                </a:solidFill>
              </a:rPr>
              <a:t>数</a:t>
            </a:r>
            <a:r>
              <a:rPr lang="zh-CN" altLang="en-US" sz="2000" dirty="0" smtClean="0"/>
              <a:t>（需要</a:t>
            </a:r>
            <a:r>
              <a:rPr lang="zh-CN" altLang="en-US" sz="2000" dirty="0"/>
              <a:t>在其前面添加“</a:t>
            </a:r>
            <a:r>
              <a:rPr lang="en-US" altLang="zh-CN" sz="2000" dirty="0"/>
              <a:t>#”</a:t>
            </a:r>
            <a:r>
              <a:rPr lang="zh-CN" altLang="en-US" sz="2000" dirty="0" smtClean="0"/>
              <a:t>符号。）</a:t>
            </a:r>
            <a:endParaRPr lang="en-US" altLang="zh-CN" sz="2000" dirty="0" smtClean="0"/>
          </a:p>
          <a:p>
            <a:pPr marL="784225" lvl="1" indent="-342900">
              <a:buFont typeface="Wingdings" panose="05000000000000000000" pitchFamily="2" charset="2"/>
              <a:buChar char="Ø"/>
            </a:pPr>
            <a:r>
              <a:rPr lang="zh-CN" altLang="en-US" sz="2000" dirty="0"/>
              <a:t>算术运算操作包括加、减、乘、除四种</a:t>
            </a:r>
            <a:r>
              <a:rPr lang="zh-CN" altLang="en-US" sz="2000" dirty="0" smtClean="0"/>
              <a:t>操作。</a:t>
            </a:r>
            <a:endParaRPr lang="en-US" altLang="zh-CN" sz="2000" dirty="0" smtClean="0"/>
          </a:p>
          <a:p>
            <a:pPr marL="784225" lvl="1" indent="-342900">
              <a:buFont typeface="Wingdings" panose="05000000000000000000" pitchFamily="2" charset="2"/>
              <a:buChar char="Ø"/>
            </a:pPr>
            <a:r>
              <a:rPr lang="zh-CN" altLang="en-US" sz="2000" dirty="0"/>
              <a:t>赋值号右边的变量可以添加“</a:t>
            </a:r>
            <a:r>
              <a:rPr lang="en-US" altLang="zh-CN" sz="2000" dirty="0"/>
              <a:t>&amp;”</a:t>
            </a:r>
            <a:r>
              <a:rPr lang="zh-CN" altLang="en-US" sz="2000" dirty="0"/>
              <a:t>符号对其进行取地址操作</a:t>
            </a:r>
            <a:r>
              <a:rPr lang="zh-CN" altLang="en-US" sz="2000" dirty="0" smtClean="0"/>
              <a:t>。</a:t>
            </a:r>
            <a:endParaRPr lang="en-US" altLang="zh-CN" sz="2000" dirty="0" smtClean="0"/>
          </a:p>
          <a:p>
            <a:pPr marL="784225" lvl="1" indent="-342900">
              <a:buFont typeface="Wingdings" panose="05000000000000000000" pitchFamily="2" charset="2"/>
              <a:buChar char="Ø"/>
            </a:pPr>
            <a:r>
              <a:rPr lang="zh-CN" altLang="en-US" sz="2000" dirty="0" smtClean="0"/>
              <a:t>“</a:t>
            </a:r>
            <a:r>
              <a:rPr lang="en-US" altLang="zh-CN" sz="2000" dirty="0" smtClean="0"/>
              <a:t>*</a:t>
            </a:r>
            <a:r>
              <a:rPr lang="zh-CN" altLang="en-US" sz="2000" dirty="0" smtClean="0"/>
              <a:t>”用于解引用。</a:t>
            </a:r>
            <a:endParaRPr lang="en-US" altLang="zh-CN" sz="2000" dirty="0" smtClean="0"/>
          </a:p>
        </p:txBody>
      </p:sp>
    </p:spTree>
    <p:extLst>
      <p:ext uri="{BB962C8B-B14F-4D97-AF65-F5344CB8AC3E}">
        <p14:creationId xmlns:p14="http://schemas.microsoft.com/office/powerpoint/2010/main" val="1916925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zh-CN" altLang="en-US" b="1" dirty="0" smtClean="0"/>
              <a:t>中间代码分类二</a:t>
            </a:r>
            <a:endParaRPr lang="en-US" altLang="zh-CN" b="1" dirty="0" smtClean="0"/>
          </a:p>
          <a:p>
            <a:pPr marL="784225" lvl="1" indent="-342900">
              <a:buFont typeface="Wingdings" panose="05000000000000000000" pitchFamily="2" charset="2"/>
              <a:buChar char="Ø"/>
            </a:pPr>
            <a:r>
              <a:rPr lang="zh-CN" altLang="en-US" sz="2000" dirty="0"/>
              <a:t>跳转语句分为无条件跳转和有条件跳转两种。无条件跳转语句</a:t>
            </a:r>
            <a:r>
              <a:rPr lang="en-US" altLang="zh-CN" sz="2000" dirty="0"/>
              <a:t>GOTO x</a:t>
            </a:r>
            <a:r>
              <a:rPr lang="zh-CN" altLang="en-US" sz="2000" dirty="0"/>
              <a:t>会直接将控制</a:t>
            </a:r>
            <a:r>
              <a:rPr lang="zh-CN" altLang="en-US" sz="2000" dirty="0" smtClean="0"/>
              <a:t>转移</a:t>
            </a:r>
            <a:r>
              <a:rPr lang="zh-CN" altLang="en-US" sz="2000" dirty="0"/>
              <a:t>到标号为</a:t>
            </a:r>
            <a:r>
              <a:rPr lang="en-US" altLang="zh-CN" sz="2000" dirty="0"/>
              <a:t>x</a:t>
            </a:r>
            <a:r>
              <a:rPr lang="zh-CN" altLang="en-US" sz="2000" dirty="0"/>
              <a:t>的那一行，而有条件跳转</a:t>
            </a:r>
            <a:r>
              <a:rPr lang="zh-CN" altLang="en-US" sz="2000" dirty="0" smtClean="0"/>
              <a:t>语句先</a:t>
            </a:r>
            <a:r>
              <a:rPr lang="zh-CN" altLang="en-US" sz="2000" dirty="0"/>
              <a:t>确定两个操作数</a:t>
            </a:r>
            <a:r>
              <a:rPr lang="en-US" altLang="zh-CN" sz="2000" dirty="0"/>
              <a:t>x</a:t>
            </a:r>
            <a:r>
              <a:rPr lang="zh-CN" altLang="en-US" sz="2000" dirty="0"/>
              <a:t>和</a:t>
            </a:r>
            <a:r>
              <a:rPr lang="en-US" altLang="zh-CN" sz="2000" dirty="0"/>
              <a:t>y</a:t>
            </a:r>
            <a:r>
              <a:rPr lang="zh-CN" altLang="en-US" sz="2000" dirty="0"/>
              <a:t>之间的</a:t>
            </a:r>
            <a:r>
              <a:rPr lang="zh-CN" altLang="en-US" sz="2000" dirty="0" smtClean="0"/>
              <a:t>关系，关系成立再跳转。</a:t>
            </a:r>
            <a:endParaRPr lang="en-US" altLang="zh-CN" sz="2000" dirty="0" smtClean="0"/>
          </a:p>
          <a:p>
            <a:pPr marL="784225" lvl="1" indent="-342900">
              <a:buFont typeface="Wingdings" panose="05000000000000000000" pitchFamily="2" charset="2"/>
              <a:buChar char="Ø"/>
            </a:pPr>
            <a:r>
              <a:rPr lang="zh-CN" altLang="en-US" sz="2000" dirty="0"/>
              <a:t>返回语句</a:t>
            </a:r>
            <a:r>
              <a:rPr lang="en-US" altLang="zh-CN" sz="2000" dirty="0"/>
              <a:t>RETURN</a:t>
            </a:r>
            <a:r>
              <a:rPr lang="zh-CN" altLang="en-US" sz="2000" dirty="0"/>
              <a:t>用于从函数体内部返回值并退出当前函数，</a:t>
            </a:r>
            <a:r>
              <a:rPr lang="en-US" altLang="zh-CN" sz="2000" dirty="0"/>
              <a:t>RETURN</a:t>
            </a:r>
            <a:r>
              <a:rPr lang="zh-CN" altLang="en-US" sz="2000" dirty="0"/>
              <a:t>后面可以跟一 个变量，也可以跟一个常数。 </a:t>
            </a:r>
            <a:endParaRPr lang="en-US" altLang="zh-CN" sz="2000" dirty="0" smtClean="0"/>
          </a:p>
          <a:p>
            <a:pPr marL="784225" lvl="1" indent="-342900">
              <a:buFont typeface="Wingdings" panose="05000000000000000000" pitchFamily="2" charset="2"/>
              <a:buChar char="Ø"/>
            </a:pPr>
            <a:r>
              <a:rPr lang="zh-CN" altLang="en-US" sz="2000" dirty="0" smtClean="0"/>
              <a:t>变量</a:t>
            </a:r>
            <a:r>
              <a:rPr lang="zh-CN" altLang="en-US" sz="2000" dirty="0"/>
              <a:t>声明语句</a:t>
            </a:r>
            <a:r>
              <a:rPr lang="en-US" altLang="zh-CN" sz="2000" dirty="0"/>
              <a:t>DEC</a:t>
            </a:r>
            <a:r>
              <a:rPr lang="zh-CN" altLang="en-US" sz="2000" dirty="0"/>
              <a:t>用于为一个函数体内的局部变量声明其所需要的空间，该空间的</a:t>
            </a:r>
            <a:r>
              <a:rPr lang="zh-CN" altLang="en-US" sz="2000" dirty="0" smtClean="0"/>
              <a:t>大小</a:t>
            </a:r>
            <a:r>
              <a:rPr lang="zh-CN" altLang="en-US" sz="2000" dirty="0"/>
              <a:t>以字节为单位。这个语句是专门为数组变量和结构体变量这类需要开辟一段连续的内存</a:t>
            </a:r>
            <a:r>
              <a:rPr lang="zh-CN" altLang="en-US" sz="2000" dirty="0" smtClean="0"/>
              <a:t>空间的</a:t>
            </a:r>
            <a:r>
              <a:rPr lang="zh-CN" altLang="en-US" sz="2000" dirty="0"/>
              <a:t>变量所准备的</a:t>
            </a:r>
            <a:r>
              <a:rPr lang="zh-CN" altLang="en-US" sz="2000" dirty="0" smtClean="0"/>
              <a:t>。</a:t>
            </a:r>
            <a:endParaRPr lang="en-US" altLang="zh-CN" sz="2000" dirty="0" smtClean="0"/>
          </a:p>
        </p:txBody>
      </p:sp>
    </p:spTree>
    <p:extLst>
      <p:ext uri="{BB962C8B-B14F-4D97-AF65-F5344CB8AC3E}">
        <p14:creationId xmlns:p14="http://schemas.microsoft.com/office/powerpoint/2010/main" val="3976663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zh-CN" altLang="en-US" b="1" dirty="0" smtClean="0"/>
              <a:t>中间代码分类三</a:t>
            </a:r>
            <a:endParaRPr lang="en-US" altLang="zh-CN" b="1" dirty="0" smtClean="0"/>
          </a:p>
          <a:p>
            <a:pPr marL="784225" lvl="1" indent="-342900">
              <a:buFont typeface="Wingdings" panose="05000000000000000000" pitchFamily="2" charset="2"/>
              <a:buChar char="Ø"/>
            </a:pPr>
            <a:r>
              <a:rPr lang="zh-CN" altLang="en-US" sz="2000" dirty="0"/>
              <a:t>与函数调用有关的语句包括</a:t>
            </a:r>
            <a:r>
              <a:rPr lang="en-US" altLang="zh-CN" sz="2000" dirty="0"/>
              <a:t>CALL</a:t>
            </a:r>
            <a:r>
              <a:rPr lang="zh-CN" altLang="en-US" sz="2000" dirty="0"/>
              <a:t>、</a:t>
            </a:r>
            <a:r>
              <a:rPr lang="en-US" altLang="zh-CN" sz="2000" dirty="0"/>
              <a:t>PARAM</a:t>
            </a:r>
            <a:r>
              <a:rPr lang="zh-CN" altLang="en-US" sz="2000" dirty="0"/>
              <a:t>和</a:t>
            </a:r>
            <a:r>
              <a:rPr lang="en-US" altLang="zh-CN" sz="2000" dirty="0"/>
              <a:t>ARG</a:t>
            </a:r>
            <a:r>
              <a:rPr lang="zh-CN" altLang="en-US" sz="2000" dirty="0"/>
              <a:t>三种。其中</a:t>
            </a:r>
            <a:r>
              <a:rPr lang="en-US" altLang="zh-CN" sz="2000" dirty="0"/>
              <a:t>PARAM</a:t>
            </a:r>
            <a:r>
              <a:rPr lang="zh-CN" altLang="en-US" sz="2000" dirty="0"/>
              <a:t>语句</a:t>
            </a:r>
            <a:r>
              <a:rPr lang="zh-CN" altLang="en-US" sz="2000" dirty="0" smtClean="0"/>
              <a:t>在每个</a:t>
            </a:r>
            <a:r>
              <a:rPr lang="zh-CN" altLang="en-US" sz="2000" dirty="0"/>
              <a:t>函数开头使用，对于函数中形参的数目和名称进行声明</a:t>
            </a:r>
            <a:r>
              <a:rPr lang="zh-CN" altLang="en-US" sz="2000" dirty="0" smtClean="0"/>
              <a:t>。</a:t>
            </a:r>
            <a:endParaRPr lang="en-US" altLang="zh-CN" sz="2000" dirty="0" smtClean="0"/>
          </a:p>
          <a:p>
            <a:pPr marL="1189038" lvl="2" indent="-342900">
              <a:buFont typeface="Arial" pitchFamily="34" charset="0"/>
              <a:buChar char="•"/>
            </a:pPr>
            <a:r>
              <a:rPr lang="zh-CN" altLang="en-US" sz="1600" dirty="0"/>
              <a:t>若一个函数</a:t>
            </a:r>
            <a:r>
              <a:rPr lang="en-US" altLang="zh-CN" sz="1600" dirty="0" err="1"/>
              <a:t>func</a:t>
            </a:r>
            <a:r>
              <a:rPr lang="zh-CN" altLang="en-US" sz="1600" dirty="0"/>
              <a:t>有三个形 参</a:t>
            </a:r>
            <a:r>
              <a:rPr lang="en-US" altLang="zh-CN" sz="1600" dirty="0"/>
              <a:t>a</a:t>
            </a:r>
            <a:r>
              <a:rPr lang="zh-CN" altLang="en-US" sz="1600" dirty="0"/>
              <a:t>、</a:t>
            </a:r>
            <a:r>
              <a:rPr lang="en-US" altLang="zh-CN" sz="1600" dirty="0"/>
              <a:t>b</a:t>
            </a:r>
            <a:r>
              <a:rPr lang="zh-CN" altLang="en-US" sz="1600" dirty="0"/>
              <a:t>、</a:t>
            </a:r>
            <a:r>
              <a:rPr lang="en-US" altLang="zh-CN" sz="1600" dirty="0"/>
              <a:t>c</a:t>
            </a:r>
            <a:r>
              <a:rPr lang="zh-CN" altLang="en-US" sz="1600" dirty="0"/>
              <a:t>，则该函数的函数体内前三条语句为：</a:t>
            </a:r>
            <a:r>
              <a:rPr lang="en-US" altLang="zh-CN" sz="1600" dirty="0"/>
              <a:t>PARAM a</a:t>
            </a:r>
            <a:r>
              <a:rPr lang="zh-CN" altLang="en-US" sz="1600" dirty="0"/>
              <a:t>、</a:t>
            </a:r>
            <a:r>
              <a:rPr lang="en-US" altLang="zh-CN" sz="1600" dirty="0"/>
              <a:t>PARAM b</a:t>
            </a:r>
            <a:r>
              <a:rPr lang="zh-CN" altLang="en-US" sz="1600" dirty="0"/>
              <a:t>和</a:t>
            </a:r>
            <a:r>
              <a:rPr lang="en-US" altLang="zh-CN" sz="1600" dirty="0"/>
              <a:t>PARAM c</a:t>
            </a:r>
            <a:r>
              <a:rPr lang="zh-CN" altLang="en-US" sz="1600" dirty="0" smtClean="0"/>
              <a:t>。</a:t>
            </a:r>
            <a:endParaRPr lang="en-US" altLang="zh-CN" sz="1600" dirty="0" smtClean="0"/>
          </a:p>
          <a:p>
            <a:pPr marL="1189038" lvl="2" indent="-342900">
              <a:buFont typeface="Arial" pitchFamily="34" charset="0"/>
              <a:buChar char="•"/>
            </a:pPr>
            <a:r>
              <a:rPr lang="en-US" altLang="zh-CN" sz="1600" dirty="0" smtClean="0"/>
              <a:t>CALL</a:t>
            </a:r>
            <a:r>
              <a:rPr lang="zh-CN" altLang="en-US" sz="1600" dirty="0" smtClean="0"/>
              <a:t>和</a:t>
            </a:r>
            <a:r>
              <a:rPr lang="en-US" altLang="zh-CN" sz="1600" dirty="0"/>
              <a:t>ARG</a:t>
            </a:r>
            <a:r>
              <a:rPr lang="zh-CN" altLang="en-US" sz="1600" dirty="0"/>
              <a:t>语句负责进行函数调用。在调用一个函数之前</a:t>
            </a:r>
            <a:r>
              <a:rPr lang="zh-CN" altLang="en-US" sz="1600" dirty="0" smtClean="0"/>
              <a:t>，先</a:t>
            </a:r>
            <a:r>
              <a:rPr lang="zh-CN" altLang="en-US" sz="1600" dirty="0"/>
              <a:t>使用</a:t>
            </a:r>
            <a:r>
              <a:rPr lang="en-US" altLang="zh-CN" sz="1600" dirty="0"/>
              <a:t>ARG</a:t>
            </a:r>
            <a:r>
              <a:rPr lang="zh-CN" altLang="en-US" sz="1600" dirty="0"/>
              <a:t>语句传入所有实参</a:t>
            </a:r>
            <a:r>
              <a:rPr lang="zh-CN" altLang="en-US" sz="1600" dirty="0" smtClean="0"/>
              <a:t>，随后</a:t>
            </a:r>
            <a:r>
              <a:rPr lang="zh-CN" altLang="en-US" sz="1600" dirty="0"/>
              <a:t>使用</a:t>
            </a:r>
            <a:r>
              <a:rPr lang="en-US" altLang="zh-CN" sz="1600" dirty="0"/>
              <a:t>CALL</a:t>
            </a:r>
            <a:r>
              <a:rPr lang="zh-CN" altLang="en-US" sz="1600" dirty="0"/>
              <a:t>语句调用该函数并存储返回</a:t>
            </a:r>
            <a:r>
              <a:rPr lang="zh-CN" altLang="en-US" sz="1600" dirty="0" smtClean="0"/>
              <a:t>值。</a:t>
            </a:r>
            <a:endParaRPr lang="en-US" altLang="zh-CN" sz="1600" dirty="0" smtClean="0"/>
          </a:p>
          <a:p>
            <a:pPr marL="784225" lvl="1" indent="-342900">
              <a:buFont typeface="Wingdings" panose="05000000000000000000" pitchFamily="2" charset="2"/>
              <a:buChar char="Ø"/>
            </a:pPr>
            <a:r>
              <a:rPr lang="zh-CN" altLang="en-US" sz="2000" dirty="0"/>
              <a:t>输入输出语句</a:t>
            </a:r>
            <a:r>
              <a:rPr lang="en-US" altLang="zh-CN" sz="2000" dirty="0"/>
              <a:t>READ</a:t>
            </a:r>
            <a:r>
              <a:rPr lang="zh-CN" altLang="en-US" sz="2000" dirty="0"/>
              <a:t>和</a:t>
            </a:r>
            <a:r>
              <a:rPr lang="en-US" altLang="zh-CN" sz="2000" dirty="0"/>
              <a:t>WRITE</a:t>
            </a:r>
            <a:r>
              <a:rPr lang="zh-CN" altLang="en-US" sz="2000" dirty="0"/>
              <a:t>用于和控制台进行交互。</a:t>
            </a:r>
            <a:r>
              <a:rPr lang="en-US" altLang="zh-CN" sz="2000" dirty="0"/>
              <a:t>READ</a:t>
            </a:r>
            <a:r>
              <a:rPr lang="zh-CN" altLang="en-US" sz="2000" dirty="0"/>
              <a:t>语句可以从控制 台读入一个整型变量，而</a:t>
            </a:r>
            <a:r>
              <a:rPr lang="en-US" altLang="zh-CN" sz="2000" dirty="0"/>
              <a:t>WRITE</a:t>
            </a:r>
            <a:r>
              <a:rPr lang="zh-CN" altLang="en-US" sz="2000" dirty="0"/>
              <a:t>语句可将一个整型变量的值写到控制台上。 </a:t>
            </a:r>
            <a:endParaRPr lang="en-US" altLang="zh-CN" sz="2000" dirty="0" smtClean="0"/>
          </a:p>
          <a:p>
            <a:pPr marL="1246188" lvl="2" indent="-400050">
              <a:buFont typeface="Arial" pitchFamily="34" charset="0"/>
              <a:buChar char="•"/>
            </a:pPr>
            <a:r>
              <a:rPr lang="zh-CN" altLang="en-US" sz="1400" dirty="0"/>
              <a:t>在实验三中</a:t>
            </a:r>
            <a:r>
              <a:rPr lang="zh-CN" altLang="en-US" sz="1400" dirty="0" smtClean="0"/>
              <a:t>，在</a:t>
            </a:r>
            <a:r>
              <a:rPr lang="zh-CN" altLang="en-US" sz="1400" dirty="0"/>
              <a:t>符号表中预先添加</a:t>
            </a:r>
            <a:r>
              <a:rPr lang="en-US" altLang="zh-CN" sz="1400" dirty="0"/>
              <a:t>read</a:t>
            </a:r>
            <a:r>
              <a:rPr lang="zh-CN" altLang="en-US" sz="1400" dirty="0"/>
              <a:t>和 </a:t>
            </a:r>
            <a:r>
              <a:rPr lang="en-US" altLang="zh-CN" sz="1400" dirty="0"/>
              <a:t>write</a:t>
            </a:r>
            <a:r>
              <a:rPr lang="zh-CN" altLang="en-US" sz="1400" dirty="0"/>
              <a:t>这两个预定义的函数</a:t>
            </a:r>
            <a:r>
              <a:rPr lang="zh-CN" altLang="en-US" sz="1400" dirty="0" smtClean="0"/>
              <a:t>。</a:t>
            </a:r>
            <a:endParaRPr lang="en-US" altLang="zh-CN" sz="1400" dirty="0" smtClean="0"/>
          </a:p>
          <a:p>
            <a:pPr marL="1246188" lvl="2" indent="-400050">
              <a:buFont typeface="Arial" pitchFamily="34" charset="0"/>
              <a:buChar char="•"/>
            </a:pPr>
            <a:r>
              <a:rPr lang="en-US" altLang="zh-CN" sz="1400" dirty="0" smtClean="0"/>
              <a:t>read</a:t>
            </a:r>
            <a:r>
              <a:rPr lang="zh-CN" altLang="en-US" sz="1400" dirty="0"/>
              <a:t>函数没有任何参数，返回值为</a:t>
            </a:r>
            <a:r>
              <a:rPr lang="en-US" altLang="zh-CN" sz="1400" dirty="0" err="1"/>
              <a:t>int</a:t>
            </a:r>
            <a:r>
              <a:rPr lang="zh-CN" altLang="en-US" sz="1400" dirty="0"/>
              <a:t>型（即读入的整数 值</a:t>
            </a:r>
            <a:r>
              <a:rPr lang="zh-CN" altLang="en-US" sz="1400" dirty="0" smtClean="0"/>
              <a:t>）。</a:t>
            </a:r>
            <a:endParaRPr lang="en-US" altLang="zh-CN" sz="1400" dirty="0" smtClean="0"/>
          </a:p>
          <a:p>
            <a:pPr marL="1246188" lvl="2" indent="-400050">
              <a:buFont typeface="Arial" pitchFamily="34" charset="0"/>
              <a:buChar char="•"/>
            </a:pPr>
            <a:r>
              <a:rPr lang="en-US" altLang="zh-CN" sz="1400" dirty="0" smtClean="0"/>
              <a:t>write</a:t>
            </a:r>
            <a:r>
              <a:rPr lang="zh-CN" altLang="en-US" sz="1400" dirty="0"/>
              <a:t>函数包含一个</a:t>
            </a:r>
            <a:r>
              <a:rPr lang="en-US" altLang="zh-CN" sz="1400" dirty="0" err="1"/>
              <a:t>int</a:t>
            </a:r>
            <a:r>
              <a:rPr lang="zh-CN" altLang="en-US" sz="1400" dirty="0"/>
              <a:t>类型的参数（即要输出的整数值），返回值也为</a:t>
            </a:r>
            <a:r>
              <a:rPr lang="en-US" altLang="zh-CN" sz="1400" dirty="0" err="1"/>
              <a:t>int</a:t>
            </a:r>
            <a:r>
              <a:rPr lang="zh-CN" altLang="en-US" sz="1400" dirty="0"/>
              <a:t>型（固定返回 </a:t>
            </a:r>
            <a:r>
              <a:rPr lang="en-US" altLang="zh-CN" sz="1400" dirty="0"/>
              <a:t>0</a:t>
            </a:r>
            <a:r>
              <a:rPr lang="zh-CN" altLang="en-US" sz="1400" dirty="0" smtClean="0"/>
              <a:t>）</a:t>
            </a:r>
            <a:r>
              <a:rPr lang="zh-CN" altLang="en-US" sz="1400" dirty="0"/>
              <a:t>。</a:t>
            </a:r>
            <a:endParaRPr lang="en-US" altLang="zh-CN" sz="1400" dirty="0" smtClean="0"/>
          </a:p>
        </p:txBody>
      </p:sp>
    </p:spTree>
    <p:extLst>
      <p:ext uri="{BB962C8B-B14F-4D97-AF65-F5344CB8AC3E}">
        <p14:creationId xmlns:p14="http://schemas.microsoft.com/office/powerpoint/2010/main" val="1193884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zh-CN" altLang="en-US" b="1" dirty="0"/>
              <a:t>选</a:t>
            </a:r>
            <a:r>
              <a:rPr lang="zh-CN" altLang="en-US" b="1" dirty="0" smtClean="0"/>
              <a:t>做内容</a:t>
            </a:r>
            <a:endParaRPr lang="en-US" altLang="zh-CN" b="1" dirty="0" smtClean="0"/>
          </a:p>
          <a:p>
            <a:pPr marL="784225" lvl="1" indent="-342900">
              <a:buFont typeface="Wingdings" panose="05000000000000000000" pitchFamily="2" charset="2"/>
              <a:buChar char="Ø"/>
            </a:pPr>
            <a:r>
              <a:rPr lang="zh-CN" altLang="en-US" sz="2000" dirty="0"/>
              <a:t>要求</a:t>
            </a:r>
            <a:r>
              <a:rPr lang="en-US" altLang="zh-CN" sz="2000" dirty="0"/>
              <a:t>3.1</a:t>
            </a:r>
            <a:r>
              <a:rPr lang="zh-CN" altLang="en-US" sz="2000" dirty="0"/>
              <a:t>：修改前面对</a:t>
            </a:r>
            <a:r>
              <a:rPr lang="en-US" altLang="zh-CN" sz="2000" dirty="0"/>
              <a:t>C−−</a:t>
            </a:r>
            <a:r>
              <a:rPr lang="zh-CN" altLang="en-US" sz="2000" dirty="0"/>
              <a:t>源代码的假设</a:t>
            </a:r>
            <a:r>
              <a:rPr lang="en-US" altLang="zh-CN" sz="2000" dirty="0"/>
              <a:t>2</a:t>
            </a:r>
            <a:r>
              <a:rPr lang="zh-CN" altLang="en-US" sz="2000" dirty="0"/>
              <a:t>和</a:t>
            </a:r>
            <a:r>
              <a:rPr lang="en-US" altLang="zh-CN" sz="2000" dirty="0" smtClean="0"/>
              <a:t>3</a:t>
            </a:r>
          </a:p>
          <a:p>
            <a:pPr marL="1189038" lvl="2" indent="-342900">
              <a:buFont typeface="Arial" pitchFamily="34" charset="0"/>
              <a:buChar char="•"/>
            </a:pPr>
            <a:r>
              <a:rPr lang="zh-CN" altLang="en-US" sz="1600" dirty="0" smtClean="0"/>
              <a:t>可以</a:t>
            </a:r>
            <a:r>
              <a:rPr lang="zh-CN" altLang="en-US" sz="1600" dirty="0"/>
              <a:t>出现结构体类型的变量（但不会有结构体变量之间直接赋值）</a:t>
            </a:r>
            <a:r>
              <a:rPr lang="zh-CN" altLang="en-US" sz="1600" dirty="0" smtClean="0"/>
              <a:t>。</a:t>
            </a:r>
            <a:endParaRPr lang="en-US" altLang="zh-CN" sz="1600" dirty="0" smtClean="0"/>
          </a:p>
          <a:p>
            <a:pPr marL="1189038" lvl="2" indent="-342900">
              <a:buFont typeface="Arial" pitchFamily="34" charset="0"/>
              <a:buChar char="•"/>
            </a:pPr>
            <a:r>
              <a:rPr lang="zh-CN" altLang="en-US" sz="1600" dirty="0"/>
              <a:t>结构体类型的变量可以作为函数的参数（但函数不会返回结构体类型的值）。 </a:t>
            </a:r>
          </a:p>
          <a:p>
            <a:pPr marL="784225" lvl="1" indent="-342900">
              <a:buFont typeface="Wingdings" panose="05000000000000000000" pitchFamily="2" charset="2"/>
              <a:buChar char="Ø"/>
            </a:pPr>
            <a:r>
              <a:rPr lang="zh-CN" altLang="en-US" sz="2000" dirty="0"/>
              <a:t>要求</a:t>
            </a:r>
            <a:r>
              <a:rPr lang="en-US" altLang="zh-CN" sz="2000" dirty="0"/>
              <a:t>3.2</a:t>
            </a:r>
            <a:r>
              <a:rPr lang="zh-CN" altLang="en-US" sz="2000" dirty="0"/>
              <a:t>：修改前面对</a:t>
            </a:r>
            <a:r>
              <a:rPr lang="en-US" altLang="zh-CN" sz="2000" dirty="0"/>
              <a:t>C−−</a:t>
            </a:r>
            <a:r>
              <a:rPr lang="zh-CN" altLang="en-US" sz="2000" dirty="0"/>
              <a:t>源代码的假设</a:t>
            </a:r>
            <a:r>
              <a:rPr lang="en-US" altLang="zh-CN" sz="2000" dirty="0"/>
              <a:t>2</a:t>
            </a:r>
            <a:r>
              <a:rPr lang="zh-CN" altLang="en-US" sz="2000" dirty="0"/>
              <a:t>和</a:t>
            </a:r>
            <a:r>
              <a:rPr lang="en-US" altLang="zh-CN" sz="2000" dirty="0" smtClean="0"/>
              <a:t>3</a:t>
            </a:r>
          </a:p>
          <a:p>
            <a:pPr marL="1189038" lvl="2" indent="-342900">
              <a:buFont typeface="Arial" pitchFamily="34" charset="0"/>
              <a:buChar char="•"/>
            </a:pPr>
            <a:r>
              <a:rPr lang="zh-CN" altLang="en-US" sz="1600" dirty="0"/>
              <a:t>一维数组类型的变量可以作为函数参数（但函数不会返回一维数组类型的值）</a:t>
            </a:r>
            <a:r>
              <a:rPr lang="zh-CN" altLang="en-US" sz="1600" dirty="0" smtClean="0"/>
              <a:t>。</a:t>
            </a:r>
            <a:endParaRPr lang="en-US" altLang="zh-CN" sz="1600" dirty="0" smtClean="0"/>
          </a:p>
          <a:p>
            <a:pPr marL="1189038" lvl="2" indent="-342900">
              <a:buFont typeface="Arial" pitchFamily="34" charset="0"/>
              <a:buChar char="•"/>
            </a:pPr>
            <a:r>
              <a:rPr lang="zh-CN" altLang="en-US" sz="1600" dirty="0"/>
              <a:t>可以出现高维数组类型的变量（但高维数组类型的变量不会作为函数的参数或</a:t>
            </a:r>
            <a:r>
              <a:rPr lang="zh-CN" altLang="en-US" sz="1600" dirty="0" smtClean="0"/>
              <a:t>返回</a:t>
            </a:r>
            <a:r>
              <a:rPr lang="zh-CN" altLang="en-US" sz="1600" dirty="0"/>
              <a:t>类值）。</a:t>
            </a:r>
          </a:p>
          <a:p>
            <a:pPr marL="846138" lvl="2" indent="0">
              <a:buNone/>
            </a:pPr>
            <a:endParaRPr lang="en-US" altLang="zh-CN" sz="1600" dirty="0" smtClean="0"/>
          </a:p>
        </p:txBody>
      </p:sp>
      <p:sp>
        <p:nvSpPr>
          <p:cNvPr id="4" name="矩形 3"/>
          <p:cNvSpPr/>
          <p:nvPr/>
        </p:nvSpPr>
        <p:spPr>
          <a:xfrm>
            <a:off x="2699792" y="4725144"/>
            <a:ext cx="4572000" cy="954107"/>
          </a:xfrm>
          <a:prstGeom prst="rect">
            <a:avLst/>
          </a:prstGeom>
        </p:spPr>
        <p:txBody>
          <a:bodyPr>
            <a:spAutoFit/>
          </a:bodyPr>
          <a:lstStyle/>
          <a:p>
            <a:pPr algn="just">
              <a:spcAft>
                <a:spcPts val="0"/>
              </a:spcAft>
            </a:pPr>
            <a:r>
              <a:rPr lang="zh-CN" altLang="en-US" sz="1400" dirty="0"/>
              <a:t>实验</a:t>
            </a:r>
            <a:r>
              <a:rPr lang="zh-CN" altLang="en-US" sz="1400" dirty="0" smtClean="0"/>
              <a:t>三暂时不考察程序</a:t>
            </a:r>
            <a:r>
              <a:rPr lang="zh-CN" altLang="en-US" sz="1400" dirty="0"/>
              <a:t>输出的中间代码的执行</a:t>
            </a:r>
            <a:r>
              <a:rPr lang="zh-CN" altLang="en-US" sz="1400" dirty="0" smtClean="0"/>
              <a:t>效率，大家先完成实验，如果有时间再考虑效率。</a:t>
            </a:r>
            <a:endParaRPr lang="en-US" altLang="zh-CN" sz="1400" dirty="0" smtClean="0"/>
          </a:p>
          <a:p>
            <a:pPr algn="just">
              <a:spcAft>
                <a:spcPts val="0"/>
              </a:spcAft>
            </a:pPr>
            <a:r>
              <a:rPr lang="zh-CN" altLang="en-US" sz="1400" kern="100" dirty="0" smtClean="0">
                <a:latin typeface="Calibri"/>
                <a:cs typeface="Times New Roman"/>
              </a:rPr>
              <a:t>当然，如果有时间做优化，可以在文档中说明，会有相应的</a:t>
            </a:r>
            <a:r>
              <a:rPr lang="en-US" altLang="zh-CN" sz="1400" kern="100" dirty="0" smtClean="0">
                <a:latin typeface="Calibri"/>
                <a:cs typeface="Times New Roman"/>
              </a:rPr>
              <a:t>buff</a:t>
            </a:r>
            <a:r>
              <a:rPr lang="zh-CN" altLang="en-US" sz="1400" kern="100" dirty="0" smtClean="0">
                <a:latin typeface="Calibri"/>
                <a:cs typeface="Times New Roman"/>
              </a:rPr>
              <a:t>加成。</a:t>
            </a:r>
            <a:endParaRPr lang="zh-CN" altLang="zh-CN" sz="1400" kern="100" dirty="0">
              <a:latin typeface="Calibri"/>
              <a:cs typeface="Times New Roman"/>
            </a:endParaRPr>
          </a:p>
        </p:txBody>
      </p:sp>
    </p:spTree>
    <p:extLst>
      <p:ext uri="{BB962C8B-B14F-4D97-AF65-F5344CB8AC3E}">
        <p14:creationId xmlns:p14="http://schemas.microsoft.com/office/powerpoint/2010/main" val="3987487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实验三</a:t>
            </a:r>
            <a:endParaRPr lang="zh-CN" altLang="en-US" b="1" dirty="0"/>
          </a:p>
        </p:txBody>
      </p:sp>
      <p:sp>
        <p:nvSpPr>
          <p:cNvPr id="3" name="内容占位符 2"/>
          <p:cNvSpPr>
            <a:spLocks noGrp="1"/>
          </p:cNvSpPr>
          <p:nvPr>
            <p:ph idx="1"/>
          </p:nvPr>
        </p:nvSpPr>
        <p:spPr/>
        <p:txBody>
          <a:bodyPr/>
          <a:lstStyle/>
          <a:p>
            <a:r>
              <a:rPr lang="zh-CN" altLang="en-US" b="1" dirty="0" smtClean="0"/>
              <a:t>虚拟机扩展</a:t>
            </a:r>
            <a:endParaRPr lang="en-US" altLang="zh-CN" b="1" dirty="0" smtClean="0"/>
          </a:p>
          <a:p>
            <a:pPr marL="784225" lvl="1" indent="-342900">
              <a:buFont typeface="Wingdings" panose="05000000000000000000" pitchFamily="2" charset="2"/>
              <a:buChar char="Ø"/>
            </a:pPr>
            <a:r>
              <a:rPr lang="zh-CN" altLang="en-US" sz="2000" dirty="0" smtClean="0"/>
              <a:t>虚拟机使用</a:t>
            </a:r>
            <a:r>
              <a:rPr lang="en-US" altLang="zh-CN" sz="2000" dirty="0" smtClean="0"/>
              <a:t>Python2</a:t>
            </a:r>
            <a:r>
              <a:rPr lang="zh-CN" altLang="en-US" sz="2000" dirty="0" smtClean="0"/>
              <a:t>实现，对于负数除法会出现一些问题</a:t>
            </a:r>
            <a:endParaRPr lang="en-US" altLang="zh-CN" sz="2000" dirty="0" smtClean="0"/>
          </a:p>
          <a:p>
            <a:pPr marL="1189038" lvl="2" indent="-342900">
              <a:buFont typeface="Arial" pitchFamily="34" charset="0"/>
              <a:buChar char="•"/>
            </a:pPr>
            <a:r>
              <a:rPr lang="en-US" altLang="zh-CN" sz="1600" dirty="0" smtClean="0"/>
              <a:t>C</a:t>
            </a:r>
            <a:r>
              <a:rPr lang="zh-CN" altLang="en-US" sz="1600" dirty="0" smtClean="0"/>
              <a:t>语言中对于负数除法，先运算，然后取整，比如</a:t>
            </a:r>
            <a:r>
              <a:rPr lang="en-US" altLang="zh-CN" sz="1600" dirty="0" smtClean="0"/>
              <a:t>1/(-10)</a:t>
            </a:r>
            <a:r>
              <a:rPr lang="zh-CN" altLang="en-US" sz="1600" dirty="0" smtClean="0"/>
              <a:t>是</a:t>
            </a:r>
            <a:r>
              <a:rPr lang="en-US" altLang="zh-CN" sz="1600" dirty="0" smtClean="0"/>
              <a:t>0</a:t>
            </a:r>
            <a:r>
              <a:rPr lang="zh-CN" altLang="en-US" sz="1600" dirty="0" smtClean="0"/>
              <a:t>。</a:t>
            </a:r>
            <a:endParaRPr lang="en-US" altLang="zh-CN" sz="1600" dirty="0" smtClean="0"/>
          </a:p>
          <a:p>
            <a:pPr marL="1189038" lvl="2" indent="-342900">
              <a:buFont typeface="Arial" pitchFamily="34" charset="0"/>
              <a:buChar char="•"/>
            </a:pPr>
            <a:r>
              <a:rPr lang="en-US" altLang="zh-CN" sz="1600" dirty="0" smtClean="0"/>
              <a:t>Python2</a:t>
            </a:r>
            <a:r>
              <a:rPr lang="zh-CN" altLang="en-US" sz="1600" dirty="0" smtClean="0"/>
              <a:t>中除法是</a:t>
            </a:r>
            <a:r>
              <a:rPr lang="en-US" altLang="zh-CN" sz="1600" dirty="0" smtClean="0"/>
              <a:t>”/”</a:t>
            </a:r>
            <a:r>
              <a:rPr lang="zh-CN" altLang="en-US" sz="1600" dirty="0" smtClean="0"/>
              <a:t>，整除是</a:t>
            </a:r>
            <a:r>
              <a:rPr lang="en-US" altLang="zh-CN" sz="1600" dirty="0" smtClean="0"/>
              <a:t>”//”</a:t>
            </a:r>
            <a:r>
              <a:rPr lang="zh-CN" altLang="en-US" sz="1600" dirty="0" smtClean="0"/>
              <a:t>，但是对于</a:t>
            </a:r>
            <a:r>
              <a:rPr lang="en-US" altLang="zh-CN" sz="1600" dirty="0" smtClean="0"/>
              <a:t>1/(-10)</a:t>
            </a:r>
            <a:r>
              <a:rPr lang="zh-CN" altLang="en-US" sz="1600" dirty="0" smtClean="0"/>
              <a:t>或</a:t>
            </a:r>
            <a:r>
              <a:rPr lang="en-US" altLang="zh-CN" sz="1600" dirty="0" smtClean="0"/>
              <a:t>1//(-10)</a:t>
            </a:r>
            <a:r>
              <a:rPr lang="zh-CN" altLang="en-US" sz="1600" dirty="0" smtClean="0"/>
              <a:t>，结果是</a:t>
            </a:r>
            <a:r>
              <a:rPr lang="en-US" altLang="zh-CN" sz="1600" dirty="0" smtClean="0"/>
              <a:t>-1</a:t>
            </a:r>
            <a:r>
              <a:rPr lang="zh-CN" altLang="en-US" sz="1600" dirty="0" smtClean="0"/>
              <a:t>，与</a:t>
            </a:r>
            <a:r>
              <a:rPr lang="en-US" altLang="zh-CN" sz="1600" dirty="0" smtClean="0"/>
              <a:t>C</a:t>
            </a:r>
            <a:r>
              <a:rPr lang="zh-CN" altLang="en-US" sz="1600" dirty="0" smtClean="0"/>
              <a:t>语言不符合。</a:t>
            </a:r>
            <a:endParaRPr lang="en-US" altLang="zh-CN" sz="1600" dirty="0" smtClean="0"/>
          </a:p>
          <a:p>
            <a:pPr marL="1189038" lvl="2" indent="-342900">
              <a:buFont typeface="Arial" pitchFamily="34" charset="0"/>
              <a:buChar char="•"/>
            </a:pPr>
            <a:r>
              <a:rPr lang="zh-CN" altLang="en-US" sz="1600" dirty="0" smtClean="0"/>
              <a:t>如果大家需要这个负数除法改进后的虚拟机版本，后面我们可以分享到群里。</a:t>
            </a:r>
            <a:endParaRPr lang="en-US" altLang="zh-CN" sz="1600" dirty="0" smtClean="0"/>
          </a:p>
        </p:txBody>
      </p:sp>
      <p:sp>
        <p:nvSpPr>
          <p:cNvPr id="4" name="矩形 3"/>
          <p:cNvSpPr/>
          <p:nvPr/>
        </p:nvSpPr>
        <p:spPr>
          <a:xfrm>
            <a:off x="3563888" y="4205481"/>
            <a:ext cx="2016224" cy="923330"/>
          </a:xfrm>
          <a:prstGeom prst="rect">
            <a:avLst/>
          </a:prstGeom>
        </p:spPr>
        <p:txBody>
          <a:bodyPr wrap="square">
            <a:spAutoFit/>
          </a:bodyPr>
          <a:lstStyle/>
          <a:p>
            <a:pPr algn="just">
              <a:spcAft>
                <a:spcPts val="0"/>
              </a:spcAft>
            </a:pPr>
            <a:r>
              <a:rPr lang="en-US" altLang="zh-CN" dirty="0" smtClean="0"/>
              <a:t>&gt;&gt;&gt; 1/ (-10)</a:t>
            </a:r>
          </a:p>
          <a:p>
            <a:pPr algn="just">
              <a:spcAft>
                <a:spcPts val="0"/>
              </a:spcAft>
            </a:pPr>
            <a:r>
              <a:rPr lang="en-US" altLang="zh-CN" kern="100" dirty="0" smtClean="0">
                <a:latin typeface="Calibri"/>
                <a:cs typeface="Times New Roman"/>
              </a:rPr>
              <a:t>C:  0</a:t>
            </a:r>
          </a:p>
          <a:p>
            <a:pPr algn="just">
              <a:spcAft>
                <a:spcPts val="0"/>
              </a:spcAft>
            </a:pPr>
            <a:r>
              <a:rPr lang="en-US" altLang="zh-CN" kern="100" dirty="0" smtClean="0">
                <a:latin typeface="Calibri"/>
                <a:cs typeface="Times New Roman"/>
              </a:rPr>
              <a:t>Python2:   -1</a:t>
            </a:r>
            <a:endParaRPr lang="zh-CN" altLang="zh-CN" kern="100" dirty="0">
              <a:latin typeface="Calibri"/>
              <a:cs typeface="Times New Roman"/>
            </a:endParaRPr>
          </a:p>
        </p:txBody>
      </p:sp>
      <p:sp>
        <p:nvSpPr>
          <p:cNvPr id="5" name="矩形 4"/>
          <p:cNvSpPr/>
          <p:nvPr/>
        </p:nvSpPr>
        <p:spPr>
          <a:xfrm>
            <a:off x="3779912" y="1412776"/>
            <a:ext cx="4566170" cy="584775"/>
          </a:xfrm>
          <a:prstGeom prst="rect">
            <a:avLst/>
          </a:prstGeom>
        </p:spPr>
        <p:txBody>
          <a:bodyPr wrap="square">
            <a:spAutoFit/>
          </a:bodyPr>
          <a:lstStyle/>
          <a:p>
            <a:pPr algn="just">
              <a:spcAft>
                <a:spcPts val="0"/>
              </a:spcAft>
            </a:pPr>
            <a:r>
              <a:rPr lang="zh-CN" altLang="en-US" sz="1600" kern="100" dirty="0" smtClean="0">
                <a:latin typeface="Calibri"/>
                <a:cs typeface="Times New Roman"/>
              </a:rPr>
              <a:t>这里感谢</a:t>
            </a:r>
            <a:r>
              <a:rPr lang="en-US" altLang="zh-CN" sz="1600" kern="100" dirty="0" smtClean="0">
                <a:latin typeface="Calibri"/>
                <a:cs typeface="Times New Roman"/>
              </a:rPr>
              <a:t>191220005</a:t>
            </a:r>
            <a:r>
              <a:rPr lang="zh-CN" altLang="en-US" sz="1600" kern="100" dirty="0" smtClean="0">
                <a:latin typeface="Calibri"/>
                <a:cs typeface="Times New Roman"/>
              </a:rPr>
              <a:t>陈诚同学，不仅发现了这个问题，而且改进也是陈诚同学完成的。</a:t>
            </a:r>
            <a:endParaRPr lang="en-US" altLang="zh-CN" sz="1600" kern="100" dirty="0" smtClean="0">
              <a:latin typeface="Calibri"/>
              <a:cs typeface="Times New Roman"/>
            </a:endParaRPr>
          </a:p>
        </p:txBody>
      </p:sp>
    </p:spTree>
    <p:extLst>
      <p:ext uri="{BB962C8B-B14F-4D97-AF65-F5344CB8AC3E}">
        <p14:creationId xmlns:p14="http://schemas.microsoft.com/office/powerpoint/2010/main" val="4017804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76610" y="2159948"/>
            <a:ext cx="8486077" cy="1647095"/>
          </a:xfrm>
        </p:spPr>
        <p:txBody>
          <a:bodyPr/>
          <a:lstStyle/>
          <a:p>
            <a:pPr algn="ctr">
              <a:lnSpc>
                <a:spcPct val="90000"/>
              </a:lnSpc>
            </a:pPr>
            <a:r>
              <a:rPr kumimoji="1" lang="zh-CN" altLang="en-US" sz="6600" kern="1200" dirty="0">
                <a:latin typeface="黑体" panose="02010609060101010101" pitchFamily="49" charset="-122"/>
                <a:ea typeface="黑体" panose="02010609060101010101" pitchFamily="49" charset="-122"/>
              </a:rPr>
              <a:t>谢谢大家</a:t>
            </a:r>
          </a:p>
        </p:txBody>
      </p:sp>
      <p:sp>
        <p:nvSpPr>
          <p:cNvPr id="5" name="灯片编号占位符 4"/>
          <p:cNvSpPr>
            <a:spLocks noGrp="1"/>
          </p:cNvSpPr>
          <p:nvPr>
            <p:ph type="sldNum" sz="quarter" idx="4294967295"/>
          </p:nvPr>
        </p:nvSpPr>
        <p:spPr>
          <a:xfrm>
            <a:off x="7812360" y="6309320"/>
            <a:ext cx="503634" cy="240431"/>
          </a:xfrm>
          <a:prstGeom prst="rect">
            <a:avLst/>
          </a:prstGeom>
        </p:spPr>
        <p:txBody>
          <a:bodyPr/>
          <a:lstStyle/>
          <a:p>
            <a:fld id="{F2FBAF11-FC7B-4CE2-BE8C-2914C60FAFC1}" type="slidenum">
              <a:rPr lang="zh-CN" altLang="en-US" sz="1600" smtClean="0"/>
              <a:t>39</a:t>
            </a:fld>
            <a:endParaRPr lang="zh-CN" altLang="en-US" sz="1600" dirty="0"/>
          </a:p>
        </p:txBody>
      </p:sp>
      <p:sp>
        <p:nvSpPr>
          <p:cNvPr id="3" name="矩形 2">
            <a:extLst>
              <a:ext uri="{FF2B5EF4-FFF2-40B4-BE49-F238E27FC236}">
                <a16:creationId xmlns:a16="http://schemas.microsoft.com/office/drawing/2014/main" xmlns="" id="{B75BCA00-7E11-49F8-B759-5296AFBE45FA}"/>
              </a:ext>
            </a:extLst>
          </p:cNvPr>
          <p:cNvSpPr/>
          <p:nvPr/>
        </p:nvSpPr>
        <p:spPr bwMode="auto">
          <a:xfrm>
            <a:off x="0" y="6147434"/>
            <a:ext cx="9144000" cy="45719"/>
          </a:xfrm>
          <a:prstGeom prst="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2060"/>
              </a:solidFill>
              <a:effectLst/>
              <a:latin typeface="Times New Roman" pitchFamily="18" charset="0"/>
              <a:ea typeface="宋体" pitchFamily="2" charset="-122"/>
            </a:endParaRPr>
          </a:p>
        </p:txBody>
      </p:sp>
    </p:spTree>
    <p:extLst>
      <p:ext uri="{BB962C8B-B14F-4D97-AF65-F5344CB8AC3E}">
        <p14:creationId xmlns:p14="http://schemas.microsoft.com/office/powerpoint/2010/main" val="400570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提纲</a:t>
            </a:r>
          </a:p>
        </p:txBody>
      </p:sp>
      <p:sp>
        <p:nvSpPr>
          <p:cNvPr id="3" name="内容占位符 2"/>
          <p:cNvSpPr>
            <a:spLocks noGrp="1"/>
          </p:cNvSpPr>
          <p:nvPr>
            <p:ph idx="1"/>
          </p:nvPr>
        </p:nvSpPr>
        <p:spPr>
          <a:xfrm>
            <a:off x="468313" y="1484313"/>
            <a:ext cx="8424167" cy="4392612"/>
          </a:xfrm>
        </p:spPr>
        <p:txBody>
          <a:bodyPr/>
          <a:lstStyle/>
          <a:p>
            <a:r>
              <a:rPr lang="zh-CN" altLang="en-US" b="1" dirty="0" smtClean="0"/>
              <a:t>实验二</a:t>
            </a:r>
            <a:endParaRPr lang="en-US" altLang="zh-CN" b="1" dirty="0"/>
          </a:p>
          <a:p>
            <a:pPr marL="784225" lvl="1" indent="-342900">
              <a:buFont typeface="Wingdings" panose="05000000000000000000" pitchFamily="2" charset="2"/>
              <a:buChar char="Ø"/>
            </a:pPr>
            <a:r>
              <a:rPr lang="zh-CN" altLang="en-US" sz="2000" b="1" dirty="0" smtClean="0"/>
              <a:t>实验要求</a:t>
            </a:r>
            <a:endParaRPr lang="en-US" altLang="zh-CN" sz="2000" b="1" dirty="0"/>
          </a:p>
          <a:p>
            <a:pPr marL="784225" lvl="1" indent="-342900">
              <a:buFont typeface="Wingdings" panose="05000000000000000000" pitchFamily="2" charset="2"/>
              <a:buChar char="Ø"/>
            </a:pPr>
            <a:r>
              <a:rPr lang="zh-CN" altLang="en-US" sz="2000" b="1" dirty="0" smtClean="0"/>
              <a:t>代码相关问题</a:t>
            </a:r>
            <a:endParaRPr lang="en-US" altLang="zh-CN" sz="2000" b="1" dirty="0"/>
          </a:p>
          <a:p>
            <a:pPr marL="784225" lvl="1" indent="-342900">
              <a:buFont typeface="Wingdings" panose="05000000000000000000" pitchFamily="2" charset="2"/>
              <a:buChar char="Ø"/>
            </a:pPr>
            <a:r>
              <a:rPr lang="zh-CN" altLang="en-US" sz="2000" b="1" dirty="0"/>
              <a:t>文档</a:t>
            </a:r>
            <a:r>
              <a:rPr lang="zh-CN" altLang="en-US" sz="2000" b="1" dirty="0" smtClean="0"/>
              <a:t>相关问题</a:t>
            </a:r>
            <a:endParaRPr lang="en-US" altLang="zh-CN" sz="2000" b="1" dirty="0" smtClean="0"/>
          </a:p>
          <a:p>
            <a:pPr marL="784225" lvl="1" indent="-342900">
              <a:buFont typeface="Wingdings" panose="05000000000000000000" pitchFamily="2" charset="2"/>
              <a:buChar char="Ø"/>
            </a:pPr>
            <a:r>
              <a:rPr lang="zh-CN" altLang="en-US" sz="2000" b="1" dirty="0"/>
              <a:t>成绩</a:t>
            </a:r>
            <a:endParaRPr lang="en-US" altLang="zh-CN" sz="2000" b="1" dirty="0"/>
          </a:p>
          <a:p>
            <a:r>
              <a:rPr lang="zh-CN" altLang="en-US" b="1" dirty="0" smtClean="0"/>
              <a:t>实验三</a:t>
            </a:r>
            <a:endParaRPr lang="en-US" altLang="zh-CN" b="1" dirty="0"/>
          </a:p>
          <a:p>
            <a:pPr marL="784225" lvl="1" indent="-342900">
              <a:buFont typeface="Wingdings" panose="05000000000000000000" pitchFamily="2" charset="2"/>
              <a:buChar char="Ø"/>
            </a:pPr>
            <a:r>
              <a:rPr lang="zh-CN" altLang="en-US" sz="2000" b="1" dirty="0" smtClean="0"/>
              <a:t>实验要求</a:t>
            </a:r>
            <a:endParaRPr lang="en-US" altLang="zh-CN" sz="2000" b="1" dirty="0"/>
          </a:p>
          <a:p>
            <a:pPr marL="784225" lvl="1" indent="-342900">
              <a:buFont typeface="Wingdings" panose="05000000000000000000" pitchFamily="2" charset="2"/>
              <a:buChar char="Ø"/>
            </a:pPr>
            <a:r>
              <a:rPr lang="zh-CN" altLang="en-US" sz="2000" b="1" dirty="0" smtClean="0"/>
              <a:t>作业提交时间</a:t>
            </a:r>
            <a:endParaRPr lang="en-US" altLang="zh-CN" sz="2000" b="1" dirty="0"/>
          </a:p>
        </p:txBody>
      </p:sp>
    </p:spTree>
    <p:extLst>
      <p:ext uri="{BB962C8B-B14F-4D97-AF65-F5344CB8AC3E}">
        <p14:creationId xmlns:p14="http://schemas.microsoft.com/office/powerpoint/2010/main" val="119503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实验二</a:t>
            </a:r>
            <a:endParaRPr lang="zh-CN" altLang="en-US" b="1" dirty="0"/>
          </a:p>
        </p:txBody>
      </p:sp>
      <p:sp>
        <p:nvSpPr>
          <p:cNvPr id="3" name="内容占位符 2"/>
          <p:cNvSpPr>
            <a:spLocks noGrp="1"/>
          </p:cNvSpPr>
          <p:nvPr>
            <p:ph idx="1"/>
          </p:nvPr>
        </p:nvSpPr>
        <p:spPr/>
        <p:txBody>
          <a:bodyPr/>
          <a:lstStyle/>
          <a:p>
            <a:r>
              <a:rPr lang="zh-CN" altLang="en-US" b="1" dirty="0"/>
              <a:t>实验</a:t>
            </a:r>
            <a:r>
              <a:rPr lang="zh-CN" altLang="en-US" b="1" dirty="0" smtClean="0"/>
              <a:t>要求</a:t>
            </a:r>
            <a:endParaRPr lang="en-US" altLang="zh-CN" b="1" dirty="0" smtClean="0"/>
          </a:p>
          <a:p>
            <a:pPr marL="0" lvl="1" indent="0">
              <a:buClr>
                <a:schemeClr val="accent1"/>
              </a:buClr>
              <a:buSzPct val="70000"/>
              <a:buNone/>
            </a:pPr>
            <a:r>
              <a:rPr lang="zh-CN" altLang="en-US" sz="1800" b="1" dirty="0" smtClean="0"/>
              <a:t>      实验</a:t>
            </a:r>
            <a:r>
              <a:rPr lang="zh-CN" altLang="en-US" sz="1800" b="1" dirty="0"/>
              <a:t>二的任务</a:t>
            </a:r>
            <a:r>
              <a:rPr lang="zh-CN" altLang="en-US" sz="1800" b="1" dirty="0" smtClean="0"/>
              <a:t>是对</a:t>
            </a:r>
            <a:r>
              <a:rPr lang="en-US" altLang="zh-CN" sz="1800" b="1" dirty="0"/>
              <a:t>C−−</a:t>
            </a:r>
            <a:r>
              <a:rPr lang="zh-CN" altLang="en-US" sz="1800" b="1" dirty="0"/>
              <a:t>源代码进行语义分析和类型检查，并打印分析结果</a:t>
            </a:r>
            <a:r>
              <a:rPr lang="zh-CN" altLang="en-US" sz="1800" b="1" dirty="0" smtClean="0"/>
              <a:t>。</a:t>
            </a:r>
            <a:r>
              <a:rPr lang="zh-CN" altLang="en-US" sz="1800" b="1" dirty="0"/>
              <a:t>实验二需要设计诸如符号表、变量类型等数据结构，实现</a:t>
            </a:r>
            <a:r>
              <a:rPr lang="zh-CN" altLang="en-US" sz="1800" b="1" dirty="0">
                <a:solidFill>
                  <a:srgbClr val="FF0000"/>
                </a:solidFill>
              </a:rPr>
              <a:t>正确</a:t>
            </a:r>
            <a:r>
              <a:rPr lang="zh-CN" altLang="en-US" sz="1800" b="1" dirty="0"/>
              <a:t>、高效地实现语义分析的各种功能。</a:t>
            </a:r>
            <a:endParaRPr lang="en-US" altLang="zh-CN" sz="1800" b="1" dirty="0"/>
          </a:p>
          <a:p>
            <a:pPr marL="285750" lvl="1" indent="-285750">
              <a:buClr>
                <a:schemeClr val="accent1"/>
              </a:buClr>
              <a:buSzPct val="70000"/>
              <a:buFont typeface="Wingdings" pitchFamily="2" charset="2"/>
              <a:buChar char="Ø"/>
            </a:pPr>
            <a:r>
              <a:rPr lang="en-US" altLang="zh-CN" sz="1800" b="1" dirty="0" smtClean="0"/>
              <a:t>   </a:t>
            </a:r>
            <a:r>
              <a:rPr lang="en-US" altLang="zh-CN" sz="2000" b="1" dirty="0" smtClean="0"/>
              <a:t>C</a:t>
            </a:r>
            <a:r>
              <a:rPr lang="en-US" altLang="zh-CN" sz="2000" b="1" dirty="0"/>
              <a:t>—</a:t>
            </a:r>
            <a:r>
              <a:rPr lang="zh-CN" altLang="en-US" sz="2000" b="1" dirty="0"/>
              <a:t>假设</a:t>
            </a:r>
            <a:endParaRPr lang="en-US" altLang="zh-CN" sz="2000" b="1" dirty="0"/>
          </a:p>
          <a:p>
            <a:pPr marL="784225" lvl="1" indent="-342900">
              <a:buFont typeface="Arial" pitchFamily="34" charset="0"/>
              <a:buChar char="•"/>
            </a:pPr>
            <a:r>
              <a:rPr lang="zh-CN" altLang="en-US" sz="1400" b="1" dirty="0"/>
              <a:t>语义分析，主要包含函数、结构体、数组定义使用检查</a:t>
            </a:r>
            <a:endParaRPr lang="en-US" altLang="zh-CN" sz="1400" b="1" dirty="0"/>
          </a:p>
          <a:p>
            <a:pPr marL="784225" lvl="1" indent="-342900">
              <a:buFont typeface="Arial" pitchFamily="34" charset="0"/>
              <a:buChar char="•"/>
            </a:pPr>
            <a:r>
              <a:rPr lang="zh-CN" altLang="en-US" sz="1400" b="1" dirty="0"/>
              <a:t>类型检查，</a:t>
            </a:r>
            <a:r>
              <a:rPr lang="en-US" altLang="zh-CN" sz="1400" b="1" dirty="0" err="1"/>
              <a:t>Int</a:t>
            </a:r>
            <a:r>
              <a:rPr lang="en-US" altLang="zh-CN" sz="1400" b="1" dirty="0"/>
              <a:t> </a:t>
            </a:r>
            <a:r>
              <a:rPr lang="en-US" altLang="zh-CN" sz="1400" b="1" dirty="0" err="1"/>
              <a:t>flaot</a:t>
            </a:r>
            <a:r>
              <a:rPr lang="zh-CN" altLang="en-US" sz="1400" b="1" dirty="0"/>
              <a:t>等基础类型一致性检查，结构体类型等价判断</a:t>
            </a:r>
            <a:endParaRPr lang="en-US" altLang="zh-CN" sz="1400" b="1" dirty="0"/>
          </a:p>
          <a:p>
            <a:pPr marL="285750" lvl="1" indent="-285750">
              <a:buClr>
                <a:schemeClr val="accent1"/>
              </a:buClr>
              <a:buSzPct val="70000"/>
              <a:buFont typeface="Wingdings" pitchFamily="2" charset="2"/>
              <a:buChar char="Ø"/>
            </a:pPr>
            <a:r>
              <a:rPr lang="zh-CN" altLang="en-US" sz="1800" b="1" dirty="0"/>
              <a:t>错误类型</a:t>
            </a:r>
            <a:endParaRPr lang="en-US" altLang="zh-CN" sz="1800" b="1" dirty="0"/>
          </a:p>
          <a:p>
            <a:pPr marL="784225" lvl="1" indent="-342900">
              <a:buFont typeface="Arial" pitchFamily="34" charset="0"/>
              <a:buChar char="•"/>
            </a:pPr>
            <a:r>
              <a:rPr lang="en-US" altLang="zh-CN" sz="1400" b="1" dirty="0"/>
              <a:t>17</a:t>
            </a:r>
            <a:r>
              <a:rPr lang="zh-CN" altLang="en-US" sz="1400" b="1" dirty="0"/>
              <a:t>中错误类型检测</a:t>
            </a:r>
            <a:endParaRPr lang="en-US" altLang="zh-CN" sz="1400" b="1" dirty="0"/>
          </a:p>
          <a:p>
            <a:pPr marL="447675" lvl="1" indent="-447675">
              <a:buClr>
                <a:schemeClr val="accent1"/>
              </a:buClr>
              <a:buSzPct val="70000"/>
              <a:buFont typeface="Wingdings" panose="05000000000000000000" pitchFamily="2" charset="2"/>
              <a:buChar char="n"/>
            </a:pPr>
            <a:r>
              <a:rPr lang="zh-CN" altLang="en-US" sz="3200" b="1" dirty="0" smtClean="0">
                <a:cs typeface="+mn-cs"/>
              </a:rPr>
              <a:t>输出格式</a:t>
            </a:r>
            <a:endParaRPr lang="en-US" altLang="zh-CN" sz="3200" b="1" dirty="0" smtClean="0">
              <a:cs typeface="+mn-cs"/>
            </a:endParaRPr>
          </a:p>
          <a:p>
            <a:pPr marL="285750" lvl="1" indent="-285750">
              <a:buClr>
                <a:schemeClr val="accent1"/>
              </a:buClr>
              <a:buSzPct val="70000"/>
              <a:buFont typeface="Wingdings" pitchFamily="2" charset="2"/>
              <a:buChar char="Ø"/>
            </a:pPr>
            <a:r>
              <a:rPr lang="zh-CN" altLang="en-US" sz="1800" b="1" dirty="0" smtClean="0"/>
              <a:t>输入</a:t>
            </a:r>
            <a:r>
              <a:rPr lang="zh-CN" altLang="en-US" sz="1800" b="1" dirty="0"/>
              <a:t>文件中可能包含一个或者多个错误（但每行最多只有一个错误），你的程序需要将它 们全部检查出来</a:t>
            </a:r>
            <a:r>
              <a:rPr lang="zh-CN" altLang="en-US" sz="1800" b="1" dirty="0" smtClean="0"/>
              <a:t>。</a:t>
            </a:r>
            <a:endParaRPr lang="en-US" altLang="zh-CN" sz="1800" b="1" dirty="0"/>
          </a:p>
          <a:p>
            <a:pPr marL="447675" lvl="1" indent="-447675">
              <a:buClr>
                <a:schemeClr val="accent1"/>
              </a:buClr>
              <a:buSzPct val="70000"/>
              <a:buFont typeface="Wingdings" panose="05000000000000000000" pitchFamily="2" charset="2"/>
              <a:buChar char="n"/>
            </a:pPr>
            <a:endParaRPr lang="en-US" altLang="zh-CN" sz="3200" b="1" dirty="0">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661248"/>
            <a:ext cx="5713678"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20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代码相关</a:t>
            </a:r>
            <a:endParaRPr lang="en-US" altLang="zh-CN" b="1" dirty="0" smtClean="0"/>
          </a:p>
          <a:p>
            <a:pPr marL="784225" lvl="1" indent="-342900">
              <a:buFont typeface="Wingdings" panose="05000000000000000000" pitchFamily="2" charset="2"/>
              <a:buChar char="Ø"/>
            </a:pPr>
            <a:r>
              <a:rPr lang="zh-CN" altLang="en-US" sz="2000" b="1" dirty="0" smtClean="0"/>
              <a:t>语法分析出错</a:t>
            </a:r>
            <a:endParaRPr lang="en-US" altLang="zh-CN" sz="2000" b="1" dirty="0" smtClean="0"/>
          </a:p>
          <a:p>
            <a:pPr marL="784225" lvl="1" indent="-342900">
              <a:buFont typeface="Wingdings" panose="05000000000000000000" pitchFamily="2" charset="2"/>
              <a:buChar char="Ø"/>
            </a:pPr>
            <a:r>
              <a:rPr lang="zh-CN" altLang="en-US" sz="2000" b="1" dirty="0" smtClean="0"/>
              <a:t>错误输出过多</a:t>
            </a:r>
            <a:endParaRPr lang="en-US" altLang="zh-CN" sz="2000" b="1" dirty="0" smtClean="0"/>
          </a:p>
          <a:p>
            <a:pPr marL="1189038" lvl="2" indent="-342900">
              <a:buFont typeface="Arial" pitchFamily="34" charset="0"/>
              <a:buChar char="•"/>
            </a:pPr>
            <a:r>
              <a:rPr lang="zh-CN" altLang="en-US" sz="1600" b="1" dirty="0" smtClean="0"/>
              <a:t>错误结果多于测试用例中包含的错误数目</a:t>
            </a:r>
            <a:endParaRPr lang="en-US" altLang="zh-CN" sz="1600" b="1" dirty="0" smtClean="0"/>
          </a:p>
          <a:p>
            <a:pPr marL="784225" lvl="1" indent="-342900">
              <a:buFont typeface="Wingdings" panose="05000000000000000000" pitchFamily="2" charset="2"/>
              <a:buChar char="Ø"/>
            </a:pPr>
            <a:r>
              <a:rPr lang="zh-CN" altLang="en-US" sz="2000" b="1" dirty="0"/>
              <a:t>程序</a:t>
            </a:r>
            <a:r>
              <a:rPr lang="zh-CN" altLang="en-US" sz="2000" b="1" dirty="0" smtClean="0"/>
              <a:t>异常终止</a:t>
            </a:r>
            <a:r>
              <a:rPr lang="en-US" altLang="zh-CN" sz="1600" b="1" dirty="0" smtClean="0"/>
              <a:t>Segment </a:t>
            </a:r>
            <a:r>
              <a:rPr lang="en-US" altLang="zh-CN" sz="1600" b="1" dirty="0"/>
              <a:t>Fault(core dump</a:t>
            </a:r>
            <a:r>
              <a:rPr lang="en-US" altLang="zh-CN" sz="1600" b="1" dirty="0" smtClean="0"/>
              <a:t>)</a:t>
            </a:r>
          </a:p>
          <a:p>
            <a:pPr marL="784225" lvl="1" indent="-342900">
              <a:buFont typeface="Wingdings" panose="05000000000000000000" pitchFamily="2" charset="2"/>
              <a:buChar char="Ø"/>
            </a:pPr>
            <a:r>
              <a:rPr lang="zh-CN" altLang="en-US" sz="2000" b="1" dirty="0"/>
              <a:t>断言出错</a:t>
            </a:r>
            <a:endParaRPr lang="en-US" altLang="zh-CN" sz="2000" b="1" dirty="0"/>
          </a:p>
          <a:p>
            <a:pPr marL="784225" lvl="1" indent="-342900">
              <a:buFont typeface="Wingdings" panose="05000000000000000000" pitchFamily="2" charset="2"/>
              <a:buChar char="Ø"/>
            </a:pPr>
            <a:r>
              <a:rPr lang="zh-CN" altLang="en-US" sz="2000" b="1" dirty="0"/>
              <a:t>程序死</a:t>
            </a:r>
            <a:r>
              <a:rPr lang="zh-CN" altLang="en-US" sz="2000" b="1" dirty="0" smtClean="0"/>
              <a:t>循环</a:t>
            </a:r>
            <a:endParaRPr lang="en-US" altLang="zh-CN" sz="2000" b="1" dirty="0" smtClean="0"/>
          </a:p>
          <a:p>
            <a:pPr marL="784225" lvl="1" indent="-342900">
              <a:buFont typeface="Wingdings" panose="05000000000000000000" pitchFamily="2" charset="2"/>
              <a:buChar char="Ø"/>
            </a:pPr>
            <a:r>
              <a:rPr lang="zh-CN" altLang="en-US" sz="2000" b="1" dirty="0"/>
              <a:t>编译</a:t>
            </a:r>
            <a:r>
              <a:rPr lang="zh-CN" altLang="en-US" sz="2000" b="1" dirty="0" smtClean="0"/>
              <a:t>出错</a:t>
            </a:r>
            <a:endParaRPr lang="en-US" altLang="zh-CN" sz="2000" b="1" dirty="0" smtClean="0"/>
          </a:p>
          <a:p>
            <a:pPr marL="784225" lvl="1" indent="-342900">
              <a:buFont typeface="Wingdings" panose="05000000000000000000" pitchFamily="2" charset="2"/>
              <a:buChar char="Ø"/>
            </a:pPr>
            <a:r>
              <a:rPr lang="zh-CN" altLang="en-US" sz="2000" b="1" dirty="0" smtClean="0"/>
              <a:t>类型相关错误</a:t>
            </a:r>
            <a:endParaRPr lang="en-US" altLang="zh-CN" sz="2000" b="1" dirty="0" smtClean="0"/>
          </a:p>
          <a:p>
            <a:pPr marL="784225" lvl="1" indent="-342900">
              <a:buFont typeface="Wingdings" panose="05000000000000000000" pitchFamily="2" charset="2"/>
              <a:buChar char="Ø"/>
            </a:pPr>
            <a:r>
              <a:rPr lang="zh-CN" altLang="en-US" sz="2000" b="1" dirty="0" smtClean="0"/>
              <a:t>输出语法树</a:t>
            </a:r>
            <a:endParaRPr lang="en-US" altLang="zh-CN" sz="2000" b="1" dirty="0" smtClean="0"/>
          </a:p>
          <a:p>
            <a:pPr marL="784225" lvl="1" indent="-342900">
              <a:buFont typeface="Wingdings" panose="05000000000000000000" pitchFamily="2" charset="2"/>
              <a:buChar char="Ø"/>
            </a:pPr>
            <a:r>
              <a:rPr lang="zh-CN" altLang="en-US" sz="2000" b="1" dirty="0" smtClean="0"/>
              <a:t>结构体相关错误</a:t>
            </a:r>
            <a:endParaRPr lang="en-US" altLang="zh-CN" sz="2000" b="1" dirty="0" smtClean="0"/>
          </a:p>
          <a:p>
            <a:pPr marL="784225" lvl="1" indent="-342900">
              <a:buFont typeface="Wingdings" panose="05000000000000000000" pitchFamily="2" charset="2"/>
              <a:buChar char="Ø"/>
            </a:pPr>
            <a:r>
              <a:rPr lang="zh-CN" altLang="en-US" sz="2000" b="1" dirty="0" smtClean="0"/>
              <a:t>输出格式</a:t>
            </a:r>
            <a:endParaRPr lang="en-US" altLang="zh-CN" sz="2000" b="1" dirty="0" smtClean="0"/>
          </a:p>
        </p:txBody>
      </p:sp>
    </p:spTree>
    <p:extLst>
      <p:ext uri="{BB962C8B-B14F-4D97-AF65-F5344CB8AC3E}">
        <p14:creationId xmlns:p14="http://schemas.microsoft.com/office/powerpoint/2010/main" val="251153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语法分析出错</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程序时，输出了第一次实验中的语法分析错误，未能全部支持</a:t>
            </a:r>
            <a:r>
              <a:rPr lang="en-US" altLang="zh-CN" sz="1600" b="1" dirty="0" smtClean="0"/>
              <a:t>Appendix A</a:t>
            </a:r>
            <a:r>
              <a:rPr lang="zh-CN" altLang="en-US" sz="1600" b="1" dirty="0" smtClean="0"/>
              <a:t>中</a:t>
            </a:r>
            <a:r>
              <a:rPr lang="en-US" altLang="zh-CN" sz="1600" b="1" dirty="0" smtClean="0"/>
              <a:t>C—</a:t>
            </a:r>
            <a:r>
              <a:rPr lang="zh-CN" altLang="en-US" sz="1600" b="1" dirty="0" smtClean="0"/>
              <a:t>语法。</a:t>
            </a:r>
            <a:endParaRPr lang="en-US" altLang="zh-CN" sz="1600" b="1" dirty="0" smtClean="0"/>
          </a:p>
        </p:txBody>
      </p:sp>
      <p:sp>
        <p:nvSpPr>
          <p:cNvPr id="4" name="TextBox 3"/>
          <p:cNvSpPr txBox="1"/>
          <p:nvPr/>
        </p:nvSpPr>
        <p:spPr>
          <a:xfrm>
            <a:off x="1130165" y="5157191"/>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10" name="TextBox 9"/>
          <p:cNvSpPr txBox="1"/>
          <p:nvPr/>
        </p:nvSpPr>
        <p:spPr>
          <a:xfrm>
            <a:off x="5451748" y="5157192"/>
            <a:ext cx="2016224" cy="307777"/>
          </a:xfrm>
          <a:prstGeom prst="rect">
            <a:avLst/>
          </a:prstGeom>
          <a:noFill/>
        </p:spPr>
        <p:txBody>
          <a:bodyPr wrap="square" rtlCol="0">
            <a:spAutoFit/>
          </a:bodyPr>
          <a:lstStyle/>
          <a:p>
            <a:pPr algn="ctr"/>
            <a:r>
              <a:rPr lang="zh-CN" altLang="en-US" sz="1400" dirty="0" smtClean="0"/>
              <a:t>语义分析器输出</a:t>
            </a:r>
            <a:endParaRPr lang="zh-CN" altLang="en-US" sz="1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54" y="4070950"/>
            <a:ext cx="4104456" cy="37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875684" y="3286120"/>
            <a:ext cx="3728764" cy="1815882"/>
          </a:xfrm>
          <a:prstGeom prst="rect">
            <a:avLst/>
          </a:prstGeom>
          <a:noFill/>
        </p:spPr>
        <p:txBody>
          <a:bodyPr wrap="square" rtlCol="0">
            <a:spAutoFit/>
          </a:bodyPr>
          <a:lstStyle/>
          <a:p>
            <a:r>
              <a:rPr lang="en-US" altLang="zh-CN" sz="1400" dirty="0"/>
              <a:t>Error type B at Line 32: Invalid statement(s).</a:t>
            </a:r>
            <a:endParaRPr lang="zh-CN" altLang="zh-CN" sz="1400" dirty="0"/>
          </a:p>
          <a:p>
            <a:r>
              <a:rPr lang="en-US" altLang="zh-CN" sz="1400" dirty="0"/>
              <a:t>Error type B at Line 36: Wrong type.</a:t>
            </a:r>
            <a:endParaRPr lang="zh-CN" altLang="zh-CN" sz="1400" dirty="0"/>
          </a:p>
          <a:p>
            <a:r>
              <a:rPr lang="en-US" altLang="zh-CN" sz="1400" dirty="0"/>
              <a:t>Error type B at Line 38: Wrong type.</a:t>
            </a:r>
            <a:endParaRPr lang="zh-CN" altLang="zh-CN" sz="1400" dirty="0"/>
          </a:p>
          <a:p>
            <a:r>
              <a:rPr lang="en-US" altLang="zh-CN" sz="1400" dirty="0"/>
              <a:t>Error type B at Line 41: Wrong type.</a:t>
            </a:r>
            <a:endParaRPr lang="zh-CN" altLang="zh-CN" sz="1400" dirty="0"/>
          </a:p>
          <a:p>
            <a:r>
              <a:rPr lang="en-US" altLang="zh-CN" sz="1400" dirty="0"/>
              <a:t>Error type B at Line 43: Wrong type.</a:t>
            </a:r>
            <a:endParaRPr lang="zh-CN" altLang="zh-CN" sz="1400" dirty="0"/>
          </a:p>
          <a:p>
            <a:r>
              <a:rPr lang="en-US" altLang="zh-CN" sz="1400" dirty="0"/>
              <a:t>Error type B at Line 45: Wrong type.</a:t>
            </a:r>
            <a:endParaRPr lang="zh-CN" altLang="zh-CN" sz="1400" dirty="0"/>
          </a:p>
          <a:p>
            <a:r>
              <a:rPr lang="en-US" altLang="zh-CN" sz="1400" dirty="0"/>
              <a:t>Error type B at Line 47: Wrong type.</a:t>
            </a:r>
            <a:endParaRPr lang="zh-CN" altLang="zh-CN" sz="1400" dirty="0"/>
          </a:p>
          <a:p>
            <a:r>
              <a:rPr lang="en-US" altLang="zh-CN" sz="1400" dirty="0" smtClean="0"/>
              <a:t>…</a:t>
            </a:r>
            <a:endParaRPr lang="zh-CN" altLang="en-US" sz="1400" dirty="0"/>
          </a:p>
        </p:txBody>
      </p:sp>
    </p:spTree>
    <p:extLst>
      <p:ext uri="{BB962C8B-B14F-4D97-AF65-F5344CB8AC3E}">
        <p14:creationId xmlns:p14="http://schemas.microsoft.com/office/powerpoint/2010/main" val="321217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错误输出过多</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程序时，错误类型输出过多，此类错误很常见。</a:t>
            </a:r>
            <a:endParaRPr lang="en-US" altLang="zh-CN" sz="1600" b="1" dirty="0" smtClean="0"/>
          </a:p>
        </p:txBody>
      </p:sp>
      <p:sp>
        <p:nvSpPr>
          <p:cNvPr id="4" name="TextBox 3"/>
          <p:cNvSpPr txBox="1"/>
          <p:nvPr/>
        </p:nvSpPr>
        <p:spPr>
          <a:xfrm>
            <a:off x="1130165" y="5157191"/>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10" name="TextBox 9"/>
          <p:cNvSpPr txBox="1"/>
          <p:nvPr/>
        </p:nvSpPr>
        <p:spPr>
          <a:xfrm>
            <a:off x="5451748" y="5157192"/>
            <a:ext cx="2016224" cy="307777"/>
          </a:xfrm>
          <a:prstGeom prst="rect">
            <a:avLst/>
          </a:prstGeom>
          <a:noFill/>
        </p:spPr>
        <p:txBody>
          <a:bodyPr wrap="square" rtlCol="0">
            <a:spAutoFit/>
          </a:bodyPr>
          <a:lstStyle/>
          <a:p>
            <a:pPr algn="ctr"/>
            <a:r>
              <a:rPr lang="zh-CN" altLang="en-US" sz="1400" dirty="0" smtClean="0"/>
              <a:t>语义分析器输出</a:t>
            </a:r>
            <a:endParaRPr lang="zh-CN" altLang="en-US" sz="1400" dirty="0"/>
          </a:p>
        </p:txBody>
      </p:sp>
      <p:sp>
        <p:nvSpPr>
          <p:cNvPr id="11" name="TextBox 10"/>
          <p:cNvSpPr txBox="1"/>
          <p:nvPr/>
        </p:nvSpPr>
        <p:spPr>
          <a:xfrm>
            <a:off x="4353465" y="3824728"/>
            <a:ext cx="4790535" cy="738664"/>
          </a:xfrm>
          <a:prstGeom prst="rect">
            <a:avLst/>
          </a:prstGeom>
          <a:noFill/>
        </p:spPr>
        <p:txBody>
          <a:bodyPr wrap="square" rtlCol="0">
            <a:spAutoFit/>
          </a:bodyPr>
          <a:lstStyle/>
          <a:p>
            <a:r>
              <a:rPr lang="en-US" altLang="zh-CN" sz="1400" dirty="0"/>
              <a:t>Error type 12 at Line 222: Array index is not an integer.</a:t>
            </a:r>
          </a:p>
          <a:p>
            <a:r>
              <a:rPr lang="en-US" altLang="zh-CN" sz="1400" dirty="0"/>
              <a:t>Error type 5 at Line 404: Type mismatched for assignment.</a:t>
            </a:r>
          </a:p>
          <a:p>
            <a:r>
              <a:rPr lang="en-US" altLang="zh-CN" sz="1400" dirty="0"/>
              <a:t>Error type 5 at Line 415: Type mismatched for assignment.</a:t>
            </a:r>
          </a:p>
        </p:txBody>
      </p:sp>
      <p:sp>
        <p:nvSpPr>
          <p:cNvPr id="8" name="TextBox 7"/>
          <p:cNvSpPr txBox="1"/>
          <p:nvPr/>
        </p:nvSpPr>
        <p:spPr>
          <a:xfrm>
            <a:off x="271383" y="4040172"/>
            <a:ext cx="4082082" cy="307777"/>
          </a:xfrm>
          <a:prstGeom prst="rect">
            <a:avLst/>
          </a:prstGeom>
          <a:noFill/>
        </p:spPr>
        <p:txBody>
          <a:bodyPr wrap="square" rtlCol="0">
            <a:spAutoFit/>
          </a:bodyPr>
          <a:lstStyle/>
          <a:p>
            <a:r>
              <a:rPr lang="en-US" altLang="zh-CN" sz="1400" dirty="0"/>
              <a:t>Error Type 12 at Line 222: subscript is not integer</a:t>
            </a:r>
            <a:endParaRPr lang="zh-CN" altLang="en-US" sz="1400" dirty="0"/>
          </a:p>
        </p:txBody>
      </p:sp>
    </p:spTree>
    <p:extLst>
      <p:ext uri="{BB962C8B-B14F-4D97-AF65-F5344CB8AC3E}">
        <p14:creationId xmlns:p14="http://schemas.microsoft.com/office/powerpoint/2010/main" val="2504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实验二</a:t>
            </a:r>
          </a:p>
        </p:txBody>
      </p:sp>
      <p:sp>
        <p:nvSpPr>
          <p:cNvPr id="3" name="内容占位符 2"/>
          <p:cNvSpPr>
            <a:spLocks noGrp="1"/>
          </p:cNvSpPr>
          <p:nvPr>
            <p:ph idx="1"/>
          </p:nvPr>
        </p:nvSpPr>
        <p:spPr>
          <a:xfrm>
            <a:off x="468313" y="1484313"/>
            <a:ext cx="8142287" cy="4624306"/>
          </a:xfrm>
        </p:spPr>
        <p:txBody>
          <a:bodyPr/>
          <a:lstStyle/>
          <a:p>
            <a:r>
              <a:rPr lang="zh-CN" altLang="en-US" b="1" dirty="0" smtClean="0"/>
              <a:t>样例</a:t>
            </a:r>
            <a:endParaRPr lang="en-US" altLang="zh-CN" b="1" dirty="0" smtClean="0"/>
          </a:p>
          <a:p>
            <a:pPr marL="784225" lvl="1" indent="-342900">
              <a:buFont typeface="Wingdings" panose="05000000000000000000" pitchFamily="2" charset="2"/>
              <a:buChar char="Ø"/>
            </a:pPr>
            <a:r>
              <a:rPr lang="zh-CN" altLang="en-US" sz="2000" b="1" dirty="0" smtClean="0"/>
              <a:t>程序异常终止</a:t>
            </a:r>
            <a:endParaRPr lang="en-US" altLang="zh-CN" sz="2000" b="1" dirty="0"/>
          </a:p>
          <a:p>
            <a:pPr marL="1189038" lvl="2" indent="-342900">
              <a:buFont typeface="Arial" pitchFamily="34" charset="0"/>
              <a:buChar char="•"/>
            </a:pPr>
            <a:r>
              <a:rPr lang="zh-CN" altLang="en-US" sz="1600" b="1" dirty="0" smtClean="0"/>
              <a:t>语义分析器解析</a:t>
            </a:r>
            <a:r>
              <a:rPr lang="en-US" altLang="zh-CN" sz="1600" b="1" dirty="0" smtClean="0"/>
              <a:t>C—</a:t>
            </a:r>
            <a:r>
              <a:rPr lang="zh-CN" altLang="en-US" sz="1600" b="1" dirty="0" smtClean="0"/>
              <a:t>程序时，出现</a:t>
            </a:r>
            <a:r>
              <a:rPr lang="en-US" altLang="zh-CN" sz="1600" b="1" dirty="0" smtClean="0"/>
              <a:t>Segmentation Fault</a:t>
            </a:r>
            <a:r>
              <a:rPr lang="zh-CN" altLang="en-US" sz="1600" b="1" dirty="0"/>
              <a:t>段</a:t>
            </a:r>
            <a:r>
              <a:rPr lang="zh-CN" altLang="en-US" sz="1600" b="1" dirty="0" smtClean="0"/>
              <a:t>错误。此类错误分为两种，一种是没有结果输出直接</a:t>
            </a:r>
            <a:r>
              <a:rPr lang="en-US" altLang="zh-CN" sz="1600" b="1" dirty="0" smtClean="0"/>
              <a:t>Segmentation Fault</a:t>
            </a:r>
            <a:r>
              <a:rPr lang="zh-CN" altLang="en-US" sz="1600" b="1" dirty="0" smtClean="0"/>
              <a:t>；另一种是先输出错误结果，然后</a:t>
            </a:r>
            <a:r>
              <a:rPr lang="en-US" altLang="zh-CN" sz="1600" b="1" dirty="0" smtClean="0"/>
              <a:t>Segmentation Fault</a:t>
            </a:r>
            <a:r>
              <a:rPr lang="zh-CN" altLang="en-US" sz="1600" b="1" dirty="0" smtClean="0"/>
              <a:t>。</a:t>
            </a:r>
            <a:endParaRPr lang="en-US" altLang="zh-CN" sz="1600" b="1" dirty="0" smtClean="0"/>
          </a:p>
        </p:txBody>
      </p:sp>
      <p:sp>
        <p:nvSpPr>
          <p:cNvPr id="4" name="TextBox 3"/>
          <p:cNvSpPr txBox="1"/>
          <p:nvPr/>
        </p:nvSpPr>
        <p:spPr>
          <a:xfrm>
            <a:off x="1130165" y="5157191"/>
            <a:ext cx="2016224" cy="307777"/>
          </a:xfrm>
          <a:prstGeom prst="rect">
            <a:avLst/>
          </a:prstGeom>
          <a:noFill/>
        </p:spPr>
        <p:txBody>
          <a:bodyPr wrap="square" rtlCol="0">
            <a:spAutoFit/>
          </a:bodyPr>
          <a:lstStyle/>
          <a:p>
            <a:pPr algn="ctr"/>
            <a:r>
              <a:rPr lang="zh-CN" altLang="en-US" sz="1400" dirty="0" smtClean="0"/>
              <a:t>预期输出结果</a:t>
            </a:r>
            <a:endParaRPr lang="zh-CN" altLang="en-US" sz="1400" dirty="0"/>
          </a:p>
        </p:txBody>
      </p:sp>
      <p:sp>
        <p:nvSpPr>
          <p:cNvPr id="10" name="TextBox 9"/>
          <p:cNvSpPr txBox="1"/>
          <p:nvPr/>
        </p:nvSpPr>
        <p:spPr>
          <a:xfrm>
            <a:off x="5451748" y="5157192"/>
            <a:ext cx="2016224" cy="307777"/>
          </a:xfrm>
          <a:prstGeom prst="rect">
            <a:avLst/>
          </a:prstGeom>
          <a:noFill/>
        </p:spPr>
        <p:txBody>
          <a:bodyPr wrap="square" rtlCol="0">
            <a:spAutoFit/>
          </a:bodyPr>
          <a:lstStyle/>
          <a:p>
            <a:pPr algn="ctr"/>
            <a:r>
              <a:rPr lang="zh-CN" altLang="en-US" sz="1400" dirty="0" smtClean="0"/>
              <a:t>语义分析器输出</a:t>
            </a:r>
            <a:endParaRPr lang="zh-CN" altLang="en-US" sz="1400" dirty="0"/>
          </a:p>
        </p:txBody>
      </p:sp>
      <p:sp>
        <p:nvSpPr>
          <p:cNvPr id="8" name="TextBox 7"/>
          <p:cNvSpPr txBox="1"/>
          <p:nvPr/>
        </p:nvSpPr>
        <p:spPr>
          <a:xfrm>
            <a:off x="4353465" y="3824728"/>
            <a:ext cx="4790535" cy="523220"/>
          </a:xfrm>
          <a:prstGeom prst="rect">
            <a:avLst/>
          </a:prstGeom>
          <a:noFill/>
        </p:spPr>
        <p:txBody>
          <a:bodyPr wrap="square" rtlCol="0">
            <a:spAutoFit/>
          </a:bodyPr>
          <a:lstStyle/>
          <a:p>
            <a:r>
              <a:rPr lang="en-US" altLang="zh-CN" sz="1400" dirty="0"/>
              <a:t>Error type 12 at Line 13: there is not an integer in "[ ]".</a:t>
            </a:r>
            <a:endParaRPr lang="zh-CN" altLang="zh-CN" sz="1400" dirty="0"/>
          </a:p>
          <a:p>
            <a:r>
              <a:rPr lang="en-US" altLang="zh-CN" sz="1400" dirty="0"/>
              <a:t>Segmentation fault (core dumped)</a:t>
            </a:r>
          </a:p>
        </p:txBody>
      </p:sp>
      <p:sp>
        <p:nvSpPr>
          <p:cNvPr id="9" name="TextBox 8"/>
          <p:cNvSpPr txBox="1"/>
          <p:nvPr/>
        </p:nvSpPr>
        <p:spPr>
          <a:xfrm>
            <a:off x="271383" y="4040172"/>
            <a:ext cx="4082082" cy="523220"/>
          </a:xfrm>
          <a:prstGeom prst="rect">
            <a:avLst/>
          </a:prstGeom>
          <a:noFill/>
        </p:spPr>
        <p:txBody>
          <a:bodyPr wrap="square" rtlCol="0">
            <a:spAutoFit/>
          </a:bodyPr>
          <a:lstStyle/>
          <a:p>
            <a:r>
              <a:rPr lang="en-US" altLang="zh-CN" sz="1400" dirty="0"/>
              <a:t>Error type 12 at line 13: array subscript is not an integer</a:t>
            </a:r>
            <a:endParaRPr lang="zh-CN" altLang="en-US" sz="1400" dirty="0"/>
          </a:p>
        </p:txBody>
      </p:sp>
    </p:spTree>
    <p:extLst>
      <p:ext uri="{BB962C8B-B14F-4D97-AF65-F5344CB8AC3E}">
        <p14:creationId xmlns:p14="http://schemas.microsoft.com/office/powerpoint/2010/main" val="25046979"/>
      </p:ext>
    </p:extLst>
  </p:cSld>
  <p:clrMapOvr>
    <a:masterClrMapping/>
  </p:clrMapOvr>
</p:sld>
</file>

<file path=ppt/theme/theme1.xml><?xml version="1.0" encoding="utf-8"?>
<a:theme xmlns:a="http://schemas.openxmlformats.org/drawingml/2006/main" name="NJUPPTemplate">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 About</Template>
  <TotalTime>1025</TotalTime>
  <Words>3657</Words>
  <Application>Microsoft Office PowerPoint</Application>
  <PresentationFormat>全屏显示(4:3)</PresentationFormat>
  <Paragraphs>393</Paragraphs>
  <Slides>39</Slides>
  <Notes>1</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NJUPPTemplate</vt:lpstr>
      <vt:lpstr>课程项目</vt:lpstr>
      <vt:lpstr>课程项目</vt:lpstr>
      <vt:lpstr>项目进度安排</vt:lpstr>
      <vt:lpstr>提纲</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实验二</vt:lpstr>
      <vt:lpstr>实验一</vt:lpstr>
      <vt:lpstr>实验三</vt:lpstr>
      <vt:lpstr>实验三</vt:lpstr>
      <vt:lpstr>实验三</vt:lpstr>
      <vt:lpstr>实验三</vt:lpstr>
      <vt:lpstr>实验三</vt:lpstr>
      <vt:lpstr>实验三</vt:lpstr>
      <vt:lpstr>实验三</vt:lpstr>
      <vt:lpstr>实验三</vt:lpstr>
      <vt:lpstr>实验三</vt:lpstr>
      <vt:lpstr>实验三</vt:lpstr>
      <vt:lpstr>实验三</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引论</dc:title>
  <dc:creator>LCHEN</dc:creator>
  <cp:lastModifiedBy>MSI-NB</cp:lastModifiedBy>
  <cp:revision>592</cp:revision>
  <cp:lastPrinted>2013-02-25T14:33:48Z</cp:lastPrinted>
  <dcterms:created xsi:type="dcterms:W3CDTF">2012-01-30T08:28:12Z</dcterms:created>
  <dcterms:modified xsi:type="dcterms:W3CDTF">2021-11-22T15:46:18Z</dcterms:modified>
</cp:coreProperties>
</file>