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0"/>
  </p:notesMasterIdLst>
  <p:sldIdLst>
    <p:sldId id="256" r:id="rId2"/>
    <p:sldId id="378" r:id="rId3"/>
    <p:sldId id="379" r:id="rId4"/>
    <p:sldId id="258" r:id="rId5"/>
    <p:sldId id="259" r:id="rId6"/>
    <p:sldId id="260" r:id="rId7"/>
    <p:sldId id="261" r:id="rId8"/>
    <p:sldId id="262" r:id="rId9"/>
    <p:sldId id="380" r:id="rId10"/>
    <p:sldId id="353" r:id="rId11"/>
    <p:sldId id="266" r:id="rId12"/>
    <p:sldId id="267" r:id="rId13"/>
    <p:sldId id="268" r:id="rId14"/>
    <p:sldId id="269" r:id="rId15"/>
    <p:sldId id="270" r:id="rId16"/>
    <p:sldId id="271" r:id="rId17"/>
    <p:sldId id="272" r:id="rId18"/>
    <p:sldId id="273" r:id="rId19"/>
    <p:sldId id="274" r:id="rId20"/>
    <p:sldId id="275" r:id="rId21"/>
    <p:sldId id="276" r:id="rId22"/>
    <p:sldId id="263" r:id="rId23"/>
    <p:sldId id="277" r:id="rId24"/>
    <p:sldId id="278" r:id="rId25"/>
    <p:sldId id="279" r:id="rId26"/>
    <p:sldId id="399" r:id="rId27"/>
    <p:sldId id="280" r:id="rId28"/>
    <p:sldId id="383" r:id="rId29"/>
    <p:sldId id="382" r:id="rId30"/>
    <p:sldId id="281" r:id="rId31"/>
    <p:sldId id="283" r:id="rId32"/>
    <p:sldId id="284" r:id="rId33"/>
    <p:sldId id="285" r:id="rId34"/>
    <p:sldId id="286" r:id="rId35"/>
    <p:sldId id="287" r:id="rId36"/>
    <p:sldId id="288" r:id="rId37"/>
    <p:sldId id="289" r:id="rId38"/>
    <p:sldId id="303" r:id="rId39"/>
    <p:sldId id="384" r:id="rId40"/>
    <p:sldId id="304" r:id="rId41"/>
    <p:sldId id="305" r:id="rId42"/>
    <p:sldId id="306" r:id="rId43"/>
    <p:sldId id="307" r:id="rId44"/>
    <p:sldId id="308" r:id="rId45"/>
    <p:sldId id="309" r:id="rId46"/>
    <p:sldId id="310" r:id="rId47"/>
    <p:sldId id="311" r:id="rId48"/>
    <p:sldId id="312" r:id="rId49"/>
    <p:sldId id="313" r:id="rId50"/>
    <p:sldId id="385"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97" r:id="rId68"/>
    <p:sldId id="368" r:id="rId69"/>
    <p:sldId id="398" r:id="rId70"/>
    <p:sldId id="369" r:id="rId71"/>
    <p:sldId id="370" r:id="rId72"/>
    <p:sldId id="371" r:id="rId73"/>
    <p:sldId id="372" r:id="rId74"/>
    <p:sldId id="373" r:id="rId75"/>
    <p:sldId id="356" r:id="rId76"/>
    <p:sldId id="381" r:id="rId77"/>
    <p:sldId id="357" r:id="rId78"/>
    <p:sldId id="386" r:id="rId79"/>
    <p:sldId id="358" r:id="rId80"/>
    <p:sldId id="359" r:id="rId81"/>
    <p:sldId id="360" r:id="rId82"/>
    <p:sldId id="388" r:id="rId83"/>
    <p:sldId id="389" r:id="rId84"/>
    <p:sldId id="390" r:id="rId85"/>
    <p:sldId id="391" r:id="rId86"/>
    <p:sldId id="392" r:id="rId87"/>
    <p:sldId id="393" r:id="rId88"/>
    <p:sldId id="394" r:id="rId89"/>
    <p:sldId id="395" r:id="rId90"/>
    <p:sldId id="396" r:id="rId91"/>
    <p:sldId id="361" r:id="rId92"/>
    <p:sldId id="362" r:id="rId93"/>
    <p:sldId id="387" r:id="rId94"/>
    <p:sldId id="363" r:id="rId95"/>
    <p:sldId id="364" r:id="rId96"/>
    <p:sldId id="365" r:id="rId97"/>
    <p:sldId id="366" r:id="rId98"/>
    <p:sldId id="355" r:id="rId9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92" autoAdjust="0"/>
  </p:normalViewPr>
  <p:slideViewPr>
    <p:cSldViewPr>
      <p:cViewPr varScale="1">
        <p:scale>
          <a:sx n="139" d="100"/>
          <a:sy n="139" d="100"/>
        </p:scale>
        <p:origin x="2346"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EB4E1F-DD0D-4F66-867E-AAF61DCCCAF3}" type="datetimeFigureOut">
              <a:rPr lang="zh-CN" altLang="en-US" smtClean="0"/>
              <a:t>2021/8/31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F68EA3-8F10-4E7A-9F8F-F95061B7FA1D}" type="slidenum">
              <a:rPr lang="zh-CN" altLang="en-US" smtClean="0"/>
              <a:t>‹#›</a:t>
            </a:fld>
            <a:endParaRPr lang="zh-CN" altLang="en-US"/>
          </a:p>
        </p:txBody>
      </p:sp>
    </p:spTree>
    <p:extLst>
      <p:ext uri="{BB962C8B-B14F-4D97-AF65-F5344CB8AC3E}">
        <p14:creationId xmlns:p14="http://schemas.microsoft.com/office/powerpoint/2010/main" val="35049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简单例子</a:t>
            </a:r>
          </a:p>
        </p:txBody>
      </p:sp>
      <p:sp>
        <p:nvSpPr>
          <p:cNvPr id="4" name="灯片编号占位符 3"/>
          <p:cNvSpPr>
            <a:spLocks noGrp="1"/>
          </p:cNvSpPr>
          <p:nvPr>
            <p:ph type="sldNum" sz="quarter" idx="10"/>
          </p:nvPr>
        </p:nvSpPr>
        <p:spPr/>
        <p:txBody>
          <a:bodyPr/>
          <a:lstStyle/>
          <a:p>
            <a:fld id="{51F68EA3-8F10-4E7A-9F8F-F95061B7FA1D}" type="slidenum">
              <a:rPr lang="zh-CN" altLang="en-US" smtClean="0"/>
              <a:t>41</a:t>
            </a:fld>
            <a:endParaRPr lang="zh-CN" altLang="en-US"/>
          </a:p>
        </p:txBody>
      </p:sp>
    </p:spTree>
    <p:extLst>
      <p:ext uri="{BB962C8B-B14F-4D97-AF65-F5344CB8AC3E}">
        <p14:creationId xmlns:p14="http://schemas.microsoft.com/office/powerpoint/2010/main" val="2162279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F68EA3-8F10-4E7A-9F8F-F95061B7FA1D}" type="slidenum">
              <a:rPr lang="zh-CN" altLang="en-US" smtClean="0"/>
              <a:t>43</a:t>
            </a:fld>
            <a:endParaRPr lang="zh-CN" altLang="en-US"/>
          </a:p>
        </p:txBody>
      </p:sp>
    </p:spTree>
    <p:extLst>
      <p:ext uri="{BB962C8B-B14F-4D97-AF65-F5344CB8AC3E}">
        <p14:creationId xmlns:p14="http://schemas.microsoft.com/office/powerpoint/2010/main" val="2630605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F68EA3-8F10-4E7A-9F8F-F95061B7FA1D}" type="slidenum">
              <a:rPr lang="zh-CN" altLang="en-US" smtClean="0"/>
              <a:t>56</a:t>
            </a:fld>
            <a:endParaRPr lang="zh-CN" altLang="en-US"/>
          </a:p>
        </p:txBody>
      </p:sp>
    </p:spTree>
    <p:extLst>
      <p:ext uri="{BB962C8B-B14F-4D97-AF65-F5344CB8AC3E}">
        <p14:creationId xmlns:p14="http://schemas.microsoft.com/office/powerpoint/2010/main" val="3211323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F68EA3-8F10-4E7A-9F8F-F95061B7FA1D}" type="slidenum">
              <a:rPr lang="zh-CN" altLang="en-US" smtClean="0"/>
              <a:t>98</a:t>
            </a:fld>
            <a:endParaRPr lang="zh-CN" altLang="en-US"/>
          </a:p>
        </p:txBody>
      </p:sp>
    </p:spTree>
    <p:extLst>
      <p:ext uri="{BB962C8B-B14F-4D97-AF65-F5344CB8AC3E}">
        <p14:creationId xmlns:p14="http://schemas.microsoft.com/office/powerpoint/2010/main" val="2121559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p:spPr>
        <p:txBody>
          <a:bodyPr wrap="none" anchor="ctr"/>
          <a:lstStyle/>
          <a:p>
            <a:pPr>
              <a:defRPr/>
            </a:pPr>
            <a:endParaRPr lang="zh-CN" altLang="zh-CN">
              <a:latin typeface="Arial"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w="9525">
            <a:noFill/>
            <a:miter lim="800000"/>
            <a:headEnd/>
            <a:tailEnd/>
          </a:ln>
          <a:effectLst/>
        </p:spPr>
        <p:txBody>
          <a:bodyPr wrap="none" anchor="ctr"/>
          <a:lstStyle/>
          <a:p>
            <a:pPr>
              <a:defRPr/>
            </a:pPr>
            <a:endParaRPr lang="zh-CN" altLang="zh-CN" sz="2400"/>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zh-CN" sz="2400"/>
          </a:p>
        </p:txBody>
      </p:sp>
      <p:pic>
        <p:nvPicPr>
          <p:cNvPr id="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descr="校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9788" y="6130925"/>
            <a:ext cx="6127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lchen\Desktop\NJU.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988"/>
            <a:ext cx="9144000" cy="216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a:t>单击以编辑母版副标题样式</a:t>
            </a:r>
            <a:endParaRPr lang="zh-CN" altLang="en-US" dirty="0"/>
          </a:p>
        </p:txBody>
      </p:sp>
      <p:sp>
        <p:nvSpPr>
          <p:cNvPr id="189449" name="Rectangle 9"/>
          <p:cNvSpPr>
            <a:spLocks noGrp="1" noChangeArrowheads="1"/>
          </p:cNvSpPr>
          <p:nvPr>
            <p:ph type="ctrTitle"/>
          </p:nvPr>
        </p:nvSpPr>
        <p:spPr>
          <a:xfrm>
            <a:off x="838200" y="2163763"/>
            <a:ext cx="7405688" cy="1600200"/>
          </a:xfrm>
        </p:spPr>
        <p:txBody>
          <a:bodyPr anchor="ctr"/>
          <a:lstStyle>
            <a:lvl1pPr>
              <a:defRPr sz="4000"/>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10748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28662" y="214290"/>
            <a:ext cx="6715172" cy="642942"/>
          </a:xfrm>
        </p:spPr>
        <p:txBody>
          <a:bodyPr/>
          <a:lstStyle>
            <a:lvl1pPr>
              <a:defRPr sz="36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sz="3200"/>
            </a:lvl1pPr>
            <a:lvl2pPr>
              <a:defRPr sz="2800"/>
            </a:lvl2pPr>
            <a:lvl3pPr>
              <a:defRPr sz="2400"/>
            </a:lvl3pPr>
            <a:lvl4pPr>
              <a:defRPr sz="2200"/>
            </a:lvl4pPr>
            <a:lvl5pPr>
              <a:defRPr sz="20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867596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w="9525">
            <a:noFill/>
            <a:miter lim="800000"/>
            <a:headEnd/>
            <a:tailEnd/>
          </a:ln>
          <a:effectLst/>
        </p:spPr>
        <p:txBody>
          <a:bodyPr wrap="none" anchor="ctr"/>
          <a:lstStyle/>
          <a:p>
            <a:pPr>
              <a:defRPr/>
            </a:pPr>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zh-CN" sz="2400"/>
          </a:p>
        </p:txBody>
      </p:sp>
      <p:sp>
        <p:nvSpPr>
          <p:cNvPr id="1028" name="Rectangle 4"/>
          <p:cNvSpPr>
            <a:spLocks noGrp="1" noChangeArrowheads="1"/>
          </p:cNvSpPr>
          <p:nvPr>
            <p:ph type="title"/>
          </p:nvPr>
        </p:nvSpPr>
        <p:spPr bwMode="auto">
          <a:xfrm>
            <a:off x="1000125" y="214313"/>
            <a:ext cx="74295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0" name="Picture 6" descr="tow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3016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165850"/>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1" descr="校徽"/>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 y="115888"/>
            <a:ext cx="7635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5073993"/>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rtl="0" eaLnBrk="1" fontAlgn="base" hangingPunct="1">
        <a:spcBef>
          <a:spcPct val="0"/>
        </a:spcBef>
        <a:spcAft>
          <a:spcPct val="0"/>
        </a:spcAft>
        <a:defRPr sz="3600">
          <a:solidFill>
            <a:schemeClr val="tx1"/>
          </a:solidFill>
          <a:latin typeface="+mj-lt"/>
          <a:ea typeface="+mj-ea"/>
          <a:cs typeface="+mj-cs"/>
        </a:defRPr>
      </a:lvl1pPr>
      <a:lvl2pPr algn="l" rtl="0" eaLnBrk="1" fontAlgn="base" hangingPunct="1">
        <a:spcBef>
          <a:spcPct val="0"/>
        </a:spcBef>
        <a:spcAft>
          <a:spcPct val="0"/>
        </a:spcAft>
        <a:defRPr sz="3600">
          <a:solidFill>
            <a:schemeClr val="tx1"/>
          </a:solidFill>
          <a:latin typeface="Arial" charset="0"/>
          <a:ea typeface="宋体" pitchFamily="2" charset="-122"/>
        </a:defRPr>
      </a:lvl2pPr>
      <a:lvl3pPr algn="l" rtl="0" eaLnBrk="1" fontAlgn="base" hangingPunct="1">
        <a:spcBef>
          <a:spcPct val="0"/>
        </a:spcBef>
        <a:spcAft>
          <a:spcPct val="0"/>
        </a:spcAft>
        <a:defRPr sz="3600">
          <a:solidFill>
            <a:schemeClr val="tx1"/>
          </a:solidFill>
          <a:latin typeface="Arial" charset="0"/>
          <a:ea typeface="宋体" pitchFamily="2" charset="-122"/>
        </a:defRPr>
      </a:lvl3pPr>
      <a:lvl4pPr algn="l" rtl="0" eaLnBrk="1" fontAlgn="base" hangingPunct="1">
        <a:spcBef>
          <a:spcPct val="0"/>
        </a:spcBef>
        <a:spcAft>
          <a:spcPct val="0"/>
        </a:spcAft>
        <a:defRPr sz="3600">
          <a:solidFill>
            <a:schemeClr val="tx1"/>
          </a:solidFill>
          <a:latin typeface="Arial" charset="0"/>
          <a:ea typeface="宋体" pitchFamily="2" charset="-122"/>
        </a:defRPr>
      </a:lvl4pPr>
      <a:lvl5pPr algn="l" rtl="0" eaLnBrk="1" fontAlgn="base" hangingPunct="1">
        <a:spcBef>
          <a:spcPct val="0"/>
        </a:spcBef>
        <a:spcAft>
          <a:spcPct val="0"/>
        </a:spcAft>
        <a:defRPr sz="36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3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2.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w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第三章 词法分析</a:t>
            </a:r>
          </a:p>
        </p:txBody>
      </p:sp>
      <p:sp>
        <p:nvSpPr>
          <p:cNvPr id="6" name="副标题 2">
            <a:extLst>
              <a:ext uri="{FF2B5EF4-FFF2-40B4-BE49-F238E27FC236}">
                <a16:creationId xmlns:a16="http://schemas.microsoft.com/office/drawing/2014/main" id="{6CBBB192-8DE4-454C-8F56-DE7D87DA4279}"/>
              </a:ext>
            </a:extLst>
          </p:cNvPr>
          <p:cNvSpPr txBox="1">
            <a:spLocks/>
          </p:cNvSpPr>
          <p:nvPr/>
        </p:nvSpPr>
        <p:spPr bwMode="auto">
          <a:xfrm>
            <a:off x="3211513" y="4302125"/>
            <a:ext cx="518477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Clr>
                <a:schemeClr val="accent1"/>
              </a:buClr>
              <a:buSzPct val="70000"/>
              <a:buFont typeface="Wingdings" pitchFamily="2" charset="2"/>
              <a:buNone/>
              <a:defRPr sz="28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b="1" kern="0"/>
              <a:t>冯 洋</a:t>
            </a:r>
            <a:endParaRPr lang="en-US" altLang="zh-CN" b="1" kern="0"/>
          </a:p>
          <a:p>
            <a:r>
              <a:rPr lang="en-US" altLang="zh-CN" b="1" kern="0"/>
              <a:t>fengyang@nju.edu.cn</a:t>
            </a:r>
          </a:p>
          <a:p>
            <a:endParaRPr lang="en-US" altLang="zh-CN" b="1" kern="0"/>
          </a:p>
          <a:p>
            <a:endParaRPr lang="en-US" altLang="zh-CN" b="1"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p:txBody>
          <a:bodyPr/>
          <a:lstStyle/>
          <a:p>
            <a:r>
              <a:rPr lang="zh-CN" altLang="en-US" dirty="0"/>
              <a:t>词法分析的作用</a:t>
            </a:r>
          </a:p>
          <a:p>
            <a:r>
              <a:rPr lang="zh-CN" altLang="en-US" dirty="0">
                <a:solidFill>
                  <a:srgbClr val="FF0000"/>
                </a:solidFill>
              </a:rPr>
              <a:t>词法单元的规约（正则表达式）</a:t>
            </a:r>
          </a:p>
          <a:p>
            <a:r>
              <a:rPr lang="zh-CN" altLang="en-US" dirty="0"/>
              <a:t>词法单元的识别（有穷自动机）</a:t>
            </a:r>
          </a:p>
          <a:p>
            <a:r>
              <a:rPr lang="zh-CN" altLang="en-US" dirty="0"/>
              <a:t>词法分析器生成工具及设计</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相关概念</a:t>
            </a:r>
          </a:p>
        </p:txBody>
      </p:sp>
      <p:sp>
        <p:nvSpPr>
          <p:cNvPr id="3" name="内容占位符 2"/>
          <p:cNvSpPr>
            <a:spLocks noGrp="1"/>
          </p:cNvSpPr>
          <p:nvPr>
            <p:ph idx="1"/>
          </p:nvPr>
        </p:nvSpPr>
        <p:spPr>
          <a:xfrm>
            <a:off x="467544" y="1340768"/>
            <a:ext cx="8142287" cy="4608512"/>
          </a:xfrm>
        </p:spPr>
        <p:txBody>
          <a:bodyPr/>
          <a:lstStyle/>
          <a:p>
            <a:r>
              <a:rPr lang="zh-CN" altLang="en-US" sz="2800" dirty="0"/>
              <a:t>字母表：一个有限的符号集合</a:t>
            </a:r>
          </a:p>
          <a:p>
            <a:pPr lvl="1"/>
            <a:r>
              <a:rPr lang="zh-CN" altLang="en-US" sz="2200" dirty="0"/>
              <a:t>二进制</a:t>
            </a:r>
            <a:r>
              <a:rPr lang="en-US" altLang="zh-CN" sz="2200" dirty="0"/>
              <a:t>{0</a:t>
            </a:r>
            <a:r>
              <a:rPr lang="zh-CN" altLang="en-US" sz="2200" dirty="0"/>
              <a:t>，</a:t>
            </a:r>
            <a:r>
              <a:rPr lang="en-US" altLang="zh-CN" sz="2200" dirty="0"/>
              <a:t>1}</a:t>
            </a:r>
          </a:p>
          <a:p>
            <a:pPr lvl="1"/>
            <a:r>
              <a:rPr lang="en-US" altLang="zh-CN" sz="2200" dirty="0"/>
              <a:t>ASCII</a:t>
            </a:r>
          </a:p>
          <a:p>
            <a:pPr lvl="1"/>
            <a:r>
              <a:rPr lang="en-US" altLang="zh-CN" sz="2200" dirty="0"/>
              <a:t>Unicode</a:t>
            </a:r>
          </a:p>
          <a:p>
            <a:pPr lvl="1"/>
            <a:r>
              <a:rPr lang="zh-CN" altLang="en-US" sz="2200" dirty="0"/>
              <a:t>典型的字母表包括字母、数位和标点符号</a:t>
            </a:r>
          </a:p>
          <a:p>
            <a:r>
              <a:rPr lang="zh-CN" altLang="en-US" sz="2800" dirty="0"/>
              <a:t>串：字母表中符号组成的一个有穷序列</a:t>
            </a:r>
          </a:p>
          <a:p>
            <a:pPr lvl="1"/>
            <a:r>
              <a:rPr lang="zh-CN" altLang="en-US" sz="2200" dirty="0"/>
              <a:t>串</a:t>
            </a:r>
            <a:r>
              <a:rPr lang="en-US" altLang="zh-CN" sz="2200" i="1" dirty="0"/>
              <a:t>s</a:t>
            </a:r>
            <a:r>
              <a:rPr lang="zh-CN" altLang="en-US" sz="2200" dirty="0"/>
              <a:t>的长度 </a:t>
            </a:r>
            <a:r>
              <a:rPr lang="en-US" altLang="zh-CN" sz="2200" dirty="0"/>
              <a:t>|</a:t>
            </a:r>
            <a:r>
              <a:rPr lang="en-US" altLang="zh-CN" sz="2200" i="1" dirty="0"/>
              <a:t>s</a:t>
            </a:r>
            <a:r>
              <a:rPr lang="en-US" altLang="zh-CN" sz="2200" dirty="0"/>
              <a:t>|</a:t>
            </a:r>
          </a:p>
          <a:p>
            <a:pPr lvl="1"/>
            <a:r>
              <a:rPr lang="zh-CN" altLang="en-US" sz="2200" dirty="0"/>
              <a:t>空串</a:t>
            </a:r>
            <a:r>
              <a:rPr lang="el-GR" altLang="zh-CN" sz="2200" dirty="0"/>
              <a:t>ε</a:t>
            </a:r>
            <a:r>
              <a:rPr lang="zh-CN" altLang="en-US" sz="2200" dirty="0"/>
              <a:t>，长度为</a:t>
            </a:r>
            <a:r>
              <a:rPr lang="en-US" altLang="zh-CN" sz="2200" dirty="0"/>
              <a:t>0</a:t>
            </a:r>
            <a:r>
              <a:rPr lang="zh-CN" altLang="en-US" sz="2200" dirty="0"/>
              <a:t>的串</a:t>
            </a:r>
            <a:endParaRPr lang="zh-CN" altLang="el-GR" sz="2200" dirty="0"/>
          </a:p>
          <a:p>
            <a:r>
              <a:rPr lang="zh-CN" altLang="en-US" sz="2800" dirty="0"/>
              <a:t>语言：给定字母表上一个任意的可数的串的集合</a:t>
            </a:r>
          </a:p>
          <a:p>
            <a:pPr lvl="1"/>
            <a:r>
              <a:rPr lang="zh-CN" altLang="en-US" sz="2200" dirty="0"/>
              <a:t>语法正确的</a:t>
            </a:r>
            <a:r>
              <a:rPr lang="en-US" altLang="zh-CN" sz="2200" dirty="0"/>
              <a:t>C</a:t>
            </a:r>
            <a:r>
              <a:rPr lang="zh-CN" altLang="en-US" sz="2200" dirty="0"/>
              <a:t>程序的集合，英语，汉语</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相关概念</a:t>
            </a:r>
          </a:p>
        </p:txBody>
      </p:sp>
      <p:sp>
        <p:nvSpPr>
          <p:cNvPr id="3" name="内容占位符 2"/>
          <p:cNvSpPr>
            <a:spLocks noGrp="1"/>
          </p:cNvSpPr>
          <p:nvPr>
            <p:ph idx="1"/>
          </p:nvPr>
        </p:nvSpPr>
        <p:spPr/>
        <p:txBody>
          <a:bodyPr/>
          <a:lstStyle/>
          <a:p>
            <a:pPr>
              <a:lnSpc>
                <a:spcPct val="90000"/>
              </a:lnSpc>
            </a:pPr>
            <a:r>
              <a:rPr lang="zh-CN" altLang="en-US" sz="2800" dirty="0"/>
              <a:t>和串有关的术语（</a:t>
            </a:r>
            <a:r>
              <a:rPr lang="en-US" altLang="zh-CN" sz="2800" dirty="0"/>
              <a:t>banana</a:t>
            </a:r>
            <a:r>
              <a:rPr lang="zh-CN" altLang="en-US" sz="2800" dirty="0"/>
              <a:t>）</a:t>
            </a:r>
          </a:p>
          <a:p>
            <a:pPr lvl="1">
              <a:lnSpc>
                <a:spcPct val="90000"/>
              </a:lnSpc>
            </a:pPr>
            <a:r>
              <a:rPr lang="zh-CN" altLang="en-US" sz="2300" dirty="0"/>
              <a:t>前缀：从串的尾部删除</a:t>
            </a:r>
            <a:r>
              <a:rPr lang="en-US" altLang="zh-CN" sz="2300" dirty="0"/>
              <a:t>0</a:t>
            </a:r>
            <a:r>
              <a:rPr lang="zh-CN" altLang="en-US" sz="2300" dirty="0"/>
              <a:t>个或多个符号后得到的串（</a:t>
            </a:r>
            <a:r>
              <a:rPr lang="en-US" altLang="zh-CN" sz="2300" dirty="0"/>
              <a:t>ban</a:t>
            </a:r>
            <a:r>
              <a:rPr lang="zh-CN" altLang="en-US" sz="2300" dirty="0"/>
              <a:t>、</a:t>
            </a:r>
            <a:r>
              <a:rPr lang="en-US" altLang="zh-CN" sz="2300" dirty="0"/>
              <a:t>banana</a:t>
            </a:r>
            <a:r>
              <a:rPr lang="zh-CN" altLang="en-US" sz="2300" dirty="0"/>
              <a:t>、</a:t>
            </a:r>
            <a:r>
              <a:rPr lang="el-GR" altLang="zh-CN" sz="2300" dirty="0">
                <a:latin typeface="Times New Roman" pitchFamily="18" charset="0"/>
                <a:cs typeface="Times New Roman" pitchFamily="18" charset="0"/>
              </a:rPr>
              <a:t> ε</a:t>
            </a:r>
            <a:r>
              <a:rPr lang="zh-CN" altLang="en-US" sz="2300" dirty="0">
                <a:latin typeface="Times New Roman" pitchFamily="18" charset="0"/>
                <a:cs typeface="Times New Roman" pitchFamily="18" charset="0"/>
              </a:rPr>
              <a:t>）</a:t>
            </a:r>
            <a:endParaRPr lang="zh-CN" altLang="en-US" sz="2300" dirty="0"/>
          </a:p>
          <a:p>
            <a:pPr lvl="1">
              <a:lnSpc>
                <a:spcPct val="90000"/>
              </a:lnSpc>
            </a:pPr>
            <a:r>
              <a:rPr lang="zh-CN" altLang="en-US" sz="2300" dirty="0"/>
              <a:t>后缀：从串的开始处删除</a:t>
            </a:r>
            <a:r>
              <a:rPr lang="en-US" altLang="zh-CN" sz="2300" dirty="0"/>
              <a:t>0</a:t>
            </a:r>
            <a:r>
              <a:rPr lang="zh-CN" altLang="en-US" sz="2300" dirty="0"/>
              <a:t>个或多个符号后得到的串（</a:t>
            </a:r>
            <a:r>
              <a:rPr lang="en-US" altLang="zh-CN" sz="2300" dirty="0"/>
              <a:t>nana</a:t>
            </a:r>
            <a:r>
              <a:rPr lang="zh-CN" altLang="en-US" sz="2300" dirty="0"/>
              <a:t>、</a:t>
            </a:r>
            <a:r>
              <a:rPr lang="en-US" altLang="zh-CN" sz="2300" dirty="0"/>
              <a:t>banana</a:t>
            </a:r>
            <a:r>
              <a:rPr lang="zh-CN" altLang="en-US" sz="2300" dirty="0"/>
              <a:t>、</a:t>
            </a:r>
            <a:r>
              <a:rPr lang="el-GR" altLang="zh-CN" sz="2300" dirty="0">
                <a:latin typeface="Times New Roman" pitchFamily="18" charset="0"/>
                <a:cs typeface="Times New Roman" pitchFamily="18" charset="0"/>
              </a:rPr>
              <a:t>ε</a:t>
            </a:r>
            <a:r>
              <a:rPr lang="zh-CN" altLang="en-US" sz="2300" dirty="0">
                <a:latin typeface="Times New Roman" pitchFamily="18" charset="0"/>
                <a:cs typeface="Times New Roman" pitchFamily="18" charset="0"/>
              </a:rPr>
              <a:t>）</a:t>
            </a:r>
            <a:endParaRPr lang="zh-CN" altLang="en-US" sz="2300" dirty="0"/>
          </a:p>
          <a:p>
            <a:pPr lvl="1">
              <a:lnSpc>
                <a:spcPct val="90000"/>
              </a:lnSpc>
            </a:pPr>
            <a:r>
              <a:rPr lang="zh-CN" altLang="en-US" sz="2300" dirty="0"/>
              <a:t>子串：删除串的某个前缀和某个后缀得到的串（</a:t>
            </a:r>
            <a:r>
              <a:rPr lang="en-US" altLang="zh-CN" sz="2300" dirty="0"/>
              <a:t>banana</a:t>
            </a:r>
            <a:r>
              <a:rPr lang="zh-CN" altLang="en-US" sz="2300" dirty="0"/>
              <a:t>、</a:t>
            </a:r>
            <a:r>
              <a:rPr lang="en-US" altLang="zh-CN" sz="2300" dirty="0" err="1"/>
              <a:t>nan</a:t>
            </a:r>
            <a:r>
              <a:rPr lang="zh-CN" altLang="en-US" sz="2300" dirty="0"/>
              <a:t>、</a:t>
            </a:r>
            <a:r>
              <a:rPr lang="el-GR" altLang="zh-CN" sz="2300" dirty="0">
                <a:latin typeface="Times New Roman" pitchFamily="18" charset="0"/>
                <a:cs typeface="Times New Roman" pitchFamily="18" charset="0"/>
              </a:rPr>
              <a:t> ε</a:t>
            </a:r>
            <a:r>
              <a:rPr lang="zh-CN" altLang="en-US" sz="2300" dirty="0">
                <a:latin typeface="Times New Roman" pitchFamily="18" charset="0"/>
                <a:cs typeface="Times New Roman" pitchFamily="18" charset="0"/>
              </a:rPr>
              <a:t>）</a:t>
            </a:r>
            <a:endParaRPr lang="zh-CN" altLang="en-US" sz="2300" dirty="0"/>
          </a:p>
          <a:p>
            <a:pPr lvl="1">
              <a:lnSpc>
                <a:spcPct val="90000"/>
              </a:lnSpc>
            </a:pPr>
            <a:r>
              <a:rPr lang="zh-CN" altLang="en-US" sz="2300" dirty="0"/>
              <a:t>真前缀、真后缀、真子串：既不等于原串，也不等于空串的前缀、后缀、子串</a:t>
            </a:r>
          </a:p>
          <a:p>
            <a:pPr lvl="1">
              <a:lnSpc>
                <a:spcPct val="90000"/>
              </a:lnSpc>
            </a:pPr>
            <a:r>
              <a:rPr lang="zh-CN" altLang="en-US" sz="2300" dirty="0"/>
              <a:t>子序列：从原串中删除</a:t>
            </a:r>
            <a:r>
              <a:rPr lang="en-US" altLang="zh-CN" sz="2300" dirty="0"/>
              <a:t>0</a:t>
            </a:r>
            <a:r>
              <a:rPr lang="zh-CN" altLang="en-US" sz="2300" dirty="0"/>
              <a:t>个或者多个符号后得到的串（</a:t>
            </a:r>
            <a:r>
              <a:rPr lang="en-US" altLang="zh-CN" sz="2300" dirty="0" err="1"/>
              <a:t>baan</a:t>
            </a:r>
            <a:r>
              <a:rPr lang="zh-CN" altLang="en-US" sz="2300" dirty="0"/>
              <a:t>）</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相关概念</a:t>
            </a:r>
          </a:p>
        </p:txBody>
      </p:sp>
      <p:sp>
        <p:nvSpPr>
          <p:cNvPr id="3" name="内容占位符 2"/>
          <p:cNvSpPr>
            <a:spLocks noGrp="1"/>
          </p:cNvSpPr>
          <p:nvPr>
            <p:ph idx="1"/>
          </p:nvPr>
        </p:nvSpPr>
        <p:spPr/>
        <p:txBody>
          <a:bodyPr/>
          <a:lstStyle/>
          <a:p>
            <a:r>
              <a:rPr lang="zh-CN" altLang="en-US" sz="3600" dirty="0"/>
              <a:t>串的运算</a:t>
            </a:r>
          </a:p>
          <a:p>
            <a:pPr lvl="1"/>
            <a:r>
              <a:rPr lang="zh-CN" altLang="en-US" sz="2800" dirty="0"/>
              <a:t>连接</a:t>
            </a:r>
            <a:r>
              <a:rPr lang="en-US" altLang="zh-CN" sz="2800" dirty="0"/>
              <a:t>(concatenation)</a:t>
            </a:r>
            <a:r>
              <a:rPr lang="zh-CN" altLang="en-US" sz="2800" dirty="0"/>
              <a:t>：</a:t>
            </a:r>
            <a:r>
              <a:rPr lang="en-US" altLang="zh-CN" sz="2800" dirty="0"/>
              <a:t>x</a:t>
            </a:r>
            <a:r>
              <a:rPr lang="zh-CN" altLang="en-US" sz="2800" dirty="0"/>
              <a:t>和</a:t>
            </a:r>
            <a:r>
              <a:rPr lang="en-US" altLang="zh-CN" sz="2800" dirty="0"/>
              <a:t>y</a:t>
            </a:r>
            <a:r>
              <a:rPr lang="zh-CN" altLang="en-US" sz="2800" dirty="0"/>
              <a:t>的连接时把</a:t>
            </a:r>
            <a:r>
              <a:rPr lang="en-US" altLang="zh-CN" sz="2800" dirty="0"/>
              <a:t>y</a:t>
            </a:r>
            <a:r>
              <a:rPr lang="zh-CN" altLang="en-US" sz="2800" dirty="0"/>
              <a:t>附加到</a:t>
            </a:r>
            <a:r>
              <a:rPr lang="en-US" altLang="zh-CN" sz="2800" dirty="0"/>
              <a:t>x</a:t>
            </a:r>
            <a:r>
              <a:rPr lang="zh-CN" altLang="en-US" sz="2800" dirty="0"/>
              <a:t>的后面形成的串，记作</a:t>
            </a:r>
            <a:r>
              <a:rPr lang="en-US" altLang="zh-CN" sz="2800" dirty="0" err="1"/>
              <a:t>xy</a:t>
            </a:r>
            <a:r>
              <a:rPr lang="zh-CN" altLang="en-US" sz="2800" dirty="0"/>
              <a:t>。</a:t>
            </a:r>
          </a:p>
          <a:p>
            <a:pPr lvl="2"/>
            <a:r>
              <a:rPr lang="en-US" altLang="zh-CN" sz="2400" dirty="0"/>
              <a:t>x=dog</a:t>
            </a:r>
            <a:r>
              <a:rPr lang="zh-CN" altLang="en-US" sz="2400" dirty="0"/>
              <a:t>，</a:t>
            </a:r>
            <a:r>
              <a:rPr lang="en-US" altLang="zh-CN" sz="2400" dirty="0"/>
              <a:t>y=house</a:t>
            </a:r>
            <a:r>
              <a:rPr lang="zh-CN" altLang="en-US" sz="2400" dirty="0"/>
              <a:t>，</a:t>
            </a:r>
            <a:r>
              <a:rPr lang="en-US" altLang="zh-CN" sz="2400" dirty="0" err="1"/>
              <a:t>xy</a:t>
            </a:r>
            <a:r>
              <a:rPr lang="en-US" altLang="zh-CN" sz="2400" dirty="0"/>
              <a:t>=doghouse</a:t>
            </a:r>
          </a:p>
          <a:p>
            <a:pPr lvl="1"/>
            <a:r>
              <a:rPr lang="zh-CN" altLang="en-US" sz="2800" dirty="0"/>
              <a:t>指数运算（幂运算）：</a:t>
            </a:r>
            <a:r>
              <a:rPr lang="en-US" altLang="zh-CN" sz="2800" dirty="0"/>
              <a:t>s</a:t>
            </a:r>
            <a:r>
              <a:rPr lang="en-US" altLang="zh-CN" sz="2800" baseline="30000" dirty="0"/>
              <a:t>0</a:t>
            </a:r>
            <a:r>
              <a:rPr lang="en-US" altLang="zh-CN" sz="2800" dirty="0"/>
              <a:t>=</a:t>
            </a:r>
            <a:r>
              <a:rPr lang="el-GR" altLang="zh-CN" sz="2800" dirty="0">
                <a:latin typeface="Times New Roman" pitchFamily="18" charset="0"/>
                <a:cs typeface="Times New Roman" pitchFamily="18" charset="0"/>
              </a:rPr>
              <a:t>ε</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s</a:t>
            </a:r>
            <a:r>
              <a:rPr lang="en-US" altLang="zh-CN" sz="2800" baseline="30000" dirty="0">
                <a:latin typeface="Times New Roman" pitchFamily="18" charset="0"/>
                <a:cs typeface="Times New Roman" pitchFamily="18" charset="0"/>
              </a:rPr>
              <a:t>1</a:t>
            </a:r>
            <a:r>
              <a:rPr lang="en-US" altLang="zh-CN" sz="2800" dirty="0">
                <a:latin typeface="Times New Roman" pitchFamily="18" charset="0"/>
                <a:cs typeface="Times New Roman" pitchFamily="18" charset="0"/>
              </a:rPr>
              <a:t>=s</a:t>
            </a:r>
            <a:r>
              <a:rPr lang="zh-CN" altLang="en-US" sz="2800" dirty="0">
                <a:latin typeface="Times New Roman" pitchFamily="18" charset="0"/>
                <a:cs typeface="Times New Roman" pitchFamily="18" charset="0"/>
              </a:rPr>
              <a:t>，</a:t>
            </a:r>
            <a:r>
              <a:rPr lang="en-US" altLang="zh-CN" sz="2800" dirty="0" err="1">
                <a:latin typeface="Times New Roman" pitchFamily="18" charset="0"/>
                <a:cs typeface="Times New Roman" pitchFamily="18" charset="0"/>
              </a:rPr>
              <a:t>s</a:t>
            </a:r>
            <a:r>
              <a:rPr lang="en-US" altLang="zh-CN" sz="2800" baseline="30000" dirty="0" err="1">
                <a:latin typeface="Times New Roman" pitchFamily="18" charset="0"/>
                <a:cs typeface="Times New Roman" pitchFamily="18" charset="0"/>
              </a:rPr>
              <a:t>i</a:t>
            </a:r>
            <a:r>
              <a:rPr lang="en-US" altLang="zh-CN" sz="2800" dirty="0">
                <a:latin typeface="Times New Roman" pitchFamily="18" charset="0"/>
                <a:cs typeface="Times New Roman" pitchFamily="18" charset="0"/>
              </a:rPr>
              <a:t>=s</a:t>
            </a:r>
            <a:r>
              <a:rPr lang="en-US" altLang="zh-CN" sz="2800" baseline="30000" dirty="0">
                <a:latin typeface="Times New Roman" pitchFamily="18" charset="0"/>
                <a:cs typeface="Times New Roman" pitchFamily="18" charset="0"/>
              </a:rPr>
              <a:t>i-1</a:t>
            </a:r>
            <a:r>
              <a:rPr lang="en-US" altLang="zh-CN" sz="2800" dirty="0">
                <a:latin typeface="Times New Roman" pitchFamily="18" charset="0"/>
                <a:cs typeface="Times New Roman" pitchFamily="18" charset="0"/>
              </a:rPr>
              <a:t>s</a:t>
            </a:r>
            <a:r>
              <a:rPr lang="zh-CN" altLang="en-US" sz="2800" dirty="0">
                <a:latin typeface="Times New Roman" pitchFamily="18" charset="0"/>
                <a:cs typeface="Times New Roman" pitchFamily="18" charset="0"/>
              </a:rPr>
              <a:t>；</a:t>
            </a:r>
          </a:p>
          <a:p>
            <a:pPr lvl="2"/>
            <a:r>
              <a:rPr lang="en-US" altLang="zh-CN" sz="2400" dirty="0">
                <a:latin typeface="Times New Roman" pitchFamily="18" charset="0"/>
                <a:cs typeface="Times New Roman" pitchFamily="18" charset="0"/>
              </a:rPr>
              <a:t>x=dog</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x</a:t>
            </a:r>
            <a:r>
              <a:rPr lang="en-US" altLang="zh-CN" sz="2400" baseline="30000" dirty="0"/>
              <a:t>0</a:t>
            </a:r>
            <a:r>
              <a:rPr lang="en-US" altLang="zh-CN" sz="2400" dirty="0"/>
              <a:t>=</a:t>
            </a:r>
            <a:r>
              <a:rPr lang="el-GR" altLang="zh-CN" sz="2400" dirty="0">
                <a:latin typeface="Times New Roman" pitchFamily="18" charset="0"/>
                <a:cs typeface="Times New Roman" pitchFamily="18" charset="0"/>
              </a:rPr>
              <a:t>ε</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x</a:t>
            </a:r>
            <a:r>
              <a:rPr lang="en-US" altLang="zh-CN" sz="2400" baseline="30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=dog</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x</a:t>
            </a:r>
            <a:r>
              <a:rPr lang="en-US" altLang="zh-CN" sz="2400" baseline="30000" dirty="0">
                <a:latin typeface="Times New Roman" pitchFamily="18" charset="0"/>
                <a:cs typeface="Times New Roman" pitchFamily="18" charset="0"/>
              </a:rPr>
              <a:t>3</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dogdogdog</a:t>
            </a:r>
            <a:endParaRPr lang="en-US" altLang="zh-CN" sz="2400" dirty="0">
              <a:latin typeface="Times New Roman" pitchFamily="18" charset="0"/>
              <a:cs typeface="Times New Roman" pitchFamily="18" charset="0"/>
            </a:endParaRP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相关概念</a:t>
            </a:r>
          </a:p>
        </p:txBody>
      </p:sp>
      <p:sp>
        <p:nvSpPr>
          <p:cNvPr id="3" name="内容占位符 2"/>
          <p:cNvSpPr>
            <a:spLocks noGrp="1"/>
          </p:cNvSpPr>
          <p:nvPr>
            <p:ph idx="1"/>
          </p:nvPr>
        </p:nvSpPr>
        <p:spPr/>
        <p:txBody>
          <a:bodyPr/>
          <a:lstStyle/>
          <a:p>
            <a:r>
              <a:rPr lang="zh-CN" altLang="en-US" dirty="0"/>
              <a:t>语言上的运算</a:t>
            </a:r>
          </a:p>
          <a:p>
            <a:endParaRPr lang="zh-CN" altLang="en-US" dirty="0"/>
          </a:p>
          <a:p>
            <a:endParaRPr lang="zh-CN" altLang="en-US" dirty="0"/>
          </a:p>
          <a:p>
            <a:endParaRPr lang="zh-CN" altLang="en-US" dirty="0"/>
          </a:p>
          <a:p>
            <a:endParaRPr lang="zh-CN" altLang="en-US" dirty="0"/>
          </a:p>
          <a:p>
            <a:pPr>
              <a:buNone/>
            </a:pPr>
            <a:endParaRPr lang="en-US" altLang="zh-CN" dirty="0"/>
          </a:p>
          <a:p>
            <a:pPr>
              <a:buNone/>
            </a:pPr>
            <a:endParaRPr lang="en-US" altLang="zh-CN" dirty="0"/>
          </a:p>
          <a:p>
            <a:pPr>
              <a:buNone/>
            </a:pPr>
            <a:r>
              <a:rPr lang="zh-CN" altLang="en-US" dirty="0"/>
              <a:t>      语言：串的集合</a:t>
            </a:r>
            <a:endParaRPr lang="en-US" altLang="zh-CN" dirty="0"/>
          </a:p>
          <a:p>
            <a:endParaRPr lang="zh-CN" altLang="en-US" dirty="0"/>
          </a:p>
        </p:txBody>
      </p:sp>
      <p:pic>
        <p:nvPicPr>
          <p:cNvPr id="4" name="Picture 4"/>
          <p:cNvPicPr>
            <a:picLocks noChangeAspect="1" noChangeArrowheads="1"/>
          </p:cNvPicPr>
          <p:nvPr/>
        </p:nvPicPr>
        <p:blipFill>
          <a:blip r:embed="rId3" cstate="print"/>
          <a:srcRect/>
          <a:stretch>
            <a:fillRect/>
          </a:stretch>
        </p:blipFill>
        <p:spPr bwMode="auto">
          <a:xfrm>
            <a:off x="71406" y="2285992"/>
            <a:ext cx="9001188" cy="2226248"/>
          </a:xfrm>
          <a:prstGeom prst="rect">
            <a:avLst/>
          </a:prstGeom>
          <a:noFill/>
          <a:ln w="9525">
            <a:noFill/>
            <a:miter lim="800000"/>
            <a:headEnd/>
            <a:tailEnd/>
          </a:ln>
        </p:spPr>
      </p:pic>
      <p:graphicFrame>
        <p:nvGraphicFramePr>
          <p:cNvPr id="5" name="对象 4"/>
          <p:cNvGraphicFramePr>
            <a:graphicFrameLocks noChangeAspect="1"/>
          </p:cNvGraphicFramePr>
          <p:nvPr/>
        </p:nvGraphicFramePr>
        <p:xfrm>
          <a:off x="5929321" y="4643446"/>
          <a:ext cx="1476385" cy="571504"/>
        </p:xfrm>
        <a:graphic>
          <a:graphicData uri="http://schemas.openxmlformats.org/presentationml/2006/ole">
            <mc:AlternateContent xmlns:mc="http://schemas.openxmlformats.org/markup-compatibility/2006">
              <mc:Choice xmlns:v="urn:schemas-microsoft-com:vml" Requires="v">
                <p:oleObj spid="_x0000_s1080" name="公式" r:id="rId4" imgW="787320" imgH="304560" progId="Equation.3">
                  <p:embed/>
                </p:oleObj>
              </mc:Choice>
              <mc:Fallback>
                <p:oleObj name="公式" r:id="rId4" imgW="787320" imgH="3045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9321" y="4643446"/>
                        <a:ext cx="1476385"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直接箭头连接符 5"/>
          <p:cNvCxnSpPr/>
          <p:nvPr/>
        </p:nvCxnSpPr>
        <p:spPr bwMode="auto">
          <a:xfrm rot="16200000" flipV="1">
            <a:off x="5572132" y="4143380"/>
            <a:ext cx="571504" cy="571504"/>
          </a:xfrm>
          <a:prstGeom prst="straightConnector1">
            <a:avLst/>
          </a:prstGeom>
          <a:solidFill>
            <a:schemeClr val="bg1"/>
          </a:solidFill>
          <a:ln w="9525" cap="flat" cmpd="sng" algn="ctr">
            <a:solidFill>
              <a:srgbClr val="FF0000"/>
            </a:solidFill>
            <a:prstDash val="solid"/>
            <a:round/>
            <a:headEnd type="none" w="med" len="med"/>
            <a:tailEnd type="arrow"/>
          </a:ln>
          <a:effec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语言的一些实例</a:t>
            </a:r>
          </a:p>
        </p:txBody>
      </p:sp>
      <p:sp>
        <p:nvSpPr>
          <p:cNvPr id="3" name="内容占位符 2"/>
          <p:cNvSpPr>
            <a:spLocks noGrp="1"/>
          </p:cNvSpPr>
          <p:nvPr>
            <p:ph idx="1"/>
          </p:nvPr>
        </p:nvSpPr>
        <p:spPr/>
        <p:txBody>
          <a:bodyPr/>
          <a:lstStyle/>
          <a:p>
            <a:pPr lvl="1">
              <a:lnSpc>
                <a:spcPct val="90000"/>
              </a:lnSpc>
              <a:buNone/>
            </a:pPr>
            <a:r>
              <a:rPr lang="en-US" altLang="zh-CN" dirty="0"/>
              <a:t>L = {A,B,</a:t>
            </a:r>
            <a:r>
              <a:rPr lang="en-US" altLang="zh-CN" dirty="0">
                <a:latin typeface="Arial" charset="0"/>
              </a:rPr>
              <a:t>……</a:t>
            </a:r>
            <a:r>
              <a:rPr lang="en-US" altLang="zh-CN" dirty="0"/>
              <a:t>,</a:t>
            </a:r>
            <a:r>
              <a:rPr lang="en-US" altLang="zh-CN" dirty="0" err="1"/>
              <a:t>Z,a,b</a:t>
            </a:r>
            <a:r>
              <a:rPr lang="en-US" altLang="zh-CN" dirty="0"/>
              <a:t>,</a:t>
            </a:r>
            <a:r>
              <a:rPr lang="en-US" altLang="zh-CN" dirty="0">
                <a:latin typeface="Arial" charset="0"/>
              </a:rPr>
              <a:t>……</a:t>
            </a:r>
            <a:r>
              <a:rPr lang="en-US" altLang="zh-CN" dirty="0"/>
              <a:t>,z}</a:t>
            </a:r>
          </a:p>
          <a:p>
            <a:pPr lvl="1">
              <a:lnSpc>
                <a:spcPct val="90000"/>
              </a:lnSpc>
              <a:buNone/>
            </a:pPr>
            <a:r>
              <a:rPr lang="en-US" altLang="zh-CN" dirty="0"/>
              <a:t>D = {0,1,</a:t>
            </a:r>
            <a:r>
              <a:rPr lang="en-US" altLang="zh-CN" dirty="0">
                <a:latin typeface="Arial" charset="0"/>
              </a:rPr>
              <a:t>……</a:t>
            </a:r>
            <a:r>
              <a:rPr lang="en-US" altLang="zh-CN" dirty="0"/>
              <a:t>,9}</a:t>
            </a:r>
          </a:p>
          <a:p>
            <a:pPr lvl="1">
              <a:lnSpc>
                <a:spcPct val="90000"/>
              </a:lnSpc>
              <a:buNone/>
            </a:pPr>
            <a:endParaRPr lang="en-US" altLang="zh-CN" dirty="0"/>
          </a:p>
          <a:p>
            <a:pPr lvl="1">
              <a:lnSpc>
                <a:spcPct val="90000"/>
              </a:lnSpc>
              <a:buNone/>
            </a:pPr>
            <a:r>
              <a:rPr lang="en-US" altLang="zh-CN" dirty="0"/>
              <a:t>L U D : {A,B,</a:t>
            </a:r>
            <a:r>
              <a:rPr lang="en-US" altLang="zh-CN" dirty="0">
                <a:latin typeface="Arial" charset="0"/>
              </a:rPr>
              <a:t>……</a:t>
            </a:r>
            <a:r>
              <a:rPr lang="en-US" altLang="zh-CN" dirty="0"/>
              <a:t>,</a:t>
            </a:r>
            <a:r>
              <a:rPr lang="en-US" altLang="zh-CN" dirty="0" err="1"/>
              <a:t>Z,a,b</a:t>
            </a:r>
            <a:r>
              <a:rPr lang="en-US" altLang="zh-CN" dirty="0"/>
              <a:t>,</a:t>
            </a:r>
            <a:r>
              <a:rPr lang="en-US" altLang="zh-CN" dirty="0">
                <a:latin typeface="Arial" charset="0"/>
              </a:rPr>
              <a:t>……</a:t>
            </a:r>
            <a:r>
              <a:rPr lang="en-US" altLang="zh-CN" dirty="0"/>
              <a:t>,z,0,1,</a:t>
            </a:r>
            <a:r>
              <a:rPr lang="en-US" altLang="zh-CN" dirty="0">
                <a:latin typeface="Arial" charset="0"/>
              </a:rPr>
              <a:t>……</a:t>
            </a:r>
            <a:r>
              <a:rPr lang="en-US" altLang="zh-CN" dirty="0"/>
              <a:t>,9}</a:t>
            </a:r>
          </a:p>
          <a:p>
            <a:pPr lvl="1">
              <a:lnSpc>
                <a:spcPct val="90000"/>
              </a:lnSpc>
              <a:buNone/>
            </a:pPr>
            <a:r>
              <a:rPr lang="en-US" altLang="zh-CN" dirty="0"/>
              <a:t>LD </a:t>
            </a:r>
            <a:r>
              <a:rPr lang="zh-CN" altLang="en-US" dirty="0"/>
              <a:t>：</a:t>
            </a:r>
            <a:r>
              <a:rPr lang="en-US" altLang="zh-CN" dirty="0"/>
              <a:t>520</a:t>
            </a:r>
            <a:r>
              <a:rPr lang="zh-CN" altLang="en-US" dirty="0"/>
              <a:t>个长度为</a:t>
            </a:r>
            <a:r>
              <a:rPr lang="en-US" altLang="zh-CN" dirty="0"/>
              <a:t>2</a:t>
            </a:r>
            <a:r>
              <a:rPr lang="zh-CN" altLang="en-US" dirty="0"/>
              <a:t>的串的集合</a:t>
            </a:r>
          </a:p>
          <a:p>
            <a:pPr lvl="1">
              <a:lnSpc>
                <a:spcPct val="90000"/>
              </a:lnSpc>
              <a:buNone/>
            </a:pPr>
            <a:r>
              <a:rPr lang="en-US" altLang="zh-CN" dirty="0"/>
              <a:t>L</a:t>
            </a:r>
            <a:r>
              <a:rPr lang="en-US" altLang="zh-CN" baseline="30000" dirty="0"/>
              <a:t>4 </a:t>
            </a:r>
            <a:r>
              <a:rPr lang="zh-CN" altLang="en-US" dirty="0"/>
              <a:t>：所有由四个字母构成的串的集合</a:t>
            </a:r>
          </a:p>
          <a:p>
            <a:pPr lvl="1">
              <a:lnSpc>
                <a:spcPct val="90000"/>
              </a:lnSpc>
              <a:buNone/>
            </a:pPr>
            <a:r>
              <a:rPr lang="en-US" altLang="zh-CN" dirty="0"/>
              <a:t>L* </a:t>
            </a:r>
            <a:r>
              <a:rPr lang="zh-CN" altLang="en-US" dirty="0"/>
              <a:t>：所有字母构成的集合，包括</a:t>
            </a:r>
            <a:r>
              <a:rPr lang="el-GR" altLang="zh-CN" dirty="0">
                <a:latin typeface="Times New Roman" pitchFamily="18" charset="0"/>
                <a:cs typeface="Times New Roman" pitchFamily="18" charset="0"/>
              </a:rPr>
              <a:t>ε</a:t>
            </a:r>
            <a:r>
              <a:rPr lang="zh-CN" altLang="en-US" dirty="0">
                <a:latin typeface="Times New Roman" pitchFamily="18" charset="0"/>
                <a:cs typeface="Times New Roman" pitchFamily="18" charset="0"/>
              </a:rPr>
              <a:t>。</a:t>
            </a:r>
          </a:p>
          <a:p>
            <a:pPr lvl="1">
              <a:lnSpc>
                <a:spcPct val="90000"/>
              </a:lnSpc>
              <a:buNone/>
            </a:pPr>
            <a:r>
              <a:rPr lang="en-US" altLang="zh-CN" dirty="0">
                <a:latin typeface="Times New Roman" pitchFamily="18" charset="0"/>
                <a:cs typeface="Times New Roman" pitchFamily="18" charset="0"/>
              </a:rPr>
              <a:t>L(L U D)</a:t>
            </a:r>
            <a:r>
              <a:rPr lang="en-US" altLang="zh-CN" dirty="0"/>
              <a:t> * </a:t>
            </a:r>
            <a:r>
              <a:rPr lang="en-US" altLang="zh-CN" dirty="0">
                <a:latin typeface="Times New Roman" pitchFamily="18" charset="0"/>
                <a:cs typeface="Times New Roman" pitchFamily="18" charset="0"/>
              </a:rPr>
              <a:t>:</a:t>
            </a:r>
          </a:p>
          <a:p>
            <a:pPr lvl="1">
              <a:lnSpc>
                <a:spcPct val="90000"/>
              </a:lnSpc>
              <a:buNone/>
            </a:pPr>
            <a:r>
              <a:rPr lang="en-US" altLang="zh-CN" dirty="0">
                <a:latin typeface="Times New Roman" pitchFamily="18" charset="0"/>
                <a:cs typeface="Times New Roman" pitchFamily="18" charset="0"/>
              </a:rPr>
              <a:t>D</a:t>
            </a:r>
            <a:r>
              <a:rPr lang="en-US" altLang="zh-CN" baseline="30000" dirty="0">
                <a:latin typeface="Times New Roman" pitchFamily="18" charset="0"/>
                <a:cs typeface="Times New Roman" pitchFamily="18" charset="0"/>
              </a:rPr>
              <a:t>+ </a:t>
            </a:r>
            <a:r>
              <a:rPr lang="en-US" altLang="zh-CN" dirty="0">
                <a:latin typeface="Times New Roman" pitchFamily="18" charset="0"/>
                <a:cs typeface="Times New Roman" pitchFamily="18" charset="0"/>
              </a:rPr>
              <a:t>:</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a:t>
            </a:r>
          </a:p>
        </p:txBody>
      </p:sp>
      <p:sp>
        <p:nvSpPr>
          <p:cNvPr id="3" name="内容占位符 2"/>
          <p:cNvSpPr>
            <a:spLocks noGrp="1"/>
          </p:cNvSpPr>
          <p:nvPr>
            <p:ph idx="1"/>
          </p:nvPr>
        </p:nvSpPr>
        <p:spPr/>
        <p:txBody>
          <a:bodyPr>
            <a:normAutofit fontScale="70000" lnSpcReduction="20000"/>
          </a:bodyPr>
          <a:lstStyle/>
          <a:p>
            <a:r>
              <a:rPr lang="zh-CN" altLang="en-US" sz="4000" dirty="0"/>
              <a:t>正则表达式</a:t>
            </a:r>
          </a:p>
          <a:p>
            <a:pPr lvl="1"/>
            <a:r>
              <a:rPr lang="zh-CN" altLang="en-US" sz="3400" dirty="0"/>
              <a:t>一种</a:t>
            </a:r>
            <a:r>
              <a:rPr lang="zh-CN" altLang="en-US" sz="3400" dirty="0">
                <a:solidFill>
                  <a:srgbClr val="FF0000"/>
                </a:solidFill>
              </a:rPr>
              <a:t>描述词素模式</a:t>
            </a:r>
            <a:r>
              <a:rPr lang="zh-CN" altLang="en-US" sz="3400" dirty="0"/>
              <a:t>的重要表示方法</a:t>
            </a:r>
            <a:endParaRPr lang="en-US" altLang="zh-CN" sz="3400" dirty="0"/>
          </a:p>
          <a:p>
            <a:pPr lvl="1"/>
            <a:endParaRPr lang="en-US" altLang="zh-CN" dirty="0"/>
          </a:p>
          <a:p>
            <a:pPr lvl="1"/>
            <a:endParaRPr lang="zh-CN" altLang="en-US" dirty="0"/>
          </a:p>
          <a:p>
            <a:pPr>
              <a:lnSpc>
                <a:spcPct val="120000"/>
              </a:lnSpc>
            </a:pPr>
            <a:r>
              <a:rPr lang="zh-CN" altLang="en-US" sz="3100" dirty="0"/>
              <a:t>正则表达式可以高效、简洁地描述处理词法单元时用到的模式类型</a:t>
            </a:r>
            <a:endParaRPr lang="en-US" altLang="zh-CN" sz="3100" dirty="0"/>
          </a:p>
          <a:p>
            <a:pPr>
              <a:lnSpc>
                <a:spcPct val="120000"/>
              </a:lnSpc>
            </a:pPr>
            <a:r>
              <a:rPr lang="zh-CN" altLang="en-US" sz="3100" dirty="0"/>
              <a:t>可以描述所有通过对某个字母表上的符号应用运算符而得到的语言。其定义的集合叫做</a:t>
            </a:r>
            <a:r>
              <a:rPr lang="zh-CN" altLang="en-US" sz="3100" dirty="0">
                <a:solidFill>
                  <a:srgbClr val="FF0000"/>
                </a:solidFill>
              </a:rPr>
              <a:t>正则集合</a:t>
            </a:r>
            <a:r>
              <a:rPr lang="en-US" altLang="zh-CN" sz="3100" dirty="0"/>
              <a:t>(regular set)</a:t>
            </a:r>
            <a:endParaRPr lang="zh-CN" altLang="en-US" sz="3100" dirty="0"/>
          </a:p>
          <a:p>
            <a:pPr>
              <a:lnSpc>
                <a:spcPct val="120000"/>
              </a:lnSpc>
            </a:pPr>
            <a:r>
              <a:rPr lang="zh-CN" altLang="en-US" sz="3100" dirty="0"/>
              <a:t>每个</a:t>
            </a:r>
            <a:r>
              <a:rPr lang="zh-CN" altLang="en-US" sz="3100" dirty="0">
                <a:solidFill>
                  <a:srgbClr val="FF0000"/>
                </a:solidFill>
              </a:rPr>
              <a:t>正则表达式</a:t>
            </a:r>
            <a:r>
              <a:rPr lang="en-US" altLang="zh-CN" sz="3100" dirty="0"/>
              <a:t>r</a:t>
            </a:r>
            <a:r>
              <a:rPr lang="zh-CN" altLang="en-US" sz="3100" dirty="0"/>
              <a:t>可以描述一个</a:t>
            </a:r>
            <a:r>
              <a:rPr lang="zh-CN" altLang="en-US" sz="3100" dirty="0">
                <a:solidFill>
                  <a:srgbClr val="FF0000"/>
                </a:solidFill>
              </a:rPr>
              <a:t>语言</a:t>
            </a:r>
            <a:r>
              <a:rPr lang="en-US" altLang="zh-CN" sz="3100" dirty="0"/>
              <a:t>L(r)</a:t>
            </a:r>
            <a:r>
              <a:rPr lang="zh-CN" altLang="en-US" sz="3100" dirty="0"/>
              <a:t>，也即其定义的正则集合</a:t>
            </a:r>
          </a:p>
          <a:p>
            <a:pPr>
              <a:lnSpc>
                <a:spcPct val="120000"/>
              </a:lnSpc>
            </a:pPr>
            <a:r>
              <a:rPr lang="zh-CN" altLang="en-US" sz="3100" dirty="0"/>
              <a:t>例如，</a:t>
            </a:r>
            <a:r>
              <a:rPr lang="en-US" altLang="zh-CN" sz="3100" dirty="0"/>
              <a:t>C</a:t>
            </a:r>
            <a:r>
              <a:rPr lang="zh-CN" altLang="en-US" sz="3100" dirty="0"/>
              <a:t>语言标识符的语言，可以用如下正则表达式来表示：</a:t>
            </a:r>
            <a:r>
              <a:rPr lang="en-US" altLang="zh-CN" sz="3100" dirty="0"/>
              <a:t>letter_(</a:t>
            </a:r>
            <a:r>
              <a:rPr lang="en-US" altLang="zh-CN" sz="3100" dirty="0" err="1"/>
              <a:t>letter_|digit</a:t>
            </a:r>
            <a:r>
              <a:rPr lang="en-US" altLang="zh-CN" sz="3100" dirty="0"/>
              <a:t>)*</a:t>
            </a:r>
          </a:p>
          <a:p>
            <a:endParaRPr lang="zh-CN" altLang="en-US" dirty="0"/>
          </a:p>
        </p:txBody>
      </p:sp>
      <p:sp>
        <p:nvSpPr>
          <p:cNvPr id="6" name="云形标注 5"/>
          <p:cNvSpPr/>
          <p:nvPr/>
        </p:nvSpPr>
        <p:spPr>
          <a:xfrm>
            <a:off x="4211960" y="188640"/>
            <a:ext cx="1728192" cy="936104"/>
          </a:xfrm>
          <a:prstGeom prst="cloudCallout">
            <a:avLst>
              <a:gd name="adj1" fmla="val -55069"/>
              <a:gd name="adj2" fmla="val 653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重要</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a:t>
            </a:r>
          </a:p>
        </p:txBody>
      </p:sp>
      <p:sp>
        <p:nvSpPr>
          <p:cNvPr id="3" name="内容占位符 2"/>
          <p:cNvSpPr>
            <a:spLocks noGrp="1"/>
          </p:cNvSpPr>
          <p:nvPr>
            <p:ph idx="1"/>
          </p:nvPr>
        </p:nvSpPr>
        <p:spPr/>
        <p:txBody>
          <a:bodyPr>
            <a:normAutofit fontScale="92500" lnSpcReduction="20000"/>
          </a:bodyPr>
          <a:lstStyle/>
          <a:p>
            <a:r>
              <a:rPr lang="zh-CN" altLang="en-US" dirty="0">
                <a:latin typeface="Times New Roman" pitchFamily="18" charset="0"/>
                <a:cs typeface="Times New Roman" pitchFamily="18" charset="0"/>
              </a:rPr>
              <a:t>正则表达式可以由较小的正则表达式递归构建（字母表</a:t>
            </a:r>
            <a:r>
              <a:rPr lang="el-GR" altLang="zh-CN" dirty="0">
                <a:latin typeface="Times New Roman" pitchFamily="18" charset="0"/>
                <a:cs typeface="Times New Roman" pitchFamily="18" charset="0"/>
              </a:rPr>
              <a:t>Σ</a:t>
            </a:r>
            <a:r>
              <a:rPr lang="zh-CN" altLang="en-US" dirty="0">
                <a:latin typeface="Times New Roman" pitchFamily="18" charset="0"/>
                <a:cs typeface="Times New Roman" pitchFamily="18" charset="0"/>
              </a:rPr>
              <a:t>上的正则表达式的定义）</a:t>
            </a:r>
          </a:p>
          <a:p>
            <a:pPr lvl="1"/>
            <a:r>
              <a:rPr lang="zh-CN" altLang="en-US" dirty="0">
                <a:latin typeface="Times New Roman" pitchFamily="18" charset="0"/>
                <a:cs typeface="Times New Roman" pitchFamily="18" charset="0"/>
              </a:rPr>
              <a:t>基本部分</a:t>
            </a:r>
          </a:p>
          <a:p>
            <a:pPr lvl="2"/>
            <a:r>
              <a:rPr lang="el-GR" altLang="zh-CN" sz="2200" dirty="0">
                <a:latin typeface="Times New Roman" pitchFamily="18" charset="0"/>
                <a:cs typeface="Times New Roman" pitchFamily="18" charset="0"/>
              </a:rPr>
              <a:t>ε </a:t>
            </a:r>
            <a:r>
              <a:rPr lang="zh-CN" altLang="en-US" sz="2200" dirty="0">
                <a:latin typeface="Times New Roman" pitchFamily="18" charset="0"/>
                <a:cs typeface="Times New Roman" pitchFamily="18" charset="0"/>
              </a:rPr>
              <a:t>是一个正则表达式，</a:t>
            </a:r>
            <a:r>
              <a:rPr lang="en-US" altLang="zh-CN" sz="2200" dirty="0">
                <a:latin typeface="Times New Roman" pitchFamily="18" charset="0"/>
                <a:cs typeface="Times New Roman" pitchFamily="18" charset="0"/>
              </a:rPr>
              <a:t>L(</a:t>
            </a:r>
            <a:r>
              <a:rPr lang="el-GR" altLang="zh-CN" sz="2200" dirty="0">
                <a:latin typeface="Times New Roman" pitchFamily="18" charset="0"/>
                <a:cs typeface="Times New Roman" pitchFamily="18" charset="0"/>
              </a:rPr>
              <a:t>ε</a:t>
            </a:r>
            <a:r>
              <a:rPr lang="en-US" altLang="zh-CN" sz="2200" dirty="0">
                <a:latin typeface="Times New Roman" pitchFamily="18" charset="0"/>
                <a:cs typeface="Times New Roman" pitchFamily="18" charset="0"/>
              </a:rPr>
              <a:t>)={</a:t>
            </a:r>
            <a:r>
              <a:rPr lang="el-GR" altLang="zh-CN" sz="2200" dirty="0">
                <a:latin typeface="Times New Roman" pitchFamily="18" charset="0"/>
                <a:cs typeface="Times New Roman" pitchFamily="18" charset="0"/>
              </a:rPr>
              <a:t>ε</a:t>
            </a:r>
            <a:r>
              <a:rPr lang="en-US" altLang="zh-CN" sz="2200" dirty="0">
                <a:latin typeface="Times New Roman" pitchFamily="18" charset="0"/>
                <a:cs typeface="Times New Roman" pitchFamily="18" charset="0"/>
              </a:rPr>
              <a:t>}</a:t>
            </a:r>
          </a:p>
          <a:p>
            <a:pPr lvl="2"/>
            <a:r>
              <a:rPr lang="zh-CN" altLang="en-US" sz="2200" dirty="0">
                <a:latin typeface="Times New Roman" pitchFamily="18" charset="0"/>
                <a:cs typeface="Times New Roman" pitchFamily="18" charset="0"/>
              </a:rPr>
              <a:t>如果</a:t>
            </a:r>
            <a:r>
              <a:rPr lang="en-US" altLang="zh-CN" sz="2200" dirty="0">
                <a:latin typeface="Times New Roman" pitchFamily="18" charset="0"/>
                <a:cs typeface="Times New Roman" pitchFamily="18" charset="0"/>
              </a:rPr>
              <a:t>a</a:t>
            </a:r>
            <a:r>
              <a:rPr lang="zh-CN" altLang="en-US" sz="2200" dirty="0">
                <a:latin typeface="Times New Roman" pitchFamily="18" charset="0"/>
                <a:cs typeface="Times New Roman" pitchFamily="18" charset="0"/>
              </a:rPr>
              <a:t>是</a:t>
            </a:r>
            <a:r>
              <a:rPr lang="el-GR" altLang="zh-CN" sz="2200" dirty="0">
                <a:latin typeface="Times New Roman" pitchFamily="18" charset="0"/>
                <a:cs typeface="Times New Roman" pitchFamily="18" charset="0"/>
              </a:rPr>
              <a:t>Σ</a:t>
            </a:r>
            <a:r>
              <a:rPr lang="zh-CN" altLang="en-US" sz="2200" dirty="0">
                <a:latin typeface="Times New Roman" pitchFamily="18" charset="0"/>
                <a:cs typeface="Times New Roman" pitchFamily="18" charset="0"/>
              </a:rPr>
              <a:t>上的一个符号，那么</a:t>
            </a:r>
            <a:r>
              <a:rPr lang="en-US" altLang="zh-CN" sz="2200" b="1" dirty="0">
                <a:latin typeface="Times New Roman" pitchFamily="18" charset="0"/>
                <a:cs typeface="Times New Roman" pitchFamily="18" charset="0"/>
              </a:rPr>
              <a:t>a</a:t>
            </a:r>
            <a:r>
              <a:rPr lang="zh-CN" altLang="en-US" sz="2200" dirty="0">
                <a:latin typeface="Times New Roman" pitchFamily="18" charset="0"/>
                <a:cs typeface="Times New Roman" pitchFamily="18" charset="0"/>
              </a:rPr>
              <a:t>是正则表达式，</a:t>
            </a:r>
            <a:r>
              <a:rPr lang="en-US" altLang="zh-CN" sz="2200" dirty="0">
                <a:latin typeface="Times New Roman" pitchFamily="18" charset="0"/>
                <a:cs typeface="Times New Roman" pitchFamily="18" charset="0"/>
              </a:rPr>
              <a:t>L(</a:t>
            </a:r>
            <a:r>
              <a:rPr lang="en-US" altLang="zh-CN" sz="2200" b="1" dirty="0">
                <a:latin typeface="Times New Roman" pitchFamily="18" charset="0"/>
                <a:cs typeface="Times New Roman" pitchFamily="18" charset="0"/>
              </a:rPr>
              <a:t>a</a:t>
            </a:r>
            <a:r>
              <a:rPr lang="en-US" altLang="zh-CN" sz="2200" dirty="0">
                <a:latin typeface="Times New Roman" pitchFamily="18" charset="0"/>
                <a:cs typeface="Times New Roman" pitchFamily="18" charset="0"/>
              </a:rPr>
              <a:t>)={a}</a:t>
            </a:r>
          </a:p>
          <a:p>
            <a:pPr lvl="1"/>
            <a:r>
              <a:rPr lang="zh-CN" altLang="en-US" dirty="0">
                <a:latin typeface="Times New Roman" pitchFamily="18" charset="0"/>
                <a:cs typeface="Times New Roman" pitchFamily="18" charset="0"/>
              </a:rPr>
              <a:t>归纳步骤：</a:t>
            </a:r>
          </a:p>
          <a:p>
            <a:pPr lvl="2"/>
            <a:r>
              <a:rPr lang="zh-CN" altLang="en-US" sz="2200" dirty="0">
                <a:latin typeface="Times New Roman" pitchFamily="18" charset="0"/>
                <a:cs typeface="Times New Roman" pitchFamily="18" charset="0"/>
              </a:rPr>
              <a:t>选择：</a:t>
            </a:r>
            <a:r>
              <a:rPr lang="en-US" altLang="zh-CN" sz="2200" dirty="0">
                <a:latin typeface="Times New Roman" pitchFamily="18" charset="0"/>
                <a:cs typeface="Times New Roman" pitchFamily="18" charset="0"/>
              </a:rPr>
              <a:t>(r) | (s)</a:t>
            </a:r>
            <a:r>
              <a:rPr lang="zh-CN" altLang="en-US" sz="2200" dirty="0">
                <a:latin typeface="Times New Roman" pitchFamily="18" charset="0"/>
                <a:cs typeface="Times New Roman" pitchFamily="18" charset="0"/>
              </a:rPr>
              <a:t>，</a:t>
            </a:r>
            <a:r>
              <a:rPr lang="en-US" altLang="zh-CN" sz="2200" dirty="0">
                <a:latin typeface="Times New Roman" pitchFamily="18" charset="0"/>
                <a:cs typeface="Times New Roman" pitchFamily="18" charset="0"/>
              </a:rPr>
              <a:t>L((r) | (s))=L(r) U L(s)</a:t>
            </a:r>
            <a:r>
              <a:rPr lang="zh-CN" altLang="en-US" sz="2200" dirty="0">
                <a:latin typeface="Times New Roman" pitchFamily="18" charset="0"/>
                <a:cs typeface="Times New Roman" pitchFamily="18" charset="0"/>
              </a:rPr>
              <a:t>；</a:t>
            </a:r>
          </a:p>
          <a:p>
            <a:pPr lvl="2"/>
            <a:r>
              <a:rPr lang="zh-CN" altLang="en-US" sz="2200" dirty="0">
                <a:latin typeface="Times New Roman" pitchFamily="18" charset="0"/>
                <a:cs typeface="Times New Roman" pitchFamily="18" charset="0"/>
              </a:rPr>
              <a:t>连接：</a:t>
            </a:r>
            <a:r>
              <a:rPr lang="en-US" altLang="zh-CN" sz="2200" dirty="0">
                <a:latin typeface="Times New Roman" pitchFamily="18" charset="0"/>
                <a:cs typeface="Times New Roman" pitchFamily="18" charset="0"/>
              </a:rPr>
              <a:t>(r)(s)</a:t>
            </a:r>
            <a:r>
              <a:rPr lang="zh-CN" altLang="en-US" sz="2200" dirty="0">
                <a:latin typeface="Times New Roman" pitchFamily="18" charset="0"/>
                <a:cs typeface="Times New Roman" pitchFamily="18" charset="0"/>
              </a:rPr>
              <a:t>，</a:t>
            </a:r>
            <a:r>
              <a:rPr lang="en-US" altLang="zh-CN" sz="2200" dirty="0">
                <a:latin typeface="Times New Roman" pitchFamily="18" charset="0"/>
                <a:cs typeface="Times New Roman" pitchFamily="18" charset="0"/>
              </a:rPr>
              <a:t>L((r)(s))=L(r)L(s) </a:t>
            </a:r>
            <a:r>
              <a:rPr lang="zh-CN" altLang="en-US" sz="2200" dirty="0">
                <a:latin typeface="Times New Roman" pitchFamily="18" charset="0"/>
                <a:cs typeface="Times New Roman" pitchFamily="18" charset="0"/>
              </a:rPr>
              <a:t>；</a:t>
            </a:r>
          </a:p>
          <a:p>
            <a:pPr lvl="2"/>
            <a:r>
              <a:rPr lang="zh-CN" altLang="en-US" sz="2200" dirty="0">
                <a:latin typeface="Times New Roman" pitchFamily="18" charset="0"/>
                <a:cs typeface="Times New Roman" pitchFamily="18" charset="0"/>
              </a:rPr>
              <a:t>闭包：</a:t>
            </a:r>
            <a:r>
              <a:rPr lang="en-US" altLang="zh-CN" sz="2200" dirty="0">
                <a:latin typeface="Times New Roman" pitchFamily="18" charset="0"/>
                <a:cs typeface="Times New Roman" pitchFamily="18" charset="0"/>
              </a:rPr>
              <a:t>(r)*</a:t>
            </a:r>
            <a:r>
              <a:rPr lang="zh-CN" altLang="en-US" sz="2200" dirty="0">
                <a:latin typeface="Times New Roman" pitchFamily="18" charset="0"/>
                <a:cs typeface="Times New Roman" pitchFamily="18" charset="0"/>
              </a:rPr>
              <a:t>，</a:t>
            </a:r>
            <a:r>
              <a:rPr lang="en-US" altLang="zh-CN" sz="2200" dirty="0">
                <a:latin typeface="Times New Roman" pitchFamily="18" charset="0"/>
                <a:cs typeface="Times New Roman" pitchFamily="18" charset="0"/>
              </a:rPr>
              <a:t>L((r)*)=(L(r))*</a:t>
            </a:r>
            <a:r>
              <a:rPr lang="zh-CN" altLang="en-US" sz="2200" dirty="0">
                <a:latin typeface="Times New Roman" pitchFamily="18" charset="0"/>
                <a:cs typeface="Times New Roman" pitchFamily="18" charset="0"/>
              </a:rPr>
              <a:t>；</a:t>
            </a:r>
          </a:p>
          <a:p>
            <a:pPr lvl="2"/>
            <a:r>
              <a:rPr lang="zh-CN" altLang="en-US" sz="2200" dirty="0">
                <a:latin typeface="Times New Roman" pitchFamily="18" charset="0"/>
                <a:cs typeface="Times New Roman" pitchFamily="18" charset="0"/>
              </a:rPr>
              <a:t>括号：</a:t>
            </a:r>
            <a:r>
              <a:rPr lang="en-US" altLang="zh-CN" sz="2200" dirty="0">
                <a:latin typeface="Times New Roman" pitchFamily="18" charset="0"/>
                <a:cs typeface="Times New Roman" pitchFamily="18" charset="0"/>
              </a:rPr>
              <a:t>(r)</a:t>
            </a:r>
            <a:r>
              <a:rPr lang="zh-CN" altLang="en-US" sz="2200" dirty="0">
                <a:latin typeface="Times New Roman" pitchFamily="18" charset="0"/>
                <a:cs typeface="Times New Roman" pitchFamily="18" charset="0"/>
              </a:rPr>
              <a:t>，</a:t>
            </a:r>
            <a:r>
              <a:rPr lang="en-US" altLang="zh-CN" sz="2200" dirty="0">
                <a:latin typeface="Times New Roman" pitchFamily="18" charset="0"/>
                <a:cs typeface="Times New Roman" pitchFamily="18" charset="0"/>
              </a:rPr>
              <a:t>L((r))=L(r)</a:t>
            </a:r>
          </a:p>
          <a:p>
            <a:r>
              <a:rPr lang="zh-CN" altLang="en-US" dirty="0">
                <a:latin typeface="Times New Roman" pitchFamily="18" charset="0"/>
                <a:cs typeface="Times New Roman" pitchFamily="18" charset="0"/>
              </a:rPr>
              <a:t>运算的优先级：*   </a:t>
            </a:r>
            <a:r>
              <a:rPr lang="en-US" altLang="zh-CN" dirty="0">
                <a:latin typeface="Times New Roman" pitchFamily="18" charset="0"/>
                <a:cs typeface="Times New Roman" pitchFamily="18" charset="0"/>
              </a:rPr>
              <a:t>&gt;   </a:t>
            </a:r>
            <a:r>
              <a:rPr lang="zh-CN" altLang="en-US" dirty="0">
                <a:latin typeface="Times New Roman" pitchFamily="18" charset="0"/>
                <a:cs typeface="Times New Roman" pitchFamily="18" charset="0"/>
              </a:rPr>
              <a:t>连接符   </a:t>
            </a:r>
            <a:r>
              <a:rPr lang="en-US" altLang="zh-CN" dirty="0">
                <a:latin typeface="Times New Roman" pitchFamily="18" charset="0"/>
                <a:cs typeface="Times New Roman" pitchFamily="18" charset="0"/>
              </a:rPr>
              <a:t>&gt;  |</a:t>
            </a:r>
          </a:p>
          <a:p>
            <a:pPr>
              <a:buNone/>
            </a:pPr>
            <a:r>
              <a:rPr lang="en-US" altLang="zh-CN" dirty="0">
                <a:latin typeface="Times New Roman" pitchFamily="18" charset="0"/>
                <a:cs typeface="Times New Roman" pitchFamily="18" charset="0"/>
              </a:rPr>
              <a:t>      (a)|((b)*(c))</a:t>
            </a:r>
            <a:r>
              <a:rPr lang="zh-CN" altLang="en-US" dirty="0">
                <a:latin typeface="Times New Roman" pitchFamily="18" charset="0"/>
                <a:cs typeface="Times New Roman" pitchFamily="18" charset="0"/>
              </a:rPr>
              <a:t>可以改写为 </a:t>
            </a:r>
            <a:r>
              <a:rPr lang="en-US" altLang="zh-CN" dirty="0" err="1">
                <a:latin typeface="Times New Roman" pitchFamily="18" charset="0"/>
                <a:cs typeface="Times New Roman" pitchFamily="18" charset="0"/>
              </a:rPr>
              <a:t>a|b</a:t>
            </a:r>
            <a:r>
              <a:rPr lang="en-US" altLang="zh-CN" dirty="0">
                <a:latin typeface="Times New Roman" pitchFamily="18" charset="0"/>
                <a:cs typeface="Times New Roman" pitchFamily="18" charset="0"/>
              </a:rPr>
              <a:t>*c</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正则表达式实例</a:t>
            </a:r>
          </a:p>
        </p:txBody>
      </p:sp>
      <p:sp>
        <p:nvSpPr>
          <p:cNvPr id="3" name="内容占位符 2"/>
          <p:cNvSpPr>
            <a:spLocks noGrp="1"/>
          </p:cNvSpPr>
          <p:nvPr>
            <p:ph idx="1"/>
          </p:nvPr>
        </p:nvSpPr>
        <p:spPr/>
        <p:txBody>
          <a:bodyPr/>
          <a:lstStyle/>
          <a:p>
            <a:r>
              <a:rPr lang="el-GR" altLang="zh-CN" dirty="0">
                <a:latin typeface="Times New Roman" pitchFamily="18" charset="0"/>
                <a:cs typeface="Times New Roman" pitchFamily="18" charset="0"/>
              </a:rPr>
              <a:t>Σ</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a,b</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L(</a:t>
            </a:r>
            <a:r>
              <a:rPr lang="en-US" altLang="zh-CN" dirty="0" err="1">
                <a:solidFill>
                  <a:srgbClr val="0070C0"/>
                </a:solidFill>
                <a:latin typeface="Times New Roman" pitchFamily="18" charset="0"/>
                <a:cs typeface="Times New Roman" pitchFamily="18" charset="0"/>
              </a:rPr>
              <a:t>a|b</a:t>
            </a:r>
            <a:r>
              <a:rPr lang="en-US" altLang="zh-CN" dirty="0">
                <a:latin typeface="Times New Roman" pitchFamily="18" charset="0"/>
                <a:cs typeface="Times New Roman" pitchFamily="18" charset="0"/>
              </a:rPr>
              <a:t>) = {</a:t>
            </a:r>
            <a:r>
              <a:rPr lang="en-US" altLang="zh-CN" dirty="0" err="1">
                <a:latin typeface="Times New Roman" pitchFamily="18" charset="0"/>
                <a:cs typeface="Times New Roman" pitchFamily="18" charset="0"/>
              </a:rPr>
              <a:t>a,b</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L(</a:t>
            </a:r>
            <a:r>
              <a:rPr lang="en-US" altLang="zh-CN" dirty="0">
                <a:solidFill>
                  <a:srgbClr val="0070C0"/>
                </a:solidFill>
                <a:latin typeface="Times New Roman" pitchFamily="18" charset="0"/>
                <a:cs typeface="Times New Roman" pitchFamily="18" charset="0"/>
              </a:rPr>
              <a:t>(</a:t>
            </a:r>
            <a:r>
              <a:rPr lang="en-US" altLang="zh-CN" dirty="0" err="1">
                <a:solidFill>
                  <a:srgbClr val="0070C0"/>
                </a:solidFill>
                <a:latin typeface="Times New Roman" pitchFamily="18" charset="0"/>
                <a:cs typeface="Times New Roman" pitchFamily="18" charset="0"/>
              </a:rPr>
              <a:t>a|b</a:t>
            </a:r>
            <a:r>
              <a:rPr lang="en-US" altLang="zh-CN" dirty="0">
                <a:solidFill>
                  <a:srgbClr val="0070C0"/>
                </a:solidFill>
                <a:latin typeface="Times New Roman" pitchFamily="18" charset="0"/>
                <a:cs typeface="Times New Roman" pitchFamily="18" charset="0"/>
              </a:rPr>
              <a:t>)(</a:t>
            </a:r>
            <a:r>
              <a:rPr lang="en-US" altLang="zh-CN" dirty="0" err="1">
                <a:solidFill>
                  <a:srgbClr val="0070C0"/>
                </a:solidFill>
                <a:latin typeface="Times New Roman" pitchFamily="18" charset="0"/>
                <a:cs typeface="Times New Roman" pitchFamily="18" charset="0"/>
              </a:rPr>
              <a:t>a|b</a:t>
            </a:r>
            <a:r>
              <a:rPr lang="en-US" altLang="zh-CN" dirty="0">
                <a:solidFill>
                  <a:srgbClr val="0070C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 {</a:t>
            </a:r>
            <a:r>
              <a:rPr lang="en-US" altLang="zh-CN" dirty="0" err="1">
                <a:latin typeface="Times New Roman" pitchFamily="18" charset="0"/>
                <a:cs typeface="Times New Roman" pitchFamily="18" charset="0"/>
              </a:rPr>
              <a:t>aa,ab,ba,bb</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L(</a:t>
            </a:r>
            <a:r>
              <a:rPr lang="en-US" altLang="zh-CN" dirty="0">
                <a:solidFill>
                  <a:srgbClr val="0070C0"/>
                </a:solidFill>
                <a:latin typeface="Times New Roman" pitchFamily="18" charset="0"/>
                <a:cs typeface="Times New Roman" pitchFamily="18" charset="0"/>
              </a:rPr>
              <a:t>a*</a:t>
            </a:r>
            <a:r>
              <a:rPr lang="en-US" altLang="zh-CN" dirty="0">
                <a:latin typeface="Times New Roman" pitchFamily="18" charset="0"/>
                <a:cs typeface="Times New Roman" pitchFamily="18" charset="0"/>
              </a:rPr>
              <a:t>) = {</a:t>
            </a:r>
            <a:r>
              <a:rPr lang="el-GR" altLang="zh-CN" dirty="0">
                <a:latin typeface="Times New Roman" pitchFamily="18" charset="0"/>
                <a:cs typeface="Times New Roman" pitchFamily="18" charset="0"/>
              </a:rPr>
              <a:t>ε</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a,aa,aaa,aaaa</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L(</a:t>
            </a:r>
            <a:r>
              <a:rPr lang="en-US" altLang="zh-CN" dirty="0">
                <a:solidFill>
                  <a:srgbClr val="0070C0"/>
                </a:solidFill>
                <a:latin typeface="Times New Roman" pitchFamily="18" charset="0"/>
                <a:cs typeface="Times New Roman" pitchFamily="18" charset="0"/>
              </a:rPr>
              <a:t>(</a:t>
            </a:r>
            <a:r>
              <a:rPr lang="en-US" altLang="zh-CN" dirty="0" err="1">
                <a:solidFill>
                  <a:srgbClr val="0070C0"/>
                </a:solidFill>
                <a:latin typeface="Times New Roman" pitchFamily="18" charset="0"/>
                <a:cs typeface="Times New Roman" pitchFamily="18" charset="0"/>
              </a:rPr>
              <a:t>a|b</a:t>
            </a:r>
            <a:r>
              <a:rPr lang="en-US" altLang="zh-CN" dirty="0">
                <a:solidFill>
                  <a:srgbClr val="0070C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 {</a:t>
            </a:r>
            <a:r>
              <a:rPr lang="el-GR" altLang="zh-CN" dirty="0">
                <a:latin typeface="Times New Roman" pitchFamily="18" charset="0"/>
                <a:cs typeface="Times New Roman" pitchFamily="18" charset="0"/>
              </a:rPr>
              <a:t>ε</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a,b,aa,ab,ba,bb</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aaa,aab</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L(</a:t>
            </a:r>
            <a:r>
              <a:rPr lang="en-US" altLang="zh-CN" dirty="0" err="1">
                <a:solidFill>
                  <a:srgbClr val="0070C0"/>
                </a:solidFill>
                <a:latin typeface="Times New Roman" pitchFamily="18" charset="0"/>
                <a:cs typeface="Times New Roman" pitchFamily="18" charset="0"/>
              </a:rPr>
              <a:t>a|a</a:t>
            </a:r>
            <a:r>
              <a:rPr lang="en-US" altLang="zh-CN" dirty="0">
                <a:solidFill>
                  <a:srgbClr val="0070C0"/>
                </a:solidFill>
                <a:latin typeface="Times New Roman" pitchFamily="18" charset="0"/>
                <a:cs typeface="Times New Roman" pitchFamily="18" charset="0"/>
              </a:rPr>
              <a:t>*b</a:t>
            </a:r>
            <a:r>
              <a:rPr lang="en-US" altLang="zh-CN" dirty="0">
                <a:latin typeface="Times New Roman" pitchFamily="18" charset="0"/>
                <a:cs typeface="Times New Roman" pitchFamily="18" charset="0"/>
              </a:rPr>
              <a:t>) = {</a:t>
            </a:r>
            <a:r>
              <a:rPr lang="en-US" altLang="zh-CN" dirty="0" err="1">
                <a:latin typeface="Times New Roman" pitchFamily="18" charset="0"/>
                <a:cs typeface="Times New Roman" pitchFamily="18" charset="0"/>
              </a:rPr>
              <a:t>a,b,ab,aab,aaab</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P76, </a:t>
            </a:r>
            <a:r>
              <a:rPr lang="zh-CN" altLang="en-US" dirty="0">
                <a:latin typeface="Times New Roman" pitchFamily="18" charset="0"/>
                <a:cs typeface="Times New Roman" pitchFamily="18" charset="0"/>
              </a:rPr>
              <a:t>练习</a:t>
            </a:r>
            <a:r>
              <a:rPr lang="en-US" altLang="zh-CN" dirty="0">
                <a:latin typeface="Times New Roman" pitchFamily="18" charset="0"/>
                <a:cs typeface="Times New Roman" pitchFamily="18" charset="0"/>
              </a:rPr>
              <a:t>3.2.2</a:t>
            </a:r>
          </a:p>
          <a:p>
            <a:pPr lvl="1"/>
            <a:r>
              <a:rPr lang="en-US" altLang="zh-CN" dirty="0">
                <a:latin typeface="Times New Roman" pitchFamily="18" charset="0"/>
                <a:cs typeface="Times New Roman" pitchFamily="18" charset="0"/>
              </a:rPr>
              <a:t>((</a:t>
            </a:r>
            <a:r>
              <a:rPr lang="el-GR" altLang="zh-CN" dirty="0">
                <a:latin typeface="Times New Roman" pitchFamily="18" charset="0"/>
                <a:cs typeface="Times New Roman" pitchFamily="18" charset="0"/>
              </a:rPr>
              <a:t>ε</a:t>
            </a:r>
            <a:r>
              <a:rPr lang="en-US" altLang="zh-CN" dirty="0">
                <a:latin typeface="Times New Roman" pitchFamily="18" charset="0"/>
                <a:cs typeface="Times New Roman" pitchFamily="18" charset="0"/>
              </a:rPr>
              <a:t>|a)b*)*</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正则表达式的性质</a:t>
            </a:r>
          </a:p>
        </p:txBody>
      </p:sp>
      <p:sp>
        <p:nvSpPr>
          <p:cNvPr id="3" name="内容占位符 2"/>
          <p:cNvSpPr>
            <a:spLocks noGrp="1"/>
          </p:cNvSpPr>
          <p:nvPr>
            <p:ph idx="1"/>
          </p:nvPr>
        </p:nvSpPr>
        <p:spPr/>
        <p:txBody>
          <a:bodyPr/>
          <a:lstStyle/>
          <a:p>
            <a:r>
              <a:rPr lang="zh-CN" altLang="en-US" dirty="0"/>
              <a:t>等价性</a:t>
            </a:r>
          </a:p>
          <a:p>
            <a:pPr lvl="1"/>
            <a:r>
              <a:rPr lang="zh-CN" altLang="en-US" dirty="0"/>
              <a:t>如果两个正则表达式</a:t>
            </a:r>
            <a:r>
              <a:rPr lang="en-US" altLang="zh-CN" i="1" dirty="0"/>
              <a:t>r</a:t>
            </a:r>
            <a:r>
              <a:rPr lang="zh-CN" altLang="en-US" dirty="0"/>
              <a:t>和</a:t>
            </a:r>
            <a:r>
              <a:rPr lang="en-US" altLang="zh-CN" i="1" dirty="0"/>
              <a:t>s</a:t>
            </a:r>
            <a:r>
              <a:rPr lang="zh-CN" altLang="en-US" dirty="0"/>
              <a:t>表示同样的语言，则</a:t>
            </a:r>
            <a:r>
              <a:rPr lang="en-US" altLang="zh-CN" i="1" dirty="0"/>
              <a:t>r</a:t>
            </a:r>
            <a:r>
              <a:rPr lang="en-US" altLang="zh-CN" dirty="0"/>
              <a:t>=</a:t>
            </a:r>
            <a:r>
              <a:rPr lang="en-US" altLang="zh-CN" i="1" dirty="0"/>
              <a:t>s</a:t>
            </a:r>
          </a:p>
          <a:p>
            <a:r>
              <a:rPr lang="zh-CN" altLang="en-US" dirty="0"/>
              <a:t>代数定律</a:t>
            </a:r>
          </a:p>
          <a:p>
            <a:endParaRPr lang="zh-CN" altLang="en-US" dirty="0"/>
          </a:p>
        </p:txBody>
      </p:sp>
      <p:pic>
        <p:nvPicPr>
          <p:cNvPr id="4" name="Picture 4"/>
          <p:cNvPicPr>
            <a:picLocks noChangeAspect="1" noChangeArrowheads="1"/>
          </p:cNvPicPr>
          <p:nvPr/>
        </p:nvPicPr>
        <p:blipFill>
          <a:blip r:embed="rId2" cstate="print"/>
          <a:srcRect/>
          <a:stretch>
            <a:fillRect/>
          </a:stretch>
        </p:blipFill>
        <p:spPr bwMode="auto">
          <a:xfrm>
            <a:off x="755576" y="2924944"/>
            <a:ext cx="7866182" cy="328614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一个实例</a:t>
            </a:r>
          </a:p>
        </p:txBody>
      </p:sp>
      <p:sp>
        <p:nvSpPr>
          <p:cNvPr id="3" name="内容占位符 2"/>
          <p:cNvSpPr>
            <a:spLocks noGrp="1"/>
          </p:cNvSpPr>
          <p:nvPr>
            <p:ph idx="1"/>
          </p:nvPr>
        </p:nvSpPr>
        <p:spPr/>
        <p:txBody>
          <a:bodyPr/>
          <a:lstStyle/>
          <a:p>
            <a:pPr marL="274320" lvl="1" indent="-274320">
              <a:lnSpc>
                <a:spcPct val="90000"/>
              </a:lnSpc>
              <a:spcBef>
                <a:spcPts val="580"/>
              </a:spcBef>
              <a:buClr>
                <a:schemeClr val="accent1"/>
              </a:buClr>
            </a:pPr>
            <a:r>
              <a:rPr lang="en-US" altLang="zh-CN" sz="2300" dirty="0"/>
              <a:t>position = initial + rate * 60</a:t>
            </a:r>
          </a:p>
          <a:p>
            <a:pPr>
              <a:lnSpc>
                <a:spcPct val="90000"/>
              </a:lnSpc>
            </a:pPr>
            <a:endParaRPr lang="zh-CN" altLang="en-US" sz="2800" dirty="0"/>
          </a:p>
          <a:p>
            <a:pPr lvl="1">
              <a:lnSpc>
                <a:spcPct val="90000"/>
              </a:lnSpc>
            </a:pPr>
            <a:endParaRPr lang="en-US" altLang="zh-CN" sz="2300" u="sng" dirty="0"/>
          </a:p>
          <a:p>
            <a:pPr lvl="1">
              <a:lnSpc>
                <a:spcPct val="90000"/>
              </a:lnSpc>
            </a:pPr>
            <a:endParaRPr lang="en-US" altLang="zh-CN" sz="2300" u="sng" dirty="0"/>
          </a:p>
        </p:txBody>
      </p:sp>
      <p:pic>
        <p:nvPicPr>
          <p:cNvPr id="5" name="Picture 4"/>
          <p:cNvPicPr>
            <a:picLocks noChangeAspect="1" noChangeArrowheads="1"/>
          </p:cNvPicPr>
          <p:nvPr/>
        </p:nvPicPr>
        <p:blipFill>
          <a:blip r:embed="rId2" cstate="print"/>
          <a:srcRect/>
          <a:stretch>
            <a:fillRect/>
          </a:stretch>
        </p:blipFill>
        <p:spPr bwMode="auto">
          <a:xfrm>
            <a:off x="251520" y="3356992"/>
            <a:ext cx="4333187" cy="223224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4499992" y="3284984"/>
            <a:ext cx="4193252" cy="3024336"/>
          </a:xfrm>
          <a:prstGeom prst="rect">
            <a:avLst/>
          </a:prstGeom>
          <a:noFill/>
          <a:ln w="9525">
            <a:noFill/>
            <a:miter lim="800000"/>
            <a:headEnd/>
            <a:tailEnd/>
          </a:ln>
        </p:spPr>
      </p:pic>
      <p:sp>
        <p:nvSpPr>
          <p:cNvPr id="8" name="椭圆形标注 7"/>
          <p:cNvSpPr/>
          <p:nvPr/>
        </p:nvSpPr>
        <p:spPr>
          <a:xfrm>
            <a:off x="6228184" y="908720"/>
            <a:ext cx="1800200" cy="720080"/>
          </a:xfrm>
          <a:prstGeom prst="wedgeEllipseCallout">
            <a:avLst>
              <a:gd name="adj1" fmla="val -61917"/>
              <a:gd name="adj2" fmla="val 1428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词法分析</a:t>
            </a:r>
          </a:p>
        </p:txBody>
      </p:sp>
      <p:sp>
        <p:nvSpPr>
          <p:cNvPr id="7" name="矩形 6"/>
          <p:cNvSpPr/>
          <p:nvPr/>
        </p:nvSpPr>
        <p:spPr>
          <a:xfrm>
            <a:off x="683568" y="2276872"/>
            <a:ext cx="7416824" cy="729430"/>
          </a:xfrm>
          <a:prstGeom prst="rect">
            <a:avLst/>
          </a:prstGeom>
        </p:spPr>
        <p:txBody>
          <a:bodyPr wrap="square">
            <a:spAutoFit/>
          </a:bodyPr>
          <a:lstStyle/>
          <a:p>
            <a:pPr lvl="1">
              <a:lnSpc>
                <a:spcPct val="90000"/>
              </a:lnSpc>
            </a:pPr>
            <a:r>
              <a:rPr lang="en-US" altLang="zh-CN" sz="2300" u="sng" dirty="0"/>
              <a:t>&lt;id,1&gt;</a:t>
            </a:r>
            <a:r>
              <a:rPr lang="en-US" altLang="zh-CN" sz="2300" dirty="0"/>
              <a:t>  </a:t>
            </a:r>
            <a:r>
              <a:rPr lang="en-US" altLang="zh-CN" sz="2300" u="sng" dirty="0"/>
              <a:t>&lt;=, &gt;</a:t>
            </a:r>
            <a:r>
              <a:rPr lang="en-US" altLang="zh-CN" sz="2300" dirty="0"/>
              <a:t>  </a:t>
            </a:r>
            <a:r>
              <a:rPr lang="en-US" altLang="zh-CN" sz="2300" u="sng" dirty="0"/>
              <a:t>&lt;id, 2&gt;</a:t>
            </a:r>
            <a:r>
              <a:rPr lang="en-US" altLang="zh-CN" sz="2300" dirty="0"/>
              <a:t>   </a:t>
            </a:r>
            <a:r>
              <a:rPr lang="en-US" altLang="zh-CN" sz="2300" u="sng" dirty="0"/>
              <a:t>&lt;+, &gt;</a:t>
            </a:r>
            <a:r>
              <a:rPr lang="en-US" altLang="zh-CN" sz="2300" dirty="0"/>
              <a:t>   </a:t>
            </a:r>
            <a:r>
              <a:rPr lang="en-US" altLang="zh-CN" sz="2300" u="sng" dirty="0"/>
              <a:t>&lt;id,3&gt;</a:t>
            </a:r>
            <a:r>
              <a:rPr lang="en-US" altLang="zh-CN" sz="2300" dirty="0"/>
              <a:t>  </a:t>
            </a:r>
            <a:r>
              <a:rPr lang="en-US" altLang="zh-CN" sz="2300" u="sng" dirty="0"/>
              <a:t>&lt;*, &gt;</a:t>
            </a:r>
            <a:r>
              <a:rPr lang="en-US" altLang="zh-CN" sz="2300" dirty="0"/>
              <a:t>  </a:t>
            </a:r>
            <a:r>
              <a:rPr lang="en-US" altLang="zh-CN" sz="2300" u="sng" dirty="0"/>
              <a:t>&lt;number, 4&gt;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正则定义</a:t>
            </a:r>
          </a:p>
        </p:txBody>
      </p:sp>
      <p:sp>
        <p:nvSpPr>
          <p:cNvPr id="3" name="内容占位符 2"/>
          <p:cNvSpPr>
            <a:spLocks noGrp="1"/>
          </p:cNvSpPr>
          <p:nvPr>
            <p:ph idx="1"/>
          </p:nvPr>
        </p:nvSpPr>
        <p:spPr/>
        <p:txBody>
          <a:bodyPr/>
          <a:lstStyle/>
          <a:p>
            <a:pPr>
              <a:lnSpc>
                <a:spcPct val="90000"/>
              </a:lnSpc>
            </a:pPr>
            <a:r>
              <a:rPr lang="zh-CN" altLang="en-US" dirty="0"/>
              <a:t>对正则表达式命名，使表示简洁</a:t>
            </a:r>
          </a:p>
          <a:p>
            <a:pPr>
              <a:lnSpc>
                <a:spcPct val="90000"/>
              </a:lnSpc>
              <a:buNone/>
            </a:pPr>
            <a:r>
              <a:rPr lang="zh-CN" altLang="en-US" i="1" dirty="0">
                <a:cs typeface="Times New Roman" pitchFamily="18" charset="0"/>
              </a:rPr>
              <a:t> 	</a:t>
            </a:r>
            <a:r>
              <a:rPr lang="en-US" altLang="zh-CN" i="1" dirty="0">
                <a:cs typeface="Times New Roman" pitchFamily="18" charset="0"/>
              </a:rPr>
              <a:t>d</a:t>
            </a:r>
            <a:r>
              <a:rPr lang="en-US" altLang="zh-CN" baseline="-30000" dirty="0">
                <a:cs typeface="Times New Roman" pitchFamily="18" charset="0"/>
              </a:rPr>
              <a:t>1</a:t>
            </a:r>
            <a:r>
              <a:rPr lang="en-US" altLang="zh-CN" dirty="0">
                <a:cs typeface="Times New Roman" pitchFamily="18" charset="0"/>
              </a:rPr>
              <a:t> </a:t>
            </a:r>
            <a:r>
              <a:rPr lang="en-US" altLang="zh-CN" dirty="0">
                <a:sym typeface="Symbol" pitchFamily="18" charset="2"/>
              </a:rPr>
              <a:t></a:t>
            </a:r>
            <a:r>
              <a:rPr lang="en-US" altLang="zh-CN" dirty="0"/>
              <a:t> </a:t>
            </a:r>
            <a:r>
              <a:rPr lang="en-US" altLang="zh-CN" i="1" dirty="0"/>
              <a:t>r</a:t>
            </a:r>
            <a:r>
              <a:rPr lang="en-US" altLang="zh-CN" baseline="-30000" dirty="0"/>
              <a:t>1</a:t>
            </a:r>
            <a:endParaRPr lang="en-US" altLang="zh-CN" dirty="0">
              <a:latin typeface="宋体" pitchFamily="2" charset="-122"/>
            </a:endParaRPr>
          </a:p>
          <a:p>
            <a:pPr algn="just">
              <a:lnSpc>
                <a:spcPct val="90000"/>
              </a:lnSpc>
              <a:buNone/>
            </a:pPr>
            <a:r>
              <a:rPr lang="en-US" altLang="zh-CN" i="1" dirty="0"/>
              <a:t> 	d</a:t>
            </a:r>
            <a:r>
              <a:rPr lang="en-US" altLang="zh-CN" baseline="-30000" dirty="0"/>
              <a:t>2</a:t>
            </a:r>
            <a:r>
              <a:rPr lang="en-US" altLang="zh-CN" dirty="0"/>
              <a:t> </a:t>
            </a:r>
            <a:r>
              <a:rPr lang="en-US" altLang="zh-CN" dirty="0">
                <a:sym typeface="Symbol" pitchFamily="18" charset="2"/>
              </a:rPr>
              <a:t></a:t>
            </a:r>
            <a:r>
              <a:rPr lang="en-US" altLang="zh-CN" dirty="0"/>
              <a:t> </a:t>
            </a:r>
            <a:r>
              <a:rPr lang="en-US" altLang="zh-CN" i="1" dirty="0"/>
              <a:t>r</a:t>
            </a:r>
            <a:r>
              <a:rPr lang="en-US" altLang="zh-CN" baseline="-30000" dirty="0"/>
              <a:t>2</a:t>
            </a:r>
            <a:endParaRPr lang="en-US" altLang="zh-CN" dirty="0">
              <a:latin typeface="宋体" pitchFamily="2" charset="-122"/>
            </a:endParaRPr>
          </a:p>
          <a:p>
            <a:pPr algn="just">
              <a:lnSpc>
                <a:spcPct val="90000"/>
              </a:lnSpc>
              <a:buNone/>
            </a:pPr>
            <a:r>
              <a:rPr lang="en-US" altLang="zh-CN" dirty="0"/>
              <a:t> 	. . .</a:t>
            </a:r>
            <a:endParaRPr lang="en-US" altLang="zh-CN" dirty="0">
              <a:latin typeface="宋体" pitchFamily="2" charset="-122"/>
            </a:endParaRPr>
          </a:p>
          <a:p>
            <a:pPr algn="just">
              <a:lnSpc>
                <a:spcPct val="90000"/>
              </a:lnSpc>
              <a:buNone/>
            </a:pPr>
            <a:r>
              <a:rPr lang="en-US" altLang="zh-CN" i="1" dirty="0"/>
              <a:t> 	</a:t>
            </a:r>
            <a:r>
              <a:rPr lang="en-US" altLang="zh-CN" i="1" dirty="0" err="1"/>
              <a:t>d</a:t>
            </a:r>
            <a:r>
              <a:rPr lang="en-US" altLang="zh-CN" i="1" baseline="-30000" dirty="0" err="1"/>
              <a:t>n</a:t>
            </a:r>
            <a:r>
              <a:rPr lang="en-US" altLang="zh-CN" dirty="0"/>
              <a:t> </a:t>
            </a:r>
            <a:r>
              <a:rPr lang="en-US" altLang="zh-CN" dirty="0">
                <a:sym typeface="Symbol" pitchFamily="18" charset="2"/>
              </a:rPr>
              <a:t></a:t>
            </a:r>
            <a:r>
              <a:rPr lang="en-US" altLang="zh-CN" dirty="0"/>
              <a:t> </a:t>
            </a:r>
            <a:r>
              <a:rPr lang="en-US" altLang="zh-CN" i="1" dirty="0" err="1"/>
              <a:t>r</a:t>
            </a:r>
            <a:r>
              <a:rPr lang="en-US" altLang="zh-CN" i="1" baseline="-30000" dirty="0" err="1"/>
              <a:t>n</a:t>
            </a:r>
            <a:endParaRPr lang="en-US" altLang="zh-CN" dirty="0">
              <a:latin typeface="宋体" pitchFamily="2" charset="-122"/>
            </a:endParaRPr>
          </a:p>
          <a:p>
            <a:pPr algn="just">
              <a:lnSpc>
                <a:spcPct val="90000"/>
              </a:lnSpc>
              <a:buNone/>
            </a:pPr>
            <a:endParaRPr lang="en-US" altLang="zh-CN" dirty="0">
              <a:latin typeface="宋体" pitchFamily="2" charset="-122"/>
            </a:endParaRPr>
          </a:p>
          <a:p>
            <a:pPr algn="just">
              <a:lnSpc>
                <a:spcPct val="90000"/>
              </a:lnSpc>
            </a:pPr>
            <a:r>
              <a:rPr lang="zh-CN" altLang="en-US" dirty="0">
                <a:latin typeface="宋体" pitchFamily="2" charset="-122"/>
              </a:rPr>
              <a:t>各个</a:t>
            </a:r>
            <a:r>
              <a:rPr lang="en-US" altLang="zh-CN" i="1" dirty="0" err="1"/>
              <a:t>d</a:t>
            </a:r>
            <a:r>
              <a:rPr lang="en-US" altLang="zh-CN" i="1" baseline="-25000" dirty="0" err="1"/>
              <a:t>i</a:t>
            </a:r>
            <a:r>
              <a:rPr lang="zh-CN" altLang="en-US" dirty="0">
                <a:latin typeface="宋体" pitchFamily="2" charset="-122"/>
              </a:rPr>
              <a:t>不在字母表</a:t>
            </a:r>
            <a:r>
              <a:rPr lang="zh-CN" altLang="en-US" dirty="0">
                <a:sym typeface="Symbol" pitchFamily="18" charset="2"/>
              </a:rPr>
              <a:t>中，且</a:t>
            </a:r>
            <a:r>
              <a:rPr lang="zh-CN" altLang="en-US" dirty="0">
                <a:latin typeface="宋体" pitchFamily="2" charset="-122"/>
              </a:rPr>
              <a:t>名字都不同</a:t>
            </a:r>
          </a:p>
          <a:p>
            <a:pPr algn="just">
              <a:lnSpc>
                <a:spcPct val="90000"/>
              </a:lnSpc>
            </a:pPr>
            <a:r>
              <a:rPr lang="zh-CN" altLang="en-US" dirty="0">
                <a:latin typeface="宋体" pitchFamily="2" charset="-122"/>
              </a:rPr>
              <a:t>每个</a:t>
            </a:r>
            <a:r>
              <a:rPr lang="en-US" altLang="zh-CN" i="1" dirty="0" err="1"/>
              <a:t>r</a:t>
            </a:r>
            <a:r>
              <a:rPr lang="en-US" altLang="zh-CN" i="1" baseline="-25000" dirty="0" err="1"/>
              <a:t>i</a:t>
            </a:r>
            <a:r>
              <a:rPr lang="zh-CN" altLang="en-US" dirty="0">
                <a:latin typeface="宋体" pitchFamily="2" charset="-122"/>
              </a:rPr>
              <a:t>都是</a:t>
            </a:r>
            <a:r>
              <a:rPr lang="zh-CN" altLang="en-US" dirty="0">
                <a:sym typeface="Symbol" pitchFamily="18" charset="2"/>
              </a:rPr>
              <a:t> </a:t>
            </a:r>
            <a:r>
              <a:rPr lang="en-US" altLang="zh-CN" dirty="0"/>
              <a:t>{</a:t>
            </a:r>
            <a:r>
              <a:rPr lang="en-US" altLang="zh-CN" i="1" dirty="0"/>
              <a:t>d</a:t>
            </a:r>
            <a:r>
              <a:rPr lang="en-US" altLang="zh-CN" baseline="-25000" dirty="0"/>
              <a:t>1</a:t>
            </a:r>
            <a:r>
              <a:rPr lang="en-US" altLang="zh-CN" dirty="0"/>
              <a:t>, </a:t>
            </a:r>
            <a:r>
              <a:rPr lang="en-US" altLang="zh-CN" i="1" dirty="0"/>
              <a:t>d</a:t>
            </a:r>
            <a:r>
              <a:rPr lang="en-US" altLang="zh-CN" baseline="-25000" dirty="0"/>
              <a:t>2</a:t>
            </a:r>
            <a:r>
              <a:rPr lang="en-US" altLang="zh-CN" dirty="0"/>
              <a:t>, </a:t>
            </a:r>
            <a:r>
              <a:rPr lang="en-US" altLang="zh-CN" dirty="0">
                <a:latin typeface="Arial" charset="0"/>
              </a:rPr>
              <a:t>…</a:t>
            </a:r>
            <a:r>
              <a:rPr lang="en-US" altLang="zh-CN" dirty="0"/>
              <a:t>, </a:t>
            </a:r>
            <a:r>
              <a:rPr lang="en-US" altLang="zh-CN" i="1" dirty="0"/>
              <a:t>d</a:t>
            </a:r>
            <a:r>
              <a:rPr lang="en-US" altLang="zh-CN" i="1" baseline="-25000" dirty="0"/>
              <a:t>i</a:t>
            </a:r>
            <a:r>
              <a:rPr lang="en-US" altLang="zh-CN" baseline="-25000" dirty="0"/>
              <a:t>-1</a:t>
            </a:r>
            <a:r>
              <a:rPr lang="en-US" altLang="zh-CN" dirty="0"/>
              <a:t> }</a:t>
            </a:r>
            <a:r>
              <a:rPr lang="zh-CN" altLang="en-US" dirty="0">
                <a:latin typeface="宋体" pitchFamily="2" charset="-122"/>
              </a:rPr>
              <a:t>上的正则表达式</a:t>
            </a:r>
            <a:endParaRPr lang="zh-CN" altLang="en-US"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正则定义</a:t>
            </a:r>
          </a:p>
        </p:txBody>
      </p:sp>
      <p:sp>
        <p:nvSpPr>
          <p:cNvPr id="3" name="内容占位符 2"/>
          <p:cNvSpPr>
            <a:spLocks noGrp="1"/>
          </p:cNvSpPr>
          <p:nvPr>
            <p:ph idx="1"/>
          </p:nvPr>
        </p:nvSpPr>
        <p:spPr/>
        <p:txBody>
          <a:bodyPr/>
          <a:lstStyle/>
          <a:p>
            <a:r>
              <a:rPr lang="zh-CN" altLang="en-US" dirty="0"/>
              <a:t>各个</a:t>
            </a:r>
            <a:r>
              <a:rPr lang="en-US" altLang="zh-CN" dirty="0" err="1"/>
              <a:t>d</a:t>
            </a:r>
            <a:r>
              <a:rPr lang="en-US" altLang="zh-CN" baseline="-25000" dirty="0" err="1">
                <a:latin typeface="Times New Roman" pitchFamily="18" charset="0"/>
                <a:cs typeface="Times New Roman" pitchFamily="18" charset="0"/>
              </a:rPr>
              <a:t>i</a:t>
            </a:r>
            <a:r>
              <a:rPr lang="zh-CN" altLang="en-US" dirty="0"/>
              <a:t>在</a:t>
            </a:r>
            <a:r>
              <a:rPr lang="el-GR" altLang="zh-CN" dirty="0">
                <a:latin typeface="Times New Roman" pitchFamily="18" charset="0"/>
                <a:cs typeface="Times New Roman" pitchFamily="18" charset="0"/>
              </a:rPr>
              <a:t>Σ</a:t>
            </a:r>
            <a:r>
              <a:rPr lang="zh-CN" altLang="en-US" dirty="0">
                <a:latin typeface="Times New Roman" pitchFamily="18" charset="0"/>
                <a:cs typeface="Times New Roman" pitchFamily="18" charset="0"/>
              </a:rPr>
              <a:t>上的</a:t>
            </a:r>
            <a:r>
              <a:rPr lang="zh-CN" altLang="en-US" dirty="0"/>
              <a:t>正则表达式如下：</a:t>
            </a:r>
          </a:p>
          <a:p>
            <a:pPr lvl="1"/>
            <a:r>
              <a:rPr lang="en-US" altLang="zh-CN" dirty="0">
                <a:latin typeface="Times New Roman" pitchFamily="18" charset="0"/>
                <a:cs typeface="Times New Roman" pitchFamily="18" charset="0"/>
              </a:rPr>
              <a:t>d</a:t>
            </a:r>
            <a:r>
              <a:rPr lang="en-US" altLang="zh-CN" baseline="-25000" dirty="0">
                <a:latin typeface="Times New Roman" pitchFamily="18" charset="0"/>
                <a:cs typeface="Times New Roman" pitchFamily="18" charset="0"/>
              </a:rPr>
              <a:t>1</a:t>
            </a:r>
            <a:r>
              <a:rPr lang="zh-CN" altLang="en-US" dirty="0"/>
              <a:t>的正则表达式即</a:t>
            </a:r>
            <a:r>
              <a:rPr lang="en-US" altLang="zh-CN" dirty="0"/>
              <a:t>r</a:t>
            </a:r>
            <a:r>
              <a:rPr lang="en-US" altLang="zh-CN" baseline="-25000" dirty="0"/>
              <a:t>1</a:t>
            </a:r>
            <a:endParaRPr lang="zh-CN" altLang="en-US" dirty="0"/>
          </a:p>
          <a:p>
            <a:pPr lvl="1"/>
            <a:r>
              <a:rPr lang="zh-CN" altLang="en-US" dirty="0"/>
              <a:t>将</a:t>
            </a:r>
            <a:r>
              <a:rPr lang="en-US" altLang="zh-CN" dirty="0"/>
              <a:t>r</a:t>
            </a:r>
            <a:r>
              <a:rPr lang="en-US" altLang="zh-CN" baseline="-25000" dirty="0"/>
              <a:t>2</a:t>
            </a:r>
            <a:r>
              <a:rPr lang="zh-CN" altLang="en-US" dirty="0"/>
              <a:t>中的</a:t>
            </a:r>
            <a:r>
              <a:rPr lang="en-US" altLang="zh-CN" dirty="0">
                <a:latin typeface="Times New Roman" pitchFamily="18" charset="0"/>
                <a:cs typeface="Times New Roman" pitchFamily="18" charset="0"/>
              </a:rPr>
              <a:t>d</a:t>
            </a:r>
            <a:r>
              <a:rPr lang="en-US" altLang="zh-CN" baseline="-25000" dirty="0">
                <a:latin typeface="Times New Roman" pitchFamily="18" charset="0"/>
                <a:cs typeface="Times New Roman" pitchFamily="18" charset="0"/>
              </a:rPr>
              <a:t>1</a:t>
            </a:r>
            <a:r>
              <a:rPr lang="zh-CN" altLang="en-US" dirty="0"/>
              <a:t>替换为</a:t>
            </a:r>
            <a:r>
              <a:rPr lang="en-US" altLang="zh-CN" dirty="0"/>
              <a:t>r</a:t>
            </a:r>
            <a:r>
              <a:rPr lang="en-US" altLang="zh-CN" baseline="-25000" dirty="0"/>
              <a:t>1</a:t>
            </a:r>
            <a:r>
              <a:rPr lang="zh-CN" altLang="en-US" dirty="0"/>
              <a:t>，得到</a:t>
            </a:r>
            <a:r>
              <a:rPr lang="en-US" altLang="zh-CN" dirty="0">
                <a:latin typeface="Times New Roman" pitchFamily="18" charset="0"/>
                <a:cs typeface="Times New Roman" pitchFamily="18" charset="0"/>
              </a:rPr>
              <a:t>d</a:t>
            </a:r>
            <a:r>
              <a:rPr lang="en-US" altLang="zh-CN" baseline="-25000" dirty="0">
                <a:latin typeface="Times New Roman" pitchFamily="18" charset="0"/>
                <a:cs typeface="Times New Roman" pitchFamily="18" charset="0"/>
              </a:rPr>
              <a:t>2</a:t>
            </a:r>
            <a:r>
              <a:rPr lang="zh-CN" altLang="en-US" dirty="0"/>
              <a:t>的正则表达式</a:t>
            </a:r>
          </a:p>
          <a:p>
            <a:pPr lvl="1"/>
            <a:r>
              <a:rPr lang="en-US" altLang="zh-CN" dirty="0">
                <a:latin typeface="Arial" charset="0"/>
              </a:rPr>
              <a:t>…</a:t>
            </a:r>
            <a:r>
              <a:rPr lang="en-US" altLang="zh-CN" dirty="0"/>
              <a:t> </a:t>
            </a:r>
            <a:r>
              <a:rPr lang="en-US" altLang="zh-CN" dirty="0">
                <a:latin typeface="Arial" charset="0"/>
              </a:rPr>
              <a:t>…</a:t>
            </a:r>
            <a:r>
              <a:rPr lang="en-US" altLang="zh-CN" dirty="0"/>
              <a:t> </a:t>
            </a:r>
            <a:r>
              <a:rPr lang="en-US" altLang="zh-CN" dirty="0">
                <a:latin typeface="Arial" charset="0"/>
              </a:rPr>
              <a:t>…</a:t>
            </a:r>
            <a:r>
              <a:rPr lang="en-US" altLang="zh-CN" dirty="0"/>
              <a:t> </a:t>
            </a:r>
            <a:r>
              <a:rPr lang="en-US" altLang="zh-CN" dirty="0">
                <a:latin typeface="Arial" charset="0"/>
              </a:rPr>
              <a:t>…</a:t>
            </a:r>
            <a:endParaRPr lang="en-US" altLang="zh-CN" dirty="0"/>
          </a:p>
          <a:p>
            <a:pPr lvl="1"/>
            <a:r>
              <a:rPr lang="zh-CN" altLang="en-US" dirty="0"/>
              <a:t>将</a:t>
            </a:r>
            <a:r>
              <a:rPr lang="en-US" altLang="zh-CN" dirty="0" err="1"/>
              <a:t>r</a:t>
            </a:r>
            <a:r>
              <a:rPr lang="en-US" altLang="zh-CN" baseline="-25000" dirty="0" err="1"/>
              <a:t>i</a:t>
            </a:r>
            <a:r>
              <a:rPr lang="zh-CN" altLang="en-US" dirty="0"/>
              <a:t>中的</a:t>
            </a:r>
            <a:r>
              <a:rPr lang="en-US" altLang="zh-CN" dirty="0">
                <a:latin typeface="Times New Roman" pitchFamily="18" charset="0"/>
                <a:cs typeface="Times New Roman" pitchFamily="18" charset="0"/>
              </a:rPr>
              <a:t>d</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,d</a:t>
            </a:r>
            <a:r>
              <a:rPr lang="en-US" altLang="zh-CN" baseline="-25000" dirty="0">
                <a:latin typeface="Times New Roman" pitchFamily="18" charset="0"/>
                <a:cs typeface="Times New Roman" pitchFamily="18" charset="0"/>
              </a:rPr>
              <a:t>2</a:t>
            </a:r>
            <a:r>
              <a:rPr lang="en-US" altLang="zh-CN" dirty="0">
                <a:latin typeface="Times New Roman" pitchFamily="18" charset="0"/>
                <a:cs typeface="Times New Roman" pitchFamily="18" charset="0"/>
              </a:rPr>
              <a:t>,…,d</a:t>
            </a:r>
            <a:r>
              <a:rPr lang="en-US" altLang="zh-CN" baseline="-25000" dirty="0">
                <a:latin typeface="Times New Roman" pitchFamily="18" charset="0"/>
                <a:cs typeface="Times New Roman" pitchFamily="18" charset="0"/>
              </a:rPr>
              <a:t>i-1</a:t>
            </a:r>
            <a:r>
              <a:rPr lang="zh-CN" altLang="en-US" dirty="0"/>
              <a:t>替换为各自的正则表达式，得到</a:t>
            </a:r>
            <a:r>
              <a:rPr lang="en-US" altLang="zh-CN" dirty="0" err="1"/>
              <a:t>d</a:t>
            </a:r>
            <a:r>
              <a:rPr lang="en-US" altLang="zh-CN" baseline="-25000" dirty="0" err="1"/>
              <a:t>i</a:t>
            </a:r>
            <a:r>
              <a:rPr lang="zh-CN" altLang="en-US" dirty="0"/>
              <a:t>的正则表达式</a:t>
            </a:r>
          </a:p>
          <a:p>
            <a:endParaRPr lang="en-US" altLang="zh-CN" dirty="0"/>
          </a:p>
          <a:p>
            <a:r>
              <a:rPr lang="zh-CN" altLang="en-US" dirty="0"/>
              <a:t>注意：替换的时候不能破坏替换进去的</a:t>
            </a:r>
            <a:r>
              <a:rPr lang="en-US" altLang="zh-CN" dirty="0" err="1"/>
              <a:t>d</a:t>
            </a:r>
            <a:r>
              <a:rPr lang="en-US" altLang="zh-CN" baseline="-25000" dirty="0" err="1"/>
              <a:t>i</a:t>
            </a:r>
            <a:r>
              <a:rPr lang="zh-CN" altLang="en-US" dirty="0"/>
              <a:t>的完整性</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正则定义实例</a:t>
            </a:r>
          </a:p>
        </p:txBody>
      </p:sp>
      <p:sp>
        <p:nvSpPr>
          <p:cNvPr id="3" name="内容占位符 2"/>
          <p:cNvSpPr>
            <a:spLocks noGrp="1"/>
          </p:cNvSpPr>
          <p:nvPr>
            <p:ph idx="1"/>
          </p:nvPr>
        </p:nvSpPr>
        <p:spPr/>
        <p:txBody>
          <a:bodyPr/>
          <a:lstStyle/>
          <a:p>
            <a:r>
              <a:rPr lang="en-US" altLang="zh-CN" dirty="0"/>
              <a:t>C</a:t>
            </a:r>
            <a:r>
              <a:rPr lang="zh-CN" altLang="en-US" dirty="0">
                <a:latin typeface="宋体" pitchFamily="2" charset="-122"/>
              </a:rPr>
              <a:t>语言的标识符集合</a:t>
            </a:r>
          </a:p>
          <a:p>
            <a:endParaRPr lang="zh-CN" altLang="en-US" dirty="0"/>
          </a:p>
          <a:p>
            <a:pPr algn="just">
              <a:buNone/>
            </a:pPr>
            <a:r>
              <a:rPr lang="en-US" altLang="zh-CN" dirty="0">
                <a:cs typeface="Times New Roman" pitchFamily="18" charset="0"/>
              </a:rPr>
              <a:t>letter</a:t>
            </a:r>
            <a:r>
              <a:rPr lang="en-US" altLang="zh-CN" dirty="0">
                <a:latin typeface="宋体" pitchFamily="2" charset="-122"/>
              </a:rPr>
              <a:t> </a:t>
            </a:r>
            <a:r>
              <a:rPr lang="en-US" altLang="zh-CN" dirty="0">
                <a:sym typeface="Symbol" pitchFamily="18" charset="2"/>
              </a:rPr>
              <a:t></a:t>
            </a:r>
            <a:r>
              <a:rPr lang="en-US" altLang="zh-CN" dirty="0"/>
              <a:t> </a:t>
            </a:r>
            <a:r>
              <a:rPr lang="en-US" altLang="zh-CN" i="1" dirty="0"/>
              <a:t>A </a:t>
            </a:r>
            <a:r>
              <a:rPr lang="en-US" altLang="zh-CN" dirty="0"/>
              <a:t>| </a:t>
            </a:r>
            <a:r>
              <a:rPr lang="en-US" altLang="zh-CN" i="1" dirty="0"/>
              <a:t>B</a:t>
            </a:r>
            <a:r>
              <a:rPr lang="en-US" altLang="zh-CN" dirty="0"/>
              <a:t> | </a:t>
            </a:r>
            <a:r>
              <a:rPr lang="en-US" altLang="zh-CN" dirty="0">
                <a:latin typeface="Arial" charset="0"/>
              </a:rPr>
              <a:t>…</a:t>
            </a:r>
            <a:r>
              <a:rPr lang="en-US" altLang="zh-CN" dirty="0"/>
              <a:t> | </a:t>
            </a:r>
            <a:r>
              <a:rPr lang="en-US" altLang="zh-CN" i="1" dirty="0"/>
              <a:t>Z </a:t>
            </a:r>
            <a:r>
              <a:rPr lang="en-US" altLang="zh-CN" dirty="0"/>
              <a:t>| </a:t>
            </a:r>
            <a:r>
              <a:rPr lang="en-US" altLang="zh-CN" i="1" dirty="0"/>
              <a:t>a </a:t>
            </a:r>
            <a:r>
              <a:rPr lang="en-US" altLang="zh-CN" dirty="0"/>
              <a:t>| b | </a:t>
            </a:r>
            <a:r>
              <a:rPr lang="en-US" altLang="zh-CN" dirty="0">
                <a:latin typeface="Arial" charset="0"/>
              </a:rPr>
              <a:t>…</a:t>
            </a:r>
            <a:r>
              <a:rPr lang="en-US" altLang="zh-CN" i="1" dirty="0"/>
              <a:t> </a:t>
            </a:r>
            <a:r>
              <a:rPr lang="en-US" altLang="zh-CN" dirty="0"/>
              <a:t>| </a:t>
            </a:r>
            <a:r>
              <a:rPr lang="en-US" altLang="zh-CN" i="1" dirty="0"/>
              <a:t>z </a:t>
            </a:r>
            <a:r>
              <a:rPr lang="en-US" altLang="zh-CN" dirty="0"/>
              <a:t>|</a:t>
            </a:r>
            <a:r>
              <a:rPr lang="en-US" altLang="zh-CN" i="1" dirty="0"/>
              <a:t> _</a:t>
            </a:r>
            <a:endParaRPr lang="en-US" altLang="zh-CN" dirty="0">
              <a:latin typeface="宋体" pitchFamily="2" charset="-122"/>
            </a:endParaRPr>
          </a:p>
          <a:p>
            <a:pPr algn="just">
              <a:buNone/>
            </a:pPr>
            <a:r>
              <a:rPr lang="en-US" altLang="zh-CN" dirty="0">
                <a:ea typeface="黑体" pitchFamily="49" charset="-122"/>
              </a:rPr>
              <a:t>digit</a:t>
            </a:r>
            <a:r>
              <a:rPr lang="en-US" altLang="zh-CN" dirty="0">
                <a:latin typeface="宋体" pitchFamily="2" charset="-122"/>
              </a:rPr>
              <a:t> </a:t>
            </a:r>
            <a:r>
              <a:rPr lang="en-US" altLang="zh-CN" dirty="0">
                <a:sym typeface="Symbol" pitchFamily="18" charset="2"/>
              </a:rPr>
              <a:t></a:t>
            </a:r>
            <a:r>
              <a:rPr lang="en-US" altLang="zh-CN" dirty="0"/>
              <a:t> 0</a:t>
            </a:r>
            <a:r>
              <a:rPr lang="en-US" altLang="zh-CN" i="1" dirty="0"/>
              <a:t> </a:t>
            </a:r>
            <a:r>
              <a:rPr lang="en-US" altLang="zh-CN" dirty="0"/>
              <a:t>| 1 | </a:t>
            </a:r>
            <a:r>
              <a:rPr lang="en-US" altLang="zh-CN" dirty="0">
                <a:latin typeface="Arial" charset="0"/>
              </a:rPr>
              <a:t>…</a:t>
            </a:r>
            <a:r>
              <a:rPr lang="en-US" altLang="zh-CN" dirty="0"/>
              <a:t> | 9</a:t>
            </a:r>
            <a:endParaRPr lang="en-US" altLang="zh-CN" dirty="0">
              <a:latin typeface="宋体" pitchFamily="2" charset="-122"/>
            </a:endParaRPr>
          </a:p>
          <a:p>
            <a:pPr>
              <a:buNone/>
            </a:pPr>
            <a:r>
              <a:rPr lang="en-US" altLang="zh-CN" dirty="0">
                <a:ea typeface="黑体" pitchFamily="49" charset="-122"/>
              </a:rPr>
              <a:t>id</a:t>
            </a:r>
            <a:r>
              <a:rPr lang="en-US" altLang="zh-CN" dirty="0">
                <a:latin typeface="宋体" pitchFamily="2" charset="-122"/>
              </a:rPr>
              <a:t> </a:t>
            </a:r>
            <a:r>
              <a:rPr lang="en-US" altLang="zh-CN" dirty="0">
                <a:sym typeface="Symbol" pitchFamily="18" charset="2"/>
              </a:rPr>
              <a:t></a:t>
            </a:r>
            <a:r>
              <a:rPr lang="en-US" altLang="zh-CN" dirty="0">
                <a:latin typeface="宋体" pitchFamily="2" charset="-122"/>
              </a:rPr>
              <a:t> </a:t>
            </a:r>
            <a:r>
              <a:rPr lang="en-US" altLang="zh-CN" dirty="0">
                <a:ea typeface="黑体" pitchFamily="49" charset="-122"/>
              </a:rPr>
              <a:t>letter</a:t>
            </a:r>
            <a:r>
              <a:rPr lang="en-US" altLang="zh-CN" dirty="0">
                <a:latin typeface="宋体" pitchFamily="2" charset="-122"/>
              </a:rPr>
              <a:t>(</a:t>
            </a:r>
            <a:r>
              <a:rPr lang="en-US" altLang="zh-CN" dirty="0" err="1">
                <a:ea typeface="黑体" pitchFamily="49" charset="-122"/>
              </a:rPr>
              <a:t>letter</a:t>
            </a:r>
            <a:r>
              <a:rPr lang="en-US" altLang="zh-CN" dirty="0" err="1">
                <a:latin typeface="宋体" pitchFamily="2" charset="-122"/>
              </a:rPr>
              <a:t>|</a:t>
            </a:r>
            <a:r>
              <a:rPr lang="en-US" altLang="zh-CN" dirty="0" err="1">
                <a:ea typeface="黑体" pitchFamily="49" charset="-122"/>
              </a:rPr>
              <a:t>digit</a:t>
            </a:r>
            <a:r>
              <a:rPr lang="en-US" altLang="zh-CN" dirty="0">
                <a:latin typeface="宋体" pitchFamily="2" charset="-122"/>
              </a:rPr>
              <a:t>)</a:t>
            </a:r>
            <a:r>
              <a:rPr lang="en-US" altLang="zh-CN" baseline="30000" dirty="0"/>
              <a:t>*</a:t>
            </a:r>
            <a:r>
              <a:rPr lang="en-US" altLang="zh-CN" dirty="0"/>
              <a:t> </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正则定义实例</a:t>
            </a:r>
          </a:p>
        </p:txBody>
      </p:sp>
      <p:sp>
        <p:nvSpPr>
          <p:cNvPr id="3" name="内容占位符 2"/>
          <p:cNvSpPr>
            <a:spLocks noGrp="1"/>
          </p:cNvSpPr>
          <p:nvPr>
            <p:ph idx="1"/>
          </p:nvPr>
        </p:nvSpPr>
        <p:spPr>
          <a:xfrm>
            <a:off x="539552" y="1412776"/>
            <a:ext cx="8147248" cy="4572000"/>
          </a:xfrm>
        </p:spPr>
        <p:txBody>
          <a:bodyPr>
            <a:normAutofit lnSpcReduction="10000"/>
          </a:bodyPr>
          <a:lstStyle/>
          <a:p>
            <a:r>
              <a:rPr lang="en-US" altLang="zh-CN" sz="3200" dirty="0"/>
              <a:t>Pascal</a:t>
            </a:r>
            <a:r>
              <a:rPr lang="zh-CN" altLang="en-US" sz="3200" dirty="0">
                <a:latin typeface="宋体" pitchFamily="2" charset="-122"/>
              </a:rPr>
              <a:t>无符号数集合，例如：</a:t>
            </a:r>
            <a:r>
              <a:rPr lang="en-US" altLang="zh-CN" sz="2800" dirty="0"/>
              <a:t>1946</a:t>
            </a:r>
            <a:r>
              <a:rPr lang="en-US" altLang="zh-CN" sz="2800" dirty="0">
                <a:latin typeface="宋体" pitchFamily="2" charset="-122"/>
              </a:rPr>
              <a:t>, </a:t>
            </a:r>
            <a:r>
              <a:rPr lang="en-US" altLang="zh-CN" sz="2800" dirty="0"/>
              <a:t>11.28</a:t>
            </a:r>
            <a:r>
              <a:rPr lang="en-US" altLang="zh-CN" sz="2800" dirty="0">
                <a:latin typeface="宋体" pitchFamily="2" charset="-122"/>
              </a:rPr>
              <a:t>, </a:t>
            </a:r>
            <a:r>
              <a:rPr lang="en-US" altLang="zh-CN" sz="2800" dirty="0"/>
              <a:t>63.6E8</a:t>
            </a:r>
            <a:r>
              <a:rPr lang="en-US" altLang="zh-CN" sz="2800" dirty="0">
                <a:latin typeface="宋体" pitchFamily="2" charset="-122"/>
              </a:rPr>
              <a:t>, </a:t>
            </a:r>
            <a:r>
              <a:rPr lang="en-US" altLang="zh-CN" sz="2800" dirty="0"/>
              <a:t>1.99E</a:t>
            </a:r>
            <a:r>
              <a:rPr lang="en-US" altLang="zh-CN" sz="2800" dirty="0">
                <a:sym typeface="Symbol" pitchFamily="18" charset="2"/>
              </a:rPr>
              <a:t></a:t>
            </a:r>
            <a:r>
              <a:rPr lang="en-US" altLang="zh-CN" sz="2800" dirty="0"/>
              <a:t>6 </a:t>
            </a:r>
          </a:p>
          <a:p>
            <a:endParaRPr lang="en-US" altLang="zh-CN" sz="2800" dirty="0"/>
          </a:p>
          <a:p>
            <a:pPr lvl="2" algn="just">
              <a:buNone/>
            </a:pPr>
            <a:r>
              <a:rPr lang="en-US" altLang="zh-CN" sz="2800" dirty="0">
                <a:ea typeface="黑体" pitchFamily="49" charset="-122"/>
              </a:rPr>
              <a:t>digit</a:t>
            </a:r>
            <a:r>
              <a:rPr lang="en-US" altLang="zh-CN" sz="2800" dirty="0">
                <a:latin typeface="宋体" pitchFamily="2" charset="-122"/>
              </a:rPr>
              <a:t> </a:t>
            </a:r>
            <a:r>
              <a:rPr lang="en-US" altLang="zh-CN" sz="2800" dirty="0">
                <a:sym typeface="Symbol" pitchFamily="18" charset="2"/>
              </a:rPr>
              <a:t></a:t>
            </a:r>
            <a:r>
              <a:rPr lang="en-US" altLang="zh-CN" sz="2800" dirty="0">
                <a:latin typeface="宋体" pitchFamily="2" charset="-122"/>
              </a:rPr>
              <a:t> </a:t>
            </a:r>
            <a:r>
              <a:rPr lang="en-US" altLang="zh-CN" sz="2800" dirty="0"/>
              <a:t>0</a:t>
            </a:r>
            <a:r>
              <a:rPr lang="en-US" altLang="zh-CN" sz="2800" i="1" dirty="0"/>
              <a:t> </a:t>
            </a:r>
            <a:r>
              <a:rPr lang="en-US" altLang="zh-CN" sz="2800" dirty="0"/>
              <a:t>| 1 | </a:t>
            </a:r>
            <a:r>
              <a:rPr lang="en-US" altLang="zh-CN" sz="2800" dirty="0">
                <a:latin typeface="Arial" charset="0"/>
              </a:rPr>
              <a:t>…</a:t>
            </a:r>
            <a:r>
              <a:rPr lang="en-US" altLang="zh-CN" sz="2800" dirty="0"/>
              <a:t> | 9</a:t>
            </a:r>
            <a:endParaRPr lang="en-US" altLang="zh-CN" sz="2800" dirty="0">
              <a:latin typeface="宋体" pitchFamily="2" charset="-122"/>
            </a:endParaRPr>
          </a:p>
          <a:p>
            <a:pPr lvl="2" algn="just">
              <a:buNone/>
            </a:pPr>
            <a:r>
              <a:rPr lang="en-US" altLang="zh-CN" sz="2800" dirty="0">
                <a:ea typeface="黑体" pitchFamily="49" charset="-122"/>
              </a:rPr>
              <a:t>digits</a:t>
            </a:r>
            <a:r>
              <a:rPr lang="en-US" altLang="zh-CN" sz="2800" dirty="0">
                <a:latin typeface="宋体" pitchFamily="2" charset="-122"/>
              </a:rPr>
              <a:t> </a:t>
            </a:r>
            <a:r>
              <a:rPr lang="en-US" altLang="zh-CN" sz="2800" dirty="0">
                <a:sym typeface="Symbol" pitchFamily="18" charset="2"/>
              </a:rPr>
              <a:t></a:t>
            </a:r>
            <a:r>
              <a:rPr lang="en-US" altLang="zh-CN" sz="2800" dirty="0"/>
              <a:t> </a:t>
            </a:r>
            <a:r>
              <a:rPr lang="en-US" altLang="zh-CN" sz="2800" dirty="0">
                <a:ea typeface="黑体" pitchFamily="49" charset="-122"/>
              </a:rPr>
              <a:t>digit</a:t>
            </a:r>
            <a:r>
              <a:rPr lang="en-US" altLang="zh-CN" sz="2800" dirty="0">
                <a:latin typeface="宋体" pitchFamily="2" charset="-122"/>
                <a:ea typeface="黑体" pitchFamily="49" charset="-122"/>
              </a:rPr>
              <a:t> </a:t>
            </a:r>
            <a:r>
              <a:rPr lang="en-US" altLang="zh-CN" sz="2800" dirty="0">
                <a:ea typeface="黑体" pitchFamily="49" charset="-122"/>
              </a:rPr>
              <a:t>digit</a:t>
            </a:r>
            <a:r>
              <a:rPr lang="en-US" altLang="zh-CN" sz="2800" baseline="30000" dirty="0"/>
              <a:t>*</a:t>
            </a:r>
            <a:endParaRPr lang="en-US" altLang="zh-CN" sz="2800" dirty="0">
              <a:latin typeface="宋体" pitchFamily="2" charset="-122"/>
            </a:endParaRPr>
          </a:p>
          <a:p>
            <a:pPr lvl="2" algn="just">
              <a:buNone/>
            </a:pPr>
            <a:r>
              <a:rPr lang="en-US" altLang="zh-CN" sz="2800" dirty="0" err="1">
                <a:ea typeface="黑体" pitchFamily="49" charset="-122"/>
              </a:rPr>
              <a:t>optional_fraction</a:t>
            </a:r>
            <a:r>
              <a:rPr lang="en-US" altLang="zh-CN" sz="2800" dirty="0">
                <a:latin typeface="宋体" pitchFamily="2" charset="-122"/>
              </a:rPr>
              <a:t> </a:t>
            </a:r>
            <a:r>
              <a:rPr lang="en-US" altLang="zh-CN" sz="2800" dirty="0">
                <a:sym typeface="Symbol" pitchFamily="18" charset="2"/>
              </a:rPr>
              <a:t></a:t>
            </a:r>
            <a:r>
              <a:rPr lang="en-US" altLang="zh-CN" sz="2800" dirty="0"/>
              <a:t> </a:t>
            </a:r>
            <a:r>
              <a:rPr lang="en-US" altLang="zh-CN" sz="2800" dirty="0">
                <a:latin typeface="宋体" pitchFamily="2" charset="-122"/>
              </a:rPr>
              <a:t>.</a:t>
            </a:r>
            <a:r>
              <a:rPr lang="en-US" altLang="zh-CN" sz="2800" dirty="0">
                <a:ea typeface="黑体" pitchFamily="49" charset="-122"/>
              </a:rPr>
              <a:t>digits</a:t>
            </a:r>
            <a:r>
              <a:rPr lang="en-US" altLang="zh-CN" sz="2800" dirty="0">
                <a:latin typeface="宋体" pitchFamily="2" charset="-122"/>
              </a:rPr>
              <a:t>|</a:t>
            </a:r>
            <a:r>
              <a:rPr lang="en-US" altLang="zh-CN" sz="2800" dirty="0">
                <a:sym typeface="Symbol" pitchFamily="18" charset="2"/>
              </a:rPr>
              <a:t></a:t>
            </a:r>
            <a:endParaRPr lang="en-US" altLang="zh-CN" sz="2800" dirty="0">
              <a:latin typeface="宋体" pitchFamily="2" charset="-122"/>
            </a:endParaRPr>
          </a:p>
          <a:p>
            <a:pPr lvl="2" algn="just">
              <a:buNone/>
            </a:pPr>
            <a:r>
              <a:rPr lang="en-US" altLang="zh-CN" sz="2800" dirty="0" err="1">
                <a:ea typeface="黑体" pitchFamily="49" charset="-122"/>
              </a:rPr>
              <a:t>optional_exponent</a:t>
            </a:r>
            <a:r>
              <a:rPr lang="en-US" altLang="zh-CN" sz="2800" dirty="0">
                <a:latin typeface="宋体" pitchFamily="2" charset="-122"/>
              </a:rPr>
              <a:t> </a:t>
            </a:r>
            <a:r>
              <a:rPr lang="en-US" altLang="zh-CN" sz="2800" dirty="0">
                <a:sym typeface="Symbol" pitchFamily="18" charset="2"/>
              </a:rPr>
              <a:t> </a:t>
            </a:r>
            <a:r>
              <a:rPr lang="en-US" altLang="zh-CN" sz="2800" dirty="0"/>
              <a:t>(E ( + | </a:t>
            </a:r>
            <a:r>
              <a:rPr lang="en-US" altLang="zh-CN" sz="2800" dirty="0">
                <a:sym typeface="Symbol" pitchFamily="18" charset="2"/>
              </a:rPr>
              <a:t></a:t>
            </a:r>
            <a:r>
              <a:rPr lang="en-US" altLang="zh-CN" sz="2800" dirty="0"/>
              <a:t> | </a:t>
            </a:r>
            <a:r>
              <a:rPr lang="en-US" altLang="zh-CN" sz="2800" dirty="0">
                <a:sym typeface="Symbol" pitchFamily="18" charset="2"/>
              </a:rPr>
              <a:t></a:t>
            </a:r>
            <a:r>
              <a:rPr lang="en-US" altLang="zh-CN" sz="2800" dirty="0"/>
              <a:t> ) 					digits ) | </a:t>
            </a:r>
            <a:r>
              <a:rPr lang="en-US" altLang="zh-CN" sz="2800" dirty="0">
                <a:sym typeface="Symbol" pitchFamily="18" charset="2"/>
              </a:rPr>
              <a:t></a:t>
            </a:r>
            <a:endParaRPr lang="en-US" altLang="zh-CN" sz="2800" dirty="0">
              <a:latin typeface="宋体" pitchFamily="2" charset="-122"/>
            </a:endParaRPr>
          </a:p>
          <a:p>
            <a:pPr lvl="2" algn="just">
              <a:buNone/>
            </a:pPr>
            <a:r>
              <a:rPr lang="en-US" altLang="zh-CN" sz="2800" spc="-120" dirty="0">
                <a:ea typeface="黑体" pitchFamily="49" charset="-122"/>
              </a:rPr>
              <a:t>num </a:t>
            </a:r>
            <a:r>
              <a:rPr lang="en-US" altLang="zh-CN" sz="2800" spc="-120" dirty="0">
                <a:sym typeface="Symbol" pitchFamily="18" charset="2"/>
              </a:rPr>
              <a:t> </a:t>
            </a:r>
            <a:r>
              <a:rPr lang="en-US" altLang="zh-CN" sz="2800" spc="-120" dirty="0">
                <a:ea typeface="黑体" pitchFamily="49" charset="-122"/>
              </a:rPr>
              <a:t>digits </a:t>
            </a:r>
            <a:r>
              <a:rPr lang="en-US" altLang="zh-CN" sz="2800" spc="-120" dirty="0" err="1">
                <a:ea typeface="黑体" pitchFamily="49" charset="-122"/>
              </a:rPr>
              <a:t>optional_fraction</a:t>
            </a:r>
            <a:r>
              <a:rPr lang="en-US" altLang="zh-CN" sz="2800" spc="-120" dirty="0">
                <a:ea typeface="黑体" pitchFamily="49" charset="-122"/>
              </a:rPr>
              <a:t> optional 			_exponent</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正则表达式的扩展</a:t>
            </a:r>
          </a:p>
        </p:txBody>
      </p:sp>
      <p:sp>
        <p:nvSpPr>
          <p:cNvPr id="3" name="内容占位符 2"/>
          <p:cNvSpPr>
            <a:spLocks noGrp="1"/>
          </p:cNvSpPr>
          <p:nvPr>
            <p:ph idx="1"/>
          </p:nvPr>
        </p:nvSpPr>
        <p:spPr>
          <a:xfrm>
            <a:off x="469432" y="1340768"/>
            <a:ext cx="8142287" cy="4392612"/>
          </a:xfrm>
        </p:spPr>
        <p:txBody>
          <a:bodyPr/>
          <a:lstStyle/>
          <a:p>
            <a:r>
              <a:rPr lang="zh-CN" altLang="en-US" sz="2400" dirty="0"/>
              <a:t>基本运算符：并  连接  闭包</a:t>
            </a:r>
          </a:p>
          <a:p>
            <a:r>
              <a:rPr lang="zh-CN" altLang="en-US" sz="2400" dirty="0"/>
              <a:t>扩展运算符</a:t>
            </a:r>
          </a:p>
          <a:p>
            <a:pPr lvl="1"/>
            <a:r>
              <a:rPr lang="zh-CN" altLang="en-US" sz="2000" dirty="0"/>
              <a:t>一个或多个：</a:t>
            </a:r>
            <a:r>
              <a:rPr lang="en-US" altLang="zh-CN" sz="2000" dirty="0">
                <a:sym typeface="Wingdings" pitchFamily="2" charset="2"/>
              </a:rPr>
              <a:t>r</a:t>
            </a:r>
            <a:r>
              <a:rPr lang="en-US" altLang="zh-CN" sz="2000" baseline="30000" dirty="0"/>
              <a:t>+ </a:t>
            </a:r>
            <a:r>
              <a:rPr lang="en-US" altLang="zh-CN" sz="2000" dirty="0"/>
              <a:t>,</a:t>
            </a:r>
            <a:r>
              <a:rPr lang="en-US" altLang="zh-CN" sz="2000" dirty="0">
                <a:sym typeface="Wingdings" pitchFamily="2" charset="2"/>
              </a:rPr>
              <a:t> </a:t>
            </a:r>
            <a:r>
              <a:rPr lang="zh-CN" altLang="en-US" sz="2000" dirty="0">
                <a:sym typeface="Wingdings" pitchFamily="2" charset="2"/>
              </a:rPr>
              <a:t>等价</a:t>
            </a:r>
            <a:r>
              <a:rPr lang="zh-CN" altLang="en-US" sz="2000" dirty="0"/>
              <a:t>于</a:t>
            </a:r>
            <a:r>
              <a:rPr lang="en-US" altLang="zh-CN" sz="2000" dirty="0" err="1"/>
              <a:t>rr</a:t>
            </a:r>
            <a:r>
              <a:rPr lang="en-US" altLang="zh-CN" sz="2000" dirty="0"/>
              <a:t>*</a:t>
            </a:r>
          </a:p>
          <a:p>
            <a:pPr lvl="1"/>
            <a:r>
              <a:rPr lang="zh-CN" altLang="en-US" sz="2000" dirty="0"/>
              <a:t>零个或一个： </a:t>
            </a:r>
            <a:r>
              <a:rPr lang="en-US" altLang="zh-CN" sz="2000" dirty="0"/>
              <a:t>r?</a:t>
            </a:r>
            <a:r>
              <a:rPr lang="zh-CN" altLang="en-US" sz="2000" dirty="0"/>
              <a:t>，等价于</a:t>
            </a:r>
            <a:r>
              <a:rPr lang="el-GR" altLang="zh-CN" sz="2000" dirty="0">
                <a:latin typeface="Times New Roman" pitchFamily="18" charset="0"/>
                <a:cs typeface="Times New Roman" pitchFamily="18" charset="0"/>
              </a:rPr>
              <a:t>ε </a:t>
            </a:r>
            <a:r>
              <a:rPr lang="en-US" altLang="zh-CN" sz="2000" dirty="0"/>
              <a:t>|r</a:t>
            </a:r>
          </a:p>
          <a:p>
            <a:pPr lvl="1"/>
            <a:r>
              <a:rPr lang="zh-CN" altLang="en-US" sz="2000" dirty="0"/>
              <a:t>字符类  </a:t>
            </a:r>
            <a:r>
              <a:rPr lang="en-US" altLang="zh-CN" sz="2000" dirty="0"/>
              <a:t>[</a:t>
            </a:r>
            <a:r>
              <a:rPr lang="en-US" altLang="zh-CN" sz="2000" dirty="0" err="1"/>
              <a:t>abc</a:t>
            </a:r>
            <a:r>
              <a:rPr lang="en-US" altLang="zh-CN" sz="2000" dirty="0"/>
              <a:t>]</a:t>
            </a:r>
            <a:r>
              <a:rPr lang="zh-CN" altLang="en-US" sz="2000" dirty="0"/>
              <a:t>等价于</a:t>
            </a:r>
            <a:r>
              <a:rPr lang="en-US" altLang="zh-CN" sz="2000" dirty="0" err="1"/>
              <a:t>a|b|c</a:t>
            </a:r>
            <a:r>
              <a:rPr lang="en-US" altLang="zh-CN" sz="2000" dirty="0"/>
              <a:t>, [a-z]</a:t>
            </a:r>
            <a:r>
              <a:rPr lang="zh-CN" altLang="en-US" sz="2000" dirty="0"/>
              <a:t>等价于</a:t>
            </a:r>
            <a:r>
              <a:rPr lang="en-US" altLang="zh-CN" sz="2000" dirty="0" err="1"/>
              <a:t>a|b</a:t>
            </a:r>
            <a:r>
              <a:rPr lang="en-US" altLang="zh-CN" sz="2000" dirty="0"/>
              <a:t>|</a:t>
            </a:r>
            <a:r>
              <a:rPr lang="en-US" altLang="zh-CN" sz="2000" dirty="0">
                <a:latin typeface="Arial" charset="0"/>
              </a:rPr>
              <a:t>…</a:t>
            </a:r>
            <a:r>
              <a:rPr lang="en-US" altLang="zh-CN" sz="2000" dirty="0"/>
              <a:t>|z</a:t>
            </a:r>
          </a:p>
          <a:p>
            <a:r>
              <a:rPr lang="zh-CN" altLang="en-US" sz="2400" dirty="0"/>
              <a:t>前面两个例子的简化表示</a:t>
            </a:r>
          </a:p>
          <a:p>
            <a:endParaRPr lang="en-US" altLang="zh-CN" sz="2400" dirty="0"/>
          </a:p>
          <a:p>
            <a:endParaRPr lang="zh-CN" altLang="en-US" dirty="0"/>
          </a:p>
        </p:txBody>
      </p:sp>
      <p:pic>
        <p:nvPicPr>
          <p:cNvPr id="4" name="Picture 4"/>
          <p:cNvPicPr>
            <a:picLocks noChangeAspect="1" noChangeArrowheads="1"/>
          </p:cNvPicPr>
          <p:nvPr/>
        </p:nvPicPr>
        <p:blipFill>
          <a:blip r:embed="rId2" cstate="print"/>
          <a:srcRect/>
          <a:stretch>
            <a:fillRect/>
          </a:stretch>
        </p:blipFill>
        <p:spPr bwMode="auto">
          <a:xfrm>
            <a:off x="1368305" y="3907229"/>
            <a:ext cx="6681495" cy="1296144"/>
          </a:xfrm>
          <a:prstGeom prst="rect">
            <a:avLst/>
          </a:prstGeom>
          <a:noFill/>
          <a:ln w="9525">
            <a:noFill/>
            <a:miter lim="800000"/>
            <a:headEnd/>
            <a:tailEnd/>
          </a:ln>
        </p:spPr>
      </p:pic>
      <p:pic>
        <p:nvPicPr>
          <p:cNvPr id="5" name="Picture 5"/>
          <p:cNvPicPr>
            <a:picLocks noChangeAspect="1" noChangeArrowheads="1"/>
          </p:cNvPicPr>
          <p:nvPr/>
        </p:nvPicPr>
        <p:blipFill>
          <a:blip r:embed="rId3" cstate="print"/>
          <a:srcRect/>
          <a:stretch>
            <a:fillRect/>
          </a:stretch>
        </p:blipFill>
        <p:spPr bwMode="auto">
          <a:xfrm>
            <a:off x="454936" y="5281263"/>
            <a:ext cx="8464147" cy="141873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cstate="print"/>
          <a:srcRect/>
          <a:stretch>
            <a:fillRect/>
          </a:stretch>
        </p:blipFill>
        <p:spPr bwMode="auto">
          <a:xfrm>
            <a:off x="205941" y="1052736"/>
            <a:ext cx="8667029" cy="5500726"/>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r>
              <a:rPr lang="zh-CN" altLang="en-US" dirty="0"/>
              <a:t>字母表</a:t>
            </a:r>
            <a:r>
              <a:rPr lang="en-US" altLang="zh-CN" dirty="0"/>
              <a:t>{</a:t>
            </a:r>
            <a:r>
              <a:rPr lang="en-US" altLang="zh-CN" dirty="0" err="1"/>
              <a:t>a,b</a:t>
            </a:r>
            <a:r>
              <a:rPr lang="en-US" altLang="zh-CN" dirty="0"/>
              <a:t>}</a:t>
            </a:r>
            <a:r>
              <a:rPr lang="zh-CN" altLang="en-US" dirty="0"/>
              <a:t>上以</a:t>
            </a:r>
            <a:r>
              <a:rPr lang="en-US" altLang="zh-CN" dirty="0"/>
              <a:t>aa</a:t>
            </a:r>
            <a:r>
              <a:rPr lang="zh-CN" altLang="en-US" dirty="0"/>
              <a:t>结尾的所有字符串。</a:t>
            </a:r>
            <a:endParaRPr lang="en-US" altLang="zh-CN" dirty="0"/>
          </a:p>
          <a:p>
            <a:endParaRPr lang="en-US" altLang="zh-CN" dirty="0"/>
          </a:p>
          <a:p>
            <a:endParaRPr lang="en-US" altLang="zh-CN" dirty="0"/>
          </a:p>
          <a:p>
            <a:r>
              <a:rPr lang="zh-CN" altLang="en-US" dirty="0"/>
              <a:t>能被</a:t>
            </a:r>
            <a:r>
              <a:rPr lang="en-US" altLang="zh-CN" dirty="0"/>
              <a:t>4</a:t>
            </a:r>
            <a:r>
              <a:rPr lang="zh-CN" altLang="en-US" dirty="0"/>
              <a:t>整除的所有二进制数。</a:t>
            </a:r>
          </a:p>
        </p:txBody>
      </p:sp>
    </p:spTree>
    <p:extLst>
      <p:ext uri="{BB962C8B-B14F-4D97-AF65-F5344CB8AC3E}">
        <p14:creationId xmlns:p14="http://schemas.microsoft.com/office/powerpoint/2010/main" val="346149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附注</a:t>
            </a:r>
          </a:p>
        </p:txBody>
      </p:sp>
      <p:sp>
        <p:nvSpPr>
          <p:cNvPr id="3" name="内容占位符 2"/>
          <p:cNvSpPr>
            <a:spLocks noGrp="1"/>
          </p:cNvSpPr>
          <p:nvPr>
            <p:ph idx="1"/>
          </p:nvPr>
        </p:nvSpPr>
        <p:spPr/>
        <p:txBody>
          <a:bodyPr/>
          <a:lstStyle/>
          <a:p>
            <a:r>
              <a:rPr lang="zh-CN" altLang="en-US" dirty="0"/>
              <a:t>正则表达式是一种</a:t>
            </a:r>
            <a:r>
              <a:rPr lang="zh-CN" altLang="en-US" dirty="0">
                <a:solidFill>
                  <a:srgbClr val="FF0000"/>
                </a:solidFill>
              </a:rPr>
              <a:t>描述</a:t>
            </a:r>
            <a:r>
              <a:rPr lang="zh-CN" altLang="en-US" dirty="0"/>
              <a:t>手段，通常用来描述程序语言的词法符号。</a:t>
            </a:r>
            <a:endParaRPr lang="en-US" altLang="zh-CN" dirty="0"/>
          </a:p>
          <a:p>
            <a:endParaRPr lang="en-US" altLang="zh-CN" dirty="0"/>
          </a:p>
          <a:p>
            <a:r>
              <a:rPr lang="zh-CN" altLang="en-US" dirty="0"/>
              <a:t>很多编辑器支持正则表达式</a:t>
            </a:r>
          </a:p>
          <a:p>
            <a:endParaRPr lang="en-US" altLang="zh-CN" dirty="0"/>
          </a:p>
          <a:p>
            <a:r>
              <a:rPr lang="zh-CN" altLang="en-US" dirty="0"/>
              <a:t>工具</a:t>
            </a:r>
            <a:r>
              <a:rPr lang="en-US" altLang="zh-CN" dirty="0"/>
              <a:t>GREP</a:t>
            </a: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有关实验</a:t>
            </a:r>
          </a:p>
        </p:txBody>
      </p:sp>
      <p:sp>
        <p:nvSpPr>
          <p:cNvPr id="3" name="内容占位符 2"/>
          <p:cNvSpPr>
            <a:spLocks noGrp="1"/>
          </p:cNvSpPr>
          <p:nvPr>
            <p:ph idx="1"/>
          </p:nvPr>
        </p:nvSpPr>
        <p:spPr/>
        <p:txBody>
          <a:bodyPr/>
          <a:lstStyle/>
          <a:p>
            <a:r>
              <a:rPr lang="zh-CN" altLang="en-US" b="1" dirty="0"/>
              <a:t>如何定义你的语言？</a:t>
            </a:r>
          </a:p>
        </p:txBody>
      </p:sp>
      <p:pic>
        <p:nvPicPr>
          <p:cNvPr id="32770" name="Picture 2"/>
          <p:cNvPicPr>
            <a:picLocks noChangeAspect="1" noChangeArrowheads="1"/>
          </p:cNvPicPr>
          <p:nvPr/>
        </p:nvPicPr>
        <p:blipFill>
          <a:blip r:embed="rId2" cstate="print"/>
          <a:srcRect/>
          <a:stretch>
            <a:fillRect/>
          </a:stretch>
        </p:blipFill>
        <p:spPr bwMode="auto">
          <a:xfrm>
            <a:off x="70003" y="2132856"/>
            <a:ext cx="8938906" cy="3926919"/>
          </a:xfrm>
          <a:prstGeom prst="rect">
            <a:avLst/>
          </a:prstGeom>
          <a:noFill/>
          <a:ln w="9525">
            <a:noFill/>
            <a:miter lim="800000"/>
            <a:headEnd/>
            <a:tailEnd/>
          </a:ln>
        </p:spPr>
      </p:pic>
      <p:sp>
        <p:nvSpPr>
          <p:cNvPr id="5" name="矩形 4"/>
          <p:cNvSpPr/>
          <p:nvPr/>
        </p:nvSpPr>
        <p:spPr>
          <a:xfrm>
            <a:off x="5212128" y="5137353"/>
            <a:ext cx="3995936" cy="830997"/>
          </a:xfrm>
          <a:prstGeom prst="rect">
            <a:avLst/>
          </a:prstGeom>
        </p:spPr>
        <p:txBody>
          <a:bodyPr wrap="square">
            <a:spAutoFit/>
          </a:bodyPr>
          <a:lstStyle/>
          <a:p>
            <a:r>
              <a:rPr lang="zh-CN" altLang="en-US" sz="2400" b="1" dirty="0">
                <a:latin typeface="Times New Roman" pitchFamily="18" charset="0"/>
                <a:cs typeface="Times New Roman" pitchFamily="18" charset="0"/>
              </a:rPr>
              <a:t>正则表达式可以由较小的正则表达式递归构建</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7944" y="2181715"/>
            <a:ext cx="4017640" cy="652934"/>
          </a:xfrm>
        </p:spPr>
        <p:txBody>
          <a:bodyPr>
            <a:normAutofit fontScale="90000"/>
          </a:bodyPr>
          <a:lstStyle/>
          <a:p>
            <a:r>
              <a:rPr lang="zh-CN" altLang="en-US" sz="2800" dirty="0">
                <a:solidFill>
                  <a:schemeClr val="tx1"/>
                </a:solidFill>
                <a:latin typeface="+mn-lt"/>
                <a:ea typeface="+mn-ea"/>
                <a:cs typeface="+mn-cs"/>
              </a:rPr>
              <a:t>第二步：如何识别词法单元？</a:t>
            </a:r>
          </a:p>
        </p:txBody>
      </p:sp>
      <p:sp>
        <p:nvSpPr>
          <p:cNvPr id="5" name="矩形 4"/>
          <p:cNvSpPr/>
          <p:nvPr/>
        </p:nvSpPr>
        <p:spPr>
          <a:xfrm>
            <a:off x="2188116" y="1926006"/>
            <a:ext cx="1584176" cy="701731"/>
          </a:xfrm>
          <a:prstGeom prst="rect">
            <a:avLst/>
          </a:prstGeom>
        </p:spPr>
        <p:txBody>
          <a:bodyPr wrap="square">
            <a:spAutoFit/>
          </a:bodyPr>
          <a:lstStyle/>
          <a:p>
            <a:pPr>
              <a:lnSpc>
                <a:spcPct val="90000"/>
              </a:lnSpc>
            </a:pPr>
            <a:r>
              <a:rPr lang="zh-CN" altLang="en-US" sz="4400" b="1" dirty="0"/>
              <a:t>词素</a:t>
            </a:r>
          </a:p>
        </p:txBody>
      </p:sp>
      <p:sp>
        <p:nvSpPr>
          <p:cNvPr id="6" name="矩形 5"/>
          <p:cNvSpPr/>
          <p:nvPr/>
        </p:nvSpPr>
        <p:spPr>
          <a:xfrm>
            <a:off x="1612052" y="4158254"/>
            <a:ext cx="2664296" cy="701731"/>
          </a:xfrm>
          <a:prstGeom prst="rect">
            <a:avLst/>
          </a:prstGeom>
        </p:spPr>
        <p:txBody>
          <a:bodyPr wrap="square">
            <a:spAutoFit/>
          </a:bodyPr>
          <a:lstStyle/>
          <a:p>
            <a:pPr>
              <a:lnSpc>
                <a:spcPct val="90000"/>
              </a:lnSpc>
            </a:pPr>
            <a:r>
              <a:rPr lang="zh-CN" altLang="en-US" sz="4400" b="1" dirty="0"/>
              <a:t>词法单元</a:t>
            </a:r>
          </a:p>
        </p:txBody>
      </p:sp>
      <p:sp>
        <p:nvSpPr>
          <p:cNvPr id="7" name="下箭头 6"/>
          <p:cNvSpPr/>
          <p:nvPr/>
        </p:nvSpPr>
        <p:spPr>
          <a:xfrm>
            <a:off x="2548156" y="2862110"/>
            <a:ext cx="648072"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923928" y="4941168"/>
            <a:ext cx="4572000" cy="830997"/>
          </a:xfrm>
          <a:prstGeom prst="rect">
            <a:avLst/>
          </a:prstGeom>
        </p:spPr>
        <p:txBody>
          <a:bodyPr>
            <a:spAutoFit/>
          </a:bodyPr>
          <a:lstStyle/>
          <a:p>
            <a:r>
              <a:rPr lang="zh-CN" altLang="en-US" sz="2400" b="1" dirty="0"/>
              <a:t>状态转换图、有限自动机</a:t>
            </a:r>
            <a:endParaRPr lang="en-US" altLang="zh-CN" sz="2400" b="1" dirty="0"/>
          </a:p>
          <a:p>
            <a:r>
              <a:rPr lang="zh-CN" altLang="en-US" sz="2400" b="1" dirty="0">
                <a:solidFill>
                  <a:srgbClr val="FF0000"/>
                </a:solidFill>
              </a:rPr>
              <a:t>识别</a:t>
            </a:r>
            <a:r>
              <a:rPr lang="zh-CN" altLang="en-US" sz="2400" b="1" dirty="0"/>
              <a:t>一个串是否属于某个正则集</a:t>
            </a:r>
          </a:p>
        </p:txBody>
      </p:sp>
      <p:sp>
        <p:nvSpPr>
          <p:cNvPr id="9" name="椭圆形标注 8"/>
          <p:cNvSpPr/>
          <p:nvPr/>
        </p:nvSpPr>
        <p:spPr>
          <a:xfrm>
            <a:off x="5436096" y="548680"/>
            <a:ext cx="3240360" cy="1080120"/>
          </a:xfrm>
          <a:prstGeom prst="wedgeEllipseCallout">
            <a:avLst>
              <a:gd name="adj1" fmla="val -30576"/>
              <a:gd name="adj2" fmla="val 833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Times New Roman" pitchFamily="18" charset="0"/>
                <a:cs typeface="Times New Roman" pitchFamily="18" charset="0"/>
              </a:rPr>
              <a:t>Implementation</a:t>
            </a:r>
            <a:endParaRPr lang="zh-CN" alt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提纲</a:t>
            </a:r>
          </a:p>
        </p:txBody>
      </p:sp>
      <p:sp>
        <p:nvSpPr>
          <p:cNvPr id="3" name="内容占位符 2"/>
          <p:cNvSpPr>
            <a:spLocks noGrp="1"/>
          </p:cNvSpPr>
          <p:nvPr>
            <p:ph idx="1"/>
          </p:nvPr>
        </p:nvSpPr>
        <p:spPr/>
        <p:txBody>
          <a:bodyPr/>
          <a:lstStyle/>
          <a:p>
            <a:r>
              <a:rPr lang="zh-CN" altLang="en-US" dirty="0">
                <a:solidFill>
                  <a:srgbClr val="FF0000"/>
                </a:solidFill>
              </a:rPr>
              <a:t>词法分析的作用</a:t>
            </a:r>
          </a:p>
          <a:p>
            <a:r>
              <a:rPr lang="zh-CN" altLang="en-US" dirty="0"/>
              <a:t>词法单元的规约（正则表达式）</a:t>
            </a:r>
          </a:p>
          <a:p>
            <a:r>
              <a:rPr lang="zh-CN" altLang="en-US" dirty="0"/>
              <a:t>词法单元的识别（状态转换图</a:t>
            </a:r>
            <a:r>
              <a:rPr lang="en-US" altLang="zh-CN" dirty="0"/>
              <a:t>/</a:t>
            </a:r>
            <a:r>
              <a:rPr lang="zh-CN" altLang="en-US" dirty="0"/>
              <a:t>有穷自动机</a:t>
            </a:r>
            <a:r>
              <a:rPr lang="en-US" altLang="zh-CN"/>
              <a:t>)</a:t>
            </a:r>
            <a:endParaRPr lang="zh-CN" altLang="en-US" dirty="0"/>
          </a:p>
          <a:p>
            <a:r>
              <a:rPr lang="zh-CN" altLang="en-US" dirty="0"/>
              <a:t>词法分析器生成工具及设计</a:t>
            </a: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p:txBody>
          <a:bodyPr/>
          <a:lstStyle/>
          <a:p>
            <a:r>
              <a:rPr lang="zh-CN" altLang="en-US" dirty="0"/>
              <a:t>词法分析的作用</a:t>
            </a:r>
          </a:p>
          <a:p>
            <a:r>
              <a:rPr lang="zh-CN" altLang="en-US" dirty="0"/>
              <a:t>词法单元的规约（正则表达式）</a:t>
            </a:r>
          </a:p>
          <a:p>
            <a:r>
              <a:rPr lang="zh-CN" altLang="en-US" dirty="0">
                <a:solidFill>
                  <a:srgbClr val="FF0000"/>
                </a:solidFill>
              </a:rPr>
              <a:t>词法单元的识别（状态转换图</a:t>
            </a:r>
            <a:r>
              <a:rPr lang="en-US" altLang="zh-CN" dirty="0">
                <a:solidFill>
                  <a:srgbClr val="FF0000"/>
                </a:solidFill>
              </a:rPr>
              <a:t>/</a:t>
            </a:r>
            <a:r>
              <a:rPr lang="zh-CN" altLang="en-US" dirty="0"/>
              <a:t>有穷自动机</a:t>
            </a:r>
            <a:r>
              <a:rPr lang="zh-CN" altLang="en-US" dirty="0">
                <a:solidFill>
                  <a:srgbClr val="FF0000"/>
                </a:solidFill>
              </a:rPr>
              <a:t>）</a:t>
            </a:r>
          </a:p>
          <a:p>
            <a:r>
              <a:rPr lang="zh-CN" altLang="en-US" dirty="0"/>
              <a:t>词法分析器生成工具及设计</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词法单元的识别</a:t>
            </a:r>
          </a:p>
        </p:txBody>
      </p:sp>
      <p:sp>
        <p:nvSpPr>
          <p:cNvPr id="3" name="内容占位符 2"/>
          <p:cNvSpPr>
            <a:spLocks noGrp="1"/>
          </p:cNvSpPr>
          <p:nvPr>
            <p:ph idx="1"/>
          </p:nvPr>
        </p:nvSpPr>
        <p:spPr>
          <a:xfrm>
            <a:off x="467544" y="1447800"/>
            <a:ext cx="8219256" cy="4572000"/>
          </a:xfrm>
        </p:spPr>
        <p:txBody>
          <a:bodyPr/>
          <a:lstStyle/>
          <a:p>
            <a:r>
              <a:rPr lang="zh-CN" altLang="en-US" sz="3200" dirty="0"/>
              <a:t>词法分析器要求能够检查输入字符串，在</a:t>
            </a:r>
            <a:r>
              <a:rPr lang="zh-CN" altLang="en-US" sz="3200" dirty="0">
                <a:solidFill>
                  <a:srgbClr val="FF0000"/>
                </a:solidFill>
              </a:rPr>
              <a:t>前缀</a:t>
            </a:r>
            <a:r>
              <a:rPr lang="zh-CN" altLang="en-US" sz="3200" dirty="0"/>
              <a:t>中找出和某个模式匹配的词素</a:t>
            </a:r>
          </a:p>
          <a:p>
            <a:pPr lvl="1"/>
            <a:r>
              <a:rPr lang="zh-CN" altLang="en-US" sz="2800" dirty="0"/>
              <a:t>首先通过正则定义来描述各种词法单元的模式</a:t>
            </a:r>
          </a:p>
          <a:p>
            <a:pPr lvl="1"/>
            <a:r>
              <a:rPr lang="zh-CN" altLang="en-US" sz="2800" dirty="0"/>
              <a:t>定义</a:t>
            </a:r>
            <a:r>
              <a:rPr lang="en-US" altLang="zh-CN" sz="2800" dirty="0" err="1"/>
              <a:t>ws</a:t>
            </a:r>
            <a:r>
              <a:rPr lang="en-US" altLang="zh-CN" sz="2800" dirty="0">
                <a:sym typeface="Wingdings" pitchFamily="2" charset="2"/>
              </a:rPr>
              <a:t>(blank | tab | newline)+</a:t>
            </a:r>
            <a:r>
              <a:rPr lang="zh-CN" altLang="en-US" sz="2800" dirty="0">
                <a:sym typeface="Wingdings" pitchFamily="2" charset="2"/>
              </a:rPr>
              <a:t>来消除空白</a:t>
            </a:r>
          </a:p>
          <a:p>
            <a:pPr lvl="2"/>
            <a:r>
              <a:rPr lang="zh-CN" altLang="en-US" sz="2800" dirty="0">
                <a:sym typeface="Wingdings" pitchFamily="2" charset="2"/>
              </a:rPr>
              <a:t>词法分析器识别到这个模式时，不返回词法单元，继续识别其它模式</a:t>
            </a:r>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1857356" y="0"/>
            <a:ext cx="4962525" cy="3286125"/>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2000232" y="3221143"/>
            <a:ext cx="4786345" cy="356544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状态转换图</a:t>
            </a:r>
          </a:p>
        </p:txBody>
      </p:sp>
      <p:sp>
        <p:nvSpPr>
          <p:cNvPr id="3" name="内容占位符 2"/>
          <p:cNvSpPr>
            <a:spLocks noGrp="1"/>
          </p:cNvSpPr>
          <p:nvPr>
            <p:ph idx="1"/>
          </p:nvPr>
        </p:nvSpPr>
        <p:spPr>
          <a:xfrm>
            <a:off x="467544" y="1447800"/>
            <a:ext cx="8424936" cy="4861520"/>
          </a:xfrm>
        </p:spPr>
        <p:txBody>
          <a:bodyPr>
            <a:normAutofit lnSpcReduction="10000"/>
          </a:bodyPr>
          <a:lstStyle/>
          <a:p>
            <a:pPr>
              <a:defRPr/>
            </a:pPr>
            <a:r>
              <a:rPr lang="zh-CN" altLang="en-US" sz="2800" dirty="0"/>
              <a:t>状态转换图是词法分析器的重要组件之一</a:t>
            </a:r>
          </a:p>
          <a:p>
            <a:pPr>
              <a:defRPr/>
            </a:pPr>
            <a:r>
              <a:rPr lang="zh-CN" altLang="en-US" sz="2800" dirty="0"/>
              <a:t>可以将正则表达式转换成状态转换图</a:t>
            </a:r>
          </a:p>
          <a:p>
            <a:pPr>
              <a:defRPr/>
            </a:pPr>
            <a:r>
              <a:rPr lang="zh-CN" altLang="en-US" sz="2800" dirty="0"/>
              <a:t>状态转换图</a:t>
            </a:r>
            <a:r>
              <a:rPr lang="en-US" altLang="zh-CN" sz="2800" dirty="0"/>
              <a:t>(transition diagram)</a:t>
            </a:r>
          </a:p>
          <a:p>
            <a:pPr lvl="1">
              <a:defRPr/>
            </a:pPr>
            <a:r>
              <a:rPr lang="zh-CN" altLang="en-US" sz="2300" dirty="0"/>
              <a:t>状态</a:t>
            </a:r>
            <a:r>
              <a:rPr lang="en-US" altLang="zh-CN" sz="2300" dirty="0"/>
              <a:t>(state)</a:t>
            </a:r>
            <a:r>
              <a:rPr lang="zh-CN" altLang="en-US" sz="2300" dirty="0"/>
              <a:t>：表示在识别词素的过程中可能出现的情况</a:t>
            </a:r>
          </a:p>
          <a:p>
            <a:pPr lvl="2">
              <a:defRPr/>
            </a:pPr>
            <a:r>
              <a:rPr lang="zh-CN" altLang="en-US" sz="2200" dirty="0"/>
              <a:t>状态看作是已处理部分的总结</a:t>
            </a:r>
          </a:p>
          <a:p>
            <a:pPr lvl="2">
              <a:defRPr/>
            </a:pPr>
            <a:r>
              <a:rPr lang="zh-CN" altLang="en-US" sz="2200" dirty="0"/>
              <a:t>某些状态为接受状态或最终状态，表明已经找到词素</a:t>
            </a:r>
          </a:p>
          <a:p>
            <a:pPr lvl="2">
              <a:defRPr/>
            </a:pPr>
            <a:r>
              <a:rPr lang="zh-CN" altLang="en-US" sz="2200" dirty="0"/>
              <a:t>加上*的接受状态表示最后读入的符号不在词素中</a:t>
            </a:r>
          </a:p>
          <a:p>
            <a:pPr lvl="2">
              <a:defRPr/>
            </a:pPr>
            <a:r>
              <a:rPr lang="zh-CN" altLang="en-US" sz="2200" dirty="0"/>
              <a:t>开始状态（初始状态）：用</a:t>
            </a:r>
            <a:r>
              <a:rPr lang="en-US" altLang="zh-CN" sz="2200" dirty="0"/>
              <a:t>start</a:t>
            </a:r>
            <a:r>
              <a:rPr lang="zh-CN" altLang="en-US" sz="2200" dirty="0"/>
              <a:t>边表示</a:t>
            </a:r>
          </a:p>
          <a:p>
            <a:pPr lvl="1">
              <a:defRPr/>
            </a:pPr>
            <a:r>
              <a:rPr lang="zh-CN" altLang="en-US" sz="2300" dirty="0"/>
              <a:t>边</a:t>
            </a:r>
            <a:r>
              <a:rPr lang="en-US" altLang="zh-CN" sz="2300" dirty="0"/>
              <a:t>(edge)</a:t>
            </a:r>
            <a:r>
              <a:rPr lang="zh-CN" altLang="en-US" sz="2300" dirty="0"/>
              <a:t>：从一个状态指向另一个状态；边的标号是一个或者多个符号</a:t>
            </a:r>
          </a:p>
          <a:p>
            <a:pPr lvl="2">
              <a:defRPr/>
            </a:pPr>
            <a:r>
              <a:rPr lang="zh-CN" altLang="en-US" sz="2200" dirty="0"/>
              <a:t>如果当前符号为</a:t>
            </a:r>
            <a:r>
              <a:rPr lang="en-US" altLang="zh-CN" sz="2200" dirty="0"/>
              <a:t>s</a:t>
            </a:r>
            <a:r>
              <a:rPr lang="zh-CN" altLang="en-US" sz="2200" dirty="0"/>
              <a:t>，下一个输入符号为</a:t>
            </a:r>
            <a:r>
              <a:rPr lang="en-US" altLang="zh-CN" sz="2200" dirty="0"/>
              <a:t>a</a:t>
            </a:r>
            <a:r>
              <a:rPr lang="zh-CN" altLang="en-US" sz="2200" dirty="0"/>
              <a:t>，就沿着从</a:t>
            </a:r>
            <a:r>
              <a:rPr lang="en-US" altLang="zh-CN" sz="2200" dirty="0"/>
              <a:t>s</a:t>
            </a:r>
            <a:r>
              <a:rPr lang="zh-CN" altLang="en-US" sz="2200" dirty="0"/>
              <a:t>离开，标号为</a:t>
            </a:r>
            <a:r>
              <a:rPr lang="en-US" altLang="zh-CN" sz="2200" dirty="0"/>
              <a:t>a</a:t>
            </a:r>
            <a:r>
              <a:rPr lang="zh-CN" altLang="en-US" sz="2200" dirty="0"/>
              <a:t>的边到达下一个状态</a:t>
            </a:r>
            <a:endParaRPr lang="en-US" altLang="zh-CN" sz="2200" dirty="0"/>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状态转换图的例子</a:t>
            </a:r>
          </a:p>
        </p:txBody>
      </p:sp>
      <p:sp>
        <p:nvSpPr>
          <p:cNvPr id="3" name="内容占位符 2"/>
          <p:cNvSpPr>
            <a:spLocks noGrp="1"/>
          </p:cNvSpPr>
          <p:nvPr>
            <p:ph idx="1"/>
          </p:nvPr>
        </p:nvSpPr>
        <p:spPr/>
        <p:txBody>
          <a:bodyPr/>
          <a:lstStyle/>
          <a:p>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1115616" y="1268760"/>
            <a:ext cx="6734175" cy="51435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保留字和标识符的识别</a:t>
            </a:r>
          </a:p>
        </p:txBody>
      </p:sp>
      <p:sp>
        <p:nvSpPr>
          <p:cNvPr id="3" name="内容占位符 2"/>
          <p:cNvSpPr>
            <a:spLocks noGrp="1"/>
          </p:cNvSpPr>
          <p:nvPr>
            <p:ph idx="1"/>
          </p:nvPr>
        </p:nvSpPr>
        <p:spPr/>
        <p:txBody>
          <a:bodyPr/>
          <a:lstStyle/>
          <a:p>
            <a:pPr>
              <a:lnSpc>
                <a:spcPct val="90000"/>
              </a:lnSpc>
            </a:pPr>
            <a:r>
              <a:rPr lang="zh-CN" altLang="en-US" sz="2800" dirty="0"/>
              <a:t>在很多程序设计语言中，保留字也符合标识符的模式，识别标识符的状态转换图也会识别保留字</a:t>
            </a:r>
          </a:p>
          <a:p>
            <a:pPr>
              <a:lnSpc>
                <a:spcPct val="90000"/>
              </a:lnSpc>
            </a:pPr>
            <a:r>
              <a:rPr lang="zh-CN" altLang="en-US" sz="2800" dirty="0"/>
              <a:t>解决方法</a:t>
            </a:r>
          </a:p>
          <a:p>
            <a:pPr lvl="1">
              <a:lnSpc>
                <a:spcPct val="90000"/>
              </a:lnSpc>
            </a:pPr>
            <a:r>
              <a:rPr lang="zh-CN" altLang="en-US" sz="2400" dirty="0"/>
              <a:t>在符号表中预先填写保留字，并指明它们不是普通标识符</a:t>
            </a:r>
          </a:p>
          <a:p>
            <a:pPr lvl="1">
              <a:lnSpc>
                <a:spcPct val="90000"/>
              </a:lnSpc>
            </a:pPr>
            <a:r>
              <a:rPr lang="zh-CN" altLang="en-US" sz="2400" dirty="0"/>
              <a:t>为关键字</a:t>
            </a:r>
            <a:r>
              <a:rPr lang="en-US" altLang="zh-CN" sz="2400" dirty="0"/>
              <a:t>/</a:t>
            </a:r>
            <a:r>
              <a:rPr lang="zh-CN" altLang="en-US" sz="2400" dirty="0"/>
              <a:t>保留字建立单独的状态转换图。并设定保留字的优先级高于标识符</a:t>
            </a:r>
          </a:p>
          <a:p>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611560" y="4509120"/>
            <a:ext cx="8307388" cy="1484313"/>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其它的状态转换图</a:t>
            </a:r>
          </a:p>
        </p:txBody>
      </p:sp>
      <p:sp>
        <p:nvSpPr>
          <p:cNvPr id="3" name="内容占位符 2"/>
          <p:cNvSpPr>
            <a:spLocks noGrp="1"/>
          </p:cNvSpPr>
          <p:nvPr>
            <p:ph idx="1"/>
          </p:nvPr>
        </p:nvSpPr>
        <p:spPr/>
        <p:txBody>
          <a:bodyPr/>
          <a:lstStyle/>
          <a:p>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323528" y="3501479"/>
            <a:ext cx="8545182" cy="2808312"/>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1547664" y="1916832"/>
            <a:ext cx="6480720" cy="1152128"/>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其它的状态转换图</a:t>
            </a:r>
          </a:p>
        </p:txBody>
      </p:sp>
      <p:sp>
        <p:nvSpPr>
          <p:cNvPr id="3" name="内容占位符 2"/>
          <p:cNvSpPr>
            <a:spLocks noGrp="1"/>
          </p:cNvSpPr>
          <p:nvPr>
            <p:ph idx="1"/>
          </p:nvPr>
        </p:nvSpPr>
        <p:spPr/>
        <p:txBody>
          <a:bodyPr/>
          <a:lstStyle/>
          <a:p>
            <a:endParaRPr lang="zh-CN" altLang="en-US"/>
          </a:p>
        </p:txBody>
      </p:sp>
      <p:pic>
        <p:nvPicPr>
          <p:cNvPr id="4" name="Picture 3"/>
          <p:cNvPicPr>
            <a:picLocks noChangeAspect="1" noChangeArrowheads="1"/>
          </p:cNvPicPr>
          <p:nvPr/>
        </p:nvPicPr>
        <p:blipFill>
          <a:blip r:embed="rId2" cstate="print"/>
          <a:srcRect/>
          <a:stretch>
            <a:fillRect/>
          </a:stretch>
        </p:blipFill>
        <p:spPr bwMode="auto">
          <a:xfrm>
            <a:off x="1551789" y="2276872"/>
            <a:ext cx="5324467" cy="2681448"/>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p:txBody>
          <a:bodyPr/>
          <a:lstStyle/>
          <a:p>
            <a:r>
              <a:rPr lang="zh-CN" altLang="en-US" dirty="0"/>
              <a:t>词法分析的作用</a:t>
            </a:r>
          </a:p>
          <a:p>
            <a:r>
              <a:rPr lang="zh-CN" altLang="en-US" dirty="0"/>
              <a:t>词法单元的规约（正则表达式）</a:t>
            </a:r>
          </a:p>
          <a:p>
            <a:r>
              <a:rPr lang="zh-CN" altLang="en-US" dirty="0"/>
              <a:t>词法单元的识别（状态转换图</a:t>
            </a:r>
            <a:r>
              <a:rPr lang="en-US" altLang="zh-CN" dirty="0"/>
              <a:t>/</a:t>
            </a:r>
            <a:r>
              <a:rPr lang="zh-CN" altLang="en-US" dirty="0">
                <a:solidFill>
                  <a:srgbClr val="FF0000"/>
                </a:solidFill>
              </a:rPr>
              <a:t>有穷自动机</a:t>
            </a:r>
            <a:r>
              <a:rPr lang="en-US" altLang="zh-CN" dirty="0">
                <a:solidFill>
                  <a:srgbClr val="FF0000"/>
                </a:solidFill>
              </a:rPr>
              <a:t>)</a:t>
            </a:r>
            <a:endParaRPr lang="zh-CN" altLang="en-US" dirty="0">
              <a:solidFill>
                <a:srgbClr val="FF0000"/>
              </a:solidFill>
            </a:endParaRPr>
          </a:p>
          <a:p>
            <a:r>
              <a:rPr lang="zh-CN" altLang="en-US" dirty="0"/>
              <a:t>词法分析器生成工具及设计</a:t>
            </a:r>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Finite-state machines</a:t>
            </a:r>
            <a:endParaRPr lang="zh-CN" altLang="en-US" dirty="0"/>
          </a:p>
        </p:txBody>
      </p:sp>
      <p:sp>
        <p:nvSpPr>
          <p:cNvPr id="3" name="内容占位符 2"/>
          <p:cNvSpPr>
            <a:spLocks noGrp="1"/>
          </p:cNvSpPr>
          <p:nvPr>
            <p:ph idx="1"/>
          </p:nvPr>
        </p:nvSpPr>
        <p:spPr>
          <a:xfrm>
            <a:off x="467544" y="1340768"/>
            <a:ext cx="8142287" cy="4392612"/>
          </a:xfrm>
        </p:spPr>
        <p:txBody>
          <a:bodyPr/>
          <a:lstStyle/>
          <a:p>
            <a:pPr algn="just"/>
            <a:r>
              <a:rPr lang="en-US" altLang="zh-CN" sz="2800" b="1" dirty="0"/>
              <a:t>Finite-state machines can model a large number of problems, among which are </a:t>
            </a:r>
            <a:r>
              <a:rPr lang="en-US" altLang="zh-CN" sz="2800" b="1" dirty="0">
                <a:solidFill>
                  <a:srgbClr val="FF0000"/>
                </a:solidFill>
              </a:rPr>
              <a:t>electronic design automation</a:t>
            </a:r>
            <a:r>
              <a:rPr lang="en-US" altLang="zh-CN" sz="2800" b="1" dirty="0"/>
              <a:t>, </a:t>
            </a:r>
            <a:r>
              <a:rPr lang="en-US" altLang="zh-CN" sz="2800" b="1" dirty="0">
                <a:solidFill>
                  <a:srgbClr val="FF0000"/>
                </a:solidFill>
              </a:rPr>
              <a:t>communication protocol design</a:t>
            </a:r>
            <a:r>
              <a:rPr lang="en-US" altLang="zh-CN" sz="2800" b="1" dirty="0"/>
              <a:t>, </a:t>
            </a:r>
            <a:r>
              <a:rPr lang="en-US" altLang="zh-CN" sz="2800" b="1" dirty="0">
                <a:solidFill>
                  <a:srgbClr val="FF0000"/>
                </a:solidFill>
              </a:rPr>
              <a:t>parsing</a:t>
            </a:r>
            <a:r>
              <a:rPr lang="en-US" altLang="zh-CN" sz="2800" b="1" dirty="0"/>
              <a:t> and other engineering applications. In biology and artificial intelligence research, state machines or hierarchies of state machines are sometimes used to </a:t>
            </a:r>
            <a:r>
              <a:rPr lang="en-US" altLang="zh-CN" sz="2800" b="1" dirty="0">
                <a:solidFill>
                  <a:srgbClr val="FF0000"/>
                </a:solidFill>
              </a:rPr>
              <a:t>describe neurological systems</a:t>
            </a:r>
            <a:r>
              <a:rPr lang="en-US" altLang="zh-CN" sz="2800" b="1" dirty="0"/>
              <a:t>, and in linguistics they can be used to </a:t>
            </a:r>
            <a:r>
              <a:rPr lang="en-US" altLang="zh-CN" sz="2800" b="1" dirty="0">
                <a:solidFill>
                  <a:srgbClr val="FF0000"/>
                </a:solidFill>
              </a:rPr>
              <a:t>describe the grammars </a:t>
            </a:r>
            <a:r>
              <a:rPr lang="en-US" altLang="zh-CN" sz="2800" b="1" dirty="0"/>
              <a:t>of natural languages.</a:t>
            </a:r>
            <a:endParaRPr lang="zh-CN" alt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词法分析器作用</a:t>
            </a:r>
          </a:p>
        </p:txBody>
      </p:sp>
      <p:sp>
        <p:nvSpPr>
          <p:cNvPr id="3" name="内容占位符 2"/>
          <p:cNvSpPr>
            <a:spLocks noGrp="1"/>
          </p:cNvSpPr>
          <p:nvPr>
            <p:ph idx="1"/>
          </p:nvPr>
        </p:nvSpPr>
        <p:spPr>
          <a:xfrm>
            <a:off x="914400" y="1447800"/>
            <a:ext cx="7906072" cy="4572000"/>
          </a:xfrm>
        </p:spPr>
        <p:txBody>
          <a:bodyPr/>
          <a:lstStyle/>
          <a:p>
            <a:r>
              <a:rPr lang="zh-CN" altLang="en-US" sz="2000" dirty="0"/>
              <a:t>词法分析是读入源程序的输入字符、将它们组成</a:t>
            </a:r>
            <a:r>
              <a:rPr lang="zh-CN" altLang="en-US" sz="2000" dirty="0">
                <a:solidFill>
                  <a:srgbClr val="FF0000"/>
                </a:solidFill>
              </a:rPr>
              <a:t>词素</a:t>
            </a:r>
            <a:r>
              <a:rPr lang="zh-CN" altLang="en-US" sz="2000" dirty="0"/>
              <a:t>，生成并输出一个</a:t>
            </a:r>
            <a:r>
              <a:rPr lang="zh-CN" altLang="en-US" sz="2000" dirty="0">
                <a:solidFill>
                  <a:srgbClr val="FF0000"/>
                </a:solidFill>
              </a:rPr>
              <a:t>词法单元序列</a:t>
            </a:r>
            <a:r>
              <a:rPr lang="zh-CN" altLang="en-US" sz="2000" dirty="0"/>
              <a:t>，每个词法单元对应于一个词素</a:t>
            </a:r>
          </a:p>
          <a:p>
            <a:r>
              <a:rPr lang="zh-CN" altLang="en-US" sz="2000" dirty="0"/>
              <a:t>常见的做法</a:t>
            </a:r>
          </a:p>
          <a:p>
            <a:pPr lvl="1"/>
            <a:r>
              <a:rPr lang="zh-CN" altLang="en-US" sz="1800" dirty="0"/>
              <a:t>由语法分析器调用，需要的时候不断读取、生成词法单元</a:t>
            </a:r>
          </a:p>
          <a:p>
            <a:pPr lvl="1"/>
            <a:r>
              <a:rPr lang="zh-CN" altLang="en-US" sz="1800" dirty="0"/>
              <a:t>可以避免额外的输入输出</a:t>
            </a:r>
          </a:p>
          <a:p>
            <a:r>
              <a:rPr lang="zh-CN" altLang="en-US" sz="2000" dirty="0"/>
              <a:t>在识别出词法单元之外，还会完成一些不需要生成词法单元的简单处理，比如删除注释、将多个连续的空白字符压缩成一个字符等</a:t>
            </a:r>
          </a:p>
          <a:p>
            <a:endParaRPr lang="zh-CN" altLang="en-US" dirty="0"/>
          </a:p>
        </p:txBody>
      </p:sp>
      <p:pic>
        <p:nvPicPr>
          <p:cNvPr id="5" name="Picture 4"/>
          <p:cNvPicPr>
            <a:picLocks noChangeAspect="1" noChangeArrowheads="1"/>
          </p:cNvPicPr>
          <p:nvPr/>
        </p:nvPicPr>
        <p:blipFill>
          <a:blip r:embed="rId2" cstate="print"/>
          <a:srcRect/>
          <a:stretch>
            <a:fillRect/>
          </a:stretch>
        </p:blipFill>
        <p:spPr bwMode="auto">
          <a:xfrm>
            <a:off x="1907704" y="3836945"/>
            <a:ext cx="6480720" cy="2904423"/>
          </a:xfrm>
          <a:prstGeom prst="rect">
            <a:avLst/>
          </a:prstGeom>
          <a:noFill/>
          <a:ln w="9525" algn="ctr">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有穷自动机</a:t>
            </a:r>
          </a:p>
        </p:txBody>
      </p:sp>
      <p:sp>
        <p:nvSpPr>
          <p:cNvPr id="3" name="内容占位符 2"/>
          <p:cNvSpPr>
            <a:spLocks noGrp="1"/>
          </p:cNvSpPr>
          <p:nvPr>
            <p:ph idx="1"/>
          </p:nvPr>
        </p:nvSpPr>
        <p:spPr>
          <a:xfrm>
            <a:off x="468313" y="1484313"/>
            <a:ext cx="8352159" cy="4392612"/>
          </a:xfrm>
        </p:spPr>
        <p:txBody>
          <a:bodyPr/>
          <a:lstStyle/>
          <a:p>
            <a:pPr>
              <a:lnSpc>
                <a:spcPct val="90000"/>
              </a:lnSpc>
            </a:pPr>
            <a:r>
              <a:rPr lang="zh-CN" altLang="en-US" dirty="0"/>
              <a:t>本质上等价于状态转换图</a:t>
            </a:r>
          </a:p>
          <a:p>
            <a:pPr>
              <a:lnSpc>
                <a:spcPct val="90000"/>
              </a:lnSpc>
            </a:pPr>
            <a:r>
              <a:rPr lang="zh-CN" altLang="en-US" dirty="0"/>
              <a:t>区别在于：</a:t>
            </a:r>
          </a:p>
          <a:p>
            <a:pPr lvl="1">
              <a:lnSpc>
                <a:spcPct val="90000"/>
              </a:lnSpc>
            </a:pPr>
            <a:r>
              <a:rPr lang="zh-CN" altLang="en-US" dirty="0"/>
              <a:t>自动机是识别器，对每个输入串回答</a:t>
            </a:r>
            <a:r>
              <a:rPr lang="en-US" altLang="zh-CN" dirty="0"/>
              <a:t>yes or no</a:t>
            </a:r>
          </a:p>
          <a:p>
            <a:pPr>
              <a:lnSpc>
                <a:spcPct val="90000"/>
              </a:lnSpc>
            </a:pPr>
            <a:r>
              <a:rPr lang="zh-CN" altLang="en-US" dirty="0"/>
              <a:t>分为两类</a:t>
            </a:r>
          </a:p>
          <a:p>
            <a:pPr lvl="1">
              <a:lnSpc>
                <a:spcPct val="90000"/>
              </a:lnSpc>
            </a:pPr>
            <a:r>
              <a:rPr lang="zh-CN" altLang="en-US" dirty="0"/>
              <a:t>不确定的有穷自动机（</a:t>
            </a:r>
            <a:r>
              <a:rPr lang="en-US" altLang="zh-CN" b="1" dirty="0"/>
              <a:t>N</a:t>
            </a:r>
            <a:r>
              <a:rPr lang="en-US" altLang="zh-CN" dirty="0"/>
              <a:t>ondeterministic </a:t>
            </a:r>
            <a:r>
              <a:rPr lang="en-US" altLang="zh-CN" b="1" dirty="0"/>
              <a:t>F</a:t>
            </a:r>
            <a:r>
              <a:rPr lang="en-US" altLang="zh-CN" dirty="0"/>
              <a:t>inite </a:t>
            </a:r>
            <a:r>
              <a:rPr lang="en-US" altLang="zh-CN" b="1" dirty="0"/>
              <a:t>A</a:t>
            </a:r>
            <a:r>
              <a:rPr lang="en-US" altLang="zh-CN" dirty="0"/>
              <a:t>utomaton</a:t>
            </a:r>
            <a:r>
              <a:rPr lang="zh-CN" altLang="en-US" dirty="0"/>
              <a:t>，</a:t>
            </a:r>
            <a:r>
              <a:rPr lang="en-US" altLang="zh-CN" dirty="0"/>
              <a:t>NFA</a:t>
            </a:r>
            <a:r>
              <a:rPr lang="zh-CN" altLang="en-US" dirty="0"/>
              <a:t>）</a:t>
            </a:r>
          </a:p>
          <a:p>
            <a:pPr lvl="1">
              <a:lnSpc>
                <a:spcPct val="90000"/>
              </a:lnSpc>
            </a:pPr>
            <a:r>
              <a:rPr lang="zh-CN" altLang="en-US" dirty="0"/>
              <a:t>确定的有穷状态自动机（</a:t>
            </a:r>
            <a:r>
              <a:rPr lang="en-US" altLang="zh-CN" b="1" dirty="0"/>
              <a:t>D</a:t>
            </a:r>
            <a:r>
              <a:rPr lang="en-US" altLang="zh-CN" dirty="0"/>
              <a:t>eterministic </a:t>
            </a:r>
            <a:r>
              <a:rPr lang="en-US" altLang="zh-CN" b="1" dirty="0"/>
              <a:t>F</a:t>
            </a:r>
            <a:r>
              <a:rPr lang="en-US" altLang="zh-CN" dirty="0"/>
              <a:t>inite </a:t>
            </a:r>
            <a:r>
              <a:rPr lang="en-US" altLang="zh-CN" b="1" dirty="0"/>
              <a:t>A</a:t>
            </a:r>
            <a:r>
              <a:rPr lang="en-US" altLang="zh-CN" dirty="0"/>
              <a:t>utomaton</a:t>
            </a:r>
            <a:r>
              <a:rPr lang="zh-CN" altLang="en-US" dirty="0"/>
              <a:t>，</a:t>
            </a:r>
            <a:r>
              <a:rPr lang="en-US" altLang="zh-CN" dirty="0"/>
              <a:t>DFA</a:t>
            </a:r>
            <a:r>
              <a:rPr lang="zh-CN" altLang="en-US" dirty="0"/>
              <a:t>）</a:t>
            </a:r>
          </a:p>
          <a:p>
            <a:endParaRPr lang="zh-CN" altLang="en-US" dirty="0"/>
          </a:p>
        </p:txBody>
      </p:sp>
      <p:sp>
        <p:nvSpPr>
          <p:cNvPr id="4" name="云形标注 3"/>
          <p:cNvSpPr/>
          <p:nvPr/>
        </p:nvSpPr>
        <p:spPr>
          <a:xfrm>
            <a:off x="4211960" y="188640"/>
            <a:ext cx="1728192" cy="936104"/>
          </a:xfrm>
          <a:prstGeom prst="cloudCallout">
            <a:avLst>
              <a:gd name="adj1" fmla="val -55069"/>
              <a:gd name="adj2" fmla="val 653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重要</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不确定 </a:t>
            </a:r>
            <a:r>
              <a:rPr lang="en-US" altLang="zh-CN" dirty="0"/>
              <a:t>vs. </a:t>
            </a:r>
            <a:r>
              <a:rPr lang="zh-CN" altLang="en-US" dirty="0"/>
              <a:t>确定</a:t>
            </a:r>
          </a:p>
        </p:txBody>
      </p:sp>
      <p:sp>
        <p:nvSpPr>
          <p:cNvPr id="3" name="内容占位符 2"/>
          <p:cNvSpPr>
            <a:spLocks noGrp="1"/>
          </p:cNvSpPr>
          <p:nvPr>
            <p:ph idx="1"/>
          </p:nvPr>
        </p:nvSpPr>
        <p:spPr>
          <a:xfrm>
            <a:off x="323529" y="1484313"/>
            <a:ext cx="8568952" cy="4392612"/>
          </a:xfrm>
        </p:spPr>
        <p:txBody>
          <a:bodyPr/>
          <a:lstStyle/>
          <a:p>
            <a:pPr>
              <a:lnSpc>
                <a:spcPct val="90000"/>
              </a:lnSpc>
            </a:pPr>
            <a:r>
              <a:rPr lang="zh-CN" altLang="en-US" dirty="0"/>
              <a:t>不同：</a:t>
            </a:r>
          </a:p>
          <a:p>
            <a:pPr lvl="1">
              <a:lnSpc>
                <a:spcPct val="90000"/>
              </a:lnSpc>
            </a:pPr>
            <a:r>
              <a:rPr lang="en-US" altLang="zh-CN" dirty="0"/>
              <a:t>NFA: </a:t>
            </a:r>
            <a:r>
              <a:rPr lang="zh-CN" altLang="en-US" dirty="0"/>
              <a:t>一个符号标记离开同一状态的多条边 </a:t>
            </a:r>
            <a:endParaRPr lang="en-US" altLang="zh-CN" dirty="0"/>
          </a:p>
          <a:p>
            <a:pPr lvl="1">
              <a:lnSpc>
                <a:spcPct val="90000"/>
              </a:lnSpc>
            </a:pPr>
            <a:r>
              <a:rPr lang="en-US" altLang="zh-CN" dirty="0"/>
              <a:t>DFA: </a:t>
            </a:r>
            <a:r>
              <a:rPr lang="zh-CN" altLang="en-US" dirty="0"/>
              <a:t>对于每个状态和字母表中的每个字符，有且仅有一条离开该状态、以该符合为标号的边</a:t>
            </a:r>
            <a:endParaRPr lang="en-US" altLang="zh-CN" dirty="0"/>
          </a:p>
          <a:p>
            <a:pPr lvl="1">
              <a:lnSpc>
                <a:spcPct val="90000"/>
              </a:lnSpc>
            </a:pPr>
            <a:endParaRPr lang="en-US" altLang="zh-CN" dirty="0"/>
          </a:p>
          <a:p>
            <a:pPr lvl="1">
              <a:lnSpc>
                <a:spcPct val="90000"/>
              </a:lnSpc>
            </a:pPr>
            <a:r>
              <a:rPr lang="en-US" altLang="zh-CN" dirty="0"/>
              <a:t>NFA: </a:t>
            </a:r>
            <a:r>
              <a:rPr lang="zh-CN" altLang="en-US" dirty="0"/>
              <a:t>可以有边的标号是</a:t>
            </a:r>
            <a:r>
              <a:rPr lang="el-GR" altLang="zh-CN" dirty="0">
                <a:latin typeface="Times New Roman" pitchFamily="18" charset="0"/>
                <a:cs typeface="Times New Roman" pitchFamily="18" charset="0"/>
              </a:rPr>
              <a:t>ε</a:t>
            </a:r>
            <a:r>
              <a:rPr lang="en-US" altLang="zh-CN" dirty="0">
                <a:latin typeface="Times New Roman" pitchFamily="18" charset="0"/>
                <a:cs typeface="Times New Roman" pitchFamily="18" charset="0"/>
              </a:rPr>
              <a:t>  </a:t>
            </a:r>
            <a:endParaRPr lang="en-US" altLang="zh-CN" dirty="0">
              <a:solidFill>
                <a:srgbClr val="FF0000"/>
              </a:solidFill>
              <a:latin typeface="Times New Roman" pitchFamily="18" charset="0"/>
              <a:cs typeface="Times New Roman" pitchFamily="18" charset="0"/>
            </a:endParaRPr>
          </a:p>
          <a:p>
            <a:pPr lvl="1">
              <a:lnSpc>
                <a:spcPct val="90000"/>
              </a:lnSpc>
            </a:pPr>
            <a:r>
              <a:rPr lang="en-US" altLang="zh-CN" dirty="0"/>
              <a:t>DFA: </a:t>
            </a:r>
            <a:r>
              <a:rPr lang="zh-CN" altLang="en-US" dirty="0">
                <a:latin typeface="Times New Roman" pitchFamily="18" charset="0"/>
                <a:cs typeface="Times New Roman" pitchFamily="18" charset="0"/>
              </a:rPr>
              <a:t>没有标记为</a:t>
            </a:r>
            <a:r>
              <a:rPr lang="el-GR" altLang="zh-CN" dirty="0">
                <a:latin typeface="Times New Roman" pitchFamily="18" charset="0"/>
                <a:cs typeface="Times New Roman" pitchFamily="18" charset="0"/>
              </a:rPr>
              <a:t>ε</a:t>
            </a:r>
            <a:r>
              <a:rPr lang="zh-CN" altLang="en-US" dirty="0">
                <a:latin typeface="Times New Roman" pitchFamily="18" charset="0"/>
                <a:cs typeface="Times New Roman" pitchFamily="18" charset="0"/>
              </a:rPr>
              <a:t>的边</a:t>
            </a:r>
          </a:p>
          <a:p>
            <a:pPr>
              <a:lnSpc>
                <a:spcPct val="90000"/>
              </a:lnSpc>
            </a:pPr>
            <a:endParaRPr lang="zh-CN" altLang="en-US" sz="2800" dirty="0">
              <a:latin typeface="Times New Roman" pitchFamily="18" charset="0"/>
              <a:cs typeface="Times New Roman" pitchFamily="18" charset="0"/>
            </a:endParaRPr>
          </a:p>
          <a:p>
            <a:pPr>
              <a:lnSpc>
                <a:spcPct val="90000"/>
              </a:lnSpc>
            </a:pPr>
            <a:r>
              <a:rPr lang="zh-CN" altLang="en-US" sz="2800" dirty="0">
                <a:latin typeface="Times New Roman" pitchFamily="18" charset="0"/>
                <a:cs typeface="Times New Roman" pitchFamily="18" charset="0"/>
              </a:rPr>
              <a:t>相同：都可以识别正则语言，两者之间存在等价性</a:t>
            </a:r>
          </a:p>
          <a:p>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不确定的有穷自动机 </a:t>
            </a:r>
            <a:r>
              <a:rPr lang="en-US" altLang="zh-CN" dirty="0"/>
              <a:t>(NFA)</a:t>
            </a:r>
            <a:endParaRPr lang="zh-CN" altLang="en-US" dirty="0"/>
          </a:p>
        </p:txBody>
      </p:sp>
      <p:sp>
        <p:nvSpPr>
          <p:cNvPr id="3" name="内容占位符 2"/>
          <p:cNvSpPr>
            <a:spLocks noGrp="1"/>
          </p:cNvSpPr>
          <p:nvPr>
            <p:ph idx="1"/>
          </p:nvPr>
        </p:nvSpPr>
        <p:spPr>
          <a:xfrm>
            <a:off x="468313" y="1484313"/>
            <a:ext cx="8352159" cy="4392612"/>
          </a:xfrm>
        </p:spPr>
        <p:txBody>
          <a:bodyPr/>
          <a:lstStyle/>
          <a:p>
            <a:r>
              <a:rPr lang="en-US" altLang="zh-CN" dirty="0"/>
              <a:t>NFA</a:t>
            </a:r>
            <a:r>
              <a:rPr lang="zh-CN" altLang="en-US" dirty="0"/>
              <a:t>由以下几部分组成</a:t>
            </a:r>
            <a:endParaRPr lang="en-US" altLang="zh-CN" dirty="0"/>
          </a:p>
          <a:p>
            <a:pPr lvl="1"/>
            <a:r>
              <a:rPr lang="zh-CN" altLang="en-US" dirty="0"/>
              <a:t>一个有穷的状态集合</a:t>
            </a:r>
            <a:r>
              <a:rPr lang="en-US" altLang="zh-CN" i="1" dirty="0">
                <a:latin typeface="Times New Roman" pitchFamily="18" charset="0"/>
                <a:cs typeface="Times New Roman" pitchFamily="18" charset="0"/>
              </a:rPr>
              <a:t>S</a:t>
            </a:r>
          </a:p>
          <a:p>
            <a:pPr lvl="1"/>
            <a:r>
              <a:rPr lang="zh-CN" altLang="en-US" dirty="0"/>
              <a:t>一个输入符号集合</a:t>
            </a:r>
            <a:r>
              <a:rPr lang="el-GR" altLang="zh-CN" i="1" dirty="0">
                <a:latin typeface="Times New Roman" pitchFamily="18" charset="0"/>
                <a:cs typeface="Times New Roman" pitchFamily="18" charset="0"/>
              </a:rPr>
              <a:t>Σ</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input alphabet</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转换函数（</a:t>
            </a:r>
            <a:r>
              <a:rPr lang="en-US" altLang="zh-CN" dirty="0">
                <a:latin typeface="Times New Roman" pitchFamily="18" charset="0"/>
                <a:cs typeface="Times New Roman" pitchFamily="18" charset="0"/>
              </a:rPr>
              <a:t>transition function</a:t>
            </a:r>
            <a:r>
              <a:rPr lang="zh-CN" altLang="en-US" dirty="0">
                <a:latin typeface="Times New Roman" pitchFamily="18" charset="0"/>
                <a:cs typeface="Times New Roman" pitchFamily="18" charset="0"/>
              </a:rPr>
              <a:t>）对于每个状态和</a:t>
            </a:r>
            <a:r>
              <a:rPr lang="el-GR" altLang="zh-CN" i="1" dirty="0">
                <a:latin typeface="Times New Roman" pitchFamily="18" charset="0"/>
                <a:cs typeface="Times New Roman" pitchFamily="18" charset="0"/>
              </a:rPr>
              <a:t>Σ</a:t>
            </a:r>
            <a:r>
              <a:rPr lang="zh-CN" altLang="en-US" dirty="0">
                <a:latin typeface="Times New Roman" pitchFamily="18" charset="0"/>
                <a:cs typeface="Times New Roman" pitchFamily="18" charset="0"/>
              </a:rPr>
              <a:t> </a:t>
            </a:r>
            <a:r>
              <a:rPr lang="en-US" altLang="zh-CN" dirty="0"/>
              <a:t>∪</a:t>
            </a:r>
            <a:r>
              <a:rPr lang="zh-CN" altLang="en-US" dirty="0"/>
              <a:t> </a:t>
            </a:r>
            <a:r>
              <a:rPr lang="en-US" altLang="zh-CN" dirty="0">
                <a:latin typeface="Times New Roman" pitchFamily="18" charset="0"/>
                <a:cs typeface="Times New Roman" pitchFamily="18" charset="0"/>
              </a:rPr>
              <a:t>{</a:t>
            </a:r>
            <a:r>
              <a:rPr lang="el-GR" altLang="zh-CN" dirty="0">
                <a:latin typeface="Times New Roman" pitchFamily="18" charset="0"/>
                <a:cs typeface="Times New Roman" pitchFamily="18" charset="0"/>
              </a:rPr>
              <a:t>ε</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中的符号，给出相应的后继状态集合</a:t>
            </a:r>
            <a:endParaRPr lang="en-US" altLang="zh-CN"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一个状态</a:t>
            </a:r>
            <a:r>
              <a:rPr lang="en-US" altLang="zh-CN" i="1" dirty="0">
                <a:latin typeface="Times New Roman" pitchFamily="18" charset="0"/>
                <a:cs typeface="Times New Roman" pitchFamily="18" charset="0"/>
              </a:rPr>
              <a:t>S</a:t>
            </a:r>
            <a:r>
              <a:rPr lang="en-US" altLang="zh-CN" i="1" baseline="-25000" dirty="0">
                <a:latin typeface="Times New Roman" pitchFamily="18" charset="0"/>
                <a:cs typeface="Times New Roman" pitchFamily="18" charset="0"/>
              </a:rPr>
              <a:t>0</a:t>
            </a:r>
            <a:r>
              <a:rPr lang="zh-CN" altLang="en-US" dirty="0">
                <a:latin typeface="Times New Roman" pitchFamily="18" charset="0"/>
                <a:cs typeface="Times New Roman" pitchFamily="18" charset="0"/>
              </a:rPr>
              <a:t>被指定为开始状态</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初始状态</a:t>
            </a:r>
            <a:endParaRPr lang="en-US" altLang="zh-CN" dirty="0">
              <a:latin typeface="Times New Roman" pitchFamily="18" charset="0"/>
              <a:cs typeface="Times New Roman" pitchFamily="18" charset="0"/>
            </a:endParaRPr>
          </a:p>
          <a:p>
            <a:pPr lvl="1"/>
            <a:r>
              <a:rPr lang="en-US" altLang="zh-CN" i="1" dirty="0">
                <a:latin typeface="Times New Roman" pitchFamily="18" charset="0"/>
                <a:cs typeface="Times New Roman" pitchFamily="18" charset="0"/>
              </a:rPr>
              <a:t>S</a:t>
            </a:r>
            <a:r>
              <a:rPr lang="zh-CN" altLang="en-US" dirty="0">
                <a:latin typeface="Times New Roman" pitchFamily="18" charset="0"/>
                <a:cs typeface="Times New Roman" pitchFamily="18" charset="0"/>
              </a:rPr>
              <a:t>的一个子集</a:t>
            </a:r>
            <a:r>
              <a:rPr lang="en-US" altLang="zh-CN" i="1" dirty="0">
                <a:latin typeface="Times New Roman" pitchFamily="18" charset="0"/>
                <a:cs typeface="Times New Roman" pitchFamily="18" charset="0"/>
              </a:rPr>
              <a:t>F</a:t>
            </a:r>
            <a:r>
              <a:rPr lang="zh-CN" altLang="en-US" dirty="0">
                <a:latin typeface="Times New Roman" pitchFamily="18" charset="0"/>
                <a:cs typeface="Times New Roman" pitchFamily="18" charset="0"/>
              </a:rPr>
              <a:t>被指定为接受状态</a:t>
            </a:r>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NFA</a:t>
            </a:r>
            <a:r>
              <a:rPr lang="zh-CN" altLang="en-US" dirty="0"/>
              <a:t>的例子</a:t>
            </a:r>
          </a:p>
        </p:txBody>
      </p:sp>
      <p:sp>
        <p:nvSpPr>
          <p:cNvPr id="3" name="内容占位符 2"/>
          <p:cNvSpPr>
            <a:spLocks noGrp="1"/>
          </p:cNvSpPr>
          <p:nvPr>
            <p:ph idx="1"/>
          </p:nvPr>
        </p:nvSpPr>
        <p:spPr/>
        <p:txBody>
          <a:bodyPr/>
          <a:lstStyle/>
          <a:p>
            <a:pPr>
              <a:lnSpc>
                <a:spcPct val="90000"/>
              </a:lnSpc>
            </a:pPr>
            <a:r>
              <a:rPr lang="zh-CN" altLang="en-US" sz="2800" dirty="0"/>
              <a:t>状态集合</a:t>
            </a:r>
            <a:r>
              <a:rPr lang="en-US" altLang="zh-CN" sz="2800" dirty="0"/>
              <a:t>S={0,1,2,3}</a:t>
            </a:r>
          </a:p>
          <a:p>
            <a:pPr>
              <a:lnSpc>
                <a:spcPct val="90000"/>
              </a:lnSpc>
            </a:pPr>
            <a:r>
              <a:rPr lang="zh-CN" altLang="en-US" sz="2800" dirty="0"/>
              <a:t>开始状态</a:t>
            </a:r>
            <a:r>
              <a:rPr lang="en-US" altLang="zh-CN" sz="2800" dirty="0"/>
              <a:t>0</a:t>
            </a:r>
          </a:p>
          <a:p>
            <a:pPr>
              <a:lnSpc>
                <a:spcPct val="90000"/>
              </a:lnSpc>
            </a:pPr>
            <a:r>
              <a:rPr lang="zh-CN" altLang="en-US" sz="2800" dirty="0"/>
              <a:t>接受状态集合</a:t>
            </a:r>
            <a:r>
              <a:rPr lang="en-US" altLang="zh-CN" sz="2800" dirty="0"/>
              <a:t>{3}</a:t>
            </a:r>
          </a:p>
          <a:p>
            <a:pPr>
              <a:lnSpc>
                <a:spcPct val="90000"/>
              </a:lnSpc>
            </a:pPr>
            <a:r>
              <a:rPr lang="zh-CN" altLang="en-US" sz="2800" dirty="0"/>
              <a:t>转换函数：</a:t>
            </a:r>
            <a:endParaRPr lang="en-US" altLang="zh-CN" sz="2800" dirty="0"/>
          </a:p>
          <a:p>
            <a:pPr lvl="1">
              <a:lnSpc>
                <a:spcPct val="90000"/>
              </a:lnSpc>
            </a:pPr>
            <a:r>
              <a:rPr lang="en-US" altLang="zh-CN" sz="2300" dirty="0"/>
              <a:t>(0,a)</a:t>
            </a:r>
            <a:r>
              <a:rPr lang="en-US" altLang="zh-CN" sz="2300" dirty="0">
                <a:sym typeface="Wingdings" pitchFamily="2" charset="2"/>
              </a:rPr>
              <a:t>{0,1}     (0,b){0}      (1,b)2    (2,b)3</a:t>
            </a:r>
          </a:p>
          <a:p>
            <a:endParaRPr lang="zh-CN" altLang="en-US" dirty="0"/>
          </a:p>
        </p:txBody>
      </p:sp>
      <p:pic>
        <p:nvPicPr>
          <p:cNvPr id="4" name="Picture 2"/>
          <p:cNvPicPr>
            <a:picLocks noChangeAspect="1" noChangeArrowheads="1"/>
          </p:cNvPicPr>
          <p:nvPr/>
        </p:nvPicPr>
        <p:blipFill>
          <a:blip r:embed="rId3" cstate="print"/>
          <a:srcRect/>
          <a:stretch>
            <a:fillRect/>
          </a:stretch>
        </p:blipFill>
        <p:spPr bwMode="auto">
          <a:xfrm>
            <a:off x="1289049" y="4005064"/>
            <a:ext cx="6500813" cy="2255838"/>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转换表</a:t>
            </a:r>
          </a:p>
        </p:txBody>
      </p:sp>
      <p:sp>
        <p:nvSpPr>
          <p:cNvPr id="3" name="内容占位符 2"/>
          <p:cNvSpPr>
            <a:spLocks noGrp="1"/>
          </p:cNvSpPr>
          <p:nvPr>
            <p:ph idx="1"/>
          </p:nvPr>
        </p:nvSpPr>
        <p:spPr/>
        <p:txBody>
          <a:bodyPr/>
          <a:lstStyle/>
          <a:p>
            <a:r>
              <a:rPr lang="en-US" altLang="zh-CN" dirty="0"/>
              <a:t>NFA</a:t>
            </a:r>
            <a:r>
              <a:rPr lang="zh-CN" altLang="en-US" dirty="0"/>
              <a:t>可以表示为一个转换表</a:t>
            </a:r>
          </a:p>
          <a:p>
            <a:pPr lvl="1"/>
            <a:r>
              <a:rPr lang="zh-CN" altLang="en-US" dirty="0"/>
              <a:t>表的各行对应于状态</a:t>
            </a:r>
          </a:p>
          <a:p>
            <a:pPr lvl="1"/>
            <a:r>
              <a:rPr lang="zh-CN" altLang="en-US" dirty="0"/>
              <a:t>各列对应于输入符号和</a:t>
            </a:r>
            <a:r>
              <a:rPr lang="el-GR" altLang="zh-CN" dirty="0">
                <a:latin typeface="Times New Roman" pitchFamily="18" charset="0"/>
                <a:cs typeface="Times New Roman" pitchFamily="18" charset="0"/>
              </a:rPr>
              <a:t>ε</a:t>
            </a:r>
            <a:endParaRPr lang="en-US" altLang="zh-CN"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表中的元素表示给定状态在给定输入下的后继状态</a:t>
            </a:r>
          </a:p>
          <a:p>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2843808" y="3680619"/>
            <a:ext cx="4572000" cy="2662238"/>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自动机对输入字符串的接受</a:t>
            </a:r>
          </a:p>
        </p:txBody>
      </p:sp>
      <p:sp>
        <p:nvSpPr>
          <p:cNvPr id="3" name="内容占位符 2"/>
          <p:cNvSpPr>
            <a:spLocks noGrp="1"/>
          </p:cNvSpPr>
          <p:nvPr>
            <p:ph idx="1"/>
          </p:nvPr>
        </p:nvSpPr>
        <p:spPr>
          <a:xfrm>
            <a:off x="323528" y="1268760"/>
            <a:ext cx="8363272" cy="5221560"/>
          </a:xfrm>
        </p:spPr>
        <p:txBody>
          <a:bodyPr>
            <a:normAutofit fontScale="92500" lnSpcReduction="20000"/>
          </a:bodyPr>
          <a:lstStyle/>
          <a:p>
            <a:pPr>
              <a:lnSpc>
                <a:spcPct val="110000"/>
              </a:lnSpc>
            </a:pPr>
            <a:r>
              <a:rPr lang="zh-CN" altLang="en-US" dirty="0"/>
              <a:t>一个</a:t>
            </a:r>
            <a:r>
              <a:rPr lang="en-US" altLang="zh-CN" dirty="0"/>
              <a:t>NFA</a:t>
            </a:r>
            <a:r>
              <a:rPr lang="zh-CN" altLang="en-US" dirty="0"/>
              <a:t>接受输入字符串</a:t>
            </a:r>
            <a:r>
              <a:rPr lang="en-US" altLang="zh-CN" dirty="0"/>
              <a:t>x</a:t>
            </a:r>
            <a:r>
              <a:rPr lang="zh-CN" altLang="en-US" dirty="0"/>
              <a:t>，当且仅当对应的转换图中存在一条从开始状态到某个接受状态的路径，使得该路径中各条边上的标号组成符号串</a:t>
            </a:r>
            <a:r>
              <a:rPr lang="en-US" altLang="zh-CN" dirty="0"/>
              <a:t>x </a:t>
            </a:r>
            <a:r>
              <a:rPr lang="zh-CN" altLang="en-US" dirty="0"/>
              <a:t>（路径中可能包含</a:t>
            </a:r>
            <a:r>
              <a:rPr lang="el-GR" altLang="zh-CN" sz="2400" dirty="0">
                <a:latin typeface="Times New Roman" pitchFamily="18" charset="0"/>
                <a:cs typeface="Times New Roman" pitchFamily="18" charset="0"/>
              </a:rPr>
              <a:t>ε</a:t>
            </a:r>
            <a:r>
              <a:rPr lang="zh-CN" altLang="en-US" dirty="0"/>
              <a:t> 边）</a:t>
            </a:r>
          </a:p>
          <a:p>
            <a:pPr>
              <a:lnSpc>
                <a:spcPct val="90000"/>
              </a:lnSpc>
            </a:pPr>
            <a:r>
              <a:rPr lang="zh-CN" altLang="en-US" dirty="0"/>
              <a:t>下图对应的</a:t>
            </a:r>
            <a:r>
              <a:rPr lang="en-US" altLang="zh-CN" dirty="0"/>
              <a:t>NFA</a:t>
            </a:r>
            <a:r>
              <a:rPr lang="zh-CN" altLang="en-US" dirty="0"/>
              <a:t>能够接受</a:t>
            </a:r>
            <a:r>
              <a:rPr lang="en-US" altLang="zh-CN" dirty="0" err="1"/>
              <a:t>aabb</a:t>
            </a:r>
            <a:endParaRPr lang="en-US" altLang="zh-CN" dirty="0"/>
          </a:p>
          <a:p>
            <a:pPr>
              <a:lnSpc>
                <a:spcPct val="90000"/>
              </a:lnSpc>
            </a:pPr>
            <a:endParaRPr lang="en-US" altLang="zh-CN" dirty="0"/>
          </a:p>
          <a:p>
            <a:pPr>
              <a:lnSpc>
                <a:spcPct val="90000"/>
              </a:lnSpc>
            </a:pPr>
            <a:endParaRPr lang="en-US" altLang="zh-CN" dirty="0"/>
          </a:p>
          <a:p>
            <a:pPr>
              <a:lnSpc>
                <a:spcPct val="90000"/>
              </a:lnSpc>
            </a:pPr>
            <a:endParaRPr lang="en-US" altLang="zh-CN" dirty="0"/>
          </a:p>
          <a:p>
            <a:pPr>
              <a:lnSpc>
                <a:spcPct val="90000"/>
              </a:lnSpc>
            </a:pPr>
            <a:endParaRPr lang="en-US" altLang="zh-CN" dirty="0"/>
          </a:p>
          <a:p>
            <a:pPr>
              <a:lnSpc>
                <a:spcPct val="90000"/>
              </a:lnSpc>
            </a:pPr>
            <a:endParaRPr lang="zh-CN" altLang="en-US" dirty="0"/>
          </a:p>
          <a:p>
            <a:pPr marL="0" indent="0">
              <a:lnSpc>
                <a:spcPct val="110000"/>
              </a:lnSpc>
              <a:buNone/>
            </a:pPr>
            <a:r>
              <a:rPr lang="zh-CN" altLang="en-US" sz="2600" dirty="0"/>
              <a:t>注意：只要存在从开始状态到接受状态的路径，符号串就认为被</a:t>
            </a:r>
            <a:r>
              <a:rPr lang="en-US" altLang="zh-CN" sz="2600" dirty="0"/>
              <a:t>NFA</a:t>
            </a:r>
            <a:r>
              <a:rPr lang="zh-CN" altLang="en-US" sz="2600" dirty="0"/>
              <a:t>接受</a:t>
            </a:r>
          </a:p>
          <a:p>
            <a:endParaRPr lang="zh-CN" altLang="en-US" dirty="0"/>
          </a:p>
        </p:txBody>
      </p:sp>
      <p:pic>
        <p:nvPicPr>
          <p:cNvPr id="5" name="Picture 2"/>
          <p:cNvPicPr>
            <a:picLocks noChangeAspect="1" noChangeArrowheads="1"/>
          </p:cNvPicPr>
          <p:nvPr/>
        </p:nvPicPr>
        <p:blipFill>
          <a:blip r:embed="rId2" cstate="print"/>
          <a:srcRect/>
          <a:stretch>
            <a:fillRect/>
          </a:stretch>
        </p:blipFill>
        <p:spPr bwMode="auto">
          <a:xfrm>
            <a:off x="353284" y="3378936"/>
            <a:ext cx="5472608" cy="1899042"/>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a:stretch>
            <a:fillRect/>
          </a:stretch>
        </p:blipFill>
        <p:spPr bwMode="auto">
          <a:xfrm>
            <a:off x="1907704" y="4725144"/>
            <a:ext cx="7056784" cy="689761"/>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自动机与语言</a:t>
            </a:r>
          </a:p>
        </p:txBody>
      </p:sp>
      <p:sp>
        <p:nvSpPr>
          <p:cNvPr id="3" name="内容占位符 2"/>
          <p:cNvSpPr>
            <a:spLocks noGrp="1"/>
          </p:cNvSpPr>
          <p:nvPr>
            <p:ph idx="1"/>
          </p:nvPr>
        </p:nvSpPr>
        <p:spPr/>
        <p:txBody>
          <a:bodyPr/>
          <a:lstStyle/>
          <a:p>
            <a:r>
              <a:rPr lang="zh-CN" altLang="en-US" sz="2800" dirty="0"/>
              <a:t>由一个</a:t>
            </a:r>
            <a:r>
              <a:rPr lang="en-US" altLang="zh-CN" sz="2800" dirty="0"/>
              <a:t>NFA </a:t>
            </a:r>
            <a:r>
              <a:rPr lang="en-US" altLang="zh-CN" sz="2800" i="1" dirty="0"/>
              <a:t>A</a:t>
            </a:r>
            <a:r>
              <a:rPr lang="zh-CN" altLang="en-US" sz="2800" dirty="0"/>
              <a:t>定义（接受）的语言是从开始状态到某个接受状态的所有路径上的符号串集合，称为</a:t>
            </a:r>
            <a:r>
              <a:rPr lang="en-US" altLang="zh-CN" sz="2800" i="1" dirty="0"/>
              <a:t>L(A)</a:t>
            </a:r>
            <a:endParaRPr lang="zh-CN" altLang="en-US" sz="2800" dirty="0"/>
          </a:p>
          <a:p>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3491880" y="2420888"/>
            <a:ext cx="5000625" cy="4170363"/>
          </a:xfrm>
          <a:prstGeom prst="rect">
            <a:avLst/>
          </a:prstGeom>
          <a:noFill/>
          <a:ln w="9525">
            <a:noFill/>
            <a:miter lim="800000"/>
            <a:headEnd/>
            <a:tailEnd/>
          </a:ln>
        </p:spPr>
      </p:pic>
      <p:sp>
        <p:nvSpPr>
          <p:cNvPr id="5" name="内容占位符 2"/>
          <p:cNvSpPr>
            <a:spLocks/>
          </p:cNvSpPr>
          <p:nvPr/>
        </p:nvSpPr>
        <p:spPr bwMode="auto">
          <a:xfrm>
            <a:off x="899592" y="3356992"/>
            <a:ext cx="3571900" cy="642942"/>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None/>
            </a:pPr>
            <a:r>
              <a:rPr lang="zh-CN" altLang="en-US" sz="2400" b="0" dirty="0"/>
              <a:t>相应的语言：</a:t>
            </a:r>
            <a:r>
              <a:rPr lang="en-US" altLang="zh-CN" sz="2400" b="0" dirty="0"/>
              <a:t>L(</a:t>
            </a:r>
            <a:r>
              <a:rPr lang="en-US" altLang="zh-CN" sz="2400" b="0" dirty="0" err="1"/>
              <a:t>aa</a:t>
            </a:r>
            <a:r>
              <a:rPr lang="en-US" altLang="zh-CN" sz="2400" b="0" dirty="0"/>
              <a:t>*|bb*)</a:t>
            </a:r>
            <a:endParaRPr lang="zh-CN" altLang="en-US" sz="2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确定有穷自动机 </a:t>
            </a:r>
            <a:r>
              <a:rPr lang="en-US" altLang="zh-CN" dirty="0"/>
              <a:t>(DFA)</a:t>
            </a:r>
            <a:endParaRPr lang="zh-CN" altLang="en-US" dirty="0"/>
          </a:p>
        </p:txBody>
      </p:sp>
      <p:sp>
        <p:nvSpPr>
          <p:cNvPr id="3" name="内容占位符 2"/>
          <p:cNvSpPr>
            <a:spLocks noGrp="1"/>
          </p:cNvSpPr>
          <p:nvPr>
            <p:ph idx="1"/>
          </p:nvPr>
        </p:nvSpPr>
        <p:spPr/>
        <p:txBody>
          <a:bodyPr/>
          <a:lstStyle/>
          <a:p>
            <a:r>
              <a:rPr lang="zh-CN" altLang="en-US" dirty="0"/>
              <a:t>一个</a:t>
            </a:r>
            <a:r>
              <a:rPr lang="en-US" altLang="zh-CN" dirty="0"/>
              <a:t>NFA</a:t>
            </a:r>
            <a:r>
              <a:rPr lang="zh-CN" altLang="en-US" dirty="0"/>
              <a:t>被称为</a:t>
            </a:r>
            <a:r>
              <a:rPr lang="en-US" altLang="zh-CN" dirty="0"/>
              <a:t>DFA</a:t>
            </a:r>
            <a:r>
              <a:rPr lang="zh-CN" altLang="en-US" dirty="0"/>
              <a:t>，如果</a:t>
            </a:r>
            <a:endParaRPr lang="en-US" altLang="zh-CN" dirty="0"/>
          </a:p>
          <a:p>
            <a:pPr lvl="1"/>
            <a:r>
              <a:rPr lang="zh-CN" altLang="en-US" dirty="0"/>
              <a:t>没有</a:t>
            </a:r>
            <a:r>
              <a:rPr lang="el-GR" altLang="zh-CN" dirty="0">
                <a:latin typeface="Times New Roman" pitchFamily="18" charset="0"/>
                <a:cs typeface="Times New Roman" pitchFamily="18" charset="0"/>
              </a:rPr>
              <a:t>ε</a:t>
            </a:r>
            <a:r>
              <a:rPr lang="zh-CN" altLang="en-US" dirty="0">
                <a:latin typeface="Times New Roman" pitchFamily="18" charset="0"/>
                <a:cs typeface="Times New Roman" pitchFamily="18" charset="0"/>
              </a:rPr>
              <a:t>之上的转换动作</a:t>
            </a:r>
            <a:endParaRPr lang="en-US" altLang="zh-CN"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对于每个状态</a:t>
            </a:r>
            <a:r>
              <a:rPr lang="en-US" altLang="zh-CN" dirty="0">
                <a:latin typeface="Times New Roman" pitchFamily="18" charset="0"/>
                <a:cs typeface="Times New Roman" pitchFamily="18" charset="0"/>
              </a:rPr>
              <a:t>s</a:t>
            </a:r>
            <a:r>
              <a:rPr lang="zh-CN" altLang="en-US" dirty="0">
                <a:latin typeface="Times New Roman" pitchFamily="18" charset="0"/>
                <a:cs typeface="Times New Roman" pitchFamily="18" charset="0"/>
              </a:rPr>
              <a:t>和每个输入符号</a:t>
            </a:r>
            <a:r>
              <a:rPr lang="en-US" altLang="zh-CN" dirty="0">
                <a:latin typeface="Times New Roman" pitchFamily="18" charset="0"/>
                <a:cs typeface="Times New Roman" pitchFamily="18" charset="0"/>
              </a:rPr>
              <a:t>a</a:t>
            </a:r>
            <a:r>
              <a:rPr lang="zh-CN" altLang="en-US" dirty="0">
                <a:latin typeface="Times New Roman" pitchFamily="18" charset="0"/>
                <a:cs typeface="Times New Roman" pitchFamily="18" charset="0"/>
              </a:rPr>
              <a:t>，有且只有一条标号为</a:t>
            </a:r>
            <a:r>
              <a:rPr lang="en-US" altLang="zh-CN" dirty="0">
                <a:latin typeface="Times New Roman" pitchFamily="18" charset="0"/>
                <a:cs typeface="Times New Roman" pitchFamily="18" charset="0"/>
              </a:rPr>
              <a:t>a</a:t>
            </a:r>
            <a:r>
              <a:rPr lang="zh-CN" altLang="en-US" dirty="0">
                <a:latin typeface="Times New Roman" pitchFamily="18" charset="0"/>
                <a:cs typeface="Times New Roman" pitchFamily="18" charset="0"/>
              </a:rPr>
              <a:t>的边</a:t>
            </a:r>
            <a:endParaRPr lang="en-US" altLang="zh-CN" dirty="0">
              <a:latin typeface="Times New Roman" pitchFamily="18" charset="0"/>
              <a:cs typeface="Times New Roman" pitchFamily="18" charset="0"/>
            </a:endParaRPr>
          </a:p>
          <a:p>
            <a:r>
              <a:rPr lang="zh-CN" altLang="en-US" dirty="0">
                <a:latin typeface="Times New Roman" pitchFamily="18" charset="0"/>
                <a:cs typeface="Times New Roman" pitchFamily="18" charset="0"/>
              </a:rPr>
              <a:t>可以高效判断一个串能否被一个</a:t>
            </a:r>
            <a:r>
              <a:rPr lang="en-US" altLang="zh-CN" dirty="0">
                <a:latin typeface="Times New Roman" pitchFamily="18" charset="0"/>
                <a:cs typeface="Times New Roman" pitchFamily="18" charset="0"/>
              </a:rPr>
              <a:t>DFA</a:t>
            </a:r>
            <a:r>
              <a:rPr lang="zh-CN" altLang="en-US" dirty="0">
                <a:latin typeface="Times New Roman" pitchFamily="18" charset="0"/>
                <a:cs typeface="Times New Roman" pitchFamily="18" charset="0"/>
              </a:rPr>
              <a:t>接受</a:t>
            </a:r>
            <a:endParaRPr lang="en-US" altLang="zh-CN" dirty="0">
              <a:latin typeface="Times New Roman" pitchFamily="18" charset="0"/>
              <a:cs typeface="Times New Roman" pitchFamily="18" charset="0"/>
            </a:endParaRPr>
          </a:p>
          <a:p>
            <a:r>
              <a:rPr lang="zh-CN" altLang="en-US" dirty="0">
                <a:latin typeface="Times New Roman" pitchFamily="18" charset="0"/>
                <a:cs typeface="Times New Roman" pitchFamily="18" charset="0"/>
              </a:rPr>
              <a:t>每个</a:t>
            </a:r>
            <a:r>
              <a:rPr lang="en-US" altLang="zh-CN" dirty="0">
                <a:latin typeface="Times New Roman" pitchFamily="18" charset="0"/>
                <a:cs typeface="Times New Roman" pitchFamily="18" charset="0"/>
              </a:rPr>
              <a:t>NFA</a:t>
            </a:r>
            <a:r>
              <a:rPr lang="zh-CN" altLang="en-US" dirty="0">
                <a:latin typeface="Times New Roman" pitchFamily="18" charset="0"/>
                <a:cs typeface="Times New Roman" pitchFamily="18" charset="0"/>
              </a:rPr>
              <a:t>都有一个等价的</a:t>
            </a:r>
            <a:r>
              <a:rPr lang="en-US" altLang="zh-CN" dirty="0">
                <a:latin typeface="Times New Roman" pitchFamily="18" charset="0"/>
                <a:cs typeface="Times New Roman" pitchFamily="18" charset="0"/>
              </a:rPr>
              <a:t>DFA</a:t>
            </a:r>
            <a:r>
              <a:rPr lang="zh-CN" altLang="en-US" dirty="0">
                <a:latin typeface="Times New Roman" pitchFamily="18" charset="0"/>
                <a:cs typeface="Times New Roman" pitchFamily="18" charset="0"/>
              </a:rPr>
              <a:t>，即它们接受同样的语言</a:t>
            </a:r>
            <a:endParaRPr lang="zh-CN" altLang="en-US" dirty="0"/>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DFA</a:t>
            </a:r>
            <a:r>
              <a:rPr lang="zh-CN" altLang="en-US" dirty="0"/>
              <a:t>的模拟</a:t>
            </a:r>
          </a:p>
        </p:txBody>
      </p:sp>
      <p:sp>
        <p:nvSpPr>
          <p:cNvPr id="3" name="内容占位符 2"/>
          <p:cNvSpPr>
            <a:spLocks noGrp="1"/>
          </p:cNvSpPr>
          <p:nvPr>
            <p:ph idx="1"/>
          </p:nvPr>
        </p:nvSpPr>
        <p:spPr>
          <a:xfrm>
            <a:off x="323528" y="1412776"/>
            <a:ext cx="8640960" cy="4392612"/>
          </a:xfrm>
        </p:spPr>
        <p:txBody>
          <a:bodyPr/>
          <a:lstStyle/>
          <a:p>
            <a:r>
              <a:rPr lang="zh-CN" altLang="en-US" dirty="0"/>
              <a:t>假设输入符号就是字符串中的符号；</a:t>
            </a:r>
            <a:endParaRPr lang="en-US" altLang="zh-CN" dirty="0"/>
          </a:p>
          <a:p>
            <a:r>
              <a:rPr lang="en-US" altLang="zh-CN" dirty="0" err="1"/>
              <a:t>Nextchar</a:t>
            </a:r>
            <a:r>
              <a:rPr lang="zh-CN" altLang="en-US" dirty="0"/>
              <a:t>读入下一个字符（符号）</a:t>
            </a:r>
            <a:endParaRPr lang="en-US" altLang="zh-CN" dirty="0"/>
          </a:p>
          <a:p>
            <a:r>
              <a:rPr lang="en-US" altLang="zh-CN" dirty="0"/>
              <a:t>move</a:t>
            </a:r>
            <a:r>
              <a:rPr lang="zh-CN" altLang="en-US" dirty="0"/>
              <a:t>给出了离开</a:t>
            </a:r>
            <a:r>
              <a:rPr lang="en-US" altLang="zh-CN" dirty="0"/>
              <a:t>s</a:t>
            </a:r>
            <a:r>
              <a:rPr lang="zh-CN" altLang="en-US" dirty="0"/>
              <a:t>，标号为</a:t>
            </a:r>
            <a:r>
              <a:rPr lang="en-US" altLang="zh-CN" dirty="0"/>
              <a:t>c</a:t>
            </a:r>
            <a:r>
              <a:rPr lang="zh-CN" altLang="en-US" dirty="0"/>
              <a:t>的边的目标状态</a:t>
            </a:r>
            <a:endParaRPr lang="en-US" altLang="zh-CN" dirty="0"/>
          </a:p>
          <a:p>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1750557" y="3270295"/>
            <a:ext cx="4608512" cy="3574737"/>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6300192" y="4725144"/>
            <a:ext cx="936104" cy="936104"/>
          </a:xfrm>
          <a:prstGeom prst="rect">
            <a:avLst/>
          </a:prstGeom>
          <a:noFill/>
          <a:ln w="9525">
            <a:noFill/>
            <a:miter lim="800000"/>
            <a:headEnd/>
            <a:tailEnd/>
          </a:ln>
        </p:spPr>
      </p:pic>
      <p:sp>
        <p:nvSpPr>
          <p:cNvPr id="6" name="椭圆形标注 5"/>
          <p:cNvSpPr/>
          <p:nvPr/>
        </p:nvSpPr>
        <p:spPr>
          <a:xfrm>
            <a:off x="6948264" y="3429000"/>
            <a:ext cx="2016224" cy="1008112"/>
          </a:xfrm>
          <a:prstGeom prst="wedgeEllipseCallout">
            <a:avLst>
              <a:gd name="adj1" fmla="val -47298"/>
              <a:gd name="adj2" fmla="val 827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如何模拟</a:t>
            </a:r>
            <a:endParaRPr lang="en-US" altLang="zh-CN" sz="2400" b="1" dirty="0">
              <a:solidFill>
                <a:schemeClr val="tx1"/>
              </a:solidFill>
            </a:endParaRPr>
          </a:p>
          <a:p>
            <a:pPr algn="ctr"/>
            <a:r>
              <a:rPr lang="en-US" altLang="zh-CN" sz="2400" b="1" dirty="0">
                <a:solidFill>
                  <a:schemeClr val="tx1"/>
                </a:solidFill>
              </a:rPr>
              <a:t>NFA</a:t>
            </a:r>
            <a:endParaRPr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DFA</a:t>
            </a:r>
            <a:r>
              <a:rPr lang="zh-CN" altLang="en-US" dirty="0"/>
              <a:t>的例子</a:t>
            </a:r>
          </a:p>
        </p:txBody>
      </p:sp>
      <p:sp>
        <p:nvSpPr>
          <p:cNvPr id="3" name="内容占位符 2"/>
          <p:cNvSpPr>
            <a:spLocks noGrp="1"/>
          </p:cNvSpPr>
          <p:nvPr>
            <p:ph idx="1"/>
          </p:nvPr>
        </p:nvSpPr>
        <p:spPr/>
        <p:txBody>
          <a:bodyPr/>
          <a:lstStyle/>
          <a:p>
            <a:r>
              <a:rPr lang="zh-CN" altLang="en-US" dirty="0"/>
              <a:t>假设输入为</a:t>
            </a:r>
            <a:r>
              <a:rPr lang="en-US" altLang="zh-CN" dirty="0" err="1"/>
              <a:t>ababb</a:t>
            </a:r>
            <a:r>
              <a:rPr lang="zh-CN" altLang="en-US" dirty="0"/>
              <a:t>，那么进入的状态序列为   </a:t>
            </a:r>
            <a:r>
              <a:rPr lang="en-US" altLang="zh-CN" dirty="0"/>
              <a:t>0,1,2,1,2,3</a:t>
            </a:r>
            <a:r>
              <a:rPr lang="zh-CN" altLang="en-US" dirty="0"/>
              <a:t>，返回</a:t>
            </a:r>
            <a:r>
              <a:rPr lang="en-US" altLang="zh-CN" dirty="0"/>
              <a:t>yes</a:t>
            </a:r>
          </a:p>
          <a:p>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1115616" y="2564904"/>
            <a:ext cx="6724650" cy="35242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词法分析相关概念</a:t>
            </a:r>
          </a:p>
        </p:txBody>
      </p:sp>
      <p:sp>
        <p:nvSpPr>
          <p:cNvPr id="3" name="内容占位符 2"/>
          <p:cNvSpPr>
            <a:spLocks noGrp="1"/>
          </p:cNvSpPr>
          <p:nvPr>
            <p:ph idx="1"/>
          </p:nvPr>
        </p:nvSpPr>
        <p:spPr/>
        <p:txBody>
          <a:bodyPr>
            <a:normAutofit/>
          </a:bodyPr>
          <a:lstStyle/>
          <a:p>
            <a:pPr>
              <a:lnSpc>
                <a:spcPct val="90000"/>
              </a:lnSpc>
            </a:pPr>
            <a:r>
              <a:rPr lang="zh-CN" altLang="en-US" dirty="0"/>
              <a:t>词素（</a:t>
            </a:r>
            <a:r>
              <a:rPr lang="en-US" altLang="zh-CN" dirty="0"/>
              <a:t>Lexeme</a:t>
            </a:r>
            <a:r>
              <a:rPr lang="zh-CN" altLang="en-US" dirty="0"/>
              <a:t>）</a:t>
            </a:r>
          </a:p>
          <a:p>
            <a:pPr lvl="1">
              <a:lnSpc>
                <a:spcPct val="90000"/>
              </a:lnSpc>
            </a:pPr>
            <a:r>
              <a:rPr lang="zh-CN" altLang="en-US" sz="2100" dirty="0"/>
              <a:t>源程序中的字符序列，它和某类词法单元的模式匹配，被词法分析器识别为该词法单元的实例。</a:t>
            </a:r>
            <a:endParaRPr lang="en-US" altLang="zh-CN" sz="2100" dirty="0"/>
          </a:p>
          <a:p>
            <a:pPr lvl="1">
              <a:lnSpc>
                <a:spcPct val="90000"/>
              </a:lnSpc>
            </a:pPr>
            <a:endParaRPr lang="en-US" altLang="zh-CN" sz="2200" dirty="0"/>
          </a:p>
          <a:p>
            <a:pPr>
              <a:lnSpc>
                <a:spcPct val="90000"/>
              </a:lnSpc>
            </a:pPr>
            <a:endParaRPr lang="en-US" altLang="zh-CN" dirty="0"/>
          </a:p>
          <a:p>
            <a:pPr>
              <a:lnSpc>
                <a:spcPct val="90000"/>
              </a:lnSpc>
            </a:pPr>
            <a:r>
              <a:rPr lang="zh-CN" altLang="en-US" dirty="0"/>
              <a:t>词法单元（</a:t>
            </a:r>
            <a:r>
              <a:rPr lang="en-US" altLang="zh-CN" dirty="0"/>
              <a:t>Token</a:t>
            </a:r>
            <a:r>
              <a:rPr lang="zh-CN" altLang="en-US" dirty="0"/>
              <a:t>）：</a:t>
            </a:r>
          </a:p>
          <a:p>
            <a:pPr lvl="1">
              <a:lnSpc>
                <a:spcPct val="90000"/>
              </a:lnSpc>
            </a:pPr>
            <a:r>
              <a:rPr lang="zh-CN" altLang="en-US" sz="2200" dirty="0"/>
              <a:t>包含单元名（</a:t>
            </a:r>
            <a:r>
              <a:rPr lang="en-US" altLang="zh-CN" sz="2200" dirty="0"/>
              <a:t>Token-name</a:t>
            </a:r>
            <a:r>
              <a:rPr lang="zh-CN" altLang="en-US" sz="2200" dirty="0"/>
              <a:t>）和可选的属性值</a:t>
            </a:r>
            <a:r>
              <a:rPr lang="en-US" altLang="zh-CN" sz="2200" dirty="0"/>
              <a:t>(attribute-value)</a:t>
            </a:r>
          </a:p>
          <a:p>
            <a:pPr lvl="1">
              <a:lnSpc>
                <a:spcPct val="90000"/>
              </a:lnSpc>
            </a:pPr>
            <a:r>
              <a:rPr lang="zh-CN" altLang="en-US" sz="2100" dirty="0"/>
              <a:t>单元名是表示某种词法单位抽象符号。语法分析器通过单元名即可确定词法单元序列的结构。</a:t>
            </a:r>
            <a:endParaRPr lang="zh-CN" altLang="en-US" sz="2200" dirty="0"/>
          </a:p>
          <a:p>
            <a:pPr>
              <a:lnSpc>
                <a:spcPct val="90000"/>
              </a:lnSpc>
            </a:pPr>
            <a:endParaRPr lang="en-US" altLang="zh-CN" dirty="0"/>
          </a:p>
          <a:p>
            <a:endParaRPr lang="en-US" altLang="zh-CN" sz="2200" dirty="0"/>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76056" y="2132856"/>
            <a:ext cx="3456384" cy="1733054"/>
          </a:xfrm>
        </p:spPr>
        <p:txBody>
          <a:bodyPr>
            <a:normAutofit fontScale="90000"/>
          </a:bodyPr>
          <a:lstStyle/>
          <a:p>
            <a:r>
              <a:rPr lang="zh-CN" altLang="en-US" sz="2800" dirty="0">
                <a:solidFill>
                  <a:schemeClr val="tx1"/>
                </a:solidFill>
                <a:latin typeface="+mn-lt"/>
                <a:ea typeface="+mn-ea"/>
                <a:cs typeface="+mn-cs"/>
              </a:rPr>
              <a:t>我们已有的工具：</a:t>
            </a:r>
            <a:br>
              <a:rPr lang="en-US" altLang="zh-CN" sz="2800" dirty="0">
                <a:solidFill>
                  <a:schemeClr val="tx1"/>
                </a:solidFill>
                <a:latin typeface="+mn-lt"/>
                <a:ea typeface="+mn-ea"/>
                <a:cs typeface="+mn-cs"/>
              </a:rPr>
            </a:br>
            <a:r>
              <a:rPr lang="en-US" altLang="zh-CN" sz="2800" dirty="0">
                <a:solidFill>
                  <a:schemeClr val="tx1"/>
                </a:solidFill>
                <a:latin typeface="+mn-lt"/>
                <a:ea typeface="+mn-ea"/>
                <a:cs typeface="+mn-cs"/>
              </a:rPr>
              <a:t>1.RE</a:t>
            </a:r>
            <a:br>
              <a:rPr lang="en-US" altLang="zh-CN" sz="2800" dirty="0">
                <a:solidFill>
                  <a:schemeClr val="tx1"/>
                </a:solidFill>
                <a:latin typeface="+mn-lt"/>
                <a:ea typeface="+mn-ea"/>
                <a:cs typeface="+mn-cs"/>
              </a:rPr>
            </a:br>
            <a:r>
              <a:rPr lang="en-US" altLang="zh-CN" sz="2800" dirty="0">
                <a:solidFill>
                  <a:schemeClr val="tx1"/>
                </a:solidFill>
                <a:latin typeface="+mn-lt"/>
                <a:ea typeface="+mn-ea"/>
                <a:cs typeface="+mn-cs"/>
              </a:rPr>
              <a:t>2.DFA</a:t>
            </a:r>
            <a:br>
              <a:rPr lang="en-US" altLang="zh-CN" sz="2800" dirty="0">
                <a:solidFill>
                  <a:schemeClr val="tx1"/>
                </a:solidFill>
                <a:latin typeface="+mn-lt"/>
                <a:ea typeface="+mn-ea"/>
                <a:cs typeface="+mn-cs"/>
              </a:rPr>
            </a:br>
            <a:r>
              <a:rPr lang="en-US" altLang="zh-CN" sz="2800" dirty="0">
                <a:solidFill>
                  <a:schemeClr val="tx1"/>
                </a:solidFill>
                <a:latin typeface="+mn-lt"/>
                <a:ea typeface="+mn-ea"/>
                <a:cs typeface="+mn-cs"/>
              </a:rPr>
              <a:t>3.NFA</a:t>
            </a:r>
            <a:endParaRPr lang="zh-CN" altLang="en-US" sz="2800" dirty="0">
              <a:solidFill>
                <a:schemeClr val="tx1"/>
              </a:solidFill>
              <a:latin typeface="+mn-lt"/>
              <a:ea typeface="+mn-ea"/>
              <a:cs typeface="+mn-cs"/>
            </a:endParaRPr>
          </a:p>
        </p:txBody>
      </p:sp>
      <p:sp>
        <p:nvSpPr>
          <p:cNvPr id="5" name="矩形 4"/>
          <p:cNvSpPr/>
          <p:nvPr/>
        </p:nvSpPr>
        <p:spPr>
          <a:xfrm>
            <a:off x="3203848" y="1772816"/>
            <a:ext cx="1584176" cy="701731"/>
          </a:xfrm>
          <a:prstGeom prst="rect">
            <a:avLst/>
          </a:prstGeom>
        </p:spPr>
        <p:txBody>
          <a:bodyPr wrap="square">
            <a:spAutoFit/>
          </a:bodyPr>
          <a:lstStyle/>
          <a:p>
            <a:pPr>
              <a:lnSpc>
                <a:spcPct val="90000"/>
              </a:lnSpc>
            </a:pPr>
            <a:r>
              <a:rPr lang="zh-CN" altLang="en-US" sz="4400" b="1" dirty="0"/>
              <a:t>词素</a:t>
            </a:r>
          </a:p>
        </p:txBody>
      </p:sp>
      <p:sp>
        <p:nvSpPr>
          <p:cNvPr id="6" name="矩形 5"/>
          <p:cNvSpPr/>
          <p:nvPr/>
        </p:nvSpPr>
        <p:spPr>
          <a:xfrm>
            <a:off x="2627784" y="4005064"/>
            <a:ext cx="2664296" cy="701731"/>
          </a:xfrm>
          <a:prstGeom prst="rect">
            <a:avLst/>
          </a:prstGeom>
        </p:spPr>
        <p:txBody>
          <a:bodyPr wrap="square">
            <a:spAutoFit/>
          </a:bodyPr>
          <a:lstStyle/>
          <a:p>
            <a:pPr>
              <a:lnSpc>
                <a:spcPct val="90000"/>
              </a:lnSpc>
            </a:pPr>
            <a:r>
              <a:rPr lang="zh-CN" altLang="en-US" sz="4400" b="1" dirty="0"/>
              <a:t>词法单元</a:t>
            </a:r>
          </a:p>
        </p:txBody>
      </p:sp>
      <p:sp>
        <p:nvSpPr>
          <p:cNvPr id="7" name="下箭头 6"/>
          <p:cNvSpPr/>
          <p:nvPr/>
        </p:nvSpPr>
        <p:spPr>
          <a:xfrm>
            <a:off x="3563888" y="2708920"/>
            <a:ext cx="648072"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正则表达式到自动机</a:t>
            </a:r>
          </a:p>
        </p:txBody>
      </p:sp>
      <p:sp>
        <p:nvSpPr>
          <p:cNvPr id="3" name="内容占位符 2"/>
          <p:cNvSpPr>
            <a:spLocks noGrp="1"/>
          </p:cNvSpPr>
          <p:nvPr>
            <p:ph idx="1"/>
          </p:nvPr>
        </p:nvSpPr>
        <p:spPr/>
        <p:txBody>
          <a:bodyPr>
            <a:normAutofit fontScale="77500" lnSpcReduction="20000"/>
          </a:bodyPr>
          <a:lstStyle/>
          <a:p>
            <a:r>
              <a:rPr lang="zh-CN" altLang="en-US" dirty="0"/>
              <a:t>正则表达式可以简洁、精确地描述词法单元的模式</a:t>
            </a:r>
            <a:endParaRPr lang="en-US" altLang="zh-CN" dirty="0"/>
          </a:p>
          <a:p>
            <a:r>
              <a:rPr lang="zh-CN" altLang="en-US" dirty="0"/>
              <a:t>进行模式匹配时，模拟</a:t>
            </a:r>
            <a:r>
              <a:rPr lang="en-US" altLang="zh-CN" dirty="0"/>
              <a:t>DFA</a:t>
            </a:r>
            <a:r>
              <a:rPr lang="zh-CN" altLang="en-US" dirty="0"/>
              <a:t>的执行比模拟</a:t>
            </a:r>
            <a:r>
              <a:rPr lang="en-US" altLang="zh-CN"/>
              <a:t>NFA</a:t>
            </a:r>
            <a:r>
              <a:rPr lang="zh-CN" altLang="en-US"/>
              <a:t>更为</a:t>
            </a:r>
            <a:r>
              <a:rPr lang="zh-CN" altLang="en-US" dirty="0"/>
              <a:t>简单有效</a:t>
            </a:r>
            <a:endParaRPr lang="en-US" altLang="zh-CN" dirty="0"/>
          </a:p>
          <a:p>
            <a:pPr lvl="1"/>
            <a:r>
              <a:rPr lang="el-GR" altLang="zh-CN" dirty="0">
                <a:latin typeface="Times New Roman" pitchFamily="18" charset="0"/>
                <a:cs typeface="Times New Roman" pitchFamily="18" charset="0"/>
              </a:rPr>
              <a:t>ε</a:t>
            </a:r>
            <a:r>
              <a:rPr lang="zh-CN" altLang="en-US" dirty="0">
                <a:latin typeface="Times New Roman" pitchFamily="18" charset="0"/>
                <a:cs typeface="Times New Roman" pitchFamily="18" charset="0"/>
              </a:rPr>
              <a:t>的模拟，难</a:t>
            </a:r>
            <a:endParaRPr lang="en-US" altLang="zh-CN"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不确定性的模拟，难</a:t>
            </a:r>
            <a:endParaRPr lang="en-US" altLang="zh-CN" dirty="0"/>
          </a:p>
          <a:p>
            <a:endParaRPr lang="en-US" altLang="zh-CN" dirty="0"/>
          </a:p>
          <a:p>
            <a:r>
              <a:rPr lang="zh-CN" altLang="en-US" dirty="0"/>
              <a:t>因此，需要将正则表达式转换为</a:t>
            </a:r>
            <a:r>
              <a:rPr lang="en-US" altLang="zh-CN" dirty="0"/>
              <a:t>DFA</a:t>
            </a:r>
          </a:p>
          <a:p>
            <a:endParaRPr lang="en-US" altLang="zh-CN" dirty="0"/>
          </a:p>
          <a:p>
            <a:r>
              <a:rPr lang="zh-CN" altLang="en-US" dirty="0"/>
              <a:t>步骤：</a:t>
            </a:r>
            <a:endParaRPr lang="en-US" altLang="zh-CN" dirty="0"/>
          </a:p>
          <a:p>
            <a:pPr lvl="1"/>
            <a:r>
              <a:rPr lang="zh-CN" altLang="en-US" dirty="0"/>
              <a:t>正则表达式到</a:t>
            </a:r>
            <a:r>
              <a:rPr lang="en-US" altLang="zh-CN" dirty="0"/>
              <a:t>NFA</a:t>
            </a:r>
          </a:p>
          <a:p>
            <a:pPr lvl="1"/>
            <a:r>
              <a:rPr lang="en-US" altLang="zh-CN" dirty="0"/>
              <a:t>NFA</a:t>
            </a:r>
            <a:r>
              <a:rPr lang="zh-CN" altLang="en-US" dirty="0"/>
              <a:t>到</a:t>
            </a:r>
            <a:r>
              <a:rPr lang="en-US" altLang="zh-CN" dirty="0"/>
              <a:t>DFA</a:t>
            </a:r>
            <a:endParaRPr lang="zh-CN" altLang="en-US" dirty="0"/>
          </a:p>
          <a:p>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NFA</a:t>
            </a:r>
            <a:r>
              <a:rPr lang="zh-CN" altLang="en-US" dirty="0"/>
              <a:t>转换成</a:t>
            </a:r>
            <a:r>
              <a:rPr lang="en-US" altLang="zh-CN" dirty="0"/>
              <a:t>DFA - </a:t>
            </a:r>
            <a:r>
              <a:rPr lang="zh-CN" altLang="en-US" dirty="0"/>
              <a:t>子集构造法</a:t>
            </a:r>
          </a:p>
        </p:txBody>
      </p:sp>
      <p:sp>
        <p:nvSpPr>
          <p:cNvPr id="3" name="内容占位符 2"/>
          <p:cNvSpPr>
            <a:spLocks noGrp="1"/>
          </p:cNvSpPr>
          <p:nvPr>
            <p:ph idx="1"/>
          </p:nvPr>
        </p:nvSpPr>
        <p:spPr/>
        <p:txBody>
          <a:bodyPr/>
          <a:lstStyle/>
          <a:p>
            <a:r>
              <a:rPr lang="zh-CN" altLang="en-US" dirty="0"/>
              <a:t>对</a:t>
            </a:r>
            <a:r>
              <a:rPr lang="en-US" altLang="zh-CN" dirty="0"/>
              <a:t>NFA</a:t>
            </a:r>
            <a:r>
              <a:rPr lang="zh-CN" altLang="en-US" dirty="0"/>
              <a:t>的模拟往往不如对</a:t>
            </a:r>
            <a:r>
              <a:rPr lang="en-US" altLang="zh-CN" dirty="0"/>
              <a:t>DFA</a:t>
            </a:r>
            <a:r>
              <a:rPr lang="zh-CN" altLang="en-US" dirty="0"/>
              <a:t>的模拟直接，除非转换花费更多的时间</a:t>
            </a:r>
          </a:p>
          <a:p>
            <a:r>
              <a:rPr lang="zh-CN" altLang="en-US" sz="2300" dirty="0"/>
              <a:t>基本思想： </a:t>
            </a:r>
            <a:r>
              <a:rPr lang="en-US" altLang="zh-CN" sz="2300" dirty="0"/>
              <a:t>DFA</a:t>
            </a:r>
            <a:r>
              <a:rPr lang="zh-CN" altLang="en-US" sz="2300" dirty="0"/>
              <a:t>每个状态 </a:t>
            </a:r>
            <a:r>
              <a:rPr lang="en-US" altLang="zh-CN" sz="2300" dirty="0">
                <a:sym typeface="Wingdings" pitchFamily="2" charset="2"/>
              </a:rPr>
              <a:t> NFA</a:t>
            </a:r>
            <a:r>
              <a:rPr lang="zh-CN" altLang="en-US" sz="2300" dirty="0">
                <a:sym typeface="Wingdings" pitchFamily="2" charset="2"/>
              </a:rPr>
              <a:t>一个状态集</a:t>
            </a:r>
            <a:endParaRPr lang="en-US" altLang="zh-CN" sz="2300" dirty="0"/>
          </a:p>
          <a:p>
            <a:pPr lvl="1"/>
            <a:r>
              <a:rPr lang="zh-CN" altLang="en-US" sz="2100" dirty="0"/>
              <a:t>“并行地模拟” </a:t>
            </a:r>
            <a:r>
              <a:rPr lang="en-US" altLang="zh-CN" sz="2100" dirty="0"/>
              <a:t>NFA</a:t>
            </a:r>
            <a:r>
              <a:rPr lang="zh-CN" altLang="en-US" sz="2100" dirty="0"/>
              <a:t>在遇到一个给定输入串时可能执行的所有动作</a:t>
            </a:r>
          </a:p>
          <a:p>
            <a:pPr lvl="1"/>
            <a:r>
              <a:rPr lang="zh-CN" altLang="en-US" sz="2100" dirty="0"/>
              <a:t>构造得到的</a:t>
            </a:r>
            <a:r>
              <a:rPr lang="en-US" altLang="zh-CN" sz="2100" dirty="0"/>
              <a:t>DFA</a:t>
            </a:r>
            <a:r>
              <a:rPr lang="zh-CN" altLang="en-US" sz="2100" dirty="0"/>
              <a:t>的每个状态和</a:t>
            </a:r>
            <a:r>
              <a:rPr lang="en-US" altLang="zh-CN" sz="2100" dirty="0"/>
              <a:t>NFA</a:t>
            </a:r>
            <a:r>
              <a:rPr lang="zh-CN" altLang="en-US" sz="2100" dirty="0"/>
              <a:t>的状态子集对应</a:t>
            </a:r>
            <a:endParaRPr lang="en-US" altLang="zh-CN" sz="2100" dirty="0"/>
          </a:p>
          <a:p>
            <a:pPr lvl="1"/>
            <a:r>
              <a:rPr lang="en-US" altLang="zh-CN" sz="2100" dirty="0"/>
              <a:t>DFA</a:t>
            </a:r>
            <a:r>
              <a:rPr lang="zh-CN" altLang="en-US" sz="2100" dirty="0"/>
              <a:t>读入</a:t>
            </a:r>
            <a:r>
              <a:rPr lang="en-US" altLang="zh-CN" sz="2100" dirty="0"/>
              <a:t>a</a:t>
            </a:r>
            <a:r>
              <a:rPr lang="en-US" altLang="zh-CN" sz="2100" baseline="-25000" dirty="0"/>
              <a:t>1</a:t>
            </a:r>
            <a:r>
              <a:rPr lang="en-US" altLang="zh-CN" sz="2100" dirty="0"/>
              <a:t>,a</a:t>
            </a:r>
            <a:r>
              <a:rPr lang="en-US" altLang="zh-CN" sz="2100" baseline="-25000" dirty="0"/>
              <a:t>2</a:t>
            </a:r>
            <a:r>
              <a:rPr lang="en-US" altLang="zh-CN" sz="2100" dirty="0"/>
              <a:t>,…,a</a:t>
            </a:r>
            <a:r>
              <a:rPr lang="en-US" altLang="zh-CN" sz="2100" baseline="-25000" dirty="0"/>
              <a:t>n</a:t>
            </a:r>
            <a:r>
              <a:rPr lang="zh-CN" altLang="en-US" sz="2100" dirty="0"/>
              <a:t>后到达的状态对应于从</a:t>
            </a:r>
            <a:r>
              <a:rPr lang="en-US" altLang="zh-CN" sz="2100" dirty="0"/>
              <a:t>NFA</a:t>
            </a:r>
            <a:r>
              <a:rPr lang="zh-CN" altLang="en-US" sz="2100" dirty="0"/>
              <a:t>开始状态出发沿着</a:t>
            </a:r>
            <a:r>
              <a:rPr lang="en-US" altLang="zh-CN" sz="2100" dirty="0"/>
              <a:t>a</a:t>
            </a:r>
            <a:r>
              <a:rPr lang="en-US" altLang="zh-CN" sz="2100" baseline="-25000" dirty="0"/>
              <a:t>1</a:t>
            </a:r>
            <a:r>
              <a:rPr lang="en-US" altLang="zh-CN" sz="2100" dirty="0"/>
              <a:t>,a</a:t>
            </a:r>
            <a:r>
              <a:rPr lang="en-US" altLang="zh-CN" sz="2100" baseline="-25000" dirty="0"/>
              <a:t>2</a:t>
            </a:r>
            <a:r>
              <a:rPr lang="en-US" altLang="zh-CN" sz="2100" dirty="0"/>
              <a:t>,…,a</a:t>
            </a:r>
            <a:r>
              <a:rPr lang="en-US" altLang="zh-CN" sz="2100" baseline="-25000" dirty="0"/>
              <a:t>n</a:t>
            </a:r>
            <a:r>
              <a:rPr lang="zh-CN" altLang="en-US" sz="2100" dirty="0"/>
              <a:t>可能到达的状态集合</a:t>
            </a:r>
            <a:endParaRPr lang="en-US" altLang="zh-CN" sz="2100" dirty="0"/>
          </a:p>
          <a:p>
            <a:r>
              <a:rPr lang="zh-CN" altLang="en-US" sz="2300" dirty="0"/>
              <a:t>理论上，最坏情况下</a:t>
            </a:r>
            <a:r>
              <a:rPr lang="en-US" altLang="zh-CN" sz="2300" dirty="0"/>
              <a:t>DFA</a:t>
            </a:r>
            <a:r>
              <a:rPr lang="zh-CN" altLang="en-US" sz="2300" dirty="0"/>
              <a:t>的状态个数会是</a:t>
            </a:r>
            <a:r>
              <a:rPr lang="en-US" altLang="zh-CN" sz="2300" dirty="0"/>
              <a:t>NFA</a:t>
            </a:r>
            <a:r>
              <a:rPr lang="zh-CN" altLang="en-US" sz="2300" dirty="0"/>
              <a:t>状态个数的指数多个。但是对于大部分应用，</a:t>
            </a:r>
            <a:r>
              <a:rPr lang="en-US" altLang="zh-CN" sz="2300" dirty="0"/>
              <a:t>NFA</a:t>
            </a:r>
            <a:r>
              <a:rPr lang="zh-CN" altLang="en-US" sz="2300" dirty="0"/>
              <a:t>和相应的</a:t>
            </a:r>
            <a:r>
              <a:rPr lang="en-US" altLang="zh-CN" sz="2300" dirty="0"/>
              <a:t>DFA</a:t>
            </a:r>
            <a:r>
              <a:rPr lang="zh-CN" altLang="en-US" sz="2300" dirty="0"/>
              <a:t>的状态数量大致相同</a:t>
            </a:r>
          </a:p>
          <a:p>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NFA</a:t>
            </a:r>
            <a:r>
              <a:rPr lang="zh-CN" altLang="en-US" dirty="0"/>
              <a:t>转换成</a:t>
            </a:r>
            <a:r>
              <a:rPr lang="en-US" altLang="zh-CN" dirty="0"/>
              <a:t>DFA - </a:t>
            </a:r>
            <a:r>
              <a:rPr lang="zh-CN" altLang="en-US" dirty="0"/>
              <a:t>子集构造法</a:t>
            </a:r>
          </a:p>
        </p:txBody>
      </p:sp>
      <p:sp>
        <p:nvSpPr>
          <p:cNvPr id="3" name="内容占位符 2"/>
          <p:cNvSpPr>
            <a:spLocks noGrp="1"/>
          </p:cNvSpPr>
          <p:nvPr>
            <p:ph idx="1"/>
          </p:nvPr>
        </p:nvSpPr>
        <p:spPr/>
        <p:txBody>
          <a:bodyPr/>
          <a:lstStyle/>
          <a:p>
            <a:r>
              <a:rPr lang="zh-CN" altLang="en-US" dirty="0"/>
              <a:t>输入：一个</a:t>
            </a:r>
            <a:r>
              <a:rPr lang="en-US" altLang="zh-CN" dirty="0"/>
              <a:t>NFA </a:t>
            </a:r>
            <a:r>
              <a:rPr lang="en-US" altLang="zh-CN" i="1" dirty="0"/>
              <a:t>N</a:t>
            </a:r>
          </a:p>
          <a:p>
            <a:r>
              <a:rPr lang="zh-CN" altLang="en-US" dirty="0"/>
              <a:t>输出：一个接受相同语言的</a:t>
            </a:r>
            <a:r>
              <a:rPr lang="en-US" altLang="zh-CN" dirty="0"/>
              <a:t>DFA </a:t>
            </a:r>
            <a:r>
              <a:rPr lang="en-US" altLang="zh-CN" i="1" dirty="0"/>
              <a:t>D</a:t>
            </a:r>
          </a:p>
          <a:p>
            <a:pPr>
              <a:buFont typeface="Wingdings" pitchFamily="2" charset="2"/>
              <a:buNone/>
            </a:pPr>
            <a:r>
              <a:rPr lang="en-US" altLang="zh-CN" sz="2800" dirty="0"/>
              <a:t>s</a:t>
            </a:r>
            <a:r>
              <a:rPr lang="zh-CN" altLang="en-US" sz="2800" dirty="0"/>
              <a:t>表示</a:t>
            </a:r>
            <a:r>
              <a:rPr lang="en-US" altLang="zh-CN" sz="2800" dirty="0"/>
              <a:t>N</a:t>
            </a:r>
            <a:r>
              <a:rPr lang="zh-CN" altLang="en-US" sz="2800" dirty="0"/>
              <a:t>中的单个状态，</a:t>
            </a:r>
            <a:r>
              <a:rPr lang="en-US" altLang="zh-CN" sz="2800" dirty="0"/>
              <a:t>T</a:t>
            </a:r>
            <a:r>
              <a:rPr lang="zh-CN" altLang="en-US" sz="2800" dirty="0"/>
              <a:t>代表</a:t>
            </a:r>
            <a:r>
              <a:rPr lang="en-US" altLang="zh-CN" sz="2800" dirty="0"/>
              <a:t>N</a:t>
            </a:r>
            <a:r>
              <a:rPr lang="zh-CN" altLang="en-US" sz="2800" dirty="0"/>
              <a:t>的一个状态集</a:t>
            </a:r>
          </a:p>
          <a:p>
            <a:endParaRPr lang="zh-CN" altLang="en-US" dirty="0"/>
          </a:p>
        </p:txBody>
      </p:sp>
      <p:pic>
        <p:nvPicPr>
          <p:cNvPr id="4" name="Picture 4"/>
          <p:cNvPicPr>
            <a:picLocks noChangeAspect="1" noChangeArrowheads="1"/>
          </p:cNvPicPr>
          <p:nvPr/>
        </p:nvPicPr>
        <p:blipFill>
          <a:blip r:embed="rId2" cstate="print"/>
          <a:srcRect/>
          <a:stretch>
            <a:fillRect/>
          </a:stretch>
        </p:blipFill>
        <p:spPr bwMode="auto">
          <a:xfrm>
            <a:off x="307181" y="3140968"/>
            <a:ext cx="8464550" cy="32385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NFA</a:t>
            </a:r>
            <a:r>
              <a:rPr lang="zh-CN" altLang="en-US" dirty="0"/>
              <a:t>转换成</a:t>
            </a:r>
            <a:r>
              <a:rPr lang="en-US" altLang="zh-CN" dirty="0"/>
              <a:t>DFA - </a:t>
            </a:r>
            <a:r>
              <a:rPr lang="zh-CN" altLang="en-US" dirty="0"/>
              <a:t>子集构造法</a:t>
            </a:r>
          </a:p>
        </p:txBody>
      </p:sp>
      <p:sp>
        <p:nvSpPr>
          <p:cNvPr id="3" name="内容占位符 2"/>
          <p:cNvSpPr>
            <a:spLocks noGrp="1"/>
          </p:cNvSpPr>
          <p:nvPr>
            <p:ph idx="1"/>
          </p:nvPr>
        </p:nvSpPr>
        <p:spPr/>
        <p:txBody>
          <a:bodyPr/>
          <a:lstStyle/>
          <a:p>
            <a:r>
              <a:rPr lang="en-US" altLang="zh-CN" sz="2800" dirty="0">
                <a:latin typeface="Times New Roman" pitchFamily="18" charset="0"/>
                <a:cs typeface="Times New Roman" pitchFamily="18" charset="0"/>
              </a:rPr>
              <a:t>D</a:t>
            </a:r>
            <a:r>
              <a:rPr lang="zh-CN" altLang="en-US" sz="2800" dirty="0"/>
              <a:t>的开始状态是</a:t>
            </a:r>
            <a:r>
              <a:rPr lang="el-GR" altLang="zh-CN" sz="2800" dirty="0">
                <a:latin typeface="Times New Roman" pitchFamily="18" charset="0"/>
                <a:cs typeface="Times New Roman" pitchFamily="18" charset="0"/>
              </a:rPr>
              <a:t>ε</a:t>
            </a:r>
            <a:r>
              <a:rPr lang="en-US" altLang="zh-CN" sz="2800" dirty="0">
                <a:latin typeface="Times New Roman" pitchFamily="18" charset="0"/>
                <a:cs typeface="Times New Roman" pitchFamily="18" charset="0"/>
              </a:rPr>
              <a:t>-closure(s</a:t>
            </a:r>
            <a:r>
              <a:rPr lang="en-US" altLang="zh-CN" sz="2800" baseline="-25000" dirty="0">
                <a:latin typeface="Times New Roman" pitchFamily="18" charset="0"/>
                <a:cs typeface="Times New Roman" pitchFamily="18" charset="0"/>
              </a:rPr>
              <a:t>0</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D</a:t>
            </a:r>
            <a:r>
              <a:rPr lang="zh-CN" altLang="en-US" sz="2800" dirty="0">
                <a:latin typeface="Times New Roman" pitchFamily="18" charset="0"/>
                <a:cs typeface="Times New Roman" pitchFamily="18" charset="0"/>
              </a:rPr>
              <a:t>的接受状态是所有至少包含了</a:t>
            </a:r>
            <a:r>
              <a:rPr lang="en-US" altLang="zh-CN" sz="2800" dirty="0">
                <a:latin typeface="Times New Roman" pitchFamily="18" charset="0"/>
                <a:cs typeface="Times New Roman" pitchFamily="18" charset="0"/>
              </a:rPr>
              <a:t>N</a:t>
            </a:r>
            <a:r>
              <a:rPr lang="zh-CN" altLang="en-US" sz="2800" dirty="0">
                <a:latin typeface="Times New Roman" pitchFamily="18" charset="0"/>
                <a:cs typeface="Times New Roman" pitchFamily="18" charset="0"/>
              </a:rPr>
              <a:t>的一个接受状态的状态集合。</a:t>
            </a:r>
          </a:p>
          <a:p>
            <a:endParaRPr lang="zh-CN" altLang="en-US" dirty="0"/>
          </a:p>
        </p:txBody>
      </p:sp>
      <p:pic>
        <p:nvPicPr>
          <p:cNvPr id="4" name="Picture 8"/>
          <p:cNvPicPr>
            <a:picLocks noChangeAspect="1" noChangeArrowheads="1"/>
          </p:cNvPicPr>
          <p:nvPr/>
        </p:nvPicPr>
        <p:blipFill>
          <a:blip r:embed="rId2" cstate="print"/>
          <a:srcRect/>
          <a:stretch>
            <a:fillRect/>
          </a:stretch>
        </p:blipFill>
        <p:spPr bwMode="auto">
          <a:xfrm>
            <a:off x="864393" y="2492896"/>
            <a:ext cx="7350125" cy="3887788"/>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NFA</a:t>
            </a:r>
            <a:r>
              <a:rPr lang="zh-CN" altLang="en-US" dirty="0"/>
              <a:t>转换成</a:t>
            </a:r>
            <a:r>
              <a:rPr lang="en-US" altLang="zh-CN" dirty="0"/>
              <a:t>DFA - </a:t>
            </a:r>
            <a:r>
              <a:rPr lang="zh-CN" altLang="en-US" dirty="0"/>
              <a:t>子集构造法</a:t>
            </a:r>
          </a:p>
        </p:txBody>
      </p:sp>
      <p:sp>
        <p:nvSpPr>
          <p:cNvPr id="3" name="内容占位符 2"/>
          <p:cNvSpPr>
            <a:spLocks noGrp="1"/>
          </p:cNvSpPr>
          <p:nvPr>
            <p:ph idx="1"/>
          </p:nvPr>
        </p:nvSpPr>
        <p:spPr/>
        <p:txBody>
          <a:bodyPr/>
          <a:lstStyle/>
          <a:p>
            <a:r>
              <a:rPr lang="zh-CN" altLang="en-US" dirty="0"/>
              <a:t>对</a:t>
            </a:r>
            <a:r>
              <a:rPr lang="en-US" altLang="zh-CN" dirty="0"/>
              <a:t>NFA</a:t>
            </a:r>
            <a:r>
              <a:rPr lang="zh-CN" altLang="en-US" dirty="0"/>
              <a:t>的任何状态集合</a:t>
            </a:r>
            <a:r>
              <a:rPr lang="el-GR" altLang="zh-CN" sz="2400" dirty="0">
                <a:latin typeface="Times New Roman" pitchFamily="18" charset="0"/>
                <a:cs typeface="Times New Roman" pitchFamily="18" charset="0"/>
              </a:rPr>
              <a:t>ε</a:t>
            </a:r>
            <a:r>
              <a:rPr lang="en-US" altLang="zh-CN" sz="2400" dirty="0">
                <a:latin typeface="Times New Roman" pitchFamily="18" charset="0"/>
                <a:cs typeface="Times New Roman" pitchFamily="18" charset="0"/>
              </a:rPr>
              <a:t>-closure(T)</a:t>
            </a:r>
            <a:r>
              <a:rPr lang="zh-CN" altLang="en-US" sz="2400" dirty="0">
                <a:latin typeface="Times New Roman" pitchFamily="18" charset="0"/>
                <a:cs typeface="Times New Roman" pitchFamily="18" charset="0"/>
              </a:rPr>
              <a:t>的计算</a:t>
            </a:r>
          </a:p>
          <a:p>
            <a:r>
              <a:rPr lang="zh-CN" altLang="en-US" sz="2400" dirty="0">
                <a:latin typeface="Times New Roman" pitchFamily="18" charset="0"/>
                <a:cs typeface="Times New Roman" pitchFamily="18" charset="0"/>
              </a:rPr>
              <a:t>一个图搜索过程</a:t>
            </a:r>
          </a:p>
          <a:p>
            <a:endParaRPr lang="zh-CN" altLang="en-US" dirty="0"/>
          </a:p>
        </p:txBody>
      </p:sp>
      <p:pic>
        <p:nvPicPr>
          <p:cNvPr id="4" name="Picture 4"/>
          <p:cNvPicPr>
            <a:picLocks noChangeAspect="1" noChangeArrowheads="1"/>
          </p:cNvPicPr>
          <p:nvPr/>
        </p:nvPicPr>
        <p:blipFill>
          <a:blip r:embed="rId2" cstate="print"/>
          <a:srcRect/>
          <a:stretch>
            <a:fillRect/>
          </a:stretch>
        </p:blipFill>
        <p:spPr bwMode="auto">
          <a:xfrm>
            <a:off x="611560" y="2603164"/>
            <a:ext cx="8290556" cy="3879882"/>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NFA</a:t>
            </a:r>
            <a:r>
              <a:rPr lang="zh-CN" altLang="en-US" dirty="0"/>
              <a:t>到</a:t>
            </a:r>
            <a:r>
              <a:rPr lang="en-US" altLang="zh-CN" dirty="0"/>
              <a:t>DFA</a:t>
            </a:r>
            <a:r>
              <a:rPr lang="zh-CN" altLang="en-US" dirty="0"/>
              <a:t>转换的示例</a:t>
            </a:r>
          </a:p>
        </p:txBody>
      </p:sp>
      <p:sp>
        <p:nvSpPr>
          <p:cNvPr id="3" name="内容占位符 2"/>
          <p:cNvSpPr>
            <a:spLocks noGrp="1"/>
          </p:cNvSpPr>
          <p:nvPr>
            <p:ph idx="1"/>
          </p:nvPr>
        </p:nvSpPr>
        <p:spPr>
          <a:xfrm>
            <a:off x="467544" y="1340768"/>
            <a:ext cx="8440291" cy="4572000"/>
          </a:xfrm>
        </p:spPr>
        <p:txBody>
          <a:bodyPr>
            <a:normAutofit/>
          </a:bodyPr>
          <a:lstStyle/>
          <a:p>
            <a:pPr>
              <a:lnSpc>
                <a:spcPct val="80000"/>
              </a:lnSpc>
            </a:pPr>
            <a:r>
              <a:rPr lang="en-US" altLang="zh-CN" sz="2000" dirty="0">
                <a:latin typeface="Times New Roman" pitchFamily="18" charset="0"/>
                <a:cs typeface="Times New Roman" pitchFamily="18" charset="0"/>
              </a:rPr>
              <a:t>A</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a:t>
            </a:r>
            <a:r>
              <a:rPr lang="el-GR" altLang="zh-CN" sz="2000" dirty="0">
                <a:latin typeface="Times New Roman" pitchFamily="18" charset="0"/>
                <a:cs typeface="Times New Roman" pitchFamily="18" charset="0"/>
              </a:rPr>
              <a:t>ε</a:t>
            </a:r>
            <a:r>
              <a:rPr lang="en-US" altLang="zh-CN" sz="2000" dirty="0">
                <a:latin typeface="Times New Roman" pitchFamily="18" charset="0"/>
                <a:cs typeface="Times New Roman" pitchFamily="18" charset="0"/>
              </a:rPr>
              <a:t>-closure(0)={0,1,2,4,7}</a:t>
            </a:r>
          </a:p>
          <a:p>
            <a:pPr>
              <a:lnSpc>
                <a:spcPct val="80000"/>
              </a:lnSpc>
            </a:pPr>
            <a:r>
              <a:rPr lang="en-US" altLang="zh-CN" sz="2000" dirty="0">
                <a:latin typeface="Times New Roman" pitchFamily="18" charset="0"/>
                <a:cs typeface="Times New Roman" pitchFamily="18" charset="0"/>
              </a:rPr>
              <a:t>B</a:t>
            </a:r>
            <a:r>
              <a:rPr lang="zh-CN" altLang="en-US"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Dtran</a:t>
            </a:r>
            <a:r>
              <a:rPr lang="en-US" altLang="zh-CN"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A,a</a:t>
            </a:r>
            <a:r>
              <a:rPr lang="en-US" altLang="zh-CN" sz="2000" dirty="0">
                <a:latin typeface="Times New Roman" pitchFamily="18" charset="0"/>
                <a:cs typeface="Times New Roman" pitchFamily="18" charset="0"/>
              </a:rPr>
              <a:t>]=</a:t>
            </a:r>
            <a:r>
              <a:rPr lang="el-GR" altLang="zh-CN" sz="2000" dirty="0">
                <a:latin typeface="Times New Roman" pitchFamily="18" charset="0"/>
                <a:cs typeface="Times New Roman" pitchFamily="18" charset="0"/>
              </a:rPr>
              <a:t> ε </a:t>
            </a:r>
            <a:r>
              <a:rPr lang="en-US" altLang="zh-CN" sz="2000" dirty="0">
                <a:latin typeface="Times New Roman" pitchFamily="18" charset="0"/>
                <a:cs typeface="Times New Roman" pitchFamily="18" charset="0"/>
              </a:rPr>
              <a:t>-closure(move(</a:t>
            </a:r>
            <a:r>
              <a:rPr lang="en-US" altLang="zh-CN" sz="2000" dirty="0" err="1">
                <a:latin typeface="Times New Roman" pitchFamily="18" charset="0"/>
                <a:cs typeface="Times New Roman" pitchFamily="18" charset="0"/>
              </a:rPr>
              <a:t>A,a</a:t>
            </a:r>
            <a:r>
              <a:rPr lang="en-US" altLang="zh-CN" sz="2000" dirty="0">
                <a:latin typeface="Times New Roman" pitchFamily="18" charset="0"/>
                <a:cs typeface="Times New Roman" pitchFamily="18" charset="0"/>
              </a:rPr>
              <a:t>))=</a:t>
            </a:r>
            <a:r>
              <a:rPr lang="el-GR" altLang="zh-CN" sz="2000" dirty="0">
                <a:latin typeface="Times New Roman" pitchFamily="18" charset="0"/>
                <a:cs typeface="Times New Roman" pitchFamily="18" charset="0"/>
              </a:rPr>
              <a:t> ε </a:t>
            </a:r>
            <a:r>
              <a:rPr lang="en-US" altLang="zh-CN" sz="2000" dirty="0">
                <a:latin typeface="Times New Roman" pitchFamily="18" charset="0"/>
                <a:cs typeface="Times New Roman" pitchFamily="18" charset="0"/>
              </a:rPr>
              <a:t>- closure({3,8})={1,2,3,4,6,7,8}</a:t>
            </a:r>
          </a:p>
          <a:p>
            <a:pPr>
              <a:lnSpc>
                <a:spcPct val="80000"/>
              </a:lnSpc>
            </a:pPr>
            <a:r>
              <a:rPr lang="en-US" altLang="zh-CN" sz="2000" dirty="0">
                <a:latin typeface="Times New Roman" pitchFamily="18" charset="0"/>
                <a:cs typeface="Times New Roman" pitchFamily="18" charset="0"/>
              </a:rPr>
              <a:t>C</a:t>
            </a:r>
            <a:r>
              <a:rPr lang="zh-CN" altLang="en-US"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Dtran</a:t>
            </a:r>
            <a:r>
              <a:rPr lang="en-US" altLang="zh-CN"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A,b</a:t>
            </a:r>
            <a:r>
              <a:rPr lang="en-US" altLang="zh-CN" sz="2000" dirty="0">
                <a:latin typeface="Times New Roman" pitchFamily="18" charset="0"/>
                <a:cs typeface="Times New Roman" pitchFamily="18" charset="0"/>
              </a:rPr>
              <a:t>]=</a:t>
            </a:r>
            <a:r>
              <a:rPr lang="el-GR" altLang="zh-CN" sz="2000" dirty="0">
                <a:latin typeface="Times New Roman" pitchFamily="18" charset="0"/>
                <a:cs typeface="Times New Roman" pitchFamily="18" charset="0"/>
              </a:rPr>
              <a:t> ε </a:t>
            </a:r>
            <a:r>
              <a:rPr lang="en-US" altLang="zh-CN" sz="2000" dirty="0">
                <a:latin typeface="Times New Roman" pitchFamily="18" charset="0"/>
                <a:cs typeface="Times New Roman" pitchFamily="18" charset="0"/>
              </a:rPr>
              <a:t>-closure(move(</a:t>
            </a:r>
            <a:r>
              <a:rPr lang="en-US" altLang="zh-CN" sz="2000" dirty="0" err="1">
                <a:latin typeface="Times New Roman" pitchFamily="18" charset="0"/>
                <a:cs typeface="Times New Roman" pitchFamily="18" charset="0"/>
              </a:rPr>
              <a:t>A,b</a:t>
            </a:r>
            <a:r>
              <a:rPr lang="en-US" altLang="zh-CN" sz="2000" dirty="0">
                <a:latin typeface="Times New Roman" pitchFamily="18" charset="0"/>
                <a:cs typeface="Times New Roman" pitchFamily="18" charset="0"/>
              </a:rPr>
              <a:t>))=</a:t>
            </a:r>
            <a:r>
              <a:rPr lang="el-GR" altLang="zh-CN" sz="2000" dirty="0">
                <a:latin typeface="Times New Roman" pitchFamily="18" charset="0"/>
                <a:cs typeface="Times New Roman" pitchFamily="18" charset="0"/>
              </a:rPr>
              <a:t> ε </a:t>
            </a:r>
            <a:r>
              <a:rPr lang="en-US" altLang="zh-CN" sz="2000" dirty="0">
                <a:latin typeface="Times New Roman" pitchFamily="18" charset="0"/>
                <a:cs typeface="Times New Roman" pitchFamily="18" charset="0"/>
              </a:rPr>
              <a:t>-closure({5})={1,2,4,5,6,7}</a:t>
            </a:r>
          </a:p>
          <a:p>
            <a:pPr>
              <a:lnSpc>
                <a:spcPct val="80000"/>
              </a:lnSpc>
            </a:pPr>
            <a:r>
              <a:rPr lang="en-US" altLang="zh-CN" sz="2000" dirty="0">
                <a:latin typeface="Times New Roman" pitchFamily="18" charset="0"/>
                <a:cs typeface="Times New Roman" pitchFamily="18" charset="0"/>
              </a:rPr>
              <a:t>D</a:t>
            </a:r>
            <a:r>
              <a:rPr lang="zh-CN" altLang="en-US"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Dtran</a:t>
            </a:r>
            <a:r>
              <a:rPr lang="en-US" altLang="zh-CN"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B,b</a:t>
            </a:r>
            <a:r>
              <a:rPr lang="en-US" altLang="zh-CN" sz="2000" dirty="0">
                <a:latin typeface="Times New Roman" pitchFamily="18" charset="0"/>
                <a:cs typeface="Times New Roman" pitchFamily="18" charset="0"/>
              </a:rPr>
              <a:t>]=</a:t>
            </a:r>
            <a:r>
              <a:rPr lang="el-GR" altLang="zh-CN" sz="2000" dirty="0">
                <a:latin typeface="Times New Roman" pitchFamily="18" charset="0"/>
                <a:cs typeface="Times New Roman" pitchFamily="18" charset="0"/>
              </a:rPr>
              <a:t>ε </a:t>
            </a:r>
            <a:r>
              <a:rPr lang="en-US" altLang="zh-CN" sz="2000" dirty="0">
                <a:latin typeface="Times New Roman" pitchFamily="18" charset="0"/>
                <a:cs typeface="Times New Roman" pitchFamily="18" charset="0"/>
              </a:rPr>
              <a:t>-closure(move(</a:t>
            </a:r>
            <a:r>
              <a:rPr lang="en-US" altLang="zh-CN" sz="2000" dirty="0" err="1">
                <a:latin typeface="Times New Roman" pitchFamily="18" charset="0"/>
                <a:cs typeface="Times New Roman" pitchFamily="18" charset="0"/>
              </a:rPr>
              <a:t>B,b</a:t>
            </a:r>
            <a:r>
              <a:rPr lang="en-US" altLang="zh-CN" sz="2000" dirty="0">
                <a:latin typeface="Times New Roman" pitchFamily="18" charset="0"/>
                <a:cs typeface="Times New Roman" pitchFamily="18" charset="0"/>
              </a:rPr>
              <a:t>))=</a:t>
            </a:r>
            <a:r>
              <a:rPr lang="el-GR" altLang="zh-CN"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{1,2,4,5,6,7,9}</a:t>
            </a:r>
          </a:p>
          <a:p>
            <a:pPr>
              <a:lnSpc>
                <a:spcPct val="80000"/>
              </a:lnSpc>
            </a:pPr>
            <a:r>
              <a:rPr lang="en-US" altLang="zh-CN" sz="2000" dirty="0">
                <a:latin typeface="Times New Roman" pitchFamily="18" charset="0"/>
                <a:cs typeface="Times New Roman" pitchFamily="18" charset="0"/>
              </a:rPr>
              <a:t>……</a:t>
            </a:r>
          </a:p>
          <a:p>
            <a:pPr>
              <a:lnSpc>
                <a:spcPct val="80000"/>
              </a:lnSpc>
            </a:pPr>
            <a:r>
              <a:rPr lang="en-US" altLang="zh-CN" sz="2000" dirty="0">
                <a:latin typeface="Times New Roman" pitchFamily="18" charset="0"/>
                <a:cs typeface="Times New Roman" pitchFamily="18" charset="0"/>
              </a:rPr>
              <a:t>E:   </a:t>
            </a:r>
            <a:r>
              <a:rPr lang="en-US" altLang="zh-CN" sz="2000" dirty="0" err="1">
                <a:latin typeface="Times New Roman" pitchFamily="18" charset="0"/>
                <a:cs typeface="Times New Roman" pitchFamily="18" charset="0"/>
              </a:rPr>
              <a:t>Dtran</a:t>
            </a:r>
            <a:r>
              <a:rPr lang="en-US" altLang="zh-CN"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D,b</a:t>
            </a:r>
            <a:r>
              <a:rPr lang="en-US" altLang="zh-CN" sz="2000" dirty="0">
                <a:latin typeface="Times New Roman" pitchFamily="18" charset="0"/>
                <a:cs typeface="Times New Roman" pitchFamily="18" charset="0"/>
              </a:rPr>
              <a:t>] = </a:t>
            </a:r>
            <a:r>
              <a:rPr lang="el-GR" altLang="zh-CN" sz="2000" dirty="0">
                <a:latin typeface="Times New Roman" pitchFamily="18" charset="0"/>
                <a:cs typeface="Times New Roman" pitchFamily="18" charset="0"/>
              </a:rPr>
              <a:t>ε </a:t>
            </a:r>
            <a:r>
              <a:rPr lang="en-US" altLang="zh-CN" sz="2000" dirty="0">
                <a:latin typeface="Times New Roman" pitchFamily="18" charset="0"/>
                <a:cs typeface="Times New Roman" pitchFamily="18" charset="0"/>
              </a:rPr>
              <a:t>-closure(move(</a:t>
            </a:r>
            <a:r>
              <a:rPr lang="en-US" altLang="zh-CN" sz="2000" dirty="0" err="1">
                <a:latin typeface="Times New Roman" pitchFamily="18" charset="0"/>
                <a:cs typeface="Times New Roman" pitchFamily="18" charset="0"/>
              </a:rPr>
              <a:t>B,b</a:t>
            </a:r>
            <a:r>
              <a:rPr lang="en-US" altLang="zh-CN" sz="2000" dirty="0">
                <a:latin typeface="Times New Roman" pitchFamily="18" charset="0"/>
                <a:cs typeface="Times New Roman" pitchFamily="18" charset="0"/>
              </a:rPr>
              <a:t>))=</a:t>
            </a:r>
            <a:r>
              <a:rPr lang="el-GR" altLang="zh-CN"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{1,2,4,5,6,7,10}</a:t>
            </a:r>
          </a:p>
          <a:p>
            <a:pPr>
              <a:lnSpc>
                <a:spcPct val="80000"/>
              </a:lnSpc>
            </a:pPr>
            <a:endParaRPr lang="zh-CN" altLang="en-US" sz="2000" dirty="0"/>
          </a:p>
          <a:p>
            <a:endParaRPr lang="zh-CN" altLang="en-US" sz="2000" dirty="0"/>
          </a:p>
        </p:txBody>
      </p:sp>
      <p:pic>
        <p:nvPicPr>
          <p:cNvPr id="4" name="Picture 4"/>
          <p:cNvPicPr>
            <a:picLocks noChangeAspect="1" noChangeArrowheads="1"/>
          </p:cNvPicPr>
          <p:nvPr/>
        </p:nvPicPr>
        <p:blipFill>
          <a:blip r:embed="rId3" cstate="print"/>
          <a:srcRect/>
          <a:stretch>
            <a:fillRect/>
          </a:stretch>
        </p:blipFill>
        <p:spPr bwMode="auto">
          <a:xfrm>
            <a:off x="611560" y="3279775"/>
            <a:ext cx="8296275" cy="3578225"/>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NFA</a:t>
            </a:r>
            <a:r>
              <a:rPr lang="zh-CN" altLang="en-US" dirty="0"/>
              <a:t>到</a:t>
            </a:r>
            <a:r>
              <a:rPr lang="en-US" altLang="zh-CN" dirty="0"/>
              <a:t>DFA</a:t>
            </a:r>
            <a:r>
              <a:rPr lang="zh-CN" altLang="en-US" dirty="0"/>
              <a:t>转换的示例</a:t>
            </a:r>
          </a:p>
        </p:txBody>
      </p:sp>
      <p:sp>
        <p:nvSpPr>
          <p:cNvPr id="3" name="内容占位符 2"/>
          <p:cNvSpPr>
            <a:spLocks noGrp="1"/>
          </p:cNvSpPr>
          <p:nvPr>
            <p:ph idx="1"/>
          </p:nvPr>
        </p:nvSpPr>
        <p:spPr/>
        <p:txBody>
          <a:bodyPr/>
          <a:lstStyle/>
          <a:p>
            <a:r>
              <a:rPr lang="zh-CN" altLang="en-US" dirty="0"/>
              <a:t>开始状态：</a:t>
            </a:r>
            <a:r>
              <a:rPr lang="en-US" altLang="zh-CN" dirty="0"/>
              <a:t>A</a:t>
            </a:r>
          </a:p>
          <a:p>
            <a:r>
              <a:rPr lang="zh-CN" altLang="en-US" dirty="0"/>
              <a:t>接受状态：</a:t>
            </a:r>
            <a:r>
              <a:rPr lang="en-US" altLang="zh-CN" dirty="0"/>
              <a:t>E</a:t>
            </a:r>
          </a:p>
          <a:p>
            <a:endParaRPr lang="zh-CN" altLang="en-US" dirty="0"/>
          </a:p>
        </p:txBody>
      </p:sp>
      <p:pic>
        <p:nvPicPr>
          <p:cNvPr id="6" name="Picture 4"/>
          <p:cNvPicPr>
            <a:picLocks noChangeAspect="1" noChangeArrowheads="1"/>
          </p:cNvPicPr>
          <p:nvPr/>
        </p:nvPicPr>
        <p:blipFill>
          <a:blip r:embed="rId2" cstate="print"/>
          <a:srcRect/>
          <a:stretch>
            <a:fillRect/>
          </a:stretch>
        </p:blipFill>
        <p:spPr bwMode="auto">
          <a:xfrm>
            <a:off x="179512" y="3180222"/>
            <a:ext cx="5616624" cy="3512034"/>
          </a:xfrm>
          <a:prstGeom prst="rect">
            <a:avLst/>
          </a:prstGeom>
          <a:noFill/>
          <a:ln w="9525">
            <a:noFill/>
            <a:miter lim="800000"/>
            <a:headEnd/>
            <a:tailEnd/>
          </a:ln>
        </p:spPr>
      </p:pic>
      <p:pic>
        <p:nvPicPr>
          <p:cNvPr id="4" name="Picture 5"/>
          <p:cNvPicPr>
            <a:picLocks noChangeAspect="1" noChangeArrowheads="1"/>
          </p:cNvPicPr>
          <p:nvPr/>
        </p:nvPicPr>
        <p:blipFill>
          <a:blip r:embed="rId3" cstate="print"/>
          <a:srcRect/>
          <a:stretch>
            <a:fillRect/>
          </a:stretch>
        </p:blipFill>
        <p:spPr bwMode="auto">
          <a:xfrm>
            <a:off x="3579959" y="1412776"/>
            <a:ext cx="5181600" cy="3201988"/>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4638"/>
            <a:ext cx="7906072" cy="706090"/>
          </a:xfrm>
        </p:spPr>
        <p:txBody>
          <a:bodyPr>
            <a:normAutofit/>
          </a:bodyPr>
          <a:lstStyle/>
          <a:p>
            <a:r>
              <a:rPr lang="zh-CN" altLang="en-US" dirty="0"/>
              <a:t>对</a:t>
            </a:r>
            <a:r>
              <a:rPr lang="en-US" altLang="zh-CN" dirty="0"/>
              <a:t>NFA</a:t>
            </a:r>
            <a:r>
              <a:rPr lang="zh-CN" altLang="en-US" dirty="0"/>
              <a:t>的运行进行模拟</a:t>
            </a:r>
            <a:r>
              <a:rPr lang="en-US" altLang="zh-CN" dirty="0"/>
              <a:t>:</a:t>
            </a:r>
            <a:r>
              <a:rPr lang="zh-CN" altLang="en-US" dirty="0"/>
              <a:t>子集构造法</a:t>
            </a:r>
          </a:p>
        </p:txBody>
      </p:sp>
      <p:sp>
        <p:nvSpPr>
          <p:cNvPr id="3" name="内容占位符 2"/>
          <p:cNvSpPr>
            <a:spLocks noGrp="1"/>
          </p:cNvSpPr>
          <p:nvPr>
            <p:ph idx="1"/>
          </p:nvPr>
        </p:nvSpPr>
        <p:spPr>
          <a:xfrm>
            <a:off x="467544" y="1412776"/>
            <a:ext cx="8142287" cy="4392612"/>
          </a:xfrm>
        </p:spPr>
        <p:txBody>
          <a:bodyPr/>
          <a:lstStyle/>
          <a:p>
            <a:r>
              <a:rPr lang="zh-CN" altLang="en-US" sz="2800" dirty="0"/>
              <a:t>输入：一个以文件结束符</a:t>
            </a:r>
            <a:r>
              <a:rPr lang="en-US" altLang="zh-CN" sz="2800" dirty="0" err="1"/>
              <a:t>eof</a:t>
            </a:r>
            <a:r>
              <a:rPr lang="zh-CN" altLang="en-US" sz="2800" dirty="0"/>
              <a:t>结尾的输入串</a:t>
            </a:r>
            <a:r>
              <a:rPr lang="en-US" altLang="zh-CN" sz="2800" i="1" dirty="0"/>
              <a:t>x</a:t>
            </a:r>
            <a:r>
              <a:rPr lang="zh-CN" altLang="en-US" sz="2800" dirty="0"/>
              <a:t>，一个</a:t>
            </a:r>
            <a:r>
              <a:rPr lang="en-US" altLang="zh-CN" sz="2800" dirty="0"/>
              <a:t>NFA </a:t>
            </a:r>
            <a:r>
              <a:rPr lang="en-US" altLang="zh-CN" sz="2800" i="1" dirty="0"/>
              <a:t>N</a:t>
            </a:r>
            <a:r>
              <a:rPr lang="zh-CN" altLang="en-US" sz="2800" dirty="0"/>
              <a:t>，其开始状态是</a:t>
            </a:r>
            <a:r>
              <a:rPr lang="en-US" altLang="zh-CN" sz="2800" i="1" dirty="0"/>
              <a:t>S</a:t>
            </a:r>
            <a:r>
              <a:rPr lang="en-US" altLang="zh-CN" sz="2800" i="1" baseline="-25000" dirty="0"/>
              <a:t>0</a:t>
            </a:r>
            <a:r>
              <a:rPr lang="zh-CN" altLang="en-US" sz="2800" dirty="0"/>
              <a:t>，接受状态集为</a:t>
            </a:r>
            <a:r>
              <a:rPr lang="en-US" altLang="zh-CN" sz="2800" i="1" dirty="0"/>
              <a:t>F</a:t>
            </a:r>
            <a:r>
              <a:rPr lang="zh-CN" altLang="en-US" sz="2800" dirty="0"/>
              <a:t>，转换函数为</a:t>
            </a:r>
            <a:r>
              <a:rPr lang="en-US" altLang="zh-CN" sz="2800" i="1" dirty="0"/>
              <a:t>move</a:t>
            </a:r>
            <a:endParaRPr lang="zh-CN" altLang="en-US" sz="2800" dirty="0"/>
          </a:p>
          <a:p>
            <a:r>
              <a:rPr lang="zh-CN" altLang="en-US" sz="2800" dirty="0"/>
              <a:t>输出：如果</a:t>
            </a:r>
            <a:r>
              <a:rPr lang="en-US" altLang="zh-CN" sz="2800" i="1" dirty="0"/>
              <a:t>N</a:t>
            </a:r>
            <a:r>
              <a:rPr lang="zh-CN" altLang="en-US" sz="2800" dirty="0"/>
              <a:t>接受</a:t>
            </a:r>
            <a:r>
              <a:rPr lang="en-US" altLang="zh-CN" sz="2800" i="1" dirty="0"/>
              <a:t>x</a:t>
            </a:r>
            <a:r>
              <a:rPr lang="zh-CN" altLang="en-US" sz="2800" dirty="0"/>
              <a:t>，返回</a:t>
            </a:r>
            <a:r>
              <a:rPr lang="en-US" altLang="zh-CN" sz="2800" i="1" dirty="0"/>
              <a:t>yes</a:t>
            </a:r>
            <a:r>
              <a:rPr lang="zh-CN" altLang="en-US" sz="2800" dirty="0"/>
              <a:t>，否则返回</a:t>
            </a:r>
            <a:r>
              <a:rPr lang="en-US" altLang="zh-CN" sz="2800" i="1" dirty="0"/>
              <a:t>no</a:t>
            </a:r>
            <a:endParaRPr lang="zh-CN" altLang="en-US" sz="2800" dirty="0"/>
          </a:p>
          <a:p>
            <a:endParaRPr lang="zh-CN" altLang="en-US" dirty="0"/>
          </a:p>
        </p:txBody>
      </p:sp>
      <p:pic>
        <p:nvPicPr>
          <p:cNvPr id="4" name="Picture 4"/>
          <p:cNvPicPr>
            <a:picLocks noChangeAspect="1" noChangeArrowheads="1"/>
          </p:cNvPicPr>
          <p:nvPr/>
        </p:nvPicPr>
        <p:blipFill>
          <a:blip r:embed="rId2" cstate="print"/>
          <a:srcRect/>
          <a:stretch>
            <a:fillRect/>
          </a:stretch>
        </p:blipFill>
        <p:spPr bwMode="auto">
          <a:xfrm>
            <a:off x="1979712" y="3357538"/>
            <a:ext cx="4789412" cy="3500462"/>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正则表达式到</a:t>
            </a:r>
            <a:r>
              <a:rPr lang="en-US" altLang="zh-CN" dirty="0"/>
              <a:t>NFA</a:t>
            </a:r>
            <a:endParaRPr lang="zh-CN" altLang="en-US" dirty="0"/>
          </a:p>
        </p:txBody>
      </p:sp>
      <p:sp>
        <p:nvSpPr>
          <p:cNvPr id="3" name="内容占位符 2"/>
          <p:cNvSpPr>
            <a:spLocks noGrp="1"/>
          </p:cNvSpPr>
          <p:nvPr>
            <p:ph idx="1"/>
          </p:nvPr>
        </p:nvSpPr>
        <p:spPr>
          <a:xfrm>
            <a:off x="468313" y="1412776"/>
            <a:ext cx="8142287" cy="4464149"/>
          </a:xfrm>
        </p:spPr>
        <p:txBody>
          <a:bodyPr/>
          <a:lstStyle/>
          <a:p>
            <a:r>
              <a:rPr lang="zh-CN" altLang="en-US" dirty="0"/>
              <a:t>输入：字母表</a:t>
            </a:r>
            <a:r>
              <a:rPr lang="el-GR" altLang="zh-CN" dirty="0"/>
              <a:t>Σ</a:t>
            </a:r>
            <a:r>
              <a:rPr lang="zh-CN" altLang="en-US" dirty="0"/>
              <a:t>上的一个正则表达式</a:t>
            </a:r>
            <a:r>
              <a:rPr lang="en-US" altLang="zh-CN" i="1" dirty="0"/>
              <a:t>r</a:t>
            </a:r>
          </a:p>
          <a:p>
            <a:r>
              <a:rPr lang="zh-CN" altLang="en-US" dirty="0"/>
              <a:t>输出：一个接受</a:t>
            </a:r>
            <a:r>
              <a:rPr lang="en-US" altLang="zh-CN" i="1" dirty="0"/>
              <a:t>L(r)</a:t>
            </a:r>
            <a:r>
              <a:rPr lang="zh-CN" altLang="en-US" dirty="0"/>
              <a:t>的</a:t>
            </a:r>
            <a:r>
              <a:rPr lang="en-US" altLang="zh-CN" dirty="0"/>
              <a:t>NFA </a:t>
            </a:r>
            <a:r>
              <a:rPr lang="en-US" altLang="zh-CN" i="1" dirty="0"/>
              <a:t>N</a:t>
            </a:r>
            <a:endParaRPr lang="zh-CN" altLang="en-US" dirty="0"/>
          </a:p>
          <a:p>
            <a:r>
              <a:rPr lang="zh-CN" altLang="en-US" dirty="0"/>
              <a:t>基本思想</a:t>
            </a:r>
            <a:endParaRPr lang="en-US" altLang="zh-CN" dirty="0"/>
          </a:p>
          <a:p>
            <a:pPr lvl="1"/>
            <a:r>
              <a:rPr lang="zh-CN" altLang="en-US" dirty="0"/>
              <a:t>根据正则表达式的递归定义，按照正则表达式的结构递归地构造出相应的</a:t>
            </a:r>
            <a:r>
              <a:rPr lang="en-US" altLang="zh-CN" dirty="0"/>
              <a:t>NFA</a:t>
            </a:r>
          </a:p>
          <a:p>
            <a:pPr lvl="1"/>
            <a:r>
              <a:rPr lang="zh-CN" altLang="en-US" dirty="0"/>
              <a:t>算法分成两个部分：</a:t>
            </a:r>
            <a:endParaRPr lang="en-US" altLang="zh-CN" dirty="0"/>
          </a:p>
          <a:p>
            <a:pPr lvl="2"/>
            <a:r>
              <a:rPr lang="zh-CN" altLang="en-US" dirty="0"/>
              <a:t>基本规则处理</a:t>
            </a:r>
            <a:r>
              <a:rPr lang="el-GR" altLang="zh-CN" dirty="0">
                <a:latin typeface="Times New Roman" pitchFamily="18" charset="0"/>
                <a:cs typeface="Times New Roman" pitchFamily="18" charset="0"/>
              </a:rPr>
              <a:t>ε</a:t>
            </a:r>
            <a:r>
              <a:rPr lang="zh-CN" altLang="en-US" dirty="0">
                <a:latin typeface="Times New Roman" pitchFamily="18" charset="0"/>
                <a:cs typeface="Times New Roman" pitchFamily="18" charset="0"/>
              </a:rPr>
              <a:t>和单符号的情况</a:t>
            </a:r>
            <a:endParaRPr lang="en-US" altLang="zh-CN" dirty="0">
              <a:latin typeface="Times New Roman" pitchFamily="18" charset="0"/>
              <a:cs typeface="Times New Roman" pitchFamily="18" charset="0"/>
            </a:endParaRPr>
          </a:p>
          <a:p>
            <a:pPr lvl="2"/>
            <a:r>
              <a:rPr lang="zh-CN" altLang="en-US" dirty="0">
                <a:latin typeface="Times New Roman" pitchFamily="18" charset="0"/>
                <a:cs typeface="Times New Roman" pitchFamily="18" charset="0"/>
              </a:rPr>
              <a:t>对于每个正则表达式的运算，建立构造相应</a:t>
            </a:r>
            <a:r>
              <a:rPr lang="en-US" altLang="zh-CN" dirty="0">
                <a:latin typeface="Times New Roman" pitchFamily="18" charset="0"/>
                <a:cs typeface="Times New Roman" pitchFamily="18" charset="0"/>
              </a:rPr>
              <a:t>NFA</a:t>
            </a:r>
            <a:r>
              <a:rPr lang="zh-CN" altLang="en-US" dirty="0">
                <a:latin typeface="Times New Roman" pitchFamily="18" charset="0"/>
                <a:cs typeface="Times New Roman" pitchFamily="18" charset="0"/>
              </a:rPr>
              <a:t>的方法</a:t>
            </a:r>
            <a:endParaRPr lang="zh-CN" altLang="en-US"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词法单元示例</a:t>
            </a:r>
          </a:p>
        </p:txBody>
      </p:sp>
      <p:sp>
        <p:nvSpPr>
          <p:cNvPr id="3" name="内容占位符 2"/>
          <p:cNvSpPr>
            <a:spLocks noGrp="1"/>
          </p:cNvSpPr>
          <p:nvPr>
            <p:ph idx="1"/>
          </p:nvPr>
        </p:nvSpPr>
        <p:spPr/>
        <p:txBody>
          <a:bodyPr/>
          <a:lstStyle/>
          <a:p>
            <a:endParaRPr lang="zh-CN" altLang="en-US"/>
          </a:p>
        </p:txBody>
      </p:sp>
      <p:pic>
        <p:nvPicPr>
          <p:cNvPr id="4" name="Picture 4"/>
          <p:cNvPicPr>
            <a:picLocks noChangeAspect="1" noChangeArrowheads="1"/>
          </p:cNvPicPr>
          <p:nvPr/>
        </p:nvPicPr>
        <p:blipFill>
          <a:blip r:embed="rId2" cstate="print"/>
          <a:srcRect/>
          <a:stretch>
            <a:fillRect/>
          </a:stretch>
        </p:blipFill>
        <p:spPr>
          <a:xfrm>
            <a:off x="274301" y="1772816"/>
            <a:ext cx="8869699" cy="4000528"/>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转换算法</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基本规则：</a:t>
            </a:r>
          </a:p>
          <a:p>
            <a:pPr lvl="1"/>
            <a:r>
              <a:rPr lang="zh-CN" altLang="en-US" dirty="0"/>
              <a:t>表达式</a:t>
            </a:r>
            <a:r>
              <a:rPr lang="el-GR" altLang="zh-CN" dirty="0">
                <a:latin typeface="Times New Roman" pitchFamily="18" charset="0"/>
                <a:cs typeface="Times New Roman" pitchFamily="18" charset="0"/>
              </a:rPr>
              <a:t>ε</a:t>
            </a:r>
            <a:r>
              <a:rPr lang="zh-CN" altLang="en-US" dirty="0">
                <a:latin typeface="Times New Roman" pitchFamily="18" charset="0"/>
                <a:cs typeface="Times New Roman" pitchFamily="18" charset="0"/>
              </a:rPr>
              <a:t>，</a:t>
            </a:r>
          </a:p>
          <a:p>
            <a:pPr lvl="1"/>
            <a:endParaRPr lang="zh-CN" altLang="en-US" dirty="0">
              <a:latin typeface="Times New Roman" pitchFamily="18" charset="0"/>
              <a:cs typeface="Times New Roman" pitchFamily="18" charset="0"/>
            </a:endParaRPr>
          </a:p>
          <a:p>
            <a:pPr lvl="1"/>
            <a:endParaRPr lang="zh-CN" altLang="en-US" dirty="0">
              <a:latin typeface="Times New Roman" pitchFamily="18" charset="0"/>
              <a:cs typeface="Times New Roman" pitchFamily="18" charset="0"/>
            </a:endParaRPr>
          </a:p>
          <a:p>
            <a:pPr lvl="1"/>
            <a:endParaRPr lang="zh-CN" altLang="en-US"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表达式</a:t>
            </a:r>
            <a:r>
              <a:rPr lang="en-US" altLang="zh-CN" dirty="0">
                <a:latin typeface="Times New Roman" pitchFamily="18" charset="0"/>
                <a:cs typeface="Times New Roman" pitchFamily="18" charset="0"/>
              </a:rPr>
              <a:t>a</a:t>
            </a:r>
            <a:r>
              <a:rPr lang="zh-CN" altLang="en-US" dirty="0">
                <a:latin typeface="Times New Roman" pitchFamily="18" charset="0"/>
                <a:cs typeface="Times New Roman" pitchFamily="18" charset="0"/>
              </a:rPr>
              <a:t>，</a:t>
            </a:r>
          </a:p>
          <a:p>
            <a:endParaRPr lang="zh-CN" altLang="en-US" dirty="0"/>
          </a:p>
        </p:txBody>
      </p:sp>
      <p:pic>
        <p:nvPicPr>
          <p:cNvPr id="4" name="Picture 4"/>
          <p:cNvPicPr>
            <a:picLocks noChangeAspect="1" noChangeArrowheads="1"/>
          </p:cNvPicPr>
          <p:nvPr/>
        </p:nvPicPr>
        <p:blipFill>
          <a:blip r:embed="rId2" cstate="print"/>
          <a:srcRect/>
          <a:stretch>
            <a:fillRect/>
          </a:stretch>
        </p:blipFill>
        <p:spPr bwMode="auto">
          <a:xfrm>
            <a:off x="3286116" y="2214554"/>
            <a:ext cx="3916470" cy="1000124"/>
          </a:xfrm>
          <a:prstGeom prst="rect">
            <a:avLst/>
          </a:prstGeom>
          <a:noFill/>
          <a:ln w="9525">
            <a:noFill/>
            <a:miter lim="800000"/>
            <a:headEnd/>
            <a:tailEnd/>
          </a:ln>
          <a:effectLst/>
        </p:spPr>
      </p:pic>
      <p:pic>
        <p:nvPicPr>
          <p:cNvPr id="5" name="Picture 5"/>
          <p:cNvPicPr>
            <a:picLocks noChangeAspect="1" noChangeArrowheads="1"/>
          </p:cNvPicPr>
          <p:nvPr/>
        </p:nvPicPr>
        <p:blipFill>
          <a:blip r:embed="rId3" cstate="print"/>
          <a:srcRect/>
          <a:stretch>
            <a:fillRect/>
          </a:stretch>
        </p:blipFill>
        <p:spPr bwMode="auto">
          <a:xfrm>
            <a:off x="3428992" y="4429132"/>
            <a:ext cx="4002601" cy="957274"/>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转换算法</a:t>
            </a:r>
            <a:r>
              <a:rPr lang="en-US" altLang="zh-CN" dirty="0"/>
              <a:t>(2)</a:t>
            </a:r>
            <a:endParaRPr lang="zh-CN" altLang="en-US" dirty="0"/>
          </a:p>
        </p:txBody>
      </p:sp>
      <p:sp>
        <p:nvSpPr>
          <p:cNvPr id="3" name="内容占位符 2"/>
          <p:cNvSpPr>
            <a:spLocks noGrp="1"/>
          </p:cNvSpPr>
          <p:nvPr>
            <p:ph idx="1"/>
          </p:nvPr>
        </p:nvSpPr>
        <p:spPr/>
        <p:txBody>
          <a:bodyPr/>
          <a:lstStyle/>
          <a:p>
            <a:r>
              <a:rPr lang="zh-CN" altLang="en-US" dirty="0"/>
              <a:t>归纳规则</a:t>
            </a:r>
          </a:p>
          <a:p>
            <a:pPr lvl="1"/>
            <a:r>
              <a:rPr lang="zh-CN" altLang="en-US" dirty="0"/>
              <a:t>正则表达式</a:t>
            </a:r>
            <a:r>
              <a:rPr lang="en-US" altLang="zh-CN" i="1" dirty="0"/>
              <a:t>s</a:t>
            </a:r>
            <a:r>
              <a:rPr lang="zh-CN" altLang="en-US" dirty="0"/>
              <a:t>和</a:t>
            </a:r>
            <a:r>
              <a:rPr lang="en-US" altLang="zh-CN" i="1" dirty="0"/>
              <a:t>t</a:t>
            </a:r>
            <a:r>
              <a:rPr lang="zh-CN" altLang="en-US" dirty="0"/>
              <a:t>的</a:t>
            </a:r>
            <a:r>
              <a:rPr lang="en-US" altLang="zh-CN" dirty="0"/>
              <a:t>NFA</a:t>
            </a:r>
            <a:r>
              <a:rPr lang="zh-CN" altLang="en-US" dirty="0"/>
              <a:t>分别是 </a:t>
            </a:r>
            <a:r>
              <a:rPr lang="en-US" altLang="zh-CN" i="1" dirty="0"/>
              <a:t>N(s)</a:t>
            </a:r>
            <a:r>
              <a:rPr lang="zh-CN" altLang="en-US" dirty="0"/>
              <a:t>和</a:t>
            </a:r>
            <a:r>
              <a:rPr lang="en-US" altLang="zh-CN" i="1" dirty="0"/>
              <a:t>N(t)</a:t>
            </a:r>
          </a:p>
          <a:p>
            <a:pPr lvl="1"/>
            <a:r>
              <a:rPr lang="en-US" altLang="zh-CN" i="1" dirty="0"/>
              <a:t>r=</a:t>
            </a:r>
            <a:r>
              <a:rPr lang="en-US" altLang="zh-CN" i="1" dirty="0" err="1"/>
              <a:t>s|r</a:t>
            </a:r>
            <a:r>
              <a:rPr lang="zh-CN" altLang="en-US" dirty="0"/>
              <a:t>， </a:t>
            </a:r>
            <a:r>
              <a:rPr lang="en-US" altLang="zh-CN" i="1" dirty="0"/>
              <a:t>r</a:t>
            </a:r>
            <a:r>
              <a:rPr lang="zh-CN" altLang="en-US" dirty="0"/>
              <a:t>的</a:t>
            </a:r>
            <a:r>
              <a:rPr lang="en-US" altLang="zh-CN" dirty="0"/>
              <a:t>NFA </a:t>
            </a:r>
            <a:r>
              <a:rPr lang="en-US" altLang="zh-CN" i="1" dirty="0"/>
              <a:t>N(r)</a:t>
            </a:r>
          </a:p>
          <a:p>
            <a:endParaRPr lang="zh-CN" altLang="en-US" dirty="0"/>
          </a:p>
        </p:txBody>
      </p:sp>
      <p:pic>
        <p:nvPicPr>
          <p:cNvPr id="4" name="Picture 4"/>
          <p:cNvPicPr>
            <a:picLocks noChangeAspect="1" noChangeArrowheads="1"/>
          </p:cNvPicPr>
          <p:nvPr/>
        </p:nvPicPr>
        <p:blipFill>
          <a:blip r:embed="rId2" cstate="print"/>
          <a:srcRect/>
          <a:stretch>
            <a:fillRect/>
          </a:stretch>
        </p:blipFill>
        <p:spPr bwMode="auto">
          <a:xfrm>
            <a:off x="1857356" y="3214686"/>
            <a:ext cx="5013325" cy="2947988"/>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转换算法</a:t>
            </a:r>
            <a:r>
              <a:rPr lang="en-US" altLang="zh-CN" dirty="0"/>
              <a:t>(2)</a:t>
            </a:r>
            <a:endParaRPr lang="zh-CN" altLang="en-US" dirty="0"/>
          </a:p>
        </p:txBody>
      </p:sp>
      <p:sp>
        <p:nvSpPr>
          <p:cNvPr id="3" name="内容占位符 2"/>
          <p:cNvSpPr>
            <a:spLocks noGrp="1"/>
          </p:cNvSpPr>
          <p:nvPr>
            <p:ph idx="1"/>
          </p:nvPr>
        </p:nvSpPr>
        <p:spPr/>
        <p:txBody>
          <a:bodyPr/>
          <a:lstStyle/>
          <a:p>
            <a:r>
              <a:rPr lang="zh-CN" altLang="en-US" dirty="0"/>
              <a:t>归纳规则</a:t>
            </a:r>
          </a:p>
          <a:p>
            <a:pPr lvl="1"/>
            <a:r>
              <a:rPr lang="zh-CN" altLang="en-US" dirty="0"/>
              <a:t>正则表达式</a:t>
            </a:r>
            <a:r>
              <a:rPr lang="en-US" altLang="zh-CN" i="1" dirty="0"/>
              <a:t>r=</a:t>
            </a:r>
            <a:r>
              <a:rPr lang="en-US" altLang="zh-CN" i="1" dirty="0" err="1"/>
              <a:t>st</a:t>
            </a:r>
            <a:r>
              <a:rPr lang="zh-CN" altLang="en-US" dirty="0"/>
              <a:t>， </a:t>
            </a:r>
            <a:r>
              <a:rPr lang="en-US" altLang="zh-CN" i="1" dirty="0"/>
              <a:t>N(r)</a:t>
            </a:r>
          </a:p>
          <a:p>
            <a:endParaRPr lang="zh-CN" altLang="en-US" dirty="0"/>
          </a:p>
        </p:txBody>
      </p:sp>
      <p:pic>
        <p:nvPicPr>
          <p:cNvPr id="4" name="Picture 4"/>
          <p:cNvPicPr>
            <a:picLocks noChangeAspect="1" noChangeArrowheads="1"/>
          </p:cNvPicPr>
          <p:nvPr/>
        </p:nvPicPr>
        <p:blipFill>
          <a:blip r:embed="rId2" cstate="print"/>
          <a:srcRect/>
          <a:stretch>
            <a:fillRect/>
          </a:stretch>
        </p:blipFill>
        <p:spPr bwMode="auto">
          <a:xfrm>
            <a:off x="1357290" y="3000372"/>
            <a:ext cx="5943600" cy="2474913"/>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转换算法</a:t>
            </a:r>
            <a:r>
              <a:rPr lang="en-US" altLang="zh-CN" dirty="0"/>
              <a:t>(3)</a:t>
            </a:r>
            <a:endParaRPr lang="zh-CN" altLang="en-US" dirty="0"/>
          </a:p>
        </p:txBody>
      </p:sp>
      <p:sp>
        <p:nvSpPr>
          <p:cNvPr id="3" name="内容占位符 2"/>
          <p:cNvSpPr>
            <a:spLocks noGrp="1"/>
          </p:cNvSpPr>
          <p:nvPr>
            <p:ph idx="1"/>
          </p:nvPr>
        </p:nvSpPr>
        <p:spPr>
          <a:xfrm>
            <a:off x="914400" y="1447800"/>
            <a:ext cx="7772400" cy="4789512"/>
          </a:xfrm>
        </p:spPr>
        <p:txBody>
          <a:bodyPr>
            <a:normAutofit fontScale="92500" lnSpcReduction="10000"/>
          </a:bodyPr>
          <a:lstStyle/>
          <a:p>
            <a:pPr>
              <a:lnSpc>
                <a:spcPct val="90000"/>
              </a:lnSpc>
            </a:pPr>
            <a:r>
              <a:rPr lang="zh-CN" altLang="en-US" sz="3000" dirty="0"/>
              <a:t>归纳规则</a:t>
            </a:r>
          </a:p>
          <a:p>
            <a:pPr lvl="1">
              <a:lnSpc>
                <a:spcPct val="90000"/>
              </a:lnSpc>
            </a:pPr>
            <a:r>
              <a:rPr lang="zh-CN" altLang="en-US" sz="3000" dirty="0"/>
              <a:t>正则表达式 </a:t>
            </a:r>
            <a:r>
              <a:rPr lang="en-US" altLang="zh-CN" sz="3000" i="1" dirty="0"/>
              <a:t>r=s*, N(r)</a:t>
            </a:r>
          </a:p>
          <a:p>
            <a:pPr lvl="1">
              <a:lnSpc>
                <a:spcPct val="90000"/>
              </a:lnSpc>
            </a:pPr>
            <a:endParaRPr lang="en-US" altLang="zh-CN" sz="2000" i="1" dirty="0"/>
          </a:p>
          <a:p>
            <a:pPr lvl="1">
              <a:lnSpc>
                <a:spcPct val="90000"/>
              </a:lnSpc>
            </a:pPr>
            <a:endParaRPr lang="en-US" altLang="zh-CN" sz="2000" i="1" dirty="0"/>
          </a:p>
          <a:p>
            <a:pPr lvl="1">
              <a:lnSpc>
                <a:spcPct val="90000"/>
              </a:lnSpc>
            </a:pPr>
            <a:endParaRPr lang="en-US" altLang="zh-CN" sz="2000" i="1" dirty="0"/>
          </a:p>
          <a:p>
            <a:pPr lvl="1">
              <a:lnSpc>
                <a:spcPct val="90000"/>
              </a:lnSpc>
            </a:pPr>
            <a:endParaRPr lang="en-US" altLang="zh-CN" sz="2000" i="1" dirty="0"/>
          </a:p>
          <a:p>
            <a:pPr lvl="1">
              <a:lnSpc>
                <a:spcPct val="90000"/>
              </a:lnSpc>
            </a:pPr>
            <a:endParaRPr lang="en-US" altLang="zh-CN" sz="2000" i="1" dirty="0"/>
          </a:p>
          <a:p>
            <a:pPr lvl="1">
              <a:lnSpc>
                <a:spcPct val="90000"/>
              </a:lnSpc>
            </a:pPr>
            <a:endParaRPr lang="en-US" altLang="zh-CN" sz="2000" i="1" dirty="0"/>
          </a:p>
          <a:p>
            <a:pPr lvl="1">
              <a:lnSpc>
                <a:spcPct val="90000"/>
              </a:lnSpc>
            </a:pPr>
            <a:endParaRPr lang="en-US" altLang="zh-CN" sz="2000" i="1" dirty="0"/>
          </a:p>
          <a:p>
            <a:pPr lvl="1">
              <a:lnSpc>
                <a:spcPct val="90000"/>
              </a:lnSpc>
            </a:pPr>
            <a:endParaRPr lang="en-US" altLang="zh-CN" sz="2000" i="1" dirty="0"/>
          </a:p>
          <a:p>
            <a:pPr lvl="1">
              <a:lnSpc>
                <a:spcPct val="90000"/>
              </a:lnSpc>
            </a:pPr>
            <a:endParaRPr lang="en-US" altLang="zh-CN" sz="2000" i="1" dirty="0"/>
          </a:p>
          <a:p>
            <a:pPr lvl="1">
              <a:lnSpc>
                <a:spcPct val="90000"/>
              </a:lnSpc>
            </a:pPr>
            <a:endParaRPr lang="en-US" altLang="zh-CN" sz="2000" i="1" dirty="0"/>
          </a:p>
          <a:p>
            <a:pPr lvl="1">
              <a:lnSpc>
                <a:spcPct val="90000"/>
              </a:lnSpc>
            </a:pPr>
            <a:endParaRPr lang="en-US" altLang="zh-CN" sz="2000" i="1" dirty="0"/>
          </a:p>
          <a:p>
            <a:pPr lvl="1">
              <a:lnSpc>
                <a:spcPct val="90000"/>
              </a:lnSpc>
            </a:pPr>
            <a:endParaRPr lang="en-US" altLang="zh-CN" sz="2000" i="1" dirty="0"/>
          </a:p>
          <a:p>
            <a:pPr lvl="1">
              <a:lnSpc>
                <a:spcPct val="90000"/>
              </a:lnSpc>
            </a:pPr>
            <a:r>
              <a:rPr lang="en-US" altLang="zh-CN" sz="2600" i="1" dirty="0"/>
              <a:t>r=(s), N(r)=N(s)</a:t>
            </a:r>
          </a:p>
        </p:txBody>
      </p:sp>
      <p:pic>
        <p:nvPicPr>
          <p:cNvPr id="4" name="Picture 4"/>
          <p:cNvPicPr>
            <a:picLocks noChangeAspect="1" noChangeArrowheads="1"/>
          </p:cNvPicPr>
          <p:nvPr/>
        </p:nvPicPr>
        <p:blipFill>
          <a:blip r:embed="rId2" cstate="print"/>
          <a:srcRect/>
          <a:stretch>
            <a:fillRect/>
          </a:stretch>
        </p:blipFill>
        <p:spPr bwMode="auto">
          <a:xfrm>
            <a:off x="1835696" y="2348880"/>
            <a:ext cx="5521325" cy="3316288"/>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正则表达式到</a:t>
            </a:r>
            <a:r>
              <a:rPr lang="en-US" altLang="zh-CN" dirty="0"/>
              <a:t>NFA</a:t>
            </a:r>
            <a:r>
              <a:rPr lang="zh-CN" altLang="en-US" dirty="0"/>
              <a:t>的例子（</a:t>
            </a:r>
            <a:r>
              <a:rPr lang="en-US" altLang="zh-CN" dirty="0"/>
              <a:t>1</a:t>
            </a:r>
            <a:r>
              <a:rPr lang="zh-CN" altLang="en-US" dirty="0"/>
              <a:t>）</a:t>
            </a:r>
          </a:p>
        </p:txBody>
      </p:sp>
      <p:sp>
        <p:nvSpPr>
          <p:cNvPr id="3" name="内容占位符 2"/>
          <p:cNvSpPr>
            <a:spLocks noGrp="1"/>
          </p:cNvSpPr>
          <p:nvPr>
            <p:ph idx="1"/>
          </p:nvPr>
        </p:nvSpPr>
        <p:spPr>
          <a:xfrm>
            <a:off x="468313" y="1340768"/>
            <a:ext cx="8142287" cy="4536157"/>
          </a:xfrm>
        </p:spPr>
        <p:txBody>
          <a:bodyPr/>
          <a:lstStyle/>
          <a:p>
            <a:r>
              <a:rPr lang="zh-CN" altLang="en-US" dirty="0"/>
              <a:t>正则表达式</a:t>
            </a:r>
            <a:r>
              <a:rPr lang="en-US" altLang="zh-CN" dirty="0"/>
              <a:t>(</a:t>
            </a:r>
            <a:r>
              <a:rPr lang="en-US" altLang="zh-CN" dirty="0" err="1"/>
              <a:t>a|b</a:t>
            </a:r>
            <a:r>
              <a:rPr lang="en-US" altLang="zh-CN" dirty="0"/>
              <a:t>)*</a:t>
            </a:r>
            <a:r>
              <a:rPr lang="en-US" altLang="zh-CN" dirty="0" err="1"/>
              <a:t>abb</a:t>
            </a:r>
            <a:endParaRPr lang="en-US" altLang="zh-CN" dirty="0"/>
          </a:p>
          <a:p>
            <a:r>
              <a:rPr lang="zh-CN" altLang="en-US" dirty="0"/>
              <a:t>第一个</a:t>
            </a:r>
            <a:r>
              <a:rPr lang="en-US" altLang="zh-CN" dirty="0"/>
              <a:t>a</a:t>
            </a:r>
            <a:r>
              <a:rPr lang="zh-CN" altLang="en-US" dirty="0"/>
              <a:t>对应的</a:t>
            </a:r>
            <a:r>
              <a:rPr lang="en-US" altLang="zh-CN" dirty="0"/>
              <a:t>NFA</a:t>
            </a:r>
          </a:p>
          <a:p>
            <a:endParaRPr lang="en-US" altLang="zh-CN" dirty="0"/>
          </a:p>
          <a:p>
            <a:endParaRPr lang="en-US" altLang="zh-CN" dirty="0"/>
          </a:p>
          <a:p>
            <a:r>
              <a:rPr lang="zh-CN" altLang="en-US" dirty="0"/>
              <a:t>第一个</a:t>
            </a:r>
            <a:r>
              <a:rPr lang="en-US" altLang="zh-CN" dirty="0"/>
              <a:t>b</a:t>
            </a:r>
            <a:r>
              <a:rPr lang="zh-CN" altLang="en-US" dirty="0"/>
              <a:t>对应的</a:t>
            </a:r>
            <a:r>
              <a:rPr lang="en-US" altLang="zh-CN" dirty="0"/>
              <a:t>NFA</a:t>
            </a:r>
          </a:p>
          <a:p>
            <a:endParaRPr lang="en-US" altLang="zh-CN" dirty="0"/>
          </a:p>
          <a:p>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2763043" y="2780928"/>
            <a:ext cx="3552825" cy="962025"/>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2699792" y="4509120"/>
            <a:ext cx="3524250" cy="123825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正则表达式到</a:t>
            </a:r>
            <a:r>
              <a:rPr lang="en-US" altLang="zh-CN" dirty="0"/>
              <a:t>NFA</a:t>
            </a:r>
            <a:r>
              <a:rPr lang="zh-CN" altLang="en-US" dirty="0"/>
              <a:t>的例子（</a:t>
            </a:r>
            <a:r>
              <a:rPr lang="en-US" altLang="zh-CN" dirty="0"/>
              <a:t>2</a:t>
            </a:r>
            <a:r>
              <a:rPr lang="zh-CN" altLang="en-US" dirty="0"/>
              <a:t>）</a:t>
            </a:r>
          </a:p>
        </p:txBody>
      </p:sp>
      <p:sp>
        <p:nvSpPr>
          <p:cNvPr id="3" name="内容占位符 2"/>
          <p:cNvSpPr>
            <a:spLocks noGrp="1"/>
          </p:cNvSpPr>
          <p:nvPr>
            <p:ph idx="1"/>
          </p:nvPr>
        </p:nvSpPr>
        <p:spPr/>
        <p:txBody>
          <a:bodyPr/>
          <a:lstStyle/>
          <a:p>
            <a:r>
              <a:rPr lang="en-US" altLang="zh-CN" dirty="0"/>
              <a:t>(</a:t>
            </a:r>
            <a:r>
              <a:rPr lang="en-US" altLang="zh-CN" dirty="0" err="1"/>
              <a:t>a|b</a:t>
            </a:r>
            <a:r>
              <a:rPr lang="en-US" altLang="zh-CN" dirty="0"/>
              <a:t>)</a:t>
            </a:r>
            <a:r>
              <a:rPr lang="zh-CN" altLang="en-US" dirty="0"/>
              <a:t>的</a:t>
            </a:r>
            <a:r>
              <a:rPr lang="en-US" altLang="zh-CN" dirty="0"/>
              <a:t>NFA</a:t>
            </a:r>
          </a:p>
          <a:p>
            <a:endParaRPr lang="en-US" altLang="zh-CN" dirty="0"/>
          </a:p>
          <a:p>
            <a:endParaRPr lang="en-US" altLang="zh-CN" dirty="0"/>
          </a:p>
          <a:p>
            <a:endParaRPr lang="en-US" altLang="zh-CN" dirty="0"/>
          </a:p>
          <a:p>
            <a:r>
              <a:rPr lang="zh-CN" altLang="en-US" dirty="0"/>
              <a:t>第二个</a:t>
            </a:r>
            <a:r>
              <a:rPr lang="en-US" altLang="zh-CN" dirty="0"/>
              <a:t>a</a:t>
            </a:r>
            <a:r>
              <a:rPr lang="zh-CN" altLang="en-US" dirty="0"/>
              <a:t>的</a:t>
            </a:r>
            <a:r>
              <a:rPr lang="en-US" altLang="zh-CN" dirty="0"/>
              <a:t>NFA</a:t>
            </a:r>
          </a:p>
          <a:p>
            <a:endParaRPr lang="zh-CN" altLang="en-US" dirty="0"/>
          </a:p>
        </p:txBody>
      </p:sp>
      <p:pic>
        <p:nvPicPr>
          <p:cNvPr id="4" name="Picture 3"/>
          <p:cNvPicPr>
            <a:picLocks noChangeAspect="1" noChangeArrowheads="1"/>
          </p:cNvPicPr>
          <p:nvPr/>
        </p:nvPicPr>
        <p:blipFill>
          <a:blip r:embed="rId2" cstate="print"/>
          <a:srcRect/>
          <a:stretch>
            <a:fillRect/>
          </a:stretch>
        </p:blipFill>
        <p:spPr bwMode="auto">
          <a:xfrm>
            <a:off x="3564600" y="1340767"/>
            <a:ext cx="4371658" cy="2613279"/>
          </a:xfrm>
          <a:prstGeom prst="rect">
            <a:avLst/>
          </a:prstGeom>
          <a:noFill/>
          <a:ln w="9525">
            <a:noFill/>
            <a:miter lim="800000"/>
            <a:headEnd/>
            <a:tailEnd/>
          </a:ln>
        </p:spPr>
      </p:pic>
      <p:pic>
        <p:nvPicPr>
          <p:cNvPr id="5" name="Picture 5"/>
          <p:cNvPicPr>
            <a:picLocks noChangeAspect="1" noChangeArrowheads="1"/>
          </p:cNvPicPr>
          <p:nvPr/>
        </p:nvPicPr>
        <p:blipFill>
          <a:blip r:embed="rId3" cstate="print"/>
          <a:srcRect/>
          <a:stretch>
            <a:fillRect/>
          </a:stretch>
        </p:blipFill>
        <p:spPr bwMode="auto">
          <a:xfrm>
            <a:off x="3705108" y="4581128"/>
            <a:ext cx="3790950" cy="104775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2643187" y="1268760"/>
            <a:ext cx="6500813" cy="3883025"/>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5730" y="4169878"/>
            <a:ext cx="4475484" cy="2688122"/>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正则表达式到</a:t>
            </a:r>
            <a:r>
              <a:rPr lang="en-US" altLang="zh-CN" dirty="0"/>
              <a:t>NFA</a:t>
            </a:r>
            <a:r>
              <a:rPr lang="zh-CN" altLang="en-US" dirty="0"/>
              <a:t>的例子（</a:t>
            </a:r>
            <a:r>
              <a:rPr lang="en-US" altLang="zh-CN" dirty="0"/>
              <a:t>3</a:t>
            </a:r>
            <a:r>
              <a:rPr lang="zh-CN" altLang="en-US" dirty="0"/>
              <a:t>）</a:t>
            </a:r>
          </a:p>
        </p:txBody>
      </p:sp>
      <p:sp>
        <p:nvSpPr>
          <p:cNvPr id="3" name="内容占位符 2"/>
          <p:cNvSpPr>
            <a:spLocks noGrp="1"/>
          </p:cNvSpPr>
          <p:nvPr>
            <p:ph idx="1"/>
          </p:nvPr>
        </p:nvSpPr>
        <p:spPr/>
        <p:txBody>
          <a:bodyPr/>
          <a:lstStyle/>
          <a:p>
            <a:r>
              <a:rPr lang="en-US" altLang="zh-CN" dirty="0"/>
              <a:t>(</a:t>
            </a:r>
            <a:r>
              <a:rPr lang="en-US" altLang="zh-CN" dirty="0" err="1"/>
              <a:t>a|b</a:t>
            </a:r>
            <a:r>
              <a:rPr lang="en-US" altLang="zh-CN" dirty="0"/>
              <a:t>)*</a:t>
            </a:r>
            <a:r>
              <a:rPr lang="zh-CN" altLang="en-US" dirty="0"/>
              <a:t>的</a:t>
            </a:r>
            <a:r>
              <a:rPr lang="en-US" altLang="zh-CN" dirty="0"/>
              <a:t>NFA</a:t>
            </a:r>
            <a:endParaRPr lang="zh-CN" altLang="en-US" dirty="0"/>
          </a:p>
          <a:p>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r>
              <a:rPr lang="zh-CN" altLang="en-US" dirty="0"/>
              <a:t>字母表</a:t>
            </a:r>
            <a:r>
              <a:rPr lang="en-US" altLang="zh-CN" dirty="0"/>
              <a:t>{</a:t>
            </a:r>
            <a:r>
              <a:rPr lang="en-US" altLang="zh-CN" dirty="0" err="1"/>
              <a:t>x,y</a:t>
            </a:r>
            <a:r>
              <a:rPr lang="en-US" altLang="zh-CN" dirty="0"/>
              <a:t>}</a:t>
            </a:r>
            <a:r>
              <a:rPr lang="zh-CN" altLang="en-US" dirty="0"/>
              <a:t>上以</a:t>
            </a:r>
            <a:r>
              <a:rPr lang="en-US" altLang="zh-CN" dirty="0"/>
              <a:t>x</a:t>
            </a:r>
            <a:r>
              <a:rPr lang="zh-CN" altLang="en-US" dirty="0"/>
              <a:t>开头和结尾的任意串。</a:t>
            </a:r>
            <a:endParaRPr lang="en-US" altLang="zh-CN" dirty="0"/>
          </a:p>
          <a:p>
            <a:endParaRPr lang="en-US" altLang="zh-CN"/>
          </a:p>
          <a:p>
            <a:r>
              <a:rPr lang="zh-CN" altLang="zh-CN"/>
              <a:t>用</a:t>
            </a:r>
            <a:r>
              <a:rPr lang="zh-CN" altLang="en-US" dirty="0"/>
              <a:t>正则</a:t>
            </a:r>
            <a:r>
              <a:rPr lang="zh-CN" altLang="zh-CN" dirty="0"/>
              <a:t>表达式表示字母表</a:t>
            </a:r>
            <a:r>
              <a:rPr lang="en-US" altLang="zh-CN" dirty="0"/>
              <a:t>{a, b}</a:t>
            </a:r>
            <a:r>
              <a:rPr lang="zh-CN" altLang="zh-CN" dirty="0"/>
              <a:t>上由</a:t>
            </a:r>
            <a:r>
              <a:rPr lang="en-US" altLang="zh-CN" dirty="0"/>
              <a:t>a</a:t>
            </a:r>
            <a:r>
              <a:rPr lang="zh-CN" altLang="zh-CN" dirty="0"/>
              <a:t>、</a:t>
            </a:r>
            <a:r>
              <a:rPr lang="en-US" altLang="zh-CN" dirty="0"/>
              <a:t>b</a:t>
            </a:r>
            <a:r>
              <a:rPr lang="zh-CN" altLang="zh-CN" dirty="0"/>
              <a:t>组成，且不连续出现两个</a:t>
            </a:r>
            <a:r>
              <a:rPr lang="en-US" altLang="zh-CN" dirty="0"/>
              <a:t>a</a:t>
            </a:r>
            <a:r>
              <a:rPr lang="zh-CN" altLang="zh-CN" dirty="0"/>
              <a:t>的所有句子的集合，并给出接受该语言的</a:t>
            </a:r>
            <a:r>
              <a:rPr lang="en-US" altLang="zh-CN" dirty="0"/>
              <a:t>DFA</a:t>
            </a:r>
            <a:r>
              <a:rPr lang="zh-CN" altLang="zh-CN" dirty="0"/>
              <a:t>。</a:t>
            </a:r>
            <a:endParaRPr lang="zh-CN" altLang="en-US" dirty="0"/>
          </a:p>
        </p:txBody>
      </p:sp>
    </p:spTree>
    <p:extLst>
      <p:ext uri="{BB962C8B-B14F-4D97-AF65-F5344CB8AC3E}">
        <p14:creationId xmlns:p14="http://schemas.microsoft.com/office/powerpoint/2010/main" val="32109457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DFA</a:t>
            </a:r>
            <a:r>
              <a:rPr lang="zh-CN" altLang="en-US" dirty="0"/>
              <a:t>的模式匹配器的优化</a:t>
            </a:r>
          </a:p>
        </p:txBody>
      </p:sp>
      <p:sp>
        <p:nvSpPr>
          <p:cNvPr id="3" name="内容占位符 2"/>
          <p:cNvSpPr>
            <a:spLocks noGrp="1"/>
          </p:cNvSpPr>
          <p:nvPr>
            <p:ph idx="1"/>
          </p:nvPr>
        </p:nvSpPr>
        <p:spPr>
          <a:xfrm>
            <a:off x="395536" y="1268760"/>
            <a:ext cx="8142287" cy="4392612"/>
          </a:xfrm>
        </p:spPr>
        <p:txBody>
          <a:bodyPr/>
          <a:lstStyle/>
          <a:p>
            <a:r>
              <a:rPr lang="en-US" altLang="zh-CN" sz="2800" dirty="0"/>
              <a:t>DFA</a:t>
            </a:r>
            <a:r>
              <a:rPr lang="zh-CN" altLang="en-US" sz="2800" dirty="0"/>
              <a:t>化简：状态数最小化</a:t>
            </a:r>
          </a:p>
          <a:p>
            <a:r>
              <a:rPr lang="zh-CN" altLang="en-US" sz="2800" dirty="0"/>
              <a:t>等价的</a:t>
            </a:r>
            <a:r>
              <a:rPr lang="en-US" altLang="zh-CN" sz="2800" dirty="0"/>
              <a:t>DFA</a:t>
            </a:r>
            <a:r>
              <a:rPr lang="zh-CN" altLang="en-US" sz="2800" dirty="0"/>
              <a:t>可能具有不同的状态个数</a:t>
            </a:r>
          </a:p>
          <a:p>
            <a:r>
              <a:rPr lang="zh-CN" altLang="en-US" sz="2800" dirty="0"/>
              <a:t>任何正则语言都有一个唯一的（不计同构）状态数目最少的</a:t>
            </a:r>
            <a:r>
              <a:rPr lang="en-US" altLang="zh-CN" sz="2800" dirty="0"/>
              <a:t>DFA</a:t>
            </a:r>
          </a:p>
          <a:p>
            <a:endParaRPr lang="zh-CN" altLang="en-US" dirty="0"/>
          </a:p>
        </p:txBody>
      </p:sp>
      <p:pic>
        <p:nvPicPr>
          <p:cNvPr id="5" name="Picture 4"/>
          <p:cNvPicPr>
            <a:picLocks noChangeAspect="1" noChangeArrowheads="1"/>
          </p:cNvPicPr>
          <p:nvPr/>
        </p:nvPicPr>
        <p:blipFill>
          <a:blip r:embed="rId2" cstate="print"/>
          <a:srcRect/>
          <a:stretch>
            <a:fillRect/>
          </a:stretch>
        </p:blipFill>
        <p:spPr bwMode="auto">
          <a:xfrm>
            <a:off x="-17120" y="3680619"/>
            <a:ext cx="5040560" cy="3151825"/>
          </a:xfrm>
          <a:prstGeom prst="rect">
            <a:avLst/>
          </a:prstGeom>
          <a:noFill/>
          <a:ln w="9525">
            <a:noFill/>
            <a:miter lim="800000"/>
            <a:headEnd/>
            <a:tailEnd/>
          </a:ln>
        </p:spPr>
      </p:pic>
      <p:pic>
        <p:nvPicPr>
          <p:cNvPr id="4" name="Picture 3"/>
          <p:cNvPicPr>
            <a:picLocks noChangeAspect="1" noChangeArrowheads="1"/>
          </p:cNvPicPr>
          <p:nvPr/>
        </p:nvPicPr>
        <p:blipFill>
          <a:blip r:embed="rId3" cstate="print"/>
          <a:srcRect/>
          <a:stretch>
            <a:fillRect/>
          </a:stretch>
        </p:blipFill>
        <p:spPr bwMode="auto">
          <a:xfrm>
            <a:off x="3707904" y="2918947"/>
            <a:ext cx="5380060" cy="2337584"/>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cstate="print"/>
          <a:srcRect/>
          <a:stretch>
            <a:fillRect/>
          </a:stretch>
        </p:blipFill>
        <p:spPr bwMode="auto">
          <a:xfrm>
            <a:off x="4261129" y="3990289"/>
            <a:ext cx="4882871" cy="2121560"/>
          </a:xfrm>
          <a:prstGeom prst="rect">
            <a:avLst/>
          </a:prstGeom>
          <a:noFill/>
          <a:ln w="9525">
            <a:noFill/>
            <a:miter lim="800000"/>
            <a:headEnd/>
            <a:tailEnd/>
          </a:ln>
        </p:spPr>
      </p:pic>
      <p:sp>
        <p:nvSpPr>
          <p:cNvPr id="2" name="标题 1"/>
          <p:cNvSpPr>
            <a:spLocks noGrp="1"/>
          </p:cNvSpPr>
          <p:nvPr>
            <p:ph type="title"/>
          </p:nvPr>
        </p:nvSpPr>
        <p:spPr/>
        <p:txBody>
          <a:bodyPr/>
          <a:lstStyle/>
          <a:p>
            <a:endParaRPr lang="zh-CN" altLang="en-US"/>
          </a:p>
        </p:txBody>
      </p:sp>
      <p:pic>
        <p:nvPicPr>
          <p:cNvPr id="4" name="Picture 4"/>
          <p:cNvPicPr>
            <a:picLocks noChangeAspect="1" noChangeArrowheads="1"/>
          </p:cNvPicPr>
          <p:nvPr/>
        </p:nvPicPr>
        <p:blipFill>
          <a:blip r:embed="rId3" cstate="print"/>
          <a:srcRect/>
          <a:stretch>
            <a:fillRect/>
          </a:stretch>
        </p:blipFill>
        <p:spPr bwMode="auto">
          <a:xfrm>
            <a:off x="-129648" y="3686614"/>
            <a:ext cx="4404519" cy="2754113"/>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23465" y="116632"/>
            <a:ext cx="6166954" cy="2659838"/>
          </a:xfrm>
          <a:prstGeom prst="rect">
            <a:avLst/>
          </a:prstGeom>
          <a:noFill/>
          <a:ln w="9525">
            <a:noFill/>
            <a:miter lim="800000"/>
            <a:headEnd/>
            <a:tailEnd/>
          </a:ln>
          <a:effectLst/>
        </p:spPr>
      </p:pic>
      <p:pic>
        <p:nvPicPr>
          <p:cNvPr id="7" name="Picture 2"/>
          <p:cNvPicPr>
            <a:picLocks noChangeAspect="1" noChangeArrowheads="1"/>
          </p:cNvPicPr>
          <p:nvPr/>
        </p:nvPicPr>
        <p:blipFill>
          <a:blip r:embed="rId5" cstate="print"/>
          <a:srcRect/>
          <a:stretch>
            <a:fillRect/>
          </a:stretch>
        </p:blipFill>
        <p:spPr bwMode="auto">
          <a:xfrm>
            <a:off x="3583273" y="1975423"/>
            <a:ext cx="5472608" cy="1899042"/>
          </a:xfrm>
          <a:prstGeom prst="rect">
            <a:avLst/>
          </a:prstGeom>
          <a:noFill/>
          <a:ln w="9525">
            <a:noFill/>
            <a:miter lim="800000"/>
            <a:headEnd/>
            <a:tailEnd/>
          </a:ln>
        </p:spPr>
      </p:pic>
      <p:sp>
        <p:nvSpPr>
          <p:cNvPr id="8" name="下箭头 7"/>
          <p:cNvSpPr/>
          <p:nvPr/>
        </p:nvSpPr>
        <p:spPr>
          <a:xfrm>
            <a:off x="1619672" y="2776470"/>
            <a:ext cx="216024" cy="910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6594552" y="3231542"/>
            <a:ext cx="216024" cy="910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3347864" y="4581128"/>
            <a:ext cx="11521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437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词法单元的属性</a:t>
            </a:r>
          </a:p>
        </p:txBody>
      </p:sp>
      <p:sp>
        <p:nvSpPr>
          <p:cNvPr id="3" name="内容占位符 2"/>
          <p:cNvSpPr>
            <a:spLocks noGrp="1"/>
          </p:cNvSpPr>
          <p:nvPr>
            <p:ph idx="1"/>
          </p:nvPr>
        </p:nvSpPr>
        <p:spPr/>
        <p:txBody>
          <a:bodyPr/>
          <a:lstStyle/>
          <a:p>
            <a:r>
              <a:rPr lang="zh-CN" altLang="en-US" dirty="0"/>
              <a:t>一个模式匹配多个词素时，必须通过属性来传递附加的信息。属性值将被用于语义分析、代码生成等阶段。</a:t>
            </a:r>
          </a:p>
          <a:p>
            <a:r>
              <a:rPr lang="zh-CN" altLang="en-US" dirty="0"/>
              <a:t>不同的目的需要不同的属性。因此，属性值通常是一个结构化数据。</a:t>
            </a:r>
          </a:p>
          <a:p>
            <a:r>
              <a:rPr lang="zh-CN" altLang="en-US" dirty="0"/>
              <a:t>词法单元</a:t>
            </a:r>
            <a:r>
              <a:rPr lang="en-US" altLang="zh-CN" dirty="0"/>
              <a:t>id</a:t>
            </a:r>
            <a:r>
              <a:rPr lang="zh-CN" altLang="en-US" dirty="0"/>
              <a:t>的属性</a:t>
            </a:r>
          </a:p>
          <a:p>
            <a:pPr lvl="1"/>
            <a:r>
              <a:rPr lang="zh-CN" altLang="en-US" dirty="0"/>
              <a:t>词素、类型、第一次出现的位置、</a:t>
            </a:r>
            <a:r>
              <a:rPr lang="en-US" altLang="zh-CN" dirty="0">
                <a:latin typeface="Arial" charset="0"/>
              </a:rPr>
              <a:t>…</a:t>
            </a:r>
            <a:endParaRPr lang="en-US" altLang="zh-CN" dirty="0"/>
          </a:p>
          <a:p>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DFA</a:t>
            </a:r>
            <a:r>
              <a:rPr lang="zh-CN" altLang="en-US" dirty="0"/>
              <a:t>状态最小化</a:t>
            </a:r>
          </a:p>
        </p:txBody>
      </p:sp>
      <p:sp>
        <p:nvSpPr>
          <p:cNvPr id="3" name="内容占位符 2"/>
          <p:cNvSpPr>
            <a:spLocks noGrp="1"/>
          </p:cNvSpPr>
          <p:nvPr>
            <p:ph idx="1"/>
          </p:nvPr>
        </p:nvSpPr>
        <p:spPr>
          <a:xfrm>
            <a:off x="467544" y="1340768"/>
            <a:ext cx="8142287" cy="4392612"/>
          </a:xfrm>
        </p:spPr>
        <p:txBody>
          <a:bodyPr/>
          <a:lstStyle/>
          <a:p>
            <a:pPr>
              <a:lnSpc>
                <a:spcPct val="90000"/>
              </a:lnSpc>
            </a:pPr>
            <a:r>
              <a:rPr lang="zh-CN" altLang="en-US" sz="2400" dirty="0"/>
              <a:t>原理：将一个</a:t>
            </a:r>
            <a:r>
              <a:rPr lang="en-US" altLang="zh-CN" sz="2400" dirty="0"/>
              <a:t>DFA</a:t>
            </a:r>
            <a:r>
              <a:rPr lang="zh-CN" altLang="en-US" sz="2400" dirty="0"/>
              <a:t>的状态集合</a:t>
            </a:r>
            <a:r>
              <a:rPr lang="zh-CN" altLang="en-US" sz="2400" b="1" dirty="0">
                <a:solidFill>
                  <a:srgbClr val="C00000"/>
                </a:solidFill>
              </a:rPr>
              <a:t>分划</a:t>
            </a:r>
            <a:r>
              <a:rPr lang="zh-CN" altLang="en-US" sz="2400" dirty="0"/>
              <a:t>成多个组，每个组中的各状态之间相互</a:t>
            </a:r>
            <a:r>
              <a:rPr lang="zh-CN" altLang="en-US" sz="2400" b="1" dirty="0">
                <a:solidFill>
                  <a:srgbClr val="C00000"/>
                </a:solidFill>
              </a:rPr>
              <a:t>不可区分</a:t>
            </a:r>
            <a:r>
              <a:rPr lang="zh-CN" altLang="en-US" sz="2400" dirty="0"/>
              <a:t>，然后将每个组中的状态</a:t>
            </a:r>
            <a:r>
              <a:rPr lang="zh-CN" altLang="en-US" sz="2400" b="1" dirty="0">
                <a:solidFill>
                  <a:srgbClr val="C00000"/>
                </a:solidFill>
              </a:rPr>
              <a:t>合并</a:t>
            </a:r>
            <a:r>
              <a:rPr lang="zh-CN" altLang="en-US" sz="2400" dirty="0"/>
              <a:t>成状态最少</a:t>
            </a:r>
            <a:r>
              <a:rPr lang="en-US" altLang="zh-CN" sz="2400" dirty="0"/>
              <a:t>DFA</a:t>
            </a:r>
            <a:r>
              <a:rPr lang="zh-CN" altLang="en-US" sz="2400" dirty="0"/>
              <a:t>的一个状态</a:t>
            </a:r>
          </a:p>
          <a:p>
            <a:pPr>
              <a:lnSpc>
                <a:spcPct val="90000"/>
              </a:lnSpc>
            </a:pPr>
            <a:r>
              <a:rPr lang="zh-CN" altLang="en-US" sz="2400" dirty="0"/>
              <a:t>可区分的定义：</a:t>
            </a:r>
          </a:p>
          <a:p>
            <a:pPr lvl="1">
              <a:lnSpc>
                <a:spcPct val="90000"/>
              </a:lnSpc>
            </a:pPr>
            <a:r>
              <a:rPr lang="zh-CN" altLang="en-US" sz="2000" dirty="0"/>
              <a:t>如果分别从状态</a:t>
            </a:r>
            <a:r>
              <a:rPr lang="en-US" altLang="zh-CN" sz="2000" dirty="0"/>
              <a:t>s</a:t>
            </a:r>
            <a:r>
              <a:rPr lang="zh-CN" altLang="en-US" sz="2000" dirty="0"/>
              <a:t>和状态</a:t>
            </a:r>
            <a:r>
              <a:rPr lang="en-US" altLang="zh-CN" sz="2000" dirty="0"/>
              <a:t>t</a:t>
            </a:r>
            <a:r>
              <a:rPr lang="zh-CN" altLang="en-US" sz="2000" dirty="0"/>
              <a:t>出发，沿着标号为</a:t>
            </a:r>
            <a:r>
              <a:rPr lang="en-US" altLang="zh-CN" sz="2000" dirty="0"/>
              <a:t>x</a:t>
            </a:r>
            <a:r>
              <a:rPr lang="zh-CN" altLang="en-US" sz="2000" dirty="0"/>
              <a:t>的路径到达的两个状态只有一个是接受状态，称为</a:t>
            </a:r>
            <a:r>
              <a:rPr lang="en-US" altLang="zh-CN" sz="2000" dirty="0"/>
              <a:t>x</a:t>
            </a:r>
            <a:r>
              <a:rPr lang="zh-CN" altLang="en-US" sz="2000" dirty="0"/>
              <a:t>区分状态</a:t>
            </a:r>
            <a:r>
              <a:rPr lang="en-US" altLang="zh-CN" sz="2000" dirty="0"/>
              <a:t>s</a:t>
            </a:r>
            <a:r>
              <a:rPr lang="zh-CN" altLang="en-US" sz="2000" dirty="0"/>
              <a:t>和</a:t>
            </a:r>
            <a:r>
              <a:rPr lang="en-US" altLang="zh-CN" sz="2000" dirty="0"/>
              <a:t>t</a:t>
            </a:r>
            <a:endParaRPr lang="zh-CN" altLang="en-US" sz="2000" dirty="0"/>
          </a:p>
          <a:p>
            <a:pPr lvl="1">
              <a:lnSpc>
                <a:spcPct val="90000"/>
              </a:lnSpc>
            </a:pPr>
            <a:r>
              <a:rPr lang="zh-CN" altLang="en-US" sz="2000" dirty="0"/>
              <a:t>如果存在能够区分</a:t>
            </a:r>
            <a:r>
              <a:rPr lang="en-US" altLang="zh-CN" sz="2000" dirty="0"/>
              <a:t>s</a:t>
            </a:r>
            <a:r>
              <a:rPr lang="zh-CN" altLang="en-US" sz="2000" dirty="0"/>
              <a:t>和</a:t>
            </a:r>
            <a:r>
              <a:rPr lang="en-US" altLang="zh-CN" sz="2000" dirty="0"/>
              <a:t>t</a:t>
            </a:r>
            <a:r>
              <a:rPr lang="zh-CN" altLang="en-US" sz="2000" dirty="0"/>
              <a:t>的串，那么它们就是可区分的</a:t>
            </a:r>
          </a:p>
          <a:p>
            <a:endParaRPr lang="zh-CN" altLang="en-US" dirty="0"/>
          </a:p>
        </p:txBody>
      </p:sp>
      <p:pic>
        <p:nvPicPr>
          <p:cNvPr id="4" name="Picture 4"/>
          <p:cNvPicPr>
            <a:picLocks noChangeAspect="1" noChangeArrowheads="1"/>
          </p:cNvPicPr>
          <p:nvPr/>
        </p:nvPicPr>
        <p:blipFill>
          <a:blip r:embed="rId2" cstate="print"/>
          <a:srcRect/>
          <a:stretch>
            <a:fillRect/>
          </a:stretch>
        </p:blipFill>
        <p:spPr bwMode="auto">
          <a:xfrm>
            <a:off x="332494" y="3861048"/>
            <a:ext cx="4676530" cy="2924200"/>
          </a:xfrm>
          <a:prstGeom prst="rect">
            <a:avLst/>
          </a:prstGeom>
          <a:noFill/>
          <a:ln w="9525">
            <a:noFill/>
            <a:miter lim="800000"/>
            <a:headEnd/>
            <a:tailEnd/>
          </a:ln>
        </p:spPr>
      </p:pic>
      <p:sp>
        <p:nvSpPr>
          <p:cNvPr id="5" name="TextBox 4"/>
          <p:cNvSpPr txBox="1">
            <a:spLocks noChangeArrowheads="1"/>
          </p:cNvSpPr>
          <p:nvPr/>
        </p:nvSpPr>
        <p:spPr bwMode="auto">
          <a:xfrm>
            <a:off x="5286380" y="4500570"/>
            <a:ext cx="3571875" cy="707886"/>
          </a:xfrm>
          <a:prstGeom prst="rect">
            <a:avLst/>
          </a:prstGeom>
          <a:noFill/>
          <a:ln w="9525">
            <a:noFill/>
            <a:miter lim="800000"/>
            <a:headEnd/>
            <a:tailEnd/>
          </a:ln>
        </p:spPr>
        <p:txBody>
          <a:bodyPr>
            <a:spAutoFit/>
          </a:bodyPr>
          <a:lstStyle/>
          <a:p>
            <a:r>
              <a:rPr lang="zh-CN" altLang="en-US" sz="2000" b="0" dirty="0">
                <a:latin typeface="Calibri" pitchFamily="34" charset="0"/>
              </a:rPr>
              <a:t>空串区分了</a:t>
            </a:r>
            <a:r>
              <a:rPr lang="en-US" altLang="zh-CN" sz="2000" b="0" dirty="0">
                <a:latin typeface="Calibri" pitchFamily="34" charset="0"/>
              </a:rPr>
              <a:t>E</a:t>
            </a:r>
            <a:r>
              <a:rPr lang="zh-CN" altLang="en-US" sz="2000" b="0" dirty="0">
                <a:latin typeface="Calibri" pitchFamily="34" charset="0"/>
              </a:rPr>
              <a:t>和其它状态</a:t>
            </a:r>
            <a:endParaRPr lang="en-US" altLang="zh-CN" sz="2000" b="0" dirty="0">
              <a:latin typeface="Calibri" pitchFamily="34" charset="0"/>
            </a:endParaRPr>
          </a:p>
          <a:p>
            <a:r>
              <a:rPr lang="en-US" altLang="zh-CN" sz="2000" b="0" dirty="0">
                <a:latin typeface="Calibri" pitchFamily="34" charset="0"/>
              </a:rPr>
              <a:t>bb</a:t>
            </a:r>
            <a:r>
              <a:rPr lang="zh-CN" altLang="en-US" sz="2000" b="0" dirty="0">
                <a:latin typeface="Calibri" pitchFamily="34" charset="0"/>
              </a:rPr>
              <a:t>区分了</a:t>
            </a:r>
            <a:r>
              <a:rPr lang="en-US" altLang="zh-CN" sz="2000" b="0" dirty="0">
                <a:latin typeface="Calibri" pitchFamily="34" charset="0"/>
              </a:rPr>
              <a:t>A</a:t>
            </a:r>
            <a:r>
              <a:rPr lang="zh-CN" altLang="en-US" sz="2000" b="0" dirty="0">
                <a:latin typeface="Calibri" pitchFamily="34" charset="0"/>
              </a:rPr>
              <a:t>和</a:t>
            </a:r>
            <a:r>
              <a:rPr lang="en-US" altLang="zh-CN" sz="2000" b="0" dirty="0">
                <a:latin typeface="Calibri" pitchFamily="34" charset="0"/>
              </a:rPr>
              <a:t>B</a:t>
            </a:r>
            <a:endParaRPr lang="zh-CN" altLang="en-US" sz="2000" b="0" dirty="0">
              <a:latin typeface="Calibri" pitchFamily="34" charset="0"/>
            </a:endParaRPr>
          </a:p>
        </p:txBody>
      </p:sp>
      <p:sp>
        <p:nvSpPr>
          <p:cNvPr id="6" name="圆角矩形标注 5"/>
          <p:cNvSpPr/>
          <p:nvPr/>
        </p:nvSpPr>
        <p:spPr>
          <a:xfrm>
            <a:off x="6588224" y="5534917"/>
            <a:ext cx="1512168" cy="720080"/>
          </a:xfrm>
          <a:prstGeom prst="wedgeRoundRectCallout">
            <a:avLst>
              <a:gd name="adj1" fmla="val -163976"/>
              <a:gd name="adj2" fmla="val 466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A</a:t>
            </a:r>
            <a:r>
              <a:rPr lang="zh-CN" altLang="en-US" b="1" dirty="0"/>
              <a:t>和</a:t>
            </a:r>
            <a:r>
              <a:rPr lang="en-US" altLang="zh-CN" b="1" dirty="0"/>
              <a:t>C</a:t>
            </a:r>
            <a:r>
              <a:rPr lang="zh-CN" altLang="en-US" b="1" dirty="0"/>
              <a:t>是可区分的吗？</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最小化算法（分划部分）</a:t>
            </a:r>
          </a:p>
        </p:txBody>
      </p:sp>
      <p:sp>
        <p:nvSpPr>
          <p:cNvPr id="3" name="内容占位符 2"/>
          <p:cNvSpPr>
            <a:spLocks noGrp="1"/>
          </p:cNvSpPr>
          <p:nvPr>
            <p:ph idx="1"/>
          </p:nvPr>
        </p:nvSpPr>
        <p:spPr/>
        <p:txBody>
          <a:bodyPr/>
          <a:lstStyle/>
          <a:p>
            <a:pPr marL="514350" indent="-514350">
              <a:lnSpc>
                <a:spcPct val="90000"/>
              </a:lnSpc>
              <a:buFont typeface="Calibri" pitchFamily="34" charset="0"/>
              <a:buAutoNum type="arabicPeriod"/>
            </a:pPr>
            <a:r>
              <a:rPr lang="zh-CN" altLang="en-US" dirty="0"/>
              <a:t>设置初始分划</a:t>
            </a:r>
            <a:r>
              <a:rPr lang="az-Cyrl-AZ" altLang="zh-CN" dirty="0">
                <a:latin typeface="Times New Roman" pitchFamily="18" charset="0"/>
                <a:cs typeface="Times New Roman" pitchFamily="18" charset="0"/>
              </a:rPr>
              <a:t>П</a:t>
            </a:r>
            <a:r>
              <a:rPr lang="en-US" altLang="zh-CN" dirty="0">
                <a:latin typeface="Times New Roman" pitchFamily="18" charset="0"/>
                <a:cs typeface="Times New Roman" pitchFamily="18" charset="0"/>
              </a:rPr>
              <a:t>={S-F,F}</a:t>
            </a:r>
          </a:p>
          <a:p>
            <a:pPr marL="514350" indent="-514350">
              <a:lnSpc>
                <a:spcPct val="90000"/>
              </a:lnSpc>
              <a:buFont typeface="Calibri" pitchFamily="34" charset="0"/>
              <a:buAutoNum type="arabicPeriod"/>
            </a:pPr>
            <a:r>
              <a:rPr lang="zh-CN" altLang="en-US" dirty="0"/>
              <a:t>迭代，不断分划：</a:t>
            </a:r>
            <a:endParaRPr lang="en-US" altLang="zh-CN" dirty="0"/>
          </a:p>
          <a:p>
            <a:pPr marL="742950" lvl="1" indent="-285750">
              <a:lnSpc>
                <a:spcPct val="90000"/>
              </a:lnSpc>
              <a:buFont typeface="Wingdings" pitchFamily="2" charset="2"/>
              <a:buNone/>
            </a:pPr>
            <a:r>
              <a:rPr lang="en-US" altLang="zh-CN" dirty="0"/>
              <a:t>for (</a:t>
            </a:r>
            <a:r>
              <a:rPr lang="az-Cyrl-AZ" altLang="zh-CN" dirty="0">
                <a:latin typeface="Times New Roman" pitchFamily="18" charset="0"/>
                <a:cs typeface="Times New Roman" pitchFamily="18" charset="0"/>
              </a:rPr>
              <a:t>П</a:t>
            </a:r>
            <a:r>
              <a:rPr lang="zh-CN" altLang="en-US" dirty="0">
                <a:latin typeface="Times New Roman" pitchFamily="18" charset="0"/>
                <a:cs typeface="Times New Roman" pitchFamily="18" charset="0"/>
              </a:rPr>
              <a:t>中的每个元素</a:t>
            </a:r>
            <a:r>
              <a:rPr lang="en-US" altLang="zh-CN" dirty="0">
                <a:latin typeface="Times New Roman" pitchFamily="18" charset="0"/>
                <a:cs typeface="Times New Roman" pitchFamily="18" charset="0"/>
              </a:rPr>
              <a:t>G){</a:t>
            </a:r>
            <a:endParaRPr lang="en-US" altLang="zh-CN" dirty="0"/>
          </a:p>
          <a:p>
            <a:pPr marL="742950" lvl="1" indent="-285750">
              <a:lnSpc>
                <a:spcPct val="90000"/>
              </a:lnSpc>
              <a:buFont typeface="Wingdings" pitchFamily="2" charset="2"/>
              <a:buNone/>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细分</a:t>
            </a:r>
            <a:r>
              <a:rPr lang="en-US" altLang="zh-CN" dirty="0">
                <a:latin typeface="Times New Roman" pitchFamily="18" charset="0"/>
                <a:cs typeface="Times New Roman" pitchFamily="18" charset="0"/>
              </a:rPr>
              <a:t>G</a:t>
            </a:r>
            <a:r>
              <a:rPr lang="zh-CN" altLang="en-US" dirty="0">
                <a:latin typeface="Times New Roman" pitchFamily="18" charset="0"/>
                <a:cs typeface="Times New Roman" pitchFamily="18" charset="0"/>
              </a:rPr>
              <a:t>，使得</a:t>
            </a:r>
            <a:r>
              <a:rPr lang="en-US" altLang="zh-CN" dirty="0">
                <a:latin typeface="Times New Roman" pitchFamily="18" charset="0"/>
                <a:cs typeface="Times New Roman" pitchFamily="18" charset="0"/>
              </a:rPr>
              <a:t>G</a:t>
            </a:r>
            <a:r>
              <a:rPr lang="zh-CN" altLang="en-US" dirty="0">
                <a:latin typeface="Times New Roman" pitchFamily="18" charset="0"/>
                <a:cs typeface="Times New Roman" pitchFamily="18" charset="0"/>
              </a:rPr>
              <a:t>中的</a:t>
            </a:r>
            <a:r>
              <a:rPr lang="en-US" altLang="zh-CN" dirty="0">
                <a:latin typeface="Times New Roman" pitchFamily="18" charset="0"/>
                <a:cs typeface="Times New Roman" pitchFamily="18" charset="0"/>
              </a:rPr>
              <a:t>s</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t</a:t>
            </a:r>
            <a:r>
              <a:rPr lang="zh-CN" altLang="en-US" dirty="0">
                <a:latin typeface="Times New Roman" pitchFamily="18" charset="0"/>
                <a:cs typeface="Times New Roman" pitchFamily="18" charset="0"/>
              </a:rPr>
              <a:t>仍然在同一组中 </a:t>
            </a:r>
            <a:r>
              <a:rPr lang="en-US" altLang="zh-CN" dirty="0" err="1">
                <a:latin typeface="Times New Roman" pitchFamily="18" charset="0"/>
                <a:cs typeface="Times New Roman" pitchFamily="18" charset="0"/>
              </a:rPr>
              <a:t>iff</a:t>
            </a:r>
            <a:r>
              <a:rPr lang="zh-CN" altLang="en-US" dirty="0">
                <a:latin typeface="Times New Roman" pitchFamily="18" charset="0"/>
                <a:cs typeface="Times New Roman" pitchFamily="18" charset="0"/>
              </a:rPr>
              <a:t> </a:t>
            </a:r>
            <a:endParaRPr lang="en-US" altLang="zh-CN" dirty="0">
              <a:latin typeface="Times New Roman" pitchFamily="18" charset="0"/>
              <a:cs typeface="Times New Roman" pitchFamily="18" charset="0"/>
            </a:endParaRPr>
          </a:p>
          <a:p>
            <a:pPr marL="742950" lvl="1" indent="-285750">
              <a:lnSpc>
                <a:spcPct val="90000"/>
              </a:lnSpc>
              <a:buFont typeface="Wingdings" pitchFamily="2" charset="2"/>
              <a:buNone/>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对任意</a:t>
            </a:r>
            <a:r>
              <a:rPr lang="en-US" altLang="zh-CN" dirty="0">
                <a:latin typeface="Times New Roman" pitchFamily="18" charset="0"/>
                <a:cs typeface="Times New Roman" pitchFamily="18" charset="0"/>
              </a:rPr>
              <a:t>a</a:t>
            </a:r>
            <a:r>
              <a:rPr lang="zh-CN" altLang="en-US" dirty="0">
                <a:latin typeface="Times New Roman" pitchFamily="18" charset="0"/>
                <a:cs typeface="Times New Roman" pitchFamily="18" charset="0"/>
              </a:rPr>
              <a:t>，</a:t>
            </a:r>
            <a:r>
              <a:rPr lang="en-US" altLang="zh-CN" dirty="0" err="1">
                <a:latin typeface="Times New Roman" pitchFamily="18" charset="0"/>
                <a:cs typeface="Times New Roman" pitchFamily="18" charset="0"/>
              </a:rPr>
              <a:t>s,t</a:t>
            </a:r>
            <a:r>
              <a:rPr lang="zh-CN" altLang="en-US" dirty="0">
                <a:latin typeface="Times New Roman" pitchFamily="18" charset="0"/>
                <a:cs typeface="Times New Roman" pitchFamily="18" charset="0"/>
              </a:rPr>
              <a:t>都到达</a:t>
            </a:r>
            <a:r>
              <a:rPr lang="az-Cyrl-AZ" altLang="zh-CN" dirty="0">
                <a:latin typeface="Times New Roman" pitchFamily="18" charset="0"/>
                <a:cs typeface="Times New Roman" pitchFamily="18" charset="0"/>
              </a:rPr>
              <a:t>П</a:t>
            </a:r>
            <a:r>
              <a:rPr lang="zh-CN" altLang="en-US" dirty="0">
                <a:latin typeface="Times New Roman" pitchFamily="18" charset="0"/>
                <a:cs typeface="Times New Roman" pitchFamily="18" charset="0"/>
              </a:rPr>
              <a:t>中的同一组；</a:t>
            </a:r>
            <a:endParaRPr lang="en-US" altLang="zh-CN" dirty="0">
              <a:latin typeface="Times New Roman" pitchFamily="18" charset="0"/>
              <a:cs typeface="Times New Roman" pitchFamily="18" charset="0"/>
            </a:endParaRPr>
          </a:p>
          <a:p>
            <a:pPr marL="742950" lvl="1" indent="-285750">
              <a:lnSpc>
                <a:spcPct val="90000"/>
              </a:lnSpc>
              <a:buFont typeface="Wingdings" pitchFamily="2" charset="2"/>
              <a:buNone/>
            </a:pPr>
            <a:r>
              <a:rPr lang="en-US" altLang="zh-CN" dirty="0">
                <a:latin typeface="Times New Roman" pitchFamily="18" charset="0"/>
                <a:cs typeface="Times New Roman" pitchFamily="18" charset="0"/>
              </a:rPr>
              <a:t>		</a:t>
            </a:r>
            <a:r>
              <a:rPr lang="az-Cyrl-AZ" altLang="zh-CN" dirty="0">
                <a:latin typeface="Times New Roman" pitchFamily="18" charset="0"/>
                <a:cs typeface="Times New Roman" pitchFamily="18" charset="0"/>
              </a:rPr>
              <a:t>П</a:t>
            </a:r>
            <a:r>
              <a:rPr lang="en-US" altLang="zh-CN" baseline="-25000" dirty="0">
                <a:latin typeface="Times New Roman" pitchFamily="18" charset="0"/>
                <a:cs typeface="Times New Roman" pitchFamily="18" charset="0"/>
              </a:rPr>
              <a:t>new</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将</a:t>
            </a:r>
            <a:r>
              <a:rPr lang="az-Cyrl-AZ" altLang="zh-CN" dirty="0">
                <a:latin typeface="Times New Roman" pitchFamily="18" charset="0"/>
                <a:cs typeface="Times New Roman" pitchFamily="18" charset="0"/>
              </a:rPr>
              <a:t>П</a:t>
            </a:r>
            <a:r>
              <a:rPr lang="zh-CN" altLang="en-US" dirty="0">
                <a:latin typeface="Times New Roman" pitchFamily="18" charset="0"/>
                <a:cs typeface="Times New Roman" pitchFamily="18" charset="0"/>
              </a:rPr>
              <a:t>中的</a:t>
            </a:r>
            <a:r>
              <a:rPr lang="en-US" altLang="zh-CN" dirty="0">
                <a:latin typeface="Times New Roman" pitchFamily="18" charset="0"/>
                <a:cs typeface="Times New Roman" pitchFamily="18" charset="0"/>
              </a:rPr>
              <a:t>G</a:t>
            </a:r>
            <a:r>
              <a:rPr lang="zh-CN" altLang="en-US" dirty="0">
                <a:latin typeface="Times New Roman" pitchFamily="18" charset="0"/>
                <a:cs typeface="Times New Roman" pitchFamily="18" charset="0"/>
              </a:rPr>
              <a:t>替换为细分得到的小组；</a:t>
            </a:r>
            <a:endParaRPr lang="en-US" altLang="zh-CN" dirty="0">
              <a:latin typeface="Times New Roman" pitchFamily="18" charset="0"/>
              <a:cs typeface="Times New Roman" pitchFamily="18" charset="0"/>
            </a:endParaRPr>
          </a:p>
          <a:p>
            <a:pPr marL="742950" lvl="1" indent="-285750">
              <a:lnSpc>
                <a:spcPct val="90000"/>
              </a:lnSpc>
              <a:buFont typeface="Wingdings" pitchFamily="2" charset="2"/>
              <a:buNone/>
            </a:pPr>
            <a:r>
              <a:rPr lang="en-US" altLang="zh-CN" dirty="0">
                <a:latin typeface="Times New Roman" pitchFamily="18" charset="0"/>
                <a:cs typeface="Times New Roman" pitchFamily="18" charset="0"/>
              </a:rPr>
              <a:t>}</a:t>
            </a:r>
          </a:p>
          <a:p>
            <a:pPr marL="514350" indent="-514350">
              <a:lnSpc>
                <a:spcPct val="90000"/>
              </a:lnSpc>
              <a:buFont typeface="Calibri" pitchFamily="34" charset="0"/>
              <a:buAutoNum type="arabicPeriod"/>
            </a:pPr>
            <a:r>
              <a:rPr lang="zh-CN" altLang="en-US" dirty="0">
                <a:latin typeface="Times New Roman" pitchFamily="18" charset="0"/>
                <a:cs typeface="Times New Roman" pitchFamily="18" charset="0"/>
              </a:rPr>
              <a:t>如果</a:t>
            </a:r>
            <a:r>
              <a:rPr lang="az-Cyrl-AZ" altLang="zh-CN" dirty="0">
                <a:latin typeface="Times New Roman" pitchFamily="18" charset="0"/>
                <a:cs typeface="Times New Roman" pitchFamily="18" charset="0"/>
              </a:rPr>
              <a:t>П</a:t>
            </a:r>
            <a:r>
              <a:rPr lang="en-US" altLang="zh-CN" baseline="-25000" dirty="0">
                <a:latin typeface="Times New Roman" pitchFamily="18" charset="0"/>
                <a:cs typeface="Times New Roman" pitchFamily="18" charset="0"/>
              </a:rPr>
              <a:t>new</a:t>
            </a:r>
            <a:r>
              <a:rPr lang="en-US" altLang="zh-CN" dirty="0">
                <a:latin typeface="Times New Roman" pitchFamily="18" charset="0"/>
                <a:cs typeface="Times New Roman" pitchFamily="18" charset="0"/>
              </a:rPr>
              <a:t>==</a:t>
            </a:r>
            <a:r>
              <a:rPr lang="az-Cyrl-AZ" altLang="zh-CN" dirty="0">
                <a:latin typeface="Times New Roman" pitchFamily="18" charset="0"/>
                <a:cs typeface="Times New Roman" pitchFamily="18" charset="0"/>
              </a:rPr>
              <a:t>П</a:t>
            </a:r>
            <a:r>
              <a:rPr lang="zh-CN" altLang="en-US" dirty="0">
                <a:latin typeface="Times New Roman" pitchFamily="18" charset="0"/>
                <a:cs typeface="Times New Roman" pitchFamily="18" charset="0"/>
              </a:rPr>
              <a:t>，令</a:t>
            </a:r>
            <a:r>
              <a:rPr lang="az-Cyrl-AZ" altLang="zh-CN" dirty="0">
                <a:latin typeface="Times New Roman" pitchFamily="18" charset="0"/>
                <a:cs typeface="Times New Roman" pitchFamily="18" charset="0"/>
              </a:rPr>
              <a:t>П</a:t>
            </a:r>
            <a:r>
              <a:rPr lang="en-US" altLang="zh-CN" baseline="-25000" dirty="0">
                <a:latin typeface="Times New Roman" pitchFamily="18" charset="0"/>
                <a:cs typeface="Times New Roman" pitchFamily="18" charset="0"/>
              </a:rPr>
              <a:t>final</a:t>
            </a:r>
            <a:r>
              <a:rPr lang="en-US" altLang="zh-CN" dirty="0">
                <a:latin typeface="Times New Roman" pitchFamily="18" charset="0"/>
                <a:cs typeface="Times New Roman" pitchFamily="18" charset="0"/>
              </a:rPr>
              <a:t>==</a:t>
            </a:r>
            <a:r>
              <a:rPr lang="az-Cyrl-AZ" altLang="zh-CN" dirty="0">
                <a:latin typeface="Times New Roman" pitchFamily="18" charset="0"/>
                <a:cs typeface="Times New Roman" pitchFamily="18" charset="0"/>
              </a:rPr>
              <a:t>П</a:t>
            </a:r>
            <a:r>
              <a:rPr lang="zh-CN" altLang="en-US" dirty="0">
                <a:latin typeface="Times New Roman" pitchFamily="18" charset="0"/>
                <a:cs typeface="Times New Roman" pitchFamily="18" charset="0"/>
              </a:rPr>
              <a:t>，转步骤</a:t>
            </a:r>
            <a:r>
              <a:rPr lang="en-US" altLang="zh-CN" dirty="0">
                <a:latin typeface="Times New Roman" pitchFamily="18" charset="0"/>
                <a:cs typeface="Times New Roman" pitchFamily="18" charset="0"/>
              </a:rPr>
              <a:t>4</a:t>
            </a:r>
            <a:r>
              <a:rPr lang="zh-CN" altLang="en-US" dirty="0">
                <a:latin typeface="Times New Roman" pitchFamily="18" charset="0"/>
                <a:cs typeface="Times New Roman" pitchFamily="18" charset="0"/>
              </a:rPr>
              <a:t>；否则</a:t>
            </a:r>
            <a:r>
              <a:rPr lang="az-Cyrl-AZ" altLang="zh-CN" dirty="0">
                <a:latin typeface="Times New Roman" pitchFamily="18" charset="0"/>
                <a:cs typeface="Times New Roman" pitchFamily="18" charset="0"/>
              </a:rPr>
              <a:t>П</a:t>
            </a:r>
            <a:r>
              <a:rPr lang="en-US" altLang="zh-CN" dirty="0">
                <a:latin typeface="Times New Roman" pitchFamily="18" charset="0"/>
                <a:cs typeface="Times New Roman" pitchFamily="18" charset="0"/>
              </a:rPr>
              <a:t>==</a:t>
            </a:r>
            <a:r>
              <a:rPr lang="az-Cyrl-AZ" altLang="zh-CN" dirty="0">
                <a:latin typeface="Times New Roman" pitchFamily="18" charset="0"/>
                <a:cs typeface="Times New Roman" pitchFamily="18" charset="0"/>
              </a:rPr>
              <a:t>П</a:t>
            </a:r>
            <a:r>
              <a:rPr lang="en-US" altLang="zh-CN" baseline="-25000" dirty="0">
                <a:latin typeface="Times New Roman" pitchFamily="18" charset="0"/>
                <a:cs typeface="Times New Roman" pitchFamily="18" charset="0"/>
              </a:rPr>
              <a:t>new</a:t>
            </a:r>
            <a:r>
              <a:rPr lang="zh-CN" altLang="en-US" dirty="0">
                <a:latin typeface="Times New Roman" pitchFamily="18" charset="0"/>
                <a:cs typeface="Times New Roman" pitchFamily="18" charset="0"/>
              </a:rPr>
              <a:t>，转步骤</a:t>
            </a:r>
            <a:r>
              <a:rPr lang="en-US" altLang="zh-CN" dirty="0">
                <a:latin typeface="Times New Roman" pitchFamily="18" charset="0"/>
                <a:cs typeface="Times New Roman" pitchFamily="18" charset="0"/>
              </a:rPr>
              <a:t>2</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最小化算法（构造部分）</a:t>
            </a:r>
          </a:p>
        </p:txBody>
      </p:sp>
      <p:sp>
        <p:nvSpPr>
          <p:cNvPr id="3" name="内容占位符 2"/>
          <p:cNvSpPr>
            <a:spLocks noGrp="1"/>
          </p:cNvSpPr>
          <p:nvPr>
            <p:ph idx="1"/>
          </p:nvPr>
        </p:nvSpPr>
        <p:spPr/>
        <p:txBody>
          <a:bodyPr/>
          <a:lstStyle/>
          <a:p>
            <a:pPr>
              <a:buFont typeface="Wingdings" pitchFamily="2" charset="2"/>
              <a:buNone/>
            </a:pPr>
            <a:r>
              <a:rPr lang="en-US" altLang="zh-CN" dirty="0">
                <a:solidFill>
                  <a:schemeClr val="accent2"/>
                </a:solidFill>
              </a:rPr>
              <a:t>4.</a:t>
            </a:r>
            <a:r>
              <a:rPr lang="en-US" altLang="zh-CN" dirty="0"/>
              <a:t> </a:t>
            </a:r>
            <a:r>
              <a:rPr lang="zh-CN" altLang="en-US" dirty="0"/>
              <a:t>在</a:t>
            </a:r>
            <a:r>
              <a:rPr lang="az-Cyrl-AZ" altLang="zh-CN" dirty="0">
                <a:latin typeface="Times New Roman" pitchFamily="18" charset="0"/>
                <a:cs typeface="Times New Roman" pitchFamily="18" charset="0"/>
              </a:rPr>
              <a:t>П</a:t>
            </a:r>
            <a:r>
              <a:rPr lang="en-US" altLang="zh-CN" baseline="-25000" dirty="0">
                <a:latin typeface="Times New Roman" pitchFamily="18" charset="0"/>
                <a:cs typeface="Times New Roman" pitchFamily="18" charset="0"/>
              </a:rPr>
              <a:t>final</a:t>
            </a:r>
            <a:r>
              <a:rPr lang="zh-CN" altLang="en-US" dirty="0"/>
              <a:t>的每个组中选择一个状态作代表，作为最小</a:t>
            </a:r>
            <a:r>
              <a:rPr lang="en-US" altLang="zh-CN" dirty="0"/>
              <a:t>DFA</a:t>
            </a:r>
            <a:r>
              <a:rPr lang="zh-CN" altLang="en-US" dirty="0"/>
              <a:t>的状态</a:t>
            </a:r>
            <a:endParaRPr lang="en-US" altLang="zh-CN" dirty="0"/>
          </a:p>
          <a:p>
            <a:pPr lvl="1"/>
            <a:r>
              <a:rPr lang="zh-CN" altLang="en-US" dirty="0"/>
              <a:t>开始状态就是中包含原开始状态的组的代表</a:t>
            </a:r>
            <a:endParaRPr lang="en-US" altLang="zh-CN" dirty="0"/>
          </a:p>
          <a:p>
            <a:pPr lvl="1"/>
            <a:r>
              <a:rPr lang="zh-CN" altLang="en-US" dirty="0"/>
              <a:t>接受状态就是包含了原接受状态的组的代表</a:t>
            </a:r>
            <a:endParaRPr lang="en-US" altLang="zh-CN" dirty="0"/>
          </a:p>
          <a:p>
            <a:pPr lvl="1"/>
            <a:r>
              <a:rPr lang="zh-CN" altLang="en-US" dirty="0"/>
              <a:t>转化关系构造如下：</a:t>
            </a:r>
            <a:endParaRPr lang="en-US" altLang="zh-CN" dirty="0"/>
          </a:p>
          <a:p>
            <a:pPr lvl="2"/>
            <a:r>
              <a:rPr lang="zh-CN" altLang="en-US" dirty="0"/>
              <a:t>如果</a:t>
            </a:r>
            <a:r>
              <a:rPr lang="en-US" altLang="zh-CN" dirty="0"/>
              <a:t>s</a:t>
            </a:r>
            <a:r>
              <a:rPr lang="zh-CN" altLang="en-US" dirty="0"/>
              <a:t>是中</a:t>
            </a:r>
            <a:r>
              <a:rPr lang="en-US" altLang="zh-CN" dirty="0"/>
              <a:t>G</a:t>
            </a:r>
            <a:r>
              <a:rPr lang="zh-CN" altLang="en-US" dirty="0"/>
              <a:t>的代表，而</a:t>
            </a:r>
            <a:r>
              <a:rPr lang="en-US" altLang="zh-CN" dirty="0"/>
              <a:t>s</a:t>
            </a:r>
            <a:r>
              <a:rPr lang="zh-CN" altLang="en-US" dirty="0"/>
              <a:t>在</a:t>
            </a:r>
            <a:r>
              <a:rPr lang="en-US" altLang="zh-CN" dirty="0"/>
              <a:t>a</a:t>
            </a:r>
            <a:r>
              <a:rPr lang="zh-CN" altLang="en-US" dirty="0"/>
              <a:t>上的转换到达</a:t>
            </a:r>
            <a:r>
              <a:rPr lang="en-US" altLang="zh-CN" dirty="0"/>
              <a:t>t</a:t>
            </a:r>
            <a:r>
              <a:rPr lang="zh-CN" altLang="en-US" dirty="0"/>
              <a:t>，而</a:t>
            </a:r>
            <a:r>
              <a:rPr lang="en-US" altLang="zh-CN" dirty="0"/>
              <a:t>t</a:t>
            </a:r>
            <a:r>
              <a:rPr lang="zh-CN" altLang="en-US" dirty="0"/>
              <a:t>所在组的代表为</a:t>
            </a:r>
            <a:r>
              <a:rPr lang="en-US" altLang="zh-CN" dirty="0"/>
              <a:t>r</a:t>
            </a:r>
            <a:r>
              <a:rPr lang="zh-CN" altLang="en-US" dirty="0"/>
              <a:t>，那么最小</a:t>
            </a:r>
            <a:r>
              <a:rPr lang="en-US" altLang="zh-CN" dirty="0"/>
              <a:t>DFA</a:t>
            </a:r>
            <a:r>
              <a:rPr lang="zh-CN" altLang="en-US" dirty="0"/>
              <a:t>中有从</a:t>
            </a:r>
            <a:r>
              <a:rPr lang="en-US" altLang="zh-CN" dirty="0"/>
              <a:t>s</a:t>
            </a:r>
            <a:r>
              <a:rPr lang="zh-CN" altLang="en-US" dirty="0"/>
              <a:t>到</a:t>
            </a:r>
            <a:r>
              <a:rPr lang="en-US" altLang="zh-CN" dirty="0"/>
              <a:t>r</a:t>
            </a:r>
            <a:r>
              <a:rPr lang="zh-CN" altLang="en-US" dirty="0"/>
              <a:t>的、在</a:t>
            </a:r>
            <a:r>
              <a:rPr lang="en-US" altLang="zh-CN" dirty="0"/>
              <a:t>a</a:t>
            </a:r>
            <a:r>
              <a:rPr lang="zh-CN" altLang="en-US" dirty="0"/>
              <a:t>上的转换</a:t>
            </a:r>
          </a:p>
          <a:p>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DFA</a:t>
            </a:r>
            <a:r>
              <a:rPr lang="zh-CN" altLang="en-US" dirty="0"/>
              <a:t>最小化的正确性证明</a:t>
            </a:r>
          </a:p>
        </p:txBody>
      </p:sp>
      <p:sp>
        <p:nvSpPr>
          <p:cNvPr id="3" name="内容占位符 2"/>
          <p:cNvSpPr>
            <a:spLocks noGrp="1"/>
          </p:cNvSpPr>
          <p:nvPr>
            <p:ph idx="1"/>
          </p:nvPr>
        </p:nvSpPr>
        <p:spPr/>
        <p:txBody>
          <a:bodyPr/>
          <a:lstStyle/>
          <a:p>
            <a:endParaRPr lang="en-US" altLang="zh-CN" dirty="0"/>
          </a:p>
          <a:p>
            <a:endParaRPr lang="en-US" altLang="zh-CN" dirty="0"/>
          </a:p>
          <a:p>
            <a:r>
              <a:rPr lang="zh-CN" altLang="en-US" dirty="0"/>
              <a:t>位于</a:t>
            </a:r>
            <a:r>
              <a:rPr lang="az-Cyrl-AZ" altLang="zh-CN" dirty="0">
                <a:latin typeface="Times New Roman" pitchFamily="18" charset="0"/>
                <a:cs typeface="Times New Roman" pitchFamily="18" charset="0"/>
              </a:rPr>
              <a:t>П</a:t>
            </a:r>
            <a:r>
              <a:rPr lang="en-US" altLang="zh-CN" baseline="-25000" dirty="0">
                <a:latin typeface="Times New Roman" pitchFamily="18" charset="0"/>
                <a:cs typeface="Times New Roman" pitchFamily="18" charset="0"/>
              </a:rPr>
              <a:t>final</a:t>
            </a:r>
            <a:r>
              <a:rPr lang="zh-CN" altLang="en-US" dirty="0"/>
              <a:t>的同一组中的状态不可能被任意串区分</a:t>
            </a:r>
            <a:endParaRPr lang="en-US" altLang="zh-CN" dirty="0"/>
          </a:p>
          <a:p>
            <a:endParaRPr lang="en-US" altLang="zh-CN" dirty="0"/>
          </a:p>
          <a:p>
            <a:endParaRPr lang="zh-CN" altLang="en-US" dirty="0"/>
          </a:p>
          <a:p>
            <a:r>
              <a:rPr lang="az-Cyrl-AZ" altLang="zh-CN" dirty="0">
                <a:latin typeface="Times New Roman" pitchFamily="18" charset="0"/>
                <a:cs typeface="Times New Roman" pitchFamily="18" charset="0"/>
              </a:rPr>
              <a:t>П</a:t>
            </a:r>
            <a:r>
              <a:rPr lang="en-US" altLang="zh-CN" baseline="-25000" dirty="0">
                <a:latin typeface="Times New Roman" pitchFamily="18" charset="0"/>
                <a:cs typeface="Times New Roman" pitchFamily="18" charset="0"/>
              </a:rPr>
              <a:t>final</a:t>
            </a:r>
            <a:r>
              <a:rPr lang="zh-CN" altLang="en-US" dirty="0"/>
              <a:t>的不同组的状态之间是可区分的</a:t>
            </a:r>
          </a:p>
          <a:p>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DFA</a:t>
            </a:r>
            <a:r>
              <a:rPr lang="zh-CN" altLang="en-US" dirty="0"/>
              <a:t>最小化的例子</a:t>
            </a:r>
          </a:p>
        </p:txBody>
      </p:sp>
      <p:sp>
        <p:nvSpPr>
          <p:cNvPr id="3" name="内容占位符 2"/>
          <p:cNvSpPr>
            <a:spLocks noGrp="1"/>
          </p:cNvSpPr>
          <p:nvPr>
            <p:ph idx="1"/>
          </p:nvPr>
        </p:nvSpPr>
        <p:spPr/>
        <p:txBody>
          <a:bodyPr/>
          <a:lstStyle/>
          <a:p>
            <a:pPr>
              <a:lnSpc>
                <a:spcPct val="80000"/>
              </a:lnSpc>
            </a:pPr>
            <a:r>
              <a:rPr lang="zh-CN" altLang="en-US" sz="2400" dirty="0"/>
              <a:t>初始分划：</a:t>
            </a:r>
            <a:r>
              <a:rPr lang="en-US" altLang="zh-CN" sz="2400" dirty="0"/>
              <a:t>{A,B,C,D}   {E}</a:t>
            </a:r>
          </a:p>
          <a:p>
            <a:pPr>
              <a:lnSpc>
                <a:spcPct val="80000"/>
              </a:lnSpc>
            </a:pPr>
            <a:r>
              <a:rPr lang="zh-CN" altLang="en-US" sz="2400" dirty="0"/>
              <a:t>处理</a:t>
            </a:r>
            <a:r>
              <a:rPr lang="en-US" altLang="zh-CN" sz="2400" dirty="0"/>
              <a:t>{A,B,C,D}</a:t>
            </a:r>
            <a:r>
              <a:rPr lang="zh-CN" altLang="en-US" sz="2400" dirty="0"/>
              <a:t>，</a:t>
            </a:r>
            <a:r>
              <a:rPr lang="en-US" altLang="zh-CN" sz="2400" dirty="0"/>
              <a:t>b</a:t>
            </a:r>
            <a:r>
              <a:rPr lang="zh-CN" altLang="en-US" sz="2400" dirty="0"/>
              <a:t>把它细分为</a:t>
            </a:r>
            <a:r>
              <a:rPr lang="en-US" altLang="zh-CN" sz="2400" dirty="0"/>
              <a:t>{A,B,C}</a:t>
            </a:r>
            <a:r>
              <a:rPr lang="zh-CN" altLang="en-US" sz="2400" dirty="0"/>
              <a:t> </a:t>
            </a:r>
            <a:r>
              <a:rPr lang="en-US" altLang="zh-CN" sz="2400" dirty="0"/>
              <a:t>{D}</a:t>
            </a:r>
          </a:p>
          <a:p>
            <a:pPr>
              <a:lnSpc>
                <a:spcPct val="80000"/>
              </a:lnSpc>
            </a:pPr>
            <a:r>
              <a:rPr lang="zh-CN" altLang="en-US" sz="2400" dirty="0"/>
              <a:t>处理</a:t>
            </a:r>
            <a:r>
              <a:rPr lang="en-US" altLang="zh-CN" sz="2400" dirty="0"/>
              <a:t>{A,B,C}</a:t>
            </a:r>
            <a:r>
              <a:rPr lang="zh-CN" altLang="en-US" sz="2400" dirty="0"/>
              <a:t>，</a:t>
            </a:r>
            <a:r>
              <a:rPr lang="en-US" altLang="zh-CN" sz="2400" dirty="0"/>
              <a:t>b</a:t>
            </a:r>
            <a:r>
              <a:rPr lang="zh-CN" altLang="en-US" sz="2400" dirty="0"/>
              <a:t>把它细分为</a:t>
            </a:r>
            <a:r>
              <a:rPr lang="en-US" altLang="zh-CN" sz="2400" dirty="0"/>
              <a:t>{A,C} {B}</a:t>
            </a:r>
          </a:p>
          <a:p>
            <a:pPr>
              <a:lnSpc>
                <a:spcPct val="80000"/>
              </a:lnSpc>
            </a:pPr>
            <a:r>
              <a:rPr lang="zh-CN" altLang="en-US" sz="2400" dirty="0"/>
              <a:t>分划完毕。选取</a:t>
            </a:r>
            <a:r>
              <a:rPr lang="en-US" altLang="zh-CN" sz="2400" dirty="0"/>
              <a:t>A,B,D</a:t>
            </a:r>
            <a:r>
              <a:rPr lang="zh-CN" altLang="en-US" sz="2400" dirty="0"/>
              <a:t>和</a:t>
            </a:r>
            <a:r>
              <a:rPr lang="en-US" altLang="zh-CN" sz="2400" dirty="0"/>
              <a:t>E</a:t>
            </a:r>
            <a:r>
              <a:rPr lang="zh-CN" altLang="en-US" sz="2400" dirty="0"/>
              <a:t>作为代表，构造得到最小</a:t>
            </a:r>
            <a:r>
              <a:rPr lang="en-US" altLang="zh-CN" sz="2400" dirty="0"/>
              <a:t>DFA</a:t>
            </a:r>
            <a:endParaRPr lang="zh-CN" altLang="en-US" sz="2400" dirty="0"/>
          </a:p>
          <a:p>
            <a:endParaRPr lang="zh-CN" altLang="en-US" dirty="0"/>
          </a:p>
        </p:txBody>
      </p:sp>
      <p:pic>
        <p:nvPicPr>
          <p:cNvPr id="4" name="Picture 4"/>
          <p:cNvPicPr>
            <a:picLocks noChangeAspect="1" noChangeArrowheads="1"/>
          </p:cNvPicPr>
          <p:nvPr/>
        </p:nvPicPr>
        <p:blipFill>
          <a:blip r:embed="rId2" cstate="print"/>
          <a:srcRect/>
          <a:stretch>
            <a:fillRect/>
          </a:stretch>
        </p:blipFill>
        <p:spPr bwMode="auto">
          <a:xfrm>
            <a:off x="107504" y="2982144"/>
            <a:ext cx="5976664" cy="3737164"/>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6084168" y="2982144"/>
            <a:ext cx="2736304" cy="3662136"/>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p:txBody>
          <a:bodyPr/>
          <a:lstStyle/>
          <a:p>
            <a:r>
              <a:rPr lang="zh-CN" altLang="en-US" dirty="0"/>
              <a:t>词法分析的作用</a:t>
            </a:r>
          </a:p>
          <a:p>
            <a:r>
              <a:rPr lang="zh-CN" altLang="en-US" dirty="0"/>
              <a:t>词法单元的规约（正则表达式）</a:t>
            </a:r>
          </a:p>
          <a:p>
            <a:r>
              <a:rPr lang="zh-CN" altLang="en-US" dirty="0"/>
              <a:t>词法单元的识别（状态转换图</a:t>
            </a:r>
            <a:r>
              <a:rPr lang="en-US" altLang="zh-CN" dirty="0"/>
              <a:t>/</a:t>
            </a:r>
            <a:r>
              <a:rPr lang="zh-CN" altLang="en-US" dirty="0"/>
              <a:t>有穷自动机</a:t>
            </a:r>
            <a:r>
              <a:rPr lang="en-US" altLang="zh-CN" dirty="0"/>
              <a:t>)</a:t>
            </a:r>
            <a:endParaRPr lang="zh-CN" altLang="en-US" dirty="0"/>
          </a:p>
          <a:p>
            <a:r>
              <a:rPr lang="zh-CN" altLang="en-US" dirty="0">
                <a:solidFill>
                  <a:srgbClr val="FF0000"/>
                </a:solidFill>
              </a:rPr>
              <a:t>词法分析器生成工具及设计</a:t>
            </a:r>
          </a:p>
          <a:p>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词法分析器的构造实现</a:t>
            </a:r>
          </a:p>
        </p:txBody>
      </p:sp>
      <p:sp>
        <p:nvSpPr>
          <p:cNvPr id="3" name="内容占位符 2"/>
          <p:cNvSpPr>
            <a:spLocks noGrp="1"/>
          </p:cNvSpPr>
          <p:nvPr>
            <p:ph idx="1"/>
          </p:nvPr>
        </p:nvSpPr>
        <p:spPr/>
        <p:txBody>
          <a:bodyPr>
            <a:normAutofit fontScale="92500" lnSpcReduction="10000"/>
          </a:bodyPr>
          <a:lstStyle/>
          <a:p>
            <a:r>
              <a:rPr lang="zh-CN" altLang="en-US" dirty="0"/>
              <a:t>两种方法</a:t>
            </a:r>
          </a:p>
          <a:p>
            <a:pPr lvl="1"/>
            <a:r>
              <a:rPr lang="zh-CN" altLang="en-US" dirty="0"/>
              <a:t>基于词法单元的</a:t>
            </a:r>
            <a:r>
              <a:rPr lang="zh-CN" altLang="en-US" dirty="0">
                <a:solidFill>
                  <a:srgbClr val="FF0000"/>
                </a:solidFill>
              </a:rPr>
              <a:t>词法结构图</a:t>
            </a:r>
            <a:r>
              <a:rPr lang="zh-CN" altLang="en-US" dirty="0"/>
              <a:t>或其它描述，手工编写代码扫描输入中的每个词素，并返回识别到的词法单元信息</a:t>
            </a:r>
            <a:endParaRPr lang="en-US" altLang="zh-CN" dirty="0"/>
          </a:p>
          <a:p>
            <a:pPr lvl="1"/>
            <a:endParaRPr lang="zh-CN" altLang="en-US" dirty="0"/>
          </a:p>
          <a:p>
            <a:pPr lvl="1"/>
            <a:r>
              <a:rPr lang="zh-CN" altLang="en-US" dirty="0"/>
              <a:t>使用词法分析器生成工具（如</a:t>
            </a:r>
            <a:r>
              <a:rPr lang="en-US" altLang="zh-CN" dirty="0" err="1"/>
              <a:t>lex</a:t>
            </a:r>
            <a:r>
              <a:rPr lang="en-US" altLang="zh-CN" dirty="0"/>
              <a:t> /flex</a:t>
            </a:r>
            <a:r>
              <a:rPr lang="zh-CN" altLang="en-US" dirty="0"/>
              <a:t>），给出描述词素的</a:t>
            </a:r>
            <a:r>
              <a:rPr lang="zh-CN" altLang="en-US" dirty="0">
                <a:solidFill>
                  <a:srgbClr val="FF0000"/>
                </a:solidFill>
              </a:rPr>
              <a:t>模式</a:t>
            </a:r>
            <a:r>
              <a:rPr lang="zh-CN" altLang="en-US" dirty="0"/>
              <a:t>，利用工具编译为具有词法分析器功能的代码，高效且简单</a:t>
            </a:r>
            <a:endParaRPr lang="en-US" altLang="zh-CN" dirty="0"/>
          </a:p>
          <a:p>
            <a:pPr lvl="1"/>
            <a:endParaRPr lang="en-US" altLang="zh-CN" dirty="0"/>
          </a:p>
          <a:p>
            <a:r>
              <a:rPr lang="zh-CN" altLang="en-US" b="1" dirty="0">
                <a:solidFill>
                  <a:srgbClr val="FF0000"/>
                </a:solidFill>
              </a:rPr>
              <a:t>正则表达式</a:t>
            </a:r>
          </a:p>
          <a:p>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基于状态转换图的词法分析器</a:t>
            </a:r>
          </a:p>
        </p:txBody>
      </p:sp>
      <p:sp>
        <p:nvSpPr>
          <p:cNvPr id="3" name="内容占位符 2"/>
          <p:cNvSpPr>
            <a:spLocks noGrp="1"/>
          </p:cNvSpPr>
          <p:nvPr>
            <p:ph idx="1"/>
          </p:nvPr>
        </p:nvSpPr>
        <p:spPr>
          <a:xfrm>
            <a:off x="467544" y="1340768"/>
            <a:ext cx="8060432" cy="4572000"/>
          </a:xfrm>
        </p:spPr>
        <p:txBody>
          <a:bodyPr/>
          <a:lstStyle/>
          <a:p>
            <a:r>
              <a:rPr lang="zh-CN" altLang="en-US" sz="3200" dirty="0"/>
              <a:t>从转换图构造词法分析器的方法</a:t>
            </a:r>
            <a:endParaRPr lang="en-US" altLang="zh-CN" sz="3200" dirty="0"/>
          </a:p>
          <a:p>
            <a:pPr lvl="1"/>
            <a:r>
              <a:rPr lang="zh-CN" altLang="en-US" sz="2800" dirty="0"/>
              <a:t>变量</a:t>
            </a:r>
            <a:r>
              <a:rPr lang="en-US" altLang="zh-CN" sz="2800" dirty="0"/>
              <a:t>state</a:t>
            </a:r>
            <a:r>
              <a:rPr lang="zh-CN" altLang="en-US" sz="2800" dirty="0"/>
              <a:t>记录当前状态</a:t>
            </a:r>
            <a:endParaRPr lang="en-US" altLang="zh-CN" sz="2800" dirty="0"/>
          </a:p>
          <a:p>
            <a:pPr lvl="1"/>
            <a:r>
              <a:rPr lang="zh-CN" altLang="en-US" sz="2800" dirty="0"/>
              <a:t>一个</a:t>
            </a:r>
            <a:r>
              <a:rPr lang="en-US" altLang="zh-CN" sz="2800" dirty="0"/>
              <a:t>switch</a:t>
            </a:r>
            <a:r>
              <a:rPr lang="zh-CN" altLang="en-US" sz="2800" dirty="0"/>
              <a:t>根据</a:t>
            </a:r>
            <a:r>
              <a:rPr lang="en-US" altLang="zh-CN" sz="2800" dirty="0"/>
              <a:t>state</a:t>
            </a:r>
            <a:r>
              <a:rPr lang="zh-CN" altLang="en-US" sz="2800" dirty="0"/>
              <a:t>的值转到相应的代码</a:t>
            </a:r>
            <a:endParaRPr lang="en-US" altLang="zh-CN" sz="2800" dirty="0"/>
          </a:p>
          <a:p>
            <a:pPr lvl="1"/>
            <a:r>
              <a:rPr lang="zh-CN" altLang="en-US" sz="2800" dirty="0"/>
              <a:t>每个状态对应于一段代码</a:t>
            </a:r>
            <a:endParaRPr lang="en-US" altLang="zh-CN" sz="2800" dirty="0"/>
          </a:p>
          <a:p>
            <a:pPr lvl="2"/>
            <a:r>
              <a:rPr lang="zh-CN" altLang="en-US" sz="2400" dirty="0"/>
              <a:t>这段代码根据读入的符号，确定下一个状态</a:t>
            </a:r>
            <a:endParaRPr lang="en-US" altLang="zh-CN" sz="2400" dirty="0"/>
          </a:p>
          <a:p>
            <a:pPr lvl="2"/>
            <a:r>
              <a:rPr lang="zh-CN" altLang="en-US" sz="2400" dirty="0"/>
              <a:t>如果找不到相应的边，则调用</a:t>
            </a:r>
            <a:r>
              <a:rPr lang="en-US" altLang="zh-CN" sz="2400" dirty="0"/>
              <a:t>fail()</a:t>
            </a:r>
            <a:r>
              <a:rPr lang="zh-CN" altLang="en-US" sz="2400" dirty="0"/>
              <a:t>进行错误恢复</a:t>
            </a:r>
            <a:endParaRPr lang="en-US" altLang="zh-CN" sz="2400" dirty="0"/>
          </a:p>
          <a:p>
            <a:pPr lvl="1"/>
            <a:r>
              <a:rPr lang="zh-CN" altLang="en-US" sz="2800" dirty="0"/>
              <a:t>进入某个接受状态时，返回相应的词法单元</a:t>
            </a:r>
            <a:endParaRPr lang="en-US" altLang="zh-CN" sz="2800" dirty="0"/>
          </a:p>
          <a:p>
            <a:pPr lvl="2"/>
            <a:r>
              <a:rPr lang="zh-CN" altLang="en-US" sz="2400" dirty="0"/>
              <a:t>注意状态有*标记时，需要回退</a:t>
            </a:r>
            <a:r>
              <a:rPr lang="en-US" altLang="zh-CN" sz="2400" dirty="0"/>
              <a:t>forward</a:t>
            </a:r>
            <a:r>
              <a:rPr lang="zh-CN" altLang="en-US" sz="2400" dirty="0"/>
              <a:t>指针</a:t>
            </a:r>
            <a:endParaRPr lang="en-US" altLang="zh-CN" sz="2400" dirty="0"/>
          </a:p>
          <a:p>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cstate="print"/>
          <a:srcRect/>
          <a:stretch>
            <a:fillRect/>
          </a:stretch>
        </p:blipFill>
        <p:spPr bwMode="auto">
          <a:xfrm>
            <a:off x="1403648" y="692696"/>
            <a:ext cx="6734175" cy="5143500"/>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Picture 3"/>
          <p:cNvPicPr>
            <a:picLocks noChangeAspect="1" noChangeArrowheads="1"/>
          </p:cNvPicPr>
          <p:nvPr/>
        </p:nvPicPr>
        <p:blipFill>
          <a:blip r:embed="rId2" cstate="print"/>
          <a:srcRect/>
          <a:stretch>
            <a:fillRect/>
          </a:stretch>
        </p:blipFill>
        <p:spPr bwMode="auto">
          <a:xfrm>
            <a:off x="857224" y="285728"/>
            <a:ext cx="8072438" cy="6116638"/>
          </a:xfrm>
          <a:prstGeom prst="rect">
            <a:avLst/>
          </a:prstGeom>
          <a:noFill/>
          <a:ln w="9525">
            <a:noFill/>
            <a:miter lim="800000"/>
            <a:headEnd/>
            <a:tailEnd/>
          </a:ln>
        </p:spPr>
      </p:pic>
      <p:sp>
        <p:nvSpPr>
          <p:cNvPr id="5" name="标题 1"/>
          <p:cNvSpPr txBox="1">
            <a:spLocks/>
          </p:cNvSpPr>
          <p:nvPr/>
        </p:nvSpPr>
        <p:spPr>
          <a:xfrm>
            <a:off x="3743325" y="0"/>
            <a:ext cx="5400675" cy="884238"/>
          </a:xfrm>
          <a:prstGeom prst="rect">
            <a:avLst/>
          </a:prstGeom>
        </p:spPr>
        <p:txBody>
          <a:bodyPr bIns="91440" anchor="ctr"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a:ln>
                  <a:noFill/>
                </a:ln>
                <a:solidFill>
                  <a:schemeClr val="tx2"/>
                </a:solidFill>
                <a:effectLst/>
                <a:uLnTx/>
                <a:uFillTx/>
                <a:latin typeface="+mj-lt"/>
                <a:ea typeface="+mj-ea"/>
                <a:cs typeface="+mj-cs"/>
              </a:rPr>
              <a:t>Relop</a:t>
            </a:r>
            <a:r>
              <a:rPr kumimoji="0" lang="zh-CN" altLang="en-US" sz="4000" b="0" i="0" u="none" strike="noStrike" kern="1200" cap="none" spc="0" normalizeH="0" baseline="0" noProof="0">
                <a:ln>
                  <a:noFill/>
                </a:ln>
                <a:solidFill>
                  <a:schemeClr val="tx2"/>
                </a:solidFill>
                <a:effectLst/>
                <a:uLnTx/>
                <a:uFillTx/>
                <a:latin typeface="+mj-lt"/>
                <a:ea typeface="+mj-ea"/>
                <a:cs typeface="+mj-cs"/>
              </a:rPr>
              <a:t>对应的代码概要</a:t>
            </a:r>
            <a:endParaRPr kumimoji="0" lang="zh-CN" altLang="en-US" sz="4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词法单元示例（名和属性值）</a:t>
            </a:r>
          </a:p>
        </p:txBody>
      </p:sp>
      <p:sp>
        <p:nvSpPr>
          <p:cNvPr id="3" name="内容占位符 2"/>
          <p:cNvSpPr>
            <a:spLocks noGrp="1"/>
          </p:cNvSpPr>
          <p:nvPr>
            <p:ph idx="1"/>
          </p:nvPr>
        </p:nvSpPr>
        <p:spPr/>
        <p:txBody>
          <a:bodyPr/>
          <a:lstStyle/>
          <a:p>
            <a:endParaRPr lang="zh-CN" altLang="en-US"/>
          </a:p>
        </p:txBody>
      </p:sp>
      <p:pic>
        <p:nvPicPr>
          <p:cNvPr id="4" name="Picture 4"/>
          <p:cNvPicPr>
            <a:picLocks noChangeAspect="1" noChangeArrowheads="1"/>
          </p:cNvPicPr>
          <p:nvPr/>
        </p:nvPicPr>
        <p:blipFill>
          <a:blip r:embed="rId2" cstate="print"/>
          <a:srcRect/>
          <a:stretch>
            <a:fillRect/>
          </a:stretch>
        </p:blipFill>
        <p:spPr>
          <a:xfrm>
            <a:off x="914400" y="3048000"/>
            <a:ext cx="5410200" cy="2346325"/>
          </a:xfrm>
          <a:prstGeom prst="rect">
            <a:avLst/>
          </a:prstGeom>
          <a:noFill/>
        </p:spPr>
      </p:pic>
      <p:pic>
        <p:nvPicPr>
          <p:cNvPr id="5" name="Picture 5"/>
          <p:cNvPicPr>
            <a:picLocks noChangeAspect="1" noChangeArrowheads="1"/>
          </p:cNvPicPr>
          <p:nvPr/>
        </p:nvPicPr>
        <p:blipFill>
          <a:blip r:embed="rId3" cstate="print"/>
          <a:srcRect/>
          <a:stretch>
            <a:fillRect/>
          </a:stretch>
        </p:blipFill>
        <p:spPr bwMode="auto">
          <a:xfrm>
            <a:off x="914400" y="1828800"/>
            <a:ext cx="4495800" cy="700088"/>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多个模式集成到词法分析器</a:t>
            </a:r>
          </a:p>
        </p:txBody>
      </p:sp>
      <p:sp>
        <p:nvSpPr>
          <p:cNvPr id="3" name="内容占位符 2"/>
          <p:cNvSpPr>
            <a:spLocks noGrp="1"/>
          </p:cNvSpPr>
          <p:nvPr>
            <p:ph idx="1"/>
          </p:nvPr>
        </p:nvSpPr>
        <p:spPr>
          <a:xfrm>
            <a:off x="468313" y="1484313"/>
            <a:ext cx="8352159" cy="4392612"/>
          </a:xfrm>
        </p:spPr>
        <p:txBody>
          <a:bodyPr>
            <a:normAutofit fontScale="92500" lnSpcReduction="20000"/>
          </a:bodyPr>
          <a:lstStyle/>
          <a:p>
            <a:pPr>
              <a:lnSpc>
                <a:spcPct val="90000"/>
              </a:lnSpc>
            </a:pPr>
            <a:r>
              <a:rPr lang="zh-CN" altLang="en-US" sz="2800" dirty="0"/>
              <a:t>方法</a:t>
            </a:r>
            <a:r>
              <a:rPr lang="en-US" altLang="zh-CN" sz="2800" dirty="0"/>
              <a:t>1</a:t>
            </a:r>
            <a:r>
              <a:rPr lang="zh-CN" altLang="en-US" sz="2800" dirty="0"/>
              <a:t>：词法分析器需要匹配多个模式（有多个状态转换图）</a:t>
            </a:r>
          </a:p>
          <a:p>
            <a:pPr lvl="1">
              <a:lnSpc>
                <a:spcPct val="90000"/>
              </a:lnSpc>
            </a:pPr>
            <a:r>
              <a:rPr lang="zh-CN" altLang="en-US" dirty="0"/>
              <a:t>顺序的尝试各个词法单元的状态转换图，如果引发</a:t>
            </a:r>
            <a:r>
              <a:rPr lang="en-US" altLang="zh-CN" dirty="0"/>
              <a:t>fail</a:t>
            </a:r>
            <a:r>
              <a:rPr lang="zh-CN" altLang="en-US" dirty="0"/>
              <a:t>，回退并启动下一个状态转换图</a:t>
            </a:r>
          </a:p>
          <a:p>
            <a:pPr lvl="2">
              <a:lnSpc>
                <a:spcPct val="90000"/>
              </a:lnSpc>
            </a:pPr>
            <a:r>
              <a:rPr lang="zh-CN" altLang="en-US" dirty="0"/>
              <a:t>次序问题</a:t>
            </a:r>
          </a:p>
          <a:p>
            <a:pPr lvl="2">
              <a:lnSpc>
                <a:spcPct val="90000"/>
              </a:lnSpc>
            </a:pPr>
            <a:r>
              <a:rPr lang="zh-CN" altLang="en-US" dirty="0"/>
              <a:t>优先级</a:t>
            </a:r>
          </a:p>
          <a:p>
            <a:pPr>
              <a:lnSpc>
                <a:spcPct val="90000"/>
              </a:lnSpc>
            </a:pPr>
            <a:r>
              <a:rPr lang="zh-CN" altLang="en-US" sz="2800" dirty="0"/>
              <a:t>方法</a:t>
            </a:r>
            <a:r>
              <a:rPr lang="en-US" altLang="zh-CN" sz="2800" dirty="0"/>
              <a:t>2</a:t>
            </a:r>
            <a:r>
              <a:rPr lang="zh-CN" altLang="en-US" sz="2800" dirty="0"/>
              <a:t>：并行的运行各个状态转换图</a:t>
            </a:r>
          </a:p>
          <a:p>
            <a:pPr lvl="1">
              <a:lnSpc>
                <a:spcPct val="90000"/>
              </a:lnSpc>
            </a:pPr>
            <a:r>
              <a:rPr lang="zh-CN" altLang="en-US" dirty="0"/>
              <a:t>一个图已经匹配到词素，另一个仍在继续读入</a:t>
            </a:r>
          </a:p>
          <a:p>
            <a:pPr lvl="1">
              <a:lnSpc>
                <a:spcPct val="90000"/>
              </a:lnSpc>
            </a:pPr>
            <a:r>
              <a:rPr lang="zh-CN" altLang="en-US" dirty="0"/>
              <a:t>取最长的和某个模式匹配的输入前缀（词法单元）</a:t>
            </a:r>
          </a:p>
          <a:p>
            <a:pPr>
              <a:lnSpc>
                <a:spcPct val="90000"/>
              </a:lnSpc>
            </a:pPr>
            <a:r>
              <a:rPr lang="zh-CN" altLang="en-US" sz="2800" dirty="0"/>
              <a:t>方法</a:t>
            </a:r>
            <a:r>
              <a:rPr lang="en-US" altLang="zh-CN" sz="2800" dirty="0"/>
              <a:t>3</a:t>
            </a:r>
            <a:r>
              <a:rPr lang="zh-CN" altLang="en-US" sz="2800" dirty="0"/>
              <a:t>：所有的状态转换图合并为一个图</a:t>
            </a:r>
          </a:p>
          <a:p>
            <a:pPr lvl="1">
              <a:lnSpc>
                <a:spcPct val="90000"/>
              </a:lnSpc>
            </a:pPr>
            <a:r>
              <a:rPr lang="zh-CN" altLang="en-US" dirty="0"/>
              <a:t>选择策略同方法</a:t>
            </a:r>
            <a:r>
              <a:rPr lang="en-US" altLang="zh-CN" dirty="0"/>
              <a:t>2</a:t>
            </a:r>
          </a:p>
          <a:p>
            <a:pPr lvl="1">
              <a:lnSpc>
                <a:spcPct val="90000"/>
              </a:lnSpc>
            </a:pPr>
            <a:r>
              <a:rPr lang="zh-CN" altLang="en-US" dirty="0"/>
              <a:t>书中例子简单，因为没有两类词法单元以相同的字符开头</a:t>
            </a:r>
          </a:p>
          <a:p>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状态图的合并</a:t>
            </a:r>
          </a:p>
        </p:txBody>
      </p:sp>
      <p:sp>
        <p:nvSpPr>
          <p:cNvPr id="3" name="内容占位符 2"/>
          <p:cNvSpPr>
            <a:spLocks noGrp="1"/>
          </p:cNvSpPr>
          <p:nvPr>
            <p:ph idx="1"/>
          </p:nvPr>
        </p:nvSpPr>
        <p:spPr/>
        <p:txBody>
          <a:bodyPr/>
          <a:lstStyle/>
          <a:p>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4190586" y="548680"/>
            <a:ext cx="4953414" cy="378337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1187624" y="4365104"/>
            <a:ext cx="7143768" cy="2347747"/>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323528" y="2009923"/>
            <a:ext cx="3830009" cy="1928826"/>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词法分析器生成工具的设计</a:t>
            </a:r>
          </a:p>
        </p:txBody>
      </p:sp>
      <p:sp>
        <p:nvSpPr>
          <p:cNvPr id="3" name="内容占位符 2"/>
          <p:cNvSpPr>
            <a:spLocks noGrp="1"/>
          </p:cNvSpPr>
          <p:nvPr>
            <p:ph idx="1"/>
          </p:nvPr>
        </p:nvSpPr>
        <p:spPr>
          <a:xfrm>
            <a:off x="440248" y="1340768"/>
            <a:ext cx="8142287" cy="4392612"/>
          </a:xfrm>
        </p:spPr>
        <p:txBody>
          <a:bodyPr/>
          <a:lstStyle/>
          <a:p>
            <a:r>
              <a:rPr lang="zh-CN" altLang="en-US" dirty="0"/>
              <a:t>词法分析器生成工具的体系结构</a:t>
            </a:r>
          </a:p>
          <a:p>
            <a:endParaRPr lang="zh-CN" altLang="en-US" dirty="0"/>
          </a:p>
        </p:txBody>
      </p:sp>
      <p:pic>
        <p:nvPicPr>
          <p:cNvPr id="4" name="Picture 4"/>
          <p:cNvPicPr>
            <a:picLocks noChangeAspect="1" noChangeArrowheads="1"/>
          </p:cNvPicPr>
          <p:nvPr/>
        </p:nvPicPr>
        <p:blipFill>
          <a:blip r:embed="rId2" cstate="print"/>
          <a:srcRect/>
          <a:stretch>
            <a:fillRect/>
          </a:stretch>
        </p:blipFill>
        <p:spPr bwMode="auto">
          <a:xfrm>
            <a:off x="1714480" y="1916832"/>
            <a:ext cx="5593824" cy="4772633"/>
          </a:xfrm>
          <a:prstGeom prst="rect">
            <a:avLst/>
          </a:prstGeom>
          <a:noFill/>
          <a:ln w="9525">
            <a:noFill/>
            <a:miter lim="800000"/>
            <a:headEnd/>
            <a:tailEnd/>
          </a:ln>
          <a:effectLst/>
        </p:spPr>
      </p:pic>
      <p:sp>
        <p:nvSpPr>
          <p:cNvPr id="5" name="矩形标注 4"/>
          <p:cNvSpPr/>
          <p:nvPr/>
        </p:nvSpPr>
        <p:spPr>
          <a:xfrm>
            <a:off x="683568" y="3861048"/>
            <a:ext cx="936104" cy="576064"/>
          </a:xfrm>
          <a:prstGeom prst="wedgeRectCallout">
            <a:avLst>
              <a:gd name="adj1" fmla="val 80009"/>
              <a:gd name="adj2" fmla="val 975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正则表达式</a:t>
            </a:r>
          </a:p>
        </p:txBody>
      </p:sp>
      <p:sp>
        <p:nvSpPr>
          <p:cNvPr id="6" name="矩形标注 5"/>
          <p:cNvSpPr/>
          <p:nvPr/>
        </p:nvSpPr>
        <p:spPr>
          <a:xfrm>
            <a:off x="6084168" y="4221088"/>
            <a:ext cx="1080120" cy="576064"/>
          </a:xfrm>
          <a:prstGeom prst="wedgeRectCallout">
            <a:avLst>
              <a:gd name="adj1" fmla="val -104868"/>
              <a:gd name="adj2" fmla="val 858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转换为自动机</a:t>
            </a:r>
          </a:p>
        </p:txBody>
      </p:sp>
      <p:sp>
        <p:nvSpPr>
          <p:cNvPr id="7" name="矩形标注 6"/>
          <p:cNvSpPr/>
          <p:nvPr/>
        </p:nvSpPr>
        <p:spPr>
          <a:xfrm>
            <a:off x="5724128" y="2780928"/>
            <a:ext cx="1440160" cy="648072"/>
          </a:xfrm>
          <a:prstGeom prst="wedgeRectCallout">
            <a:avLst>
              <a:gd name="adj1" fmla="val -68812"/>
              <a:gd name="adj2" fmla="val 1039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模拟自动机的执行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自动机构建</a:t>
            </a:r>
          </a:p>
        </p:txBody>
      </p:sp>
      <p:sp>
        <p:nvSpPr>
          <p:cNvPr id="3" name="内容占位符 2"/>
          <p:cNvSpPr>
            <a:spLocks noGrp="1"/>
          </p:cNvSpPr>
          <p:nvPr>
            <p:ph idx="1"/>
          </p:nvPr>
        </p:nvSpPr>
        <p:spPr>
          <a:xfrm>
            <a:off x="179512" y="1447800"/>
            <a:ext cx="4176464" cy="4572000"/>
          </a:xfrm>
        </p:spPr>
        <p:txBody>
          <a:bodyPr>
            <a:normAutofit fontScale="92500" lnSpcReduction="10000"/>
          </a:bodyPr>
          <a:lstStyle/>
          <a:p>
            <a:r>
              <a:rPr lang="zh-CN" altLang="en-US" sz="2800" dirty="0"/>
              <a:t>把</a:t>
            </a:r>
            <a:r>
              <a:rPr lang="en-US" altLang="zh-CN" sz="2800" dirty="0" err="1"/>
              <a:t>Lex</a:t>
            </a:r>
            <a:r>
              <a:rPr lang="zh-CN" altLang="en-US" sz="2800" dirty="0"/>
              <a:t>程序中的每个正则表达式转换成</a:t>
            </a:r>
            <a:r>
              <a:rPr lang="en-US" altLang="zh-CN" sz="2800" dirty="0"/>
              <a:t>NFA</a:t>
            </a:r>
          </a:p>
          <a:p>
            <a:r>
              <a:rPr lang="zh-CN" altLang="en-US" sz="2800" dirty="0"/>
              <a:t>由于自动机需要识别所有与</a:t>
            </a:r>
            <a:r>
              <a:rPr lang="en-US" altLang="zh-CN" sz="2800" dirty="0" err="1"/>
              <a:t>Lex</a:t>
            </a:r>
            <a:r>
              <a:rPr lang="zh-CN" altLang="en-US" sz="2800" dirty="0"/>
              <a:t>程序中的模式相匹配的词素，因此我们需要将这些</a:t>
            </a:r>
            <a:r>
              <a:rPr lang="en-US" altLang="zh-CN" sz="2800" dirty="0"/>
              <a:t>NFA</a:t>
            </a:r>
            <a:r>
              <a:rPr lang="zh-CN" altLang="en-US" sz="2800" dirty="0"/>
              <a:t>合并为一个</a:t>
            </a:r>
            <a:r>
              <a:rPr lang="en-US" altLang="zh-CN" sz="2800" dirty="0"/>
              <a:t>NFA</a:t>
            </a:r>
            <a:endParaRPr lang="zh-CN" altLang="en-US" sz="2800" dirty="0"/>
          </a:p>
          <a:p>
            <a:r>
              <a:rPr lang="zh-CN" altLang="en-US" sz="2800" dirty="0"/>
              <a:t>引入一个新的开始状态，从这个新状态到各个对应于模式</a:t>
            </a:r>
            <a:r>
              <a:rPr lang="en-US" altLang="zh-CN" sz="2800" i="1" dirty="0"/>
              <a:t>p</a:t>
            </a:r>
            <a:r>
              <a:rPr lang="en-US" altLang="zh-CN" sz="2800" i="1" baseline="-25000" dirty="0"/>
              <a:t>i</a:t>
            </a:r>
            <a:r>
              <a:rPr lang="zh-CN" altLang="en-US" sz="2800" dirty="0"/>
              <a:t>的</a:t>
            </a:r>
            <a:r>
              <a:rPr lang="en-US" altLang="zh-CN" sz="2800" dirty="0"/>
              <a:t>NFA </a:t>
            </a:r>
            <a:r>
              <a:rPr lang="en-US" altLang="zh-CN" sz="2800" i="1" dirty="0"/>
              <a:t>N</a:t>
            </a:r>
            <a:r>
              <a:rPr lang="en-US" altLang="zh-CN" sz="2800" i="1" baseline="-25000" dirty="0"/>
              <a:t>i</a:t>
            </a:r>
            <a:r>
              <a:rPr lang="zh-CN" altLang="en-US" sz="2800" dirty="0"/>
              <a:t>的开始状态各有一个</a:t>
            </a:r>
            <a:r>
              <a:rPr lang="el-GR" altLang="zh-CN" sz="2800" dirty="0">
                <a:latin typeface="Times New Roman" pitchFamily="18" charset="0"/>
                <a:cs typeface="Times New Roman" pitchFamily="18" charset="0"/>
              </a:rPr>
              <a:t>ε</a:t>
            </a:r>
            <a:r>
              <a:rPr lang="zh-CN" altLang="en-US" sz="2800" dirty="0">
                <a:latin typeface="Times New Roman" pitchFamily="18" charset="0"/>
                <a:cs typeface="Times New Roman" pitchFamily="18" charset="0"/>
              </a:rPr>
              <a:t>转换</a:t>
            </a:r>
          </a:p>
          <a:p>
            <a:endParaRPr lang="zh-CN" altLang="en-US" dirty="0"/>
          </a:p>
        </p:txBody>
      </p:sp>
      <p:pic>
        <p:nvPicPr>
          <p:cNvPr id="4" name="Picture 4"/>
          <p:cNvPicPr>
            <a:picLocks noChangeAspect="1" noChangeArrowheads="1"/>
          </p:cNvPicPr>
          <p:nvPr/>
        </p:nvPicPr>
        <p:blipFill>
          <a:blip r:embed="rId2" cstate="print"/>
          <a:srcRect/>
          <a:stretch>
            <a:fillRect/>
          </a:stretch>
        </p:blipFill>
        <p:spPr bwMode="auto">
          <a:xfrm>
            <a:off x="4355976" y="1196752"/>
            <a:ext cx="4644008" cy="4941888"/>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3" name="内容占位符 2"/>
          <p:cNvSpPr>
            <a:spLocks noGrp="1"/>
          </p:cNvSpPr>
          <p:nvPr>
            <p:ph idx="1"/>
          </p:nvPr>
        </p:nvSpPr>
        <p:spPr/>
        <p:txBody>
          <a:bodyPr/>
          <a:lstStyle/>
          <a:p>
            <a:r>
              <a:rPr lang="zh-CN" altLang="en-US" dirty="0"/>
              <a:t>冲突问题</a:t>
            </a:r>
          </a:p>
          <a:p>
            <a:endParaRPr lang="zh-CN" altLang="en-US" dirty="0"/>
          </a:p>
        </p:txBody>
      </p:sp>
      <p:pic>
        <p:nvPicPr>
          <p:cNvPr id="4" name="Picture 4"/>
          <p:cNvPicPr>
            <a:picLocks noChangeAspect="1" noChangeArrowheads="1"/>
          </p:cNvPicPr>
          <p:nvPr/>
        </p:nvPicPr>
        <p:blipFill>
          <a:blip r:embed="rId2" cstate="print"/>
          <a:srcRect/>
          <a:stretch>
            <a:fillRect/>
          </a:stretch>
        </p:blipFill>
        <p:spPr bwMode="auto">
          <a:xfrm>
            <a:off x="1403648" y="2348880"/>
            <a:ext cx="6477000" cy="2046288"/>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示例（续）</a:t>
            </a:r>
          </a:p>
        </p:txBody>
      </p:sp>
      <p:sp>
        <p:nvSpPr>
          <p:cNvPr id="3" name="内容占位符 2"/>
          <p:cNvSpPr>
            <a:spLocks noGrp="1"/>
          </p:cNvSpPr>
          <p:nvPr>
            <p:ph idx="1"/>
          </p:nvPr>
        </p:nvSpPr>
        <p:spPr>
          <a:xfrm>
            <a:off x="467544" y="1340768"/>
            <a:ext cx="8142287" cy="4392612"/>
          </a:xfrm>
        </p:spPr>
        <p:txBody>
          <a:bodyPr/>
          <a:lstStyle/>
          <a:p>
            <a:r>
              <a:rPr lang="zh-CN" altLang="en-US" dirty="0"/>
              <a:t>上述三种模式对应的</a:t>
            </a:r>
            <a:r>
              <a:rPr lang="en-US" altLang="zh-CN" dirty="0"/>
              <a:t>NFA</a:t>
            </a:r>
          </a:p>
          <a:p>
            <a:endParaRPr lang="zh-CN" altLang="en-US" dirty="0"/>
          </a:p>
        </p:txBody>
      </p:sp>
      <p:pic>
        <p:nvPicPr>
          <p:cNvPr id="5" name="Picture 4"/>
          <p:cNvPicPr>
            <a:picLocks noChangeAspect="1" noChangeArrowheads="1"/>
          </p:cNvPicPr>
          <p:nvPr/>
        </p:nvPicPr>
        <p:blipFill>
          <a:blip r:embed="rId2" cstate="print"/>
          <a:srcRect/>
          <a:stretch>
            <a:fillRect/>
          </a:stretch>
        </p:blipFill>
        <p:spPr bwMode="auto">
          <a:xfrm>
            <a:off x="683568" y="1988840"/>
            <a:ext cx="6477000" cy="2046288"/>
          </a:xfrm>
          <a:prstGeom prst="rect">
            <a:avLst/>
          </a:prstGeom>
          <a:noFill/>
          <a:ln w="9525">
            <a:noFill/>
            <a:miter lim="800000"/>
            <a:headEnd/>
            <a:tailEnd/>
          </a:ln>
          <a:effectLst/>
        </p:spPr>
      </p:pic>
      <p:pic>
        <p:nvPicPr>
          <p:cNvPr id="4" name="Picture 4"/>
          <p:cNvPicPr>
            <a:picLocks noChangeAspect="1" noChangeArrowheads="1"/>
          </p:cNvPicPr>
          <p:nvPr/>
        </p:nvPicPr>
        <p:blipFill>
          <a:blip r:embed="rId3" cstate="print"/>
          <a:srcRect/>
          <a:stretch>
            <a:fillRect/>
          </a:stretch>
        </p:blipFill>
        <p:spPr bwMode="auto">
          <a:xfrm>
            <a:off x="3404361" y="2117238"/>
            <a:ext cx="5165725" cy="4281488"/>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示例（续）</a:t>
            </a:r>
          </a:p>
        </p:txBody>
      </p:sp>
      <p:sp>
        <p:nvSpPr>
          <p:cNvPr id="3" name="内容占位符 2"/>
          <p:cNvSpPr>
            <a:spLocks noGrp="1"/>
          </p:cNvSpPr>
          <p:nvPr>
            <p:ph idx="1"/>
          </p:nvPr>
        </p:nvSpPr>
        <p:spPr>
          <a:xfrm>
            <a:off x="395536" y="1268760"/>
            <a:ext cx="8142287" cy="4392612"/>
          </a:xfrm>
        </p:spPr>
        <p:txBody>
          <a:bodyPr/>
          <a:lstStyle/>
          <a:p>
            <a:r>
              <a:rPr lang="zh-CN" altLang="en-US" dirty="0"/>
              <a:t>合并后的</a:t>
            </a:r>
            <a:r>
              <a:rPr lang="en-US" altLang="zh-CN" dirty="0"/>
              <a:t>NFA</a:t>
            </a:r>
          </a:p>
          <a:p>
            <a:endParaRPr lang="zh-CN" altLang="en-US" dirty="0"/>
          </a:p>
        </p:txBody>
      </p:sp>
      <p:pic>
        <p:nvPicPr>
          <p:cNvPr id="5" name="Picture 4"/>
          <p:cNvPicPr>
            <a:picLocks noChangeAspect="1" noChangeArrowheads="1"/>
          </p:cNvPicPr>
          <p:nvPr/>
        </p:nvPicPr>
        <p:blipFill>
          <a:blip r:embed="rId2" cstate="print"/>
          <a:srcRect/>
          <a:stretch>
            <a:fillRect/>
          </a:stretch>
        </p:blipFill>
        <p:spPr bwMode="auto">
          <a:xfrm>
            <a:off x="179512" y="1916832"/>
            <a:ext cx="5165725" cy="4281488"/>
          </a:xfrm>
          <a:prstGeom prst="rect">
            <a:avLst/>
          </a:prstGeom>
          <a:noFill/>
          <a:ln w="9525">
            <a:noFill/>
            <a:miter lim="800000"/>
            <a:headEnd/>
            <a:tailEnd/>
          </a:ln>
          <a:effectLst/>
        </p:spPr>
      </p:pic>
      <p:pic>
        <p:nvPicPr>
          <p:cNvPr id="4" name="Picture 4"/>
          <p:cNvPicPr>
            <a:picLocks noChangeAspect="1" noChangeArrowheads="1"/>
          </p:cNvPicPr>
          <p:nvPr/>
        </p:nvPicPr>
        <p:blipFill>
          <a:blip r:embed="rId3" cstate="print"/>
          <a:srcRect/>
          <a:stretch>
            <a:fillRect/>
          </a:stretch>
        </p:blipFill>
        <p:spPr bwMode="auto">
          <a:xfrm>
            <a:off x="3013075" y="1988840"/>
            <a:ext cx="6130925" cy="4395788"/>
          </a:xfrm>
          <a:prstGeom prst="rect">
            <a:avLst/>
          </a:prstGeom>
          <a:noFill/>
          <a:ln w="9525">
            <a:noFill/>
            <a:miter lim="800000"/>
            <a:headEnd/>
            <a:tailEnd/>
          </a:ln>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NFA</a:t>
            </a:r>
            <a:r>
              <a:rPr lang="zh-CN" altLang="en-US" dirty="0"/>
              <a:t>的模式匹配</a:t>
            </a:r>
          </a:p>
        </p:txBody>
      </p:sp>
      <p:sp>
        <p:nvSpPr>
          <p:cNvPr id="3" name="内容占位符 2"/>
          <p:cNvSpPr>
            <a:spLocks noGrp="1"/>
          </p:cNvSpPr>
          <p:nvPr>
            <p:ph idx="1"/>
          </p:nvPr>
        </p:nvSpPr>
        <p:spPr>
          <a:xfrm>
            <a:off x="467544" y="1340768"/>
            <a:ext cx="8142287" cy="4392612"/>
          </a:xfrm>
        </p:spPr>
        <p:txBody>
          <a:bodyPr>
            <a:normAutofit/>
          </a:bodyPr>
          <a:lstStyle/>
          <a:p>
            <a:r>
              <a:rPr lang="zh-CN" altLang="en-US" sz="2400" dirty="0"/>
              <a:t>词法分析器模拟</a:t>
            </a:r>
            <a:r>
              <a:rPr lang="en-US" altLang="zh-CN" sz="2400" dirty="0"/>
              <a:t>NFA</a:t>
            </a:r>
            <a:r>
              <a:rPr lang="zh-CN" altLang="en-US" sz="2400" dirty="0"/>
              <a:t>的运行，直到到达一个没有后续状态的输入点</a:t>
            </a:r>
          </a:p>
          <a:p>
            <a:r>
              <a:rPr lang="zh-CN" altLang="en-US" sz="2400" dirty="0"/>
              <a:t>沿着状态集顺序回找，直到找到一个包含一个或多个接受状态的集合为止。如果集合中有多个接受状态，我们就选择和在</a:t>
            </a:r>
            <a:r>
              <a:rPr lang="en-US" altLang="zh-CN" sz="2400" dirty="0" err="1"/>
              <a:t>Lex</a:t>
            </a:r>
            <a:r>
              <a:rPr lang="zh-CN" altLang="en-US" sz="2400" dirty="0"/>
              <a:t>程序中位置最靠前的模式相关联的接受状态</a:t>
            </a:r>
            <a:r>
              <a:rPr lang="en-US" altLang="zh-CN" sz="2400" i="1" dirty="0"/>
              <a:t>p</a:t>
            </a:r>
            <a:r>
              <a:rPr lang="en-US" altLang="zh-CN" sz="2400" i="1" baseline="-25000" dirty="0"/>
              <a:t>i</a:t>
            </a:r>
            <a:r>
              <a:rPr lang="zh-CN" altLang="en-US" sz="2400" dirty="0"/>
              <a:t>，执行相应对应</a:t>
            </a:r>
            <a:r>
              <a:rPr lang="en-US" altLang="zh-CN" sz="2400" i="1" dirty="0"/>
              <a:t>A</a:t>
            </a:r>
            <a:r>
              <a:rPr lang="en-US" altLang="zh-CN" sz="2400" i="1" baseline="-25000" dirty="0"/>
              <a:t>i</a:t>
            </a:r>
            <a:endParaRPr lang="zh-CN" altLang="en-US" sz="2400" dirty="0"/>
          </a:p>
          <a:p>
            <a:endParaRPr lang="zh-CN" altLang="en-US" sz="2400" dirty="0"/>
          </a:p>
        </p:txBody>
      </p:sp>
      <p:pic>
        <p:nvPicPr>
          <p:cNvPr id="6" name="Picture 4"/>
          <p:cNvPicPr>
            <a:picLocks noChangeAspect="1" noChangeArrowheads="1"/>
          </p:cNvPicPr>
          <p:nvPr/>
        </p:nvPicPr>
        <p:blipFill>
          <a:blip r:embed="rId2" cstate="print"/>
          <a:srcRect/>
          <a:stretch>
            <a:fillRect/>
          </a:stretch>
        </p:blipFill>
        <p:spPr bwMode="auto">
          <a:xfrm>
            <a:off x="734358" y="3710904"/>
            <a:ext cx="4320480" cy="3097724"/>
          </a:xfrm>
          <a:prstGeom prst="rect">
            <a:avLst/>
          </a:prstGeom>
          <a:noFill/>
          <a:ln w="9525">
            <a:noFill/>
            <a:miter lim="800000"/>
            <a:headEnd/>
            <a:tailEnd/>
          </a:ln>
          <a:effectLst/>
        </p:spPr>
      </p:pic>
      <p:sp>
        <p:nvSpPr>
          <p:cNvPr id="7" name="TextBox 6"/>
          <p:cNvSpPr txBox="1"/>
          <p:nvPr/>
        </p:nvSpPr>
        <p:spPr>
          <a:xfrm>
            <a:off x="5395752" y="4179390"/>
            <a:ext cx="3433953" cy="954107"/>
          </a:xfrm>
          <a:prstGeom prst="rect">
            <a:avLst/>
          </a:prstGeom>
          <a:noFill/>
        </p:spPr>
        <p:txBody>
          <a:bodyPr wrap="none" rtlCol="0">
            <a:spAutoFit/>
          </a:bodyPr>
          <a:lstStyle/>
          <a:p>
            <a:r>
              <a:rPr lang="zh-CN" altLang="en-US" sz="2800" b="1" dirty="0"/>
              <a:t>如果要识别串：</a:t>
            </a:r>
            <a:r>
              <a:rPr lang="en-US" altLang="zh-CN" sz="2800" dirty="0" err="1"/>
              <a:t>abba</a:t>
            </a:r>
            <a:endParaRPr lang="en-US" altLang="zh-CN" sz="2800" dirty="0"/>
          </a:p>
          <a:p>
            <a:endParaRPr lang="zh-CN" altLang="en-US" sz="2800" b="1" dirty="0"/>
          </a:p>
        </p:txBody>
      </p:sp>
      <p:pic>
        <p:nvPicPr>
          <p:cNvPr id="8" name="Picture 4"/>
          <p:cNvPicPr>
            <a:picLocks noChangeAspect="1" noChangeArrowheads="1"/>
          </p:cNvPicPr>
          <p:nvPr/>
        </p:nvPicPr>
        <p:blipFill>
          <a:blip r:embed="rId3" cstate="print"/>
          <a:srcRect/>
          <a:stretch>
            <a:fillRect/>
          </a:stretch>
        </p:blipFill>
        <p:spPr bwMode="auto">
          <a:xfrm>
            <a:off x="4932040" y="5301208"/>
            <a:ext cx="4109097" cy="1298193"/>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DFA</a:t>
            </a:r>
            <a:r>
              <a:rPr lang="zh-CN" altLang="en-US"/>
              <a:t>的词法分析</a:t>
            </a:r>
            <a:r>
              <a:rPr lang="zh-CN" altLang="en-US" dirty="0"/>
              <a:t>器</a:t>
            </a:r>
          </a:p>
        </p:txBody>
      </p:sp>
      <p:sp>
        <p:nvSpPr>
          <p:cNvPr id="3" name="内容占位符 2"/>
          <p:cNvSpPr>
            <a:spLocks noGrp="1"/>
          </p:cNvSpPr>
          <p:nvPr>
            <p:ph idx="1"/>
          </p:nvPr>
        </p:nvSpPr>
        <p:spPr>
          <a:xfrm>
            <a:off x="395536" y="1340768"/>
            <a:ext cx="8142287" cy="4392612"/>
          </a:xfrm>
        </p:spPr>
        <p:txBody>
          <a:bodyPr>
            <a:normAutofit/>
          </a:bodyPr>
          <a:lstStyle/>
          <a:p>
            <a:r>
              <a:rPr lang="zh-CN" altLang="en-US" sz="2000" dirty="0"/>
              <a:t>将</a:t>
            </a:r>
            <a:r>
              <a:rPr lang="en-US" altLang="zh-CN" sz="2000" dirty="0"/>
              <a:t>NFA</a:t>
            </a:r>
            <a:r>
              <a:rPr lang="zh-CN" altLang="en-US" sz="2000" dirty="0"/>
              <a:t>转换成</a:t>
            </a:r>
            <a:r>
              <a:rPr lang="en-US" altLang="zh-CN" sz="2000" dirty="0"/>
              <a:t>DFA</a:t>
            </a:r>
            <a:r>
              <a:rPr lang="zh-CN" altLang="en-US" sz="2000" dirty="0"/>
              <a:t>之后，由词法分析器模拟</a:t>
            </a:r>
            <a:r>
              <a:rPr lang="en-US" altLang="zh-CN" sz="2000" dirty="0"/>
              <a:t>DFA</a:t>
            </a:r>
            <a:r>
              <a:rPr lang="zh-CN" altLang="en-US" sz="2000" dirty="0"/>
              <a:t>的运行</a:t>
            </a:r>
          </a:p>
          <a:p>
            <a:r>
              <a:rPr lang="zh-CN" altLang="en-US" sz="2000" dirty="0"/>
              <a:t>如果一个</a:t>
            </a:r>
            <a:r>
              <a:rPr lang="en-US" altLang="zh-CN" sz="2000" dirty="0"/>
              <a:t>DFA</a:t>
            </a:r>
            <a:r>
              <a:rPr lang="zh-CN" altLang="en-US" sz="2000" dirty="0"/>
              <a:t>的状态含有一个或多个</a:t>
            </a:r>
            <a:r>
              <a:rPr lang="en-US" altLang="zh-CN" sz="2000" dirty="0"/>
              <a:t>NFA</a:t>
            </a:r>
            <a:r>
              <a:rPr lang="zh-CN" altLang="en-US" sz="2000" dirty="0"/>
              <a:t>的接受状态，那么就要确定哪些模式的接受状态出现在此</a:t>
            </a:r>
            <a:r>
              <a:rPr lang="en-US" altLang="zh-CN" sz="2000" dirty="0"/>
              <a:t>DFA</a:t>
            </a:r>
            <a:r>
              <a:rPr lang="zh-CN" altLang="en-US" sz="2000" dirty="0"/>
              <a:t>的状态中，并找出第一个这样的模式，再给出该模式的输出</a:t>
            </a:r>
            <a:endParaRPr lang="en-US" altLang="zh-CN" sz="2000" dirty="0"/>
          </a:p>
          <a:p>
            <a:r>
              <a:rPr lang="zh-CN" altLang="en-US" sz="2000" dirty="0"/>
              <a:t>输入</a:t>
            </a:r>
            <a:r>
              <a:rPr lang="en-US" altLang="zh-CN" sz="2000" dirty="0" err="1"/>
              <a:t>abba</a:t>
            </a:r>
            <a:r>
              <a:rPr lang="zh-CN" altLang="en-US" sz="2000" dirty="0"/>
              <a:t>，找到模式</a:t>
            </a:r>
            <a:r>
              <a:rPr lang="en-US" altLang="zh-CN" sz="2000" dirty="0"/>
              <a:t>p2=</a:t>
            </a:r>
            <a:r>
              <a:rPr lang="en-US" altLang="zh-CN" sz="2000" dirty="0" err="1"/>
              <a:t>abb</a:t>
            </a:r>
            <a:endParaRPr lang="en-US" altLang="zh-CN" sz="2000" dirty="0"/>
          </a:p>
          <a:p>
            <a:r>
              <a:rPr lang="zh-CN" altLang="en-US" sz="2000" dirty="0"/>
              <a:t>输入</a:t>
            </a:r>
            <a:r>
              <a:rPr lang="en-US" altLang="zh-CN" sz="2000" dirty="0" err="1"/>
              <a:t>aaba</a:t>
            </a:r>
            <a:r>
              <a:rPr lang="zh-CN" altLang="en-US" sz="2000" dirty="0"/>
              <a:t>，找到模式 ？</a:t>
            </a:r>
            <a:endParaRPr lang="en-US" altLang="zh-CN" sz="2000" dirty="0"/>
          </a:p>
          <a:p>
            <a:endParaRPr lang="zh-CN" altLang="en-US" dirty="0"/>
          </a:p>
        </p:txBody>
      </p:sp>
      <p:pic>
        <p:nvPicPr>
          <p:cNvPr id="4" name="Picture 4"/>
          <p:cNvPicPr>
            <a:picLocks noChangeAspect="1" noChangeArrowheads="1"/>
          </p:cNvPicPr>
          <p:nvPr/>
        </p:nvPicPr>
        <p:blipFill>
          <a:blip r:embed="rId2" cstate="print"/>
          <a:srcRect/>
          <a:stretch>
            <a:fillRect/>
          </a:stretch>
        </p:blipFill>
        <p:spPr bwMode="auto">
          <a:xfrm>
            <a:off x="0" y="3660222"/>
            <a:ext cx="5573357" cy="2985270"/>
          </a:xfrm>
          <a:prstGeom prst="rect">
            <a:avLst/>
          </a:prstGeom>
          <a:noFill/>
          <a:ln w="9525">
            <a:no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4860032" y="2809449"/>
            <a:ext cx="4427984" cy="1638354"/>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词法分析器的状态最小化</a:t>
            </a:r>
          </a:p>
        </p:txBody>
      </p:sp>
      <p:sp>
        <p:nvSpPr>
          <p:cNvPr id="3" name="内容占位符 2"/>
          <p:cNvSpPr>
            <a:spLocks noGrp="1"/>
          </p:cNvSpPr>
          <p:nvPr>
            <p:ph idx="1"/>
          </p:nvPr>
        </p:nvSpPr>
        <p:spPr/>
        <p:txBody>
          <a:bodyPr/>
          <a:lstStyle/>
          <a:p>
            <a:r>
              <a:rPr lang="zh-CN" altLang="en-US" dirty="0"/>
              <a:t>词法分析器中的不同接受状态对应于不同的模式，因此需要有不同于</a:t>
            </a:r>
            <a:r>
              <a:rPr lang="en-US" altLang="zh-CN" dirty="0"/>
              <a:t>DFA</a:t>
            </a:r>
            <a:r>
              <a:rPr lang="zh-CN" altLang="en-US" dirty="0"/>
              <a:t>化简的初始划分</a:t>
            </a:r>
          </a:p>
          <a:p>
            <a:endParaRPr lang="en-US" altLang="zh-CN" dirty="0"/>
          </a:p>
          <a:p>
            <a:r>
              <a:rPr lang="zh-CN" altLang="en-US" dirty="0"/>
              <a:t>初始分划为：所有非接受状态集合</a:t>
            </a:r>
            <a:r>
              <a:rPr lang="en-US" altLang="zh-CN" dirty="0"/>
              <a:t>+</a:t>
            </a:r>
            <a:r>
              <a:rPr lang="zh-CN" altLang="en-US" dirty="0"/>
              <a:t>对应于各个模式的接受状态集合</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0" y="2276872"/>
            <a:ext cx="3729608" cy="652934"/>
          </a:xfrm>
        </p:spPr>
        <p:txBody>
          <a:bodyPr>
            <a:normAutofit fontScale="90000"/>
          </a:bodyPr>
          <a:lstStyle/>
          <a:p>
            <a:r>
              <a:rPr lang="zh-CN" altLang="en-US" sz="2800" dirty="0">
                <a:solidFill>
                  <a:schemeClr val="tx1"/>
                </a:solidFill>
                <a:latin typeface="+mn-lt"/>
                <a:ea typeface="+mn-ea"/>
                <a:cs typeface="+mn-cs"/>
              </a:rPr>
              <a:t>第一步：如何描述词素？</a:t>
            </a:r>
          </a:p>
        </p:txBody>
      </p:sp>
      <p:sp>
        <p:nvSpPr>
          <p:cNvPr id="4" name="矩形 3"/>
          <p:cNvSpPr/>
          <p:nvPr/>
        </p:nvSpPr>
        <p:spPr>
          <a:xfrm>
            <a:off x="4007160" y="4593785"/>
            <a:ext cx="5130452" cy="1643527"/>
          </a:xfrm>
          <a:prstGeom prst="rect">
            <a:avLst/>
          </a:prstGeom>
        </p:spPr>
        <p:txBody>
          <a:bodyPr wrap="square">
            <a:spAutoFit/>
          </a:bodyPr>
          <a:lstStyle/>
          <a:p>
            <a:pPr>
              <a:lnSpc>
                <a:spcPct val="90000"/>
              </a:lnSpc>
            </a:pPr>
            <a:r>
              <a:rPr lang="zh-CN" altLang="en-US" sz="2800" b="1" dirty="0"/>
              <a:t>模式（</a:t>
            </a:r>
            <a:r>
              <a:rPr lang="en-US" altLang="zh-CN" sz="2800" b="1" dirty="0"/>
              <a:t>Pattern</a:t>
            </a:r>
            <a:r>
              <a:rPr lang="zh-CN" altLang="en-US" sz="2800" b="1" dirty="0"/>
              <a:t>）</a:t>
            </a:r>
          </a:p>
          <a:p>
            <a:pPr marL="914400" lvl="1" indent="-457200">
              <a:lnSpc>
                <a:spcPct val="90000"/>
              </a:lnSpc>
              <a:buFont typeface="Arial" panose="020B0604020202020204" pitchFamily="34" charset="0"/>
              <a:buChar char="•"/>
            </a:pPr>
            <a:r>
              <a:rPr lang="zh-CN" altLang="en-US" sz="2800" b="1" dirty="0"/>
              <a:t>词法单元对应的词素可能具有的形式</a:t>
            </a:r>
            <a:endParaRPr lang="en-US" altLang="zh-CN" sz="2800" b="1" dirty="0"/>
          </a:p>
          <a:p>
            <a:pPr marL="914400" lvl="1" indent="-457200">
              <a:lnSpc>
                <a:spcPct val="90000"/>
              </a:lnSpc>
              <a:buFont typeface="Arial" panose="020B0604020202020204" pitchFamily="34" charset="0"/>
              <a:buChar char="•"/>
            </a:pPr>
            <a:r>
              <a:rPr lang="zh-CN" altLang="en-US" sz="2800" b="1" dirty="0"/>
              <a:t>可以用</a:t>
            </a:r>
            <a:r>
              <a:rPr lang="zh-CN" altLang="en-US" sz="2800" b="1" dirty="0">
                <a:solidFill>
                  <a:srgbClr val="FF0000"/>
                </a:solidFill>
              </a:rPr>
              <a:t>正则表达式</a:t>
            </a:r>
            <a:r>
              <a:rPr lang="zh-CN" altLang="en-US" sz="2800" b="1" dirty="0"/>
              <a:t>来表示</a:t>
            </a:r>
          </a:p>
        </p:txBody>
      </p:sp>
      <p:sp>
        <p:nvSpPr>
          <p:cNvPr id="5" name="矩形 4"/>
          <p:cNvSpPr/>
          <p:nvPr/>
        </p:nvSpPr>
        <p:spPr>
          <a:xfrm>
            <a:off x="2195736" y="1772816"/>
            <a:ext cx="1584176" cy="701731"/>
          </a:xfrm>
          <a:prstGeom prst="rect">
            <a:avLst/>
          </a:prstGeom>
        </p:spPr>
        <p:txBody>
          <a:bodyPr wrap="square">
            <a:spAutoFit/>
          </a:bodyPr>
          <a:lstStyle/>
          <a:p>
            <a:pPr>
              <a:lnSpc>
                <a:spcPct val="90000"/>
              </a:lnSpc>
            </a:pPr>
            <a:r>
              <a:rPr lang="zh-CN" altLang="en-US" sz="4400" b="1" dirty="0"/>
              <a:t>词素</a:t>
            </a:r>
          </a:p>
        </p:txBody>
      </p:sp>
      <p:sp>
        <p:nvSpPr>
          <p:cNvPr id="6" name="矩形 5"/>
          <p:cNvSpPr/>
          <p:nvPr/>
        </p:nvSpPr>
        <p:spPr>
          <a:xfrm>
            <a:off x="1619672" y="4005064"/>
            <a:ext cx="2664296" cy="701731"/>
          </a:xfrm>
          <a:prstGeom prst="rect">
            <a:avLst/>
          </a:prstGeom>
        </p:spPr>
        <p:txBody>
          <a:bodyPr wrap="square">
            <a:spAutoFit/>
          </a:bodyPr>
          <a:lstStyle/>
          <a:p>
            <a:pPr>
              <a:lnSpc>
                <a:spcPct val="90000"/>
              </a:lnSpc>
            </a:pPr>
            <a:r>
              <a:rPr lang="zh-CN" altLang="en-US" sz="4400" b="1" dirty="0"/>
              <a:t>词法单元</a:t>
            </a:r>
          </a:p>
        </p:txBody>
      </p:sp>
      <p:sp>
        <p:nvSpPr>
          <p:cNvPr id="7" name="下箭头 6"/>
          <p:cNvSpPr/>
          <p:nvPr/>
        </p:nvSpPr>
        <p:spPr>
          <a:xfrm>
            <a:off x="2555776" y="2708920"/>
            <a:ext cx="648072"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形标注 2"/>
          <p:cNvSpPr/>
          <p:nvPr/>
        </p:nvSpPr>
        <p:spPr>
          <a:xfrm>
            <a:off x="5292216" y="332656"/>
            <a:ext cx="2664296" cy="1080120"/>
          </a:xfrm>
          <a:prstGeom prst="wedgeEllipseCallout">
            <a:avLst>
              <a:gd name="adj1" fmla="val -42514"/>
              <a:gd name="adj2" fmla="val 132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Times New Roman" pitchFamily="18" charset="0"/>
                <a:cs typeface="Times New Roman" pitchFamily="18" charset="0"/>
              </a:rPr>
              <a:t>Specification</a:t>
            </a:r>
            <a:endParaRPr lang="zh-CN" alt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p>
        </p:txBody>
      </p:sp>
      <p:sp>
        <p:nvSpPr>
          <p:cNvPr id="3" name="内容占位符 2"/>
          <p:cNvSpPr>
            <a:spLocks noGrp="1"/>
          </p:cNvSpPr>
          <p:nvPr>
            <p:ph idx="1"/>
          </p:nvPr>
        </p:nvSpPr>
        <p:spPr>
          <a:xfrm>
            <a:off x="468313" y="1340768"/>
            <a:ext cx="8142287" cy="4536157"/>
          </a:xfrm>
        </p:spPr>
        <p:txBody>
          <a:bodyPr/>
          <a:lstStyle/>
          <a:p>
            <a:r>
              <a:rPr lang="zh-CN" altLang="en-US" dirty="0"/>
              <a:t>初始划分增加死状态</a:t>
            </a:r>
            <a:r>
              <a:rPr lang="el-GR" altLang="zh-CN" dirty="0"/>
              <a:t>Φ</a:t>
            </a:r>
            <a:r>
              <a:rPr lang="zh-CN" altLang="en-US" dirty="0"/>
              <a:t>，用作词法分析的</a:t>
            </a:r>
            <a:r>
              <a:rPr lang="en-US" altLang="zh-CN" dirty="0"/>
              <a:t>DFA</a:t>
            </a:r>
            <a:r>
              <a:rPr lang="zh-CN" altLang="en-US" dirty="0"/>
              <a:t>可以丢掉</a:t>
            </a:r>
            <a:r>
              <a:rPr lang="el-GR" altLang="zh-CN" dirty="0"/>
              <a:t>Φ</a:t>
            </a:r>
            <a:endParaRPr lang="zh-CN" altLang="en-US" dirty="0"/>
          </a:p>
          <a:p>
            <a:r>
              <a:rPr lang="zh-CN" altLang="en-US" dirty="0"/>
              <a:t>初始分划：</a:t>
            </a:r>
            <a:r>
              <a:rPr lang="en-US" altLang="zh-CN" dirty="0"/>
              <a:t>{0137, 7}</a:t>
            </a:r>
            <a:r>
              <a:rPr lang="zh-CN" altLang="en-US" dirty="0"/>
              <a:t> </a:t>
            </a:r>
            <a:r>
              <a:rPr lang="en-US" altLang="zh-CN" dirty="0"/>
              <a:t>{247}</a:t>
            </a:r>
            <a:r>
              <a:rPr lang="zh-CN" altLang="en-US" dirty="0"/>
              <a:t> </a:t>
            </a:r>
            <a:r>
              <a:rPr lang="en-US" altLang="zh-CN" dirty="0"/>
              <a:t>{8,58}{68}{</a:t>
            </a:r>
            <a:r>
              <a:rPr lang="el-GR" altLang="zh-CN" dirty="0"/>
              <a:t>Φ</a:t>
            </a:r>
            <a:r>
              <a:rPr lang="en-US" altLang="zh-CN" dirty="0"/>
              <a:t>}</a:t>
            </a:r>
          </a:p>
          <a:p>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1187624" y="3140968"/>
            <a:ext cx="5838825" cy="2992438"/>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词法分析器工具</a:t>
            </a:r>
            <a:r>
              <a:rPr lang="en-US" altLang="zh-CN" dirty="0" err="1"/>
              <a:t>Lex</a:t>
            </a:r>
            <a:endParaRPr lang="zh-CN" altLang="en-US" dirty="0"/>
          </a:p>
        </p:txBody>
      </p:sp>
      <p:sp>
        <p:nvSpPr>
          <p:cNvPr id="3" name="内容占位符 2"/>
          <p:cNvSpPr>
            <a:spLocks noGrp="1"/>
          </p:cNvSpPr>
          <p:nvPr>
            <p:ph idx="1"/>
          </p:nvPr>
        </p:nvSpPr>
        <p:spPr>
          <a:xfrm>
            <a:off x="467544" y="1340768"/>
            <a:ext cx="8142287" cy="4392612"/>
          </a:xfrm>
        </p:spPr>
        <p:txBody>
          <a:bodyPr/>
          <a:lstStyle/>
          <a:p>
            <a:r>
              <a:rPr lang="en-US" altLang="zh-CN" sz="2800" dirty="0" err="1"/>
              <a:t>Lex</a:t>
            </a:r>
            <a:r>
              <a:rPr lang="en-US" altLang="zh-CN" sz="2800" dirty="0"/>
              <a:t>/Flex:</a:t>
            </a:r>
            <a:r>
              <a:rPr lang="zh-CN" altLang="en-US" sz="2800" dirty="0"/>
              <a:t>基于给定的用来描述词法单元模式的正则表达式，生成词法分析器</a:t>
            </a:r>
          </a:p>
          <a:p>
            <a:r>
              <a:rPr lang="zh-CN" altLang="en-US" sz="2800" dirty="0"/>
              <a:t>通常和</a:t>
            </a:r>
            <a:r>
              <a:rPr lang="en-US" altLang="zh-CN" sz="2800" dirty="0" err="1"/>
              <a:t>Yacc</a:t>
            </a:r>
            <a:r>
              <a:rPr lang="zh-CN" altLang="en-US" sz="2800" dirty="0"/>
              <a:t>一起使用，生成编译器的前端</a:t>
            </a:r>
          </a:p>
          <a:p>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1618533" y="2924944"/>
            <a:ext cx="6025301" cy="3695518"/>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Lex</a:t>
            </a:r>
            <a:r>
              <a:rPr lang="zh-CN" altLang="en-US" dirty="0"/>
              <a:t>程序结构</a:t>
            </a:r>
          </a:p>
        </p:txBody>
      </p:sp>
      <p:sp>
        <p:nvSpPr>
          <p:cNvPr id="3" name="内容占位符 2"/>
          <p:cNvSpPr>
            <a:spLocks noGrp="1"/>
          </p:cNvSpPr>
          <p:nvPr>
            <p:ph idx="1"/>
          </p:nvPr>
        </p:nvSpPr>
        <p:spPr>
          <a:xfrm>
            <a:off x="468313" y="1340768"/>
            <a:ext cx="8142287" cy="4536157"/>
          </a:xfrm>
        </p:spPr>
        <p:txBody>
          <a:bodyPr/>
          <a:lstStyle/>
          <a:p>
            <a:r>
              <a:rPr lang="zh-CN" altLang="en-US" dirty="0"/>
              <a:t>声明部分</a:t>
            </a:r>
          </a:p>
          <a:p>
            <a:pPr lvl="1"/>
            <a:r>
              <a:rPr lang="zh-CN" altLang="en-US" sz="2200" dirty="0"/>
              <a:t>明示常量：表示常数的标识符</a:t>
            </a:r>
          </a:p>
          <a:p>
            <a:pPr lvl="1"/>
            <a:r>
              <a:rPr lang="zh-CN" altLang="en-US" sz="2200" dirty="0"/>
              <a:t>正则定义</a:t>
            </a:r>
          </a:p>
          <a:p>
            <a:r>
              <a:rPr lang="zh-CN" altLang="en-US" dirty="0"/>
              <a:t>转换规则</a:t>
            </a:r>
          </a:p>
          <a:p>
            <a:pPr lvl="1"/>
            <a:r>
              <a:rPr lang="zh-CN" altLang="en-US" sz="2200" dirty="0"/>
              <a:t>模式 </a:t>
            </a:r>
            <a:r>
              <a:rPr lang="en-US" altLang="zh-CN" sz="2200" dirty="0"/>
              <a:t>{</a:t>
            </a:r>
            <a:r>
              <a:rPr lang="zh-CN" altLang="en-US" sz="2200" dirty="0"/>
              <a:t>动作</a:t>
            </a:r>
            <a:r>
              <a:rPr lang="en-US" altLang="zh-CN" sz="2200" dirty="0"/>
              <a:t>}</a:t>
            </a:r>
          </a:p>
          <a:p>
            <a:pPr lvl="1"/>
            <a:r>
              <a:rPr lang="zh-CN" altLang="en-US" sz="2200" dirty="0"/>
              <a:t>模式是一个正则表达式或者正则定义</a:t>
            </a:r>
          </a:p>
          <a:p>
            <a:pPr lvl="1"/>
            <a:r>
              <a:rPr lang="zh-CN" altLang="en-US" sz="2200" dirty="0"/>
              <a:t>动作通常是</a:t>
            </a:r>
            <a:r>
              <a:rPr lang="en-US" altLang="zh-CN" sz="2200" dirty="0"/>
              <a:t>C</a:t>
            </a:r>
            <a:r>
              <a:rPr lang="zh-CN" altLang="en-US" sz="2200" dirty="0"/>
              <a:t>语言代码，表示匹配该表达式后，应该执行的代码。</a:t>
            </a:r>
          </a:p>
          <a:p>
            <a:r>
              <a:rPr lang="zh-CN" altLang="en-US" dirty="0"/>
              <a:t>辅助函数</a:t>
            </a:r>
          </a:p>
          <a:p>
            <a:pPr lvl="1"/>
            <a:r>
              <a:rPr lang="zh-CN" altLang="en-US" sz="2200" dirty="0"/>
              <a:t>动作中需要使用的函数</a:t>
            </a:r>
          </a:p>
          <a:p>
            <a:endParaRPr lang="zh-CN" altLang="en-US" dirty="0"/>
          </a:p>
        </p:txBody>
      </p:sp>
      <p:sp>
        <p:nvSpPr>
          <p:cNvPr id="4" name="TextBox 3"/>
          <p:cNvSpPr txBox="1">
            <a:spLocks noChangeArrowheads="1"/>
          </p:cNvSpPr>
          <p:nvPr/>
        </p:nvSpPr>
        <p:spPr bwMode="auto">
          <a:xfrm>
            <a:off x="5868144" y="1268760"/>
            <a:ext cx="2787204" cy="2032000"/>
          </a:xfrm>
          <a:prstGeom prst="rect">
            <a:avLst/>
          </a:prstGeom>
          <a:noFill/>
          <a:ln w="9525">
            <a:noFill/>
            <a:miter lim="800000"/>
            <a:headEnd/>
            <a:tailEnd/>
          </a:ln>
        </p:spPr>
        <p:txBody>
          <a:bodyPr wrap="square">
            <a:spAutoFit/>
          </a:bodyPr>
          <a:lstStyle/>
          <a:p>
            <a:r>
              <a:rPr lang="en-US" altLang="zh-CN" b="0" dirty="0">
                <a:latin typeface="Calibri" pitchFamily="34" charset="0"/>
              </a:rPr>
              <a:t>	</a:t>
            </a:r>
            <a:r>
              <a:rPr lang="zh-CN" altLang="en-US" b="0" dirty="0">
                <a:latin typeface="Calibri" pitchFamily="34" charset="0"/>
              </a:rPr>
              <a:t>声明部分</a:t>
            </a:r>
            <a:endParaRPr lang="en-US" altLang="zh-CN" b="0" dirty="0">
              <a:latin typeface="Calibri" pitchFamily="34" charset="0"/>
            </a:endParaRPr>
          </a:p>
          <a:p>
            <a:r>
              <a:rPr lang="en-US" altLang="zh-CN" b="0" dirty="0">
                <a:latin typeface="Calibri" pitchFamily="34" charset="0"/>
              </a:rPr>
              <a:t>	%%</a:t>
            </a:r>
          </a:p>
          <a:p>
            <a:r>
              <a:rPr lang="en-US" altLang="zh-CN" b="0" dirty="0">
                <a:latin typeface="Calibri" pitchFamily="34" charset="0"/>
              </a:rPr>
              <a:t>	</a:t>
            </a:r>
            <a:r>
              <a:rPr lang="zh-CN" altLang="en-US" b="0" dirty="0">
                <a:latin typeface="Calibri" pitchFamily="34" charset="0"/>
              </a:rPr>
              <a:t>转换规则</a:t>
            </a:r>
            <a:endParaRPr lang="en-US" altLang="zh-CN" b="0" dirty="0">
              <a:latin typeface="Calibri" pitchFamily="34" charset="0"/>
            </a:endParaRPr>
          </a:p>
          <a:p>
            <a:r>
              <a:rPr lang="en-US" altLang="zh-CN" b="0" dirty="0">
                <a:latin typeface="Calibri" pitchFamily="34" charset="0"/>
              </a:rPr>
              <a:t>	%%</a:t>
            </a:r>
          </a:p>
          <a:p>
            <a:r>
              <a:rPr lang="en-US" altLang="zh-CN" b="0" dirty="0">
                <a:latin typeface="Calibri" pitchFamily="34" charset="0"/>
              </a:rPr>
              <a:t>	</a:t>
            </a:r>
            <a:r>
              <a:rPr lang="zh-CN" altLang="en-US" b="0" dirty="0">
                <a:latin typeface="Calibri" pitchFamily="34" charset="0"/>
              </a:rPr>
              <a:t>辅助函数</a:t>
            </a:r>
            <a:endParaRPr lang="en-US" altLang="zh-CN" b="0" dirty="0">
              <a:latin typeface="Calibri" pitchFamily="34" charset="0"/>
            </a:endParaRPr>
          </a:p>
          <a:p>
            <a:endParaRPr lang="en-US" altLang="zh-CN" b="0" dirty="0">
              <a:latin typeface="Calibri" pitchFamily="34" charset="0"/>
            </a:endParaRPr>
          </a:p>
          <a:p>
            <a:pPr algn="ctr"/>
            <a:r>
              <a:rPr lang="en-US" altLang="zh-CN" b="0" dirty="0" err="1">
                <a:latin typeface="Calibri" pitchFamily="34" charset="0"/>
              </a:rPr>
              <a:t>Lex</a:t>
            </a:r>
            <a:r>
              <a:rPr lang="zh-CN" altLang="en-US" b="0" dirty="0">
                <a:latin typeface="Calibri" pitchFamily="34" charset="0"/>
              </a:rPr>
              <a:t>程序的形式</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Lex</a:t>
            </a:r>
            <a:r>
              <a:rPr lang="zh-CN" altLang="en-US" dirty="0"/>
              <a:t>变量</a:t>
            </a:r>
          </a:p>
        </p:txBody>
      </p:sp>
      <p:sp>
        <p:nvSpPr>
          <p:cNvPr id="3" name="内容占位符 2"/>
          <p:cNvSpPr>
            <a:spLocks noGrp="1"/>
          </p:cNvSpPr>
          <p:nvPr>
            <p:ph idx="1"/>
          </p:nvPr>
        </p:nvSpPr>
        <p:spPr/>
        <p:txBody>
          <a:bodyPr/>
          <a:lstStyle/>
          <a:p>
            <a:r>
              <a:rPr lang="zh-CN" altLang="en-US" dirty="0"/>
              <a:t>当</a:t>
            </a:r>
            <a:r>
              <a:rPr lang="en-US" altLang="zh-CN" dirty="0"/>
              <a:t>id</a:t>
            </a:r>
            <a:r>
              <a:rPr lang="zh-CN" altLang="en-US" dirty="0"/>
              <a:t>被匹配时，会用到三个变量</a:t>
            </a:r>
          </a:p>
          <a:p>
            <a:pPr lvl="1"/>
            <a:r>
              <a:rPr lang="en-US" altLang="zh-CN" dirty="0" err="1"/>
              <a:t>yylval</a:t>
            </a:r>
            <a:r>
              <a:rPr lang="zh-CN" altLang="en-US" dirty="0"/>
              <a:t>：</a:t>
            </a:r>
            <a:r>
              <a:rPr lang="en-US" altLang="zh-CN" dirty="0"/>
              <a:t>token</a:t>
            </a:r>
            <a:r>
              <a:rPr lang="zh-CN" altLang="en-US" dirty="0"/>
              <a:t>的值</a:t>
            </a:r>
          </a:p>
          <a:p>
            <a:pPr lvl="1"/>
            <a:r>
              <a:rPr lang="en-US" altLang="zh-CN" dirty="0" err="1"/>
              <a:t>yytext</a:t>
            </a:r>
            <a:r>
              <a:rPr lang="zh-CN" altLang="en-US" dirty="0"/>
              <a:t>：</a:t>
            </a:r>
            <a:r>
              <a:rPr lang="en-US" altLang="zh-CN" dirty="0"/>
              <a:t>token</a:t>
            </a:r>
            <a:r>
              <a:rPr lang="zh-CN" altLang="en-US" dirty="0"/>
              <a:t>的</a:t>
            </a:r>
            <a:r>
              <a:rPr lang="en-US" altLang="zh-CN" dirty="0"/>
              <a:t>lexeme</a:t>
            </a:r>
          </a:p>
          <a:p>
            <a:pPr lvl="1"/>
            <a:r>
              <a:rPr lang="en-US" altLang="zh-CN" dirty="0" err="1"/>
              <a:t>yyleng</a:t>
            </a:r>
            <a:r>
              <a:rPr lang="zh-CN" altLang="en-US" dirty="0"/>
              <a:t>：</a:t>
            </a:r>
            <a:r>
              <a:rPr lang="en-US" altLang="zh-CN" dirty="0"/>
              <a:t>lexeme</a:t>
            </a:r>
            <a:r>
              <a:rPr lang="zh-CN" altLang="en-US" dirty="0"/>
              <a:t>的长度</a:t>
            </a:r>
          </a:p>
          <a:p>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260648"/>
            <a:ext cx="6715172" cy="642942"/>
          </a:xfrm>
        </p:spPr>
        <p:txBody>
          <a:bodyPr>
            <a:normAutofit/>
          </a:bodyPr>
          <a:lstStyle/>
          <a:p>
            <a:r>
              <a:rPr lang="zh-CN" altLang="en-US" dirty="0"/>
              <a:t>词法分析器的工作方式</a:t>
            </a:r>
          </a:p>
        </p:txBody>
      </p:sp>
      <p:sp>
        <p:nvSpPr>
          <p:cNvPr id="3" name="内容占位符 2"/>
          <p:cNvSpPr>
            <a:spLocks noGrp="1"/>
          </p:cNvSpPr>
          <p:nvPr>
            <p:ph idx="1"/>
          </p:nvPr>
        </p:nvSpPr>
        <p:spPr/>
        <p:txBody>
          <a:bodyPr/>
          <a:lstStyle/>
          <a:p>
            <a:r>
              <a:rPr lang="zh-CN" altLang="en-US" dirty="0"/>
              <a:t>与语法分析器协同工作</a:t>
            </a:r>
            <a:endParaRPr lang="en-US" altLang="zh-CN" dirty="0"/>
          </a:p>
          <a:p>
            <a:pPr lvl="1"/>
            <a:r>
              <a:rPr lang="zh-CN" altLang="en-US" dirty="0"/>
              <a:t>被调用时，不断读入余下的输入</a:t>
            </a:r>
            <a:endParaRPr lang="en-US" altLang="zh-CN" dirty="0"/>
          </a:p>
          <a:p>
            <a:pPr lvl="1"/>
            <a:r>
              <a:rPr lang="zh-CN" altLang="en-US" dirty="0"/>
              <a:t>直到发现最长的、与某个模式匹配的前缀，调用相应的动作；</a:t>
            </a:r>
            <a:endParaRPr lang="en-US" altLang="zh-CN" dirty="0"/>
          </a:p>
          <a:p>
            <a:pPr lvl="2"/>
            <a:r>
              <a:rPr lang="zh-CN" altLang="en-US" dirty="0"/>
              <a:t>该动作进行相关处理，并把控制返回；</a:t>
            </a:r>
            <a:endParaRPr lang="en-US" altLang="zh-CN" dirty="0"/>
          </a:p>
          <a:p>
            <a:pPr lvl="2"/>
            <a:r>
              <a:rPr lang="zh-CN" altLang="en-US" dirty="0"/>
              <a:t>如果不返回，则词法分析器继续寻找其它词素</a:t>
            </a:r>
            <a:endParaRPr lang="en-US" altLang="zh-CN" dirty="0"/>
          </a:p>
          <a:p>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Lex</a:t>
            </a:r>
            <a:r>
              <a:rPr lang="zh-CN" altLang="en-US" dirty="0"/>
              <a:t>程序的例子（</a:t>
            </a:r>
            <a:r>
              <a:rPr lang="en-US" altLang="zh-CN" dirty="0"/>
              <a:t>1</a:t>
            </a:r>
            <a:r>
              <a:rPr lang="zh-CN" altLang="en-US" dirty="0"/>
              <a:t>）</a:t>
            </a:r>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cstate="print"/>
          <a:srcRect/>
          <a:stretch>
            <a:fillRect/>
          </a:stretch>
        </p:blipFill>
        <p:spPr bwMode="auto">
          <a:xfrm>
            <a:off x="251520" y="1594183"/>
            <a:ext cx="6210730" cy="4283089"/>
          </a:xfrm>
          <a:prstGeom prst="rect">
            <a:avLst/>
          </a:prstGeom>
          <a:noFill/>
          <a:ln w="9525">
            <a:noFill/>
            <a:miter lim="800000"/>
            <a:headEnd/>
            <a:tailEnd/>
          </a:ln>
        </p:spPr>
      </p:pic>
      <p:sp>
        <p:nvSpPr>
          <p:cNvPr id="5" name="线形标注 1 4"/>
          <p:cNvSpPr/>
          <p:nvPr/>
        </p:nvSpPr>
        <p:spPr>
          <a:xfrm>
            <a:off x="5607502" y="1196752"/>
            <a:ext cx="3428994" cy="2143141"/>
          </a:xfrm>
          <a:prstGeom prst="borderCallout1">
            <a:avLst>
              <a:gd name="adj1" fmla="val 18750"/>
              <a:gd name="adj2" fmla="val -8333"/>
              <a:gd name="adj3" fmla="val 39594"/>
              <a:gd name="adj4" fmla="val -5735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dirty="0">
                <a:latin typeface="Calibri" pitchFamily="34" charset="0"/>
              </a:rPr>
              <a:t>%{</a:t>
            </a:r>
            <a:r>
              <a:rPr lang="zh-CN" altLang="en-US" dirty="0">
                <a:latin typeface="Calibri" pitchFamily="34" charset="0"/>
              </a:rPr>
              <a:t>和</a:t>
            </a:r>
            <a:r>
              <a:rPr lang="en-US" altLang="zh-CN" dirty="0">
                <a:latin typeface="Calibri" pitchFamily="34" charset="0"/>
              </a:rPr>
              <a:t>}%</a:t>
            </a:r>
            <a:r>
              <a:rPr lang="zh-CN" altLang="en-US" dirty="0">
                <a:latin typeface="Calibri" pitchFamily="34" charset="0"/>
              </a:rPr>
              <a:t>之间的内容一般被直接拷贝到</a:t>
            </a:r>
            <a:r>
              <a:rPr lang="en-US" altLang="zh-CN" dirty="0" err="1">
                <a:latin typeface="Calibri" pitchFamily="34" charset="0"/>
              </a:rPr>
              <a:t>lex.yy.c</a:t>
            </a:r>
            <a:r>
              <a:rPr lang="zh-CN" altLang="en-US" dirty="0">
                <a:latin typeface="Calibri" pitchFamily="34" charset="0"/>
              </a:rPr>
              <a:t>中；</a:t>
            </a:r>
            <a:endParaRPr lang="en-US" altLang="zh-CN" dirty="0">
              <a:latin typeface="Calibri" pitchFamily="34" charset="0"/>
            </a:endParaRPr>
          </a:p>
          <a:p>
            <a:r>
              <a:rPr lang="zh-CN" altLang="en-US" dirty="0">
                <a:latin typeface="Calibri" pitchFamily="34" charset="0"/>
              </a:rPr>
              <a:t>这里的内容就是一段注释；</a:t>
            </a:r>
            <a:endParaRPr lang="en-US" altLang="zh-CN" dirty="0">
              <a:latin typeface="Calibri" pitchFamily="34" charset="0"/>
            </a:endParaRPr>
          </a:p>
          <a:p>
            <a:r>
              <a:rPr lang="en-US" altLang="zh-CN" dirty="0">
                <a:latin typeface="Calibri" pitchFamily="34" charset="0"/>
              </a:rPr>
              <a:t>LT</a:t>
            </a:r>
            <a:r>
              <a:rPr lang="zh-CN" altLang="en-US" dirty="0">
                <a:latin typeface="Calibri" pitchFamily="34" charset="0"/>
              </a:rPr>
              <a:t>，</a:t>
            </a:r>
            <a:r>
              <a:rPr lang="en-US" altLang="zh-CN" dirty="0">
                <a:latin typeface="Calibri" pitchFamily="34" charset="0"/>
              </a:rPr>
              <a:t>LE</a:t>
            </a:r>
            <a:r>
              <a:rPr lang="zh-CN" altLang="en-US" dirty="0">
                <a:latin typeface="Calibri" pitchFamily="34" charset="0"/>
              </a:rPr>
              <a:t>等的值在</a:t>
            </a:r>
            <a:r>
              <a:rPr lang="en-US" altLang="zh-CN" dirty="0" err="1">
                <a:latin typeface="Calibri" pitchFamily="34" charset="0"/>
              </a:rPr>
              <a:t>yacc</a:t>
            </a:r>
            <a:r>
              <a:rPr lang="zh-CN" altLang="en-US" dirty="0">
                <a:latin typeface="Calibri" pitchFamily="34" charset="0"/>
              </a:rPr>
              <a:t>源程序中定义</a:t>
            </a:r>
            <a:endParaRPr lang="en-US" altLang="zh-CN" dirty="0">
              <a:latin typeface="Calibri" pitchFamily="34" charset="0"/>
            </a:endParaRPr>
          </a:p>
          <a:p>
            <a:pPr algn="ctr" fontAlgn="auto">
              <a:spcBef>
                <a:spcPts val="0"/>
              </a:spcBef>
              <a:spcAft>
                <a:spcPts val="0"/>
              </a:spcAft>
              <a:defRPr/>
            </a:pPr>
            <a:endParaRPr lang="zh-CN" altLang="en-US" b="0" dirty="0"/>
          </a:p>
        </p:txBody>
      </p:sp>
      <p:sp>
        <p:nvSpPr>
          <p:cNvPr id="6" name="线形标注 1 5"/>
          <p:cNvSpPr/>
          <p:nvPr/>
        </p:nvSpPr>
        <p:spPr>
          <a:xfrm>
            <a:off x="6178995" y="4208256"/>
            <a:ext cx="2357437" cy="642937"/>
          </a:xfrm>
          <a:prstGeom prst="borderCallout1">
            <a:avLst>
              <a:gd name="adj1" fmla="val 18750"/>
              <a:gd name="adj2" fmla="val -8333"/>
              <a:gd name="adj3" fmla="val 17131"/>
              <a:gd name="adj4" fmla="val -5828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latin typeface="Calibri" pitchFamily="34" charset="0"/>
              </a:rPr>
              <a:t>正则定义</a:t>
            </a:r>
            <a:endParaRPr lang="en-US" altLang="zh-CN" dirty="0">
              <a:latin typeface="Calibri" pitchFamily="34" charset="0"/>
            </a:endParaRPr>
          </a:p>
        </p:txBody>
      </p:sp>
      <p:sp>
        <p:nvSpPr>
          <p:cNvPr id="7" name="线形标注 1 6"/>
          <p:cNvSpPr/>
          <p:nvPr/>
        </p:nvSpPr>
        <p:spPr>
          <a:xfrm>
            <a:off x="2545207" y="5387768"/>
            <a:ext cx="2357438" cy="642938"/>
          </a:xfrm>
          <a:prstGeom prst="borderCallout1">
            <a:avLst>
              <a:gd name="adj1" fmla="val 18750"/>
              <a:gd name="adj2" fmla="val -8333"/>
              <a:gd name="adj3" fmla="val 17131"/>
              <a:gd name="adj4" fmla="val -5828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latin typeface="Calibri" pitchFamily="34" charset="0"/>
              </a:rPr>
              <a:t>分隔声明部分和转换规则部分</a:t>
            </a:r>
            <a:endParaRPr lang="zh-CN" altLang="en-US" b="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Lex</a:t>
            </a:r>
            <a:r>
              <a:rPr lang="zh-CN" altLang="en-US" dirty="0"/>
              <a:t>程序的例子</a:t>
            </a:r>
          </a:p>
        </p:txBody>
      </p:sp>
      <p:sp>
        <p:nvSpPr>
          <p:cNvPr id="3" name="内容占位符 2"/>
          <p:cNvSpPr>
            <a:spLocks noGrp="1"/>
          </p:cNvSpPr>
          <p:nvPr>
            <p:ph idx="1"/>
          </p:nvPr>
        </p:nvSpPr>
        <p:spPr/>
        <p:txBody>
          <a:bodyPr/>
          <a:lstStyle/>
          <a:p>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285720" y="1500174"/>
            <a:ext cx="8658225" cy="4543425"/>
          </a:xfrm>
          <a:prstGeom prst="rect">
            <a:avLst/>
          </a:prstGeom>
          <a:noFill/>
          <a:ln w="9525">
            <a:noFill/>
            <a:miter lim="800000"/>
            <a:headEnd/>
            <a:tailEnd/>
          </a:ln>
        </p:spPr>
      </p:pic>
      <p:sp>
        <p:nvSpPr>
          <p:cNvPr id="5" name="线形标注 1 4"/>
          <p:cNvSpPr/>
          <p:nvPr/>
        </p:nvSpPr>
        <p:spPr>
          <a:xfrm>
            <a:off x="6572264" y="1285867"/>
            <a:ext cx="2357437" cy="1000125"/>
          </a:xfrm>
          <a:prstGeom prst="borderCallout1">
            <a:avLst>
              <a:gd name="adj1" fmla="val 18750"/>
              <a:gd name="adj2" fmla="val -8333"/>
              <a:gd name="adj3" fmla="val 82637"/>
              <a:gd name="adj4" fmla="val -6263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b="0" dirty="0"/>
              <a:t>没有返回，表示继续识别其他词法单元</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Lex</a:t>
            </a:r>
            <a:r>
              <a:rPr lang="zh-CN" altLang="en-US" dirty="0"/>
              <a:t>程序的例子（</a:t>
            </a:r>
            <a:r>
              <a:rPr lang="en-US" altLang="zh-CN" dirty="0"/>
              <a:t>3</a:t>
            </a:r>
            <a:r>
              <a:rPr lang="zh-CN" altLang="en-US" dirty="0"/>
              <a:t>）</a:t>
            </a:r>
          </a:p>
        </p:txBody>
      </p:sp>
      <p:sp>
        <p:nvSpPr>
          <p:cNvPr id="3" name="内容占位符 2"/>
          <p:cNvSpPr>
            <a:spLocks noGrp="1"/>
          </p:cNvSpPr>
          <p:nvPr>
            <p:ph idx="1"/>
          </p:nvPr>
        </p:nvSpPr>
        <p:spPr/>
        <p:txBody>
          <a:bodyPr/>
          <a:lstStyle/>
          <a:p>
            <a:pPr>
              <a:lnSpc>
                <a:spcPct val="90000"/>
              </a:lnSpc>
            </a:pPr>
            <a:r>
              <a:rPr lang="zh-CN" altLang="en-US" sz="2800" dirty="0"/>
              <a:t>辅助函数被直接拷贝到</a:t>
            </a:r>
            <a:r>
              <a:rPr lang="en-US" altLang="zh-CN" sz="2800" dirty="0" err="1"/>
              <a:t>lex.yy.c</a:t>
            </a:r>
            <a:r>
              <a:rPr lang="zh-CN" altLang="en-US" sz="2800" dirty="0"/>
              <a:t>中</a:t>
            </a:r>
            <a:endParaRPr lang="en-US" altLang="zh-CN" sz="2800" dirty="0"/>
          </a:p>
          <a:p>
            <a:pPr>
              <a:lnSpc>
                <a:spcPct val="90000"/>
              </a:lnSpc>
            </a:pPr>
            <a:r>
              <a:rPr lang="zh-CN" altLang="en-US" sz="2800" dirty="0"/>
              <a:t>可在转换规则中直接调用</a:t>
            </a:r>
          </a:p>
          <a:p>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152400" y="2348880"/>
            <a:ext cx="8991600" cy="4276725"/>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Lex</a:t>
            </a:r>
            <a:r>
              <a:rPr lang="zh-CN" altLang="en-US" dirty="0"/>
              <a:t>中的冲突解决方法</a:t>
            </a:r>
          </a:p>
        </p:txBody>
      </p:sp>
      <p:sp>
        <p:nvSpPr>
          <p:cNvPr id="3" name="内容占位符 2"/>
          <p:cNvSpPr>
            <a:spLocks noGrp="1"/>
          </p:cNvSpPr>
          <p:nvPr>
            <p:ph idx="1"/>
          </p:nvPr>
        </p:nvSpPr>
        <p:spPr/>
        <p:txBody>
          <a:bodyPr/>
          <a:lstStyle/>
          <a:p>
            <a:r>
              <a:rPr lang="zh-CN" altLang="en-US" dirty="0"/>
              <a:t>当输入的多个前缀与一个或者多个模式匹配时，</a:t>
            </a:r>
            <a:r>
              <a:rPr lang="en-US" altLang="zh-CN" dirty="0" err="1"/>
              <a:t>Lex</a:t>
            </a:r>
            <a:r>
              <a:rPr lang="zh-CN" altLang="en-US" dirty="0"/>
              <a:t>按照如下规则解决冲突</a:t>
            </a:r>
            <a:endParaRPr lang="en-US" altLang="zh-CN" dirty="0"/>
          </a:p>
          <a:p>
            <a:pPr lvl="1"/>
            <a:r>
              <a:rPr lang="zh-CN" altLang="en-US" dirty="0"/>
              <a:t>总是选择最长的前缀</a:t>
            </a:r>
            <a:endParaRPr lang="en-US" altLang="zh-CN" dirty="0"/>
          </a:p>
          <a:p>
            <a:pPr lvl="2"/>
            <a:r>
              <a:rPr lang="zh-CN" altLang="en-US" dirty="0"/>
              <a:t>保证词法分析器把</a:t>
            </a:r>
            <a:r>
              <a:rPr lang="en-US" altLang="zh-CN" dirty="0"/>
              <a:t>&lt;=</a:t>
            </a:r>
            <a:r>
              <a:rPr lang="zh-CN" altLang="en-US" dirty="0"/>
              <a:t>当作一个词法单元识别</a:t>
            </a:r>
            <a:endParaRPr lang="en-US" altLang="zh-CN" dirty="0"/>
          </a:p>
          <a:p>
            <a:pPr lvl="1"/>
            <a:r>
              <a:rPr lang="zh-CN" altLang="en-US" dirty="0"/>
              <a:t>长度相等时，选择在</a:t>
            </a:r>
            <a:r>
              <a:rPr lang="en-US" altLang="zh-CN" dirty="0" err="1"/>
              <a:t>Lex</a:t>
            </a:r>
            <a:r>
              <a:rPr lang="zh-CN" altLang="en-US" dirty="0"/>
              <a:t>程序中首先被列出的模式</a:t>
            </a:r>
            <a:endParaRPr lang="en-US" altLang="zh-CN" dirty="0"/>
          </a:p>
          <a:p>
            <a:pPr lvl="2"/>
            <a:r>
              <a:rPr lang="zh-CN" altLang="en-US" dirty="0"/>
              <a:t>如果保留字对应的规则在标识符的规则之前，词法分析器将识别出保留字</a:t>
            </a:r>
          </a:p>
          <a:p>
            <a:endParaRPr lang="zh-CN" altLang="en-US" dirty="0"/>
          </a:p>
        </p:txBody>
      </p:sp>
    </p:spTree>
  </p:cSld>
  <p:clrMapOvr>
    <a:masterClrMapping/>
  </p:clrMapOvr>
</p:sld>
</file>

<file path=ppt/theme/theme1.xml><?xml version="1.0" encoding="utf-8"?>
<a:theme xmlns:a="http://schemas.openxmlformats.org/drawingml/2006/main" name="NJUPPTemplate">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1_Intruduction</Template>
  <TotalTime>2105</TotalTime>
  <Words>4630</Words>
  <Application>Microsoft Office PowerPoint</Application>
  <PresentationFormat>全屏显示(4:3)</PresentationFormat>
  <Paragraphs>536</Paragraphs>
  <Slides>98</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98</vt:i4>
      </vt:variant>
    </vt:vector>
  </HeadingPairs>
  <TitlesOfParts>
    <vt:vector size="107" baseType="lpstr">
      <vt:lpstr>黑体</vt:lpstr>
      <vt:lpstr>宋体</vt:lpstr>
      <vt:lpstr>Arial</vt:lpstr>
      <vt:lpstr>Calibri</vt:lpstr>
      <vt:lpstr>Symbol</vt:lpstr>
      <vt:lpstr>Times New Roman</vt:lpstr>
      <vt:lpstr>Wingdings</vt:lpstr>
      <vt:lpstr>NJUPPTemplate</vt:lpstr>
      <vt:lpstr>公式</vt:lpstr>
      <vt:lpstr>第三章 词法分析</vt:lpstr>
      <vt:lpstr>一个实例</vt:lpstr>
      <vt:lpstr>提纲</vt:lpstr>
      <vt:lpstr>词法分析器作用</vt:lpstr>
      <vt:lpstr>词法分析相关概念</vt:lpstr>
      <vt:lpstr>词法单元示例</vt:lpstr>
      <vt:lpstr>词法单元的属性</vt:lpstr>
      <vt:lpstr>词法单元示例（名和属性值）</vt:lpstr>
      <vt:lpstr>第一步：如何描述词素？</vt:lpstr>
      <vt:lpstr>提纲</vt:lpstr>
      <vt:lpstr>相关概念</vt:lpstr>
      <vt:lpstr>相关概念</vt:lpstr>
      <vt:lpstr>相关概念</vt:lpstr>
      <vt:lpstr>相关概念</vt:lpstr>
      <vt:lpstr>语言的一些实例</vt:lpstr>
      <vt:lpstr>正则表达式</vt:lpstr>
      <vt:lpstr>正则表达式</vt:lpstr>
      <vt:lpstr>正则表达式实例</vt:lpstr>
      <vt:lpstr>正则表达式的性质</vt:lpstr>
      <vt:lpstr>正则定义</vt:lpstr>
      <vt:lpstr>正则定义</vt:lpstr>
      <vt:lpstr>正则定义实例</vt:lpstr>
      <vt:lpstr>正则定义实例</vt:lpstr>
      <vt:lpstr>正则表达式的扩展</vt:lpstr>
      <vt:lpstr>PowerPoint 演示文稿</vt:lpstr>
      <vt:lpstr>练习</vt:lpstr>
      <vt:lpstr>附注</vt:lpstr>
      <vt:lpstr>有关实验</vt:lpstr>
      <vt:lpstr>第二步：如何识别词法单元？</vt:lpstr>
      <vt:lpstr>提纲</vt:lpstr>
      <vt:lpstr>词法单元的识别</vt:lpstr>
      <vt:lpstr>PowerPoint 演示文稿</vt:lpstr>
      <vt:lpstr>状态转换图</vt:lpstr>
      <vt:lpstr>状态转换图的例子</vt:lpstr>
      <vt:lpstr>保留字和标识符的识别</vt:lpstr>
      <vt:lpstr>其它的状态转换图</vt:lpstr>
      <vt:lpstr>其它的状态转换图</vt:lpstr>
      <vt:lpstr>提纲</vt:lpstr>
      <vt:lpstr>Finite-state machines</vt:lpstr>
      <vt:lpstr>有穷自动机</vt:lpstr>
      <vt:lpstr>不确定 vs. 确定</vt:lpstr>
      <vt:lpstr>不确定的有穷自动机 (NFA)</vt:lpstr>
      <vt:lpstr>NFA的例子</vt:lpstr>
      <vt:lpstr>转换表</vt:lpstr>
      <vt:lpstr>自动机对输入字符串的接受</vt:lpstr>
      <vt:lpstr>自动机与语言</vt:lpstr>
      <vt:lpstr>确定有穷自动机 (DFA)</vt:lpstr>
      <vt:lpstr>DFA的模拟</vt:lpstr>
      <vt:lpstr>DFA的例子</vt:lpstr>
      <vt:lpstr>我们已有的工具： 1.RE 2.DFA 3.NFA</vt:lpstr>
      <vt:lpstr>正则表达式到自动机</vt:lpstr>
      <vt:lpstr>NFA转换成DFA - 子集构造法</vt:lpstr>
      <vt:lpstr>NFA转换成DFA - 子集构造法</vt:lpstr>
      <vt:lpstr>NFA转换成DFA - 子集构造法</vt:lpstr>
      <vt:lpstr>NFA转换成DFA - 子集构造法</vt:lpstr>
      <vt:lpstr>NFA到DFA转换的示例</vt:lpstr>
      <vt:lpstr>NFA到DFA转换的示例</vt:lpstr>
      <vt:lpstr>对NFA的运行进行模拟:子集构造法</vt:lpstr>
      <vt:lpstr>正则表达式到NFA</vt:lpstr>
      <vt:lpstr>转换算法(1)</vt:lpstr>
      <vt:lpstr>转换算法(2)</vt:lpstr>
      <vt:lpstr>转换算法(2)</vt:lpstr>
      <vt:lpstr>转换算法(3)</vt:lpstr>
      <vt:lpstr>正则表达式到NFA的例子（1）</vt:lpstr>
      <vt:lpstr>正则表达式到NFA的例子（2）</vt:lpstr>
      <vt:lpstr>正则表达式到NFA的例子（3）</vt:lpstr>
      <vt:lpstr>练习</vt:lpstr>
      <vt:lpstr>基于DFA的模式匹配器的优化</vt:lpstr>
      <vt:lpstr>PowerPoint 演示文稿</vt:lpstr>
      <vt:lpstr>DFA状态最小化</vt:lpstr>
      <vt:lpstr>最小化算法（分划部分）</vt:lpstr>
      <vt:lpstr>最小化算法（构造部分）</vt:lpstr>
      <vt:lpstr>DFA最小化的正确性证明</vt:lpstr>
      <vt:lpstr>DFA最小化的例子</vt:lpstr>
      <vt:lpstr>提纲</vt:lpstr>
      <vt:lpstr>词法分析器的构造实现</vt:lpstr>
      <vt:lpstr>基于状态转换图的词法分析器</vt:lpstr>
      <vt:lpstr>PowerPoint 演示文稿</vt:lpstr>
      <vt:lpstr>PowerPoint 演示文稿</vt:lpstr>
      <vt:lpstr>多个模式集成到词法分析器</vt:lpstr>
      <vt:lpstr>状态图的合并</vt:lpstr>
      <vt:lpstr>词法分析器生成工具的设计</vt:lpstr>
      <vt:lpstr>自动机构建</vt:lpstr>
      <vt:lpstr>示例</vt:lpstr>
      <vt:lpstr>示例（续）</vt:lpstr>
      <vt:lpstr>示例（续）</vt:lpstr>
      <vt:lpstr>基于NFA的模式匹配</vt:lpstr>
      <vt:lpstr>使用DFA的词法分析器</vt:lpstr>
      <vt:lpstr>词法分析器的状态最小化</vt:lpstr>
      <vt:lpstr>例子</vt:lpstr>
      <vt:lpstr>词法分析器工具Lex</vt:lpstr>
      <vt:lpstr>Lex程序结构</vt:lpstr>
      <vt:lpstr>Lex变量</vt:lpstr>
      <vt:lpstr>词法分析器的工作方式</vt:lpstr>
      <vt:lpstr>Lex程序的例子（1）</vt:lpstr>
      <vt:lpstr>Lex程序的例子</vt:lpstr>
      <vt:lpstr>Lex程序的例子（3）</vt:lpstr>
      <vt:lpstr>Lex中的冲突解决方法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词法分析</dc:title>
  <dc:creator>LCHEN</dc:creator>
  <cp:lastModifiedBy>YangFeng</cp:lastModifiedBy>
  <cp:revision>199</cp:revision>
  <dcterms:created xsi:type="dcterms:W3CDTF">2012-02-01T04:33:30Z</dcterms:created>
  <dcterms:modified xsi:type="dcterms:W3CDTF">2021-08-30T23:48:02Z</dcterms:modified>
</cp:coreProperties>
</file>