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324" r:id="rId2"/>
    <p:sldId id="325" r:id="rId3"/>
    <p:sldId id="326"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0E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76" autoAdjust="0"/>
    <p:restoredTop sz="96405" autoAdjust="0"/>
  </p:normalViewPr>
  <p:slideViewPr>
    <p:cSldViewPr snapToGrid="0">
      <p:cViewPr varScale="1">
        <p:scale>
          <a:sx n="127" d="100"/>
          <a:sy n="127" d="100"/>
        </p:scale>
        <p:origin x="1848" y="176"/>
      </p:cViewPr>
      <p:guideLst>
        <p:guide pos="2880"/>
        <p:guide orient="horz" pos="2160"/>
      </p:guideLst>
    </p:cSldViewPr>
  </p:slideViewPr>
  <p:outlineViewPr>
    <p:cViewPr>
      <p:scale>
        <a:sx n="33" d="100"/>
        <a:sy n="33" d="100"/>
      </p:scale>
      <p:origin x="0" y="-136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4C319D-9358-44F5-A09D-3C04DBCA7623}" type="datetime1">
              <a:rPr lang="zh-CN" altLang="en-US" smtClean="0"/>
              <a:t>2021/11/28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B49215-E9D9-402E-8B83-8785FCCE1C19}"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9F497-3201-4368-9F5C-B8DCEF5AC78C}" type="datetime1">
              <a:rPr lang="zh-CN" altLang="en-US" smtClean="0"/>
              <a:t>2021/11/28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27830-FE5C-4A6C-A99D-D65E8112ADC4}"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日期占位符 3"/>
          <p:cNvSpPr>
            <a:spLocks noGrp="1"/>
          </p:cNvSpPr>
          <p:nvPr>
            <p:ph type="dt" idx="1"/>
          </p:nvPr>
        </p:nvSpPr>
        <p:spPr/>
        <p:txBody>
          <a:bodyPr/>
          <a:lstStyle/>
          <a:p>
            <a:fld id="{2B39F497-3201-4368-9F5C-B8DCEF5AC78C}" type="datetime1">
              <a:rPr lang="zh-CN" altLang="en-US" smtClean="0"/>
              <a:t>2021/11/28</a:t>
            </a:fld>
            <a:endParaRPr lang="zh-CN" altLang="en-US"/>
          </a:p>
        </p:txBody>
      </p:sp>
      <p:sp>
        <p:nvSpPr>
          <p:cNvPr id="5" name="页脚占位符 4"/>
          <p:cNvSpPr>
            <a:spLocks noGrp="1"/>
          </p:cNvSpPr>
          <p:nvPr>
            <p:ph type="ftr" sz="quarter" idx="4"/>
          </p:nvPr>
        </p:nvSpPr>
        <p:spPr/>
        <p:txBody>
          <a:bodyPr/>
          <a:lstStyle/>
          <a:p>
            <a:endParaRPr lang="zh-CN" altLang="en-US"/>
          </a:p>
        </p:txBody>
      </p:sp>
      <p:sp>
        <p:nvSpPr>
          <p:cNvPr id="6" name="灯片编号占位符 5"/>
          <p:cNvSpPr>
            <a:spLocks noGrp="1"/>
          </p:cNvSpPr>
          <p:nvPr>
            <p:ph type="sldNum" sz="quarter" idx="5"/>
          </p:nvPr>
        </p:nvSpPr>
        <p:spPr/>
        <p:txBody>
          <a:bodyPr/>
          <a:lstStyle/>
          <a:p>
            <a:fld id="{5D627830-FE5C-4A6C-A99D-D65E8112ADC4}" type="slidenum">
              <a:rPr lang="zh-CN" altLang="en-US" smtClean="0"/>
              <a:t>2</a:t>
            </a:fld>
            <a:endParaRPr lang="zh-CN" altLang="en-US"/>
          </a:p>
        </p:txBody>
      </p:sp>
    </p:spTree>
    <p:extLst>
      <p:ext uri="{BB962C8B-B14F-4D97-AF65-F5344CB8AC3E}">
        <p14:creationId xmlns:p14="http://schemas.microsoft.com/office/powerpoint/2010/main" val="3807786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日期占位符 3"/>
          <p:cNvSpPr>
            <a:spLocks noGrp="1"/>
          </p:cNvSpPr>
          <p:nvPr>
            <p:ph type="dt" idx="1"/>
          </p:nvPr>
        </p:nvSpPr>
        <p:spPr/>
        <p:txBody>
          <a:bodyPr/>
          <a:lstStyle/>
          <a:p>
            <a:fld id="{2B39F497-3201-4368-9F5C-B8DCEF5AC78C}" type="datetime1">
              <a:rPr lang="zh-CN" altLang="en-US" smtClean="0"/>
              <a:t>2021/11/28</a:t>
            </a:fld>
            <a:endParaRPr lang="zh-CN" altLang="en-US"/>
          </a:p>
        </p:txBody>
      </p:sp>
      <p:sp>
        <p:nvSpPr>
          <p:cNvPr id="5" name="页脚占位符 4"/>
          <p:cNvSpPr>
            <a:spLocks noGrp="1"/>
          </p:cNvSpPr>
          <p:nvPr>
            <p:ph type="ftr" sz="quarter" idx="4"/>
          </p:nvPr>
        </p:nvSpPr>
        <p:spPr/>
        <p:txBody>
          <a:bodyPr/>
          <a:lstStyle/>
          <a:p>
            <a:endParaRPr lang="zh-CN" altLang="en-US"/>
          </a:p>
        </p:txBody>
      </p:sp>
      <p:sp>
        <p:nvSpPr>
          <p:cNvPr id="6" name="灯片编号占位符 5"/>
          <p:cNvSpPr>
            <a:spLocks noGrp="1"/>
          </p:cNvSpPr>
          <p:nvPr>
            <p:ph type="sldNum" sz="quarter" idx="5"/>
          </p:nvPr>
        </p:nvSpPr>
        <p:spPr/>
        <p:txBody>
          <a:bodyPr/>
          <a:lstStyle/>
          <a:p>
            <a:fld id="{5D627830-FE5C-4A6C-A99D-D65E8112ADC4}" type="slidenum">
              <a:rPr lang="zh-CN" altLang="en-US" smtClean="0"/>
              <a:t>16</a:t>
            </a:fld>
            <a:endParaRPr lang="zh-CN" altLang="en-US"/>
          </a:p>
        </p:txBody>
      </p:sp>
    </p:spTree>
    <p:extLst>
      <p:ext uri="{BB962C8B-B14F-4D97-AF65-F5344CB8AC3E}">
        <p14:creationId xmlns:p14="http://schemas.microsoft.com/office/powerpoint/2010/main" val="24661947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64043"/>
            <a:ext cx="7772400" cy="1985319"/>
          </a:xfrm>
        </p:spPr>
        <p:txBody>
          <a:bodyPr anchor="b">
            <a:normAutofit/>
          </a:bodyPr>
          <a:lstStyle>
            <a:lvl1pPr algn="ctr">
              <a:defRPr sz="4800">
                <a:solidFill>
                  <a:srgbClr val="6F0E6F"/>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en-US" dirty="0"/>
          </a:p>
        </p:txBody>
      </p:sp>
      <p:sp>
        <p:nvSpPr>
          <p:cNvPr id="3" name="Subtitle 2"/>
          <p:cNvSpPr>
            <a:spLocks noGrp="1"/>
          </p:cNvSpPr>
          <p:nvPr>
            <p:ph type="subTitle" idx="1" hasCustomPrompt="1"/>
          </p:nvPr>
        </p:nvSpPr>
        <p:spPr>
          <a:xfrm>
            <a:off x="685800" y="3857856"/>
            <a:ext cx="7772400" cy="1323744"/>
          </a:xfrm>
        </p:spPr>
        <p:txBody>
          <a:bodyPr/>
          <a:lstStyle>
            <a:lvl1pPr marL="0" indent="0" algn="ctr">
              <a:buNone/>
              <a:defRPr sz="2400">
                <a:latin typeface="宋体" panose="02010600030101010101" pitchFamily="2" charset="-122"/>
                <a:ea typeface="宋体" panose="0201060003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a:xfrm>
            <a:off x="628650" y="6627811"/>
            <a:ext cx="2057400" cy="225426"/>
          </a:xfrm>
        </p:spPr>
        <p:txBody>
          <a:bodyPr/>
          <a:lstStyle/>
          <a:p>
            <a:fld id="{C764DE79-268F-4C1A-8933-263129D2AF90}" type="datetimeFigureOut">
              <a:rPr lang="en-US" smtClean="0"/>
              <a:t>11/28/21</a:t>
            </a:fld>
            <a:endParaRPr lang="en-US" dirty="0"/>
          </a:p>
        </p:txBody>
      </p:sp>
      <p:sp>
        <p:nvSpPr>
          <p:cNvPr id="5" name="Footer Placeholder 4"/>
          <p:cNvSpPr>
            <a:spLocks noGrp="1"/>
          </p:cNvSpPr>
          <p:nvPr>
            <p:ph type="ftr" sz="quarter" idx="11"/>
          </p:nvPr>
        </p:nvSpPr>
        <p:spPr>
          <a:xfrm>
            <a:off x="3019425" y="6635749"/>
            <a:ext cx="3086100" cy="211140"/>
          </a:xfrm>
        </p:spPr>
        <p:txBody>
          <a:bodyPr/>
          <a:lstStyle/>
          <a:p>
            <a:endParaRPr lang="zh-CN" altLang="en-US" dirty="0"/>
          </a:p>
        </p:txBody>
      </p:sp>
      <p:sp>
        <p:nvSpPr>
          <p:cNvPr id="6" name="Slide Number Placeholder 5"/>
          <p:cNvSpPr>
            <a:spLocks noGrp="1"/>
          </p:cNvSpPr>
          <p:nvPr>
            <p:ph type="sldNum" sz="quarter" idx="12"/>
          </p:nvPr>
        </p:nvSpPr>
        <p:spPr/>
        <p:txBody>
          <a:bodyPr/>
          <a:lstStyle/>
          <a:p>
            <a:fld id="{3431B804-AB5A-4712-BAA6-27F0D45ECF7B}" type="slidenum">
              <a:rPr lang="zh-CN" altLang="en-US" smtClean="0"/>
              <a:t>‹#›</a:t>
            </a:fld>
            <a:endParaRPr lang="zh-CN" altLang="en-US"/>
          </a:p>
        </p:txBody>
      </p:sp>
      <p:pic>
        <p:nvPicPr>
          <p:cNvPr id="7" name="图片 6"/>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094225" y="287252"/>
            <a:ext cx="1850400" cy="633600"/>
          </a:xfrm>
          <a:prstGeom prst="rect">
            <a:avLst/>
          </a:prstGeom>
        </p:spPr>
      </p:pic>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r="22280"/>
          <a:stretch>
            <a:fillRect/>
          </a:stretch>
        </p:blipFill>
        <p:spPr>
          <a:xfrm>
            <a:off x="371901" y="343052"/>
            <a:ext cx="1638000" cy="522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000" y="1192984"/>
            <a:ext cx="3836685" cy="440860"/>
          </a:xfrm>
        </p:spPr>
        <p:txBody>
          <a:bodyPr anchor="b">
            <a:normAutofit/>
          </a:bodyPr>
          <a:lstStyle>
            <a:lvl1pPr marL="0" indent="0">
              <a:buNone/>
              <a:defRPr sz="1800" b="0">
                <a:latin typeface="黑体" panose="02010609060101010101" pitchFamily="49" charset="-122"/>
                <a:ea typeface="黑体" panose="02010609060101010101" pitchFamily="49" charset="-122"/>
              </a:defRPr>
            </a:lvl1pPr>
            <a:lvl2pPr marL="193040" indent="0">
              <a:buNone/>
              <a:defRPr sz="845" b="1"/>
            </a:lvl2pPr>
            <a:lvl3pPr marL="386080" indent="0">
              <a:buNone/>
              <a:defRPr sz="760" b="1"/>
            </a:lvl3pPr>
            <a:lvl4pPr marL="578485" indent="0">
              <a:buNone/>
              <a:defRPr sz="675" b="1"/>
            </a:lvl4pPr>
            <a:lvl5pPr marL="771525" indent="0">
              <a:buNone/>
              <a:defRPr sz="675" b="1"/>
            </a:lvl5pPr>
            <a:lvl6pPr marL="964565" indent="0">
              <a:buNone/>
              <a:defRPr sz="675" b="1"/>
            </a:lvl6pPr>
            <a:lvl7pPr marL="1157605" indent="0">
              <a:buNone/>
              <a:defRPr sz="675" b="1"/>
            </a:lvl7pPr>
            <a:lvl8pPr marL="1350010" indent="0">
              <a:buNone/>
              <a:defRPr sz="675" b="1"/>
            </a:lvl8pPr>
            <a:lvl9pPr marL="1543050" indent="0">
              <a:buNone/>
              <a:defRPr sz="675" b="1"/>
            </a:lvl9pPr>
          </a:lstStyle>
          <a:p>
            <a:pPr lvl="0"/>
            <a:r>
              <a:rPr lang="zh-CN" altLang="en-US" dirty="0"/>
              <a:t>单击此处编辑母版文本样式</a:t>
            </a:r>
          </a:p>
        </p:txBody>
      </p:sp>
      <p:sp>
        <p:nvSpPr>
          <p:cNvPr id="4" name="Content Placeholder 3"/>
          <p:cNvSpPr>
            <a:spLocks noGrp="1"/>
          </p:cNvSpPr>
          <p:nvPr>
            <p:ph sz="half" idx="2"/>
          </p:nvPr>
        </p:nvSpPr>
        <p:spPr>
          <a:xfrm>
            <a:off x="629999" y="1773238"/>
            <a:ext cx="3836685" cy="4572000"/>
          </a:xfrm>
        </p:spPr>
        <p:txBody>
          <a:bodyPr>
            <a:normAutofit/>
          </a:bodyPr>
          <a:lstStyle>
            <a:lvl1pPr>
              <a:defRPr sz="1800"/>
            </a:lvl1pPr>
            <a:lvl2pPr>
              <a:defRPr sz="1600"/>
            </a:lvl2pPr>
            <a:lvl3pPr>
              <a:defRPr sz="1600"/>
            </a:lvl3pPr>
            <a:lvl4pPr>
              <a:defRPr sz="1400"/>
            </a:lvl4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p:txBody>
      </p:sp>
      <p:sp>
        <p:nvSpPr>
          <p:cNvPr id="5" name="Text Placeholder 4"/>
          <p:cNvSpPr>
            <a:spLocks noGrp="1"/>
          </p:cNvSpPr>
          <p:nvPr>
            <p:ph type="body" sz="quarter" idx="3"/>
          </p:nvPr>
        </p:nvSpPr>
        <p:spPr>
          <a:xfrm>
            <a:off x="4680506" y="1192984"/>
            <a:ext cx="3834844" cy="440859"/>
          </a:xfrm>
        </p:spPr>
        <p:txBody>
          <a:bodyPr anchor="b">
            <a:normAutofit/>
          </a:bodyPr>
          <a:lstStyle>
            <a:lvl1pPr marL="0" indent="0">
              <a:buNone/>
              <a:defRPr sz="1800" b="0">
                <a:latin typeface="黑体" panose="02010609060101010101" pitchFamily="49" charset="-122"/>
                <a:ea typeface="黑体" panose="02010609060101010101" pitchFamily="49" charset="-122"/>
              </a:defRPr>
            </a:lvl1pPr>
            <a:lvl2pPr marL="193040" indent="0">
              <a:buNone/>
              <a:defRPr sz="845" b="1"/>
            </a:lvl2pPr>
            <a:lvl3pPr marL="386080" indent="0">
              <a:buNone/>
              <a:defRPr sz="760" b="1"/>
            </a:lvl3pPr>
            <a:lvl4pPr marL="578485" indent="0">
              <a:buNone/>
              <a:defRPr sz="675" b="1"/>
            </a:lvl4pPr>
            <a:lvl5pPr marL="771525" indent="0">
              <a:buNone/>
              <a:defRPr sz="675" b="1"/>
            </a:lvl5pPr>
            <a:lvl6pPr marL="964565" indent="0">
              <a:buNone/>
              <a:defRPr sz="675" b="1"/>
            </a:lvl6pPr>
            <a:lvl7pPr marL="1157605" indent="0">
              <a:buNone/>
              <a:defRPr sz="675" b="1"/>
            </a:lvl7pPr>
            <a:lvl8pPr marL="1350010" indent="0">
              <a:buNone/>
              <a:defRPr sz="675" b="1"/>
            </a:lvl8pPr>
            <a:lvl9pPr marL="1543050" indent="0">
              <a:buNone/>
              <a:defRPr sz="675" b="1"/>
            </a:lvl9pPr>
          </a:lstStyle>
          <a:p>
            <a:pPr lvl="0"/>
            <a:r>
              <a:rPr lang="zh-CN" altLang="en-US" dirty="0"/>
              <a:t>单击此处编辑母版文本样式</a:t>
            </a:r>
          </a:p>
        </p:txBody>
      </p:sp>
      <p:sp>
        <p:nvSpPr>
          <p:cNvPr id="6" name="Content Placeholder 5"/>
          <p:cNvSpPr>
            <a:spLocks noGrp="1"/>
          </p:cNvSpPr>
          <p:nvPr>
            <p:ph sz="quarter" idx="4"/>
          </p:nvPr>
        </p:nvSpPr>
        <p:spPr>
          <a:xfrm>
            <a:off x="4680506" y="1773238"/>
            <a:ext cx="3834844" cy="4572000"/>
          </a:xfrm>
        </p:spPr>
        <p:txBody>
          <a:bodyPr>
            <a:normAutofit/>
          </a:bodyPr>
          <a:lstStyle>
            <a:lvl1pPr>
              <a:defRPr sz="1800"/>
            </a:lvl1pPr>
            <a:lvl2pPr>
              <a:defRPr sz="1600"/>
            </a:lvl2pPr>
            <a:lvl3pPr>
              <a:defRPr sz="1600"/>
            </a:lvl3pPr>
            <a:lvl4pPr>
              <a:defRPr sz="1400"/>
            </a:lvl4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31B804-AB5A-4712-BAA6-27F0D45ECF7B}" type="slidenum">
              <a:rPr lang="zh-CN" altLang="en-US" smtClean="0"/>
              <a:t>‹#›</a:t>
            </a:fld>
            <a:endParaRPr lang="zh-CN" altLang="en-US"/>
          </a:p>
        </p:txBody>
      </p:sp>
      <p:sp>
        <p:nvSpPr>
          <p:cNvPr id="10" name="Title 1"/>
          <p:cNvSpPr>
            <a:spLocks noGrp="1"/>
          </p:cNvSpPr>
          <p:nvPr>
            <p:ph type="title"/>
          </p:nvPr>
        </p:nvSpPr>
        <p:spPr>
          <a:xfrm>
            <a:off x="630000" y="280800"/>
            <a:ext cx="7885350" cy="792000"/>
          </a:xfrm>
        </p:spPr>
        <p:txBody>
          <a:bodyPr/>
          <a:lstStyle>
            <a:lvl1pPr>
              <a:defRPr>
                <a:latin typeface="Franklin Gothic Medium" panose="020B0603020102020204" pitchFamily="34" charset="0"/>
              </a:defRPr>
            </a:lvl1pPr>
          </a:lstStyle>
          <a:p>
            <a:r>
              <a:rPr lang="zh-CN" altLang="en-US" dirty="0"/>
              <a:t>单击此处编辑母版标题样式</a:t>
            </a:r>
            <a:endParaRPr lang="en-US"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11/28/21</a:t>
            </a:fld>
            <a:endParaRPr lang="en-US" dirty="0"/>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431B804-AB5A-4712-BAA6-27F0D45ECF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11/28/21</a:t>
            </a:fld>
            <a:endParaRPr lang="en-US" dirty="0"/>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431B804-AB5A-4712-BAA6-27F0D45ECF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6F0E6F"/>
                </a:solidFill>
              </a:defRPr>
            </a:lvl1pPr>
          </a:lstStyle>
          <a:p>
            <a:r>
              <a:rPr lang="zh-CN" altLang="en-US" dirty="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11/28/21</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31B804-AB5A-4712-BAA6-27F0D45ECF7B}"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800"/>
            </a:lvl1pPr>
          </a:lstStyle>
          <a:p>
            <a:r>
              <a:rPr lang="zh-CN" altLang="en-US" dirty="0"/>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11/28/21</a:t>
            </a:fld>
            <a:endParaRPr 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3431B804-AB5A-4712-BAA6-27F0D45ECF7B}"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hasCustomPrompt="1"/>
          </p:nvPr>
        </p:nvSpPr>
        <p:spPr>
          <a:xfrm>
            <a:off x="628650" y="1351005"/>
            <a:ext cx="3886200" cy="4975200"/>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hasCustomPrompt="1"/>
          </p:nvPr>
        </p:nvSpPr>
        <p:spPr>
          <a:xfrm>
            <a:off x="4629150" y="1351005"/>
            <a:ext cx="3886200" cy="4975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11/28/21</a:t>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31B804-AB5A-4712-BAA6-27F0D45ECF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8650" y="278421"/>
            <a:ext cx="7886700" cy="792000"/>
          </a:xfrm>
        </p:spPr>
        <p:txBody>
          <a:bodyPr/>
          <a:lstStyle/>
          <a:p>
            <a:r>
              <a:rPr lang="zh-CN" altLang="en-US" dirty="0"/>
              <a:t>单击此处编辑母版标题样式</a:t>
            </a:r>
            <a:endParaRPr lang="en-US" dirty="0"/>
          </a:p>
        </p:txBody>
      </p:sp>
      <p:sp>
        <p:nvSpPr>
          <p:cNvPr id="3" name="Text Placeholder 2"/>
          <p:cNvSpPr>
            <a:spLocks noGrp="1"/>
          </p:cNvSpPr>
          <p:nvPr>
            <p:ph type="body" idx="1" hasCustomPrompt="1"/>
          </p:nvPr>
        </p:nvSpPr>
        <p:spPr>
          <a:xfrm>
            <a:off x="629842" y="1350000"/>
            <a:ext cx="3868340" cy="610605"/>
          </a:xfrm>
        </p:spPr>
        <p:txBody>
          <a:bodyPr anchor="b"/>
          <a:lstStyle>
            <a:lvl1pPr marL="0" indent="0">
              <a:buNone/>
              <a:defRPr sz="2400" b="0">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4" name="Content Placeholder 3"/>
          <p:cNvSpPr>
            <a:spLocks noGrp="1"/>
          </p:cNvSpPr>
          <p:nvPr>
            <p:ph sz="half" idx="2" hasCustomPrompt="1"/>
          </p:nvPr>
        </p:nvSpPr>
        <p:spPr>
          <a:xfrm>
            <a:off x="629842" y="2075935"/>
            <a:ext cx="3868340" cy="4248000"/>
          </a:xfrm>
        </p:spPr>
        <p:txBody>
          <a:bodyPr>
            <a:normAutofit/>
          </a:bodyPr>
          <a:lstStyle>
            <a:lvl1pPr>
              <a:defRPr sz="2000"/>
            </a:lvl1pPr>
            <a:lvl2pPr>
              <a:defRPr sz="1800"/>
            </a:lvl2pPr>
            <a:lvl3pPr>
              <a:defRPr sz="1600"/>
            </a:lvl3pPr>
            <a:lvl4pPr>
              <a:defRPr sz="1400"/>
            </a:lvl4pPr>
            <a:lvl5pPr>
              <a:defRPr sz="14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hasCustomPrompt="1"/>
          </p:nvPr>
        </p:nvSpPr>
        <p:spPr>
          <a:xfrm>
            <a:off x="4627959" y="1350000"/>
            <a:ext cx="3887391" cy="610605"/>
          </a:xfrm>
        </p:spPr>
        <p:txBody>
          <a:bodyPr anchor="b"/>
          <a:lstStyle>
            <a:lvl1pPr marL="0" indent="0">
              <a:buNone/>
              <a:defRPr sz="2400" b="0">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6" name="Content Placeholder 5"/>
          <p:cNvSpPr>
            <a:spLocks noGrp="1"/>
          </p:cNvSpPr>
          <p:nvPr>
            <p:ph sz="quarter" idx="4" hasCustomPrompt="1"/>
          </p:nvPr>
        </p:nvSpPr>
        <p:spPr>
          <a:xfrm>
            <a:off x="4629150" y="2075936"/>
            <a:ext cx="3887391" cy="4247999"/>
          </a:xfrm>
        </p:spPr>
        <p:txBody>
          <a:bodyPr>
            <a:normAutofit/>
          </a:bodyPr>
          <a:lstStyle>
            <a:lvl1pPr>
              <a:defRPr sz="2000"/>
            </a:lvl1pPr>
            <a:lvl2pPr>
              <a:defRPr sz="1800"/>
            </a:lvl2pPr>
            <a:lvl3pPr>
              <a:defRPr sz="1600"/>
            </a:lvl3pPr>
            <a:lvl4pPr>
              <a:defRPr sz="1400"/>
            </a:lvl4pPr>
            <a:lvl5pPr>
              <a:defRPr sz="14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11/28/21</a:t>
            </a:fld>
            <a:endParaRPr lang="en-US" dirty="0"/>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31B804-AB5A-4712-BAA6-27F0D45ECF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3887391" y="457200"/>
            <a:ext cx="4629150" cy="5869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hasCustomPrompt="1"/>
          </p:nvPr>
        </p:nvSpPr>
        <p:spPr>
          <a:xfrm>
            <a:off x="629841" y="2057400"/>
            <a:ext cx="2949178" cy="4269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11/28/21</a:t>
            </a:fld>
            <a:endParaRPr 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3431B804-AB5A-4712-BAA6-27F0D45ECF7B}"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457200"/>
            <a:ext cx="4629150" cy="5869800"/>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endParaRPr lang="en-US" dirty="0"/>
          </a:p>
        </p:txBody>
      </p:sp>
      <p:sp>
        <p:nvSpPr>
          <p:cNvPr id="4" name="Text Placeholder 3"/>
          <p:cNvSpPr>
            <a:spLocks noGrp="1"/>
          </p:cNvSpPr>
          <p:nvPr>
            <p:ph type="body" sz="half" idx="2" hasCustomPrompt="1"/>
          </p:nvPr>
        </p:nvSpPr>
        <p:spPr>
          <a:xfrm>
            <a:off x="629841" y="2057400"/>
            <a:ext cx="2949178" cy="4269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11/28/21</a:t>
            </a:fld>
            <a:endParaRPr 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3431B804-AB5A-4712-BAA6-27F0D45ECF7B}"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11/28/21</a:t>
            </a:fld>
            <a:endParaRPr 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3431B804-AB5A-4712-BAA6-27F0D45ECF7B}"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23350" y="365125"/>
            <a:ext cx="792000" cy="5961534"/>
          </a:xfrm>
        </p:spPr>
        <p:txBody>
          <a:bodyPr vert="eaVert">
            <a:normAutofit/>
          </a:bodyPr>
          <a:lstStyle>
            <a:lvl1pPr algn="l">
              <a:defRPr sz="3600"/>
            </a:lvl1pPr>
          </a:lstStyle>
          <a:p>
            <a:r>
              <a:rPr lang="zh-CN" altLang="en-US" dirty="0"/>
              <a:t>单击此处编辑母版标题样式</a:t>
            </a:r>
            <a:endParaRPr lang="en-US" dirty="0"/>
          </a:p>
        </p:txBody>
      </p:sp>
      <p:sp>
        <p:nvSpPr>
          <p:cNvPr id="3" name="Vertical Text Placeholder 2"/>
          <p:cNvSpPr>
            <a:spLocks noGrp="1"/>
          </p:cNvSpPr>
          <p:nvPr>
            <p:ph type="body" orient="vert" idx="1" hasCustomPrompt="1"/>
          </p:nvPr>
        </p:nvSpPr>
        <p:spPr>
          <a:xfrm>
            <a:off x="628649" y="365125"/>
            <a:ext cx="6826593" cy="5961534"/>
          </a:xfrm>
        </p:spPr>
        <p:txBody>
          <a:bodyPr vert="eaVert"/>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11/28/21</a:t>
            </a:fld>
            <a:endParaRPr 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3431B804-AB5A-4712-BAA6-27F0D45ECF7B}"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6634053"/>
            <a:ext cx="9144000" cy="216000"/>
          </a:xfrm>
          <a:prstGeom prst="rect">
            <a:avLst/>
          </a:prstGeom>
          <a:solidFill>
            <a:srgbClr val="6F0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2" name="Title Placeholder 1"/>
          <p:cNvSpPr>
            <a:spLocks noGrp="1"/>
          </p:cNvSpPr>
          <p:nvPr>
            <p:ph type="title"/>
          </p:nvPr>
        </p:nvSpPr>
        <p:spPr>
          <a:xfrm>
            <a:off x="628650" y="280080"/>
            <a:ext cx="7886700" cy="792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285102"/>
            <a:ext cx="7886700" cy="5040000"/>
          </a:xfrm>
          <a:prstGeom prst="rect">
            <a:avLst/>
          </a:prstGeom>
        </p:spPr>
        <p:txBody>
          <a:bodyPr vert="horz" lIns="91440" tIns="45720" rIns="91440" bIns="45720" rtlCol="0">
            <a:normAutofit/>
          </a:bodyPr>
          <a:lstStyle/>
          <a:p>
            <a:pPr lvl="0"/>
            <a:r>
              <a:rPr lang="zh-CN" altLang="en-US" dirty="0"/>
              <a:t> 编辑母版文本样式</a:t>
            </a:r>
          </a:p>
          <a:p>
            <a:pPr lvl="1"/>
            <a:r>
              <a:rPr lang="zh-CN" altLang="en-US" dirty="0"/>
              <a:t> 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635622"/>
            <a:ext cx="2057400" cy="216000"/>
          </a:xfrm>
          <a:prstGeom prst="rect">
            <a:avLst/>
          </a:prstGeom>
        </p:spPr>
        <p:txBody>
          <a:bodyPr vert="horz" lIns="91440" tIns="45720" rIns="91440" bIns="45720" rtlCol="0" anchor="ctr"/>
          <a:lstStyle>
            <a:lvl1pPr algn="l">
              <a:defRPr sz="1100">
                <a:solidFill>
                  <a:schemeClr val="bg1"/>
                </a:solidFill>
              </a:defRPr>
            </a:lvl1pPr>
          </a:lstStyle>
          <a:p>
            <a:fld id="{C764DE79-268F-4C1A-8933-263129D2AF90}" type="datetimeFigureOut">
              <a:rPr lang="en-US" smtClean="0"/>
              <a:t>11/28/21</a:t>
            </a:fld>
            <a:endParaRPr lang="en-US" dirty="0"/>
          </a:p>
        </p:txBody>
      </p:sp>
      <p:sp>
        <p:nvSpPr>
          <p:cNvPr id="5" name="Footer Placeholder 4"/>
          <p:cNvSpPr>
            <a:spLocks noGrp="1"/>
          </p:cNvSpPr>
          <p:nvPr>
            <p:ph type="ftr" sz="quarter" idx="3"/>
          </p:nvPr>
        </p:nvSpPr>
        <p:spPr>
          <a:xfrm>
            <a:off x="3028950" y="6635623"/>
            <a:ext cx="3086100" cy="216000"/>
          </a:xfrm>
          <a:prstGeom prst="rect">
            <a:avLst/>
          </a:prstGeom>
        </p:spPr>
        <p:txBody>
          <a:bodyPr vert="horz" lIns="91440" tIns="45720" rIns="91440" bIns="45720" rtlCol="0" anchor="ctr"/>
          <a:lstStyle>
            <a:lvl1pPr algn="ctr">
              <a:defRPr sz="1200">
                <a:solidFill>
                  <a:schemeClr val="bg1"/>
                </a:solidFill>
              </a:defRPr>
            </a:lvl1pPr>
          </a:lstStyle>
          <a:p>
            <a:endParaRPr lang="zh-CN" altLang="en-US" dirty="0"/>
          </a:p>
        </p:txBody>
      </p:sp>
      <p:sp>
        <p:nvSpPr>
          <p:cNvPr id="6" name="Slide Number Placeholder 5"/>
          <p:cNvSpPr>
            <a:spLocks noGrp="1"/>
          </p:cNvSpPr>
          <p:nvPr>
            <p:ph type="sldNum" sz="quarter" idx="4"/>
          </p:nvPr>
        </p:nvSpPr>
        <p:spPr>
          <a:xfrm>
            <a:off x="6457950" y="6632576"/>
            <a:ext cx="2057400" cy="216000"/>
          </a:xfrm>
          <a:prstGeom prst="rect">
            <a:avLst/>
          </a:prstGeom>
        </p:spPr>
        <p:txBody>
          <a:bodyPr vert="horz" lIns="91440" tIns="45720" rIns="91440" bIns="45720" rtlCol="0" anchor="ctr"/>
          <a:lstStyle>
            <a:lvl1pPr algn="r">
              <a:defRPr sz="1200">
                <a:solidFill>
                  <a:schemeClr val="bg1"/>
                </a:solidFill>
              </a:defRPr>
            </a:lvl1pPr>
          </a:lstStyle>
          <a:p>
            <a:fld id="{3431B804-AB5A-4712-BAA6-27F0D45ECF7B}" type="slidenum">
              <a:rPr lang="zh-CN" altLang="en-US" smtClean="0"/>
              <a:t>‹#›</a:t>
            </a:fld>
            <a:endParaRPr lang="zh-CN" altLang="en-US" dirty="0"/>
          </a:p>
        </p:txBody>
      </p:sp>
      <p:sp>
        <p:nvSpPr>
          <p:cNvPr id="8" name="矩形 7"/>
          <p:cNvSpPr/>
          <p:nvPr userDrawn="1"/>
        </p:nvSpPr>
        <p:spPr>
          <a:xfrm>
            <a:off x="-1" y="280080"/>
            <a:ext cx="162000" cy="540000"/>
          </a:xfrm>
          <a:prstGeom prst="rect">
            <a:avLst/>
          </a:prstGeom>
          <a:solidFill>
            <a:srgbClr val="6F0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0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Clr>
          <a:srgbClr val="6F0E6F"/>
        </a:buClr>
        <a:buFont typeface="Wingdings" panose="05000000000000000000" pitchFamily="2" charset="2"/>
        <a:buChar char="n"/>
        <a:defRPr sz="2400" kern="120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ct val="90000"/>
        </a:lnSpc>
        <a:spcBef>
          <a:spcPts val="500"/>
        </a:spcBef>
        <a:buClr>
          <a:srgbClr val="6F0E6F"/>
        </a:buClr>
        <a:buFont typeface="Wingdings" panose="05000000000000000000" pitchFamily="2" charset="2"/>
        <a:buChar char="l"/>
        <a:defRPr sz="2000"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90000"/>
        </a:lnSpc>
        <a:spcBef>
          <a:spcPts val="500"/>
        </a:spcBef>
        <a:buClr>
          <a:srgbClr val="6F0E6F"/>
        </a:buClr>
        <a:buFont typeface="Wingdings" panose="05000000000000000000" pitchFamily="2" charset="2"/>
        <a:buChar char="Ø"/>
        <a:defRPr sz="18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90000"/>
        </a:lnSpc>
        <a:spcBef>
          <a:spcPts val="500"/>
        </a:spcBef>
        <a:buClr>
          <a:srgbClr val="6F0E6F"/>
        </a:buClr>
        <a:buFont typeface="Arial" panose="020B0604020202020204" pitchFamily="34" charset="0"/>
        <a:buChar char="•"/>
        <a:defRPr sz="16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90000"/>
        </a:lnSpc>
        <a:spcBef>
          <a:spcPts val="500"/>
        </a:spcBef>
        <a:buClr>
          <a:srgbClr val="6F0E6F"/>
        </a:buClr>
        <a:buFont typeface="Arial" panose="020B0604020202020204" pitchFamily="34" charset="0"/>
        <a:buChar char="•"/>
        <a:defRPr sz="16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noProof="0" dirty="0"/>
              <a:t>存储过程与函数</a:t>
            </a:r>
          </a:p>
        </p:txBody>
      </p:sp>
      <p:sp>
        <p:nvSpPr>
          <p:cNvPr id="4" name="灯片编号占位符 3"/>
          <p:cNvSpPr>
            <a:spLocks noGrp="1"/>
          </p:cNvSpPr>
          <p:nvPr>
            <p:ph type="sldNum" sz="quarter" idx="12"/>
          </p:nvPr>
        </p:nvSpPr>
        <p:spPr/>
        <p:txBody>
          <a:bodyPr/>
          <a:lstStyle/>
          <a:p>
            <a:fld id="{3431B804-AB5A-4712-BAA6-27F0D45ECF7B}"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支持存储过程与函数的语言构造</a:t>
            </a:r>
          </a:p>
        </p:txBody>
      </p:sp>
      <p:sp>
        <p:nvSpPr>
          <p:cNvPr id="3" name="内容占位符 2"/>
          <p:cNvSpPr>
            <a:spLocks noGrp="1"/>
          </p:cNvSpPr>
          <p:nvPr>
            <p:ph idx="1"/>
          </p:nvPr>
        </p:nvSpPr>
        <p:spPr>
          <a:xfrm>
            <a:off x="628650" y="1285240"/>
            <a:ext cx="7886700" cy="4391025"/>
          </a:xfrm>
        </p:spPr>
        <p:txBody>
          <a:bodyPr>
            <a:normAutofit/>
          </a:bodyPr>
          <a:lstStyle/>
          <a:p>
            <a:pPr>
              <a:lnSpc>
                <a:spcPct val="100000"/>
              </a:lnSpc>
            </a:pPr>
            <a:r>
              <a:rPr lang="zh-CN" altLang="en-US" noProof="0" dirty="0">
                <a:latin typeface="Times New Roman" panose="02020603050405020304" pitchFamily="18" charset="0"/>
                <a:cs typeface="Times New Roman" panose="02020603050405020304" pitchFamily="18" charset="0"/>
              </a:rPr>
              <a:t>流程的控制</a:t>
            </a:r>
          </a:p>
          <a:p>
            <a:pPr lvl="1" algn="l">
              <a:lnSpc>
                <a:spcPct val="100000"/>
              </a:lnSpc>
              <a:buFont typeface="Arial" panose="020B0604020202020204" pitchFamily="34" charset="0"/>
            </a:pPr>
            <a:r>
              <a:rPr lang="en-US" altLang="zh-CN" sz="2000" noProof="0" dirty="0">
                <a:latin typeface="Times New Roman" panose="02020603050405020304" pitchFamily="18" charset="0"/>
                <a:cs typeface="Times New Roman" panose="02020603050405020304" pitchFamily="18" charset="0"/>
                <a:sym typeface="+mn-ea"/>
              </a:rPr>
              <a:t>while</a:t>
            </a:r>
            <a:r>
              <a:rPr lang="zh-CN" altLang="en-US" sz="2000" noProof="0" dirty="0">
                <a:latin typeface="Times New Roman" panose="02020603050405020304" pitchFamily="18" charset="0"/>
                <a:cs typeface="Times New Roman" panose="02020603050405020304" pitchFamily="18" charset="0"/>
                <a:sym typeface="+mn-ea"/>
              </a:rPr>
              <a:t> 语句</a:t>
            </a:r>
            <a:endParaRPr lang="zh-CN" altLang="en-US" noProof="0" dirty="0">
              <a:solidFill>
                <a:schemeClr val="tx1"/>
              </a:solidFill>
              <a:latin typeface="Times New Roman" panose="02020603050405020304" pitchFamily="18" charset="0"/>
              <a:cs typeface="Times New Roman" panose="02020603050405020304" pitchFamily="18" charset="0"/>
            </a:endParaRPr>
          </a:p>
          <a:p>
            <a:pPr marL="914400" lvl="2" indent="0">
              <a:lnSpc>
                <a:spcPct val="100000"/>
              </a:lnSpc>
              <a:buFont typeface="Arial" panose="020B0604020202020204" pitchFamily="34" charset="0"/>
              <a:buNone/>
            </a:pPr>
            <a:r>
              <a:rPr lang="en-US" altLang="zh-CN" noProof="0" dirty="0">
                <a:solidFill>
                  <a:schemeClr val="tx1"/>
                </a:solidFill>
                <a:latin typeface="Times New Roman" panose="02020603050405020304" pitchFamily="18" charset="0"/>
                <a:cs typeface="Times New Roman" panose="02020603050405020304" pitchFamily="18" charset="0"/>
                <a:sym typeface="+mn-ea"/>
              </a:rPr>
              <a:t>while</a:t>
            </a:r>
            <a:r>
              <a:rPr lang="zh-CN" altLang="en-US" noProof="0" dirty="0">
                <a:solidFill>
                  <a:schemeClr val="tx1"/>
                </a:solidFill>
                <a:latin typeface="Times New Roman" panose="02020603050405020304" pitchFamily="18" charset="0"/>
                <a:cs typeface="Times New Roman" panose="02020603050405020304" pitchFamily="18" charset="0"/>
                <a:sym typeface="+mn-ea"/>
              </a:rPr>
              <a:t> 语句是有条件控制的循环语句。</a:t>
            </a:r>
            <a:r>
              <a:rPr lang="zh-CN" altLang="en-US" noProof="0" dirty="0">
                <a:solidFill>
                  <a:schemeClr val="tx1"/>
                </a:solidFill>
                <a:latin typeface="Times New Roman" panose="02020603050405020304" pitchFamily="18" charset="0"/>
                <a:cs typeface="Times New Roman" panose="02020603050405020304" pitchFamily="18" charset="0"/>
              </a:rPr>
              <a:t>当满足条件时，执行循环内的语句</a:t>
            </a:r>
          </a:p>
          <a:p>
            <a:pPr marL="914400" lvl="2" indent="0">
              <a:lnSpc>
                <a:spcPct val="100000"/>
              </a:lnSpc>
              <a:buFont typeface="Arial" panose="020B0604020202020204" pitchFamily="34" charset="0"/>
              <a:buNone/>
            </a:pPr>
            <a:r>
              <a:rPr lang="en-US" altLang="zh-CN" b="1" noProof="0" dirty="0">
                <a:solidFill>
                  <a:schemeClr val="tx1"/>
                </a:solidFill>
                <a:latin typeface="Courier" pitchFamily="2" charset="0"/>
                <a:cs typeface="Times New Roman" panose="02020603050405020304" pitchFamily="18" charset="0"/>
              </a:rPr>
              <a:t>while</a:t>
            </a:r>
            <a:r>
              <a:rPr lang="zh-CN" altLang="en-US" noProof="0" dirty="0">
                <a:solidFill>
                  <a:schemeClr val="tx1"/>
                </a:solidFill>
                <a:latin typeface="Courier" pitchFamily="2" charset="0"/>
                <a:cs typeface="Times New Roman" panose="02020603050405020304" pitchFamily="18" charset="0"/>
              </a:rPr>
              <a:t> </a:t>
            </a:r>
            <a:r>
              <a:rPr lang="en-US" altLang="zh-CN" noProof="0" dirty="0" err="1">
                <a:solidFill>
                  <a:schemeClr val="tx1"/>
                </a:solidFill>
                <a:latin typeface="Courier" pitchFamily="2" charset="0"/>
                <a:cs typeface="Times New Roman" panose="02020603050405020304" pitchFamily="18" charset="0"/>
              </a:rPr>
              <a:t>search_condition</a:t>
            </a:r>
            <a:r>
              <a:rPr lang="zh-CN" altLang="en-US" noProof="0" dirty="0">
                <a:solidFill>
                  <a:schemeClr val="tx1"/>
                </a:solidFill>
                <a:latin typeface="Courier" pitchFamily="2" charset="0"/>
                <a:cs typeface="Times New Roman" panose="02020603050405020304" pitchFamily="18" charset="0"/>
              </a:rPr>
              <a:t> </a:t>
            </a:r>
            <a:r>
              <a:rPr lang="en-US" altLang="zh-CN" b="1" noProof="0" dirty="0">
                <a:solidFill>
                  <a:schemeClr val="tx1"/>
                </a:solidFill>
                <a:latin typeface="Courier" pitchFamily="2" charset="0"/>
                <a:cs typeface="Times New Roman" panose="02020603050405020304" pitchFamily="18" charset="0"/>
              </a:rPr>
              <a:t>do</a:t>
            </a:r>
          </a:p>
          <a:p>
            <a:pPr marL="914400" lvl="2" indent="0">
              <a:lnSpc>
                <a:spcPct val="100000"/>
              </a:lnSpc>
              <a:buFont typeface="Arial" panose="020B0604020202020204" pitchFamily="34" charset="0"/>
              <a:buNone/>
            </a:pPr>
            <a:r>
              <a:rPr lang="zh-CN" altLang="en-US" noProof="0" dirty="0">
                <a:solidFill>
                  <a:schemeClr val="tx1"/>
                </a:solidFill>
                <a:latin typeface="Courier" pitchFamily="2" charset="0"/>
                <a:cs typeface="Times New Roman" panose="02020603050405020304" pitchFamily="18" charset="0"/>
              </a:rPr>
              <a:t>	</a:t>
            </a:r>
            <a:r>
              <a:rPr lang="en-US" altLang="zh-CN" noProof="0" dirty="0" err="1">
                <a:solidFill>
                  <a:schemeClr val="tx1"/>
                </a:solidFill>
                <a:latin typeface="Courier" pitchFamily="2" charset="0"/>
                <a:cs typeface="Times New Roman" panose="02020603050405020304" pitchFamily="18" charset="0"/>
              </a:rPr>
              <a:t>statement_list</a:t>
            </a:r>
            <a:endParaRPr lang="zh-CN" altLang="en-US" noProof="0" dirty="0">
              <a:solidFill>
                <a:schemeClr val="tx1"/>
              </a:solidFill>
              <a:latin typeface="Courier" pitchFamily="2" charset="0"/>
              <a:cs typeface="Times New Roman" panose="02020603050405020304" pitchFamily="18" charset="0"/>
            </a:endParaRPr>
          </a:p>
          <a:p>
            <a:pPr marL="914400" lvl="2" indent="0">
              <a:lnSpc>
                <a:spcPct val="100000"/>
              </a:lnSpc>
              <a:buFont typeface="Arial" panose="020B0604020202020204" pitchFamily="34" charset="0"/>
              <a:buNone/>
            </a:pPr>
            <a:r>
              <a:rPr lang="en-US" altLang="zh-CN" b="1" noProof="0" dirty="0">
                <a:solidFill>
                  <a:schemeClr val="tx1"/>
                </a:solidFill>
                <a:latin typeface="Courier" pitchFamily="2" charset="0"/>
                <a:cs typeface="Times New Roman" panose="02020603050405020304" pitchFamily="18" charset="0"/>
              </a:rPr>
              <a:t>end while</a:t>
            </a:r>
            <a:r>
              <a:rPr lang="zh-CN" altLang="en-US" noProof="0" dirty="0">
                <a:solidFill>
                  <a:schemeClr val="tx1"/>
                </a:solidFill>
                <a:latin typeface="Courier" pitchFamily="2" charset="0"/>
                <a:cs typeface="Times New Roman" panose="02020603050405020304" pitchFamily="18" charset="0"/>
              </a:rPr>
              <a:t> </a:t>
            </a: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lvl="2">
              <a:lnSpc>
                <a:spcPct val="100000"/>
              </a:lnSpc>
            </a:pPr>
            <a:r>
              <a:rPr lang="en-US" altLang="zh-CN" noProof="0" dirty="0" err="1">
                <a:solidFill>
                  <a:schemeClr val="tx1"/>
                </a:solidFill>
                <a:latin typeface="Times New Roman" panose="02020603050405020304" pitchFamily="18" charset="0"/>
                <a:cs typeface="Times New Roman" panose="02020603050405020304" pitchFamily="18" charset="0"/>
              </a:rPr>
              <a:t>search_condition</a:t>
            </a:r>
            <a:r>
              <a:rPr lang="zh-CN" altLang="en-US" noProof="0" dirty="0">
                <a:solidFill>
                  <a:schemeClr val="tx1"/>
                </a:solidFill>
                <a:latin typeface="Times New Roman" panose="02020603050405020304" pitchFamily="18" charset="0"/>
                <a:cs typeface="Times New Roman" panose="02020603050405020304" pitchFamily="18" charset="0"/>
              </a:rPr>
              <a:t>：条件判断语句，满足该条件时循环执行</a:t>
            </a:r>
          </a:p>
          <a:p>
            <a:pPr lvl="2">
              <a:lnSpc>
                <a:spcPct val="100000"/>
              </a:lnSpc>
            </a:pPr>
            <a:r>
              <a:rPr lang="en-US" altLang="zh-CN" noProof="0" dirty="0" err="1">
                <a:solidFill>
                  <a:schemeClr val="tx1"/>
                </a:solidFill>
                <a:latin typeface="Times New Roman" panose="02020603050405020304" pitchFamily="18" charset="0"/>
                <a:cs typeface="Times New Roman" panose="02020603050405020304" pitchFamily="18" charset="0"/>
              </a:rPr>
              <a:t>statement_list</a:t>
            </a:r>
            <a:r>
              <a:rPr lang="zh-CN" altLang="en-US" noProof="0" dirty="0">
                <a:solidFill>
                  <a:schemeClr val="tx1"/>
                </a:solidFill>
                <a:latin typeface="Times New Roman" panose="02020603050405020304" pitchFamily="18" charset="0"/>
                <a:cs typeface="Times New Roman" panose="02020603050405020304" pitchFamily="18" charset="0"/>
              </a:rPr>
              <a:t>：循环时执行的语句</a:t>
            </a:r>
            <a:endParaRPr lang="zh-CN" altLang="en-US" noProof="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431B804-AB5A-4712-BAA6-27F0D45ECF7B}" type="slidenum">
              <a:rPr lang="zh-CN" altLang="en-US" smtClean="0"/>
              <a:t>10</a:t>
            </a:fld>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支持存储过程与函数的语言构造</a:t>
            </a:r>
          </a:p>
        </p:txBody>
      </p:sp>
      <p:sp>
        <p:nvSpPr>
          <p:cNvPr id="3" name="内容占位符 2"/>
          <p:cNvSpPr>
            <a:spLocks noGrp="1"/>
          </p:cNvSpPr>
          <p:nvPr>
            <p:ph idx="1"/>
          </p:nvPr>
        </p:nvSpPr>
        <p:spPr>
          <a:xfrm>
            <a:off x="628650" y="1285240"/>
            <a:ext cx="7886700" cy="4391025"/>
          </a:xfrm>
        </p:spPr>
        <p:txBody>
          <a:bodyPr>
            <a:normAutofit/>
          </a:bodyPr>
          <a:lstStyle/>
          <a:p>
            <a:pPr>
              <a:lnSpc>
                <a:spcPct val="100000"/>
              </a:lnSpc>
            </a:pPr>
            <a:r>
              <a:rPr lang="zh-CN" altLang="en-US" noProof="0" dirty="0">
                <a:latin typeface="Times New Roman" panose="02020603050405020304" pitchFamily="18" charset="0"/>
                <a:cs typeface="Times New Roman" panose="02020603050405020304" pitchFamily="18" charset="0"/>
              </a:rPr>
              <a:t>流程的控制</a:t>
            </a:r>
          </a:p>
          <a:p>
            <a:pPr lvl="1" algn="l">
              <a:lnSpc>
                <a:spcPct val="100000"/>
              </a:lnSpc>
              <a:buFont typeface="Arial" panose="020B0604020202020204" pitchFamily="34" charset="0"/>
            </a:pPr>
            <a:r>
              <a:rPr lang="en-US" altLang="zh-CN" noProof="0" dirty="0">
                <a:latin typeface="Times New Roman" panose="02020603050405020304" pitchFamily="18" charset="0"/>
                <a:cs typeface="Times New Roman" panose="02020603050405020304" pitchFamily="18" charset="0"/>
                <a:sym typeface="+mn-ea"/>
              </a:rPr>
              <a:t>repeat</a:t>
            </a:r>
            <a:r>
              <a:rPr lang="zh-CN" altLang="en-US" noProof="0" dirty="0">
                <a:latin typeface="Times New Roman" panose="02020603050405020304" pitchFamily="18" charset="0"/>
                <a:cs typeface="Times New Roman" panose="02020603050405020304" pitchFamily="18" charset="0"/>
                <a:sym typeface="+mn-ea"/>
              </a:rPr>
              <a:t> 语句</a:t>
            </a:r>
            <a:endParaRPr lang="zh-CN" altLang="en-US" noProof="0" dirty="0">
              <a:solidFill>
                <a:schemeClr val="tx1"/>
              </a:solidFill>
              <a:latin typeface="Times New Roman" panose="02020603050405020304" pitchFamily="18" charset="0"/>
              <a:cs typeface="Times New Roman" panose="02020603050405020304" pitchFamily="18" charset="0"/>
            </a:endParaRPr>
          </a:p>
          <a:p>
            <a:pPr marL="914400" lvl="2" indent="0" algn="l">
              <a:lnSpc>
                <a:spcPct val="100000"/>
              </a:lnSpc>
              <a:buFont typeface="Arial" panose="020B0604020202020204" pitchFamily="34" charset="0"/>
              <a:buNone/>
            </a:pPr>
            <a:r>
              <a:rPr lang="en-US" altLang="zh-CN" sz="1800" noProof="0" dirty="0">
                <a:latin typeface="Times New Roman" panose="02020603050405020304" pitchFamily="18" charset="0"/>
                <a:cs typeface="Times New Roman" panose="02020603050405020304" pitchFamily="18" charset="0"/>
                <a:sym typeface="+mn-ea"/>
              </a:rPr>
              <a:t>repeat</a:t>
            </a:r>
            <a:r>
              <a:rPr lang="zh-CN" altLang="en-US" sz="1800" noProof="0" dirty="0">
                <a:latin typeface="Times New Roman" panose="02020603050405020304" pitchFamily="18" charset="0"/>
                <a:cs typeface="Times New Roman" panose="02020603050405020304" pitchFamily="18" charset="0"/>
                <a:sym typeface="+mn-ea"/>
              </a:rPr>
              <a:t> 语句是有条件控制的循环语句。当满足特定条件时，就会跳出循环</a:t>
            </a:r>
            <a:endParaRPr lang="zh-CN" altLang="en-US" noProof="0" dirty="0">
              <a:solidFill>
                <a:schemeClr val="tx1"/>
              </a:solidFill>
              <a:latin typeface="Times New Roman" panose="02020603050405020304" pitchFamily="18" charset="0"/>
              <a:cs typeface="Times New Roman" panose="02020603050405020304" pitchFamily="18" charset="0"/>
            </a:endParaRPr>
          </a:p>
          <a:p>
            <a:pPr marL="914400" lvl="2" indent="0" algn="l">
              <a:lnSpc>
                <a:spcPct val="100000"/>
              </a:lnSpc>
              <a:buFont typeface="Arial" panose="020B0604020202020204" pitchFamily="34" charset="0"/>
              <a:buNone/>
            </a:pPr>
            <a:r>
              <a:rPr lang="en-US" altLang="zh-CN" sz="1800" b="1" noProof="0" dirty="0">
                <a:latin typeface="Courier" pitchFamily="2" charset="0"/>
                <a:cs typeface="Times New Roman" panose="02020603050405020304" pitchFamily="18" charset="0"/>
                <a:sym typeface="+mn-ea"/>
              </a:rPr>
              <a:t>repeat</a:t>
            </a:r>
            <a:endParaRPr lang="zh-CN" altLang="en-US" noProof="0" dirty="0">
              <a:solidFill>
                <a:schemeClr val="tx1"/>
              </a:solidFill>
              <a:latin typeface="Courier" pitchFamily="2" charset="0"/>
              <a:cs typeface="Times New Roman" panose="02020603050405020304" pitchFamily="18" charset="0"/>
            </a:endParaRPr>
          </a:p>
          <a:p>
            <a:pPr marL="914400" lvl="2" indent="0" algn="l">
              <a:lnSpc>
                <a:spcPct val="100000"/>
              </a:lnSpc>
              <a:buFont typeface="Arial" panose="020B0604020202020204" pitchFamily="34" charset="0"/>
              <a:buNone/>
            </a:pPr>
            <a:r>
              <a:rPr lang="zh-CN" altLang="en-US" sz="1800" noProof="0" dirty="0">
                <a:latin typeface="Courier" pitchFamily="2" charset="0"/>
                <a:cs typeface="Times New Roman" panose="02020603050405020304" pitchFamily="18" charset="0"/>
                <a:sym typeface="+mn-ea"/>
              </a:rPr>
              <a:t>	</a:t>
            </a:r>
            <a:r>
              <a:rPr lang="en-US" altLang="zh-CN" sz="1800" noProof="0" dirty="0" err="1">
                <a:latin typeface="Courier" pitchFamily="2" charset="0"/>
                <a:cs typeface="Times New Roman" panose="02020603050405020304" pitchFamily="18" charset="0"/>
                <a:sym typeface="+mn-ea"/>
              </a:rPr>
              <a:t>statement_list</a:t>
            </a:r>
            <a:endParaRPr lang="zh-CN" altLang="en-US" noProof="0" dirty="0">
              <a:solidFill>
                <a:schemeClr val="tx1"/>
              </a:solidFill>
              <a:latin typeface="Courier" pitchFamily="2" charset="0"/>
              <a:cs typeface="Times New Roman" panose="02020603050405020304" pitchFamily="18" charset="0"/>
            </a:endParaRPr>
          </a:p>
          <a:p>
            <a:pPr marL="914400" lvl="2" indent="0" algn="l">
              <a:lnSpc>
                <a:spcPct val="100000"/>
              </a:lnSpc>
              <a:buFont typeface="Arial" panose="020B0604020202020204" pitchFamily="34" charset="0"/>
              <a:buNone/>
            </a:pPr>
            <a:r>
              <a:rPr lang="en-US" altLang="zh-CN" sz="1800" b="1" noProof="0" dirty="0">
                <a:latin typeface="Courier" pitchFamily="2" charset="0"/>
                <a:cs typeface="Times New Roman" panose="02020603050405020304" pitchFamily="18" charset="0"/>
                <a:sym typeface="+mn-ea"/>
              </a:rPr>
              <a:t>until</a:t>
            </a:r>
            <a:r>
              <a:rPr lang="zh-CN" altLang="en-US" sz="1800" noProof="0" dirty="0">
                <a:latin typeface="Courier" pitchFamily="2" charset="0"/>
                <a:cs typeface="Times New Roman" panose="02020603050405020304" pitchFamily="18" charset="0"/>
                <a:sym typeface="+mn-ea"/>
              </a:rPr>
              <a:t> </a:t>
            </a:r>
            <a:r>
              <a:rPr lang="en-US" altLang="zh-CN" sz="1800" noProof="0" dirty="0" err="1">
                <a:latin typeface="Courier" pitchFamily="2" charset="0"/>
                <a:cs typeface="Times New Roman" panose="02020603050405020304" pitchFamily="18" charset="0"/>
                <a:sym typeface="+mn-ea"/>
              </a:rPr>
              <a:t>search_condition</a:t>
            </a:r>
            <a:endParaRPr lang="zh-CN" altLang="en-US" noProof="0" dirty="0">
              <a:solidFill>
                <a:schemeClr val="tx1"/>
              </a:solidFill>
              <a:latin typeface="Courier" pitchFamily="2" charset="0"/>
              <a:cs typeface="Times New Roman" panose="02020603050405020304" pitchFamily="18" charset="0"/>
            </a:endParaRPr>
          </a:p>
          <a:p>
            <a:pPr marL="914400" lvl="2" indent="0" algn="l">
              <a:lnSpc>
                <a:spcPct val="100000"/>
              </a:lnSpc>
              <a:buFont typeface="Arial" panose="020B0604020202020204" pitchFamily="34" charset="0"/>
              <a:buNone/>
            </a:pPr>
            <a:r>
              <a:rPr lang="en-US" altLang="zh-CN" sz="1800" b="1" noProof="0" dirty="0">
                <a:latin typeface="Courier" pitchFamily="2" charset="0"/>
                <a:cs typeface="Times New Roman" panose="02020603050405020304" pitchFamily="18" charset="0"/>
                <a:sym typeface="+mn-ea"/>
              </a:rPr>
              <a:t>end repeat</a:t>
            </a:r>
          </a:p>
          <a:p>
            <a:pPr marL="0" indent="0">
              <a:lnSpc>
                <a:spcPct val="100000"/>
              </a:lnSpc>
              <a:buNone/>
            </a:pPr>
            <a:endParaRPr lang="zh-CN" altLang="en-US" sz="1000" noProof="0" dirty="0">
              <a:latin typeface="Times New Roman" panose="02020603050405020304" pitchFamily="18" charset="0"/>
              <a:cs typeface="Times New Roman" panose="02020603050405020304" pitchFamily="18" charset="0"/>
              <a:sym typeface="+mn-ea"/>
            </a:endParaRPr>
          </a:p>
          <a:p>
            <a:pPr lvl="2" algn="l">
              <a:lnSpc>
                <a:spcPct val="100000"/>
              </a:lnSpc>
            </a:pPr>
            <a:r>
              <a:rPr lang="en-US" altLang="zh-CN" sz="1800" noProof="0" dirty="0" err="1">
                <a:latin typeface="Times New Roman" panose="02020603050405020304" pitchFamily="18" charset="0"/>
                <a:cs typeface="Times New Roman" panose="02020603050405020304" pitchFamily="18" charset="0"/>
                <a:sym typeface="+mn-ea"/>
              </a:rPr>
              <a:t>search_condition</a:t>
            </a:r>
            <a:r>
              <a:rPr lang="zh-CN" altLang="en-US" sz="1800" noProof="0" dirty="0">
                <a:latin typeface="Times New Roman" panose="02020603050405020304" pitchFamily="18" charset="0"/>
                <a:cs typeface="Times New Roman" panose="02020603050405020304" pitchFamily="18" charset="0"/>
                <a:sym typeface="+mn-ea"/>
              </a:rPr>
              <a:t>：条件判断语句</a:t>
            </a:r>
            <a:endParaRPr lang="zh-CN" altLang="en-US" noProof="0" dirty="0">
              <a:solidFill>
                <a:schemeClr val="tx1"/>
              </a:solidFill>
              <a:latin typeface="Times New Roman" panose="02020603050405020304" pitchFamily="18" charset="0"/>
              <a:cs typeface="Times New Roman" panose="02020603050405020304" pitchFamily="18" charset="0"/>
            </a:endParaRPr>
          </a:p>
          <a:p>
            <a:pPr lvl="2" algn="l">
              <a:lnSpc>
                <a:spcPct val="100000"/>
              </a:lnSpc>
            </a:pPr>
            <a:r>
              <a:rPr lang="en-US" altLang="zh-CN" sz="1800" noProof="0" dirty="0" err="1">
                <a:latin typeface="Times New Roman" panose="02020603050405020304" pitchFamily="18" charset="0"/>
                <a:cs typeface="Times New Roman" panose="02020603050405020304" pitchFamily="18" charset="0"/>
                <a:sym typeface="+mn-ea"/>
              </a:rPr>
              <a:t>statement_list</a:t>
            </a:r>
            <a:r>
              <a:rPr lang="zh-CN" altLang="en-US" sz="1800" noProof="0" dirty="0">
                <a:latin typeface="Times New Roman" panose="02020603050405020304" pitchFamily="18" charset="0"/>
                <a:cs typeface="Times New Roman" panose="02020603050405020304" pitchFamily="18" charset="0"/>
                <a:sym typeface="+mn-ea"/>
              </a:rPr>
              <a:t>：循环时执行的语句</a:t>
            </a:r>
            <a:endParaRPr lang="zh-CN" altLang="en-US" noProof="0" dirty="0">
              <a:solidFill>
                <a:schemeClr val="tx1"/>
              </a:solidFill>
              <a:latin typeface="Times New Roman" panose="02020603050405020304" pitchFamily="18" charset="0"/>
              <a:cs typeface="Times New Roman" panose="02020603050405020304" pitchFamily="18" charset="0"/>
            </a:endParaRPr>
          </a:p>
          <a:p>
            <a:pPr marL="457200" lvl="1" indent="0" algn="l">
              <a:buFont typeface="Arial" panose="020B0604020202020204" pitchFamily="34" charset="0"/>
              <a:buNone/>
            </a:pPr>
            <a:endParaRPr lang="zh-CN" altLang="en-US" noProof="0" dirty="0">
              <a:solidFill>
                <a:schemeClr val="tx1"/>
              </a:solidFill>
            </a:endParaRPr>
          </a:p>
        </p:txBody>
      </p:sp>
      <p:sp>
        <p:nvSpPr>
          <p:cNvPr id="4" name="灯片编号占位符 3"/>
          <p:cNvSpPr>
            <a:spLocks noGrp="1"/>
          </p:cNvSpPr>
          <p:nvPr>
            <p:ph type="sldNum" sz="quarter" idx="12"/>
          </p:nvPr>
        </p:nvSpPr>
        <p:spPr/>
        <p:txBody>
          <a:bodyPr/>
          <a:lstStyle/>
          <a:p>
            <a:fld id="{3431B804-AB5A-4712-BAA6-27F0D45ECF7B}" type="slidenum">
              <a:rPr lang="zh-CN" altLang="en-US" smtClean="0"/>
              <a:t>11</a:t>
            </a:fld>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支持存储过程与函数的语言构造</a:t>
            </a:r>
          </a:p>
        </p:txBody>
      </p:sp>
      <p:sp>
        <p:nvSpPr>
          <p:cNvPr id="3" name="内容占位符 2"/>
          <p:cNvSpPr>
            <a:spLocks noGrp="1"/>
          </p:cNvSpPr>
          <p:nvPr>
            <p:ph idx="1"/>
          </p:nvPr>
        </p:nvSpPr>
        <p:spPr>
          <a:xfrm>
            <a:off x="628650" y="1285240"/>
            <a:ext cx="7886700" cy="4779645"/>
          </a:xfrm>
        </p:spPr>
        <p:txBody>
          <a:bodyPr>
            <a:normAutofit/>
          </a:bodyPr>
          <a:lstStyle/>
          <a:p>
            <a:pPr>
              <a:lnSpc>
                <a:spcPct val="100000"/>
              </a:lnSpc>
            </a:pPr>
            <a:r>
              <a:rPr lang="zh-CN" altLang="en-US" noProof="0" dirty="0">
                <a:latin typeface="Times New Roman" panose="02020603050405020304" pitchFamily="18" charset="0"/>
                <a:cs typeface="Times New Roman" panose="02020603050405020304" pitchFamily="18" charset="0"/>
              </a:rPr>
              <a:t>流程的控制</a:t>
            </a:r>
          </a:p>
          <a:p>
            <a:pPr lvl="1" algn="l">
              <a:lnSpc>
                <a:spcPct val="100000"/>
              </a:lnSpc>
              <a:buFont typeface="Arial" panose="020B0604020202020204" pitchFamily="34" charset="0"/>
            </a:pPr>
            <a:r>
              <a:rPr lang="en-US" altLang="zh-CN" noProof="0" dirty="0">
                <a:latin typeface="Times New Roman" panose="02020603050405020304" pitchFamily="18" charset="0"/>
                <a:cs typeface="Times New Roman" panose="02020603050405020304" pitchFamily="18" charset="0"/>
                <a:sym typeface="+mn-ea"/>
              </a:rPr>
              <a:t>case</a:t>
            </a:r>
            <a:r>
              <a:rPr lang="zh-CN" altLang="en-US" noProof="0" dirty="0">
                <a:latin typeface="Times New Roman" panose="02020603050405020304" pitchFamily="18" charset="0"/>
                <a:cs typeface="Times New Roman" panose="02020603050405020304" pitchFamily="18" charset="0"/>
                <a:sym typeface="+mn-ea"/>
              </a:rPr>
              <a:t> 语句</a:t>
            </a:r>
          </a:p>
          <a:p>
            <a:pPr marL="914400" lvl="2" indent="0" algn="l">
              <a:lnSpc>
                <a:spcPct val="100000"/>
              </a:lnSpc>
              <a:buFont typeface="Arial" panose="020B0604020202020204" pitchFamily="34" charset="0"/>
              <a:buNone/>
            </a:pPr>
            <a:r>
              <a:rPr lang="en-US" altLang="zh-CN" sz="1800" noProof="0" dirty="0">
                <a:latin typeface="Times New Roman" panose="02020603050405020304" pitchFamily="18" charset="0"/>
                <a:cs typeface="Times New Roman" panose="02020603050405020304" pitchFamily="18" charset="0"/>
                <a:sym typeface="+mn-ea"/>
              </a:rPr>
              <a:t>case</a:t>
            </a:r>
            <a:r>
              <a:rPr lang="zh-CN" altLang="en-US" sz="1800" noProof="0" dirty="0">
                <a:latin typeface="Times New Roman" panose="02020603050405020304" pitchFamily="18" charset="0"/>
                <a:cs typeface="Times New Roman" panose="02020603050405020304" pitchFamily="18" charset="0"/>
                <a:sym typeface="+mn-ea"/>
              </a:rPr>
              <a:t> 语句也用来进行条件的判断，可以实现更复杂的条件判断</a:t>
            </a:r>
            <a:endParaRPr lang="zh-CN" altLang="en-US" noProof="0" dirty="0">
              <a:solidFill>
                <a:schemeClr val="tx1"/>
              </a:solidFill>
              <a:latin typeface="Times New Roman" panose="02020603050405020304" pitchFamily="18"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sz="1800" b="1" noProof="0" dirty="0">
                <a:latin typeface="Courier" pitchFamily="2" charset="0"/>
                <a:cs typeface="Times New Roman" panose="02020603050405020304" pitchFamily="18" charset="0"/>
                <a:sym typeface="+mn-ea"/>
              </a:rPr>
              <a:t>case</a:t>
            </a:r>
            <a:r>
              <a:rPr lang="zh-CN" altLang="en-US" sz="1800" noProof="0" dirty="0">
                <a:latin typeface="Courier" pitchFamily="2" charset="0"/>
                <a:cs typeface="Times New Roman" panose="02020603050405020304" pitchFamily="18" charset="0"/>
                <a:sym typeface="+mn-ea"/>
              </a:rPr>
              <a:t> </a:t>
            </a:r>
            <a:r>
              <a:rPr lang="en-US" altLang="zh-CN" sz="1800" noProof="0" dirty="0" err="1">
                <a:latin typeface="Courier" pitchFamily="2" charset="0"/>
                <a:cs typeface="Times New Roman" panose="02020603050405020304" pitchFamily="18" charset="0"/>
                <a:sym typeface="+mn-ea"/>
              </a:rPr>
              <a:t>case_value</a:t>
            </a:r>
            <a:endParaRPr lang="zh-CN" altLang="en-US" noProof="0" dirty="0">
              <a:solidFill>
                <a:schemeClr val="tx1"/>
              </a:solidFill>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zh-CN" altLang="en-US" sz="1800" noProof="0" dirty="0">
                <a:latin typeface="Courier" pitchFamily="2" charset="0"/>
                <a:cs typeface="Times New Roman" panose="02020603050405020304" pitchFamily="18" charset="0"/>
                <a:sym typeface="+mn-ea"/>
              </a:rPr>
              <a:t>	</a:t>
            </a:r>
            <a:r>
              <a:rPr lang="en-US" altLang="zh-CN" sz="1800" b="1" noProof="0" dirty="0">
                <a:latin typeface="Courier" pitchFamily="2" charset="0"/>
                <a:cs typeface="Times New Roman" panose="02020603050405020304" pitchFamily="18" charset="0"/>
                <a:sym typeface="+mn-ea"/>
              </a:rPr>
              <a:t>when</a:t>
            </a:r>
            <a:r>
              <a:rPr lang="zh-CN" altLang="en-US" sz="1800" noProof="0" dirty="0">
                <a:latin typeface="Courier" pitchFamily="2" charset="0"/>
                <a:cs typeface="Times New Roman" panose="02020603050405020304" pitchFamily="18" charset="0"/>
                <a:sym typeface="+mn-ea"/>
              </a:rPr>
              <a:t> </a:t>
            </a:r>
            <a:r>
              <a:rPr lang="en-US" altLang="zh-CN" sz="1800" noProof="0" dirty="0" err="1">
                <a:latin typeface="Courier" pitchFamily="2" charset="0"/>
                <a:cs typeface="Times New Roman" panose="02020603050405020304" pitchFamily="18" charset="0"/>
                <a:sym typeface="+mn-ea"/>
              </a:rPr>
              <a:t>when_value</a:t>
            </a:r>
            <a:r>
              <a:rPr lang="zh-CN" altLang="en-US" sz="1800" noProof="0" dirty="0">
                <a:latin typeface="Courier" pitchFamily="2" charset="0"/>
                <a:cs typeface="Times New Roman" panose="02020603050405020304" pitchFamily="18" charset="0"/>
                <a:sym typeface="+mn-ea"/>
              </a:rPr>
              <a:t> </a:t>
            </a:r>
            <a:r>
              <a:rPr lang="en-US" altLang="zh-CN" sz="1800" b="1" noProof="0" dirty="0">
                <a:latin typeface="Courier" pitchFamily="2" charset="0"/>
                <a:cs typeface="Times New Roman" panose="02020603050405020304" pitchFamily="18" charset="0"/>
                <a:sym typeface="+mn-ea"/>
              </a:rPr>
              <a:t>then</a:t>
            </a:r>
            <a:r>
              <a:rPr lang="zh-CN" altLang="en-US" sz="1800" noProof="0" dirty="0">
                <a:latin typeface="Courier" pitchFamily="2" charset="0"/>
                <a:cs typeface="Times New Roman" panose="02020603050405020304" pitchFamily="18" charset="0"/>
                <a:sym typeface="+mn-ea"/>
              </a:rPr>
              <a:t> </a:t>
            </a:r>
            <a:r>
              <a:rPr lang="en-US" altLang="zh-CN" sz="1800" noProof="0" dirty="0" err="1">
                <a:latin typeface="Courier" pitchFamily="2" charset="0"/>
                <a:cs typeface="Times New Roman" panose="02020603050405020304" pitchFamily="18" charset="0"/>
                <a:sym typeface="+mn-ea"/>
              </a:rPr>
              <a:t>statement_list</a:t>
            </a:r>
            <a:endParaRPr lang="zh-CN" altLang="en-US" noProof="0" dirty="0">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zh-CN" altLang="en-US" sz="1800" noProof="0" dirty="0">
                <a:latin typeface="Courier" pitchFamily="2" charset="0"/>
                <a:cs typeface="Times New Roman" panose="02020603050405020304" pitchFamily="18" charset="0"/>
                <a:sym typeface="+mn-ea"/>
              </a:rPr>
              <a:t>	</a:t>
            </a:r>
            <a:r>
              <a:rPr lang="en-US" altLang="zh-CN" sz="1800" noProof="0" dirty="0">
                <a:latin typeface="Courier" pitchFamily="2" charset="0"/>
                <a:cs typeface="Times New Roman" panose="02020603050405020304" pitchFamily="18" charset="0"/>
                <a:sym typeface="+mn-ea"/>
              </a:rPr>
              <a:t>[</a:t>
            </a:r>
            <a:r>
              <a:rPr lang="en-US" altLang="zh-CN" sz="1800" b="1" noProof="0" dirty="0">
                <a:latin typeface="Courier" pitchFamily="2" charset="0"/>
                <a:cs typeface="Times New Roman" panose="02020603050405020304" pitchFamily="18" charset="0"/>
                <a:sym typeface="+mn-ea"/>
              </a:rPr>
              <a:t>when</a:t>
            </a:r>
            <a:r>
              <a:rPr lang="zh-CN" altLang="en-US" sz="1800" noProof="0" dirty="0">
                <a:latin typeface="Courier" pitchFamily="2" charset="0"/>
                <a:cs typeface="Times New Roman" panose="02020603050405020304" pitchFamily="18" charset="0"/>
                <a:sym typeface="+mn-ea"/>
              </a:rPr>
              <a:t> </a:t>
            </a:r>
            <a:r>
              <a:rPr lang="en-US" altLang="zh-CN" sz="1800" noProof="0" dirty="0" err="1">
                <a:latin typeface="Courier" pitchFamily="2" charset="0"/>
                <a:cs typeface="Times New Roman" panose="02020603050405020304" pitchFamily="18" charset="0"/>
                <a:sym typeface="+mn-ea"/>
              </a:rPr>
              <a:t>when_value</a:t>
            </a:r>
            <a:r>
              <a:rPr lang="zh-CN" altLang="en-US" sz="1800" noProof="0" dirty="0">
                <a:latin typeface="Courier" pitchFamily="2" charset="0"/>
                <a:cs typeface="Times New Roman" panose="02020603050405020304" pitchFamily="18" charset="0"/>
                <a:sym typeface="+mn-ea"/>
              </a:rPr>
              <a:t> </a:t>
            </a:r>
            <a:r>
              <a:rPr lang="en-US" altLang="zh-CN" sz="1800" b="1" noProof="0" dirty="0">
                <a:latin typeface="Courier" pitchFamily="2" charset="0"/>
                <a:cs typeface="Times New Roman" panose="02020603050405020304" pitchFamily="18" charset="0"/>
                <a:sym typeface="+mn-ea"/>
              </a:rPr>
              <a:t>then</a:t>
            </a:r>
            <a:r>
              <a:rPr lang="zh-CN" altLang="en-US" sz="1800" noProof="0" dirty="0">
                <a:latin typeface="Courier" pitchFamily="2" charset="0"/>
                <a:cs typeface="Times New Roman" panose="02020603050405020304" pitchFamily="18" charset="0"/>
                <a:sym typeface="+mn-ea"/>
              </a:rPr>
              <a:t> </a:t>
            </a:r>
            <a:r>
              <a:rPr lang="en-US" altLang="zh-CN" sz="1800" noProof="0" dirty="0" err="1">
                <a:latin typeface="Courier" pitchFamily="2" charset="0"/>
                <a:cs typeface="Times New Roman" panose="02020603050405020304" pitchFamily="18" charset="0"/>
                <a:sym typeface="+mn-ea"/>
              </a:rPr>
              <a:t>statement_list</a:t>
            </a:r>
            <a:r>
              <a:rPr lang="en-US" altLang="zh-CN" sz="1800" noProof="0" dirty="0">
                <a:latin typeface="Courier" pitchFamily="2" charset="0"/>
                <a:cs typeface="Times New Roman" panose="02020603050405020304" pitchFamily="18" charset="0"/>
                <a:sym typeface="+mn-ea"/>
              </a:rPr>
              <a:t>]</a:t>
            </a:r>
            <a:endParaRPr lang="zh-CN" altLang="en-US" noProof="0" dirty="0">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zh-CN" altLang="en-US" sz="1800" noProof="0" dirty="0">
                <a:latin typeface="Courier" pitchFamily="2" charset="0"/>
                <a:cs typeface="Times New Roman" panose="02020603050405020304" pitchFamily="18" charset="0"/>
                <a:sym typeface="+mn-ea"/>
              </a:rPr>
              <a:t>  	</a:t>
            </a:r>
            <a:r>
              <a:rPr lang="en-US" altLang="zh-CN" sz="1800" noProof="0" dirty="0">
                <a:latin typeface="Courier" pitchFamily="2" charset="0"/>
                <a:cs typeface="Times New Roman" panose="02020603050405020304" pitchFamily="18" charset="0"/>
                <a:sym typeface="+mn-ea"/>
              </a:rPr>
              <a:t>...</a:t>
            </a:r>
            <a:endParaRPr lang="zh-CN" altLang="en-US" noProof="0" dirty="0">
              <a:solidFill>
                <a:schemeClr val="tx1"/>
              </a:solidFill>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zh-CN" altLang="en-US" sz="1800" noProof="0" dirty="0">
                <a:latin typeface="Courier" pitchFamily="2" charset="0"/>
                <a:cs typeface="Times New Roman" panose="02020603050405020304" pitchFamily="18" charset="0"/>
                <a:sym typeface="+mn-ea"/>
              </a:rPr>
              <a:t>  	</a:t>
            </a:r>
            <a:r>
              <a:rPr lang="en-US" altLang="zh-CN" sz="1800" noProof="0" dirty="0">
                <a:latin typeface="Courier" pitchFamily="2" charset="0"/>
                <a:cs typeface="Times New Roman" panose="02020603050405020304" pitchFamily="18" charset="0"/>
                <a:sym typeface="+mn-ea"/>
              </a:rPr>
              <a:t>[else </a:t>
            </a:r>
            <a:r>
              <a:rPr lang="en-US" altLang="zh-CN" sz="1800" noProof="0" dirty="0" err="1">
                <a:latin typeface="Courier" pitchFamily="2" charset="0"/>
                <a:cs typeface="Times New Roman" panose="02020603050405020304" pitchFamily="18" charset="0"/>
                <a:sym typeface="+mn-ea"/>
              </a:rPr>
              <a:t>statement_list</a:t>
            </a:r>
            <a:r>
              <a:rPr lang="en-US" altLang="zh-CN" sz="1800" noProof="0" dirty="0">
                <a:latin typeface="Courier" pitchFamily="2" charset="0"/>
                <a:cs typeface="Times New Roman" panose="02020603050405020304" pitchFamily="18" charset="0"/>
                <a:sym typeface="+mn-ea"/>
              </a:rPr>
              <a:t>]</a:t>
            </a:r>
            <a:endParaRPr lang="zh-CN" altLang="en-US" noProof="0" dirty="0">
              <a:solidFill>
                <a:schemeClr val="tx1"/>
              </a:solidFill>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sz="1800" b="1" noProof="0" dirty="0">
                <a:latin typeface="Courier" pitchFamily="2" charset="0"/>
                <a:cs typeface="Times New Roman" panose="02020603050405020304" pitchFamily="18" charset="0"/>
                <a:sym typeface="+mn-ea"/>
              </a:rPr>
              <a:t>end case</a:t>
            </a: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sym typeface="+mn-ea"/>
            </a:endParaRPr>
          </a:p>
          <a:p>
            <a:pPr lvl="2" algn="l">
              <a:lnSpc>
                <a:spcPct val="100000"/>
              </a:lnSpc>
            </a:pPr>
            <a:r>
              <a:rPr lang="en-US" altLang="zh-CN" sz="1800" noProof="0" dirty="0" err="1">
                <a:latin typeface="Times New Roman" panose="02020603050405020304" pitchFamily="18" charset="0"/>
                <a:cs typeface="Times New Roman" panose="02020603050405020304" pitchFamily="18" charset="0"/>
                <a:sym typeface="+mn-ea"/>
              </a:rPr>
              <a:t>case_value</a:t>
            </a:r>
            <a:r>
              <a:rPr lang="zh-CN" altLang="en-US" sz="1800" noProof="0" dirty="0">
                <a:latin typeface="Times New Roman" panose="02020603050405020304" pitchFamily="18" charset="0"/>
                <a:cs typeface="Times New Roman" panose="02020603050405020304" pitchFamily="18" charset="0"/>
                <a:sym typeface="+mn-ea"/>
              </a:rPr>
              <a:t>：条件判断的变量</a:t>
            </a:r>
            <a:endParaRPr lang="zh-CN" altLang="en-US" noProof="0" dirty="0">
              <a:solidFill>
                <a:schemeClr val="tx1"/>
              </a:solidFill>
              <a:latin typeface="Times New Roman" panose="02020603050405020304" pitchFamily="18" charset="0"/>
              <a:cs typeface="Times New Roman" panose="02020603050405020304" pitchFamily="18" charset="0"/>
            </a:endParaRPr>
          </a:p>
          <a:p>
            <a:pPr lvl="2" algn="l">
              <a:lnSpc>
                <a:spcPct val="100000"/>
              </a:lnSpc>
            </a:pPr>
            <a:r>
              <a:rPr lang="en-US" altLang="zh-CN" sz="1800" noProof="0" dirty="0" err="1">
                <a:latin typeface="Times New Roman" panose="02020603050405020304" pitchFamily="18" charset="0"/>
                <a:cs typeface="Times New Roman" panose="02020603050405020304" pitchFamily="18" charset="0"/>
                <a:sym typeface="+mn-ea"/>
              </a:rPr>
              <a:t>when_value</a:t>
            </a:r>
            <a:r>
              <a:rPr lang="zh-CN" altLang="en-US" sz="1800" noProof="0" dirty="0">
                <a:latin typeface="Times New Roman" panose="02020603050405020304" pitchFamily="18" charset="0"/>
                <a:cs typeface="Times New Roman" panose="02020603050405020304" pitchFamily="18" charset="0"/>
                <a:sym typeface="+mn-ea"/>
              </a:rPr>
              <a:t>：变量的取值</a:t>
            </a:r>
            <a:endParaRPr lang="zh-CN" altLang="en-US" noProof="0" dirty="0">
              <a:solidFill>
                <a:schemeClr val="tx1"/>
              </a:solidFill>
              <a:latin typeface="Times New Roman" panose="02020603050405020304" pitchFamily="18" charset="0"/>
              <a:cs typeface="Times New Roman" panose="02020603050405020304" pitchFamily="18" charset="0"/>
            </a:endParaRPr>
          </a:p>
          <a:p>
            <a:pPr lvl="2" algn="l">
              <a:lnSpc>
                <a:spcPct val="100000"/>
              </a:lnSpc>
            </a:pPr>
            <a:r>
              <a:rPr lang="en-US" altLang="zh-CN" sz="1800" noProof="0" dirty="0" err="1">
                <a:latin typeface="Times New Roman" panose="02020603050405020304" pitchFamily="18" charset="0"/>
                <a:cs typeface="Times New Roman" panose="02020603050405020304" pitchFamily="18" charset="0"/>
                <a:sym typeface="+mn-ea"/>
              </a:rPr>
              <a:t>statement_list</a:t>
            </a:r>
            <a:r>
              <a:rPr lang="zh-CN" altLang="en-US" sz="1800" noProof="0" dirty="0">
                <a:latin typeface="Times New Roman" panose="02020603050405020304" pitchFamily="18" charset="0"/>
                <a:cs typeface="Times New Roman" panose="02020603050405020304" pitchFamily="18" charset="0"/>
                <a:sym typeface="+mn-ea"/>
              </a:rPr>
              <a:t>：不同条件的执行语句</a:t>
            </a:r>
            <a:endParaRPr lang="zh-CN" altLang="en-US" noProof="0" dirty="0">
              <a:solidFill>
                <a:schemeClr val="tx1"/>
              </a:solidFill>
              <a:latin typeface="Times New Roman" panose="02020603050405020304" pitchFamily="18" charset="0"/>
              <a:cs typeface="Times New Roman" panose="02020603050405020304" pitchFamily="18" charset="0"/>
            </a:endParaRPr>
          </a:p>
          <a:p>
            <a:pPr marL="457200" lvl="1" indent="0" algn="l">
              <a:buFont typeface="Arial" panose="020B0604020202020204" pitchFamily="34" charset="0"/>
              <a:buNone/>
            </a:pPr>
            <a:endParaRPr lang="zh-CN" altLang="en-US" noProof="0" dirty="0">
              <a:solidFill>
                <a:schemeClr val="tx1"/>
              </a:solidFill>
            </a:endParaRPr>
          </a:p>
        </p:txBody>
      </p:sp>
      <p:sp>
        <p:nvSpPr>
          <p:cNvPr id="4" name="灯片编号占位符 3"/>
          <p:cNvSpPr>
            <a:spLocks noGrp="1"/>
          </p:cNvSpPr>
          <p:nvPr>
            <p:ph type="sldNum" sz="quarter" idx="12"/>
          </p:nvPr>
        </p:nvSpPr>
        <p:spPr/>
        <p:txBody>
          <a:bodyPr/>
          <a:lstStyle/>
          <a:p>
            <a:fld id="{3431B804-AB5A-4712-BAA6-27F0D45ECF7B}" type="slidenum">
              <a:rPr lang="zh-CN" altLang="en-US" smtClean="0"/>
              <a:t>12</a:t>
            </a:fld>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支持存储过程与函数的语言构造</a:t>
            </a:r>
          </a:p>
        </p:txBody>
      </p:sp>
      <p:sp>
        <p:nvSpPr>
          <p:cNvPr id="3" name="内容占位符 2"/>
          <p:cNvSpPr>
            <a:spLocks noGrp="1"/>
          </p:cNvSpPr>
          <p:nvPr>
            <p:ph idx="1"/>
          </p:nvPr>
        </p:nvSpPr>
        <p:spPr>
          <a:xfrm>
            <a:off x="628650" y="1285240"/>
            <a:ext cx="7886700" cy="4701540"/>
          </a:xfrm>
        </p:spPr>
        <p:txBody>
          <a:bodyPr>
            <a:normAutofit/>
          </a:bodyPr>
          <a:lstStyle/>
          <a:p>
            <a:pPr>
              <a:lnSpc>
                <a:spcPct val="100000"/>
              </a:lnSpc>
            </a:pPr>
            <a:r>
              <a:rPr lang="zh-CN" altLang="en-US" noProof="0" dirty="0">
                <a:latin typeface="Times New Roman" panose="02020603050405020304" pitchFamily="18" charset="0"/>
                <a:cs typeface="Times New Roman" panose="02020603050405020304" pitchFamily="18" charset="0"/>
              </a:rPr>
              <a:t>流程的控制</a:t>
            </a:r>
          </a:p>
          <a:p>
            <a:pPr lvl="1" algn="l">
              <a:lnSpc>
                <a:spcPct val="100000"/>
              </a:lnSpc>
              <a:buFont typeface="Arial" panose="020B0604020202020204" pitchFamily="34" charset="0"/>
            </a:pPr>
            <a:r>
              <a:rPr lang="en-US" altLang="zh-CN" noProof="0" dirty="0">
                <a:latin typeface="Times New Roman" panose="02020603050405020304" pitchFamily="18" charset="0"/>
                <a:cs typeface="Times New Roman" panose="02020603050405020304" pitchFamily="18" charset="0"/>
                <a:sym typeface="+mn-ea"/>
              </a:rPr>
              <a:t>leave</a:t>
            </a:r>
            <a:r>
              <a:rPr lang="zh-CN" altLang="en-US" noProof="0" dirty="0">
                <a:latin typeface="Times New Roman" panose="02020603050405020304" pitchFamily="18" charset="0"/>
                <a:cs typeface="Times New Roman" panose="02020603050405020304" pitchFamily="18" charset="0"/>
                <a:sym typeface="+mn-ea"/>
              </a:rPr>
              <a:t> 语句</a:t>
            </a:r>
            <a:endParaRPr lang="zh-CN" altLang="en-US" noProof="0" dirty="0">
              <a:solidFill>
                <a:schemeClr val="tx1"/>
              </a:solidFill>
              <a:latin typeface="Times New Roman" panose="02020603050405020304" pitchFamily="18" charset="0"/>
              <a:cs typeface="Times New Roman" panose="02020603050405020304" pitchFamily="18" charset="0"/>
            </a:endParaRPr>
          </a:p>
          <a:p>
            <a:pPr marL="457200" lvl="1" indent="0" algn="l">
              <a:lnSpc>
                <a:spcPct val="100000"/>
              </a:lnSpc>
              <a:buFont typeface="Arial" panose="020B0604020202020204" pitchFamily="34" charset="0"/>
              <a:buNone/>
            </a:pPr>
            <a:r>
              <a:rPr lang="zh-CN" altLang="en-US" noProof="0" dirty="0">
                <a:latin typeface="Times New Roman" panose="02020603050405020304" pitchFamily="18" charset="0"/>
                <a:cs typeface="Times New Roman" panose="02020603050405020304" pitchFamily="18" charset="0"/>
                <a:sym typeface="+mn-ea"/>
              </a:rPr>
              <a:t>	</a:t>
            </a:r>
            <a:r>
              <a:rPr lang="en-US" altLang="zh-CN" noProof="0" dirty="0">
                <a:latin typeface="Times New Roman" panose="02020603050405020304" pitchFamily="18" charset="0"/>
                <a:cs typeface="Times New Roman" panose="02020603050405020304" pitchFamily="18" charset="0"/>
                <a:sym typeface="+mn-ea"/>
              </a:rPr>
              <a:t>leave</a:t>
            </a:r>
            <a:r>
              <a:rPr lang="zh-CN" altLang="en-US" noProof="0" dirty="0">
                <a:latin typeface="Times New Roman" panose="02020603050405020304" pitchFamily="18" charset="0"/>
                <a:cs typeface="Times New Roman" panose="02020603050405020304" pitchFamily="18" charset="0"/>
                <a:sym typeface="+mn-ea"/>
              </a:rPr>
              <a:t> </a:t>
            </a:r>
            <a:r>
              <a:rPr lang="zh-CN" altLang="en-US" sz="1800" noProof="0" dirty="0">
                <a:latin typeface="Times New Roman" panose="02020603050405020304" pitchFamily="18" charset="0"/>
                <a:cs typeface="Times New Roman" panose="02020603050405020304" pitchFamily="18" charset="0"/>
                <a:sym typeface="+mn-ea"/>
              </a:rPr>
              <a:t>语句主要用于跳出循环</a:t>
            </a:r>
            <a:endParaRPr lang="zh-CN" altLang="en-US" noProof="0" dirty="0">
              <a:solidFill>
                <a:schemeClr val="tx1"/>
              </a:solidFill>
              <a:latin typeface="Times New Roman" panose="02020603050405020304" pitchFamily="18" charset="0"/>
              <a:cs typeface="Times New Roman" panose="02020603050405020304" pitchFamily="18" charset="0"/>
            </a:endParaRPr>
          </a:p>
          <a:p>
            <a:pPr marL="914400" lvl="2" indent="0" algn="l">
              <a:lnSpc>
                <a:spcPct val="100000"/>
              </a:lnSpc>
              <a:buFont typeface="Arial" panose="020B0604020202020204" pitchFamily="34" charset="0"/>
              <a:buNone/>
            </a:pPr>
            <a:r>
              <a:rPr lang="en-US" altLang="zh-CN" sz="1800" b="1" noProof="0" dirty="0">
                <a:latin typeface="Courier" pitchFamily="2" charset="0"/>
                <a:cs typeface="Times New Roman" panose="02020603050405020304" pitchFamily="18" charset="0"/>
                <a:sym typeface="+mn-ea"/>
              </a:rPr>
              <a:t>leave</a:t>
            </a:r>
            <a:r>
              <a:rPr lang="zh-CN" altLang="en-US" sz="1800" noProof="0" dirty="0">
                <a:latin typeface="Courier" pitchFamily="2" charset="0"/>
                <a:cs typeface="Times New Roman" panose="02020603050405020304" pitchFamily="18" charset="0"/>
                <a:sym typeface="+mn-ea"/>
              </a:rPr>
              <a:t> </a:t>
            </a:r>
            <a:r>
              <a:rPr lang="en-US" altLang="zh-CN" sz="1800" noProof="0" dirty="0">
                <a:latin typeface="Courier" pitchFamily="2" charset="0"/>
                <a:cs typeface="Times New Roman" panose="02020603050405020304" pitchFamily="18" charset="0"/>
                <a:sym typeface="+mn-ea"/>
              </a:rPr>
              <a:t>label</a:t>
            </a:r>
          </a:p>
          <a:p>
            <a:pPr marL="914400" lvl="2" indent="0" algn="l">
              <a:lnSpc>
                <a:spcPct val="100000"/>
              </a:lnSpc>
              <a:buFont typeface="Arial" panose="020B0604020202020204" pitchFamily="34" charset="0"/>
              <a:buNone/>
            </a:pPr>
            <a:endParaRPr lang="zh-CN" altLang="en-US" noProof="0" dirty="0">
              <a:solidFill>
                <a:schemeClr val="tx1"/>
              </a:solidFill>
              <a:latin typeface="Times New Roman" panose="02020603050405020304" pitchFamily="18" charset="0"/>
              <a:cs typeface="Times New Roman" panose="02020603050405020304" pitchFamily="18" charset="0"/>
              <a:sym typeface="+mn-ea"/>
            </a:endParaRPr>
          </a:p>
          <a:p>
            <a:pPr lvl="2" algn="l">
              <a:lnSpc>
                <a:spcPct val="100000"/>
              </a:lnSpc>
            </a:pPr>
            <a:r>
              <a:rPr lang="en-US" altLang="zh-CN" sz="1800" noProof="0" dirty="0">
                <a:latin typeface="Times New Roman" panose="02020603050405020304" pitchFamily="18" charset="0"/>
                <a:cs typeface="Times New Roman" panose="02020603050405020304" pitchFamily="18" charset="0"/>
                <a:sym typeface="+mn-ea"/>
              </a:rPr>
              <a:t>label</a:t>
            </a:r>
            <a:r>
              <a:rPr lang="zh-CN" altLang="en-US" sz="1800" noProof="0" dirty="0">
                <a:latin typeface="Times New Roman" panose="02020603050405020304" pitchFamily="18" charset="0"/>
                <a:cs typeface="Times New Roman" panose="02020603050405020304" pitchFamily="18" charset="0"/>
                <a:sym typeface="+mn-ea"/>
              </a:rPr>
              <a:t>参数：循环标志</a:t>
            </a: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lvl="1" algn="l">
              <a:lnSpc>
                <a:spcPct val="100000"/>
              </a:lnSpc>
              <a:buFont typeface="Arial" panose="020B0604020202020204" pitchFamily="34" charset="0"/>
            </a:pPr>
            <a:r>
              <a:rPr lang="en-US" altLang="zh-CN" noProof="0" dirty="0">
                <a:latin typeface="Times New Roman" panose="02020603050405020304" pitchFamily="18" charset="0"/>
                <a:cs typeface="Times New Roman" panose="02020603050405020304" pitchFamily="18" charset="0"/>
                <a:sym typeface="+mn-ea"/>
              </a:rPr>
              <a:t>iterate</a:t>
            </a:r>
            <a:r>
              <a:rPr lang="zh-CN" altLang="en-US" noProof="0" dirty="0">
                <a:latin typeface="Times New Roman" panose="02020603050405020304" pitchFamily="18" charset="0"/>
                <a:cs typeface="Times New Roman" panose="02020603050405020304" pitchFamily="18" charset="0"/>
                <a:sym typeface="+mn-ea"/>
              </a:rPr>
              <a:t> 语句</a:t>
            </a:r>
          </a:p>
          <a:p>
            <a:pPr marL="914400" lvl="2" indent="0" algn="l">
              <a:lnSpc>
                <a:spcPct val="100000"/>
              </a:lnSpc>
              <a:buFont typeface="Arial" panose="020B0604020202020204" pitchFamily="34" charset="0"/>
              <a:buNone/>
            </a:pPr>
            <a:r>
              <a:rPr lang="en-US" altLang="zh-CN" sz="1800" noProof="0" dirty="0">
                <a:latin typeface="Times New Roman" panose="02020603050405020304" pitchFamily="18" charset="0"/>
                <a:cs typeface="Times New Roman" panose="02020603050405020304" pitchFamily="18" charset="0"/>
                <a:sym typeface="+mn-ea"/>
              </a:rPr>
              <a:t>iterate</a:t>
            </a:r>
            <a:r>
              <a:rPr lang="zh-CN" altLang="en-US" sz="1800" noProof="0" dirty="0">
                <a:latin typeface="Times New Roman" panose="02020603050405020304" pitchFamily="18" charset="0"/>
                <a:cs typeface="Times New Roman" panose="02020603050405020304" pitchFamily="18" charset="0"/>
                <a:sym typeface="+mn-ea"/>
              </a:rPr>
              <a:t> 语句主要用于跳出本次循环，然后进入下一轮循环</a:t>
            </a:r>
            <a:endParaRPr lang="zh-CN" altLang="en-US" noProof="0" dirty="0">
              <a:solidFill>
                <a:schemeClr val="tx1"/>
              </a:solidFill>
              <a:latin typeface="Times New Roman" panose="02020603050405020304" pitchFamily="18"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sz="1800" b="1" noProof="0" dirty="0">
                <a:latin typeface="Courier" pitchFamily="2" charset="0"/>
                <a:cs typeface="Times New Roman" panose="02020603050405020304" pitchFamily="18" charset="0"/>
                <a:sym typeface="+mn-ea"/>
              </a:rPr>
              <a:t>iterate</a:t>
            </a:r>
            <a:r>
              <a:rPr lang="zh-CN" altLang="en-US" sz="1800" noProof="0" dirty="0">
                <a:latin typeface="Courier" pitchFamily="2" charset="0"/>
                <a:cs typeface="Times New Roman" panose="02020603050405020304" pitchFamily="18" charset="0"/>
                <a:sym typeface="+mn-ea"/>
              </a:rPr>
              <a:t> </a:t>
            </a:r>
            <a:r>
              <a:rPr lang="en-US" altLang="zh-CN" sz="1800" noProof="0" dirty="0">
                <a:latin typeface="Courier" pitchFamily="2" charset="0"/>
                <a:cs typeface="Times New Roman" panose="02020603050405020304" pitchFamily="18" charset="0"/>
                <a:sym typeface="+mn-ea"/>
              </a:rPr>
              <a:t>label</a:t>
            </a:r>
          </a:p>
          <a:p>
            <a:pPr marL="914400" lvl="2" indent="0" algn="l">
              <a:lnSpc>
                <a:spcPct val="100000"/>
              </a:lnSpc>
              <a:buFont typeface="Arial" panose="020B0604020202020204" pitchFamily="34" charset="0"/>
              <a:buNone/>
            </a:pPr>
            <a:endParaRPr lang="zh-CN" altLang="en-US" noProof="0" dirty="0">
              <a:solidFill>
                <a:schemeClr val="tx1"/>
              </a:solidFill>
              <a:latin typeface="Times New Roman" panose="02020603050405020304" pitchFamily="18" charset="0"/>
              <a:cs typeface="Times New Roman" panose="02020603050405020304" pitchFamily="18" charset="0"/>
              <a:sym typeface="+mn-ea"/>
            </a:endParaRPr>
          </a:p>
          <a:p>
            <a:pPr lvl="2" algn="l">
              <a:lnSpc>
                <a:spcPct val="100000"/>
              </a:lnSpc>
            </a:pPr>
            <a:r>
              <a:rPr lang="en-US" altLang="zh-CN" sz="1800" noProof="0" dirty="0">
                <a:latin typeface="Times New Roman" panose="02020603050405020304" pitchFamily="18" charset="0"/>
                <a:cs typeface="Times New Roman" panose="02020603050405020304" pitchFamily="18" charset="0"/>
                <a:sym typeface="+mn-ea"/>
              </a:rPr>
              <a:t>label</a:t>
            </a:r>
            <a:r>
              <a:rPr lang="zh-CN" altLang="en-US" sz="1800" noProof="0" dirty="0">
                <a:latin typeface="Times New Roman" panose="02020603050405020304" pitchFamily="18" charset="0"/>
                <a:cs typeface="Times New Roman" panose="02020603050405020304" pitchFamily="18" charset="0"/>
                <a:sym typeface="+mn-ea"/>
              </a:rPr>
              <a:t>参数：循环标志</a:t>
            </a:r>
            <a:endParaRPr lang="zh-CN" altLang="en-US" noProof="0" dirty="0">
              <a:solidFill>
                <a:schemeClr val="tx1"/>
              </a:solidFill>
              <a:latin typeface="Times New Roman" panose="02020603050405020304" pitchFamily="18" charset="0"/>
              <a:cs typeface="Times New Roman" panose="02020603050405020304" pitchFamily="18" charset="0"/>
              <a:sym typeface="+mn-ea"/>
            </a:endParaRPr>
          </a:p>
          <a:p>
            <a:pPr marL="457200" lvl="1" indent="0" algn="l">
              <a:buFont typeface="Arial" panose="020B0604020202020204" pitchFamily="34" charset="0"/>
              <a:buNone/>
            </a:pPr>
            <a:endParaRPr lang="zh-CN" altLang="en-US" noProof="0" dirty="0">
              <a:solidFill>
                <a:schemeClr val="tx1"/>
              </a:solidFill>
            </a:endParaRPr>
          </a:p>
          <a:p>
            <a:pPr marL="457200" lvl="1" indent="0" algn="l">
              <a:buFont typeface="Arial" panose="020B0604020202020204" pitchFamily="34" charset="0"/>
              <a:buNone/>
            </a:pPr>
            <a:endParaRPr lang="zh-CN" altLang="en-US" noProof="0" dirty="0">
              <a:solidFill>
                <a:schemeClr val="tx1"/>
              </a:solidFill>
            </a:endParaRPr>
          </a:p>
        </p:txBody>
      </p:sp>
      <p:sp>
        <p:nvSpPr>
          <p:cNvPr id="4" name="灯片编号占位符 3"/>
          <p:cNvSpPr>
            <a:spLocks noGrp="1"/>
          </p:cNvSpPr>
          <p:nvPr>
            <p:ph type="sldNum" sz="quarter" idx="12"/>
          </p:nvPr>
        </p:nvSpPr>
        <p:spPr/>
        <p:txBody>
          <a:bodyPr/>
          <a:lstStyle/>
          <a:p>
            <a:fld id="{3431B804-AB5A-4712-BAA6-27F0D45ECF7B}" type="slidenum">
              <a:rPr lang="zh-CN" altLang="en-US" smtClean="0"/>
              <a:t>13</a:t>
            </a:fld>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支持存储过程与函数的语言构造</a:t>
            </a:r>
          </a:p>
        </p:txBody>
      </p:sp>
      <p:sp>
        <p:nvSpPr>
          <p:cNvPr id="3" name="内容占位符 2"/>
          <p:cNvSpPr>
            <a:spLocks noGrp="1"/>
          </p:cNvSpPr>
          <p:nvPr>
            <p:ph idx="1"/>
          </p:nvPr>
        </p:nvSpPr>
        <p:spPr>
          <a:xfrm>
            <a:off x="628650" y="1285240"/>
            <a:ext cx="7886700" cy="4701540"/>
          </a:xfrm>
        </p:spPr>
        <p:txBody>
          <a:bodyPr>
            <a:normAutofit lnSpcReduction="10000"/>
          </a:bodyPr>
          <a:lstStyle/>
          <a:p>
            <a:pPr>
              <a:lnSpc>
                <a:spcPct val="100000"/>
              </a:lnSpc>
            </a:pPr>
            <a:r>
              <a:rPr lang="zh-CN" altLang="en-US" noProof="0" dirty="0">
                <a:latin typeface="Times New Roman" panose="02020603050405020304" pitchFamily="18" charset="0"/>
                <a:cs typeface="Times New Roman" panose="02020603050405020304" pitchFamily="18" charset="0"/>
              </a:rPr>
              <a:t>流程的控制</a:t>
            </a:r>
          </a:p>
          <a:p>
            <a:pPr lvl="1" algn="l">
              <a:lnSpc>
                <a:spcPct val="100000"/>
              </a:lnSpc>
              <a:buFont typeface="Arial" panose="020B0604020202020204" pitchFamily="34" charset="0"/>
            </a:pPr>
            <a:r>
              <a:rPr lang="en-US" altLang="zh-CN" noProof="0" dirty="0">
                <a:latin typeface="Times New Roman" panose="02020603050405020304" pitchFamily="18" charset="0"/>
                <a:cs typeface="Times New Roman" panose="02020603050405020304" pitchFamily="18" charset="0"/>
                <a:sym typeface="+mn-ea"/>
              </a:rPr>
              <a:t>if-then-else</a:t>
            </a:r>
            <a:r>
              <a:rPr lang="zh-CN" altLang="en-US" noProof="0" dirty="0">
                <a:latin typeface="Times New Roman" panose="02020603050405020304" pitchFamily="18" charset="0"/>
                <a:cs typeface="Times New Roman" panose="02020603050405020304" pitchFamily="18" charset="0"/>
                <a:sym typeface="+mn-ea"/>
              </a:rPr>
              <a:t> 语句</a:t>
            </a:r>
            <a:endParaRPr lang="zh-CN" altLang="en-US" noProof="0" dirty="0">
              <a:solidFill>
                <a:schemeClr val="tx1"/>
              </a:solidFill>
              <a:latin typeface="Times New Roman" panose="02020603050405020304" pitchFamily="18" charset="0"/>
              <a:cs typeface="Times New Roman" panose="02020603050405020304" pitchFamily="18" charset="0"/>
            </a:endParaRPr>
          </a:p>
          <a:p>
            <a:pPr marL="457200" lvl="1" indent="0" algn="l">
              <a:lnSpc>
                <a:spcPct val="100000"/>
              </a:lnSpc>
              <a:buFont typeface="Arial" panose="020B0604020202020204" pitchFamily="34" charset="0"/>
              <a:buNone/>
            </a:pPr>
            <a:r>
              <a:rPr lang="zh-CN" altLang="en-US" noProof="0" dirty="0">
                <a:latin typeface="Times New Roman" panose="02020603050405020304" pitchFamily="18" charset="0"/>
                <a:cs typeface="Times New Roman" panose="02020603050405020304" pitchFamily="18" charset="0"/>
                <a:sym typeface="+mn-ea"/>
              </a:rPr>
              <a:t>	</a:t>
            </a:r>
            <a:r>
              <a:rPr lang="en-US" altLang="zh-CN" noProof="0" dirty="0">
                <a:latin typeface="Times New Roman" panose="02020603050405020304" pitchFamily="18" charset="0"/>
                <a:cs typeface="Times New Roman" panose="02020603050405020304" pitchFamily="18" charset="0"/>
                <a:sym typeface="+mn-ea"/>
              </a:rPr>
              <a:t>if-then-else</a:t>
            </a:r>
            <a:r>
              <a:rPr lang="zh-CN" altLang="en-US" noProof="0" dirty="0">
                <a:latin typeface="Times New Roman" panose="02020603050405020304" pitchFamily="18" charset="0"/>
                <a:cs typeface="Times New Roman" panose="02020603050405020304" pitchFamily="18" charset="0"/>
                <a:sym typeface="+mn-ea"/>
              </a:rPr>
              <a:t> </a:t>
            </a:r>
            <a:r>
              <a:rPr lang="zh-CN" altLang="en-US" sz="1800" noProof="0" dirty="0">
                <a:latin typeface="Times New Roman" panose="02020603050405020304" pitchFamily="18" charset="0"/>
                <a:cs typeface="Times New Roman" panose="02020603050405020304" pitchFamily="18" charset="0"/>
                <a:sym typeface="+mn-ea"/>
              </a:rPr>
              <a:t>语句用来进行条件判断。根据是否满足条件，将执行	不同的语句</a:t>
            </a:r>
            <a:endParaRPr lang="zh-CN" altLang="en-US" noProof="0" dirty="0">
              <a:solidFill>
                <a:schemeClr val="tx1"/>
              </a:solidFill>
              <a:latin typeface="Times New Roman" panose="02020603050405020304" pitchFamily="18"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sz="1800" b="1" noProof="0" dirty="0">
                <a:latin typeface="Courier" pitchFamily="2" charset="0"/>
                <a:cs typeface="Times New Roman" panose="02020603050405020304" pitchFamily="18" charset="0"/>
                <a:sym typeface="+mn-ea"/>
              </a:rPr>
              <a:t>if </a:t>
            </a:r>
            <a:r>
              <a:rPr lang="en-US" altLang="zh-CN" sz="1800" noProof="0" dirty="0" err="1">
                <a:latin typeface="Courier" pitchFamily="2" charset="0"/>
                <a:cs typeface="Times New Roman" panose="02020603050405020304" pitchFamily="18" charset="0"/>
                <a:sym typeface="+mn-ea"/>
              </a:rPr>
              <a:t>search_condition</a:t>
            </a:r>
            <a:endParaRPr lang="zh-CN" altLang="en-US" sz="1800" noProof="0" dirty="0">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zh-CN" altLang="en-US" sz="1800" noProof="0" dirty="0">
                <a:latin typeface="Courier" pitchFamily="2" charset="0"/>
                <a:cs typeface="Times New Roman" panose="02020603050405020304" pitchFamily="18" charset="0"/>
                <a:sym typeface="+mn-ea"/>
              </a:rPr>
              <a:t>	</a:t>
            </a:r>
            <a:r>
              <a:rPr lang="en-US" altLang="zh-CN" sz="1800" b="1" noProof="0" dirty="0">
                <a:latin typeface="Courier" pitchFamily="2" charset="0"/>
                <a:cs typeface="Times New Roman" panose="02020603050405020304" pitchFamily="18" charset="0"/>
                <a:sym typeface="+mn-ea"/>
              </a:rPr>
              <a:t>then </a:t>
            </a:r>
            <a:r>
              <a:rPr lang="en-US" altLang="zh-CN" noProof="0" dirty="0" err="1">
                <a:latin typeface="Courier" pitchFamily="2" charset="0"/>
                <a:cs typeface="Times New Roman" panose="02020603050405020304" pitchFamily="18" charset="0"/>
                <a:sym typeface="+mn-ea"/>
              </a:rPr>
              <a:t>statement_list</a:t>
            </a:r>
            <a:endParaRPr lang="zh-CN" altLang="en-US" noProof="0" dirty="0">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noProof="0" dirty="0">
                <a:latin typeface="Courier" pitchFamily="2" charset="0"/>
                <a:cs typeface="Times New Roman" panose="02020603050405020304" pitchFamily="18" charset="0"/>
                <a:sym typeface="+mn-ea"/>
              </a:rPr>
              <a:t>[</a:t>
            </a:r>
            <a:r>
              <a:rPr lang="en-US" altLang="zh-CN" b="1" noProof="0" dirty="0">
                <a:latin typeface="Courier" pitchFamily="2" charset="0"/>
                <a:cs typeface="Times New Roman" panose="02020603050405020304" pitchFamily="18" charset="0"/>
                <a:sym typeface="+mn-ea"/>
              </a:rPr>
              <a:t>elseif</a:t>
            </a:r>
            <a:r>
              <a:rPr lang="zh-CN" altLang="en-US" noProof="0" dirty="0">
                <a:latin typeface="Courier" pitchFamily="2" charset="0"/>
                <a:cs typeface="Times New Roman" panose="02020603050405020304" pitchFamily="18" charset="0"/>
                <a:sym typeface="+mn-ea"/>
              </a:rPr>
              <a:t> </a:t>
            </a:r>
            <a:r>
              <a:rPr lang="en-US" altLang="zh-CN" noProof="0" dirty="0" err="1">
                <a:latin typeface="Courier" pitchFamily="2" charset="0"/>
                <a:cs typeface="Times New Roman" panose="02020603050405020304" pitchFamily="18" charset="0"/>
                <a:sym typeface="+mn-ea"/>
              </a:rPr>
              <a:t>search_condition</a:t>
            </a:r>
            <a:endParaRPr lang="zh-CN" altLang="en-US" noProof="0" dirty="0">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zh-CN" altLang="en-US" noProof="0" dirty="0">
                <a:latin typeface="Courier" pitchFamily="2" charset="0"/>
                <a:cs typeface="Times New Roman" panose="02020603050405020304" pitchFamily="18" charset="0"/>
                <a:sym typeface="+mn-ea"/>
              </a:rPr>
              <a:t>	</a:t>
            </a:r>
            <a:r>
              <a:rPr lang="en-US" altLang="zh-CN" b="1" noProof="0" dirty="0">
                <a:latin typeface="Courier" pitchFamily="2" charset="0"/>
                <a:cs typeface="Times New Roman" panose="02020603050405020304" pitchFamily="18" charset="0"/>
                <a:sym typeface="+mn-ea"/>
              </a:rPr>
              <a:t>then</a:t>
            </a:r>
            <a:r>
              <a:rPr lang="zh-CN" altLang="en-US" noProof="0" dirty="0">
                <a:latin typeface="Courier" pitchFamily="2" charset="0"/>
                <a:cs typeface="Times New Roman" panose="02020603050405020304" pitchFamily="18" charset="0"/>
                <a:sym typeface="+mn-ea"/>
              </a:rPr>
              <a:t> </a:t>
            </a:r>
            <a:r>
              <a:rPr lang="en-US" altLang="zh-CN" noProof="0" dirty="0" err="1">
                <a:latin typeface="Courier" pitchFamily="2" charset="0"/>
                <a:cs typeface="Times New Roman" panose="02020603050405020304" pitchFamily="18" charset="0"/>
                <a:sym typeface="+mn-ea"/>
              </a:rPr>
              <a:t>statement_list</a:t>
            </a:r>
            <a:r>
              <a:rPr lang="en-US" altLang="zh-CN" noProof="0" dirty="0">
                <a:latin typeface="Courier" pitchFamily="2" charset="0"/>
                <a:cs typeface="Times New Roman" panose="02020603050405020304" pitchFamily="18" charset="0"/>
                <a:sym typeface="+mn-ea"/>
              </a:rPr>
              <a:t>]</a:t>
            </a:r>
          </a:p>
          <a:p>
            <a:pPr marL="914400" lvl="2" indent="0" algn="l">
              <a:lnSpc>
                <a:spcPct val="100000"/>
              </a:lnSpc>
              <a:buFont typeface="Arial" panose="020B0604020202020204" pitchFamily="34" charset="0"/>
              <a:buNone/>
            </a:pPr>
            <a:r>
              <a:rPr lang="en-US" altLang="zh-CN" noProof="0" dirty="0">
                <a:latin typeface="Courier" pitchFamily="2" charset="0"/>
                <a:cs typeface="Times New Roman" panose="02020603050405020304" pitchFamily="18" charset="0"/>
                <a:sym typeface="+mn-ea"/>
              </a:rPr>
              <a:t>...</a:t>
            </a:r>
          </a:p>
          <a:p>
            <a:pPr marL="914400" lvl="2" indent="0" algn="l">
              <a:lnSpc>
                <a:spcPct val="100000"/>
              </a:lnSpc>
              <a:buFont typeface="Arial" panose="020B0604020202020204" pitchFamily="34" charset="0"/>
              <a:buNone/>
            </a:pPr>
            <a:r>
              <a:rPr lang="en-US" altLang="zh-CN" noProof="0" dirty="0">
                <a:latin typeface="Courier" pitchFamily="2" charset="0"/>
                <a:cs typeface="Times New Roman" panose="02020603050405020304" pitchFamily="18" charset="0"/>
                <a:sym typeface="+mn-ea"/>
              </a:rPr>
              <a:t>[</a:t>
            </a:r>
            <a:r>
              <a:rPr lang="en-US" altLang="zh-CN" b="1" noProof="0" dirty="0">
                <a:latin typeface="Courier" pitchFamily="2" charset="0"/>
                <a:cs typeface="Times New Roman" panose="02020603050405020304" pitchFamily="18" charset="0"/>
                <a:sym typeface="+mn-ea"/>
              </a:rPr>
              <a:t>else</a:t>
            </a:r>
            <a:r>
              <a:rPr lang="zh-CN" altLang="en-US" noProof="0" dirty="0">
                <a:latin typeface="Courier" pitchFamily="2" charset="0"/>
                <a:cs typeface="Times New Roman" panose="02020603050405020304" pitchFamily="18" charset="0"/>
                <a:sym typeface="+mn-ea"/>
              </a:rPr>
              <a:t> </a:t>
            </a:r>
            <a:r>
              <a:rPr lang="en-US" altLang="zh-CN" noProof="0" dirty="0" err="1">
                <a:latin typeface="Courier" pitchFamily="2" charset="0"/>
                <a:cs typeface="Times New Roman" panose="02020603050405020304" pitchFamily="18" charset="0"/>
                <a:sym typeface="+mn-ea"/>
              </a:rPr>
              <a:t>statement_list</a:t>
            </a:r>
            <a:r>
              <a:rPr lang="en-US" altLang="zh-CN" noProof="0" dirty="0">
                <a:latin typeface="Courier" pitchFamily="2" charset="0"/>
                <a:cs typeface="Times New Roman" panose="02020603050405020304" pitchFamily="18" charset="0"/>
                <a:sym typeface="+mn-ea"/>
              </a:rPr>
              <a:t>]</a:t>
            </a:r>
          </a:p>
          <a:p>
            <a:pPr marL="914400" lvl="2" indent="0" algn="l">
              <a:lnSpc>
                <a:spcPct val="100000"/>
              </a:lnSpc>
              <a:buFont typeface="Arial" panose="020B0604020202020204" pitchFamily="34" charset="0"/>
              <a:buNone/>
            </a:pPr>
            <a:r>
              <a:rPr lang="en-US" altLang="zh-CN" b="1" noProof="0" dirty="0">
                <a:latin typeface="Courier" pitchFamily="2" charset="0"/>
                <a:cs typeface="Times New Roman" panose="02020603050405020304" pitchFamily="18" charset="0"/>
                <a:sym typeface="+mn-ea"/>
              </a:rPr>
              <a:t>end if</a:t>
            </a:r>
            <a:endParaRPr lang="zh-CN" altLang="en-US" noProof="0" dirty="0">
              <a:latin typeface="Courier" pitchFamily="2" charset="0"/>
              <a:cs typeface="Times New Roman" panose="02020603050405020304" pitchFamily="18" charset="0"/>
              <a:sym typeface="+mn-ea"/>
            </a:endParaRP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sym typeface="+mn-ea"/>
            </a:endParaRPr>
          </a:p>
          <a:p>
            <a:pPr lvl="2" algn="l">
              <a:lnSpc>
                <a:spcPct val="100000"/>
              </a:lnSpc>
            </a:pPr>
            <a:r>
              <a:rPr lang="en-US" altLang="zh-CN" sz="1800" noProof="0" dirty="0" err="1">
                <a:latin typeface="Times New Roman" panose="02020603050405020304" pitchFamily="18" charset="0"/>
                <a:cs typeface="Times New Roman" panose="02020603050405020304" pitchFamily="18" charset="0"/>
                <a:sym typeface="+mn-ea"/>
              </a:rPr>
              <a:t>search_condition</a:t>
            </a:r>
            <a:r>
              <a:rPr lang="zh-CN" altLang="en-US" sz="1800" noProof="0" dirty="0">
                <a:latin typeface="Times New Roman" panose="02020603050405020304" pitchFamily="18" charset="0"/>
                <a:cs typeface="Times New Roman" panose="02020603050405020304" pitchFamily="18" charset="0"/>
                <a:sym typeface="+mn-ea"/>
              </a:rPr>
              <a:t>：条件判断语句</a:t>
            </a:r>
          </a:p>
          <a:p>
            <a:pPr lvl="2" algn="l">
              <a:lnSpc>
                <a:spcPct val="100000"/>
              </a:lnSpc>
            </a:pPr>
            <a:r>
              <a:rPr lang="en-US" altLang="zh-CN" sz="1800" noProof="0" dirty="0" err="1">
                <a:latin typeface="Times New Roman" panose="02020603050405020304" pitchFamily="18" charset="0"/>
                <a:cs typeface="Times New Roman" panose="02020603050405020304" pitchFamily="18" charset="0"/>
                <a:sym typeface="+mn-ea"/>
              </a:rPr>
              <a:t>statement_list</a:t>
            </a:r>
            <a:r>
              <a:rPr lang="zh-CN" altLang="en-US" sz="1800" noProof="0" dirty="0">
                <a:latin typeface="Times New Roman" panose="02020603050405020304" pitchFamily="18" charset="0"/>
                <a:cs typeface="Times New Roman" panose="02020603050405020304" pitchFamily="18" charset="0"/>
                <a:sym typeface="+mn-ea"/>
              </a:rPr>
              <a:t>：不同条件的执行语句</a:t>
            </a:r>
          </a:p>
          <a:p>
            <a:pPr marL="457200" lvl="1" indent="0" algn="l">
              <a:buFont typeface="Arial" panose="020B0604020202020204" pitchFamily="34" charset="0"/>
              <a:buNone/>
            </a:pPr>
            <a:endParaRPr lang="zh-CN" altLang="en-US" noProof="0" dirty="0">
              <a:solidFill>
                <a:schemeClr val="tx1"/>
              </a:solidFill>
            </a:endParaRPr>
          </a:p>
        </p:txBody>
      </p:sp>
      <p:sp>
        <p:nvSpPr>
          <p:cNvPr id="4" name="灯片编号占位符 3"/>
          <p:cNvSpPr>
            <a:spLocks noGrp="1"/>
          </p:cNvSpPr>
          <p:nvPr>
            <p:ph type="sldNum" sz="quarter" idx="12"/>
          </p:nvPr>
        </p:nvSpPr>
        <p:spPr/>
        <p:txBody>
          <a:bodyPr/>
          <a:lstStyle/>
          <a:p>
            <a:fld id="{3431B804-AB5A-4712-BAA6-27F0D45ECF7B}" type="slidenum">
              <a:rPr lang="zh-CN" altLang="en-US" smtClean="0"/>
              <a:t>14</a:t>
            </a:fld>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支持存储过程与函数的语言构造</a:t>
            </a:r>
          </a:p>
        </p:txBody>
      </p:sp>
      <p:sp>
        <p:nvSpPr>
          <p:cNvPr id="3" name="内容占位符 2"/>
          <p:cNvSpPr>
            <a:spLocks noGrp="1"/>
          </p:cNvSpPr>
          <p:nvPr>
            <p:ph idx="1"/>
          </p:nvPr>
        </p:nvSpPr>
        <p:spPr>
          <a:xfrm>
            <a:off x="628650" y="1285240"/>
            <a:ext cx="7975600" cy="5039995"/>
          </a:xfrm>
        </p:spPr>
        <p:txBody>
          <a:bodyPr>
            <a:normAutofit/>
          </a:bodyPr>
          <a:lstStyle/>
          <a:p>
            <a:pPr>
              <a:lnSpc>
                <a:spcPct val="100000"/>
              </a:lnSpc>
            </a:pPr>
            <a:r>
              <a:rPr lang="zh-CN" altLang="en-US" noProof="0" dirty="0">
                <a:latin typeface="Times New Roman" panose="02020603050405020304" pitchFamily="18" charset="0"/>
                <a:cs typeface="Times New Roman" panose="02020603050405020304" pitchFamily="18" charset="0"/>
              </a:rPr>
              <a:t>异常条件定义及处理</a:t>
            </a:r>
          </a:p>
          <a:p>
            <a:pPr marL="457200" lvl="1" indent="0" algn="l">
              <a:lnSpc>
                <a:spcPct val="100000"/>
              </a:lnSpc>
              <a:buNone/>
            </a:pPr>
            <a:r>
              <a:rPr lang="zh-CN" altLang="en-US" noProof="0" dirty="0">
                <a:solidFill>
                  <a:schemeClr val="tx1"/>
                </a:solidFill>
                <a:latin typeface="Times New Roman" panose="02020603050405020304" pitchFamily="18" charset="0"/>
                <a:cs typeface="Times New Roman" panose="02020603050405020304" pitchFamily="18" charset="0"/>
              </a:rPr>
              <a:t>为了提高语言的安全性，</a:t>
            </a:r>
            <a:r>
              <a:rPr lang="en-US" altLang="zh-CN" noProof="0" dirty="0">
                <a:solidFill>
                  <a:schemeClr val="tx1"/>
                </a:solidFill>
                <a:latin typeface="Times New Roman" panose="02020603050405020304" pitchFamily="18" charset="0"/>
                <a:cs typeface="Times New Roman" panose="02020603050405020304" pitchFamily="18" charset="0"/>
              </a:rPr>
              <a:t>SQL</a:t>
            </a:r>
            <a:r>
              <a:rPr lang="zh-CN" altLang="en-US" noProof="0" dirty="0">
                <a:solidFill>
                  <a:schemeClr val="tx1"/>
                </a:solidFill>
                <a:latin typeface="Times New Roman" panose="02020603050405020304" pitchFamily="18" charset="0"/>
                <a:cs typeface="Times New Roman" panose="02020603050405020304" pitchFamily="18" charset="0"/>
              </a:rPr>
              <a:t> 语言提供了一种条件机制。异常条件的定义和处理主要用于定义在处理过程中遇到问题时相应的处理步骤</a:t>
            </a: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marL="457200" lvl="1" indent="0" algn="l">
              <a:lnSpc>
                <a:spcPct val="100000"/>
              </a:lnSpc>
              <a:buNone/>
            </a:pPr>
            <a:r>
              <a:rPr lang="zh-CN" altLang="en-US" noProof="0" dirty="0">
                <a:solidFill>
                  <a:schemeClr val="tx1"/>
                </a:solidFill>
                <a:latin typeface="Times New Roman" panose="02020603050405020304" pitchFamily="18" charset="0"/>
                <a:cs typeface="Times New Roman" panose="02020603050405020304" pitchFamily="18" charset="0"/>
                <a:sym typeface="+mn-ea"/>
              </a:rPr>
              <a:t>异常条件</a:t>
            </a:r>
            <a:r>
              <a:rPr lang="zh-CN" altLang="en-US" noProof="0" dirty="0">
                <a:latin typeface="Times New Roman" panose="02020603050405020304" pitchFamily="18" charset="0"/>
                <a:cs typeface="Times New Roman" panose="02020603050405020304" pitchFamily="18" charset="0"/>
                <a:sym typeface="+mn-ea"/>
              </a:rPr>
              <a:t>定义</a:t>
            </a:r>
            <a:endParaRPr lang="zh-CN" altLang="en-US" noProof="0" dirty="0">
              <a:solidFill>
                <a:schemeClr val="tx1"/>
              </a:solidFill>
              <a:latin typeface="Times New Roman" panose="02020603050405020304" pitchFamily="18"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sz="1600" b="1" noProof="0" dirty="0">
                <a:solidFill>
                  <a:schemeClr val="tx1"/>
                </a:solidFill>
                <a:latin typeface="Courier" pitchFamily="2" charset="0"/>
                <a:cs typeface="Times New Roman" panose="02020603050405020304" pitchFamily="18" charset="0"/>
                <a:sym typeface="+mn-ea"/>
              </a:rPr>
              <a:t>declare</a:t>
            </a:r>
            <a:r>
              <a:rPr lang="zh-CN" altLang="en-US" sz="1600" noProof="0" dirty="0">
                <a:solidFill>
                  <a:schemeClr val="tx1"/>
                </a:solidFill>
                <a:latin typeface="Courier" pitchFamily="2" charset="0"/>
                <a:cs typeface="Times New Roman" panose="02020603050405020304" pitchFamily="18" charset="0"/>
                <a:sym typeface="+mn-ea"/>
              </a:rPr>
              <a:t> </a:t>
            </a:r>
            <a:r>
              <a:rPr lang="en-US" altLang="zh-CN" sz="1600" noProof="0" dirty="0" err="1">
                <a:solidFill>
                  <a:schemeClr val="tx1"/>
                </a:solidFill>
                <a:latin typeface="Courier" pitchFamily="2" charset="0"/>
                <a:cs typeface="Times New Roman" panose="02020603050405020304" pitchFamily="18" charset="0"/>
                <a:sym typeface="+mn-ea"/>
              </a:rPr>
              <a:t>condition_name</a:t>
            </a:r>
            <a:r>
              <a:rPr lang="zh-CN" altLang="en-US" sz="1600" noProof="0" dirty="0">
                <a:solidFill>
                  <a:schemeClr val="tx1"/>
                </a:solidFill>
                <a:latin typeface="Courier" pitchFamily="2" charset="0"/>
                <a:cs typeface="Times New Roman" panose="02020603050405020304" pitchFamily="18" charset="0"/>
                <a:sym typeface="+mn-ea"/>
              </a:rPr>
              <a:t> </a:t>
            </a:r>
            <a:r>
              <a:rPr lang="en-US" altLang="zh-CN" sz="1600" b="1" noProof="0" dirty="0">
                <a:solidFill>
                  <a:schemeClr val="tx1"/>
                </a:solidFill>
                <a:latin typeface="Courier" pitchFamily="2" charset="0"/>
                <a:cs typeface="Times New Roman" panose="02020603050405020304" pitchFamily="18" charset="0"/>
                <a:sym typeface="+mn-ea"/>
              </a:rPr>
              <a:t>condition</a:t>
            </a:r>
            <a:r>
              <a:rPr lang="zh-CN" altLang="en-US" sz="1600" noProof="0" dirty="0">
                <a:solidFill>
                  <a:schemeClr val="tx1"/>
                </a:solidFill>
                <a:latin typeface="Courier" pitchFamily="2" charset="0"/>
                <a:cs typeface="Times New Roman" panose="02020603050405020304" pitchFamily="18" charset="0"/>
                <a:sym typeface="+mn-ea"/>
              </a:rPr>
              <a:t> </a:t>
            </a:r>
            <a:r>
              <a:rPr lang="en-US" altLang="zh-CN" sz="1600" noProof="0" dirty="0">
                <a:solidFill>
                  <a:schemeClr val="tx1"/>
                </a:solidFill>
                <a:latin typeface="Courier" pitchFamily="2" charset="0"/>
                <a:cs typeface="Times New Roman" panose="02020603050405020304" pitchFamily="18" charset="0"/>
                <a:sym typeface="+mn-ea"/>
              </a:rPr>
              <a:t>for </a:t>
            </a:r>
            <a:r>
              <a:rPr lang="en-US" altLang="zh-CN" sz="1600" noProof="0" dirty="0" err="1">
                <a:latin typeface="Courier" pitchFamily="2" charset="0"/>
                <a:cs typeface="Times New Roman" panose="02020603050405020304" pitchFamily="18" charset="0"/>
                <a:sym typeface="+mn-ea"/>
              </a:rPr>
              <a:t>condition_value</a:t>
            </a:r>
            <a:endParaRPr lang="zh-CN" altLang="en-US" sz="1600" noProof="0" dirty="0">
              <a:solidFill>
                <a:schemeClr val="tx1"/>
              </a:solidFill>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sz="1600" noProof="0" dirty="0" err="1">
                <a:latin typeface="Courier" pitchFamily="2" charset="0"/>
                <a:cs typeface="Times New Roman" panose="02020603050405020304" pitchFamily="18" charset="0"/>
                <a:sym typeface="+mn-ea"/>
              </a:rPr>
              <a:t>condition_value</a:t>
            </a:r>
            <a:r>
              <a:rPr lang="en-US" altLang="zh-CN" sz="1600" noProof="0" dirty="0">
                <a:latin typeface="Courier" pitchFamily="2" charset="0"/>
                <a:cs typeface="Times New Roman" panose="02020603050405020304" pitchFamily="18" charset="0"/>
                <a:sym typeface="+mn-ea"/>
              </a:rPr>
              <a:t>:</a:t>
            </a:r>
            <a:endParaRPr lang="zh-CN" altLang="en-US" sz="1600" noProof="0" dirty="0">
              <a:solidFill>
                <a:schemeClr val="tx1"/>
              </a:solidFill>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zh-CN" altLang="en-US" sz="1600" noProof="0" dirty="0">
                <a:latin typeface="Courier" pitchFamily="2" charset="0"/>
                <a:cs typeface="Times New Roman" panose="02020603050405020304" pitchFamily="18" charset="0"/>
                <a:sym typeface="+mn-ea"/>
              </a:rPr>
              <a:t>	 </a:t>
            </a:r>
            <a:r>
              <a:rPr lang="en-US" altLang="zh-CN" sz="1600" noProof="0" dirty="0" err="1">
                <a:latin typeface="Courier" pitchFamily="2" charset="0"/>
                <a:cs typeface="Times New Roman" panose="02020603050405020304" pitchFamily="18" charset="0"/>
                <a:sym typeface="+mn-ea"/>
              </a:rPr>
              <a:t>SQLstate</a:t>
            </a:r>
            <a:r>
              <a:rPr lang="en-US" altLang="zh-CN" sz="1600" noProof="0" dirty="0">
                <a:latin typeface="Courier" pitchFamily="2" charset="0"/>
                <a:cs typeface="Times New Roman" panose="02020603050405020304" pitchFamily="18" charset="0"/>
                <a:sym typeface="+mn-ea"/>
              </a:rPr>
              <a:t>[value] </a:t>
            </a:r>
            <a:r>
              <a:rPr lang="en-US" altLang="zh-CN" sz="1600" noProof="0" dirty="0" err="1">
                <a:latin typeface="Courier" pitchFamily="2" charset="0"/>
                <a:cs typeface="Times New Roman" panose="02020603050405020304" pitchFamily="18" charset="0"/>
                <a:sym typeface="+mn-ea"/>
              </a:rPr>
              <a:t>SQLstate_value</a:t>
            </a:r>
            <a:endParaRPr lang="zh-CN" altLang="en-US" sz="1600" noProof="0" dirty="0">
              <a:solidFill>
                <a:schemeClr val="tx1"/>
              </a:solidFill>
              <a:latin typeface="Courier" pitchFamily="2" charset="0"/>
              <a:cs typeface="Times New Roman" panose="02020603050405020304" pitchFamily="18" charset="0"/>
            </a:endParaRPr>
          </a:p>
          <a:p>
            <a:pPr marL="914400" lvl="2" indent="0" algn="l">
              <a:lnSpc>
                <a:spcPct val="100000"/>
              </a:lnSpc>
              <a:buFont typeface="Arial" panose="020B0604020202020204" pitchFamily="34" charset="0"/>
              <a:buNone/>
            </a:pPr>
            <a:r>
              <a:rPr lang="zh-CN" altLang="en-US" sz="1600" noProof="0" dirty="0">
                <a:latin typeface="Courier" pitchFamily="2" charset="0"/>
                <a:cs typeface="Times New Roman" panose="02020603050405020304" pitchFamily="18" charset="0"/>
                <a:sym typeface="+mn-ea"/>
              </a:rPr>
              <a:t>	</a:t>
            </a:r>
            <a:r>
              <a:rPr lang="en-US" altLang="zh-CN" sz="1600" noProof="0" dirty="0">
                <a:latin typeface="Courier" pitchFamily="2" charset="0"/>
                <a:cs typeface="Times New Roman" panose="02020603050405020304" pitchFamily="18" charset="0"/>
                <a:sym typeface="+mn-ea"/>
              </a:rPr>
              <a:t>| </a:t>
            </a:r>
            <a:r>
              <a:rPr lang="en-US" altLang="zh-CN" sz="1600" noProof="0" dirty="0" err="1">
                <a:latin typeface="Courier" pitchFamily="2" charset="0"/>
                <a:cs typeface="Times New Roman" panose="02020603050405020304" pitchFamily="18" charset="0"/>
                <a:sym typeface="+mn-ea"/>
              </a:rPr>
              <a:t>MySQL_error_code</a:t>
            </a:r>
            <a:endParaRPr lang="zh-CN" altLang="en-US" sz="1600" noProof="0" dirty="0">
              <a:solidFill>
                <a:schemeClr val="tx1"/>
              </a:solidFill>
              <a:latin typeface="Courier" pitchFamily="2" charset="0"/>
              <a:cs typeface="Times New Roman" panose="02020603050405020304" pitchFamily="18" charset="0"/>
            </a:endParaRP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lvl="2" algn="l">
              <a:lnSpc>
                <a:spcPct val="100000"/>
              </a:lnSpc>
            </a:pPr>
            <a:r>
              <a:rPr lang="en-US" altLang="zh-CN" noProof="0" dirty="0" err="1">
                <a:latin typeface="Times New Roman" panose="02020603050405020304" pitchFamily="18" charset="0"/>
                <a:cs typeface="Times New Roman" panose="02020603050405020304" pitchFamily="18" charset="0"/>
                <a:sym typeface="+mn-ea"/>
              </a:rPr>
              <a:t>condition_name</a:t>
            </a:r>
            <a:r>
              <a:rPr lang="zh-CN" altLang="en-US" noProof="0" dirty="0">
                <a:latin typeface="Times New Roman" panose="02020603050405020304" pitchFamily="18" charset="0"/>
                <a:cs typeface="Times New Roman" panose="02020603050405020304" pitchFamily="18" charset="0"/>
                <a:sym typeface="+mn-ea"/>
              </a:rPr>
              <a:t>：异常条件的名称</a:t>
            </a:r>
            <a:endParaRPr lang="zh-CN" altLang="en-US" noProof="0" dirty="0">
              <a:solidFill>
                <a:schemeClr val="tx1"/>
              </a:solidFill>
              <a:latin typeface="Times New Roman" panose="02020603050405020304" pitchFamily="18" charset="0"/>
              <a:cs typeface="Times New Roman" panose="02020603050405020304" pitchFamily="18" charset="0"/>
            </a:endParaRPr>
          </a:p>
          <a:p>
            <a:pPr lvl="2" algn="l">
              <a:lnSpc>
                <a:spcPct val="100000"/>
              </a:lnSpc>
            </a:pPr>
            <a:r>
              <a:rPr lang="en-US" altLang="zh-CN" noProof="0" dirty="0" err="1">
                <a:latin typeface="Times New Roman" panose="02020603050405020304" pitchFamily="18" charset="0"/>
                <a:cs typeface="Times New Roman" panose="02020603050405020304" pitchFamily="18" charset="0"/>
                <a:sym typeface="+mn-ea"/>
              </a:rPr>
              <a:t>condition_value</a:t>
            </a:r>
            <a:r>
              <a:rPr lang="zh-CN" altLang="en-US" noProof="0" dirty="0">
                <a:latin typeface="Times New Roman" panose="02020603050405020304" pitchFamily="18" charset="0"/>
                <a:cs typeface="Times New Roman" panose="02020603050405020304" pitchFamily="18" charset="0"/>
                <a:sym typeface="+mn-ea"/>
              </a:rPr>
              <a:t>：实现设置条件的类型</a:t>
            </a:r>
            <a:endParaRPr lang="zh-CN" altLang="en-US" noProof="0" dirty="0">
              <a:solidFill>
                <a:schemeClr val="tx1"/>
              </a:solidFill>
              <a:latin typeface="Times New Roman" panose="02020603050405020304" pitchFamily="18" charset="0"/>
              <a:cs typeface="Times New Roman" panose="02020603050405020304" pitchFamily="18" charset="0"/>
            </a:endParaRPr>
          </a:p>
          <a:p>
            <a:pPr lvl="2" algn="l">
              <a:lnSpc>
                <a:spcPct val="100000"/>
              </a:lnSpc>
            </a:pPr>
            <a:r>
              <a:rPr lang="en-US" altLang="zh-CN" noProof="0" dirty="0" err="1">
                <a:latin typeface="Times New Roman" panose="02020603050405020304" pitchFamily="18" charset="0"/>
                <a:cs typeface="Times New Roman" panose="02020603050405020304" pitchFamily="18" charset="0"/>
                <a:sym typeface="+mn-ea"/>
              </a:rPr>
              <a:t>SQLstate_value</a:t>
            </a:r>
            <a:r>
              <a:rPr lang="zh-CN" altLang="en-US" noProof="0" dirty="0">
                <a:latin typeface="Times New Roman" panose="02020603050405020304" pitchFamily="18" charset="0"/>
                <a:cs typeface="Times New Roman" panose="02020603050405020304" pitchFamily="18" charset="0"/>
                <a:sym typeface="+mn-ea"/>
              </a:rPr>
              <a:t> 和 </a:t>
            </a:r>
            <a:r>
              <a:rPr lang="en-US" altLang="zh-CN" noProof="0" dirty="0" err="1">
                <a:latin typeface="Times New Roman" panose="02020603050405020304" pitchFamily="18" charset="0"/>
                <a:cs typeface="Times New Roman" panose="02020603050405020304" pitchFamily="18" charset="0"/>
                <a:sym typeface="+mn-ea"/>
              </a:rPr>
              <a:t>MySQL_error_code</a:t>
            </a:r>
            <a:r>
              <a:rPr lang="zh-CN" altLang="en-US" noProof="0" dirty="0">
                <a:latin typeface="Times New Roman" panose="02020603050405020304" pitchFamily="18" charset="0"/>
                <a:cs typeface="Times New Roman" panose="02020603050405020304" pitchFamily="18" charset="0"/>
                <a:sym typeface="+mn-ea"/>
              </a:rPr>
              <a:t> 用来设置条件的错误</a:t>
            </a:r>
            <a:endParaRPr lang="zh-CN" altLang="en-US" noProof="0" dirty="0">
              <a:solidFill>
                <a:schemeClr val="tx1"/>
              </a:solidFill>
              <a:latin typeface="Times New Roman" panose="02020603050405020304" pitchFamily="18" charset="0"/>
              <a:cs typeface="Times New Roman" panose="02020603050405020304" pitchFamily="18" charset="0"/>
            </a:endParaRPr>
          </a:p>
          <a:p>
            <a:pPr lvl="1"/>
            <a:endParaRPr lang="zh-CN" altLang="en-US" noProof="0" dirty="0"/>
          </a:p>
          <a:p>
            <a:pPr marL="457200" lvl="1" indent="0">
              <a:buNone/>
            </a:pPr>
            <a:endParaRPr lang="zh-CN" altLang="en-US" noProof="0" dirty="0"/>
          </a:p>
          <a:p>
            <a:pPr marL="914400" lvl="2" indent="0">
              <a:buNone/>
            </a:pPr>
            <a:endParaRPr lang="zh-CN" altLang="en-US" noProof="0" dirty="0"/>
          </a:p>
        </p:txBody>
      </p:sp>
      <p:sp>
        <p:nvSpPr>
          <p:cNvPr id="4" name="灯片编号占位符 3"/>
          <p:cNvSpPr>
            <a:spLocks noGrp="1"/>
          </p:cNvSpPr>
          <p:nvPr>
            <p:ph type="sldNum" sz="quarter" idx="12"/>
          </p:nvPr>
        </p:nvSpPr>
        <p:spPr/>
        <p:txBody>
          <a:bodyPr/>
          <a:lstStyle/>
          <a:p>
            <a:fld id="{3431B804-AB5A-4712-BAA6-27F0D45ECF7B}" type="slidenum">
              <a:rPr lang="zh-CN" altLang="en-US" smtClean="0"/>
              <a:t>15</a:t>
            </a:fld>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支持存储过程与函数的语言构造</a:t>
            </a:r>
          </a:p>
        </p:txBody>
      </p:sp>
      <p:sp>
        <p:nvSpPr>
          <p:cNvPr id="3" name="内容占位符 2"/>
          <p:cNvSpPr>
            <a:spLocks noGrp="1"/>
          </p:cNvSpPr>
          <p:nvPr>
            <p:ph idx="1"/>
          </p:nvPr>
        </p:nvSpPr>
        <p:spPr>
          <a:xfrm>
            <a:off x="628650" y="1285240"/>
            <a:ext cx="7975600" cy="5039995"/>
          </a:xfrm>
        </p:spPr>
        <p:txBody>
          <a:bodyPr>
            <a:normAutofit/>
          </a:bodyPr>
          <a:lstStyle/>
          <a:p>
            <a:pPr>
              <a:lnSpc>
                <a:spcPct val="100000"/>
              </a:lnSpc>
            </a:pPr>
            <a:r>
              <a:rPr lang="zh-CN" altLang="en-US" noProof="0" dirty="0">
                <a:latin typeface="Times New Roman" panose="02020603050405020304" pitchFamily="18" charset="0"/>
                <a:cs typeface="Times New Roman" panose="02020603050405020304" pitchFamily="18" charset="0"/>
              </a:rPr>
              <a:t>异常条件定义及处理</a:t>
            </a:r>
          </a:p>
          <a:p>
            <a:pPr marL="457200" lvl="1" indent="0">
              <a:lnSpc>
                <a:spcPct val="100000"/>
              </a:lnSpc>
              <a:buFont typeface="Arial" panose="020B0604020202020204" pitchFamily="34" charset="0"/>
              <a:buNone/>
            </a:pPr>
            <a:r>
              <a:rPr lang="zh-CN" altLang="en-US" noProof="0" dirty="0">
                <a:solidFill>
                  <a:schemeClr val="tx1"/>
                </a:solidFill>
                <a:latin typeface="Times New Roman" panose="02020603050405020304" pitchFamily="18" charset="0"/>
                <a:cs typeface="Times New Roman" panose="02020603050405020304" pitchFamily="18" charset="0"/>
                <a:sym typeface="+mn-ea"/>
              </a:rPr>
              <a:t>异常条件</a:t>
            </a:r>
            <a:r>
              <a:rPr lang="zh-CN" altLang="en-US" noProof="0" dirty="0">
                <a:latin typeface="Times New Roman" panose="02020603050405020304" pitchFamily="18" charset="0"/>
                <a:cs typeface="Times New Roman" panose="02020603050405020304" pitchFamily="18" charset="0"/>
                <a:sym typeface="+mn-ea"/>
              </a:rPr>
              <a:t>处理程序</a:t>
            </a:r>
            <a:endParaRPr lang="zh-CN" altLang="en-US" noProof="0" dirty="0">
              <a:solidFill>
                <a:schemeClr val="tx1"/>
              </a:solidFill>
              <a:latin typeface="Times New Roman" panose="02020603050405020304" pitchFamily="18"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noProof="0" dirty="0">
                <a:solidFill>
                  <a:schemeClr val="tx1"/>
                </a:solidFill>
                <a:latin typeface="Times New Roman" panose="02020603050405020304" pitchFamily="18" charset="0"/>
                <a:cs typeface="Times New Roman" panose="02020603050405020304" pitchFamily="18" charset="0"/>
                <a:sym typeface="+mn-ea"/>
              </a:rPr>
              <a:t>SQL</a:t>
            </a:r>
            <a:r>
              <a:rPr lang="zh-CN" altLang="en-US" noProof="0" dirty="0">
                <a:solidFill>
                  <a:schemeClr val="tx1"/>
                </a:solidFill>
                <a:latin typeface="Times New Roman" panose="02020603050405020304" pitchFamily="18" charset="0"/>
                <a:cs typeface="Times New Roman" panose="02020603050405020304" pitchFamily="18" charset="0"/>
                <a:sym typeface="+mn-ea"/>
              </a:rPr>
              <a:t>程序语言支持声明句柄来处理异常</a:t>
            </a:r>
          </a:p>
          <a:p>
            <a:pPr marL="914400" lvl="2" indent="0" algn="l">
              <a:lnSpc>
                <a:spcPct val="100000"/>
              </a:lnSpc>
              <a:buFont typeface="Arial" panose="020B0604020202020204" pitchFamily="34" charset="0"/>
              <a:buNone/>
            </a:pPr>
            <a:r>
              <a:rPr lang="en-US" altLang="zh-CN" b="1" noProof="0" dirty="0">
                <a:solidFill>
                  <a:schemeClr val="tx1"/>
                </a:solidFill>
                <a:latin typeface="Courier" pitchFamily="2" charset="0"/>
                <a:cs typeface="Times New Roman" panose="02020603050405020304" pitchFamily="18" charset="0"/>
                <a:sym typeface="+mn-ea"/>
              </a:rPr>
              <a:t>declare</a:t>
            </a:r>
            <a:r>
              <a:rPr lang="zh-CN" altLang="en-US" noProof="0" dirty="0">
                <a:solidFill>
                  <a:schemeClr val="tx1"/>
                </a:solidFill>
                <a:latin typeface="Courier" pitchFamily="2" charset="0"/>
                <a:cs typeface="Times New Roman" panose="02020603050405020304" pitchFamily="18" charset="0"/>
                <a:sym typeface="+mn-ea"/>
              </a:rPr>
              <a:t> </a:t>
            </a:r>
            <a:r>
              <a:rPr lang="en-US" altLang="zh-CN" b="1" noProof="0" dirty="0">
                <a:solidFill>
                  <a:schemeClr val="tx1"/>
                </a:solidFill>
                <a:latin typeface="Courier" pitchFamily="2" charset="0"/>
                <a:cs typeface="Times New Roman" panose="02020603050405020304" pitchFamily="18" charset="0"/>
                <a:sym typeface="+mn-ea"/>
              </a:rPr>
              <a:t>exit/continue</a:t>
            </a:r>
            <a:r>
              <a:rPr lang="zh-CN" altLang="en-US" noProof="0" dirty="0">
                <a:solidFill>
                  <a:schemeClr val="tx1"/>
                </a:solidFill>
                <a:latin typeface="Courier" pitchFamily="2" charset="0"/>
                <a:cs typeface="Times New Roman" panose="02020603050405020304" pitchFamily="18" charset="0"/>
                <a:sym typeface="+mn-ea"/>
              </a:rPr>
              <a:t> </a:t>
            </a:r>
            <a:r>
              <a:rPr lang="en-US" altLang="zh-CN" b="1" noProof="0" dirty="0">
                <a:solidFill>
                  <a:schemeClr val="tx1"/>
                </a:solidFill>
                <a:latin typeface="Courier" pitchFamily="2" charset="0"/>
                <a:cs typeface="Times New Roman" panose="02020603050405020304" pitchFamily="18" charset="0"/>
                <a:sym typeface="+mn-ea"/>
              </a:rPr>
              <a:t>handler for</a:t>
            </a:r>
            <a:r>
              <a:rPr lang="zh-CN" altLang="en-US" noProof="0" dirty="0">
                <a:solidFill>
                  <a:schemeClr val="tx1"/>
                </a:solidFill>
                <a:latin typeface="Courier" pitchFamily="2" charset="0"/>
                <a:cs typeface="Times New Roman" panose="02020603050405020304" pitchFamily="18" charset="0"/>
                <a:sym typeface="+mn-ea"/>
              </a:rPr>
              <a:t> </a:t>
            </a:r>
            <a:r>
              <a:rPr lang="en-US" altLang="zh-CN" noProof="0" dirty="0" err="1">
                <a:solidFill>
                  <a:schemeClr val="tx1"/>
                </a:solidFill>
                <a:latin typeface="Courier" pitchFamily="2" charset="0"/>
                <a:cs typeface="Times New Roman" panose="02020603050405020304" pitchFamily="18" charset="0"/>
                <a:sym typeface="+mn-ea"/>
              </a:rPr>
              <a:t>condition_name</a:t>
            </a:r>
            <a:endParaRPr lang="zh-CN" altLang="en-US" noProof="0" dirty="0">
              <a:solidFill>
                <a:schemeClr val="tx1"/>
              </a:solidFill>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b="1" noProof="0" dirty="0">
                <a:solidFill>
                  <a:schemeClr val="tx1"/>
                </a:solidFill>
                <a:latin typeface="Courier" pitchFamily="2" charset="0"/>
                <a:cs typeface="Times New Roman" panose="02020603050405020304" pitchFamily="18" charset="0"/>
                <a:sym typeface="+mn-ea"/>
              </a:rPr>
              <a:t>begin</a:t>
            </a:r>
            <a:endParaRPr lang="zh-CN" altLang="en-US" noProof="0" dirty="0">
              <a:solidFill>
                <a:schemeClr val="tx1"/>
              </a:solidFill>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noProof="0" dirty="0" err="1">
                <a:solidFill>
                  <a:schemeClr val="tx1"/>
                </a:solidFill>
                <a:latin typeface="Courier" pitchFamily="2" charset="0"/>
                <a:cs typeface="Times New Roman" panose="02020603050405020304" pitchFamily="18" charset="0"/>
                <a:sym typeface="+mn-ea"/>
              </a:rPr>
              <a:t>sp_statement</a:t>
            </a:r>
            <a:endParaRPr lang="zh-CN" altLang="en-US" noProof="0" dirty="0">
              <a:solidFill>
                <a:schemeClr val="tx1"/>
              </a:solidFill>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b="1" noProof="0" dirty="0">
                <a:solidFill>
                  <a:schemeClr val="tx1"/>
                </a:solidFill>
                <a:latin typeface="Courier" pitchFamily="2" charset="0"/>
                <a:cs typeface="Times New Roman" panose="02020603050405020304" pitchFamily="18" charset="0"/>
                <a:sym typeface="+mn-ea"/>
              </a:rPr>
              <a:t>end</a:t>
            </a:r>
            <a:endParaRPr lang="zh-CN" altLang="en-US" noProof="0" dirty="0">
              <a:solidFill>
                <a:schemeClr val="tx1"/>
              </a:solidFill>
              <a:latin typeface="Courier" pitchFamily="2" charset="0"/>
              <a:cs typeface="Times New Roman" panose="02020603050405020304" pitchFamily="18" charset="0"/>
              <a:sym typeface="+mn-ea"/>
            </a:endParaRP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lvl="2" algn="l">
              <a:lnSpc>
                <a:spcPct val="100000"/>
              </a:lnSpc>
            </a:pPr>
            <a:r>
              <a:rPr lang="en-US" altLang="zh-CN" noProof="0" dirty="0" err="1">
                <a:solidFill>
                  <a:schemeClr val="tx1"/>
                </a:solidFill>
                <a:latin typeface="Times New Roman" panose="02020603050405020304" pitchFamily="18" charset="0"/>
                <a:cs typeface="Times New Roman" panose="02020603050405020304" pitchFamily="18" charset="0"/>
              </a:rPr>
              <a:t>condition_name</a:t>
            </a:r>
            <a:r>
              <a:rPr lang="zh-CN" altLang="en-US" noProof="0" dirty="0">
                <a:solidFill>
                  <a:schemeClr val="tx1"/>
                </a:solidFill>
                <a:latin typeface="Times New Roman" panose="02020603050405020304" pitchFamily="18" charset="0"/>
                <a:cs typeface="Times New Roman" panose="02020603050405020304" pitchFamily="18" charset="0"/>
              </a:rPr>
              <a:t>：异常条件的名称</a:t>
            </a:r>
          </a:p>
          <a:p>
            <a:pPr lvl="2">
              <a:lnSpc>
                <a:spcPct val="100000"/>
              </a:lnSpc>
            </a:pPr>
            <a:r>
              <a:rPr lang="en-US" altLang="zh-CN" noProof="0" dirty="0" err="1">
                <a:solidFill>
                  <a:schemeClr val="tx1"/>
                </a:solidFill>
                <a:latin typeface="Times New Roman" panose="02020603050405020304" pitchFamily="18" charset="0"/>
                <a:cs typeface="Times New Roman" panose="02020603050405020304" pitchFamily="18" charset="0"/>
              </a:rPr>
              <a:t>sp_statement</a:t>
            </a:r>
            <a:r>
              <a:rPr lang="zh-CN" altLang="en-US" noProof="0" dirty="0">
                <a:solidFill>
                  <a:schemeClr val="tx1"/>
                </a:solidFill>
                <a:latin typeface="Times New Roman" panose="02020603050405020304" pitchFamily="18" charset="0"/>
                <a:cs typeface="Times New Roman" panose="02020603050405020304" pitchFamily="18" charset="0"/>
              </a:rPr>
              <a:t>：执行的</a:t>
            </a:r>
            <a:r>
              <a:rPr lang="en-US" altLang="zh-CN" noProof="0" dirty="0">
                <a:solidFill>
                  <a:schemeClr val="tx1"/>
                </a:solidFill>
                <a:latin typeface="Times New Roman" panose="02020603050405020304" pitchFamily="18" charset="0"/>
                <a:cs typeface="Times New Roman" panose="02020603050405020304" pitchFamily="18" charset="0"/>
              </a:rPr>
              <a:t>SQL</a:t>
            </a:r>
            <a:r>
              <a:rPr lang="zh-CN" altLang="en-US" noProof="0" dirty="0">
                <a:solidFill>
                  <a:schemeClr val="tx1"/>
                </a:solidFill>
                <a:latin typeface="Times New Roman" panose="02020603050405020304" pitchFamily="18" charset="0"/>
                <a:cs typeface="Times New Roman" panose="02020603050405020304" pitchFamily="18" charset="0"/>
              </a:rPr>
              <a:t>语句序列</a:t>
            </a:r>
          </a:p>
          <a:p>
            <a:pPr lvl="2">
              <a:lnSpc>
                <a:spcPct val="100000"/>
              </a:lnSpc>
            </a:pPr>
            <a:r>
              <a:rPr lang="en-US" altLang="zh-CN" noProof="0" dirty="0">
                <a:latin typeface="Times New Roman" panose="02020603050405020304" pitchFamily="18" charset="0"/>
                <a:cs typeface="Times New Roman" panose="02020603050405020304" pitchFamily="18" charset="0"/>
                <a:sym typeface="+mn-ea"/>
              </a:rPr>
              <a:t>exit </a:t>
            </a:r>
            <a:r>
              <a:rPr lang="zh-CN" altLang="en-US" noProof="0" dirty="0">
                <a:latin typeface="Times New Roman" panose="02020603050405020304" pitchFamily="18" charset="0"/>
                <a:cs typeface="Times New Roman" panose="02020603050405020304" pitchFamily="18" charset="0"/>
                <a:sym typeface="+mn-ea"/>
              </a:rPr>
              <a:t>表示遇到错误后马上退出，</a:t>
            </a:r>
            <a:r>
              <a:rPr lang="en-US" altLang="zh-CN" noProof="0" dirty="0">
                <a:latin typeface="Times New Roman" panose="02020603050405020304" pitchFamily="18" charset="0"/>
                <a:cs typeface="Times New Roman" panose="02020603050405020304" pitchFamily="18" charset="0"/>
                <a:sym typeface="+mn-ea"/>
              </a:rPr>
              <a:t>continue </a:t>
            </a:r>
            <a:r>
              <a:rPr lang="zh-CN" altLang="en-US" noProof="0" dirty="0">
                <a:latin typeface="Times New Roman" panose="02020603050405020304" pitchFamily="18" charset="0"/>
                <a:cs typeface="Times New Roman" panose="02020603050405020304" pitchFamily="18" charset="0"/>
                <a:sym typeface="+mn-ea"/>
              </a:rPr>
              <a:t>表示遇到错误不处理，继续向下执行</a:t>
            </a:r>
            <a:endParaRPr lang="zh-CN" altLang="en-US" noProof="0" dirty="0">
              <a:solidFill>
                <a:schemeClr val="tx1"/>
              </a:solidFill>
              <a:latin typeface="Times New Roman" panose="02020603050405020304" pitchFamily="18" charset="0"/>
              <a:cs typeface="Times New Roman" panose="02020603050405020304" pitchFamily="18" charset="0"/>
            </a:endParaRPr>
          </a:p>
          <a:p>
            <a:pPr lvl="1"/>
            <a:endParaRPr lang="zh-CN" altLang="en-US" noProof="0" dirty="0"/>
          </a:p>
          <a:p>
            <a:pPr marL="457200" lvl="1" indent="0">
              <a:buNone/>
            </a:pPr>
            <a:endParaRPr lang="zh-CN" altLang="en-US" noProof="0" dirty="0"/>
          </a:p>
          <a:p>
            <a:pPr marL="914400" lvl="2" indent="0">
              <a:buNone/>
            </a:pPr>
            <a:endParaRPr lang="zh-CN" altLang="en-US" noProof="0" dirty="0"/>
          </a:p>
        </p:txBody>
      </p:sp>
      <p:sp>
        <p:nvSpPr>
          <p:cNvPr id="4" name="灯片编号占位符 3"/>
          <p:cNvSpPr>
            <a:spLocks noGrp="1"/>
          </p:cNvSpPr>
          <p:nvPr>
            <p:ph type="sldNum" sz="quarter" idx="12"/>
          </p:nvPr>
        </p:nvSpPr>
        <p:spPr/>
        <p:txBody>
          <a:bodyPr/>
          <a:lstStyle/>
          <a:p>
            <a:fld id="{3431B804-AB5A-4712-BAA6-27F0D45ECF7B}" type="slidenum">
              <a:rPr lang="zh-CN" altLang="en-US" smtClean="0"/>
              <a:t>16</a:t>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存储过程与函数</a:t>
            </a:r>
          </a:p>
        </p:txBody>
      </p:sp>
      <p:sp>
        <p:nvSpPr>
          <p:cNvPr id="3" name="内容占位符 2"/>
          <p:cNvSpPr>
            <a:spLocks noGrp="1"/>
          </p:cNvSpPr>
          <p:nvPr>
            <p:ph idx="1"/>
          </p:nvPr>
        </p:nvSpPr>
        <p:spPr/>
        <p:txBody>
          <a:bodyPr>
            <a:normAutofit/>
          </a:bodyPr>
          <a:lstStyle/>
          <a:p>
            <a:pPr marL="0" lvl="0" indent="0">
              <a:lnSpc>
                <a:spcPct val="100000"/>
              </a:lnSpc>
              <a:buNone/>
            </a:pPr>
            <a:r>
              <a:rPr lang="en-US" altLang="zh-CN" noProof="0" dirty="0">
                <a:latin typeface="Times New Roman" panose="02020603050405020304" pitchFamily="18" charset="0"/>
                <a:cs typeface="Times New Roman" panose="02020603050405020304" pitchFamily="18" charset="0"/>
                <a:sym typeface="+mn-ea"/>
              </a:rPr>
              <a:t>1. </a:t>
            </a:r>
            <a:r>
              <a:rPr lang="zh-CN" altLang="en-US" noProof="0" dirty="0">
                <a:latin typeface="Times New Roman" panose="02020603050405020304" pitchFamily="18" charset="0"/>
                <a:cs typeface="Times New Roman" panose="02020603050405020304" pitchFamily="18" charset="0"/>
                <a:sym typeface="+mn-ea"/>
              </a:rPr>
              <a:t>存储过程与函数简介</a:t>
            </a:r>
            <a:endParaRPr lang="zh-CN" altLang="en-US" noProof="0" dirty="0">
              <a:latin typeface="Times New Roman" panose="02020603050405020304" pitchFamily="18" charset="0"/>
              <a:cs typeface="Times New Roman" panose="02020603050405020304" pitchFamily="18" charset="0"/>
            </a:endParaRPr>
          </a:p>
          <a:p>
            <a:pPr marL="457200" lvl="1" indent="0" algn="l">
              <a:lnSpc>
                <a:spcPct val="100000"/>
              </a:lnSpc>
              <a:buNone/>
            </a:pPr>
            <a:r>
              <a:rPr lang="en-US" altLang="zh-CN" sz="2000" noProof="0" dirty="0">
                <a:latin typeface="Times New Roman" panose="02020603050405020304" pitchFamily="18" charset="0"/>
                <a:cs typeface="Times New Roman" panose="02020603050405020304" pitchFamily="18" charset="0"/>
                <a:sym typeface="+mn-ea"/>
              </a:rPr>
              <a:t>1.1 </a:t>
            </a:r>
            <a:r>
              <a:rPr lang="zh-CN" altLang="en-US" sz="2000" noProof="0" dirty="0">
                <a:latin typeface="Times New Roman" panose="02020603050405020304" pitchFamily="18" charset="0"/>
                <a:cs typeface="Times New Roman" panose="02020603050405020304" pitchFamily="18" charset="0"/>
                <a:sym typeface="+mn-ea"/>
              </a:rPr>
              <a:t>概念定义</a:t>
            </a:r>
          </a:p>
          <a:p>
            <a:pPr marL="457200" lvl="1" indent="0" algn="l">
              <a:lnSpc>
                <a:spcPct val="100000"/>
              </a:lnSpc>
              <a:buNone/>
            </a:pPr>
            <a:r>
              <a:rPr lang="en-US" altLang="zh-CN" sz="2000" noProof="0" dirty="0">
                <a:latin typeface="Times New Roman" panose="02020603050405020304" pitchFamily="18" charset="0"/>
                <a:cs typeface="Times New Roman" panose="02020603050405020304" pitchFamily="18" charset="0"/>
                <a:sym typeface="+mn-ea"/>
              </a:rPr>
              <a:t>1.2 </a:t>
            </a:r>
            <a:r>
              <a:rPr lang="zh-CN" altLang="en-US" sz="2000" noProof="0" dirty="0">
                <a:latin typeface="Times New Roman" panose="02020603050405020304" pitchFamily="18" charset="0"/>
                <a:cs typeface="Times New Roman" panose="02020603050405020304" pitchFamily="18" charset="0"/>
                <a:sym typeface="+mn-ea"/>
              </a:rPr>
              <a:t>存储过程与函数的优点</a:t>
            </a:r>
          </a:p>
          <a:p>
            <a:pPr marL="457200" lvl="1" indent="0" algn="l">
              <a:lnSpc>
                <a:spcPct val="100000"/>
              </a:lnSpc>
              <a:buNone/>
            </a:pPr>
            <a:r>
              <a:rPr lang="en-US" altLang="zh-CN" sz="2000" noProof="0" dirty="0">
                <a:latin typeface="Times New Roman" panose="02020603050405020304" pitchFamily="18" charset="0"/>
                <a:cs typeface="Times New Roman" panose="02020603050405020304" pitchFamily="18" charset="0"/>
                <a:sym typeface="+mn-ea"/>
              </a:rPr>
              <a:t>1.3 </a:t>
            </a:r>
            <a:r>
              <a:rPr lang="zh-CN" altLang="en-US" sz="2000" noProof="0" dirty="0">
                <a:latin typeface="Times New Roman" panose="02020603050405020304" pitchFamily="18" charset="0"/>
                <a:cs typeface="Times New Roman" panose="02020603050405020304" pitchFamily="18" charset="0"/>
                <a:sym typeface="+mn-ea"/>
              </a:rPr>
              <a:t>存储过程和函数区别</a:t>
            </a:r>
          </a:p>
          <a:p>
            <a:pPr marL="0" lv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marL="0" indent="0">
              <a:lnSpc>
                <a:spcPct val="100000"/>
              </a:lnSpc>
              <a:buNone/>
            </a:pPr>
            <a:r>
              <a:rPr lang="en-US" altLang="zh-CN" noProof="0" dirty="0">
                <a:latin typeface="Times New Roman" panose="02020603050405020304" pitchFamily="18" charset="0"/>
                <a:cs typeface="Times New Roman" panose="02020603050405020304" pitchFamily="18" charset="0"/>
              </a:rPr>
              <a:t>2. </a:t>
            </a:r>
            <a:r>
              <a:rPr lang="zh-CN" altLang="en-US" noProof="0" dirty="0">
                <a:latin typeface="Times New Roman" panose="02020603050405020304" pitchFamily="18" charset="0"/>
                <a:cs typeface="Times New Roman" panose="02020603050405020304" pitchFamily="18" charset="0"/>
              </a:rPr>
              <a:t>存储过程与函数操作</a:t>
            </a:r>
          </a:p>
          <a:p>
            <a:pPr marL="457200" lvl="1" indent="0">
              <a:lnSpc>
                <a:spcPct val="100000"/>
              </a:lnSpc>
              <a:buNone/>
            </a:pPr>
            <a:r>
              <a:rPr lang="en-US" altLang="zh-CN" noProof="0" dirty="0">
                <a:latin typeface="Times New Roman" panose="02020603050405020304" pitchFamily="18" charset="0"/>
                <a:cs typeface="Times New Roman" panose="02020603050405020304" pitchFamily="18" charset="0"/>
              </a:rPr>
              <a:t>2.1 </a:t>
            </a:r>
            <a:r>
              <a:rPr lang="zh-CN" altLang="en-US" noProof="0" dirty="0">
                <a:latin typeface="Times New Roman" panose="02020603050405020304" pitchFamily="18" charset="0"/>
                <a:cs typeface="Times New Roman" panose="02020603050405020304" pitchFamily="18" charset="0"/>
              </a:rPr>
              <a:t>声明存储过程或函数</a:t>
            </a:r>
          </a:p>
          <a:p>
            <a:pPr marL="457200" lvl="1" indent="0">
              <a:lnSpc>
                <a:spcPct val="100000"/>
              </a:lnSpc>
              <a:buNone/>
            </a:pPr>
            <a:r>
              <a:rPr lang="en-US" altLang="zh-CN" noProof="0" dirty="0">
                <a:latin typeface="Times New Roman" panose="02020603050405020304" pitchFamily="18" charset="0"/>
                <a:cs typeface="Times New Roman" panose="02020603050405020304" pitchFamily="18" charset="0"/>
              </a:rPr>
              <a:t>2.2 </a:t>
            </a:r>
            <a:r>
              <a:rPr lang="zh-CN" altLang="en-US" noProof="0" dirty="0">
                <a:latin typeface="Times New Roman" panose="02020603050405020304" pitchFamily="18" charset="0"/>
                <a:cs typeface="Times New Roman" panose="02020603050405020304" pitchFamily="18" charset="0"/>
              </a:rPr>
              <a:t>调用存储过程或函数</a:t>
            </a:r>
          </a:p>
          <a:p>
            <a:pPr marL="0" indent="0">
              <a:lnSpc>
                <a:spcPct val="100000"/>
              </a:lnSpc>
              <a:buNone/>
            </a:pPr>
            <a:endParaRPr lang="zh-CN" altLang="en-US" sz="1000" noProof="0" dirty="0">
              <a:latin typeface="Times New Roman" panose="02020603050405020304" pitchFamily="18" charset="0"/>
              <a:cs typeface="Times New Roman" panose="02020603050405020304" pitchFamily="18" charset="0"/>
            </a:endParaRPr>
          </a:p>
          <a:p>
            <a:pPr marL="0" lvl="0" indent="0">
              <a:lnSpc>
                <a:spcPct val="100000"/>
              </a:lnSpc>
              <a:buNone/>
            </a:pPr>
            <a:r>
              <a:rPr lang="en-US" altLang="zh-CN" noProof="0" dirty="0">
                <a:latin typeface="Times New Roman" panose="02020603050405020304" pitchFamily="18" charset="0"/>
                <a:cs typeface="Times New Roman" panose="02020603050405020304" pitchFamily="18" charset="0"/>
                <a:sym typeface="+mn-ea"/>
              </a:rPr>
              <a:t>3. </a:t>
            </a:r>
            <a:r>
              <a:rPr lang="zh-CN" altLang="en-US" noProof="0" dirty="0">
                <a:latin typeface="Times New Roman" panose="02020603050405020304" pitchFamily="18" charset="0"/>
                <a:cs typeface="Times New Roman" panose="02020603050405020304" pitchFamily="18" charset="0"/>
                <a:sym typeface="+mn-ea"/>
              </a:rPr>
              <a:t>支持存储过程与函数的语言构造</a:t>
            </a:r>
          </a:p>
          <a:p>
            <a:pPr marL="457200" lvl="1" indent="0" algn="l">
              <a:lnSpc>
                <a:spcPct val="100000"/>
              </a:lnSpc>
              <a:buNone/>
            </a:pPr>
            <a:r>
              <a:rPr lang="en-US" altLang="zh-CN" sz="2000" noProof="0" dirty="0">
                <a:latin typeface="Times New Roman" panose="02020603050405020304" pitchFamily="18" charset="0"/>
                <a:cs typeface="Times New Roman" panose="02020603050405020304" pitchFamily="18" charset="0"/>
                <a:sym typeface="+mn-ea"/>
              </a:rPr>
              <a:t>3.1 </a:t>
            </a:r>
            <a:r>
              <a:rPr lang="zh-CN" altLang="en-US" sz="2000" noProof="0" dirty="0">
                <a:latin typeface="Times New Roman" panose="02020603050405020304" pitchFamily="18" charset="0"/>
                <a:cs typeface="Times New Roman" panose="02020603050405020304" pitchFamily="18" charset="0"/>
                <a:sym typeface="+mn-ea"/>
              </a:rPr>
              <a:t>流程的控制</a:t>
            </a:r>
          </a:p>
          <a:p>
            <a:pPr marL="457200" lvl="1" indent="0" algn="l">
              <a:lnSpc>
                <a:spcPct val="100000"/>
              </a:lnSpc>
              <a:buNone/>
            </a:pPr>
            <a:r>
              <a:rPr lang="en-US" altLang="zh-CN" sz="2000" noProof="0" dirty="0">
                <a:latin typeface="Times New Roman" panose="02020603050405020304" pitchFamily="18" charset="0"/>
                <a:cs typeface="Times New Roman" panose="02020603050405020304" pitchFamily="18" charset="0"/>
                <a:sym typeface="+mn-ea"/>
              </a:rPr>
              <a:t>3.2 </a:t>
            </a:r>
            <a:r>
              <a:rPr lang="zh-CN" altLang="en-US" sz="2000" noProof="0" dirty="0">
                <a:latin typeface="Times New Roman" panose="02020603050405020304" pitchFamily="18" charset="0"/>
                <a:cs typeface="Times New Roman" panose="02020603050405020304" pitchFamily="18" charset="0"/>
                <a:sym typeface="+mn-ea"/>
              </a:rPr>
              <a:t>异常条件定义及处理</a:t>
            </a:r>
          </a:p>
          <a:p>
            <a:pPr marL="457200" lvl="1" indent="0">
              <a:buFont typeface="Arial" panose="020B0604020202020204" pitchFamily="34" charset="0"/>
              <a:buNone/>
            </a:pPr>
            <a:endParaRPr lang="zh-CN" altLang="en-US" noProof="0" dirty="0">
              <a:solidFill>
                <a:schemeClr val="tx1"/>
              </a:solidFill>
            </a:endParaRPr>
          </a:p>
          <a:p>
            <a:pPr marL="0" lvl="0" indent="0">
              <a:buFont typeface="Arial" panose="020B0604020202020204" pitchFamily="34" charset="0"/>
              <a:buNone/>
            </a:pPr>
            <a:endParaRPr lang="zh-CN" altLang="en-US" noProof="0" dirty="0">
              <a:solidFill>
                <a:schemeClr val="tx1"/>
              </a:solidFill>
            </a:endParaRPr>
          </a:p>
        </p:txBody>
      </p:sp>
      <p:sp>
        <p:nvSpPr>
          <p:cNvPr id="4" name="灯片编号占位符 3"/>
          <p:cNvSpPr>
            <a:spLocks noGrp="1"/>
          </p:cNvSpPr>
          <p:nvPr>
            <p:ph type="sldNum" sz="quarter" idx="12"/>
          </p:nvPr>
        </p:nvSpPr>
        <p:spPr/>
        <p:txBody>
          <a:bodyPr/>
          <a:lstStyle/>
          <a:p>
            <a:fld id="{3431B804-AB5A-4712-BAA6-27F0D45ECF7B}" type="slidenum">
              <a:rPr lang="zh-CN" altLang="en-US" smtClean="0"/>
              <a:t>2</a:t>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存储过程与函数简介</a:t>
            </a:r>
          </a:p>
        </p:txBody>
      </p:sp>
      <p:sp>
        <p:nvSpPr>
          <p:cNvPr id="3" name="内容占位符 2"/>
          <p:cNvSpPr>
            <a:spLocks noGrp="1"/>
          </p:cNvSpPr>
          <p:nvPr>
            <p:ph idx="1"/>
          </p:nvPr>
        </p:nvSpPr>
        <p:spPr/>
        <p:txBody>
          <a:bodyPr>
            <a:normAutofit/>
          </a:bodyPr>
          <a:lstStyle/>
          <a:p>
            <a:pPr>
              <a:lnSpc>
                <a:spcPct val="100000"/>
              </a:lnSpc>
            </a:pPr>
            <a:r>
              <a:rPr lang="zh-CN" altLang="en-US" noProof="0" dirty="0">
                <a:latin typeface="Times New Roman" panose="02020603050405020304" pitchFamily="18" charset="0"/>
                <a:cs typeface="Times New Roman" panose="02020603050405020304" pitchFamily="18" charset="0"/>
              </a:rPr>
              <a:t>概念定义</a:t>
            </a:r>
          </a:p>
          <a:p>
            <a:pPr lvl="1">
              <a:lnSpc>
                <a:spcPct val="100000"/>
              </a:lnSpc>
            </a:pPr>
            <a:r>
              <a:rPr lang="zh-CN" altLang="en-US" noProof="0" dirty="0">
                <a:latin typeface="Times New Roman" panose="02020603050405020304" pitchFamily="18" charset="0"/>
                <a:cs typeface="Times New Roman" panose="02020603050405020304" pitchFamily="18" charset="0"/>
              </a:rPr>
              <a:t>存储过程或存储函数是一组为了完成特定功能的 </a:t>
            </a:r>
            <a:r>
              <a:rPr lang="en-US" altLang="zh-CN" noProof="0" dirty="0">
                <a:latin typeface="Times New Roman" panose="02020603050405020304" pitchFamily="18" charset="0"/>
                <a:cs typeface="Times New Roman" panose="02020603050405020304" pitchFamily="18" charset="0"/>
              </a:rPr>
              <a:t>SQL</a:t>
            </a:r>
            <a:r>
              <a:rPr lang="zh-CN" altLang="en-US" noProof="0" dirty="0">
                <a:latin typeface="Times New Roman" panose="02020603050405020304" pitchFamily="18" charset="0"/>
                <a:cs typeface="Times New Roman" panose="02020603050405020304" pitchFamily="18" charset="0"/>
              </a:rPr>
              <a:t> 语句集，经编译和优化后存储在数据库服务器中，用户通过指定存储过程或存储函数的名字并给定参数来调用执行它</a:t>
            </a:r>
          </a:p>
          <a:p>
            <a:pPr marL="0" indent="0">
              <a:lnSpc>
                <a:spcPct val="100000"/>
              </a:lnSpc>
              <a:buNone/>
            </a:pPr>
            <a:endParaRPr lang="zh-CN" altLang="en-US" sz="1000" noProof="0" dirty="0">
              <a:latin typeface="Times New Roman" panose="02020603050405020304" pitchFamily="18" charset="0"/>
              <a:cs typeface="Times New Roman" panose="02020603050405020304" pitchFamily="18" charset="0"/>
            </a:endParaRPr>
          </a:p>
          <a:p>
            <a:pPr marL="228600" lvl="0" indent="-228600">
              <a:lnSpc>
                <a:spcPct val="100000"/>
              </a:lnSpc>
              <a:buFont typeface="Wingdings" panose="05000000000000000000" charset="0"/>
              <a:buChar char="n"/>
            </a:pPr>
            <a:r>
              <a:rPr lang="zh-CN" altLang="en-US" noProof="0" dirty="0">
                <a:latin typeface="Times New Roman" panose="02020603050405020304" pitchFamily="18" charset="0"/>
                <a:cs typeface="Times New Roman" panose="02020603050405020304" pitchFamily="18" charset="0"/>
                <a:sym typeface="+mn-ea"/>
              </a:rPr>
              <a:t>存储过程与函数的优点</a:t>
            </a:r>
          </a:p>
          <a:p>
            <a:pPr lvl="1">
              <a:lnSpc>
                <a:spcPct val="100000"/>
              </a:lnSpc>
            </a:pPr>
            <a:r>
              <a:rPr lang="zh-CN" altLang="en-US" noProof="0" dirty="0">
                <a:latin typeface="Times New Roman" panose="02020603050405020304" pitchFamily="18" charset="0"/>
                <a:cs typeface="Times New Roman" panose="02020603050405020304" pitchFamily="18" charset="0"/>
              </a:rPr>
              <a:t>避免开发人员重复地编写相同的 </a:t>
            </a:r>
            <a:r>
              <a:rPr lang="en-US" altLang="zh-CN" noProof="0" dirty="0">
                <a:latin typeface="Times New Roman" panose="02020603050405020304" pitchFamily="18" charset="0"/>
                <a:cs typeface="Times New Roman" panose="02020603050405020304" pitchFamily="18" charset="0"/>
              </a:rPr>
              <a:t>SQL</a:t>
            </a:r>
            <a:r>
              <a:rPr lang="zh-CN" altLang="en-US" noProof="0" dirty="0">
                <a:latin typeface="Times New Roman" panose="02020603050405020304" pitchFamily="18" charset="0"/>
                <a:cs typeface="Times New Roman" panose="02020603050405020304" pitchFamily="18" charset="0"/>
              </a:rPr>
              <a:t> 语句</a:t>
            </a:r>
          </a:p>
          <a:p>
            <a:pPr lvl="1">
              <a:lnSpc>
                <a:spcPct val="100000"/>
              </a:lnSpc>
            </a:pPr>
            <a:r>
              <a:rPr lang="zh-CN" altLang="en-US" noProof="0" dirty="0">
                <a:latin typeface="Times New Roman" panose="02020603050405020304" pitchFamily="18" charset="0"/>
                <a:cs typeface="Times New Roman" panose="02020603050405020304" pitchFamily="18" charset="0"/>
              </a:rPr>
              <a:t>减少了客户端和服务器端的数据传输</a:t>
            </a:r>
          </a:p>
          <a:p>
            <a:pPr lvl="1">
              <a:lnSpc>
                <a:spcPct val="100000"/>
              </a:lnSpc>
            </a:pPr>
            <a:r>
              <a:rPr lang="zh-CN" altLang="en-US" noProof="0" dirty="0">
                <a:latin typeface="Times New Roman" panose="02020603050405020304" pitchFamily="18" charset="0"/>
                <a:cs typeface="Times New Roman" panose="02020603050405020304" pitchFamily="18" charset="0"/>
              </a:rPr>
              <a:t>执行速度快，提高系统性能</a:t>
            </a:r>
          </a:p>
          <a:p>
            <a:pPr lvl="1">
              <a:lnSpc>
                <a:spcPct val="100000"/>
              </a:lnSpc>
            </a:pPr>
            <a:r>
              <a:rPr lang="zh-CN" altLang="en-US" noProof="0" dirty="0">
                <a:latin typeface="Times New Roman" panose="02020603050405020304" pitchFamily="18" charset="0"/>
                <a:cs typeface="Times New Roman" panose="02020603050405020304" pitchFamily="18" charset="0"/>
              </a:rPr>
              <a:t>方便实施企业规划</a:t>
            </a:r>
          </a:p>
          <a:p>
            <a:pPr lvl="1">
              <a:lnSpc>
                <a:spcPct val="100000"/>
              </a:lnSpc>
            </a:pPr>
            <a:r>
              <a:rPr lang="zh-CN" altLang="en-US" noProof="0" dirty="0">
                <a:latin typeface="Times New Roman" panose="02020603050405020304" pitchFamily="18" charset="0"/>
                <a:cs typeface="Times New Roman" panose="02020603050405020304" pitchFamily="18" charset="0"/>
              </a:rPr>
              <a:t>确保数据库安全</a:t>
            </a:r>
          </a:p>
          <a:p>
            <a:pPr marL="457200" lvl="1" indent="0">
              <a:buNone/>
            </a:pPr>
            <a:endParaRPr lang="zh-CN" altLang="en-US" noProof="0" dirty="0"/>
          </a:p>
          <a:p>
            <a:pPr marL="914400" lvl="2" indent="0">
              <a:buNone/>
            </a:pPr>
            <a:endParaRPr lang="zh-CN" altLang="en-US" noProof="0" dirty="0"/>
          </a:p>
        </p:txBody>
      </p:sp>
      <p:sp>
        <p:nvSpPr>
          <p:cNvPr id="4" name="灯片编号占位符 3"/>
          <p:cNvSpPr>
            <a:spLocks noGrp="1"/>
          </p:cNvSpPr>
          <p:nvPr>
            <p:ph type="sldNum" sz="quarter" idx="12"/>
          </p:nvPr>
        </p:nvSpPr>
        <p:spPr/>
        <p:txBody>
          <a:bodyPr/>
          <a:lstStyle/>
          <a:p>
            <a:fld id="{3431B804-AB5A-4712-BAA6-27F0D45ECF7B}" type="slidenum">
              <a:rPr lang="zh-CN" altLang="en-US" smtClean="0"/>
              <a:t>3</a:t>
            </a:fld>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存储过程与函数简介</a:t>
            </a:r>
          </a:p>
        </p:txBody>
      </p:sp>
      <p:sp>
        <p:nvSpPr>
          <p:cNvPr id="3" name="内容占位符 2"/>
          <p:cNvSpPr>
            <a:spLocks noGrp="1"/>
          </p:cNvSpPr>
          <p:nvPr>
            <p:ph idx="1"/>
          </p:nvPr>
        </p:nvSpPr>
        <p:spPr/>
        <p:txBody>
          <a:bodyPr>
            <a:normAutofit/>
          </a:bodyPr>
          <a:lstStyle/>
          <a:p>
            <a:pPr>
              <a:lnSpc>
                <a:spcPct val="100000"/>
              </a:lnSpc>
            </a:pPr>
            <a:r>
              <a:rPr lang="zh-CN" altLang="en-US" noProof="0" dirty="0">
                <a:latin typeface="Times New Roman" panose="02020603050405020304" pitchFamily="18" charset="0"/>
                <a:cs typeface="Times New Roman" panose="02020603050405020304" pitchFamily="18" charset="0"/>
              </a:rPr>
              <a:t>存储过程和函数区别</a:t>
            </a:r>
          </a:p>
          <a:p>
            <a:pPr marL="914400" lvl="1" indent="-457200">
              <a:lnSpc>
                <a:spcPct val="100000"/>
              </a:lnSpc>
              <a:buFont typeface="+mj-lt"/>
              <a:buAutoNum type="arabicPeriod"/>
            </a:pPr>
            <a:r>
              <a:rPr lang="zh-CN" altLang="en-US" noProof="0" dirty="0">
                <a:latin typeface="Times New Roman" panose="02020603050405020304" pitchFamily="18" charset="0"/>
                <a:cs typeface="Times New Roman" panose="02020603050405020304" pitchFamily="18" charset="0"/>
              </a:rPr>
              <a:t>一般存储过程实现的功能要复杂一点，而函数实现的功能针对性比较强。存储过程功能强大，可以执行包括修改表等一系列数据库操作；用户定义函数不能用于执行一组修改全局数据库状态的操作</a:t>
            </a:r>
          </a:p>
          <a:p>
            <a:pPr marL="914400" lvl="1" indent="-457200">
              <a:lnSpc>
                <a:spcPct val="100000"/>
              </a:lnSpc>
              <a:buFont typeface="+mj-lt"/>
              <a:buAutoNum type="arabicPeriod"/>
            </a:pPr>
            <a:r>
              <a:rPr lang="zh-CN" altLang="en-US" noProof="0" dirty="0">
                <a:latin typeface="Times New Roman" panose="02020603050405020304" pitchFamily="18" charset="0"/>
                <a:cs typeface="Times New Roman" panose="02020603050405020304" pitchFamily="18" charset="0"/>
              </a:rPr>
              <a:t>存储过程可以返回参数，如记录集，而函数只能返回值或者表对象。函数只能返回一个变量；而存储过程可以返回多个。存储过程的参数可以有 </a:t>
            </a:r>
            <a:r>
              <a:rPr lang="en-US" altLang="zh-CN" noProof="0" dirty="0">
                <a:latin typeface="Times New Roman" panose="02020603050405020304" pitchFamily="18" charset="0"/>
                <a:cs typeface="Times New Roman" panose="02020603050405020304" pitchFamily="18" charset="0"/>
              </a:rPr>
              <a:t>IN</a:t>
            </a:r>
            <a:r>
              <a:rPr lang="zh-CN" altLang="en-US" noProof="0" dirty="0">
                <a:latin typeface="Times New Roman" panose="02020603050405020304" pitchFamily="18" charset="0"/>
                <a:cs typeface="Times New Roman" panose="02020603050405020304" pitchFamily="18" charset="0"/>
              </a:rPr>
              <a:t>、</a:t>
            </a:r>
            <a:r>
              <a:rPr lang="en-US" altLang="zh-CN" noProof="0" dirty="0">
                <a:latin typeface="Times New Roman" panose="02020603050405020304" pitchFamily="18" charset="0"/>
                <a:cs typeface="Times New Roman" panose="02020603050405020304" pitchFamily="18" charset="0"/>
              </a:rPr>
              <a:t>OUT</a:t>
            </a:r>
            <a:r>
              <a:rPr lang="zh-CN" altLang="en-US" noProof="0" dirty="0">
                <a:latin typeface="Times New Roman" panose="02020603050405020304" pitchFamily="18" charset="0"/>
                <a:cs typeface="Times New Roman" panose="02020603050405020304" pitchFamily="18" charset="0"/>
              </a:rPr>
              <a:t>、</a:t>
            </a:r>
            <a:r>
              <a:rPr lang="en-US" altLang="zh-CN" noProof="0" dirty="0">
                <a:latin typeface="Times New Roman" panose="02020603050405020304" pitchFamily="18" charset="0"/>
                <a:cs typeface="Times New Roman" panose="02020603050405020304" pitchFamily="18" charset="0"/>
              </a:rPr>
              <a:t>INOUT</a:t>
            </a:r>
            <a:r>
              <a:rPr lang="zh-CN" altLang="en-US" noProof="0" dirty="0">
                <a:latin typeface="Times New Roman" panose="02020603050405020304" pitchFamily="18" charset="0"/>
                <a:cs typeface="Times New Roman" panose="02020603050405020304" pitchFamily="18" charset="0"/>
              </a:rPr>
              <a:t> 三种类型，而函数只能有 </a:t>
            </a:r>
            <a:r>
              <a:rPr lang="en-US" altLang="zh-CN" noProof="0" dirty="0">
                <a:latin typeface="Times New Roman" panose="02020603050405020304" pitchFamily="18" charset="0"/>
                <a:cs typeface="Times New Roman" panose="02020603050405020304" pitchFamily="18" charset="0"/>
              </a:rPr>
              <a:t>IN</a:t>
            </a:r>
            <a:r>
              <a:rPr lang="zh-CN" altLang="en-US" noProof="0" dirty="0">
                <a:latin typeface="Times New Roman" panose="02020603050405020304" pitchFamily="18" charset="0"/>
                <a:cs typeface="Times New Roman" panose="02020603050405020304" pitchFamily="18" charset="0"/>
              </a:rPr>
              <a:t> 类型。存储过程声明时无需返回类型，而函数声明时需要返回类型，且函数体中必须包含一个有效 </a:t>
            </a:r>
            <a:r>
              <a:rPr lang="en-US" altLang="zh-CN" noProof="0" dirty="0">
                <a:latin typeface="Times New Roman" panose="02020603050405020304" pitchFamily="18" charset="0"/>
                <a:cs typeface="Times New Roman" panose="02020603050405020304" pitchFamily="18" charset="0"/>
              </a:rPr>
              <a:t>return</a:t>
            </a:r>
            <a:r>
              <a:rPr lang="zh-CN" altLang="en-US" noProof="0" dirty="0">
                <a:latin typeface="Times New Roman" panose="02020603050405020304" pitchFamily="18" charset="0"/>
                <a:cs typeface="Times New Roman" panose="02020603050405020304" pitchFamily="18" charset="0"/>
              </a:rPr>
              <a:t> 语句</a:t>
            </a:r>
          </a:p>
          <a:p>
            <a:pPr marL="914400" lvl="1" indent="-457200">
              <a:lnSpc>
                <a:spcPct val="100000"/>
              </a:lnSpc>
              <a:buFont typeface="+mj-lt"/>
              <a:buAutoNum type="arabicPeriod"/>
            </a:pPr>
            <a:r>
              <a:rPr lang="zh-CN" altLang="en-US" noProof="0" dirty="0">
                <a:latin typeface="Times New Roman" panose="02020603050405020304" pitchFamily="18" charset="0"/>
                <a:cs typeface="Times New Roman" panose="02020603050405020304" pitchFamily="18" charset="0"/>
              </a:rPr>
              <a:t>存储过程可以使用非确定函数，用户自定义函数不允许在主体中内置非确定函数</a:t>
            </a:r>
          </a:p>
          <a:p>
            <a:pPr marL="914400" lvl="1" indent="-457200">
              <a:lnSpc>
                <a:spcPct val="100000"/>
              </a:lnSpc>
              <a:buFont typeface="+mj-lt"/>
              <a:buAutoNum type="arabicPeriod"/>
            </a:pPr>
            <a:r>
              <a:rPr lang="zh-CN" altLang="en-US" noProof="0" dirty="0">
                <a:latin typeface="Times New Roman" panose="02020603050405020304" pitchFamily="18" charset="0"/>
                <a:cs typeface="Times New Roman" panose="02020603050405020304" pitchFamily="18" charset="0"/>
              </a:rPr>
              <a:t>存储过程一般是作为一个独立的部分来执行，而函数可以作为查询语句的一个部分来调用。</a:t>
            </a:r>
            <a:r>
              <a:rPr lang="en-US" altLang="zh-CN" noProof="0" dirty="0">
                <a:latin typeface="Times New Roman" panose="02020603050405020304" pitchFamily="18" charset="0"/>
                <a:cs typeface="Times New Roman" panose="02020603050405020304" pitchFamily="18" charset="0"/>
              </a:rPr>
              <a:t>SQL</a:t>
            </a:r>
            <a:r>
              <a:rPr lang="zh-CN" altLang="en-US" noProof="0" dirty="0">
                <a:latin typeface="Times New Roman" panose="02020603050405020304" pitchFamily="18" charset="0"/>
                <a:cs typeface="Times New Roman" panose="02020603050405020304" pitchFamily="18" charset="0"/>
              </a:rPr>
              <a:t> 语句中不可用存储过程，而可以使用函数</a:t>
            </a:r>
            <a:endParaRPr lang="zh-CN" altLang="en-US" noProof="0" dirty="0"/>
          </a:p>
          <a:p>
            <a:pPr lvl="1"/>
            <a:endParaRPr lang="zh-CN" altLang="en-US" noProof="0" dirty="0"/>
          </a:p>
          <a:p>
            <a:pPr marL="457200" lvl="1" indent="0">
              <a:buNone/>
            </a:pPr>
            <a:endParaRPr lang="zh-CN" altLang="en-US" noProof="0" dirty="0"/>
          </a:p>
          <a:p>
            <a:pPr marL="914400" lvl="2" indent="0">
              <a:buNone/>
            </a:pPr>
            <a:endParaRPr lang="zh-CN" altLang="en-US" noProof="0" dirty="0"/>
          </a:p>
        </p:txBody>
      </p:sp>
      <p:sp>
        <p:nvSpPr>
          <p:cNvPr id="4" name="灯片编号占位符 3"/>
          <p:cNvSpPr>
            <a:spLocks noGrp="1"/>
          </p:cNvSpPr>
          <p:nvPr>
            <p:ph type="sldNum" sz="quarter" idx="12"/>
          </p:nvPr>
        </p:nvSpPr>
        <p:spPr/>
        <p:txBody>
          <a:bodyPr/>
          <a:lstStyle/>
          <a:p>
            <a:fld id="{3431B804-AB5A-4712-BAA6-27F0D45ECF7B}" type="slidenum">
              <a:rPr lang="zh-CN" altLang="en-US" smtClean="0"/>
              <a:t>4</a:t>
            </a:fld>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存储过程与函数操作</a:t>
            </a:r>
          </a:p>
        </p:txBody>
      </p:sp>
      <p:sp>
        <p:nvSpPr>
          <p:cNvPr id="3" name="内容占位符 2"/>
          <p:cNvSpPr>
            <a:spLocks noGrp="1"/>
          </p:cNvSpPr>
          <p:nvPr>
            <p:ph idx="1"/>
          </p:nvPr>
        </p:nvSpPr>
        <p:spPr>
          <a:xfrm>
            <a:off x="628650" y="1285240"/>
            <a:ext cx="7886700" cy="5347970"/>
          </a:xfrm>
        </p:spPr>
        <p:txBody>
          <a:bodyPr>
            <a:normAutofit/>
          </a:bodyPr>
          <a:lstStyle/>
          <a:p>
            <a:pPr>
              <a:lnSpc>
                <a:spcPct val="100000"/>
              </a:lnSpc>
            </a:pPr>
            <a:r>
              <a:rPr lang="zh-CN" altLang="en-US" sz="2000" noProof="0" dirty="0">
                <a:latin typeface="Times New Roman" panose="02020603050405020304" pitchFamily="18" charset="0"/>
                <a:cs typeface="Times New Roman" panose="02020603050405020304" pitchFamily="18" charset="0"/>
              </a:rPr>
              <a:t>声明存储过程或函数</a:t>
            </a:r>
          </a:p>
          <a:p>
            <a:pPr lvl="1">
              <a:lnSpc>
                <a:spcPct val="100000"/>
              </a:lnSpc>
            </a:pPr>
            <a:r>
              <a:rPr lang="zh-CN" altLang="en-US" sz="1800" noProof="0" dirty="0">
                <a:latin typeface="Times New Roman" panose="02020603050405020304" pitchFamily="18" charset="0"/>
                <a:cs typeface="Times New Roman" panose="02020603050405020304" pitchFamily="18" charset="0"/>
              </a:rPr>
              <a:t>声明存储过程：</a:t>
            </a:r>
          </a:p>
          <a:p>
            <a:pPr marL="914400" lvl="2" indent="0">
              <a:lnSpc>
                <a:spcPct val="100000"/>
              </a:lnSpc>
              <a:buNone/>
            </a:pPr>
            <a:r>
              <a:rPr lang="en-US" altLang="zh-CN" sz="1600" b="1" noProof="0" dirty="0">
                <a:solidFill>
                  <a:schemeClr val="tx1"/>
                </a:solidFill>
                <a:latin typeface="Courier" pitchFamily="2" charset="0"/>
                <a:cs typeface="Times New Roman" panose="02020603050405020304" pitchFamily="18" charset="0"/>
              </a:rPr>
              <a:t>create</a:t>
            </a:r>
            <a:r>
              <a:rPr lang="zh-CN" altLang="en-US" sz="1600" b="1" noProof="0" dirty="0">
                <a:solidFill>
                  <a:schemeClr val="tx1"/>
                </a:solidFill>
                <a:latin typeface="Courier" pitchFamily="2" charset="0"/>
                <a:cs typeface="Times New Roman" panose="02020603050405020304" pitchFamily="18" charset="0"/>
              </a:rPr>
              <a:t> </a:t>
            </a:r>
            <a:r>
              <a:rPr lang="en-US" altLang="zh-CN" sz="1600" b="1" noProof="0" dirty="0">
                <a:solidFill>
                  <a:schemeClr val="tx1"/>
                </a:solidFill>
                <a:latin typeface="Courier" pitchFamily="2" charset="0"/>
                <a:cs typeface="Times New Roman" panose="02020603050405020304" pitchFamily="18" charset="0"/>
              </a:rPr>
              <a:t>procedure</a:t>
            </a:r>
            <a:r>
              <a:rPr lang="zh-CN" altLang="en-US" sz="1600" noProof="0" dirty="0">
                <a:solidFill>
                  <a:schemeClr val="tx1"/>
                </a:solidFill>
                <a:latin typeface="Courier" pitchFamily="2" charset="0"/>
                <a:cs typeface="Times New Roman" panose="02020603050405020304" pitchFamily="18" charset="0"/>
              </a:rPr>
              <a:t> </a:t>
            </a:r>
            <a:r>
              <a:rPr lang="en-US" altLang="zh-CN" sz="1600" noProof="0" dirty="0" err="1">
                <a:solidFill>
                  <a:schemeClr val="tx1"/>
                </a:solidFill>
                <a:latin typeface="Courier" pitchFamily="2" charset="0"/>
                <a:cs typeface="Times New Roman" panose="02020603050405020304" pitchFamily="18" charset="0"/>
              </a:rPr>
              <a:t>sp_name</a:t>
            </a:r>
            <a:r>
              <a:rPr lang="en-US" altLang="zh-CN" sz="1600" noProof="0" dirty="0">
                <a:solidFill>
                  <a:schemeClr val="tx1"/>
                </a:solidFill>
                <a:latin typeface="Courier" pitchFamily="2" charset="0"/>
                <a:cs typeface="Times New Roman" panose="02020603050405020304" pitchFamily="18" charset="0"/>
              </a:rPr>
              <a:t>([</a:t>
            </a:r>
            <a:r>
              <a:rPr lang="en-US" altLang="zh-CN" sz="1600" noProof="0" dirty="0" err="1">
                <a:solidFill>
                  <a:schemeClr val="tx1"/>
                </a:solidFill>
                <a:latin typeface="Courier" pitchFamily="2" charset="0"/>
                <a:cs typeface="Times New Roman" panose="02020603050405020304" pitchFamily="18" charset="0"/>
              </a:rPr>
              <a:t>proc_parameter</a:t>
            </a:r>
            <a:r>
              <a:rPr lang="en-US" altLang="zh-CN" sz="1600" noProof="0" dirty="0">
                <a:solidFill>
                  <a:schemeClr val="tx1"/>
                </a:solidFill>
                <a:latin typeface="Courier" pitchFamily="2" charset="0"/>
                <a:cs typeface="Times New Roman" panose="02020603050405020304" pitchFamily="18" charset="0"/>
              </a:rPr>
              <a:t>[,...]) </a:t>
            </a:r>
          </a:p>
          <a:p>
            <a:pPr marL="914400" lvl="2" indent="0">
              <a:lnSpc>
                <a:spcPct val="100000"/>
              </a:lnSpc>
              <a:buNone/>
            </a:pPr>
            <a:r>
              <a:rPr lang="en-US" altLang="zh-CN" sz="1600" noProof="0" dirty="0">
                <a:solidFill>
                  <a:schemeClr val="tx1"/>
                </a:solidFill>
                <a:latin typeface="Courier" pitchFamily="2" charset="0"/>
                <a:cs typeface="Times New Roman" panose="02020603050405020304" pitchFamily="18" charset="0"/>
              </a:rPr>
              <a:t>[characteristic...] </a:t>
            </a:r>
            <a:r>
              <a:rPr lang="en-US" altLang="zh-CN" sz="1600" noProof="0" dirty="0" err="1">
                <a:solidFill>
                  <a:schemeClr val="tx1"/>
                </a:solidFill>
                <a:latin typeface="Courier" pitchFamily="2" charset="0"/>
                <a:cs typeface="Times New Roman" panose="02020603050405020304" pitchFamily="18" charset="0"/>
              </a:rPr>
              <a:t>routine_body</a:t>
            </a:r>
            <a:endParaRPr lang="zh-CN" altLang="en-US" sz="1600" noProof="0" dirty="0">
              <a:solidFill>
                <a:schemeClr val="tx1"/>
              </a:solidFill>
              <a:latin typeface="Courier" pitchFamily="2" charset="0"/>
              <a:cs typeface="Times New Roman" panose="02020603050405020304" pitchFamily="18" charset="0"/>
            </a:endParaRP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lvl="2">
              <a:lnSpc>
                <a:spcPct val="100000"/>
              </a:lnSpc>
            </a:pPr>
            <a:r>
              <a:rPr lang="en-US" altLang="zh-CN" sz="1400" noProof="0" dirty="0" err="1">
                <a:latin typeface="Times New Roman" panose="02020603050405020304" pitchFamily="18" charset="0"/>
                <a:cs typeface="Times New Roman" panose="02020603050405020304" pitchFamily="18" charset="0"/>
              </a:rPr>
              <a:t>sp_name</a:t>
            </a:r>
            <a:r>
              <a:rPr lang="zh-CN" altLang="en-US" sz="1400" noProof="0" dirty="0">
                <a:latin typeface="Times New Roman" panose="02020603050405020304" pitchFamily="18" charset="0"/>
                <a:cs typeface="Times New Roman" panose="02020603050405020304" pitchFamily="18" charset="0"/>
              </a:rPr>
              <a:t>：存储过程的名称</a:t>
            </a:r>
          </a:p>
          <a:p>
            <a:pPr lvl="2">
              <a:lnSpc>
                <a:spcPct val="100000"/>
              </a:lnSpc>
            </a:pPr>
            <a:r>
              <a:rPr lang="en-US" altLang="zh-CN" sz="1400" noProof="0" dirty="0" err="1">
                <a:latin typeface="Times New Roman" panose="02020603050405020304" pitchFamily="18" charset="0"/>
                <a:cs typeface="Times New Roman" panose="02020603050405020304" pitchFamily="18" charset="0"/>
              </a:rPr>
              <a:t>proc_parameter</a:t>
            </a:r>
            <a:r>
              <a:rPr lang="zh-CN" altLang="en-US" sz="1400" noProof="0" dirty="0">
                <a:latin typeface="Times New Roman" panose="02020603050405020304" pitchFamily="18" charset="0"/>
                <a:cs typeface="Times New Roman" panose="02020603050405020304" pitchFamily="18" charset="0"/>
              </a:rPr>
              <a:t>：存储过程的参数列表，每个参数由输入输出类型、参数名称和参数类型组成。参数可以定义输入参数（</a:t>
            </a:r>
            <a:r>
              <a:rPr lang="en-US" altLang="zh-CN" sz="1400" noProof="0" dirty="0">
                <a:latin typeface="Times New Roman" panose="02020603050405020304" pitchFamily="18" charset="0"/>
                <a:cs typeface="Times New Roman" panose="02020603050405020304" pitchFamily="18" charset="0"/>
              </a:rPr>
              <a:t>IN</a:t>
            </a:r>
            <a:r>
              <a:rPr lang="zh-CN" altLang="en-US" sz="1400" noProof="0" dirty="0">
                <a:latin typeface="Times New Roman" panose="02020603050405020304" pitchFamily="18" charset="0"/>
                <a:cs typeface="Times New Roman" panose="02020603050405020304" pitchFamily="18" charset="0"/>
              </a:rPr>
              <a:t>）、输出参数（</a:t>
            </a:r>
            <a:r>
              <a:rPr lang="en-US" altLang="zh-CN" sz="1400" noProof="0" dirty="0">
                <a:latin typeface="Times New Roman" panose="02020603050405020304" pitchFamily="18" charset="0"/>
                <a:cs typeface="Times New Roman" panose="02020603050405020304" pitchFamily="18" charset="0"/>
              </a:rPr>
              <a:t>OUT</a:t>
            </a:r>
            <a:r>
              <a:rPr lang="zh-CN" altLang="en-US" sz="1400" noProof="0" dirty="0">
                <a:latin typeface="Times New Roman" panose="02020603050405020304" pitchFamily="18" charset="0"/>
                <a:cs typeface="Times New Roman" panose="02020603050405020304" pitchFamily="18" charset="0"/>
              </a:rPr>
              <a:t>）或输入</a:t>
            </a:r>
            <a:r>
              <a:rPr lang="en-US" altLang="zh-CN" sz="1400" noProof="0" dirty="0">
                <a:latin typeface="Times New Roman" panose="02020603050405020304" pitchFamily="18" charset="0"/>
                <a:cs typeface="Times New Roman" panose="02020603050405020304" pitchFamily="18" charset="0"/>
              </a:rPr>
              <a:t>/</a:t>
            </a:r>
            <a:r>
              <a:rPr lang="zh-CN" altLang="en-US" sz="1400" noProof="0" dirty="0">
                <a:latin typeface="Times New Roman" panose="02020603050405020304" pitchFamily="18" charset="0"/>
                <a:cs typeface="Times New Roman" panose="02020603050405020304" pitchFamily="18" charset="0"/>
              </a:rPr>
              <a:t>输出参数（</a:t>
            </a:r>
            <a:r>
              <a:rPr lang="en-US" altLang="zh-CN" sz="1400" noProof="0" dirty="0">
                <a:latin typeface="Times New Roman" panose="02020603050405020304" pitchFamily="18" charset="0"/>
                <a:cs typeface="Times New Roman" panose="02020603050405020304" pitchFamily="18" charset="0"/>
              </a:rPr>
              <a:t>INOUT</a:t>
            </a:r>
            <a:r>
              <a:rPr lang="zh-CN" altLang="en-US" sz="1400" noProof="0" dirty="0">
                <a:latin typeface="Times New Roman" panose="02020603050405020304" pitchFamily="18" charset="0"/>
                <a:cs typeface="Times New Roman" panose="02020603050405020304" pitchFamily="18" charset="0"/>
              </a:rPr>
              <a:t>），默认为输入参数</a:t>
            </a:r>
          </a:p>
          <a:p>
            <a:pPr lvl="2">
              <a:lnSpc>
                <a:spcPct val="100000"/>
              </a:lnSpc>
            </a:pPr>
            <a:r>
              <a:rPr lang="en-US" altLang="zh-CN" sz="1400" noProof="0" dirty="0">
                <a:latin typeface="Times New Roman" panose="02020603050405020304" pitchFamily="18" charset="0"/>
                <a:cs typeface="Times New Roman" panose="02020603050405020304" pitchFamily="18" charset="0"/>
              </a:rPr>
              <a:t>characteristic</a:t>
            </a:r>
            <a:r>
              <a:rPr lang="zh-CN" altLang="en-US" sz="1400" noProof="0" dirty="0">
                <a:latin typeface="Times New Roman" panose="02020603050405020304" pitchFamily="18" charset="0"/>
                <a:cs typeface="Times New Roman" panose="02020603050405020304" pitchFamily="18" charset="0"/>
              </a:rPr>
              <a:t>：指定存储过程的特性；有多个取值，其说明如下：</a:t>
            </a:r>
          </a:p>
          <a:p>
            <a:pPr marL="457200" lvl="1" indent="0" algn="l">
              <a:lnSpc>
                <a:spcPct val="100000"/>
              </a:lnSpc>
              <a:buNone/>
            </a:pPr>
            <a:r>
              <a:rPr lang="en-US" altLang="zh-CN" sz="1200" noProof="0" dirty="0">
                <a:latin typeface="Times New Roman" panose="02020603050405020304" pitchFamily="18" charset="0"/>
                <a:cs typeface="Times New Roman" panose="02020603050405020304" pitchFamily="18" charset="0"/>
              </a:rPr>
              <a:t>1) language SQL</a:t>
            </a:r>
            <a:r>
              <a:rPr lang="zh-CN" altLang="en-US" sz="1200" noProof="0" dirty="0">
                <a:latin typeface="Times New Roman" panose="02020603050405020304" pitchFamily="18" charset="0"/>
                <a:cs typeface="Times New Roman" panose="02020603050405020304" pitchFamily="18" charset="0"/>
              </a:rPr>
              <a:t>：说明 </a:t>
            </a:r>
            <a:r>
              <a:rPr lang="en-US" altLang="zh-CN" sz="1200" noProof="0" dirty="0" err="1">
                <a:latin typeface="Times New Roman" panose="02020603050405020304" pitchFamily="18" charset="0"/>
                <a:cs typeface="Times New Roman" panose="02020603050405020304" pitchFamily="18" charset="0"/>
              </a:rPr>
              <a:t>routine_body</a:t>
            </a:r>
            <a:r>
              <a:rPr lang="zh-CN" altLang="en-US" sz="1200" noProof="0" dirty="0">
                <a:latin typeface="Times New Roman" panose="02020603050405020304" pitchFamily="18" charset="0"/>
                <a:cs typeface="Times New Roman" panose="02020603050405020304" pitchFamily="18" charset="0"/>
              </a:rPr>
              <a:t> 部分是由 </a:t>
            </a:r>
            <a:r>
              <a:rPr lang="en-US" altLang="zh-CN" sz="1200" noProof="0" dirty="0">
                <a:latin typeface="Times New Roman" panose="02020603050405020304" pitchFamily="18" charset="0"/>
                <a:cs typeface="Times New Roman" panose="02020603050405020304" pitchFamily="18" charset="0"/>
              </a:rPr>
              <a:t>SQL</a:t>
            </a:r>
            <a:r>
              <a:rPr lang="zh-CN" altLang="en-US" sz="1200" noProof="0" dirty="0">
                <a:latin typeface="Times New Roman" panose="02020603050405020304" pitchFamily="18" charset="0"/>
                <a:cs typeface="Times New Roman" panose="02020603050405020304" pitchFamily="18" charset="0"/>
              </a:rPr>
              <a:t> 语言的语句组成的</a:t>
            </a:r>
          </a:p>
          <a:p>
            <a:pPr marL="457200" lvl="1" indent="0" algn="l">
              <a:lnSpc>
                <a:spcPct val="100000"/>
              </a:lnSpc>
              <a:buNone/>
            </a:pPr>
            <a:r>
              <a:rPr lang="en-US" altLang="zh-CN" sz="1200" noProof="0" dirty="0">
                <a:latin typeface="Times New Roman" panose="02020603050405020304" pitchFamily="18" charset="0"/>
                <a:cs typeface="Times New Roman" panose="02020603050405020304" pitchFamily="18" charset="0"/>
              </a:rPr>
              <a:t>2) [not] deterministic</a:t>
            </a:r>
            <a:r>
              <a:rPr lang="zh-CN" altLang="en-US" sz="1200" noProof="0" dirty="0">
                <a:latin typeface="Times New Roman" panose="02020603050405020304" pitchFamily="18" charset="0"/>
                <a:cs typeface="Times New Roman" panose="02020603050405020304" pitchFamily="18" charset="0"/>
              </a:rPr>
              <a:t>：指明存储过程的执行结果是否确定</a:t>
            </a:r>
          </a:p>
          <a:p>
            <a:pPr marL="457200" lvl="1" indent="0" algn="l">
              <a:lnSpc>
                <a:spcPct val="100000"/>
              </a:lnSpc>
              <a:buNone/>
            </a:pPr>
            <a:r>
              <a:rPr lang="en-US" altLang="zh-CN" sz="1200" noProof="0" dirty="0">
                <a:latin typeface="Times New Roman" panose="02020603050405020304" pitchFamily="18" charset="0"/>
                <a:cs typeface="Times New Roman" panose="02020603050405020304" pitchFamily="18" charset="0"/>
              </a:rPr>
              <a:t>3) {contains </a:t>
            </a:r>
            <a:r>
              <a:rPr lang="en-US" altLang="zh-CN" sz="1200" noProof="0" dirty="0" err="1">
                <a:latin typeface="Times New Roman" panose="02020603050405020304" pitchFamily="18" charset="0"/>
                <a:cs typeface="Times New Roman" panose="02020603050405020304" pitchFamily="18" charset="0"/>
              </a:rPr>
              <a:t>SQL|no</a:t>
            </a:r>
            <a:r>
              <a:rPr lang="zh-CN" altLang="en-US" sz="1200" noProof="0" dirty="0">
                <a:latin typeface="Times New Roman" panose="02020603050405020304" pitchFamily="18" charset="0"/>
                <a:cs typeface="Times New Roman" panose="02020603050405020304" pitchFamily="18" charset="0"/>
              </a:rPr>
              <a:t> </a:t>
            </a:r>
            <a:r>
              <a:rPr lang="en-US" altLang="zh-CN" sz="1200" noProof="0" dirty="0" err="1">
                <a:latin typeface="Times New Roman" panose="02020603050405020304" pitchFamily="18" charset="0"/>
                <a:cs typeface="Times New Roman" panose="02020603050405020304" pitchFamily="18" charset="0"/>
              </a:rPr>
              <a:t>SQL|reads</a:t>
            </a:r>
            <a:r>
              <a:rPr lang="zh-CN" altLang="en-US" sz="1200" noProof="0" dirty="0">
                <a:latin typeface="Times New Roman" panose="02020603050405020304" pitchFamily="18" charset="0"/>
                <a:cs typeface="Times New Roman" panose="02020603050405020304" pitchFamily="18" charset="0"/>
              </a:rPr>
              <a:t> </a:t>
            </a:r>
            <a:r>
              <a:rPr lang="en-US" altLang="zh-CN" sz="1200" noProof="0" dirty="0">
                <a:latin typeface="Times New Roman" panose="02020603050405020304" pitchFamily="18" charset="0"/>
                <a:cs typeface="Times New Roman" panose="02020603050405020304" pitchFamily="18" charset="0"/>
              </a:rPr>
              <a:t>SQL </a:t>
            </a:r>
            <a:r>
              <a:rPr lang="en-US" altLang="zh-CN" sz="1200" noProof="0" dirty="0" err="1">
                <a:latin typeface="Times New Roman" panose="02020603050405020304" pitchFamily="18" charset="0"/>
                <a:cs typeface="Times New Roman" panose="02020603050405020304" pitchFamily="18" charset="0"/>
              </a:rPr>
              <a:t>data|modifies</a:t>
            </a:r>
            <a:r>
              <a:rPr lang="zh-CN" altLang="en-US" sz="1200" noProof="0" dirty="0">
                <a:latin typeface="Times New Roman" panose="02020603050405020304" pitchFamily="18" charset="0"/>
                <a:cs typeface="Times New Roman" panose="02020603050405020304" pitchFamily="18" charset="0"/>
              </a:rPr>
              <a:t> </a:t>
            </a:r>
            <a:r>
              <a:rPr lang="en-US" altLang="zh-CN" sz="1200" noProof="0" dirty="0">
                <a:latin typeface="Times New Roman" panose="02020603050405020304" pitchFamily="18" charset="0"/>
                <a:cs typeface="Times New Roman" panose="02020603050405020304" pitchFamily="18" charset="0"/>
              </a:rPr>
              <a:t>SQL data}</a:t>
            </a:r>
            <a:r>
              <a:rPr lang="zh-CN" altLang="en-US" sz="1200" noProof="0" dirty="0">
                <a:latin typeface="Times New Roman" panose="02020603050405020304" pitchFamily="18" charset="0"/>
                <a:cs typeface="Times New Roman" panose="02020603050405020304" pitchFamily="18" charset="0"/>
              </a:rPr>
              <a:t>：指明子程序使用 </a:t>
            </a:r>
            <a:r>
              <a:rPr lang="en-US" altLang="zh-CN" sz="1200" noProof="0" dirty="0">
                <a:latin typeface="Times New Roman" panose="02020603050405020304" pitchFamily="18" charset="0"/>
                <a:cs typeface="Times New Roman" panose="02020603050405020304" pitchFamily="18" charset="0"/>
              </a:rPr>
              <a:t>SQL</a:t>
            </a:r>
            <a:r>
              <a:rPr lang="zh-CN" altLang="en-US" sz="1200" noProof="0" dirty="0">
                <a:latin typeface="Times New Roman" panose="02020603050405020304" pitchFamily="18" charset="0"/>
                <a:cs typeface="Times New Roman" panose="02020603050405020304" pitchFamily="18" charset="0"/>
              </a:rPr>
              <a:t> 语句的限制。</a:t>
            </a:r>
            <a:r>
              <a:rPr lang="en-US" altLang="zh-CN" sz="1200" noProof="0" dirty="0">
                <a:latin typeface="Times New Roman" panose="02020603050405020304" pitchFamily="18" charset="0"/>
                <a:cs typeface="Times New Roman" panose="02020603050405020304" pitchFamily="18" charset="0"/>
              </a:rPr>
              <a:t>contains SQL</a:t>
            </a:r>
            <a:r>
              <a:rPr lang="zh-CN" altLang="en-US" sz="1200" noProof="0" dirty="0">
                <a:latin typeface="Times New Roman" panose="02020603050405020304" pitchFamily="18" charset="0"/>
                <a:cs typeface="Times New Roman" panose="02020603050405020304" pitchFamily="18" charset="0"/>
              </a:rPr>
              <a:t> 表示子程序包含 </a:t>
            </a:r>
            <a:r>
              <a:rPr lang="en-US" altLang="zh-CN" sz="1200" noProof="0" dirty="0">
                <a:latin typeface="Times New Roman" panose="02020603050405020304" pitchFamily="18" charset="0"/>
                <a:cs typeface="Times New Roman" panose="02020603050405020304" pitchFamily="18" charset="0"/>
              </a:rPr>
              <a:t>SQL</a:t>
            </a:r>
            <a:r>
              <a:rPr lang="zh-CN" altLang="en-US" sz="1200" noProof="0" dirty="0">
                <a:latin typeface="Times New Roman" panose="02020603050405020304" pitchFamily="18" charset="0"/>
                <a:cs typeface="Times New Roman" panose="02020603050405020304" pitchFamily="18" charset="0"/>
              </a:rPr>
              <a:t> 语句，但不包含读或写数据的语句；</a:t>
            </a:r>
            <a:r>
              <a:rPr lang="en-US" altLang="zh-CN" sz="1200" noProof="0" dirty="0">
                <a:latin typeface="Times New Roman" panose="02020603050405020304" pitchFamily="18" charset="0"/>
                <a:cs typeface="Times New Roman" panose="02020603050405020304" pitchFamily="18" charset="0"/>
              </a:rPr>
              <a:t>no SQL </a:t>
            </a:r>
            <a:r>
              <a:rPr lang="zh-CN" altLang="en-US" sz="1200" noProof="0" dirty="0">
                <a:latin typeface="Times New Roman" panose="02020603050405020304" pitchFamily="18" charset="0"/>
                <a:cs typeface="Times New Roman" panose="02020603050405020304" pitchFamily="18" charset="0"/>
              </a:rPr>
              <a:t>表示子程序中不包含 </a:t>
            </a:r>
            <a:r>
              <a:rPr lang="en-US" altLang="zh-CN" sz="1200" noProof="0" dirty="0">
                <a:latin typeface="Times New Roman" panose="02020603050405020304" pitchFamily="18" charset="0"/>
                <a:cs typeface="Times New Roman" panose="02020603050405020304" pitchFamily="18" charset="0"/>
              </a:rPr>
              <a:t>SQL</a:t>
            </a:r>
            <a:r>
              <a:rPr lang="zh-CN" altLang="en-US" sz="1200" noProof="0" dirty="0">
                <a:latin typeface="Times New Roman" panose="02020603050405020304" pitchFamily="18" charset="0"/>
                <a:cs typeface="Times New Roman" panose="02020603050405020304" pitchFamily="18" charset="0"/>
              </a:rPr>
              <a:t> 语句；</a:t>
            </a:r>
            <a:r>
              <a:rPr lang="en-US" altLang="zh-CN" sz="1200" noProof="0" dirty="0">
                <a:latin typeface="Times New Roman" panose="02020603050405020304" pitchFamily="18" charset="0"/>
                <a:cs typeface="Times New Roman" panose="02020603050405020304" pitchFamily="18" charset="0"/>
              </a:rPr>
              <a:t>reads SQL </a:t>
            </a:r>
            <a:r>
              <a:rPr lang="zh-CN" altLang="en-US" sz="1200" noProof="0" dirty="0">
                <a:latin typeface="Times New Roman" panose="02020603050405020304" pitchFamily="18" charset="0"/>
                <a:cs typeface="Times New Roman" panose="02020603050405020304" pitchFamily="18" charset="0"/>
              </a:rPr>
              <a:t> </a:t>
            </a:r>
            <a:r>
              <a:rPr lang="en-US" altLang="zh-CN" sz="1200" noProof="0" dirty="0">
                <a:latin typeface="Times New Roman" panose="02020603050405020304" pitchFamily="18" charset="0"/>
                <a:cs typeface="Times New Roman" panose="02020603050405020304" pitchFamily="18" charset="0"/>
              </a:rPr>
              <a:t>data / modifies SQL data </a:t>
            </a:r>
            <a:r>
              <a:rPr lang="zh-CN" altLang="en-US" sz="1200" noProof="0" dirty="0">
                <a:latin typeface="Times New Roman" panose="02020603050405020304" pitchFamily="18" charset="0"/>
                <a:cs typeface="Times New Roman" panose="02020603050405020304" pitchFamily="18" charset="0"/>
              </a:rPr>
              <a:t>表示子程序中包含读数据</a:t>
            </a:r>
            <a:r>
              <a:rPr lang="en-US" altLang="zh-CN" sz="1200" noProof="0" dirty="0">
                <a:latin typeface="Times New Roman" panose="02020603050405020304" pitchFamily="18" charset="0"/>
                <a:cs typeface="Times New Roman" panose="02020603050405020304" pitchFamily="18" charset="0"/>
              </a:rPr>
              <a:t>/</a:t>
            </a:r>
            <a:r>
              <a:rPr lang="zh-CN" altLang="en-US" sz="1200" noProof="0" dirty="0">
                <a:latin typeface="Times New Roman" panose="02020603050405020304" pitchFamily="18" charset="0"/>
                <a:cs typeface="Times New Roman" panose="02020603050405020304" pitchFamily="18" charset="0"/>
              </a:rPr>
              <a:t>写数据的语句</a:t>
            </a:r>
          </a:p>
          <a:p>
            <a:pPr marL="457200" lvl="1" indent="0" algn="l">
              <a:lnSpc>
                <a:spcPct val="100000"/>
              </a:lnSpc>
              <a:buNone/>
            </a:pPr>
            <a:r>
              <a:rPr lang="en-US" altLang="zh-CN" sz="1200" noProof="0" dirty="0">
                <a:latin typeface="Times New Roman" panose="02020603050405020304" pitchFamily="18" charset="0"/>
                <a:cs typeface="Times New Roman" panose="02020603050405020304" pitchFamily="18" charset="0"/>
              </a:rPr>
              <a:t>4) SQL security {definer | invoker}</a:t>
            </a:r>
            <a:r>
              <a:rPr lang="zh-CN" altLang="en-US" sz="1200" noProof="0" dirty="0">
                <a:latin typeface="Times New Roman" panose="02020603050405020304" pitchFamily="18" charset="0"/>
                <a:cs typeface="Times New Roman" panose="02020603050405020304" pitchFamily="18" charset="0"/>
              </a:rPr>
              <a:t>：指明谁有权限来执行。</a:t>
            </a:r>
            <a:r>
              <a:rPr lang="en-US" altLang="zh-CN" sz="1200" noProof="0" dirty="0">
                <a:latin typeface="Times New Roman" panose="02020603050405020304" pitchFamily="18" charset="0"/>
                <a:cs typeface="Times New Roman" panose="02020603050405020304" pitchFamily="18" charset="0"/>
              </a:rPr>
              <a:t>definer</a:t>
            </a:r>
            <a:r>
              <a:rPr lang="zh-CN" altLang="en-US" sz="1200" noProof="0" dirty="0">
                <a:latin typeface="Times New Roman" panose="02020603050405020304" pitchFamily="18" charset="0"/>
                <a:cs typeface="Times New Roman" panose="02020603050405020304" pitchFamily="18" charset="0"/>
              </a:rPr>
              <a:t> 表示只有定义者自己能够执行；</a:t>
            </a:r>
            <a:r>
              <a:rPr lang="en-US" altLang="zh-CN" sz="1200" noProof="0" dirty="0">
                <a:latin typeface="Times New Roman" panose="02020603050405020304" pitchFamily="18" charset="0"/>
                <a:cs typeface="Times New Roman" panose="02020603050405020304" pitchFamily="18" charset="0"/>
              </a:rPr>
              <a:t>invoker</a:t>
            </a:r>
            <a:r>
              <a:rPr lang="zh-CN" altLang="en-US" sz="1200" noProof="0" dirty="0">
                <a:latin typeface="Times New Roman" panose="02020603050405020304" pitchFamily="18" charset="0"/>
                <a:cs typeface="Times New Roman" panose="02020603050405020304" pitchFamily="18" charset="0"/>
              </a:rPr>
              <a:t> 表示调用者可以执行</a:t>
            </a:r>
          </a:p>
          <a:p>
            <a:pPr lvl="2">
              <a:lnSpc>
                <a:spcPct val="100000"/>
              </a:lnSpc>
            </a:pPr>
            <a:r>
              <a:rPr lang="en-US" altLang="zh-CN" sz="1400" noProof="0" dirty="0" err="1">
                <a:latin typeface="Times New Roman" panose="02020603050405020304" pitchFamily="18" charset="0"/>
                <a:cs typeface="Times New Roman" panose="02020603050405020304" pitchFamily="18" charset="0"/>
              </a:rPr>
              <a:t>routine_body</a:t>
            </a:r>
            <a:r>
              <a:rPr lang="zh-CN" altLang="en-US" sz="1400" noProof="0" dirty="0">
                <a:latin typeface="Times New Roman" panose="02020603050405020304" pitchFamily="18" charset="0"/>
                <a:cs typeface="Times New Roman" panose="02020603050405020304" pitchFamily="18" charset="0"/>
              </a:rPr>
              <a:t>：</a:t>
            </a:r>
            <a:r>
              <a:rPr lang="en-US" altLang="zh-CN" sz="1400" noProof="0" dirty="0">
                <a:latin typeface="Times New Roman" panose="02020603050405020304" pitchFamily="18" charset="0"/>
                <a:cs typeface="Times New Roman" panose="02020603050405020304" pitchFamily="18" charset="0"/>
              </a:rPr>
              <a:t>SQL</a:t>
            </a:r>
            <a:r>
              <a:rPr lang="zh-CN" altLang="en-US" sz="1400" noProof="0" dirty="0">
                <a:latin typeface="Times New Roman" panose="02020603050405020304" pitchFamily="18" charset="0"/>
                <a:cs typeface="Times New Roman" panose="02020603050405020304" pitchFamily="18" charset="0"/>
              </a:rPr>
              <a:t> 代码的内容</a:t>
            </a:r>
          </a:p>
          <a:p>
            <a:pPr marL="457200" lvl="1" indent="0">
              <a:buNone/>
            </a:pPr>
            <a:endParaRPr lang="zh-CN" altLang="en-US" noProof="0" dirty="0"/>
          </a:p>
          <a:p>
            <a:pPr marL="457200" lvl="1" indent="0">
              <a:buNone/>
            </a:pPr>
            <a:endParaRPr lang="zh-CN" altLang="en-US" noProof="0" dirty="0"/>
          </a:p>
          <a:p>
            <a:pPr marL="914400" lvl="2" indent="0">
              <a:buNone/>
            </a:pPr>
            <a:endParaRPr lang="zh-CN" altLang="en-US" noProof="0" dirty="0"/>
          </a:p>
        </p:txBody>
      </p:sp>
      <p:sp>
        <p:nvSpPr>
          <p:cNvPr id="4" name="灯片编号占位符 3"/>
          <p:cNvSpPr>
            <a:spLocks noGrp="1"/>
          </p:cNvSpPr>
          <p:nvPr>
            <p:ph type="sldNum" sz="quarter" idx="12"/>
          </p:nvPr>
        </p:nvSpPr>
        <p:spPr/>
        <p:txBody>
          <a:bodyPr/>
          <a:lstStyle/>
          <a:p>
            <a:fld id="{3431B804-AB5A-4712-BAA6-27F0D45ECF7B}" type="slidenum">
              <a:rPr lang="zh-CN" altLang="en-US" smtClean="0"/>
              <a:t>5</a:t>
            </a:fld>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存储过程与函数操作</a:t>
            </a:r>
          </a:p>
        </p:txBody>
      </p:sp>
      <p:sp>
        <p:nvSpPr>
          <p:cNvPr id="3" name="内容占位符 2"/>
          <p:cNvSpPr>
            <a:spLocks noGrp="1"/>
          </p:cNvSpPr>
          <p:nvPr>
            <p:ph idx="1"/>
          </p:nvPr>
        </p:nvSpPr>
        <p:spPr/>
        <p:txBody>
          <a:bodyPr/>
          <a:lstStyle/>
          <a:p>
            <a:pPr>
              <a:lnSpc>
                <a:spcPct val="100000"/>
              </a:lnSpc>
            </a:pPr>
            <a:r>
              <a:rPr lang="zh-CN" altLang="en-US" sz="2000" noProof="0" dirty="0">
                <a:latin typeface="Times New Roman" panose="02020603050405020304" pitchFamily="18" charset="0"/>
                <a:cs typeface="Times New Roman" panose="02020603050405020304" pitchFamily="18" charset="0"/>
              </a:rPr>
              <a:t>声明存储过程或函数</a:t>
            </a:r>
          </a:p>
          <a:p>
            <a:pPr lvl="1">
              <a:lnSpc>
                <a:spcPct val="100000"/>
              </a:lnSpc>
            </a:pPr>
            <a:r>
              <a:rPr lang="zh-CN" altLang="en-US" sz="1800" noProof="0" dirty="0">
                <a:latin typeface="Times New Roman" panose="02020603050405020304" pitchFamily="18" charset="0"/>
                <a:cs typeface="Times New Roman" panose="02020603050405020304" pitchFamily="18" charset="0"/>
              </a:rPr>
              <a:t>声明存储函数：</a:t>
            </a:r>
          </a:p>
          <a:p>
            <a:pPr marL="914400" lvl="2" indent="0">
              <a:lnSpc>
                <a:spcPct val="100000"/>
              </a:lnSpc>
              <a:buNone/>
            </a:pPr>
            <a:r>
              <a:rPr lang="en-US" altLang="zh-CN" sz="1600" b="1" noProof="0" dirty="0">
                <a:solidFill>
                  <a:schemeClr val="tx1"/>
                </a:solidFill>
                <a:latin typeface="Courier" pitchFamily="2" charset="0"/>
                <a:cs typeface="Times New Roman" panose="02020603050405020304" pitchFamily="18" charset="0"/>
              </a:rPr>
              <a:t>create</a:t>
            </a:r>
            <a:r>
              <a:rPr lang="zh-CN" altLang="en-US" sz="1600" b="1" noProof="0" dirty="0">
                <a:solidFill>
                  <a:schemeClr val="tx1"/>
                </a:solidFill>
                <a:latin typeface="Courier" pitchFamily="2" charset="0"/>
                <a:cs typeface="Times New Roman" panose="02020603050405020304" pitchFamily="18" charset="0"/>
              </a:rPr>
              <a:t> </a:t>
            </a:r>
            <a:r>
              <a:rPr lang="en-US" altLang="zh-CN" sz="1600" b="1" noProof="0" dirty="0">
                <a:solidFill>
                  <a:schemeClr val="tx1"/>
                </a:solidFill>
                <a:latin typeface="Courier" pitchFamily="2" charset="0"/>
                <a:cs typeface="Times New Roman" panose="02020603050405020304" pitchFamily="18" charset="0"/>
              </a:rPr>
              <a:t>function</a:t>
            </a:r>
            <a:r>
              <a:rPr lang="zh-CN" altLang="en-US" sz="1600" noProof="0" dirty="0">
                <a:solidFill>
                  <a:schemeClr val="tx1"/>
                </a:solidFill>
                <a:latin typeface="Courier" pitchFamily="2" charset="0"/>
                <a:cs typeface="Times New Roman" panose="02020603050405020304" pitchFamily="18" charset="0"/>
              </a:rPr>
              <a:t> </a:t>
            </a:r>
            <a:r>
              <a:rPr lang="en-US" altLang="zh-CN" sz="1600" noProof="0" dirty="0" err="1">
                <a:solidFill>
                  <a:schemeClr val="tx1"/>
                </a:solidFill>
                <a:latin typeface="Courier" pitchFamily="2" charset="0"/>
                <a:cs typeface="Times New Roman" panose="02020603050405020304" pitchFamily="18" charset="0"/>
              </a:rPr>
              <a:t>sp_name</a:t>
            </a:r>
            <a:r>
              <a:rPr lang="en-US" altLang="zh-CN" sz="1600" noProof="0" dirty="0">
                <a:solidFill>
                  <a:schemeClr val="tx1"/>
                </a:solidFill>
                <a:latin typeface="Courier" pitchFamily="2" charset="0"/>
                <a:cs typeface="Times New Roman" panose="02020603050405020304" pitchFamily="18" charset="0"/>
              </a:rPr>
              <a:t>([</a:t>
            </a:r>
            <a:r>
              <a:rPr lang="en-US" altLang="zh-CN" sz="1600" noProof="0" dirty="0" err="1">
                <a:solidFill>
                  <a:schemeClr val="tx1"/>
                </a:solidFill>
                <a:latin typeface="Courier" pitchFamily="2" charset="0"/>
                <a:cs typeface="Times New Roman" panose="02020603050405020304" pitchFamily="18" charset="0"/>
              </a:rPr>
              <a:t>func_parameter</a:t>
            </a:r>
            <a:r>
              <a:rPr lang="en-US" altLang="zh-CN" sz="1600" noProof="0" dirty="0">
                <a:solidFill>
                  <a:schemeClr val="tx1"/>
                </a:solidFill>
                <a:latin typeface="Courier" pitchFamily="2" charset="0"/>
                <a:cs typeface="Times New Roman" panose="02020603050405020304" pitchFamily="18" charset="0"/>
              </a:rPr>
              <a:t>[,...]) </a:t>
            </a:r>
          </a:p>
          <a:p>
            <a:pPr marL="914400" lvl="2" indent="0">
              <a:lnSpc>
                <a:spcPct val="100000"/>
              </a:lnSpc>
              <a:buNone/>
            </a:pPr>
            <a:r>
              <a:rPr lang="en-US" altLang="zh-CN" sz="1600" b="1" noProof="0" dirty="0">
                <a:solidFill>
                  <a:schemeClr val="tx1"/>
                </a:solidFill>
                <a:latin typeface="Courier" pitchFamily="2" charset="0"/>
                <a:cs typeface="Times New Roman" panose="02020603050405020304" pitchFamily="18" charset="0"/>
              </a:rPr>
              <a:t>returns</a:t>
            </a:r>
            <a:r>
              <a:rPr lang="zh-CN" altLang="en-US" sz="1600" noProof="0" dirty="0">
                <a:solidFill>
                  <a:schemeClr val="tx1"/>
                </a:solidFill>
                <a:latin typeface="Courier" pitchFamily="2" charset="0"/>
                <a:cs typeface="Times New Roman" panose="02020603050405020304" pitchFamily="18" charset="0"/>
              </a:rPr>
              <a:t> </a:t>
            </a:r>
            <a:r>
              <a:rPr lang="en-US" altLang="zh-CN" sz="1600" noProof="0" dirty="0">
                <a:solidFill>
                  <a:schemeClr val="tx1"/>
                </a:solidFill>
                <a:latin typeface="Courier" pitchFamily="2" charset="0"/>
                <a:cs typeface="Times New Roman" panose="02020603050405020304" pitchFamily="18" charset="0"/>
              </a:rPr>
              <a:t>type</a:t>
            </a:r>
            <a:endParaRPr lang="zh-CN" altLang="en-US" sz="1600" noProof="0" dirty="0">
              <a:solidFill>
                <a:schemeClr val="tx1"/>
              </a:solidFill>
              <a:latin typeface="Courier" pitchFamily="2" charset="0"/>
              <a:cs typeface="Times New Roman" panose="02020603050405020304" pitchFamily="18" charset="0"/>
            </a:endParaRPr>
          </a:p>
          <a:p>
            <a:pPr marL="914400" lvl="2" indent="0">
              <a:lnSpc>
                <a:spcPct val="100000"/>
              </a:lnSpc>
              <a:buNone/>
            </a:pPr>
            <a:r>
              <a:rPr lang="en-US" altLang="zh-CN" sz="1600" noProof="0" dirty="0">
                <a:solidFill>
                  <a:schemeClr val="tx1"/>
                </a:solidFill>
                <a:latin typeface="Courier" pitchFamily="2" charset="0"/>
                <a:cs typeface="Times New Roman" panose="02020603050405020304" pitchFamily="18" charset="0"/>
              </a:rPr>
              <a:t>[characteristic...] </a:t>
            </a:r>
            <a:r>
              <a:rPr lang="en-US" altLang="zh-CN" sz="1600" noProof="0" dirty="0" err="1">
                <a:solidFill>
                  <a:schemeClr val="tx1"/>
                </a:solidFill>
                <a:latin typeface="Courier" pitchFamily="2" charset="0"/>
                <a:cs typeface="Times New Roman" panose="02020603050405020304" pitchFamily="18" charset="0"/>
              </a:rPr>
              <a:t>routine_body</a:t>
            </a:r>
            <a:endParaRPr lang="zh-CN" altLang="en-US" sz="1600" noProof="0" dirty="0">
              <a:solidFill>
                <a:schemeClr val="tx1"/>
              </a:solidFill>
              <a:latin typeface="Courier" pitchFamily="2" charset="0"/>
              <a:cs typeface="Times New Roman" panose="02020603050405020304" pitchFamily="18" charset="0"/>
            </a:endParaRP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lvl="2">
              <a:lnSpc>
                <a:spcPct val="100000"/>
              </a:lnSpc>
            </a:pPr>
            <a:r>
              <a:rPr lang="en-US" altLang="zh-CN" sz="1400" noProof="0" dirty="0" err="1">
                <a:latin typeface="Times New Roman" panose="02020603050405020304" pitchFamily="18" charset="0"/>
                <a:cs typeface="Times New Roman" panose="02020603050405020304" pitchFamily="18" charset="0"/>
              </a:rPr>
              <a:t>sp_name</a:t>
            </a:r>
            <a:r>
              <a:rPr lang="zh-CN" altLang="en-US" sz="1400" noProof="0" dirty="0">
                <a:latin typeface="Times New Roman" panose="02020603050405020304" pitchFamily="18" charset="0"/>
                <a:cs typeface="Times New Roman" panose="02020603050405020304" pitchFamily="18" charset="0"/>
              </a:rPr>
              <a:t>：存储函数的名称</a:t>
            </a:r>
          </a:p>
          <a:p>
            <a:pPr lvl="2">
              <a:lnSpc>
                <a:spcPct val="100000"/>
              </a:lnSpc>
            </a:pPr>
            <a:r>
              <a:rPr lang="en-US" altLang="zh-CN" sz="1400" noProof="0" dirty="0" err="1">
                <a:latin typeface="Times New Roman" panose="02020603050405020304" pitchFamily="18" charset="0"/>
                <a:cs typeface="Times New Roman" panose="02020603050405020304" pitchFamily="18" charset="0"/>
              </a:rPr>
              <a:t>func_parameter</a:t>
            </a:r>
            <a:r>
              <a:rPr lang="zh-CN" altLang="en-US" sz="1400" noProof="0" dirty="0">
                <a:latin typeface="Times New Roman" panose="02020603050405020304" pitchFamily="18" charset="0"/>
                <a:cs typeface="Times New Roman" panose="02020603050405020304" pitchFamily="18" charset="0"/>
              </a:rPr>
              <a:t>：存储函数的参数列表；可以由多个参数组成，其中每个参数由参数名称和参数类型组成，其形式如下：</a:t>
            </a:r>
          </a:p>
          <a:p>
            <a:pPr marL="914400" lvl="2" indent="0">
              <a:lnSpc>
                <a:spcPct val="100000"/>
              </a:lnSpc>
              <a:buNone/>
            </a:pPr>
            <a:r>
              <a:rPr lang="zh-CN" altLang="en-US" sz="1400" noProof="0" dirty="0">
                <a:latin typeface="Times New Roman" panose="02020603050405020304" pitchFamily="18" charset="0"/>
                <a:cs typeface="Times New Roman" panose="02020603050405020304" pitchFamily="18" charset="0"/>
              </a:rPr>
              <a:t>	</a:t>
            </a:r>
            <a:r>
              <a:rPr lang="en-US" altLang="zh-CN" sz="1400" noProof="0" dirty="0" err="1">
                <a:latin typeface="Times New Roman" panose="02020603050405020304" pitchFamily="18" charset="0"/>
                <a:cs typeface="Times New Roman" panose="02020603050405020304" pitchFamily="18" charset="0"/>
              </a:rPr>
              <a:t>param_name</a:t>
            </a:r>
            <a:r>
              <a:rPr lang="zh-CN" altLang="en-US" sz="1400" noProof="0" dirty="0">
                <a:latin typeface="Times New Roman" panose="02020603050405020304" pitchFamily="18" charset="0"/>
                <a:cs typeface="Times New Roman" panose="02020603050405020304" pitchFamily="18" charset="0"/>
              </a:rPr>
              <a:t> </a:t>
            </a:r>
            <a:r>
              <a:rPr lang="en-US" altLang="zh-CN" sz="1400" noProof="0" dirty="0">
                <a:latin typeface="Times New Roman" panose="02020603050405020304" pitchFamily="18" charset="0"/>
                <a:cs typeface="Times New Roman" panose="02020603050405020304" pitchFamily="18" charset="0"/>
              </a:rPr>
              <a:t>type</a:t>
            </a:r>
          </a:p>
          <a:p>
            <a:pPr marL="914400" lvl="2" indent="0">
              <a:lnSpc>
                <a:spcPct val="100000"/>
              </a:lnSpc>
              <a:buNone/>
            </a:pPr>
            <a:r>
              <a:rPr lang="zh-CN" altLang="en-US" sz="1400" noProof="0" dirty="0">
                <a:latin typeface="Times New Roman" panose="02020603050405020304" pitchFamily="18" charset="0"/>
                <a:cs typeface="Times New Roman" panose="02020603050405020304" pitchFamily="18" charset="0"/>
              </a:rPr>
              <a:t>    其中，</a:t>
            </a:r>
            <a:r>
              <a:rPr lang="en-US" altLang="zh-CN" sz="1400" noProof="0" dirty="0" err="1">
                <a:latin typeface="Times New Roman" panose="02020603050405020304" pitchFamily="18" charset="0"/>
                <a:cs typeface="Times New Roman" panose="02020603050405020304" pitchFamily="18" charset="0"/>
              </a:rPr>
              <a:t>param_name</a:t>
            </a:r>
            <a:r>
              <a:rPr lang="zh-CN" altLang="en-US" sz="1400" noProof="0" dirty="0">
                <a:latin typeface="Times New Roman" panose="02020603050405020304" pitchFamily="18" charset="0"/>
                <a:cs typeface="Times New Roman" panose="02020603050405020304" pitchFamily="18" charset="0"/>
              </a:rPr>
              <a:t> 参数是存储函数的参数名称，</a:t>
            </a:r>
            <a:r>
              <a:rPr lang="en-US" altLang="zh-CN" sz="1400" noProof="0" dirty="0">
                <a:latin typeface="Times New Roman" panose="02020603050405020304" pitchFamily="18" charset="0"/>
                <a:cs typeface="Times New Roman" panose="02020603050405020304" pitchFamily="18" charset="0"/>
              </a:rPr>
              <a:t>type </a:t>
            </a:r>
            <a:r>
              <a:rPr lang="zh-CN" altLang="en-US" sz="1400" noProof="0" dirty="0">
                <a:latin typeface="Times New Roman" panose="02020603050405020304" pitchFamily="18" charset="0"/>
                <a:cs typeface="Times New Roman" panose="02020603050405020304" pitchFamily="18" charset="0"/>
              </a:rPr>
              <a:t>参数指定存储函数的 </a:t>
            </a:r>
            <a:br>
              <a:rPr lang="zh-CN" altLang="en-US" sz="1400" noProof="0" dirty="0">
                <a:latin typeface="Times New Roman" panose="02020603050405020304" pitchFamily="18" charset="0"/>
                <a:cs typeface="Times New Roman" panose="02020603050405020304" pitchFamily="18" charset="0"/>
              </a:rPr>
            </a:br>
            <a:r>
              <a:rPr lang="zh-CN" altLang="en-US" sz="1400" noProof="0" dirty="0">
                <a:latin typeface="Times New Roman" panose="02020603050405020304" pitchFamily="18" charset="0"/>
                <a:cs typeface="Times New Roman" panose="02020603050405020304" pitchFamily="18" charset="0"/>
              </a:rPr>
              <a:t>    参数类型；</a:t>
            </a:r>
          </a:p>
          <a:p>
            <a:pPr lvl="2">
              <a:lnSpc>
                <a:spcPct val="100000"/>
              </a:lnSpc>
            </a:pPr>
            <a:r>
              <a:rPr lang="en-US" altLang="zh-CN" sz="1400" noProof="0" dirty="0">
                <a:latin typeface="Times New Roman" panose="02020603050405020304" pitchFamily="18" charset="0"/>
                <a:cs typeface="Times New Roman" panose="02020603050405020304" pitchFamily="18" charset="0"/>
              </a:rPr>
              <a:t>returns type</a:t>
            </a:r>
            <a:r>
              <a:rPr lang="zh-CN" altLang="en-US" sz="1400" noProof="0" dirty="0">
                <a:latin typeface="Times New Roman" panose="02020603050405020304" pitchFamily="18" charset="0"/>
                <a:cs typeface="Times New Roman" panose="02020603050405020304" pitchFamily="18" charset="0"/>
              </a:rPr>
              <a:t>：指定返回值的类型</a:t>
            </a:r>
          </a:p>
          <a:p>
            <a:pPr lvl="2">
              <a:lnSpc>
                <a:spcPct val="100000"/>
              </a:lnSpc>
            </a:pPr>
            <a:r>
              <a:rPr lang="en-US" altLang="zh-CN" sz="1400" noProof="0" dirty="0">
                <a:latin typeface="Times New Roman" panose="02020603050405020304" pitchFamily="18" charset="0"/>
                <a:cs typeface="Times New Roman" panose="02020603050405020304" pitchFamily="18" charset="0"/>
              </a:rPr>
              <a:t>characteristic</a:t>
            </a:r>
            <a:r>
              <a:rPr lang="zh-CN" altLang="en-US" sz="1400" noProof="0" dirty="0">
                <a:latin typeface="Times New Roman" panose="02020603050405020304" pitchFamily="18" charset="0"/>
                <a:cs typeface="Times New Roman" panose="02020603050405020304" pitchFamily="18" charset="0"/>
              </a:rPr>
              <a:t>：指定存储函数的特性；该参数的取值与存储过程中的取值是一样的</a:t>
            </a:r>
          </a:p>
          <a:p>
            <a:pPr lvl="2">
              <a:lnSpc>
                <a:spcPct val="100000"/>
              </a:lnSpc>
            </a:pPr>
            <a:r>
              <a:rPr lang="en-US" altLang="zh-CN" sz="1400" noProof="0" dirty="0" err="1">
                <a:latin typeface="Times New Roman" panose="02020603050405020304" pitchFamily="18" charset="0"/>
                <a:cs typeface="Times New Roman" panose="02020603050405020304" pitchFamily="18" charset="0"/>
              </a:rPr>
              <a:t>routine_body</a:t>
            </a:r>
            <a:r>
              <a:rPr lang="zh-CN" altLang="en-US" sz="1400" noProof="0" dirty="0">
                <a:latin typeface="Times New Roman" panose="02020603050405020304" pitchFamily="18" charset="0"/>
                <a:cs typeface="Times New Roman" panose="02020603050405020304" pitchFamily="18" charset="0"/>
              </a:rPr>
              <a:t>：</a:t>
            </a:r>
            <a:r>
              <a:rPr lang="en-US" altLang="zh-CN" sz="1400" noProof="0" dirty="0">
                <a:latin typeface="Times New Roman" panose="02020603050405020304" pitchFamily="18" charset="0"/>
                <a:cs typeface="Times New Roman" panose="02020603050405020304" pitchFamily="18" charset="0"/>
              </a:rPr>
              <a:t>SQL</a:t>
            </a:r>
            <a:r>
              <a:rPr lang="zh-CN" altLang="en-US" sz="1400" noProof="0" dirty="0">
                <a:latin typeface="Times New Roman" panose="02020603050405020304" pitchFamily="18" charset="0"/>
                <a:cs typeface="Times New Roman" panose="02020603050405020304" pitchFamily="18" charset="0"/>
              </a:rPr>
              <a:t> 代码的内容</a:t>
            </a:r>
            <a:endParaRPr lang="zh-CN" altLang="en-US" sz="1600" noProof="0" dirty="0"/>
          </a:p>
        </p:txBody>
      </p:sp>
      <p:sp>
        <p:nvSpPr>
          <p:cNvPr id="4" name="灯片编号占位符 3"/>
          <p:cNvSpPr>
            <a:spLocks noGrp="1"/>
          </p:cNvSpPr>
          <p:nvPr>
            <p:ph type="sldNum" sz="quarter" idx="12"/>
          </p:nvPr>
        </p:nvSpPr>
        <p:spPr/>
        <p:txBody>
          <a:bodyPr/>
          <a:lstStyle/>
          <a:p>
            <a:fld id="{3431B804-AB5A-4712-BAA6-27F0D45ECF7B}" type="slidenum">
              <a:rPr lang="zh-CN" altLang="en-US" smtClean="0"/>
              <a:t>6</a:t>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存储过程与函数操作</a:t>
            </a:r>
          </a:p>
        </p:txBody>
      </p:sp>
      <p:sp>
        <p:nvSpPr>
          <p:cNvPr id="3" name="内容占位符 2"/>
          <p:cNvSpPr>
            <a:spLocks noGrp="1"/>
          </p:cNvSpPr>
          <p:nvPr>
            <p:ph idx="1"/>
          </p:nvPr>
        </p:nvSpPr>
        <p:spPr/>
        <p:txBody>
          <a:bodyPr/>
          <a:lstStyle/>
          <a:p>
            <a:pPr>
              <a:lnSpc>
                <a:spcPct val="100000"/>
              </a:lnSpc>
            </a:pPr>
            <a:r>
              <a:rPr lang="zh-CN" altLang="en-US" noProof="0" dirty="0">
                <a:latin typeface="Times New Roman" panose="02020603050405020304" pitchFamily="18" charset="0"/>
                <a:cs typeface="Times New Roman" panose="02020603050405020304" pitchFamily="18" charset="0"/>
              </a:rPr>
              <a:t>调用存储过程或函数</a:t>
            </a:r>
          </a:p>
          <a:p>
            <a:pPr lvl="1">
              <a:lnSpc>
                <a:spcPct val="100000"/>
              </a:lnSpc>
            </a:pPr>
            <a:r>
              <a:rPr lang="zh-CN" altLang="en-US" noProof="0" dirty="0">
                <a:latin typeface="Times New Roman" panose="02020603050405020304" pitchFamily="18" charset="0"/>
                <a:cs typeface="Times New Roman" panose="02020603050405020304" pitchFamily="18" charset="0"/>
              </a:rPr>
              <a:t>调用存储过程：</a:t>
            </a:r>
          </a:p>
          <a:p>
            <a:pPr marL="914400" lvl="2" indent="0">
              <a:lnSpc>
                <a:spcPct val="100000"/>
              </a:lnSpc>
              <a:buFont typeface="Arial" panose="020B0604020202020204" pitchFamily="34" charset="0"/>
              <a:buNone/>
            </a:pPr>
            <a:r>
              <a:rPr lang="en-US" altLang="zh-CN" b="1" noProof="0" dirty="0">
                <a:latin typeface="Courier" pitchFamily="2" charset="0"/>
                <a:cs typeface="Times New Roman" panose="02020603050405020304" pitchFamily="18" charset="0"/>
                <a:sym typeface="+mn-ea"/>
              </a:rPr>
              <a:t>call</a:t>
            </a:r>
            <a:r>
              <a:rPr lang="zh-CN" altLang="en-US" noProof="0" dirty="0">
                <a:latin typeface="Courier" pitchFamily="2" charset="0"/>
                <a:cs typeface="Times New Roman" panose="02020603050405020304" pitchFamily="18" charset="0"/>
                <a:sym typeface="+mn-ea"/>
              </a:rPr>
              <a:t> </a:t>
            </a:r>
            <a:r>
              <a:rPr lang="en-US" altLang="zh-CN" noProof="0" dirty="0" err="1">
                <a:latin typeface="Courier" pitchFamily="2" charset="0"/>
                <a:cs typeface="Times New Roman" panose="02020603050405020304" pitchFamily="18" charset="0"/>
                <a:sym typeface="+mn-ea"/>
              </a:rPr>
              <a:t>sp_name</a:t>
            </a:r>
            <a:r>
              <a:rPr lang="en-US" altLang="zh-CN" noProof="0" dirty="0">
                <a:latin typeface="Courier" pitchFamily="2" charset="0"/>
                <a:cs typeface="Times New Roman" panose="02020603050405020304" pitchFamily="18" charset="0"/>
                <a:sym typeface="+mn-ea"/>
              </a:rPr>
              <a:t>([parameter[,...]])</a:t>
            </a: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lvl="2">
              <a:lnSpc>
                <a:spcPct val="100000"/>
              </a:lnSpc>
            </a:pPr>
            <a:r>
              <a:rPr lang="en-US" altLang="zh-CN" sz="1600" noProof="0" dirty="0" err="1">
                <a:latin typeface="Times New Roman" panose="02020603050405020304" pitchFamily="18" charset="0"/>
                <a:cs typeface="Times New Roman" panose="02020603050405020304" pitchFamily="18" charset="0"/>
                <a:sym typeface="+mn-ea"/>
              </a:rPr>
              <a:t>sp_name</a:t>
            </a:r>
            <a:r>
              <a:rPr lang="zh-CN" altLang="en-US" sz="1600" noProof="0" dirty="0">
                <a:latin typeface="Times New Roman" panose="02020603050405020304" pitchFamily="18" charset="0"/>
                <a:cs typeface="Times New Roman" panose="02020603050405020304" pitchFamily="18" charset="0"/>
                <a:sym typeface="+mn-ea"/>
              </a:rPr>
              <a:t>：存储过程的名称</a:t>
            </a:r>
            <a:endParaRPr lang="zh-CN" altLang="en-US" sz="1600" noProof="0" dirty="0">
              <a:solidFill>
                <a:schemeClr val="tx1"/>
              </a:solidFill>
              <a:latin typeface="Times New Roman" panose="02020603050405020304" pitchFamily="18" charset="0"/>
              <a:cs typeface="Times New Roman" panose="02020603050405020304" pitchFamily="18" charset="0"/>
            </a:endParaRPr>
          </a:p>
          <a:p>
            <a:pPr lvl="2">
              <a:lnSpc>
                <a:spcPct val="100000"/>
              </a:lnSpc>
            </a:pPr>
            <a:r>
              <a:rPr lang="en-US" altLang="zh-CN" sz="1600" noProof="0" dirty="0">
                <a:latin typeface="Times New Roman" panose="02020603050405020304" pitchFamily="18" charset="0"/>
                <a:cs typeface="Times New Roman" panose="02020603050405020304" pitchFamily="18" charset="0"/>
                <a:sym typeface="+mn-ea"/>
              </a:rPr>
              <a:t>parameter</a:t>
            </a:r>
            <a:r>
              <a:rPr lang="zh-CN" altLang="en-US" sz="1600" noProof="0" dirty="0">
                <a:latin typeface="Times New Roman" panose="02020603050405020304" pitchFamily="18" charset="0"/>
                <a:cs typeface="Times New Roman" panose="02020603050405020304" pitchFamily="18" charset="0"/>
                <a:sym typeface="+mn-ea"/>
              </a:rPr>
              <a:t>：调用该存储过程所用的参数</a:t>
            </a: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lvl="1" algn="l">
              <a:lnSpc>
                <a:spcPct val="100000"/>
              </a:lnSpc>
            </a:pPr>
            <a:r>
              <a:rPr lang="zh-CN" altLang="en-US" noProof="0" dirty="0">
                <a:latin typeface="Times New Roman" panose="02020603050405020304" pitchFamily="18" charset="0"/>
                <a:cs typeface="Times New Roman" panose="02020603050405020304" pitchFamily="18" charset="0"/>
                <a:sym typeface="+mn-ea"/>
              </a:rPr>
              <a:t>调用存储函数：</a:t>
            </a:r>
            <a:endParaRPr lang="zh-CN" altLang="en-US" noProof="0" dirty="0">
              <a:latin typeface="Times New Roman" panose="02020603050405020304" pitchFamily="18" charset="0"/>
              <a:cs typeface="Times New Roman" panose="02020603050405020304" pitchFamily="18" charset="0"/>
            </a:endParaRPr>
          </a:p>
          <a:p>
            <a:pPr marL="914400" lvl="2" indent="0" algn="l">
              <a:lnSpc>
                <a:spcPct val="100000"/>
              </a:lnSpc>
              <a:buNone/>
            </a:pPr>
            <a:r>
              <a:rPr lang="zh-CN" altLang="en-US" sz="1800" noProof="0" dirty="0">
                <a:latin typeface="Times New Roman" panose="02020603050405020304" pitchFamily="18" charset="0"/>
                <a:cs typeface="Times New Roman" panose="02020603050405020304" pitchFamily="18" charset="0"/>
                <a:sym typeface="+mn-ea"/>
              </a:rPr>
              <a:t>存储函数的使用方法与 </a:t>
            </a:r>
            <a:r>
              <a:rPr lang="en-US" altLang="zh-CN" sz="1800" noProof="0" dirty="0">
                <a:latin typeface="Times New Roman" panose="02020603050405020304" pitchFamily="18" charset="0"/>
                <a:cs typeface="Times New Roman" panose="02020603050405020304" pitchFamily="18" charset="0"/>
                <a:sym typeface="+mn-ea"/>
              </a:rPr>
              <a:t>SQL</a:t>
            </a:r>
            <a:r>
              <a:rPr lang="zh-CN" altLang="en-US" sz="1800" noProof="0" dirty="0">
                <a:latin typeface="Times New Roman" panose="02020603050405020304" pitchFamily="18" charset="0"/>
                <a:cs typeface="Times New Roman" panose="02020603050405020304" pitchFamily="18" charset="0"/>
                <a:sym typeface="+mn-ea"/>
              </a:rPr>
              <a:t> 内部函数的使用方法相同</a:t>
            </a:r>
          </a:p>
          <a:p>
            <a:pPr marL="0" indent="0">
              <a:lnSpc>
                <a:spcPct val="100000"/>
              </a:lnSpc>
              <a:buNone/>
            </a:pPr>
            <a:endParaRPr lang="zh-CN" altLang="en-US" sz="1000" noProof="0" dirty="0">
              <a:latin typeface="Times New Roman" panose="02020603050405020304" pitchFamily="18" charset="0"/>
              <a:cs typeface="Times New Roman" panose="02020603050405020304" pitchFamily="18" charset="0"/>
            </a:endParaRPr>
          </a:p>
          <a:p>
            <a:pPr marL="457200" lvl="1" indent="0" algn="l">
              <a:lnSpc>
                <a:spcPct val="100000"/>
              </a:lnSpc>
              <a:buNone/>
            </a:pPr>
            <a:r>
              <a:rPr lang="en-US" altLang="zh-CN" sz="1800" noProof="0" dirty="0">
                <a:latin typeface="Times New Roman" panose="02020603050405020304" pitchFamily="18" charset="0"/>
                <a:cs typeface="Times New Roman" panose="02020603050405020304" pitchFamily="18" charset="0"/>
              </a:rPr>
              <a:t>SQL</a:t>
            </a:r>
            <a:r>
              <a:rPr lang="zh-CN" altLang="en-US" sz="1800" noProof="0" dirty="0">
                <a:latin typeface="Times New Roman" panose="02020603050405020304" pitchFamily="18" charset="0"/>
                <a:cs typeface="Times New Roman" panose="02020603050405020304" pitchFamily="18" charset="0"/>
              </a:rPr>
              <a:t> 允许多个过程同名，只要同名过程的参数个数不同</a:t>
            </a:r>
          </a:p>
          <a:p>
            <a:pPr marL="457200" lvl="1" indent="0" algn="l">
              <a:lnSpc>
                <a:spcPct val="100000"/>
              </a:lnSpc>
              <a:buNone/>
            </a:pPr>
            <a:r>
              <a:rPr lang="en-US" altLang="zh-CN" sz="1800" noProof="0" dirty="0">
                <a:latin typeface="Times New Roman" panose="02020603050405020304" pitchFamily="18" charset="0"/>
                <a:cs typeface="Times New Roman" panose="02020603050405020304" pitchFamily="18" charset="0"/>
              </a:rPr>
              <a:t>SQL</a:t>
            </a:r>
            <a:r>
              <a:rPr lang="zh-CN" altLang="en-US" sz="1800" noProof="0" dirty="0">
                <a:latin typeface="Times New Roman" panose="02020603050405020304" pitchFamily="18" charset="0"/>
                <a:cs typeface="Times New Roman" panose="02020603050405020304" pitchFamily="18" charset="0"/>
              </a:rPr>
              <a:t> 允许多个函数同名，只要这些同名的不同函数的参数个数不同，或者对于那些有相同参数个数的函数，至少有一个参数的类型不同</a:t>
            </a:r>
            <a:endParaRPr lang="zh-CN" altLang="en-US" noProof="0" dirty="0">
              <a:latin typeface="Times New Roman" panose="02020603050405020304" pitchFamily="18" charset="0"/>
              <a:cs typeface="Times New Roman" panose="02020603050405020304" pitchFamily="18" charset="0"/>
            </a:endParaRPr>
          </a:p>
          <a:p>
            <a:pPr marL="457200" lvl="1" indent="0">
              <a:buNone/>
            </a:pPr>
            <a:endParaRPr lang="zh-CN" altLang="en-US" noProof="0" dirty="0"/>
          </a:p>
          <a:p>
            <a:pPr marL="914400" lvl="2" indent="0">
              <a:buNone/>
            </a:pPr>
            <a:endParaRPr lang="zh-CN" altLang="en-US" noProof="0" dirty="0"/>
          </a:p>
        </p:txBody>
      </p:sp>
      <p:sp>
        <p:nvSpPr>
          <p:cNvPr id="4" name="灯片编号占位符 3"/>
          <p:cNvSpPr>
            <a:spLocks noGrp="1"/>
          </p:cNvSpPr>
          <p:nvPr>
            <p:ph type="sldNum" sz="quarter" idx="12"/>
          </p:nvPr>
        </p:nvSpPr>
        <p:spPr/>
        <p:txBody>
          <a:bodyPr/>
          <a:lstStyle/>
          <a:p>
            <a:fld id="{3431B804-AB5A-4712-BAA6-27F0D45ECF7B}" type="slidenum">
              <a:rPr lang="zh-CN" altLang="en-US" smtClean="0"/>
              <a:t>7</a:t>
            </a:fld>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存储过程与函数操作</a:t>
            </a:r>
          </a:p>
        </p:txBody>
      </p:sp>
      <p:sp>
        <p:nvSpPr>
          <p:cNvPr id="3" name="内容占位符 2"/>
          <p:cNvSpPr>
            <a:spLocks noGrp="1"/>
          </p:cNvSpPr>
          <p:nvPr>
            <p:ph idx="1"/>
          </p:nvPr>
        </p:nvSpPr>
        <p:spPr/>
        <p:txBody>
          <a:bodyPr>
            <a:normAutofit/>
          </a:bodyPr>
          <a:lstStyle/>
          <a:p>
            <a:pPr>
              <a:lnSpc>
                <a:spcPct val="100000"/>
              </a:lnSpc>
            </a:pPr>
            <a:r>
              <a:rPr lang="zh-CN" altLang="en-US" noProof="0" dirty="0">
                <a:latin typeface="Times New Roman" panose="02020603050405020304" pitchFamily="18" charset="0"/>
                <a:cs typeface="Times New Roman" panose="02020603050405020304" pitchFamily="18" charset="0"/>
              </a:rPr>
              <a:t>声明和调用存储过程或函数</a:t>
            </a:r>
          </a:p>
          <a:p>
            <a:pPr marL="457200" lvl="1" indent="0">
              <a:lnSpc>
                <a:spcPct val="100000"/>
              </a:lnSpc>
              <a:buNone/>
            </a:pPr>
            <a:r>
              <a:rPr lang="en-US" altLang="zh-CN" noProof="0" dirty="0">
                <a:latin typeface="Times New Roman" panose="02020603050405020304" pitchFamily="18" charset="0"/>
                <a:cs typeface="Times New Roman" panose="02020603050405020304" pitchFamily="18" charset="0"/>
              </a:rPr>
              <a:t>【</a:t>
            </a:r>
            <a:r>
              <a:rPr lang="zh-CN" altLang="en-US" noProof="0" dirty="0">
                <a:latin typeface="Times New Roman" panose="02020603050405020304" pitchFamily="18" charset="0"/>
                <a:cs typeface="Times New Roman" panose="02020603050405020304" pitchFamily="18" charset="0"/>
              </a:rPr>
              <a:t>例</a:t>
            </a:r>
            <a:r>
              <a:rPr lang="en-US" altLang="zh-CN" noProof="0" dirty="0">
                <a:latin typeface="Times New Roman" panose="02020603050405020304" pitchFamily="18" charset="0"/>
                <a:cs typeface="Times New Roman" panose="02020603050405020304" pitchFamily="18" charset="0"/>
              </a:rPr>
              <a:t>1】</a:t>
            </a:r>
            <a:r>
              <a:rPr lang="zh-CN" altLang="en-US" noProof="0" dirty="0">
                <a:latin typeface="Times New Roman" panose="02020603050405020304" pitchFamily="18" charset="0"/>
                <a:cs typeface="Times New Roman" panose="02020603050405020304" pitchFamily="18" charset="0"/>
              </a:rPr>
              <a:t>一个存储过程的简单例子，根据教师表 </a:t>
            </a:r>
            <a:r>
              <a:rPr lang="en-US" altLang="zh-CN" noProof="0" dirty="0">
                <a:latin typeface="Times New Roman" panose="02020603050405020304" pitchFamily="18" charset="0"/>
                <a:cs typeface="Times New Roman" panose="02020603050405020304" pitchFamily="18" charset="0"/>
              </a:rPr>
              <a:t>instructor(ID, name, </a:t>
            </a:r>
            <a:r>
              <a:rPr lang="en-US" altLang="zh-CN" noProof="0" dirty="0" err="1">
                <a:latin typeface="Times New Roman" panose="02020603050405020304" pitchFamily="18" charset="0"/>
                <a:cs typeface="Times New Roman" panose="02020603050405020304" pitchFamily="18" charset="0"/>
              </a:rPr>
              <a:t>dept_name</a:t>
            </a:r>
            <a:r>
              <a:rPr lang="en-US" altLang="zh-CN" noProof="0" dirty="0">
                <a:latin typeface="Times New Roman" panose="02020603050405020304" pitchFamily="18" charset="0"/>
                <a:cs typeface="Times New Roman" panose="02020603050405020304" pitchFamily="18" charset="0"/>
              </a:rPr>
              <a:t>, salary)</a:t>
            </a:r>
            <a:r>
              <a:rPr lang="zh-CN" altLang="en-US" noProof="0" dirty="0">
                <a:latin typeface="Times New Roman" panose="02020603050405020304" pitchFamily="18" charset="0"/>
                <a:cs typeface="Times New Roman" panose="02020603050405020304" pitchFamily="18" charset="0"/>
              </a:rPr>
              <a:t> 查询某个系的教师信息</a:t>
            </a:r>
            <a:endParaRPr lang="zh-CN" altLang="en-US" noProof="0" dirty="0">
              <a:latin typeface="Times New Roman" panose="02020603050405020304" pitchFamily="18" charset="0"/>
              <a:cs typeface="Times New Roman" panose="02020603050405020304" pitchFamily="18" charset="0"/>
              <a:sym typeface="+mn-ea"/>
            </a:endParaRPr>
          </a:p>
          <a:p>
            <a:pPr marL="0" indent="0">
              <a:lnSpc>
                <a:spcPct val="100000"/>
              </a:lnSpc>
              <a:buNone/>
            </a:pPr>
            <a:endParaRPr lang="zh-CN" altLang="en-US" sz="1000" noProof="0" dirty="0">
              <a:latin typeface="Times New Roman" panose="02020603050405020304" pitchFamily="18" charset="0"/>
              <a:cs typeface="Times New Roman" panose="02020603050405020304" pitchFamily="18" charset="0"/>
            </a:endParaRPr>
          </a:p>
          <a:p>
            <a:pPr marL="457200" lvl="1" indent="0">
              <a:lnSpc>
                <a:spcPct val="100000"/>
              </a:lnSpc>
              <a:buNone/>
            </a:pPr>
            <a:r>
              <a:rPr lang="en-US" altLang="zh-CN" sz="1600" b="1" noProof="0" dirty="0">
                <a:latin typeface="Courier" pitchFamily="2" charset="0"/>
                <a:cs typeface="Times New Roman" panose="02020603050405020304" pitchFamily="18" charset="0"/>
              </a:rPr>
              <a:t>create procedure</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dept_info_proc</a:t>
            </a:r>
            <a:r>
              <a:rPr lang="en-US" altLang="zh-CN" sz="1600" noProof="0" dirty="0">
                <a:latin typeface="Courier" pitchFamily="2" charset="0"/>
                <a:cs typeface="Times New Roman" panose="02020603050405020304" pitchFamily="18" charset="0"/>
              </a:rPr>
              <a:t>(</a:t>
            </a:r>
            <a:r>
              <a:rPr lang="en-US" altLang="zh-CN" sz="1600" b="1" noProof="0" dirty="0">
                <a:latin typeface="Courier" pitchFamily="2" charset="0"/>
                <a:cs typeface="Times New Roman" panose="02020603050405020304" pitchFamily="18" charset="0"/>
              </a:rPr>
              <a:t>in</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dept_name</a:t>
            </a:r>
            <a:r>
              <a:rPr lang="zh-CN" altLang="en-US"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varchar</a:t>
            </a:r>
            <a:r>
              <a:rPr lang="en-US" altLang="zh-CN" sz="1600" noProof="0" dirty="0">
                <a:latin typeface="Courier" pitchFamily="2" charset="0"/>
                <a:cs typeface="Times New Roman" panose="02020603050405020304" pitchFamily="18" charset="0"/>
              </a:rPr>
              <a:t>(20))</a:t>
            </a:r>
          </a:p>
          <a:p>
            <a:pPr marL="457200" lvl="1" indent="0">
              <a:lnSpc>
                <a:spcPct val="100000"/>
              </a:lnSpc>
              <a:buNone/>
            </a:pPr>
            <a:r>
              <a:rPr lang="en-US" altLang="zh-CN"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begin</a:t>
            </a:r>
            <a:endParaRPr lang="zh-CN" altLang="en-US" sz="1600" noProof="0" dirty="0">
              <a:latin typeface="Courier" pitchFamily="2" charset="0"/>
              <a:cs typeface="Times New Roman" panose="02020603050405020304" pitchFamily="18" charset="0"/>
            </a:endParaRPr>
          </a:p>
          <a:p>
            <a:pPr marL="457200" lvl="1" indent="0">
              <a:lnSpc>
                <a:spcPct val="100000"/>
              </a:lnSpc>
              <a:buNone/>
            </a:pPr>
            <a:r>
              <a:rPr lang="zh-CN" altLang="en-US"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select</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ID,name,dept_name,salary</a:t>
            </a:r>
            <a:endParaRPr lang="zh-CN" altLang="en-US" sz="1600" noProof="0" dirty="0">
              <a:latin typeface="Courier" pitchFamily="2" charset="0"/>
              <a:cs typeface="Times New Roman" panose="02020603050405020304" pitchFamily="18" charset="0"/>
            </a:endParaRPr>
          </a:p>
          <a:p>
            <a:pPr marL="457200" lvl="1" indent="0">
              <a:lnSpc>
                <a:spcPct val="100000"/>
              </a:lnSpc>
              <a:buNone/>
            </a:pPr>
            <a:r>
              <a:rPr lang="zh-CN" altLang="en-US"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from</a:t>
            </a:r>
            <a:r>
              <a:rPr lang="zh-CN" altLang="en-US" sz="1600" noProof="0" dirty="0">
                <a:latin typeface="Courier" pitchFamily="2" charset="0"/>
                <a:cs typeface="Times New Roman" panose="02020603050405020304" pitchFamily="18" charset="0"/>
              </a:rPr>
              <a:t> </a:t>
            </a:r>
            <a:r>
              <a:rPr lang="en-US" altLang="zh-CN" sz="1600" noProof="0" dirty="0">
                <a:latin typeface="Courier" pitchFamily="2" charset="0"/>
                <a:cs typeface="Times New Roman" panose="02020603050405020304" pitchFamily="18" charset="0"/>
              </a:rPr>
              <a:t>instructor</a:t>
            </a:r>
          </a:p>
          <a:p>
            <a:pPr marL="457200" lvl="1" indent="0">
              <a:lnSpc>
                <a:spcPct val="100000"/>
              </a:lnSpc>
              <a:buNone/>
            </a:pPr>
            <a:r>
              <a:rPr lang="en-US" altLang="zh-CN"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where</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instructor.dept_name</a:t>
            </a:r>
            <a:r>
              <a:rPr lang="zh-CN" altLang="en-US" sz="1600" noProof="0" dirty="0">
                <a:latin typeface="Courier" pitchFamily="2" charset="0"/>
                <a:cs typeface="Times New Roman" panose="02020603050405020304" pitchFamily="18" charset="0"/>
              </a:rPr>
              <a:t> </a:t>
            </a:r>
            <a:r>
              <a:rPr lang="en-US" altLang="zh-CN"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dept_name</a:t>
            </a:r>
            <a:r>
              <a:rPr lang="en-US" altLang="zh-CN" sz="1600" noProof="0" dirty="0">
                <a:latin typeface="Courier" pitchFamily="2" charset="0"/>
                <a:cs typeface="Times New Roman" panose="02020603050405020304" pitchFamily="18" charset="0"/>
              </a:rPr>
              <a:t>;</a:t>
            </a:r>
          </a:p>
          <a:p>
            <a:pPr marL="457200" lvl="1" indent="0">
              <a:lnSpc>
                <a:spcPct val="100000"/>
              </a:lnSpc>
              <a:buNone/>
            </a:pPr>
            <a:r>
              <a:rPr lang="en-US" altLang="zh-CN"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end</a:t>
            </a:r>
            <a:endParaRPr lang="zh-CN" altLang="en-US" sz="1600" noProof="0" dirty="0">
              <a:latin typeface="Courier" pitchFamily="2" charset="0"/>
              <a:cs typeface="Times New Roman" panose="02020603050405020304" pitchFamily="18" charset="0"/>
            </a:endParaRPr>
          </a:p>
          <a:p>
            <a:pPr marL="0" indent="0">
              <a:lnSpc>
                <a:spcPct val="100000"/>
              </a:lnSpc>
              <a:buNone/>
            </a:pPr>
            <a:endParaRPr lang="zh-CN" altLang="en-US" sz="1000" noProof="0" dirty="0">
              <a:latin typeface="Times New Roman" panose="02020603050405020304" pitchFamily="18" charset="0"/>
              <a:cs typeface="Times New Roman" panose="02020603050405020304" pitchFamily="18" charset="0"/>
            </a:endParaRPr>
          </a:p>
          <a:p>
            <a:pPr marL="457200" lvl="1" indent="0">
              <a:lnSpc>
                <a:spcPct val="100000"/>
              </a:lnSpc>
              <a:buNone/>
            </a:pPr>
            <a:r>
              <a:rPr lang="zh-CN" altLang="en-US" noProof="0" dirty="0">
                <a:latin typeface="Times New Roman" panose="02020603050405020304" pitchFamily="18" charset="0"/>
                <a:cs typeface="Times New Roman" panose="02020603050405020304" pitchFamily="18" charset="0"/>
              </a:rPr>
              <a:t>调用该存储过程来查询物理系的教师信息：</a:t>
            </a:r>
          </a:p>
          <a:p>
            <a:pPr marL="457200" lvl="1" indent="0">
              <a:lnSpc>
                <a:spcPct val="100000"/>
              </a:lnSpc>
              <a:buNone/>
            </a:pPr>
            <a:r>
              <a:rPr lang="zh-CN" altLang="en-US" noProof="0" dirty="0">
                <a:latin typeface="Times New Roman" panose="02020603050405020304" pitchFamily="18" charset="0"/>
                <a:cs typeface="Times New Roman" panose="02020603050405020304" pitchFamily="18" charset="0"/>
              </a:rPr>
              <a:t>	</a:t>
            </a:r>
            <a:r>
              <a:rPr lang="en-US" altLang="zh-CN" b="1" noProof="0" dirty="0">
                <a:latin typeface="Courier" pitchFamily="2" charset="0"/>
                <a:cs typeface="Times New Roman" panose="02020603050405020304" pitchFamily="18" charset="0"/>
              </a:rPr>
              <a:t>call </a:t>
            </a:r>
            <a:r>
              <a:rPr lang="en-US" altLang="zh-CN" noProof="0" dirty="0" err="1">
                <a:latin typeface="Courier" pitchFamily="2" charset="0"/>
                <a:cs typeface="Times New Roman" panose="02020603050405020304" pitchFamily="18" charset="0"/>
              </a:rPr>
              <a:t>dept_info_proc</a:t>
            </a:r>
            <a:r>
              <a:rPr lang="en-US" altLang="zh-CN" noProof="0" dirty="0">
                <a:latin typeface="Courier" pitchFamily="2" charset="0"/>
                <a:cs typeface="Times New Roman" panose="02020603050405020304" pitchFamily="18" charset="0"/>
              </a:rPr>
              <a:t>('Physics');</a:t>
            </a:r>
          </a:p>
          <a:p>
            <a:pPr marL="457200" lvl="1" indent="0">
              <a:buNone/>
            </a:pPr>
            <a:endParaRPr lang="zh-CN" altLang="en-US" noProof="0" dirty="0"/>
          </a:p>
          <a:p>
            <a:pPr marL="457200" lvl="1" indent="0">
              <a:buNone/>
            </a:pPr>
            <a:endParaRPr lang="zh-CN" altLang="en-US" noProof="0" dirty="0"/>
          </a:p>
          <a:p>
            <a:pPr marL="914400" lvl="2" indent="0">
              <a:buNone/>
            </a:pPr>
            <a:endParaRPr lang="zh-CN" altLang="en-US" noProof="0" dirty="0"/>
          </a:p>
        </p:txBody>
      </p:sp>
      <p:sp>
        <p:nvSpPr>
          <p:cNvPr id="4" name="灯片编号占位符 3"/>
          <p:cNvSpPr>
            <a:spLocks noGrp="1"/>
          </p:cNvSpPr>
          <p:nvPr>
            <p:ph type="sldNum" sz="quarter" idx="12"/>
          </p:nvPr>
        </p:nvSpPr>
        <p:spPr/>
        <p:txBody>
          <a:bodyPr/>
          <a:lstStyle/>
          <a:p>
            <a:fld id="{3431B804-AB5A-4712-BAA6-27F0D45ECF7B}" type="slidenum">
              <a:rPr lang="zh-CN" altLang="en-US" smtClean="0"/>
              <a:t>8</a:t>
            </a:fld>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存储过程与函数操作</a:t>
            </a:r>
          </a:p>
        </p:txBody>
      </p:sp>
      <p:sp>
        <p:nvSpPr>
          <p:cNvPr id="3" name="内容占位符 2"/>
          <p:cNvSpPr>
            <a:spLocks noGrp="1"/>
          </p:cNvSpPr>
          <p:nvPr>
            <p:ph idx="1"/>
          </p:nvPr>
        </p:nvSpPr>
        <p:spPr>
          <a:xfrm>
            <a:off x="628650" y="1285240"/>
            <a:ext cx="8197215" cy="5261610"/>
          </a:xfrm>
        </p:spPr>
        <p:txBody>
          <a:bodyPr>
            <a:normAutofit/>
          </a:bodyPr>
          <a:lstStyle/>
          <a:p>
            <a:pPr>
              <a:lnSpc>
                <a:spcPct val="100000"/>
              </a:lnSpc>
            </a:pPr>
            <a:r>
              <a:rPr lang="zh-CN" altLang="en-US" sz="2000" noProof="0" dirty="0">
                <a:latin typeface="Times New Roman" panose="02020603050405020304" pitchFamily="18" charset="0"/>
                <a:cs typeface="Times New Roman" panose="02020603050405020304" pitchFamily="18" charset="0"/>
              </a:rPr>
              <a:t>声明和调用存储过程或函数</a:t>
            </a:r>
          </a:p>
          <a:p>
            <a:pPr marL="457200" lvl="1" indent="0">
              <a:lnSpc>
                <a:spcPct val="100000"/>
              </a:lnSpc>
              <a:buNone/>
            </a:pPr>
            <a:r>
              <a:rPr lang="en-US" altLang="zh-CN" sz="1600" noProof="0" dirty="0">
                <a:latin typeface="Times New Roman" panose="02020603050405020304" pitchFamily="18" charset="0"/>
                <a:cs typeface="Times New Roman" panose="02020603050405020304" pitchFamily="18" charset="0"/>
              </a:rPr>
              <a:t>【</a:t>
            </a:r>
            <a:r>
              <a:rPr lang="zh-CN" altLang="en-US" sz="1600" noProof="0" dirty="0">
                <a:latin typeface="Times New Roman" panose="02020603050405020304" pitchFamily="18" charset="0"/>
                <a:cs typeface="Times New Roman" panose="02020603050405020304" pitchFamily="18" charset="0"/>
              </a:rPr>
              <a:t>例</a:t>
            </a:r>
            <a:r>
              <a:rPr lang="en-US" altLang="zh-CN" sz="1600" noProof="0" dirty="0">
                <a:latin typeface="Times New Roman" panose="02020603050405020304" pitchFamily="18" charset="0"/>
                <a:cs typeface="Times New Roman" panose="02020603050405020304" pitchFamily="18" charset="0"/>
              </a:rPr>
              <a:t>2】</a:t>
            </a:r>
            <a:r>
              <a:rPr lang="zh-CN" altLang="en-US" sz="1600" noProof="0" dirty="0">
                <a:latin typeface="Times New Roman" panose="02020603050405020304" pitchFamily="18" charset="0"/>
                <a:cs typeface="Times New Roman" panose="02020603050405020304" pitchFamily="18" charset="0"/>
              </a:rPr>
              <a:t>一个存储函数的简单例子，根据教师表 </a:t>
            </a:r>
            <a:r>
              <a:rPr lang="en-US" altLang="zh-CN" sz="1600" noProof="0" dirty="0">
                <a:latin typeface="Times New Roman" panose="02020603050405020304" pitchFamily="18" charset="0"/>
                <a:cs typeface="Times New Roman" panose="02020603050405020304" pitchFamily="18" charset="0"/>
              </a:rPr>
              <a:t>instructor(ID, name, </a:t>
            </a:r>
            <a:r>
              <a:rPr lang="en-US" altLang="zh-CN" sz="1600" noProof="0" dirty="0" err="1">
                <a:latin typeface="Times New Roman" panose="02020603050405020304" pitchFamily="18" charset="0"/>
                <a:cs typeface="Times New Roman" panose="02020603050405020304" pitchFamily="18" charset="0"/>
              </a:rPr>
              <a:t>dept_name</a:t>
            </a:r>
            <a:r>
              <a:rPr lang="en-US" altLang="zh-CN" sz="1600" noProof="0" dirty="0">
                <a:latin typeface="Times New Roman" panose="02020603050405020304" pitchFamily="18" charset="0"/>
                <a:cs typeface="Times New Roman" panose="02020603050405020304" pitchFamily="18" charset="0"/>
              </a:rPr>
              <a:t>, salary)</a:t>
            </a:r>
            <a:r>
              <a:rPr lang="zh-CN" altLang="en-US" sz="1600" noProof="0" dirty="0">
                <a:latin typeface="Times New Roman" panose="02020603050405020304" pitchFamily="18" charset="0"/>
                <a:cs typeface="Times New Roman" panose="02020603050405020304" pitchFamily="18" charset="0"/>
              </a:rPr>
              <a:t>统计某个系的教师人数</a:t>
            </a:r>
          </a:p>
          <a:p>
            <a:pPr marL="457200" lvl="1" indent="0">
              <a:lnSpc>
                <a:spcPct val="100000"/>
              </a:lnSpc>
              <a:buNone/>
            </a:pPr>
            <a:r>
              <a:rPr lang="en-US" altLang="zh-CN" sz="1600" b="1" noProof="0" dirty="0">
                <a:latin typeface="Courier" pitchFamily="2" charset="0"/>
                <a:cs typeface="Times New Roman" panose="02020603050405020304" pitchFamily="18" charset="0"/>
              </a:rPr>
              <a:t>create function</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dept_count</a:t>
            </a:r>
            <a:r>
              <a:rPr lang="en-US" altLang="zh-CN" sz="1600" noProof="0" dirty="0">
                <a:latin typeface="Courier" pitchFamily="2" charset="0"/>
                <a:cs typeface="Times New Roman" panose="02020603050405020304" pitchFamily="18" charset="0"/>
              </a:rPr>
              <a:t>(</a:t>
            </a:r>
            <a:r>
              <a:rPr lang="en-US" altLang="zh-CN" sz="1600" noProof="0" dirty="0" err="1">
                <a:latin typeface="Courier" pitchFamily="2" charset="0"/>
                <a:cs typeface="Times New Roman" panose="02020603050405020304" pitchFamily="18" charset="0"/>
              </a:rPr>
              <a:t>dept_name</a:t>
            </a:r>
            <a:r>
              <a:rPr lang="zh-CN" altLang="en-US"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varchar</a:t>
            </a:r>
            <a:r>
              <a:rPr lang="en-US" altLang="zh-CN" sz="1600" noProof="0" dirty="0">
                <a:latin typeface="Courier" pitchFamily="2" charset="0"/>
                <a:cs typeface="Times New Roman" panose="02020603050405020304" pitchFamily="18" charset="0"/>
              </a:rPr>
              <a:t>(20))</a:t>
            </a:r>
          </a:p>
          <a:p>
            <a:pPr marL="457200" lvl="1" indent="0">
              <a:lnSpc>
                <a:spcPct val="100000"/>
              </a:lnSpc>
              <a:buNone/>
            </a:pPr>
            <a:r>
              <a:rPr lang="en-US" altLang="zh-CN"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returns integer</a:t>
            </a:r>
          </a:p>
          <a:p>
            <a:pPr marL="457200" lvl="1" indent="0">
              <a:lnSpc>
                <a:spcPct val="100000"/>
              </a:lnSpc>
              <a:buNone/>
            </a:pPr>
            <a:r>
              <a:rPr lang="en-US" altLang="zh-CN" sz="1600" b="1" noProof="0" dirty="0">
                <a:latin typeface="Courier" pitchFamily="2" charset="0"/>
                <a:cs typeface="Times New Roman" panose="02020603050405020304" pitchFamily="18" charset="0"/>
              </a:rPr>
              <a:t>	begin</a:t>
            </a:r>
          </a:p>
          <a:p>
            <a:pPr marL="457200" lvl="1" indent="0">
              <a:lnSpc>
                <a:spcPct val="100000"/>
              </a:lnSpc>
              <a:buNone/>
            </a:pPr>
            <a:r>
              <a:rPr lang="en-US" altLang="zh-CN" sz="1600" b="1" noProof="0" dirty="0">
                <a:latin typeface="Courier" pitchFamily="2" charset="0"/>
                <a:cs typeface="Times New Roman" panose="02020603050405020304" pitchFamily="18" charset="0"/>
              </a:rPr>
              <a:t>	declare</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d_count</a:t>
            </a:r>
            <a:r>
              <a:rPr lang="zh-CN" altLang="en-US"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integer</a:t>
            </a:r>
            <a:r>
              <a:rPr lang="en-US" altLang="zh-CN" sz="1600" noProof="0" dirty="0">
                <a:latin typeface="Courier" pitchFamily="2" charset="0"/>
                <a:cs typeface="Times New Roman" panose="02020603050405020304" pitchFamily="18" charset="0"/>
              </a:rPr>
              <a:t>;</a:t>
            </a:r>
          </a:p>
          <a:p>
            <a:pPr marL="457200" lvl="1" indent="0">
              <a:lnSpc>
                <a:spcPct val="100000"/>
              </a:lnSpc>
              <a:buNone/>
            </a:pPr>
            <a:r>
              <a:rPr lang="en-US" altLang="zh-CN"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select count(*) into</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d_count</a:t>
            </a:r>
            <a:endParaRPr lang="zh-CN" altLang="en-US" sz="1600" noProof="0" dirty="0">
              <a:latin typeface="Courier" pitchFamily="2" charset="0"/>
              <a:cs typeface="Times New Roman" panose="02020603050405020304" pitchFamily="18" charset="0"/>
            </a:endParaRPr>
          </a:p>
          <a:p>
            <a:pPr marL="457200" lvl="1" indent="0">
              <a:lnSpc>
                <a:spcPct val="100000"/>
              </a:lnSpc>
              <a:buNone/>
            </a:pPr>
            <a:r>
              <a:rPr lang="zh-CN" altLang="en-US"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from</a:t>
            </a:r>
            <a:r>
              <a:rPr lang="zh-CN" altLang="en-US" sz="1600" noProof="0" dirty="0">
                <a:latin typeface="Courier" pitchFamily="2" charset="0"/>
                <a:cs typeface="Times New Roman" panose="02020603050405020304" pitchFamily="18" charset="0"/>
              </a:rPr>
              <a:t> </a:t>
            </a:r>
            <a:r>
              <a:rPr lang="en-US" altLang="zh-CN" sz="1600" noProof="0" dirty="0">
                <a:latin typeface="Courier" pitchFamily="2" charset="0"/>
                <a:cs typeface="Times New Roman" panose="02020603050405020304" pitchFamily="18" charset="0"/>
              </a:rPr>
              <a:t>instructor</a:t>
            </a:r>
          </a:p>
          <a:p>
            <a:pPr marL="457200" lvl="1" indent="0">
              <a:lnSpc>
                <a:spcPct val="100000"/>
              </a:lnSpc>
              <a:buNone/>
            </a:pPr>
            <a:r>
              <a:rPr lang="en-US" altLang="zh-CN"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where</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instructor.dept_name</a:t>
            </a:r>
            <a:r>
              <a:rPr lang="zh-CN" altLang="en-US" sz="1600" noProof="0" dirty="0">
                <a:latin typeface="Courier" pitchFamily="2" charset="0"/>
                <a:cs typeface="Times New Roman" panose="02020603050405020304" pitchFamily="18" charset="0"/>
              </a:rPr>
              <a:t> </a:t>
            </a:r>
            <a:r>
              <a:rPr lang="en-US" altLang="zh-CN"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dept_name</a:t>
            </a:r>
            <a:r>
              <a:rPr lang="en-US" altLang="zh-CN" sz="1600" noProof="0" dirty="0">
                <a:latin typeface="Courier" pitchFamily="2" charset="0"/>
                <a:cs typeface="Times New Roman" panose="02020603050405020304" pitchFamily="18" charset="0"/>
              </a:rPr>
              <a:t>;</a:t>
            </a:r>
          </a:p>
          <a:p>
            <a:pPr marL="457200" lvl="1" indent="0">
              <a:lnSpc>
                <a:spcPct val="100000"/>
              </a:lnSpc>
              <a:buNone/>
            </a:pPr>
            <a:r>
              <a:rPr lang="en-US" altLang="zh-CN"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return</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d_count</a:t>
            </a:r>
            <a:r>
              <a:rPr lang="en-US" altLang="zh-CN" sz="1600" noProof="0" dirty="0">
                <a:latin typeface="Courier" pitchFamily="2" charset="0"/>
                <a:cs typeface="Times New Roman" panose="02020603050405020304" pitchFamily="18" charset="0"/>
              </a:rPr>
              <a:t>;</a:t>
            </a:r>
          </a:p>
          <a:p>
            <a:pPr marL="457200" lvl="1" indent="0">
              <a:lnSpc>
                <a:spcPct val="100000"/>
              </a:lnSpc>
              <a:buNone/>
            </a:pPr>
            <a:r>
              <a:rPr lang="en-US" altLang="zh-CN"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end</a:t>
            </a:r>
          </a:p>
          <a:p>
            <a:pPr marL="0" indent="0">
              <a:lnSpc>
                <a:spcPct val="100000"/>
              </a:lnSpc>
              <a:buNone/>
            </a:pPr>
            <a:endParaRPr lang="zh-CN" altLang="en-US" sz="1000" noProof="0" dirty="0">
              <a:latin typeface="Times New Roman" panose="02020603050405020304" pitchFamily="18" charset="0"/>
              <a:cs typeface="Times New Roman" panose="02020603050405020304" pitchFamily="18" charset="0"/>
            </a:endParaRPr>
          </a:p>
          <a:p>
            <a:pPr marL="457200" lvl="1" indent="0">
              <a:lnSpc>
                <a:spcPct val="100000"/>
              </a:lnSpc>
              <a:buNone/>
            </a:pPr>
            <a:r>
              <a:rPr lang="zh-CN" altLang="en-US" sz="1600" noProof="0" dirty="0">
                <a:latin typeface="Times New Roman" panose="02020603050405020304" pitchFamily="18" charset="0"/>
                <a:cs typeface="Times New Roman" panose="02020603050405020304" pitchFamily="18" charset="0"/>
              </a:rPr>
              <a:t>使用内部函数的调用方法来调用该存储函数根据部门表 </a:t>
            </a:r>
            <a:r>
              <a:rPr lang="en-US" altLang="zh-CN" sz="1600" noProof="0" dirty="0">
                <a:latin typeface="Times New Roman" panose="02020603050405020304" pitchFamily="18" charset="0"/>
                <a:cs typeface="Times New Roman" panose="02020603050405020304" pitchFamily="18" charset="0"/>
              </a:rPr>
              <a:t>department (</a:t>
            </a:r>
            <a:r>
              <a:rPr lang="en-US" altLang="zh-CN" sz="1600" noProof="0" dirty="0" err="1">
                <a:latin typeface="Times New Roman" panose="02020603050405020304" pitchFamily="18" charset="0"/>
                <a:cs typeface="Times New Roman" panose="02020603050405020304" pitchFamily="18" charset="0"/>
              </a:rPr>
              <a:t>dept_name</a:t>
            </a:r>
            <a:r>
              <a:rPr lang="en-US" altLang="zh-CN" sz="1600" noProof="0" dirty="0">
                <a:latin typeface="Times New Roman" panose="02020603050405020304" pitchFamily="18" charset="0"/>
                <a:cs typeface="Times New Roman" panose="02020603050405020304" pitchFamily="18" charset="0"/>
              </a:rPr>
              <a:t>, budget)</a:t>
            </a:r>
            <a:r>
              <a:rPr lang="zh-CN" altLang="en-US" sz="1600" noProof="0" dirty="0">
                <a:latin typeface="Times New Roman" panose="02020603050405020304" pitchFamily="18" charset="0"/>
                <a:cs typeface="Times New Roman" panose="02020603050405020304" pitchFamily="18" charset="0"/>
              </a:rPr>
              <a:t> 来返回教师数大于 </a:t>
            </a:r>
            <a:r>
              <a:rPr lang="en-US" altLang="zh-CN" sz="1600" noProof="0" dirty="0">
                <a:latin typeface="Times New Roman" panose="02020603050405020304" pitchFamily="18" charset="0"/>
                <a:cs typeface="Times New Roman" panose="02020603050405020304" pitchFamily="18" charset="0"/>
              </a:rPr>
              <a:t>12</a:t>
            </a:r>
            <a:r>
              <a:rPr lang="zh-CN" altLang="en-US" sz="1600" noProof="0" dirty="0">
                <a:latin typeface="Times New Roman" panose="02020603050405020304" pitchFamily="18" charset="0"/>
                <a:cs typeface="Times New Roman" panose="02020603050405020304" pitchFamily="18" charset="0"/>
              </a:rPr>
              <a:t> 的所有系的名称：</a:t>
            </a:r>
          </a:p>
          <a:p>
            <a:pPr marL="457200" lvl="1" indent="0">
              <a:lnSpc>
                <a:spcPct val="100000"/>
              </a:lnSpc>
              <a:buNone/>
            </a:pPr>
            <a:r>
              <a:rPr lang="zh-CN" altLang="en-US"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select</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dept_name</a:t>
            </a:r>
            <a:r>
              <a:rPr lang="zh-CN" altLang="en-US"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from</a:t>
            </a:r>
            <a:r>
              <a:rPr lang="zh-CN" altLang="en-US" sz="1600" noProof="0" dirty="0">
                <a:latin typeface="Courier" pitchFamily="2" charset="0"/>
                <a:cs typeface="Times New Roman" panose="02020603050405020304" pitchFamily="18" charset="0"/>
              </a:rPr>
              <a:t> </a:t>
            </a:r>
            <a:r>
              <a:rPr lang="en-US" altLang="zh-CN" sz="1600" noProof="0" dirty="0">
                <a:latin typeface="Courier" pitchFamily="2" charset="0"/>
                <a:cs typeface="Times New Roman" panose="02020603050405020304" pitchFamily="18" charset="0"/>
              </a:rPr>
              <a:t>department </a:t>
            </a:r>
          </a:p>
          <a:p>
            <a:pPr marL="457200" lvl="1" indent="0">
              <a:lnSpc>
                <a:spcPct val="100000"/>
              </a:lnSpc>
              <a:buNone/>
            </a:pPr>
            <a:r>
              <a:rPr lang="en-US" altLang="zh-CN"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where</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dept_count</a:t>
            </a:r>
            <a:r>
              <a:rPr lang="en-US" altLang="zh-CN" sz="1600" noProof="0" dirty="0">
                <a:latin typeface="Courier" pitchFamily="2" charset="0"/>
                <a:cs typeface="Times New Roman" panose="02020603050405020304" pitchFamily="18" charset="0"/>
              </a:rPr>
              <a:t>(</a:t>
            </a:r>
            <a:r>
              <a:rPr lang="en-US" altLang="zh-CN" sz="1600" noProof="0" dirty="0" err="1">
                <a:latin typeface="Courier" pitchFamily="2" charset="0"/>
                <a:cs typeface="Times New Roman" panose="02020603050405020304" pitchFamily="18" charset="0"/>
              </a:rPr>
              <a:t>dept_name</a:t>
            </a:r>
            <a:r>
              <a:rPr lang="en-US" altLang="zh-CN" sz="1600" noProof="0" dirty="0">
                <a:latin typeface="Courier" pitchFamily="2" charset="0"/>
                <a:cs typeface="Times New Roman" panose="02020603050405020304" pitchFamily="18" charset="0"/>
              </a:rPr>
              <a:t>) &gt; 12;</a:t>
            </a:r>
            <a:endParaRPr lang="zh-CN" altLang="en-US" sz="1600" noProof="0" dirty="0">
              <a:latin typeface="Courier" pitchFamily="2"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431B804-AB5A-4712-BAA6-27F0D45ECF7B}" type="slidenum">
              <a:rPr lang="zh-CN" altLang="en-US" smtClean="0"/>
              <a:t>9</a:t>
            </a:fld>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TotalTime>
  <Words>1716</Words>
  <Application>Microsoft Macintosh PowerPoint</Application>
  <PresentationFormat>全屏显示(4:3)</PresentationFormat>
  <Paragraphs>212</Paragraphs>
  <Slides>16</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等线</vt:lpstr>
      <vt:lpstr>黑体</vt:lpstr>
      <vt:lpstr>宋体</vt:lpstr>
      <vt:lpstr>Arial</vt:lpstr>
      <vt:lpstr>Calibri</vt:lpstr>
      <vt:lpstr>Courier</vt:lpstr>
      <vt:lpstr>Franklin Gothic Medium</vt:lpstr>
      <vt:lpstr>Times New Roman</vt:lpstr>
      <vt:lpstr>Wingdings</vt:lpstr>
      <vt:lpstr>Office 主题​​</vt:lpstr>
      <vt:lpstr>存储过程与函数</vt:lpstr>
      <vt:lpstr>存储过程与函数</vt:lpstr>
      <vt:lpstr>存储过程与函数简介</vt:lpstr>
      <vt:lpstr>存储过程与函数简介</vt:lpstr>
      <vt:lpstr>存储过程与函数操作</vt:lpstr>
      <vt:lpstr>存储过程与函数操作</vt:lpstr>
      <vt:lpstr>存储过程与函数操作</vt:lpstr>
      <vt:lpstr>存储过程与函数操作</vt:lpstr>
      <vt:lpstr>存储过程与函数操作</vt:lpstr>
      <vt:lpstr>支持存储过程与函数的语言构造</vt:lpstr>
      <vt:lpstr>支持存储过程与函数的语言构造</vt:lpstr>
      <vt:lpstr>支持存储过程与函数的语言构造</vt:lpstr>
      <vt:lpstr>支持存储过程与函数的语言构造</vt:lpstr>
      <vt:lpstr>支持存储过程与函数的语言构造</vt:lpstr>
      <vt:lpstr>支持存储过程与函数的语言构造</vt:lpstr>
      <vt:lpstr>支持存储过程与函数的语言构造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Smith Charles</dc:creator>
  <cp:lastModifiedBy>胡 伟</cp:lastModifiedBy>
  <cp:revision>266</cp:revision>
  <dcterms:created xsi:type="dcterms:W3CDTF">2020-01-08T15:02:00Z</dcterms:created>
  <dcterms:modified xsi:type="dcterms:W3CDTF">2021-11-28T03:06:34Z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