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86" r:id="rId3"/>
    <p:sldId id="285" r:id="rId4"/>
    <p:sldId id="287" r:id="rId5"/>
    <p:sldId id="257" r:id="rId6"/>
    <p:sldId id="258" r:id="rId7"/>
    <p:sldId id="321" r:id="rId8"/>
    <p:sldId id="259" r:id="rId9"/>
    <p:sldId id="260" r:id="rId10"/>
    <p:sldId id="288" r:id="rId11"/>
    <p:sldId id="265" r:id="rId12"/>
    <p:sldId id="262" r:id="rId13"/>
    <p:sldId id="263" r:id="rId14"/>
    <p:sldId id="264" r:id="rId15"/>
    <p:sldId id="278" r:id="rId16"/>
    <p:sldId id="266" r:id="rId17"/>
    <p:sldId id="267" r:id="rId18"/>
    <p:sldId id="268" r:id="rId19"/>
    <p:sldId id="269" r:id="rId20"/>
    <p:sldId id="270" r:id="rId21"/>
    <p:sldId id="272" r:id="rId22"/>
    <p:sldId id="289" r:id="rId23"/>
    <p:sldId id="290" r:id="rId24"/>
    <p:sldId id="291" r:id="rId25"/>
    <p:sldId id="273" r:id="rId26"/>
    <p:sldId id="274" r:id="rId27"/>
    <p:sldId id="275" r:id="rId28"/>
    <p:sldId id="276" r:id="rId29"/>
    <p:sldId id="292" r:id="rId30"/>
    <p:sldId id="280" r:id="rId31"/>
    <p:sldId id="281" r:id="rId32"/>
    <p:sldId id="282" r:id="rId33"/>
    <p:sldId id="283" r:id="rId34"/>
    <p:sldId id="284" r:id="rId35"/>
    <p:sldId id="294" r:id="rId36"/>
    <p:sldId id="295" r:id="rId37"/>
    <p:sldId id="296" r:id="rId38"/>
    <p:sldId id="297" r:id="rId39"/>
    <p:sldId id="298" r:id="rId40"/>
    <p:sldId id="299" r:id="rId41"/>
    <p:sldId id="300" r:id="rId42"/>
    <p:sldId id="301" r:id="rId43"/>
    <p:sldId id="302" r:id="rId44"/>
    <p:sldId id="303" r:id="rId45"/>
    <p:sldId id="304" r:id="rId46"/>
    <p:sldId id="318" r:id="rId47"/>
    <p:sldId id="306" r:id="rId48"/>
    <p:sldId id="307" r:id="rId49"/>
    <p:sldId id="308" r:id="rId50"/>
    <p:sldId id="309" r:id="rId51"/>
    <p:sldId id="310" r:id="rId52"/>
    <p:sldId id="311" r:id="rId53"/>
    <p:sldId id="312" r:id="rId54"/>
    <p:sldId id="313" r:id="rId55"/>
    <p:sldId id="314" r:id="rId56"/>
    <p:sldId id="315" r:id="rId57"/>
    <p:sldId id="316" r:id="rId58"/>
    <p:sldId id="319" r:id="rId59"/>
    <p:sldId id="317" r:id="rId6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0826" autoAdjust="0"/>
  </p:normalViewPr>
  <p:slideViewPr>
    <p:cSldViewPr>
      <p:cViewPr varScale="1">
        <p:scale>
          <a:sx n="82" d="100"/>
          <a:sy n="82" d="100"/>
        </p:scale>
        <p:origin x="1468"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59E167-617F-40B3-A56B-D7ABBB608AA0}" type="datetimeFigureOut">
              <a:rPr lang="zh-CN" altLang="en-US" smtClean="0"/>
              <a:pPr/>
              <a:t>2021/3/5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CA52B5-50B7-4DFB-9DE0-331E246A7CF3}" type="slidenum">
              <a:rPr lang="zh-CN" altLang="en-US" smtClean="0"/>
              <a:pPr/>
              <a:t>‹#›</a:t>
            </a:fld>
            <a:endParaRPr lang="zh-CN" altLang="en-US"/>
          </a:p>
        </p:txBody>
      </p:sp>
    </p:spTree>
    <p:extLst>
      <p:ext uri="{BB962C8B-B14F-4D97-AF65-F5344CB8AC3E}">
        <p14:creationId xmlns:p14="http://schemas.microsoft.com/office/powerpoint/2010/main" val="1202606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CA52B5-50B7-4DFB-9DE0-331E246A7CF3}" type="slidenum">
              <a:rPr lang="zh-CN" altLang="en-US" smtClean="0"/>
              <a:pPr/>
              <a:t>3</a:t>
            </a:fld>
            <a:endParaRPr lang="zh-CN" altLang="en-US"/>
          </a:p>
        </p:txBody>
      </p:sp>
    </p:spTree>
    <p:extLst>
      <p:ext uri="{BB962C8B-B14F-4D97-AF65-F5344CB8AC3E}">
        <p14:creationId xmlns:p14="http://schemas.microsoft.com/office/powerpoint/2010/main" val="16673953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管理员 回到个人</a:t>
            </a:r>
            <a:endParaRPr lang="en-US" altLang="zh-CN" dirty="0"/>
          </a:p>
          <a:p>
            <a:r>
              <a:rPr lang="zh-CN" altLang="en-US" dirty="0"/>
              <a:t>贝尔实验室</a:t>
            </a:r>
            <a:endParaRPr lang="en-US" altLang="zh-CN" dirty="0"/>
          </a:p>
          <a:p>
            <a:r>
              <a:rPr lang="en-US" altLang="zh-CN" sz="1200" b="0" i="0" kern="1200" dirty="0">
                <a:solidFill>
                  <a:schemeClr val="tx1"/>
                </a:solidFill>
                <a:effectLst/>
                <a:latin typeface="+mn-lt"/>
                <a:ea typeface="+mn-ea"/>
                <a:cs typeface="+mn-cs"/>
              </a:rPr>
              <a:t>PDP-7</a:t>
            </a:r>
          </a:p>
          <a:p>
            <a:r>
              <a:rPr lang="zh-CN" altLang="en-US" sz="1200" b="0" i="0" kern="1200" dirty="0">
                <a:solidFill>
                  <a:schemeClr val="tx1"/>
                </a:solidFill>
                <a:effectLst/>
                <a:latin typeface="+mn-lt"/>
                <a:ea typeface="+mn-ea"/>
                <a:cs typeface="+mn-cs"/>
              </a:rPr>
              <a:t>文字系统，机会来了</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Communication</a:t>
            </a:r>
            <a:r>
              <a:rPr lang="en-US" altLang="zh-CN" sz="1200" b="0" i="0" kern="1200" baseline="0" dirty="0">
                <a:solidFill>
                  <a:schemeClr val="tx1"/>
                </a:solidFill>
                <a:effectLst/>
                <a:latin typeface="+mn-lt"/>
                <a:ea typeface="+mn-ea"/>
                <a:cs typeface="+mn-cs"/>
              </a:rPr>
              <a:t> of ACM</a:t>
            </a:r>
            <a:endParaRPr lang="zh-CN" altLang="en-US" dirty="0"/>
          </a:p>
        </p:txBody>
      </p:sp>
      <p:sp>
        <p:nvSpPr>
          <p:cNvPr id="4" name="灯片编号占位符 3"/>
          <p:cNvSpPr>
            <a:spLocks noGrp="1"/>
          </p:cNvSpPr>
          <p:nvPr>
            <p:ph type="sldNum" sz="quarter" idx="10"/>
          </p:nvPr>
        </p:nvSpPr>
        <p:spPr/>
        <p:txBody>
          <a:bodyPr/>
          <a:lstStyle/>
          <a:p>
            <a:fld id="{39CA52B5-50B7-4DFB-9DE0-331E246A7CF3}" type="slidenum">
              <a:rPr lang="zh-CN" altLang="en-US" smtClean="0"/>
              <a:pPr/>
              <a:t>29</a:t>
            </a:fld>
            <a:endParaRPr lang="zh-CN" altLang="en-US"/>
          </a:p>
        </p:txBody>
      </p:sp>
    </p:spTree>
    <p:extLst>
      <p:ext uri="{BB962C8B-B14F-4D97-AF65-F5344CB8AC3E}">
        <p14:creationId xmlns:p14="http://schemas.microsoft.com/office/powerpoint/2010/main" val="2389498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绿皮书，循序渐进</a:t>
            </a:r>
          </a:p>
        </p:txBody>
      </p:sp>
      <p:sp>
        <p:nvSpPr>
          <p:cNvPr id="4" name="灯片编号占位符 3"/>
          <p:cNvSpPr>
            <a:spLocks noGrp="1"/>
          </p:cNvSpPr>
          <p:nvPr>
            <p:ph type="sldNum" sz="quarter" idx="10"/>
          </p:nvPr>
        </p:nvSpPr>
        <p:spPr/>
        <p:txBody>
          <a:bodyPr/>
          <a:lstStyle/>
          <a:p>
            <a:fld id="{39CA52B5-50B7-4DFB-9DE0-331E246A7CF3}" type="slidenum">
              <a:rPr lang="zh-CN" altLang="en-US" smtClean="0"/>
              <a:pPr/>
              <a:t>4</a:t>
            </a:fld>
            <a:endParaRPr lang="zh-CN" altLang="en-US"/>
          </a:p>
        </p:txBody>
      </p:sp>
    </p:spTree>
    <p:extLst>
      <p:ext uri="{BB962C8B-B14F-4D97-AF65-F5344CB8AC3E}">
        <p14:creationId xmlns:p14="http://schemas.microsoft.com/office/powerpoint/2010/main" val="271286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提问</a:t>
            </a:r>
            <a:endParaRPr lang="en-US" altLang="zh-CN" dirty="0"/>
          </a:p>
          <a:p>
            <a:pPr marL="228600" indent="-228600">
              <a:buAutoNum type="arabicPeriod"/>
            </a:pPr>
            <a:r>
              <a:rPr lang="zh-CN" altLang="en-US" dirty="0"/>
              <a:t>字面理解，运营系统</a:t>
            </a:r>
            <a:endParaRPr lang="en-US" altLang="zh-CN" dirty="0"/>
          </a:p>
          <a:p>
            <a:pPr marL="228600" indent="-228600">
              <a:buAutoNum type="arabicPeriod"/>
            </a:pPr>
            <a:r>
              <a:rPr lang="en-US" altLang="zh-CN" dirty="0"/>
              <a:t>Coo</a:t>
            </a:r>
          </a:p>
          <a:p>
            <a:pPr marL="228600" indent="-228600">
              <a:buAutoNum type="arabicPeriod"/>
            </a:pPr>
            <a:r>
              <a:rPr lang="zh-CN" altLang="en-US" dirty="0"/>
              <a:t>长概念</a:t>
            </a:r>
            <a:endParaRPr lang="en-US" altLang="zh-CN" dirty="0"/>
          </a:p>
          <a:p>
            <a:pPr marL="228600" indent="-228600">
              <a:buAutoNum type="arabicPeriod"/>
            </a:pPr>
            <a:r>
              <a:rPr lang="zh-CN" altLang="en-US" dirty="0"/>
              <a:t>重点</a:t>
            </a:r>
            <a:endParaRPr lang="en-US" altLang="zh-CN" dirty="0"/>
          </a:p>
        </p:txBody>
      </p:sp>
      <p:sp>
        <p:nvSpPr>
          <p:cNvPr id="4" name="灯片编号占位符 3"/>
          <p:cNvSpPr>
            <a:spLocks noGrp="1"/>
          </p:cNvSpPr>
          <p:nvPr>
            <p:ph type="sldNum" sz="quarter" idx="10"/>
          </p:nvPr>
        </p:nvSpPr>
        <p:spPr/>
        <p:txBody>
          <a:bodyPr/>
          <a:lstStyle/>
          <a:p>
            <a:fld id="{39CA52B5-50B7-4DFB-9DE0-331E246A7CF3}" type="slidenum">
              <a:rPr lang="zh-CN" altLang="en-US" smtClean="0"/>
              <a:pPr/>
              <a:t>6</a:t>
            </a:fld>
            <a:endParaRPr lang="zh-CN" altLang="en-US"/>
          </a:p>
        </p:txBody>
      </p:sp>
    </p:spTree>
    <p:extLst>
      <p:ext uri="{BB962C8B-B14F-4D97-AF65-F5344CB8AC3E}">
        <p14:creationId xmlns:p14="http://schemas.microsoft.com/office/powerpoint/2010/main" val="1259684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公共服务：访问磁盘，屏幕打印。。。</a:t>
            </a:r>
          </a:p>
        </p:txBody>
      </p:sp>
      <p:sp>
        <p:nvSpPr>
          <p:cNvPr id="4" name="灯片编号占位符 3"/>
          <p:cNvSpPr>
            <a:spLocks noGrp="1"/>
          </p:cNvSpPr>
          <p:nvPr>
            <p:ph type="sldNum" sz="quarter" idx="10"/>
          </p:nvPr>
        </p:nvSpPr>
        <p:spPr/>
        <p:txBody>
          <a:bodyPr/>
          <a:lstStyle/>
          <a:p>
            <a:fld id="{39CA52B5-50B7-4DFB-9DE0-331E246A7CF3}" type="slidenum">
              <a:rPr lang="zh-CN" altLang="en-US" smtClean="0"/>
              <a:pPr/>
              <a:t>9</a:t>
            </a:fld>
            <a:endParaRPr lang="zh-CN" altLang="en-US"/>
          </a:p>
        </p:txBody>
      </p:sp>
    </p:spTree>
    <p:extLst>
      <p:ext uri="{BB962C8B-B14F-4D97-AF65-F5344CB8AC3E}">
        <p14:creationId xmlns:p14="http://schemas.microsoft.com/office/powerpoint/2010/main" val="478984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CA52B5-50B7-4DFB-9DE0-331E246A7CF3}" type="slidenum">
              <a:rPr lang="zh-CN" altLang="en-US" smtClean="0"/>
              <a:pPr/>
              <a:t>14</a:t>
            </a:fld>
            <a:endParaRPr lang="zh-CN" altLang="en-US"/>
          </a:p>
        </p:txBody>
      </p:sp>
    </p:spTree>
    <p:extLst>
      <p:ext uri="{BB962C8B-B14F-4D97-AF65-F5344CB8AC3E}">
        <p14:creationId xmlns:p14="http://schemas.microsoft.com/office/powerpoint/2010/main" val="2754263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进程只能访问虚拟设备</a:t>
            </a:r>
            <a:endParaRPr lang="en-US" altLang="zh-CN" dirty="0"/>
          </a:p>
          <a:p>
            <a:r>
              <a:rPr lang="zh-CN" altLang="en-US" dirty="0"/>
              <a:t>要访问虚拟设备就调用操作系统提供的抽象函数</a:t>
            </a:r>
            <a:endParaRPr lang="en-US" altLang="zh-CN" dirty="0"/>
          </a:p>
          <a:p>
            <a:r>
              <a:rPr lang="zh-CN" altLang="en-US" dirty="0"/>
              <a:t>接管，映射</a:t>
            </a:r>
          </a:p>
        </p:txBody>
      </p:sp>
      <p:sp>
        <p:nvSpPr>
          <p:cNvPr id="4" name="灯片编号占位符 3"/>
          <p:cNvSpPr>
            <a:spLocks noGrp="1"/>
          </p:cNvSpPr>
          <p:nvPr>
            <p:ph type="sldNum" sz="quarter" idx="10"/>
          </p:nvPr>
        </p:nvSpPr>
        <p:spPr/>
        <p:txBody>
          <a:bodyPr/>
          <a:lstStyle/>
          <a:p>
            <a:fld id="{39CA52B5-50B7-4DFB-9DE0-331E246A7CF3}" type="slidenum">
              <a:rPr lang="zh-CN" altLang="en-US" smtClean="0"/>
              <a:pPr/>
              <a:t>15</a:t>
            </a:fld>
            <a:endParaRPr lang="zh-CN" altLang="en-US"/>
          </a:p>
        </p:txBody>
      </p:sp>
    </p:spTree>
    <p:extLst>
      <p:ext uri="{BB962C8B-B14F-4D97-AF65-F5344CB8AC3E}">
        <p14:creationId xmlns:p14="http://schemas.microsoft.com/office/powerpoint/2010/main" val="2112423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两天线</a:t>
            </a:r>
          </a:p>
        </p:txBody>
      </p:sp>
      <p:sp>
        <p:nvSpPr>
          <p:cNvPr id="4" name="灯片编号占位符 3"/>
          <p:cNvSpPr>
            <a:spLocks noGrp="1"/>
          </p:cNvSpPr>
          <p:nvPr>
            <p:ph type="sldNum" sz="quarter" idx="10"/>
          </p:nvPr>
        </p:nvSpPr>
        <p:spPr/>
        <p:txBody>
          <a:bodyPr/>
          <a:lstStyle/>
          <a:p>
            <a:fld id="{39CA52B5-50B7-4DFB-9DE0-331E246A7CF3}" type="slidenum">
              <a:rPr lang="zh-CN" altLang="en-US" smtClean="0"/>
              <a:pPr/>
              <a:t>18</a:t>
            </a:fld>
            <a:endParaRPr lang="zh-CN" altLang="en-US"/>
          </a:p>
        </p:txBody>
      </p:sp>
    </p:spTree>
    <p:extLst>
      <p:ext uri="{BB962C8B-B14F-4D97-AF65-F5344CB8AC3E}">
        <p14:creationId xmlns:p14="http://schemas.microsoft.com/office/powerpoint/2010/main" val="2436239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纸带，</a:t>
            </a:r>
            <a:r>
              <a:rPr lang="zh-CN" altLang="en-US" baseline="0" dirty="0"/>
              <a:t> </a:t>
            </a:r>
            <a:r>
              <a:rPr lang="zh-CN" altLang="en-US" dirty="0"/>
              <a:t>永远在等人，排序。。。</a:t>
            </a:r>
          </a:p>
        </p:txBody>
      </p:sp>
      <p:sp>
        <p:nvSpPr>
          <p:cNvPr id="4" name="灯片编号占位符 3"/>
          <p:cNvSpPr>
            <a:spLocks noGrp="1"/>
          </p:cNvSpPr>
          <p:nvPr>
            <p:ph type="sldNum" sz="quarter" idx="10"/>
          </p:nvPr>
        </p:nvSpPr>
        <p:spPr/>
        <p:txBody>
          <a:bodyPr/>
          <a:lstStyle/>
          <a:p>
            <a:fld id="{39CA52B5-50B7-4DFB-9DE0-331E246A7CF3}" type="slidenum">
              <a:rPr lang="zh-CN" altLang="en-US" smtClean="0"/>
              <a:pPr/>
              <a:t>22</a:t>
            </a:fld>
            <a:endParaRPr lang="zh-CN" altLang="en-US"/>
          </a:p>
        </p:txBody>
      </p:sp>
    </p:spTree>
    <p:extLst>
      <p:ext uri="{BB962C8B-B14F-4D97-AF65-F5344CB8AC3E}">
        <p14:creationId xmlns:p14="http://schemas.microsoft.com/office/powerpoint/2010/main" val="599213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Win7</a:t>
            </a:r>
            <a:r>
              <a:rPr lang="zh-CN" altLang="en-US" dirty="0"/>
              <a:t>， </a:t>
            </a:r>
            <a:r>
              <a:rPr lang="en-US" altLang="zh-CN" dirty="0"/>
              <a:t>win8</a:t>
            </a:r>
            <a:r>
              <a:rPr lang="zh-CN" altLang="en-US" dirty="0"/>
              <a:t>， 通用系统， 抽象</a:t>
            </a:r>
          </a:p>
        </p:txBody>
      </p:sp>
      <p:sp>
        <p:nvSpPr>
          <p:cNvPr id="4" name="灯片编号占位符 3"/>
          <p:cNvSpPr>
            <a:spLocks noGrp="1"/>
          </p:cNvSpPr>
          <p:nvPr>
            <p:ph type="sldNum" sz="quarter" idx="10"/>
          </p:nvPr>
        </p:nvSpPr>
        <p:spPr/>
        <p:txBody>
          <a:bodyPr/>
          <a:lstStyle/>
          <a:p>
            <a:fld id="{39CA52B5-50B7-4DFB-9DE0-331E246A7CF3}" type="slidenum">
              <a:rPr lang="zh-CN" altLang="en-US" smtClean="0"/>
              <a:pPr/>
              <a:t>24</a:t>
            </a:fld>
            <a:endParaRPr lang="zh-CN" altLang="en-US"/>
          </a:p>
        </p:txBody>
      </p:sp>
    </p:spTree>
    <p:extLst>
      <p:ext uri="{BB962C8B-B14F-4D97-AF65-F5344CB8AC3E}">
        <p14:creationId xmlns:p14="http://schemas.microsoft.com/office/powerpoint/2010/main" val="3817693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99592" y="2060848"/>
            <a:ext cx="7558608" cy="792088"/>
          </a:xfrm>
          <a:solidFill>
            <a:schemeClr val="accent1"/>
          </a:solidFill>
        </p:spPr>
        <p:txBody>
          <a:bodyPr/>
          <a:lstStyle>
            <a:lvl1pPr algn="ctr">
              <a:defRPr>
                <a:solidFill>
                  <a:schemeClr val="bg1"/>
                </a:solidFill>
                <a:latin typeface="华文新魏" pitchFamily="2" charset="-122"/>
                <a:ea typeface="华文新魏"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1371600" y="3212975"/>
            <a:ext cx="6400800" cy="720080"/>
          </a:xfrm>
        </p:spPr>
        <p:txBody>
          <a:bodyPr/>
          <a:lstStyle>
            <a:lvl1pPr marL="0" indent="0" algn="ctr">
              <a:buNone/>
              <a:defRPr>
                <a:solidFill>
                  <a:schemeClr val="tx1">
                    <a:tint val="75000"/>
                  </a:schemeClr>
                </a:solidFill>
                <a:latin typeface="华文新魏" pitchFamily="2" charset="-122"/>
                <a:ea typeface="华文新魏"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23820D6-E680-4EAF-877E-E87A6F22D50B}" type="datetime1">
              <a:rPr lang="zh-CN" altLang="en-US" smtClean="0"/>
              <a:pPr/>
              <a:t>2021/3/5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0F753FD-577B-4CF0-A1D5-4D49844E0614}" type="datetime1">
              <a:rPr lang="zh-CN" altLang="en-US" smtClean="0"/>
              <a:pPr/>
              <a:t>2021/3/5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C8DEC0C-1CC2-40C9-9073-652FFB304DAD}" type="datetime1">
              <a:rPr lang="zh-CN" altLang="en-US" smtClean="0"/>
              <a:pPr/>
              <a:t>2021/3/5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1520" y="188640"/>
            <a:ext cx="648639" cy="79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lvl1pPr>
              <a:defRPr>
                <a:latin typeface="华文新魏" pitchFamily="2" charset="-122"/>
                <a:ea typeface="华文新魏"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华文新魏" pitchFamily="2" charset="-122"/>
                <a:ea typeface="华文新魏" pitchFamily="2" charset="-122"/>
              </a:defRPr>
            </a:lvl1pPr>
            <a:lvl2pPr>
              <a:defRPr>
                <a:latin typeface="华文新魏" pitchFamily="2" charset="-122"/>
                <a:ea typeface="华文新魏" pitchFamily="2" charset="-122"/>
              </a:defRPr>
            </a:lvl2pPr>
            <a:lvl3pPr>
              <a:defRPr>
                <a:latin typeface="华文新魏" pitchFamily="2" charset="-122"/>
                <a:ea typeface="华文新魏" pitchFamily="2" charset="-122"/>
              </a:defRPr>
            </a:lvl3pPr>
            <a:lvl4pPr>
              <a:defRPr>
                <a:latin typeface="华文新魏" pitchFamily="2" charset="-122"/>
                <a:ea typeface="华文新魏" pitchFamily="2" charset="-122"/>
              </a:defRPr>
            </a:lvl4pPr>
            <a:lvl5pPr>
              <a:defRPr>
                <a:latin typeface="华文新魏" pitchFamily="2" charset="-122"/>
                <a:ea typeface="华文新魏"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AC8EB17-5290-4DBE-B95A-78F7652B1597}" type="datetime1">
              <a:rPr lang="zh-CN" altLang="en-US" smtClean="0"/>
              <a:pPr/>
              <a:t>2021/3/5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cxnSp>
        <p:nvCxnSpPr>
          <p:cNvPr id="7" name="直接连接符 6"/>
          <p:cNvCxnSpPr/>
          <p:nvPr userDrawn="1"/>
        </p:nvCxnSpPr>
        <p:spPr>
          <a:xfrm>
            <a:off x="467544" y="980728"/>
            <a:ext cx="8208912" cy="0"/>
          </a:xfrm>
          <a:prstGeom prst="line">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8EE5DAA-946F-4F92-A49A-86A47D5DB4A6}" type="datetime1">
              <a:rPr lang="zh-CN" altLang="en-US" smtClean="0"/>
              <a:pPr/>
              <a:t>2021/3/5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E9DD9E3-DF8C-4F6A-94CA-7CA13D61D141}" type="datetime1">
              <a:rPr lang="zh-CN" altLang="en-US" smtClean="0"/>
              <a:pPr/>
              <a:t>2021/3/5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ED530D3-7F84-4F39-B83A-D47F102045E0}" type="datetime1">
              <a:rPr lang="zh-CN" altLang="en-US" smtClean="0"/>
              <a:pPr/>
              <a:t>2021/3/5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1C702AC-9DF8-4635-80F1-140EEC9FA83A}" type="datetime1">
              <a:rPr lang="zh-CN" altLang="en-US" smtClean="0"/>
              <a:pPr/>
              <a:t>2021/3/5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E611F7-D1B4-484F-9C07-E280C0A37BA1}" type="datetime1">
              <a:rPr lang="zh-CN" altLang="en-US" smtClean="0"/>
              <a:pPr/>
              <a:t>2021/3/5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2C6F6E6-55C4-463C-A46A-469E7BA271AE}" type="datetime1">
              <a:rPr lang="zh-CN" altLang="en-US" smtClean="0"/>
              <a:pPr/>
              <a:t>2021/3/5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EE2FEBA-77D4-4C03-BE84-D95A7C235556}" type="datetime1">
              <a:rPr lang="zh-CN" altLang="en-US" smtClean="0"/>
              <a:pPr/>
              <a:t>2021/3/5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384"/>
            <a:ext cx="8229600" cy="100811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124744"/>
            <a:ext cx="8229600" cy="500141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E79878-96FB-4AEA-9B9A-2F4D4747479B}" type="datetime1">
              <a:rPr lang="zh-CN" altLang="en-US" smtClean="0"/>
              <a:pPr/>
              <a:t>2021/3/5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huajingyu2012@gmail.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操作系统 </a:t>
            </a:r>
          </a:p>
        </p:txBody>
      </p:sp>
      <p:sp>
        <p:nvSpPr>
          <p:cNvPr id="3" name="副标题 2"/>
          <p:cNvSpPr>
            <a:spLocks noGrp="1"/>
          </p:cNvSpPr>
          <p:nvPr>
            <p:ph type="subTitle" idx="1"/>
          </p:nvPr>
        </p:nvSpPr>
        <p:spPr/>
        <p:txBody>
          <a:bodyPr/>
          <a:lstStyle/>
          <a:p>
            <a:r>
              <a:rPr lang="zh-CN" altLang="en-US" dirty="0">
                <a:solidFill>
                  <a:schemeClr val="tx1"/>
                </a:solidFill>
              </a:rPr>
              <a:t>第一章 操作系统概论</a:t>
            </a:r>
          </a:p>
        </p:txBody>
      </p:sp>
      <p:sp>
        <p:nvSpPr>
          <p:cNvPr id="6" name="TextBox 5"/>
          <p:cNvSpPr txBox="1"/>
          <p:nvPr/>
        </p:nvSpPr>
        <p:spPr>
          <a:xfrm>
            <a:off x="3107827" y="4182179"/>
            <a:ext cx="2954656" cy="830997"/>
          </a:xfrm>
          <a:prstGeom prst="rect">
            <a:avLst/>
          </a:prstGeom>
          <a:noFill/>
        </p:spPr>
        <p:txBody>
          <a:bodyPr wrap="none" rtlCol="0" anchor="t" anchorCtr="0">
            <a:spAutoFit/>
          </a:bodyPr>
          <a:lstStyle/>
          <a:p>
            <a:pPr algn="ctr"/>
            <a:r>
              <a:rPr lang="zh-CN" altLang="en-US" sz="2400" dirty="0">
                <a:solidFill>
                  <a:schemeClr val="tx1">
                    <a:lumMod val="50000"/>
                    <a:lumOff val="50000"/>
                  </a:schemeClr>
                </a:solidFill>
                <a:latin typeface="华文新魏" pitchFamily="2" charset="-122"/>
                <a:ea typeface="华文新魏" pitchFamily="2" charset="-122"/>
              </a:rPr>
              <a:t>南京大学</a:t>
            </a:r>
            <a:endParaRPr lang="en-US" altLang="zh-CN" sz="2400" dirty="0">
              <a:solidFill>
                <a:schemeClr val="tx1">
                  <a:lumMod val="50000"/>
                  <a:lumOff val="50000"/>
                </a:schemeClr>
              </a:solidFill>
              <a:latin typeface="华文新魏" pitchFamily="2" charset="-122"/>
              <a:ea typeface="华文新魏" pitchFamily="2" charset="-122"/>
            </a:endParaRPr>
          </a:p>
          <a:p>
            <a:pPr algn="ctr"/>
            <a:r>
              <a:rPr lang="zh-CN" altLang="en-US" sz="2400" dirty="0">
                <a:solidFill>
                  <a:schemeClr val="tx1">
                    <a:lumMod val="50000"/>
                    <a:lumOff val="50000"/>
                  </a:schemeClr>
                </a:solidFill>
                <a:latin typeface="华文新魏" pitchFamily="2" charset="-122"/>
                <a:ea typeface="华文新魏" pitchFamily="2" charset="-122"/>
              </a:rPr>
              <a:t>计算机科学与技术系</a:t>
            </a:r>
          </a:p>
        </p:txBody>
      </p:sp>
      <p:sp>
        <p:nvSpPr>
          <p:cNvPr id="4" name="日期占位符 3"/>
          <p:cNvSpPr>
            <a:spLocks noGrp="1"/>
          </p:cNvSpPr>
          <p:nvPr>
            <p:ph type="dt" sz="half" idx="10"/>
          </p:nvPr>
        </p:nvSpPr>
        <p:spPr/>
        <p:txBody>
          <a:bodyPr/>
          <a:lstStyle/>
          <a:p>
            <a:fld id="{4F733F0A-A64C-4BD8-9A07-29ABE7D73DC8}" type="datetime1">
              <a:rPr lang="zh-CN" altLang="en-US" smtClean="0"/>
              <a:pPr/>
              <a:t>2021/3/5</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a:t>
            </a:fld>
            <a:endParaRPr lang="zh-CN" altLang="en-US"/>
          </a:p>
        </p:txBody>
      </p:sp>
    </p:spTree>
    <p:extLst>
      <p:ext uri="{BB962C8B-B14F-4D97-AF65-F5344CB8AC3E}">
        <p14:creationId xmlns:p14="http://schemas.microsoft.com/office/powerpoint/2010/main" val="2945446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 </a:t>
            </a:r>
            <a:r>
              <a:rPr lang="zh-CN" altLang="en-US" dirty="0"/>
              <a:t>为什么学习操作系统？</a:t>
            </a:r>
          </a:p>
        </p:txBody>
      </p:sp>
      <p:sp>
        <p:nvSpPr>
          <p:cNvPr id="3" name="内容占位符 2"/>
          <p:cNvSpPr>
            <a:spLocks noGrp="1"/>
          </p:cNvSpPr>
          <p:nvPr>
            <p:ph idx="1"/>
          </p:nvPr>
        </p:nvSpPr>
        <p:spPr/>
        <p:txBody>
          <a:bodyPr>
            <a:normAutofit/>
          </a:bodyPr>
          <a:lstStyle/>
          <a:p>
            <a:r>
              <a:rPr lang="zh-CN" altLang="en-US" dirty="0"/>
              <a:t>你是南大计算机系的学生</a:t>
            </a:r>
            <a:endParaRPr lang="en-US" altLang="zh-CN" dirty="0"/>
          </a:p>
          <a:p>
            <a:pPr lvl="1"/>
            <a:r>
              <a:rPr lang="zh-CN" altLang="en-US" dirty="0"/>
              <a:t>程序如何运行</a:t>
            </a:r>
            <a:endParaRPr lang="en-US" altLang="zh-CN" dirty="0"/>
          </a:p>
          <a:p>
            <a:pPr lvl="1"/>
            <a:r>
              <a:rPr lang="zh-CN" altLang="en-US" dirty="0"/>
              <a:t>计算机如何计算</a:t>
            </a:r>
            <a:endParaRPr lang="en-US" altLang="zh-CN" dirty="0"/>
          </a:p>
          <a:p>
            <a:pPr lvl="1"/>
            <a:endParaRPr lang="en-US" altLang="zh-CN" dirty="0"/>
          </a:p>
          <a:p>
            <a:r>
              <a:rPr lang="zh-CN" altLang="en-US" dirty="0"/>
              <a:t>学以致用 </a:t>
            </a:r>
            <a:endParaRPr lang="en-US" altLang="zh-CN" dirty="0"/>
          </a:p>
          <a:p>
            <a:pPr lvl="1"/>
            <a:r>
              <a:rPr lang="zh-CN" altLang="en-US" dirty="0"/>
              <a:t>最美的代码</a:t>
            </a:r>
            <a:endParaRPr lang="en-US" altLang="zh-CN" dirty="0"/>
          </a:p>
          <a:p>
            <a:pPr lvl="1"/>
            <a:r>
              <a:rPr lang="zh-CN" altLang="en-US" dirty="0"/>
              <a:t>最高效的算法</a:t>
            </a:r>
            <a:endParaRPr lang="en-US" altLang="zh-CN" dirty="0"/>
          </a:p>
          <a:p>
            <a:pPr lvl="1"/>
            <a:r>
              <a:rPr lang="zh-CN" altLang="en-US" dirty="0"/>
              <a:t>最优雅的设计</a:t>
            </a:r>
          </a:p>
        </p:txBody>
      </p:sp>
      <p:sp>
        <p:nvSpPr>
          <p:cNvPr id="4" name="TextBox 3"/>
          <p:cNvSpPr txBox="1"/>
          <p:nvPr/>
        </p:nvSpPr>
        <p:spPr>
          <a:xfrm>
            <a:off x="899592" y="2636912"/>
            <a:ext cx="4288353" cy="584775"/>
          </a:xfrm>
          <a:prstGeom prst="rect">
            <a:avLst/>
          </a:prstGeom>
          <a:noFill/>
        </p:spPr>
        <p:txBody>
          <a:bodyPr wrap="none" rtlCol="0">
            <a:spAutoFit/>
          </a:bodyPr>
          <a:lstStyle/>
          <a:p>
            <a:r>
              <a:rPr lang="zh-CN" altLang="en-US" sz="3200" dirty="0">
                <a:solidFill>
                  <a:srgbClr val="FF0000"/>
                </a:solidFill>
                <a:latin typeface="华文新魏" pitchFamily="2" charset="-122"/>
                <a:ea typeface="华文新魏" pitchFamily="2" charset="-122"/>
              </a:rPr>
              <a:t>难道你不应该知道吗？</a:t>
            </a:r>
          </a:p>
        </p:txBody>
      </p:sp>
      <p:sp>
        <p:nvSpPr>
          <p:cNvPr id="5" name="TextBox 4"/>
          <p:cNvSpPr txBox="1"/>
          <p:nvPr/>
        </p:nvSpPr>
        <p:spPr>
          <a:xfrm>
            <a:off x="899592" y="5517232"/>
            <a:ext cx="3877985" cy="584775"/>
          </a:xfrm>
          <a:prstGeom prst="rect">
            <a:avLst/>
          </a:prstGeom>
          <a:noFill/>
        </p:spPr>
        <p:txBody>
          <a:bodyPr wrap="none" rtlCol="0">
            <a:spAutoFit/>
          </a:bodyPr>
          <a:lstStyle/>
          <a:p>
            <a:r>
              <a:rPr lang="zh-CN" altLang="en-US" sz="3200" dirty="0">
                <a:solidFill>
                  <a:srgbClr val="FF0000"/>
                </a:solidFill>
                <a:latin typeface="华文新魏" pitchFamily="2" charset="-122"/>
                <a:ea typeface="华文新魏" pitchFamily="2" charset="-122"/>
              </a:rPr>
              <a:t>难道你不想借鉴吗？</a:t>
            </a:r>
          </a:p>
        </p:txBody>
      </p:sp>
      <p:sp>
        <p:nvSpPr>
          <p:cNvPr id="6" name="日期占位符 5"/>
          <p:cNvSpPr>
            <a:spLocks noGrp="1"/>
          </p:cNvSpPr>
          <p:nvPr>
            <p:ph type="dt" sz="half" idx="10"/>
          </p:nvPr>
        </p:nvSpPr>
        <p:spPr/>
        <p:txBody>
          <a:bodyPr/>
          <a:lstStyle/>
          <a:p>
            <a:fld id="{DF110E90-4C6B-466C-9B0B-E4E48320B510}" type="datetime1">
              <a:rPr lang="zh-CN" altLang="en-US" smtClean="0"/>
              <a:pPr/>
              <a:t>2021/3/5</a:t>
            </a:fld>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10</a:t>
            </a:fld>
            <a:endParaRPr lang="zh-CN" altLang="en-US"/>
          </a:p>
        </p:txBody>
      </p:sp>
    </p:spTree>
    <p:extLst>
      <p:ext uri="{BB962C8B-B14F-4D97-AF65-F5344CB8AC3E}">
        <p14:creationId xmlns:p14="http://schemas.microsoft.com/office/powerpoint/2010/main" val="4210325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 </a:t>
            </a:r>
            <a:r>
              <a:rPr lang="zh-CN" altLang="en-US" dirty="0"/>
              <a:t>操作系统核心技术</a:t>
            </a:r>
          </a:p>
        </p:txBody>
      </p:sp>
      <p:sp>
        <p:nvSpPr>
          <p:cNvPr id="3" name="内容占位符 2"/>
          <p:cNvSpPr>
            <a:spLocks noGrp="1"/>
          </p:cNvSpPr>
          <p:nvPr>
            <p:ph idx="1"/>
          </p:nvPr>
        </p:nvSpPr>
        <p:spPr/>
        <p:txBody>
          <a:bodyPr/>
          <a:lstStyle/>
          <a:p>
            <a:r>
              <a:rPr lang="zh-CN" altLang="en-US" dirty="0"/>
              <a:t>资源复用技术 </a:t>
            </a:r>
            <a:endParaRPr lang="en-US" altLang="zh-CN" dirty="0"/>
          </a:p>
          <a:p>
            <a:pPr lvl="1"/>
            <a:r>
              <a:rPr lang="zh-CN" altLang="en-US" dirty="0">
                <a:solidFill>
                  <a:srgbClr val="FF0000"/>
                </a:solidFill>
              </a:rPr>
              <a:t>解决资源不足问题</a:t>
            </a:r>
            <a:endParaRPr lang="en-US" altLang="zh-CN" dirty="0">
              <a:solidFill>
                <a:srgbClr val="FF0000"/>
              </a:solidFill>
            </a:endParaRPr>
          </a:p>
          <a:p>
            <a:r>
              <a:rPr lang="zh-CN" altLang="en-US" dirty="0"/>
              <a:t>资源虚拟化</a:t>
            </a:r>
            <a:endParaRPr lang="en-US" altLang="zh-CN" dirty="0"/>
          </a:p>
          <a:p>
            <a:pPr lvl="1"/>
            <a:r>
              <a:rPr lang="zh-CN" altLang="en-US" dirty="0">
                <a:solidFill>
                  <a:srgbClr val="FF0000"/>
                </a:solidFill>
              </a:rPr>
              <a:t>解决资源不足问题</a:t>
            </a:r>
            <a:endParaRPr lang="en-US" altLang="zh-CN" dirty="0">
              <a:solidFill>
                <a:srgbClr val="FF0000"/>
              </a:solidFill>
            </a:endParaRPr>
          </a:p>
          <a:p>
            <a:pPr lvl="1"/>
            <a:r>
              <a:rPr lang="zh-CN" altLang="en-US" dirty="0">
                <a:solidFill>
                  <a:srgbClr val="FF0000"/>
                </a:solidFill>
              </a:rPr>
              <a:t>与抽象技术相结合，向用户屏蔽系统的复杂性</a:t>
            </a:r>
            <a:endParaRPr lang="en-US" altLang="zh-CN" dirty="0">
              <a:solidFill>
                <a:srgbClr val="FF0000"/>
              </a:solidFill>
            </a:endParaRPr>
          </a:p>
          <a:p>
            <a:r>
              <a:rPr lang="zh-CN" altLang="en-US" dirty="0"/>
              <a:t>资源抽象</a:t>
            </a:r>
            <a:endParaRPr lang="en-US" altLang="zh-CN" dirty="0"/>
          </a:p>
          <a:p>
            <a:pPr lvl="1"/>
            <a:r>
              <a:rPr lang="zh-CN" altLang="en-US" dirty="0">
                <a:solidFill>
                  <a:srgbClr val="FF0000"/>
                </a:solidFill>
              </a:rPr>
              <a:t>向用户屏蔽系统的复杂性，解决系统的易用性问题</a:t>
            </a:r>
          </a:p>
        </p:txBody>
      </p:sp>
      <p:sp>
        <p:nvSpPr>
          <p:cNvPr id="4" name="日期占位符 3"/>
          <p:cNvSpPr>
            <a:spLocks noGrp="1"/>
          </p:cNvSpPr>
          <p:nvPr>
            <p:ph type="dt" sz="half" idx="10"/>
          </p:nvPr>
        </p:nvSpPr>
        <p:spPr/>
        <p:txBody>
          <a:bodyPr/>
          <a:lstStyle/>
          <a:p>
            <a:fld id="{765BCB30-76EA-4B5E-B354-34266396CF8D}" type="datetime1">
              <a:rPr lang="zh-CN" altLang="en-US" smtClean="0"/>
              <a:pPr/>
              <a:t>2021/3/5</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11</a:t>
            </a:fld>
            <a:endParaRPr lang="zh-CN" altLang="en-US"/>
          </a:p>
        </p:txBody>
      </p:sp>
    </p:spTree>
    <p:extLst>
      <p:ext uri="{BB962C8B-B14F-4D97-AF65-F5344CB8AC3E}">
        <p14:creationId xmlns:p14="http://schemas.microsoft.com/office/powerpoint/2010/main" val="3510898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资源复用</a:t>
            </a:r>
          </a:p>
        </p:txBody>
      </p:sp>
      <p:sp>
        <p:nvSpPr>
          <p:cNvPr id="3" name="内容占位符 2"/>
          <p:cNvSpPr>
            <a:spLocks noGrp="1"/>
          </p:cNvSpPr>
          <p:nvPr>
            <p:ph idx="1"/>
          </p:nvPr>
        </p:nvSpPr>
        <p:spPr/>
        <p:txBody>
          <a:bodyPr/>
          <a:lstStyle/>
          <a:p>
            <a:r>
              <a:rPr lang="zh-CN" altLang="en-US" dirty="0"/>
              <a:t>空分复用：将资源划分成小块然后分配给不同的进程</a:t>
            </a:r>
            <a:endParaRPr lang="en-US" altLang="zh-CN" dirty="0"/>
          </a:p>
          <a:p>
            <a:pPr lvl="1"/>
            <a:r>
              <a:rPr lang="zh-CN" altLang="en-US" dirty="0"/>
              <a:t>例：主存的空分复用</a:t>
            </a:r>
            <a:endParaRPr lang="en-US" altLang="zh-CN" dirty="0"/>
          </a:p>
          <a:p>
            <a:pPr lvl="1"/>
            <a:endParaRPr lang="en-US" altLang="zh-CN" dirty="0"/>
          </a:p>
          <a:p>
            <a:r>
              <a:rPr lang="zh-CN" altLang="en-US" dirty="0"/>
              <a:t>时分复用：将时间划分成片，然后分配给进程，进程可以在一个时间片内独享资源</a:t>
            </a:r>
            <a:endParaRPr lang="en-US" altLang="zh-CN" dirty="0"/>
          </a:p>
          <a:p>
            <a:pPr lvl="1"/>
            <a:r>
              <a:rPr lang="zh-CN" altLang="en-US" dirty="0"/>
              <a:t>例：</a:t>
            </a:r>
            <a:r>
              <a:rPr lang="en-US" altLang="zh-CN" dirty="0"/>
              <a:t>CPU</a:t>
            </a:r>
            <a:r>
              <a:rPr lang="zh-CN" altLang="en-US" dirty="0"/>
              <a:t>的时分复用</a:t>
            </a:r>
            <a:endParaRPr lang="en-US" altLang="zh-CN" dirty="0"/>
          </a:p>
          <a:p>
            <a:pPr marL="57150" indent="0">
              <a:buNone/>
            </a:pPr>
            <a:endParaRPr lang="en-US" altLang="zh-CN" dirty="0"/>
          </a:p>
          <a:p>
            <a:endParaRPr lang="en-US" altLang="zh-CN" dirty="0"/>
          </a:p>
          <a:p>
            <a:endParaRPr lang="en-US" altLang="zh-CN" dirty="0"/>
          </a:p>
        </p:txBody>
      </p:sp>
      <p:sp>
        <p:nvSpPr>
          <p:cNvPr id="4" name="日期占位符 3"/>
          <p:cNvSpPr>
            <a:spLocks noGrp="1"/>
          </p:cNvSpPr>
          <p:nvPr>
            <p:ph type="dt" sz="half" idx="10"/>
          </p:nvPr>
        </p:nvSpPr>
        <p:spPr/>
        <p:txBody>
          <a:bodyPr/>
          <a:lstStyle/>
          <a:p>
            <a:fld id="{49B4D983-DD62-4FFA-9FD9-0160F5C769D5}" type="datetime1">
              <a:rPr lang="zh-CN" altLang="en-US" smtClean="0"/>
              <a:pPr/>
              <a:t>2021/3/5</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12</a:t>
            </a:fld>
            <a:endParaRPr lang="zh-CN" altLang="en-US"/>
          </a:p>
        </p:txBody>
      </p:sp>
    </p:spTree>
    <p:extLst>
      <p:ext uri="{BB962C8B-B14F-4D97-AF65-F5344CB8AC3E}">
        <p14:creationId xmlns:p14="http://schemas.microsoft.com/office/powerpoint/2010/main" val="4226288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资源虚拟化</a:t>
            </a:r>
          </a:p>
        </p:txBody>
      </p:sp>
      <p:sp>
        <p:nvSpPr>
          <p:cNvPr id="3" name="内容占位符 2"/>
          <p:cNvSpPr>
            <a:spLocks noGrp="1"/>
          </p:cNvSpPr>
          <p:nvPr>
            <p:ph idx="1"/>
          </p:nvPr>
        </p:nvSpPr>
        <p:spPr/>
        <p:txBody>
          <a:bodyPr/>
          <a:lstStyle/>
          <a:p>
            <a:r>
              <a:rPr lang="zh-CN" altLang="en-US" sz="2800" dirty="0"/>
              <a:t>每一个应用程序都亲自考虑如何复用资源？</a:t>
            </a:r>
            <a:endParaRPr lang="en-US" altLang="zh-CN" sz="2800" dirty="0"/>
          </a:p>
          <a:p>
            <a:r>
              <a:rPr lang="zh-CN" altLang="en-US" sz="2800" dirty="0"/>
              <a:t>资源虚拟化：</a:t>
            </a:r>
            <a:endParaRPr lang="en-US" altLang="zh-CN" sz="2800" dirty="0"/>
          </a:p>
          <a:p>
            <a:pPr lvl="1"/>
            <a:r>
              <a:rPr lang="zh-CN" altLang="en-US" sz="2400" dirty="0">
                <a:solidFill>
                  <a:srgbClr val="FF0000"/>
                </a:solidFill>
              </a:rPr>
              <a:t>单个物理资源</a:t>
            </a:r>
            <a:r>
              <a:rPr lang="en-US" altLang="zh-CN" sz="2400" dirty="0">
                <a:solidFill>
                  <a:srgbClr val="FF0000"/>
                </a:solidFill>
                <a:sym typeface="Wingdings" pitchFamily="2" charset="2"/>
              </a:rPr>
              <a:t></a:t>
            </a:r>
            <a:r>
              <a:rPr lang="zh-CN" altLang="en-US" sz="2400" dirty="0">
                <a:solidFill>
                  <a:srgbClr val="FF0000"/>
                </a:solidFill>
                <a:sym typeface="Wingdings" pitchFamily="2" charset="2"/>
              </a:rPr>
              <a:t>逻辑上的多个对应物</a:t>
            </a:r>
            <a:endParaRPr lang="en-US" altLang="zh-CN" sz="2400" dirty="0">
              <a:solidFill>
                <a:srgbClr val="FF0000"/>
              </a:solidFill>
              <a:sym typeface="Wingdings" pitchFamily="2" charset="2"/>
            </a:endParaRPr>
          </a:p>
          <a:p>
            <a:pPr lvl="1"/>
            <a:r>
              <a:rPr lang="zh-CN" altLang="en-US" sz="2400" dirty="0">
                <a:sym typeface="Wingdings" pitchFamily="2" charset="2"/>
              </a:rPr>
              <a:t>假象：进程独占资源</a:t>
            </a:r>
            <a:endParaRPr lang="en-US" altLang="zh-CN" sz="2400" dirty="0">
              <a:sym typeface="Wingdings" pitchFamily="2" charset="2"/>
            </a:endParaRPr>
          </a:p>
          <a:p>
            <a:pPr lvl="1"/>
            <a:r>
              <a:rPr lang="zh-CN" altLang="en-US" sz="2400" dirty="0">
                <a:sym typeface="Wingdings" pitchFamily="2" charset="2"/>
              </a:rPr>
              <a:t>由</a:t>
            </a:r>
            <a:r>
              <a:rPr lang="en-US" altLang="zh-CN" sz="2400" dirty="0">
                <a:sym typeface="Wingdings" pitchFamily="2" charset="2"/>
              </a:rPr>
              <a:t>OS</a:t>
            </a:r>
            <a:r>
              <a:rPr lang="zh-CN" altLang="en-US" sz="2400" dirty="0">
                <a:sym typeface="Wingdings" pitchFamily="2" charset="2"/>
              </a:rPr>
              <a:t>负责完成底层物理资源的复用</a:t>
            </a:r>
            <a:endParaRPr lang="en-US" altLang="zh-CN" sz="2400" dirty="0">
              <a:sym typeface="Wingdings" pitchFamily="2" charset="2"/>
            </a:endParaRPr>
          </a:p>
          <a:p>
            <a:r>
              <a:rPr lang="zh-CN" altLang="en-US" sz="2800" dirty="0">
                <a:sym typeface="Wingdings" pitchFamily="2" charset="2"/>
              </a:rPr>
              <a:t>例：虚拟内存</a:t>
            </a:r>
            <a:endParaRPr lang="en-US" altLang="zh-CN" sz="2800" dirty="0">
              <a:sym typeface="Wingdings" pitchFamily="2" charset="2"/>
            </a:endParaRPr>
          </a:p>
        </p:txBody>
      </p:sp>
      <p:sp>
        <p:nvSpPr>
          <p:cNvPr id="4" name="矩形 3"/>
          <p:cNvSpPr/>
          <p:nvPr/>
        </p:nvSpPr>
        <p:spPr>
          <a:xfrm>
            <a:off x="1749541" y="4221088"/>
            <a:ext cx="648072" cy="1512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699792" y="4214381"/>
            <a:ext cx="648072" cy="1512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779912" y="4221088"/>
            <a:ext cx="648072" cy="1512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823583" y="4214381"/>
            <a:ext cx="648072" cy="1512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5400000">
            <a:off x="3272502" y="5731286"/>
            <a:ext cx="648072" cy="15054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755257" y="5111472"/>
            <a:ext cx="642356" cy="4572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752399" y="4872870"/>
            <a:ext cx="642356" cy="4572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705508" y="4859444"/>
            <a:ext cx="642356" cy="1177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705508" y="5111472"/>
            <a:ext cx="642356" cy="4572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779912" y="4842872"/>
            <a:ext cx="642356" cy="170304"/>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829299" y="4869160"/>
            <a:ext cx="642356" cy="4572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785628" y="5119051"/>
            <a:ext cx="642356" cy="4572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4823583" y="5111472"/>
            <a:ext cx="642356" cy="18973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rot="5400000">
            <a:off x="2711363" y="6458049"/>
            <a:ext cx="642356" cy="4572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5400000">
            <a:off x="2617498" y="6469338"/>
            <a:ext cx="642356" cy="4572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rot="5400000">
            <a:off x="3903926" y="6422045"/>
            <a:ext cx="642356" cy="1177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3778770" y="6458085"/>
            <a:ext cx="642356" cy="4572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rot="5400000">
            <a:off x="2967822" y="6407046"/>
            <a:ext cx="642356" cy="170304"/>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rot="5400000">
            <a:off x="3125264" y="6458049"/>
            <a:ext cx="642356" cy="4572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rot="5400000">
            <a:off x="3531024" y="6460894"/>
            <a:ext cx="642356" cy="4572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rot="5400000">
            <a:off x="3356368" y="6386041"/>
            <a:ext cx="642356" cy="18973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4427984" y="6270423"/>
            <a:ext cx="1620957" cy="523220"/>
          </a:xfrm>
          <a:prstGeom prst="rect">
            <a:avLst/>
          </a:prstGeom>
          <a:noFill/>
        </p:spPr>
        <p:txBody>
          <a:bodyPr wrap="none" rtlCol="0">
            <a:spAutoFit/>
          </a:bodyPr>
          <a:lstStyle/>
          <a:p>
            <a:r>
              <a:rPr lang="zh-CN" altLang="en-US" sz="2800" dirty="0">
                <a:latin typeface="华文新魏" pitchFamily="2" charset="-122"/>
                <a:ea typeface="华文新魏" pitchFamily="2" charset="-122"/>
              </a:rPr>
              <a:t>物理内存</a:t>
            </a:r>
          </a:p>
        </p:txBody>
      </p:sp>
      <p:sp>
        <p:nvSpPr>
          <p:cNvPr id="32" name="TextBox 31"/>
          <p:cNvSpPr txBox="1"/>
          <p:nvPr/>
        </p:nvSpPr>
        <p:spPr>
          <a:xfrm>
            <a:off x="5687679" y="4653136"/>
            <a:ext cx="2340705" cy="523220"/>
          </a:xfrm>
          <a:prstGeom prst="rect">
            <a:avLst/>
          </a:prstGeom>
          <a:noFill/>
        </p:spPr>
        <p:txBody>
          <a:bodyPr wrap="none" rtlCol="0">
            <a:spAutoFit/>
          </a:bodyPr>
          <a:lstStyle/>
          <a:p>
            <a:r>
              <a:rPr lang="zh-CN" altLang="en-US" sz="2800" dirty="0">
                <a:latin typeface="华文新魏" pitchFamily="2" charset="-122"/>
                <a:ea typeface="华文新魏" pitchFamily="2" charset="-122"/>
              </a:rPr>
              <a:t>虚拟内存</a:t>
            </a:r>
            <a:r>
              <a:rPr lang="en-US" altLang="zh-CN" sz="2800" dirty="0">
                <a:latin typeface="华文新魏" pitchFamily="2" charset="-122"/>
                <a:ea typeface="华文新魏" pitchFamily="2" charset="-122"/>
              </a:rPr>
              <a:t>(4G)</a:t>
            </a:r>
            <a:endParaRPr lang="zh-CN" altLang="en-US" sz="2800" dirty="0">
              <a:latin typeface="华文新魏" pitchFamily="2" charset="-122"/>
              <a:ea typeface="华文新魏" pitchFamily="2" charset="-122"/>
            </a:endParaRPr>
          </a:p>
        </p:txBody>
      </p:sp>
      <p:sp>
        <p:nvSpPr>
          <p:cNvPr id="33" name="TextBox 32"/>
          <p:cNvSpPr txBox="1"/>
          <p:nvPr/>
        </p:nvSpPr>
        <p:spPr>
          <a:xfrm>
            <a:off x="1683549" y="3820978"/>
            <a:ext cx="800219" cy="400110"/>
          </a:xfrm>
          <a:prstGeom prst="rect">
            <a:avLst/>
          </a:prstGeom>
          <a:noFill/>
        </p:spPr>
        <p:txBody>
          <a:bodyPr wrap="none" rtlCol="0">
            <a:spAutoFit/>
          </a:bodyPr>
          <a:lstStyle/>
          <a:p>
            <a:r>
              <a:rPr lang="zh-CN" altLang="en-US" sz="2000" dirty="0">
                <a:latin typeface="华文新魏" pitchFamily="2" charset="-122"/>
                <a:ea typeface="华文新魏" pitchFamily="2" charset="-122"/>
              </a:rPr>
              <a:t>程序</a:t>
            </a:r>
            <a:r>
              <a:rPr lang="en-US" altLang="zh-CN" sz="2000" dirty="0">
                <a:latin typeface="华文新魏" pitchFamily="2" charset="-122"/>
                <a:ea typeface="华文新魏" pitchFamily="2" charset="-122"/>
              </a:rPr>
              <a:t>1</a:t>
            </a:r>
            <a:endParaRPr lang="zh-CN" altLang="en-US" sz="2000" dirty="0">
              <a:latin typeface="华文新魏" pitchFamily="2" charset="-122"/>
              <a:ea typeface="华文新魏" pitchFamily="2" charset="-122"/>
            </a:endParaRPr>
          </a:p>
        </p:txBody>
      </p:sp>
      <p:sp>
        <p:nvSpPr>
          <p:cNvPr id="34" name="TextBox 33"/>
          <p:cNvSpPr txBox="1"/>
          <p:nvPr/>
        </p:nvSpPr>
        <p:spPr>
          <a:xfrm>
            <a:off x="2555776" y="3820978"/>
            <a:ext cx="843501" cy="400110"/>
          </a:xfrm>
          <a:prstGeom prst="rect">
            <a:avLst/>
          </a:prstGeom>
          <a:noFill/>
        </p:spPr>
        <p:txBody>
          <a:bodyPr wrap="none" rtlCol="0">
            <a:spAutoFit/>
          </a:bodyPr>
          <a:lstStyle/>
          <a:p>
            <a:r>
              <a:rPr lang="zh-CN" altLang="en-US" sz="2000" dirty="0">
                <a:latin typeface="华文新魏" pitchFamily="2" charset="-122"/>
                <a:ea typeface="华文新魏" pitchFamily="2" charset="-122"/>
              </a:rPr>
              <a:t>程序</a:t>
            </a:r>
            <a:r>
              <a:rPr lang="en-US" altLang="zh-CN" sz="2000" dirty="0">
                <a:latin typeface="华文新魏" pitchFamily="2" charset="-122"/>
                <a:ea typeface="华文新魏" pitchFamily="2" charset="-122"/>
              </a:rPr>
              <a:t>2</a:t>
            </a:r>
            <a:endParaRPr lang="zh-CN" altLang="en-US" sz="2000" dirty="0">
              <a:latin typeface="华文新魏" pitchFamily="2" charset="-122"/>
              <a:ea typeface="华文新魏" pitchFamily="2" charset="-122"/>
            </a:endParaRPr>
          </a:p>
        </p:txBody>
      </p:sp>
      <p:sp>
        <p:nvSpPr>
          <p:cNvPr id="35" name="TextBox 34"/>
          <p:cNvSpPr txBox="1"/>
          <p:nvPr/>
        </p:nvSpPr>
        <p:spPr>
          <a:xfrm>
            <a:off x="3694632" y="3820978"/>
            <a:ext cx="843501" cy="400110"/>
          </a:xfrm>
          <a:prstGeom prst="rect">
            <a:avLst/>
          </a:prstGeom>
          <a:noFill/>
        </p:spPr>
        <p:txBody>
          <a:bodyPr wrap="none" rtlCol="0">
            <a:spAutoFit/>
          </a:bodyPr>
          <a:lstStyle/>
          <a:p>
            <a:r>
              <a:rPr lang="zh-CN" altLang="en-US" sz="2000" dirty="0">
                <a:latin typeface="华文新魏" pitchFamily="2" charset="-122"/>
                <a:ea typeface="华文新魏" pitchFamily="2" charset="-122"/>
              </a:rPr>
              <a:t>程序</a:t>
            </a:r>
            <a:r>
              <a:rPr lang="en-US" altLang="zh-CN" sz="2000" dirty="0">
                <a:latin typeface="华文新魏" pitchFamily="2" charset="-122"/>
                <a:ea typeface="华文新魏" pitchFamily="2" charset="-122"/>
              </a:rPr>
              <a:t>3</a:t>
            </a:r>
            <a:endParaRPr lang="zh-CN" altLang="en-US" sz="2000" dirty="0">
              <a:latin typeface="华文新魏" pitchFamily="2" charset="-122"/>
              <a:ea typeface="华文新魏" pitchFamily="2" charset="-122"/>
            </a:endParaRPr>
          </a:p>
        </p:txBody>
      </p:sp>
      <p:sp>
        <p:nvSpPr>
          <p:cNvPr id="36" name="TextBox 35"/>
          <p:cNvSpPr txBox="1"/>
          <p:nvPr/>
        </p:nvSpPr>
        <p:spPr>
          <a:xfrm>
            <a:off x="4700162" y="3820978"/>
            <a:ext cx="843501" cy="400110"/>
          </a:xfrm>
          <a:prstGeom prst="rect">
            <a:avLst/>
          </a:prstGeom>
          <a:noFill/>
        </p:spPr>
        <p:txBody>
          <a:bodyPr wrap="none" rtlCol="0">
            <a:spAutoFit/>
          </a:bodyPr>
          <a:lstStyle/>
          <a:p>
            <a:r>
              <a:rPr lang="zh-CN" altLang="en-US" sz="2000" dirty="0">
                <a:latin typeface="华文新魏" pitchFamily="2" charset="-122"/>
                <a:ea typeface="华文新魏" pitchFamily="2" charset="-122"/>
              </a:rPr>
              <a:t>程序</a:t>
            </a:r>
            <a:r>
              <a:rPr lang="en-US" altLang="zh-CN" sz="2000" dirty="0">
                <a:latin typeface="华文新魏" pitchFamily="2" charset="-122"/>
                <a:ea typeface="华文新魏" pitchFamily="2" charset="-122"/>
              </a:rPr>
              <a:t>4</a:t>
            </a:r>
            <a:endParaRPr lang="zh-CN" altLang="en-US" sz="2000" dirty="0">
              <a:latin typeface="华文新魏" pitchFamily="2" charset="-122"/>
              <a:ea typeface="华文新魏" pitchFamily="2" charset="-122"/>
            </a:endParaRPr>
          </a:p>
        </p:txBody>
      </p:sp>
      <p:sp>
        <p:nvSpPr>
          <p:cNvPr id="37" name="右大括号 36"/>
          <p:cNvSpPr/>
          <p:nvPr/>
        </p:nvSpPr>
        <p:spPr>
          <a:xfrm>
            <a:off x="5543663" y="4198510"/>
            <a:ext cx="155448" cy="1512168"/>
          </a:xfrm>
          <a:prstGeom prst="rightBrace">
            <a:avLst/>
          </a:prstGeom>
          <a:noFill/>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华文新魏" pitchFamily="2" charset="-122"/>
              <a:ea typeface="华文新魏" pitchFamily="2" charset="-122"/>
            </a:endParaRPr>
          </a:p>
        </p:txBody>
      </p:sp>
      <p:cxnSp>
        <p:nvCxnSpPr>
          <p:cNvPr id="39" name="直接箭头连接符 38"/>
          <p:cNvCxnSpPr>
            <a:stCxn id="9" idx="2"/>
            <a:endCxn id="22" idx="1"/>
          </p:cNvCxnSpPr>
          <p:nvPr/>
        </p:nvCxnSpPr>
        <p:spPr>
          <a:xfrm>
            <a:off x="2076435" y="5157192"/>
            <a:ext cx="956106" cy="1002539"/>
          </a:xfrm>
          <a:prstGeom prst="straightConnector1">
            <a:avLst/>
          </a:prstGeom>
          <a:ln w="1905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3" idx="2"/>
            <a:endCxn id="23" idx="1"/>
          </p:cNvCxnSpPr>
          <p:nvPr/>
        </p:nvCxnSpPr>
        <p:spPr>
          <a:xfrm>
            <a:off x="2073577" y="4918590"/>
            <a:ext cx="865099" cy="1252430"/>
          </a:xfrm>
          <a:prstGeom prst="straightConnector1">
            <a:avLst/>
          </a:prstGeom>
          <a:ln w="1905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4" idx="0"/>
            <a:endCxn id="26" idx="1"/>
          </p:cNvCxnSpPr>
          <p:nvPr/>
        </p:nvCxnSpPr>
        <p:spPr>
          <a:xfrm>
            <a:off x="3026686" y="4859444"/>
            <a:ext cx="1073262" cy="1300323"/>
          </a:xfrm>
          <a:prstGeom prst="straightConnector1">
            <a:avLst/>
          </a:prstGeom>
          <a:ln w="19050">
            <a:solidFill>
              <a:schemeClr val="accent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15" idx="2"/>
            <a:endCxn id="25" idx="1"/>
          </p:cNvCxnSpPr>
          <p:nvPr/>
        </p:nvCxnSpPr>
        <p:spPr>
          <a:xfrm>
            <a:off x="3026686" y="5157192"/>
            <a:ext cx="1198418" cy="1002539"/>
          </a:xfrm>
          <a:prstGeom prst="straightConnector1">
            <a:avLst/>
          </a:prstGeom>
          <a:ln w="19050">
            <a:solidFill>
              <a:schemeClr val="accent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19" idx="2"/>
            <a:endCxn id="28" idx="1"/>
          </p:cNvCxnSpPr>
          <p:nvPr/>
        </p:nvCxnSpPr>
        <p:spPr>
          <a:xfrm flipH="1">
            <a:off x="3446442" y="5164771"/>
            <a:ext cx="660364" cy="994960"/>
          </a:xfrm>
          <a:prstGeom prst="straightConnector1">
            <a:avLst/>
          </a:prstGeom>
          <a:ln w="19050">
            <a:solidFill>
              <a:schemeClr val="accent6"/>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16" idx="2"/>
            <a:endCxn id="27" idx="1"/>
          </p:cNvCxnSpPr>
          <p:nvPr/>
        </p:nvCxnSpPr>
        <p:spPr>
          <a:xfrm flipH="1">
            <a:off x="3289000" y="5013176"/>
            <a:ext cx="812090" cy="1157844"/>
          </a:xfrm>
          <a:prstGeom prst="straightConnector1">
            <a:avLst/>
          </a:prstGeom>
          <a:ln w="19050">
            <a:solidFill>
              <a:schemeClr val="accent6"/>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18" idx="0"/>
            <a:endCxn id="30" idx="1"/>
          </p:cNvCxnSpPr>
          <p:nvPr/>
        </p:nvCxnSpPr>
        <p:spPr>
          <a:xfrm flipH="1">
            <a:off x="3677546" y="4869160"/>
            <a:ext cx="1472931" cy="1290571"/>
          </a:xfrm>
          <a:prstGeom prst="straightConnector1">
            <a:avLst/>
          </a:prstGeom>
          <a:ln w="19050">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20" idx="0"/>
            <a:endCxn id="29" idx="1"/>
          </p:cNvCxnSpPr>
          <p:nvPr/>
        </p:nvCxnSpPr>
        <p:spPr>
          <a:xfrm flipH="1">
            <a:off x="3852202" y="5111472"/>
            <a:ext cx="1292559" cy="1051104"/>
          </a:xfrm>
          <a:prstGeom prst="straightConnector1">
            <a:avLst/>
          </a:prstGeom>
          <a:ln w="19050">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621079" y="5703639"/>
            <a:ext cx="1806905" cy="461665"/>
          </a:xfrm>
          <a:prstGeom prst="rect">
            <a:avLst/>
          </a:prstGeom>
          <a:noFill/>
        </p:spPr>
        <p:txBody>
          <a:bodyPr wrap="none" rtlCol="0">
            <a:spAutoFit/>
          </a:bodyPr>
          <a:lstStyle/>
          <a:p>
            <a:r>
              <a:rPr lang="en-US" altLang="zh-CN" sz="2400" dirty="0">
                <a:solidFill>
                  <a:srgbClr val="FF0000"/>
                </a:solidFill>
                <a:latin typeface="华文新魏" pitchFamily="2" charset="-122"/>
                <a:ea typeface="华文新魏" pitchFamily="2" charset="-122"/>
              </a:rPr>
              <a:t>OS</a:t>
            </a:r>
            <a:r>
              <a:rPr lang="zh-CN" altLang="en-US" sz="2400" dirty="0">
                <a:solidFill>
                  <a:srgbClr val="FF0000"/>
                </a:solidFill>
                <a:latin typeface="华文新魏" pitchFamily="2" charset="-122"/>
                <a:ea typeface="华文新魏" pitchFamily="2" charset="-122"/>
              </a:rPr>
              <a:t>地址翻译</a:t>
            </a:r>
          </a:p>
        </p:txBody>
      </p:sp>
      <p:sp>
        <p:nvSpPr>
          <p:cNvPr id="10" name="日期占位符 9"/>
          <p:cNvSpPr>
            <a:spLocks noGrp="1"/>
          </p:cNvSpPr>
          <p:nvPr>
            <p:ph type="dt" sz="half" idx="10"/>
          </p:nvPr>
        </p:nvSpPr>
        <p:spPr/>
        <p:txBody>
          <a:bodyPr/>
          <a:lstStyle/>
          <a:p>
            <a:fld id="{D17B6498-8237-406F-9B0F-1DD0733CABE9}" type="datetime1">
              <a:rPr lang="zh-CN" altLang="en-US" smtClean="0"/>
              <a:pPr/>
              <a:t>2021/3/5</a:t>
            </a:fld>
            <a:endParaRPr lang="zh-CN" altLang="en-US"/>
          </a:p>
        </p:txBody>
      </p:sp>
      <p:sp>
        <p:nvSpPr>
          <p:cNvPr id="11" name="灯片编号占位符 10"/>
          <p:cNvSpPr>
            <a:spLocks noGrp="1"/>
          </p:cNvSpPr>
          <p:nvPr>
            <p:ph type="sldNum" sz="quarter" idx="12"/>
          </p:nvPr>
        </p:nvSpPr>
        <p:spPr/>
        <p:txBody>
          <a:bodyPr/>
          <a:lstStyle/>
          <a:p>
            <a:fld id="{0C913308-F349-4B6D-A68A-DD1791B4A57B}" type="slidenum">
              <a:rPr lang="zh-CN" altLang="en-US" smtClean="0"/>
              <a:pPr/>
              <a:t>13</a:t>
            </a:fld>
            <a:endParaRPr lang="zh-CN" altLang="en-US"/>
          </a:p>
        </p:txBody>
      </p:sp>
    </p:spTree>
    <p:extLst>
      <p:ext uri="{BB962C8B-B14F-4D97-AF65-F5344CB8AC3E}">
        <p14:creationId xmlns:p14="http://schemas.microsoft.com/office/powerpoint/2010/main" val="2815326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资源抽象</a:t>
            </a:r>
          </a:p>
        </p:txBody>
      </p:sp>
      <p:sp>
        <p:nvSpPr>
          <p:cNvPr id="3" name="内容占位符 2"/>
          <p:cNvSpPr>
            <a:spLocks noGrp="1"/>
          </p:cNvSpPr>
          <p:nvPr>
            <p:ph idx="1"/>
          </p:nvPr>
        </p:nvSpPr>
        <p:spPr/>
        <p:txBody>
          <a:bodyPr>
            <a:normAutofit lnSpcReduction="10000"/>
          </a:bodyPr>
          <a:lstStyle/>
          <a:p>
            <a:r>
              <a:rPr lang="zh-CN" altLang="en-US" dirty="0"/>
              <a:t>通常与资源虚拟化组合使用</a:t>
            </a:r>
            <a:endParaRPr lang="en-US" altLang="zh-CN" dirty="0"/>
          </a:p>
          <a:p>
            <a:r>
              <a:rPr lang="zh-CN" altLang="en-US" dirty="0"/>
              <a:t>创建</a:t>
            </a:r>
            <a:r>
              <a:rPr lang="zh-CN" altLang="en-US" dirty="0">
                <a:solidFill>
                  <a:srgbClr val="FF0000"/>
                </a:solidFill>
              </a:rPr>
              <a:t>软件</a:t>
            </a:r>
            <a:r>
              <a:rPr lang="zh-CN" altLang="en-US" dirty="0"/>
              <a:t>来向用户屏蔽资源的物理特性和接口细节，</a:t>
            </a:r>
            <a:r>
              <a:rPr lang="zh-CN" altLang="en-US" dirty="0">
                <a:solidFill>
                  <a:srgbClr val="FF0000"/>
                </a:solidFill>
              </a:rPr>
              <a:t>简化</a:t>
            </a:r>
            <a:r>
              <a:rPr lang="zh-CN" altLang="en-US" dirty="0"/>
              <a:t>对硬件的访问和操作</a:t>
            </a:r>
            <a:endParaRPr lang="en-US" altLang="zh-CN" dirty="0"/>
          </a:p>
          <a:p>
            <a:pPr lvl="1"/>
            <a:r>
              <a:rPr lang="zh-CN" altLang="en-US" dirty="0"/>
              <a:t>内部：使用资源复用技术，实现复杂的资源管理（分配，访问等）</a:t>
            </a:r>
            <a:endParaRPr lang="en-US" altLang="zh-CN" dirty="0"/>
          </a:p>
          <a:p>
            <a:pPr lvl="1"/>
            <a:r>
              <a:rPr lang="zh-CN" altLang="en-US" dirty="0"/>
              <a:t>外部：提供应用接口</a:t>
            </a:r>
            <a:endParaRPr lang="en-US" altLang="zh-CN" dirty="0"/>
          </a:p>
          <a:p>
            <a:r>
              <a:rPr lang="zh-CN" altLang="en-US" dirty="0"/>
              <a:t>例： 内存分配函数</a:t>
            </a:r>
            <a:endParaRPr lang="en-US" altLang="zh-CN" dirty="0"/>
          </a:p>
          <a:p>
            <a:pPr lvl="1"/>
            <a:r>
              <a:rPr lang="en-US" altLang="zh-CN" dirty="0"/>
              <a:t>void* </a:t>
            </a:r>
            <a:r>
              <a:rPr lang="en-US" altLang="zh-CN" b="1" dirty="0" err="1"/>
              <a:t>malloc</a:t>
            </a:r>
            <a:r>
              <a:rPr lang="en-US" altLang="zh-CN" dirty="0"/>
              <a:t>(unsigned size);</a:t>
            </a:r>
          </a:p>
          <a:p>
            <a:pPr lvl="1"/>
            <a:r>
              <a:rPr lang="zh-CN" altLang="en-US" dirty="0"/>
              <a:t>在主存哪里分配？会不会和其他程序冲突？内存满了怎么办？</a:t>
            </a:r>
            <a:endParaRPr lang="en-US" altLang="zh-CN" dirty="0"/>
          </a:p>
          <a:p>
            <a:endParaRPr lang="zh-CN" altLang="en-US" dirty="0"/>
          </a:p>
        </p:txBody>
      </p:sp>
      <p:sp>
        <p:nvSpPr>
          <p:cNvPr id="4" name="TextBox 3"/>
          <p:cNvSpPr txBox="1"/>
          <p:nvPr/>
        </p:nvSpPr>
        <p:spPr>
          <a:xfrm>
            <a:off x="864169" y="5942022"/>
            <a:ext cx="8279831" cy="523220"/>
          </a:xfrm>
          <a:prstGeom prst="rect">
            <a:avLst/>
          </a:prstGeom>
          <a:noFill/>
        </p:spPr>
        <p:txBody>
          <a:bodyPr wrap="none" rtlCol="0">
            <a:spAutoFit/>
          </a:bodyPr>
          <a:lstStyle/>
          <a:p>
            <a:r>
              <a:rPr lang="zh-CN" altLang="en-US" sz="2800" dirty="0">
                <a:solidFill>
                  <a:srgbClr val="FF0000"/>
                </a:solidFill>
                <a:latin typeface="华文新魏" pitchFamily="2" charset="-122"/>
                <a:ea typeface="华文新魏" pitchFamily="2" charset="-122"/>
              </a:rPr>
              <a:t>应用程序完全不需要知道</a:t>
            </a:r>
            <a:r>
              <a:rPr lang="en-US" altLang="zh-CN" sz="2800" dirty="0">
                <a:solidFill>
                  <a:srgbClr val="FF0000"/>
                </a:solidFill>
                <a:latin typeface="华文新魏" pitchFamily="2" charset="-122"/>
                <a:ea typeface="华文新魏" pitchFamily="2" charset="-122"/>
              </a:rPr>
              <a:t>! </a:t>
            </a:r>
            <a:r>
              <a:rPr lang="zh-CN" altLang="en-US" sz="2800" dirty="0">
                <a:solidFill>
                  <a:srgbClr val="FF0000"/>
                </a:solidFill>
                <a:latin typeface="华文新魏" pitchFamily="2" charset="-122"/>
                <a:ea typeface="华文新魏" pitchFamily="2" charset="-122"/>
              </a:rPr>
              <a:t>一切交给操作系统！！！</a:t>
            </a:r>
          </a:p>
        </p:txBody>
      </p:sp>
      <p:sp>
        <p:nvSpPr>
          <p:cNvPr id="5" name="日期占位符 4"/>
          <p:cNvSpPr>
            <a:spLocks noGrp="1"/>
          </p:cNvSpPr>
          <p:nvPr>
            <p:ph type="dt" sz="half" idx="10"/>
          </p:nvPr>
        </p:nvSpPr>
        <p:spPr/>
        <p:txBody>
          <a:bodyPr/>
          <a:lstStyle/>
          <a:p>
            <a:fld id="{390038DD-5644-40BF-B944-FC68AACF102F}" type="datetime1">
              <a:rPr lang="zh-CN" altLang="en-US" smtClean="0"/>
              <a:pPr/>
              <a:t>2021/3/5</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14</a:t>
            </a:fld>
            <a:endParaRPr lang="zh-CN" altLang="en-US"/>
          </a:p>
        </p:txBody>
      </p:sp>
    </p:spTree>
    <p:extLst>
      <p:ext uri="{BB962C8B-B14F-4D97-AF65-F5344CB8AC3E}">
        <p14:creationId xmlns:p14="http://schemas.microsoft.com/office/powerpoint/2010/main" val="1155361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资源管理技术小结</a:t>
            </a:r>
          </a:p>
        </p:txBody>
      </p:sp>
      <p:sp>
        <p:nvSpPr>
          <p:cNvPr id="43" name="Rectangle 3"/>
          <p:cNvSpPr txBox="1">
            <a:spLocks noChangeArrowheads="1"/>
          </p:cNvSpPr>
          <p:nvPr/>
        </p:nvSpPr>
        <p:spPr>
          <a:xfrm>
            <a:off x="685800" y="836613"/>
            <a:ext cx="7772400" cy="58324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华文新魏" pitchFamily="2" charset="-122"/>
                <a:ea typeface="华文新魏" pitchFamily="2"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华文新魏" pitchFamily="2" charset="-122"/>
                <a:ea typeface="华文新魏" pitchFamily="2"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华文新魏" pitchFamily="2" charset="-122"/>
                <a:ea typeface="华文新魏" pitchFamily="2"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华文新魏" pitchFamily="2" charset="-122"/>
                <a:ea typeface="华文新魏" pitchFamily="2"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华文新魏" pitchFamily="2" charset="-122"/>
                <a:ea typeface="华文新魏"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ltLang="zh-CN" sz="3600"/>
          </a:p>
          <a:p>
            <a:endParaRPr lang="en-US" altLang="zh-CN"/>
          </a:p>
        </p:txBody>
      </p:sp>
      <p:grpSp>
        <p:nvGrpSpPr>
          <p:cNvPr id="44" name="Group 44"/>
          <p:cNvGrpSpPr>
            <a:grpSpLocks/>
          </p:cNvGrpSpPr>
          <p:nvPr/>
        </p:nvGrpSpPr>
        <p:grpSpPr bwMode="auto">
          <a:xfrm>
            <a:off x="1417638" y="1052513"/>
            <a:ext cx="6754812" cy="5616575"/>
            <a:chOff x="521" y="572"/>
            <a:chExt cx="4074" cy="3538"/>
          </a:xfrm>
        </p:grpSpPr>
        <p:sp>
          <p:nvSpPr>
            <p:cNvPr id="45" name="Line 5"/>
            <p:cNvSpPr>
              <a:spLocks noChangeShapeType="1"/>
            </p:cNvSpPr>
            <p:nvPr/>
          </p:nvSpPr>
          <p:spPr bwMode="auto">
            <a:xfrm>
              <a:off x="3923" y="3294"/>
              <a:ext cx="644" cy="0"/>
            </a:xfrm>
            <a:prstGeom prst="line">
              <a:avLst/>
            </a:prstGeom>
            <a:noFill/>
            <a:ln w="19050">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 name="Oval 6"/>
            <p:cNvSpPr>
              <a:spLocks noChangeArrowheads="1"/>
            </p:cNvSpPr>
            <p:nvPr/>
          </p:nvSpPr>
          <p:spPr bwMode="auto">
            <a:xfrm>
              <a:off x="1727" y="1288"/>
              <a:ext cx="1323" cy="1324"/>
            </a:xfrm>
            <a:prstGeom prst="ellipse">
              <a:avLst/>
            </a:prstGeom>
            <a:solidFill>
              <a:srgbClr val="FFCCCC"/>
            </a:solidFill>
            <a:ln w="9525">
              <a:solidFill>
                <a:srgbClr val="0000FF"/>
              </a:solidFill>
              <a:round/>
              <a:headEnd/>
              <a:tailEnd/>
            </a:ln>
          </p:spPr>
          <p:txBody>
            <a:bodyPr/>
            <a:lstStyle/>
            <a:p>
              <a:endParaRPr lang="zh-CN" altLang="en-US"/>
            </a:p>
          </p:txBody>
        </p:sp>
        <p:sp>
          <p:nvSpPr>
            <p:cNvPr id="47" name="Text Box 7"/>
            <p:cNvSpPr txBox="1">
              <a:spLocks noChangeArrowheads="1"/>
            </p:cNvSpPr>
            <p:nvPr/>
          </p:nvSpPr>
          <p:spPr bwMode="auto">
            <a:xfrm>
              <a:off x="1983" y="1480"/>
              <a:ext cx="817" cy="963"/>
            </a:xfrm>
            <a:prstGeom prst="rect">
              <a:avLst/>
            </a:prstGeom>
            <a:solidFill>
              <a:srgbClr val="FFCCCC"/>
            </a:solidFill>
            <a:ln>
              <a:noFill/>
            </a:ln>
            <a:extLst>
              <a:ext uri="{91240B29-F687-4F45-9708-019B960494DF}">
                <a14:hiddenLine xmlns:a14="http://schemas.microsoft.com/office/drawing/2010/main" w="9525">
                  <a:solidFill>
                    <a:srgbClr val="0000FF"/>
                  </a:solidFill>
                  <a:miter lim="800000"/>
                  <a:headEnd/>
                  <a:tailEnd/>
                </a14:hiddenLine>
              </a:ext>
            </a:extLst>
          </p:spPr>
          <p:txBody>
            <a:bodyPr/>
            <a:lstStyle/>
            <a:p>
              <a:r>
                <a:rPr lang="zh-CN" altLang="en-US" sz="1800">
                  <a:solidFill>
                    <a:srgbClr val="FF3399"/>
                  </a:solidFill>
                  <a:latin typeface="华文新魏" pitchFamily="2" charset="-122"/>
                  <a:ea typeface="华文新魏" pitchFamily="2" charset="-122"/>
                </a:rPr>
                <a:t>操作系统</a:t>
              </a:r>
            </a:p>
            <a:p>
              <a:r>
                <a:rPr lang="zh-CN" altLang="en-US" sz="1800">
                  <a:solidFill>
                    <a:srgbClr val="FF3399"/>
                  </a:solidFill>
                  <a:latin typeface="华文新魏" pitchFamily="2" charset="-122"/>
                  <a:ea typeface="华文新魏" pitchFamily="2" charset="-122"/>
                </a:rPr>
                <a:t>资源管理</a:t>
              </a:r>
              <a:r>
                <a:rPr lang="en-US" altLang="zh-CN" sz="1800">
                  <a:solidFill>
                    <a:srgbClr val="FF3399"/>
                  </a:solidFill>
                  <a:latin typeface="华文新魏" pitchFamily="2" charset="-122"/>
                  <a:ea typeface="华文新魏" pitchFamily="2" charset="-122"/>
                </a:rPr>
                <a:t>(</a:t>
              </a:r>
              <a:r>
                <a:rPr lang="zh-CN" altLang="en-US" sz="1800">
                  <a:solidFill>
                    <a:srgbClr val="FF3399"/>
                  </a:solidFill>
                  <a:latin typeface="华文新魏" pitchFamily="2" charset="-122"/>
                  <a:ea typeface="华文新魏" pitchFamily="2" charset="-122"/>
                </a:rPr>
                <a:t>复用、虚化、抽象</a:t>
              </a:r>
              <a:r>
                <a:rPr lang="en-US" altLang="zh-CN" sz="1800">
                  <a:solidFill>
                    <a:srgbClr val="FF3399"/>
                  </a:solidFill>
                  <a:latin typeface="华文新魏" pitchFamily="2" charset="-122"/>
                  <a:ea typeface="华文新魏" pitchFamily="2" charset="-122"/>
                </a:rPr>
                <a:t>)</a:t>
              </a:r>
            </a:p>
          </p:txBody>
        </p:sp>
        <p:sp>
          <p:nvSpPr>
            <p:cNvPr id="48" name="Line 8"/>
            <p:cNvSpPr>
              <a:spLocks noChangeShapeType="1"/>
            </p:cNvSpPr>
            <p:nvPr/>
          </p:nvSpPr>
          <p:spPr bwMode="auto">
            <a:xfrm>
              <a:off x="1593" y="1549"/>
              <a:ext cx="215" cy="24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 name="Line 9"/>
            <p:cNvSpPr>
              <a:spLocks noChangeShapeType="1"/>
            </p:cNvSpPr>
            <p:nvPr/>
          </p:nvSpPr>
          <p:spPr bwMode="auto">
            <a:xfrm flipH="1">
              <a:off x="2987" y="1549"/>
              <a:ext cx="215" cy="24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 name="Text Box 10"/>
            <p:cNvSpPr txBox="1">
              <a:spLocks noChangeArrowheads="1"/>
            </p:cNvSpPr>
            <p:nvPr/>
          </p:nvSpPr>
          <p:spPr bwMode="auto">
            <a:xfrm>
              <a:off x="1486" y="2906"/>
              <a:ext cx="1394" cy="1204"/>
            </a:xfrm>
            <a:prstGeom prst="rect">
              <a:avLst/>
            </a:prstGeom>
            <a:solidFill>
              <a:schemeClr val="accent1"/>
            </a:solidFill>
            <a:ln w="9525">
              <a:solidFill>
                <a:srgbClr val="0000FF"/>
              </a:solidFill>
              <a:miter lim="800000"/>
              <a:headEnd/>
              <a:tailEnd/>
            </a:ln>
            <a:effectLst>
              <a:outerShdw dist="107763" dir="2700000" algn="ctr" rotWithShape="0">
                <a:srgbClr val="808080"/>
              </a:outerShdw>
            </a:effectLst>
          </p:spPr>
          <p:txBody>
            <a:bodyPr/>
            <a:lstStyle/>
            <a:p>
              <a:r>
                <a:rPr lang="zh-CN" altLang="en-US" sz="1400">
                  <a:solidFill>
                    <a:srgbClr val="FF3399"/>
                  </a:solidFill>
                  <a:latin typeface="华文新魏" pitchFamily="2" charset="-122"/>
                  <a:ea typeface="华文新魏" pitchFamily="2" charset="-122"/>
                </a:rPr>
                <a:t>处     </a:t>
              </a:r>
              <a:r>
                <a:rPr lang="en-US" altLang="zh-CN" sz="1400">
                  <a:solidFill>
                    <a:srgbClr val="FF3399"/>
                  </a:solidFill>
                  <a:latin typeface="华文新魏" pitchFamily="2" charset="-122"/>
                  <a:ea typeface="华文新魏" pitchFamily="2" charset="-122"/>
                </a:rPr>
                <a:t>I     I  </a:t>
              </a:r>
              <a:r>
                <a:rPr lang="zh-CN" altLang="en-US" sz="1400">
                  <a:solidFill>
                    <a:srgbClr val="FF3399"/>
                  </a:solidFill>
                  <a:latin typeface="华文新魏" pitchFamily="2" charset="-122"/>
                  <a:ea typeface="华文新魏" pitchFamily="2" charset="-122"/>
                </a:rPr>
                <a:t>主  辅</a:t>
              </a:r>
            </a:p>
            <a:p>
              <a:r>
                <a:rPr lang="zh-CN" altLang="en-US" sz="1400">
                  <a:solidFill>
                    <a:srgbClr val="FF3399"/>
                  </a:solidFill>
                  <a:latin typeface="华文新魏" pitchFamily="2" charset="-122"/>
                  <a:ea typeface="华文新魏" pitchFamily="2" charset="-122"/>
                </a:rPr>
                <a:t>理     </a:t>
              </a:r>
              <a:r>
                <a:rPr lang="en-US" altLang="zh-CN" sz="1400">
                  <a:solidFill>
                    <a:srgbClr val="FF3399"/>
                  </a:solidFill>
                  <a:latin typeface="华文新魏" pitchFamily="2" charset="-122"/>
                  <a:ea typeface="华文新魏" pitchFamily="2" charset="-122"/>
                </a:rPr>
                <a:t>/     /    </a:t>
              </a:r>
            </a:p>
            <a:p>
              <a:r>
                <a:rPr lang="zh-CN" altLang="en-US" sz="1400">
                  <a:solidFill>
                    <a:srgbClr val="FF3399"/>
                  </a:solidFill>
                  <a:latin typeface="华文新魏" pitchFamily="2" charset="-122"/>
                  <a:ea typeface="华文新魏" pitchFamily="2" charset="-122"/>
                </a:rPr>
                <a:t>器     </a:t>
              </a:r>
              <a:r>
                <a:rPr lang="en-US" altLang="zh-CN" sz="1400">
                  <a:solidFill>
                    <a:srgbClr val="FF3399"/>
                  </a:solidFill>
                  <a:latin typeface="华文新魏" pitchFamily="2" charset="-122"/>
                  <a:ea typeface="华文新魏" pitchFamily="2" charset="-122"/>
                </a:rPr>
                <a:t>O    O  </a:t>
              </a:r>
            </a:p>
            <a:p>
              <a:r>
                <a:rPr lang="en-US" altLang="zh-CN" sz="1400">
                  <a:solidFill>
                    <a:srgbClr val="FF3399"/>
                  </a:solidFill>
                  <a:latin typeface="华文新魏" pitchFamily="2" charset="-122"/>
                  <a:ea typeface="华文新魏" pitchFamily="2" charset="-122"/>
                </a:rPr>
                <a:t>       </a:t>
              </a:r>
              <a:r>
                <a:rPr lang="zh-CN" altLang="en-US" sz="1400">
                  <a:solidFill>
                    <a:srgbClr val="FF3399"/>
                  </a:solidFill>
                  <a:latin typeface="华文新魏" pitchFamily="2" charset="-122"/>
                  <a:ea typeface="华文新魏" pitchFamily="2" charset="-122"/>
                </a:rPr>
                <a:t>设   设  存  存     </a:t>
              </a:r>
            </a:p>
            <a:p>
              <a:pPr lvl="1"/>
              <a:r>
                <a:rPr lang="zh-CN" altLang="en-US" sz="1400">
                  <a:solidFill>
                    <a:srgbClr val="FF3399"/>
                  </a:solidFill>
                  <a:latin typeface="华文新魏" pitchFamily="2" charset="-122"/>
                  <a:ea typeface="华文新魏" pitchFamily="2" charset="-122"/>
                </a:rPr>
                <a:t>  备   备        </a:t>
              </a:r>
            </a:p>
            <a:p>
              <a:r>
                <a:rPr lang="zh-CN" altLang="en-US" sz="1200">
                  <a:solidFill>
                    <a:srgbClr val="FF3399"/>
                  </a:solidFill>
                  <a:latin typeface="华文新魏" pitchFamily="2" charset="-122"/>
                  <a:ea typeface="华文新魏" pitchFamily="2" charset="-122"/>
                </a:rPr>
                <a:t>            </a:t>
              </a:r>
            </a:p>
            <a:p>
              <a:r>
                <a:rPr lang="zh-CN" altLang="en-US" sz="1200">
                  <a:solidFill>
                    <a:srgbClr val="FF3399"/>
                  </a:solidFill>
                  <a:latin typeface="华文新魏" pitchFamily="2" charset="-122"/>
                  <a:ea typeface="华文新魏" pitchFamily="2" charset="-122"/>
                </a:rPr>
                <a:t>          </a:t>
              </a:r>
            </a:p>
            <a:p>
              <a:endParaRPr lang="zh-CN" altLang="en-US" sz="1200">
                <a:solidFill>
                  <a:srgbClr val="FF3399"/>
                </a:solidFill>
                <a:latin typeface="华文新魏" pitchFamily="2" charset="-122"/>
                <a:ea typeface="华文新魏" pitchFamily="2" charset="-122"/>
              </a:endParaRPr>
            </a:p>
            <a:p>
              <a:r>
                <a:rPr lang="zh-CN" altLang="en-US" sz="1200">
                  <a:solidFill>
                    <a:srgbClr val="FF3399"/>
                  </a:solidFill>
                  <a:latin typeface="华文新魏" pitchFamily="2" charset="-122"/>
                  <a:ea typeface="华文新魏" pitchFamily="2" charset="-122"/>
                </a:rPr>
                <a:t>         </a:t>
              </a:r>
              <a:r>
                <a:rPr lang="zh-CN" altLang="en-US" sz="1400">
                  <a:solidFill>
                    <a:srgbClr val="FF3399"/>
                  </a:solidFill>
                  <a:latin typeface="华文新魏" pitchFamily="2" charset="-122"/>
                  <a:ea typeface="华文新魏" pitchFamily="2" charset="-122"/>
                </a:rPr>
                <a:t>物理计算机</a:t>
              </a:r>
            </a:p>
            <a:p>
              <a:r>
                <a:rPr lang="zh-CN" altLang="en-US" sz="1200">
                  <a:solidFill>
                    <a:srgbClr val="FF3399"/>
                  </a:solidFill>
                  <a:latin typeface="华文新魏" pitchFamily="2" charset="-122"/>
                  <a:ea typeface="华文新魏" pitchFamily="2" charset="-122"/>
                </a:rPr>
                <a:t>  </a:t>
              </a:r>
            </a:p>
            <a:p>
              <a:r>
                <a:rPr lang="zh-CN" altLang="en-US" sz="1200">
                  <a:solidFill>
                    <a:srgbClr val="FF3399"/>
                  </a:solidFill>
                  <a:latin typeface="华文新魏" pitchFamily="2" charset="-122"/>
                  <a:ea typeface="华文新魏" pitchFamily="2" charset="-122"/>
                </a:rPr>
                <a:t>   </a:t>
              </a:r>
            </a:p>
            <a:p>
              <a:r>
                <a:rPr lang="zh-CN" altLang="en-US" sz="1200">
                  <a:solidFill>
                    <a:srgbClr val="FF3399"/>
                  </a:solidFill>
                  <a:latin typeface="华文新魏" pitchFamily="2" charset="-122"/>
                  <a:ea typeface="华文新魏" pitchFamily="2" charset="-122"/>
                </a:rPr>
                <a:t> </a:t>
              </a:r>
            </a:p>
            <a:p>
              <a:endParaRPr lang="zh-CN" altLang="en-US" sz="1200">
                <a:solidFill>
                  <a:srgbClr val="FF3399"/>
                </a:solidFill>
                <a:latin typeface="华文新魏" pitchFamily="2" charset="-122"/>
                <a:ea typeface="华文新魏" pitchFamily="2" charset="-122"/>
              </a:endParaRPr>
            </a:p>
            <a:p>
              <a:endParaRPr lang="en-US" altLang="zh-CN" sz="1200">
                <a:solidFill>
                  <a:srgbClr val="FF3399"/>
                </a:solidFill>
                <a:latin typeface="华文新魏" pitchFamily="2" charset="-122"/>
                <a:ea typeface="华文新魏" pitchFamily="2" charset="-122"/>
              </a:endParaRPr>
            </a:p>
          </p:txBody>
        </p:sp>
        <p:sp>
          <p:nvSpPr>
            <p:cNvPr id="51" name="Line 11"/>
            <p:cNvSpPr>
              <a:spLocks noChangeShapeType="1"/>
            </p:cNvSpPr>
            <p:nvPr/>
          </p:nvSpPr>
          <p:spPr bwMode="auto">
            <a:xfrm>
              <a:off x="1486" y="3875"/>
              <a:ext cx="1394"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Line 12"/>
            <p:cNvSpPr>
              <a:spLocks noChangeShapeType="1"/>
            </p:cNvSpPr>
            <p:nvPr/>
          </p:nvSpPr>
          <p:spPr bwMode="auto">
            <a:xfrm flipH="1">
              <a:off x="1593" y="2464"/>
              <a:ext cx="429" cy="484"/>
            </a:xfrm>
            <a:prstGeom prst="line">
              <a:avLst/>
            </a:prstGeom>
            <a:noFill/>
            <a:ln w="28575">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 name="Line 13"/>
            <p:cNvSpPr>
              <a:spLocks noChangeShapeType="1"/>
            </p:cNvSpPr>
            <p:nvPr/>
          </p:nvSpPr>
          <p:spPr bwMode="auto">
            <a:xfrm flipH="1">
              <a:off x="1915" y="2582"/>
              <a:ext cx="214" cy="35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 name="Line 14"/>
            <p:cNvSpPr>
              <a:spLocks noChangeShapeType="1"/>
            </p:cNvSpPr>
            <p:nvPr/>
          </p:nvSpPr>
          <p:spPr bwMode="auto">
            <a:xfrm flipH="1">
              <a:off x="2237" y="2582"/>
              <a:ext cx="107" cy="352"/>
            </a:xfrm>
            <a:prstGeom prst="line">
              <a:avLst/>
            </a:prstGeom>
            <a:noFill/>
            <a:ln w="28575">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 name="Line 15"/>
            <p:cNvSpPr>
              <a:spLocks noChangeShapeType="1"/>
            </p:cNvSpPr>
            <p:nvPr/>
          </p:nvSpPr>
          <p:spPr bwMode="auto">
            <a:xfrm>
              <a:off x="2499" y="2582"/>
              <a:ext cx="59" cy="35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 name="Line 16"/>
            <p:cNvSpPr>
              <a:spLocks noChangeShapeType="1"/>
            </p:cNvSpPr>
            <p:nvPr/>
          </p:nvSpPr>
          <p:spPr bwMode="auto">
            <a:xfrm>
              <a:off x="2666" y="2582"/>
              <a:ext cx="107" cy="35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7" name="Group 17"/>
            <p:cNvGrpSpPr>
              <a:grpSpLocks/>
            </p:cNvGrpSpPr>
            <p:nvPr/>
          </p:nvGrpSpPr>
          <p:grpSpPr bwMode="auto">
            <a:xfrm>
              <a:off x="3175" y="1187"/>
              <a:ext cx="992" cy="1085"/>
              <a:chOff x="3420" y="2844"/>
              <a:chExt cx="1620" cy="1560"/>
            </a:xfrm>
          </p:grpSpPr>
          <p:sp>
            <p:nvSpPr>
              <p:cNvPr id="77" name="Text Box 18"/>
              <p:cNvSpPr txBox="1">
                <a:spLocks noChangeArrowheads="1"/>
              </p:cNvSpPr>
              <p:nvPr/>
            </p:nvSpPr>
            <p:spPr bwMode="auto">
              <a:xfrm>
                <a:off x="3420" y="2844"/>
                <a:ext cx="1620" cy="1560"/>
              </a:xfrm>
              <a:prstGeom prst="rect">
                <a:avLst/>
              </a:prstGeom>
              <a:solidFill>
                <a:schemeClr val="accent1"/>
              </a:solidFill>
              <a:ln w="9525">
                <a:solidFill>
                  <a:srgbClr val="0000FF"/>
                </a:solidFill>
                <a:miter lim="800000"/>
                <a:headEnd/>
                <a:tailEnd/>
              </a:ln>
              <a:effectLst>
                <a:outerShdw dist="35921" dir="2700000" algn="ctr" rotWithShape="0">
                  <a:srgbClr val="808080"/>
                </a:outerShdw>
              </a:effectLst>
            </p:spPr>
            <p:txBody>
              <a:bodyPr/>
              <a:lstStyle/>
              <a:p>
                <a:r>
                  <a:rPr lang="zh-CN" altLang="en-US" sz="1400">
                    <a:solidFill>
                      <a:srgbClr val="FF3399"/>
                    </a:solidFill>
                    <a:latin typeface="华文新魏" pitchFamily="2" charset="-122"/>
                    <a:ea typeface="华文新魏" pitchFamily="2" charset="-122"/>
                  </a:rPr>
                  <a:t>虚  虚   虚   虚</a:t>
                </a:r>
              </a:p>
              <a:p>
                <a:r>
                  <a:rPr lang="zh-CN" altLang="en-US" sz="1400">
                    <a:solidFill>
                      <a:srgbClr val="FF3399"/>
                    </a:solidFill>
                    <a:latin typeface="华文新魏" pitchFamily="2" charset="-122"/>
                    <a:ea typeface="华文新魏" pitchFamily="2" charset="-122"/>
                  </a:rPr>
                  <a:t>处  主   辅   设</a:t>
                </a:r>
              </a:p>
              <a:p>
                <a:r>
                  <a:rPr lang="zh-CN" altLang="en-US" sz="1400">
                    <a:solidFill>
                      <a:srgbClr val="FF3399"/>
                    </a:solidFill>
                    <a:latin typeface="华文新魏" pitchFamily="2" charset="-122"/>
                    <a:ea typeface="华文新魏" pitchFamily="2" charset="-122"/>
                  </a:rPr>
                  <a:t>理  存   存   备</a:t>
                </a:r>
              </a:p>
              <a:p>
                <a:r>
                  <a:rPr lang="zh-CN" altLang="en-US" sz="1400">
                    <a:solidFill>
                      <a:srgbClr val="FF3399"/>
                    </a:solidFill>
                    <a:latin typeface="华文新魏" pitchFamily="2" charset="-122"/>
                    <a:ea typeface="华文新魏" pitchFamily="2" charset="-122"/>
                  </a:rPr>
                  <a:t>器</a:t>
                </a:r>
              </a:p>
              <a:p>
                <a:r>
                  <a:rPr lang="zh-CN" altLang="en-US" sz="1200">
                    <a:solidFill>
                      <a:srgbClr val="FF3399"/>
                    </a:solidFill>
                    <a:latin typeface="华文新魏" pitchFamily="2" charset="-122"/>
                    <a:ea typeface="华文新魏" pitchFamily="2" charset="-122"/>
                  </a:rPr>
                  <a:t>   </a:t>
                </a:r>
              </a:p>
              <a:p>
                <a:r>
                  <a:rPr lang="zh-CN" altLang="en-US" sz="1200">
                    <a:solidFill>
                      <a:srgbClr val="FF3399"/>
                    </a:solidFill>
                    <a:latin typeface="华文新魏" pitchFamily="2" charset="-122"/>
                    <a:ea typeface="华文新魏" pitchFamily="2" charset="-122"/>
                  </a:rPr>
                  <a:t>     </a:t>
                </a:r>
              </a:p>
              <a:p>
                <a:r>
                  <a:rPr lang="zh-CN" altLang="en-US" sz="1200">
                    <a:solidFill>
                      <a:srgbClr val="FF3399"/>
                    </a:solidFill>
                    <a:latin typeface="华文新魏" pitchFamily="2" charset="-122"/>
                    <a:ea typeface="华文新魏" pitchFamily="2" charset="-122"/>
                  </a:rPr>
                  <a:t>     </a:t>
                </a:r>
                <a:r>
                  <a:rPr lang="zh-CN" altLang="en-US" sz="1400">
                    <a:solidFill>
                      <a:srgbClr val="FF3399"/>
                    </a:solidFill>
                    <a:latin typeface="华文新魏" pitchFamily="2" charset="-122"/>
                    <a:ea typeface="华文新魏" pitchFamily="2" charset="-122"/>
                  </a:rPr>
                  <a:t>虚拟机</a:t>
                </a:r>
                <a:r>
                  <a:rPr lang="en-US" altLang="zh-CN" sz="1400">
                    <a:solidFill>
                      <a:srgbClr val="FF3399"/>
                    </a:solidFill>
                    <a:latin typeface="华文新魏" pitchFamily="2" charset="-122"/>
                    <a:ea typeface="华文新魏" pitchFamily="2" charset="-122"/>
                  </a:rPr>
                  <a:t>n</a:t>
                </a:r>
              </a:p>
              <a:p>
                <a:endParaRPr lang="en-US" altLang="zh-CN" sz="1400">
                  <a:solidFill>
                    <a:srgbClr val="FF3399"/>
                  </a:solidFill>
                  <a:latin typeface="华文新魏" pitchFamily="2" charset="-122"/>
                  <a:ea typeface="华文新魏" pitchFamily="2" charset="-122"/>
                </a:endParaRPr>
              </a:p>
              <a:p>
                <a:r>
                  <a:rPr lang="en-US" altLang="zh-CN" sz="1200">
                    <a:solidFill>
                      <a:srgbClr val="FF3399"/>
                    </a:solidFill>
                    <a:latin typeface="华文新魏" pitchFamily="2" charset="-122"/>
                    <a:ea typeface="华文新魏" pitchFamily="2" charset="-122"/>
                  </a:rPr>
                  <a:t>      </a:t>
                </a:r>
              </a:p>
            </p:txBody>
          </p:sp>
          <p:sp>
            <p:nvSpPr>
              <p:cNvPr id="78" name="Line 19"/>
              <p:cNvSpPr>
                <a:spLocks noChangeShapeType="1"/>
              </p:cNvSpPr>
              <p:nvPr/>
            </p:nvSpPr>
            <p:spPr bwMode="auto">
              <a:xfrm>
                <a:off x="3420" y="3936"/>
                <a:ext cx="1620" cy="0"/>
              </a:xfrm>
              <a:prstGeom prst="line">
                <a:avLst/>
              </a:prstGeom>
              <a:noFill/>
              <a:ln w="9525">
                <a:solidFill>
                  <a:srgbClr val="0000FF"/>
                </a:solidFill>
                <a:round/>
                <a:headEnd/>
                <a:tailE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79" name="Line 20"/>
              <p:cNvSpPr>
                <a:spLocks noChangeShapeType="1"/>
              </p:cNvSpPr>
              <p:nvPr/>
            </p:nvSpPr>
            <p:spPr bwMode="auto">
              <a:xfrm>
                <a:off x="4140" y="2844"/>
                <a:ext cx="0" cy="1092"/>
              </a:xfrm>
              <a:prstGeom prst="line">
                <a:avLst/>
              </a:prstGeom>
              <a:noFill/>
              <a:ln w="9525">
                <a:solidFill>
                  <a:srgbClr val="0000FF"/>
                </a:solidFill>
                <a:round/>
                <a:headEnd/>
                <a:tailE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80" name="Line 21"/>
              <p:cNvSpPr>
                <a:spLocks noChangeShapeType="1"/>
              </p:cNvSpPr>
              <p:nvPr/>
            </p:nvSpPr>
            <p:spPr bwMode="auto">
              <a:xfrm>
                <a:off x="3780" y="2844"/>
                <a:ext cx="0" cy="1092"/>
              </a:xfrm>
              <a:prstGeom prst="line">
                <a:avLst/>
              </a:prstGeom>
              <a:noFill/>
              <a:ln w="9525">
                <a:solidFill>
                  <a:srgbClr val="0000FF"/>
                </a:solidFill>
                <a:round/>
                <a:headEnd/>
                <a:tailE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81" name="Line 22"/>
              <p:cNvSpPr>
                <a:spLocks noChangeShapeType="1"/>
              </p:cNvSpPr>
              <p:nvPr/>
            </p:nvSpPr>
            <p:spPr bwMode="auto">
              <a:xfrm>
                <a:off x="4500" y="2844"/>
                <a:ext cx="0" cy="1092"/>
              </a:xfrm>
              <a:prstGeom prst="line">
                <a:avLst/>
              </a:prstGeom>
              <a:noFill/>
              <a:ln w="9525">
                <a:solidFill>
                  <a:srgbClr val="0000FF"/>
                </a:solidFill>
                <a:round/>
                <a:headEnd/>
                <a:tailE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58" name="Oval 23"/>
            <p:cNvSpPr>
              <a:spLocks noChangeArrowheads="1"/>
            </p:cNvSpPr>
            <p:nvPr/>
          </p:nvSpPr>
          <p:spPr bwMode="auto">
            <a:xfrm>
              <a:off x="3309" y="572"/>
              <a:ext cx="751" cy="481"/>
            </a:xfrm>
            <a:prstGeom prst="ellipse">
              <a:avLst/>
            </a:prstGeom>
            <a:solidFill>
              <a:srgbClr val="FFCCCC"/>
            </a:solidFill>
            <a:ln w="9525">
              <a:solidFill>
                <a:srgbClr val="0000FF"/>
              </a:solidFill>
              <a:round/>
              <a:headEnd/>
              <a:tailEnd/>
            </a:ln>
          </p:spPr>
          <p:txBody>
            <a:bodyPr/>
            <a:lstStyle/>
            <a:p>
              <a:endParaRPr lang="zh-CN" altLang="en-US"/>
            </a:p>
          </p:txBody>
        </p:sp>
        <p:sp>
          <p:nvSpPr>
            <p:cNvPr id="59" name="Text Box 24"/>
            <p:cNvSpPr txBox="1">
              <a:spLocks noChangeArrowheads="1"/>
            </p:cNvSpPr>
            <p:nvPr/>
          </p:nvSpPr>
          <p:spPr bwMode="auto">
            <a:xfrm>
              <a:off x="3379" y="695"/>
              <a:ext cx="644" cy="241"/>
            </a:xfrm>
            <a:prstGeom prst="rect">
              <a:avLst/>
            </a:prstGeom>
            <a:solidFill>
              <a:srgbClr val="FFCCCC"/>
            </a:solidFill>
            <a:ln>
              <a:noFill/>
            </a:ln>
            <a:extLst>
              <a:ext uri="{91240B29-F687-4F45-9708-019B960494DF}">
                <a14:hiddenLine xmlns:a14="http://schemas.microsoft.com/office/drawing/2010/main" w="9525">
                  <a:solidFill>
                    <a:srgbClr val="0000FF"/>
                  </a:solidFill>
                  <a:miter lim="800000"/>
                  <a:headEnd/>
                  <a:tailEnd/>
                </a14:hiddenLine>
              </a:ext>
            </a:extLst>
          </p:spPr>
          <p:txBody>
            <a:bodyPr/>
            <a:lstStyle/>
            <a:p>
              <a:r>
                <a:rPr lang="zh-CN" altLang="en-US" sz="1800" dirty="0">
                  <a:solidFill>
                    <a:srgbClr val="FF3399"/>
                  </a:solidFill>
                  <a:latin typeface="华文新魏" pitchFamily="2" charset="-122"/>
                  <a:ea typeface="华文新魏" pitchFamily="2" charset="-122"/>
                </a:rPr>
                <a:t>进程</a:t>
              </a:r>
              <a:r>
                <a:rPr lang="en-US" altLang="zh-CN" sz="1800" dirty="0" err="1">
                  <a:solidFill>
                    <a:srgbClr val="FF3399"/>
                  </a:solidFill>
                  <a:latin typeface="华文新魏" pitchFamily="2" charset="-122"/>
                  <a:ea typeface="华文新魏" pitchFamily="2" charset="-122"/>
                </a:rPr>
                <a:t>Pn</a:t>
              </a:r>
              <a:endParaRPr lang="en-US" altLang="zh-CN" sz="1800" dirty="0">
                <a:solidFill>
                  <a:srgbClr val="FF3399"/>
                </a:solidFill>
                <a:latin typeface="华文新魏" pitchFamily="2" charset="-122"/>
                <a:ea typeface="华文新魏" pitchFamily="2" charset="-122"/>
              </a:endParaRPr>
            </a:p>
          </p:txBody>
        </p:sp>
        <p:sp>
          <p:nvSpPr>
            <p:cNvPr id="60" name="Text Box 25"/>
            <p:cNvSpPr txBox="1">
              <a:spLocks noChangeArrowheads="1"/>
            </p:cNvSpPr>
            <p:nvPr/>
          </p:nvSpPr>
          <p:spPr bwMode="auto">
            <a:xfrm>
              <a:off x="3094" y="3169"/>
              <a:ext cx="966" cy="603"/>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noProof="1">
                  <a:solidFill>
                    <a:srgbClr val="FF3399"/>
                  </a:solidFill>
                  <a:latin typeface="华文新魏" pitchFamily="2" charset="-122"/>
                  <a:ea typeface="华文新魏" pitchFamily="2" charset="-122"/>
                </a:rPr>
                <a:t>时分复用共享</a:t>
              </a:r>
            </a:p>
            <a:p>
              <a:pPr algn="just"/>
              <a:endParaRPr lang="zh-CN" altLang="en-US" sz="1600">
                <a:solidFill>
                  <a:srgbClr val="FF3399"/>
                </a:solidFill>
                <a:latin typeface="华文新魏" pitchFamily="2" charset="-122"/>
                <a:ea typeface="华文新魏" pitchFamily="2" charset="-122"/>
              </a:endParaRPr>
            </a:p>
            <a:p>
              <a:pPr algn="just"/>
              <a:r>
                <a:rPr lang="zh-CN" altLang="en-US" sz="1600" noProof="1">
                  <a:solidFill>
                    <a:srgbClr val="FF3399"/>
                  </a:solidFill>
                  <a:latin typeface="华文新魏" pitchFamily="2" charset="-122"/>
                  <a:ea typeface="华文新魏" pitchFamily="2" charset="-122"/>
                </a:rPr>
                <a:t>空分复用共享</a:t>
              </a:r>
              <a:endParaRPr lang="zh-CN" altLang="en-US" sz="1600">
                <a:solidFill>
                  <a:srgbClr val="FF3399"/>
                </a:solidFill>
                <a:latin typeface="华文新魏" pitchFamily="2" charset="-122"/>
                <a:ea typeface="华文新魏" pitchFamily="2" charset="-122"/>
              </a:endParaRPr>
            </a:p>
          </p:txBody>
        </p:sp>
        <p:sp>
          <p:nvSpPr>
            <p:cNvPr id="61" name="Line 26"/>
            <p:cNvSpPr>
              <a:spLocks noChangeShapeType="1"/>
            </p:cNvSpPr>
            <p:nvPr/>
          </p:nvSpPr>
          <p:spPr bwMode="auto">
            <a:xfrm>
              <a:off x="4059" y="3612"/>
              <a:ext cx="536" cy="0"/>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 name="Text Box 28"/>
            <p:cNvSpPr txBox="1">
              <a:spLocks noChangeArrowheads="1"/>
            </p:cNvSpPr>
            <p:nvPr/>
          </p:nvSpPr>
          <p:spPr bwMode="auto">
            <a:xfrm>
              <a:off x="2237" y="827"/>
              <a:ext cx="429" cy="241"/>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200" b="1">
                  <a:solidFill>
                    <a:srgbClr val="FF3399"/>
                  </a:solidFill>
                  <a:latin typeface="Times New Roman"/>
                  <a:ea typeface="华文新魏" pitchFamily="2" charset="-122"/>
                </a:rPr>
                <a:t>…</a:t>
              </a:r>
              <a:endParaRPr lang="en-US" altLang="zh-CN" sz="1200">
                <a:solidFill>
                  <a:srgbClr val="FF3399"/>
                </a:solidFill>
                <a:latin typeface="华文新魏" pitchFamily="2" charset="-122"/>
                <a:ea typeface="华文新魏" pitchFamily="2" charset="-122"/>
              </a:endParaRPr>
            </a:p>
          </p:txBody>
        </p:sp>
        <p:sp>
          <p:nvSpPr>
            <p:cNvPr id="63" name="Line 29"/>
            <p:cNvSpPr>
              <a:spLocks noChangeShapeType="1"/>
            </p:cNvSpPr>
            <p:nvPr/>
          </p:nvSpPr>
          <p:spPr bwMode="auto">
            <a:xfrm>
              <a:off x="1808" y="2912"/>
              <a:ext cx="0" cy="9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Line 30"/>
            <p:cNvSpPr>
              <a:spLocks noChangeShapeType="1"/>
            </p:cNvSpPr>
            <p:nvPr/>
          </p:nvSpPr>
          <p:spPr bwMode="auto">
            <a:xfrm>
              <a:off x="2022" y="2934"/>
              <a:ext cx="0" cy="9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Line 31"/>
            <p:cNvSpPr>
              <a:spLocks noChangeShapeType="1"/>
            </p:cNvSpPr>
            <p:nvPr/>
          </p:nvSpPr>
          <p:spPr bwMode="auto">
            <a:xfrm>
              <a:off x="2344" y="2934"/>
              <a:ext cx="0" cy="9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Line 32"/>
            <p:cNvSpPr>
              <a:spLocks noChangeShapeType="1"/>
            </p:cNvSpPr>
            <p:nvPr/>
          </p:nvSpPr>
          <p:spPr bwMode="auto">
            <a:xfrm>
              <a:off x="2558" y="2934"/>
              <a:ext cx="0" cy="9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7" name="Group 33"/>
            <p:cNvGrpSpPr>
              <a:grpSpLocks/>
            </p:cNvGrpSpPr>
            <p:nvPr/>
          </p:nvGrpSpPr>
          <p:grpSpPr bwMode="auto">
            <a:xfrm>
              <a:off x="521" y="1218"/>
              <a:ext cx="1072" cy="1011"/>
              <a:chOff x="3420" y="2844"/>
              <a:chExt cx="1620" cy="1560"/>
            </a:xfrm>
          </p:grpSpPr>
          <p:sp>
            <p:nvSpPr>
              <p:cNvPr id="72" name="Text Box 34"/>
              <p:cNvSpPr txBox="1">
                <a:spLocks noChangeArrowheads="1"/>
              </p:cNvSpPr>
              <p:nvPr/>
            </p:nvSpPr>
            <p:spPr bwMode="auto">
              <a:xfrm>
                <a:off x="3420" y="2844"/>
                <a:ext cx="1620" cy="1560"/>
              </a:xfrm>
              <a:prstGeom prst="rect">
                <a:avLst/>
              </a:prstGeom>
              <a:solidFill>
                <a:schemeClr val="accent1"/>
              </a:solidFill>
              <a:ln w="9525">
                <a:solidFill>
                  <a:srgbClr val="0000FF"/>
                </a:solidFill>
                <a:miter lim="800000"/>
                <a:headEnd/>
                <a:tailEnd/>
              </a:ln>
              <a:effectLst>
                <a:outerShdw dist="35921" dir="2700000" algn="ctr" rotWithShape="0">
                  <a:srgbClr val="808080"/>
                </a:outerShdw>
              </a:effectLst>
            </p:spPr>
            <p:txBody>
              <a:bodyPr/>
              <a:lstStyle/>
              <a:p>
                <a:r>
                  <a:rPr lang="zh-CN" altLang="en-US" sz="1400">
                    <a:solidFill>
                      <a:srgbClr val="FF3399"/>
                    </a:solidFill>
                    <a:latin typeface="华文新魏" pitchFamily="2" charset="-122"/>
                    <a:ea typeface="华文新魏" pitchFamily="2" charset="-122"/>
                  </a:rPr>
                  <a:t>虚   虚  虚  虚</a:t>
                </a:r>
              </a:p>
              <a:p>
                <a:r>
                  <a:rPr lang="zh-CN" altLang="en-US" sz="1400">
                    <a:solidFill>
                      <a:srgbClr val="FF3399"/>
                    </a:solidFill>
                    <a:latin typeface="华文新魏" pitchFamily="2" charset="-122"/>
                    <a:ea typeface="华文新魏" pitchFamily="2" charset="-122"/>
                  </a:rPr>
                  <a:t>处   主  辅  设</a:t>
                </a:r>
              </a:p>
              <a:p>
                <a:r>
                  <a:rPr lang="zh-CN" altLang="en-US" sz="1400">
                    <a:solidFill>
                      <a:srgbClr val="FF3399"/>
                    </a:solidFill>
                    <a:latin typeface="华文新魏" pitchFamily="2" charset="-122"/>
                    <a:ea typeface="华文新魏" pitchFamily="2" charset="-122"/>
                  </a:rPr>
                  <a:t>理   存  存  备</a:t>
                </a:r>
              </a:p>
              <a:p>
                <a:r>
                  <a:rPr lang="zh-CN" altLang="en-US" sz="1400">
                    <a:solidFill>
                      <a:srgbClr val="FF3399"/>
                    </a:solidFill>
                    <a:latin typeface="华文新魏" pitchFamily="2" charset="-122"/>
                    <a:ea typeface="华文新魏" pitchFamily="2" charset="-122"/>
                  </a:rPr>
                  <a:t>器</a:t>
                </a:r>
                <a:r>
                  <a:rPr lang="zh-CN" altLang="en-US" sz="1200">
                    <a:solidFill>
                      <a:srgbClr val="FF3399"/>
                    </a:solidFill>
                    <a:latin typeface="华文新魏" pitchFamily="2" charset="-122"/>
                    <a:ea typeface="华文新魏" pitchFamily="2" charset="-122"/>
                  </a:rPr>
                  <a:t>       </a:t>
                </a:r>
              </a:p>
              <a:p>
                <a:endParaRPr lang="zh-CN" altLang="en-US" sz="1200">
                  <a:solidFill>
                    <a:srgbClr val="FF3399"/>
                  </a:solidFill>
                  <a:latin typeface="华文新魏" pitchFamily="2" charset="-122"/>
                  <a:ea typeface="华文新魏" pitchFamily="2" charset="-122"/>
                </a:endParaRPr>
              </a:p>
              <a:p>
                <a:r>
                  <a:rPr lang="zh-CN" altLang="en-US" sz="1200">
                    <a:solidFill>
                      <a:srgbClr val="FF3399"/>
                    </a:solidFill>
                    <a:latin typeface="华文新魏" pitchFamily="2" charset="-122"/>
                    <a:ea typeface="华文新魏" pitchFamily="2" charset="-122"/>
                  </a:rPr>
                  <a:t>       </a:t>
                </a:r>
              </a:p>
              <a:p>
                <a:r>
                  <a:rPr lang="zh-CN" altLang="en-US" sz="1200">
                    <a:solidFill>
                      <a:srgbClr val="FF3399"/>
                    </a:solidFill>
                    <a:latin typeface="华文新魏" pitchFamily="2" charset="-122"/>
                    <a:ea typeface="华文新魏" pitchFamily="2" charset="-122"/>
                  </a:rPr>
                  <a:t>      </a:t>
                </a:r>
                <a:r>
                  <a:rPr lang="zh-CN" altLang="en-US" sz="1400">
                    <a:solidFill>
                      <a:srgbClr val="FF3399"/>
                    </a:solidFill>
                    <a:latin typeface="华文新魏" pitchFamily="2" charset="-122"/>
                    <a:ea typeface="华文新魏" pitchFamily="2" charset="-122"/>
                  </a:rPr>
                  <a:t>虚拟机</a:t>
                </a:r>
                <a:r>
                  <a:rPr lang="en-US" altLang="zh-CN" sz="1400">
                    <a:solidFill>
                      <a:srgbClr val="FF3399"/>
                    </a:solidFill>
                    <a:latin typeface="华文新魏" pitchFamily="2" charset="-122"/>
                    <a:ea typeface="华文新魏" pitchFamily="2" charset="-122"/>
                  </a:rPr>
                  <a:t>1</a:t>
                </a:r>
              </a:p>
              <a:p>
                <a:endParaRPr lang="en-US" altLang="zh-CN" sz="1400">
                  <a:solidFill>
                    <a:srgbClr val="FF3399"/>
                  </a:solidFill>
                  <a:latin typeface="华文新魏" pitchFamily="2" charset="-122"/>
                  <a:ea typeface="华文新魏" pitchFamily="2" charset="-122"/>
                </a:endParaRPr>
              </a:p>
              <a:p>
                <a:r>
                  <a:rPr lang="en-US" altLang="zh-CN" sz="1200">
                    <a:solidFill>
                      <a:srgbClr val="FF3399"/>
                    </a:solidFill>
                    <a:latin typeface="华文新魏" pitchFamily="2" charset="-122"/>
                    <a:ea typeface="华文新魏" pitchFamily="2" charset="-122"/>
                  </a:rPr>
                  <a:t>      </a:t>
                </a:r>
              </a:p>
            </p:txBody>
          </p:sp>
          <p:sp>
            <p:nvSpPr>
              <p:cNvPr id="73" name="Line 35"/>
              <p:cNvSpPr>
                <a:spLocks noChangeShapeType="1"/>
              </p:cNvSpPr>
              <p:nvPr/>
            </p:nvSpPr>
            <p:spPr bwMode="auto">
              <a:xfrm>
                <a:off x="3420" y="3936"/>
                <a:ext cx="1620" cy="0"/>
              </a:xfrm>
              <a:prstGeom prst="line">
                <a:avLst/>
              </a:prstGeom>
              <a:noFill/>
              <a:ln w="9525">
                <a:solidFill>
                  <a:srgbClr val="0000FF"/>
                </a:solidFill>
                <a:round/>
                <a:headEnd/>
                <a:tailE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74" name="Line 36"/>
              <p:cNvSpPr>
                <a:spLocks noChangeShapeType="1"/>
              </p:cNvSpPr>
              <p:nvPr/>
            </p:nvSpPr>
            <p:spPr bwMode="auto">
              <a:xfrm>
                <a:off x="4140" y="2844"/>
                <a:ext cx="0" cy="1092"/>
              </a:xfrm>
              <a:prstGeom prst="line">
                <a:avLst/>
              </a:prstGeom>
              <a:noFill/>
              <a:ln w="9525">
                <a:solidFill>
                  <a:srgbClr val="0000FF"/>
                </a:solidFill>
                <a:round/>
                <a:headEnd/>
                <a:tailE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75" name="Line 37"/>
              <p:cNvSpPr>
                <a:spLocks noChangeShapeType="1"/>
              </p:cNvSpPr>
              <p:nvPr/>
            </p:nvSpPr>
            <p:spPr bwMode="auto">
              <a:xfrm>
                <a:off x="3780" y="2844"/>
                <a:ext cx="0" cy="1092"/>
              </a:xfrm>
              <a:prstGeom prst="line">
                <a:avLst/>
              </a:prstGeom>
              <a:noFill/>
              <a:ln w="9525">
                <a:solidFill>
                  <a:srgbClr val="0000FF"/>
                </a:solidFill>
                <a:round/>
                <a:headEnd/>
                <a:tailE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sp>
            <p:nvSpPr>
              <p:cNvPr id="76" name="Line 38"/>
              <p:cNvSpPr>
                <a:spLocks noChangeShapeType="1"/>
              </p:cNvSpPr>
              <p:nvPr/>
            </p:nvSpPr>
            <p:spPr bwMode="auto">
              <a:xfrm>
                <a:off x="4500" y="2844"/>
                <a:ext cx="0" cy="1092"/>
              </a:xfrm>
              <a:prstGeom prst="line">
                <a:avLst/>
              </a:prstGeom>
              <a:noFill/>
              <a:ln w="9525">
                <a:solidFill>
                  <a:srgbClr val="0000FF"/>
                </a:solidFill>
                <a:round/>
                <a:headEnd/>
                <a:tailE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68" name="Oval 39"/>
            <p:cNvSpPr>
              <a:spLocks noChangeArrowheads="1"/>
            </p:cNvSpPr>
            <p:nvPr/>
          </p:nvSpPr>
          <p:spPr bwMode="auto">
            <a:xfrm>
              <a:off x="550" y="604"/>
              <a:ext cx="812" cy="449"/>
            </a:xfrm>
            <a:prstGeom prst="ellipse">
              <a:avLst/>
            </a:prstGeom>
            <a:solidFill>
              <a:srgbClr val="FFCCCC"/>
            </a:solidFill>
            <a:ln w="9525">
              <a:solidFill>
                <a:srgbClr val="0000FF"/>
              </a:solidFill>
              <a:round/>
              <a:headEnd/>
              <a:tailEnd/>
            </a:ln>
          </p:spPr>
          <p:txBody>
            <a:bodyPr/>
            <a:lstStyle/>
            <a:p>
              <a:endParaRPr lang="zh-CN" altLang="en-US"/>
            </a:p>
          </p:txBody>
        </p:sp>
        <p:sp>
          <p:nvSpPr>
            <p:cNvPr id="69" name="Text Box 40"/>
            <p:cNvSpPr txBox="1">
              <a:spLocks noChangeArrowheads="1"/>
            </p:cNvSpPr>
            <p:nvPr/>
          </p:nvSpPr>
          <p:spPr bwMode="auto">
            <a:xfrm>
              <a:off x="666" y="695"/>
              <a:ext cx="606" cy="241"/>
            </a:xfrm>
            <a:prstGeom prst="rect">
              <a:avLst/>
            </a:prstGeom>
            <a:solidFill>
              <a:srgbClr val="FFCCCC"/>
            </a:solidFill>
            <a:ln>
              <a:noFill/>
            </a:ln>
            <a:extLst>
              <a:ext uri="{91240B29-F687-4F45-9708-019B960494DF}">
                <a14:hiddenLine xmlns:a14="http://schemas.microsoft.com/office/drawing/2010/main" w="9525">
                  <a:solidFill>
                    <a:srgbClr val="0000FF"/>
                  </a:solidFill>
                  <a:miter lim="800000"/>
                  <a:headEnd/>
                  <a:tailEnd/>
                </a14:hiddenLine>
              </a:ext>
            </a:extLst>
          </p:spPr>
          <p:txBody>
            <a:bodyPr/>
            <a:lstStyle/>
            <a:p>
              <a:r>
                <a:rPr lang="zh-CN" altLang="en-US" sz="1800">
                  <a:solidFill>
                    <a:srgbClr val="FF3399"/>
                  </a:solidFill>
                  <a:latin typeface="华文新魏" pitchFamily="2" charset="-122"/>
                  <a:ea typeface="华文新魏" pitchFamily="2" charset="-122"/>
                </a:rPr>
                <a:t>进程</a:t>
              </a:r>
              <a:r>
                <a:rPr lang="en-US" altLang="zh-CN" sz="1800">
                  <a:solidFill>
                    <a:srgbClr val="FF3399"/>
                  </a:solidFill>
                  <a:latin typeface="华文新魏" pitchFamily="2" charset="-122"/>
                  <a:ea typeface="华文新魏" pitchFamily="2" charset="-122"/>
                </a:rPr>
                <a:t>P1</a:t>
              </a:r>
            </a:p>
          </p:txBody>
        </p:sp>
        <p:sp>
          <p:nvSpPr>
            <p:cNvPr id="70" name="Line 41"/>
            <p:cNvSpPr>
              <a:spLocks noChangeShapeType="1"/>
            </p:cNvSpPr>
            <p:nvPr/>
          </p:nvSpPr>
          <p:spPr bwMode="auto">
            <a:xfrm>
              <a:off x="950" y="1053"/>
              <a:ext cx="0" cy="11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 name="Line 42"/>
            <p:cNvSpPr>
              <a:spLocks noChangeShapeType="1"/>
            </p:cNvSpPr>
            <p:nvPr/>
          </p:nvSpPr>
          <p:spPr bwMode="auto">
            <a:xfrm>
              <a:off x="3631" y="1053"/>
              <a:ext cx="0" cy="11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 name="日期占位符 2"/>
          <p:cNvSpPr>
            <a:spLocks noGrp="1"/>
          </p:cNvSpPr>
          <p:nvPr>
            <p:ph type="dt" sz="half" idx="10"/>
          </p:nvPr>
        </p:nvSpPr>
        <p:spPr/>
        <p:txBody>
          <a:bodyPr/>
          <a:lstStyle/>
          <a:p>
            <a:fld id="{695EF51F-0541-434C-A5C8-E7FCC2FC0242}" type="datetime1">
              <a:rPr lang="zh-CN" altLang="en-US" smtClean="0"/>
              <a:pPr/>
              <a:t>2021/3/5</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15</a:t>
            </a:fld>
            <a:endParaRPr lang="zh-CN" altLang="en-US"/>
          </a:p>
        </p:txBody>
      </p:sp>
    </p:spTree>
    <p:extLst>
      <p:ext uri="{BB962C8B-B14F-4D97-AF65-F5344CB8AC3E}">
        <p14:creationId xmlns:p14="http://schemas.microsoft.com/office/powerpoint/2010/main" val="211819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 </a:t>
            </a:r>
            <a:r>
              <a:rPr lang="zh-CN" altLang="en-US" dirty="0"/>
              <a:t>操作系统中最基础的抽象</a:t>
            </a:r>
          </a:p>
        </p:txBody>
      </p:sp>
      <p:sp>
        <p:nvSpPr>
          <p:cNvPr id="3" name="内容占位符 2"/>
          <p:cNvSpPr>
            <a:spLocks noGrp="1"/>
          </p:cNvSpPr>
          <p:nvPr>
            <p:ph idx="1"/>
          </p:nvPr>
        </p:nvSpPr>
        <p:spPr/>
        <p:txBody>
          <a:bodyPr/>
          <a:lstStyle/>
          <a:p>
            <a:r>
              <a:rPr lang="zh-CN" altLang="en-US" dirty="0"/>
              <a:t>进程</a:t>
            </a:r>
            <a:endParaRPr lang="en-US" altLang="zh-CN" dirty="0"/>
          </a:p>
          <a:p>
            <a:pPr lvl="1"/>
            <a:r>
              <a:rPr lang="zh-CN" altLang="en-US" dirty="0"/>
              <a:t>是对已进入主存正在运行的程序在处理器上操作的</a:t>
            </a:r>
            <a:r>
              <a:rPr lang="zh-CN" altLang="en-US" dirty="0">
                <a:solidFill>
                  <a:srgbClr val="FF0000"/>
                </a:solidFill>
              </a:rPr>
              <a:t>状态集</a:t>
            </a:r>
            <a:r>
              <a:rPr lang="zh-CN" altLang="en-US" dirty="0"/>
              <a:t>的抽象</a:t>
            </a:r>
            <a:endParaRPr lang="en-US" altLang="zh-CN" dirty="0"/>
          </a:p>
          <a:p>
            <a:r>
              <a:rPr lang="zh-CN" altLang="en-US" dirty="0"/>
              <a:t>虚存</a:t>
            </a:r>
            <a:endParaRPr lang="en-US" altLang="zh-CN" dirty="0"/>
          </a:p>
          <a:p>
            <a:pPr lvl="1"/>
            <a:r>
              <a:rPr lang="zh-CN" altLang="en-US" dirty="0"/>
              <a:t>是对物理主存的抽象，进程可获得一个硕大的连续地址空间来存放可执行程序和数据，可使用虚拟地址来引用物理主存单元</a:t>
            </a:r>
            <a:endParaRPr lang="en-US" altLang="zh-CN" dirty="0"/>
          </a:p>
          <a:p>
            <a:r>
              <a:rPr lang="zh-CN" altLang="en-US" dirty="0"/>
              <a:t>文件</a:t>
            </a:r>
            <a:endParaRPr lang="en-US" altLang="zh-CN" dirty="0"/>
          </a:p>
          <a:p>
            <a:pPr lvl="1"/>
            <a:r>
              <a:rPr lang="zh-CN" altLang="en-US" dirty="0"/>
              <a:t>是对磁盘之类存储设备的抽象 。</a:t>
            </a:r>
          </a:p>
        </p:txBody>
      </p:sp>
      <p:sp>
        <p:nvSpPr>
          <p:cNvPr id="4" name="日期占位符 3"/>
          <p:cNvSpPr>
            <a:spLocks noGrp="1"/>
          </p:cNvSpPr>
          <p:nvPr>
            <p:ph type="dt" sz="half" idx="10"/>
          </p:nvPr>
        </p:nvSpPr>
        <p:spPr/>
        <p:txBody>
          <a:bodyPr/>
          <a:lstStyle/>
          <a:p>
            <a:fld id="{66B0E179-BE49-41E4-8400-C249D95B165A}" type="datetime1">
              <a:rPr lang="zh-CN" altLang="en-US" smtClean="0"/>
              <a:pPr/>
              <a:t>2021/3/5</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16</a:t>
            </a:fld>
            <a:endParaRPr lang="zh-CN" altLang="en-US"/>
          </a:p>
        </p:txBody>
      </p:sp>
    </p:spTree>
    <p:extLst>
      <p:ext uri="{BB962C8B-B14F-4D97-AF65-F5344CB8AC3E}">
        <p14:creationId xmlns:p14="http://schemas.microsoft.com/office/powerpoint/2010/main" val="2800228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操作系统中最基础的抽象</a:t>
            </a:r>
          </a:p>
        </p:txBody>
      </p:sp>
      <p:grpSp>
        <p:nvGrpSpPr>
          <p:cNvPr id="4" name="Group 20"/>
          <p:cNvGrpSpPr>
            <a:grpSpLocks/>
          </p:cNvGrpSpPr>
          <p:nvPr/>
        </p:nvGrpSpPr>
        <p:grpSpPr bwMode="auto">
          <a:xfrm>
            <a:off x="1475656" y="2006895"/>
            <a:ext cx="6337300" cy="3744913"/>
            <a:chOff x="657" y="1026"/>
            <a:chExt cx="3992" cy="2359"/>
          </a:xfrm>
        </p:grpSpPr>
        <p:sp>
          <p:nvSpPr>
            <p:cNvPr id="5" name="Text Box 5"/>
            <p:cNvSpPr txBox="1">
              <a:spLocks noChangeArrowheads="1"/>
            </p:cNvSpPr>
            <p:nvPr/>
          </p:nvSpPr>
          <p:spPr bwMode="auto">
            <a:xfrm>
              <a:off x="3425" y="2296"/>
              <a:ext cx="1043" cy="318"/>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800">
                  <a:solidFill>
                    <a:srgbClr val="FF3399"/>
                  </a:solidFill>
                  <a:latin typeface="华文新魏" pitchFamily="2" charset="-122"/>
                  <a:ea typeface="华文新魏" pitchFamily="2" charset="-122"/>
                </a:rPr>
                <a:t>文件抽象       </a:t>
              </a:r>
            </a:p>
          </p:txBody>
        </p:sp>
        <p:sp>
          <p:nvSpPr>
            <p:cNvPr id="6" name="Text Box 6"/>
            <p:cNvSpPr txBox="1">
              <a:spLocks noChangeArrowheads="1"/>
            </p:cNvSpPr>
            <p:nvPr/>
          </p:nvSpPr>
          <p:spPr bwMode="auto">
            <a:xfrm>
              <a:off x="2748" y="1751"/>
              <a:ext cx="1039" cy="318"/>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800">
                  <a:solidFill>
                    <a:srgbClr val="FF3399"/>
                  </a:solidFill>
                  <a:latin typeface="华文新魏" pitchFamily="2" charset="-122"/>
                  <a:ea typeface="华文新魏" pitchFamily="2" charset="-122"/>
                </a:rPr>
                <a:t>虚存抽象       </a:t>
              </a:r>
            </a:p>
          </p:txBody>
        </p:sp>
        <p:sp>
          <p:nvSpPr>
            <p:cNvPr id="7" name="Text Box 7"/>
            <p:cNvSpPr txBox="1">
              <a:spLocks noChangeArrowheads="1"/>
            </p:cNvSpPr>
            <p:nvPr/>
          </p:nvSpPr>
          <p:spPr bwMode="auto">
            <a:xfrm>
              <a:off x="2170" y="1026"/>
              <a:ext cx="1028" cy="318"/>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800" dirty="0">
                  <a:solidFill>
                    <a:srgbClr val="FF3399"/>
                  </a:solidFill>
                  <a:latin typeface="华文新魏" pitchFamily="2" charset="-122"/>
                  <a:ea typeface="华文新魏" pitchFamily="2" charset="-122"/>
                </a:rPr>
                <a:t>进程抽象</a:t>
              </a:r>
            </a:p>
          </p:txBody>
        </p:sp>
        <p:sp>
          <p:nvSpPr>
            <p:cNvPr id="8" name="Text Box 8"/>
            <p:cNvSpPr txBox="1">
              <a:spLocks noChangeArrowheads="1"/>
            </p:cNvSpPr>
            <p:nvPr/>
          </p:nvSpPr>
          <p:spPr bwMode="auto">
            <a:xfrm>
              <a:off x="657" y="2901"/>
              <a:ext cx="1331" cy="484"/>
            </a:xfrm>
            <a:prstGeom prst="rect">
              <a:avLst/>
            </a:prstGeom>
            <a:solidFill>
              <a:schemeClr val="accent1"/>
            </a:solidFill>
            <a:ln w="19050">
              <a:solidFill>
                <a:srgbClr val="000000"/>
              </a:solidFill>
              <a:miter lim="800000"/>
              <a:headEnd/>
              <a:tailEnd/>
            </a:ln>
          </p:spPr>
          <p:txBody>
            <a:bodyPr/>
            <a:lstStyle/>
            <a:p>
              <a:pPr algn="just"/>
              <a:r>
                <a:rPr lang="en-US" altLang="zh-CN" sz="2800">
                  <a:solidFill>
                    <a:srgbClr val="FF3399"/>
                  </a:solidFill>
                  <a:latin typeface="华文新魏" pitchFamily="2" charset="-122"/>
                  <a:ea typeface="华文新魏" pitchFamily="2" charset="-122"/>
                </a:rPr>
                <a:t>   </a:t>
              </a:r>
              <a:r>
                <a:rPr lang="zh-CN" altLang="en-US" sz="2800">
                  <a:solidFill>
                    <a:srgbClr val="FF3399"/>
                  </a:solidFill>
                  <a:latin typeface="华文新魏" pitchFamily="2" charset="-122"/>
                  <a:ea typeface="华文新魏" pitchFamily="2" charset="-122"/>
                </a:rPr>
                <a:t>处理器</a:t>
              </a:r>
            </a:p>
          </p:txBody>
        </p:sp>
        <p:sp>
          <p:nvSpPr>
            <p:cNvPr id="9" name="Text Box 9"/>
            <p:cNvSpPr txBox="1">
              <a:spLocks noChangeArrowheads="1"/>
            </p:cNvSpPr>
            <p:nvPr/>
          </p:nvSpPr>
          <p:spPr bwMode="auto">
            <a:xfrm>
              <a:off x="1988" y="2901"/>
              <a:ext cx="1330" cy="484"/>
            </a:xfrm>
            <a:prstGeom prst="rect">
              <a:avLst/>
            </a:prstGeom>
            <a:solidFill>
              <a:schemeClr val="accent1"/>
            </a:solidFill>
            <a:ln w="19050">
              <a:solidFill>
                <a:srgbClr val="000000"/>
              </a:solidFill>
              <a:miter lim="800000"/>
              <a:headEnd/>
              <a:tailEnd/>
            </a:ln>
          </p:spPr>
          <p:txBody>
            <a:bodyPr/>
            <a:lstStyle/>
            <a:p>
              <a:pPr algn="just"/>
              <a:r>
                <a:rPr lang="en-US" altLang="zh-CN" sz="2800">
                  <a:solidFill>
                    <a:srgbClr val="FF3399"/>
                  </a:solidFill>
                  <a:latin typeface="华文新魏" pitchFamily="2" charset="-122"/>
                  <a:ea typeface="华文新魏" pitchFamily="2" charset="-122"/>
                </a:rPr>
                <a:t>      </a:t>
              </a:r>
              <a:r>
                <a:rPr lang="zh-CN" altLang="en-US" sz="2800">
                  <a:solidFill>
                    <a:srgbClr val="FF3399"/>
                  </a:solidFill>
                  <a:latin typeface="华文新魏" pitchFamily="2" charset="-122"/>
                  <a:ea typeface="华文新魏" pitchFamily="2" charset="-122"/>
                </a:rPr>
                <a:t>主存 </a:t>
              </a:r>
            </a:p>
          </p:txBody>
        </p:sp>
        <p:sp>
          <p:nvSpPr>
            <p:cNvPr id="10" name="Text Box 10"/>
            <p:cNvSpPr txBox="1">
              <a:spLocks noChangeArrowheads="1"/>
            </p:cNvSpPr>
            <p:nvPr/>
          </p:nvSpPr>
          <p:spPr bwMode="auto">
            <a:xfrm>
              <a:off x="3318" y="2901"/>
              <a:ext cx="1331" cy="484"/>
            </a:xfrm>
            <a:prstGeom prst="rect">
              <a:avLst/>
            </a:prstGeom>
            <a:solidFill>
              <a:schemeClr val="accent1"/>
            </a:solidFill>
            <a:ln w="19050">
              <a:solidFill>
                <a:srgbClr val="000000"/>
              </a:solidFill>
              <a:miter lim="800000"/>
              <a:headEnd/>
              <a:tailEnd/>
            </a:ln>
          </p:spPr>
          <p:txBody>
            <a:bodyPr/>
            <a:lstStyle/>
            <a:p>
              <a:pPr algn="just"/>
              <a:r>
                <a:rPr lang="en-US" altLang="zh-CN" sz="2800">
                  <a:solidFill>
                    <a:srgbClr val="FF3399"/>
                  </a:solidFill>
                  <a:latin typeface="华文新魏" pitchFamily="2" charset="-122"/>
                  <a:ea typeface="华文新魏" pitchFamily="2" charset="-122"/>
                </a:rPr>
                <a:t>      </a:t>
              </a:r>
              <a:r>
                <a:rPr lang="zh-CN" altLang="en-US" sz="2800">
                  <a:solidFill>
                    <a:srgbClr val="FF3399"/>
                  </a:solidFill>
                  <a:latin typeface="华文新魏" pitchFamily="2" charset="-122"/>
                  <a:ea typeface="华文新魏" pitchFamily="2" charset="-122"/>
                </a:rPr>
                <a:t>设备  </a:t>
              </a:r>
            </a:p>
          </p:txBody>
        </p:sp>
        <p:sp>
          <p:nvSpPr>
            <p:cNvPr id="11" name="AutoShape 12"/>
            <p:cNvSpPr>
              <a:spLocks/>
            </p:cNvSpPr>
            <p:nvPr/>
          </p:nvSpPr>
          <p:spPr bwMode="auto">
            <a:xfrm rot="5400000">
              <a:off x="3823" y="2104"/>
              <a:ext cx="322" cy="1331"/>
            </a:xfrm>
            <a:prstGeom prst="leftBrace">
              <a:avLst>
                <a:gd name="adj1" fmla="val 34446"/>
                <a:gd name="adj2" fmla="val 50000"/>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 name="AutoShape 13"/>
            <p:cNvSpPr>
              <a:spLocks/>
            </p:cNvSpPr>
            <p:nvPr/>
          </p:nvSpPr>
          <p:spPr bwMode="auto">
            <a:xfrm rot="5400000">
              <a:off x="3092" y="965"/>
              <a:ext cx="454" cy="2661"/>
            </a:xfrm>
            <a:prstGeom prst="leftBrace">
              <a:avLst>
                <a:gd name="adj1" fmla="val 48844"/>
                <a:gd name="adj2" fmla="val 50000"/>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 name="AutoShape 14"/>
            <p:cNvSpPr>
              <a:spLocks/>
            </p:cNvSpPr>
            <p:nvPr/>
          </p:nvSpPr>
          <p:spPr bwMode="auto">
            <a:xfrm rot="5400000">
              <a:off x="2250" y="-244"/>
              <a:ext cx="806" cy="3992"/>
            </a:xfrm>
            <a:prstGeom prst="leftBrace">
              <a:avLst>
                <a:gd name="adj1" fmla="val 41274"/>
                <a:gd name="adj2" fmla="val 50000"/>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Line 15"/>
            <p:cNvSpPr>
              <a:spLocks noChangeShapeType="1"/>
            </p:cNvSpPr>
            <p:nvPr/>
          </p:nvSpPr>
          <p:spPr bwMode="auto">
            <a:xfrm flipH="1">
              <a:off x="1973" y="2478"/>
              <a:ext cx="15" cy="408"/>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6"/>
            <p:cNvSpPr>
              <a:spLocks noChangeShapeType="1"/>
            </p:cNvSpPr>
            <p:nvPr/>
          </p:nvSpPr>
          <p:spPr bwMode="auto">
            <a:xfrm>
              <a:off x="657" y="2155"/>
              <a:ext cx="0" cy="731"/>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7"/>
            <p:cNvSpPr>
              <a:spLocks noChangeShapeType="1"/>
            </p:cNvSpPr>
            <p:nvPr/>
          </p:nvSpPr>
          <p:spPr bwMode="auto">
            <a:xfrm>
              <a:off x="4649" y="2155"/>
              <a:ext cx="0" cy="731"/>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 name="日期占位符 2"/>
          <p:cNvSpPr>
            <a:spLocks noGrp="1"/>
          </p:cNvSpPr>
          <p:nvPr>
            <p:ph type="dt" sz="half" idx="10"/>
          </p:nvPr>
        </p:nvSpPr>
        <p:spPr/>
        <p:txBody>
          <a:bodyPr/>
          <a:lstStyle/>
          <a:p>
            <a:fld id="{3DF7AD93-E20E-424C-A52D-B9DC8029B413}" type="datetime1">
              <a:rPr lang="zh-CN" altLang="en-US" smtClean="0"/>
              <a:pPr/>
              <a:t>2021/3/5</a:t>
            </a:fld>
            <a:endParaRPr lang="zh-CN" altLang="en-US"/>
          </a:p>
        </p:txBody>
      </p:sp>
      <p:sp>
        <p:nvSpPr>
          <p:cNvPr id="17" name="灯片编号占位符 16"/>
          <p:cNvSpPr>
            <a:spLocks noGrp="1"/>
          </p:cNvSpPr>
          <p:nvPr>
            <p:ph type="sldNum" sz="quarter" idx="12"/>
          </p:nvPr>
        </p:nvSpPr>
        <p:spPr/>
        <p:txBody>
          <a:bodyPr/>
          <a:lstStyle/>
          <a:p>
            <a:fld id="{0C913308-F349-4B6D-A68A-DD1791B4A57B}" type="slidenum">
              <a:rPr lang="zh-CN" altLang="en-US" smtClean="0"/>
              <a:pPr/>
              <a:t>17</a:t>
            </a:fld>
            <a:endParaRPr lang="zh-CN" altLang="en-US"/>
          </a:p>
        </p:txBody>
      </p:sp>
    </p:spTree>
    <p:extLst>
      <p:ext uri="{BB962C8B-B14F-4D97-AF65-F5344CB8AC3E}">
        <p14:creationId xmlns:p14="http://schemas.microsoft.com/office/powerpoint/2010/main" val="4284324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操作系统的主要特性 （</a:t>
            </a:r>
            <a:r>
              <a:rPr lang="en-US" altLang="zh-CN" dirty="0"/>
              <a:t>1</a:t>
            </a:r>
            <a:r>
              <a:rPr lang="zh-CN" altLang="en-US" dirty="0"/>
              <a:t>）</a:t>
            </a:r>
          </a:p>
        </p:txBody>
      </p:sp>
      <p:sp>
        <p:nvSpPr>
          <p:cNvPr id="3" name="内容占位符 2"/>
          <p:cNvSpPr>
            <a:spLocks noGrp="1"/>
          </p:cNvSpPr>
          <p:nvPr>
            <p:ph idx="1"/>
          </p:nvPr>
        </p:nvSpPr>
        <p:spPr/>
        <p:txBody>
          <a:bodyPr>
            <a:normAutofit lnSpcReduction="10000"/>
          </a:bodyPr>
          <a:lstStyle/>
          <a:p>
            <a:r>
              <a:rPr lang="zh-CN" altLang="en-US" dirty="0">
                <a:solidFill>
                  <a:srgbClr val="FF0000"/>
                </a:solidFill>
              </a:rPr>
              <a:t>并发性</a:t>
            </a:r>
            <a:endParaRPr lang="en-US" altLang="zh-CN" dirty="0">
              <a:solidFill>
                <a:srgbClr val="FF0000"/>
              </a:solidFill>
            </a:endParaRPr>
          </a:p>
          <a:p>
            <a:pPr lvl="1"/>
            <a:r>
              <a:rPr lang="zh-CN" altLang="en-US" dirty="0"/>
              <a:t>指两个或两个以上的事件或活动在同一时间间隔内发生</a:t>
            </a:r>
          </a:p>
          <a:p>
            <a:pPr lvl="1"/>
            <a:r>
              <a:rPr lang="zh-CN" altLang="en-US" dirty="0"/>
              <a:t>发挥并发性能够消除系统中部件和部件之间的相互等待，有效地改善系统资源的利用率，改进系统的吞吐率，提高系统效率</a:t>
            </a:r>
            <a:endParaRPr lang="en-US" altLang="zh-CN" dirty="0"/>
          </a:p>
          <a:p>
            <a:r>
              <a:rPr lang="zh-CN" altLang="en-US" dirty="0"/>
              <a:t>并发性极大增大系统的复杂性</a:t>
            </a:r>
            <a:endParaRPr lang="en-US" altLang="zh-CN" dirty="0"/>
          </a:p>
          <a:p>
            <a:pPr lvl="1"/>
            <a:r>
              <a:rPr lang="zh-CN" altLang="en-US" dirty="0"/>
              <a:t>资源竞争 （处理器，内存，外设。。。）</a:t>
            </a:r>
            <a:endParaRPr lang="en-US" altLang="zh-CN" dirty="0"/>
          </a:p>
          <a:p>
            <a:pPr lvl="1"/>
            <a:r>
              <a:rPr lang="zh-CN" altLang="en-US" dirty="0"/>
              <a:t>如何协调？</a:t>
            </a:r>
            <a:endParaRPr lang="en-US" altLang="zh-CN" dirty="0"/>
          </a:p>
          <a:p>
            <a:r>
              <a:rPr lang="zh-CN" altLang="en-US" dirty="0"/>
              <a:t>并发       并行（同一时刻）</a:t>
            </a:r>
          </a:p>
          <a:p>
            <a:endParaRPr lang="zh-CN" altLang="en-US" dirty="0"/>
          </a:p>
        </p:txBody>
      </p:sp>
      <p:sp>
        <p:nvSpPr>
          <p:cNvPr id="4" name="不等于号 3"/>
          <p:cNvSpPr/>
          <p:nvPr/>
        </p:nvSpPr>
        <p:spPr>
          <a:xfrm>
            <a:off x="1763688" y="5301208"/>
            <a:ext cx="576064" cy="360040"/>
          </a:xfrm>
          <a:prstGeom prst="mathNot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日期占位符 4"/>
          <p:cNvSpPr>
            <a:spLocks noGrp="1"/>
          </p:cNvSpPr>
          <p:nvPr>
            <p:ph type="dt" sz="half" idx="10"/>
          </p:nvPr>
        </p:nvSpPr>
        <p:spPr/>
        <p:txBody>
          <a:bodyPr/>
          <a:lstStyle/>
          <a:p>
            <a:fld id="{50972D1B-ACD9-45A8-AA48-59281AAD2627}" type="datetime1">
              <a:rPr lang="zh-CN" altLang="en-US" smtClean="0"/>
              <a:pPr/>
              <a:t>2021/3/5</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18</a:t>
            </a:fld>
            <a:endParaRPr lang="zh-CN" altLang="en-US"/>
          </a:p>
        </p:txBody>
      </p:sp>
    </p:spTree>
    <p:extLst>
      <p:ext uri="{BB962C8B-B14F-4D97-AF65-F5344CB8AC3E}">
        <p14:creationId xmlns:p14="http://schemas.microsoft.com/office/powerpoint/2010/main" val="3130328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操作系统的主要特性 （</a:t>
            </a:r>
            <a:r>
              <a:rPr lang="en-US" altLang="zh-CN" dirty="0"/>
              <a:t>2</a:t>
            </a:r>
            <a:r>
              <a:rPr lang="zh-CN" altLang="en-US" dirty="0"/>
              <a:t>）</a:t>
            </a:r>
          </a:p>
        </p:txBody>
      </p:sp>
      <p:sp>
        <p:nvSpPr>
          <p:cNvPr id="3" name="内容占位符 2"/>
          <p:cNvSpPr>
            <a:spLocks noGrp="1"/>
          </p:cNvSpPr>
          <p:nvPr>
            <p:ph idx="1"/>
          </p:nvPr>
        </p:nvSpPr>
        <p:spPr/>
        <p:txBody>
          <a:bodyPr/>
          <a:lstStyle/>
          <a:p>
            <a:r>
              <a:rPr lang="zh-CN" altLang="en-US" dirty="0">
                <a:solidFill>
                  <a:srgbClr val="FF0000"/>
                </a:solidFill>
              </a:rPr>
              <a:t>共享性</a:t>
            </a:r>
            <a:endParaRPr lang="en-US" altLang="zh-CN" dirty="0">
              <a:solidFill>
                <a:srgbClr val="FF0000"/>
              </a:solidFill>
            </a:endParaRPr>
          </a:p>
          <a:p>
            <a:pPr lvl="1"/>
            <a:r>
              <a:rPr lang="zh-CN" altLang="en-US" dirty="0"/>
              <a:t>资源有限的情况下，并发必然导致资源共享</a:t>
            </a:r>
            <a:endParaRPr lang="en-US" altLang="zh-CN" dirty="0"/>
          </a:p>
          <a:p>
            <a:r>
              <a:rPr lang="zh-CN" altLang="en-US" dirty="0"/>
              <a:t>透明资源共享</a:t>
            </a:r>
            <a:endParaRPr lang="en-US" altLang="zh-CN" dirty="0"/>
          </a:p>
          <a:p>
            <a:pPr lvl="1"/>
            <a:r>
              <a:rPr lang="zh-CN" altLang="en-US" dirty="0"/>
              <a:t>不需要应用程序参与</a:t>
            </a:r>
            <a:endParaRPr lang="en-US" altLang="zh-CN" dirty="0"/>
          </a:p>
          <a:p>
            <a:pPr lvl="1"/>
            <a:r>
              <a:rPr lang="zh-CN" altLang="en-US" dirty="0"/>
              <a:t>操作系统实现资源隔离和授权访问</a:t>
            </a:r>
            <a:endParaRPr lang="en-US" altLang="zh-CN" dirty="0"/>
          </a:p>
          <a:p>
            <a:r>
              <a:rPr lang="zh-CN" altLang="en-US" dirty="0"/>
              <a:t>显示资源共享</a:t>
            </a:r>
            <a:endParaRPr lang="en-US" altLang="zh-CN" dirty="0"/>
          </a:p>
          <a:p>
            <a:pPr lvl="1"/>
            <a:r>
              <a:rPr lang="zh-CN" altLang="en-US" dirty="0"/>
              <a:t>需要应用程序参与处理</a:t>
            </a:r>
            <a:endParaRPr lang="en-US" altLang="zh-CN" dirty="0"/>
          </a:p>
          <a:p>
            <a:pPr lvl="1"/>
            <a:r>
              <a:rPr lang="zh-CN" altLang="en-US" dirty="0"/>
              <a:t>排他资源：共享内存，共享文件，某些独占外设</a:t>
            </a:r>
            <a:endParaRPr lang="en-US" altLang="zh-CN" dirty="0"/>
          </a:p>
          <a:p>
            <a:endParaRPr lang="zh-CN" altLang="en-US" dirty="0"/>
          </a:p>
        </p:txBody>
      </p:sp>
      <p:sp>
        <p:nvSpPr>
          <p:cNvPr id="4" name="日期占位符 3"/>
          <p:cNvSpPr>
            <a:spLocks noGrp="1"/>
          </p:cNvSpPr>
          <p:nvPr>
            <p:ph type="dt" sz="half" idx="10"/>
          </p:nvPr>
        </p:nvSpPr>
        <p:spPr/>
        <p:txBody>
          <a:bodyPr/>
          <a:lstStyle/>
          <a:p>
            <a:fld id="{C3BA706C-FCFD-4CA3-9148-7F6BCF6C83E7}" type="datetime1">
              <a:rPr lang="zh-CN" altLang="en-US" smtClean="0"/>
              <a:pPr/>
              <a:t>2021/3/5</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19</a:t>
            </a:fld>
            <a:endParaRPr lang="zh-CN" altLang="en-US"/>
          </a:p>
        </p:txBody>
      </p:sp>
    </p:spTree>
    <p:extLst>
      <p:ext uri="{BB962C8B-B14F-4D97-AF65-F5344CB8AC3E}">
        <p14:creationId xmlns:p14="http://schemas.microsoft.com/office/powerpoint/2010/main" val="3417084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教师信息</a:t>
            </a:r>
          </a:p>
        </p:txBody>
      </p:sp>
      <p:sp>
        <p:nvSpPr>
          <p:cNvPr id="3" name="内容占位符 2"/>
          <p:cNvSpPr>
            <a:spLocks noGrp="1"/>
          </p:cNvSpPr>
          <p:nvPr>
            <p:ph idx="1"/>
          </p:nvPr>
        </p:nvSpPr>
        <p:spPr/>
        <p:txBody>
          <a:bodyPr/>
          <a:lstStyle/>
          <a:p>
            <a:r>
              <a:rPr lang="zh-CN" altLang="en-US" dirty="0"/>
              <a:t>华景煜</a:t>
            </a:r>
            <a:endParaRPr lang="en-US" altLang="zh-CN" dirty="0"/>
          </a:p>
          <a:p>
            <a:r>
              <a:rPr lang="en-US" altLang="zh-CN" dirty="0"/>
              <a:t>Email</a:t>
            </a:r>
            <a:r>
              <a:rPr lang="zh-CN" altLang="en-US" dirty="0"/>
              <a:t>：</a:t>
            </a:r>
            <a:r>
              <a:rPr lang="en-US" altLang="zh-CN" u="sng" dirty="0">
                <a:solidFill>
                  <a:schemeClr val="accent1"/>
                </a:solidFill>
                <a:hlinkClick r:id="rId2"/>
              </a:rPr>
              <a:t>huajingyu2012@gmail.com</a:t>
            </a:r>
            <a:endParaRPr lang="en-US" altLang="zh-CN" u="sng" dirty="0">
              <a:solidFill>
                <a:schemeClr val="accent1"/>
              </a:solidFill>
            </a:endParaRPr>
          </a:p>
          <a:p>
            <a:r>
              <a:rPr lang="zh-CN" altLang="en-US" dirty="0"/>
              <a:t>办公室：系楼</a:t>
            </a:r>
            <a:r>
              <a:rPr lang="en-US" altLang="zh-CN" dirty="0"/>
              <a:t>515</a:t>
            </a:r>
          </a:p>
          <a:p>
            <a:r>
              <a:rPr lang="zh-CN" altLang="en-US" dirty="0"/>
              <a:t>办公时间：工作日，</a:t>
            </a:r>
            <a:r>
              <a:rPr lang="en-US" altLang="zh-CN" dirty="0"/>
              <a:t>9am-5pm</a:t>
            </a:r>
          </a:p>
          <a:p>
            <a:pPr marL="0" indent="0">
              <a:buNone/>
            </a:pPr>
            <a:r>
              <a:rPr lang="en-US" altLang="zh-CN" dirty="0"/>
              <a:t/>
            </a:r>
            <a:br>
              <a:rPr lang="en-US" altLang="zh-CN" dirty="0"/>
            </a:br>
            <a:endParaRPr lang="zh-CN" altLang="en-US" dirty="0"/>
          </a:p>
        </p:txBody>
      </p:sp>
      <p:sp>
        <p:nvSpPr>
          <p:cNvPr id="5" name="矩形 4"/>
          <p:cNvSpPr/>
          <p:nvPr/>
        </p:nvSpPr>
        <p:spPr>
          <a:xfrm>
            <a:off x="1907704" y="3842565"/>
            <a:ext cx="505458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非诚勿扰！！！</a:t>
            </a:r>
          </a:p>
        </p:txBody>
      </p:sp>
      <p:sp>
        <p:nvSpPr>
          <p:cNvPr id="4" name="日期占位符 3"/>
          <p:cNvSpPr>
            <a:spLocks noGrp="1"/>
          </p:cNvSpPr>
          <p:nvPr>
            <p:ph type="dt" sz="half" idx="10"/>
          </p:nvPr>
        </p:nvSpPr>
        <p:spPr/>
        <p:txBody>
          <a:bodyPr/>
          <a:lstStyle/>
          <a:p>
            <a:fld id="{6590041B-C6E4-4946-94DE-7A1C6EB8EFBB}" type="datetime1">
              <a:rPr lang="zh-CN" altLang="en-US" smtClean="0"/>
              <a:pPr/>
              <a:t>2021/3/5</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extLst>
      <p:ext uri="{BB962C8B-B14F-4D97-AF65-F5344CB8AC3E}">
        <p14:creationId xmlns:p14="http://schemas.microsoft.com/office/powerpoint/2010/main" val="1865222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操作系统的主要特性 （</a:t>
            </a:r>
            <a:r>
              <a:rPr lang="en-US" altLang="zh-CN" dirty="0"/>
              <a:t>3</a:t>
            </a:r>
            <a:r>
              <a:rPr lang="zh-CN" altLang="en-US" dirty="0"/>
              <a:t>）</a:t>
            </a:r>
          </a:p>
        </p:txBody>
      </p:sp>
      <p:sp>
        <p:nvSpPr>
          <p:cNvPr id="3" name="内容占位符 2"/>
          <p:cNvSpPr>
            <a:spLocks noGrp="1"/>
          </p:cNvSpPr>
          <p:nvPr>
            <p:ph idx="1"/>
          </p:nvPr>
        </p:nvSpPr>
        <p:spPr/>
        <p:txBody>
          <a:bodyPr/>
          <a:lstStyle/>
          <a:p>
            <a:r>
              <a:rPr lang="zh-CN" altLang="en-US" dirty="0">
                <a:solidFill>
                  <a:srgbClr val="FF0000"/>
                </a:solidFill>
              </a:rPr>
              <a:t>异步性（随机性）</a:t>
            </a:r>
            <a:endParaRPr lang="en-US" altLang="zh-CN" dirty="0">
              <a:solidFill>
                <a:srgbClr val="FF0000"/>
              </a:solidFill>
            </a:endParaRPr>
          </a:p>
          <a:p>
            <a:pPr lvl="1"/>
            <a:r>
              <a:rPr lang="zh-CN" altLang="en-US" dirty="0"/>
              <a:t>程序执行存在很多随机性，“走走停停”</a:t>
            </a:r>
            <a:endParaRPr lang="en-US" altLang="zh-CN" dirty="0"/>
          </a:p>
          <a:p>
            <a:pPr lvl="1"/>
            <a:r>
              <a:rPr lang="zh-CN" altLang="en-US" dirty="0"/>
              <a:t>作业到达时间，硬件中断时间等等都是随机的</a:t>
            </a:r>
            <a:endParaRPr lang="en-US" altLang="zh-CN" dirty="0"/>
          </a:p>
          <a:p>
            <a:pPr lvl="1"/>
            <a:endParaRPr lang="en-US" altLang="zh-CN" dirty="0"/>
          </a:p>
          <a:p>
            <a:r>
              <a:rPr lang="zh-CN" altLang="en-US" dirty="0"/>
              <a:t>异步性给系统带来潜在危险</a:t>
            </a:r>
            <a:r>
              <a:rPr lang="en-US" altLang="zh-CN" dirty="0"/>
              <a:t>,</a:t>
            </a:r>
            <a:r>
              <a:rPr lang="zh-CN" altLang="en-US" dirty="0"/>
              <a:t>有可能导致与时间有关的错误。</a:t>
            </a:r>
            <a:endParaRPr lang="en-US" altLang="zh-CN"/>
          </a:p>
          <a:p>
            <a:endParaRPr lang="zh-CN" altLang="en-US" dirty="0"/>
          </a:p>
          <a:p>
            <a:r>
              <a:rPr lang="zh-CN" altLang="en-US" dirty="0"/>
              <a:t>保证：</a:t>
            </a:r>
            <a:r>
              <a:rPr lang="zh-CN" altLang="en-US" dirty="0">
                <a:solidFill>
                  <a:srgbClr val="FF0000"/>
                </a:solidFill>
              </a:rPr>
              <a:t>同一个程序，相同环境，相同输入，多次运行得到相同结果</a:t>
            </a:r>
          </a:p>
        </p:txBody>
      </p:sp>
      <p:sp>
        <p:nvSpPr>
          <p:cNvPr id="4" name="日期占位符 3"/>
          <p:cNvSpPr>
            <a:spLocks noGrp="1"/>
          </p:cNvSpPr>
          <p:nvPr>
            <p:ph type="dt" sz="half" idx="10"/>
          </p:nvPr>
        </p:nvSpPr>
        <p:spPr/>
        <p:txBody>
          <a:bodyPr/>
          <a:lstStyle/>
          <a:p>
            <a:fld id="{22A0FA45-1FD4-46AF-88BA-D408F92CD8E4}" type="datetime1">
              <a:rPr lang="zh-CN" altLang="en-US" smtClean="0"/>
              <a:pPr/>
              <a:t>2021/3/5</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20</a:t>
            </a:fld>
            <a:endParaRPr lang="zh-CN" altLang="en-US"/>
          </a:p>
        </p:txBody>
      </p:sp>
    </p:spTree>
    <p:extLst>
      <p:ext uri="{BB962C8B-B14F-4D97-AF65-F5344CB8AC3E}">
        <p14:creationId xmlns:p14="http://schemas.microsoft.com/office/powerpoint/2010/main" val="1449165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操作系统的历史</a:t>
            </a:r>
          </a:p>
        </p:txBody>
      </p:sp>
      <p:sp>
        <p:nvSpPr>
          <p:cNvPr id="3" name="内容占位符 2"/>
          <p:cNvSpPr>
            <a:spLocks noGrp="1"/>
          </p:cNvSpPr>
          <p:nvPr>
            <p:ph idx="1"/>
          </p:nvPr>
        </p:nvSpPr>
        <p:spPr/>
        <p:txBody>
          <a:bodyPr/>
          <a:lstStyle/>
          <a:p>
            <a:r>
              <a:rPr lang="zh-CN" altLang="en-US" dirty="0"/>
              <a:t>操作系统发展的驱动因素</a:t>
            </a:r>
            <a:endParaRPr lang="en-US" altLang="zh-CN" dirty="0"/>
          </a:p>
          <a:p>
            <a:pPr lvl="1"/>
            <a:r>
              <a:rPr lang="zh-CN" altLang="en-US" dirty="0"/>
              <a:t>硬件的发展 </a:t>
            </a:r>
            <a:r>
              <a:rPr lang="en-US" altLang="zh-CN" dirty="0"/>
              <a:t>(CPU</a:t>
            </a:r>
            <a:r>
              <a:rPr lang="zh-CN" altLang="en-US" dirty="0"/>
              <a:t>、存储设备等</a:t>
            </a:r>
            <a:r>
              <a:rPr lang="en-US" altLang="zh-CN" dirty="0"/>
              <a:t>)</a:t>
            </a:r>
          </a:p>
          <a:p>
            <a:pPr lvl="1"/>
            <a:r>
              <a:rPr lang="zh-CN" altLang="en-US" dirty="0"/>
              <a:t>计算机功能越来越复杂</a:t>
            </a:r>
          </a:p>
        </p:txBody>
      </p:sp>
      <p:sp>
        <p:nvSpPr>
          <p:cNvPr id="4" name="TextBox 3"/>
          <p:cNvSpPr txBox="1"/>
          <p:nvPr/>
        </p:nvSpPr>
        <p:spPr>
          <a:xfrm>
            <a:off x="1788044" y="5147900"/>
            <a:ext cx="652743" cy="369332"/>
          </a:xfrm>
          <a:prstGeom prst="rect">
            <a:avLst/>
          </a:prstGeom>
          <a:noFill/>
        </p:spPr>
        <p:txBody>
          <a:bodyPr wrap="none" rtlCol="0">
            <a:spAutoFit/>
          </a:bodyPr>
          <a:lstStyle/>
          <a:p>
            <a:r>
              <a:rPr lang="en-US" altLang="zh-CN" dirty="0"/>
              <a:t>1960</a:t>
            </a:r>
            <a:endParaRPr lang="zh-CN" altLang="en-US" dirty="0"/>
          </a:p>
        </p:txBody>
      </p:sp>
      <p:sp>
        <p:nvSpPr>
          <p:cNvPr id="5" name="椭圆 4"/>
          <p:cNvSpPr/>
          <p:nvPr/>
        </p:nvSpPr>
        <p:spPr>
          <a:xfrm>
            <a:off x="2028654" y="4955909"/>
            <a:ext cx="182355"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750093" y="4658585"/>
            <a:ext cx="877163" cy="369332"/>
          </a:xfrm>
          <a:prstGeom prst="rect">
            <a:avLst/>
          </a:prstGeom>
          <a:noFill/>
        </p:spPr>
        <p:txBody>
          <a:bodyPr wrap="none" rtlCol="0">
            <a:spAutoFit/>
          </a:bodyPr>
          <a:lstStyle/>
          <a:p>
            <a:r>
              <a:rPr lang="zh-CN" altLang="en-US" dirty="0"/>
              <a:t>电子管</a:t>
            </a:r>
          </a:p>
        </p:txBody>
      </p:sp>
      <p:sp>
        <p:nvSpPr>
          <p:cNvPr id="7" name="TextBox 6"/>
          <p:cNvSpPr txBox="1"/>
          <p:nvPr/>
        </p:nvSpPr>
        <p:spPr>
          <a:xfrm>
            <a:off x="467544" y="4298545"/>
            <a:ext cx="1338828" cy="369332"/>
          </a:xfrm>
          <a:prstGeom prst="rect">
            <a:avLst/>
          </a:prstGeom>
          <a:noFill/>
        </p:spPr>
        <p:txBody>
          <a:bodyPr wrap="none" rtlCol="0">
            <a:spAutoFit/>
          </a:bodyPr>
          <a:lstStyle/>
          <a:p>
            <a:r>
              <a:rPr lang="zh-CN" altLang="en-US" dirty="0">
                <a:solidFill>
                  <a:schemeClr val="accent2"/>
                </a:solidFill>
              </a:rPr>
              <a:t>无操作系统</a:t>
            </a:r>
          </a:p>
        </p:txBody>
      </p:sp>
      <p:sp>
        <p:nvSpPr>
          <p:cNvPr id="8" name="TextBox 7"/>
          <p:cNvSpPr txBox="1"/>
          <p:nvPr/>
        </p:nvSpPr>
        <p:spPr>
          <a:xfrm>
            <a:off x="3377635" y="4697636"/>
            <a:ext cx="705642" cy="369332"/>
          </a:xfrm>
          <a:prstGeom prst="rect">
            <a:avLst/>
          </a:prstGeom>
          <a:noFill/>
        </p:spPr>
        <p:txBody>
          <a:bodyPr wrap="none" rtlCol="0">
            <a:spAutoFit/>
          </a:bodyPr>
          <a:lstStyle/>
          <a:p>
            <a:r>
              <a:rPr lang="en-US" altLang="zh-CN" dirty="0"/>
              <a:t>1965 </a:t>
            </a:r>
            <a:endParaRPr lang="zh-CN" altLang="en-US" dirty="0"/>
          </a:p>
        </p:txBody>
      </p:sp>
      <p:sp>
        <p:nvSpPr>
          <p:cNvPr id="9" name="椭圆 8"/>
          <p:cNvSpPr/>
          <p:nvPr/>
        </p:nvSpPr>
        <p:spPr>
          <a:xfrm>
            <a:off x="3612830" y="4601053"/>
            <a:ext cx="182355"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2304256" y="4317132"/>
            <a:ext cx="877163" cy="369332"/>
          </a:xfrm>
          <a:prstGeom prst="rect">
            <a:avLst/>
          </a:prstGeom>
          <a:noFill/>
        </p:spPr>
        <p:txBody>
          <a:bodyPr wrap="none" rtlCol="0">
            <a:spAutoFit/>
          </a:bodyPr>
          <a:lstStyle/>
          <a:p>
            <a:r>
              <a:rPr lang="zh-CN" altLang="en-US" dirty="0"/>
              <a:t>晶体管</a:t>
            </a:r>
          </a:p>
        </p:txBody>
      </p:sp>
      <p:sp>
        <p:nvSpPr>
          <p:cNvPr id="11" name="TextBox 10"/>
          <p:cNvSpPr txBox="1"/>
          <p:nvPr/>
        </p:nvSpPr>
        <p:spPr>
          <a:xfrm>
            <a:off x="1806372" y="4019805"/>
            <a:ext cx="1800493" cy="369332"/>
          </a:xfrm>
          <a:prstGeom prst="rect">
            <a:avLst/>
          </a:prstGeom>
          <a:noFill/>
        </p:spPr>
        <p:txBody>
          <a:bodyPr wrap="none" rtlCol="0">
            <a:spAutoFit/>
          </a:bodyPr>
          <a:lstStyle/>
          <a:p>
            <a:r>
              <a:rPr lang="zh-CN" altLang="en-US" dirty="0">
                <a:solidFill>
                  <a:schemeClr val="accent2"/>
                </a:solidFill>
              </a:rPr>
              <a:t>批处理操作系统</a:t>
            </a:r>
          </a:p>
        </p:txBody>
      </p:sp>
      <p:sp>
        <p:nvSpPr>
          <p:cNvPr id="12" name="TextBox 11"/>
          <p:cNvSpPr txBox="1"/>
          <p:nvPr/>
        </p:nvSpPr>
        <p:spPr>
          <a:xfrm>
            <a:off x="4776726" y="4231721"/>
            <a:ext cx="652743" cy="369332"/>
          </a:xfrm>
          <a:prstGeom prst="rect">
            <a:avLst/>
          </a:prstGeom>
          <a:noFill/>
        </p:spPr>
        <p:txBody>
          <a:bodyPr wrap="none" rtlCol="0">
            <a:spAutoFit/>
          </a:bodyPr>
          <a:lstStyle/>
          <a:p>
            <a:r>
              <a:rPr lang="en-US" altLang="zh-CN" dirty="0"/>
              <a:t>1970</a:t>
            </a:r>
            <a:endParaRPr lang="zh-CN" altLang="en-US" dirty="0"/>
          </a:p>
        </p:txBody>
      </p:sp>
      <p:sp>
        <p:nvSpPr>
          <p:cNvPr id="13" name="椭圆 12"/>
          <p:cNvSpPr/>
          <p:nvPr/>
        </p:nvSpPr>
        <p:spPr>
          <a:xfrm>
            <a:off x="5004048" y="4091813"/>
            <a:ext cx="182355"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177124" y="3291985"/>
            <a:ext cx="883575" cy="369332"/>
          </a:xfrm>
          <a:prstGeom prst="rect">
            <a:avLst/>
          </a:prstGeom>
        </p:spPr>
        <p:txBody>
          <a:bodyPr wrap="none">
            <a:spAutoFit/>
          </a:bodyPr>
          <a:lstStyle/>
          <a:p>
            <a:r>
              <a:rPr lang="en-US" altLang="zh-CN" dirty="0">
                <a:solidFill>
                  <a:srgbClr val="FF0000"/>
                </a:solidFill>
              </a:rPr>
              <a:t>OS/360</a:t>
            </a:r>
            <a:endParaRPr lang="zh-CN" altLang="en-US" dirty="0">
              <a:solidFill>
                <a:srgbClr val="FF0000"/>
              </a:solidFill>
            </a:endParaRPr>
          </a:p>
        </p:txBody>
      </p:sp>
      <p:sp>
        <p:nvSpPr>
          <p:cNvPr id="15" name="TextBox 14"/>
          <p:cNvSpPr txBox="1"/>
          <p:nvPr/>
        </p:nvSpPr>
        <p:spPr>
          <a:xfrm>
            <a:off x="3758513" y="3979155"/>
            <a:ext cx="1107996" cy="369332"/>
          </a:xfrm>
          <a:prstGeom prst="rect">
            <a:avLst/>
          </a:prstGeom>
          <a:noFill/>
        </p:spPr>
        <p:txBody>
          <a:bodyPr wrap="none" rtlCol="0">
            <a:spAutoFit/>
          </a:bodyPr>
          <a:lstStyle/>
          <a:p>
            <a:r>
              <a:rPr lang="zh-CN" altLang="en-US" dirty="0"/>
              <a:t>集成电路</a:t>
            </a:r>
          </a:p>
        </p:txBody>
      </p:sp>
      <p:sp>
        <p:nvSpPr>
          <p:cNvPr id="16" name="TextBox 15"/>
          <p:cNvSpPr txBox="1"/>
          <p:nvPr/>
        </p:nvSpPr>
        <p:spPr>
          <a:xfrm>
            <a:off x="3017148" y="3628888"/>
            <a:ext cx="1338828" cy="369332"/>
          </a:xfrm>
          <a:prstGeom prst="rect">
            <a:avLst/>
          </a:prstGeom>
          <a:noFill/>
        </p:spPr>
        <p:txBody>
          <a:bodyPr wrap="none" rtlCol="0">
            <a:spAutoFit/>
          </a:bodyPr>
          <a:lstStyle/>
          <a:p>
            <a:r>
              <a:rPr lang="zh-CN" altLang="en-US" dirty="0">
                <a:solidFill>
                  <a:schemeClr val="accent2"/>
                </a:solidFill>
              </a:rPr>
              <a:t>多道批处理</a:t>
            </a:r>
          </a:p>
        </p:txBody>
      </p:sp>
      <p:sp>
        <p:nvSpPr>
          <p:cNvPr id="17" name="TextBox 16"/>
          <p:cNvSpPr txBox="1"/>
          <p:nvPr/>
        </p:nvSpPr>
        <p:spPr>
          <a:xfrm>
            <a:off x="4450050" y="3443741"/>
            <a:ext cx="1800493" cy="646331"/>
          </a:xfrm>
          <a:prstGeom prst="rect">
            <a:avLst/>
          </a:prstGeom>
          <a:noFill/>
        </p:spPr>
        <p:txBody>
          <a:bodyPr wrap="none" rtlCol="0">
            <a:spAutoFit/>
          </a:bodyPr>
          <a:lstStyle/>
          <a:p>
            <a:r>
              <a:rPr lang="zh-CN" altLang="en-US" dirty="0">
                <a:solidFill>
                  <a:schemeClr val="accent2"/>
                </a:solidFill>
              </a:rPr>
              <a:t>分时、实时系统</a:t>
            </a:r>
            <a:endParaRPr lang="en-US" altLang="zh-CN" dirty="0">
              <a:solidFill>
                <a:schemeClr val="accent2"/>
              </a:solidFill>
            </a:endParaRPr>
          </a:p>
          <a:p>
            <a:r>
              <a:rPr lang="zh-CN" altLang="en-US" dirty="0">
                <a:solidFill>
                  <a:schemeClr val="accent2"/>
                </a:solidFill>
              </a:rPr>
              <a:t>    （小型机）</a:t>
            </a:r>
          </a:p>
        </p:txBody>
      </p:sp>
      <p:sp>
        <p:nvSpPr>
          <p:cNvPr id="18" name="矩形 17"/>
          <p:cNvSpPr/>
          <p:nvPr/>
        </p:nvSpPr>
        <p:spPr>
          <a:xfrm>
            <a:off x="5045864" y="3146417"/>
            <a:ext cx="606256" cy="369332"/>
          </a:xfrm>
          <a:prstGeom prst="rect">
            <a:avLst/>
          </a:prstGeom>
        </p:spPr>
        <p:txBody>
          <a:bodyPr wrap="none">
            <a:spAutoFit/>
          </a:bodyPr>
          <a:lstStyle/>
          <a:p>
            <a:r>
              <a:rPr lang="en-US" altLang="zh-CN" dirty="0">
                <a:solidFill>
                  <a:srgbClr val="FF0000"/>
                </a:solidFill>
              </a:rPr>
              <a:t>Unix</a:t>
            </a:r>
            <a:endParaRPr lang="zh-CN" altLang="en-US" dirty="0">
              <a:solidFill>
                <a:srgbClr val="FF0000"/>
              </a:solidFill>
            </a:endParaRPr>
          </a:p>
        </p:txBody>
      </p:sp>
      <p:sp>
        <p:nvSpPr>
          <p:cNvPr id="19" name="椭圆 18"/>
          <p:cNvSpPr/>
          <p:nvPr/>
        </p:nvSpPr>
        <p:spPr>
          <a:xfrm>
            <a:off x="7164288" y="3659618"/>
            <a:ext cx="182355"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6948264" y="3803781"/>
            <a:ext cx="652743" cy="369332"/>
          </a:xfrm>
          <a:prstGeom prst="rect">
            <a:avLst/>
          </a:prstGeom>
          <a:noFill/>
        </p:spPr>
        <p:txBody>
          <a:bodyPr wrap="none" rtlCol="0">
            <a:spAutoFit/>
          </a:bodyPr>
          <a:lstStyle/>
          <a:p>
            <a:r>
              <a:rPr lang="en-US" altLang="zh-CN" dirty="0"/>
              <a:t>1980</a:t>
            </a:r>
            <a:endParaRPr lang="zh-CN" altLang="en-US" dirty="0"/>
          </a:p>
        </p:txBody>
      </p:sp>
      <p:sp>
        <p:nvSpPr>
          <p:cNvPr id="21" name="TextBox 20"/>
          <p:cNvSpPr txBox="1"/>
          <p:nvPr/>
        </p:nvSpPr>
        <p:spPr>
          <a:xfrm>
            <a:off x="6561813" y="3224072"/>
            <a:ext cx="1569660" cy="369332"/>
          </a:xfrm>
          <a:prstGeom prst="rect">
            <a:avLst/>
          </a:prstGeom>
          <a:noFill/>
        </p:spPr>
        <p:txBody>
          <a:bodyPr wrap="none" rtlCol="0">
            <a:spAutoFit/>
          </a:bodyPr>
          <a:lstStyle/>
          <a:p>
            <a:r>
              <a:rPr lang="zh-CN" altLang="en-US" dirty="0">
                <a:solidFill>
                  <a:schemeClr val="accent2"/>
                </a:solidFill>
              </a:rPr>
              <a:t>现代操作系统</a:t>
            </a:r>
          </a:p>
        </p:txBody>
      </p:sp>
      <p:sp>
        <p:nvSpPr>
          <p:cNvPr id="22" name="矩形 21"/>
          <p:cNvSpPr/>
          <p:nvPr/>
        </p:nvSpPr>
        <p:spPr>
          <a:xfrm>
            <a:off x="5981968" y="2939685"/>
            <a:ext cx="558166" cy="369332"/>
          </a:xfrm>
          <a:prstGeom prst="rect">
            <a:avLst/>
          </a:prstGeom>
        </p:spPr>
        <p:txBody>
          <a:bodyPr wrap="none">
            <a:spAutoFit/>
          </a:bodyPr>
          <a:lstStyle/>
          <a:p>
            <a:r>
              <a:rPr lang="en-US" altLang="zh-CN" dirty="0">
                <a:solidFill>
                  <a:srgbClr val="FF0000"/>
                </a:solidFill>
              </a:rPr>
              <a:t>BSD</a:t>
            </a:r>
            <a:endParaRPr lang="zh-CN" altLang="en-US" dirty="0">
              <a:solidFill>
                <a:srgbClr val="FF0000"/>
              </a:solidFill>
            </a:endParaRPr>
          </a:p>
        </p:txBody>
      </p:sp>
      <p:cxnSp>
        <p:nvCxnSpPr>
          <p:cNvPr id="24" name="曲线连接符 23"/>
          <p:cNvCxnSpPr>
            <a:endCxn id="5" idx="2"/>
          </p:cNvCxnSpPr>
          <p:nvPr/>
        </p:nvCxnSpPr>
        <p:spPr>
          <a:xfrm flipV="1">
            <a:off x="750093" y="5027917"/>
            <a:ext cx="1278561" cy="304649"/>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曲线连接符 24"/>
          <p:cNvCxnSpPr>
            <a:stCxn id="5" idx="6"/>
            <a:endCxn id="9" idx="2"/>
          </p:cNvCxnSpPr>
          <p:nvPr/>
        </p:nvCxnSpPr>
        <p:spPr>
          <a:xfrm flipV="1">
            <a:off x="2211009" y="4673061"/>
            <a:ext cx="1401821" cy="354856"/>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曲线连接符 25"/>
          <p:cNvCxnSpPr>
            <a:stCxn id="8" idx="0"/>
          </p:cNvCxnSpPr>
          <p:nvPr/>
        </p:nvCxnSpPr>
        <p:spPr>
          <a:xfrm rot="5400000" flipH="1" flipV="1">
            <a:off x="4134296" y="3827882"/>
            <a:ext cx="465915" cy="1273594"/>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曲线连接符 26"/>
          <p:cNvCxnSpPr>
            <a:stCxn id="13" idx="6"/>
            <a:endCxn id="19" idx="2"/>
          </p:cNvCxnSpPr>
          <p:nvPr/>
        </p:nvCxnSpPr>
        <p:spPr>
          <a:xfrm flipV="1">
            <a:off x="5186403" y="3731626"/>
            <a:ext cx="1977885" cy="43219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曲线连接符 27"/>
          <p:cNvCxnSpPr/>
          <p:nvPr/>
        </p:nvCxnSpPr>
        <p:spPr>
          <a:xfrm flipV="1">
            <a:off x="7346643" y="3376770"/>
            <a:ext cx="1401821" cy="354856"/>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日期占位符 22"/>
          <p:cNvSpPr>
            <a:spLocks noGrp="1"/>
          </p:cNvSpPr>
          <p:nvPr>
            <p:ph type="dt" sz="half" idx="10"/>
          </p:nvPr>
        </p:nvSpPr>
        <p:spPr/>
        <p:txBody>
          <a:bodyPr/>
          <a:lstStyle/>
          <a:p>
            <a:fld id="{B31B597F-90BE-4765-A378-30055EB5000A}" type="datetime1">
              <a:rPr lang="zh-CN" altLang="en-US" smtClean="0"/>
              <a:pPr/>
              <a:t>2021/3/5</a:t>
            </a:fld>
            <a:endParaRPr lang="zh-CN" altLang="en-US"/>
          </a:p>
        </p:txBody>
      </p:sp>
      <p:sp>
        <p:nvSpPr>
          <p:cNvPr id="29" name="灯片编号占位符 28"/>
          <p:cNvSpPr>
            <a:spLocks noGrp="1"/>
          </p:cNvSpPr>
          <p:nvPr>
            <p:ph type="sldNum" sz="quarter" idx="12"/>
          </p:nvPr>
        </p:nvSpPr>
        <p:spPr/>
        <p:txBody>
          <a:bodyPr/>
          <a:lstStyle/>
          <a:p>
            <a:fld id="{0C913308-F349-4B6D-A68A-DD1791B4A57B}" type="slidenum">
              <a:rPr lang="zh-CN" altLang="en-US" smtClean="0"/>
              <a:pPr/>
              <a:t>21</a:t>
            </a:fld>
            <a:endParaRPr lang="zh-CN" altLang="en-US"/>
          </a:p>
        </p:txBody>
      </p:sp>
    </p:spTree>
    <p:extLst>
      <p:ext uri="{BB962C8B-B14F-4D97-AF65-F5344CB8AC3E}">
        <p14:creationId xmlns:p14="http://schemas.microsoft.com/office/powerpoint/2010/main" val="2244676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60</a:t>
            </a:r>
            <a:r>
              <a:rPr lang="zh-CN" altLang="en-US" dirty="0"/>
              <a:t>年代以前</a:t>
            </a:r>
          </a:p>
        </p:txBody>
      </p:sp>
      <p:sp>
        <p:nvSpPr>
          <p:cNvPr id="3" name="内容占位符 2"/>
          <p:cNvSpPr>
            <a:spLocks noGrp="1"/>
          </p:cNvSpPr>
          <p:nvPr>
            <p:ph idx="1"/>
          </p:nvPr>
        </p:nvSpPr>
        <p:spPr/>
        <p:txBody>
          <a:bodyPr>
            <a:normAutofit fontScale="92500" lnSpcReduction="10000"/>
          </a:bodyPr>
          <a:lstStyle/>
          <a:p>
            <a:r>
              <a:rPr lang="zh-CN" altLang="en-US" dirty="0"/>
              <a:t>电子管计算机 </a:t>
            </a:r>
            <a:r>
              <a:rPr lang="en-US" altLang="zh-CN" dirty="0"/>
              <a:t>(40-60</a:t>
            </a:r>
            <a:r>
              <a:rPr lang="zh-CN" altLang="en-US" dirty="0"/>
              <a:t>年代</a:t>
            </a:r>
            <a:r>
              <a:rPr lang="en-US" altLang="zh-CN" dirty="0"/>
              <a:t>)</a:t>
            </a:r>
          </a:p>
          <a:p>
            <a:endParaRPr lang="en-US" altLang="zh-CN" dirty="0"/>
          </a:p>
          <a:p>
            <a:r>
              <a:rPr lang="zh-CN" altLang="en-US" dirty="0"/>
              <a:t>整个世界只有几台</a:t>
            </a:r>
            <a:endParaRPr lang="en-US" altLang="zh-CN" dirty="0"/>
          </a:p>
          <a:p>
            <a:endParaRPr lang="en-US" altLang="zh-CN" dirty="0"/>
          </a:p>
          <a:p>
            <a:r>
              <a:rPr lang="zh-CN" altLang="en-US" dirty="0"/>
              <a:t>没有操作系统</a:t>
            </a:r>
            <a:endParaRPr lang="en-US" altLang="zh-CN" dirty="0"/>
          </a:p>
          <a:p>
            <a:endParaRPr lang="en-US" altLang="zh-CN" dirty="0"/>
          </a:p>
          <a:p>
            <a:r>
              <a:rPr lang="zh-CN" altLang="en-US" dirty="0"/>
              <a:t>完全人工操作</a:t>
            </a:r>
            <a:endParaRPr lang="en-US" altLang="zh-CN" dirty="0"/>
          </a:p>
          <a:p>
            <a:pPr lvl="1"/>
            <a:r>
              <a:rPr lang="zh-CN" altLang="en-US" dirty="0"/>
              <a:t>容易出错</a:t>
            </a:r>
            <a:endParaRPr lang="en-US" altLang="zh-CN" dirty="0"/>
          </a:p>
          <a:p>
            <a:pPr lvl="1"/>
            <a:r>
              <a:rPr lang="zh-CN" altLang="en-US" dirty="0"/>
              <a:t>人的效率很低</a:t>
            </a:r>
            <a:endParaRPr lang="en-US" altLang="zh-CN" dirty="0"/>
          </a:p>
          <a:p>
            <a:pPr lvl="1"/>
            <a:r>
              <a:rPr lang="zh-CN" altLang="en-US" dirty="0"/>
              <a:t>独占资源</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2188344"/>
            <a:ext cx="2880320"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日期占位符 3"/>
          <p:cNvSpPr>
            <a:spLocks noGrp="1"/>
          </p:cNvSpPr>
          <p:nvPr>
            <p:ph type="dt" sz="half" idx="10"/>
          </p:nvPr>
        </p:nvSpPr>
        <p:spPr/>
        <p:txBody>
          <a:bodyPr/>
          <a:lstStyle/>
          <a:p>
            <a:fld id="{3D6B862E-34EE-487F-BA3B-93C2614E52B4}" type="datetime1">
              <a:rPr lang="zh-CN" altLang="en-US" smtClean="0"/>
              <a:pPr/>
              <a:t>2021/3/5</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22</a:t>
            </a:fld>
            <a:endParaRPr lang="zh-CN" altLang="en-US"/>
          </a:p>
        </p:txBody>
      </p:sp>
    </p:spTree>
    <p:extLst>
      <p:ext uri="{BB962C8B-B14F-4D97-AF65-F5344CB8AC3E}">
        <p14:creationId xmlns:p14="http://schemas.microsoft.com/office/powerpoint/2010/main" val="2249932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大型机时代 </a:t>
            </a:r>
            <a:r>
              <a:rPr lang="en-US" altLang="zh-CN" dirty="0"/>
              <a:t>(60</a:t>
            </a:r>
            <a:r>
              <a:rPr lang="zh-CN" altLang="en-US" dirty="0"/>
              <a:t>年代</a:t>
            </a:r>
            <a:r>
              <a:rPr lang="en-US" altLang="zh-CN" dirty="0"/>
              <a:t>)</a:t>
            </a:r>
            <a:endParaRPr lang="zh-CN" altLang="en-US" dirty="0"/>
          </a:p>
        </p:txBody>
      </p:sp>
      <p:sp>
        <p:nvSpPr>
          <p:cNvPr id="3" name="内容占位符 2"/>
          <p:cNvSpPr>
            <a:spLocks noGrp="1"/>
          </p:cNvSpPr>
          <p:nvPr>
            <p:ph idx="1"/>
          </p:nvPr>
        </p:nvSpPr>
        <p:spPr/>
        <p:txBody>
          <a:bodyPr>
            <a:normAutofit/>
          </a:bodyPr>
          <a:lstStyle/>
          <a:p>
            <a:r>
              <a:rPr lang="zh-CN" altLang="en-US" dirty="0"/>
              <a:t>晶体管计算机（</a:t>
            </a:r>
            <a:r>
              <a:rPr lang="en-US" altLang="zh-CN" dirty="0"/>
              <a:t>64</a:t>
            </a:r>
            <a:r>
              <a:rPr lang="zh-CN" altLang="en-US" dirty="0"/>
              <a:t>年以前）</a:t>
            </a:r>
            <a:endParaRPr lang="en-US" altLang="zh-CN" dirty="0"/>
          </a:p>
          <a:p>
            <a:endParaRPr lang="en-US" altLang="zh-CN" dirty="0"/>
          </a:p>
          <a:p>
            <a:r>
              <a:rPr lang="zh-CN" altLang="en-US" dirty="0"/>
              <a:t>操作系统的黎明：</a:t>
            </a:r>
            <a:endParaRPr lang="en-US" altLang="zh-CN" dirty="0"/>
          </a:p>
          <a:p>
            <a:pPr lvl="1"/>
            <a:r>
              <a:rPr lang="zh-CN" altLang="en-US" dirty="0">
                <a:solidFill>
                  <a:schemeClr val="tx2"/>
                </a:solidFill>
              </a:rPr>
              <a:t>批处理系统</a:t>
            </a:r>
            <a:r>
              <a:rPr lang="en-US" altLang="zh-CN" sz="1600" dirty="0"/>
              <a:t>(Batch System)</a:t>
            </a:r>
          </a:p>
          <a:p>
            <a:endParaRPr lang="en-US" altLang="zh-CN" dirty="0"/>
          </a:p>
          <a:p>
            <a:r>
              <a:rPr lang="zh-CN" altLang="en-US" dirty="0"/>
              <a:t>一批作业集中处理</a:t>
            </a:r>
            <a:endParaRPr lang="en-US" altLang="zh-CN" dirty="0"/>
          </a:p>
          <a:p>
            <a:pPr lvl="1"/>
            <a:r>
              <a:rPr lang="zh-CN" altLang="en-US" dirty="0"/>
              <a:t>提高效率</a:t>
            </a:r>
            <a:endParaRPr lang="en-US" altLang="zh-CN" dirty="0"/>
          </a:p>
          <a:p>
            <a:pPr lvl="1"/>
            <a:r>
              <a:rPr lang="zh-CN" altLang="en-US" dirty="0"/>
              <a:t>专人负责</a:t>
            </a:r>
            <a:endParaRPr lang="en-US" altLang="zh-CN" dirty="0"/>
          </a:p>
          <a:p>
            <a:pPr lvl="1"/>
            <a:r>
              <a:rPr lang="zh-CN" altLang="en-US" dirty="0"/>
              <a:t>同时只能运行一个程序</a:t>
            </a:r>
            <a:endParaRPr lang="en-US" altLang="zh-CN" dirty="0"/>
          </a:p>
          <a:p>
            <a:endParaRPr lang="en-US" altLang="zh-C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2723" y="4221088"/>
            <a:ext cx="3096344"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9351" y="1844824"/>
            <a:ext cx="3363089"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日期占位符 3"/>
          <p:cNvSpPr>
            <a:spLocks noGrp="1"/>
          </p:cNvSpPr>
          <p:nvPr>
            <p:ph type="dt" sz="half" idx="10"/>
          </p:nvPr>
        </p:nvSpPr>
        <p:spPr/>
        <p:txBody>
          <a:bodyPr/>
          <a:lstStyle/>
          <a:p>
            <a:fld id="{02559B37-4200-430A-B579-8C614DF457B5}" type="datetime1">
              <a:rPr lang="zh-CN" altLang="en-US" smtClean="0"/>
              <a:pPr/>
              <a:t>2021/3/5</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23</a:t>
            </a:fld>
            <a:endParaRPr lang="zh-CN" altLang="en-US"/>
          </a:p>
        </p:txBody>
      </p:sp>
    </p:spTree>
    <p:extLst>
      <p:ext uri="{BB962C8B-B14F-4D97-AF65-F5344CB8AC3E}">
        <p14:creationId xmlns:p14="http://schemas.microsoft.com/office/powerpoint/2010/main" val="1637212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大型机时代 </a:t>
            </a:r>
            <a:r>
              <a:rPr lang="en-US" altLang="zh-CN" dirty="0"/>
              <a:t>(60</a:t>
            </a:r>
            <a:r>
              <a:rPr lang="zh-CN" altLang="en-US" dirty="0"/>
              <a:t>年代</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集成电路</a:t>
            </a:r>
            <a:endParaRPr lang="en-US" altLang="zh-CN" dirty="0"/>
          </a:p>
          <a:p>
            <a:r>
              <a:rPr lang="zh-CN" altLang="en-US" dirty="0"/>
              <a:t>计算机开始商用</a:t>
            </a:r>
            <a:endParaRPr lang="en-US" altLang="zh-CN" dirty="0"/>
          </a:p>
          <a:p>
            <a:r>
              <a:rPr lang="zh-CN" altLang="en-US" dirty="0"/>
              <a:t>多道批处理程序</a:t>
            </a:r>
            <a:endParaRPr lang="en-US" altLang="zh-CN" dirty="0"/>
          </a:p>
          <a:p>
            <a:pPr lvl="1"/>
            <a:r>
              <a:rPr lang="zh-CN" altLang="en-US" dirty="0"/>
              <a:t>产生原因：</a:t>
            </a:r>
            <a:r>
              <a:rPr lang="en-US" altLang="zh-CN" dirty="0"/>
              <a:t>CPU</a:t>
            </a:r>
            <a:r>
              <a:rPr lang="zh-CN" altLang="en-US" dirty="0"/>
              <a:t>和</a:t>
            </a:r>
            <a:r>
              <a:rPr lang="en-US" altLang="zh-CN" dirty="0"/>
              <a:t>I/O</a:t>
            </a:r>
            <a:r>
              <a:rPr lang="zh-CN" altLang="en-US" dirty="0"/>
              <a:t>速度不匹配</a:t>
            </a:r>
            <a:endParaRPr lang="en-US" altLang="zh-CN" dirty="0"/>
          </a:p>
          <a:p>
            <a:pPr lvl="1"/>
            <a:r>
              <a:rPr lang="zh-CN" altLang="en-US" dirty="0"/>
              <a:t>特点：同一时间运行多个程序</a:t>
            </a:r>
            <a:endParaRPr lang="en-US" altLang="zh-CN" dirty="0"/>
          </a:p>
          <a:p>
            <a:r>
              <a:rPr lang="en-US" altLang="zh-CN" dirty="0"/>
              <a:t>IBM OS/360: </a:t>
            </a:r>
            <a:r>
              <a:rPr lang="zh-CN" altLang="en-US" dirty="0"/>
              <a:t>划时代产品</a:t>
            </a:r>
            <a:endParaRPr lang="en-US" altLang="zh-CN" dirty="0"/>
          </a:p>
          <a:p>
            <a:pPr lvl="1"/>
            <a:r>
              <a:rPr lang="en-US" altLang="zh-CN" dirty="0"/>
              <a:t>SYS/360 </a:t>
            </a:r>
            <a:r>
              <a:rPr lang="zh-CN" altLang="en-US" dirty="0"/>
              <a:t>第一个通用计算机</a:t>
            </a:r>
            <a:r>
              <a:rPr lang="zh-CN" altLang="en-US" dirty="0">
                <a:solidFill>
                  <a:srgbClr val="FF0000"/>
                </a:solidFill>
              </a:rPr>
              <a:t>系统</a:t>
            </a:r>
            <a:endParaRPr lang="en-US" altLang="zh-CN" dirty="0">
              <a:solidFill>
                <a:srgbClr val="FF0000"/>
              </a:solidFill>
            </a:endParaRPr>
          </a:p>
          <a:p>
            <a:pPr lvl="1"/>
            <a:r>
              <a:rPr lang="en-US" altLang="zh-CN" dirty="0"/>
              <a:t>Frederick Brooks 《</a:t>
            </a:r>
            <a:r>
              <a:rPr lang="zh-CN" altLang="en-US" dirty="0"/>
              <a:t>人月神话</a:t>
            </a:r>
            <a:r>
              <a:rPr lang="en-US" altLang="zh-CN" dirty="0"/>
              <a:t>》</a:t>
            </a:r>
          </a:p>
          <a:p>
            <a:pPr lvl="1"/>
            <a:r>
              <a:rPr lang="en-US" altLang="zh-CN" dirty="0"/>
              <a:t>50</a:t>
            </a:r>
            <a:r>
              <a:rPr lang="zh-CN" altLang="en-US" dirty="0"/>
              <a:t>亿美元</a:t>
            </a:r>
            <a:r>
              <a:rPr lang="en-US" altLang="zh-CN" dirty="0"/>
              <a:t>(300</a:t>
            </a:r>
            <a:r>
              <a:rPr lang="zh-CN" altLang="en-US" dirty="0"/>
              <a:t>亿美元</a:t>
            </a:r>
            <a:r>
              <a:rPr lang="en-US" altLang="zh-CN" dirty="0"/>
              <a:t>)</a:t>
            </a: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1" y="1239950"/>
            <a:ext cx="2161255" cy="2621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8883" y="4221088"/>
            <a:ext cx="1683950" cy="2127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日期占位符 3"/>
          <p:cNvSpPr>
            <a:spLocks noGrp="1"/>
          </p:cNvSpPr>
          <p:nvPr>
            <p:ph type="dt" sz="half" idx="10"/>
          </p:nvPr>
        </p:nvSpPr>
        <p:spPr/>
        <p:txBody>
          <a:bodyPr/>
          <a:lstStyle/>
          <a:p>
            <a:fld id="{7FA6D29B-785D-44C0-81D3-04EA37475184}" type="datetime1">
              <a:rPr lang="zh-CN" altLang="en-US" smtClean="0"/>
              <a:pPr/>
              <a:t>2021/3/5</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24</a:t>
            </a:fld>
            <a:endParaRPr lang="zh-CN" altLang="en-US"/>
          </a:p>
        </p:txBody>
      </p:sp>
    </p:spTree>
    <p:extLst>
      <p:ext uri="{BB962C8B-B14F-4D97-AF65-F5344CB8AC3E}">
        <p14:creationId xmlns:p14="http://schemas.microsoft.com/office/powerpoint/2010/main" val="3001793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多道程序设计 （</a:t>
            </a:r>
            <a:r>
              <a:rPr lang="en-US" altLang="zh-CN" dirty="0"/>
              <a:t>1/3</a:t>
            </a:r>
            <a:r>
              <a:rPr lang="zh-CN" altLang="en-US" dirty="0"/>
              <a:t>）</a:t>
            </a:r>
          </a:p>
        </p:txBody>
      </p:sp>
      <p:sp>
        <p:nvSpPr>
          <p:cNvPr id="3" name="内容占位符 2"/>
          <p:cNvSpPr>
            <a:spLocks noGrp="1"/>
          </p:cNvSpPr>
          <p:nvPr>
            <p:ph idx="1"/>
          </p:nvPr>
        </p:nvSpPr>
        <p:spPr/>
        <p:txBody>
          <a:bodyPr/>
          <a:lstStyle/>
          <a:p>
            <a:r>
              <a:rPr lang="zh-CN" altLang="en-US" dirty="0"/>
              <a:t>单道程序设计</a:t>
            </a:r>
          </a:p>
        </p:txBody>
      </p:sp>
      <p:grpSp>
        <p:nvGrpSpPr>
          <p:cNvPr id="4" name="Group 4"/>
          <p:cNvGrpSpPr>
            <a:grpSpLocks/>
          </p:cNvGrpSpPr>
          <p:nvPr/>
        </p:nvGrpSpPr>
        <p:grpSpPr bwMode="auto">
          <a:xfrm>
            <a:off x="381000" y="2046312"/>
            <a:ext cx="8153400" cy="4191000"/>
            <a:chOff x="1980" y="6744"/>
            <a:chExt cx="7920" cy="1872"/>
          </a:xfrm>
        </p:grpSpPr>
        <p:sp>
          <p:nvSpPr>
            <p:cNvPr id="5" name="Text Box 5"/>
            <p:cNvSpPr txBox="1">
              <a:spLocks noChangeArrowheads="1"/>
            </p:cNvSpPr>
            <p:nvPr/>
          </p:nvSpPr>
          <p:spPr bwMode="auto">
            <a:xfrm>
              <a:off x="4140" y="67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400" b="1">
                  <a:solidFill>
                    <a:srgbClr val="FF0000"/>
                  </a:solidFill>
                  <a:latin typeface="宋体" charset="-122"/>
                </a:rPr>
                <a:t>78</a:t>
              </a:r>
            </a:p>
          </p:txBody>
        </p:sp>
        <p:sp>
          <p:nvSpPr>
            <p:cNvPr id="6" name="Text Box 6"/>
            <p:cNvSpPr txBox="1">
              <a:spLocks noChangeArrowheads="1"/>
            </p:cNvSpPr>
            <p:nvPr/>
          </p:nvSpPr>
          <p:spPr bwMode="auto">
            <a:xfrm>
              <a:off x="1980" y="7368"/>
              <a:ext cx="10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b="1">
                  <a:solidFill>
                    <a:srgbClr val="FF0000"/>
                  </a:solidFill>
                  <a:latin typeface="宋体" charset="-122"/>
                </a:rPr>
                <a:t>输入机</a:t>
              </a:r>
            </a:p>
          </p:txBody>
        </p:sp>
        <p:sp>
          <p:nvSpPr>
            <p:cNvPr id="7" name="Text Box 7"/>
            <p:cNvSpPr txBox="1">
              <a:spLocks noChangeArrowheads="1"/>
            </p:cNvSpPr>
            <p:nvPr/>
          </p:nvSpPr>
          <p:spPr bwMode="auto">
            <a:xfrm>
              <a:off x="1980" y="7836"/>
              <a:ext cx="10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b="1">
                  <a:solidFill>
                    <a:srgbClr val="FF0000"/>
                  </a:solidFill>
                  <a:latin typeface="宋体" charset="-122"/>
                </a:rPr>
                <a:t>处理器</a:t>
              </a:r>
            </a:p>
          </p:txBody>
        </p:sp>
        <p:sp>
          <p:nvSpPr>
            <p:cNvPr id="8" name="Text Box 8"/>
            <p:cNvSpPr txBox="1">
              <a:spLocks noChangeArrowheads="1"/>
            </p:cNvSpPr>
            <p:nvPr/>
          </p:nvSpPr>
          <p:spPr bwMode="auto">
            <a:xfrm>
              <a:off x="1980" y="8304"/>
              <a:ext cx="10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b="1">
                  <a:solidFill>
                    <a:srgbClr val="FF0000"/>
                  </a:solidFill>
                  <a:latin typeface="宋体" charset="-122"/>
                </a:rPr>
                <a:t>磁带机</a:t>
              </a:r>
            </a:p>
          </p:txBody>
        </p:sp>
        <p:sp>
          <p:nvSpPr>
            <p:cNvPr id="9" name="Line 9"/>
            <p:cNvSpPr>
              <a:spLocks noChangeShapeType="1"/>
            </p:cNvSpPr>
            <p:nvPr/>
          </p:nvSpPr>
          <p:spPr bwMode="auto">
            <a:xfrm>
              <a:off x="3240" y="7056"/>
              <a:ext cx="66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 name="Group 10"/>
            <p:cNvGrpSpPr>
              <a:grpSpLocks/>
            </p:cNvGrpSpPr>
            <p:nvPr/>
          </p:nvGrpSpPr>
          <p:grpSpPr bwMode="auto">
            <a:xfrm>
              <a:off x="3240" y="7056"/>
              <a:ext cx="2160" cy="1404"/>
              <a:chOff x="3240" y="7056"/>
              <a:chExt cx="2160" cy="1404"/>
            </a:xfrm>
          </p:grpSpPr>
          <p:sp>
            <p:nvSpPr>
              <p:cNvPr id="34" name="Line 11"/>
              <p:cNvSpPr>
                <a:spLocks noChangeShapeType="1"/>
              </p:cNvSpPr>
              <p:nvPr/>
            </p:nvSpPr>
            <p:spPr bwMode="auto">
              <a:xfrm>
                <a:off x="3240" y="7524"/>
                <a:ext cx="10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12"/>
              <p:cNvSpPr>
                <a:spLocks noChangeShapeType="1"/>
              </p:cNvSpPr>
              <p:nvPr/>
            </p:nvSpPr>
            <p:spPr bwMode="auto">
              <a:xfrm>
                <a:off x="4320" y="7992"/>
                <a:ext cx="7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13"/>
              <p:cNvSpPr>
                <a:spLocks noChangeShapeType="1"/>
              </p:cNvSpPr>
              <p:nvPr/>
            </p:nvSpPr>
            <p:spPr bwMode="auto">
              <a:xfrm>
                <a:off x="5040" y="8460"/>
                <a:ext cx="3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14"/>
              <p:cNvSpPr>
                <a:spLocks noChangeShapeType="1"/>
              </p:cNvSpPr>
              <p:nvPr/>
            </p:nvSpPr>
            <p:spPr bwMode="auto">
              <a:xfrm>
                <a:off x="4320" y="7056"/>
                <a:ext cx="0" cy="93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15"/>
              <p:cNvSpPr>
                <a:spLocks noChangeShapeType="1"/>
              </p:cNvSpPr>
              <p:nvPr/>
            </p:nvSpPr>
            <p:spPr bwMode="auto">
              <a:xfrm>
                <a:off x="5040" y="7056"/>
                <a:ext cx="0" cy="14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16"/>
              <p:cNvSpPr>
                <a:spLocks noChangeShapeType="1"/>
              </p:cNvSpPr>
              <p:nvPr/>
            </p:nvSpPr>
            <p:spPr bwMode="auto">
              <a:xfrm>
                <a:off x="5400" y="7056"/>
                <a:ext cx="0" cy="14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17"/>
            <p:cNvGrpSpPr>
              <a:grpSpLocks/>
            </p:cNvGrpSpPr>
            <p:nvPr/>
          </p:nvGrpSpPr>
          <p:grpSpPr bwMode="auto">
            <a:xfrm>
              <a:off x="5400" y="7056"/>
              <a:ext cx="2160" cy="1404"/>
              <a:chOff x="3240" y="7056"/>
              <a:chExt cx="2160" cy="1404"/>
            </a:xfrm>
          </p:grpSpPr>
          <p:sp>
            <p:nvSpPr>
              <p:cNvPr id="28" name="Line 18"/>
              <p:cNvSpPr>
                <a:spLocks noChangeShapeType="1"/>
              </p:cNvSpPr>
              <p:nvPr/>
            </p:nvSpPr>
            <p:spPr bwMode="auto">
              <a:xfrm>
                <a:off x="3240" y="7524"/>
                <a:ext cx="10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19"/>
              <p:cNvSpPr>
                <a:spLocks noChangeShapeType="1"/>
              </p:cNvSpPr>
              <p:nvPr/>
            </p:nvSpPr>
            <p:spPr bwMode="auto">
              <a:xfrm>
                <a:off x="4320" y="7992"/>
                <a:ext cx="7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20"/>
              <p:cNvSpPr>
                <a:spLocks noChangeShapeType="1"/>
              </p:cNvSpPr>
              <p:nvPr/>
            </p:nvSpPr>
            <p:spPr bwMode="auto">
              <a:xfrm>
                <a:off x="5040" y="8460"/>
                <a:ext cx="3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21"/>
              <p:cNvSpPr>
                <a:spLocks noChangeShapeType="1"/>
              </p:cNvSpPr>
              <p:nvPr/>
            </p:nvSpPr>
            <p:spPr bwMode="auto">
              <a:xfrm>
                <a:off x="4320" y="7056"/>
                <a:ext cx="0" cy="93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22"/>
              <p:cNvSpPr>
                <a:spLocks noChangeShapeType="1"/>
              </p:cNvSpPr>
              <p:nvPr/>
            </p:nvSpPr>
            <p:spPr bwMode="auto">
              <a:xfrm>
                <a:off x="5040" y="7056"/>
                <a:ext cx="0" cy="14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23"/>
              <p:cNvSpPr>
                <a:spLocks noChangeShapeType="1"/>
              </p:cNvSpPr>
              <p:nvPr/>
            </p:nvSpPr>
            <p:spPr bwMode="auto">
              <a:xfrm>
                <a:off x="5400" y="7056"/>
                <a:ext cx="0" cy="14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24"/>
            <p:cNvGrpSpPr>
              <a:grpSpLocks/>
            </p:cNvGrpSpPr>
            <p:nvPr/>
          </p:nvGrpSpPr>
          <p:grpSpPr bwMode="auto">
            <a:xfrm>
              <a:off x="7560" y="7056"/>
              <a:ext cx="2160" cy="1404"/>
              <a:chOff x="3240" y="7056"/>
              <a:chExt cx="2160" cy="1404"/>
            </a:xfrm>
          </p:grpSpPr>
          <p:sp>
            <p:nvSpPr>
              <p:cNvPr id="22" name="Line 25"/>
              <p:cNvSpPr>
                <a:spLocks noChangeShapeType="1"/>
              </p:cNvSpPr>
              <p:nvPr/>
            </p:nvSpPr>
            <p:spPr bwMode="auto">
              <a:xfrm>
                <a:off x="3240" y="7524"/>
                <a:ext cx="10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26"/>
              <p:cNvSpPr>
                <a:spLocks noChangeShapeType="1"/>
              </p:cNvSpPr>
              <p:nvPr/>
            </p:nvSpPr>
            <p:spPr bwMode="auto">
              <a:xfrm>
                <a:off x="4320" y="7992"/>
                <a:ext cx="7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27"/>
              <p:cNvSpPr>
                <a:spLocks noChangeShapeType="1"/>
              </p:cNvSpPr>
              <p:nvPr/>
            </p:nvSpPr>
            <p:spPr bwMode="auto">
              <a:xfrm>
                <a:off x="5040" y="8460"/>
                <a:ext cx="3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28"/>
              <p:cNvSpPr>
                <a:spLocks noChangeShapeType="1"/>
              </p:cNvSpPr>
              <p:nvPr/>
            </p:nvSpPr>
            <p:spPr bwMode="auto">
              <a:xfrm>
                <a:off x="4320" y="7056"/>
                <a:ext cx="0" cy="93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29"/>
              <p:cNvSpPr>
                <a:spLocks noChangeShapeType="1"/>
              </p:cNvSpPr>
              <p:nvPr/>
            </p:nvSpPr>
            <p:spPr bwMode="auto">
              <a:xfrm>
                <a:off x="5040" y="7056"/>
                <a:ext cx="0" cy="14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30"/>
              <p:cNvSpPr>
                <a:spLocks noChangeShapeType="1"/>
              </p:cNvSpPr>
              <p:nvPr/>
            </p:nvSpPr>
            <p:spPr bwMode="auto">
              <a:xfrm>
                <a:off x="5400" y="7056"/>
                <a:ext cx="0" cy="14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 name="Text Box 31"/>
            <p:cNvSpPr txBox="1">
              <a:spLocks noChangeArrowheads="1"/>
            </p:cNvSpPr>
            <p:nvPr/>
          </p:nvSpPr>
          <p:spPr bwMode="auto">
            <a:xfrm>
              <a:off x="4860" y="67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400" b="1">
                  <a:solidFill>
                    <a:srgbClr val="FF0000"/>
                  </a:solidFill>
                  <a:latin typeface="宋体" charset="-122"/>
                </a:rPr>
                <a:t>130</a:t>
              </a:r>
            </a:p>
          </p:txBody>
        </p:sp>
        <p:sp>
          <p:nvSpPr>
            <p:cNvPr id="14" name="Text Box 32"/>
            <p:cNvSpPr txBox="1">
              <a:spLocks noChangeArrowheads="1"/>
            </p:cNvSpPr>
            <p:nvPr/>
          </p:nvSpPr>
          <p:spPr bwMode="auto">
            <a:xfrm>
              <a:off x="5220" y="67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400" b="1">
                  <a:solidFill>
                    <a:srgbClr val="FF0000"/>
                  </a:solidFill>
                  <a:latin typeface="宋体" charset="-122"/>
                </a:rPr>
                <a:t>150</a:t>
              </a:r>
            </a:p>
          </p:txBody>
        </p:sp>
        <p:sp>
          <p:nvSpPr>
            <p:cNvPr id="15" name="Text Box 33"/>
            <p:cNvSpPr txBox="1">
              <a:spLocks noChangeArrowheads="1"/>
            </p:cNvSpPr>
            <p:nvPr/>
          </p:nvSpPr>
          <p:spPr bwMode="auto">
            <a:xfrm>
              <a:off x="6300" y="67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400" b="1">
                  <a:solidFill>
                    <a:srgbClr val="FF0000"/>
                  </a:solidFill>
                  <a:latin typeface="宋体" charset="-122"/>
                </a:rPr>
                <a:t>228</a:t>
              </a:r>
            </a:p>
          </p:txBody>
        </p:sp>
        <p:sp>
          <p:nvSpPr>
            <p:cNvPr id="16" name="Text Box 34"/>
            <p:cNvSpPr txBox="1">
              <a:spLocks noChangeArrowheads="1"/>
            </p:cNvSpPr>
            <p:nvPr/>
          </p:nvSpPr>
          <p:spPr bwMode="auto">
            <a:xfrm>
              <a:off x="7020" y="67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400" b="1">
                  <a:solidFill>
                    <a:srgbClr val="FF0000"/>
                  </a:solidFill>
                  <a:latin typeface="宋体" charset="-122"/>
                </a:rPr>
                <a:t>280</a:t>
              </a:r>
            </a:p>
          </p:txBody>
        </p:sp>
        <p:sp>
          <p:nvSpPr>
            <p:cNvPr id="17" name="Text Box 35"/>
            <p:cNvSpPr txBox="1">
              <a:spLocks noChangeArrowheads="1"/>
            </p:cNvSpPr>
            <p:nvPr/>
          </p:nvSpPr>
          <p:spPr bwMode="auto">
            <a:xfrm>
              <a:off x="7380" y="67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400" b="1">
                  <a:solidFill>
                    <a:srgbClr val="FF0000"/>
                  </a:solidFill>
                  <a:latin typeface="宋体" charset="-122"/>
                </a:rPr>
                <a:t>300</a:t>
              </a:r>
            </a:p>
          </p:txBody>
        </p:sp>
        <p:sp>
          <p:nvSpPr>
            <p:cNvPr id="18" name="Text Box 36"/>
            <p:cNvSpPr txBox="1">
              <a:spLocks noChangeArrowheads="1"/>
            </p:cNvSpPr>
            <p:nvPr/>
          </p:nvSpPr>
          <p:spPr bwMode="auto">
            <a:xfrm>
              <a:off x="8460" y="67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400" b="1">
                  <a:solidFill>
                    <a:srgbClr val="FF0000"/>
                  </a:solidFill>
                  <a:latin typeface="宋体" charset="-122"/>
                </a:rPr>
                <a:t>378</a:t>
              </a:r>
            </a:p>
          </p:txBody>
        </p:sp>
        <p:sp>
          <p:nvSpPr>
            <p:cNvPr id="19" name="Text Box 37"/>
            <p:cNvSpPr txBox="1">
              <a:spLocks noChangeArrowheads="1"/>
            </p:cNvSpPr>
            <p:nvPr/>
          </p:nvSpPr>
          <p:spPr bwMode="auto">
            <a:xfrm>
              <a:off x="9180" y="67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400" b="1">
                  <a:solidFill>
                    <a:srgbClr val="FF0000"/>
                  </a:solidFill>
                  <a:latin typeface="宋体" charset="-122"/>
                </a:rPr>
                <a:t>430</a:t>
              </a:r>
            </a:p>
          </p:txBody>
        </p:sp>
        <p:sp>
          <p:nvSpPr>
            <p:cNvPr id="20" name="Text Box 38"/>
            <p:cNvSpPr txBox="1">
              <a:spLocks noChangeArrowheads="1"/>
            </p:cNvSpPr>
            <p:nvPr/>
          </p:nvSpPr>
          <p:spPr bwMode="auto">
            <a:xfrm>
              <a:off x="9540" y="67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400" b="1">
                  <a:solidFill>
                    <a:srgbClr val="FF0000"/>
                  </a:solidFill>
                  <a:latin typeface="宋体" charset="-122"/>
                </a:rPr>
                <a:t>450</a:t>
              </a:r>
            </a:p>
          </p:txBody>
        </p:sp>
        <p:sp>
          <p:nvSpPr>
            <p:cNvPr id="21" name="Text Box 39"/>
            <p:cNvSpPr txBox="1">
              <a:spLocks noChangeArrowheads="1"/>
            </p:cNvSpPr>
            <p:nvPr/>
          </p:nvSpPr>
          <p:spPr bwMode="auto">
            <a:xfrm>
              <a:off x="1980" y="6900"/>
              <a:ext cx="10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b="1">
                  <a:solidFill>
                    <a:srgbClr val="FF0000"/>
                  </a:solidFill>
                  <a:latin typeface="宋体" charset="-122"/>
                </a:rPr>
                <a:t>时  间</a:t>
              </a:r>
            </a:p>
          </p:txBody>
        </p:sp>
      </p:grpSp>
      <p:sp>
        <p:nvSpPr>
          <p:cNvPr id="40" name="矩形 39"/>
          <p:cNvSpPr/>
          <p:nvPr/>
        </p:nvSpPr>
        <p:spPr>
          <a:xfrm>
            <a:off x="2542309" y="5955605"/>
            <a:ext cx="4572000" cy="369332"/>
          </a:xfrm>
          <a:prstGeom prst="rect">
            <a:avLst/>
          </a:prstGeom>
        </p:spPr>
        <p:txBody>
          <a:bodyPr>
            <a:spAutoFit/>
          </a:bodyPr>
          <a:lstStyle/>
          <a:p>
            <a:pPr algn="ctr">
              <a:buFontTx/>
              <a:buNone/>
            </a:pPr>
            <a:r>
              <a:rPr lang="en-US" altLang="zh-CN" b="1" dirty="0">
                <a:solidFill>
                  <a:srgbClr val="FF0000"/>
                </a:solidFill>
                <a:latin typeface="宋体" charset="-122"/>
              </a:rPr>
              <a:t>CPU</a:t>
            </a:r>
            <a:r>
              <a:rPr lang="zh-CN" altLang="en-US" b="1" dirty="0">
                <a:solidFill>
                  <a:srgbClr val="FF0000"/>
                </a:solidFill>
                <a:latin typeface="宋体" charset="-122"/>
              </a:rPr>
              <a:t>利用率：</a:t>
            </a:r>
            <a:r>
              <a:rPr lang="en-US" altLang="zh-CN" b="1" dirty="0">
                <a:solidFill>
                  <a:srgbClr val="FF0000"/>
                </a:solidFill>
                <a:latin typeface="宋体" charset="-122"/>
              </a:rPr>
              <a:t>52 /</a:t>
            </a:r>
            <a:r>
              <a:rPr lang="zh-CN" altLang="en-US" b="1" dirty="0">
                <a:solidFill>
                  <a:srgbClr val="FF0000"/>
                </a:solidFill>
                <a:latin typeface="宋体" charset="-122"/>
              </a:rPr>
              <a:t>（</a:t>
            </a:r>
            <a:r>
              <a:rPr lang="en-US" altLang="zh-CN" b="1" dirty="0">
                <a:solidFill>
                  <a:srgbClr val="FF0000"/>
                </a:solidFill>
                <a:latin typeface="宋体" charset="-122"/>
              </a:rPr>
              <a:t>78</a:t>
            </a:r>
            <a:r>
              <a:rPr lang="zh-CN" altLang="en-US" b="1" dirty="0">
                <a:solidFill>
                  <a:srgbClr val="FF0000"/>
                </a:solidFill>
                <a:latin typeface="宋体" charset="-122"/>
              </a:rPr>
              <a:t>十</a:t>
            </a:r>
            <a:r>
              <a:rPr lang="en-US" altLang="zh-CN" b="1" dirty="0">
                <a:solidFill>
                  <a:srgbClr val="FF0000"/>
                </a:solidFill>
                <a:latin typeface="宋体" charset="-122"/>
              </a:rPr>
              <a:t>52</a:t>
            </a:r>
            <a:r>
              <a:rPr lang="zh-CN" altLang="en-US" b="1" dirty="0">
                <a:solidFill>
                  <a:srgbClr val="FF0000"/>
                </a:solidFill>
                <a:latin typeface="宋体" charset="-122"/>
              </a:rPr>
              <a:t>十</a:t>
            </a:r>
            <a:r>
              <a:rPr lang="en-US" altLang="zh-CN" b="1" dirty="0">
                <a:solidFill>
                  <a:srgbClr val="FF0000"/>
                </a:solidFill>
                <a:latin typeface="宋体" charset="-122"/>
              </a:rPr>
              <a:t>20</a:t>
            </a:r>
            <a:r>
              <a:rPr lang="zh-CN" altLang="en-US" b="1" dirty="0">
                <a:solidFill>
                  <a:srgbClr val="FF0000"/>
                </a:solidFill>
                <a:latin typeface="宋体" charset="-122"/>
              </a:rPr>
              <a:t>）≈ </a:t>
            </a:r>
            <a:r>
              <a:rPr lang="en-US" altLang="zh-CN" b="1" dirty="0">
                <a:solidFill>
                  <a:srgbClr val="FF0000"/>
                </a:solidFill>
                <a:latin typeface="宋体" charset="-122"/>
              </a:rPr>
              <a:t>35%</a:t>
            </a:r>
          </a:p>
        </p:txBody>
      </p:sp>
      <p:sp>
        <p:nvSpPr>
          <p:cNvPr id="41" name="日期占位符 40"/>
          <p:cNvSpPr>
            <a:spLocks noGrp="1"/>
          </p:cNvSpPr>
          <p:nvPr>
            <p:ph type="dt" sz="half" idx="10"/>
          </p:nvPr>
        </p:nvSpPr>
        <p:spPr/>
        <p:txBody>
          <a:bodyPr/>
          <a:lstStyle/>
          <a:p>
            <a:fld id="{0E540767-B4FC-416A-A4CF-C10489F0D6BB}" type="datetime1">
              <a:rPr lang="zh-CN" altLang="en-US" smtClean="0"/>
              <a:pPr/>
              <a:t>2021/3/5</a:t>
            </a:fld>
            <a:endParaRPr lang="zh-CN" altLang="en-US"/>
          </a:p>
        </p:txBody>
      </p:sp>
      <p:sp>
        <p:nvSpPr>
          <p:cNvPr id="42" name="灯片编号占位符 41"/>
          <p:cNvSpPr>
            <a:spLocks noGrp="1"/>
          </p:cNvSpPr>
          <p:nvPr>
            <p:ph type="sldNum" sz="quarter" idx="12"/>
          </p:nvPr>
        </p:nvSpPr>
        <p:spPr/>
        <p:txBody>
          <a:bodyPr/>
          <a:lstStyle/>
          <a:p>
            <a:fld id="{0C913308-F349-4B6D-A68A-DD1791B4A57B}" type="slidenum">
              <a:rPr lang="zh-CN" altLang="en-US" smtClean="0"/>
              <a:pPr/>
              <a:t>25</a:t>
            </a:fld>
            <a:endParaRPr lang="zh-CN" altLang="en-US"/>
          </a:p>
        </p:txBody>
      </p:sp>
    </p:spTree>
    <p:extLst>
      <p:ext uri="{BB962C8B-B14F-4D97-AF65-F5344CB8AC3E}">
        <p14:creationId xmlns:p14="http://schemas.microsoft.com/office/powerpoint/2010/main" val="379862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多道程序设计（</a:t>
            </a:r>
            <a:r>
              <a:rPr lang="en-US" altLang="zh-CN" dirty="0"/>
              <a:t>2/3</a:t>
            </a:r>
            <a:r>
              <a:rPr lang="zh-CN" altLang="en-US" dirty="0"/>
              <a:t>）</a:t>
            </a:r>
          </a:p>
        </p:txBody>
      </p:sp>
      <p:sp>
        <p:nvSpPr>
          <p:cNvPr id="3" name="内容占位符 2"/>
          <p:cNvSpPr>
            <a:spLocks noGrp="1"/>
          </p:cNvSpPr>
          <p:nvPr>
            <p:ph idx="1"/>
          </p:nvPr>
        </p:nvSpPr>
        <p:spPr/>
        <p:txBody>
          <a:bodyPr/>
          <a:lstStyle/>
          <a:p>
            <a:r>
              <a:rPr lang="zh-CN" altLang="en-US" dirty="0"/>
              <a:t>多道程序设计</a:t>
            </a:r>
          </a:p>
        </p:txBody>
      </p:sp>
      <p:sp>
        <p:nvSpPr>
          <p:cNvPr id="5" name="Text Box 1029"/>
          <p:cNvSpPr txBox="1">
            <a:spLocks noChangeArrowheads="1"/>
          </p:cNvSpPr>
          <p:nvPr/>
        </p:nvSpPr>
        <p:spPr bwMode="auto">
          <a:xfrm>
            <a:off x="2562051" y="1676400"/>
            <a:ext cx="338138"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600" b="1">
                <a:solidFill>
                  <a:srgbClr val="FF0000"/>
                </a:solidFill>
                <a:latin typeface="宋体" charset="-122"/>
              </a:rPr>
              <a:t>78</a:t>
            </a:r>
          </a:p>
        </p:txBody>
      </p:sp>
      <p:sp>
        <p:nvSpPr>
          <p:cNvPr id="6" name="Text Box 1030"/>
          <p:cNvSpPr txBox="1">
            <a:spLocks noChangeArrowheads="1"/>
          </p:cNvSpPr>
          <p:nvPr/>
        </p:nvSpPr>
        <p:spPr bwMode="auto">
          <a:xfrm>
            <a:off x="539576" y="2659063"/>
            <a:ext cx="1011238"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b="1">
                <a:solidFill>
                  <a:srgbClr val="FF0000"/>
                </a:solidFill>
                <a:latin typeface="宋体" charset="-122"/>
              </a:rPr>
              <a:t>输入机</a:t>
            </a:r>
          </a:p>
        </p:txBody>
      </p:sp>
      <p:sp>
        <p:nvSpPr>
          <p:cNvPr id="7" name="Text Box 1031"/>
          <p:cNvSpPr txBox="1">
            <a:spLocks noChangeArrowheads="1"/>
          </p:cNvSpPr>
          <p:nvPr/>
        </p:nvSpPr>
        <p:spPr bwMode="auto">
          <a:xfrm>
            <a:off x="539576" y="3395663"/>
            <a:ext cx="1011238"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b="1">
                <a:solidFill>
                  <a:srgbClr val="FF0000"/>
                </a:solidFill>
                <a:latin typeface="宋体" charset="-122"/>
              </a:rPr>
              <a:t>处理器</a:t>
            </a:r>
          </a:p>
        </p:txBody>
      </p:sp>
      <p:sp>
        <p:nvSpPr>
          <p:cNvPr id="8" name="Text Box 1032"/>
          <p:cNvSpPr txBox="1">
            <a:spLocks noChangeArrowheads="1"/>
          </p:cNvSpPr>
          <p:nvPr/>
        </p:nvSpPr>
        <p:spPr bwMode="auto">
          <a:xfrm>
            <a:off x="539576" y="4132263"/>
            <a:ext cx="1011238"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b="1">
                <a:solidFill>
                  <a:srgbClr val="FF0000"/>
                </a:solidFill>
                <a:latin typeface="宋体" charset="-122"/>
              </a:rPr>
              <a:t>磁带机</a:t>
            </a:r>
            <a:r>
              <a:rPr kumimoji="0" lang="en-US" altLang="zh-CN" sz="1800" b="1">
                <a:solidFill>
                  <a:srgbClr val="FF0000"/>
                </a:solidFill>
                <a:latin typeface="宋体" charset="-122"/>
              </a:rPr>
              <a:t>1</a:t>
            </a:r>
          </a:p>
        </p:txBody>
      </p:sp>
      <p:sp>
        <p:nvSpPr>
          <p:cNvPr id="9" name="Line 1033"/>
          <p:cNvSpPr>
            <a:spLocks noChangeShapeType="1"/>
          </p:cNvSpPr>
          <p:nvPr/>
        </p:nvSpPr>
        <p:spPr bwMode="auto">
          <a:xfrm>
            <a:off x="1719089" y="2166938"/>
            <a:ext cx="6237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Text Box 1034"/>
          <p:cNvSpPr txBox="1">
            <a:spLocks noChangeArrowheads="1"/>
          </p:cNvSpPr>
          <p:nvPr/>
        </p:nvSpPr>
        <p:spPr bwMode="auto">
          <a:xfrm>
            <a:off x="3236739" y="1676400"/>
            <a:ext cx="33655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600" b="1">
                <a:solidFill>
                  <a:srgbClr val="FF0000"/>
                </a:solidFill>
                <a:latin typeface="宋体" charset="-122"/>
              </a:rPr>
              <a:t>130</a:t>
            </a:r>
          </a:p>
        </p:txBody>
      </p:sp>
      <p:sp>
        <p:nvSpPr>
          <p:cNvPr id="11" name="Text Box 1035"/>
          <p:cNvSpPr txBox="1">
            <a:spLocks noChangeArrowheads="1"/>
          </p:cNvSpPr>
          <p:nvPr/>
        </p:nvSpPr>
        <p:spPr bwMode="auto">
          <a:xfrm>
            <a:off x="3573289" y="1676400"/>
            <a:ext cx="338138"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600" b="1">
                <a:solidFill>
                  <a:srgbClr val="FF0000"/>
                </a:solidFill>
                <a:latin typeface="宋体" charset="-122"/>
              </a:rPr>
              <a:t>150</a:t>
            </a:r>
          </a:p>
        </p:txBody>
      </p:sp>
      <p:sp>
        <p:nvSpPr>
          <p:cNvPr id="12" name="Text Box 1036"/>
          <p:cNvSpPr txBox="1">
            <a:spLocks noChangeArrowheads="1"/>
          </p:cNvSpPr>
          <p:nvPr/>
        </p:nvSpPr>
        <p:spPr bwMode="auto">
          <a:xfrm>
            <a:off x="4584526" y="1676400"/>
            <a:ext cx="338138"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600" b="1">
                <a:solidFill>
                  <a:srgbClr val="FF0000"/>
                </a:solidFill>
                <a:latin typeface="宋体" charset="-122"/>
              </a:rPr>
              <a:t>228</a:t>
            </a:r>
          </a:p>
        </p:txBody>
      </p:sp>
      <p:sp>
        <p:nvSpPr>
          <p:cNvPr id="13" name="Text Box 1037"/>
          <p:cNvSpPr txBox="1">
            <a:spLocks noChangeArrowheads="1"/>
          </p:cNvSpPr>
          <p:nvPr/>
        </p:nvSpPr>
        <p:spPr bwMode="auto">
          <a:xfrm>
            <a:off x="5259214" y="1676400"/>
            <a:ext cx="33655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600" b="1">
                <a:solidFill>
                  <a:srgbClr val="FF0000"/>
                </a:solidFill>
                <a:latin typeface="宋体" charset="-122"/>
              </a:rPr>
              <a:t>280</a:t>
            </a:r>
          </a:p>
        </p:txBody>
      </p:sp>
      <p:sp>
        <p:nvSpPr>
          <p:cNvPr id="14" name="Text Box 1038"/>
          <p:cNvSpPr txBox="1">
            <a:spLocks noChangeArrowheads="1"/>
          </p:cNvSpPr>
          <p:nvPr/>
        </p:nvSpPr>
        <p:spPr bwMode="auto">
          <a:xfrm>
            <a:off x="5595764" y="1676400"/>
            <a:ext cx="338138"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600" b="1">
                <a:solidFill>
                  <a:srgbClr val="FF0000"/>
                </a:solidFill>
                <a:latin typeface="宋体" charset="-122"/>
              </a:rPr>
              <a:t>300</a:t>
            </a:r>
          </a:p>
        </p:txBody>
      </p:sp>
      <p:sp>
        <p:nvSpPr>
          <p:cNvPr id="15" name="Text Box 1039"/>
          <p:cNvSpPr txBox="1">
            <a:spLocks noChangeArrowheads="1"/>
          </p:cNvSpPr>
          <p:nvPr/>
        </p:nvSpPr>
        <p:spPr bwMode="auto">
          <a:xfrm>
            <a:off x="6608589" y="1676400"/>
            <a:ext cx="33655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600" b="1">
                <a:solidFill>
                  <a:srgbClr val="FF0000"/>
                </a:solidFill>
                <a:latin typeface="宋体" charset="-122"/>
              </a:rPr>
              <a:t>378</a:t>
            </a:r>
          </a:p>
        </p:txBody>
      </p:sp>
      <p:sp>
        <p:nvSpPr>
          <p:cNvPr id="16" name="Text Box 1040"/>
          <p:cNvSpPr txBox="1">
            <a:spLocks noChangeArrowheads="1"/>
          </p:cNvSpPr>
          <p:nvPr/>
        </p:nvSpPr>
        <p:spPr bwMode="auto">
          <a:xfrm>
            <a:off x="7281689" y="1676400"/>
            <a:ext cx="338138"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600" b="1">
                <a:solidFill>
                  <a:srgbClr val="FF0000"/>
                </a:solidFill>
                <a:latin typeface="宋体" charset="-122"/>
              </a:rPr>
              <a:t>430</a:t>
            </a:r>
          </a:p>
        </p:txBody>
      </p:sp>
      <p:sp>
        <p:nvSpPr>
          <p:cNvPr id="17" name="Text Box 1041"/>
          <p:cNvSpPr txBox="1">
            <a:spLocks noChangeArrowheads="1"/>
          </p:cNvSpPr>
          <p:nvPr/>
        </p:nvSpPr>
        <p:spPr bwMode="auto">
          <a:xfrm>
            <a:off x="7619826" y="1676400"/>
            <a:ext cx="33655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600" b="1">
                <a:solidFill>
                  <a:srgbClr val="FF0000"/>
                </a:solidFill>
                <a:latin typeface="宋体" charset="-122"/>
              </a:rPr>
              <a:t>450</a:t>
            </a:r>
          </a:p>
        </p:txBody>
      </p:sp>
      <p:sp>
        <p:nvSpPr>
          <p:cNvPr id="18" name="Text Box 1042"/>
          <p:cNvSpPr txBox="1">
            <a:spLocks noChangeArrowheads="1"/>
          </p:cNvSpPr>
          <p:nvPr/>
        </p:nvSpPr>
        <p:spPr bwMode="auto">
          <a:xfrm>
            <a:off x="539576" y="1922463"/>
            <a:ext cx="1011238"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b="1">
                <a:solidFill>
                  <a:srgbClr val="FF0000"/>
                </a:solidFill>
                <a:latin typeface="宋体" charset="-122"/>
              </a:rPr>
              <a:t>时  间</a:t>
            </a:r>
          </a:p>
        </p:txBody>
      </p:sp>
      <p:sp>
        <p:nvSpPr>
          <p:cNvPr id="19" name="Text Box 1043"/>
          <p:cNvSpPr txBox="1">
            <a:spLocks noChangeArrowheads="1"/>
          </p:cNvSpPr>
          <p:nvPr/>
        </p:nvSpPr>
        <p:spPr bwMode="auto">
          <a:xfrm>
            <a:off x="539576" y="4868863"/>
            <a:ext cx="1011238"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b="1">
                <a:solidFill>
                  <a:srgbClr val="FF0000"/>
                </a:solidFill>
                <a:latin typeface="宋体" charset="-122"/>
              </a:rPr>
              <a:t>磁带机</a:t>
            </a:r>
            <a:r>
              <a:rPr kumimoji="0" lang="en-US" altLang="zh-CN" sz="1800" b="1">
                <a:solidFill>
                  <a:srgbClr val="FF0000"/>
                </a:solidFill>
                <a:latin typeface="宋体" charset="-122"/>
              </a:rPr>
              <a:t>2</a:t>
            </a:r>
          </a:p>
        </p:txBody>
      </p:sp>
      <p:sp>
        <p:nvSpPr>
          <p:cNvPr id="20" name="Text Box 1044"/>
          <p:cNvSpPr txBox="1">
            <a:spLocks noChangeArrowheads="1"/>
          </p:cNvSpPr>
          <p:nvPr/>
        </p:nvSpPr>
        <p:spPr bwMode="auto">
          <a:xfrm>
            <a:off x="539576" y="5605463"/>
            <a:ext cx="1011238"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b="1">
                <a:solidFill>
                  <a:srgbClr val="FF0000"/>
                </a:solidFill>
                <a:latin typeface="宋体" charset="-122"/>
              </a:rPr>
              <a:t>打印机</a:t>
            </a:r>
          </a:p>
        </p:txBody>
      </p:sp>
      <p:grpSp>
        <p:nvGrpSpPr>
          <p:cNvPr id="21" name="Group 1045"/>
          <p:cNvGrpSpPr>
            <a:grpSpLocks/>
          </p:cNvGrpSpPr>
          <p:nvPr/>
        </p:nvGrpSpPr>
        <p:grpSpPr bwMode="auto">
          <a:xfrm>
            <a:off x="1719089" y="2166938"/>
            <a:ext cx="2032000" cy="3683000"/>
            <a:chOff x="3240" y="12828"/>
            <a:chExt cx="2170" cy="2340"/>
          </a:xfrm>
        </p:grpSpPr>
        <p:grpSp>
          <p:nvGrpSpPr>
            <p:cNvPr id="54" name="Group 1046"/>
            <p:cNvGrpSpPr>
              <a:grpSpLocks/>
            </p:cNvGrpSpPr>
            <p:nvPr/>
          </p:nvGrpSpPr>
          <p:grpSpPr bwMode="auto">
            <a:xfrm>
              <a:off x="3240" y="12828"/>
              <a:ext cx="2160" cy="1404"/>
              <a:chOff x="3240" y="7056"/>
              <a:chExt cx="2160" cy="1404"/>
            </a:xfrm>
          </p:grpSpPr>
          <p:sp>
            <p:nvSpPr>
              <p:cNvPr id="61" name="Line 1047"/>
              <p:cNvSpPr>
                <a:spLocks noChangeShapeType="1"/>
              </p:cNvSpPr>
              <p:nvPr/>
            </p:nvSpPr>
            <p:spPr bwMode="auto">
              <a:xfrm>
                <a:off x="3240" y="7524"/>
                <a:ext cx="10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1048"/>
              <p:cNvSpPr>
                <a:spLocks noChangeShapeType="1"/>
              </p:cNvSpPr>
              <p:nvPr/>
            </p:nvSpPr>
            <p:spPr bwMode="auto">
              <a:xfrm>
                <a:off x="4320" y="7992"/>
                <a:ext cx="7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Line 1049"/>
              <p:cNvSpPr>
                <a:spLocks noChangeShapeType="1"/>
              </p:cNvSpPr>
              <p:nvPr/>
            </p:nvSpPr>
            <p:spPr bwMode="auto">
              <a:xfrm>
                <a:off x="5040" y="8460"/>
                <a:ext cx="3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Line 1050"/>
              <p:cNvSpPr>
                <a:spLocks noChangeShapeType="1"/>
              </p:cNvSpPr>
              <p:nvPr/>
            </p:nvSpPr>
            <p:spPr bwMode="auto">
              <a:xfrm>
                <a:off x="4320" y="7056"/>
                <a:ext cx="0" cy="93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Line 1051"/>
              <p:cNvSpPr>
                <a:spLocks noChangeShapeType="1"/>
              </p:cNvSpPr>
              <p:nvPr/>
            </p:nvSpPr>
            <p:spPr bwMode="auto">
              <a:xfrm>
                <a:off x="5040" y="7056"/>
                <a:ext cx="0" cy="14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Line 1052"/>
              <p:cNvSpPr>
                <a:spLocks noChangeShapeType="1"/>
              </p:cNvSpPr>
              <p:nvPr/>
            </p:nvSpPr>
            <p:spPr bwMode="auto">
              <a:xfrm>
                <a:off x="5400" y="7056"/>
                <a:ext cx="0" cy="14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5" name="Line 1053"/>
            <p:cNvSpPr>
              <a:spLocks noChangeShapeType="1"/>
            </p:cNvSpPr>
            <p:nvPr/>
          </p:nvSpPr>
          <p:spPr bwMode="auto">
            <a:xfrm>
              <a:off x="3597" y="13764"/>
              <a:ext cx="51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1054"/>
            <p:cNvSpPr>
              <a:spLocks noChangeShapeType="1"/>
            </p:cNvSpPr>
            <p:nvPr/>
          </p:nvSpPr>
          <p:spPr bwMode="auto">
            <a:xfrm>
              <a:off x="3240" y="14700"/>
              <a:ext cx="3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1055"/>
            <p:cNvSpPr>
              <a:spLocks noChangeShapeType="1"/>
            </p:cNvSpPr>
            <p:nvPr/>
          </p:nvSpPr>
          <p:spPr bwMode="auto">
            <a:xfrm>
              <a:off x="3585" y="12828"/>
              <a:ext cx="0" cy="187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1056"/>
            <p:cNvSpPr>
              <a:spLocks noChangeShapeType="1"/>
            </p:cNvSpPr>
            <p:nvPr/>
          </p:nvSpPr>
          <p:spPr bwMode="auto">
            <a:xfrm>
              <a:off x="4095" y="12828"/>
              <a:ext cx="0" cy="23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Line 1057"/>
            <p:cNvSpPr>
              <a:spLocks noChangeShapeType="1"/>
            </p:cNvSpPr>
            <p:nvPr/>
          </p:nvSpPr>
          <p:spPr bwMode="auto">
            <a:xfrm>
              <a:off x="5400" y="12828"/>
              <a:ext cx="0" cy="23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1058"/>
            <p:cNvSpPr>
              <a:spLocks noChangeShapeType="1"/>
            </p:cNvSpPr>
            <p:nvPr/>
          </p:nvSpPr>
          <p:spPr bwMode="auto">
            <a:xfrm>
              <a:off x="4095" y="15168"/>
              <a:ext cx="131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 name="Group 1059"/>
          <p:cNvGrpSpPr>
            <a:grpSpLocks/>
          </p:cNvGrpSpPr>
          <p:nvPr/>
        </p:nvGrpSpPr>
        <p:grpSpPr bwMode="auto">
          <a:xfrm>
            <a:off x="3741564" y="2166938"/>
            <a:ext cx="2033588" cy="3683000"/>
            <a:chOff x="3240" y="12828"/>
            <a:chExt cx="2170" cy="2340"/>
          </a:xfrm>
        </p:grpSpPr>
        <p:grpSp>
          <p:nvGrpSpPr>
            <p:cNvPr id="41" name="Group 1060"/>
            <p:cNvGrpSpPr>
              <a:grpSpLocks/>
            </p:cNvGrpSpPr>
            <p:nvPr/>
          </p:nvGrpSpPr>
          <p:grpSpPr bwMode="auto">
            <a:xfrm>
              <a:off x="3240" y="12828"/>
              <a:ext cx="2160" cy="1404"/>
              <a:chOff x="3240" y="7056"/>
              <a:chExt cx="2160" cy="1404"/>
            </a:xfrm>
          </p:grpSpPr>
          <p:sp>
            <p:nvSpPr>
              <p:cNvPr id="48" name="Line 1061"/>
              <p:cNvSpPr>
                <a:spLocks noChangeShapeType="1"/>
              </p:cNvSpPr>
              <p:nvPr/>
            </p:nvSpPr>
            <p:spPr bwMode="auto">
              <a:xfrm>
                <a:off x="3240" y="7524"/>
                <a:ext cx="10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Line 1062"/>
              <p:cNvSpPr>
                <a:spLocks noChangeShapeType="1"/>
              </p:cNvSpPr>
              <p:nvPr/>
            </p:nvSpPr>
            <p:spPr bwMode="auto">
              <a:xfrm>
                <a:off x="4320" y="7992"/>
                <a:ext cx="7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1063"/>
              <p:cNvSpPr>
                <a:spLocks noChangeShapeType="1"/>
              </p:cNvSpPr>
              <p:nvPr/>
            </p:nvSpPr>
            <p:spPr bwMode="auto">
              <a:xfrm>
                <a:off x="5040" y="8460"/>
                <a:ext cx="3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Line 1064"/>
              <p:cNvSpPr>
                <a:spLocks noChangeShapeType="1"/>
              </p:cNvSpPr>
              <p:nvPr/>
            </p:nvSpPr>
            <p:spPr bwMode="auto">
              <a:xfrm>
                <a:off x="4320" y="7056"/>
                <a:ext cx="0" cy="93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Line 1065"/>
              <p:cNvSpPr>
                <a:spLocks noChangeShapeType="1"/>
              </p:cNvSpPr>
              <p:nvPr/>
            </p:nvSpPr>
            <p:spPr bwMode="auto">
              <a:xfrm>
                <a:off x="5040" y="7056"/>
                <a:ext cx="0" cy="14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Line 1066"/>
              <p:cNvSpPr>
                <a:spLocks noChangeShapeType="1"/>
              </p:cNvSpPr>
              <p:nvPr/>
            </p:nvSpPr>
            <p:spPr bwMode="auto">
              <a:xfrm>
                <a:off x="5400" y="7056"/>
                <a:ext cx="0" cy="14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2" name="Line 1067"/>
            <p:cNvSpPr>
              <a:spLocks noChangeShapeType="1"/>
            </p:cNvSpPr>
            <p:nvPr/>
          </p:nvSpPr>
          <p:spPr bwMode="auto">
            <a:xfrm>
              <a:off x="3597" y="13764"/>
              <a:ext cx="51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1068"/>
            <p:cNvSpPr>
              <a:spLocks noChangeShapeType="1"/>
            </p:cNvSpPr>
            <p:nvPr/>
          </p:nvSpPr>
          <p:spPr bwMode="auto">
            <a:xfrm>
              <a:off x="3240" y="14700"/>
              <a:ext cx="3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1069"/>
            <p:cNvSpPr>
              <a:spLocks noChangeShapeType="1"/>
            </p:cNvSpPr>
            <p:nvPr/>
          </p:nvSpPr>
          <p:spPr bwMode="auto">
            <a:xfrm>
              <a:off x="3585" y="12828"/>
              <a:ext cx="0" cy="187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1070"/>
            <p:cNvSpPr>
              <a:spLocks noChangeShapeType="1"/>
            </p:cNvSpPr>
            <p:nvPr/>
          </p:nvSpPr>
          <p:spPr bwMode="auto">
            <a:xfrm>
              <a:off x="4095" y="12828"/>
              <a:ext cx="0" cy="23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Line 1071"/>
            <p:cNvSpPr>
              <a:spLocks noChangeShapeType="1"/>
            </p:cNvSpPr>
            <p:nvPr/>
          </p:nvSpPr>
          <p:spPr bwMode="auto">
            <a:xfrm>
              <a:off x="5400" y="12828"/>
              <a:ext cx="0" cy="23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1072"/>
            <p:cNvSpPr>
              <a:spLocks noChangeShapeType="1"/>
            </p:cNvSpPr>
            <p:nvPr/>
          </p:nvSpPr>
          <p:spPr bwMode="auto">
            <a:xfrm>
              <a:off x="4095" y="15168"/>
              <a:ext cx="131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 name="Group 1073"/>
          <p:cNvGrpSpPr>
            <a:grpSpLocks/>
          </p:cNvGrpSpPr>
          <p:nvPr/>
        </p:nvGrpSpPr>
        <p:grpSpPr bwMode="auto">
          <a:xfrm>
            <a:off x="5765626" y="2166938"/>
            <a:ext cx="2032000" cy="3683000"/>
            <a:chOff x="3240" y="12828"/>
            <a:chExt cx="2170" cy="2340"/>
          </a:xfrm>
        </p:grpSpPr>
        <p:grpSp>
          <p:nvGrpSpPr>
            <p:cNvPr id="28" name="Group 1074"/>
            <p:cNvGrpSpPr>
              <a:grpSpLocks/>
            </p:cNvGrpSpPr>
            <p:nvPr/>
          </p:nvGrpSpPr>
          <p:grpSpPr bwMode="auto">
            <a:xfrm>
              <a:off x="3240" y="12828"/>
              <a:ext cx="2160" cy="1404"/>
              <a:chOff x="3240" y="7056"/>
              <a:chExt cx="2160" cy="1404"/>
            </a:xfrm>
          </p:grpSpPr>
          <p:sp>
            <p:nvSpPr>
              <p:cNvPr id="35" name="Line 1075"/>
              <p:cNvSpPr>
                <a:spLocks noChangeShapeType="1"/>
              </p:cNvSpPr>
              <p:nvPr/>
            </p:nvSpPr>
            <p:spPr bwMode="auto">
              <a:xfrm>
                <a:off x="3240" y="7524"/>
                <a:ext cx="10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1076"/>
              <p:cNvSpPr>
                <a:spLocks noChangeShapeType="1"/>
              </p:cNvSpPr>
              <p:nvPr/>
            </p:nvSpPr>
            <p:spPr bwMode="auto">
              <a:xfrm>
                <a:off x="4320" y="7992"/>
                <a:ext cx="7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1077"/>
              <p:cNvSpPr>
                <a:spLocks noChangeShapeType="1"/>
              </p:cNvSpPr>
              <p:nvPr/>
            </p:nvSpPr>
            <p:spPr bwMode="auto">
              <a:xfrm>
                <a:off x="5040" y="8460"/>
                <a:ext cx="3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1078"/>
              <p:cNvSpPr>
                <a:spLocks noChangeShapeType="1"/>
              </p:cNvSpPr>
              <p:nvPr/>
            </p:nvSpPr>
            <p:spPr bwMode="auto">
              <a:xfrm>
                <a:off x="4320" y="7056"/>
                <a:ext cx="0" cy="93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1079"/>
              <p:cNvSpPr>
                <a:spLocks noChangeShapeType="1"/>
              </p:cNvSpPr>
              <p:nvPr/>
            </p:nvSpPr>
            <p:spPr bwMode="auto">
              <a:xfrm>
                <a:off x="5040" y="7056"/>
                <a:ext cx="0" cy="14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1080"/>
              <p:cNvSpPr>
                <a:spLocks noChangeShapeType="1"/>
              </p:cNvSpPr>
              <p:nvPr/>
            </p:nvSpPr>
            <p:spPr bwMode="auto">
              <a:xfrm>
                <a:off x="5400" y="7056"/>
                <a:ext cx="0" cy="14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 name="Line 1081"/>
            <p:cNvSpPr>
              <a:spLocks noChangeShapeType="1"/>
            </p:cNvSpPr>
            <p:nvPr/>
          </p:nvSpPr>
          <p:spPr bwMode="auto">
            <a:xfrm>
              <a:off x="3597" y="13764"/>
              <a:ext cx="51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1082"/>
            <p:cNvSpPr>
              <a:spLocks noChangeShapeType="1"/>
            </p:cNvSpPr>
            <p:nvPr/>
          </p:nvSpPr>
          <p:spPr bwMode="auto">
            <a:xfrm>
              <a:off x="3240" y="14700"/>
              <a:ext cx="3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1083"/>
            <p:cNvSpPr>
              <a:spLocks noChangeShapeType="1"/>
            </p:cNvSpPr>
            <p:nvPr/>
          </p:nvSpPr>
          <p:spPr bwMode="auto">
            <a:xfrm>
              <a:off x="3585" y="12828"/>
              <a:ext cx="0" cy="187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1084"/>
            <p:cNvSpPr>
              <a:spLocks noChangeShapeType="1"/>
            </p:cNvSpPr>
            <p:nvPr/>
          </p:nvSpPr>
          <p:spPr bwMode="auto">
            <a:xfrm>
              <a:off x="4095" y="12828"/>
              <a:ext cx="0" cy="23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1085"/>
            <p:cNvSpPr>
              <a:spLocks noChangeShapeType="1"/>
            </p:cNvSpPr>
            <p:nvPr/>
          </p:nvSpPr>
          <p:spPr bwMode="auto">
            <a:xfrm>
              <a:off x="5400" y="12828"/>
              <a:ext cx="0" cy="23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1086"/>
            <p:cNvSpPr>
              <a:spLocks noChangeShapeType="1"/>
            </p:cNvSpPr>
            <p:nvPr/>
          </p:nvSpPr>
          <p:spPr bwMode="auto">
            <a:xfrm>
              <a:off x="4095" y="15168"/>
              <a:ext cx="131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 name="Text Box 1087"/>
          <p:cNvSpPr txBox="1">
            <a:spLocks noChangeArrowheads="1"/>
          </p:cNvSpPr>
          <p:nvPr/>
        </p:nvSpPr>
        <p:spPr bwMode="auto">
          <a:xfrm>
            <a:off x="2900189" y="3149600"/>
            <a:ext cx="33655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600" b="1">
                <a:solidFill>
                  <a:srgbClr val="FF0000"/>
                </a:solidFill>
                <a:latin typeface="宋体" charset="-122"/>
              </a:rPr>
              <a:t>P1</a:t>
            </a:r>
          </a:p>
        </p:txBody>
      </p:sp>
      <p:sp>
        <p:nvSpPr>
          <p:cNvPr id="25" name="Text Box 1088"/>
          <p:cNvSpPr txBox="1">
            <a:spLocks noChangeArrowheads="1"/>
          </p:cNvSpPr>
          <p:nvPr/>
        </p:nvSpPr>
        <p:spPr bwMode="auto">
          <a:xfrm>
            <a:off x="6102176" y="3149600"/>
            <a:ext cx="33655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800" b="1">
                <a:solidFill>
                  <a:srgbClr val="FF0000"/>
                </a:solidFill>
                <a:latin typeface="宋体" charset="-122"/>
              </a:rPr>
              <a:t>P2</a:t>
            </a:r>
          </a:p>
        </p:txBody>
      </p:sp>
      <p:sp>
        <p:nvSpPr>
          <p:cNvPr id="26" name="Text Box 1089"/>
          <p:cNvSpPr txBox="1">
            <a:spLocks noChangeArrowheads="1"/>
          </p:cNvSpPr>
          <p:nvPr/>
        </p:nvSpPr>
        <p:spPr bwMode="auto">
          <a:xfrm>
            <a:off x="4922664" y="3149600"/>
            <a:ext cx="33655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600" b="1">
                <a:solidFill>
                  <a:srgbClr val="FF0000"/>
                </a:solidFill>
                <a:latin typeface="宋体" charset="-122"/>
              </a:rPr>
              <a:t>P1</a:t>
            </a:r>
          </a:p>
        </p:txBody>
      </p:sp>
      <p:sp>
        <p:nvSpPr>
          <p:cNvPr id="27" name="Text Box 1090"/>
          <p:cNvSpPr txBox="1">
            <a:spLocks noChangeArrowheads="1"/>
          </p:cNvSpPr>
          <p:nvPr/>
        </p:nvSpPr>
        <p:spPr bwMode="auto">
          <a:xfrm>
            <a:off x="4079701" y="3149600"/>
            <a:ext cx="4016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600" b="1" dirty="0">
                <a:solidFill>
                  <a:srgbClr val="FF0000"/>
                </a:solidFill>
                <a:latin typeface="宋体" charset="-122"/>
              </a:rPr>
              <a:t>P2</a:t>
            </a:r>
          </a:p>
        </p:txBody>
      </p:sp>
      <p:sp>
        <p:nvSpPr>
          <p:cNvPr id="130" name="Text Box 1090"/>
          <p:cNvSpPr txBox="1">
            <a:spLocks noChangeArrowheads="1"/>
          </p:cNvSpPr>
          <p:nvPr/>
        </p:nvSpPr>
        <p:spPr bwMode="auto">
          <a:xfrm>
            <a:off x="2051720" y="3140968"/>
            <a:ext cx="4016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600" b="1" dirty="0">
                <a:solidFill>
                  <a:srgbClr val="FF0000"/>
                </a:solidFill>
                <a:latin typeface="宋体" charset="-122"/>
              </a:rPr>
              <a:t>P2</a:t>
            </a:r>
          </a:p>
        </p:txBody>
      </p:sp>
      <p:sp>
        <p:nvSpPr>
          <p:cNvPr id="131" name="矩形 130"/>
          <p:cNvSpPr/>
          <p:nvPr/>
        </p:nvSpPr>
        <p:spPr>
          <a:xfrm>
            <a:off x="2339752" y="6084004"/>
            <a:ext cx="4572000" cy="369332"/>
          </a:xfrm>
          <a:prstGeom prst="rect">
            <a:avLst/>
          </a:prstGeom>
        </p:spPr>
        <p:txBody>
          <a:bodyPr>
            <a:spAutoFit/>
          </a:bodyPr>
          <a:lstStyle/>
          <a:p>
            <a:pPr algn="ctr">
              <a:buFontTx/>
              <a:buNone/>
            </a:pPr>
            <a:r>
              <a:rPr lang="en-US" altLang="zh-CN" b="1" dirty="0">
                <a:solidFill>
                  <a:srgbClr val="FF0000"/>
                </a:solidFill>
                <a:latin typeface="宋体" charset="-122"/>
              </a:rPr>
              <a:t>CPU</a:t>
            </a:r>
            <a:r>
              <a:rPr lang="zh-CN" altLang="en-US" b="1" dirty="0">
                <a:solidFill>
                  <a:srgbClr val="FF0000"/>
                </a:solidFill>
                <a:latin typeface="宋体" charset="-122"/>
              </a:rPr>
              <a:t>利用率：（</a:t>
            </a:r>
            <a:r>
              <a:rPr lang="en-US" altLang="zh-CN" b="1" dirty="0">
                <a:solidFill>
                  <a:srgbClr val="FF0000"/>
                </a:solidFill>
                <a:latin typeface="宋体" charset="-122"/>
                <a:cs typeface="Times New Roman" pitchFamily="18" charset="0"/>
              </a:rPr>
              <a:t>52+42</a:t>
            </a:r>
            <a:r>
              <a:rPr lang="zh-CN" altLang="en-US" b="1" dirty="0">
                <a:solidFill>
                  <a:srgbClr val="FF0000"/>
                </a:solidFill>
                <a:latin typeface="宋体" charset="-122"/>
                <a:cs typeface="Times New Roman" pitchFamily="18" charset="0"/>
              </a:rPr>
              <a:t>）</a:t>
            </a:r>
            <a:r>
              <a:rPr lang="en-US" altLang="zh-CN" b="1" dirty="0">
                <a:solidFill>
                  <a:srgbClr val="FF0000"/>
                </a:solidFill>
                <a:latin typeface="宋体" charset="-122"/>
                <a:cs typeface="Times New Roman" pitchFamily="18" charset="0"/>
              </a:rPr>
              <a:t>/ 150 ≈ 63</a:t>
            </a:r>
            <a:r>
              <a:rPr lang="zh-CN" altLang="en-US" b="1" dirty="0">
                <a:solidFill>
                  <a:srgbClr val="FF0000"/>
                </a:solidFill>
                <a:latin typeface="宋体" charset="-122"/>
                <a:cs typeface="Times New Roman" pitchFamily="18" charset="0"/>
              </a:rPr>
              <a:t>％</a:t>
            </a:r>
          </a:p>
        </p:txBody>
      </p:sp>
      <p:sp>
        <p:nvSpPr>
          <p:cNvPr id="4" name="日期占位符 3"/>
          <p:cNvSpPr>
            <a:spLocks noGrp="1"/>
          </p:cNvSpPr>
          <p:nvPr>
            <p:ph type="dt" sz="half" idx="10"/>
          </p:nvPr>
        </p:nvSpPr>
        <p:spPr/>
        <p:txBody>
          <a:bodyPr/>
          <a:lstStyle/>
          <a:p>
            <a:fld id="{5119B66E-F1AC-4587-A2B2-54A018437A2D}" type="datetime1">
              <a:rPr lang="zh-CN" altLang="en-US" smtClean="0"/>
              <a:pPr/>
              <a:t>2021/3/5</a:t>
            </a:fld>
            <a:endParaRPr lang="zh-CN" altLang="en-US"/>
          </a:p>
        </p:txBody>
      </p:sp>
      <p:sp>
        <p:nvSpPr>
          <p:cNvPr id="67" name="灯片编号占位符 66"/>
          <p:cNvSpPr>
            <a:spLocks noGrp="1"/>
          </p:cNvSpPr>
          <p:nvPr>
            <p:ph type="sldNum" sz="quarter" idx="12"/>
          </p:nvPr>
        </p:nvSpPr>
        <p:spPr/>
        <p:txBody>
          <a:bodyPr/>
          <a:lstStyle/>
          <a:p>
            <a:fld id="{0C913308-F349-4B6D-A68A-DD1791B4A57B}" type="slidenum">
              <a:rPr lang="zh-CN" altLang="en-US" smtClean="0"/>
              <a:pPr/>
              <a:t>26</a:t>
            </a:fld>
            <a:endParaRPr lang="zh-CN" altLang="en-US"/>
          </a:p>
        </p:txBody>
      </p:sp>
    </p:spTree>
    <p:extLst>
      <p:ext uri="{BB962C8B-B14F-4D97-AF65-F5344CB8AC3E}">
        <p14:creationId xmlns:p14="http://schemas.microsoft.com/office/powerpoint/2010/main" val="290102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多道程序设计 （</a:t>
            </a:r>
            <a:r>
              <a:rPr lang="en-US" altLang="zh-CN" dirty="0"/>
              <a:t>3/3</a:t>
            </a:r>
            <a:r>
              <a:rPr lang="zh-CN" altLang="en-US" dirty="0"/>
              <a:t>）</a:t>
            </a:r>
          </a:p>
        </p:txBody>
      </p:sp>
      <p:sp>
        <p:nvSpPr>
          <p:cNvPr id="3" name="内容占位符 2"/>
          <p:cNvSpPr>
            <a:spLocks noGrp="1"/>
          </p:cNvSpPr>
          <p:nvPr>
            <p:ph idx="1"/>
          </p:nvPr>
        </p:nvSpPr>
        <p:spPr/>
        <p:txBody>
          <a:bodyPr/>
          <a:lstStyle/>
          <a:p>
            <a:r>
              <a:rPr lang="zh-CN" altLang="en-US" dirty="0"/>
              <a:t>程序等待</a:t>
            </a:r>
            <a:r>
              <a:rPr lang="en-US" altLang="zh-CN" dirty="0"/>
              <a:t>I/O</a:t>
            </a:r>
            <a:r>
              <a:rPr lang="zh-CN" altLang="en-US" dirty="0"/>
              <a:t>操作的时间占其运行时间的比例为</a:t>
            </a:r>
            <a:r>
              <a:rPr lang="en-US" altLang="zh-CN" dirty="0"/>
              <a:t>p</a:t>
            </a:r>
            <a:r>
              <a:rPr lang="zh-CN" altLang="en-US" dirty="0"/>
              <a:t>，当主存中有</a:t>
            </a:r>
            <a:r>
              <a:rPr lang="en-US" altLang="zh-CN" dirty="0"/>
              <a:t>n</a:t>
            </a:r>
            <a:r>
              <a:rPr lang="zh-CN" altLang="en-US" dirty="0"/>
              <a:t>道程序时，所有程序都等待</a:t>
            </a:r>
            <a:r>
              <a:rPr lang="en-US" altLang="zh-CN" dirty="0"/>
              <a:t>I/O</a:t>
            </a:r>
            <a:r>
              <a:rPr lang="zh-CN" altLang="en-US" dirty="0"/>
              <a:t>的概率是</a:t>
            </a:r>
            <a:r>
              <a:rPr lang="en-US" altLang="zh-CN" dirty="0" err="1"/>
              <a:t>p</a:t>
            </a:r>
            <a:r>
              <a:rPr lang="en-US" altLang="zh-CN" baseline="30000" dirty="0" err="1"/>
              <a:t>n</a:t>
            </a:r>
            <a:r>
              <a:rPr lang="zh-CN" altLang="en-US" dirty="0"/>
              <a:t>，那么， </a:t>
            </a:r>
            <a:endParaRPr lang="en-US" altLang="zh-CN" dirty="0"/>
          </a:p>
          <a:p>
            <a:endParaRPr lang="zh-CN" altLang="en-US" dirty="0"/>
          </a:p>
          <a:p>
            <a:pPr>
              <a:buFontTx/>
              <a:buNone/>
            </a:pPr>
            <a:r>
              <a:rPr lang="zh-CN" altLang="en-US" dirty="0"/>
              <a:t>                </a:t>
            </a:r>
            <a:r>
              <a:rPr lang="en-US" altLang="zh-CN" dirty="0">
                <a:solidFill>
                  <a:srgbClr val="FF0000"/>
                </a:solidFill>
              </a:rPr>
              <a:t>CPU</a:t>
            </a:r>
            <a:r>
              <a:rPr lang="zh-CN" altLang="en-US" dirty="0">
                <a:solidFill>
                  <a:srgbClr val="FF0000"/>
                </a:solidFill>
              </a:rPr>
              <a:t>利用率</a:t>
            </a:r>
            <a:r>
              <a:rPr lang="en-US" altLang="zh-CN" dirty="0">
                <a:solidFill>
                  <a:srgbClr val="FF0000"/>
                </a:solidFill>
              </a:rPr>
              <a:t>=1-p</a:t>
            </a:r>
            <a:r>
              <a:rPr lang="en-US" altLang="zh-CN" baseline="30000" dirty="0">
                <a:solidFill>
                  <a:srgbClr val="FF0000"/>
                </a:solidFill>
              </a:rPr>
              <a:t>n</a:t>
            </a:r>
          </a:p>
          <a:p>
            <a:pPr>
              <a:buFontTx/>
              <a:buNone/>
            </a:pPr>
            <a:endParaRPr lang="en-US" altLang="zh-CN" dirty="0"/>
          </a:p>
          <a:p>
            <a:pPr>
              <a:buFontTx/>
              <a:buNone/>
            </a:pPr>
            <a:r>
              <a:rPr lang="en-US" altLang="zh-CN" dirty="0"/>
              <a:t>    n</a:t>
            </a:r>
            <a:r>
              <a:rPr lang="zh-CN" altLang="en-US" dirty="0"/>
              <a:t>称多道程序的道数或度数，可见</a:t>
            </a:r>
            <a:r>
              <a:rPr lang="en-US" altLang="zh-CN" dirty="0"/>
              <a:t>CPU</a:t>
            </a:r>
            <a:r>
              <a:rPr lang="zh-CN" altLang="en-US" dirty="0"/>
              <a:t>的利用率是</a:t>
            </a:r>
            <a:r>
              <a:rPr lang="en-US" altLang="zh-CN" dirty="0"/>
              <a:t>n</a:t>
            </a:r>
            <a:r>
              <a:rPr lang="zh-CN" altLang="en-US" dirty="0"/>
              <a:t>的函数</a:t>
            </a:r>
          </a:p>
          <a:p>
            <a:endParaRPr lang="zh-CN" altLang="en-US" dirty="0"/>
          </a:p>
        </p:txBody>
      </p:sp>
      <p:sp>
        <p:nvSpPr>
          <p:cNvPr id="4" name="日期占位符 3"/>
          <p:cNvSpPr>
            <a:spLocks noGrp="1"/>
          </p:cNvSpPr>
          <p:nvPr>
            <p:ph type="dt" sz="half" idx="10"/>
          </p:nvPr>
        </p:nvSpPr>
        <p:spPr/>
        <p:txBody>
          <a:bodyPr/>
          <a:lstStyle/>
          <a:p>
            <a:fld id="{6A3B4060-D12F-4C5A-982E-CF2221D3233F}" type="datetime1">
              <a:rPr lang="zh-CN" altLang="en-US" smtClean="0"/>
              <a:pPr/>
              <a:t>2021/3/5</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27</a:t>
            </a:fld>
            <a:endParaRPr lang="zh-CN" altLang="en-US"/>
          </a:p>
        </p:txBody>
      </p:sp>
    </p:spTree>
    <p:extLst>
      <p:ext uri="{BB962C8B-B14F-4D97-AF65-F5344CB8AC3E}">
        <p14:creationId xmlns:p14="http://schemas.microsoft.com/office/powerpoint/2010/main" val="2383905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多道程序设计与操作系统</a:t>
            </a:r>
          </a:p>
        </p:txBody>
      </p:sp>
      <p:sp>
        <p:nvSpPr>
          <p:cNvPr id="3" name="内容占位符 2"/>
          <p:cNvSpPr>
            <a:spLocks noGrp="1"/>
          </p:cNvSpPr>
          <p:nvPr>
            <p:ph idx="1"/>
          </p:nvPr>
        </p:nvSpPr>
        <p:spPr/>
        <p:txBody>
          <a:bodyPr/>
          <a:lstStyle/>
          <a:p>
            <a:r>
              <a:rPr lang="zh-CN" altLang="en-US" dirty="0"/>
              <a:t>提高了</a:t>
            </a:r>
            <a:r>
              <a:rPr lang="en-US" altLang="zh-CN" dirty="0"/>
              <a:t>CPU</a:t>
            </a:r>
            <a:r>
              <a:rPr lang="zh-CN" altLang="en-US" dirty="0"/>
              <a:t>的利用率</a:t>
            </a:r>
          </a:p>
          <a:p>
            <a:r>
              <a:rPr lang="zh-CN" altLang="en-US" dirty="0"/>
              <a:t>提高了主存和</a:t>
            </a:r>
            <a:r>
              <a:rPr lang="en-US" altLang="zh-CN" dirty="0"/>
              <a:t>I/O</a:t>
            </a:r>
            <a:r>
              <a:rPr lang="zh-CN" altLang="en-US" dirty="0"/>
              <a:t>设备的利用率</a:t>
            </a:r>
          </a:p>
          <a:p>
            <a:r>
              <a:rPr lang="zh-CN" altLang="en-US" dirty="0"/>
              <a:t>改进了系统的吞吐率</a:t>
            </a:r>
            <a:endParaRPr lang="en-US" altLang="zh-CN" dirty="0"/>
          </a:p>
          <a:p>
            <a:r>
              <a:rPr lang="zh-CN" altLang="en-US" dirty="0"/>
              <a:t>充分发挥了系统的并行性</a:t>
            </a:r>
          </a:p>
          <a:p>
            <a:r>
              <a:rPr lang="zh-CN" altLang="en-US" dirty="0"/>
              <a:t>支持分时操作</a:t>
            </a:r>
          </a:p>
          <a:p>
            <a:endParaRPr lang="zh-CN" altLang="en-US" dirty="0"/>
          </a:p>
        </p:txBody>
      </p:sp>
      <p:sp>
        <p:nvSpPr>
          <p:cNvPr id="4" name="日期占位符 3"/>
          <p:cNvSpPr>
            <a:spLocks noGrp="1"/>
          </p:cNvSpPr>
          <p:nvPr>
            <p:ph type="dt" sz="half" idx="10"/>
          </p:nvPr>
        </p:nvSpPr>
        <p:spPr/>
        <p:txBody>
          <a:bodyPr/>
          <a:lstStyle/>
          <a:p>
            <a:fld id="{EA416C24-E591-46E2-BBAE-63476E772F75}" type="datetime1">
              <a:rPr lang="zh-CN" altLang="en-US" smtClean="0"/>
              <a:pPr/>
              <a:t>2021/3/5</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28</a:t>
            </a:fld>
            <a:endParaRPr lang="zh-CN" altLang="en-US"/>
          </a:p>
        </p:txBody>
      </p:sp>
    </p:spTree>
    <p:extLst>
      <p:ext uri="{BB962C8B-B14F-4D97-AF65-F5344CB8AC3E}">
        <p14:creationId xmlns:p14="http://schemas.microsoft.com/office/powerpoint/2010/main" val="4098436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小型机时代 </a:t>
            </a:r>
            <a:r>
              <a:rPr lang="en-US" altLang="zh-CN" dirty="0"/>
              <a:t>(70</a:t>
            </a:r>
            <a:r>
              <a:rPr lang="zh-CN" altLang="en-US" dirty="0"/>
              <a:t>年代</a:t>
            </a:r>
            <a:r>
              <a:rPr lang="en-US" altLang="zh-CN" dirty="0"/>
              <a:t>)</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大规模集成电路</a:t>
            </a:r>
            <a:endParaRPr lang="en-US" altLang="zh-CN" dirty="0"/>
          </a:p>
          <a:p>
            <a:r>
              <a:rPr lang="zh-CN" altLang="en-US" dirty="0"/>
              <a:t>分时系统</a:t>
            </a:r>
            <a:endParaRPr lang="en-US" altLang="zh-CN" dirty="0"/>
          </a:p>
          <a:p>
            <a:pPr lvl="1"/>
            <a:r>
              <a:rPr lang="zh-CN" altLang="en-US" dirty="0"/>
              <a:t>多人、多程序</a:t>
            </a:r>
            <a:endParaRPr lang="en-US" altLang="zh-CN" dirty="0"/>
          </a:p>
          <a:p>
            <a:r>
              <a:rPr lang="zh-CN" altLang="en-US" dirty="0"/>
              <a:t>实时系统</a:t>
            </a:r>
            <a:endParaRPr lang="en-US" altLang="zh-CN" dirty="0"/>
          </a:p>
          <a:p>
            <a:pPr lvl="1"/>
            <a:r>
              <a:rPr lang="zh-CN" altLang="en-US" dirty="0"/>
              <a:t>工业控制</a:t>
            </a:r>
            <a:endParaRPr lang="en-US" altLang="zh-CN" dirty="0"/>
          </a:p>
          <a:p>
            <a:r>
              <a:rPr lang="en-US" altLang="zh-CN" dirty="0"/>
              <a:t>Unix</a:t>
            </a:r>
            <a:r>
              <a:rPr lang="zh-CN" altLang="en-US" dirty="0"/>
              <a:t>的出现</a:t>
            </a:r>
            <a:endParaRPr lang="en-US" altLang="zh-CN" dirty="0"/>
          </a:p>
          <a:p>
            <a:pPr lvl="1"/>
            <a:r>
              <a:rPr lang="en-US" altLang="zh-CN" dirty="0"/>
              <a:t>Ken Thompson</a:t>
            </a:r>
          </a:p>
          <a:p>
            <a:pPr lvl="1"/>
            <a:r>
              <a:rPr lang="zh-CN" altLang="en-US" dirty="0"/>
              <a:t>源于</a:t>
            </a:r>
            <a:r>
              <a:rPr lang="en-US" altLang="zh-CN" dirty="0"/>
              <a:t>《</a:t>
            </a:r>
            <a:r>
              <a:rPr lang="zh-CN" altLang="en-US" dirty="0"/>
              <a:t>星际旅行</a:t>
            </a:r>
            <a:r>
              <a:rPr lang="en-US" altLang="zh-CN" dirty="0"/>
              <a:t>》</a:t>
            </a:r>
            <a:r>
              <a:rPr lang="zh-CN" altLang="en-US" dirty="0"/>
              <a:t>游戏</a:t>
            </a:r>
            <a:endParaRPr lang="en-US" altLang="zh-CN" dirty="0"/>
          </a:p>
          <a:p>
            <a:pPr lvl="1"/>
            <a:r>
              <a:rPr lang="en-US" altLang="zh-CN" dirty="0"/>
              <a:t>Dennis Ritchie C</a:t>
            </a:r>
            <a:r>
              <a:rPr lang="zh-CN" altLang="en-US" dirty="0"/>
              <a:t>语言发明人</a:t>
            </a:r>
            <a:endParaRPr lang="en-US" altLang="zh-CN" dirty="0"/>
          </a:p>
          <a:p>
            <a:pPr lvl="1"/>
            <a:r>
              <a:rPr lang="en-US" altLang="zh-CN" dirty="0"/>
              <a:t>PDP-7</a:t>
            </a:r>
            <a:r>
              <a:rPr lang="zh-CN" altLang="en-US" dirty="0"/>
              <a:t>计算机</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1322" y="1484784"/>
            <a:ext cx="1584176" cy="208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8350" y="4015895"/>
            <a:ext cx="1534322" cy="1805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日期占位符 3"/>
          <p:cNvSpPr>
            <a:spLocks noGrp="1"/>
          </p:cNvSpPr>
          <p:nvPr>
            <p:ph type="dt" sz="half" idx="10"/>
          </p:nvPr>
        </p:nvSpPr>
        <p:spPr/>
        <p:txBody>
          <a:bodyPr/>
          <a:lstStyle/>
          <a:p>
            <a:fld id="{F7B0318F-69FE-424B-BC22-256C26A51B8B}" type="datetime1">
              <a:rPr lang="zh-CN" altLang="en-US" smtClean="0"/>
              <a:pPr/>
              <a:t>2021/3/5</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29</a:t>
            </a:fld>
            <a:endParaRPr lang="zh-CN" altLang="en-US"/>
          </a:p>
        </p:txBody>
      </p:sp>
    </p:spTree>
    <p:extLst>
      <p:ext uri="{BB962C8B-B14F-4D97-AF65-F5344CB8AC3E}">
        <p14:creationId xmlns:p14="http://schemas.microsoft.com/office/powerpoint/2010/main" val="722293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课程安排</a:t>
            </a:r>
          </a:p>
        </p:txBody>
      </p:sp>
      <p:sp>
        <p:nvSpPr>
          <p:cNvPr id="3" name="内容占位符 2"/>
          <p:cNvSpPr>
            <a:spLocks noGrp="1"/>
          </p:cNvSpPr>
          <p:nvPr>
            <p:ph idx="1"/>
          </p:nvPr>
        </p:nvSpPr>
        <p:spPr/>
        <p:txBody>
          <a:bodyPr>
            <a:normAutofit/>
          </a:bodyPr>
          <a:lstStyle/>
          <a:p>
            <a:r>
              <a:rPr lang="zh-CN" altLang="en-US" dirty="0"/>
              <a:t>上课时间地点</a:t>
            </a:r>
            <a:endParaRPr lang="en-US" altLang="zh-CN" dirty="0"/>
          </a:p>
          <a:p>
            <a:pPr lvl="1"/>
            <a:r>
              <a:rPr lang="zh-CN" altLang="en-US" dirty="0"/>
              <a:t>周三 </a:t>
            </a:r>
            <a:r>
              <a:rPr lang="en-US" altLang="zh-CN" dirty="0"/>
              <a:t>5-6</a:t>
            </a:r>
            <a:r>
              <a:rPr lang="zh-CN" altLang="en-US" dirty="0"/>
              <a:t>节、周五 </a:t>
            </a:r>
            <a:r>
              <a:rPr lang="en-US" altLang="zh-CN" dirty="0"/>
              <a:t>3-4</a:t>
            </a:r>
            <a:r>
              <a:rPr lang="zh-CN" altLang="en-US" dirty="0"/>
              <a:t>节</a:t>
            </a:r>
            <a:endParaRPr lang="en-US" altLang="zh-CN" dirty="0"/>
          </a:p>
          <a:p>
            <a:pPr lvl="1"/>
            <a:r>
              <a:rPr lang="zh-CN" altLang="en-US" dirty="0"/>
              <a:t>仙</a:t>
            </a:r>
            <a:r>
              <a:rPr lang="en-US" altLang="zh-CN" dirty="0"/>
              <a:t>I-204</a:t>
            </a:r>
          </a:p>
          <a:p>
            <a:r>
              <a:rPr lang="zh-CN" altLang="en-US" dirty="0"/>
              <a:t>课程实验</a:t>
            </a:r>
            <a:endParaRPr lang="en-US" altLang="zh-CN" dirty="0"/>
          </a:p>
          <a:p>
            <a:pPr lvl="1"/>
            <a:r>
              <a:rPr lang="en-US" altLang="zh-CN" dirty="0"/>
              <a:t>5</a:t>
            </a:r>
            <a:r>
              <a:rPr lang="zh-CN" altLang="en-US" dirty="0"/>
              <a:t>次实验课</a:t>
            </a:r>
            <a:endParaRPr lang="en-US" altLang="zh-CN" dirty="0"/>
          </a:p>
          <a:p>
            <a:pPr lvl="1"/>
            <a:r>
              <a:rPr lang="en-US" altLang="zh-CN" dirty="0"/>
              <a:t>2</a:t>
            </a:r>
            <a:r>
              <a:rPr lang="zh-CN" altLang="en-US" dirty="0"/>
              <a:t>，</a:t>
            </a:r>
            <a:r>
              <a:rPr lang="en-US" altLang="zh-CN" dirty="0"/>
              <a:t>4</a:t>
            </a:r>
            <a:r>
              <a:rPr lang="zh-CN" altLang="en-US" dirty="0"/>
              <a:t>，</a:t>
            </a:r>
            <a:r>
              <a:rPr lang="en-US" altLang="zh-CN" dirty="0"/>
              <a:t>7</a:t>
            </a:r>
            <a:r>
              <a:rPr lang="zh-CN" altLang="en-US" dirty="0"/>
              <a:t>，</a:t>
            </a:r>
            <a:r>
              <a:rPr lang="en-US" altLang="zh-CN" dirty="0"/>
              <a:t>10</a:t>
            </a:r>
            <a:r>
              <a:rPr lang="zh-CN" altLang="en-US" dirty="0"/>
              <a:t>，</a:t>
            </a:r>
            <a:r>
              <a:rPr lang="en-US" altLang="zh-CN" dirty="0"/>
              <a:t>13</a:t>
            </a:r>
            <a:r>
              <a:rPr lang="zh-CN" altLang="en-US" dirty="0"/>
              <a:t>周，周三</a:t>
            </a:r>
            <a:r>
              <a:rPr lang="en-US" altLang="zh-CN" dirty="0"/>
              <a:t>5</a:t>
            </a:r>
            <a:r>
              <a:rPr lang="zh-CN" altLang="en-US" dirty="0"/>
              <a:t>，</a:t>
            </a:r>
            <a:r>
              <a:rPr lang="en-US" altLang="zh-CN" dirty="0"/>
              <a:t>6</a:t>
            </a:r>
            <a:r>
              <a:rPr lang="zh-CN" altLang="en-US" dirty="0"/>
              <a:t>节</a:t>
            </a:r>
            <a:endParaRPr lang="en-US" altLang="zh-CN" dirty="0"/>
          </a:p>
          <a:p>
            <a:r>
              <a:rPr lang="zh-CN" altLang="en-US" dirty="0"/>
              <a:t>成绩评定</a:t>
            </a:r>
            <a:endParaRPr lang="en-US" altLang="zh-CN" dirty="0"/>
          </a:p>
          <a:p>
            <a:pPr lvl="1"/>
            <a:r>
              <a:rPr lang="zh-CN" altLang="en-US" dirty="0"/>
              <a:t>平时作业</a:t>
            </a:r>
            <a:r>
              <a:rPr lang="en-US" altLang="zh-CN" dirty="0"/>
              <a:t>(10%)+</a:t>
            </a:r>
            <a:r>
              <a:rPr lang="zh-CN" altLang="en-US" dirty="0"/>
              <a:t>实验</a:t>
            </a:r>
            <a:r>
              <a:rPr lang="en-US" altLang="zh-CN" dirty="0"/>
              <a:t>(30%)+</a:t>
            </a:r>
            <a:r>
              <a:rPr lang="zh-CN" altLang="en-US" dirty="0"/>
              <a:t>期末、期中考试</a:t>
            </a:r>
            <a:r>
              <a:rPr lang="en-US" altLang="zh-CN" dirty="0"/>
              <a:t>(60%)</a:t>
            </a:r>
          </a:p>
          <a:p>
            <a:endParaRPr lang="en-US" altLang="zh-CN" dirty="0"/>
          </a:p>
          <a:p>
            <a:endParaRPr lang="en-US" altLang="zh-CN" dirty="0"/>
          </a:p>
          <a:p>
            <a:endParaRPr lang="zh-CN" altLang="en-US" dirty="0"/>
          </a:p>
        </p:txBody>
      </p:sp>
      <p:sp>
        <p:nvSpPr>
          <p:cNvPr id="5" name="日期占位符 4"/>
          <p:cNvSpPr>
            <a:spLocks noGrp="1"/>
          </p:cNvSpPr>
          <p:nvPr>
            <p:ph type="dt" sz="half" idx="10"/>
          </p:nvPr>
        </p:nvSpPr>
        <p:spPr/>
        <p:txBody>
          <a:bodyPr/>
          <a:lstStyle/>
          <a:p>
            <a:fld id="{CD7A0EC9-73AE-4ACD-A6E6-F68D71C4A125}" type="datetime1">
              <a:rPr lang="zh-CN" altLang="en-US" smtClean="0"/>
              <a:pPr/>
              <a:t>2021/3/5</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a:t>
            </a:fld>
            <a:endParaRPr lang="zh-CN" altLang="en-US"/>
          </a:p>
        </p:txBody>
      </p:sp>
    </p:spTree>
    <p:extLst>
      <p:ext uri="{BB962C8B-B14F-4D97-AF65-F5344CB8AC3E}">
        <p14:creationId xmlns:p14="http://schemas.microsoft.com/office/powerpoint/2010/main" val="1669483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操作系统的分类</a:t>
            </a:r>
          </a:p>
        </p:txBody>
      </p:sp>
      <p:sp>
        <p:nvSpPr>
          <p:cNvPr id="3" name="内容占位符 2"/>
          <p:cNvSpPr>
            <a:spLocks noGrp="1"/>
          </p:cNvSpPr>
          <p:nvPr>
            <p:ph idx="1"/>
          </p:nvPr>
        </p:nvSpPr>
        <p:spPr/>
        <p:txBody>
          <a:bodyPr/>
          <a:lstStyle/>
          <a:p>
            <a:r>
              <a:rPr lang="zh-CN" altLang="en-US" dirty="0"/>
              <a:t>应用领域：</a:t>
            </a:r>
            <a:endParaRPr lang="en-US" altLang="zh-CN" dirty="0"/>
          </a:p>
          <a:p>
            <a:pPr lvl="1"/>
            <a:r>
              <a:rPr lang="zh-CN" altLang="en-US" dirty="0">
                <a:solidFill>
                  <a:schemeClr val="accent1"/>
                </a:solidFill>
              </a:rPr>
              <a:t>桌面</a:t>
            </a:r>
            <a:r>
              <a:rPr lang="en-US" altLang="zh-CN" dirty="0">
                <a:solidFill>
                  <a:schemeClr val="accent1"/>
                </a:solidFill>
              </a:rPr>
              <a:t>OS</a:t>
            </a:r>
            <a:r>
              <a:rPr lang="zh-CN" altLang="en-US" dirty="0">
                <a:solidFill>
                  <a:schemeClr val="accent1"/>
                </a:solidFill>
              </a:rPr>
              <a:t>、服务器</a:t>
            </a:r>
            <a:r>
              <a:rPr lang="en-US" altLang="zh-CN" dirty="0">
                <a:solidFill>
                  <a:schemeClr val="accent1"/>
                </a:solidFill>
              </a:rPr>
              <a:t>OS</a:t>
            </a:r>
            <a:r>
              <a:rPr lang="zh-CN" altLang="en-US" dirty="0">
                <a:solidFill>
                  <a:schemeClr val="accent1"/>
                </a:solidFill>
              </a:rPr>
              <a:t>、嵌入式</a:t>
            </a:r>
            <a:r>
              <a:rPr lang="en-US" altLang="zh-CN" dirty="0">
                <a:solidFill>
                  <a:schemeClr val="accent1"/>
                </a:solidFill>
              </a:rPr>
              <a:t>OS</a:t>
            </a:r>
          </a:p>
          <a:p>
            <a:r>
              <a:rPr lang="zh-CN" altLang="en-US" dirty="0"/>
              <a:t>操作系统运行方式：</a:t>
            </a:r>
            <a:endParaRPr lang="en-US" altLang="zh-CN" dirty="0"/>
          </a:p>
          <a:p>
            <a:pPr lvl="1"/>
            <a:r>
              <a:rPr lang="zh-CN" altLang="en-US" dirty="0">
                <a:solidFill>
                  <a:schemeClr val="accent1"/>
                </a:solidFill>
              </a:rPr>
              <a:t>批处理、分时系统，实时系统</a:t>
            </a:r>
            <a:endParaRPr lang="en-US" altLang="zh-CN" dirty="0">
              <a:solidFill>
                <a:schemeClr val="accent1"/>
              </a:solidFill>
            </a:endParaRPr>
          </a:p>
          <a:p>
            <a:r>
              <a:rPr lang="zh-CN" altLang="en-US" dirty="0"/>
              <a:t>用户数目</a:t>
            </a:r>
            <a:r>
              <a:rPr lang="zh-CN" altLang="en-US" dirty="0">
                <a:solidFill>
                  <a:schemeClr val="accent1"/>
                </a:solidFill>
              </a:rPr>
              <a:t>：</a:t>
            </a:r>
            <a:endParaRPr lang="en-US" altLang="zh-CN" dirty="0">
              <a:solidFill>
                <a:schemeClr val="accent1"/>
              </a:solidFill>
            </a:endParaRPr>
          </a:p>
          <a:p>
            <a:pPr lvl="1"/>
            <a:r>
              <a:rPr lang="zh-CN" altLang="en-US" dirty="0">
                <a:solidFill>
                  <a:schemeClr val="accent1"/>
                </a:solidFill>
              </a:rPr>
              <a:t>单用户、多用户</a:t>
            </a:r>
            <a:endParaRPr lang="en-US" altLang="zh-CN" dirty="0">
              <a:solidFill>
                <a:schemeClr val="accent1"/>
              </a:solidFill>
            </a:endParaRPr>
          </a:p>
          <a:p>
            <a:r>
              <a:rPr lang="zh-CN" altLang="en-US" dirty="0"/>
              <a:t>硬件结构</a:t>
            </a:r>
            <a:endParaRPr lang="en-US" altLang="zh-CN" dirty="0"/>
          </a:p>
          <a:p>
            <a:pPr lvl="1"/>
            <a:r>
              <a:rPr lang="zh-CN" altLang="en-US" dirty="0">
                <a:solidFill>
                  <a:schemeClr val="accent1"/>
                </a:solidFill>
              </a:rPr>
              <a:t>网络型、分布式、多媒体</a:t>
            </a:r>
            <a:endParaRPr lang="en-US" altLang="zh-CN" dirty="0">
              <a:solidFill>
                <a:schemeClr val="accent1"/>
              </a:solidFill>
            </a:endParaRPr>
          </a:p>
          <a:p>
            <a:endParaRPr lang="en-US" altLang="zh-CN" dirty="0">
              <a:solidFill>
                <a:schemeClr val="accent1"/>
              </a:solidFill>
            </a:endParaRPr>
          </a:p>
          <a:p>
            <a:endParaRPr lang="zh-CN" altLang="en-US" dirty="0">
              <a:solidFill>
                <a:schemeClr val="accent1"/>
              </a:solidFill>
            </a:endParaRPr>
          </a:p>
        </p:txBody>
      </p:sp>
      <p:sp>
        <p:nvSpPr>
          <p:cNvPr id="4" name="日期占位符 3"/>
          <p:cNvSpPr>
            <a:spLocks noGrp="1"/>
          </p:cNvSpPr>
          <p:nvPr>
            <p:ph type="dt" sz="half" idx="10"/>
          </p:nvPr>
        </p:nvSpPr>
        <p:spPr/>
        <p:txBody>
          <a:bodyPr/>
          <a:lstStyle/>
          <a:p>
            <a:fld id="{904C5A93-BBC2-4F39-A6F3-83885D3D01BD}" type="datetime1">
              <a:rPr lang="zh-CN" altLang="en-US" smtClean="0"/>
              <a:pPr/>
              <a:t>2021/3/5</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30</a:t>
            </a:fld>
            <a:endParaRPr lang="zh-CN" altLang="en-US"/>
          </a:p>
        </p:txBody>
      </p:sp>
    </p:spTree>
    <p:extLst>
      <p:ext uri="{BB962C8B-B14F-4D97-AF65-F5344CB8AC3E}">
        <p14:creationId xmlns:p14="http://schemas.microsoft.com/office/powerpoint/2010/main" val="714374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1.3 </a:t>
            </a:r>
            <a:r>
              <a:rPr lang="zh-CN" altLang="en-US" dirty="0"/>
              <a:t>操作系统提供的服务与接口</a:t>
            </a:r>
          </a:p>
        </p:txBody>
      </p:sp>
      <p:sp>
        <p:nvSpPr>
          <p:cNvPr id="3" name="内容占位符 2"/>
          <p:cNvSpPr>
            <a:spLocks noGrp="1"/>
          </p:cNvSpPr>
          <p:nvPr>
            <p:ph idx="1"/>
          </p:nvPr>
        </p:nvSpPr>
        <p:spPr/>
        <p:txBody>
          <a:bodyPr/>
          <a:lstStyle/>
          <a:p>
            <a:r>
              <a:rPr lang="en-US" altLang="zh-CN" sz="3600" dirty="0"/>
              <a:t>1.3.1 </a:t>
            </a:r>
            <a:r>
              <a:rPr lang="zh-CN" altLang="en-US" sz="3600" dirty="0"/>
              <a:t>基本服务</a:t>
            </a:r>
            <a:endParaRPr lang="en-US" altLang="zh-CN" sz="3600" dirty="0"/>
          </a:p>
          <a:p>
            <a:r>
              <a:rPr lang="en-US" altLang="zh-CN" sz="3600" dirty="0"/>
              <a:t>1.3.2 </a:t>
            </a:r>
            <a:r>
              <a:rPr lang="zh-CN" altLang="en-US" sz="3600" dirty="0"/>
              <a:t>程序接口与系统调用</a:t>
            </a:r>
            <a:endParaRPr lang="en-US" altLang="zh-CN" sz="3600" dirty="0"/>
          </a:p>
          <a:p>
            <a:r>
              <a:rPr lang="en-US" altLang="zh-CN" sz="3600" dirty="0"/>
              <a:t>1.3.3</a:t>
            </a:r>
            <a:r>
              <a:rPr lang="zh-CN" altLang="en-US" sz="3600" dirty="0"/>
              <a:t>作业接口与操作命令</a:t>
            </a:r>
            <a:endParaRPr lang="en-US" altLang="zh-CN" sz="3600" dirty="0"/>
          </a:p>
          <a:p>
            <a:endParaRPr lang="zh-CN" altLang="en-US" dirty="0"/>
          </a:p>
        </p:txBody>
      </p:sp>
      <p:sp>
        <p:nvSpPr>
          <p:cNvPr id="4" name="日期占位符 3"/>
          <p:cNvSpPr>
            <a:spLocks noGrp="1"/>
          </p:cNvSpPr>
          <p:nvPr>
            <p:ph type="dt" sz="half" idx="10"/>
          </p:nvPr>
        </p:nvSpPr>
        <p:spPr/>
        <p:txBody>
          <a:bodyPr/>
          <a:lstStyle/>
          <a:p>
            <a:fld id="{19BB2602-4BD0-460B-9FE6-64A07991F423}" type="datetime1">
              <a:rPr lang="zh-CN" altLang="en-US" smtClean="0"/>
              <a:pPr/>
              <a:t>2021/3/5</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31</a:t>
            </a:fld>
            <a:endParaRPr lang="zh-CN" altLang="en-US"/>
          </a:p>
        </p:txBody>
      </p:sp>
    </p:spTree>
    <p:extLst>
      <p:ext uri="{BB962C8B-B14F-4D97-AF65-F5344CB8AC3E}">
        <p14:creationId xmlns:p14="http://schemas.microsoft.com/office/powerpoint/2010/main" val="542571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操作系统提供的基本服务</a:t>
            </a:r>
          </a:p>
        </p:txBody>
      </p:sp>
      <p:sp>
        <p:nvSpPr>
          <p:cNvPr id="3" name="内容占位符 2"/>
          <p:cNvSpPr>
            <a:spLocks noGrp="1"/>
          </p:cNvSpPr>
          <p:nvPr>
            <p:ph idx="1"/>
          </p:nvPr>
        </p:nvSpPr>
        <p:spPr/>
        <p:txBody>
          <a:bodyPr/>
          <a:lstStyle/>
          <a:p>
            <a:r>
              <a:rPr lang="zh-CN" altLang="en-US" dirty="0"/>
              <a:t>创建程序</a:t>
            </a:r>
          </a:p>
          <a:p>
            <a:r>
              <a:rPr lang="zh-CN" altLang="en-US" dirty="0"/>
              <a:t> 执行程序</a:t>
            </a:r>
          </a:p>
          <a:p>
            <a:r>
              <a:rPr lang="zh-CN" altLang="en-US" dirty="0"/>
              <a:t> 数据</a:t>
            </a:r>
            <a:r>
              <a:rPr lang="en-US" altLang="zh-CN" dirty="0"/>
              <a:t>I/O  </a:t>
            </a:r>
          </a:p>
          <a:p>
            <a:r>
              <a:rPr lang="en-US" altLang="zh-CN" dirty="0"/>
              <a:t> </a:t>
            </a:r>
            <a:r>
              <a:rPr lang="zh-CN" altLang="en-US" dirty="0"/>
              <a:t>信息存取 </a:t>
            </a:r>
          </a:p>
          <a:p>
            <a:r>
              <a:rPr lang="zh-CN" altLang="en-US" dirty="0"/>
              <a:t> 通信服务 </a:t>
            </a:r>
          </a:p>
          <a:p>
            <a:r>
              <a:rPr lang="zh-CN" altLang="en-US" dirty="0"/>
              <a:t> 错误检测和处理 </a:t>
            </a:r>
          </a:p>
          <a:p>
            <a:r>
              <a:rPr lang="zh-CN" altLang="en-US" dirty="0"/>
              <a:t> 还具有另外一些功能</a:t>
            </a:r>
            <a:r>
              <a:rPr lang="en-US" altLang="zh-CN" dirty="0"/>
              <a:t>:</a:t>
            </a:r>
            <a:r>
              <a:rPr lang="zh-CN" altLang="en-US" dirty="0"/>
              <a:t>资源分配</a:t>
            </a:r>
            <a:r>
              <a:rPr lang="en-US" altLang="zh-CN" dirty="0"/>
              <a:t>,</a:t>
            </a:r>
            <a:r>
              <a:rPr lang="zh-CN" altLang="en-US" dirty="0"/>
              <a:t>统计</a:t>
            </a:r>
            <a:r>
              <a:rPr lang="en-US" altLang="zh-CN" dirty="0"/>
              <a:t>, </a:t>
            </a:r>
            <a:r>
              <a:rPr lang="zh-CN" altLang="en-US" dirty="0"/>
              <a:t>保护。 </a:t>
            </a:r>
          </a:p>
          <a:p>
            <a:endParaRPr lang="zh-CN" altLang="en-US" dirty="0"/>
          </a:p>
        </p:txBody>
      </p:sp>
      <p:sp>
        <p:nvSpPr>
          <p:cNvPr id="4" name="日期占位符 3"/>
          <p:cNvSpPr>
            <a:spLocks noGrp="1"/>
          </p:cNvSpPr>
          <p:nvPr>
            <p:ph type="dt" sz="half" idx="10"/>
          </p:nvPr>
        </p:nvSpPr>
        <p:spPr/>
        <p:txBody>
          <a:bodyPr/>
          <a:lstStyle/>
          <a:p>
            <a:fld id="{A85F37E8-5A22-4F36-8167-371CA34E6ABB}" type="datetime1">
              <a:rPr lang="zh-CN" altLang="en-US" smtClean="0"/>
              <a:pPr/>
              <a:t>2021/3/5</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32</a:t>
            </a:fld>
            <a:endParaRPr lang="zh-CN" altLang="en-US"/>
          </a:p>
        </p:txBody>
      </p:sp>
    </p:spTree>
    <p:extLst>
      <p:ext uri="{BB962C8B-B14F-4D97-AF65-F5344CB8AC3E}">
        <p14:creationId xmlns:p14="http://schemas.microsoft.com/office/powerpoint/2010/main" val="1203515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操作系统提供的接口</a:t>
            </a:r>
          </a:p>
        </p:txBody>
      </p:sp>
      <p:grpSp>
        <p:nvGrpSpPr>
          <p:cNvPr id="4" name="Group 51"/>
          <p:cNvGrpSpPr>
            <a:grpSpLocks/>
          </p:cNvGrpSpPr>
          <p:nvPr/>
        </p:nvGrpSpPr>
        <p:grpSpPr bwMode="auto">
          <a:xfrm>
            <a:off x="1016272" y="1405855"/>
            <a:ext cx="6796088" cy="4543425"/>
            <a:chOff x="612" y="826"/>
            <a:chExt cx="4281" cy="2862"/>
          </a:xfrm>
        </p:grpSpPr>
        <p:sp>
          <p:nvSpPr>
            <p:cNvPr id="5" name="Text Box 26"/>
            <p:cNvSpPr txBox="1">
              <a:spLocks noChangeArrowheads="1"/>
            </p:cNvSpPr>
            <p:nvPr/>
          </p:nvSpPr>
          <p:spPr bwMode="auto">
            <a:xfrm>
              <a:off x="612" y="2308"/>
              <a:ext cx="1451" cy="475"/>
            </a:xfrm>
            <a:prstGeom prst="rect">
              <a:avLst/>
            </a:prstGeom>
            <a:solidFill>
              <a:srgbClr val="CCFF66"/>
            </a:solidFill>
            <a:ln w="19050">
              <a:solidFill>
                <a:srgbClr val="000000"/>
              </a:solidFill>
              <a:miter lim="800000"/>
              <a:headEnd/>
              <a:tailEnd/>
            </a:ln>
            <a:effectLst>
              <a:outerShdw dist="107763" dir="18900000" algn="ctr" rotWithShape="0">
                <a:srgbClr val="808080"/>
              </a:outerShdw>
            </a:effectLst>
          </p:spPr>
          <p:txBody>
            <a:bodyPr lIns="0" tIns="0" rIns="0" bIns="0"/>
            <a:lstStyle/>
            <a:p>
              <a:pPr algn="ctr"/>
              <a:r>
                <a:rPr lang="zh-CN" altLang="en-US" sz="2000">
                  <a:solidFill>
                    <a:srgbClr val="0000FF"/>
                  </a:solidFill>
                  <a:latin typeface="宋体" pitchFamily="2" charset="-122"/>
                </a:rPr>
                <a:t>系统调用</a:t>
              </a:r>
            </a:p>
            <a:p>
              <a:pPr algn="ctr"/>
              <a:r>
                <a:rPr lang="en-US" altLang="zh-CN" sz="2000">
                  <a:solidFill>
                    <a:srgbClr val="0000FF"/>
                  </a:solidFill>
                  <a:latin typeface="宋体" pitchFamily="2" charset="-122"/>
                </a:rPr>
                <a:t>(</a:t>
              </a:r>
              <a:r>
                <a:rPr lang="zh-CN" altLang="en-US" sz="2000">
                  <a:solidFill>
                    <a:srgbClr val="0000FF"/>
                  </a:solidFill>
                  <a:latin typeface="宋体" pitchFamily="2" charset="-122"/>
                </a:rPr>
                <a:t>程序接口</a:t>
              </a:r>
              <a:r>
                <a:rPr lang="en-US" altLang="zh-CN" sz="2000">
                  <a:solidFill>
                    <a:srgbClr val="0000FF"/>
                  </a:solidFill>
                  <a:latin typeface="宋体" pitchFamily="2" charset="-122"/>
                </a:rPr>
                <a:t>)</a:t>
              </a:r>
              <a:endParaRPr lang="en-US" altLang="zh-CN" sz="2000">
                <a:solidFill>
                  <a:srgbClr val="0000FF"/>
                </a:solidFill>
              </a:endParaRPr>
            </a:p>
          </p:txBody>
        </p:sp>
        <p:sp>
          <p:nvSpPr>
            <p:cNvPr id="6" name="AutoShape 27"/>
            <p:cNvSpPr>
              <a:spLocks noChangeArrowheads="1"/>
            </p:cNvSpPr>
            <p:nvPr/>
          </p:nvSpPr>
          <p:spPr bwMode="auto">
            <a:xfrm>
              <a:off x="3411" y="1644"/>
              <a:ext cx="1153" cy="398"/>
            </a:xfrm>
            <a:prstGeom prst="flowChartManualOperation">
              <a:avLst/>
            </a:prstGeom>
            <a:solidFill>
              <a:srgbClr val="CCFF66"/>
            </a:solidFill>
            <a:ln w="9525">
              <a:solidFill>
                <a:srgbClr val="000000"/>
              </a:solidFill>
              <a:miter lim="800000"/>
              <a:headEnd/>
              <a:tailEnd/>
            </a:ln>
          </p:spPr>
          <p:txBody>
            <a:bodyPr/>
            <a:lstStyle/>
            <a:p>
              <a:endParaRPr lang="zh-CN" altLang="en-US"/>
            </a:p>
          </p:txBody>
        </p:sp>
        <p:sp>
          <p:nvSpPr>
            <p:cNvPr id="7" name="Text Box 28"/>
            <p:cNvSpPr txBox="1">
              <a:spLocks noChangeArrowheads="1"/>
            </p:cNvSpPr>
            <p:nvPr/>
          </p:nvSpPr>
          <p:spPr bwMode="auto">
            <a:xfrm>
              <a:off x="3576" y="1668"/>
              <a:ext cx="823" cy="265"/>
            </a:xfrm>
            <a:prstGeom prst="rect">
              <a:avLst/>
            </a:prstGeom>
            <a:solidFill>
              <a:srgbClr val="CCFF66"/>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lIns="0" tIns="0" rIns="0" bIns="0"/>
            <a:lstStyle/>
            <a:p>
              <a:pPr algn="ctr"/>
              <a:r>
                <a:rPr lang="zh-CN" altLang="en-US" sz="2000">
                  <a:solidFill>
                    <a:srgbClr val="0000FF"/>
                  </a:solidFill>
                  <a:latin typeface="宋体" pitchFamily="2" charset="-122"/>
                </a:rPr>
                <a:t>操作命令</a:t>
              </a:r>
            </a:p>
            <a:p>
              <a:endParaRPr lang="en-US" altLang="zh-CN" sz="2000">
                <a:solidFill>
                  <a:srgbClr val="0000FF"/>
                </a:solidFill>
              </a:endParaRPr>
            </a:p>
          </p:txBody>
        </p:sp>
        <p:sp>
          <p:nvSpPr>
            <p:cNvPr id="8" name="Text Box 29"/>
            <p:cNvSpPr txBox="1">
              <a:spLocks noChangeArrowheads="1"/>
            </p:cNvSpPr>
            <p:nvPr/>
          </p:nvSpPr>
          <p:spPr bwMode="auto">
            <a:xfrm>
              <a:off x="1775" y="3105"/>
              <a:ext cx="1994" cy="318"/>
            </a:xfrm>
            <a:prstGeom prst="rect">
              <a:avLst/>
            </a:prstGeom>
            <a:solidFill>
              <a:schemeClr val="accent1"/>
            </a:solidFill>
            <a:ln w="19050">
              <a:solidFill>
                <a:srgbClr val="000000"/>
              </a:solidFill>
              <a:miter lim="800000"/>
              <a:headEnd/>
              <a:tailEnd/>
            </a:ln>
            <a:effectLst>
              <a:outerShdw dist="107763" dir="18900000" algn="ctr" rotWithShape="0">
                <a:srgbClr val="808080"/>
              </a:outerShdw>
            </a:effectLst>
          </p:spPr>
          <p:txBody>
            <a:bodyPr lIns="0" tIns="0" rIns="0" bIns="0"/>
            <a:lstStyle/>
            <a:p>
              <a:pPr algn="ctr"/>
              <a:r>
                <a:rPr lang="zh-CN" altLang="en-US" sz="2000">
                  <a:solidFill>
                    <a:srgbClr val="0000FF"/>
                  </a:solidFill>
                  <a:latin typeface="宋体" pitchFamily="2" charset="-122"/>
                </a:rPr>
                <a:t>操作系统</a:t>
              </a:r>
              <a:endParaRPr lang="zh-CN" altLang="en-US" sz="2000">
                <a:solidFill>
                  <a:srgbClr val="0000FF"/>
                </a:solidFill>
              </a:endParaRPr>
            </a:p>
          </p:txBody>
        </p:sp>
        <p:sp>
          <p:nvSpPr>
            <p:cNvPr id="9" name="Line 30"/>
            <p:cNvSpPr>
              <a:spLocks noChangeShapeType="1"/>
            </p:cNvSpPr>
            <p:nvPr/>
          </p:nvSpPr>
          <p:spPr bwMode="auto">
            <a:xfrm>
              <a:off x="1600" y="2763"/>
              <a:ext cx="823" cy="342"/>
            </a:xfrm>
            <a:prstGeom prst="line">
              <a:avLst/>
            </a:prstGeom>
            <a:noFill/>
            <a:ln w="19050">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0" name="Line 31"/>
            <p:cNvSpPr>
              <a:spLocks noChangeShapeType="1"/>
            </p:cNvSpPr>
            <p:nvPr/>
          </p:nvSpPr>
          <p:spPr bwMode="auto">
            <a:xfrm flipH="1">
              <a:off x="3411" y="2770"/>
              <a:ext cx="721" cy="335"/>
            </a:xfrm>
            <a:prstGeom prst="line">
              <a:avLst/>
            </a:prstGeom>
            <a:noFill/>
            <a:ln w="19050">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nvGrpSpPr>
            <p:cNvPr id="11" name="Group 32"/>
            <p:cNvGrpSpPr>
              <a:grpSpLocks/>
            </p:cNvGrpSpPr>
            <p:nvPr/>
          </p:nvGrpSpPr>
          <p:grpSpPr bwMode="auto">
            <a:xfrm>
              <a:off x="2500" y="826"/>
              <a:ext cx="362" cy="951"/>
              <a:chOff x="5121" y="6041"/>
              <a:chExt cx="360" cy="936"/>
            </a:xfrm>
          </p:grpSpPr>
          <p:sp>
            <p:nvSpPr>
              <p:cNvPr id="21" name="Oval 33"/>
              <p:cNvSpPr>
                <a:spLocks noChangeArrowheads="1"/>
              </p:cNvSpPr>
              <p:nvPr/>
            </p:nvSpPr>
            <p:spPr bwMode="auto">
              <a:xfrm>
                <a:off x="5121" y="6041"/>
                <a:ext cx="360" cy="312"/>
              </a:xfrm>
              <a:prstGeom prst="ellipse">
                <a:avLst/>
              </a:prstGeom>
              <a:solidFill>
                <a:srgbClr val="CCFF66"/>
              </a:solidFill>
              <a:ln w="19050">
                <a:solidFill>
                  <a:srgbClr val="000000"/>
                </a:solidFill>
                <a:round/>
                <a:headEnd/>
                <a:tailEnd/>
              </a:ln>
              <a:effectLst/>
              <a:extLst>
                <a:ext uri="{AF507438-7753-43E0-B8FC-AC1667EBCBE1}">
                  <a14:hiddenEffects xmlns:a14="http://schemas.microsoft.com/office/drawing/2010/main">
                    <a:effectLst>
                      <a:outerShdw sy="50000" rotWithShape="0">
                        <a:srgbClr val="808080"/>
                      </a:outerShdw>
                    </a:effectLst>
                  </a14:hiddenEffects>
                </a:ext>
              </a:extLst>
            </p:spPr>
            <p:txBody>
              <a:bodyPr lIns="0" tIns="0" rIns="0" bIns="0"/>
              <a:lstStyle/>
              <a:p>
                <a:endParaRPr lang="zh-CN" altLang="en-US"/>
              </a:p>
            </p:txBody>
          </p:sp>
          <p:sp>
            <p:nvSpPr>
              <p:cNvPr id="22" name="Line 34"/>
              <p:cNvSpPr>
                <a:spLocks noChangeShapeType="1"/>
              </p:cNvSpPr>
              <p:nvPr/>
            </p:nvSpPr>
            <p:spPr bwMode="auto">
              <a:xfrm>
                <a:off x="5301" y="6353"/>
                <a:ext cx="0" cy="468"/>
              </a:xfrm>
              <a:prstGeom prst="line">
                <a:avLst/>
              </a:prstGeom>
              <a:noFill/>
              <a:ln w="19050">
                <a:solidFill>
                  <a:srgbClr val="000000"/>
                </a:solidFill>
                <a:round/>
                <a:headEnd/>
                <a:tailEnd/>
              </a:ln>
              <a:effectLst/>
              <a:extLst>
                <a:ext uri="{AF507438-7753-43E0-B8FC-AC1667EBCBE1}">
                  <a14:hiddenEffects xmlns:a14="http://schemas.microsoft.com/office/drawing/2010/main">
                    <a:effectLst>
                      <a:outerShdw dist="107763" dir="18900000" algn="ctr" rotWithShape="0">
                        <a:srgbClr val="808080"/>
                      </a:outerShdw>
                    </a:effectLst>
                  </a14:hiddenEffects>
                </a:ext>
              </a:extLst>
            </p:spPr>
            <p:txBody>
              <a:bodyPr lIns="0" tIns="0" rIns="0" bIns="0"/>
              <a:lstStyle/>
              <a:p>
                <a:endParaRPr lang="zh-CN" altLang="en-US"/>
              </a:p>
            </p:txBody>
          </p:sp>
          <p:sp>
            <p:nvSpPr>
              <p:cNvPr id="23" name="Line 35"/>
              <p:cNvSpPr>
                <a:spLocks noChangeShapeType="1"/>
              </p:cNvSpPr>
              <p:nvPr/>
            </p:nvSpPr>
            <p:spPr bwMode="auto">
              <a:xfrm flipV="1">
                <a:off x="5121" y="6821"/>
                <a:ext cx="180" cy="156"/>
              </a:xfrm>
              <a:prstGeom prst="line">
                <a:avLst/>
              </a:prstGeom>
              <a:noFill/>
              <a:ln w="19050">
                <a:solidFill>
                  <a:srgbClr val="000000"/>
                </a:solidFill>
                <a:round/>
                <a:headEnd/>
                <a:tailEnd/>
              </a:ln>
              <a:effectLst/>
              <a:extLst>
                <a:ext uri="{AF507438-7753-43E0-B8FC-AC1667EBCBE1}">
                  <a14:hiddenEffects xmlns:a14="http://schemas.microsoft.com/office/drawing/2010/main">
                    <a:effectLst>
                      <a:outerShdw dist="107763" dir="18900000" algn="ctr" rotWithShape="0">
                        <a:srgbClr val="808080"/>
                      </a:outerShdw>
                    </a:effectLst>
                  </a14:hiddenEffects>
                </a:ext>
              </a:extLst>
            </p:spPr>
            <p:txBody>
              <a:bodyPr lIns="0" tIns="0" rIns="0" bIns="0"/>
              <a:lstStyle/>
              <a:p>
                <a:endParaRPr lang="zh-CN" altLang="en-US"/>
              </a:p>
            </p:txBody>
          </p:sp>
          <p:sp>
            <p:nvSpPr>
              <p:cNvPr id="24" name="Line 36"/>
              <p:cNvSpPr>
                <a:spLocks noChangeShapeType="1"/>
              </p:cNvSpPr>
              <p:nvPr/>
            </p:nvSpPr>
            <p:spPr bwMode="auto">
              <a:xfrm flipH="1" flipV="1">
                <a:off x="5301" y="6821"/>
                <a:ext cx="180" cy="156"/>
              </a:xfrm>
              <a:prstGeom prst="line">
                <a:avLst/>
              </a:prstGeom>
              <a:noFill/>
              <a:ln w="19050">
                <a:solidFill>
                  <a:srgbClr val="000000"/>
                </a:solidFill>
                <a:round/>
                <a:headEnd/>
                <a:tailEnd/>
              </a:ln>
              <a:effectLst/>
              <a:extLst>
                <a:ext uri="{AF507438-7753-43E0-B8FC-AC1667EBCBE1}">
                  <a14:hiddenEffects xmlns:a14="http://schemas.microsoft.com/office/drawing/2010/main">
                    <a:effectLst>
                      <a:outerShdw dist="107763" dir="18900000" algn="ctr" rotWithShape="0">
                        <a:srgbClr val="808080"/>
                      </a:outerShdw>
                    </a:effectLst>
                  </a14:hiddenEffects>
                </a:ext>
              </a:extLst>
            </p:spPr>
            <p:txBody>
              <a:bodyPr lIns="0" tIns="0" rIns="0" bIns="0"/>
              <a:lstStyle/>
              <a:p>
                <a:endParaRPr lang="zh-CN" altLang="en-US"/>
              </a:p>
            </p:txBody>
          </p:sp>
          <p:sp>
            <p:nvSpPr>
              <p:cNvPr id="25" name="Line 37"/>
              <p:cNvSpPr>
                <a:spLocks noChangeShapeType="1"/>
              </p:cNvSpPr>
              <p:nvPr/>
            </p:nvSpPr>
            <p:spPr bwMode="auto">
              <a:xfrm flipH="1">
                <a:off x="5121" y="6353"/>
                <a:ext cx="180" cy="156"/>
              </a:xfrm>
              <a:prstGeom prst="line">
                <a:avLst/>
              </a:prstGeom>
              <a:noFill/>
              <a:ln w="19050">
                <a:solidFill>
                  <a:srgbClr val="000000"/>
                </a:solidFill>
                <a:round/>
                <a:headEnd/>
                <a:tailEnd/>
              </a:ln>
              <a:effectLst/>
              <a:extLst>
                <a:ext uri="{AF507438-7753-43E0-B8FC-AC1667EBCBE1}">
                  <a14:hiddenEffects xmlns:a14="http://schemas.microsoft.com/office/drawing/2010/main">
                    <a:effectLst>
                      <a:outerShdw dist="107763" dir="18900000" algn="ctr" rotWithShape="0">
                        <a:srgbClr val="808080"/>
                      </a:outerShdw>
                    </a:effectLst>
                  </a14:hiddenEffects>
                </a:ext>
              </a:extLst>
            </p:spPr>
            <p:txBody>
              <a:bodyPr lIns="0" tIns="0" rIns="0" bIns="0"/>
              <a:lstStyle/>
              <a:p>
                <a:endParaRPr lang="zh-CN" altLang="en-US"/>
              </a:p>
            </p:txBody>
          </p:sp>
          <p:sp>
            <p:nvSpPr>
              <p:cNvPr id="26" name="Line 38"/>
              <p:cNvSpPr>
                <a:spLocks noChangeShapeType="1"/>
              </p:cNvSpPr>
              <p:nvPr/>
            </p:nvSpPr>
            <p:spPr bwMode="auto">
              <a:xfrm>
                <a:off x="5301" y="6353"/>
                <a:ext cx="180" cy="156"/>
              </a:xfrm>
              <a:prstGeom prst="line">
                <a:avLst/>
              </a:prstGeom>
              <a:noFill/>
              <a:ln w="19050">
                <a:solidFill>
                  <a:srgbClr val="000000"/>
                </a:solidFill>
                <a:round/>
                <a:headEnd/>
                <a:tailEnd/>
              </a:ln>
              <a:effectLst/>
              <a:extLst>
                <a:ext uri="{AF507438-7753-43E0-B8FC-AC1667EBCBE1}">
                  <a14:hiddenEffects xmlns:a14="http://schemas.microsoft.com/office/drawing/2010/main">
                    <a:effectLst>
                      <a:outerShdw dist="107763" dir="18900000" algn="ctr" rotWithShape="0">
                        <a:srgbClr val="808080"/>
                      </a:outerShdw>
                    </a:effectLst>
                  </a14:hiddenEffects>
                </a:ext>
              </a:extLst>
            </p:spPr>
            <p:txBody>
              <a:bodyPr lIns="0" tIns="0" rIns="0" bIns="0"/>
              <a:lstStyle/>
              <a:p>
                <a:endParaRPr lang="zh-CN" altLang="en-US"/>
              </a:p>
            </p:txBody>
          </p:sp>
          <p:sp>
            <p:nvSpPr>
              <p:cNvPr id="27" name="Line 39"/>
              <p:cNvSpPr>
                <a:spLocks noChangeShapeType="1"/>
              </p:cNvSpPr>
              <p:nvPr/>
            </p:nvSpPr>
            <p:spPr bwMode="auto">
              <a:xfrm>
                <a:off x="5121" y="6509"/>
                <a:ext cx="0" cy="156"/>
              </a:xfrm>
              <a:prstGeom prst="line">
                <a:avLst/>
              </a:prstGeom>
              <a:noFill/>
              <a:ln w="19050">
                <a:solidFill>
                  <a:srgbClr val="000000"/>
                </a:solidFill>
                <a:round/>
                <a:headEnd/>
                <a:tailEnd/>
              </a:ln>
              <a:effectLst/>
              <a:extLst>
                <a:ext uri="{AF507438-7753-43E0-B8FC-AC1667EBCBE1}">
                  <a14:hiddenEffects xmlns:a14="http://schemas.microsoft.com/office/drawing/2010/main">
                    <a:effectLst>
                      <a:outerShdw dist="107763" dir="18900000" algn="ctr" rotWithShape="0">
                        <a:srgbClr val="808080"/>
                      </a:outerShdw>
                    </a:effectLst>
                  </a14:hiddenEffects>
                </a:ext>
              </a:extLst>
            </p:spPr>
            <p:txBody>
              <a:bodyPr lIns="0" tIns="0" rIns="0" bIns="0"/>
              <a:lstStyle/>
              <a:p>
                <a:endParaRPr lang="zh-CN" altLang="en-US"/>
              </a:p>
            </p:txBody>
          </p:sp>
          <p:sp>
            <p:nvSpPr>
              <p:cNvPr id="28" name="Line 40"/>
              <p:cNvSpPr>
                <a:spLocks noChangeShapeType="1"/>
              </p:cNvSpPr>
              <p:nvPr/>
            </p:nvSpPr>
            <p:spPr bwMode="auto">
              <a:xfrm>
                <a:off x="5481" y="6509"/>
                <a:ext cx="0" cy="156"/>
              </a:xfrm>
              <a:prstGeom prst="line">
                <a:avLst/>
              </a:prstGeom>
              <a:noFill/>
              <a:ln w="19050">
                <a:solidFill>
                  <a:srgbClr val="000000"/>
                </a:solidFill>
                <a:round/>
                <a:headEnd/>
                <a:tailEnd/>
              </a:ln>
              <a:effectLst/>
              <a:extLst>
                <a:ext uri="{AF507438-7753-43E0-B8FC-AC1667EBCBE1}">
                  <a14:hiddenEffects xmlns:a14="http://schemas.microsoft.com/office/drawing/2010/main">
                    <a:effectLst>
                      <a:outerShdw dist="107763" dir="18900000" algn="ctr" rotWithShape="0">
                        <a:srgbClr val="808080"/>
                      </a:outerShdw>
                    </a:effectLst>
                  </a14:hiddenEffects>
                </a:ext>
              </a:extLst>
            </p:spPr>
            <p:txBody>
              <a:bodyPr lIns="0" tIns="0" rIns="0" bIns="0"/>
              <a:lstStyle/>
              <a:p>
                <a:endParaRPr lang="zh-CN" altLang="en-US"/>
              </a:p>
            </p:txBody>
          </p:sp>
        </p:grpSp>
        <p:sp>
          <p:nvSpPr>
            <p:cNvPr id="12" name="Text Box 41"/>
            <p:cNvSpPr txBox="1">
              <a:spLocks noChangeArrowheads="1"/>
            </p:cNvSpPr>
            <p:nvPr/>
          </p:nvSpPr>
          <p:spPr bwMode="auto">
            <a:xfrm>
              <a:off x="1775" y="3371"/>
              <a:ext cx="1994" cy="317"/>
            </a:xfrm>
            <a:prstGeom prst="rect">
              <a:avLst/>
            </a:prstGeom>
            <a:solidFill>
              <a:schemeClr val="accent1"/>
            </a:solidFill>
            <a:ln w="19050">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outerShdw>
                  </a:effectLst>
                </a14:hiddenEffects>
              </a:ext>
            </a:extLst>
          </p:spPr>
          <p:txBody>
            <a:bodyPr lIns="0" tIns="0" rIns="0" bIns="0"/>
            <a:lstStyle/>
            <a:p>
              <a:pPr algn="ctr"/>
              <a:r>
                <a:rPr lang="zh-CN" altLang="en-US" sz="2000">
                  <a:solidFill>
                    <a:srgbClr val="0000FF"/>
                  </a:solidFill>
                  <a:latin typeface="宋体" pitchFamily="2" charset="-122"/>
                </a:rPr>
                <a:t>裸    机</a:t>
              </a:r>
              <a:endParaRPr lang="zh-CN" altLang="en-US" sz="2000">
                <a:solidFill>
                  <a:srgbClr val="0000FF"/>
                </a:solidFill>
              </a:endParaRPr>
            </a:p>
          </p:txBody>
        </p:sp>
        <p:grpSp>
          <p:nvGrpSpPr>
            <p:cNvPr id="13" name="Group 42"/>
            <p:cNvGrpSpPr>
              <a:grpSpLocks/>
            </p:cNvGrpSpPr>
            <p:nvPr/>
          </p:nvGrpSpPr>
          <p:grpSpPr bwMode="auto">
            <a:xfrm>
              <a:off x="941" y="1644"/>
              <a:ext cx="824" cy="531"/>
              <a:chOff x="9180" y="6900"/>
              <a:chExt cx="900" cy="780"/>
            </a:xfrm>
          </p:grpSpPr>
          <p:sp>
            <p:nvSpPr>
              <p:cNvPr id="19" name="AutoShape 43"/>
              <p:cNvSpPr>
                <a:spLocks noChangeArrowheads="1"/>
              </p:cNvSpPr>
              <p:nvPr/>
            </p:nvSpPr>
            <p:spPr bwMode="auto">
              <a:xfrm>
                <a:off x="9180" y="6900"/>
                <a:ext cx="900" cy="780"/>
              </a:xfrm>
              <a:prstGeom prst="flowChartPunchedTape">
                <a:avLst/>
              </a:prstGeom>
              <a:solidFill>
                <a:srgbClr val="CCFF66"/>
              </a:solidFill>
              <a:ln w="9525">
                <a:solidFill>
                  <a:srgbClr val="000000"/>
                </a:solidFill>
                <a:miter lim="800000"/>
                <a:headEnd/>
                <a:tailEnd/>
              </a:ln>
            </p:spPr>
            <p:txBody>
              <a:bodyPr/>
              <a:lstStyle/>
              <a:p>
                <a:endParaRPr lang="zh-CN" altLang="en-US"/>
              </a:p>
            </p:txBody>
          </p:sp>
          <p:sp>
            <p:nvSpPr>
              <p:cNvPr id="20" name="Text Box 44"/>
              <p:cNvSpPr txBox="1">
                <a:spLocks noChangeArrowheads="1"/>
              </p:cNvSpPr>
              <p:nvPr/>
            </p:nvSpPr>
            <p:spPr bwMode="auto">
              <a:xfrm>
                <a:off x="9180" y="7056"/>
                <a:ext cx="900" cy="379"/>
              </a:xfrm>
              <a:prstGeom prst="rect">
                <a:avLst/>
              </a:prstGeom>
              <a:solidFill>
                <a:srgbClr val="CCFF66"/>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lIns="0" tIns="0" rIns="0" bIns="0"/>
              <a:lstStyle/>
              <a:p>
                <a:pPr algn="ctr"/>
                <a:r>
                  <a:rPr lang="en-US" altLang="zh-CN" sz="2000">
                    <a:solidFill>
                      <a:srgbClr val="0000FF"/>
                    </a:solidFill>
                    <a:latin typeface="宋体" pitchFamily="2" charset="-122"/>
                  </a:rPr>
                  <a:t> </a:t>
                </a:r>
                <a:r>
                  <a:rPr lang="zh-CN" altLang="en-US" sz="2000">
                    <a:solidFill>
                      <a:srgbClr val="0000FF"/>
                    </a:solidFill>
                    <a:latin typeface="宋体" pitchFamily="2" charset="-122"/>
                  </a:rPr>
                  <a:t>应用程序</a:t>
                </a:r>
                <a:endParaRPr lang="zh-CN" altLang="en-US" sz="2000">
                  <a:solidFill>
                    <a:srgbClr val="0000FF"/>
                  </a:solidFill>
                </a:endParaRPr>
              </a:p>
            </p:txBody>
          </p:sp>
        </p:grpSp>
        <p:sp>
          <p:nvSpPr>
            <p:cNvPr id="14" name="Line 45"/>
            <p:cNvSpPr>
              <a:spLocks noChangeShapeType="1"/>
            </p:cNvSpPr>
            <p:nvPr/>
          </p:nvSpPr>
          <p:spPr bwMode="auto">
            <a:xfrm>
              <a:off x="1435" y="2042"/>
              <a:ext cx="0" cy="266"/>
            </a:xfrm>
            <a:prstGeom prst="line">
              <a:avLst/>
            </a:prstGeom>
            <a:noFill/>
            <a:ln w="19050">
              <a:solidFill>
                <a:srgbClr val="000000"/>
              </a:solidFill>
              <a:round/>
              <a:headEnd/>
              <a:tailEnd type="triangle" w="med" len="med"/>
            </a:ln>
          </p:spPr>
          <p:txBody>
            <a:bodyPr/>
            <a:lstStyle/>
            <a:p>
              <a:endParaRPr lang="zh-CN" altLang="en-US"/>
            </a:p>
          </p:txBody>
        </p:sp>
        <p:sp>
          <p:nvSpPr>
            <p:cNvPr id="15" name="Line 46"/>
            <p:cNvSpPr>
              <a:spLocks noChangeShapeType="1"/>
            </p:cNvSpPr>
            <p:nvPr/>
          </p:nvSpPr>
          <p:spPr bwMode="auto">
            <a:xfrm flipH="1">
              <a:off x="1435" y="1378"/>
              <a:ext cx="988" cy="266"/>
            </a:xfrm>
            <a:prstGeom prst="line">
              <a:avLst/>
            </a:prstGeom>
            <a:noFill/>
            <a:ln w="19050">
              <a:solidFill>
                <a:srgbClr val="000000"/>
              </a:solidFill>
              <a:round/>
              <a:headEnd/>
              <a:tailEnd type="triangle" w="med" len="med"/>
            </a:ln>
          </p:spPr>
          <p:txBody>
            <a:bodyPr/>
            <a:lstStyle/>
            <a:p>
              <a:endParaRPr lang="zh-CN" altLang="en-US"/>
            </a:p>
          </p:txBody>
        </p:sp>
        <p:sp>
          <p:nvSpPr>
            <p:cNvPr id="16" name="Text Box 47"/>
            <p:cNvSpPr txBox="1">
              <a:spLocks noChangeArrowheads="1"/>
            </p:cNvSpPr>
            <p:nvPr/>
          </p:nvSpPr>
          <p:spPr bwMode="auto">
            <a:xfrm>
              <a:off x="3442" y="2308"/>
              <a:ext cx="1451" cy="475"/>
            </a:xfrm>
            <a:prstGeom prst="rect">
              <a:avLst/>
            </a:prstGeom>
            <a:solidFill>
              <a:srgbClr val="CCFF66"/>
            </a:solidFill>
            <a:ln w="19050">
              <a:solidFill>
                <a:srgbClr val="000000"/>
              </a:solidFill>
              <a:miter lim="800000"/>
              <a:headEnd/>
              <a:tailEnd/>
            </a:ln>
            <a:effectLst>
              <a:outerShdw dist="107763" dir="18900000" algn="ctr" rotWithShape="0">
                <a:srgbClr val="808080"/>
              </a:outerShdw>
            </a:effectLst>
          </p:spPr>
          <p:txBody>
            <a:bodyPr lIns="0" tIns="0" rIns="0" bIns="0"/>
            <a:lstStyle/>
            <a:p>
              <a:pPr algn="ctr"/>
              <a:r>
                <a:rPr lang="zh-CN" altLang="en-US" sz="2000">
                  <a:solidFill>
                    <a:srgbClr val="0000FF"/>
                  </a:solidFill>
                  <a:latin typeface="宋体" pitchFamily="2" charset="-122"/>
                </a:rPr>
                <a:t>命令管理</a:t>
              </a:r>
            </a:p>
            <a:p>
              <a:pPr algn="ctr"/>
              <a:r>
                <a:rPr lang="en-US" altLang="zh-CN" sz="2000">
                  <a:solidFill>
                    <a:srgbClr val="0000FF"/>
                  </a:solidFill>
                  <a:latin typeface="宋体" pitchFamily="2" charset="-122"/>
                </a:rPr>
                <a:t>(</a:t>
              </a:r>
              <a:r>
                <a:rPr lang="zh-CN" altLang="en-US" sz="2000">
                  <a:solidFill>
                    <a:srgbClr val="0000FF"/>
                  </a:solidFill>
                  <a:latin typeface="宋体" pitchFamily="2" charset="-122"/>
                </a:rPr>
                <a:t>作业接口</a:t>
              </a:r>
              <a:r>
                <a:rPr lang="en-US" altLang="zh-CN" sz="2000">
                  <a:solidFill>
                    <a:srgbClr val="0000FF"/>
                  </a:solidFill>
                  <a:latin typeface="宋体" pitchFamily="2" charset="-122"/>
                </a:rPr>
                <a:t>)</a:t>
              </a:r>
              <a:endParaRPr lang="en-US" altLang="zh-CN" sz="2000">
                <a:solidFill>
                  <a:srgbClr val="0000FF"/>
                </a:solidFill>
              </a:endParaRPr>
            </a:p>
          </p:txBody>
        </p:sp>
        <p:sp>
          <p:nvSpPr>
            <p:cNvPr id="17" name="Line 48"/>
            <p:cNvSpPr>
              <a:spLocks noChangeShapeType="1"/>
            </p:cNvSpPr>
            <p:nvPr/>
          </p:nvSpPr>
          <p:spPr bwMode="auto">
            <a:xfrm>
              <a:off x="4070" y="2042"/>
              <a:ext cx="0" cy="266"/>
            </a:xfrm>
            <a:prstGeom prst="line">
              <a:avLst/>
            </a:prstGeom>
            <a:noFill/>
            <a:ln w="19050">
              <a:solidFill>
                <a:srgbClr val="000000"/>
              </a:solidFill>
              <a:round/>
              <a:headEnd/>
              <a:tailEnd type="triangle" w="med" len="med"/>
            </a:ln>
          </p:spPr>
          <p:txBody>
            <a:bodyPr/>
            <a:lstStyle/>
            <a:p>
              <a:endParaRPr lang="zh-CN" altLang="en-US"/>
            </a:p>
          </p:txBody>
        </p:sp>
        <p:sp>
          <p:nvSpPr>
            <p:cNvPr id="18" name="Line 49"/>
            <p:cNvSpPr>
              <a:spLocks noChangeShapeType="1"/>
            </p:cNvSpPr>
            <p:nvPr/>
          </p:nvSpPr>
          <p:spPr bwMode="auto">
            <a:xfrm>
              <a:off x="2917" y="1378"/>
              <a:ext cx="988" cy="266"/>
            </a:xfrm>
            <a:prstGeom prst="line">
              <a:avLst/>
            </a:prstGeom>
            <a:noFill/>
            <a:ln w="19050">
              <a:solidFill>
                <a:srgbClr val="000000"/>
              </a:solidFill>
              <a:round/>
              <a:headEnd/>
              <a:tailEnd type="triangle" w="med" len="med"/>
            </a:ln>
          </p:spPr>
          <p:txBody>
            <a:bodyPr/>
            <a:lstStyle/>
            <a:p>
              <a:endParaRPr lang="zh-CN" altLang="en-US"/>
            </a:p>
          </p:txBody>
        </p:sp>
      </p:grpSp>
      <p:sp>
        <p:nvSpPr>
          <p:cNvPr id="3" name="日期占位符 2"/>
          <p:cNvSpPr>
            <a:spLocks noGrp="1"/>
          </p:cNvSpPr>
          <p:nvPr>
            <p:ph type="dt" sz="half" idx="10"/>
          </p:nvPr>
        </p:nvSpPr>
        <p:spPr/>
        <p:txBody>
          <a:bodyPr/>
          <a:lstStyle/>
          <a:p>
            <a:fld id="{73CABA92-8156-484C-B316-E678D1D400A1}" type="datetime1">
              <a:rPr lang="zh-CN" altLang="en-US" smtClean="0"/>
              <a:pPr/>
              <a:t>2021/3/5</a:t>
            </a:fld>
            <a:endParaRPr lang="zh-CN" altLang="en-US"/>
          </a:p>
        </p:txBody>
      </p:sp>
      <p:sp>
        <p:nvSpPr>
          <p:cNvPr id="29" name="灯片编号占位符 28"/>
          <p:cNvSpPr>
            <a:spLocks noGrp="1"/>
          </p:cNvSpPr>
          <p:nvPr>
            <p:ph type="sldNum" sz="quarter" idx="12"/>
          </p:nvPr>
        </p:nvSpPr>
        <p:spPr/>
        <p:txBody>
          <a:bodyPr/>
          <a:lstStyle/>
          <a:p>
            <a:fld id="{0C913308-F349-4B6D-A68A-DD1791B4A57B}" type="slidenum">
              <a:rPr lang="zh-CN" altLang="en-US" smtClean="0"/>
              <a:pPr/>
              <a:t>33</a:t>
            </a:fld>
            <a:endParaRPr lang="zh-CN" altLang="en-US"/>
          </a:p>
        </p:txBody>
      </p:sp>
    </p:spTree>
    <p:extLst>
      <p:ext uri="{BB962C8B-B14F-4D97-AF65-F5344CB8AC3E}">
        <p14:creationId xmlns:p14="http://schemas.microsoft.com/office/powerpoint/2010/main" val="3976948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操作系统提供的程序接口</a:t>
            </a:r>
            <a:r>
              <a:rPr lang="en-US" altLang="zh-CN" dirty="0"/>
              <a:t>(1)</a:t>
            </a:r>
            <a:endParaRPr lang="zh-CN" altLang="en-US" dirty="0"/>
          </a:p>
        </p:txBody>
      </p:sp>
      <p:sp>
        <p:nvSpPr>
          <p:cNvPr id="3" name="内容占位符 2"/>
          <p:cNvSpPr>
            <a:spLocks noGrp="1"/>
          </p:cNvSpPr>
          <p:nvPr>
            <p:ph idx="1"/>
          </p:nvPr>
        </p:nvSpPr>
        <p:spPr/>
        <p:txBody>
          <a:bodyPr/>
          <a:lstStyle/>
          <a:p>
            <a:r>
              <a:rPr lang="zh-CN" altLang="en-US" dirty="0"/>
              <a:t>什么是系统调用</a:t>
            </a:r>
            <a:r>
              <a:rPr lang="en-US" altLang="zh-CN" dirty="0"/>
              <a:t>(System Call)</a:t>
            </a:r>
            <a:r>
              <a:rPr lang="zh-CN" altLang="en-US" dirty="0"/>
              <a:t>？</a:t>
            </a:r>
            <a:endParaRPr lang="en-US" altLang="zh-CN" dirty="0"/>
          </a:p>
          <a:p>
            <a:pPr lvl="1"/>
            <a:r>
              <a:rPr lang="zh-CN" altLang="en-US" dirty="0">
                <a:solidFill>
                  <a:srgbClr val="FF0000"/>
                </a:solidFill>
              </a:rPr>
              <a:t>操作系统提供给用户程序调用的一组“特殊”接口 </a:t>
            </a:r>
            <a:r>
              <a:rPr lang="en-US" altLang="zh-CN" dirty="0">
                <a:solidFill>
                  <a:srgbClr val="FF0000"/>
                </a:solidFill>
              </a:rPr>
              <a:t>(</a:t>
            </a:r>
            <a:r>
              <a:rPr lang="zh-CN" altLang="en-US" dirty="0">
                <a:solidFill>
                  <a:srgbClr val="FF0000"/>
                </a:solidFill>
              </a:rPr>
              <a:t>用户程序与内核的中介</a:t>
            </a:r>
            <a:r>
              <a:rPr lang="en-US" altLang="zh-CN" dirty="0">
                <a:solidFill>
                  <a:srgbClr val="FF0000"/>
                </a:solidFill>
              </a:rPr>
              <a:t>)</a:t>
            </a:r>
          </a:p>
          <a:p>
            <a:pPr lvl="1"/>
            <a:r>
              <a:rPr lang="zh-CN" altLang="en-US" dirty="0"/>
              <a:t>用户程序可以通过这组“特殊”接口来获得操作系统内核提供的服务</a:t>
            </a:r>
            <a:endParaRPr lang="en-US" altLang="zh-C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645024"/>
            <a:ext cx="5709021"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日期占位符 3"/>
          <p:cNvSpPr>
            <a:spLocks noGrp="1"/>
          </p:cNvSpPr>
          <p:nvPr>
            <p:ph type="dt" sz="half" idx="10"/>
          </p:nvPr>
        </p:nvSpPr>
        <p:spPr/>
        <p:txBody>
          <a:bodyPr/>
          <a:lstStyle/>
          <a:p>
            <a:fld id="{F44186F9-C4CA-4EF7-B955-335310E19080}" type="datetime1">
              <a:rPr lang="zh-CN" altLang="en-US" smtClean="0"/>
              <a:pPr/>
              <a:t>2021/3/5</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34</a:t>
            </a:fld>
            <a:endParaRPr lang="zh-CN" altLang="en-US"/>
          </a:p>
        </p:txBody>
      </p:sp>
    </p:spTree>
    <p:extLst>
      <p:ext uri="{BB962C8B-B14F-4D97-AF65-F5344CB8AC3E}">
        <p14:creationId xmlns:p14="http://schemas.microsoft.com/office/powerpoint/2010/main" val="20118617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操作系统提供的程序接口 </a:t>
            </a:r>
            <a:r>
              <a:rPr lang="en-US" altLang="zh-CN" dirty="0"/>
              <a:t>(2)</a:t>
            </a:r>
            <a:endParaRPr lang="zh-CN" altLang="en-US" dirty="0"/>
          </a:p>
        </p:txBody>
      </p:sp>
      <p:sp>
        <p:nvSpPr>
          <p:cNvPr id="3" name="内容占位符 2"/>
          <p:cNvSpPr>
            <a:spLocks noGrp="1"/>
          </p:cNvSpPr>
          <p:nvPr>
            <p:ph idx="1"/>
          </p:nvPr>
        </p:nvSpPr>
        <p:spPr/>
        <p:txBody>
          <a:bodyPr/>
          <a:lstStyle/>
          <a:p>
            <a:r>
              <a:rPr lang="zh-CN" altLang="en-US" dirty="0"/>
              <a:t>系统调用的作用</a:t>
            </a:r>
            <a:endParaRPr lang="en-US" altLang="zh-CN" dirty="0"/>
          </a:p>
          <a:p>
            <a:pPr lvl="1"/>
            <a:r>
              <a:rPr lang="zh-CN" altLang="en-US" dirty="0"/>
              <a:t>封装抽象资源，方便用户使用</a:t>
            </a:r>
            <a:endParaRPr lang="en-US" altLang="zh-CN" dirty="0"/>
          </a:p>
          <a:p>
            <a:pPr lvl="2"/>
            <a:r>
              <a:rPr lang="zh-CN" altLang="en-US" dirty="0"/>
              <a:t>内核服务很复杂，但接口相对简单</a:t>
            </a:r>
            <a:endParaRPr lang="en-US" altLang="zh-CN" dirty="0"/>
          </a:p>
          <a:p>
            <a:pPr lvl="1"/>
            <a:r>
              <a:rPr lang="zh-CN" altLang="en-US" dirty="0"/>
              <a:t>保护系统安全</a:t>
            </a:r>
            <a:endParaRPr lang="en-US" altLang="zh-CN" dirty="0"/>
          </a:p>
          <a:p>
            <a:pPr lvl="2"/>
            <a:r>
              <a:rPr lang="zh-CN" altLang="en-US" dirty="0"/>
              <a:t>用户程序访问内核的唯一合法途径</a:t>
            </a:r>
            <a:endParaRPr lang="en-US" altLang="zh-CN" dirty="0"/>
          </a:p>
          <a:p>
            <a:pPr lvl="2"/>
            <a:r>
              <a:rPr lang="zh-CN" altLang="en-US" dirty="0"/>
              <a:t>内核可基于权限和规则对资源访问进行裁决，保证系统的安全性</a:t>
            </a:r>
            <a:endParaRPr lang="en-US" altLang="zh-C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4653136"/>
            <a:ext cx="5709021" cy="2016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日期占位符 4"/>
          <p:cNvSpPr>
            <a:spLocks noGrp="1"/>
          </p:cNvSpPr>
          <p:nvPr>
            <p:ph type="dt" sz="half" idx="10"/>
          </p:nvPr>
        </p:nvSpPr>
        <p:spPr/>
        <p:txBody>
          <a:bodyPr/>
          <a:lstStyle/>
          <a:p>
            <a:fld id="{221C1F4C-25BE-4F19-8407-30D366E88B4D}" type="datetime1">
              <a:rPr lang="zh-CN" altLang="en-US" smtClean="0"/>
              <a:pPr/>
              <a:t>2021/3/5</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35</a:t>
            </a:fld>
            <a:endParaRPr lang="zh-CN" altLang="en-US"/>
          </a:p>
        </p:txBody>
      </p:sp>
    </p:spTree>
    <p:extLst>
      <p:ext uri="{BB962C8B-B14F-4D97-AF65-F5344CB8AC3E}">
        <p14:creationId xmlns:p14="http://schemas.microsoft.com/office/powerpoint/2010/main" val="7773870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操作系统提供的程序接口 </a:t>
            </a:r>
            <a:r>
              <a:rPr lang="en-US" altLang="zh-CN" dirty="0"/>
              <a:t>(3)</a:t>
            </a:r>
            <a:endParaRPr lang="zh-CN" altLang="en-US" dirty="0"/>
          </a:p>
        </p:txBody>
      </p:sp>
      <p:sp>
        <p:nvSpPr>
          <p:cNvPr id="3" name="内容占位符 2"/>
          <p:cNvSpPr>
            <a:spLocks noGrp="1"/>
          </p:cNvSpPr>
          <p:nvPr>
            <p:ph idx="1"/>
          </p:nvPr>
        </p:nvSpPr>
        <p:spPr/>
        <p:txBody>
          <a:bodyPr/>
          <a:lstStyle/>
          <a:p>
            <a:r>
              <a:rPr lang="zh-CN" altLang="en-US" dirty="0"/>
              <a:t>系统调用的再抽象</a:t>
            </a:r>
            <a:endParaRPr lang="en-US" altLang="zh-CN" dirty="0"/>
          </a:p>
          <a:p>
            <a:pPr lvl="1"/>
            <a:r>
              <a:rPr lang="zh-CN" altLang="en-US" dirty="0"/>
              <a:t>系统调用接口仍然不够简单</a:t>
            </a:r>
            <a:endParaRPr lang="en-US" altLang="zh-CN" dirty="0"/>
          </a:p>
          <a:p>
            <a:pPr lvl="1"/>
            <a:r>
              <a:rPr lang="zh-CN" altLang="en-US" dirty="0"/>
              <a:t>无法跨平台</a:t>
            </a:r>
            <a:endParaRPr lang="en-US" altLang="zh-CN" dirty="0"/>
          </a:p>
          <a:p>
            <a:pPr lvl="1"/>
            <a:r>
              <a:rPr lang="en-US" altLang="zh-CN" dirty="0"/>
              <a:t>POSIX(Portable Operating System Interface for Computer Environment)</a:t>
            </a:r>
            <a:r>
              <a:rPr lang="zh-CN" altLang="en-US" dirty="0"/>
              <a:t>标准 </a:t>
            </a:r>
            <a:endParaRPr lang="en-US" altLang="zh-CN" dirty="0"/>
          </a:p>
          <a:p>
            <a:pPr lvl="1"/>
            <a:endParaRPr lang="en-US" altLang="zh-CN" dirty="0"/>
          </a:p>
          <a:p>
            <a:r>
              <a:rPr lang="zh-CN" altLang="en-US" dirty="0"/>
              <a:t>语言函数库</a:t>
            </a:r>
            <a:r>
              <a:rPr lang="en-US" altLang="zh-CN" dirty="0"/>
              <a:t>(API)</a:t>
            </a:r>
            <a:r>
              <a:rPr lang="zh-CN" altLang="en-US" dirty="0"/>
              <a:t>： </a:t>
            </a:r>
            <a:r>
              <a:rPr lang="en-US" altLang="zh-CN" dirty="0" err="1"/>
              <a:t>glibc</a:t>
            </a:r>
            <a:r>
              <a:rPr lang="zh-CN" altLang="en-US" dirty="0"/>
              <a:t>、</a:t>
            </a:r>
            <a:r>
              <a:rPr lang="en-US" altLang="zh-CN" dirty="0" err="1"/>
              <a:t>libc</a:t>
            </a:r>
            <a:endParaRPr lang="en-US" altLang="zh-CN" dirty="0"/>
          </a:p>
          <a:p>
            <a:pPr lvl="1"/>
            <a:r>
              <a:rPr lang="zh-CN" altLang="en-US" dirty="0"/>
              <a:t>对系统调用的再封装</a:t>
            </a:r>
            <a:endParaRPr lang="en-US" altLang="zh-CN" dirty="0"/>
          </a:p>
          <a:p>
            <a:pPr lvl="1"/>
            <a:r>
              <a:rPr lang="zh-CN" altLang="en-US" dirty="0"/>
              <a:t>高级语言</a:t>
            </a:r>
          </a:p>
          <a:p>
            <a:endParaRPr lang="zh-CN" altLang="en-US" dirty="0"/>
          </a:p>
        </p:txBody>
      </p:sp>
      <p:sp>
        <p:nvSpPr>
          <p:cNvPr id="4" name="日期占位符 3"/>
          <p:cNvSpPr>
            <a:spLocks noGrp="1"/>
          </p:cNvSpPr>
          <p:nvPr>
            <p:ph type="dt" sz="half" idx="10"/>
          </p:nvPr>
        </p:nvSpPr>
        <p:spPr/>
        <p:txBody>
          <a:bodyPr/>
          <a:lstStyle/>
          <a:p>
            <a:fld id="{FCC489FE-EF95-4745-84D4-45C095B565AE}" type="datetime1">
              <a:rPr lang="zh-CN" altLang="en-US" smtClean="0"/>
              <a:pPr/>
              <a:t>2021/3/5</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36</a:t>
            </a:fld>
            <a:endParaRPr lang="zh-CN" altLang="en-US"/>
          </a:p>
        </p:txBody>
      </p:sp>
      <p:pic>
        <p:nvPicPr>
          <p:cNvPr id="6" name="Picture 2"/>
          <p:cNvPicPr>
            <a:picLocks noChangeAspect="1" noChangeArrowheads="1"/>
          </p:cNvPicPr>
          <p:nvPr/>
        </p:nvPicPr>
        <p:blipFill>
          <a:blip r:embed="rId2"/>
          <a:srcRect/>
          <a:stretch>
            <a:fillRect/>
          </a:stretch>
        </p:blipFill>
        <p:spPr bwMode="auto">
          <a:xfrm>
            <a:off x="819150" y="1866900"/>
            <a:ext cx="7505700" cy="3124200"/>
          </a:xfrm>
          <a:prstGeom prst="rect">
            <a:avLst/>
          </a:prstGeom>
          <a:noFill/>
          <a:ln w="9525">
            <a:noFill/>
            <a:miter lim="800000"/>
            <a:headEnd/>
            <a:tailEnd/>
          </a:ln>
          <a:effectLst/>
        </p:spPr>
      </p:pic>
    </p:spTree>
    <p:extLst>
      <p:ext uri="{BB962C8B-B14F-4D97-AF65-F5344CB8AC3E}">
        <p14:creationId xmlns:p14="http://schemas.microsoft.com/office/powerpoint/2010/main" val="386736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操作系统提供的程序接口 </a:t>
            </a:r>
            <a:r>
              <a:rPr lang="en-US" altLang="zh-CN" dirty="0"/>
              <a:t>(4)</a:t>
            </a:r>
            <a:endParaRPr lang="zh-CN" altLang="en-US" dirty="0"/>
          </a:p>
        </p:txBody>
      </p:sp>
      <p:sp>
        <p:nvSpPr>
          <p:cNvPr id="3" name="内容占位符 2"/>
          <p:cNvSpPr>
            <a:spLocks noGrp="1"/>
          </p:cNvSpPr>
          <p:nvPr>
            <p:ph idx="1"/>
          </p:nvPr>
        </p:nvSpPr>
        <p:spPr/>
        <p:txBody>
          <a:bodyPr/>
          <a:lstStyle/>
          <a:p>
            <a:r>
              <a:rPr lang="zh-CN" altLang="en-US" dirty="0"/>
              <a:t>应用程序、库函数、系统调用的调用关系链</a:t>
            </a:r>
          </a:p>
        </p:txBody>
      </p:sp>
      <p:sp>
        <p:nvSpPr>
          <p:cNvPr id="21" name="Rectangle 3"/>
          <p:cNvSpPr txBox="1">
            <a:spLocks noChangeArrowheads="1"/>
          </p:cNvSpPr>
          <p:nvPr/>
        </p:nvSpPr>
        <p:spPr>
          <a:xfrm>
            <a:off x="755650" y="1720552"/>
            <a:ext cx="7777163"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华文新魏" pitchFamily="2" charset="-122"/>
                <a:ea typeface="华文新魏" pitchFamily="2"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华文新魏" pitchFamily="2" charset="-122"/>
                <a:ea typeface="华文新魏" pitchFamily="2"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华文新魏" pitchFamily="2" charset="-122"/>
                <a:ea typeface="华文新魏" pitchFamily="2"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华文新魏" pitchFamily="2" charset="-122"/>
                <a:ea typeface="华文新魏" pitchFamily="2"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华文新魏" pitchFamily="2" charset="-122"/>
                <a:ea typeface="华文新魏"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endParaRPr lang="en-US" altLang="zh-CN" sz="4000"/>
          </a:p>
          <a:p>
            <a:endParaRPr lang="en-US" altLang="zh-CN" sz="4000"/>
          </a:p>
        </p:txBody>
      </p:sp>
      <p:grpSp>
        <p:nvGrpSpPr>
          <p:cNvPr id="22" name="Group 22"/>
          <p:cNvGrpSpPr>
            <a:grpSpLocks/>
          </p:cNvGrpSpPr>
          <p:nvPr/>
        </p:nvGrpSpPr>
        <p:grpSpPr bwMode="auto">
          <a:xfrm>
            <a:off x="1187450" y="1917402"/>
            <a:ext cx="6342063" cy="4608513"/>
            <a:chOff x="748" y="1026"/>
            <a:chExt cx="3995" cy="2903"/>
          </a:xfrm>
        </p:grpSpPr>
        <p:sp>
          <p:nvSpPr>
            <p:cNvPr id="23" name="Text Box 5"/>
            <p:cNvSpPr txBox="1">
              <a:spLocks noChangeArrowheads="1"/>
            </p:cNvSpPr>
            <p:nvPr/>
          </p:nvSpPr>
          <p:spPr bwMode="auto">
            <a:xfrm>
              <a:off x="2253" y="1026"/>
              <a:ext cx="1291" cy="335"/>
            </a:xfrm>
            <a:prstGeom prst="rect">
              <a:avLst/>
            </a:prstGeom>
            <a:solidFill>
              <a:srgbClr val="FFCC00"/>
            </a:solidFill>
            <a:ln w="9525">
              <a:solidFill>
                <a:srgbClr val="000000"/>
              </a:solidFill>
              <a:miter lim="800000"/>
              <a:headEnd/>
              <a:tailEnd/>
            </a:ln>
            <a:effectLst>
              <a:outerShdw dist="107763" dir="18900000" algn="ctr" rotWithShape="0">
                <a:srgbClr val="808080"/>
              </a:outerShdw>
            </a:effectLst>
          </p:spPr>
          <p:txBody>
            <a:bodyPr/>
            <a:lstStyle/>
            <a:p>
              <a:pPr algn="just"/>
              <a:r>
                <a:rPr lang="zh-CN" altLang="en-US" sz="1800">
                  <a:solidFill>
                    <a:srgbClr val="0000FF"/>
                  </a:solidFill>
                  <a:latin typeface="华文新魏" pitchFamily="2" charset="-122"/>
                  <a:ea typeface="华文新魏" pitchFamily="2" charset="-122"/>
                </a:rPr>
                <a:t>调用</a:t>
              </a:r>
              <a:r>
                <a:rPr lang="en-US" altLang="zh-CN" sz="1800">
                  <a:solidFill>
                    <a:srgbClr val="0000FF"/>
                  </a:solidFill>
                  <a:latin typeface="华文新魏" pitchFamily="2" charset="-122"/>
                  <a:ea typeface="华文新魏" pitchFamily="2" charset="-122"/>
                </a:rPr>
                <a:t>fprintf( )</a:t>
              </a:r>
            </a:p>
          </p:txBody>
        </p:sp>
        <p:sp>
          <p:nvSpPr>
            <p:cNvPr id="24" name="Text Box 6"/>
            <p:cNvSpPr txBox="1">
              <a:spLocks noChangeArrowheads="1"/>
            </p:cNvSpPr>
            <p:nvPr/>
          </p:nvSpPr>
          <p:spPr bwMode="auto">
            <a:xfrm>
              <a:off x="1014" y="1137"/>
              <a:ext cx="959" cy="34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solidFill>
                    <a:srgbClr val="0000FF"/>
                  </a:solidFill>
                  <a:latin typeface="华文新魏" pitchFamily="2" charset="-122"/>
                  <a:ea typeface="华文新魏" pitchFamily="2" charset="-122"/>
                </a:rPr>
                <a:t>应用程序</a:t>
              </a:r>
            </a:p>
          </p:txBody>
        </p:sp>
        <p:sp>
          <p:nvSpPr>
            <p:cNvPr id="25" name="Text Box 7"/>
            <p:cNvSpPr txBox="1">
              <a:spLocks noChangeArrowheads="1"/>
            </p:cNvSpPr>
            <p:nvPr/>
          </p:nvSpPr>
          <p:spPr bwMode="auto">
            <a:xfrm>
              <a:off x="881" y="2366"/>
              <a:ext cx="820" cy="29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solidFill>
                    <a:srgbClr val="0000FF"/>
                  </a:solidFill>
                  <a:latin typeface="华文新魏" pitchFamily="2" charset="-122"/>
                  <a:ea typeface="华文新魏" pitchFamily="2" charset="-122"/>
                </a:rPr>
                <a:t>C</a:t>
              </a:r>
              <a:r>
                <a:rPr lang="zh-CN" altLang="en-US">
                  <a:solidFill>
                    <a:srgbClr val="0000FF"/>
                  </a:solidFill>
                  <a:latin typeface="华文新魏" pitchFamily="2" charset="-122"/>
                  <a:ea typeface="华文新魏" pitchFamily="2" charset="-122"/>
                </a:rPr>
                <a:t>函数库</a:t>
              </a:r>
            </a:p>
          </p:txBody>
        </p:sp>
        <p:sp>
          <p:nvSpPr>
            <p:cNvPr id="26" name="Text Box 8"/>
            <p:cNvSpPr txBox="1">
              <a:spLocks noChangeArrowheads="1"/>
            </p:cNvSpPr>
            <p:nvPr/>
          </p:nvSpPr>
          <p:spPr bwMode="auto">
            <a:xfrm>
              <a:off x="881" y="3370"/>
              <a:ext cx="774" cy="28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solidFill>
                    <a:srgbClr val="0000FF"/>
                  </a:solidFill>
                  <a:latin typeface="华文新魏" pitchFamily="2" charset="-122"/>
                  <a:ea typeface="华文新魏" pitchFamily="2" charset="-122"/>
                </a:rPr>
                <a:t>内核</a:t>
              </a:r>
            </a:p>
          </p:txBody>
        </p:sp>
        <p:sp>
          <p:nvSpPr>
            <p:cNvPr id="27" name="Line 9"/>
            <p:cNvSpPr>
              <a:spLocks noChangeShapeType="1"/>
            </p:cNvSpPr>
            <p:nvPr/>
          </p:nvSpPr>
          <p:spPr bwMode="auto">
            <a:xfrm>
              <a:off x="748" y="3035"/>
              <a:ext cx="399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AutoShape 10"/>
            <p:cNvSpPr>
              <a:spLocks noChangeArrowheads="1"/>
            </p:cNvSpPr>
            <p:nvPr/>
          </p:nvSpPr>
          <p:spPr bwMode="auto">
            <a:xfrm>
              <a:off x="2080" y="1472"/>
              <a:ext cx="1433" cy="1452"/>
            </a:xfrm>
            <a:prstGeom prst="can">
              <a:avLst>
                <a:gd name="adj" fmla="val 25331"/>
              </a:avLst>
            </a:prstGeom>
            <a:solidFill>
              <a:srgbClr val="FFCC00"/>
            </a:solidFill>
            <a:ln w="9525">
              <a:solidFill>
                <a:srgbClr val="000000"/>
              </a:solidFill>
              <a:round/>
              <a:headEnd/>
              <a:tailEnd/>
            </a:ln>
            <a:effectLst>
              <a:outerShdw dist="107763" dir="18900000" algn="ctr" rotWithShape="0">
                <a:srgbClr val="808080"/>
              </a:outerShdw>
            </a:effectLst>
          </p:spPr>
          <p:txBody>
            <a:bodyPr/>
            <a:lstStyle/>
            <a:p>
              <a:endParaRPr lang="zh-CN" altLang="en-US"/>
            </a:p>
          </p:txBody>
        </p:sp>
        <p:sp>
          <p:nvSpPr>
            <p:cNvPr id="29" name="Text Box 11"/>
            <p:cNvSpPr txBox="1">
              <a:spLocks noChangeArrowheads="1"/>
            </p:cNvSpPr>
            <p:nvPr/>
          </p:nvSpPr>
          <p:spPr bwMode="auto">
            <a:xfrm>
              <a:off x="1813" y="3148"/>
              <a:ext cx="1731" cy="335"/>
            </a:xfrm>
            <a:prstGeom prst="rect">
              <a:avLst/>
            </a:prstGeom>
            <a:solidFill>
              <a:schemeClr val="accent1"/>
            </a:solidFill>
            <a:ln w="9525">
              <a:solidFill>
                <a:srgbClr val="006600"/>
              </a:solidFill>
              <a:miter lim="800000"/>
              <a:headEnd/>
              <a:tailEnd/>
            </a:ln>
            <a:effectLst>
              <a:outerShdw dist="107763" dir="18900000" algn="ctr" rotWithShape="0">
                <a:srgbClr val="808080"/>
              </a:outerShdw>
            </a:effectLst>
          </p:spPr>
          <p:txBody>
            <a:bodyPr/>
            <a:lstStyle/>
            <a:p>
              <a:pPr algn="just"/>
              <a:r>
                <a:rPr lang="zh-CN" altLang="en-US">
                  <a:solidFill>
                    <a:srgbClr val="0000FF"/>
                  </a:solidFill>
                  <a:latin typeface="华文新魏" pitchFamily="2" charset="-122"/>
                  <a:ea typeface="华文新魏" pitchFamily="2" charset="-122"/>
                </a:rPr>
                <a:t>系统调用处理程序</a:t>
              </a:r>
            </a:p>
          </p:txBody>
        </p:sp>
        <p:sp>
          <p:nvSpPr>
            <p:cNvPr id="30" name="Text Box 12"/>
            <p:cNvSpPr txBox="1">
              <a:spLocks noChangeArrowheads="1"/>
            </p:cNvSpPr>
            <p:nvPr/>
          </p:nvSpPr>
          <p:spPr bwMode="auto">
            <a:xfrm>
              <a:off x="2120" y="1919"/>
              <a:ext cx="1304" cy="831"/>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800">
                  <a:solidFill>
                    <a:srgbClr val="0000FF"/>
                  </a:solidFill>
                  <a:latin typeface="华文新魏" pitchFamily="2" charset="-122"/>
                  <a:ea typeface="华文新魏" pitchFamily="2" charset="-122"/>
                </a:rPr>
                <a:t>C</a:t>
              </a:r>
              <a:r>
                <a:rPr lang="zh-CN" altLang="en-US" sz="1800">
                  <a:solidFill>
                    <a:srgbClr val="0000FF"/>
                  </a:solidFill>
                  <a:latin typeface="华文新魏" pitchFamily="2" charset="-122"/>
                  <a:ea typeface="华文新魏" pitchFamily="2" charset="-122"/>
                </a:rPr>
                <a:t>库中的</a:t>
              </a:r>
              <a:r>
                <a:rPr lang="en-US" altLang="zh-CN" sz="1800">
                  <a:solidFill>
                    <a:srgbClr val="0000FF"/>
                  </a:solidFill>
                  <a:latin typeface="华文新魏" pitchFamily="2" charset="-122"/>
                  <a:ea typeface="华文新魏" pitchFamily="2" charset="-122"/>
                </a:rPr>
                <a:t>fprintf( )</a:t>
              </a:r>
            </a:p>
            <a:p>
              <a:pPr algn="just"/>
              <a:r>
                <a:rPr lang="zh-CN" altLang="en-US" sz="1800">
                  <a:solidFill>
                    <a:srgbClr val="0000FF"/>
                  </a:solidFill>
                  <a:latin typeface="华文新魏" pitchFamily="2" charset="-122"/>
                  <a:ea typeface="华文新魏" pitchFamily="2" charset="-122"/>
                </a:rPr>
                <a:t>封装程序</a:t>
              </a:r>
            </a:p>
            <a:p>
              <a:pPr algn="just"/>
              <a:r>
                <a:rPr lang="en-US" altLang="zh-CN" sz="1800">
                  <a:solidFill>
                    <a:srgbClr val="0000FF"/>
                  </a:solidFill>
                  <a:latin typeface="华文新魏" pitchFamily="2" charset="-122"/>
                  <a:ea typeface="华文新魏" pitchFamily="2" charset="-122"/>
                </a:rPr>
                <a:t>C</a:t>
              </a:r>
              <a:r>
                <a:rPr lang="zh-CN" altLang="en-US" sz="1800">
                  <a:solidFill>
                    <a:srgbClr val="0000FF"/>
                  </a:solidFill>
                  <a:latin typeface="华文新魏" pitchFamily="2" charset="-122"/>
                  <a:ea typeface="华文新魏" pitchFamily="2" charset="-122"/>
                </a:rPr>
                <a:t>库中的</a:t>
              </a:r>
              <a:r>
                <a:rPr lang="en-US" altLang="zh-CN" sz="1800">
                  <a:solidFill>
                    <a:srgbClr val="0000FF"/>
                  </a:solidFill>
                  <a:latin typeface="华文新魏" pitchFamily="2" charset="-122"/>
                  <a:ea typeface="华文新魏" pitchFamily="2" charset="-122"/>
                </a:rPr>
                <a:t>write( ) </a:t>
              </a:r>
              <a:r>
                <a:rPr lang="zh-CN" altLang="en-US" sz="1800">
                  <a:solidFill>
                    <a:srgbClr val="0000FF"/>
                  </a:solidFill>
                  <a:latin typeface="华文新魏" pitchFamily="2" charset="-122"/>
                  <a:ea typeface="华文新魏" pitchFamily="2" charset="-122"/>
                </a:rPr>
                <a:t>封装程序</a:t>
              </a:r>
            </a:p>
            <a:p>
              <a:endParaRPr lang="en-US" altLang="zh-CN" sz="1800">
                <a:solidFill>
                  <a:srgbClr val="0000FF"/>
                </a:solidFill>
                <a:latin typeface="华文新魏" pitchFamily="2" charset="-122"/>
                <a:ea typeface="华文新魏" pitchFamily="2" charset="-122"/>
              </a:endParaRPr>
            </a:p>
          </p:txBody>
        </p:sp>
        <p:sp>
          <p:nvSpPr>
            <p:cNvPr id="31" name="Text Box 13"/>
            <p:cNvSpPr txBox="1">
              <a:spLocks noChangeArrowheads="1"/>
            </p:cNvSpPr>
            <p:nvPr/>
          </p:nvSpPr>
          <p:spPr bwMode="auto">
            <a:xfrm>
              <a:off x="3944" y="2589"/>
              <a:ext cx="799" cy="335"/>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solidFill>
                    <a:srgbClr val="0000FF"/>
                  </a:solidFill>
                  <a:latin typeface="华文新魏" pitchFamily="2" charset="-122"/>
                  <a:ea typeface="华文新魏" pitchFamily="2" charset="-122"/>
                </a:rPr>
                <a:t>用户态</a:t>
              </a:r>
            </a:p>
          </p:txBody>
        </p:sp>
        <p:sp>
          <p:nvSpPr>
            <p:cNvPr id="32" name="Text Box 14"/>
            <p:cNvSpPr txBox="1">
              <a:spLocks noChangeArrowheads="1"/>
            </p:cNvSpPr>
            <p:nvPr/>
          </p:nvSpPr>
          <p:spPr bwMode="auto">
            <a:xfrm>
              <a:off x="3944" y="3148"/>
              <a:ext cx="799" cy="33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solidFill>
                    <a:srgbClr val="0000FF"/>
                  </a:solidFill>
                  <a:latin typeface="华文新魏" pitchFamily="2" charset="-122"/>
                  <a:ea typeface="华文新魏" pitchFamily="2" charset="-122"/>
                </a:rPr>
                <a:t>核心态</a:t>
              </a:r>
            </a:p>
          </p:txBody>
        </p:sp>
        <p:sp>
          <p:nvSpPr>
            <p:cNvPr id="33" name="AutoShape 15"/>
            <p:cNvSpPr>
              <a:spLocks noChangeArrowheads="1"/>
            </p:cNvSpPr>
            <p:nvPr/>
          </p:nvSpPr>
          <p:spPr bwMode="auto">
            <a:xfrm>
              <a:off x="3544" y="1026"/>
              <a:ext cx="267" cy="1005"/>
            </a:xfrm>
            <a:prstGeom prst="curvedLeftArrow">
              <a:avLst>
                <a:gd name="adj1" fmla="val 106265"/>
                <a:gd name="adj2" fmla="val 181545"/>
                <a:gd name="adj3" fmla="val 33333"/>
              </a:avLst>
            </a:prstGeom>
            <a:solidFill>
              <a:srgbClr val="CCFF66"/>
            </a:solidFill>
            <a:ln w="9525">
              <a:solidFill>
                <a:srgbClr val="000000"/>
              </a:solidFill>
              <a:miter lim="800000"/>
              <a:headEnd/>
              <a:tailEnd/>
            </a:ln>
          </p:spPr>
          <p:txBody>
            <a:bodyPr/>
            <a:lstStyle/>
            <a:p>
              <a:endParaRPr lang="zh-CN" altLang="en-US"/>
            </a:p>
          </p:txBody>
        </p:sp>
        <p:sp>
          <p:nvSpPr>
            <p:cNvPr id="34" name="AutoShape 16"/>
            <p:cNvSpPr>
              <a:spLocks noChangeArrowheads="1"/>
            </p:cNvSpPr>
            <p:nvPr/>
          </p:nvSpPr>
          <p:spPr bwMode="auto">
            <a:xfrm>
              <a:off x="3544" y="1919"/>
              <a:ext cx="134" cy="670"/>
            </a:xfrm>
            <a:prstGeom prst="curvedLeftArrow">
              <a:avLst>
                <a:gd name="adj1" fmla="val 100000"/>
                <a:gd name="adj2" fmla="val 200000"/>
                <a:gd name="adj3" fmla="val 33333"/>
              </a:avLst>
            </a:prstGeom>
            <a:solidFill>
              <a:srgbClr val="CCFF66"/>
            </a:solidFill>
            <a:ln w="9525">
              <a:solidFill>
                <a:srgbClr val="000000"/>
              </a:solidFill>
              <a:miter lim="800000"/>
              <a:headEnd/>
              <a:tailEnd/>
            </a:ln>
          </p:spPr>
          <p:txBody>
            <a:bodyPr/>
            <a:lstStyle/>
            <a:p>
              <a:endParaRPr lang="zh-CN" altLang="en-US"/>
            </a:p>
          </p:txBody>
        </p:sp>
        <p:sp>
          <p:nvSpPr>
            <p:cNvPr id="35" name="AutoShape 17"/>
            <p:cNvSpPr>
              <a:spLocks noChangeArrowheads="1"/>
            </p:cNvSpPr>
            <p:nvPr/>
          </p:nvSpPr>
          <p:spPr bwMode="auto">
            <a:xfrm>
              <a:off x="3544" y="2589"/>
              <a:ext cx="134" cy="781"/>
            </a:xfrm>
            <a:prstGeom prst="curvedLeftArrow">
              <a:avLst>
                <a:gd name="adj1" fmla="val 116567"/>
                <a:gd name="adj2" fmla="val 233134"/>
                <a:gd name="adj3" fmla="val 33333"/>
              </a:avLst>
            </a:prstGeom>
            <a:solidFill>
              <a:srgbClr val="CCFF66"/>
            </a:solidFill>
            <a:ln w="9525">
              <a:solidFill>
                <a:srgbClr val="000000"/>
              </a:solidFill>
              <a:miter lim="800000"/>
              <a:headEnd/>
              <a:tailEnd/>
            </a:ln>
          </p:spPr>
          <p:txBody>
            <a:bodyPr/>
            <a:lstStyle/>
            <a:p>
              <a:endParaRPr lang="zh-CN" altLang="en-US"/>
            </a:p>
          </p:txBody>
        </p:sp>
        <p:sp>
          <p:nvSpPr>
            <p:cNvPr id="36" name="Text Box 19"/>
            <p:cNvSpPr txBox="1">
              <a:spLocks noChangeArrowheads="1"/>
            </p:cNvSpPr>
            <p:nvPr/>
          </p:nvSpPr>
          <p:spPr bwMode="auto">
            <a:xfrm>
              <a:off x="1813" y="3594"/>
              <a:ext cx="1721" cy="335"/>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p>
              <a:pPr algn="just"/>
              <a:r>
                <a:rPr lang="en-US" altLang="zh-CN" sz="1800">
                  <a:solidFill>
                    <a:srgbClr val="0000FF"/>
                  </a:solidFill>
                  <a:latin typeface="华文新魏" pitchFamily="2" charset="-122"/>
                  <a:ea typeface="华文新魏" pitchFamily="2" charset="-122"/>
                </a:rPr>
                <a:t>sys_write( )</a:t>
              </a:r>
              <a:r>
                <a:rPr lang="zh-CN" altLang="en-US" sz="1800">
                  <a:solidFill>
                    <a:srgbClr val="0000FF"/>
                  </a:solidFill>
                  <a:latin typeface="华文新魏" pitchFamily="2" charset="-122"/>
                  <a:ea typeface="华文新魏" pitchFamily="2" charset="-122"/>
                </a:rPr>
                <a:t>内核函数</a:t>
              </a:r>
            </a:p>
          </p:txBody>
        </p:sp>
        <p:sp>
          <p:nvSpPr>
            <p:cNvPr id="37" name="AutoShape 20"/>
            <p:cNvSpPr>
              <a:spLocks noChangeArrowheads="1"/>
            </p:cNvSpPr>
            <p:nvPr/>
          </p:nvSpPr>
          <p:spPr bwMode="auto">
            <a:xfrm>
              <a:off x="3524" y="3370"/>
              <a:ext cx="287" cy="559"/>
            </a:xfrm>
            <a:prstGeom prst="curvedLeftArrow">
              <a:avLst>
                <a:gd name="adj1" fmla="val 38955"/>
                <a:gd name="adj2" fmla="val 77909"/>
                <a:gd name="adj3" fmla="val 33333"/>
              </a:avLst>
            </a:prstGeom>
            <a:solidFill>
              <a:srgbClr val="CCFF66"/>
            </a:solidFill>
            <a:ln w="9525">
              <a:solidFill>
                <a:srgbClr val="000000"/>
              </a:solidFill>
              <a:miter lim="800000"/>
              <a:headEnd/>
              <a:tailEnd/>
            </a:ln>
          </p:spPr>
          <p:txBody>
            <a:bodyPr/>
            <a:lstStyle/>
            <a:p>
              <a:endParaRPr lang="zh-CN" altLang="en-US"/>
            </a:p>
          </p:txBody>
        </p:sp>
      </p:grpSp>
      <p:sp>
        <p:nvSpPr>
          <p:cNvPr id="4" name="日期占位符 3"/>
          <p:cNvSpPr>
            <a:spLocks noGrp="1"/>
          </p:cNvSpPr>
          <p:nvPr>
            <p:ph type="dt" sz="half" idx="10"/>
          </p:nvPr>
        </p:nvSpPr>
        <p:spPr/>
        <p:txBody>
          <a:bodyPr/>
          <a:lstStyle/>
          <a:p>
            <a:fld id="{AD9BFC0A-4DBB-4577-96D0-9347F10B4694}" type="datetime1">
              <a:rPr lang="zh-CN" altLang="en-US" smtClean="0"/>
              <a:pPr/>
              <a:t>2021/3/5</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37</a:t>
            </a:fld>
            <a:endParaRPr lang="zh-CN" altLang="en-US"/>
          </a:p>
        </p:txBody>
      </p:sp>
    </p:spTree>
    <p:extLst>
      <p:ext uri="{BB962C8B-B14F-4D97-AF65-F5344CB8AC3E}">
        <p14:creationId xmlns:p14="http://schemas.microsoft.com/office/powerpoint/2010/main" val="37287790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操作系统提供的程序接口 </a:t>
            </a:r>
            <a:r>
              <a:rPr lang="en-US" altLang="zh-CN" dirty="0"/>
              <a:t>(5)</a:t>
            </a:r>
            <a:endParaRPr lang="zh-CN" altLang="en-US" dirty="0"/>
          </a:p>
        </p:txBody>
      </p:sp>
      <p:sp>
        <p:nvSpPr>
          <p:cNvPr id="3" name="内容占位符 2"/>
          <p:cNvSpPr>
            <a:spLocks noGrp="1"/>
          </p:cNvSpPr>
          <p:nvPr>
            <p:ph idx="1"/>
          </p:nvPr>
        </p:nvSpPr>
        <p:spPr/>
        <p:txBody>
          <a:bodyPr/>
          <a:lstStyle/>
          <a:p>
            <a:r>
              <a:rPr lang="zh-CN" altLang="en-US" dirty="0"/>
              <a:t>系统调用的分类</a:t>
            </a:r>
            <a:endParaRPr lang="en-US" altLang="zh-CN" dirty="0"/>
          </a:p>
          <a:p>
            <a:pPr algn="just">
              <a:buFontTx/>
              <a:buNone/>
            </a:pPr>
            <a:r>
              <a:rPr lang="en-US" altLang="zh-CN" dirty="0"/>
              <a:t> (1)</a:t>
            </a:r>
            <a:r>
              <a:rPr lang="zh-CN" altLang="en-US" dirty="0"/>
              <a:t>进程和作业管理：</a:t>
            </a:r>
          </a:p>
          <a:p>
            <a:pPr>
              <a:buFontTx/>
              <a:buNone/>
            </a:pPr>
            <a:r>
              <a:rPr lang="zh-CN" altLang="en-US" dirty="0"/>
              <a:t> </a:t>
            </a:r>
            <a:r>
              <a:rPr lang="en-US" altLang="zh-CN" dirty="0"/>
              <a:t>(2)</a:t>
            </a:r>
            <a:r>
              <a:rPr lang="zh-CN" altLang="en-US" dirty="0"/>
              <a:t>文件操作： </a:t>
            </a:r>
          </a:p>
          <a:p>
            <a:pPr>
              <a:buFontTx/>
              <a:buNone/>
            </a:pPr>
            <a:r>
              <a:rPr lang="zh-CN" altLang="en-US" dirty="0"/>
              <a:t> </a:t>
            </a:r>
            <a:r>
              <a:rPr lang="en-US" altLang="zh-CN" dirty="0"/>
              <a:t>(3)</a:t>
            </a:r>
            <a:r>
              <a:rPr lang="zh-CN" altLang="en-US" dirty="0"/>
              <a:t>设备管理： </a:t>
            </a:r>
          </a:p>
          <a:p>
            <a:pPr>
              <a:buFontTx/>
              <a:buNone/>
            </a:pPr>
            <a:r>
              <a:rPr lang="zh-CN" altLang="en-US" dirty="0"/>
              <a:t> </a:t>
            </a:r>
            <a:r>
              <a:rPr lang="en-US" altLang="zh-CN" dirty="0"/>
              <a:t>(4)</a:t>
            </a:r>
            <a:r>
              <a:rPr lang="zh-CN" altLang="en-US" dirty="0"/>
              <a:t>主存管理： </a:t>
            </a:r>
          </a:p>
          <a:p>
            <a:pPr>
              <a:buFontTx/>
              <a:buNone/>
            </a:pPr>
            <a:r>
              <a:rPr lang="zh-CN" altLang="en-US" dirty="0"/>
              <a:t> </a:t>
            </a:r>
            <a:r>
              <a:rPr lang="en-US" altLang="zh-CN" dirty="0"/>
              <a:t>(5)</a:t>
            </a:r>
            <a:r>
              <a:rPr lang="zh-CN" altLang="en-US" dirty="0"/>
              <a:t>信息维护：</a:t>
            </a:r>
          </a:p>
          <a:p>
            <a:pPr>
              <a:buFontTx/>
              <a:buNone/>
            </a:pPr>
            <a:r>
              <a:rPr lang="zh-CN" altLang="en-US" dirty="0"/>
              <a:t> </a:t>
            </a:r>
            <a:r>
              <a:rPr lang="en-US" altLang="zh-CN" dirty="0"/>
              <a:t>(6)</a:t>
            </a:r>
            <a:r>
              <a:rPr lang="zh-CN" altLang="en-US" dirty="0"/>
              <a:t>通信</a:t>
            </a:r>
          </a:p>
        </p:txBody>
      </p:sp>
      <p:sp>
        <p:nvSpPr>
          <p:cNvPr id="4" name="日期占位符 3"/>
          <p:cNvSpPr>
            <a:spLocks noGrp="1"/>
          </p:cNvSpPr>
          <p:nvPr>
            <p:ph type="dt" sz="half" idx="10"/>
          </p:nvPr>
        </p:nvSpPr>
        <p:spPr/>
        <p:txBody>
          <a:bodyPr/>
          <a:lstStyle/>
          <a:p>
            <a:fld id="{21E42A36-E759-43FD-8002-5D79972381E2}" type="datetime1">
              <a:rPr lang="zh-CN" altLang="en-US" smtClean="0"/>
              <a:pPr/>
              <a:t>2021/3/5</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38</a:t>
            </a:fld>
            <a:endParaRPr lang="zh-CN" altLang="en-US"/>
          </a:p>
        </p:txBody>
      </p:sp>
    </p:spTree>
    <p:extLst>
      <p:ext uri="{BB962C8B-B14F-4D97-AF65-F5344CB8AC3E}">
        <p14:creationId xmlns:p14="http://schemas.microsoft.com/office/powerpoint/2010/main" val="13426769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系统调用的实现</a:t>
            </a:r>
          </a:p>
        </p:txBody>
      </p:sp>
      <p:sp>
        <p:nvSpPr>
          <p:cNvPr id="4" name="Rectangle 3"/>
          <p:cNvSpPr txBox="1">
            <a:spLocks noChangeArrowheads="1"/>
          </p:cNvSpPr>
          <p:nvPr/>
        </p:nvSpPr>
        <p:spPr>
          <a:xfrm>
            <a:off x="533400" y="1447800"/>
            <a:ext cx="7772400" cy="4724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华文新魏" pitchFamily="2" charset="-122"/>
                <a:ea typeface="华文新魏" pitchFamily="2"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华文新魏" pitchFamily="2" charset="-122"/>
                <a:ea typeface="华文新魏" pitchFamily="2"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华文新魏" pitchFamily="2" charset="-122"/>
                <a:ea typeface="华文新魏" pitchFamily="2"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华文新魏" pitchFamily="2" charset="-122"/>
                <a:ea typeface="华文新魏" pitchFamily="2"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华文新魏" pitchFamily="2" charset="-122"/>
                <a:ea typeface="华文新魏"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en-US" altLang="zh-CN"/>
              <a:t> </a:t>
            </a:r>
          </a:p>
        </p:txBody>
      </p:sp>
      <p:sp>
        <p:nvSpPr>
          <p:cNvPr id="5" name="Text Box 4"/>
          <p:cNvSpPr txBox="1">
            <a:spLocks noChangeArrowheads="1"/>
          </p:cNvSpPr>
          <p:nvPr/>
        </p:nvSpPr>
        <p:spPr bwMode="auto">
          <a:xfrm>
            <a:off x="611188" y="2997200"/>
            <a:ext cx="1422400" cy="2643188"/>
          </a:xfrm>
          <a:prstGeom prst="rect">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tIns="226800"/>
          <a:lstStyle/>
          <a:p>
            <a:pPr algn="ctr" eaLnBrk="0" hangingPunct="0"/>
            <a:endParaRPr kumimoji="0" lang="en-US" altLang="zh-CN" sz="900">
              <a:solidFill>
                <a:srgbClr val="0000FF"/>
              </a:solidFill>
              <a:latin typeface="华文新魏" pitchFamily="2" charset="-122"/>
              <a:ea typeface="华文新魏" pitchFamily="2" charset="-122"/>
            </a:endParaRPr>
          </a:p>
          <a:p>
            <a:pPr algn="ctr" eaLnBrk="0" hangingPunct="0"/>
            <a:r>
              <a:rPr kumimoji="0" lang="en-US" altLang="zh-CN" sz="1600">
                <a:solidFill>
                  <a:srgbClr val="0000FF"/>
                </a:solidFill>
                <a:latin typeface="华文新魏" pitchFamily="2" charset="-122"/>
                <a:ea typeface="华文新魏" pitchFamily="2" charset="-122"/>
              </a:rPr>
              <a:t>System Call</a:t>
            </a:r>
          </a:p>
        </p:txBody>
      </p:sp>
      <p:sp>
        <p:nvSpPr>
          <p:cNvPr id="6" name="Text Box 5"/>
          <p:cNvSpPr txBox="1">
            <a:spLocks noChangeArrowheads="1"/>
          </p:cNvSpPr>
          <p:nvPr/>
        </p:nvSpPr>
        <p:spPr bwMode="auto">
          <a:xfrm>
            <a:off x="962025" y="2493963"/>
            <a:ext cx="88900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just" eaLnBrk="0" hangingPunct="0"/>
            <a:r>
              <a:rPr kumimoji="0" lang="zh-CN" altLang="en-US" sz="1600">
                <a:solidFill>
                  <a:srgbClr val="0000FF"/>
                </a:solidFill>
                <a:latin typeface="华文新魏" pitchFamily="2" charset="-122"/>
                <a:ea typeface="华文新魏" pitchFamily="2" charset="-122"/>
              </a:rPr>
              <a:t>用户程序</a:t>
            </a:r>
          </a:p>
        </p:txBody>
      </p:sp>
      <p:grpSp>
        <p:nvGrpSpPr>
          <p:cNvPr id="7" name="Group 46"/>
          <p:cNvGrpSpPr>
            <a:grpSpLocks/>
          </p:cNvGrpSpPr>
          <p:nvPr/>
        </p:nvGrpSpPr>
        <p:grpSpPr bwMode="auto">
          <a:xfrm>
            <a:off x="6477000" y="1773238"/>
            <a:ext cx="1422400" cy="4084637"/>
            <a:chOff x="4080" y="1117"/>
            <a:chExt cx="896" cy="2573"/>
          </a:xfrm>
        </p:grpSpPr>
        <p:sp>
          <p:nvSpPr>
            <p:cNvPr id="8" name="Text Box 7"/>
            <p:cNvSpPr txBox="1">
              <a:spLocks noChangeArrowheads="1"/>
            </p:cNvSpPr>
            <p:nvPr/>
          </p:nvSpPr>
          <p:spPr bwMode="auto">
            <a:xfrm>
              <a:off x="4192" y="1268"/>
              <a:ext cx="224"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just" eaLnBrk="0" hangingPunct="0"/>
              <a:r>
                <a:rPr kumimoji="0" lang="en-US" altLang="zh-CN" sz="1400">
                  <a:solidFill>
                    <a:srgbClr val="0000FF"/>
                  </a:solidFill>
                  <a:latin typeface="华文新魏" pitchFamily="2" charset="-122"/>
                  <a:ea typeface="华文新魏" pitchFamily="2" charset="-122"/>
                </a:rPr>
                <a:t>A</a:t>
              </a:r>
              <a:r>
                <a:rPr kumimoji="0" lang="en-US" altLang="zh-CN" sz="1400" baseline="-25000">
                  <a:solidFill>
                    <a:srgbClr val="0000FF"/>
                  </a:solidFill>
                  <a:latin typeface="华文新魏" pitchFamily="2" charset="-122"/>
                  <a:ea typeface="华文新魏" pitchFamily="2" charset="-122"/>
                </a:rPr>
                <a:t>0</a:t>
              </a:r>
              <a:endParaRPr kumimoji="0" lang="en-US" altLang="zh-CN" sz="1400">
                <a:solidFill>
                  <a:srgbClr val="0000FF"/>
                </a:solidFill>
                <a:latin typeface="华文新魏" pitchFamily="2" charset="-122"/>
                <a:ea typeface="华文新魏" pitchFamily="2" charset="-122"/>
              </a:endParaRPr>
            </a:p>
          </p:txBody>
        </p:sp>
        <p:sp>
          <p:nvSpPr>
            <p:cNvPr id="9" name="Text Box 8"/>
            <p:cNvSpPr txBox="1">
              <a:spLocks noChangeArrowheads="1"/>
            </p:cNvSpPr>
            <p:nvPr/>
          </p:nvSpPr>
          <p:spPr bwMode="auto">
            <a:xfrm>
              <a:off x="4416" y="1268"/>
              <a:ext cx="448" cy="303"/>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kumimoji="0" lang="en-US" altLang="zh-CN" sz="1400">
                  <a:solidFill>
                    <a:srgbClr val="0000FF"/>
                  </a:solidFill>
                  <a:latin typeface="华文新魏" pitchFamily="2" charset="-122"/>
                  <a:ea typeface="华文新魏" pitchFamily="2" charset="-122"/>
                </a:rPr>
                <a:t>SUB</a:t>
              </a:r>
              <a:r>
                <a:rPr kumimoji="0" lang="en-US" altLang="zh-CN" sz="1400" baseline="-25000">
                  <a:solidFill>
                    <a:srgbClr val="0000FF"/>
                  </a:solidFill>
                  <a:latin typeface="华文新魏" pitchFamily="2" charset="-122"/>
                  <a:ea typeface="华文新魏" pitchFamily="2" charset="-122"/>
                </a:rPr>
                <a:t>0</a:t>
              </a:r>
              <a:endParaRPr kumimoji="0" lang="en-US" altLang="zh-CN" sz="1400">
                <a:solidFill>
                  <a:srgbClr val="0000FF"/>
                </a:solidFill>
                <a:latin typeface="华文新魏" pitchFamily="2" charset="-122"/>
                <a:ea typeface="华文新魏" pitchFamily="2" charset="-122"/>
              </a:endParaRPr>
            </a:p>
          </p:txBody>
        </p:sp>
        <p:sp>
          <p:nvSpPr>
            <p:cNvPr id="10" name="Text Box 9"/>
            <p:cNvSpPr txBox="1">
              <a:spLocks noChangeArrowheads="1"/>
            </p:cNvSpPr>
            <p:nvPr/>
          </p:nvSpPr>
          <p:spPr bwMode="auto">
            <a:xfrm>
              <a:off x="4416" y="1722"/>
              <a:ext cx="448" cy="303"/>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kumimoji="0" lang="en-US" altLang="zh-CN" sz="1400">
                  <a:solidFill>
                    <a:srgbClr val="0000FF"/>
                  </a:solidFill>
                  <a:latin typeface="华文新魏" pitchFamily="2" charset="-122"/>
                  <a:ea typeface="华文新魏" pitchFamily="2" charset="-122"/>
                </a:rPr>
                <a:t>SUB</a:t>
              </a:r>
              <a:r>
                <a:rPr kumimoji="0" lang="en-US" altLang="zh-CN" sz="1400" baseline="-25000">
                  <a:solidFill>
                    <a:srgbClr val="0000FF"/>
                  </a:solidFill>
                  <a:latin typeface="华文新魏" pitchFamily="2" charset="-122"/>
                  <a:ea typeface="华文新魏" pitchFamily="2" charset="-122"/>
                </a:rPr>
                <a:t>1</a:t>
              </a:r>
              <a:endParaRPr kumimoji="0" lang="en-US" altLang="zh-CN" sz="1400">
                <a:solidFill>
                  <a:srgbClr val="0000FF"/>
                </a:solidFill>
                <a:latin typeface="华文新魏" pitchFamily="2" charset="-122"/>
                <a:ea typeface="华文新魏" pitchFamily="2" charset="-122"/>
              </a:endParaRPr>
            </a:p>
          </p:txBody>
        </p:sp>
        <p:sp>
          <p:nvSpPr>
            <p:cNvPr id="11" name="Text Box 10"/>
            <p:cNvSpPr txBox="1">
              <a:spLocks noChangeArrowheads="1"/>
            </p:cNvSpPr>
            <p:nvPr/>
          </p:nvSpPr>
          <p:spPr bwMode="auto">
            <a:xfrm>
              <a:off x="4416" y="2479"/>
              <a:ext cx="448" cy="303"/>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kumimoji="0" lang="en-US" altLang="zh-CN" sz="1400">
                  <a:solidFill>
                    <a:srgbClr val="0000FF"/>
                  </a:solidFill>
                  <a:latin typeface="华文新魏" pitchFamily="2" charset="-122"/>
                  <a:ea typeface="华文新魏" pitchFamily="2" charset="-122"/>
                </a:rPr>
                <a:t>SUB</a:t>
              </a:r>
              <a:r>
                <a:rPr kumimoji="0" lang="en-US" altLang="zh-CN" sz="1400" baseline="-25000">
                  <a:solidFill>
                    <a:srgbClr val="0000FF"/>
                  </a:solidFill>
                  <a:latin typeface="华文新魏" pitchFamily="2" charset="-122"/>
                  <a:ea typeface="华文新魏" pitchFamily="2" charset="-122"/>
                </a:rPr>
                <a:t>i</a:t>
              </a:r>
              <a:endParaRPr kumimoji="0" lang="en-US" altLang="zh-CN" sz="1400">
                <a:solidFill>
                  <a:srgbClr val="0000FF"/>
                </a:solidFill>
                <a:latin typeface="华文新魏" pitchFamily="2" charset="-122"/>
                <a:ea typeface="华文新魏" pitchFamily="2" charset="-122"/>
              </a:endParaRPr>
            </a:p>
          </p:txBody>
        </p:sp>
        <p:sp>
          <p:nvSpPr>
            <p:cNvPr id="12" name="Text Box 11"/>
            <p:cNvSpPr txBox="1">
              <a:spLocks noChangeArrowheads="1"/>
            </p:cNvSpPr>
            <p:nvPr/>
          </p:nvSpPr>
          <p:spPr bwMode="auto">
            <a:xfrm>
              <a:off x="4416" y="3236"/>
              <a:ext cx="448" cy="303"/>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kumimoji="0" lang="en-US" altLang="zh-CN" sz="1400">
                  <a:solidFill>
                    <a:srgbClr val="0000FF"/>
                  </a:solidFill>
                  <a:latin typeface="华文新魏" pitchFamily="2" charset="-122"/>
                  <a:ea typeface="华文新魏" pitchFamily="2" charset="-122"/>
                </a:rPr>
                <a:t>SUB</a:t>
              </a:r>
              <a:r>
                <a:rPr kumimoji="0" lang="en-US" altLang="zh-CN" sz="1400" baseline="-25000">
                  <a:solidFill>
                    <a:srgbClr val="0000FF"/>
                  </a:solidFill>
                  <a:latin typeface="华文新魏" pitchFamily="2" charset="-122"/>
                  <a:ea typeface="华文新魏" pitchFamily="2" charset="-122"/>
                </a:rPr>
                <a:t>n</a:t>
              </a:r>
              <a:endParaRPr kumimoji="0" lang="en-US" altLang="zh-CN" sz="1400">
                <a:solidFill>
                  <a:srgbClr val="0000FF"/>
                </a:solidFill>
                <a:latin typeface="华文新魏" pitchFamily="2" charset="-122"/>
                <a:ea typeface="华文新魏" pitchFamily="2" charset="-122"/>
              </a:endParaRPr>
            </a:p>
          </p:txBody>
        </p:sp>
        <p:sp>
          <p:nvSpPr>
            <p:cNvPr id="13" name="Text Box 12"/>
            <p:cNvSpPr txBox="1">
              <a:spLocks noChangeArrowheads="1"/>
            </p:cNvSpPr>
            <p:nvPr/>
          </p:nvSpPr>
          <p:spPr bwMode="auto">
            <a:xfrm>
              <a:off x="4192" y="1722"/>
              <a:ext cx="224"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just" eaLnBrk="0" hangingPunct="0"/>
              <a:r>
                <a:rPr kumimoji="0" lang="en-US" altLang="zh-CN" sz="1400">
                  <a:solidFill>
                    <a:srgbClr val="0000FF"/>
                  </a:solidFill>
                  <a:latin typeface="华文新魏" pitchFamily="2" charset="-122"/>
                  <a:ea typeface="华文新魏" pitchFamily="2" charset="-122"/>
                </a:rPr>
                <a:t>A</a:t>
              </a:r>
              <a:r>
                <a:rPr kumimoji="0" lang="en-US" altLang="zh-CN" sz="1400" baseline="-25000">
                  <a:solidFill>
                    <a:srgbClr val="0000FF"/>
                  </a:solidFill>
                  <a:latin typeface="华文新魏" pitchFamily="2" charset="-122"/>
                  <a:ea typeface="华文新魏" pitchFamily="2" charset="-122"/>
                </a:rPr>
                <a:t>1</a:t>
              </a:r>
              <a:endParaRPr kumimoji="0" lang="en-US" altLang="zh-CN" sz="1400">
                <a:solidFill>
                  <a:srgbClr val="0000FF"/>
                </a:solidFill>
                <a:latin typeface="华文新魏" pitchFamily="2" charset="-122"/>
                <a:ea typeface="华文新魏" pitchFamily="2" charset="-122"/>
              </a:endParaRPr>
            </a:p>
          </p:txBody>
        </p:sp>
        <p:sp>
          <p:nvSpPr>
            <p:cNvPr id="14" name="Text Box 13"/>
            <p:cNvSpPr txBox="1">
              <a:spLocks noChangeArrowheads="1"/>
            </p:cNvSpPr>
            <p:nvPr/>
          </p:nvSpPr>
          <p:spPr bwMode="auto">
            <a:xfrm>
              <a:off x="4192" y="2479"/>
              <a:ext cx="224"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just" eaLnBrk="0" hangingPunct="0"/>
              <a:r>
                <a:rPr kumimoji="0" lang="en-US" altLang="zh-CN" sz="1400">
                  <a:solidFill>
                    <a:srgbClr val="0000FF"/>
                  </a:solidFill>
                  <a:latin typeface="华文新魏" pitchFamily="2" charset="-122"/>
                  <a:ea typeface="华文新魏" pitchFamily="2" charset="-122"/>
                </a:rPr>
                <a:t>A</a:t>
              </a:r>
              <a:r>
                <a:rPr kumimoji="0" lang="en-US" altLang="zh-CN" sz="1400" baseline="-25000">
                  <a:solidFill>
                    <a:srgbClr val="0000FF"/>
                  </a:solidFill>
                  <a:latin typeface="华文新魏" pitchFamily="2" charset="-122"/>
                  <a:ea typeface="华文新魏" pitchFamily="2" charset="-122"/>
                </a:rPr>
                <a:t>i</a:t>
              </a:r>
              <a:endParaRPr kumimoji="0" lang="en-US" altLang="zh-CN" sz="1400">
                <a:solidFill>
                  <a:srgbClr val="0000FF"/>
                </a:solidFill>
                <a:latin typeface="华文新魏" pitchFamily="2" charset="-122"/>
                <a:ea typeface="华文新魏" pitchFamily="2" charset="-122"/>
              </a:endParaRPr>
            </a:p>
          </p:txBody>
        </p:sp>
        <p:sp>
          <p:nvSpPr>
            <p:cNvPr id="15" name="Text Box 14"/>
            <p:cNvSpPr txBox="1">
              <a:spLocks noChangeArrowheads="1"/>
            </p:cNvSpPr>
            <p:nvPr/>
          </p:nvSpPr>
          <p:spPr bwMode="auto">
            <a:xfrm>
              <a:off x="4192" y="3085"/>
              <a:ext cx="224"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just" eaLnBrk="0" hangingPunct="0"/>
              <a:r>
                <a:rPr kumimoji="0" lang="en-US" altLang="zh-CN" sz="1400">
                  <a:solidFill>
                    <a:srgbClr val="0000FF"/>
                  </a:solidFill>
                  <a:latin typeface="华文新魏" pitchFamily="2" charset="-122"/>
                  <a:ea typeface="华文新魏" pitchFamily="2" charset="-122"/>
                </a:rPr>
                <a:t>A</a:t>
              </a:r>
              <a:r>
                <a:rPr kumimoji="0" lang="en-US" altLang="zh-CN" sz="1400" baseline="-25000">
                  <a:solidFill>
                    <a:srgbClr val="0000FF"/>
                  </a:solidFill>
                  <a:latin typeface="华文新魏" pitchFamily="2" charset="-122"/>
                  <a:ea typeface="华文新魏" pitchFamily="2" charset="-122"/>
                </a:rPr>
                <a:t>n</a:t>
              </a:r>
              <a:endParaRPr kumimoji="0" lang="en-US" altLang="zh-CN" sz="1400">
                <a:solidFill>
                  <a:srgbClr val="0000FF"/>
                </a:solidFill>
                <a:latin typeface="华文新魏" pitchFamily="2" charset="-122"/>
                <a:ea typeface="华文新魏" pitchFamily="2" charset="-122"/>
              </a:endParaRPr>
            </a:p>
          </p:txBody>
        </p:sp>
        <p:sp>
          <p:nvSpPr>
            <p:cNvPr id="16" name="Text Box 15"/>
            <p:cNvSpPr txBox="1">
              <a:spLocks noChangeArrowheads="1"/>
            </p:cNvSpPr>
            <p:nvPr/>
          </p:nvSpPr>
          <p:spPr bwMode="auto">
            <a:xfrm>
              <a:off x="4416" y="2025"/>
              <a:ext cx="448"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vert="eaVert"/>
            <a:lstStyle/>
            <a:p>
              <a:pPr algn="just" eaLnBrk="0" hangingPunct="0"/>
              <a:r>
                <a:rPr kumimoji="0" lang="en-US" altLang="zh-CN" sz="1000">
                  <a:solidFill>
                    <a:srgbClr val="0000FF"/>
                  </a:solidFill>
                  <a:latin typeface="Times New Roman"/>
                  <a:ea typeface="华文新魏" pitchFamily="2" charset="-122"/>
                </a:rPr>
                <a:t>…</a:t>
              </a:r>
              <a:endParaRPr kumimoji="0" lang="en-US" altLang="zh-CN" sz="1000">
                <a:solidFill>
                  <a:srgbClr val="0000FF"/>
                </a:solidFill>
                <a:latin typeface="华文新魏" pitchFamily="2" charset="-122"/>
                <a:ea typeface="华文新魏" pitchFamily="2" charset="-122"/>
              </a:endParaRPr>
            </a:p>
          </p:txBody>
        </p:sp>
        <p:sp>
          <p:nvSpPr>
            <p:cNvPr id="17" name="Text Box 16"/>
            <p:cNvSpPr txBox="1">
              <a:spLocks noChangeArrowheads="1"/>
            </p:cNvSpPr>
            <p:nvPr/>
          </p:nvSpPr>
          <p:spPr bwMode="auto">
            <a:xfrm>
              <a:off x="4416" y="2782"/>
              <a:ext cx="448"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vert="eaVert"/>
            <a:lstStyle/>
            <a:p>
              <a:pPr algn="just" eaLnBrk="0" hangingPunct="0"/>
              <a:r>
                <a:rPr kumimoji="0" lang="en-US" altLang="zh-CN" sz="1000">
                  <a:solidFill>
                    <a:srgbClr val="0000FF"/>
                  </a:solidFill>
                  <a:latin typeface="Times New Roman"/>
                  <a:ea typeface="华文新魏" pitchFamily="2" charset="-122"/>
                </a:rPr>
                <a:t>…</a:t>
              </a:r>
              <a:endParaRPr kumimoji="0" lang="en-US" altLang="zh-CN" sz="1000">
                <a:solidFill>
                  <a:srgbClr val="0000FF"/>
                </a:solidFill>
                <a:latin typeface="华文新魏" pitchFamily="2" charset="-122"/>
                <a:ea typeface="华文新魏" pitchFamily="2" charset="-122"/>
              </a:endParaRPr>
            </a:p>
          </p:txBody>
        </p:sp>
        <p:sp>
          <p:nvSpPr>
            <p:cNvPr id="18" name="Rectangle 17"/>
            <p:cNvSpPr>
              <a:spLocks noChangeArrowheads="1"/>
            </p:cNvSpPr>
            <p:nvPr/>
          </p:nvSpPr>
          <p:spPr bwMode="auto">
            <a:xfrm>
              <a:off x="4080" y="1117"/>
              <a:ext cx="896" cy="257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grpSp>
      <p:sp>
        <p:nvSpPr>
          <p:cNvPr id="19" name="Text Box 18"/>
          <p:cNvSpPr txBox="1">
            <a:spLocks noChangeArrowheads="1"/>
          </p:cNvSpPr>
          <p:nvPr/>
        </p:nvSpPr>
        <p:spPr bwMode="auto">
          <a:xfrm>
            <a:off x="6299200" y="1293813"/>
            <a:ext cx="1930400"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just" eaLnBrk="0" hangingPunct="0"/>
            <a:r>
              <a:rPr kumimoji="0" lang="zh-CN" altLang="en-US" sz="1600">
                <a:solidFill>
                  <a:srgbClr val="0000FF"/>
                </a:solidFill>
                <a:latin typeface="华文新魏" pitchFamily="2" charset="-122"/>
                <a:ea typeface="华文新魏" pitchFamily="2" charset="-122"/>
              </a:rPr>
              <a:t>系统调用处理子程序</a:t>
            </a:r>
          </a:p>
        </p:txBody>
      </p:sp>
      <p:sp>
        <p:nvSpPr>
          <p:cNvPr id="20" name="Line 19"/>
          <p:cNvSpPr>
            <a:spLocks noChangeShapeType="1"/>
          </p:cNvSpPr>
          <p:nvPr/>
        </p:nvSpPr>
        <p:spPr bwMode="auto">
          <a:xfrm>
            <a:off x="3810000" y="1955800"/>
            <a:ext cx="0" cy="481013"/>
          </a:xfrm>
          <a:prstGeom prst="line">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21" name="Text Box 20"/>
          <p:cNvSpPr txBox="1">
            <a:spLocks noChangeArrowheads="1"/>
          </p:cNvSpPr>
          <p:nvPr/>
        </p:nvSpPr>
        <p:spPr bwMode="auto">
          <a:xfrm>
            <a:off x="3098800" y="2493963"/>
            <a:ext cx="1422400" cy="1087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algn="just" eaLnBrk="0" hangingPunct="0"/>
            <a:r>
              <a:rPr kumimoji="0" lang="zh-CN" altLang="en-US" sz="1600">
                <a:solidFill>
                  <a:srgbClr val="0000FF"/>
                </a:solidFill>
                <a:latin typeface="华文新魏" pitchFamily="2" charset="-122"/>
                <a:ea typeface="华文新魏" pitchFamily="2" charset="-122"/>
              </a:rPr>
              <a:t>取系统功能号</a:t>
            </a:r>
          </a:p>
          <a:p>
            <a:pPr algn="just" eaLnBrk="0" hangingPunct="0"/>
            <a:r>
              <a:rPr kumimoji="0" lang="zh-CN" altLang="en-US" sz="1600">
                <a:solidFill>
                  <a:srgbClr val="0000FF"/>
                </a:solidFill>
                <a:latin typeface="华文新魏" pitchFamily="2" charset="-122"/>
                <a:ea typeface="华文新魏" pitchFamily="2" charset="-122"/>
              </a:rPr>
              <a:t>找入口地址表</a:t>
            </a:r>
          </a:p>
          <a:p>
            <a:pPr algn="just" eaLnBrk="0" hangingPunct="0"/>
            <a:r>
              <a:rPr kumimoji="0" lang="zh-CN" altLang="en-US" sz="1600">
                <a:solidFill>
                  <a:srgbClr val="0000FF"/>
                </a:solidFill>
                <a:latin typeface="华文新魏" pitchFamily="2" charset="-122"/>
                <a:ea typeface="华文新魏" pitchFamily="2" charset="-122"/>
              </a:rPr>
              <a:t>相应入口地址</a:t>
            </a:r>
          </a:p>
        </p:txBody>
      </p:sp>
      <p:sp>
        <p:nvSpPr>
          <p:cNvPr id="22" name="Text Box 21"/>
          <p:cNvSpPr txBox="1">
            <a:spLocks noChangeArrowheads="1"/>
          </p:cNvSpPr>
          <p:nvPr/>
        </p:nvSpPr>
        <p:spPr bwMode="auto">
          <a:xfrm>
            <a:off x="3276600" y="5116513"/>
            <a:ext cx="10668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algn="just" eaLnBrk="0" hangingPunct="0"/>
            <a:r>
              <a:rPr kumimoji="0" lang="zh-CN" altLang="en-US" sz="1600">
                <a:solidFill>
                  <a:srgbClr val="0000FF"/>
                </a:solidFill>
                <a:latin typeface="华文新魏" pitchFamily="2" charset="-122"/>
                <a:ea typeface="华文新魏" pitchFamily="2" charset="-122"/>
              </a:rPr>
              <a:t>结束处理</a:t>
            </a:r>
          </a:p>
          <a:p>
            <a:pPr algn="just" eaLnBrk="0" hangingPunct="0"/>
            <a:r>
              <a:rPr kumimoji="0" lang="zh-CN" altLang="en-US" sz="1600">
                <a:solidFill>
                  <a:srgbClr val="0000FF"/>
                </a:solidFill>
                <a:latin typeface="华文新魏" pitchFamily="2" charset="-122"/>
                <a:ea typeface="华文新魏" pitchFamily="2" charset="-122"/>
              </a:rPr>
              <a:t>恢复现场</a:t>
            </a:r>
          </a:p>
        </p:txBody>
      </p:sp>
      <p:sp>
        <p:nvSpPr>
          <p:cNvPr id="23" name="Line 22"/>
          <p:cNvSpPr>
            <a:spLocks noChangeShapeType="1"/>
          </p:cNvSpPr>
          <p:nvPr/>
        </p:nvSpPr>
        <p:spPr bwMode="auto">
          <a:xfrm>
            <a:off x="3810000" y="3581400"/>
            <a:ext cx="0" cy="1439863"/>
          </a:xfrm>
          <a:prstGeom prst="line">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24" name="Line 23"/>
          <p:cNvSpPr>
            <a:spLocks noChangeShapeType="1"/>
          </p:cNvSpPr>
          <p:nvPr/>
        </p:nvSpPr>
        <p:spPr bwMode="auto">
          <a:xfrm>
            <a:off x="4343400" y="3214688"/>
            <a:ext cx="355600" cy="0"/>
          </a:xfrm>
          <a:prstGeom prst="line">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25" name="Text Box 25"/>
          <p:cNvSpPr txBox="1">
            <a:spLocks noChangeArrowheads="1"/>
          </p:cNvSpPr>
          <p:nvPr/>
        </p:nvSpPr>
        <p:spPr bwMode="auto">
          <a:xfrm>
            <a:off x="4699000" y="2252663"/>
            <a:ext cx="889000" cy="481012"/>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kumimoji="0" lang="en-US" altLang="zh-CN" sz="1400">
                <a:solidFill>
                  <a:srgbClr val="0000FF"/>
                </a:solidFill>
                <a:latin typeface="华文新魏" pitchFamily="2" charset="-122"/>
                <a:ea typeface="华文新魏" pitchFamily="2" charset="-122"/>
              </a:rPr>
              <a:t>A</a:t>
            </a:r>
            <a:r>
              <a:rPr kumimoji="0" lang="en-US" altLang="zh-CN" sz="1400" baseline="-25000">
                <a:solidFill>
                  <a:srgbClr val="0000FF"/>
                </a:solidFill>
                <a:latin typeface="华文新魏" pitchFamily="2" charset="-122"/>
                <a:ea typeface="华文新魏" pitchFamily="2" charset="-122"/>
              </a:rPr>
              <a:t>0</a:t>
            </a:r>
            <a:endParaRPr kumimoji="0" lang="en-US" altLang="zh-CN" sz="1400">
              <a:solidFill>
                <a:srgbClr val="0000FF"/>
              </a:solidFill>
              <a:latin typeface="华文新魏" pitchFamily="2" charset="-122"/>
              <a:ea typeface="华文新魏" pitchFamily="2" charset="-122"/>
            </a:endParaRPr>
          </a:p>
        </p:txBody>
      </p:sp>
      <p:sp>
        <p:nvSpPr>
          <p:cNvPr id="26" name="Text Box 26"/>
          <p:cNvSpPr txBox="1">
            <a:spLocks noChangeArrowheads="1"/>
          </p:cNvSpPr>
          <p:nvPr/>
        </p:nvSpPr>
        <p:spPr bwMode="auto">
          <a:xfrm>
            <a:off x="4699000" y="2728913"/>
            <a:ext cx="889000" cy="481012"/>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kumimoji="0" lang="en-US" altLang="zh-CN" sz="1400">
                <a:solidFill>
                  <a:srgbClr val="0000FF"/>
                </a:solidFill>
                <a:latin typeface="华文新魏" pitchFamily="2" charset="-122"/>
                <a:ea typeface="华文新魏" pitchFamily="2" charset="-122"/>
              </a:rPr>
              <a:t>A</a:t>
            </a:r>
            <a:r>
              <a:rPr kumimoji="0" lang="en-US" altLang="zh-CN" sz="1400" baseline="-25000">
                <a:solidFill>
                  <a:srgbClr val="0000FF"/>
                </a:solidFill>
                <a:latin typeface="华文新魏" pitchFamily="2" charset="-122"/>
                <a:ea typeface="华文新魏" pitchFamily="2" charset="-122"/>
              </a:rPr>
              <a:t>1</a:t>
            </a:r>
            <a:endParaRPr kumimoji="0" lang="en-US" altLang="zh-CN" sz="1400">
              <a:solidFill>
                <a:srgbClr val="0000FF"/>
              </a:solidFill>
              <a:latin typeface="华文新魏" pitchFamily="2" charset="-122"/>
              <a:ea typeface="华文新魏" pitchFamily="2" charset="-122"/>
            </a:endParaRPr>
          </a:p>
        </p:txBody>
      </p:sp>
      <p:sp>
        <p:nvSpPr>
          <p:cNvPr id="27" name="Text Box 27"/>
          <p:cNvSpPr txBox="1">
            <a:spLocks noChangeArrowheads="1"/>
          </p:cNvSpPr>
          <p:nvPr/>
        </p:nvSpPr>
        <p:spPr bwMode="auto">
          <a:xfrm>
            <a:off x="4699000" y="3209925"/>
            <a:ext cx="889000" cy="720725"/>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vert="eaVert" lIns="0" tIns="0" rIns="0" bIns="0"/>
          <a:lstStyle/>
          <a:p>
            <a:pPr algn="ctr" eaLnBrk="0" hangingPunct="0"/>
            <a:endParaRPr kumimoji="0" lang="en-US" altLang="zh-CN" sz="1000">
              <a:solidFill>
                <a:srgbClr val="0000FF"/>
              </a:solidFill>
              <a:latin typeface="华文新魏" pitchFamily="2" charset="-122"/>
              <a:ea typeface="华文新魏" pitchFamily="2" charset="-122"/>
            </a:endParaRPr>
          </a:p>
          <a:p>
            <a:pPr algn="ctr" eaLnBrk="0" hangingPunct="0"/>
            <a:r>
              <a:rPr kumimoji="0" lang="en-US" altLang="zh-CN" sz="1000">
                <a:solidFill>
                  <a:srgbClr val="0000FF"/>
                </a:solidFill>
                <a:latin typeface="Times New Roman"/>
                <a:ea typeface="华文新魏" pitchFamily="2" charset="-122"/>
              </a:rPr>
              <a:t>…</a:t>
            </a:r>
            <a:endParaRPr kumimoji="0" lang="en-US" altLang="zh-CN" sz="1000">
              <a:solidFill>
                <a:srgbClr val="0000FF"/>
              </a:solidFill>
              <a:latin typeface="华文新魏" pitchFamily="2" charset="-122"/>
              <a:ea typeface="华文新魏" pitchFamily="2" charset="-122"/>
            </a:endParaRPr>
          </a:p>
        </p:txBody>
      </p:sp>
      <p:sp>
        <p:nvSpPr>
          <p:cNvPr id="28" name="Text Box 28"/>
          <p:cNvSpPr txBox="1">
            <a:spLocks noChangeArrowheads="1"/>
          </p:cNvSpPr>
          <p:nvPr/>
        </p:nvSpPr>
        <p:spPr bwMode="auto">
          <a:xfrm>
            <a:off x="4699000" y="3930650"/>
            <a:ext cx="889000" cy="479425"/>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kumimoji="0" lang="en-US" altLang="zh-CN" sz="1400">
                <a:solidFill>
                  <a:srgbClr val="0000FF"/>
                </a:solidFill>
                <a:latin typeface="华文新魏" pitchFamily="2" charset="-122"/>
                <a:ea typeface="华文新魏" pitchFamily="2" charset="-122"/>
              </a:rPr>
              <a:t>A</a:t>
            </a:r>
            <a:r>
              <a:rPr kumimoji="0" lang="en-US" altLang="zh-CN" sz="1400" baseline="-25000">
                <a:solidFill>
                  <a:srgbClr val="0000FF"/>
                </a:solidFill>
                <a:latin typeface="华文新魏" pitchFamily="2" charset="-122"/>
                <a:ea typeface="华文新魏" pitchFamily="2" charset="-122"/>
              </a:rPr>
              <a:t>i</a:t>
            </a:r>
            <a:endParaRPr kumimoji="0" lang="en-US" altLang="zh-CN" sz="1400">
              <a:solidFill>
                <a:srgbClr val="0000FF"/>
              </a:solidFill>
              <a:latin typeface="华文新魏" pitchFamily="2" charset="-122"/>
              <a:ea typeface="华文新魏" pitchFamily="2" charset="-122"/>
            </a:endParaRPr>
          </a:p>
        </p:txBody>
      </p:sp>
      <p:sp>
        <p:nvSpPr>
          <p:cNvPr id="29" name="Text Box 29"/>
          <p:cNvSpPr txBox="1">
            <a:spLocks noChangeArrowheads="1"/>
          </p:cNvSpPr>
          <p:nvPr/>
        </p:nvSpPr>
        <p:spPr bwMode="auto">
          <a:xfrm>
            <a:off x="4699000" y="4410075"/>
            <a:ext cx="889000" cy="720725"/>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endParaRPr kumimoji="0" lang="en-US" altLang="zh-CN" sz="1000">
              <a:solidFill>
                <a:srgbClr val="0000FF"/>
              </a:solidFill>
              <a:latin typeface="华文新魏" pitchFamily="2" charset="-122"/>
              <a:ea typeface="华文新魏" pitchFamily="2" charset="-122"/>
            </a:endParaRPr>
          </a:p>
          <a:p>
            <a:pPr algn="ctr" eaLnBrk="0" hangingPunct="0"/>
            <a:r>
              <a:rPr kumimoji="0" lang="en-US" altLang="zh-CN" sz="1000">
                <a:solidFill>
                  <a:srgbClr val="0000FF"/>
                </a:solidFill>
                <a:latin typeface="Times New Roman"/>
                <a:ea typeface="华文新魏" pitchFamily="2" charset="-122"/>
              </a:rPr>
              <a:t>…</a:t>
            </a:r>
            <a:endParaRPr kumimoji="0" lang="en-US" altLang="zh-CN" sz="1000">
              <a:solidFill>
                <a:srgbClr val="0000FF"/>
              </a:solidFill>
              <a:latin typeface="华文新魏" pitchFamily="2" charset="-122"/>
              <a:ea typeface="华文新魏" pitchFamily="2" charset="-122"/>
            </a:endParaRPr>
          </a:p>
        </p:txBody>
      </p:sp>
      <p:sp>
        <p:nvSpPr>
          <p:cNvPr id="30" name="Text Box 30"/>
          <p:cNvSpPr txBox="1">
            <a:spLocks noChangeArrowheads="1"/>
          </p:cNvSpPr>
          <p:nvPr/>
        </p:nvSpPr>
        <p:spPr bwMode="auto">
          <a:xfrm>
            <a:off x="4699000" y="5130800"/>
            <a:ext cx="889000" cy="479425"/>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kumimoji="0" lang="en-US" altLang="zh-CN" sz="1400">
                <a:solidFill>
                  <a:srgbClr val="0000FF"/>
                </a:solidFill>
                <a:latin typeface="华文新魏" pitchFamily="2" charset="-122"/>
                <a:ea typeface="华文新魏" pitchFamily="2" charset="-122"/>
              </a:rPr>
              <a:t>A</a:t>
            </a:r>
            <a:r>
              <a:rPr kumimoji="0" lang="en-US" altLang="zh-CN" sz="1400" baseline="-25000">
                <a:solidFill>
                  <a:srgbClr val="0000FF"/>
                </a:solidFill>
                <a:latin typeface="华文新魏" pitchFamily="2" charset="-122"/>
                <a:ea typeface="华文新魏" pitchFamily="2" charset="-122"/>
              </a:rPr>
              <a:t>n</a:t>
            </a:r>
            <a:endParaRPr kumimoji="0" lang="en-US" altLang="zh-CN" sz="1400">
              <a:solidFill>
                <a:srgbClr val="0000FF"/>
              </a:solidFill>
              <a:latin typeface="华文新魏" pitchFamily="2" charset="-122"/>
              <a:ea typeface="华文新魏" pitchFamily="2" charset="-122"/>
            </a:endParaRPr>
          </a:p>
        </p:txBody>
      </p:sp>
      <p:sp>
        <p:nvSpPr>
          <p:cNvPr id="31" name="Text Box 31"/>
          <p:cNvSpPr txBox="1">
            <a:spLocks noChangeArrowheads="1"/>
          </p:cNvSpPr>
          <p:nvPr/>
        </p:nvSpPr>
        <p:spPr bwMode="auto">
          <a:xfrm>
            <a:off x="3098800" y="1531938"/>
            <a:ext cx="1422400"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algn="just" eaLnBrk="0" hangingPunct="0"/>
            <a:r>
              <a:rPr kumimoji="0" lang="zh-CN" altLang="en-US" sz="1400">
                <a:solidFill>
                  <a:srgbClr val="0000FF"/>
                </a:solidFill>
                <a:latin typeface="华文新魏" pitchFamily="2" charset="-122"/>
                <a:ea typeface="华文新魏" pitchFamily="2" charset="-122"/>
              </a:rPr>
              <a:t>保护</a:t>
            </a:r>
            <a:r>
              <a:rPr kumimoji="0" lang="en-US" altLang="zh-CN" sz="1400">
                <a:solidFill>
                  <a:srgbClr val="0000FF"/>
                </a:solidFill>
                <a:latin typeface="华文新魏" pitchFamily="2" charset="-122"/>
                <a:ea typeface="华文新魏" pitchFamily="2" charset="-122"/>
              </a:rPr>
              <a:t>CPU</a:t>
            </a:r>
            <a:r>
              <a:rPr kumimoji="0" lang="zh-CN" altLang="en-US" sz="1400">
                <a:solidFill>
                  <a:srgbClr val="0000FF"/>
                </a:solidFill>
                <a:latin typeface="华文新魏" pitchFamily="2" charset="-122"/>
                <a:ea typeface="华文新魏" pitchFamily="2" charset="-122"/>
              </a:rPr>
              <a:t>现场</a:t>
            </a:r>
          </a:p>
        </p:txBody>
      </p:sp>
      <p:sp>
        <p:nvSpPr>
          <p:cNvPr id="32" name="Rectangle 32"/>
          <p:cNvSpPr>
            <a:spLocks noChangeArrowheads="1"/>
          </p:cNvSpPr>
          <p:nvPr/>
        </p:nvSpPr>
        <p:spPr bwMode="auto">
          <a:xfrm>
            <a:off x="3098800" y="1531938"/>
            <a:ext cx="2667000" cy="456406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33" name="Line 34"/>
          <p:cNvSpPr>
            <a:spLocks noChangeShapeType="1"/>
          </p:cNvSpPr>
          <p:nvPr/>
        </p:nvSpPr>
        <p:spPr bwMode="auto">
          <a:xfrm flipH="1">
            <a:off x="2921000" y="5616575"/>
            <a:ext cx="355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34" name="Line 35"/>
          <p:cNvSpPr>
            <a:spLocks noChangeShapeType="1"/>
          </p:cNvSpPr>
          <p:nvPr/>
        </p:nvSpPr>
        <p:spPr bwMode="auto">
          <a:xfrm flipH="1" flipV="1">
            <a:off x="2032000" y="4416425"/>
            <a:ext cx="889000" cy="1200150"/>
          </a:xfrm>
          <a:prstGeom prst="line">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35" name="Line 36"/>
          <p:cNvSpPr>
            <a:spLocks noChangeShapeType="1"/>
          </p:cNvSpPr>
          <p:nvPr/>
        </p:nvSpPr>
        <p:spPr bwMode="auto">
          <a:xfrm flipV="1">
            <a:off x="2032000" y="2252663"/>
            <a:ext cx="1066800" cy="1681162"/>
          </a:xfrm>
          <a:prstGeom prst="line">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36" name="Text Box 37"/>
          <p:cNvSpPr txBox="1">
            <a:spLocks noChangeArrowheads="1"/>
          </p:cNvSpPr>
          <p:nvPr/>
        </p:nvSpPr>
        <p:spPr bwMode="auto">
          <a:xfrm>
            <a:off x="2032000" y="2493963"/>
            <a:ext cx="88900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just" eaLnBrk="0" hangingPunct="0"/>
            <a:r>
              <a:rPr kumimoji="0" lang="zh-CN" altLang="en-US" sz="1600">
                <a:solidFill>
                  <a:srgbClr val="0000FF"/>
                </a:solidFill>
                <a:latin typeface="华文新魏" pitchFamily="2" charset="-122"/>
                <a:ea typeface="华文新魏" pitchFamily="2" charset="-122"/>
              </a:rPr>
              <a:t>陷入指令</a:t>
            </a:r>
          </a:p>
        </p:txBody>
      </p:sp>
      <p:sp>
        <p:nvSpPr>
          <p:cNvPr id="37" name="Line 38"/>
          <p:cNvSpPr>
            <a:spLocks noChangeShapeType="1"/>
          </p:cNvSpPr>
          <p:nvPr/>
        </p:nvSpPr>
        <p:spPr bwMode="auto">
          <a:xfrm>
            <a:off x="5588000" y="4175125"/>
            <a:ext cx="1066800" cy="0"/>
          </a:xfrm>
          <a:prstGeom prst="line">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38" name="Line 39"/>
          <p:cNvSpPr>
            <a:spLocks noChangeShapeType="1"/>
          </p:cNvSpPr>
          <p:nvPr/>
        </p:nvSpPr>
        <p:spPr bwMode="auto">
          <a:xfrm flipH="1">
            <a:off x="5943600" y="4416425"/>
            <a:ext cx="711200" cy="14414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39" name="Line 40"/>
          <p:cNvSpPr>
            <a:spLocks noChangeShapeType="1"/>
          </p:cNvSpPr>
          <p:nvPr/>
        </p:nvSpPr>
        <p:spPr bwMode="auto">
          <a:xfrm flipH="1">
            <a:off x="4165600" y="5857875"/>
            <a:ext cx="1778000" cy="0"/>
          </a:xfrm>
          <a:prstGeom prst="line">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40" name="Text Box 42"/>
          <p:cNvSpPr txBox="1">
            <a:spLocks noChangeArrowheads="1"/>
          </p:cNvSpPr>
          <p:nvPr/>
        </p:nvSpPr>
        <p:spPr bwMode="auto">
          <a:xfrm>
            <a:off x="3581400" y="1143000"/>
            <a:ext cx="1905000"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just" eaLnBrk="0" hangingPunct="0"/>
            <a:r>
              <a:rPr kumimoji="0" lang="zh-CN" altLang="en-US" sz="1800">
                <a:solidFill>
                  <a:srgbClr val="0000FF"/>
                </a:solidFill>
                <a:latin typeface="华文新魏" pitchFamily="2" charset="-122"/>
                <a:ea typeface="华文新魏" pitchFamily="2" charset="-122"/>
              </a:rPr>
              <a:t>系统调用陷入机构</a:t>
            </a:r>
          </a:p>
        </p:txBody>
      </p:sp>
      <p:sp>
        <p:nvSpPr>
          <p:cNvPr id="41" name="Text Box 44"/>
          <p:cNvSpPr txBox="1">
            <a:spLocks noChangeArrowheads="1"/>
          </p:cNvSpPr>
          <p:nvPr/>
        </p:nvSpPr>
        <p:spPr bwMode="auto">
          <a:xfrm>
            <a:off x="4572000" y="1581150"/>
            <a:ext cx="114300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algn="just" eaLnBrk="0" hangingPunct="0"/>
            <a:r>
              <a:rPr kumimoji="0" lang="zh-CN" altLang="en-US" sz="1400">
                <a:solidFill>
                  <a:srgbClr val="0000FF"/>
                </a:solidFill>
                <a:latin typeface="华文新魏" pitchFamily="2" charset="-122"/>
                <a:ea typeface="华文新魏" pitchFamily="2" charset="-122"/>
              </a:rPr>
              <a:t>入口地址表</a:t>
            </a:r>
          </a:p>
          <a:p>
            <a:pPr algn="just" eaLnBrk="0" hangingPunct="0"/>
            <a:endParaRPr kumimoji="0" lang="en-US" altLang="zh-CN" sz="1400">
              <a:solidFill>
                <a:srgbClr val="0000FF"/>
              </a:solidFill>
              <a:latin typeface="华文新魏" pitchFamily="2" charset="-122"/>
              <a:ea typeface="华文新魏" pitchFamily="2" charset="-122"/>
            </a:endParaRPr>
          </a:p>
        </p:txBody>
      </p:sp>
      <p:sp>
        <p:nvSpPr>
          <p:cNvPr id="3" name="日期占位符 2"/>
          <p:cNvSpPr>
            <a:spLocks noGrp="1"/>
          </p:cNvSpPr>
          <p:nvPr>
            <p:ph type="dt" sz="half" idx="10"/>
          </p:nvPr>
        </p:nvSpPr>
        <p:spPr/>
        <p:txBody>
          <a:bodyPr/>
          <a:lstStyle/>
          <a:p>
            <a:fld id="{CC3B08BE-3FDE-464C-A1D9-FC67463481FA}" type="datetime1">
              <a:rPr lang="zh-CN" altLang="en-US" smtClean="0"/>
              <a:pPr/>
              <a:t>2021/3/5</a:t>
            </a:fld>
            <a:endParaRPr lang="zh-CN" altLang="en-US"/>
          </a:p>
        </p:txBody>
      </p:sp>
      <p:sp>
        <p:nvSpPr>
          <p:cNvPr id="42" name="灯片编号占位符 41"/>
          <p:cNvSpPr>
            <a:spLocks noGrp="1"/>
          </p:cNvSpPr>
          <p:nvPr>
            <p:ph type="sldNum" sz="quarter" idx="12"/>
          </p:nvPr>
        </p:nvSpPr>
        <p:spPr/>
        <p:txBody>
          <a:bodyPr/>
          <a:lstStyle/>
          <a:p>
            <a:fld id="{0C913308-F349-4B6D-A68A-DD1791B4A57B}" type="slidenum">
              <a:rPr lang="zh-CN" altLang="en-US" smtClean="0"/>
              <a:pPr/>
              <a:t>39</a:t>
            </a:fld>
            <a:endParaRPr lang="zh-CN" altLang="en-US"/>
          </a:p>
        </p:txBody>
      </p:sp>
    </p:spTree>
    <p:extLst>
      <p:ext uri="{BB962C8B-B14F-4D97-AF65-F5344CB8AC3E}">
        <p14:creationId xmlns:p14="http://schemas.microsoft.com/office/powerpoint/2010/main" val="3745962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书籍</a:t>
            </a:r>
          </a:p>
        </p:txBody>
      </p:sp>
      <p:sp>
        <p:nvSpPr>
          <p:cNvPr id="3" name="内容占位符 2"/>
          <p:cNvSpPr>
            <a:spLocks noGrp="1"/>
          </p:cNvSpPr>
          <p:nvPr>
            <p:ph idx="1"/>
          </p:nvPr>
        </p:nvSpPr>
        <p:spPr/>
        <p:txBody>
          <a:bodyPr>
            <a:normAutofit fontScale="92500" lnSpcReduction="10000"/>
          </a:bodyPr>
          <a:lstStyle/>
          <a:p>
            <a:r>
              <a:rPr lang="zh-CN" altLang="en-US" dirty="0"/>
              <a:t>教科书</a:t>
            </a:r>
            <a:endParaRPr lang="en-US" altLang="zh-CN" dirty="0"/>
          </a:p>
          <a:p>
            <a:pPr lvl="1"/>
            <a:r>
              <a:rPr lang="en-US" altLang="zh-CN" dirty="0"/>
              <a:t>《</a:t>
            </a:r>
            <a:r>
              <a:rPr lang="zh-CN" altLang="en-US" dirty="0"/>
              <a:t>操作系统教程</a:t>
            </a:r>
            <a:r>
              <a:rPr lang="en-US" altLang="zh-CN" dirty="0"/>
              <a:t>》</a:t>
            </a:r>
            <a:r>
              <a:rPr lang="zh-CN" altLang="en-US" dirty="0"/>
              <a:t>孙院士主编</a:t>
            </a:r>
            <a:endParaRPr lang="en-US" altLang="zh-CN" dirty="0"/>
          </a:p>
          <a:p>
            <a:pPr lvl="1"/>
            <a:r>
              <a:rPr lang="zh-CN" altLang="en-US" dirty="0"/>
              <a:t>高等教育出版社</a:t>
            </a:r>
            <a:r>
              <a:rPr lang="en-US" altLang="zh-CN" dirty="0"/>
              <a:t> </a:t>
            </a:r>
          </a:p>
          <a:p>
            <a:r>
              <a:rPr lang="zh-CN" altLang="en-US" dirty="0"/>
              <a:t>参考书</a:t>
            </a:r>
            <a:endParaRPr lang="en-US" altLang="zh-CN" dirty="0"/>
          </a:p>
          <a:p>
            <a:pPr lvl="1"/>
            <a:r>
              <a:rPr lang="en-US" altLang="zh-CN" dirty="0"/>
              <a:t>Operating System Concepts</a:t>
            </a:r>
          </a:p>
          <a:p>
            <a:pPr lvl="2"/>
            <a:r>
              <a:rPr lang="en-US" altLang="zh-CN" dirty="0"/>
              <a:t>Abraham </a:t>
            </a:r>
            <a:r>
              <a:rPr lang="en-US" altLang="zh-CN" dirty="0" err="1"/>
              <a:t>Silberschatz</a:t>
            </a:r>
            <a:endParaRPr lang="en-US" altLang="zh-CN" dirty="0"/>
          </a:p>
          <a:p>
            <a:pPr lvl="2"/>
            <a:r>
              <a:rPr lang="zh-CN" altLang="zh-CN" dirty="0"/>
              <a:t>高等教育出版社</a:t>
            </a:r>
            <a:endParaRPr lang="en-US" altLang="zh-CN" dirty="0"/>
          </a:p>
          <a:p>
            <a:pPr lvl="1"/>
            <a:r>
              <a:rPr lang="en-US" altLang="zh-CN" dirty="0"/>
              <a:t>Unix</a:t>
            </a:r>
            <a:r>
              <a:rPr lang="zh-CN" altLang="zh-CN" dirty="0"/>
              <a:t>操作系统设计</a:t>
            </a:r>
            <a:r>
              <a:rPr lang="en-US" altLang="zh-CN" dirty="0"/>
              <a:t>  </a:t>
            </a:r>
          </a:p>
          <a:p>
            <a:pPr lvl="2"/>
            <a:r>
              <a:rPr lang="zh-CN" altLang="en-US" dirty="0"/>
              <a:t>陈葆珏译 ，机械工业出版社</a:t>
            </a:r>
            <a:endParaRPr lang="en-US" altLang="zh-CN" dirty="0"/>
          </a:p>
          <a:p>
            <a:pPr lvl="1"/>
            <a:r>
              <a:rPr lang="en-US" altLang="zh-CN" dirty="0"/>
              <a:t>Linux</a:t>
            </a:r>
            <a:r>
              <a:rPr lang="zh-CN" altLang="en-US" dirty="0"/>
              <a:t>内核完全注释</a:t>
            </a:r>
            <a:endParaRPr lang="en-US" altLang="zh-CN" dirty="0"/>
          </a:p>
          <a:p>
            <a:pPr lvl="2"/>
            <a:r>
              <a:rPr lang="zh-CN" altLang="en-US" dirty="0"/>
              <a:t>赵炯著，机械工业出版社</a:t>
            </a:r>
            <a:endParaRPr lang="en-US" altLang="zh-CN" dirty="0"/>
          </a:p>
          <a:p>
            <a:pPr lvl="1"/>
            <a:endParaRPr lang="zh-CN" altLang="zh-CN" dirty="0"/>
          </a:p>
          <a:p>
            <a:endParaRPr lang="en-US" altLang="zh-CN" dirty="0"/>
          </a:p>
          <a:p>
            <a:endParaRPr lang="zh-CN" alt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4770" y="1173430"/>
            <a:ext cx="1368152" cy="153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71067" y="3114700"/>
            <a:ext cx="1152128" cy="144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4328" y="3068960"/>
            <a:ext cx="1296145"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4924" y="4743482"/>
            <a:ext cx="1167998" cy="15844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日期占位符 3"/>
          <p:cNvSpPr>
            <a:spLocks noGrp="1"/>
          </p:cNvSpPr>
          <p:nvPr>
            <p:ph type="dt" sz="half" idx="10"/>
          </p:nvPr>
        </p:nvSpPr>
        <p:spPr/>
        <p:txBody>
          <a:bodyPr/>
          <a:lstStyle/>
          <a:p>
            <a:fld id="{471AAB91-7676-4737-A002-D053D92F018D}" type="datetime1">
              <a:rPr lang="zh-CN" altLang="en-US" smtClean="0"/>
              <a:pPr/>
              <a:t>2021/3/5</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a:t>
            </a:fld>
            <a:endParaRPr lang="zh-CN" altLang="en-US"/>
          </a:p>
        </p:txBody>
      </p:sp>
    </p:spTree>
    <p:extLst>
      <p:ext uri="{BB962C8B-B14F-4D97-AF65-F5344CB8AC3E}">
        <p14:creationId xmlns:p14="http://schemas.microsoft.com/office/powerpoint/2010/main" val="28837628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系统调用的参数传递</a:t>
            </a:r>
          </a:p>
        </p:txBody>
      </p:sp>
      <p:sp>
        <p:nvSpPr>
          <p:cNvPr id="3" name="内容占位符 2"/>
          <p:cNvSpPr>
            <a:spLocks noGrp="1"/>
          </p:cNvSpPr>
          <p:nvPr>
            <p:ph idx="1"/>
          </p:nvPr>
        </p:nvSpPr>
        <p:spPr/>
        <p:txBody>
          <a:bodyPr/>
          <a:lstStyle/>
          <a:p>
            <a:r>
              <a:rPr lang="zh-CN" altLang="en-US" dirty="0"/>
              <a:t>由访管指令或陷入指令自带参数，</a:t>
            </a:r>
            <a:endParaRPr lang="en-US" altLang="zh-CN" dirty="0"/>
          </a:p>
          <a:p>
            <a:pPr lvl="1"/>
            <a:r>
              <a:rPr lang="zh-CN" altLang="en-US" dirty="0"/>
              <a:t>直接参数</a:t>
            </a:r>
            <a:endParaRPr lang="en-US" altLang="zh-CN" dirty="0"/>
          </a:p>
          <a:p>
            <a:pPr lvl="1"/>
            <a:r>
              <a:rPr lang="zh-CN" altLang="en-US" dirty="0"/>
              <a:t>间接参数</a:t>
            </a:r>
          </a:p>
          <a:p>
            <a:endParaRPr lang="en-US" altLang="zh-CN" dirty="0"/>
          </a:p>
          <a:p>
            <a:r>
              <a:rPr lang="zh-CN" altLang="en-US" dirty="0"/>
              <a:t>通过</a:t>
            </a:r>
            <a:r>
              <a:rPr lang="en-US" altLang="zh-CN" dirty="0"/>
              <a:t>CPU</a:t>
            </a:r>
            <a:r>
              <a:rPr lang="zh-CN" altLang="en-US" dirty="0"/>
              <a:t>的通用寄存器传递参数，或在主存的一个块或表中存放参数，其首地址送入寄存器，实现参数传递。</a:t>
            </a:r>
          </a:p>
          <a:p>
            <a:endParaRPr lang="en-US" altLang="zh-CN" dirty="0"/>
          </a:p>
          <a:p>
            <a:r>
              <a:rPr lang="zh-CN" altLang="en-US" dirty="0"/>
              <a:t>在主存中开辟专用堆栈区域传递参数</a:t>
            </a:r>
          </a:p>
        </p:txBody>
      </p:sp>
      <p:sp>
        <p:nvSpPr>
          <p:cNvPr id="4" name="日期占位符 3"/>
          <p:cNvSpPr>
            <a:spLocks noGrp="1"/>
          </p:cNvSpPr>
          <p:nvPr>
            <p:ph type="dt" sz="half" idx="10"/>
          </p:nvPr>
        </p:nvSpPr>
        <p:spPr/>
        <p:txBody>
          <a:bodyPr/>
          <a:lstStyle/>
          <a:p>
            <a:fld id="{0C13BFDE-B4F1-411E-AA3C-BAAAF8B7E490}" type="datetime1">
              <a:rPr lang="zh-CN" altLang="en-US" smtClean="0"/>
              <a:pPr/>
              <a:t>2021/3/5</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40</a:t>
            </a:fld>
            <a:endParaRPr lang="zh-CN" altLang="en-US"/>
          </a:p>
        </p:txBody>
      </p:sp>
    </p:spTree>
    <p:extLst>
      <p:ext uri="{BB962C8B-B14F-4D97-AF65-F5344CB8AC3E}">
        <p14:creationId xmlns:p14="http://schemas.microsoft.com/office/powerpoint/2010/main" val="36857773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系统调用与函数调用的区别</a:t>
            </a:r>
          </a:p>
        </p:txBody>
      </p:sp>
      <p:sp>
        <p:nvSpPr>
          <p:cNvPr id="3" name="内容占位符 2"/>
          <p:cNvSpPr>
            <a:spLocks noGrp="1"/>
          </p:cNvSpPr>
          <p:nvPr>
            <p:ph idx="1"/>
          </p:nvPr>
        </p:nvSpPr>
        <p:spPr/>
        <p:txBody>
          <a:bodyPr/>
          <a:lstStyle/>
          <a:p>
            <a:r>
              <a:rPr lang="zh-CN" altLang="en-US" dirty="0"/>
              <a:t>调用形式和实现方式不同</a:t>
            </a:r>
            <a:endParaRPr lang="en-US" altLang="zh-CN" dirty="0"/>
          </a:p>
          <a:p>
            <a:pPr lvl="1"/>
            <a:r>
              <a:rPr lang="zh-CN" altLang="en-US" dirty="0"/>
              <a:t>函数：跳转地址</a:t>
            </a:r>
            <a:endParaRPr lang="en-US" altLang="zh-CN" dirty="0"/>
          </a:p>
          <a:p>
            <a:pPr lvl="1"/>
            <a:r>
              <a:rPr lang="zh-CN" altLang="en-US" dirty="0"/>
              <a:t>系统调用：系统调用号 </a:t>
            </a:r>
          </a:p>
          <a:p>
            <a:r>
              <a:rPr lang="zh-CN" altLang="en-US" dirty="0"/>
              <a:t>被调用代码的位置不同</a:t>
            </a:r>
            <a:endParaRPr lang="en-US" altLang="zh-CN" dirty="0"/>
          </a:p>
          <a:p>
            <a:pPr lvl="1"/>
            <a:r>
              <a:rPr lang="zh-CN" altLang="en-US" dirty="0"/>
              <a:t>函数：同一空间</a:t>
            </a:r>
            <a:endParaRPr lang="en-US" altLang="zh-CN" dirty="0"/>
          </a:p>
          <a:p>
            <a:pPr lvl="1"/>
            <a:r>
              <a:rPr lang="zh-CN" altLang="en-US" dirty="0"/>
              <a:t>系统调用：用户空间</a:t>
            </a:r>
            <a:r>
              <a:rPr lang="en-US" altLang="zh-CN" dirty="0">
                <a:sym typeface="Wingdings" pitchFamily="2" charset="2"/>
              </a:rPr>
              <a:t></a:t>
            </a:r>
            <a:r>
              <a:rPr lang="zh-CN" altLang="en-US" dirty="0">
                <a:sym typeface="Wingdings" pitchFamily="2" charset="2"/>
              </a:rPr>
              <a:t>内核空间</a:t>
            </a:r>
            <a:endParaRPr lang="zh-CN" altLang="en-US" dirty="0"/>
          </a:p>
          <a:p>
            <a:r>
              <a:rPr lang="zh-CN" altLang="en-US" dirty="0"/>
              <a:t>提供方式不同</a:t>
            </a:r>
            <a:endParaRPr lang="en-US" altLang="zh-CN" dirty="0"/>
          </a:p>
          <a:p>
            <a:pPr lvl="1"/>
            <a:r>
              <a:rPr lang="zh-CN" altLang="en-US" dirty="0"/>
              <a:t>函数：编程语言提供</a:t>
            </a:r>
            <a:endParaRPr lang="en-US" altLang="zh-CN" dirty="0"/>
          </a:p>
          <a:p>
            <a:pPr lvl="1"/>
            <a:r>
              <a:rPr lang="zh-CN" altLang="en-US" dirty="0"/>
              <a:t>系统调用：操作系统提供</a:t>
            </a:r>
          </a:p>
        </p:txBody>
      </p:sp>
      <p:sp>
        <p:nvSpPr>
          <p:cNvPr id="4" name="日期占位符 3"/>
          <p:cNvSpPr>
            <a:spLocks noGrp="1"/>
          </p:cNvSpPr>
          <p:nvPr>
            <p:ph type="dt" sz="half" idx="10"/>
          </p:nvPr>
        </p:nvSpPr>
        <p:spPr/>
        <p:txBody>
          <a:bodyPr/>
          <a:lstStyle/>
          <a:p>
            <a:fld id="{449C03B1-E2F5-4CDF-BB73-50F9F7C13113}" type="datetime1">
              <a:rPr lang="zh-CN" altLang="en-US" smtClean="0"/>
              <a:pPr/>
              <a:t>2021/3/5</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41</a:t>
            </a:fld>
            <a:endParaRPr lang="zh-CN" altLang="en-US"/>
          </a:p>
        </p:txBody>
      </p:sp>
    </p:spTree>
    <p:extLst>
      <p:ext uri="{BB962C8B-B14F-4D97-AF65-F5344CB8AC3E}">
        <p14:creationId xmlns:p14="http://schemas.microsoft.com/office/powerpoint/2010/main" val="2211060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操作系统提供的作业接口</a:t>
            </a:r>
          </a:p>
        </p:txBody>
      </p:sp>
      <p:sp>
        <p:nvSpPr>
          <p:cNvPr id="3" name="内容占位符 2"/>
          <p:cNvSpPr>
            <a:spLocks noGrp="1"/>
          </p:cNvSpPr>
          <p:nvPr>
            <p:ph idx="1"/>
          </p:nvPr>
        </p:nvSpPr>
        <p:spPr/>
        <p:txBody>
          <a:bodyPr/>
          <a:lstStyle/>
          <a:p>
            <a:r>
              <a:rPr lang="zh-CN" altLang="en-US" dirty="0"/>
              <a:t>为用户提供的操作控制计算机工作和提供服务手段的集合</a:t>
            </a:r>
            <a:endParaRPr lang="en-US" altLang="zh-CN" dirty="0"/>
          </a:p>
          <a:p>
            <a:pPr lvl="1"/>
            <a:r>
              <a:rPr lang="zh-CN" altLang="en-US" dirty="0"/>
              <a:t>命令行</a:t>
            </a:r>
            <a:endParaRPr lang="en-US" altLang="zh-CN" dirty="0"/>
          </a:p>
          <a:p>
            <a:pPr lvl="1"/>
            <a:r>
              <a:rPr lang="zh-CN" altLang="en-US" dirty="0"/>
              <a:t>图形操作界面</a:t>
            </a:r>
            <a:endParaRPr lang="en-US" altLang="zh-CN" dirty="0"/>
          </a:p>
          <a:p>
            <a:pPr lvl="1"/>
            <a:r>
              <a:rPr lang="zh-CN" altLang="en-US" dirty="0"/>
              <a:t>作业控制语言（批处理系统）</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101376"/>
            <a:ext cx="3888432" cy="2516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4101376"/>
            <a:ext cx="4070897" cy="2207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日期占位符 3"/>
          <p:cNvSpPr>
            <a:spLocks noGrp="1"/>
          </p:cNvSpPr>
          <p:nvPr>
            <p:ph type="dt" sz="half" idx="10"/>
          </p:nvPr>
        </p:nvSpPr>
        <p:spPr/>
        <p:txBody>
          <a:bodyPr/>
          <a:lstStyle/>
          <a:p>
            <a:fld id="{00A7F8D0-F6FD-4BC1-9920-7DB92B0D06A2}" type="datetime1">
              <a:rPr lang="zh-CN" altLang="en-US" smtClean="0"/>
              <a:pPr/>
              <a:t>2021/3/5</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42</a:t>
            </a:fld>
            <a:endParaRPr lang="zh-CN" altLang="en-US"/>
          </a:p>
        </p:txBody>
      </p:sp>
    </p:spTree>
    <p:extLst>
      <p:ext uri="{BB962C8B-B14F-4D97-AF65-F5344CB8AC3E}">
        <p14:creationId xmlns:p14="http://schemas.microsoft.com/office/powerpoint/2010/main" val="31517634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操作系统构件与运行模型</a:t>
            </a:r>
          </a:p>
        </p:txBody>
      </p:sp>
      <p:sp>
        <p:nvSpPr>
          <p:cNvPr id="3" name="内容占位符 2"/>
          <p:cNvSpPr>
            <a:spLocks noGrp="1"/>
          </p:cNvSpPr>
          <p:nvPr>
            <p:ph idx="1"/>
          </p:nvPr>
        </p:nvSpPr>
        <p:spPr/>
        <p:txBody>
          <a:bodyPr/>
          <a:lstStyle/>
          <a:p>
            <a:r>
              <a:rPr lang="zh-CN" altLang="en-US" dirty="0"/>
              <a:t>操作系统变得越来越复杂</a:t>
            </a:r>
            <a:endParaRPr lang="en-US" altLang="zh-CN" dirty="0"/>
          </a:p>
          <a:p>
            <a:pPr lvl="1"/>
            <a:r>
              <a:rPr lang="zh-CN" altLang="en-US" dirty="0"/>
              <a:t>代码量几何增长：</a:t>
            </a:r>
            <a:r>
              <a:rPr lang="en-US" altLang="zh-CN" dirty="0"/>
              <a:t>Win2000</a:t>
            </a:r>
            <a:r>
              <a:rPr lang="zh-CN" altLang="en-US" dirty="0"/>
              <a:t>： </a:t>
            </a:r>
            <a:r>
              <a:rPr lang="en-US" altLang="zh-CN" dirty="0"/>
              <a:t>3200</a:t>
            </a:r>
            <a:r>
              <a:rPr lang="zh-CN" altLang="en-US" dirty="0"/>
              <a:t>万行，</a:t>
            </a:r>
            <a:r>
              <a:rPr lang="en-US" altLang="zh-CN" dirty="0"/>
              <a:t>2500</a:t>
            </a:r>
            <a:r>
              <a:rPr lang="zh-CN" altLang="en-US" dirty="0"/>
              <a:t>开发人员</a:t>
            </a:r>
            <a:endParaRPr lang="en-US" altLang="zh-CN" dirty="0"/>
          </a:p>
          <a:p>
            <a:pPr lvl="1"/>
            <a:r>
              <a:rPr lang="zh-CN" altLang="en-US" dirty="0"/>
              <a:t>周期长、</a:t>
            </a:r>
            <a:r>
              <a:rPr lang="en-US" altLang="zh-CN" dirty="0"/>
              <a:t>bug</a:t>
            </a:r>
            <a:r>
              <a:rPr lang="zh-CN" altLang="en-US" dirty="0"/>
              <a:t>多</a:t>
            </a:r>
            <a:endParaRPr lang="en-US" altLang="zh-CN" dirty="0"/>
          </a:p>
          <a:p>
            <a:r>
              <a:rPr lang="zh-CN" altLang="en-US" dirty="0"/>
              <a:t>软件工程的视角研究操作系统</a:t>
            </a:r>
            <a:endParaRPr lang="en-US" altLang="zh-CN" dirty="0"/>
          </a:p>
          <a:p>
            <a:r>
              <a:rPr lang="zh-CN" altLang="en-US" dirty="0"/>
              <a:t>操作系统机构设计</a:t>
            </a:r>
            <a:endParaRPr lang="en-US" altLang="zh-CN" dirty="0"/>
          </a:p>
          <a:p>
            <a:pPr lvl="1"/>
            <a:r>
              <a:rPr lang="zh-CN" altLang="en-US" dirty="0"/>
              <a:t>整体结构，模块划分</a:t>
            </a:r>
            <a:endParaRPr lang="en-US" altLang="zh-CN" dirty="0"/>
          </a:p>
          <a:p>
            <a:pPr lvl="1"/>
            <a:r>
              <a:rPr lang="zh-CN" altLang="en-US" dirty="0"/>
              <a:t>局部结构、数据结构等</a:t>
            </a:r>
            <a:endParaRPr lang="en-US" altLang="zh-CN" dirty="0"/>
          </a:p>
          <a:p>
            <a:pPr lvl="1"/>
            <a:r>
              <a:rPr lang="zh-CN" altLang="en-US" dirty="0"/>
              <a:t>运行时组织方式</a:t>
            </a:r>
            <a:endParaRPr lang="en-US" altLang="zh-CN" dirty="0"/>
          </a:p>
          <a:p>
            <a:endParaRPr lang="zh-CN" altLang="en-US" dirty="0"/>
          </a:p>
        </p:txBody>
      </p:sp>
      <p:sp>
        <p:nvSpPr>
          <p:cNvPr id="4" name="日期占位符 3"/>
          <p:cNvSpPr>
            <a:spLocks noGrp="1"/>
          </p:cNvSpPr>
          <p:nvPr>
            <p:ph type="dt" sz="half" idx="10"/>
          </p:nvPr>
        </p:nvSpPr>
        <p:spPr/>
        <p:txBody>
          <a:bodyPr/>
          <a:lstStyle/>
          <a:p>
            <a:fld id="{3B117FCB-B1FA-4F53-BFA9-11C3E008CD05}" type="datetime1">
              <a:rPr lang="zh-CN" altLang="en-US" smtClean="0"/>
              <a:pPr/>
              <a:t>2021/3/5</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43</a:t>
            </a:fld>
            <a:endParaRPr lang="zh-CN" altLang="en-US"/>
          </a:p>
        </p:txBody>
      </p:sp>
    </p:spTree>
    <p:extLst>
      <p:ext uri="{BB962C8B-B14F-4D97-AF65-F5344CB8AC3E}">
        <p14:creationId xmlns:p14="http://schemas.microsoft.com/office/powerpoint/2010/main" val="22031495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操作系统构件</a:t>
            </a:r>
          </a:p>
        </p:txBody>
      </p:sp>
      <p:sp>
        <p:nvSpPr>
          <p:cNvPr id="3" name="内容占位符 2"/>
          <p:cNvSpPr>
            <a:spLocks noGrp="1"/>
          </p:cNvSpPr>
          <p:nvPr>
            <p:ph idx="1"/>
          </p:nvPr>
        </p:nvSpPr>
        <p:spPr/>
        <p:txBody>
          <a:bodyPr/>
          <a:lstStyle/>
          <a:p>
            <a:r>
              <a:rPr lang="zh-CN" altLang="en-US" dirty="0"/>
              <a:t>内核</a:t>
            </a:r>
            <a:endParaRPr lang="en-US" altLang="zh-CN" dirty="0"/>
          </a:p>
          <a:p>
            <a:r>
              <a:rPr lang="zh-CN" altLang="en-US" dirty="0"/>
              <a:t>进程</a:t>
            </a:r>
            <a:endParaRPr lang="en-US" altLang="zh-CN" dirty="0"/>
          </a:p>
          <a:p>
            <a:r>
              <a:rPr lang="zh-CN" altLang="en-US" dirty="0"/>
              <a:t>线程</a:t>
            </a:r>
            <a:endParaRPr lang="en-US" altLang="zh-CN" dirty="0"/>
          </a:p>
          <a:p>
            <a:r>
              <a:rPr lang="zh-CN" altLang="en-US" dirty="0"/>
              <a:t>类程</a:t>
            </a:r>
            <a:endParaRPr lang="en-US" altLang="zh-CN" dirty="0"/>
          </a:p>
          <a:p>
            <a:r>
              <a:rPr lang="zh-CN" altLang="en-US" dirty="0"/>
              <a:t>管程</a:t>
            </a:r>
          </a:p>
        </p:txBody>
      </p:sp>
      <p:sp>
        <p:nvSpPr>
          <p:cNvPr id="4" name="日期占位符 3"/>
          <p:cNvSpPr>
            <a:spLocks noGrp="1"/>
          </p:cNvSpPr>
          <p:nvPr>
            <p:ph type="dt" sz="half" idx="10"/>
          </p:nvPr>
        </p:nvSpPr>
        <p:spPr/>
        <p:txBody>
          <a:bodyPr/>
          <a:lstStyle/>
          <a:p>
            <a:fld id="{8147F721-4731-413B-AF8F-25EA2A7BDA06}" type="datetime1">
              <a:rPr lang="zh-CN" altLang="en-US" smtClean="0"/>
              <a:pPr/>
              <a:t>2021/3/5</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44</a:t>
            </a:fld>
            <a:endParaRPr lang="zh-CN" altLang="en-US"/>
          </a:p>
        </p:txBody>
      </p:sp>
    </p:spTree>
    <p:extLst>
      <p:ext uri="{BB962C8B-B14F-4D97-AF65-F5344CB8AC3E}">
        <p14:creationId xmlns:p14="http://schemas.microsoft.com/office/powerpoint/2010/main" val="28710807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操作系统内核 </a:t>
            </a:r>
            <a:r>
              <a:rPr lang="en-US" altLang="zh-CN" dirty="0"/>
              <a:t>(1)</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什么是内核？</a:t>
            </a:r>
            <a:endParaRPr lang="en-US" altLang="zh-CN" dirty="0"/>
          </a:p>
          <a:p>
            <a:pPr lvl="1"/>
            <a:r>
              <a:rPr lang="zh-CN" altLang="en-US" dirty="0"/>
              <a:t>操作系统的核心部分</a:t>
            </a:r>
            <a:endParaRPr lang="en-US" altLang="zh-CN" dirty="0"/>
          </a:p>
          <a:p>
            <a:pPr lvl="1"/>
            <a:r>
              <a:rPr lang="zh-CN" altLang="en-US" dirty="0"/>
              <a:t>作为可信软件来提供支持进程并发执行的基本功能和基本操作的一组程序模块</a:t>
            </a:r>
          </a:p>
          <a:p>
            <a:pPr lvl="1"/>
            <a:r>
              <a:rPr lang="zh-CN" altLang="en-US" dirty="0"/>
              <a:t>运行于核心态</a:t>
            </a:r>
            <a:endParaRPr lang="en-US" altLang="zh-CN" dirty="0"/>
          </a:p>
          <a:p>
            <a:pPr lvl="1"/>
            <a:r>
              <a:rPr lang="zh-CN" altLang="en-US" dirty="0"/>
              <a:t>负责管理系统的进程、内存、设备驱动程序、文件和网络系统，决定着系统的性能和稳定性</a:t>
            </a:r>
            <a:endParaRPr lang="en-US" altLang="zh-CN" dirty="0"/>
          </a:p>
          <a:p>
            <a:r>
              <a:rPr lang="zh-CN" altLang="en-US" dirty="0"/>
              <a:t>扩展硬件</a:t>
            </a:r>
            <a:endParaRPr lang="en-US" altLang="zh-CN" dirty="0"/>
          </a:p>
          <a:p>
            <a:pPr lvl="1"/>
            <a:r>
              <a:rPr lang="zh-CN" altLang="en-US" dirty="0"/>
              <a:t>安全</a:t>
            </a:r>
            <a:endParaRPr lang="en-US" altLang="zh-CN" dirty="0"/>
          </a:p>
          <a:p>
            <a:pPr lvl="1"/>
            <a:r>
              <a:rPr lang="zh-CN" altLang="en-US" dirty="0"/>
              <a:t>效率</a:t>
            </a:r>
            <a:endParaRPr lang="en-US" altLang="zh-CN" dirty="0"/>
          </a:p>
          <a:p>
            <a:endParaRPr lang="zh-CN" altLang="en-US" dirty="0"/>
          </a:p>
        </p:txBody>
      </p:sp>
      <p:sp>
        <p:nvSpPr>
          <p:cNvPr id="4" name="日期占位符 3"/>
          <p:cNvSpPr>
            <a:spLocks noGrp="1"/>
          </p:cNvSpPr>
          <p:nvPr>
            <p:ph type="dt" sz="half" idx="10"/>
          </p:nvPr>
        </p:nvSpPr>
        <p:spPr/>
        <p:txBody>
          <a:bodyPr/>
          <a:lstStyle/>
          <a:p>
            <a:fld id="{CF24FEE2-2A90-4F4D-A333-20449070B2C5}" type="datetime1">
              <a:rPr lang="zh-CN" altLang="en-US" smtClean="0"/>
              <a:pPr/>
              <a:t>2021/3/5</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45</a:t>
            </a:fld>
            <a:endParaRPr lang="zh-CN" altLang="en-US"/>
          </a:p>
        </p:txBody>
      </p:sp>
    </p:spTree>
    <p:extLst>
      <p:ext uri="{BB962C8B-B14F-4D97-AF65-F5344CB8AC3E}">
        <p14:creationId xmlns:p14="http://schemas.microsoft.com/office/powerpoint/2010/main" val="27363274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操作系统内核</a:t>
            </a:r>
            <a:r>
              <a:rPr lang="en-US" altLang="zh-CN" dirty="0"/>
              <a:t>(2)</a:t>
            </a:r>
            <a:endParaRPr lang="zh-CN" altLang="en-US" dirty="0"/>
          </a:p>
        </p:txBody>
      </p:sp>
      <p:sp>
        <p:nvSpPr>
          <p:cNvPr id="3" name="内容占位符 2"/>
          <p:cNvSpPr>
            <a:spLocks noGrp="1"/>
          </p:cNvSpPr>
          <p:nvPr>
            <p:ph idx="1"/>
          </p:nvPr>
        </p:nvSpPr>
        <p:spPr/>
        <p:txBody>
          <a:bodyPr/>
          <a:lstStyle/>
          <a:p>
            <a:pPr marL="0" indent="0">
              <a:buNone/>
            </a:pPr>
            <a:r>
              <a:rPr lang="zh-CN" altLang="en-US" dirty="0"/>
              <a:t>内核必须实现的功能：</a:t>
            </a:r>
            <a:endParaRPr lang="en-US" altLang="zh-CN" dirty="0"/>
          </a:p>
          <a:p>
            <a:r>
              <a:rPr lang="zh-CN" altLang="en-US" dirty="0"/>
              <a:t>中断处理</a:t>
            </a:r>
            <a:endParaRPr lang="en-US" altLang="zh-CN" dirty="0"/>
          </a:p>
          <a:p>
            <a:r>
              <a:rPr lang="zh-CN" altLang="en-US" dirty="0"/>
              <a:t>短程调度</a:t>
            </a:r>
            <a:endParaRPr lang="en-US" altLang="zh-CN" dirty="0"/>
          </a:p>
          <a:p>
            <a:pPr lvl="1"/>
            <a:r>
              <a:rPr lang="zh-CN" altLang="en-US" dirty="0"/>
              <a:t>协调处理器竞争</a:t>
            </a:r>
            <a:endParaRPr lang="en-US" altLang="zh-CN" dirty="0"/>
          </a:p>
          <a:p>
            <a:r>
              <a:rPr lang="zh-CN" altLang="en-US" dirty="0"/>
              <a:t>原语</a:t>
            </a:r>
            <a:r>
              <a:rPr lang="en-US" altLang="zh-CN" dirty="0"/>
              <a:t>(primitive)</a:t>
            </a:r>
            <a:r>
              <a:rPr lang="zh-CN" altLang="en-US" dirty="0"/>
              <a:t>管理</a:t>
            </a:r>
            <a:endParaRPr lang="en-US" altLang="zh-CN" dirty="0"/>
          </a:p>
          <a:p>
            <a:pPr lvl="1"/>
            <a:r>
              <a:rPr lang="zh-CN" altLang="en-US" dirty="0"/>
              <a:t>协调进程通信、并发执行、资源共享</a:t>
            </a:r>
            <a:endParaRPr lang="en-US" altLang="zh-CN" dirty="0"/>
          </a:p>
          <a:p>
            <a:pPr lvl="1"/>
            <a:r>
              <a:rPr lang="zh-CN" altLang="en-US" dirty="0"/>
              <a:t>通信原语</a:t>
            </a:r>
            <a:endParaRPr lang="en-US" altLang="zh-CN" dirty="0"/>
          </a:p>
          <a:p>
            <a:pPr lvl="1"/>
            <a:r>
              <a:rPr lang="zh-CN" altLang="en-US" dirty="0"/>
              <a:t>同步原语</a:t>
            </a:r>
            <a:endParaRPr lang="en-US" altLang="zh-CN" dirty="0"/>
          </a:p>
          <a:p>
            <a:endParaRPr lang="en-US" altLang="zh-CN" dirty="0"/>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2021/3/5</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46</a:t>
            </a:fld>
            <a:endParaRPr lang="zh-CN" altLang="en-US"/>
          </a:p>
        </p:txBody>
      </p:sp>
    </p:spTree>
    <p:extLst>
      <p:ext uri="{BB962C8B-B14F-4D97-AF65-F5344CB8AC3E}">
        <p14:creationId xmlns:p14="http://schemas.microsoft.com/office/powerpoint/2010/main" val="39673068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操作系统内核</a:t>
            </a:r>
            <a:r>
              <a:rPr lang="en-US" altLang="zh-CN" dirty="0"/>
              <a:t>(3)</a:t>
            </a:r>
            <a:endParaRPr lang="zh-CN" altLang="en-US" dirty="0"/>
          </a:p>
        </p:txBody>
      </p:sp>
      <p:sp>
        <p:nvSpPr>
          <p:cNvPr id="3" name="内容占位符 2"/>
          <p:cNvSpPr>
            <a:spLocks noGrp="1"/>
          </p:cNvSpPr>
          <p:nvPr>
            <p:ph idx="1"/>
          </p:nvPr>
        </p:nvSpPr>
        <p:spPr/>
        <p:txBody>
          <a:bodyPr/>
          <a:lstStyle/>
          <a:p>
            <a:r>
              <a:rPr lang="zh-CN" altLang="en-US" dirty="0"/>
              <a:t>单内核</a:t>
            </a:r>
            <a:endParaRPr lang="en-US" altLang="zh-CN" dirty="0"/>
          </a:p>
          <a:p>
            <a:pPr lvl="1"/>
            <a:r>
              <a:rPr lang="zh-CN" altLang="en-US" dirty="0"/>
              <a:t>所有内核模块处于同一个二进制映像</a:t>
            </a:r>
            <a:endParaRPr lang="en-US" altLang="zh-CN" dirty="0"/>
          </a:p>
          <a:p>
            <a:pPr lvl="1"/>
            <a:r>
              <a:rPr lang="en-US" altLang="zh-CN" dirty="0"/>
              <a:t>Linux</a:t>
            </a:r>
          </a:p>
          <a:p>
            <a:pPr marL="0" indent="0">
              <a:buNone/>
            </a:pPr>
            <a:endParaRPr lang="zh-CN" altLang="en-US" dirty="0"/>
          </a:p>
        </p:txBody>
      </p:sp>
      <p:grpSp>
        <p:nvGrpSpPr>
          <p:cNvPr id="4" name="Group 32"/>
          <p:cNvGrpSpPr>
            <a:grpSpLocks/>
          </p:cNvGrpSpPr>
          <p:nvPr/>
        </p:nvGrpSpPr>
        <p:grpSpPr bwMode="auto">
          <a:xfrm>
            <a:off x="1043260" y="2369393"/>
            <a:ext cx="6769100" cy="4371975"/>
            <a:chOff x="340" y="1084"/>
            <a:chExt cx="4264" cy="2754"/>
          </a:xfrm>
        </p:grpSpPr>
        <p:sp>
          <p:nvSpPr>
            <p:cNvPr id="5" name="Text Box 6"/>
            <p:cNvSpPr txBox="1">
              <a:spLocks noChangeArrowheads="1"/>
            </p:cNvSpPr>
            <p:nvPr/>
          </p:nvSpPr>
          <p:spPr bwMode="auto">
            <a:xfrm>
              <a:off x="4102" y="1179"/>
              <a:ext cx="456" cy="43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solidFill>
                    <a:schemeClr val="accent2"/>
                  </a:solidFill>
                  <a:latin typeface="华文新魏" pitchFamily="2" charset="-122"/>
                  <a:ea typeface="华文新魏" pitchFamily="2" charset="-122"/>
                </a:rPr>
                <a:t>用户态</a:t>
              </a:r>
            </a:p>
          </p:txBody>
        </p:sp>
        <p:sp>
          <p:nvSpPr>
            <p:cNvPr id="6" name="Text Box 7"/>
            <p:cNvSpPr txBox="1">
              <a:spLocks noChangeArrowheads="1"/>
            </p:cNvSpPr>
            <p:nvPr/>
          </p:nvSpPr>
          <p:spPr bwMode="auto">
            <a:xfrm>
              <a:off x="1175" y="1525"/>
              <a:ext cx="1836" cy="330"/>
            </a:xfrm>
            <a:prstGeom prst="rect">
              <a:avLst/>
            </a:prstGeom>
            <a:solidFill>
              <a:srgbClr val="FFCC66"/>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lstStyle/>
            <a:p>
              <a:pPr algn="just"/>
              <a:r>
                <a:rPr lang="en-US" altLang="zh-CN" sz="2000">
                  <a:solidFill>
                    <a:schemeClr val="accent2"/>
                  </a:solidFill>
                  <a:latin typeface="华文新魏" pitchFamily="2" charset="-122"/>
                  <a:ea typeface="华文新魏" pitchFamily="2" charset="-122"/>
                </a:rPr>
                <a:t>     </a:t>
              </a:r>
              <a:r>
                <a:rPr lang="zh-CN" altLang="en-US" sz="2000">
                  <a:solidFill>
                    <a:schemeClr val="accent2"/>
                  </a:solidFill>
                  <a:latin typeface="华文新魏" pitchFamily="2" charset="-122"/>
                  <a:ea typeface="华文新魏" pitchFamily="2" charset="-122"/>
                </a:rPr>
                <a:t>系统库</a:t>
              </a:r>
              <a:r>
                <a:rPr lang="en-US" altLang="zh-CN" sz="2000">
                  <a:solidFill>
                    <a:schemeClr val="accent2"/>
                  </a:solidFill>
                  <a:latin typeface="华文新魏" pitchFamily="2" charset="-122"/>
                  <a:ea typeface="华文新魏" pitchFamily="2" charset="-122"/>
                </a:rPr>
                <a:t>(</a:t>
              </a:r>
              <a:r>
                <a:rPr lang="zh-CN" altLang="en-US" sz="2000">
                  <a:solidFill>
                    <a:schemeClr val="accent2"/>
                  </a:solidFill>
                  <a:latin typeface="华文新魏" pitchFamily="2" charset="-122"/>
                  <a:ea typeface="华文新魏" pitchFamily="2" charset="-122"/>
                </a:rPr>
                <a:t>函数库</a:t>
              </a:r>
              <a:r>
                <a:rPr lang="en-US" altLang="zh-CN" sz="2000">
                  <a:solidFill>
                    <a:schemeClr val="accent2"/>
                  </a:solidFill>
                  <a:latin typeface="华文新魏" pitchFamily="2" charset="-122"/>
                  <a:ea typeface="华文新魏" pitchFamily="2" charset="-122"/>
                </a:rPr>
                <a:t>)</a:t>
              </a:r>
            </a:p>
          </p:txBody>
        </p:sp>
        <p:sp>
          <p:nvSpPr>
            <p:cNvPr id="7" name="Text Box 8"/>
            <p:cNvSpPr txBox="1">
              <a:spLocks noChangeArrowheads="1"/>
            </p:cNvSpPr>
            <p:nvPr/>
          </p:nvSpPr>
          <p:spPr bwMode="auto">
            <a:xfrm>
              <a:off x="1675" y="1084"/>
              <a:ext cx="1024" cy="28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solidFill>
                    <a:schemeClr val="accent2"/>
                  </a:solidFill>
                  <a:latin typeface="华文新魏" pitchFamily="2" charset="-122"/>
                  <a:ea typeface="华文新魏" pitchFamily="2" charset="-122"/>
                </a:rPr>
                <a:t>应用程序</a:t>
              </a:r>
            </a:p>
          </p:txBody>
        </p:sp>
        <p:sp>
          <p:nvSpPr>
            <p:cNvPr id="8" name="Text Box 9"/>
            <p:cNvSpPr txBox="1">
              <a:spLocks noChangeArrowheads="1"/>
            </p:cNvSpPr>
            <p:nvPr/>
          </p:nvSpPr>
          <p:spPr bwMode="auto">
            <a:xfrm>
              <a:off x="1175" y="1966"/>
              <a:ext cx="2670" cy="1492"/>
            </a:xfrm>
            <a:prstGeom prst="rect">
              <a:avLst/>
            </a:prstGeom>
            <a:solidFill>
              <a:schemeClr val="bg2">
                <a:lumMod val="75000"/>
              </a:schemeClr>
            </a:solidFill>
            <a:ln w="19050">
              <a:solidFill>
                <a:srgbClr val="000000"/>
              </a:solidFill>
              <a:miter lim="800000"/>
              <a:headEnd/>
              <a:tailEnd/>
            </a:ln>
            <a:effectLst>
              <a:outerShdw dist="107763" dir="2700000" algn="ctr" rotWithShape="0">
                <a:srgbClr val="808080">
                  <a:alpha val="50000"/>
                </a:srgbClr>
              </a:outerShdw>
            </a:effectLst>
          </p:spPr>
          <p:txBody>
            <a:bodyPr/>
            <a:lstStyle/>
            <a:p>
              <a:endParaRPr lang="zh-CN" altLang="zh-CN" sz="2000">
                <a:solidFill>
                  <a:schemeClr val="accent2"/>
                </a:solidFill>
                <a:latin typeface="华文新魏" pitchFamily="2" charset="-122"/>
                <a:ea typeface="华文新魏" pitchFamily="2" charset="-122"/>
              </a:endParaRPr>
            </a:p>
          </p:txBody>
        </p:sp>
        <p:sp>
          <p:nvSpPr>
            <p:cNvPr id="9" name="Text Box 10"/>
            <p:cNvSpPr txBox="1">
              <a:spLocks noChangeArrowheads="1"/>
            </p:cNvSpPr>
            <p:nvPr/>
          </p:nvSpPr>
          <p:spPr bwMode="auto">
            <a:xfrm>
              <a:off x="1342" y="2076"/>
              <a:ext cx="2336" cy="330"/>
            </a:xfrm>
            <a:prstGeom prst="rect">
              <a:avLst/>
            </a:prstGeom>
            <a:solidFill>
              <a:schemeClr val="bg2">
                <a:lumMod val="75000"/>
              </a:schemeClr>
            </a:solidFill>
            <a:ln w="9525">
              <a:solidFill>
                <a:srgbClr val="000000"/>
              </a:solidFill>
              <a:miter lim="800000"/>
              <a:headEnd/>
              <a:tailEnd/>
            </a:ln>
          </p:spPr>
          <p:txBody>
            <a:bodyPr/>
            <a:lstStyle/>
            <a:p>
              <a:pPr algn="just"/>
              <a:r>
                <a:rPr lang="en-US" altLang="zh-CN" sz="2000">
                  <a:solidFill>
                    <a:schemeClr val="accent2"/>
                  </a:solidFill>
                  <a:latin typeface="华文新魏" pitchFamily="2" charset="-122"/>
                  <a:ea typeface="华文新魏" pitchFamily="2" charset="-122"/>
                </a:rPr>
                <a:t>        </a:t>
              </a:r>
              <a:r>
                <a:rPr lang="zh-CN" altLang="en-US" sz="2000">
                  <a:solidFill>
                    <a:schemeClr val="accent2"/>
                  </a:solidFill>
                  <a:latin typeface="华文新魏" pitchFamily="2" charset="-122"/>
                  <a:ea typeface="华文新魏" pitchFamily="2" charset="-122"/>
                </a:rPr>
                <a:t>系统调用接口</a:t>
              </a:r>
            </a:p>
          </p:txBody>
        </p:sp>
        <p:sp>
          <p:nvSpPr>
            <p:cNvPr id="10" name="Text Box 11"/>
            <p:cNvSpPr txBox="1">
              <a:spLocks noChangeArrowheads="1"/>
            </p:cNvSpPr>
            <p:nvPr/>
          </p:nvSpPr>
          <p:spPr bwMode="auto">
            <a:xfrm>
              <a:off x="1342" y="2516"/>
              <a:ext cx="834" cy="330"/>
            </a:xfrm>
            <a:prstGeom prst="rect">
              <a:avLst/>
            </a:prstGeom>
            <a:solidFill>
              <a:schemeClr val="bg2">
                <a:lumMod val="75000"/>
              </a:schemeClr>
            </a:solidFill>
            <a:ln w="9525">
              <a:solidFill>
                <a:srgbClr val="000000"/>
              </a:solidFill>
              <a:miter lim="800000"/>
              <a:headEnd/>
              <a:tailEnd/>
            </a:ln>
          </p:spPr>
          <p:txBody>
            <a:bodyPr/>
            <a:lstStyle/>
            <a:p>
              <a:r>
                <a:rPr lang="en-US" altLang="zh-CN" sz="2000">
                  <a:solidFill>
                    <a:schemeClr val="accent2"/>
                  </a:solidFill>
                  <a:latin typeface="华文新魏" pitchFamily="2" charset="-122"/>
                  <a:ea typeface="华文新魏" pitchFamily="2" charset="-122"/>
                </a:rPr>
                <a:t>  </a:t>
              </a:r>
              <a:r>
                <a:rPr lang="zh-CN" altLang="en-US" sz="2000">
                  <a:solidFill>
                    <a:schemeClr val="accent2"/>
                  </a:solidFill>
                  <a:latin typeface="华文新魏" pitchFamily="2" charset="-122"/>
                  <a:ea typeface="华文新魏" pitchFamily="2" charset="-122"/>
                </a:rPr>
                <a:t>模块</a:t>
              </a:r>
            </a:p>
          </p:txBody>
        </p:sp>
        <p:sp>
          <p:nvSpPr>
            <p:cNvPr id="11" name="Text Box 12"/>
            <p:cNvSpPr txBox="1">
              <a:spLocks noChangeArrowheads="1"/>
            </p:cNvSpPr>
            <p:nvPr/>
          </p:nvSpPr>
          <p:spPr bwMode="auto">
            <a:xfrm>
              <a:off x="2343" y="2516"/>
              <a:ext cx="1335" cy="847"/>
            </a:xfrm>
            <a:prstGeom prst="rect">
              <a:avLst/>
            </a:prstGeom>
            <a:solidFill>
              <a:schemeClr val="bg2">
                <a:lumMod val="75000"/>
              </a:schemeClr>
            </a:solidFill>
            <a:ln w="9525">
              <a:solidFill>
                <a:srgbClr val="000000"/>
              </a:solidFill>
              <a:miter lim="800000"/>
              <a:headEnd/>
              <a:tailEnd/>
            </a:ln>
          </p:spPr>
          <p:txBody>
            <a:bodyPr/>
            <a:lstStyle/>
            <a:p>
              <a:r>
                <a:rPr lang="zh-CN" altLang="en-US" sz="2000" dirty="0">
                  <a:solidFill>
                    <a:schemeClr val="accent2"/>
                  </a:solidFill>
                  <a:latin typeface="华文新魏" pitchFamily="2" charset="-122"/>
                  <a:ea typeface="华文新魏" pitchFamily="2" charset="-122"/>
                </a:rPr>
                <a:t>内核</a:t>
              </a:r>
              <a:r>
                <a:rPr lang="en-US" altLang="zh-CN" sz="2000" dirty="0">
                  <a:solidFill>
                    <a:schemeClr val="accent2"/>
                  </a:solidFill>
                  <a:latin typeface="华文新魏" pitchFamily="2" charset="-122"/>
                  <a:ea typeface="华文新魏" pitchFamily="2" charset="-122"/>
                </a:rPr>
                <a:t>(</a:t>
              </a:r>
              <a:r>
                <a:rPr lang="zh-CN" altLang="en-US" sz="2000" dirty="0">
                  <a:solidFill>
                    <a:schemeClr val="accent2"/>
                  </a:solidFill>
                  <a:latin typeface="华文新魏" pitchFamily="2" charset="-122"/>
                  <a:ea typeface="华文新魏" pitchFamily="2" charset="-122"/>
                </a:rPr>
                <a:t>进程管理、存储管理、文件管理、设备管理、网络管理</a:t>
              </a:r>
              <a:r>
                <a:rPr lang="en-US" altLang="zh-CN" sz="2000" dirty="0">
                  <a:solidFill>
                    <a:schemeClr val="accent2"/>
                  </a:solidFill>
                  <a:latin typeface="华文新魏" pitchFamily="2" charset="-122"/>
                  <a:ea typeface="华文新魏" pitchFamily="2" charset="-122"/>
                </a:rPr>
                <a:t>)</a:t>
              </a:r>
            </a:p>
          </p:txBody>
        </p:sp>
        <p:sp>
          <p:nvSpPr>
            <p:cNvPr id="12" name="Text Box 13"/>
            <p:cNvSpPr txBox="1">
              <a:spLocks noChangeArrowheads="1"/>
            </p:cNvSpPr>
            <p:nvPr/>
          </p:nvSpPr>
          <p:spPr bwMode="auto">
            <a:xfrm>
              <a:off x="1342" y="2957"/>
              <a:ext cx="834" cy="406"/>
            </a:xfrm>
            <a:prstGeom prst="rect">
              <a:avLst/>
            </a:prstGeom>
            <a:solidFill>
              <a:schemeClr val="bg2">
                <a:lumMod val="75000"/>
              </a:schemeClr>
            </a:solidFill>
            <a:ln w="9525">
              <a:solidFill>
                <a:srgbClr val="000000"/>
              </a:solidFill>
              <a:miter lim="800000"/>
              <a:headEnd/>
              <a:tailEnd/>
            </a:ln>
          </p:spPr>
          <p:txBody>
            <a:bodyPr/>
            <a:lstStyle/>
            <a:p>
              <a:r>
                <a:rPr lang="en-US" altLang="zh-CN" sz="2000">
                  <a:solidFill>
                    <a:schemeClr val="accent2"/>
                  </a:solidFill>
                  <a:latin typeface="华文新魏" pitchFamily="2" charset="-122"/>
                  <a:ea typeface="华文新魏" pitchFamily="2" charset="-122"/>
                </a:rPr>
                <a:t>  </a:t>
              </a:r>
              <a:r>
                <a:rPr lang="zh-CN" altLang="en-US" sz="2000">
                  <a:solidFill>
                    <a:schemeClr val="accent2"/>
                  </a:solidFill>
                  <a:latin typeface="华文新魏" pitchFamily="2" charset="-122"/>
                  <a:ea typeface="华文新魏" pitchFamily="2" charset="-122"/>
                </a:rPr>
                <a:t>设备</a:t>
              </a:r>
            </a:p>
            <a:p>
              <a:r>
                <a:rPr lang="zh-CN" altLang="en-US" sz="2000">
                  <a:solidFill>
                    <a:schemeClr val="accent2"/>
                  </a:solidFill>
                  <a:latin typeface="华文新魏" pitchFamily="2" charset="-122"/>
                  <a:ea typeface="华文新魏" pitchFamily="2" charset="-122"/>
                </a:rPr>
                <a:t>  驱动</a:t>
              </a:r>
            </a:p>
          </p:txBody>
        </p:sp>
        <p:sp>
          <p:nvSpPr>
            <p:cNvPr id="13" name="Text Box 14"/>
            <p:cNvSpPr txBox="1">
              <a:spLocks noChangeArrowheads="1"/>
            </p:cNvSpPr>
            <p:nvPr/>
          </p:nvSpPr>
          <p:spPr bwMode="auto">
            <a:xfrm>
              <a:off x="1508" y="3553"/>
              <a:ext cx="1670" cy="285"/>
            </a:xfrm>
            <a:prstGeom prst="rect">
              <a:avLst/>
            </a:prstGeom>
            <a:solidFill>
              <a:schemeClr val="bg2">
                <a:lumMod val="75000"/>
              </a:schemeClr>
            </a:solidFill>
            <a:ln w="9525">
              <a:solidFill>
                <a:srgbClr val="000000"/>
              </a:solidFill>
              <a:miter lim="800000"/>
              <a:headEnd/>
              <a:tailEnd/>
            </a:ln>
            <a:effectLst>
              <a:outerShdw dist="107763" dir="2700000" algn="ctr" rotWithShape="0">
                <a:srgbClr val="808080">
                  <a:alpha val="50000"/>
                </a:srgbClr>
              </a:outerShdw>
            </a:effectLst>
          </p:spPr>
          <p:txBody>
            <a:bodyPr/>
            <a:lstStyle/>
            <a:p>
              <a:pPr algn="just"/>
              <a:r>
                <a:rPr lang="en-US" altLang="zh-CN" sz="2000">
                  <a:solidFill>
                    <a:schemeClr val="accent2"/>
                  </a:solidFill>
                  <a:latin typeface="华文新魏" pitchFamily="2" charset="-122"/>
                  <a:ea typeface="华文新魏" pitchFamily="2" charset="-122"/>
                </a:rPr>
                <a:t>    </a:t>
              </a:r>
              <a:r>
                <a:rPr lang="zh-CN" altLang="en-US" sz="2000">
                  <a:solidFill>
                    <a:schemeClr val="accent2"/>
                  </a:solidFill>
                  <a:latin typeface="华文新魏" pitchFamily="2" charset="-122"/>
                  <a:ea typeface="华文新魏" pitchFamily="2" charset="-122"/>
                </a:rPr>
                <a:t>计算机硬件</a:t>
              </a:r>
            </a:p>
          </p:txBody>
        </p:sp>
        <p:sp>
          <p:nvSpPr>
            <p:cNvPr id="14" name="Line 15"/>
            <p:cNvSpPr>
              <a:spLocks noChangeShapeType="1"/>
            </p:cNvSpPr>
            <p:nvPr/>
          </p:nvSpPr>
          <p:spPr bwMode="auto">
            <a:xfrm>
              <a:off x="2009" y="1855"/>
              <a:ext cx="0" cy="2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5" name="Line 16"/>
            <p:cNvSpPr>
              <a:spLocks noChangeShapeType="1"/>
            </p:cNvSpPr>
            <p:nvPr/>
          </p:nvSpPr>
          <p:spPr bwMode="auto">
            <a:xfrm>
              <a:off x="1175" y="1084"/>
              <a:ext cx="267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6" name="Line 17"/>
            <p:cNvSpPr>
              <a:spLocks noChangeShapeType="1"/>
            </p:cNvSpPr>
            <p:nvPr/>
          </p:nvSpPr>
          <p:spPr bwMode="auto">
            <a:xfrm>
              <a:off x="1175" y="1133"/>
              <a:ext cx="0" cy="3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7" name="Line 18"/>
            <p:cNvSpPr>
              <a:spLocks noChangeShapeType="1"/>
            </p:cNvSpPr>
            <p:nvPr/>
          </p:nvSpPr>
          <p:spPr bwMode="auto">
            <a:xfrm flipH="1">
              <a:off x="3345" y="1464"/>
              <a:ext cx="0" cy="3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8" name="Line 19"/>
            <p:cNvSpPr>
              <a:spLocks noChangeShapeType="1"/>
            </p:cNvSpPr>
            <p:nvPr/>
          </p:nvSpPr>
          <p:spPr bwMode="auto">
            <a:xfrm flipV="1">
              <a:off x="3345" y="1844"/>
              <a:ext cx="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9" name="Line 20"/>
            <p:cNvSpPr>
              <a:spLocks noChangeShapeType="1"/>
            </p:cNvSpPr>
            <p:nvPr/>
          </p:nvSpPr>
          <p:spPr bwMode="auto">
            <a:xfrm>
              <a:off x="3845" y="1084"/>
              <a:ext cx="0" cy="7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20" name="Line 21"/>
            <p:cNvSpPr>
              <a:spLocks noChangeShapeType="1"/>
            </p:cNvSpPr>
            <p:nvPr/>
          </p:nvSpPr>
          <p:spPr bwMode="auto">
            <a:xfrm>
              <a:off x="3511" y="1855"/>
              <a:ext cx="0" cy="2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21" name="AutoShape 22"/>
            <p:cNvSpPr>
              <a:spLocks/>
            </p:cNvSpPr>
            <p:nvPr/>
          </p:nvSpPr>
          <p:spPr bwMode="auto">
            <a:xfrm>
              <a:off x="3845" y="1084"/>
              <a:ext cx="334" cy="771"/>
            </a:xfrm>
            <a:prstGeom prst="rightBrace">
              <a:avLst>
                <a:gd name="adj1" fmla="val 19237"/>
                <a:gd name="adj2" fmla="val 50000"/>
              </a:avLst>
            </a:prstGeom>
            <a:noFill/>
            <a:ln w="9525">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a:lstStyle/>
            <a:p>
              <a:endParaRPr lang="zh-CN" altLang="en-US" sz="2000"/>
            </a:p>
          </p:txBody>
        </p:sp>
        <p:sp>
          <p:nvSpPr>
            <p:cNvPr id="22" name="Text Box 23"/>
            <p:cNvSpPr txBox="1">
              <a:spLocks noChangeArrowheads="1"/>
            </p:cNvSpPr>
            <p:nvPr/>
          </p:nvSpPr>
          <p:spPr bwMode="auto">
            <a:xfrm>
              <a:off x="4103" y="2386"/>
              <a:ext cx="501" cy="454"/>
            </a:xfrm>
            <a:prstGeom prst="rect">
              <a:avLst/>
            </a:prstGeom>
            <a:solidFill>
              <a:schemeClr val="bg2">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dirty="0">
                  <a:solidFill>
                    <a:schemeClr val="accent2"/>
                  </a:solidFill>
                  <a:latin typeface="华文新魏" pitchFamily="2" charset="-122"/>
                  <a:ea typeface="华文新魏" pitchFamily="2" charset="-122"/>
                </a:rPr>
                <a:t>核心态</a:t>
              </a:r>
            </a:p>
          </p:txBody>
        </p:sp>
        <p:sp>
          <p:nvSpPr>
            <p:cNvPr id="23" name="AutoShape 24"/>
            <p:cNvSpPr>
              <a:spLocks/>
            </p:cNvSpPr>
            <p:nvPr/>
          </p:nvSpPr>
          <p:spPr bwMode="auto">
            <a:xfrm>
              <a:off x="3845" y="1966"/>
              <a:ext cx="334" cy="1492"/>
            </a:xfrm>
            <a:prstGeom prst="rightBrace">
              <a:avLst>
                <a:gd name="adj1" fmla="val 37226"/>
                <a:gd name="adj2" fmla="val 50000"/>
              </a:avLst>
            </a:prstGeom>
            <a:noFill/>
            <a:ln w="9525">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a:lstStyle/>
            <a:p>
              <a:endParaRPr lang="zh-CN" altLang="en-US" sz="2000"/>
            </a:p>
          </p:txBody>
        </p:sp>
        <p:sp>
          <p:nvSpPr>
            <p:cNvPr id="24" name="AutoShape 25"/>
            <p:cNvSpPr>
              <a:spLocks/>
            </p:cNvSpPr>
            <p:nvPr/>
          </p:nvSpPr>
          <p:spPr bwMode="auto">
            <a:xfrm flipH="1">
              <a:off x="841" y="1966"/>
              <a:ext cx="334" cy="1431"/>
            </a:xfrm>
            <a:prstGeom prst="rightBrace">
              <a:avLst>
                <a:gd name="adj1" fmla="val 35704"/>
                <a:gd name="adj2" fmla="val 50000"/>
              </a:avLst>
            </a:prstGeom>
            <a:noFill/>
            <a:ln w="9525">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a:lstStyle/>
            <a:p>
              <a:endParaRPr lang="zh-CN" altLang="en-US" sz="2000"/>
            </a:p>
          </p:txBody>
        </p:sp>
        <p:sp>
          <p:nvSpPr>
            <p:cNvPr id="25" name="Text Box 26"/>
            <p:cNvSpPr txBox="1">
              <a:spLocks noChangeArrowheads="1"/>
            </p:cNvSpPr>
            <p:nvPr/>
          </p:nvSpPr>
          <p:spPr bwMode="auto">
            <a:xfrm>
              <a:off x="340" y="2406"/>
              <a:ext cx="501" cy="661"/>
            </a:xfrm>
            <a:prstGeom prst="rect">
              <a:avLst/>
            </a:prstGeom>
            <a:solidFill>
              <a:schemeClr val="bg2">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dirty="0">
                  <a:solidFill>
                    <a:schemeClr val="accent2"/>
                  </a:solidFill>
                  <a:latin typeface="华文新魏" pitchFamily="2" charset="-122"/>
                  <a:ea typeface="华文新魏" pitchFamily="2" charset="-122"/>
                </a:rPr>
                <a:t>单内核</a:t>
              </a:r>
            </a:p>
          </p:txBody>
        </p:sp>
        <p:sp>
          <p:nvSpPr>
            <p:cNvPr id="26" name="Line 27"/>
            <p:cNvSpPr>
              <a:spLocks noChangeShapeType="1"/>
            </p:cNvSpPr>
            <p:nvPr/>
          </p:nvSpPr>
          <p:spPr bwMode="auto">
            <a:xfrm>
              <a:off x="2009" y="1464"/>
              <a:ext cx="0" cy="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27" name="Line 28"/>
            <p:cNvSpPr>
              <a:spLocks noChangeShapeType="1"/>
            </p:cNvSpPr>
            <p:nvPr/>
          </p:nvSpPr>
          <p:spPr bwMode="auto">
            <a:xfrm>
              <a:off x="2343" y="3458"/>
              <a:ext cx="0" cy="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28" name="Line 29"/>
            <p:cNvSpPr>
              <a:spLocks noChangeShapeType="1"/>
            </p:cNvSpPr>
            <p:nvPr/>
          </p:nvSpPr>
          <p:spPr bwMode="auto">
            <a:xfrm>
              <a:off x="1175" y="1464"/>
              <a:ext cx="217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29" name="Line 30"/>
            <p:cNvSpPr>
              <a:spLocks noChangeShapeType="1"/>
            </p:cNvSpPr>
            <p:nvPr/>
          </p:nvSpPr>
          <p:spPr bwMode="auto">
            <a:xfrm>
              <a:off x="1175" y="1084"/>
              <a:ext cx="0" cy="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grpSp>
      <p:sp>
        <p:nvSpPr>
          <p:cNvPr id="30" name="日期占位符 29"/>
          <p:cNvSpPr>
            <a:spLocks noGrp="1"/>
          </p:cNvSpPr>
          <p:nvPr>
            <p:ph type="dt" sz="half" idx="10"/>
          </p:nvPr>
        </p:nvSpPr>
        <p:spPr/>
        <p:txBody>
          <a:bodyPr/>
          <a:lstStyle/>
          <a:p>
            <a:fld id="{6E1E4AF5-3925-404A-9106-291E069CF3D2}" type="datetime1">
              <a:rPr lang="zh-CN" altLang="en-US" smtClean="0"/>
              <a:pPr/>
              <a:t>2021/3/5</a:t>
            </a:fld>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pPr/>
              <a:t>47</a:t>
            </a:fld>
            <a:endParaRPr lang="zh-CN" altLang="en-US"/>
          </a:p>
        </p:txBody>
      </p:sp>
    </p:spTree>
    <p:extLst>
      <p:ext uri="{BB962C8B-B14F-4D97-AF65-F5344CB8AC3E}">
        <p14:creationId xmlns:p14="http://schemas.microsoft.com/office/powerpoint/2010/main" val="23791198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操作系统内核</a:t>
            </a:r>
            <a:r>
              <a:rPr lang="en-US" altLang="zh-CN" dirty="0"/>
              <a:t>(4)</a:t>
            </a:r>
            <a:endParaRPr lang="zh-CN" altLang="en-US" dirty="0"/>
          </a:p>
        </p:txBody>
      </p:sp>
      <p:sp>
        <p:nvSpPr>
          <p:cNvPr id="3" name="内容占位符 2"/>
          <p:cNvSpPr>
            <a:spLocks noGrp="1"/>
          </p:cNvSpPr>
          <p:nvPr>
            <p:ph idx="1"/>
          </p:nvPr>
        </p:nvSpPr>
        <p:spPr/>
        <p:txBody>
          <a:bodyPr/>
          <a:lstStyle/>
          <a:p>
            <a:r>
              <a:rPr lang="zh-CN" altLang="en-US" dirty="0"/>
              <a:t>单内核两种结构</a:t>
            </a:r>
            <a:endParaRPr lang="en-US" altLang="zh-CN" dirty="0"/>
          </a:p>
          <a:p>
            <a:r>
              <a:rPr lang="zh-CN" altLang="en-US" dirty="0"/>
              <a:t>整体式</a:t>
            </a:r>
            <a:endParaRPr lang="en-US" altLang="zh-CN" dirty="0"/>
          </a:p>
          <a:p>
            <a:pPr lvl="1"/>
            <a:r>
              <a:rPr lang="zh-CN" altLang="en-US" dirty="0"/>
              <a:t>模块间高度耦合</a:t>
            </a:r>
            <a:endParaRPr lang="en-US" altLang="zh-CN" dirty="0"/>
          </a:p>
          <a:p>
            <a:pPr lvl="1"/>
            <a:r>
              <a:rPr lang="zh-CN" altLang="en-US" dirty="0"/>
              <a:t>但运行效率高</a:t>
            </a:r>
            <a:endParaRPr lang="en-US" altLang="zh-CN" dirty="0"/>
          </a:p>
          <a:p>
            <a:r>
              <a:rPr lang="zh-CN" altLang="en-US" dirty="0"/>
              <a:t>层次式</a:t>
            </a:r>
            <a:endParaRPr lang="en-US" altLang="zh-CN" dirty="0"/>
          </a:p>
          <a:p>
            <a:pPr lvl="1"/>
            <a:r>
              <a:rPr lang="zh-CN" altLang="en-US" dirty="0"/>
              <a:t>模块划分层次，单向依赖</a:t>
            </a:r>
            <a:endParaRPr lang="en-US" altLang="zh-CN" dirty="0"/>
          </a:p>
          <a:p>
            <a:pPr lvl="1"/>
            <a:r>
              <a:rPr lang="zh-CN" altLang="en-US" dirty="0"/>
              <a:t>解耦合</a:t>
            </a:r>
            <a:endParaRPr lang="en-US" altLang="zh-CN" dirty="0"/>
          </a:p>
          <a:p>
            <a:pPr lvl="1"/>
            <a:r>
              <a:rPr lang="zh-CN" altLang="en-US" dirty="0"/>
              <a:t>运行效率低</a:t>
            </a:r>
            <a:endParaRPr lang="en-US" altLang="zh-CN" dirty="0"/>
          </a:p>
        </p:txBody>
      </p:sp>
      <p:sp>
        <p:nvSpPr>
          <p:cNvPr id="4" name="日期占位符 3"/>
          <p:cNvSpPr>
            <a:spLocks noGrp="1"/>
          </p:cNvSpPr>
          <p:nvPr>
            <p:ph type="dt" sz="half" idx="10"/>
          </p:nvPr>
        </p:nvSpPr>
        <p:spPr/>
        <p:txBody>
          <a:bodyPr/>
          <a:lstStyle/>
          <a:p>
            <a:fld id="{323C7F64-072A-44A5-BABF-DCA3B89FE856}" type="datetime1">
              <a:rPr lang="zh-CN" altLang="en-US" smtClean="0"/>
              <a:pPr/>
              <a:t>2021/3/5</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48</a:t>
            </a:fld>
            <a:endParaRPr lang="zh-CN" altLang="en-US"/>
          </a:p>
        </p:txBody>
      </p:sp>
    </p:spTree>
    <p:extLst>
      <p:ext uri="{BB962C8B-B14F-4D97-AF65-F5344CB8AC3E}">
        <p14:creationId xmlns:p14="http://schemas.microsoft.com/office/powerpoint/2010/main" val="24333948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操作系统内核</a:t>
            </a:r>
            <a:r>
              <a:rPr lang="en-US" altLang="zh-CN" dirty="0"/>
              <a:t>(5)</a:t>
            </a:r>
            <a:endParaRPr lang="zh-CN" altLang="en-US" dirty="0"/>
          </a:p>
        </p:txBody>
      </p:sp>
      <p:sp>
        <p:nvSpPr>
          <p:cNvPr id="3" name="内容占位符 2"/>
          <p:cNvSpPr>
            <a:spLocks noGrp="1"/>
          </p:cNvSpPr>
          <p:nvPr>
            <p:ph idx="1"/>
          </p:nvPr>
        </p:nvSpPr>
        <p:spPr/>
        <p:txBody>
          <a:bodyPr/>
          <a:lstStyle/>
          <a:p>
            <a:r>
              <a:rPr lang="zh-CN" altLang="en-US" dirty="0"/>
              <a:t>微内核</a:t>
            </a:r>
          </a:p>
        </p:txBody>
      </p:sp>
      <p:grpSp>
        <p:nvGrpSpPr>
          <p:cNvPr id="4" name="Group 25"/>
          <p:cNvGrpSpPr>
            <a:grpSpLocks/>
          </p:cNvGrpSpPr>
          <p:nvPr/>
        </p:nvGrpSpPr>
        <p:grpSpPr bwMode="auto">
          <a:xfrm>
            <a:off x="900113" y="1916113"/>
            <a:ext cx="7416800" cy="4392612"/>
            <a:chOff x="567" y="981"/>
            <a:chExt cx="4672" cy="2767"/>
          </a:xfrm>
        </p:grpSpPr>
        <p:sp>
          <p:nvSpPr>
            <p:cNvPr id="5" name="Text Box 5"/>
            <p:cNvSpPr txBox="1">
              <a:spLocks noChangeArrowheads="1"/>
            </p:cNvSpPr>
            <p:nvPr/>
          </p:nvSpPr>
          <p:spPr bwMode="auto">
            <a:xfrm>
              <a:off x="2903" y="981"/>
              <a:ext cx="1016" cy="459"/>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400">
                  <a:solidFill>
                    <a:schemeClr val="accent2"/>
                  </a:solidFill>
                  <a:latin typeface="华文新魏" pitchFamily="2" charset="-122"/>
                  <a:ea typeface="华文新魏" pitchFamily="2" charset="-122"/>
                </a:rPr>
                <a:t>操作系统服务进程</a:t>
              </a:r>
            </a:p>
          </p:txBody>
        </p:sp>
        <p:sp>
          <p:nvSpPr>
            <p:cNvPr id="6" name="Text Box 6"/>
            <p:cNvSpPr txBox="1">
              <a:spLocks noChangeArrowheads="1"/>
            </p:cNvSpPr>
            <p:nvPr/>
          </p:nvSpPr>
          <p:spPr bwMode="auto">
            <a:xfrm>
              <a:off x="567" y="1836"/>
              <a:ext cx="711" cy="459"/>
            </a:xfrm>
            <a:prstGeom prst="rect">
              <a:avLst/>
            </a:prstGeom>
            <a:solidFill>
              <a:srgbClr val="FFCC66"/>
            </a:solidFill>
            <a:ln w="9525">
              <a:solidFill>
                <a:srgbClr val="000000"/>
              </a:solidFill>
              <a:miter lim="800000"/>
              <a:headEnd/>
              <a:tailEnd/>
            </a:ln>
            <a:effectLst>
              <a:outerShdw dist="107763" dir="18900000" algn="ctr" rotWithShape="0">
                <a:srgbClr val="808080"/>
              </a:outerShdw>
            </a:effectLst>
          </p:spPr>
          <p:txBody>
            <a:bodyPr/>
            <a:lstStyle/>
            <a:p>
              <a:pPr algn="just"/>
              <a:r>
                <a:rPr lang="zh-CN" altLang="en-US" sz="2400">
                  <a:solidFill>
                    <a:schemeClr val="accent2"/>
                  </a:solidFill>
                  <a:latin typeface="华文新魏" pitchFamily="2" charset="-122"/>
                  <a:ea typeface="华文新魏" pitchFamily="2" charset="-122"/>
                </a:rPr>
                <a:t>客户</a:t>
              </a:r>
            </a:p>
            <a:p>
              <a:pPr algn="just"/>
              <a:r>
                <a:rPr lang="zh-CN" altLang="en-US" sz="2400">
                  <a:solidFill>
                    <a:schemeClr val="accent2"/>
                  </a:solidFill>
                  <a:latin typeface="华文新魏" pitchFamily="2" charset="-122"/>
                  <a:ea typeface="华文新魏" pitchFamily="2" charset="-122"/>
                </a:rPr>
                <a:t>进程</a:t>
              </a:r>
              <a:r>
                <a:rPr lang="en-US" altLang="zh-CN" sz="2400">
                  <a:solidFill>
                    <a:schemeClr val="accent2"/>
                  </a:solidFill>
                  <a:latin typeface="华文新魏" pitchFamily="2" charset="-122"/>
                  <a:ea typeface="华文新魏" pitchFamily="2" charset="-122"/>
                </a:rPr>
                <a:t>1</a:t>
              </a:r>
            </a:p>
          </p:txBody>
        </p:sp>
        <p:sp>
          <p:nvSpPr>
            <p:cNvPr id="7" name="Text Box 7"/>
            <p:cNvSpPr txBox="1">
              <a:spLocks noChangeArrowheads="1"/>
            </p:cNvSpPr>
            <p:nvPr/>
          </p:nvSpPr>
          <p:spPr bwMode="auto">
            <a:xfrm>
              <a:off x="1278" y="1836"/>
              <a:ext cx="711" cy="459"/>
            </a:xfrm>
            <a:prstGeom prst="rect">
              <a:avLst/>
            </a:prstGeom>
            <a:solidFill>
              <a:srgbClr val="FFCC66"/>
            </a:solidFill>
            <a:ln w="9525">
              <a:solidFill>
                <a:srgbClr val="000000"/>
              </a:solidFill>
              <a:miter lim="800000"/>
              <a:headEnd/>
              <a:tailEnd/>
            </a:ln>
            <a:effectLst>
              <a:outerShdw dist="107763" dir="18900000" algn="ctr" rotWithShape="0">
                <a:srgbClr val="808080"/>
              </a:outerShdw>
            </a:effectLst>
          </p:spPr>
          <p:txBody>
            <a:bodyPr/>
            <a:lstStyle/>
            <a:p>
              <a:pPr algn="just"/>
              <a:r>
                <a:rPr lang="zh-CN" altLang="en-US" sz="2400">
                  <a:solidFill>
                    <a:schemeClr val="accent2"/>
                  </a:solidFill>
                  <a:latin typeface="华文新魏" pitchFamily="2" charset="-122"/>
                  <a:ea typeface="华文新魏" pitchFamily="2" charset="-122"/>
                </a:rPr>
                <a:t>客户</a:t>
              </a:r>
            </a:p>
            <a:p>
              <a:pPr algn="just"/>
              <a:r>
                <a:rPr lang="zh-CN" altLang="en-US" sz="2400">
                  <a:solidFill>
                    <a:schemeClr val="accent2"/>
                  </a:solidFill>
                  <a:latin typeface="华文新魏" pitchFamily="2" charset="-122"/>
                  <a:ea typeface="华文新魏" pitchFamily="2" charset="-122"/>
                </a:rPr>
                <a:t>进程</a:t>
              </a:r>
              <a:r>
                <a:rPr lang="en-US" altLang="zh-CN" sz="2400">
                  <a:solidFill>
                    <a:schemeClr val="accent2"/>
                  </a:solidFill>
                  <a:latin typeface="华文新魏" pitchFamily="2" charset="-122"/>
                  <a:ea typeface="华文新魏" pitchFamily="2" charset="-122"/>
                </a:rPr>
                <a:t>2</a:t>
              </a:r>
            </a:p>
          </p:txBody>
        </p:sp>
        <p:sp>
          <p:nvSpPr>
            <p:cNvPr id="8" name="Text Box 8"/>
            <p:cNvSpPr txBox="1">
              <a:spLocks noChangeArrowheads="1"/>
            </p:cNvSpPr>
            <p:nvPr/>
          </p:nvSpPr>
          <p:spPr bwMode="auto">
            <a:xfrm>
              <a:off x="1989" y="1836"/>
              <a:ext cx="711" cy="459"/>
            </a:xfrm>
            <a:prstGeom prst="rect">
              <a:avLst/>
            </a:prstGeom>
            <a:solidFill>
              <a:srgbClr val="FFCC66"/>
            </a:solidFill>
            <a:ln w="9525">
              <a:solidFill>
                <a:srgbClr val="000000"/>
              </a:solidFill>
              <a:miter lim="800000"/>
              <a:headEnd/>
              <a:tailEnd/>
            </a:ln>
            <a:effectLst>
              <a:outerShdw dist="107763" dir="18900000" algn="ctr" rotWithShape="0">
                <a:srgbClr val="808080"/>
              </a:outerShdw>
            </a:effectLst>
          </p:spPr>
          <p:txBody>
            <a:bodyPr/>
            <a:lstStyle/>
            <a:p>
              <a:pPr algn="just"/>
              <a:r>
                <a:rPr lang="zh-CN" altLang="en-US" sz="2400">
                  <a:solidFill>
                    <a:schemeClr val="accent2"/>
                  </a:solidFill>
                  <a:latin typeface="华文新魏" pitchFamily="2" charset="-122"/>
                  <a:ea typeface="华文新魏" pitchFamily="2" charset="-122"/>
                </a:rPr>
                <a:t>文件服务器</a:t>
              </a:r>
            </a:p>
          </p:txBody>
        </p:sp>
        <p:sp>
          <p:nvSpPr>
            <p:cNvPr id="9" name="Text Box 9"/>
            <p:cNvSpPr txBox="1">
              <a:spLocks noChangeArrowheads="1"/>
            </p:cNvSpPr>
            <p:nvPr/>
          </p:nvSpPr>
          <p:spPr bwMode="auto">
            <a:xfrm>
              <a:off x="2700" y="1836"/>
              <a:ext cx="711" cy="459"/>
            </a:xfrm>
            <a:prstGeom prst="rect">
              <a:avLst/>
            </a:prstGeom>
            <a:solidFill>
              <a:srgbClr val="FFCC66"/>
            </a:solidFill>
            <a:ln w="9525">
              <a:solidFill>
                <a:srgbClr val="000000"/>
              </a:solidFill>
              <a:miter lim="800000"/>
              <a:headEnd/>
              <a:tailEnd/>
            </a:ln>
            <a:effectLst>
              <a:outerShdw dist="107763" dir="18900000" algn="ctr" rotWithShape="0">
                <a:srgbClr val="808080"/>
              </a:outerShdw>
            </a:effectLst>
          </p:spPr>
          <p:txBody>
            <a:bodyPr/>
            <a:lstStyle/>
            <a:p>
              <a:pPr algn="just"/>
              <a:r>
                <a:rPr lang="zh-CN" altLang="en-US" sz="2400">
                  <a:solidFill>
                    <a:schemeClr val="accent2"/>
                  </a:solidFill>
                  <a:latin typeface="华文新魏" pitchFamily="2" charset="-122"/>
                  <a:ea typeface="华文新魏" pitchFamily="2" charset="-122"/>
                </a:rPr>
                <a:t>进程服务器</a:t>
              </a:r>
            </a:p>
          </p:txBody>
        </p:sp>
        <p:sp>
          <p:nvSpPr>
            <p:cNvPr id="10" name="Text Box 10"/>
            <p:cNvSpPr txBox="1">
              <a:spLocks noChangeArrowheads="1"/>
            </p:cNvSpPr>
            <p:nvPr/>
          </p:nvSpPr>
          <p:spPr bwMode="auto">
            <a:xfrm>
              <a:off x="3411" y="1836"/>
              <a:ext cx="711" cy="459"/>
            </a:xfrm>
            <a:prstGeom prst="rect">
              <a:avLst/>
            </a:prstGeom>
            <a:solidFill>
              <a:srgbClr val="FFCC66"/>
            </a:solidFill>
            <a:ln w="9525">
              <a:solidFill>
                <a:srgbClr val="000000"/>
              </a:solidFill>
              <a:miter lim="800000"/>
              <a:headEnd/>
              <a:tailEnd/>
            </a:ln>
            <a:effectLst>
              <a:outerShdw dist="107763" dir="18900000" algn="ctr" rotWithShape="0">
                <a:srgbClr val="808080"/>
              </a:outerShdw>
            </a:effectLst>
          </p:spPr>
          <p:txBody>
            <a:bodyPr/>
            <a:lstStyle/>
            <a:p>
              <a:pPr algn="just"/>
              <a:r>
                <a:rPr lang="zh-CN" altLang="en-US" sz="2400">
                  <a:solidFill>
                    <a:schemeClr val="accent2"/>
                  </a:solidFill>
                  <a:latin typeface="华文新魏" pitchFamily="2" charset="-122"/>
                  <a:ea typeface="华文新魏" pitchFamily="2" charset="-122"/>
                </a:rPr>
                <a:t>主存服务器</a:t>
              </a:r>
            </a:p>
          </p:txBody>
        </p:sp>
        <p:sp>
          <p:nvSpPr>
            <p:cNvPr id="11" name="Text Box 11"/>
            <p:cNvSpPr txBox="1">
              <a:spLocks noChangeArrowheads="1"/>
            </p:cNvSpPr>
            <p:nvPr/>
          </p:nvSpPr>
          <p:spPr bwMode="auto">
            <a:xfrm>
              <a:off x="4122" y="1836"/>
              <a:ext cx="711" cy="459"/>
            </a:xfrm>
            <a:prstGeom prst="rect">
              <a:avLst/>
            </a:prstGeom>
            <a:solidFill>
              <a:srgbClr val="FFCC66"/>
            </a:solidFill>
            <a:ln w="9525">
              <a:solidFill>
                <a:srgbClr val="000000"/>
              </a:solidFill>
              <a:miter lim="800000"/>
              <a:headEnd/>
              <a:tailEnd/>
            </a:ln>
            <a:effectLst>
              <a:outerShdw dist="107763" dir="18900000" algn="ctr" rotWithShape="0">
                <a:srgbClr val="808080"/>
              </a:outerShdw>
            </a:effectLst>
          </p:spPr>
          <p:txBody>
            <a:bodyPr/>
            <a:lstStyle/>
            <a:p>
              <a:pPr algn="just"/>
              <a:r>
                <a:rPr lang="en-US" altLang="zh-CN" sz="2400">
                  <a:solidFill>
                    <a:schemeClr val="accent2"/>
                  </a:solidFill>
                  <a:latin typeface="Times New Roman"/>
                  <a:ea typeface="华文新魏" pitchFamily="2" charset="-122"/>
                </a:rPr>
                <a:t>……</a:t>
              </a:r>
              <a:endParaRPr lang="en-US" altLang="zh-CN" sz="2400">
                <a:solidFill>
                  <a:schemeClr val="accent2"/>
                </a:solidFill>
                <a:latin typeface="华文新魏" pitchFamily="2" charset="-122"/>
                <a:ea typeface="华文新魏" pitchFamily="2" charset="-122"/>
              </a:endParaRPr>
            </a:p>
          </p:txBody>
        </p:sp>
        <p:sp>
          <p:nvSpPr>
            <p:cNvPr id="12" name="Text Box 12"/>
            <p:cNvSpPr txBox="1">
              <a:spLocks noChangeArrowheads="1"/>
            </p:cNvSpPr>
            <p:nvPr/>
          </p:nvSpPr>
          <p:spPr bwMode="auto">
            <a:xfrm>
              <a:off x="567" y="2295"/>
              <a:ext cx="4266" cy="650"/>
            </a:xfrm>
            <a:prstGeom prst="rect">
              <a:avLst/>
            </a:prstGeom>
            <a:solidFill>
              <a:schemeClr val="bg2">
                <a:lumMod val="75000"/>
              </a:schemeClr>
            </a:solidFill>
            <a:ln w="9525">
              <a:solidFill>
                <a:srgbClr val="000000"/>
              </a:solidFill>
              <a:miter lim="800000"/>
              <a:headEnd/>
              <a:tailEnd/>
            </a:ln>
          </p:spPr>
          <p:txBody>
            <a:bodyPr/>
            <a:lstStyle/>
            <a:p>
              <a:pPr algn="just"/>
              <a:r>
                <a:rPr lang="en-US" altLang="zh-CN" sz="2400">
                  <a:solidFill>
                    <a:schemeClr val="accent2"/>
                  </a:solidFill>
                  <a:latin typeface="华文新魏" pitchFamily="2" charset="-122"/>
                  <a:ea typeface="华文新魏" pitchFamily="2" charset="-122"/>
                </a:rPr>
                <a:t>             </a:t>
              </a:r>
              <a:r>
                <a:rPr lang="zh-CN" altLang="en-US" sz="2400">
                  <a:solidFill>
                    <a:schemeClr val="accent2"/>
                  </a:solidFill>
                  <a:latin typeface="华文新魏" pitchFamily="2" charset="-122"/>
                  <a:ea typeface="华文新魏" pitchFamily="2" charset="-122"/>
                </a:rPr>
                <a:t>微内核</a:t>
              </a:r>
              <a:r>
                <a:rPr lang="en-US" altLang="zh-CN" sz="2400">
                  <a:solidFill>
                    <a:schemeClr val="accent2"/>
                  </a:solidFill>
                  <a:latin typeface="华文新魏" pitchFamily="2" charset="-122"/>
                  <a:ea typeface="华文新魏" pitchFamily="2" charset="-122"/>
                </a:rPr>
                <a:t>(</a:t>
              </a:r>
              <a:r>
                <a:rPr lang="zh-CN" altLang="en-US" sz="2400">
                  <a:solidFill>
                    <a:schemeClr val="accent2"/>
                  </a:solidFill>
                  <a:latin typeface="华文新魏" pitchFamily="2" charset="-122"/>
                  <a:ea typeface="华文新魏" pitchFamily="2" charset="-122"/>
                </a:rPr>
                <a:t>消息传递</a:t>
              </a:r>
              <a:r>
                <a:rPr lang="en-US" altLang="zh-CN" sz="2400">
                  <a:solidFill>
                    <a:schemeClr val="accent2"/>
                  </a:solidFill>
                  <a:latin typeface="华文新魏" pitchFamily="2" charset="-122"/>
                  <a:ea typeface="华文新魏" pitchFamily="2" charset="-122"/>
                </a:rPr>
                <a:t>)</a:t>
              </a:r>
            </a:p>
            <a:p>
              <a:pPr algn="just"/>
              <a:endParaRPr lang="en-US" altLang="zh-CN" sz="2400">
                <a:solidFill>
                  <a:schemeClr val="accent2"/>
                </a:solidFill>
                <a:latin typeface="华文新魏" pitchFamily="2" charset="-122"/>
                <a:ea typeface="华文新魏" pitchFamily="2" charset="-122"/>
              </a:endParaRPr>
            </a:p>
            <a:p>
              <a:endParaRPr lang="en-US" altLang="zh-CN" sz="2400">
                <a:solidFill>
                  <a:schemeClr val="accent2"/>
                </a:solidFill>
                <a:latin typeface="华文新魏" pitchFamily="2" charset="-122"/>
                <a:ea typeface="华文新魏" pitchFamily="2" charset="-122"/>
              </a:endParaRPr>
            </a:p>
          </p:txBody>
        </p:sp>
        <p:sp>
          <p:nvSpPr>
            <p:cNvPr id="13" name="Text Box 13"/>
            <p:cNvSpPr txBox="1">
              <a:spLocks noChangeArrowheads="1"/>
            </p:cNvSpPr>
            <p:nvPr/>
          </p:nvSpPr>
          <p:spPr bwMode="auto">
            <a:xfrm>
              <a:off x="567" y="2678"/>
              <a:ext cx="4266" cy="401"/>
            </a:xfrm>
            <a:prstGeom prst="rect">
              <a:avLst/>
            </a:prstGeom>
            <a:solidFill>
              <a:schemeClr val="bg2">
                <a:lumMod val="75000"/>
              </a:schemeClr>
            </a:solidFill>
            <a:ln w="9525">
              <a:solidFill>
                <a:srgbClr val="000000"/>
              </a:solidFill>
              <a:miter lim="800000"/>
              <a:headEnd/>
              <a:tailEnd/>
            </a:ln>
          </p:spPr>
          <p:txBody>
            <a:bodyPr/>
            <a:lstStyle/>
            <a:p>
              <a:pPr algn="just"/>
              <a:r>
                <a:rPr lang="en-US" altLang="zh-CN" sz="2400">
                  <a:solidFill>
                    <a:schemeClr val="accent2"/>
                  </a:solidFill>
                  <a:latin typeface="华文新魏" pitchFamily="2" charset="-122"/>
                  <a:ea typeface="华文新魏" pitchFamily="2" charset="-122"/>
                </a:rPr>
                <a:t>                </a:t>
              </a:r>
              <a:r>
                <a:rPr lang="zh-CN" altLang="en-US" sz="2400">
                  <a:solidFill>
                    <a:schemeClr val="accent2"/>
                  </a:solidFill>
                  <a:latin typeface="华文新魏" pitchFamily="2" charset="-122"/>
                  <a:ea typeface="华文新魏" pitchFamily="2" charset="-122"/>
                </a:rPr>
                <a:t>计算机硬件</a:t>
              </a:r>
            </a:p>
          </p:txBody>
        </p:sp>
        <p:sp>
          <p:nvSpPr>
            <p:cNvPr id="14" name="Text Box 14"/>
            <p:cNvSpPr txBox="1">
              <a:spLocks noChangeArrowheads="1"/>
            </p:cNvSpPr>
            <p:nvPr/>
          </p:nvSpPr>
          <p:spPr bwMode="auto">
            <a:xfrm>
              <a:off x="973" y="981"/>
              <a:ext cx="711" cy="459"/>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a:solidFill>
                    <a:schemeClr val="accent2"/>
                  </a:solidFill>
                  <a:latin typeface="华文新魏" pitchFamily="2" charset="-122"/>
                  <a:ea typeface="华文新魏" pitchFamily="2" charset="-122"/>
                </a:rPr>
                <a:t> </a:t>
              </a:r>
              <a:r>
                <a:rPr lang="zh-CN" altLang="en-US" sz="2400">
                  <a:solidFill>
                    <a:schemeClr val="accent2"/>
                  </a:solidFill>
                  <a:latin typeface="华文新魏" pitchFamily="2" charset="-122"/>
                  <a:ea typeface="华文新魏" pitchFamily="2" charset="-122"/>
                </a:rPr>
                <a:t>用户</a:t>
              </a:r>
            </a:p>
            <a:p>
              <a:pPr algn="just"/>
              <a:r>
                <a:rPr lang="zh-CN" altLang="en-US" sz="2400">
                  <a:solidFill>
                    <a:schemeClr val="accent2"/>
                  </a:solidFill>
                  <a:latin typeface="华文新魏" pitchFamily="2" charset="-122"/>
                  <a:ea typeface="华文新魏" pitchFamily="2" charset="-122"/>
                </a:rPr>
                <a:t> 进程</a:t>
              </a:r>
            </a:p>
          </p:txBody>
        </p:sp>
        <p:sp>
          <p:nvSpPr>
            <p:cNvPr id="15" name="AutoShape 15"/>
            <p:cNvSpPr>
              <a:spLocks/>
            </p:cNvSpPr>
            <p:nvPr/>
          </p:nvSpPr>
          <p:spPr bwMode="auto">
            <a:xfrm rot="-16200000">
              <a:off x="1049" y="896"/>
              <a:ext cx="458" cy="1422"/>
            </a:xfrm>
            <a:prstGeom prst="leftBrace">
              <a:avLst>
                <a:gd name="adj1" fmla="val 25873"/>
                <a:gd name="adj2" fmla="val 50000"/>
              </a:avLst>
            </a:prstGeom>
            <a:noFill/>
            <a:ln w="9525">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16" name="AutoShape 16"/>
            <p:cNvSpPr>
              <a:spLocks/>
            </p:cNvSpPr>
            <p:nvPr/>
          </p:nvSpPr>
          <p:spPr bwMode="auto">
            <a:xfrm rot="-16200000">
              <a:off x="3182" y="185"/>
              <a:ext cx="458" cy="2844"/>
            </a:xfrm>
            <a:prstGeom prst="leftBrace">
              <a:avLst>
                <a:gd name="adj1" fmla="val 51747"/>
                <a:gd name="adj2" fmla="val 50000"/>
              </a:avLst>
            </a:prstGeom>
            <a:noFill/>
            <a:ln w="9525">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17" name="Text Box 17"/>
            <p:cNvSpPr txBox="1">
              <a:spLocks noChangeArrowheads="1"/>
            </p:cNvSpPr>
            <p:nvPr/>
          </p:nvSpPr>
          <p:spPr bwMode="auto">
            <a:xfrm>
              <a:off x="4934" y="1582"/>
              <a:ext cx="305" cy="669"/>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800">
                  <a:solidFill>
                    <a:schemeClr val="accent2"/>
                  </a:solidFill>
                  <a:latin typeface="华文新魏" pitchFamily="2" charset="-122"/>
                  <a:ea typeface="华文新魏" pitchFamily="2" charset="-122"/>
                </a:rPr>
                <a:t>用</a:t>
              </a:r>
            </a:p>
            <a:p>
              <a:r>
                <a:rPr lang="zh-CN" altLang="en-US" sz="1800">
                  <a:solidFill>
                    <a:schemeClr val="accent2"/>
                  </a:solidFill>
                  <a:latin typeface="华文新魏" pitchFamily="2" charset="-122"/>
                  <a:ea typeface="华文新魏" pitchFamily="2" charset="-122"/>
                </a:rPr>
                <a:t>户</a:t>
              </a:r>
            </a:p>
            <a:p>
              <a:r>
                <a:rPr lang="zh-CN" altLang="en-US" sz="1800">
                  <a:solidFill>
                    <a:schemeClr val="accent2"/>
                  </a:solidFill>
                  <a:latin typeface="华文新魏" pitchFamily="2" charset="-122"/>
                  <a:ea typeface="华文新魏" pitchFamily="2" charset="-122"/>
                </a:rPr>
                <a:t>态</a:t>
              </a:r>
            </a:p>
          </p:txBody>
        </p:sp>
        <p:sp>
          <p:nvSpPr>
            <p:cNvPr id="18" name="Text Box 18"/>
            <p:cNvSpPr txBox="1">
              <a:spLocks noChangeArrowheads="1"/>
            </p:cNvSpPr>
            <p:nvPr/>
          </p:nvSpPr>
          <p:spPr bwMode="auto">
            <a:xfrm>
              <a:off x="4934" y="2444"/>
              <a:ext cx="305" cy="669"/>
            </a:xfrm>
            <a:prstGeom prst="rect">
              <a:avLst/>
            </a:prstGeom>
            <a:solidFill>
              <a:schemeClr val="bg2">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800" dirty="0">
                  <a:solidFill>
                    <a:schemeClr val="accent2"/>
                  </a:solidFill>
                  <a:latin typeface="华文新魏" pitchFamily="2" charset="-122"/>
                  <a:ea typeface="华文新魏" pitchFamily="2" charset="-122"/>
                </a:rPr>
                <a:t>核</a:t>
              </a:r>
            </a:p>
            <a:p>
              <a:r>
                <a:rPr lang="zh-CN" altLang="en-US" sz="1800" dirty="0">
                  <a:solidFill>
                    <a:schemeClr val="accent2"/>
                  </a:solidFill>
                  <a:latin typeface="华文新魏" pitchFamily="2" charset="-122"/>
                  <a:ea typeface="华文新魏" pitchFamily="2" charset="-122"/>
                </a:rPr>
                <a:t>心</a:t>
              </a:r>
            </a:p>
            <a:p>
              <a:r>
                <a:rPr lang="zh-CN" altLang="en-US" sz="1800" dirty="0">
                  <a:solidFill>
                    <a:schemeClr val="accent2"/>
                  </a:solidFill>
                  <a:latin typeface="华文新魏" pitchFamily="2" charset="-122"/>
                  <a:ea typeface="华文新魏" pitchFamily="2" charset="-122"/>
                </a:rPr>
                <a:t>态</a:t>
              </a:r>
            </a:p>
          </p:txBody>
        </p:sp>
        <p:sp>
          <p:nvSpPr>
            <p:cNvPr id="19" name="AutoShape 19"/>
            <p:cNvSpPr>
              <a:spLocks/>
            </p:cNvSpPr>
            <p:nvPr/>
          </p:nvSpPr>
          <p:spPr bwMode="auto">
            <a:xfrm>
              <a:off x="4833" y="1875"/>
              <a:ext cx="101" cy="401"/>
            </a:xfrm>
            <a:prstGeom prst="rightBrace">
              <a:avLst>
                <a:gd name="adj1" fmla="val 33086"/>
                <a:gd name="adj2" fmla="val 50000"/>
              </a:avLst>
            </a:prstGeom>
            <a:solidFill>
              <a:schemeClr val="accent1"/>
            </a:solidFill>
            <a:ln w="9525">
              <a:solidFill>
                <a:srgbClr val="000000"/>
              </a:solidFill>
              <a:round/>
              <a:headEnd/>
              <a:tailEnd/>
            </a:ln>
          </p:spPr>
          <p:txBody>
            <a:bodyPr/>
            <a:lstStyle/>
            <a:p>
              <a:endParaRPr lang="zh-CN" altLang="en-US"/>
            </a:p>
          </p:txBody>
        </p:sp>
        <p:sp>
          <p:nvSpPr>
            <p:cNvPr id="20" name="AutoShape 20"/>
            <p:cNvSpPr>
              <a:spLocks/>
            </p:cNvSpPr>
            <p:nvPr/>
          </p:nvSpPr>
          <p:spPr bwMode="auto">
            <a:xfrm>
              <a:off x="4833" y="2276"/>
              <a:ext cx="101" cy="803"/>
            </a:xfrm>
            <a:prstGeom prst="rightBrace">
              <a:avLst>
                <a:gd name="adj1" fmla="val 66254"/>
                <a:gd name="adj2" fmla="val 50000"/>
              </a:avLst>
            </a:prstGeom>
            <a:solidFill>
              <a:schemeClr val="accent1"/>
            </a:solidFill>
            <a:ln w="9525">
              <a:solidFill>
                <a:srgbClr val="000000"/>
              </a:solidFill>
              <a:round/>
              <a:headEnd/>
              <a:tailEnd/>
            </a:ln>
          </p:spPr>
          <p:txBody>
            <a:bodyPr/>
            <a:lstStyle/>
            <a:p>
              <a:endParaRPr lang="zh-CN" altLang="en-US"/>
            </a:p>
          </p:txBody>
        </p:sp>
        <p:sp>
          <p:nvSpPr>
            <p:cNvPr id="21" name="AutoShape 21"/>
            <p:cNvSpPr>
              <a:spLocks noChangeArrowheads="1"/>
            </p:cNvSpPr>
            <p:nvPr/>
          </p:nvSpPr>
          <p:spPr bwMode="auto">
            <a:xfrm>
              <a:off x="1583" y="2276"/>
              <a:ext cx="711" cy="268"/>
            </a:xfrm>
            <a:prstGeom prst="curvedUpArrow">
              <a:avLst>
                <a:gd name="adj1" fmla="val 53060"/>
                <a:gd name="adj2" fmla="val 106119"/>
                <a:gd name="adj3" fmla="val 33333"/>
              </a:avLst>
            </a:prstGeom>
            <a:solidFill>
              <a:srgbClr val="FFCC66"/>
            </a:solidFill>
            <a:ln w="9525">
              <a:solidFill>
                <a:srgbClr val="000000"/>
              </a:solidFill>
              <a:miter lim="800000"/>
              <a:headEnd/>
              <a:tailEnd/>
            </a:ln>
          </p:spPr>
          <p:txBody>
            <a:bodyPr/>
            <a:lstStyle/>
            <a:p>
              <a:endParaRPr lang="zh-CN" altLang="en-US"/>
            </a:p>
          </p:txBody>
        </p:sp>
        <p:sp>
          <p:nvSpPr>
            <p:cNvPr id="22" name="AutoShape 23"/>
            <p:cNvSpPr>
              <a:spLocks noChangeArrowheads="1"/>
            </p:cNvSpPr>
            <p:nvPr/>
          </p:nvSpPr>
          <p:spPr bwMode="auto">
            <a:xfrm>
              <a:off x="567" y="3213"/>
              <a:ext cx="1117" cy="535"/>
            </a:xfrm>
            <a:prstGeom prst="wedgeRectCallout">
              <a:avLst>
                <a:gd name="adj1" fmla="val 58333"/>
                <a:gd name="adj2" fmla="val -174037"/>
              </a:avLst>
            </a:prstGeom>
            <a:solidFill>
              <a:srgbClr val="FFCC66"/>
            </a:solidFill>
            <a:ln w="9525">
              <a:solidFill>
                <a:srgbClr val="000000"/>
              </a:solidFill>
              <a:miter lim="800000"/>
              <a:headEnd/>
              <a:tailEnd/>
            </a:ln>
          </p:spPr>
          <p:txBody>
            <a:bodyPr/>
            <a:lstStyle/>
            <a:p>
              <a:r>
                <a:rPr lang="zh-CN" altLang="en-US" sz="1800">
                  <a:solidFill>
                    <a:schemeClr val="accent2"/>
                  </a:solidFill>
                  <a:latin typeface="华文新魏" pitchFamily="2" charset="-122"/>
                  <a:ea typeface="华文新魏" pitchFamily="2" charset="-122"/>
                </a:rPr>
                <a:t>客户通过微内核发送消息给文件服务器</a:t>
              </a:r>
            </a:p>
          </p:txBody>
        </p:sp>
      </p:grpSp>
      <p:sp>
        <p:nvSpPr>
          <p:cNvPr id="23" name="日期占位符 22"/>
          <p:cNvSpPr>
            <a:spLocks noGrp="1"/>
          </p:cNvSpPr>
          <p:nvPr>
            <p:ph type="dt" sz="half" idx="10"/>
          </p:nvPr>
        </p:nvSpPr>
        <p:spPr/>
        <p:txBody>
          <a:bodyPr/>
          <a:lstStyle/>
          <a:p>
            <a:fld id="{450415DB-67E5-4E4B-A8FD-6C5E8C164831}" type="datetime1">
              <a:rPr lang="zh-CN" altLang="en-US" smtClean="0"/>
              <a:pPr/>
              <a:t>2021/3/5</a:t>
            </a:fld>
            <a:endParaRPr lang="zh-CN" altLang="en-US"/>
          </a:p>
        </p:txBody>
      </p:sp>
      <p:sp>
        <p:nvSpPr>
          <p:cNvPr id="24" name="灯片编号占位符 23"/>
          <p:cNvSpPr>
            <a:spLocks noGrp="1"/>
          </p:cNvSpPr>
          <p:nvPr>
            <p:ph type="sldNum" sz="quarter" idx="12"/>
          </p:nvPr>
        </p:nvSpPr>
        <p:spPr/>
        <p:txBody>
          <a:bodyPr/>
          <a:lstStyle/>
          <a:p>
            <a:fld id="{0C913308-F349-4B6D-A68A-DD1791B4A57B}" type="slidenum">
              <a:rPr lang="zh-CN" altLang="en-US" smtClean="0"/>
              <a:pPr/>
              <a:t>49</a:t>
            </a:fld>
            <a:endParaRPr lang="zh-CN" altLang="en-US"/>
          </a:p>
        </p:txBody>
      </p:sp>
      <p:sp>
        <p:nvSpPr>
          <p:cNvPr id="25" name="TextBox 24"/>
          <p:cNvSpPr txBox="1"/>
          <p:nvPr/>
        </p:nvSpPr>
        <p:spPr>
          <a:xfrm>
            <a:off x="3721894" y="5626043"/>
            <a:ext cx="4852610" cy="523220"/>
          </a:xfrm>
          <a:prstGeom prst="rect">
            <a:avLst/>
          </a:prstGeom>
          <a:noFill/>
        </p:spPr>
        <p:txBody>
          <a:bodyPr wrap="none" rtlCol="0">
            <a:spAutoFit/>
          </a:bodyPr>
          <a:lstStyle/>
          <a:p>
            <a:r>
              <a:rPr lang="zh-CN" altLang="en-US" sz="2800" dirty="0">
                <a:solidFill>
                  <a:srgbClr val="FF0000"/>
                </a:solidFill>
                <a:latin typeface="华文新魏" pitchFamily="2" charset="-122"/>
                <a:ea typeface="华文新魏" pitchFamily="2" charset="-122"/>
              </a:rPr>
              <a:t>好处：高可扩展性，高移植性</a:t>
            </a:r>
          </a:p>
        </p:txBody>
      </p:sp>
    </p:spTree>
    <p:extLst>
      <p:ext uri="{BB962C8B-B14F-4D97-AF65-F5344CB8AC3E}">
        <p14:creationId xmlns:p14="http://schemas.microsoft.com/office/powerpoint/2010/main" val="1517667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操作系统概论</a:t>
            </a:r>
          </a:p>
        </p:txBody>
      </p:sp>
      <p:sp>
        <p:nvSpPr>
          <p:cNvPr id="3" name="内容占位符 2"/>
          <p:cNvSpPr>
            <a:spLocks noGrp="1"/>
          </p:cNvSpPr>
          <p:nvPr>
            <p:ph idx="1"/>
          </p:nvPr>
        </p:nvSpPr>
        <p:spPr/>
        <p:txBody>
          <a:bodyPr/>
          <a:lstStyle/>
          <a:p>
            <a:r>
              <a:rPr lang="en-US" altLang="zh-CN" dirty="0"/>
              <a:t>1.1 </a:t>
            </a:r>
            <a:r>
              <a:rPr lang="zh-CN" altLang="en-US" dirty="0"/>
              <a:t>操作系统概观</a:t>
            </a:r>
            <a:endParaRPr lang="en-US" altLang="zh-CN" dirty="0"/>
          </a:p>
          <a:p>
            <a:pPr lvl="1"/>
            <a:r>
              <a:rPr lang="en-US" altLang="zh-CN" dirty="0"/>
              <a:t>What </a:t>
            </a:r>
            <a:r>
              <a:rPr lang="zh-CN" altLang="en-US" dirty="0"/>
              <a:t>（定义）</a:t>
            </a:r>
            <a:endParaRPr lang="en-US" altLang="zh-CN" dirty="0"/>
          </a:p>
          <a:p>
            <a:pPr lvl="1"/>
            <a:r>
              <a:rPr lang="en-US" altLang="zh-CN" dirty="0"/>
              <a:t>Why  </a:t>
            </a:r>
            <a:r>
              <a:rPr lang="zh-CN" altLang="en-US" dirty="0"/>
              <a:t>（为什么学习</a:t>
            </a:r>
            <a:r>
              <a:rPr lang="en-US" altLang="zh-CN" dirty="0"/>
              <a:t>OS</a:t>
            </a:r>
            <a:r>
              <a:rPr lang="zh-CN" altLang="en-US" dirty="0"/>
              <a:t>）</a:t>
            </a:r>
            <a:endParaRPr lang="en-US" altLang="zh-CN" dirty="0"/>
          </a:p>
          <a:p>
            <a:pPr lvl="1"/>
            <a:r>
              <a:rPr lang="en-US" altLang="zh-CN" dirty="0"/>
              <a:t>How  </a:t>
            </a:r>
            <a:r>
              <a:rPr lang="zh-CN" altLang="en-US" dirty="0"/>
              <a:t>（基本技术、构件、特性）</a:t>
            </a:r>
            <a:endParaRPr lang="en-US" altLang="zh-CN" dirty="0"/>
          </a:p>
          <a:p>
            <a:r>
              <a:rPr lang="en-US" altLang="zh-CN" dirty="0"/>
              <a:t>1.2 </a:t>
            </a:r>
            <a:r>
              <a:rPr lang="zh-CN" altLang="en-US" dirty="0"/>
              <a:t>操作系统的历史</a:t>
            </a:r>
            <a:endParaRPr lang="en-US" altLang="zh-CN" dirty="0"/>
          </a:p>
          <a:p>
            <a:r>
              <a:rPr lang="en-US" altLang="zh-CN" dirty="0"/>
              <a:t>1.3 </a:t>
            </a:r>
            <a:r>
              <a:rPr lang="zh-CN" altLang="en-US" dirty="0"/>
              <a:t>操作系统提供的服务和接口</a:t>
            </a:r>
            <a:endParaRPr lang="en-US" altLang="zh-CN" dirty="0"/>
          </a:p>
          <a:p>
            <a:r>
              <a:rPr lang="en-US" altLang="zh-CN" dirty="0"/>
              <a:t>1.4 </a:t>
            </a:r>
            <a:r>
              <a:rPr lang="zh-CN" altLang="en-US" dirty="0"/>
              <a:t>操作系统结构</a:t>
            </a:r>
            <a:endParaRPr lang="en-US" altLang="zh-CN" dirty="0"/>
          </a:p>
          <a:p>
            <a:r>
              <a:rPr lang="en-US" altLang="zh-CN" dirty="0"/>
              <a:t>1.5 </a:t>
            </a:r>
            <a:r>
              <a:rPr lang="zh-CN" altLang="en-US" dirty="0"/>
              <a:t>流行操作系统简介</a:t>
            </a:r>
            <a:endParaRPr lang="en-US" altLang="zh-CN" dirty="0"/>
          </a:p>
        </p:txBody>
      </p:sp>
      <p:sp>
        <p:nvSpPr>
          <p:cNvPr id="4" name="日期占位符 3"/>
          <p:cNvSpPr>
            <a:spLocks noGrp="1"/>
          </p:cNvSpPr>
          <p:nvPr>
            <p:ph type="dt" sz="half" idx="10"/>
          </p:nvPr>
        </p:nvSpPr>
        <p:spPr/>
        <p:txBody>
          <a:bodyPr/>
          <a:lstStyle/>
          <a:p>
            <a:fld id="{8526E1AC-1666-4429-9BEB-C8BF4CFC97C2}" type="datetime1">
              <a:rPr lang="zh-CN" altLang="en-US" smtClean="0"/>
              <a:pPr/>
              <a:t>2021/3/5</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a:t>
            </a:fld>
            <a:endParaRPr lang="zh-CN" altLang="en-US"/>
          </a:p>
        </p:txBody>
      </p:sp>
    </p:spTree>
    <p:extLst>
      <p:ext uri="{BB962C8B-B14F-4D97-AF65-F5344CB8AC3E}">
        <p14:creationId xmlns:p14="http://schemas.microsoft.com/office/powerpoint/2010/main" val="26643636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内核的作用</a:t>
            </a:r>
          </a:p>
        </p:txBody>
      </p:sp>
      <p:sp>
        <p:nvSpPr>
          <p:cNvPr id="3" name="内容占位符 2"/>
          <p:cNvSpPr>
            <a:spLocks noGrp="1"/>
          </p:cNvSpPr>
          <p:nvPr>
            <p:ph idx="1"/>
          </p:nvPr>
        </p:nvSpPr>
        <p:spPr/>
        <p:txBody>
          <a:bodyPr/>
          <a:lstStyle/>
          <a:p>
            <a:r>
              <a:rPr lang="zh-CN" altLang="en-US" dirty="0"/>
              <a:t>资源抽象</a:t>
            </a:r>
            <a:endParaRPr lang="en-US" altLang="zh-CN" dirty="0"/>
          </a:p>
          <a:p>
            <a:pPr lvl="1"/>
            <a:r>
              <a:rPr lang="zh-CN" altLang="en-US" dirty="0"/>
              <a:t>抽象硬件，方便用户程序使用</a:t>
            </a:r>
            <a:endParaRPr lang="en-US" altLang="zh-CN" dirty="0"/>
          </a:p>
          <a:p>
            <a:r>
              <a:rPr lang="zh-CN" altLang="en-US" dirty="0"/>
              <a:t>资源分配</a:t>
            </a:r>
            <a:endParaRPr lang="en-US" altLang="zh-CN" dirty="0"/>
          </a:p>
          <a:p>
            <a:pPr lvl="1"/>
            <a:r>
              <a:rPr lang="zh-CN" altLang="en-US" dirty="0"/>
              <a:t>将硬件资源合理分配给用户程序</a:t>
            </a:r>
            <a:endParaRPr lang="en-US" altLang="zh-CN" dirty="0"/>
          </a:p>
          <a:p>
            <a:r>
              <a:rPr lang="zh-CN" altLang="en-US" dirty="0"/>
              <a:t>资源共享</a:t>
            </a:r>
            <a:endParaRPr lang="en-US" altLang="zh-CN" dirty="0"/>
          </a:p>
          <a:p>
            <a:pPr lvl="1"/>
            <a:r>
              <a:rPr lang="zh-CN" altLang="en-US" dirty="0"/>
              <a:t>提供资源共享的同步、互斥机制</a:t>
            </a:r>
          </a:p>
        </p:txBody>
      </p:sp>
      <p:sp>
        <p:nvSpPr>
          <p:cNvPr id="4" name="日期占位符 3"/>
          <p:cNvSpPr>
            <a:spLocks noGrp="1"/>
          </p:cNvSpPr>
          <p:nvPr>
            <p:ph type="dt" sz="half" idx="10"/>
          </p:nvPr>
        </p:nvSpPr>
        <p:spPr/>
        <p:txBody>
          <a:bodyPr/>
          <a:lstStyle/>
          <a:p>
            <a:fld id="{07239255-D56F-4CC6-BAAF-7ABB7332AC6C}" type="datetime1">
              <a:rPr lang="zh-CN" altLang="en-US" smtClean="0"/>
              <a:pPr/>
              <a:t>2021/3/5</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50</a:t>
            </a:fld>
            <a:endParaRPr lang="zh-CN" altLang="en-US"/>
          </a:p>
        </p:txBody>
      </p:sp>
    </p:spTree>
    <p:extLst>
      <p:ext uri="{BB962C8B-B14F-4D97-AF65-F5344CB8AC3E}">
        <p14:creationId xmlns:p14="http://schemas.microsoft.com/office/powerpoint/2010/main" val="8104360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内核的基本属性</a:t>
            </a:r>
          </a:p>
        </p:txBody>
      </p:sp>
      <p:sp>
        <p:nvSpPr>
          <p:cNvPr id="3" name="内容占位符 2"/>
          <p:cNvSpPr>
            <a:spLocks noGrp="1"/>
          </p:cNvSpPr>
          <p:nvPr>
            <p:ph idx="1"/>
          </p:nvPr>
        </p:nvSpPr>
        <p:spPr/>
        <p:txBody>
          <a:bodyPr/>
          <a:lstStyle/>
          <a:p>
            <a:r>
              <a:rPr lang="zh-CN" altLang="en-US" sz="4000" dirty="0"/>
              <a:t>内核是由中断驱动的 </a:t>
            </a:r>
          </a:p>
          <a:p>
            <a:r>
              <a:rPr lang="zh-CN" altLang="en-US" sz="4000" dirty="0"/>
              <a:t>内核是不可抢断的</a:t>
            </a:r>
            <a:r>
              <a:rPr lang="en-US" altLang="zh-CN" sz="4000" dirty="0"/>
              <a:t>(?)</a:t>
            </a:r>
          </a:p>
          <a:p>
            <a:r>
              <a:rPr lang="zh-CN" altLang="en-US" sz="4000" dirty="0"/>
              <a:t>内核部分程序在屏蔽中断状态下执行</a:t>
            </a:r>
          </a:p>
          <a:p>
            <a:r>
              <a:rPr lang="zh-CN" altLang="en-US" sz="4000" dirty="0"/>
              <a:t>内核可以使用特权指令 </a:t>
            </a:r>
          </a:p>
          <a:p>
            <a:endParaRPr lang="zh-CN" altLang="en-US" dirty="0"/>
          </a:p>
        </p:txBody>
      </p:sp>
      <p:sp>
        <p:nvSpPr>
          <p:cNvPr id="4" name="日期占位符 3"/>
          <p:cNvSpPr>
            <a:spLocks noGrp="1"/>
          </p:cNvSpPr>
          <p:nvPr>
            <p:ph type="dt" sz="half" idx="10"/>
          </p:nvPr>
        </p:nvSpPr>
        <p:spPr/>
        <p:txBody>
          <a:bodyPr/>
          <a:lstStyle/>
          <a:p>
            <a:fld id="{2861A34C-2EB6-49EC-A1C0-C99372E28497}" type="datetime1">
              <a:rPr lang="zh-CN" altLang="en-US" smtClean="0"/>
              <a:pPr/>
              <a:t>2021/3/5</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51</a:t>
            </a:fld>
            <a:endParaRPr lang="zh-CN" altLang="en-US"/>
          </a:p>
        </p:txBody>
      </p:sp>
    </p:spTree>
    <p:extLst>
      <p:ext uri="{BB962C8B-B14F-4D97-AF65-F5344CB8AC3E}">
        <p14:creationId xmlns:p14="http://schemas.microsoft.com/office/powerpoint/2010/main" val="35717136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虚拟机的概念</a:t>
            </a:r>
          </a:p>
        </p:txBody>
      </p:sp>
      <p:sp>
        <p:nvSpPr>
          <p:cNvPr id="3" name="内容占位符 2"/>
          <p:cNvSpPr>
            <a:spLocks noGrp="1"/>
          </p:cNvSpPr>
          <p:nvPr>
            <p:ph idx="1"/>
          </p:nvPr>
        </p:nvSpPr>
        <p:spPr/>
        <p:txBody>
          <a:bodyPr/>
          <a:lstStyle/>
          <a:p>
            <a:r>
              <a:rPr lang="zh-CN" altLang="en-US" dirty="0"/>
              <a:t>内核向每一个用户程序虚拟了一台计算机</a:t>
            </a:r>
            <a:endParaRPr lang="en-US" altLang="zh-CN" dirty="0"/>
          </a:p>
          <a:p>
            <a:r>
              <a:rPr lang="zh-CN" altLang="en-US" dirty="0"/>
              <a:t>没有中断</a:t>
            </a:r>
            <a:endParaRPr lang="en-US" altLang="zh-CN" dirty="0"/>
          </a:p>
          <a:p>
            <a:r>
              <a:rPr lang="zh-CN" altLang="en-US" dirty="0"/>
              <a:t>独占资源</a:t>
            </a:r>
            <a:endParaRPr lang="en-US" altLang="zh-CN" dirty="0"/>
          </a:p>
          <a:p>
            <a:r>
              <a:rPr lang="zh-CN" altLang="en-US" dirty="0"/>
              <a:t>虚拟机为进程或模块提供了功能较强的指令系统</a:t>
            </a:r>
            <a:endParaRPr lang="en-US" altLang="zh-CN" dirty="0"/>
          </a:p>
          <a:p>
            <a:pPr lvl="1"/>
            <a:r>
              <a:rPr lang="zh-CN" altLang="en-US" dirty="0"/>
              <a:t>非特权指令</a:t>
            </a:r>
            <a:endParaRPr lang="en-US" altLang="zh-CN" dirty="0"/>
          </a:p>
          <a:p>
            <a:pPr lvl="1"/>
            <a:r>
              <a:rPr lang="zh-CN" altLang="en-US" dirty="0"/>
              <a:t>系统调用</a:t>
            </a:r>
          </a:p>
        </p:txBody>
      </p:sp>
      <p:sp>
        <p:nvSpPr>
          <p:cNvPr id="4" name="日期占位符 3"/>
          <p:cNvSpPr>
            <a:spLocks noGrp="1"/>
          </p:cNvSpPr>
          <p:nvPr>
            <p:ph type="dt" sz="half" idx="10"/>
          </p:nvPr>
        </p:nvSpPr>
        <p:spPr/>
        <p:txBody>
          <a:bodyPr/>
          <a:lstStyle/>
          <a:p>
            <a:fld id="{AF12F60F-7605-437C-BCB0-FEF650560D2C}" type="datetime1">
              <a:rPr lang="zh-CN" altLang="en-US" smtClean="0"/>
              <a:pPr/>
              <a:t>2021/3/5</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52</a:t>
            </a:fld>
            <a:endParaRPr lang="zh-CN" altLang="en-US"/>
          </a:p>
        </p:txBody>
      </p:sp>
    </p:spTree>
    <p:extLst>
      <p:ext uri="{BB962C8B-B14F-4D97-AF65-F5344CB8AC3E}">
        <p14:creationId xmlns:p14="http://schemas.microsoft.com/office/powerpoint/2010/main" val="17923262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内核设计思想</a:t>
            </a:r>
          </a:p>
        </p:txBody>
      </p:sp>
      <p:sp>
        <p:nvSpPr>
          <p:cNvPr id="3" name="内容占位符 2"/>
          <p:cNvSpPr>
            <a:spLocks noGrp="1"/>
          </p:cNvSpPr>
          <p:nvPr>
            <p:ph idx="1"/>
          </p:nvPr>
        </p:nvSpPr>
        <p:spPr/>
        <p:txBody>
          <a:bodyPr>
            <a:normAutofit/>
          </a:bodyPr>
          <a:lstStyle/>
          <a:p>
            <a:r>
              <a:rPr lang="zh-CN" altLang="en-US" dirty="0"/>
              <a:t>机制与策略分离</a:t>
            </a:r>
            <a:endParaRPr lang="en-US" altLang="zh-CN" dirty="0"/>
          </a:p>
          <a:p>
            <a:pPr lvl="1"/>
            <a:r>
              <a:rPr lang="zh-CN" altLang="en-US" dirty="0"/>
              <a:t>内核实现有特定目的和功能的函数</a:t>
            </a:r>
            <a:r>
              <a:rPr lang="en-US" altLang="zh-CN" dirty="0"/>
              <a:t>(</a:t>
            </a:r>
            <a:r>
              <a:rPr lang="zh-CN" altLang="en-US" dirty="0"/>
              <a:t>机制</a:t>
            </a:r>
            <a:r>
              <a:rPr lang="en-US" altLang="zh-CN" dirty="0"/>
              <a:t>)</a:t>
            </a:r>
          </a:p>
          <a:p>
            <a:pPr lvl="1"/>
            <a:r>
              <a:rPr lang="zh-CN" altLang="en-US" dirty="0"/>
              <a:t>应用程序决定如何使用这些函数</a:t>
            </a:r>
            <a:r>
              <a:rPr lang="en-US" altLang="zh-CN" dirty="0"/>
              <a:t>(</a:t>
            </a:r>
            <a:r>
              <a:rPr lang="zh-CN" altLang="en-US" dirty="0"/>
              <a:t>策略</a:t>
            </a:r>
            <a:r>
              <a:rPr lang="en-US" altLang="zh-CN" dirty="0"/>
              <a:t>)</a:t>
            </a:r>
          </a:p>
          <a:p>
            <a:r>
              <a:rPr lang="zh-CN" altLang="en-US" dirty="0"/>
              <a:t>例子：调度机制与调度策略的分离 </a:t>
            </a:r>
            <a:endParaRPr lang="en-US" altLang="zh-CN" dirty="0"/>
          </a:p>
          <a:p>
            <a:r>
              <a:rPr lang="zh-CN" altLang="en-US" dirty="0"/>
              <a:t>机制与策略分离的原则：</a:t>
            </a:r>
          </a:p>
          <a:p>
            <a:pPr>
              <a:buFontTx/>
              <a:buNone/>
            </a:pPr>
            <a:r>
              <a:rPr lang="zh-CN" altLang="en-US" dirty="0"/>
              <a:t>  </a:t>
            </a:r>
            <a:r>
              <a:rPr lang="en-US" altLang="zh-CN" dirty="0"/>
              <a:t>(1)</a:t>
            </a:r>
            <a:r>
              <a:rPr lang="zh-CN" altLang="en-US" dirty="0"/>
              <a:t>机制由</a:t>
            </a:r>
            <a:r>
              <a:rPr lang="en-US" altLang="zh-CN" dirty="0"/>
              <a:t>OS</a:t>
            </a:r>
            <a:r>
              <a:rPr lang="zh-CN" altLang="en-US" dirty="0"/>
              <a:t>实现，策略留给用户完成；</a:t>
            </a:r>
          </a:p>
          <a:p>
            <a:pPr>
              <a:buFontTx/>
              <a:buNone/>
            </a:pPr>
            <a:r>
              <a:rPr lang="zh-CN" altLang="en-US" dirty="0"/>
              <a:t>  </a:t>
            </a:r>
            <a:r>
              <a:rPr lang="en-US" altLang="zh-CN" dirty="0"/>
              <a:t>(2)</a:t>
            </a:r>
            <a:r>
              <a:rPr lang="zh-CN" altLang="en-US" dirty="0"/>
              <a:t>机制放在底层，策略放在高层；</a:t>
            </a:r>
          </a:p>
          <a:p>
            <a:pPr>
              <a:buFontTx/>
              <a:buNone/>
            </a:pPr>
            <a:r>
              <a:rPr lang="zh-CN" altLang="en-US" dirty="0"/>
              <a:t>  </a:t>
            </a:r>
            <a:r>
              <a:rPr lang="en-US" altLang="zh-CN" dirty="0"/>
              <a:t>(3)</a:t>
            </a:r>
            <a:r>
              <a:rPr lang="zh-CN" altLang="en-US" dirty="0"/>
              <a:t>机制集中在少数模块，策略拟散布在多处。</a:t>
            </a:r>
            <a:endParaRPr lang="zh-CN" altLang="en-US" sz="4000" dirty="0"/>
          </a:p>
          <a:p>
            <a:endParaRPr lang="en-US" altLang="zh-CN" dirty="0"/>
          </a:p>
          <a:p>
            <a:endParaRPr lang="zh-CN" altLang="en-US" dirty="0"/>
          </a:p>
        </p:txBody>
      </p:sp>
      <p:sp>
        <p:nvSpPr>
          <p:cNvPr id="4" name="日期占位符 3"/>
          <p:cNvSpPr>
            <a:spLocks noGrp="1"/>
          </p:cNvSpPr>
          <p:nvPr>
            <p:ph type="dt" sz="half" idx="10"/>
          </p:nvPr>
        </p:nvSpPr>
        <p:spPr/>
        <p:txBody>
          <a:bodyPr/>
          <a:lstStyle/>
          <a:p>
            <a:fld id="{54E745B6-03C3-4132-BC5E-B920D716256D}" type="datetime1">
              <a:rPr lang="zh-CN" altLang="en-US" smtClean="0"/>
              <a:pPr/>
              <a:t>2021/3/5</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53</a:t>
            </a:fld>
            <a:endParaRPr lang="zh-CN" altLang="en-US"/>
          </a:p>
        </p:txBody>
      </p:sp>
    </p:spTree>
    <p:extLst>
      <p:ext uri="{BB962C8B-B14F-4D97-AF65-F5344CB8AC3E}">
        <p14:creationId xmlns:p14="http://schemas.microsoft.com/office/powerpoint/2010/main" val="36298356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操作系统的运行模型 </a:t>
            </a:r>
            <a:r>
              <a:rPr lang="en-US" altLang="zh-CN" dirty="0"/>
              <a:t>(1)</a:t>
            </a:r>
            <a:endParaRPr lang="zh-CN" altLang="en-US" dirty="0"/>
          </a:p>
        </p:txBody>
      </p:sp>
      <p:sp>
        <p:nvSpPr>
          <p:cNvPr id="3" name="内容占位符 2"/>
          <p:cNvSpPr>
            <a:spLocks noGrp="1"/>
          </p:cNvSpPr>
          <p:nvPr>
            <p:ph idx="1"/>
          </p:nvPr>
        </p:nvSpPr>
        <p:spPr/>
        <p:txBody>
          <a:bodyPr/>
          <a:lstStyle/>
          <a:p>
            <a:r>
              <a:rPr lang="zh-CN" altLang="en-US" dirty="0"/>
              <a:t>操作系统本身是一组程序，也在处理器上运行，那么，操作系统程序是否组织成进程</a:t>
            </a:r>
            <a:r>
              <a:rPr lang="en-US" altLang="zh-CN" dirty="0"/>
              <a:t>?</a:t>
            </a:r>
            <a:r>
              <a:rPr lang="zh-CN" altLang="en-US" dirty="0"/>
              <a:t>它是如何控制的、怎样执行的呢</a:t>
            </a:r>
            <a:r>
              <a:rPr lang="en-US" altLang="zh-CN" dirty="0"/>
              <a:t>?</a:t>
            </a:r>
            <a:r>
              <a:rPr lang="zh-CN" altLang="en-US" dirty="0"/>
              <a:t>它在什么模式下运行呢</a:t>
            </a:r>
            <a:r>
              <a:rPr lang="en-US" altLang="zh-CN" dirty="0"/>
              <a:t>? </a:t>
            </a:r>
          </a:p>
          <a:p>
            <a:pPr algn="just"/>
            <a:r>
              <a:rPr lang="zh-CN" altLang="en-US" dirty="0"/>
              <a:t>从操作系统的运行方式来看，可分成：</a:t>
            </a:r>
          </a:p>
          <a:p>
            <a:pPr algn="just">
              <a:buFontTx/>
              <a:buNone/>
            </a:pPr>
            <a:r>
              <a:rPr lang="zh-CN" altLang="en-US" dirty="0"/>
              <a:t>    </a:t>
            </a:r>
            <a:r>
              <a:rPr lang="en-US" altLang="zh-CN" dirty="0"/>
              <a:t>1)</a:t>
            </a:r>
            <a:r>
              <a:rPr lang="zh-CN" altLang="en-US" dirty="0"/>
              <a:t>非进程内核模型、</a:t>
            </a:r>
          </a:p>
          <a:p>
            <a:pPr algn="just">
              <a:buFontTx/>
              <a:buNone/>
            </a:pPr>
            <a:r>
              <a:rPr lang="zh-CN" altLang="en-US" dirty="0"/>
              <a:t>    </a:t>
            </a:r>
            <a:r>
              <a:rPr lang="en-US" altLang="zh-CN" dirty="0"/>
              <a:t>2)OS</a:t>
            </a:r>
            <a:r>
              <a:rPr lang="zh-CN" altLang="en-US" dirty="0"/>
              <a:t>功能</a:t>
            </a:r>
            <a:r>
              <a:rPr lang="en-US" altLang="zh-CN" dirty="0"/>
              <a:t>(</a:t>
            </a:r>
            <a:r>
              <a:rPr lang="zh-CN" altLang="en-US" dirty="0"/>
              <a:t>函数</a:t>
            </a:r>
            <a:r>
              <a:rPr lang="en-US" altLang="zh-CN" dirty="0"/>
              <a:t>)</a:t>
            </a:r>
            <a:r>
              <a:rPr lang="zh-CN" altLang="en-US" dirty="0"/>
              <a:t>在用户进程内执行的模型、  </a:t>
            </a:r>
          </a:p>
          <a:p>
            <a:pPr algn="just">
              <a:buFontTx/>
              <a:buNone/>
            </a:pPr>
            <a:r>
              <a:rPr lang="zh-CN" altLang="en-US" dirty="0"/>
              <a:t>    </a:t>
            </a:r>
            <a:r>
              <a:rPr lang="en-US" altLang="zh-CN" dirty="0"/>
              <a:t>3)OS</a:t>
            </a:r>
            <a:r>
              <a:rPr lang="zh-CN" altLang="en-US" dirty="0"/>
              <a:t>功能</a:t>
            </a:r>
            <a:r>
              <a:rPr lang="en-US" altLang="zh-CN" dirty="0"/>
              <a:t>(</a:t>
            </a:r>
            <a:r>
              <a:rPr lang="zh-CN" altLang="en-US" dirty="0"/>
              <a:t>函数</a:t>
            </a:r>
            <a:r>
              <a:rPr lang="en-US" altLang="zh-CN" dirty="0"/>
              <a:t>)</a:t>
            </a:r>
            <a:r>
              <a:rPr lang="zh-CN" altLang="en-US" dirty="0"/>
              <a:t>作为进程执行的模型。</a:t>
            </a:r>
          </a:p>
        </p:txBody>
      </p:sp>
      <p:sp>
        <p:nvSpPr>
          <p:cNvPr id="4" name="日期占位符 3"/>
          <p:cNvSpPr>
            <a:spLocks noGrp="1"/>
          </p:cNvSpPr>
          <p:nvPr>
            <p:ph type="dt" sz="half" idx="10"/>
          </p:nvPr>
        </p:nvSpPr>
        <p:spPr/>
        <p:txBody>
          <a:bodyPr/>
          <a:lstStyle/>
          <a:p>
            <a:fld id="{2901F31F-3B63-49AE-BFF9-F5158C69B64A}" type="datetime1">
              <a:rPr lang="zh-CN" altLang="en-US" smtClean="0"/>
              <a:pPr/>
              <a:t>2021/3/5</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54</a:t>
            </a:fld>
            <a:endParaRPr lang="zh-CN" altLang="en-US"/>
          </a:p>
        </p:txBody>
      </p:sp>
    </p:spTree>
    <p:extLst>
      <p:ext uri="{BB962C8B-B14F-4D97-AF65-F5344CB8AC3E}">
        <p14:creationId xmlns:p14="http://schemas.microsoft.com/office/powerpoint/2010/main" val="23173783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操作系统的运行模型 </a:t>
            </a:r>
            <a:r>
              <a:rPr lang="en-US" altLang="zh-CN" dirty="0"/>
              <a:t>(2)</a:t>
            </a:r>
            <a:endParaRPr lang="zh-CN" altLang="en-US" dirty="0"/>
          </a:p>
        </p:txBody>
      </p:sp>
      <p:sp>
        <p:nvSpPr>
          <p:cNvPr id="3" name="内容占位符 2"/>
          <p:cNvSpPr>
            <a:spLocks noGrp="1"/>
          </p:cNvSpPr>
          <p:nvPr>
            <p:ph idx="1"/>
          </p:nvPr>
        </p:nvSpPr>
        <p:spPr/>
        <p:txBody>
          <a:bodyPr/>
          <a:lstStyle/>
          <a:p>
            <a:r>
              <a:rPr lang="zh-CN" altLang="en-US" dirty="0"/>
              <a:t>非进程内核模型</a:t>
            </a:r>
          </a:p>
        </p:txBody>
      </p:sp>
      <p:grpSp>
        <p:nvGrpSpPr>
          <p:cNvPr id="4" name="Group 26"/>
          <p:cNvGrpSpPr>
            <a:grpSpLocks/>
          </p:cNvGrpSpPr>
          <p:nvPr/>
        </p:nvGrpSpPr>
        <p:grpSpPr bwMode="auto">
          <a:xfrm>
            <a:off x="971600" y="2400300"/>
            <a:ext cx="7056437" cy="2552700"/>
            <a:chOff x="703" y="1512"/>
            <a:chExt cx="4445" cy="1608"/>
          </a:xfrm>
        </p:grpSpPr>
        <p:sp>
          <p:nvSpPr>
            <p:cNvPr id="5" name="Text Box 23"/>
            <p:cNvSpPr txBox="1">
              <a:spLocks noChangeArrowheads="1"/>
            </p:cNvSpPr>
            <p:nvPr/>
          </p:nvSpPr>
          <p:spPr bwMode="auto">
            <a:xfrm>
              <a:off x="3681" y="1527"/>
              <a:ext cx="578" cy="951"/>
            </a:xfrm>
            <a:prstGeom prst="rect">
              <a:avLst/>
            </a:prstGeom>
            <a:solidFill>
              <a:srgbClr val="FFCC66"/>
            </a:solidFill>
            <a:ln w="19050">
              <a:solidFill>
                <a:srgbClr val="000000"/>
              </a:solidFill>
              <a:miter lim="800000"/>
              <a:headEnd/>
              <a:tailEnd/>
            </a:ln>
            <a:effectLst>
              <a:outerShdw dist="107763" dir="18900000" algn="ctr" rotWithShape="0">
                <a:srgbClr val="808080">
                  <a:alpha val="50000"/>
                </a:srgbClr>
              </a:outerShdw>
            </a:effectLst>
          </p:spPr>
          <p:txBody>
            <a:bodyPr lIns="0" tIns="0" rIns="0" bIns="0"/>
            <a:lstStyle/>
            <a:p>
              <a:r>
                <a:rPr lang="zh-CN" altLang="en-US" sz="2800">
                  <a:solidFill>
                    <a:schemeClr val="accent2"/>
                  </a:solidFill>
                  <a:latin typeface="华文新魏" pitchFamily="2" charset="-122"/>
                  <a:ea typeface="华文新魏" pitchFamily="2" charset="-122"/>
                </a:rPr>
                <a:t>应用进程</a:t>
              </a:r>
            </a:p>
          </p:txBody>
        </p:sp>
        <p:sp>
          <p:nvSpPr>
            <p:cNvPr id="6" name="Text Box 22"/>
            <p:cNvSpPr txBox="1">
              <a:spLocks noChangeArrowheads="1"/>
            </p:cNvSpPr>
            <p:nvPr/>
          </p:nvSpPr>
          <p:spPr bwMode="auto">
            <a:xfrm>
              <a:off x="1548" y="1527"/>
              <a:ext cx="577" cy="951"/>
            </a:xfrm>
            <a:prstGeom prst="rect">
              <a:avLst/>
            </a:prstGeom>
            <a:solidFill>
              <a:srgbClr val="FFCC66"/>
            </a:solidFill>
            <a:ln w="19050">
              <a:solidFill>
                <a:srgbClr val="000000"/>
              </a:solidFill>
              <a:miter lim="800000"/>
              <a:headEnd/>
              <a:tailEnd/>
            </a:ln>
            <a:effectLst>
              <a:outerShdw dist="107763" dir="18900000" algn="ctr" rotWithShape="0">
                <a:srgbClr val="808080">
                  <a:alpha val="50000"/>
                </a:srgbClr>
              </a:outerShdw>
            </a:effectLst>
          </p:spPr>
          <p:txBody>
            <a:bodyPr lIns="0" tIns="0" rIns="0" bIns="0"/>
            <a:lstStyle/>
            <a:p>
              <a:r>
                <a:rPr lang="zh-CN" altLang="en-US" sz="2800">
                  <a:solidFill>
                    <a:schemeClr val="accent2"/>
                  </a:solidFill>
                  <a:latin typeface="华文新魏" pitchFamily="2" charset="-122"/>
                  <a:ea typeface="华文新魏" pitchFamily="2" charset="-122"/>
                </a:rPr>
                <a:t>应用进程</a:t>
              </a:r>
            </a:p>
          </p:txBody>
        </p:sp>
        <p:sp>
          <p:nvSpPr>
            <p:cNvPr id="7" name="Text Box 15"/>
            <p:cNvSpPr txBox="1">
              <a:spLocks noChangeArrowheads="1"/>
            </p:cNvSpPr>
            <p:nvPr/>
          </p:nvSpPr>
          <p:spPr bwMode="auto">
            <a:xfrm>
              <a:off x="703" y="2463"/>
              <a:ext cx="3556" cy="642"/>
            </a:xfrm>
            <a:prstGeom prst="rect">
              <a:avLst/>
            </a:prstGeom>
            <a:solidFill>
              <a:schemeClr val="bg2">
                <a:lumMod val="75000"/>
              </a:schemeClr>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zh-CN" altLang="en-US" sz="2800">
                  <a:solidFill>
                    <a:schemeClr val="accent2"/>
                  </a:solidFill>
                  <a:latin typeface="华文新魏" pitchFamily="2" charset="-122"/>
                  <a:ea typeface="华文新魏" pitchFamily="2" charset="-122"/>
                </a:rPr>
                <a:t>内核</a:t>
              </a:r>
            </a:p>
          </p:txBody>
        </p:sp>
        <p:sp>
          <p:nvSpPr>
            <p:cNvPr id="8" name="Text Box 16"/>
            <p:cNvSpPr txBox="1">
              <a:spLocks noChangeArrowheads="1"/>
            </p:cNvSpPr>
            <p:nvPr/>
          </p:nvSpPr>
          <p:spPr bwMode="auto">
            <a:xfrm>
              <a:off x="703" y="1512"/>
              <a:ext cx="578" cy="951"/>
            </a:xfrm>
            <a:prstGeom prst="rect">
              <a:avLst/>
            </a:prstGeom>
            <a:solidFill>
              <a:srgbClr val="FFCC66"/>
            </a:solidFill>
            <a:ln w="19050">
              <a:solidFill>
                <a:srgbClr val="000000"/>
              </a:solidFill>
              <a:miter lim="800000"/>
              <a:headEnd/>
              <a:tailEnd/>
            </a:ln>
            <a:effectLst>
              <a:outerShdw dist="107763" dir="18900000" algn="ctr" rotWithShape="0">
                <a:srgbClr val="808080">
                  <a:alpha val="50000"/>
                </a:srgbClr>
              </a:outerShdw>
            </a:effectLst>
          </p:spPr>
          <p:txBody>
            <a:bodyPr lIns="0" tIns="0" rIns="0" bIns="0"/>
            <a:lstStyle/>
            <a:p>
              <a:r>
                <a:rPr lang="zh-CN" altLang="en-US" sz="2800">
                  <a:solidFill>
                    <a:schemeClr val="accent2"/>
                  </a:solidFill>
                  <a:latin typeface="华文新魏" pitchFamily="2" charset="-122"/>
                  <a:ea typeface="华文新魏" pitchFamily="2" charset="-122"/>
                </a:rPr>
                <a:t>应用进程</a:t>
              </a:r>
            </a:p>
          </p:txBody>
        </p:sp>
        <p:sp>
          <p:nvSpPr>
            <p:cNvPr id="9" name="Line 18"/>
            <p:cNvSpPr>
              <a:spLocks noChangeShapeType="1"/>
            </p:cNvSpPr>
            <p:nvPr/>
          </p:nvSpPr>
          <p:spPr bwMode="auto">
            <a:xfrm flipV="1">
              <a:off x="703" y="2448"/>
              <a:ext cx="4445" cy="3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Text Box 19"/>
            <p:cNvSpPr txBox="1">
              <a:spLocks noChangeArrowheads="1"/>
            </p:cNvSpPr>
            <p:nvPr/>
          </p:nvSpPr>
          <p:spPr bwMode="auto">
            <a:xfrm>
              <a:off x="2481" y="1742"/>
              <a:ext cx="395" cy="558"/>
            </a:xfrm>
            <a:prstGeom prst="rect">
              <a:avLst/>
            </a:prstGeom>
            <a:solidFill>
              <a:srgbClr val="FFCC66"/>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altLang="zh-CN" sz="2800">
                  <a:solidFill>
                    <a:schemeClr val="accent2"/>
                  </a:solidFill>
                  <a:latin typeface="Times New Roman"/>
                  <a:ea typeface="华文新魏" pitchFamily="2" charset="-122"/>
                </a:rPr>
                <a:t>…</a:t>
              </a:r>
              <a:endParaRPr lang="en-US" altLang="zh-CN" sz="2800">
                <a:solidFill>
                  <a:schemeClr val="accent2"/>
                </a:solidFill>
                <a:latin typeface="华文新魏" pitchFamily="2" charset="-122"/>
                <a:ea typeface="华文新魏" pitchFamily="2" charset="-122"/>
              </a:endParaRPr>
            </a:p>
          </p:txBody>
        </p:sp>
        <p:sp>
          <p:nvSpPr>
            <p:cNvPr id="11" name="Text Box 20"/>
            <p:cNvSpPr txBox="1">
              <a:spLocks noChangeArrowheads="1"/>
            </p:cNvSpPr>
            <p:nvPr/>
          </p:nvSpPr>
          <p:spPr bwMode="auto">
            <a:xfrm>
              <a:off x="4437" y="2562"/>
              <a:ext cx="711" cy="558"/>
            </a:xfrm>
            <a:prstGeom prst="rect">
              <a:avLst/>
            </a:prstGeom>
            <a:solidFill>
              <a:schemeClr val="bg2">
                <a:lumMod val="75000"/>
              </a:schemeClr>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zh-CN" altLang="en-US" sz="2800">
                  <a:solidFill>
                    <a:schemeClr val="accent2"/>
                  </a:solidFill>
                  <a:latin typeface="华文新魏" pitchFamily="2" charset="-122"/>
                  <a:ea typeface="华文新魏" pitchFamily="2" charset="-122"/>
                </a:rPr>
                <a:t>核心态</a:t>
              </a:r>
            </a:p>
          </p:txBody>
        </p:sp>
        <p:sp>
          <p:nvSpPr>
            <p:cNvPr id="12" name="Text Box 21"/>
            <p:cNvSpPr txBox="1">
              <a:spLocks noChangeArrowheads="1"/>
            </p:cNvSpPr>
            <p:nvPr/>
          </p:nvSpPr>
          <p:spPr bwMode="auto">
            <a:xfrm>
              <a:off x="4437" y="1742"/>
              <a:ext cx="711" cy="558"/>
            </a:xfrm>
            <a:prstGeom prst="rect">
              <a:avLst/>
            </a:prstGeom>
            <a:solidFill>
              <a:srgbClr val="FFCC66"/>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zh-CN" altLang="en-US" sz="2800">
                  <a:solidFill>
                    <a:schemeClr val="accent2"/>
                  </a:solidFill>
                  <a:latin typeface="华文新魏" pitchFamily="2" charset="-122"/>
                  <a:ea typeface="华文新魏" pitchFamily="2" charset="-122"/>
                </a:rPr>
                <a:t>用户态</a:t>
              </a:r>
            </a:p>
          </p:txBody>
        </p:sp>
      </p:grpSp>
      <p:sp>
        <p:nvSpPr>
          <p:cNvPr id="13" name="日期占位符 12"/>
          <p:cNvSpPr>
            <a:spLocks noGrp="1"/>
          </p:cNvSpPr>
          <p:nvPr>
            <p:ph type="dt" sz="half" idx="10"/>
          </p:nvPr>
        </p:nvSpPr>
        <p:spPr/>
        <p:txBody>
          <a:bodyPr/>
          <a:lstStyle/>
          <a:p>
            <a:fld id="{CBA6E36D-A1B9-4479-B65B-A9A9E8D9AE08}" type="datetime1">
              <a:rPr lang="zh-CN" altLang="en-US" smtClean="0"/>
              <a:pPr/>
              <a:t>2021/3/5</a:t>
            </a:fld>
            <a:endParaRPr lang="zh-CN" altLang="en-US"/>
          </a:p>
        </p:txBody>
      </p:sp>
      <p:sp>
        <p:nvSpPr>
          <p:cNvPr id="14" name="灯片编号占位符 13"/>
          <p:cNvSpPr>
            <a:spLocks noGrp="1"/>
          </p:cNvSpPr>
          <p:nvPr>
            <p:ph type="sldNum" sz="quarter" idx="12"/>
          </p:nvPr>
        </p:nvSpPr>
        <p:spPr/>
        <p:txBody>
          <a:bodyPr/>
          <a:lstStyle/>
          <a:p>
            <a:fld id="{0C913308-F349-4B6D-A68A-DD1791B4A57B}" type="slidenum">
              <a:rPr lang="zh-CN" altLang="en-US" smtClean="0"/>
              <a:pPr/>
              <a:t>55</a:t>
            </a:fld>
            <a:endParaRPr lang="zh-CN" altLang="en-US"/>
          </a:p>
        </p:txBody>
      </p:sp>
    </p:spTree>
    <p:extLst>
      <p:ext uri="{BB962C8B-B14F-4D97-AF65-F5344CB8AC3E}">
        <p14:creationId xmlns:p14="http://schemas.microsoft.com/office/powerpoint/2010/main" val="35915881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操作系统的运行模型 </a:t>
            </a:r>
            <a:r>
              <a:rPr lang="en-US" altLang="zh-CN" dirty="0"/>
              <a:t>(3)</a:t>
            </a:r>
            <a:endParaRPr lang="zh-CN" altLang="en-US" dirty="0"/>
          </a:p>
        </p:txBody>
      </p:sp>
      <p:sp>
        <p:nvSpPr>
          <p:cNvPr id="3" name="内容占位符 2"/>
          <p:cNvSpPr>
            <a:spLocks noGrp="1"/>
          </p:cNvSpPr>
          <p:nvPr>
            <p:ph idx="1"/>
          </p:nvPr>
        </p:nvSpPr>
        <p:spPr/>
        <p:txBody>
          <a:bodyPr/>
          <a:lstStyle/>
          <a:p>
            <a:r>
              <a:rPr lang="en-US" altLang="zh-CN" dirty="0"/>
              <a:t>OS</a:t>
            </a:r>
            <a:r>
              <a:rPr lang="zh-CN" altLang="en-US" dirty="0"/>
              <a:t>功能在用户进程内执行的模型</a:t>
            </a:r>
            <a:br>
              <a:rPr lang="zh-CN" altLang="en-US" dirty="0"/>
            </a:br>
            <a:endParaRPr lang="zh-CN" altLang="en-US" dirty="0"/>
          </a:p>
        </p:txBody>
      </p:sp>
      <p:grpSp>
        <p:nvGrpSpPr>
          <p:cNvPr id="4" name="Group 25"/>
          <p:cNvGrpSpPr>
            <a:grpSpLocks/>
          </p:cNvGrpSpPr>
          <p:nvPr/>
        </p:nvGrpSpPr>
        <p:grpSpPr bwMode="auto">
          <a:xfrm>
            <a:off x="971600" y="2231430"/>
            <a:ext cx="7345363" cy="3141662"/>
            <a:chOff x="748" y="1389"/>
            <a:chExt cx="4627" cy="1979"/>
          </a:xfrm>
        </p:grpSpPr>
        <p:sp>
          <p:nvSpPr>
            <p:cNvPr id="5" name="Text Box 12"/>
            <p:cNvSpPr txBox="1">
              <a:spLocks noChangeArrowheads="1"/>
            </p:cNvSpPr>
            <p:nvPr/>
          </p:nvSpPr>
          <p:spPr bwMode="auto">
            <a:xfrm>
              <a:off x="4604" y="2084"/>
              <a:ext cx="771" cy="40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a:solidFill>
                    <a:schemeClr val="accent2"/>
                  </a:solidFill>
                  <a:latin typeface="华文新魏" pitchFamily="2" charset="-122"/>
                  <a:ea typeface="华文新魏" pitchFamily="2" charset="-122"/>
                </a:rPr>
                <a:t>核心态</a:t>
              </a:r>
            </a:p>
          </p:txBody>
        </p:sp>
        <p:sp>
          <p:nvSpPr>
            <p:cNvPr id="6" name="Text Box 13"/>
            <p:cNvSpPr txBox="1">
              <a:spLocks noChangeArrowheads="1"/>
            </p:cNvSpPr>
            <p:nvPr/>
          </p:nvSpPr>
          <p:spPr bwMode="auto">
            <a:xfrm>
              <a:off x="4604" y="1680"/>
              <a:ext cx="771" cy="404"/>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a:solidFill>
                    <a:schemeClr val="accent2"/>
                  </a:solidFill>
                  <a:latin typeface="华文新魏" pitchFamily="2" charset="-122"/>
                  <a:ea typeface="华文新魏" pitchFamily="2" charset="-122"/>
                </a:rPr>
                <a:t>用户态</a:t>
              </a:r>
            </a:p>
          </p:txBody>
        </p:sp>
        <p:sp>
          <p:nvSpPr>
            <p:cNvPr id="7" name="Text Box 15"/>
            <p:cNvSpPr txBox="1">
              <a:spLocks noChangeArrowheads="1"/>
            </p:cNvSpPr>
            <p:nvPr/>
          </p:nvSpPr>
          <p:spPr bwMode="auto">
            <a:xfrm>
              <a:off x="748" y="2105"/>
              <a:ext cx="3856" cy="1263"/>
            </a:xfrm>
            <a:prstGeom prst="rect">
              <a:avLst/>
            </a:prstGeom>
            <a:solidFill>
              <a:schemeClr val="accent1"/>
            </a:solidFill>
            <a:ln w="19050">
              <a:solidFill>
                <a:srgbClr val="000000"/>
              </a:solidFill>
              <a:miter lim="800000"/>
              <a:headEnd/>
              <a:tailEnd/>
            </a:ln>
          </p:spPr>
          <p:txBody>
            <a:bodyPr tIns="0" bIns="0"/>
            <a:lstStyle/>
            <a:p>
              <a:endParaRPr lang="zh-CN" altLang="zh-CN" sz="2400">
                <a:solidFill>
                  <a:schemeClr val="accent2"/>
                </a:solidFill>
                <a:latin typeface="华文新魏" pitchFamily="2" charset="-122"/>
                <a:ea typeface="华文新魏" pitchFamily="2" charset="-122"/>
              </a:endParaRPr>
            </a:p>
          </p:txBody>
        </p:sp>
        <p:sp>
          <p:nvSpPr>
            <p:cNvPr id="8" name="Text Box 16"/>
            <p:cNvSpPr txBox="1">
              <a:spLocks noChangeArrowheads="1"/>
            </p:cNvSpPr>
            <p:nvPr/>
          </p:nvSpPr>
          <p:spPr bwMode="auto">
            <a:xfrm>
              <a:off x="1008" y="2105"/>
              <a:ext cx="503" cy="452"/>
            </a:xfrm>
            <a:prstGeom prst="rect">
              <a:avLst/>
            </a:prstGeom>
            <a:solidFill>
              <a:schemeClr val="accent1"/>
            </a:solidFill>
            <a:ln w="19050">
              <a:solidFill>
                <a:srgbClr val="000000"/>
              </a:solidFill>
              <a:prstDash val="dash"/>
              <a:miter lim="800000"/>
              <a:headEnd/>
              <a:tailEnd/>
            </a:ln>
          </p:spPr>
          <p:txBody>
            <a:bodyPr lIns="0" tIns="0" rIns="0" bIns="0"/>
            <a:lstStyle/>
            <a:p>
              <a:pPr algn="ctr"/>
              <a:r>
                <a:rPr lang="zh-CN" altLang="en-US" sz="2400" dirty="0">
                  <a:solidFill>
                    <a:schemeClr val="accent2"/>
                  </a:solidFill>
                  <a:latin typeface="华文新魏" pitchFamily="2" charset="-122"/>
                  <a:ea typeface="华文新魏" pitchFamily="2" charset="-122"/>
                </a:rPr>
                <a:t>内核</a:t>
              </a:r>
            </a:p>
            <a:p>
              <a:pPr algn="ctr"/>
              <a:r>
                <a:rPr lang="zh-CN" altLang="en-US" sz="2400" dirty="0">
                  <a:solidFill>
                    <a:schemeClr val="accent2"/>
                  </a:solidFill>
                  <a:latin typeface="华文新魏" pitchFamily="2" charset="-122"/>
                  <a:ea typeface="华文新魏" pitchFamily="2" charset="-122"/>
                </a:rPr>
                <a:t>函数</a:t>
              </a:r>
            </a:p>
          </p:txBody>
        </p:sp>
        <p:sp>
          <p:nvSpPr>
            <p:cNvPr id="9" name="Text Box 17"/>
            <p:cNvSpPr txBox="1">
              <a:spLocks noChangeArrowheads="1"/>
            </p:cNvSpPr>
            <p:nvPr/>
          </p:nvSpPr>
          <p:spPr bwMode="auto">
            <a:xfrm>
              <a:off x="1924" y="2105"/>
              <a:ext cx="503" cy="452"/>
            </a:xfrm>
            <a:prstGeom prst="rect">
              <a:avLst/>
            </a:prstGeom>
            <a:solidFill>
              <a:schemeClr val="accent1"/>
            </a:solidFill>
            <a:ln w="19050">
              <a:solidFill>
                <a:srgbClr val="000000"/>
              </a:solidFill>
              <a:prstDash val="dash"/>
              <a:miter lim="800000"/>
              <a:headEnd/>
              <a:tailEnd/>
            </a:ln>
          </p:spPr>
          <p:txBody>
            <a:bodyPr lIns="0" tIns="0" rIns="0" bIns="0"/>
            <a:lstStyle/>
            <a:p>
              <a:pPr algn="ctr"/>
              <a:r>
                <a:rPr lang="zh-CN" altLang="en-US" sz="2400">
                  <a:solidFill>
                    <a:schemeClr val="accent2"/>
                  </a:solidFill>
                  <a:latin typeface="华文新魏" pitchFamily="2" charset="-122"/>
                  <a:ea typeface="华文新魏" pitchFamily="2" charset="-122"/>
                </a:rPr>
                <a:t>内核</a:t>
              </a:r>
            </a:p>
            <a:p>
              <a:pPr algn="ctr"/>
              <a:r>
                <a:rPr lang="zh-CN" altLang="en-US" sz="2400">
                  <a:solidFill>
                    <a:schemeClr val="accent2"/>
                  </a:solidFill>
                  <a:latin typeface="华文新魏" pitchFamily="2" charset="-122"/>
                  <a:ea typeface="华文新魏" pitchFamily="2" charset="-122"/>
                </a:rPr>
                <a:t>函数</a:t>
              </a:r>
            </a:p>
          </p:txBody>
        </p:sp>
        <p:sp>
          <p:nvSpPr>
            <p:cNvPr id="10" name="Text Box 18"/>
            <p:cNvSpPr txBox="1">
              <a:spLocks noChangeArrowheads="1"/>
            </p:cNvSpPr>
            <p:nvPr/>
          </p:nvSpPr>
          <p:spPr bwMode="auto">
            <a:xfrm>
              <a:off x="3936" y="2105"/>
              <a:ext cx="503" cy="452"/>
            </a:xfrm>
            <a:prstGeom prst="rect">
              <a:avLst/>
            </a:prstGeom>
            <a:solidFill>
              <a:schemeClr val="accent1"/>
            </a:solidFill>
            <a:ln w="19050">
              <a:solidFill>
                <a:srgbClr val="000000"/>
              </a:solidFill>
              <a:prstDash val="dash"/>
              <a:miter lim="800000"/>
              <a:headEnd/>
              <a:tailEnd/>
            </a:ln>
          </p:spPr>
          <p:txBody>
            <a:bodyPr lIns="0" tIns="0" rIns="0" bIns="0"/>
            <a:lstStyle/>
            <a:p>
              <a:pPr algn="ctr"/>
              <a:r>
                <a:rPr lang="zh-CN" altLang="en-US" sz="2400" dirty="0">
                  <a:solidFill>
                    <a:schemeClr val="accent2"/>
                  </a:solidFill>
                  <a:latin typeface="华文新魏" pitchFamily="2" charset="-122"/>
                  <a:ea typeface="华文新魏" pitchFamily="2" charset="-122"/>
                </a:rPr>
                <a:t>内核</a:t>
              </a:r>
            </a:p>
            <a:p>
              <a:pPr algn="ctr"/>
              <a:r>
                <a:rPr lang="zh-CN" altLang="en-US" sz="2400" dirty="0">
                  <a:solidFill>
                    <a:schemeClr val="accent2"/>
                  </a:solidFill>
                  <a:latin typeface="华文新魏" pitchFamily="2" charset="-122"/>
                  <a:ea typeface="华文新魏" pitchFamily="2" charset="-122"/>
                </a:rPr>
                <a:t>函数</a:t>
              </a:r>
            </a:p>
          </p:txBody>
        </p:sp>
        <p:sp>
          <p:nvSpPr>
            <p:cNvPr id="11" name="Text Box 19"/>
            <p:cNvSpPr txBox="1">
              <a:spLocks noChangeArrowheads="1"/>
            </p:cNvSpPr>
            <p:nvPr/>
          </p:nvSpPr>
          <p:spPr bwMode="auto">
            <a:xfrm>
              <a:off x="1008" y="1389"/>
              <a:ext cx="503" cy="695"/>
            </a:xfrm>
            <a:prstGeom prst="rect">
              <a:avLst/>
            </a:prstGeom>
            <a:solidFill>
              <a:srgbClr val="FFCC66"/>
            </a:solidFill>
            <a:ln w="19050">
              <a:solidFill>
                <a:srgbClr val="000000"/>
              </a:solidFill>
              <a:miter lim="800000"/>
              <a:headEnd/>
              <a:tailEnd/>
            </a:ln>
            <a:effectLst>
              <a:outerShdw dist="107763" dir="18900000" algn="ctr" rotWithShape="0">
                <a:srgbClr val="808080"/>
              </a:outerShdw>
            </a:effectLst>
          </p:spPr>
          <p:txBody>
            <a:bodyPr tIns="72000" bIns="72000"/>
            <a:lstStyle/>
            <a:p>
              <a:pPr algn="ctr"/>
              <a:r>
                <a:rPr lang="zh-CN" altLang="en-US" sz="2400">
                  <a:solidFill>
                    <a:schemeClr val="accent2"/>
                  </a:solidFill>
                  <a:latin typeface="华文新魏" pitchFamily="2" charset="-122"/>
                  <a:ea typeface="华文新魏" pitchFamily="2" charset="-122"/>
                </a:rPr>
                <a:t>应用进程</a:t>
              </a:r>
            </a:p>
          </p:txBody>
        </p:sp>
        <p:sp>
          <p:nvSpPr>
            <p:cNvPr id="12" name="Text Box 20"/>
            <p:cNvSpPr txBox="1">
              <a:spLocks noChangeArrowheads="1"/>
            </p:cNvSpPr>
            <p:nvPr/>
          </p:nvSpPr>
          <p:spPr bwMode="auto">
            <a:xfrm>
              <a:off x="1924" y="1410"/>
              <a:ext cx="503" cy="695"/>
            </a:xfrm>
            <a:prstGeom prst="rect">
              <a:avLst/>
            </a:prstGeom>
            <a:solidFill>
              <a:srgbClr val="FFCC66"/>
            </a:solidFill>
            <a:ln w="19050">
              <a:solidFill>
                <a:srgbClr val="000000"/>
              </a:solidFill>
              <a:miter lim="800000"/>
              <a:headEnd/>
              <a:tailEnd/>
            </a:ln>
            <a:effectLst>
              <a:outerShdw dist="107763" dir="18900000" algn="ctr" rotWithShape="0">
                <a:srgbClr val="808080"/>
              </a:outerShdw>
            </a:effectLst>
          </p:spPr>
          <p:txBody>
            <a:bodyPr tIns="72000" bIns="72000"/>
            <a:lstStyle/>
            <a:p>
              <a:pPr algn="ctr"/>
              <a:r>
                <a:rPr lang="zh-CN" altLang="en-US" sz="2400">
                  <a:solidFill>
                    <a:schemeClr val="accent2"/>
                  </a:solidFill>
                  <a:latin typeface="华文新魏" pitchFamily="2" charset="-122"/>
                  <a:ea typeface="华文新魏" pitchFamily="2" charset="-122"/>
                </a:rPr>
                <a:t>应用进程</a:t>
              </a:r>
            </a:p>
          </p:txBody>
        </p:sp>
        <p:sp>
          <p:nvSpPr>
            <p:cNvPr id="13" name="Text Box 21"/>
            <p:cNvSpPr txBox="1">
              <a:spLocks noChangeArrowheads="1"/>
            </p:cNvSpPr>
            <p:nvPr/>
          </p:nvSpPr>
          <p:spPr bwMode="auto">
            <a:xfrm>
              <a:off x="2653" y="1480"/>
              <a:ext cx="1045" cy="589"/>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tIns="72000" bIns="72000"/>
            <a:lstStyle/>
            <a:p>
              <a:pPr algn="ctr"/>
              <a:endParaRPr lang="en-US" altLang="zh-CN" sz="2400" dirty="0">
                <a:solidFill>
                  <a:schemeClr val="accent2"/>
                </a:solidFill>
                <a:latin typeface="华文新魏" pitchFamily="2" charset="-122"/>
                <a:ea typeface="华文新魏" pitchFamily="2" charset="-122"/>
              </a:endParaRPr>
            </a:p>
            <a:p>
              <a:pPr algn="ctr"/>
              <a:r>
                <a:rPr lang="en-US" altLang="zh-CN" sz="2400" dirty="0">
                  <a:solidFill>
                    <a:schemeClr val="accent2"/>
                  </a:solidFill>
                  <a:latin typeface="Times New Roman"/>
                  <a:ea typeface="华文新魏" pitchFamily="2" charset="-122"/>
                </a:rPr>
                <a:t>…</a:t>
              </a:r>
              <a:endParaRPr lang="en-US" altLang="zh-CN" sz="2400" dirty="0">
                <a:solidFill>
                  <a:schemeClr val="accent2"/>
                </a:solidFill>
                <a:latin typeface="华文新魏" pitchFamily="2" charset="-122"/>
                <a:ea typeface="华文新魏" pitchFamily="2" charset="-122"/>
              </a:endParaRPr>
            </a:p>
            <a:p>
              <a:pPr algn="ctr"/>
              <a:endParaRPr lang="en-US" altLang="zh-CN" sz="2400" dirty="0">
                <a:solidFill>
                  <a:schemeClr val="accent2"/>
                </a:solidFill>
                <a:latin typeface="华文新魏" pitchFamily="2" charset="-122"/>
                <a:ea typeface="华文新魏" pitchFamily="2" charset="-122"/>
              </a:endParaRPr>
            </a:p>
            <a:p>
              <a:pPr algn="ctr"/>
              <a:endParaRPr lang="en-US" altLang="zh-CN" sz="2400" dirty="0">
                <a:solidFill>
                  <a:schemeClr val="accent2"/>
                </a:solidFill>
                <a:latin typeface="华文新魏" pitchFamily="2" charset="-122"/>
                <a:ea typeface="华文新魏" pitchFamily="2" charset="-122"/>
              </a:endParaRPr>
            </a:p>
            <a:p>
              <a:pPr algn="ctr"/>
              <a:endParaRPr lang="en-US" altLang="zh-CN" sz="2400" dirty="0">
                <a:solidFill>
                  <a:schemeClr val="accent2"/>
                </a:solidFill>
                <a:latin typeface="华文新魏" pitchFamily="2" charset="-122"/>
                <a:ea typeface="华文新魏" pitchFamily="2" charset="-122"/>
              </a:endParaRPr>
            </a:p>
            <a:p>
              <a:pPr algn="ctr"/>
              <a:r>
                <a:rPr lang="zh-CN" altLang="en-US" sz="2400" dirty="0">
                  <a:solidFill>
                    <a:schemeClr val="accent2"/>
                  </a:solidFill>
                  <a:latin typeface="华文新魏" pitchFamily="2" charset="-122"/>
                  <a:ea typeface="华文新魏" pitchFamily="2" charset="-122"/>
                </a:rPr>
                <a:t>进程切换</a:t>
              </a:r>
            </a:p>
            <a:p>
              <a:pPr algn="ctr"/>
              <a:r>
                <a:rPr lang="zh-CN" altLang="en-US" sz="2400" dirty="0">
                  <a:solidFill>
                    <a:schemeClr val="accent2"/>
                  </a:solidFill>
                  <a:latin typeface="华文新魏" pitchFamily="2" charset="-122"/>
                  <a:ea typeface="华文新魏" pitchFamily="2" charset="-122"/>
                </a:rPr>
                <a:t>函数</a:t>
              </a:r>
            </a:p>
          </p:txBody>
        </p:sp>
        <p:sp>
          <p:nvSpPr>
            <p:cNvPr id="14" name="Text Box 22"/>
            <p:cNvSpPr txBox="1">
              <a:spLocks noChangeArrowheads="1"/>
            </p:cNvSpPr>
            <p:nvPr/>
          </p:nvSpPr>
          <p:spPr bwMode="auto">
            <a:xfrm>
              <a:off x="3936" y="1410"/>
              <a:ext cx="503" cy="695"/>
            </a:xfrm>
            <a:prstGeom prst="rect">
              <a:avLst/>
            </a:prstGeom>
            <a:solidFill>
              <a:srgbClr val="FFCC66"/>
            </a:solidFill>
            <a:ln w="19050">
              <a:solidFill>
                <a:srgbClr val="000000"/>
              </a:solidFill>
              <a:miter lim="800000"/>
              <a:headEnd/>
              <a:tailEnd/>
            </a:ln>
            <a:effectLst>
              <a:outerShdw dist="107763" dir="18900000" algn="ctr" rotWithShape="0">
                <a:srgbClr val="808080"/>
              </a:outerShdw>
            </a:effectLst>
          </p:spPr>
          <p:txBody>
            <a:bodyPr tIns="72000" bIns="72000"/>
            <a:lstStyle/>
            <a:p>
              <a:pPr algn="ctr"/>
              <a:r>
                <a:rPr lang="zh-CN" altLang="en-US" sz="2400">
                  <a:solidFill>
                    <a:schemeClr val="accent2"/>
                  </a:solidFill>
                  <a:latin typeface="华文新魏" pitchFamily="2" charset="-122"/>
                  <a:ea typeface="华文新魏" pitchFamily="2" charset="-122"/>
                </a:rPr>
                <a:t>应用进程</a:t>
              </a:r>
            </a:p>
          </p:txBody>
        </p:sp>
        <p:sp>
          <p:nvSpPr>
            <p:cNvPr id="15" name="Line 23"/>
            <p:cNvSpPr>
              <a:spLocks noChangeShapeType="1"/>
            </p:cNvSpPr>
            <p:nvPr/>
          </p:nvSpPr>
          <p:spPr bwMode="auto">
            <a:xfrm>
              <a:off x="748" y="2084"/>
              <a:ext cx="462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grpSp>
      <p:sp>
        <p:nvSpPr>
          <p:cNvPr id="16" name="日期占位符 15"/>
          <p:cNvSpPr>
            <a:spLocks noGrp="1"/>
          </p:cNvSpPr>
          <p:nvPr>
            <p:ph type="dt" sz="half" idx="10"/>
          </p:nvPr>
        </p:nvSpPr>
        <p:spPr/>
        <p:txBody>
          <a:bodyPr/>
          <a:lstStyle/>
          <a:p>
            <a:fld id="{9E65289B-4FA1-45B1-AA0D-2FC01FE2E024}" type="datetime1">
              <a:rPr lang="zh-CN" altLang="en-US" smtClean="0"/>
              <a:pPr/>
              <a:t>2021/3/5</a:t>
            </a:fld>
            <a:endParaRPr lang="zh-CN" altLang="en-US"/>
          </a:p>
        </p:txBody>
      </p:sp>
      <p:sp>
        <p:nvSpPr>
          <p:cNvPr id="17" name="灯片编号占位符 16"/>
          <p:cNvSpPr>
            <a:spLocks noGrp="1"/>
          </p:cNvSpPr>
          <p:nvPr>
            <p:ph type="sldNum" sz="quarter" idx="12"/>
          </p:nvPr>
        </p:nvSpPr>
        <p:spPr/>
        <p:txBody>
          <a:bodyPr/>
          <a:lstStyle/>
          <a:p>
            <a:fld id="{0C913308-F349-4B6D-A68A-DD1791B4A57B}" type="slidenum">
              <a:rPr lang="zh-CN" altLang="en-US" smtClean="0"/>
              <a:pPr/>
              <a:t>56</a:t>
            </a:fld>
            <a:endParaRPr lang="zh-CN" altLang="en-US"/>
          </a:p>
        </p:txBody>
      </p:sp>
    </p:spTree>
    <p:extLst>
      <p:ext uri="{BB962C8B-B14F-4D97-AF65-F5344CB8AC3E}">
        <p14:creationId xmlns:p14="http://schemas.microsoft.com/office/powerpoint/2010/main" val="35727861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操作系统的运行模型 </a:t>
            </a:r>
            <a:r>
              <a:rPr lang="en-US" altLang="zh-CN" dirty="0"/>
              <a:t>(4)</a:t>
            </a:r>
            <a:endParaRPr lang="zh-CN" altLang="en-US" dirty="0"/>
          </a:p>
        </p:txBody>
      </p:sp>
      <p:sp>
        <p:nvSpPr>
          <p:cNvPr id="3" name="内容占位符 2"/>
          <p:cNvSpPr>
            <a:spLocks noGrp="1"/>
          </p:cNvSpPr>
          <p:nvPr>
            <p:ph idx="1"/>
          </p:nvPr>
        </p:nvSpPr>
        <p:spPr/>
        <p:txBody>
          <a:bodyPr/>
          <a:lstStyle/>
          <a:p>
            <a:r>
              <a:rPr lang="en-US" altLang="zh-CN" dirty="0"/>
              <a:t>OS</a:t>
            </a:r>
            <a:r>
              <a:rPr lang="zh-CN" altLang="en-US" dirty="0"/>
              <a:t>功能作为独立进程执行的模型</a:t>
            </a:r>
          </a:p>
        </p:txBody>
      </p:sp>
      <p:grpSp>
        <p:nvGrpSpPr>
          <p:cNvPr id="4" name="Group 43"/>
          <p:cNvGrpSpPr>
            <a:grpSpLocks/>
          </p:cNvGrpSpPr>
          <p:nvPr/>
        </p:nvGrpSpPr>
        <p:grpSpPr bwMode="auto">
          <a:xfrm>
            <a:off x="1043608" y="2225675"/>
            <a:ext cx="6816725" cy="3243263"/>
            <a:chOff x="748" y="1402"/>
            <a:chExt cx="4294" cy="2043"/>
          </a:xfrm>
        </p:grpSpPr>
        <p:sp>
          <p:nvSpPr>
            <p:cNvPr id="5" name="Text Box 30"/>
            <p:cNvSpPr txBox="1">
              <a:spLocks noChangeArrowheads="1"/>
            </p:cNvSpPr>
            <p:nvPr/>
          </p:nvSpPr>
          <p:spPr bwMode="auto">
            <a:xfrm>
              <a:off x="748" y="2598"/>
              <a:ext cx="3813" cy="666"/>
            </a:xfrm>
            <a:prstGeom prst="rect">
              <a:avLst/>
            </a:prstGeom>
            <a:solidFill>
              <a:schemeClr val="accent1"/>
            </a:solidFill>
            <a:ln w="19050">
              <a:solidFill>
                <a:srgbClr val="000000"/>
              </a:solidFill>
              <a:miter lim="800000"/>
              <a:headEnd/>
              <a:tailEnd/>
            </a:ln>
          </p:spPr>
          <p:txBody>
            <a:bodyPr tIns="0" bIns="0"/>
            <a:lstStyle/>
            <a:p>
              <a:pPr algn="ctr"/>
              <a:endParaRPr lang="en-US" altLang="zh-CN" sz="2800">
                <a:solidFill>
                  <a:schemeClr val="accent2"/>
                </a:solidFill>
                <a:latin typeface="华文新魏" pitchFamily="2" charset="-122"/>
                <a:ea typeface="华文新魏" pitchFamily="2" charset="-122"/>
              </a:endParaRPr>
            </a:p>
            <a:p>
              <a:pPr algn="ctr"/>
              <a:r>
                <a:rPr lang="zh-CN" altLang="en-US" sz="2800">
                  <a:solidFill>
                    <a:schemeClr val="accent2"/>
                  </a:solidFill>
                  <a:latin typeface="华文新魏" pitchFamily="2" charset="-122"/>
                  <a:ea typeface="华文新魏" pitchFamily="2" charset="-122"/>
                </a:rPr>
                <a:t>微内核（进程切换函数）</a:t>
              </a:r>
            </a:p>
          </p:txBody>
        </p:sp>
        <p:sp>
          <p:nvSpPr>
            <p:cNvPr id="6" name="Text Box 31"/>
            <p:cNvSpPr txBox="1">
              <a:spLocks noChangeArrowheads="1"/>
            </p:cNvSpPr>
            <p:nvPr/>
          </p:nvSpPr>
          <p:spPr bwMode="auto">
            <a:xfrm>
              <a:off x="808" y="1402"/>
              <a:ext cx="423" cy="1196"/>
            </a:xfrm>
            <a:prstGeom prst="rect">
              <a:avLst/>
            </a:prstGeom>
            <a:solidFill>
              <a:srgbClr val="FFCC66"/>
            </a:solidFill>
            <a:ln w="19050">
              <a:solidFill>
                <a:srgbClr val="000000"/>
              </a:solidFill>
              <a:miter lim="800000"/>
              <a:headEnd/>
              <a:tailEnd/>
            </a:ln>
            <a:effectLst>
              <a:outerShdw dist="107763" dir="18900000" algn="ctr" rotWithShape="0">
                <a:srgbClr val="808080">
                  <a:alpha val="50000"/>
                </a:srgbClr>
              </a:outerShdw>
            </a:effectLst>
          </p:spPr>
          <p:txBody>
            <a:bodyPr tIns="72000" bIns="72000"/>
            <a:lstStyle/>
            <a:p>
              <a:r>
                <a:rPr lang="zh-CN" altLang="en-US" sz="2800" dirty="0">
                  <a:solidFill>
                    <a:schemeClr val="accent2"/>
                  </a:solidFill>
                  <a:latin typeface="华文新魏" pitchFamily="2" charset="-122"/>
                  <a:ea typeface="华文新魏" pitchFamily="2" charset="-122"/>
                </a:rPr>
                <a:t>应用</a:t>
              </a:r>
            </a:p>
            <a:p>
              <a:r>
                <a:rPr lang="zh-CN" altLang="en-US" sz="2800" dirty="0">
                  <a:solidFill>
                    <a:schemeClr val="accent2"/>
                  </a:solidFill>
                  <a:latin typeface="华文新魏" pitchFamily="2" charset="-122"/>
                  <a:ea typeface="华文新魏" pitchFamily="2" charset="-122"/>
                </a:rPr>
                <a:t>进程</a:t>
              </a:r>
            </a:p>
          </p:txBody>
        </p:sp>
        <p:sp>
          <p:nvSpPr>
            <p:cNvPr id="7" name="Text Box 32"/>
            <p:cNvSpPr txBox="1">
              <a:spLocks noChangeArrowheads="1"/>
            </p:cNvSpPr>
            <p:nvPr/>
          </p:nvSpPr>
          <p:spPr bwMode="auto">
            <a:xfrm>
              <a:off x="1837" y="1707"/>
              <a:ext cx="272" cy="453"/>
            </a:xfrm>
            <a:prstGeom prst="rect">
              <a:avLst/>
            </a:prstGeom>
            <a:solidFill>
              <a:srgbClr val="FFCC66"/>
            </a:solidFill>
            <a:ln>
              <a:noFill/>
            </a:ln>
            <a:extLst>
              <a:ext uri="{91240B29-F687-4F45-9708-019B960494DF}">
                <a14:hiddenLine xmlns:a14="http://schemas.microsoft.com/office/drawing/2010/main" w="19050">
                  <a:solidFill>
                    <a:srgbClr val="000000"/>
                  </a:solidFill>
                  <a:miter lim="800000"/>
                  <a:headEnd/>
                  <a:tailEnd/>
                </a14:hiddenLine>
              </a:ext>
            </a:extLst>
          </p:spPr>
          <p:txBody>
            <a:bodyPr tIns="72000" bIns="72000"/>
            <a:lstStyle/>
            <a:p>
              <a:pPr algn="ctr"/>
              <a:r>
                <a:rPr lang="en-US" altLang="zh-CN" sz="2800">
                  <a:solidFill>
                    <a:srgbClr val="000000"/>
                  </a:solidFill>
                  <a:latin typeface="Times New Roman"/>
                  <a:ea typeface="华文新魏" pitchFamily="2" charset="-122"/>
                </a:rPr>
                <a:t>…</a:t>
              </a:r>
              <a:endParaRPr lang="en-US" altLang="zh-CN" sz="2800">
                <a:latin typeface="华文新魏" pitchFamily="2" charset="-122"/>
                <a:ea typeface="华文新魏" pitchFamily="2" charset="-122"/>
              </a:endParaRPr>
            </a:p>
          </p:txBody>
        </p:sp>
        <p:sp>
          <p:nvSpPr>
            <p:cNvPr id="8" name="Text Box 33"/>
            <p:cNvSpPr txBox="1">
              <a:spLocks noChangeArrowheads="1"/>
            </p:cNvSpPr>
            <p:nvPr/>
          </p:nvSpPr>
          <p:spPr bwMode="auto">
            <a:xfrm>
              <a:off x="2761" y="1402"/>
              <a:ext cx="318" cy="1196"/>
            </a:xfrm>
            <a:prstGeom prst="rect">
              <a:avLst/>
            </a:prstGeom>
            <a:solidFill>
              <a:srgbClr val="FFCC66"/>
            </a:solidFill>
            <a:ln w="19050">
              <a:solidFill>
                <a:srgbClr val="000000"/>
              </a:solidFill>
              <a:miter lim="800000"/>
              <a:headEnd/>
              <a:tailEnd/>
            </a:ln>
            <a:effectLst>
              <a:outerShdw dist="107763" dir="18900000" algn="ctr" rotWithShape="0">
                <a:srgbClr val="808080">
                  <a:alpha val="50000"/>
                </a:srgbClr>
              </a:outerShdw>
            </a:effectLst>
          </p:spPr>
          <p:txBody>
            <a:bodyPr lIns="0" tIns="72000" rIns="0" bIns="72000"/>
            <a:lstStyle/>
            <a:p>
              <a:r>
                <a:rPr lang="en-US" altLang="zh-CN" sz="2800">
                  <a:solidFill>
                    <a:schemeClr val="accent2"/>
                  </a:solidFill>
                  <a:latin typeface="华文新魏" pitchFamily="2" charset="-122"/>
                  <a:ea typeface="华文新魏" pitchFamily="2" charset="-122"/>
                </a:rPr>
                <a:t>OS</a:t>
              </a:r>
            </a:p>
            <a:p>
              <a:r>
                <a:rPr lang="zh-CN" altLang="en-US" sz="2800">
                  <a:solidFill>
                    <a:schemeClr val="accent2"/>
                  </a:solidFill>
                  <a:latin typeface="华文新魏" pitchFamily="2" charset="-122"/>
                  <a:ea typeface="华文新魏" pitchFamily="2" charset="-122"/>
                </a:rPr>
                <a:t>函数</a:t>
              </a:r>
              <a:endParaRPr lang="zh-CN" altLang="en-US" sz="2800" baseline="-25000">
                <a:solidFill>
                  <a:schemeClr val="accent2"/>
                </a:solidFill>
                <a:latin typeface="华文新魏" pitchFamily="2" charset="-122"/>
                <a:ea typeface="华文新魏" pitchFamily="2" charset="-122"/>
              </a:endParaRPr>
            </a:p>
            <a:p>
              <a:endParaRPr lang="en-US" altLang="zh-CN" sz="2800">
                <a:latin typeface="华文新魏" pitchFamily="2" charset="-122"/>
                <a:ea typeface="华文新魏" pitchFamily="2" charset="-122"/>
              </a:endParaRPr>
            </a:p>
          </p:txBody>
        </p:sp>
        <p:sp>
          <p:nvSpPr>
            <p:cNvPr id="9" name="Text Box 34"/>
            <p:cNvSpPr txBox="1">
              <a:spLocks noChangeArrowheads="1"/>
            </p:cNvSpPr>
            <p:nvPr/>
          </p:nvSpPr>
          <p:spPr bwMode="auto">
            <a:xfrm>
              <a:off x="3714" y="1661"/>
              <a:ext cx="317" cy="544"/>
            </a:xfrm>
            <a:prstGeom prst="rect">
              <a:avLst/>
            </a:prstGeom>
            <a:solidFill>
              <a:srgbClr val="FFCC66"/>
            </a:solidFill>
            <a:ln>
              <a:noFill/>
            </a:ln>
            <a:extLst>
              <a:ext uri="{91240B29-F687-4F45-9708-019B960494DF}">
                <a14:hiddenLine xmlns:a14="http://schemas.microsoft.com/office/drawing/2010/main" w="19050">
                  <a:solidFill>
                    <a:srgbClr val="000000"/>
                  </a:solidFill>
                  <a:miter lim="800000"/>
                  <a:headEnd/>
                  <a:tailEnd/>
                </a14:hiddenLine>
              </a:ext>
            </a:extLst>
          </p:spPr>
          <p:txBody>
            <a:bodyPr tIns="72000" bIns="72000"/>
            <a:lstStyle/>
            <a:p>
              <a:pPr algn="ctr"/>
              <a:r>
                <a:rPr lang="en-US" altLang="zh-CN" sz="2800">
                  <a:solidFill>
                    <a:srgbClr val="000000"/>
                  </a:solidFill>
                  <a:latin typeface="Times New Roman"/>
                  <a:ea typeface="华文新魏" pitchFamily="2" charset="-122"/>
                </a:rPr>
                <a:t>…</a:t>
              </a:r>
              <a:endParaRPr lang="en-US" altLang="zh-CN" sz="2800">
                <a:latin typeface="华文新魏" pitchFamily="2" charset="-122"/>
                <a:ea typeface="华文新魏" pitchFamily="2" charset="-122"/>
              </a:endParaRPr>
            </a:p>
          </p:txBody>
        </p:sp>
        <p:sp>
          <p:nvSpPr>
            <p:cNvPr id="10" name="Text Box 35"/>
            <p:cNvSpPr txBox="1">
              <a:spLocks noChangeArrowheads="1"/>
            </p:cNvSpPr>
            <p:nvPr/>
          </p:nvSpPr>
          <p:spPr bwMode="auto">
            <a:xfrm>
              <a:off x="4619" y="1722"/>
              <a:ext cx="393" cy="801"/>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800">
                  <a:solidFill>
                    <a:schemeClr val="accent2"/>
                  </a:solidFill>
                  <a:latin typeface="华文新魏" pitchFamily="2" charset="-122"/>
                  <a:ea typeface="华文新魏" pitchFamily="2" charset="-122"/>
                </a:rPr>
                <a:t>用户态</a:t>
              </a:r>
            </a:p>
          </p:txBody>
        </p:sp>
        <p:sp>
          <p:nvSpPr>
            <p:cNvPr id="11" name="Text Box 36"/>
            <p:cNvSpPr txBox="1">
              <a:spLocks noChangeArrowheads="1"/>
            </p:cNvSpPr>
            <p:nvPr/>
          </p:nvSpPr>
          <p:spPr bwMode="auto">
            <a:xfrm>
              <a:off x="4619" y="2614"/>
              <a:ext cx="393" cy="83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800">
                  <a:solidFill>
                    <a:schemeClr val="accent2"/>
                  </a:solidFill>
                  <a:latin typeface="华文新魏" pitchFamily="2" charset="-122"/>
                  <a:ea typeface="华文新魏" pitchFamily="2" charset="-122"/>
                </a:rPr>
                <a:t>核心态</a:t>
              </a:r>
            </a:p>
          </p:txBody>
        </p:sp>
        <p:sp>
          <p:nvSpPr>
            <p:cNvPr id="12" name="Text Box 37"/>
            <p:cNvSpPr txBox="1">
              <a:spLocks noChangeArrowheads="1"/>
            </p:cNvSpPr>
            <p:nvPr/>
          </p:nvSpPr>
          <p:spPr bwMode="auto">
            <a:xfrm>
              <a:off x="1337" y="1402"/>
              <a:ext cx="424" cy="1196"/>
            </a:xfrm>
            <a:prstGeom prst="rect">
              <a:avLst/>
            </a:prstGeom>
            <a:solidFill>
              <a:srgbClr val="FFCC66"/>
            </a:solidFill>
            <a:ln w="19050">
              <a:solidFill>
                <a:srgbClr val="000000"/>
              </a:solidFill>
              <a:miter lim="800000"/>
              <a:headEnd/>
              <a:tailEnd/>
            </a:ln>
            <a:effectLst>
              <a:outerShdw dist="107763" dir="18900000" algn="ctr" rotWithShape="0">
                <a:srgbClr val="808080">
                  <a:alpha val="50000"/>
                </a:srgbClr>
              </a:outerShdw>
            </a:effectLst>
          </p:spPr>
          <p:txBody>
            <a:bodyPr tIns="72000" bIns="72000"/>
            <a:lstStyle/>
            <a:p>
              <a:r>
                <a:rPr lang="zh-CN" altLang="en-US" sz="2800">
                  <a:solidFill>
                    <a:schemeClr val="accent2"/>
                  </a:solidFill>
                  <a:latin typeface="华文新魏" pitchFamily="2" charset="-122"/>
                  <a:ea typeface="华文新魏" pitchFamily="2" charset="-122"/>
                </a:rPr>
                <a:t>应用</a:t>
              </a:r>
            </a:p>
            <a:p>
              <a:r>
                <a:rPr lang="zh-CN" altLang="en-US" sz="2800">
                  <a:solidFill>
                    <a:schemeClr val="accent2"/>
                  </a:solidFill>
                  <a:latin typeface="华文新魏" pitchFamily="2" charset="-122"/>
                  <a:ea typeface="华文新魏" pitchFamily="2" charset="-122"/>
                </a:rPr>
                <a:t>进程</a:t>
              </a:r>
            </a:p>
          </p:txBody>
        </p:sp>
        <p:sp>
          <p:nvSpPr>
            <p:cNvPr id="13" name="Text Box 38"/>
            <p:cNvSpPr txBox="1">
              <a:spLocks noChangeArrowheads="1"/>
            </p:cNvSpPr>
            <p:nvPr/>
          </p:nvSpPr>
          <p:spPr bwMode="auto">
            <a:xfrm>
              <a:off x="3243" y="1402"/>
              <a:ext cx="317" cy="1196"/>
            </a:xfrm>
            <a:prstGeom prst="rect">
              <a:avLst/>
            </a:prstGeom>
            <a:solidFill>
              <a:srgbClr val="FFCC66"/>
            </a:solidFill>
            <a:ln w="19050">
              <a:solidFill>
                <a:srgbClr val="000000"/>
              </a:solidFill>
              <a:miter lim="800000"/>
              <a:headEnd/>
              <a:tailEnd/>
            </a:ln>
            <a:effectLst>
              <a:outerShdw dist="107763" dir="18900000" algn="ctr" rotWithShape="0">
                <a:srgbClr val="808080">
                  <a:alpha val="50000"/>
                </a:srgbClr>
              </a:outerShdw>
            </a:effectLst>
          </p:spPr>
          <p:txBody>
            <a:bodyPr lIns="0" tIns="72000" rIns="0" bIns="72000"/>
            <a:lstStyle/>
            <a:p>
              <a:r>
                <a:rPr lang="en-US" altLang="zh-CN" sz="2800">
                  <a:solidFill>
                    <a:schemeClr val="accent2"/>
                  </a:solidFill>
                  <a:latin typeface="华文新魏" pitchFamily="2" charset="-122"/>
                  <a:ea typeface="华文新魏" pitchFamily="2" charset="-122"/>
                </a:rPr>
                <a:t>OS</a:t>
              </a:r>
            </a:p>
            <a:p>
              <a:r>
                <a:rPr lang="zh-CN" altLang="en-US" sz="2800">
                  <a:solidFill>
                    <a:schemeClr val="accent2"/>
                  </a:solidFill>
                  <a:latin typeface="华文新魏" pitchFamily="2" charset="-122"/>
                  <a:ea typeface="华文新魏" pitchFamily="2" charset="-122"/>
                </a:rPr>
                <a:t>函数</a:t>
              </a:r>
              <a:endParaRPr lang="zh-CN" altLang="en-US" sz="2800" baseline="-25000">
                <a:solidFill>
                  <a:schemeClr val="accent2"/>
                </a:solidFill>
                <a:latin typeface="华文新魏" pitchFamily="2" charset="-122"/>
                <a:ea typeface="华文新魏" pitchFamily="2" charset="-122"/>
              </a:endParaRPr>
            </a:p>
            <a:p>
              <a:endParaRPr lang="en-US" altLang="zh-CN" sz="2800">
                <a:solidFill>
                  <a:schemeClr val="accent2"/>
                </a:solidFill>
                <a:latin typeface="华文新魏" pitchFamily="2" charset="-122"/>
                <a:ea typeface="华文新魏" pitchFamily="2" charset="-122"/>
              </a:endParaRPr>
            </a:p>
          </p:txBody>
        </p:sp>
        <p:sp>
          <p:nvSpPr>
            <p:cNvPr id="14" name="Text Box 39"/>
            <p:cNvSpPr txBox="1">
              <a:spLocks noChangeArrowheads="1"/>
            </p:cNvSpPr>
            <p:nvPr/>
          </p:nvSpPr>
          <p:spPr bwMode="auto">
            <a:xfrm>
              <a:off x="2184" y="1402"/>
              <a:ext cx="424" cy="1196"/>
            </a:xfrm>
            <a:prstGeom prst="rect">
              <a:avLst/>
            </a:prstGeom>
            <a:solidFill>
              <a:srgbClr val="FFCC66"/>
            </a:solidFill>
            <a:ln w="19050">
              <a:solidFill>
                <a:srgbClr val="000000"/>
              </a:solidFill>
              <a:miter lim="800000"/>
              <a:headEnd/>
              <a:tailEnd/>
            </a:ln>
            <a:effectLst>
              <a:outerShdw dist="107763" dir="18900000" algn="ctr" rotWithShape="0">
                <a:srgbClr val="808080">
                  <a:alpha val="50000"/>
                </a:srgbClr>
              </a:outerShdw>
            </a:effectLst>
          </p:spPr>
          <p:txBody>
            <a:bodyPr tIns="72000" bIns="72000"/>
            <a:lstStyle/>
            <a:p>
              <a:r>
                <a:rPr lang="zh-CN" altLang="en-US" sz="2800">
                  <a:solidFill>
                    <a:schemeClr val="accent2"/>
                  </a:solidFill>
                  <a:latin typeface="华文新魏" pitchFamily="2" charset="-122"/>
                  <a:ea typeface="华文新魏" pitchFamily="2" charset="-122"/>
                </a:rPr>
                <a:t>应用</a:t>
              </a:r>
            </a:p>
            <a:p>
              <a:r>
                <a:rPr lang="zh-CN" altLang="en-US" sz="2800">
                  <a:solidFill>
                    <a:schemeClr val="accent2"/>
                  </a:solidFill>
                  <a:latin typeface="华文新魏" pitchFamily="2" charset="-122"/>
                  <a:ea typeface="华文新魏" pitchFamily="2" charset="-122"/>
                </a:rPr>
                <a:t>进程</a:t>
              </a:r>
            </a:p>
          </p:txBody>
        </p:sp>
        <p:sp>
          <p:nvSpPr>
            <p:cNvPr id="15" name="Text Box 40"/>
            <p:cNvSpPr txBox="1">
              <a:spLocks noChangeArrowheads="1"/>
            </p:cNvSpPr>
            <p:nvPr/>
          </p:nvSpPr>
          <p:spPr bwMode="auto">
            <a:xfrm>
              <a:off x="4195" y="1402"/>
              <a:ext cx="318" cy="1196"/>
            </a:xfrm>
            <a:prstGeom prst="rect">
              <a:avLst/>
            </a:prstGeom>
            <a:solidFill>
              <a:srgbClr val="FFCC66"/>
            </a:solidFill>
            <a:ln w="19050">
              <a:solidFill>
                <a:srgbClr val="000000"/>
              </a:solidFill>
              <a:miter lim="800000"/>
              <a:headEnd/>
              <a:tailEnd/>
            </a:ln>
            <a:effectLst>
              <a:outerShdw dist="107763" dir="18900000" algn="ctr" rotWithShape="0">
                <a:srgbClr val="808080">
                  <a:alpha val="50000"/>
                </a:srgbClr>
              </a:outerShdw>
            </a:effectLst>
          </p:spPr>
          <p:txBody>
            <a:bodyPr lIns="0" tIns="72000" rIns="0" bIns="72000"/>
            <a:lstStyle/>
            <a:p>
              <a:r>
                <a:rPr lang="en-US" altLang="zh-CN" sz="2800">
                  <a:solidFill>
                    <a:schemeClr val="accent2"/>
                  </a:solidFill>
                  <a:latin typeface="华文新魏" pitchFamily="2" charset="-122"/>
                  <a:ea typeface="华文新魏" pitchFamily="2" charset="-122"/>
                </a:rPr>
                <a:t>OS</a:t>
              </a:r>
            </a:p>
            <a:p>
              <a:r>
                <a:rPr lang="zh-CN" altLang="en-US" sz="2800">
                  <a:solidFill>
                    <a:schemeClr val="accent2"/>
                  </a:solidFill>
                  <a:latin typeface="华文新魏" pitchFamily="2" charset="-122"/>
                  <a:ea typeface="华文新魏" pitchFamily="2" charset="-122"/>
                </a:rPr>
                <a:t>函数</a:t>
              </a:r>
              <a:endParaRPr lang="zh-CN" altLang="en-US" sz="2800" baseline="-25000">
                <a:solidFill>
                  <a:schemeClr val="accent2"/>
                </a:solidFill>
                <a:latin typeface="华文新魏" pitchFamily="2" charset="-122"/>
                <a:ea typeface="华文新魏" pitchFamily="2" charset="-122"/>
              </a:endParaRPr>
            </a:p>
            <a:p>
              <a:endParaRPr lang="en-US" altLang="zh-CN" sz="2800">
                <a:solidFill>
                  <a:schemeClr val="accent2"/>
                </a:solidFill>
                <a:latin typeface="华文新魏" pitchFamily="2" charset="-122"/>
                <a:ea typeface="华文新魏" pitchFamily="2" charset="-122"/>
              </a:endParaRPr>
            </a:p>
          </p:txBody>
        </p:sp>
        <p:sp>
          <p:nvSpPr>
            <p:cNvPr id="16" name="Line 41"/>
            <p:cNvSpPr>
              <a:spLocks noChangeShapeType="1"/>
            </p:cNvSpPr>
            <p:nvPr/>
          </p:nvSpPr>
          <p:spPr bwMode="auto">
            <a:xfrm>
              <a:off x="808" y="2598"/>
              <a:ext cx="423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 name="日期占位符 16"/>
          <p:cNvSpPr>
            <a:spLocks noGrp="1"/>
          </p:cNvSpPr>
          <p:nvPr>
            <p:ph type="dt" sz="half" idx="10"/>
          </p:nvPr>
        </p:nvSpPr>
        <p:spPr/>
        <p:txBody>
          <a:bodyPr/>
          <a:lstStyle/>
          <a:p>
            <a:fld id="{FE0C8DCB-9DA9-442E-86C9-A25E4963FAFB}" type="datetime1">
              <a:rPr lang="zh-CN" altLang="en-US" smtClean="0"/>
              <a:pPr/>
              <a:t>2021/3/5</a:t>
            </a:fld>
            <a:endParaRPr lang="zh-CN" altLang="en-US"/>
          </a:p>
        </p:txBody>
      </p:sp>
      <p:sp>
        <p:nvSpPr>
          <p:cNvPr id="18" name="灯片编号占位符 17"/>
          <p:cNvSpPr>
            <a:spLocks noGrp="1"/>
          </p:cNvSpPr>
          <p:nvPr>
            <p:ph type="sldNum" sz="quarter" idx="12"/>
          </p:nvPr>
        </p:nvSpPr>
        <p:spPr/>
        <p:txBody>
          <a:bodyPr/>
          <a:lstStyle/>
          <a:p>
            <a:fld id="{0C913308-F349-4B6D-A68A-DD1791B4A57B}" type="slidenum">
              <a:rPr lang="zh-CN" altLang="en-US" smtClean="0"/>
              <a:pPr/>
              <a:t>57</a:t>
            </a:fld>
            <a:endParaRPr lang="zh-CN" altLang="en-US"/>
          </a:p>
        </p:txBody>
      </p:sp>
    </p:spTree>
    <p:extLst>
      <p:ext uri="{BB962C8B-B14F-4D97-AF65-F5344CB8AC3E}">
        <p14:creationId xmlns:p14="http://schemas.microsoft.com/office/powerpoint/2010/main" val="36291810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Windows 2000/XP </a:t>
            </a:r>
            <a:r>
              <a:rPr lang="zh-CN" altLang="en-US" dirty="0"/>
              <a:t>内核</a:t>
            </a:r>
          </a:p>
        </p:txBody>
      </p:sp>
      <p:sp>
        <p:nvSpPr>
          <p:cNvPr id="4" name="日期占位符 3"/>
          <p:cNvSpPr>
            <a:spLocks noGrp="1"/>
          </p:cNvSpPr>
          <p:nvPr>
            <p:ph type="dt" sz="half" idx="10"/>
          </p:nvPr>
        </p:nvSpPr>
        <p:spPr/>
        <p:txBody>
          <a:bodyPr/>
          <a:lstStyle/>
          <a:p>
            <a:fld id="{5AC8EB17-5290-4DBE-B95A-78F7652B1597}" type="datetime1">
              <a:rPr lang="zh-CN" altLang="en-US" smtClean="0"/>
              <a:pPr/>
              <a:t>2021/3/5</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58</a:t>
            </a:fld>
            <a:endParaRPr lang="zh-CN" altLang="en-US"/>
          </a:p>
        </p:txBody>
      </p:sp>
      <p:grpSp>
        <p:nvGrpSpPr>
          <p:cNvPr id="7" name="Group 2"/>
          <p:cNvGrpSpPr>
            <a:grpSpLocks/>
          </p:cNvGrpSpPr>
          <p:nvPr/>
        </p:nvGrpSpPr>
        <p:grpSpPr bwMode="auto">
          <a:xfrm>
            <a:off x="1187624" y="1752600"/>
            <a:ext cx="6214864" cy="4267200"/>
            <a:chOff x="1440" y="1104"/>
            <a:chExt cx="3552" cy="2688"/>
          </a:xfrm>
        </p:grpSpPr>
        <p:sp>
          <p:nvSpPr>
            <p:cNvPr id="8" name="Text Box 5"/>
            <p:cNvSpPr txBox="1">
              <a:spLocks noChangeArrowheads="1"/>
            </p:cNvSpPr>
            <p:nvPr/>
          </p:nvSpPr>
          <p:spPr bwMode="auto">
            <a:xfrm>
              <a:off x="1474" y="1104"/>
              <a:ext cx="609" cy="551"/>
            </a:xfrm>
            <a:prstGeom prst="rect">
              <a:avLst/>
            </a:prstGeom>
            <a:solidFill>
              <a:srgbClr val="FFCC66"/>
            </a:solidFill>
            <a:ln w="9525">
              <a:solidFill>
                <a:srgbClr val="000000"/>
              </a:solidFill>
              <a:miter lim="800000"/>
              <a:headEnd/>
              <a:tailEnd/>
            </a:ln>
            <a:effectLst>
              <a:outerShdw dist="107763" dir="2700000" algn="ctr" rotWithShape="0">
                <a:srgbClr val="808080"/>
              </a:outerShdw>
            </a:effectLst>
          </p:spPr>
          <p:txBody>
            <a:bodyPr/>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r>
                <a:rPr kumimoji="0" lang="zh-CN" altLang="en-US">
                  <a:solidFill>
                    <a:srgbClr val="0000FF"/>
                  </a:solidFill>
                  <a:latin typeface="华文新魏" pitchFamily="2" charset="-122"/>
                  <a:ea typeface="华文新魏" pitchFamily="2" charset="-122"/>
                </a:rPr>
                <a:t>系统</a:t>
              </a:r>
            </a:p>
            <a:p>
              <a:r>
                <a:rPr kumimoji="0" lang="zh-CN" altLang="en-US">
                  <a:solidFill>
                    <a:srgbClr val="0000FF"/>
                  </a:solidFill>
                  <a:latin typeface="华文新魏" pitchFamily="2" charset="-122"/>
                  <a:ea typeface="华文新魏" pitchFamily="2" charset="-122"/>
                </a:rPr>
                <a:t>进程</a:t>
              </a:r>
            </a:p>
          </p:txBody>
        </p:sp>
        <p:sp>
          <p:nvSpPr>
            <p:cNvPr id="9" name="Text Box 6"/>
            <p:cNvSpPr txBox="1">
              <a:spLocks noChangeArrowheads="1"/>
            </p:cNvSpPr>
            <p:nvPr/>
          </p:nvSpPr>
          <p:spPr bwMode="auto">
            <a:xfrm>
              <a:off x="2252" y="1104"/>
              <a:ext cx="609" cy="544"/>
            </a:xfrm>
            <a:prstGeom prst="rect">
              <a:avLst/>
            </a:prstGeom>
            <a:solidFill>
              <a:srgbClr val="FFCC66"/>
            </a:solidFill>
            <a:ln w="9525">
              <a:solidFill>
                <a:srgbClr val="000000"/>
              </a:solidFill>
              <a:miter lim="800000"/>
              <a:headEnd/>
              <a:tailEnd/>
            </a:ln>
            <a:effectLst>
              <a:outerShdw dist="107763" dir="2700000" algn="ctr" rotWithShape="0">
                <a:srgbClr val="808080"/>
              </a:outerShdw>
            </a:effectLst>
          </p:spPr>
          <p:txBody>
            <a:bodyPr/>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r>
                <a:rPr kumimoji="0" lang="zh-CN" altLang="en-US">
                  <a:solidFill>
                    <a:srgbClr val="0000FF"/>
                  </a:solidFill>
                  <a:latin typeface="华文新魏" pitchFamily="2" charset="-122"/>
                  <a:ea typeface="华文新魏" pitchFamily="2" charset="-122"/>
                </a:rPr>
                <a:t>服务</a:t>
              </a:r>
            </a:p>
            <a:p>
              <a:r>
                <a:rPr kumimoji="0" lang="zh-CN" altLang="en-US">
                  <a:solidFill>
                    <a:srgbClr val="0000FF"/>
                  </a:solidFill>
                  <a:latin typeface="华文新魏" pitchFamily="2" charset="-122"/>
                  <a:ea typeface="华文新魏" pitchFamily="2" charset="-122"/>
                </a:rPr>
                <a:t>进程</a:t>
              </a:r>
            </a:p>
          </p:txBody>
        </p:sp>
        <p:sp>
          <p:nvSpPr>
            <p:cNvPr id="10" name="Text Box 7"/>
            <p:cNvSpPr txBox="1">
              <a:spLocks noChangeArrowheads="1"/>
            </p:cNvSpPr>
            <p:nvPr/>
          </p:nvSpPr>
          <p:spPr bwMode="auto">
            <a:xfrm>
              <a:off x="2962" y="1104"/>
              <a:ext cx="609" cy="544"/>
            </a:xfrm>
            <a:prstGeom prst="rect">
              <a:avLst/>
            </a:prstGeom>
            <a:solidFill>
              <a:srgbClr val="FFCC66"/>
            </a:solidFill>
            <a:ln w="9525">
              <a:solidFill>
                <a:srgbClr val="000000"/>
              </a:solidFill>
              <a:miter lim="800000"/>
              <a:headEnd/>
              <a:tailEnd/>
            </a:ln>
            <a:effectLst>
              <a:outerShdw dist="107763" dir="2700000" algn="ctr" rotWithShape="0">
                <a:srgbClr val="808080"/>
              </a:outerShdw>
            </a:effectLst>
          </p:spPr>
          <p:txBody>
            <a:bodyPr/>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r>
                <a:rPr kumimoji="0" lang="zh-CN" altLang="en-US">
                  <a:solidFill>
                    <a:srgbClr val="0000FF"/>
                  </a:solidFill>
                  <a:latin typeface="华文新魏" pitchFamily="2" charset="-122"/>
                  <a:ea typeface="华文新魏" pitchFamily="2" charset="-122"/>
                </a:rPr>
                <a:t>应用</a:t>
              </a:r>
            </a:p>
            <a:p>
              <a:r>
                <a:rPr kumimoji="0" lang="zh-CN" altLang="en-US">
                  <a:solidFill>
                    <a:srgbClr val="0000FF"/>
                  </a:solidFill>
                  <a:latin typeface="华文新魏" pitchFamily="2" charset="-122"/>
                  <a:ea typeface="华文新魏" pitchFamily="2" charset="-122"/>
                </a:rPr>
                <a:t>程序</a:t>
              </a:r>
            </a:p>
          </p:txBody>
        </p:sp>
        <p:sp>
          <p:nvSpPr>
            <p:cNvPr id="11" name="Text Box 8"/>
            <p:cNvSpPr txBox="1">
              <a:spLocks noChangeArrowheads="1"/>
            </p:cNvSpPr>
            <p:nvPr/>
          </p:nvSpPr>
          <p:spPr bwMode="auto">
            <a:xfrm>
              <a:off x="3673" y="1104"/>
              <a:ext cx="710" cy="551"/>
            </a:xfrm>
            <a:prstGeom prst="rect">
              <a:avLst/>
            </a:prstGeom>
            <a:solidFill>
              <a:srgbClr val="FFCC66"/>
            </a:solidFill>
            <a:ln w="9525">
              <a:solidFill>
                <a:srgbClr val="000000"/>
              </a:solidFill>
              <a:miter lim="800000"/>
              <a:headEnd/>
              <a:tailEnd/>
            </a:ln>
            <a:effectLst>
              <a:outerShdw dist="107763" dir="2700000" algn="ctr" rotWithShape="0">
                <a:srgbClr val="808080"/>
              </a:outerShdw>
            </a:effectLst>
          </p:spPr>
          <p:txBody>
            <a:bodyPr/>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r>
                <a:rPr kumimoji="0" lang="zh-CN" altLang="en-US">
                  <a:solidFill>
                    <a:srgbClr val="0000FF"/>
                  </a:solidFill>
                  <a:latin typeface="华文新魏" pitchFamily="2" charset="-122"/>
                  <a:ea typeface="华文新魏" pitchFamily="2" charset="-122"/>
                </a:rPr>
                <a:t>环境子系统</a:t>
              </a:r>
            </a:p>
          </p:txBody>
        </p:sp>
        <p:sp>
          <p:nvSpPr>
            <p:cNvPr id="12" name="Text Box 9"/>
            <p:cNvSpPr txBox="1">
              <a:spLocks noChangeArrowheads="1"/>
            </p:cNvSpPr>
            <p:nvPr/>
          </p:nvSpPr>
          <p:spPr bwMode="auto">
            <a:xfrm>
              <a:off x="2015" y="1862"/>
              <a:ext cx="1759" cy="345"/>
            </a:xfrm>
            <a:prstGeom prst="rect">
              <a:avLst/>
            </a:prstGeom>
            <a:solidFill>
              <a:srgbClr val="FFCC66"/>
            </a:solidFill>
            <a:ln w="9525">
              <a:solidFill>
                <a:srgbClr val="000000"/>
              </a:solidFill>
              <a:miter lim="800000"/>
              <a:headEnd/>
              <a:tailEnd/>
            </a:ln>
            <a:effectLst>
              <a:outerShdw dist="107763" dir="2700000" algn="ctr" rotWithShape="0">
                <a:srgbClr val="808080"/>
              </a:outerShdw>
            </a:effectLst>
          </p:spPr>
          <p:txBody>
            <a:bodyPr/>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r>
                <a:rPr kumimoji="0" lang="en-US" altLang="zh-CN">
                  <a:solidFill>
                    <a:srgbClr val="0000FF"/>
                  </a:solidFill>
                  <a:latin typeface="华文新魏" pitchFamily="2" charset="-122"/>
                  <a:ea typeface="华文新魏" pitchFamily="2" charset="-122"/>
                </a:rPr>
                <a:t>   </a:t>
              </a:r>
              <a:r>
                <a:rPr kumimoji="0" lang="zh-CN" altLang="en-US">
                  <a:solidFill>
                    <a:srgbClr val="0000FF"/>
                  </a:solidFill>
                  <a:latin typeface="华文新魏" pitchFamily="2" charset="-122"/>
                  <a:ea typeface="华文新魏" pitchFamily="2" charset="-122"/>
                </a:rPr>
                <a:t>子系统动态链接库</a:t>
              </a:r>
            </a:p>
          </p:txBody>
        </p:sp>
        <p:sp>
          <p:nvSpPr>
            <p:cNvPr id="13" name="Line 11"/>
            <p:cNvSpPr>
              <a:spLocks noChangeShapeType="1"/>
            </p:cNvSpPr>
            <p:nvPr/>
          </p:nvSpPr>
          <p:spPr bwMode="auto">
            <a:xfrm>
              <a:off x="3165" y="1655"/>
              <a:ext cx="0" cy="20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sz="2000"/>
            </a:p>
          </p:txBody>
        </p:sp>
        <p:sp>
          <p:nvSpPr>
            <p:cNvPr id="14" name="Line 12"/>
            <p:cNvSpPr>
              <a:spLocks noChangeShapeType="1"/>
            </p:cNvSpPr>
            <p:nvPr/>
          </p:nvSpPr>
          <p:spPr bwMode="auto">
            <a:xfrm>
              <a:off x="2489" y="2234"/>
              <a:ext cx="0" cy="18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sz="2000"/>
            </a:p>
          </p:txBody>
        </p:sp>
        <p:sp>
          <p:nvSpPr>
            <p:cNvPr id="15" name="Line 13"/>
            <p:cNvSpPr>
              <a:spLocks noChangeShapeType="1"/>
            </p:cNvSpPr>
            <p:nvPr/>
          </p:nvSpPr>
          <p:spPr bwMode="auto">
            <a:xfrm>
              <a:off x="3233" y="2234"/>
              <a:ext cx="0" cy="18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sz="2000"/>
            </a:p>
          </p:txBody>
        </p:sp>
        <p:sp>
          <p:nvSpPr>
            <p:cNvPr id="16" name="Line 14"/>
            <p:cNvSpPr>
              <a:spLocks noChangeShapeType="1"/>
            </p:cNvSpPr>
            <p:nvPr/>
          </p:nvSpPr>
          <p:spPr bwMode="auto">
            <a:xfrm>
              <a:off x="1440" y="2414"/>
              <a:ext cx="355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sz="2000"/>
            </a:p>
          </p:txBody>
        </p:sp>
        <p:sp>
          <p:nvSpPr>
            <p:cNvPr id="17" name="Line 15"/>
            <p:cNvSpPr>
              <a:spLocks noChangeShapeType="1"/>
            </p:cNvSpPr>
            <p:nvPr/>
          </p:nvSpPr>
          <p:spPr bwMode="auto">
            <a:xfrm>
              <a:off x="1744" y="1655"/>
              <a:ext cx="0" cy="75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sz="2000"/>
            </a:p>
          </p:txBody>
        </p:sp>
        <p:sp>
          <p:nvSpPr>
            <p:cNvPr id="18" name="Line 16"/>
            <p:cNvSpPr>
              <a:spLocks noChangeShapeType="1"/>
            </p:cNvSpPr>
            <p:nvPr/>
          </p:nvSpPr>
          <p:spPr bwMode="auto">
            <a:xfrm>
              <a:off x="3977" y="1655"/>
              <a:ext cx="0" cy="75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sz="2000"/>
            </a:p>
          </p:txBody>
        </p:sp>
        <p:sp>
          <p:nvSpPr>
            <p:cNvPr id="19" name="Text Box 17"/>
            <p:cNvSpPr txBox="1">
              <a:spLocks noChangeArrowheads="1"/>
            </p:cNvSpPr>
            <p:nvPr/>
          </p:nvSpPr>
          <p:spPr bwMode="auto">
            <a:xfrm>
              <a:off x="4282" y="2069"/>
              <a:ext cx="710" cy="268"/>
            </a:xfrm>
            <a:prstGeom prst="rect">
              <a:avLst/>
            </a:prstGeom>
            <a:solidFill>
              <a:srgbClr val="FFCC66"/>
            </a:solidFill>
            <a:ln w="9525">
              <a:solidFill>
                <a:srgbClr val="FFFFFF"/>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r>
                <a:rPr kumimoji="0" lang="zh-CN" altLang="en-US">
                  <a:solidFill>
                    <a:srgbClr val="0000FF"/>
                  </a:solidFill>
                  <a:latin typeface="华文新魏" pitchFamily="2" charset="-122"/>
                  <a:ea typeface="华文新魏" pitchFamily="2" charset="-122"/>
                </a:rPr>
                <a:t>用户态</a:t>
              </a:r>
            </a:p>
          </p:txBody>
        </p:sp>
        <p:sp>
          <p:nvSpPr>
            <p:cNvPr id="20" name="Text Box 18"/>
            <p:cNvSpPr txBox="1">
              <a:spLocks noChangeArrowheads="1"/>
            </p:cNvSpPr>
            <p:nvPr/>
          </p:nvSpPr>
          <p:spPr bwMode="auto">
            <a:xfrm>
              <a:off x="4248" y="2482"/>
              <a:ext cx="676" cy="345"/>
            </a:xfrm>
            <a:prstGeom prst="rect">
              <a:avLst/>
            </a:prstGeom>
            <a:solidFill>
              <a:schemeClr val="accent1"/>
            </a:solidFill>
            <a:ln w="9525">
              <a:solidFill>
                <a:srgbClr val="FFFFFF"/>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r>
                <a:rPr kumimoji="0" lang="zh-CN" altLang="en-US">
                  <a:solidFill>
                    <a:srgbClr val="0000FF"/>
                  </a:solidFill>
                  <a:latin typeface="华文新魏" pitchFamily="2" charset="-122"/>
                  <a:ea typeface="华文新魏" pitchFamily="2" charset="-122"/>
                </a:rPr>
                <a:t>核心态</a:t>
              </a:r>
            </a:p>
          </p:txBody>
        </p:sp>
        <p:sp>
          <p:nvSpPr>
            <p:cNvPr id="21" name="Text Box 19"/>
            <p:cNvSpPr txBox="1">
              <a:spLocks noChangeArrowheads="1"/>
            </p:cNvSpPr>
            <p:nvPr/>
          </p:nvSpPr>
          <p:spPr bwMode="auto">
            <a:xfrm>
              <a:off x="1474" y="2689"/>
              <a:ext cx="1759" cy="1103"/>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r>
                <a:rPr kumimoji="0" lang="en-US" altLang="zh-CN" dirty="0">
                  <a:solidFill>
                    <a:srgbClr val="0000FF"/>
                  </a:solidFill>
                  <a:latin typeface="华文新魏" pitchFamily="2" charset="-122"/>
                  <a:ea typeface="华文新魏" pitchFamily="2" charset="-122"/>
                </a:rPr>
                <a:t>          </a:t>
              </a:r>
              <a:r>
                <a:rPr kumimoji="0" lang="zh-CN" altLang="en-US" dirty="0">
                  <a:solidFill>
                    <a:srgbClr val="0000FF"/>
                  </a:solidFill>
                  <a:latin typeface="华文新魏" pitchFamily="2" charset="-122"/>
                  <a:ea typeface="华文新魏" pitchFamily="2" charset="-122"/>
                </a:rPr>
                <a:t>执行体</a:t>
              </a:r>
            </a:p>
            <a:p>
              <a:endParaRPr kumimoji="0" lang="zh-CN" altLang="en-US" dirty="0">
                <a:solidFill>
                  <a:srgbClr val="0000FF"/>
                </a:solidFill>
                <a:latin typeface="华文新魏" pitchFamily="2" charset="-122"/>
                <a:ea typeface="华文新魏" pitchFamily="2" charset="-122"/>
              </a:endParaRPr>
            </a:p>
            <a:p>
              <a:r>
                <a:rPr kumimoji="0" lang="zh-CN" altLang="en-US" dirty="0">
                  <a:solidFill>
                    <a:srgbClr val="0000FF"/>
                  </a:solidFill>
                  <a:latin typeface="华文新魏" pitchFamily="2" charset="-122"/>
                  <a:ea typeface="华文新魏" pitchFamily="2" charset="-122"/>
                </a:rPr>
                <a:t> 核心        设备驱动程序</a:t>
              </a:r>
            </a:p>
            <a:p>
              <a:endParaRPr kumimoji="0" lang="zh-CN" altLang="en-US" dirty="0">
                <a:solidFill>
                  <a:srgbClr val="0000FF"/>
                </a:solidFill>
                <a:latin typeface="华文新魏" pitchFamily="2" charset="-122"/>
                <a:ea typeface="华文新魏" pitchFamily="2" charset="-122"/>
              </a:endParaRPr>
            </a:p>
            <a:p>
              <a:r>
                <a:rPr kumimoji="0" lang="zh-CN" altLang="en-US" dirty="0">
                  <a:solidFill>
                    <a:srgbClr val="0000FF"/>
                  </a:solidFill>
                  <a:latin typeface="华文新魏" pitchFamily="2" charset="-122"/>
                  <a:ea typeface="华文新魏" pitchFamily="2" charset="-122"/>
                </a:rPr>
                <a:t>     硬件抽象层</a:t>
              </a:r>
            </a:p>
          </p:txBody>
        </p:sp>
        <p:sp>
          <p:nvSpPr>
            <p:cNvPr id="22" name="Line 20"/>
            <p:cNvSpPr>
              <a:spLocks noChangeShapeType="1"/>
            </p:cNvSpPr>
            <p:nvPr/>
          </p:nvSpPr>
          <p:spPr bwMode="auto">
            <a:xfrm>
              <a:off x="1474" y="3103"/>
              <a:ext cx="175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sz="2000"/>
            </a:p>
          </p:txBody>
        </p:sp>
        <p:sp>
          <p:nvSpPr>
            <p:cNvPr id="23" name="Line 21"/>
            <p:cNvSpPr>
              <a:spLocks noChangeShapeType="1"/>
            </p:cNvSpPr>
            <p:nvPr/>
          </p:nvSpPr>
          <p:spPr bwMode="auto">
            <a:xfrm>
              <a:off x="1474" y="3378"/>
              <a:ext cx="175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sz="2000"/>
            </a:p>
          </p:txBody>
        </p:sp>
        <p:sp>
          <p:nvSpPr>
            <p:cNvPr id="24" name="Line 22"/>
            <p:cNvSpPr>
              <a:spLocks noChangeShapeType="1"/>
            </p:cNvSpPr>
            <p:nvPr/>
          </p:nvSpPr>
          <p:spPr bwMode="auto">
            <a:xfrm>
              <a:off x="2015" y="3110"/>
              <a:ext cx="0" cy="26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sz="2000"/>
            </a:p>
          </p:txBody>
        </p:sp>
        <p:sp>
          <p:nvSpPr>
            <p:cNvPr id="25" name="Text Box 23"/>
            <p:cNvSpPr txBox="1">
              <a:spLocks noChangeArrowheads="1"/>
            </p:cNvSpPr>
            <p:nvPr/>
          </p:nvSpPr>
          <p:spPr bwMode="auto">
            <a:xfrm>
              <a:off x="3436" y="2930"/>
              <a:ext cx="609" cy="517"/>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r>
                <a:rPr kumimoji="0" lang="zh-CN" altLang="en-US">
                  <a:solidFill>
                    <a:srgbClr val="0000FF"/>
                  </a:solidFill>
                  <a:latin typeface="华文新魏" pitchFamily="2" charset="-122"/>
                  <a:ea typeface="华文新魏" pitchFamily="2" charset="-122"/>
                </a:rPr>
                <a:t>图形</a:t>
              </a:r>
            </a:p>
            <a:p>
              <a:r>
                <a:rPr kumimoji="0" lang="zh-CN" altLang="en-US">
                  <a:solidFill>
                    <a:srgbClr val="0000FF"/>
                  </a:solidFill>
                  <a:latin typeface="华文新魏" pitchFamily="2" charset="-122"/>
                  <a:ea typeface="华文新魏" pitchFamily="2" charset="-122"/>
                </a:rPr>
                <a:t>引擎</a:t>
              </a:r>
            </a:p>
          </p:txBody>
        </p:sp>
        <p:sp>
          <p:nvSpPr>
            <p:cNvPr id="26" name="Line 24"/>
            <p:cNvSpPr>
              <a:spLocks noChangeShapeType="1"/>
            </p:cNvSpPr>
            <p:nvPr/>
          </p:nvSpPr>
          <p:spPr bwMode="auto">
            <a:xfrm>
              <a:off x="2556" y="1655"/>
              <a:ext cx="0" cy="20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sz="2000"/>
            </a:p>
          </p:txBody>
        </p:sp>
      </p:grpSp>
    </p:spTree>
    <p:extLst>
      <p:ext uri="{BB962C8B-B14F-4D97-AF65-F5344CB8AC3E}">
        <p14:creationId xmlns:p14="http://schemas.microsoft.com/office/powerpoint/2010/main" val="36506760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Windows 2000/XP </a:t>
            </a:r>
            <a:r>
              <a:rPr lang="zh-CN" altLang="en-US" dirty="0"/>
              <a:t>内核</a:t>
            </a:r>
          </a:p>
        </p:txBody>
      </p:sp>
      <p:sp>
        <p:nvSpPr>
          <p:cNvPr id="4" name="日期占位符 3"/>
          <p:cNvSpPr>
            <a:spLocks noGrp="1"/>
          </p:cNvSpPr>
          <p:nvPr>
            <p:ph type="dt" sz="half" idx="10"/>
          </p:nvPr>
        </p:nvSpPr>
        <p:spPr/>
        <p:txBody>
          <a:bodyPr/>
          <a:lstStyle/>
          <a:p>
            <a:fld id="{5AC8EB17-5290-4DBE-B95A-78F7652B1597}" type="datetime1">
              <a:rPr lang="zh-CN" altLang="en-US" smtClean="0"/>
              <a:pPr/>
              <a:t>2021/3/5</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59</a:t>
            </a:fld>
            <a:endParaRPr lang="zh-CN" altLang="en-US"/>
          </a:p>
        </p:txBody>
      </p:sp>
      <p:sp>
        <p:nvSpPr>
          <p:cNvPr id="7" name="Text Box 5"/>
          <p:cNvSpPr txBox="1">
            <a:spLocks noChangeArrowheads="1"/>
          </p:cNvSpPr>
          <p:nvPr/>
        </p:nvSpPr>
        <p:spPr bwMode="auto">
          <a:xfrm>
            <a:off x="609600" y="3341688"/>
            <a:ext cx="819150" cy="342900"/>
          </a:xfrm>
          <a:prstGeom prst="rect">
            <a:avLst/>
          </a:prstGeom>
          <a:solidFill>
            <a:schemeClr val="accent1"/>
          </a:solidFill>
          <a:ln w="9525">
            <a:solidFill>
              <a:srgbClr val="000000"/>
            </a:solidFill>
            <a:miter lim="800000"/>
            <a:headEnd/>
            <a:tailEnd/>
          </a:ln>
        </p:spPr>
        <p:txBody>
          <a:bodyPr lIns="0" tIns="0" rIns="0" bIns="0"/>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algn="ctr"/>
            <a:r>
              <a:rPr kumimoji="0" lang="zh-CN" altLang="en-US" sz="1400">
                <a:solidFill>
                  <a:srgbClr val="0000FF"/>
                </a:solidFill>
                <a:latin typeface="华文新魏" pitchFamily="2" charset="-122"/>
                <a:ea typeface="华文新魏" pitchFamily="2" charset="-122"/>
              </a:rPr>
              <a:t>系统线程</a:t>
            </a:r>
          </a:p>
        </p:txBody>
      </p:sp>
      <p:sp>
        <p:nvSpPr>
          <p:cNvPr id="8" name="Line 6"/>
          <p:cNvSpPr>
            <a:spLocks noChangeShapeType="1"/>
          </p:cNvSpPr>
          <p:nvPr/>
        </p:nvSpPr>
        <p:spPr bwMode="auto">
          <a:xfrm>
            <a:off x="1265238" y="3684588"/>
            <a:ext cx="0" cy="341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Text Box 7"/>
          <p:cNvSpPr txBox="1">
            <a:spLocks noChangeArrowheads="1"/>
          </p:cNvSpPr>
          <p:nvPr/>
        </p:nvSpPr>
        <p:spPr bwMode="auto">
          <a:xfrm>
            <a:off x="1755775" y="3170238"/>
            <a:ext cx="6223000" cy="342900"/>
          </a:xfrm>
          <a:prstGeom prst="rect">
            <a:avLst/>
          </a:prstGeom>
          <a:solidFill>
            <a:srgbClr val="FFCC66"/>
          </a:solidFill>
          <a:ln w="9525">
            <a:solidFill>
              <a:srgbClr val="000000"/>
            </a:solidFill>
            <a:miter lim="800000"/>
            <a:headEnd/>
            <a:tailEnd/>
          </a:ln>
        </p:spPr>
        <p:txBody>
          <a:bodyPr lIns="0" tIns="0" rIns="0" bIns="0"/>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algn="ctr"/>
            <a:r>
              <a:rPr kumimoji="0" lang="en-US" altLang="zh-CN" sz="1400">
                <a:solidFill>
                  <a:srgbClr val="0000FF"/>
                </a:solidFill>
                <a:latin typeface="华文新魏" pitchFamily="2" charset="-122"/>
                <a:ea typeface="华文新魏" pitchFamily="2" charset="-122"/>
              </a:rPr>
              <a:t>NTDLL.DLL</a:t>
            </a:r>
          </a:p>
        </p:txBody>
      </p:sp>
      <p:sp>
        <p:nvSpPr>
          <p:cNvPr id="10" name="Text Box 8"/>
          <p:cNvSpPr txBox="1">
            <a:spLocks noChangeArrowheads="1"/>
          </p:cNvSpPr>
          <p:nvPr/>
        </p:nvSpPr>
        <p:spPr bwMode="auto">
          <a:xfrm>
            <a:off x="3721100" y="1568450"/>
            <a:ext cx="982663" cy="419100"/>
          </a:xfrm>
          <a:prstGeom prst="rect">
            <a:avLst/>
          </a:prstGeom>
          <a:solidFill>
            <a:srgbClr val="FFCC66"/>
          </a:solidFill>
          <a:ln w="9525">
            <a:solidFill>
              <a:srgbClr val="000000"/>
            </a:solidFill>
            <a:miter lim="800000"/>
            <a:headEnd/>
            <a:tailEnd/>
          </a:ln>
        </p:spPr>
        <p:txBody>
          <a:bodyPr lIns="0" tIns="0" rIns="0" bIns="0"/>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algn="ctr"/>
            <a:r>
              <a:rPr kumimoji="0" lang="en-US" altLang="zh-CN" sz="1400">
                <a:solidFill>
                  <a:srgbClr val="0000FF"/>
                </a:solidFill>
                <a:latin typeface="华文新魏" pitchFamily="2" charset="-122"/>
                <a:ea typeface="华文新魏" pitchFamily="2" charset="-122"/>
              </a:rPr>
              <a:t>Service.exe</a:t>
            </a:r>
          </a:p>
        </p:txBody>
      </p:sp>
      <p:sp>
        <p:nvSpPr>
          <p:cNvPr id="11" name="Text Box 9"/>
          <p:cNvSpPr txBox="1">
            <a:spLocks noChangeArrowheads="1"/>
          </p:cNvSpPr>
          <p:nvPr/>
        </p:nvSpPr>
        <p:spPr bwMode="auto">
          <a:xfrm>
            <a:off x="3557588" y="1847850"/>
            <a:ext cx="982663" cy="420687"/>
          </a:xfrm>
          <a:prstGeom prst="rect">
            <a:avLst/>
          </a:prstGeom>
          <a:solidFill>
            <a:srgbClr val="FFCC66"/>
          </a:solidFill>
          <a:ln w="9525">
            <a:solidFill>
              <a:srgbClr val="000000"/>
            </a:solidFill>
            <a:miter lim="800000"/>
            <a:headEnd/>
            <a:tailEnd/>
          </a:ln>
        </p:spPr>
        <p:txBody>
          <a:bodyPr lIns="0" tIns="0" rIns="0" bIns="0"/>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algn="ctr"/>
            <a:r>
              <a:rPr kumimoji="0" lang="en-US" altLang="zh-CN" sz="1400">
                <a:solidFill>
                  <a:srgbClr val="0000FF"/>
                </a:solidFill>
                <a:latin typeface="华文新魏" pitchFamily="2" charset="-122"/>
                <a:ea typeface="华文新魏" pitchFamily="2" charset="-122"/>
              </a:rPr>
              <a:t>RPC</a:t>
            </a:r>
          </a:p>
        </p:txBody>
      </p:sp>
      <p:sp>
        <p:nvSpPr>
          <p:cNvPr id="12" name="Text Box 10"/>
          <p:cNvSpPr txBox="1">
            <a:spLocks noChangeArrowheads="1"/>
          </p:cNvSpPr>
          <p:nvPr/>
        </p:nvSpPr>
        <p:spPr bwMode="auto">
          <a:xfrm>
            <a:off x="3394075" y="2127250"/>
            <a:ext cx="981075" cy="420687"/>
          </a:xfrm>
          <a:prstGeom prst="rect">
            <a:avLst/>
          </a:prstGeom>
          <a:solidFill>
            <a:srgbClr val="FFCC66"/>
          </a:solidFill>
          <a:ln w="9525">
            <a:solidFill>
              <a:srgbClr val="000000"/>
            </a:solidFill>
            <a:miter lim="800000"/>
            <a:headEnd/>
            <a:tailEnd/>
          </a:ln>
        </p:spPr>
        <p:txBody>
          <a:bodyPr lIns="0" tIns="0" rIns="0" bIns="0"/>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algn="ctr"/>
            <a:r>
              <a:rPr kumimoji="0" lang="en-US" altLang="zh-CN" sz="1400">
                <a:solidFill>
                  <a:srgbClr val="0000FF"/>
                </a:solidFill>
                <a:latin typeface="华文新魏" pitchFamily="2" charset="-122"/>
                <a:ea typeface="华文新魏" pitchFamily="2" charset="-122"/>
              </a:rPr>
              <a:t>Spooler</a:t>
            </a:r>
          </a:p>
        </p:txBody>
      </p:sp>
      <p:sp>
        <p:nvSpPr>
          <p:cNvPr id="13" name="Text Box 11"/>
          <p:cNvSpPr txBox="1">
            <a:spLocks noChangeArrowheads="1"/>
          </p:cNvSpPr>
          <p:nvPr/>
        </p:nvSpPr>
        <p:spPr bwMode="auto">
          <a:xfrm>
            <a:off x="3228975" y="2408238"/>
            <a:ext cx="982663" cy="419100"/>
          </a:xfrm>
          <a:prstGeom prst="rect">
            <a:avLst/>
          </a:prstGeom>
          <a:solidFill>
            <a:srgbClr val="FFCC66"/>
          </a:solidFill>
          <a:ln w="9525">
            <a:solidFill>
              <a:srgbClr val="000000"/>
            </a:solidFill>
            <a:miter lim="800000"/>
            <a:headEnd/>
            <a:tailEnd/>
          </a:ln>
        </p:spPr>
        <p:txBody>
          <a:bodyPr lIns="0" tIns="0" rIns="0" bIns="0"/>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algn="ctr"/>
            <a:r>
              <a:rPr kumimoji="0" lang="zh-CN" altLang="en-US" sz="1400">
                <a:solidFill>
                  <a:srgbClr val="0000FF"/>
                </a:solidFill>
                <a:latin typeface="华文新魏" pitchFamily="2" charset="-122"/>
                <a:ea typeface="华文新魏" pitchFamily="2" charset="-122"/>
              </a:rPr>
              <a:t>事件日志</a:t>
            </a:r>
          </a:p>
        </p:txBody>
      </p:sp>
      <p:sp>
        <p:nvSpPr>
          <p:cNvPr id="14" name="Text Box 12"/>
          <p:cNvSpPr txBox="1">
            <a:spLocks noChangeArrowheads="1"/>
          </p:cNvSpPr>
          <p:nvPr/>
        </p:nvSpPr>
        <p:spPr bwMode="auto">
          <a:xfrm>
            <a:off x="3721100" y="1204913"/>
            <a:ext cx="982663" cy="28098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algn="ctr"/>
            <a:r>
              <a:rPr kumimoji="0" lang="zh-CN" altLang="en-US" sz="1400">
                <a:solidFill>
                  <a:srgbClr val="0000FF"/>
                </a:solidFill>
                <a:latin typeface="华文新魏" pitchFamily="2" charset="-122"/>
                <a:ea typeface="华文新魏" pitchFamily="2" charset="-122"/>
              </a:rPr>
              <a:t>服务进程</a:t>
            </a:r>
          </a:p>
        </p:txBody>
      </p:sp>
      <p:sp>
        <p:nvSpPr>
          <p:cNvPr id="15" name="Text Box 13"/>
          <p:cNvSpPr txBox="1">
            <a:spLocks noChangeArrowheads="1"/>
          </p:cNvSpPr>
          <p:nvPr/>
        </p:nvSpPr>
        <p:spPr bwMode="auto">
          <a:xfrm>
            <a:off x="6832600" y="2268538"/>
            <a:ext cx="982663" cy="279400"/>
          </a:xfrm>
          <a:prstGeom prst="rect">
            <a:avLst/>
          </a:prstGeom>
          <a:solidFill>
            <a:srgbClr val="FFCC66"/>
          </a:solidFill>
          <a:ln w="9525">
            <a:solidFill>
              <a:srgbClr val="000000"/>
            </a:solidFill>
            <a:miter lim="800000"/>
            <a:headEnd/>
            <a:tailEnd/>
          </a:ln>
        </p:spPr>
        <p:txBody>
          <a:bodyPr lIns="0" tIns="0" rIns="0" bIns="0"/>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algn="ctr"/>
            <a:endParaRPr kumimoji="0" lang="zh-CN" altLang="zh-CN" sz="1400">
              <a:solidFill>
                <a:srgbClr val="0000FF"/>
              </a:solidFill>
              <a:latin typeface="华文新魏" pitchFamily="2" charset="-122"/>
              <a:ea typeface="华文新魏" pitchFamily="2" charset="-122"/>
            </a:endParaRPr>
          </a:p>
        </p:txBody>
      </p:sp>
      <p:sp>
        <p:nvSpPr>
          <p:cNvPr id="16" name="Text Box 14"/>
          <p:cNvSpPr txBox="1">
            <a:spLocks noChangeArrowheads="1"/>
          </p:cNvSpPr>
          <p:nvPr/>
        </p:nvSpPr>
        <p:spPr bwMode="auto">
          <a:xfrm>
            <a:off x="6996113" y="1987550"/>
            <a:ext cx="982663" cy="280987"/>
          </a:xfrm>
          <a:prstGeom prst="rect">
            <a:avLst/>
          </a:prstGeom>
          <a:solidFill>
            <a:srgbClr val="FFCC66"/>
          </a:solidFill>
          <a:ln w="9525">
            <a:solidFill>
              <a:srgbClr val="000000"/>
            </a:solidFill>
            <a:miter lim="800000"/>
            <a:headEnd/>
            <a:tailEnd/>
          </a:ln>
        </p:spPr>
        <p:txBody>
          <a:bodyPr lIns="0" tIns="0" rIns="0" bIns="0"/>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algn="ctr"/>
            <a:endParaRPr kumimoji="0" lang="zh-CN" altLang="zh-CN" sz="1400">
              <a:solidFill>
                <a:srgbClr val="0000FF"/>
              </a:solidFill>
              <a:latin typeface="华文新魏" pitchFamily="2" charset="-122"/>
              <a:ea typeface="华文新魏" pitchFamily="2" charset="-122"/>
            </a:endParaRPr>
          </a:p>
        </p:txBody>
      </p:sp>
      <p:sp>
        <p:nvSpPr>
          <p:cNvPr id="17" name="Text Box 15"/>
          <p:cNvSpPr txBox="1">
            <a:spLocks noChangeArrowheads="1"/>
          </p:cNvSpPr>
          <p:nvPr/>
        </p:nvSpPr>
        <p:spPr bwMode="auto">
          <a:xfrm>
            <a:off x="6996113" y="1568450"/>
            <a:ext cx="982663" cy="419100"/>
          </a:xfrm>
          <a:prstGeom prst="rect">
            <a:avLst/>
          </a:prstGeom>
          <a:solidFill>
            <a:srgbClr val="FFCC66"/>
          </a:solidFill>
          <a:ln w="9525">
            <a:solidFill>
              <a:srgbClr val="000000"/>
            </a:solidFill>
            <a:miter lim="800000"/>
            <a:headEnd/>
            <a:tailEnd/>
          </a:ln>
        </p:spPr>
        <p:txBody>
          <a:bodyPr lIns="0" tIns="0" rIns="0" bIns="0"/>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algn="ctr"/>
            <a:r>
              <a:rPr kumimoji="0" lang="zh-CN" altLang="en-US" sz="1400">
                <a:solidFill>
                  <a:srgbClr val="0000FF"/>
                </a:solidFill>
                <a:latin typeface="华文新魏" pitchFamily="2" charset="-122"/>
                <a:ea typeface="华文新魏" pitchFamily="2" charset="-122"/>
              </a:rPr>
              <a:t>任务管理器</a:t>
            </a:r>
          </a:p>
        </p:txBody>
      </p:sp>
      <p:sp>
        <p:nvSpPr>
          <p:cNvPr id="18" name="Text Box 16"/>
          <p:cNvSpPr txBox="1">
            <a:spLocks noChangeArrowheads="1"/>
          </p:cNvSpPr>
          <p:nvPr/>
        </p:nvSpPr>
        <p:spPr bwMode="auto">
          <a:xfrm>
            <a:off x="6832600" y="1847850"/>
            <a:ext cx="982663" cy="420687"/>
          </a:xfrm>
          <a:prstGeom prst="rect">
            <a:avLst/>
          </a:prstGeom>
          <a:solidFill>
            <a:srgbClr val="FFCC66"/>
          </a:solidFill>
          <a:ln w="9525">
            <a:solidFill>
              <a:srgbClr val="000000"/>
            </a:solidFill>
            <a:miter lim="800000"/>
            <a:headEnd/>
            <a:tailEnd/>
          </a:ln>
        </p:spPr>
        <p:txBody>
          <a:bodyPr lIns="0" tIns="0" rIns="0" bIns="0"/>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algn="ctr"/>
            <a:r>
              <a:rPr kumimoji="0" lang="en-US" altLang="zh-CN" sz="1400">
                <a:solidFill>
                  <a:srgbClr val="0000FF"/>
                </a:solidFill>
                <a:latin typeface="华文新魏" pitchFamily="2" charset="-122"/>
                <a:ea typeface="华文新魏" pitchFamily="2" charset="-122"/>
              </a:rPr>
              <a:t>IE</a:t>
            </a:r>
            <a:r>
              <a:rPr kumimoji="0" lang="zh-CN" altLang="en-US" sz="1400">
                <a:solidFill>
                  <a:srgbClr val="0000FF"/>
                </a:solidFill>
                <a:latin typeface="华文新魏" pitchFamily="2" charset="-122"/>
                <a:ea typeface="华文新魏" pitchFamily="2" charset="-122"/>
              </a:rPr>
              <a:t>浏览器</a:t>
            </a:r>
          </a:p>
        </p:txBody>
      </p:sp>
      <p:sp>
        <p:nvSpPr>
          <p:cNvPr id="19" name="Text Box 17"/>
          <p:cNvSpPr txBox="1">
            <a:spLocks noChangeArrowheads="1"/>
          </p:cNvSpPr>
          <p:nvPr/>
        </p:nvSpPr>
        <p:spPr bwMode="auto">
          <a:xfrm>
            <a:off x="6669088" y="2127250"/>
            <a:ext cx="981075" cy="420687"/>
          </a:xfrm>
          <a:prstGeom prst="rect">
            <a:avLst/>
          </a:prstGeom>
          <a:solidFill>
            <a:srgbClr val="FFCC66"/>
          </a:solidFill>
          <a:ln w="9525">
            <a:solidFill>
              <a:srgbClr val="000000"/>
            </a:solidFill>
            <a:miter lim="800000"/>
            <a:headEnd/>
            <a:tailEnd/>
          </a:ln>
        </p:spPr>
        <p:txBody>
          <a:bodyPr lIns="0" tIns="0" rIns="0" bIns="0"/>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algn="ctr"/>
            <a:r>
              <a:rPr kumimoji="0" lang="zh-CN" altLang="en-US" sz="1400">
                <a:solidFill>
                  <a:srgbClr val="0000FF"/>
                </a:solidFill>
                <a:latin typeface="华文新魏" pitchFamily="2" charset="-122"/>
                <a:ea typeface="华文新魏" pitchFamily="2" charset="-122"/>
              </a:rPr>
              <a:t>用户程序</a:t>
            </a:r>
          </a:p>
        </p:txBody>
      </p:sp>
      <p:sp>
        <p:nvSpPr>
          <p:cNvPr id="20" name="Text Box 18"/>
          <p:cNvSpPr txBox="1">
            <a:spLocks noChangeArrowheads="1"/>
          </p:cNvSpPr>
          <p:nvPr/>
        </p:nvSpPr>
        <p:spPr bwMode="auto">
          <a:xfrm>
            <a:off x="6669088" y="2547938"/>
            <a:ext cx="981075" cy="279400"/>
          </a:xfrm>
          <a:prstGeom prst="rect">
            <a:avLst/>
          </a:prstGeom>
          <a:solidFill>
            <a:srgbClr val="FFCC66"/>
          </a:solidFill>
          <a:ln w="9525">
            <a:solidFill>
              <a:srgbClr val="000000"/>
            </a:solidFill>
            <a:miter lim="800000"/>
            <a:headEnd/>
            <a:tailEnd/>
          </a:ln>
        </p:spPr>
        <p:txBody>
          <a:bodyPr lIns="0" tIns="0" rIns="0" bIns="0"/>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algn="ctr"/>
            <a:r>
              <a:rPr kumimoji="0" lang="zh-CN" altLang="en-US" sz="1400">
                <a:solidFill>
                  <a:srgbClr val="0000FF"/>
                </a:solidFill>
                <a:latin typeface="华文新魏" pitchFamily="2" charset="-122"/>
                <a:ea typeface="华文新魏" pitchFamily="2" charset="-122"/>
              </a:rPr>
              <a:t>子系统</a:t>
            </a:r>
            <a:r>
              <a:rPr kumimoji="0" lang="en-US" altLang="zh-CN" sz="1400">
                <a:solidFill>
                  <a:srgbClr val="0000FF"/>
                </a:solidFill>
                <a:latin typeface="华文新魏" pitchFamily="2" charset="-122"/>
                <a:ea typeface="华文新魏" pitchFamily="2" charset="-122"/>
              </a:rPr>
              <a:t>DLL</a:t>
            </a:r>
          </a:p>
        </p:txBody>
      </p:sp>
      <p:sp>
        <p:nvSpPr>
          <p:cNvPr id="21" name="Text Box 19"/>
          <p:cNvSpPr txBox="1">
            <a:spLocks noChangeArrowheads="1"/>
          </p:cNvSpPr>
          <p:nvPr/>
        </p:nvSpPr>
        <p:spPr bwMode="auto">
          <a:xfrm>
            <a:off x="6996113" y="1204913"/>
            <a:ext cx="982663" cy="28098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algn="ctr"/>
            <a:r>
              <a:rPr kumimoji="0" lang="zh-CN" altLang="en-US" sz="1400">
                <a:solidFill>
                  <a:srgbClr val="0000FF"/>
                </a:solidFill>
                <a:latin typeface="华文新魏" pitchFamily="2" charset="-122"/>
                <a:ea typeface="华文新魏" pitchFamily="2" charset="-122"/>
              </a:rPr>
              <a:t>应用程序</a:t>
            </a:r>
          </a:p>
        </p:txBody>
      </p:sp>
      <p:sp>
        <p:nvSpPr>
          <p:cNvPr id="22" name="Text Box 20"/>
          <p:cNvSpPr txBox="1">
            <a:spLocks noChangeArrowheads="1"/>
          </p:cNvSpPr>
          <p:nvPr/>
        </p:nvSpPr>
        <p:spPr bwMode="auto">
          <a:xfrm>
            <a:off x="5194300" y="1592263"/>
            <a:ext cx="982663" cy="455612"/>
          </a:xfrm>
          <a:prstGeom prst="rect">
            <a:avLst/>
          </a:prstGeom>
          <a:solidFill>
            <a:srgbClr val="FFCC66"/>
          </a:solidFill>
          <a:ln w="9525">
            <a:solidFill>
              <a:srgbClr val="000000"/>
            </a:solidFill>
            <a:miter lim="800000"/>
            <a:headEnd/>
            <a:tailEnd/>
          </a:ln>
        </p:spPr>
        <p:txBody>
          <a:bodyPr lIns="0" tIns="0" rIns="0" bIns="0"/>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algn="ctr"/>
            <a:r>
              <a:rPr kumimoji="0" lang="en-US" altLang="zh-CN" sz="1400">
                <a:solidFill>
                  <a:srgbClr val="0000FF"/>
                </a:solidFill>
                <a:latin typeface="华文新魏" pitchFamily="2" charset="-122"/>
                <a:ea typeface="华文新魏" pitchFamily="2" charset="-122"/>
              </a:rPr>
              <a:t>POSIX</a:t>
            </a:r>
          </a:p>
        </p:txBody>
      </p:sp>
      <p:sp>
        <p:nvSpPr>
          <p:cNvPr id="23" name="Text Box 21"/>
          <p:cNvSpPr txBox="1">
            <a:spLocks noChangeArrowheads="1"/>
          </p:cNvSpPr>
          <p:nvPr/>
        </p:nvSpPr>
        <p:spPr bwMode="auto">
          <a:xfrm>
            <a:off x="5030788" y="1897063"/>
            <a:ext cx="982663" cy="455612"/>
          </a:xfrm>
          <a:prstGeom prst="rect">
            <a:avLst/>
          </a:prstGeom>
          <a:solidFill>
            <a:srgbClr val="FFCC66"/>
          </a:solidFill>
          <a:ln w="9525">
            <a:solidFill>
              <a:srgbClr val="000000"/>
            </a:solidFill>
            <a:miter lim="800000"/>
            <a:headEnd/>
            <a:tailEnd/>
          </a:ln>
        </p:spPr>
        <p:txBody>
          <a:bodyPr lIns="0" tIns="0" rIns="0" bIns="0"/>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algn="ctr"/>
            <a:r>
              <a:rPr kumimoji="0" lang="en-US" altLang="zh-CN" sz="1400">
                <a:solidFill>
                  <a:srgbClr val="0000FF"/>
                </a:solidFill>
                <a:latin typeface="华文新魏" pitchFamily="2" charset="-122"/>
                <a:ea typeface="华文新魏" pitchFamily="2" charset="-122"/>
              </a:rPr>
              <a:t>OS2</a:t>
            </a:r>
          </a:p>
        </p:txBody>
      </p:sp>
      <p:sp>
        <p:nvSpPr>
          <p:cNvPr id="24" name="Text Box 22"/>
          <p:cNvSpPr txBox="1">
            <a:spLocks noChangeArrowheads="1"/>
          </p:cNvSpPr>
          <p:nvPr/>
        </p:nvSpPr>
        <p:spPr bwMode="auto">
          <a:xfrm>
            <a:off x="4867275" y="2200275"/>
            <a:ext cx="982663" cy="457200"/>
          </a:xfrm>
          <a:prstGeom prst="rect">
            <a:avLst/>
          </a:prstGeom>
          <a:solidFill>
            <a:srgbClr val="FFCC66"/>
          </a:solidFill>
          <a:ln w="9525">
            <a:solidFill>
              <a:srgbClr val="000000"/>
            </a:solidFill>
            <a:miter lim="800000"/>
            <a:headEnd/>
            <a:tailEnd/>
          </a:ln>
        </p:spPr>
        <p:txBody>
          <a:bodyPr lIns="0" tIns="0" rIns="0" bIns="0"/>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algn="ctr"/>
            <a:r>
              <a:rPr kumimoji="0" lang="en-US" altLang="zh-CN" sz="1400">
                <a:solidFill>
                  <a:srgbClr val="0000FF"/>
                </a:solidFill>
                <a:latin typeface="华文新魏" pitchFamily="2" charset="-122"/>
                <a:ea typeface="华文新魏" pitchFamily="2" charset="-122"/>
              </a:rPr>
              <a:t>WIN32</a:t>
            </a:r>
          </a:p>
        </p:txBody>
      </p:sp>
      <p:sp>
        <p:nvSpPr>
          <p:cNvPr id="25" name="Text Box 23"/>
          <p:cNvSpPr txBox="1">
            <a:spLocks noChangeArrowheads="1"/>
          </p:cNvSpPr>
          <p:nvPr/>
        </p:nvSpPr>
        <p:spPr bwMode="auto">
          <a:xfrm>
            <a:off x="5194300" y="1204913"/>
            <a:ext cx="982663" cy="30480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algn="ctr"/>
            <a:r>
              <a:rPr kumimoji="0" lang="zh-CN" altLang="en-US" sz="1400">
                <a:solidFill>
                  <a:srgbClr val="0000FF"/>
                </a:solidFill>
                <a:latin typeface="华文新魏" pitchFamily="2" charset="-122"/>
                <a:ea typeface="华文新魏" pitchFamily="2" charset="-122"/>
              </a:rPr>
              <a:t>环境子系统</a:t>
            </a:r>
          </a:p>
        </p:txBody>
      </p:sp>
      <p:sp>
        <p:nvSpPr>
          <p:cNvPr id="26" name="Line 24"/>
          <p:cNvSpPr>
            <a:spLocks noChangeShapeType="1"/>
          </p:cNvSpPr>
          <p:nvPr/>
        </p:nvSpPr>
        <p:spPr bwMode="auto">
          <a:xfrm>
            <a:off x="3721100" y="2827338"/>
            <a:ext cx="0" cy="342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25"/>
          <p:cNvSpPr>
            <a:spLocks noChangeShapeType="1"/>
          </p:cNvSpPr>
          <p:nvPr/>
        </p:nvSpPr>
        <p:spPr bwMode="auto">
          <a:xfrm>
            <a:off x="5357813" y="2657475"/>
            <a:ext cx="0" cy="5127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Line 26"/>
          <p:cNvSpPr>
            <a:spLocks noChangeShapeType="1"/>
          </p:cNvSpPr>
          <p:nvPr/>
        </p:nvSpPr>
        <p:spPr bwMode="auto">
          <a:xfrm>
            <a:off x="7159625" y="2827338"/>
            <a:ext cx="0" cy="342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Text Box 27"/>
          <p:cNvSpPr txBox="1">
            <a:spLocks noChangeArrowheads="1"/>
          </p:cNvSpPr>
          <p:nvPr/>
        </p:nvSpPr>
        <p:spPr bwMode="auto">
          <a:xfrm>
            <a:off x="2246313" y="1555750"/>
            <a:ext cx="982663" cy="439737"/>
          </a:xfrm>
          <a:prstGeom prst="rect">
            <a:avLst/>
          </a:prstGeom>
          <a:solidFill>
            <a:srgbClr val="FFCC66"/>
          </a:solidFill>
          <a:ln w="9525">
            <a:solidFill>
              <a:srgbClr val="000000"/>
            </a:solidFill>
            <a:miter lim="800000"/>
            <a:headEnd/>
            <a:tailEnd/>
          </a:ln>
        </p:spPr>
        <p:txBody>
          <a:bodyPr lIns="0" tIns="0" rIns="0" bIns="0"/>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algn="ctr"/>
            <a:r>
              <a:rPr kumimoji="0" lang="zh-CN" altLang="en-US" sz="1400">
                <a:solidFill>
                  <a:srgbClr val="0000FF"/>
                </a:solidFill>
                <a:latin typeface="华文新魏" pitchFamily="2" charset="-122"/>
                <a:ea typeface="华文新魏" pitchFamily="2" charset="-122"/>
              </a:rPr>
              <a:t>服务管理器</a:t>
            </a:r>
          </a:p>
        </p:txBody>
      </p:sp>
      <p:sp>
        <p:nvSpPr>
          <p:cNvPr id="30" name="Text Box 28"/>
          <p:cNvSpPr txBox="1">
            <a:spLocks noChangeArrowheads="1"/>
          </p:cNvSpPr>
          <p:nvPr/>
        </p:nvSpPr>
        <p:spPr bwMode="auto">
          <a:xfrm>
            <a:off x="2082800" y="1820863"/>
            <a:ext cx="982663" cy="439737"/>
          </a:xfrm>
          <a:prstGeom prst="rect">
            <a:avLst/>
          </a:prstGeom>
          <a:solidFill>
            <a:srgbClr val="FFCC66"/>
          </a:solidFill>
          <a:ln w="9525">
            <a:solidFill>
              <a:srgbClr val="000000"/>
            </a:solidFill>
            <a:miter lim="800000"/>
            <a:headEnd/>
            <a:tailEnd/>
          </a:ln>
        </p:spPr>
        <p:txBody>
          <a:bodyPr lIns="0" tIns="0" rIns="0" bIns="0"/>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algn="ctr"/>
            <a:r>
              <a:rPr kumimoji="0" lang="zh-CN" altLang="en-US" sz="1400">
                <a:solidFill>
                  <a:srgbClr val="0000FF"/>
                </a:solidFill>
                <a:latin typeface="华文新魏" pitchFamily="2" charset="-122"/>
                <a:ea typeface="华文新魏" pitchFamily="2" charset="-122"/>
              </a:rPr>
              <a:t>安全验证</a:t>
            </a:r>
          </a:p>
        </p:txBody>
      </p:sp>
      <p:sp>
        <p:nvSpPr>
          <p:cNvPr id="31" name="Text Box 29"/>
          <p:cNvSpPr txBox="1">
            <a:spLocks noChangeArrowheads="1"/>
          </p:cNvSpPr>
          <p:nvPr/>
        </p:nvSpPr>
        <p:spPr bwMode="auto">
          <a:xfrm>
            <a:off x="1919288" y="2100263"/>
            <a:ext cx="982663" cy="441325"/>
          </a:xfrm>
          <a:prstGeom prst="rect">
            <a:avLst/>
          </a:prstGeom>
          <a:solidFill>
            <a:srgbClr val="FFCC66"/>
          </a:solidFill>
          <a:ln w="9525">
            <a:solidFill>
              <a:srgbClr val="000000"/>
            </a:solidFill>
            <a:miter lim="800000"/>
            <a:headEnd/>
            <a:tailEnd/>
          </a:ln>
        </p:spPr>
        <p:txBody>
          <a:bodyPr lIns="0" tIns="0" rIns="0" bIns="0"/>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algn="ctr"/>
            <a:r>
              <a:rPr kumimoji="0" lang="en-US" altLang="zh-CN" sz="1400">
                <a:solidFill>
                  <a:srgbClr val="0000FF"/>
                </a:solidFill>
                <a:latin typeface="华文新魏" pitchFamily="2" charset="-122"/>
                <a:ea typeface="华文新魏" pitchFamily="2" charset="-122"/>
              </a:rPr>
              <a:t>Win</a:t>
            </a:r>
            <a:r>
              <a:rPr kumimoji="0" lang="zh-CN" altLang="en-US" sz="1400">
                <a:solidFill>
                  <a:srgbClr val="0000FF"/>
                </a:solidFill>
                <a:latin typeface="华文新魏" pitchFamily="2" charset="-122"/>
                <a:ea typeface="华文新魏" pitchFamily="2" charset="-122"/>
              </a:rPr>
              <a:t>登录</a:t>
            </a:r>
          </a:p>
        </p:txBody>
      </p:sp>
      <p:sp>
        <p:nvSpPr>
          <p:cNvPr id="32" name="Text Box 30"/>
          <p:cNvSpPr txBox="1">
            <a:spLocks noChangeArrowheads="1"/>
          </p:cNvSpPr>
          <p:nvPr/>
        </p:nvSpPr>
        <p:spPr bwMode="auto">
          <a:xfrm>
            <a:off x="1755775" y="2346325"/>
            <a:ext cx="982663" cy="439737"/>
          </a:xfrm>
          <a:prstGeom prst="rect">
            <a:avLst/>
          </a:prstGeom>
          <a:solidFill>
            <a:srgbClr val="FFCC66"/>
          </a:solidFill>
          <a:ln w="9525">
            <a:solidFill>
              <a:srgbClr val="000000"/>
            </a:solidFill>
            <a:miter lim="800000"/>
            <a:headEnd/>
            <a:tailEnd/>
          </a:ln>
        </p:spPr>
        <p:txBody>
          <a:bodyPr lIns="0" tIns="0" rIns="0" bIns="0"/>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algn="ctr"/>
            <a:r>
              <a:rPr kumimoji="0" lang="zh-CN" altLang="en-US" sz="1400">
                <a:solidFill>
                  <a:srgbClr val="0000FF"/>
                </a:solidFill>
                <a:latin typeface="华文新魏" pitchFamily="2" charset="-122"/>
                <a:ea typeface="华文新魏" pitchFamily="2" charset="-122"/>
              </a:rPr>
              <a:t>会话管理器</a:t>
            </a:r>
          </a:p>
        </p:txBody>
      </p:sp>
      <p:sp>
        <p:nvSpPr>
          <p:cNvPr id="33" name="Text Box 31"/>
          <p:cNvSpPr txBox="1">
            <a:spLocks noChangeArrowheads="1"/>
          </p:cNvSpPr>
          <p:nvPr/>
        </p:nvSpPr>
        <p:spPr bwMode="auto">
          <a:xfrm>
            <a:off x="2293938" y="1204913"/>
            <a:ext cx="982663" cy="29210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algn="ctr"/>
            <a:r>
              <a:rPr kumimoji="0" lang="zh-CN" altLang="en-US" sz="1400">
                <a:solidFill>
                  <a:srgbClr val="0000FF"/>
                </a:solidFill>
                <a:latin typeface="华文新魏" pitchFamily="2" charset="-122"/>
                <a:ea typeface="华文新魏" pitchFamily="2" charset="-122"/>
              </a:rPr>
              <a:t>系统进程</a:t>
            </a:r>
          </a:p>
        </p:txBody>
      </p:sp>
      <p:sp>
        <p:nvSpPr>
          <p:cNvPr id="34" name="Line 32"/>
          <p:cNvSpPr>
            <a:spLocks noChangeShapeType="1"/>
          </p:cNvSpPr>
          <p:nvPr/>
        </p:nvSpPr>
        <p:spPr bwMode="auto">
          <a:xfrm>
            <a:off x="2246313" y="2786063"/>
            <a:ext cx="0" cy="3841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Line 33"/>
          <p:cNvSpPr>
            <a:spLocks noChangeShapeType="1"/>
          </p:cNvSpPr>
          <p:nvPr/>
        </p:nvSpPr>
        <p:spPr bwMode="auto">
          <a:xfrm>
            <a:off x="1592263" y="3170238"/>
            <a:ext cx="0" cy="5143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34"/>
          <p:cNvSpPr>
            <a:spLocks noChangeShapeType="1"/>
          </p:cNvSpPr>
          <p:nvPr/>
        </p:nvSpPr>
        <p:spPr bwMode="auto">
          <a:xfrm flipH="1">
            <a:off x="1592263" y="3684588"/>
            <a:ext cx="67135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35"/>
          <p:cNvSpPr>
            <a:spLocks noChangeShapeType="1"/>
          </p:cNvSpPr>
          <p:nvPr/>
        </p:nvSpPr>
        <p:spPr bwMode="auto">
          <a:xfrm flipH="1">
            <a:off x="609600" y="3170238"/>
            <a:ext cx="98266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36"/>
          <p:cNvSpPr>
            <a:spLocks noChangeShapeType="1"/>
          </p:cNvSpPr>
          <p:nvPr/>
        </p:nvSpPr>
        <p:spPr bwMode="auto">
          <a:xfrm>
            <a:off x="4867275" y="3513138"/>
            <a:ext cx="0" cy="5127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 name="Text Box 37"/>
          <p:cNvSpPr txBox="1">
            <a:spLocks noChangeArrowheads="1"/>
          </p:cNvSpPr>
          <p:nvPr/>
        </p:nvSpPr>
        <p:spPr bwMode="auto">
          <a:xfrm>
            <a:off x="7978775" y="3856038"/>
            <a:ext cx="327025" cy="806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algn="ctr"/>
            <a:r>
              <a:rPr kumimoji="0" lang="zh-CN" altLang="en-US" sz="1400">
                <a:solidFill>
                  <a:srgbClr val="0000FF"/>
                </a:solidFill>
                <a:latin typeface="华文新魏" pitchFamily="2" charset="-122"/>
                <a:ea typeface="华文新魏" pitchFamily="2" charset="-122"/>
              </a:rPr>
              <a:t>核</a:t>
            </a:r>
          </a:p>
          <a:p>
            <a:pPr algn="ctr"/>
            <a:r>
              <a:rPr kumimoji="0" lang="zh-CN" altLang="en-US" sz="1400">
                <a:solidFill>
                  <a:srgbClr val="0000FF"/>
                </a:solidFill>
                <a:latin typeface="华文新魏" pitchFamily="2" charset="-122"/>
                <a:ea typeface="华文新魏" pitchFamily="2" charset="-122"/>
              </a:rPr>
              <a:t>心</a:t>
            </a:r>
          </a:p>
          <a:p>
            <a:pPr algn="ctr"/>
            <a:r>
              <a:rPr kumimoji="0" lang="zh-CN" altLang="en-US" sz="1400">
                <a:solidFill>
                  <a:srgbClr val="0000FF"/>
                </a:solidFill>
                <a:latin typeface="华文新魏" pitchFamily="2" charset="-122"/>
                <a:ea typeface="华文新魏" pitchFamily="2" charset="-122"/>
              </a:rPr>
              <a:t>态</a:t>
            </a:r>
          </a:p>
        </p:txBody>
      </p:sp>
      <p:sp>
        <p:nvSpPr>
          <p:cNvPr id="40" name="Text Box 38"/>
          <p:cNvSpPr txBox="1">
            <a:spLocks noChangeArrowheads="1"/>
          </p:cNvSpPr>
          <p:nvPr/>
        </p:nvSpPr>
        <p:spPr bwMode="auto">
          <a:xfrm>
            <a:off x="7978775" y="2789238"/>
            <a:ext cx="327025" cy="72072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algn="ctr"/>
            <a:r>
              <a:rPr kumimoji="0" lang="zh-CN" altLang="en-US" sz="1400">
                <a:solidFill>
                  <a:srgbClr val="0000FF"/>
                </a:solidFill>
                <a:latin typeface="华文新魏" pitchFamily="2" charset="-122"/>
                <a:ea typeface="华文新魏" pitchFamily="2" charset="-122"/>
              </a:rPr>
              <a:t>用</a:t>
            </a:r>
          </a:p>
          <a:p>
            <a:pPr algn="ctr"/>
            <a:r>
              <a:rPr kumimoji="0" lang="zh-CN" altLang="en-US" sz="1400">
                <a:solidFill>
                  <a:srgbClr val="0000FF"/>
                </a:solidFill>
                <a:latin typeface="华文新魏" pitchFamily="2" charset="-122"/>
                <a:ea typeface="华文新魏" pitchFamily="2" charset="-122"/>
              </a:rPr>
              <a:t>户</a:t>
            </a:r>
          </a:p>
          <a:p>
            <a:pPr algn="ctr"/>
            <a:r>
              <a:rPr kumimoji="0" lang="zh-CN" altLang="en-US" sz="1400">
                <a:solidFill>
                  <a:srgbClr val="0000FF"/>
                </a:solidFill>
                <a:latin typeface="华文新魏" pitchFamily="2" charset="-122"/>
                <a:ea typeface="华文新魏" pitchFamily="2" charset="-122"/>
              </a:rPr>
              <a:t>态</a:t>
            </a:r>
          </a:p>
        </p:txBody>
      </p:sp>
      <p:grpSp>
        <p:nvGrpSpPr>
          <p:cNvPr id="41" name="Group 62"/>
          <p:cNvGrpSpPr>
            <a:grpSpLocks/>
          </p:cNvGrpSpPr>
          <p:nvPr/>
        </p:nvGrpSpPr>
        <p:grpSpPr bwMode="auto">
          <a:xfrm>
            <a:off x="935038" y="4013200"/>
            <a:ext cx="6880225" cy="1985962"/>
            <a:chOff x="589" y="2341"/>
            <a:chExt cx="4334" cy="1251"/>
          </a:xfrm>
        </p:grpSpPr>
        <p:sp>
          <p:nvSpPr>
            <p:cNvPr id="43" name="Text Box 40"/>
            <p:cNvSpPr txBox="1">
              <a:spLocks noChangeArrowheads="1"/>
            </p:cNvSpPr>
            <p:nvPr/>
          </p:nvSpPr>
          <p:spPr bwMode="auto">
            <a:xfrm>
              <a:off x="4407" y="2341"/>
              <a:ext cx="516" cy="1251"/>
            </a:xfrm>
            <a:prstGeom prst="rect">
              <a:avLst/>
            </a:prstGeom>
            <a:solidFill>
              <a:schemeClr val="accent1"/>
            </a:solidFill>
            <a:ln w="9525">
              <a:solidFill>
                <a:srgbClr val="000000"/>
              </a:solidFill>
              <a:miter lim="800000"/>
              <a:headEnd/>
              <a:tailEnd/>
            </a:ln>
          </p:spPr>
          <p:txBody>
            <a:bodyPr lIns="0" tIns="0" rIns="0" bIns="0"/>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algn="ctr"/>
              <a:endParaRPr kumimoji="0" lang="en-US" altLang="zh-CN" sz="1400">
                <a:solidFill>
                  <a:schemeClr val="bg1"/>
                </a:solidFill>
                <a:latin typeface="华文新魏" pitchFamily="2" charset="-122"/>
                <a:ea typeface="华文新魏" pitchFamily="2" charset="-122"/>
              </a:endParaRPr>
            </a:p>
            <a:p>
              <a:pPr algn="ctr"/>
              <a:r>
                <a:rPr kumimoji="0" lang="en-US" altLang="zh-CN" sz="1400">
                  <a:solidFill>
                    <a:schemeClr val="bg1"/>
                  </a:solidFill>
                  <a:latin typeface="华文新魏" pitchFamily="2" charset="-122"/>
                  <a:ea typeface="华文新魏" pitchFamily="2" charset="-122"/>
                </a:rPr>
                <a:t>Win32 User</a:t>
              </a:r>
            </a:p>
            <a:p>
              <a:pPr algn="ctr"/>
              <a:r>
                <a:rPr kumimoji="0" lang="en-US" altLang="zh-CN" sz="1400">
                  <a:solidFill>
                    <a:schemeClr val="bg1"/>
                  </a:solidFill>
                  <a:latin typeface="华文新魏" pitchFamily="2" charset="-122"/>
                  <a:ea typeface="华文新魏" pitchFamily="2" charset="-122"/>
                </a:rPr>
                <a:t>GDI</a:t>
              </a:r>
            </a:p>
            <a:p>
              <a:pPr algn="ctr"/>
              <a:r>
                <a:rPr kumimoji="0" lang="zh-CN" altLang="en-US" sz="1400">
                  <a:solidFill>
                    <a:schemeClr val="bg1"/>
                  </a:solidFill>
                  <a:latin typeface="华文新魏" pitchFamily="2" charset="-122"/>
                  <a:ea typeface="华文新魏" pitchFamily="2" charset="-122"/>
                </a:rPr>
                <a:t>图形驱动器</a:t>
              </a:r>
            </a:p>
            <a:p>
              <a:pPr algn="ctr"/>
              <a:endParaRPr kumimoji="0" lang="en-US" altLang="zh-CN" sz="1400">
                <a:solidFill>
                  <a:schemeClr val="bg1"/>
                </a:solidFill>
                <a:latin typeface="华文新魏" pitchFamily="2" charset="-122"/>
                <a:ea typeface="华文新魏" pitchFamily="2" charset="-122"/>
              </a:endParaRPr>
            </a:p>
          </p:txBody>
        </p:sp>
        <p:grpSp>
          <p:nvGrpSpPr>
            <p:cNvPr id="44" name="Group 41"/>
            <p:cNvGrpSpPr>
              <a:grpSpLocks/>
            </p:cNvGrpSpPr>
            <p:nvPr/>
          </p:nvGrpSpPr>
          <p:grpSpPr bwMode="auto">
            <a:xfrm>
              <a:off x="589" y="3243"/>
              <a:ext cx="4142" cy="349"/>
              <a:chOff x="2058" y="6435"/>
              <a:chExt cx="7228" cy="499"/>
            </a:xfrm>
          </p:grpSpPr>
          <p:sp>
            <p:nvSpPr>
              <p:cNvPr id="59" name="Text Box 42"/>
              <p:cNvSpPr txBox="1">
                <a:spLocks noChangeArrowheads="1"/>
              </p:cNvSpPr>
              <p:nvPr/>
            </p:nvSpPr>
            <p:spPr bwMode="auto">
              <a:xfrm>
                <a:off x="2058" y="6680"/>
                <a:ext cx="7228" cy="254"/>
              </a:xfrm>
              <a:prstGeom prst="rect">
                <a:avLst/>
              </a:prstGeom>
              <a:solidFill>
                <a:schemeClr val="accent1"/>
              </a:solidFill>
              <a:ln w="9525">
                <a:solidFill>
                  <a:srgbClr val="000000"/>
                </a:solidFill>
                <a:miter lim="800000"/>
                <a:headEnd/>
                <a:tailEnd/>
              </a:ln>
            </p:spPr>
            <p:txBody>
              <a:bodyPr lIns="0" tIns="0" rIns="0" bIns="0"/>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algn="ctr"/>
                <a:r>
                  <a:rPr kumimoji="0" lang="zh-CN" altLang="en-US" sz="1400">
                    <a:solidFill>
                      <a:schemeClr val="bg1"/>
                    </a:solidFill>
                    <a:latin typeface="华文新魏" pitchFamily="2" charset="-122"/>
                    <a:ea typeface="华文新魏" pitchFamily="2" charset="-122"/>
                  </a:rPr>
                  <a:t>硬件抽象层</a:t>
                </a:r>
                <a:r>
                  <a:rPr kumimoji="0" lang="en-US" altLang="zh-CN" sz="1400">
                    <a:solidFill>
                      <a:schemeClr val="bg1"/>
                    </a:solidFill>
                    <a:latin typeface="华文新魏" pitchFamily="2" charset="-122"/>
                    <a:ea typeface="华文新魏" pitchFamily="2" charset="-122"/>
                  </a:rPr>
                  <a:t>(HAL)</a:t>
                </a:r>
              </a:p>
            </p:txBody>
          </p:sp>
          <p:grpSp>
            <p:nvGrpSpPr>
              <p:cNvPr id="60" name="Group 43"/>
              <p:cNvGrpSpPr>
                <a:grpSpLocks/>
              </p:cNvGrpSpPr>
              <p:nvPr/>
            </p:nvGrpSpPr>
            <p:grpSpPr bwMode="auto">
              <a:xfrm>
                <a:off x="2058" y="6435"/>
                <a:ext cx="6945" cy="255"/>
                <a:chOff x="2061" y="6425"/>
                <a:chExt cx="6660" cy="255"/>
              </a:xfrm>
            </p:grpSpPr>
            <p:sp>
              <p:nvSpPr>
                <p:cNvPr id="61" name="Text Box 44"/>
                <p:cNvSpPr txBox="1">
                  <a:spLocks noChangeArrowheads="1"/>
                </p:cNvSpPr>
                <p:nvPr/>
              </p:nvSpPr>
              <p:spPr bwMode="auto">
                <a:xfrm>
                  <a:off x="2061" y="6425"/>
                  <a:ext cx="3331" cy="255"/>
                </a:xfrm>
                <a:prstGeom prst="rect">
                  <a:avLst/>
                </a:prstGeom>
                <a:solidFill>
                  <a:schemeClr val="accent1"/>
                </a:solidFill>
                <a:ln w="9525">
                  <a:solidFill>
                    <a:srgbClr val="000000"/>
                  </a:solidFill>
                  <a:miter lim="800000"/>
                  <a:headEnd/>
                  <a:tailEnd/>
                </a:ln>
              </p:spPr>
              <p:txBody>
                <a:bodyPr lIns="0" tIns="0" rIns="0" bIns="0"/>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algn="ctr"/>
                  <a:r>
                    <a:rPr kumimoji="0" lang="zh-CN" altLang="en-US" sz="1400">
                      <a:solidFill>
                        <a:schemeClr val="bg1"/>
                      </a:solidFill>
                      <a:latin typeface="华文新魏" pitchFamily="2" charset="-122"/>
                      <a:ea typeface="华文新魏" pitchFamily="2" charset="-122"/>
                    </a:rPr>
                    <a:t>设备驱动程序</a:t>
                  </a:r>
                </a:p>
              </p:txBody>
            </p:sp>
            <p:sp>
              <p:nvSpPr>
                <p:cNvPr id="62" name="Text Box 45"/>
                <p:cNvSpPr txBox="1">
                  <a:spLocks noChangeArrowheads="1"/>
                </p:cNvSpPr>
                <p:nvPr/>
              </p:nvSpPr>
              <p:spPr bwMode="auto">
                <a:xfrm>
                  <a:off x="5392" y="6425"/>
                  <a:ext cx="3329" cy="255"/>
                </a:xfrm>
                <a:prstGeom prst="rect">
                  <a:avLst/>
                </a:prstGeom>
                <a:solidFill>
                  <a:schemeClr val="accent1"/>
                </a:solidFill>
                <a:ln w="9525">
                  <a:solidFill>
                    <a:srgbClr val="000000"/>
                  </a:solidFill>
                  <a:miter lim="800000"/>
                  <a:headEnd/>
                  <a:tailEnd/>
                </a:ln>
              </p:spPr>
              <p:txBody>
                <a:bodyPr lIns="0" tIns="0" rIns="0" bIns="0"/>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algn="ctr"/>
                  <a:r>
                    <a:rPr kumimoji="0" lang="zh-CN" altLang="en-US" sz="1400">
                      <a:solidFill>
                        <a:schemeClr val="bg1"/>
                      </a:solidFill>
                      <a:latin typeface="华文新魏" pitchFamily="2" charset="-122"/>
                      <a:ea typeface="华文新魏" pitchFamily="2" charset="-122"/>
                    </a:rPr>
                    <a:t>内核</a:t>
                  </a:r>
                </a:p>
              </p:txBody>
            </p:sp>
          </p:grpSp>
        </p:grpSp>
        <p:sp>
          <p:nvSpPr>
            <p:cNvPr id="45" name="Text Box 46"/>
            <p:cNvSpPr txBox="1">
              <a:spLocks noChangeArrowheads="1"/>
            </p:cNvSpPr>
            <p:nvPr/>
          </p:nvSpPr>
          <p:spPr bwMode="auto">
            <a:xfrm>
              <a:off x="591" y="3064"/>
              <a:ext cx="3816" cy="179"/>
            </a:xfrm>
            <a:prstGeom prst="rect">
              <a:avLst/>
            </a:prstGeom>
            <a:solidFill>
              <a:schemeClr val="accent1"/>
            </a:solidFill>
            <a:ln w="9525">
              <a:solidFill>
                <a:srgbClr val="000000"/>
              </a:solidFill>
              <a:miter lim="800000"/>
              <a:headEnd/>
              <a:tailEnd/>
            </a:ln>
          </p:spPr>
          <p:txBody>
            <a:bodyPr lIns="0" tIns="0" rIns="0" bIns="0"/>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algn="ctr"/>
              <a:r>
                <a:rPr kumimoji="0" lang="zh-CN" altLang="en-US" sz="1400">
                  <a:solidFill>
                    <a:schemeClr val="bg1"/>
                  </a:solidFill>
                  <a:latin typeface="华文新魏" pitchFamily="2" charset="-122"/>
                  <a:ea typeface="华文新魏" pitchFamily="2" charset="-122"/>
                </a:rPr>
                <a:t>对象管理器</a:t>
              </a:r>
            </a:p>
          </p:txBody>
        </p:sp>
        <p:grpSp>
          <p:nvGrpSpPr>
            <p:cNvPr id="46" name="Group 47"/>
            <p:cNvGrpSpPr>
              <a:grpSpLocks/>
            </p:cNvGrpSpPr>
            <p:nvPr/>
          </p:nvGrpSpPr>
          <p:grpSpPr bwMode="auto">
            <a:xfrm>
              <a:off x="591" y="2345"/>
              <a:ext cx="3816" cy="375"/>
              <a:chOff x="2061" y="5171"/>
              <a:chExt cx="6660" cy="492"/>
            </a:xfrm>
          </p:grpSpPr>
          <p:sp>
            <p:nvSpPr>
              <p:cNvPr id="57" name="Text Box 48"/>
              <p:cNvSpPr txBox="1">
                <a:spLocks noChangeArrowheads="1"/>
              </p:cNvSpPr>
              <p:nvPr/>
            </p:nvSpPr>
            <p:spPr bwMode="auto">
              <a:xfrm>
                <a:off x="2061" y="5408"/>
                <a:ext cx="6660" cy="255"/>
              </a:xfrm>
              <a:prstGeom prst="rect">
                <a:avLst/>
              </a:prstGeom>
              <a:solidFill>
                <a:schemeClr val="accent1"/>
              </a:solidFill>
              <a:ln w="9525">
                <a:solidFill>
                  <a:srgbClr val="000000"/>
                </a:solidFill>
                <a:miter lim="800000"/>
                <a:headEnd/>
                <a:tailEnd/>
              </a:ln>
            </p:spPr>
            <p:txBody>
              <a:bodyPr lIns="0" tIns="0" rIns="0" bIns="0"/>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algn="ctr"/>
                <a:r>
                  <a:rPr kumimoji="0" lang="zh-CN" altLang="en-US" sz="1400">
                    <a:solidFill>
                      <a:schemeClr val="bg1"/>
                    </a:solidFill>
                    <a:latin typeface="华文新魏" pitchFamily="2" charset="-122"/>
                    <a:ea typeface="华文新魏" pitchFamily="2" charset="-122"/>
                  </a:rPr>
                  <a:t>核心态可调用接口</a:t>
                </a:r>
                <a:r>
                  <a:rPr kumimoji="0" lang="en-US" altLang="zh-CN" sz="1400">
                    <a:solidFill>
                      <a:schemeClr val="bg1"/>
                    </a:solidFill>
                    <a:latin typeface="华文新魏" pitchFamily="2" charset="-122"/>
                    <a:ea typeface="华文新魏" pitchFamily="2" charset="-122"/>
                  </a:rPr>
                  <a:t>(</a:t>
                </a:r>
                <a:r>
                  <a:rPr kumimoji="0" lang="zh-CN" altLang="en-US" sz="1400">
                    <a:solidFill>
                      <a:schemeClr val="bg1"/>
                    </a:solidFill>
                    <a:latin typeface="华文新魏" pitchFamily="2" charset="-122"/>
                    <a:ea typeface="华文新魏" pitchFamily="2" charset="-122"/>
                  </a:rPr>
                  <a:t>执行程序</a:t>
                </a:r>
                <a:r>
                  <a:rPr kumimoji="0" lang="en-US" altLang="zh-CN" sz="1400">
                    <a:solidFill>
                      <a:schemeClr val="bg1"/>
                    </a:solidFill>
                    <a:latin typeface="华文新魏" pitchFamily="2" charset="-122"/>
                    <a:ea typeface="华文新魏" pitchFamily="2" charset="-122"/>
                  </a:rPr>
                  <a:t>API)</a:t>
                </a:r>
              </a:p>
            </p:txBody>
          </p:sp>
          <p:sp>
            <p:nvSpPr>
              <p:cNvPr id="58" name="Text Box 49"/>
              <p:cNvSpPr txBox="1">
                <a:spLocks noChangeArrowheads="1"/>
              </p:cNvSpPr>
              <p:nvPr/>
            </p:nvSpPr>
            <p:spPr bwMode="auto">
              <a:xfrm>
                <a:off x="2061" y="5171"/>
                <a:ext cx="6660" cy="254"/>
              </a:xfrm>
              <a:prstGeom prst="rect">
                <a:avLst/>
              </a:prstGeom>
              <a:solidFill>
                <a:schemeClr val="accent1"/>
              </a:solidFill>
              <a:ln w="9525">
                <a:solidFill>
                  <a:srgbClr val="000000"/>
                </a:solidFill>
                <a:miter lim="800000"/>
                <a:headEnd/>
                <a:tailEnd/>
              </a:ln>
            </p:spPr>
            <p:txBody>
              <a:bodyPr lIns="0" tIns="0" rIns="0" bIns="0"/>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algn="ctr"/>
                <a:r>
                  <a:rPr kumimoji="0" lang="zh-CN" altLang="en-US" sz="1400" dirty="0">
                    <a:solidFill>
                      <a:schemeClr val="bg1"/>
                    </a:solidFill>
                    <a:latin typeface="华文新魏" pitchFamily="2" charset="-122"/>
                    <a:ea typeface="华文新魏" pitchFamily="2" charset="-122"/>
                  </a:rPr>
                  <a:t>系统服务调度进程</a:t>
                </a:r>
              </a:p>
            </p:txBody>
          </p:sp>
        </p:grpSp>
        <p:grpSp>
          <p:nvGrpSpPr>
            <p:cNvPr id="47" name="Group 50"/>
            <p:cNvGrpSpPr>
              <a:grpSpLocks/>
            </p:cNvGrpSpPr>
            <p:nvPr/>
          </p:nvGrpSpPr>
          <p:grpSpPr bwMode="auto">
            <a:xfrm>
              <a:off x="589" y="2717"/>
              <a:ext cx="3817" cy="353"/>
              <a:chOff x="2058" y="5681"/>
              <a:chExt cx="6660" cy="631"/>
            </a:xfrm>
          </p:grpSpPr>
          <p:sp>
            <p:nvSpPr>
              <p:cNvPr id="48" name="Text Box 51"/>
              <p:cNvSpPr txBox="1">
                <a:spLocks noChangeArrowheads="1"/>
              </p:cNvSpPr>
              <p:nvPr/>
            </p:nvSpPr>
            <p:spPr bwMode="auto">
              <a:xfrm>
                <a:off x="2058" y="5684"/>
                <a:ext cx="720" cy="626"/>
              </a:xfrm>
              <a:prstGeom prst="rect">
                <a:avLst/>
              </a:prstGeom>
              <a:solidFill>
                <a:schemeClr val="accent1"/>
              </a:solidFill>
              <a:ln w="9525">
                <a:solidFill>
                  <a:srgbClr val="000000"/>
                </a:solidFill>
                <a:miter lim="800000"/>
                <a:headEnd/>
                <a:tailEnd/>
              </a:ln>
            </p:spPr>
            <p:txBody>
              <a:bodyPr lIns="0" tIns="0" rIns="0" bIns="0"/>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algn="ctr"/>
                <a:r>
                  <a:rPr kumimoji="0" lang="en-US" altLang="zh-CN" sz="1400">
                    <a:solidFill>
                      <a:schemeClr val="bg1"/>
                    </a:solidFill>
                    <a:latin typeface="华文新魏" pitchFamily="2" charset="-122"/>
                    <a:ea typeface="华文新魏" pitchFamily="2" charset="-122"/>
                  </a:rPr>
                  <a:t>I/O</a:t>
                </a:r>
              </a:p>
              <a:p>
                <a:pPr algn="ctr"/>
                <a:r>
                  <a:rPr kumimoji="0" lang="zh-CN" altLang="en-US" sz="1400">
                    <a:solidFill>
                      <a:schemeClr val="bg1"/>
                    </a:solidFill>
                    <a:latin typeface="华文新魏" pitchFamily="2" charset="-122"/>
                    <a:ea typeface="华文新魏" pitchFamily="2" charset="-122"/>
                  </a:rPr>
                  <a:t>管理器</a:t>
                </a:r>
              </a:p>
            </p:txBody>
          </p:sp>
          <p:sp>
            <p:nvSpPr>
              <p:cNvPr id="49" name="Text Box 52"/>
              <p:cNvSpPr txBox="1">
                <a:spLocks noChangeArrowheads="1"/>
              </p:cNvSpPr>
              <p:nvPr/>
            </p:nvSpPr>
            <p:spPr bwMode="auto">
              <a:xfrm>
                <a:off x="2778" y="5684"/>
                <a:ext cx="720" cy="626"/>
              </a:xfrm>
              <a:prstGeom prst="rect">
                <a:avLst/>
              </a:prstGeom>
              <a:solidFill>
                <a:schemeClr val="accent1"/>
              </a:solidFill>
              <a:ln w="9525">
                <a:solidFill>
                  <a:srgbClr val="000000"/>
                </a:solidFill>
                <a:miter lim="800000"/>
                <a:headEnd/>
                <a:tailEnd/>
              </a:ln>
            </p:spPr>
            <p:txBody>
              <a:bodyPr lIns="0" tIns="0" rIns="0" bIns="0"/>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algn="ctr"/>
                <a:r>
                  <a:rPr kumimoji="0" lang="zh-CN" altLang="en-US" sz="1400">
                    <a:solidFill>
                      <a:schemeClr val="bg1"/>
                    </a:solidFill>
                    <a:latin typeface="华文新魏" pitchFamily="2" charset="-122"/>
                    <a:ea typeface="华文新魏" pitchFamily="2" charset="-122"/>
                  </a:rPr>
                  <a:t>文件缓存管理</a:t>
                </a:r>
              </a:p>
            </p:txBody>
          </p:sp>
          <p:sp>
            <p:nvSpPr>
              <p:cNvPr id="50" name="Text Box 53"/>
              <p:cNvSpPr txBox="1">
                <a:spLocks noChangeArrowheads="1"/>
              </p:cNvSpPr>
              <p:nvPr/>
            </p:nvSpPr>
            <p:spPr bwMode="auto">
              <a:xfrm>
                <a:off x="6378" y="5684"/>
                <a:ext cx="720" cy="626"/>
              </a:xfrm>
              <a:prstGeom prst="rect">
                <a:avLst/>
              </a:prstGeom>
              <a:solidFill>
                <a:schemeClr val="accent1"/>
              </a:solidFill>
              <a:ln w="9525">
                <a:solidFill>
                  <a:srgbClr val="000000"/>
                </a:solidFill>
                <a:miter lim="800000"/>
                <a:headEnd/>
                <a:tailEnd/>
              </a:ln>
            </p:spPr>
            <p:txBody>
              <a:bodyPr lIns="0" tIns="0" rIns="0" bIns="0"/>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r>
                  <a:rPr kumimoji="0" lang="en-US" altLang="zh-CN" sz="1400">
                    <a:solidFill>
                      <a:schemeClr val="bg1"/>
                    </a:solidFill>
                    <a:latin typeface="华文新魏" pitchFamily="2" charset="-122"/>
                    <a:ea typeface="华文新魏" pitchFamily="2" charset="-122"/>
                  </a:rPr>
                  <a:t> </a:t>
                </a:r>
                <a:r>
                  <a:rPr kumimoji="0" lang="zh-CN" altLang="en-US" sz="1400">
                    <a:solidFill>
                      <a:schemeClr val="bg1"/>
                    </a:solidFill>
                    <a:latin typeface="华文新魏" pitchFamily="2" charset="-122"/>
                    <a:ea typeface="华文新魏" pitchFamily="2" charset="-122"/>
                  </a:rPr>
                  <a:t>进程线       程管理</a:t>
                </a:r>
              </a:p>
            </p:txBody>
          </p:sp>
          <p:sp>
            <p:nvSpPr>
              <p:cNvPr id="51" name="Text Box 54"/>
              <p:cNvSpPr txBox="1">
                <a:spLocks noChangeArrowheads="1"/>
              </p:cNvSpPr>
              <p:nvPr/>
            </p:nvSpPr>
            <p:spPr bwMode="auto">
              <a:xfrm>
                <a:off x="4938" y="5681"/>
                <a:ext cx="720" cy="627"/>
              </a:xfrm>
              <a:prstGeom prst="rect">
                <a:avLst/>
              </a:prstGeom>
              <a:solidFill>
                <a:schemeClr val="accent1"/>
              </a:solidFill>
              <a:ln w="9525">
                <a:solidFill>
                  <a:srgbClr val="000000"/>
                </a:solidFill>
                <a:miter lim="800000"/>
                <a:headEnd/>
                <a:tailEnd/>
              </a:ln>
            </p:spPr>
            <p:txBody>
              <a:bodyPr lIns="0" tIns="0" rIns="0" bIns="0"/>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algn="ctr"/>
                <a:r>
                  <a:rPr kumimoji="0" lang="zh-CN" altLang="en-US" sz="1400">
                    <a:solidFill>
                      <a:schemeClr val="bg1"/>
                    </a:solidFill>
                    <a:latin typeface="华文新魏" pitchFamily="2" charset="-122"/>
                    <a:ea typeface="华文新魏" pitchFamily="2" charset="-122"/>
                  </a:rPr>
                  <a:t>安全访问监视</a:t>
                </a:r>
              </a:p>
            </p:txBody>
          </p:sp>
          <p:sp>
            <p:nvSpPr>
              <p:cNvPr id="52" name="Text Box 55"/>
              <p:cNvSpPr txBox="1">
                <a:spLocks noChangeArrowheads="1"/>
              </p:cNvSpPr>
              <p:nvPr/>
            </p:nvSpPr>
            <p:spPr bwMode="auto">
              <a:xfrm>
                <a:off x="5658" y="5684"/>
                <a:ext cx="720" cy="626"/>
              </a:xfrm>
              <a:prstGeom prst="rect">
                <a:avLst/>
              </a:prstGeom>
              <a:solidFill>
                <a:schemeClr val="accent1"/>
              </a:solidFill>
              <a:ln w="9525">
                <a:solidFill>
                  <a:srgbClr val="000000"/>
                </a:solidFill>
                <a:miter lim="800000"/>
                <a:headEnd/>
                <a:tailEnd/>
              </a:ln>
            </p:spPr>
            <p:txBody>
              <a:bodyPr lIns="0" tIns="0" rIns="0" bIns="0"/>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algn="ctr"/>
                <a:r>
                  <a:rPr kumimoji="0" lang="zh-CN" altLang="en-US" sz="1400">
                    <a:solidFill>
                      <a:schemeClr val="bg1"/>
                    </a:solidFill>
                    <a:latin typeface="华文新魏" pitchFamily="2" charset="-122"/>
                    <a:ea typeface="华文新魏" pitchFamily="2" charset="-122"/>
                  </a:rPr>
                  <a:t>虚存</a:t>
                </a:r>
              </a:p>
              <a:p>
                <a:pPr algn="ctr"/>
                <a:r>
                  <a:rPr kumimoji="0" lang="zh-CN" altLang="en-US" sz="1400">
                    <a:solidFill>
                      <a:schemeClr val="bg1"/>
                    </a:solidFill>
                    <a:latin typeface="华文新魏" pitchFamily="2" charset="-122"/>
                    <a:ea typeface="华文新魏" pitchFamily="2" charset="-122"/>
                  </a:rPr>
                  <a:t>管理</a:t>
                </a:r>
              </a:p>
            </p:txBody>
          </p:sp>
          <p:sp>
            <p:nvSpPr>
              <p:cNvPr id="53" name="Text Box 56"/>
              <p:cNvSpPr txBox="1">
                <a:spLocks noChangeArrowheads="1"/>
              </p:cNvSpPr>
              <p:nvPr/>
            </p:nvSpPr>
            <p:spPr bwMode="auto">
              <a:xfrm>
                <a:off x="7998" y="5685"/>
                <a:ext cx="720" cy="627"/>
              </a:xfrm>
              <a:prstGeom prst="rect">
                <a:avLst/>
              </a:prstGeom>
              <a:solidFill>
                <a:schemeClr val="accent1"/>
              </a:solidFill>
              <a:ln w="9525">
                <a:solidFill>
                  <a:srgbClr val="000000"/>
                </a:solidFill>
                <a:miter lim="800000"/>
                <a:headEnd/>
                <a:tailEnd/>
              </a:ln>
            </p:spPr>
            <p:txBody>
              <a:bodyPr lIns="0" tIns="0" rIns="0" bIns="0"/>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algn="ctr"/>
                <a:r>
                  <a:rPr kumimoji="0" lang="zh-CN" altLang="en-US" sz="1400">
                    <a:solidFill>
                      <a:schemeClr val="bg1"/>
                    </a:solidFill>
                    <a:latin typeface="华文新魏" pitchFamily="2" charset="-122"/>
                    <a:ea typeface="华文新魏" pitchFamily="2" charset="-122"/>
                  </a:rPr>
                  <a:t>局部过</a:t>
                </a:r>
              </a:p>
              <a:p>
                <a:pPr algn="ctr"/>
                <a:r>
                  <a:rPr kumimoji="0" lang="zh-CN" altLang="en-US" sz="1400">
                    <a:solidFill>
                      <a:schemeClr val="bg1"/>
                    </a:solidFill>
                    <a:latin typeface="华文新魏" pitchFamily="2" charset="-122"/>
                    <a:ea typeface="华文新魏" pitchFamily="2" charset="-122"/>
                  </a:rPr>
                  <a:t>程调用</a:t>
                </a:r>
              </a:p>
            </p:txBody>
          </p:sp>
          <p:sp>
            <p:nvSpPr>
              <p:cNvPr id="54" name="Text Box 57"/>
              <p:cNvSpPr txBox="1">
                <a:spLocks noChangeArrowheads="1"/>
              </p:cNvSpPr>
              <p:nvPr/>
            </p:nvSpPr>
            <p:spPr bwMode="auto">
              <a:xfrm>
                <a:off x="7098" y="5681"/>
                <a:ext cx="900" cy="627"/>
              </a:xfrm>
              <a:prstGeom prst="rect">
                <a:avLst/>
              </a:prstGeom>
              <a:solidFill>
                <a:schemeClr val="accent1"/>
              </a:solidFill>
              <a:ln w="9525">
                <a:solidFill>
                  <a:srgbClr val="000000"/>
                </a:solidFill>
                <a:miter lim="800000"/>
                <a:headEnd/>
                <a:tailEnd/>
              </a:ln>
            </p:spPr>
            <p:txBody>
              <a:bodyPr lIns="0" tIns="0" rIns="0" bIns="0"/>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algn="ctr"/>
                <a:r>
                  <a:rPr kumimoji="0" lang="zh-CN" altLang="en-US" sz="1400">
                    <a:solidFill>
                      <a:schemeClr val="bg1"/>
                    </a:solidFill>
                    <a:latin typeface="华文新魏" pitchFamily="2" charset="-122"/>
                    <a:ea typeface="华文新魏" pitchFamily="2" charset="-122"/>
                  </a:rPr>
                  <a:t>注册表配</a:t>
                </a:r>
              </a:p>
              <a:p>
                <a:pPr algn="ctr"/>
                <a:r>
                  <a:rPr kumimoji="0" lang="zh-CN" altLang="en-US" sz="1400">
                    <a:solidFill>
                      <a:schemeClr val="bg1"/>
                    </a:solidFill>
                    <a:latin typeface="华文新魏" pitchFamily="2" charset="-122"/>
                    <a:ea typeface="华文新魏" pitchFamily="2" charset="-122"/>
                  </a:rPr>
                  <a:t>置管理器</a:t>
                </a:r>
              </a:p>
            </p:txBody>
          </p:sp>
          <p:sp>
            <p:nvSpPr>
              <p:cNvPr id="55" name="Text Box 58"/>
              <p:cNvSpPr txBox="1">
                <a:spLocks noChangeArrowheads="1"/>
              </p:cNvSpPr>
              <p:nvPr/>
            </p:nvSpPr>
            <p:spPr bwMode="auto">
              <a:xfrm>
                <a:off x="4218" y="5681"/>
                <a:ext cx="720" cy="627"/>
              </a:xfrm>
              <a:prstGeom prst="rect">
                <a:avLst/>
              </a:prstGeom>
              <a:solidFill>
                <a:schemeClr val="accent1"/>
              </a:solidFill>
              <a:ln w="9525">
                <a:solidFill>
                  <a:srgbClr val="000000"/>
                </a:solidFill>
                <a:miter lim="800000"/>
                <a:headEnd/>
                <a:tailEnd/>
              </a:ln>
            </p:spPr>
            <p:txBody>
              <a:bodyPr lIns="0" tIns="0" rIns="0" bIns="0"/>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algn="ctr"/>
                <a:r>
                  <a:rPr kumimoji="0" lang="zh-CN" altLang="en-US" sz="1400">
                    <a:solidFill>
                      <a:schemeClr val="bg1"/>
                    </a:solidFill>
                    <a:latin typeface="华文新魏" pitchFamily="2" charset="-122"/>
                    <a:ea typeface="华文新魏" pitchFamily="2" charset="-122"/>
                  </a:rPr>
                  <a:t>电源</a:t>
                </a:r>
              </a:p>
              <a:p>
                <a:pPr algn="ctr"/>
                <a:r>
                  <a:rPr kumimoji="0" lang="zh-CN" altLang="en-US" sz="1400">
                    <a:solidFill>
                      <a:schemeClr val="bg1"/>
                    </a:solidFill>
                    <a:latin typeface="华文新魏" pitchFamily="2" charset="-122"/>
                    <a:ea typeface="华文新魏" pitchFamily="2" charset="-122"/>
                  </a:rPr>
                  <a:t>管理器</a:t>
                </a:r>
              </a:p>
            </p:txBody>
          </p:sp>
          <p:sp>
            <p:nvSpPr>
              <p:cNvPr id="56" name="Text Box 59"/>
              <p:cNvSpPr txBox="1">
                <a:spLocks noChangeArrowheads="1"/>
              </p:cNvSpPr>
              <p:nvPr/>
            </p:nvSpPr>
            <p:spPr bwMode="auto">
              <a:xfrm>
                <a:off x="3498" y="5681"/>
                <a:ext cx="720" cy="627"/>
              </a:xfrm>
              <a:prstGeom prst="rect">
                <a:avLst/>
              </a:prstGeom>
              <a:solidFill>
                <a:schemeClr val="accent1"/>
              </a:solidFill>
              <a:ln w="9525">
                <a:solidFill>
                  <a:srgbClr val="000000"/>
                </a:solidFill>
                <a:miter lim="800000"/>
                <a:headEnd/>
                <a:tailEnd/>
              </a:ln>
            </p:spPr>
            <p:txBody>
              <a:bodyPr lIns="0" tIns="0" rIns="0" bIns="0"/>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algn="ctr"/>
                <a:r>
                  <a:rPr kumimoji="0" lang="zh-CN" altLang="en-US" sz="1400">
                    <a:solidFill>
                      <a:schemeClr val="bg1"/>
                    </a:solidFill>
                    <a:latin typeface="华文新魏" pitchFamily="2" charset="-122"/>
                    <a:ea typeface="华文新魏" pitchFamily="2" charset="-122"/>
                  </a:rPr>
                  <a:t>即插即用管理</a:t>
                </a:r>
              </a:p>
            </p:txBody>
          </p:sp>
        </p:grpSp>
      </p:grpSp>
      <p:sp>
        <p:nvSpPr>
          <p:cNvPr id="42" name="Text Box 60"/>
          <p:cNvSpPr txBox="1">
            <a:spLocks noChangeArrowheads="1"/>
          </p:cNvSpPr>
          <p:nvPr/>
        </p:nvSpPr>
        <p:spPr bwMode="auto">
          <a:xfrm>
            <a:off x="935038" y="6030913"/>
            <a:ext cx="6880225" cy="3508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a:solidFill>
                  <a:schemeClr val="tx1"/>
                </a:solidFill>
                <a:latin typeface="Times New Roman" pitchFamily="18" charset="0"/>
                <a:ea typeface="宋体" charset="-122"/>
              </a:defRPr>
            </a:lvl1pPr>
            <a:lvl2pPr marL="742950" indent="-285750" eaLnBrk="0" hangingPunct="0">
              <a:defRPr kumimoji="1" sz="2000">
                <a:solidFill>
                  <a:schemeClr val="tx1"/>
                </a:solidFill>
                <a:latin typeface="Times New Roman" pitchFamily="18" charset="0"/>
                <a:ea typeface="宋体" charset="-122"/>
              </a:defRPr>
            </a:lvl2pPr>
            <a:lvl3pPr marL="1143000" indent="-228600" eaLnBrk="0" hangingPunct="0">
              <a:defRPr kumimoji="1" sz="2000">
                <a:solidFill>
                  <a:schemeClr val="tx1"/>
                </a:solidFill>
                <a:latin typeface="Times New Roman" pitchFamily="18" charset="0"/>
                <a:ea typeface="宋体" charset="-122"/>
              </a:defRPr>
            </a:lvl3pPr>
            <a:lvl4pPr marL="1600200" indent="-228600" eaLnBrk="0" hangingPunct="0">
              <a:defRPr kumimoji="1" sz="2000">
                <a:solidFill>
                  <a:schemeClr val="tx1"/>
                </a:solidFill>
                <a:latin typeface="Times New Roman" pitchFamily="18" charset="0"/>
                <a:ea typeface="宋体" charset="-122"/>
              </a:defRPr>
            </a:lvl4pPr>
            <a:lvl5pPr marL="2057400" indent="-228600" eaLnBrk="0" hangingPunct="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algn="ctr"/>
            <a:r>
              <a:rPr kumimoji="0" lang="zh-CN" altLang="en-US" sz="1400" dirty="0">
                <a:solidFill>
                  <a:schemeClr val="bg1"/>
                </a:solidFill>
                <a:latin typeface="华文新魏" pitchFamily="2" charset="-122"/>
                <a:ea typeface="华文新魏" pitchFamily="2" charset="-122"/>
              </a:rPr>
              <a:t>硬件接口（总线、</a:t>
            </a:r>
            <a:r>
              <a:rPr kumimoji="0" lang="en-US" altLang="zh-CN" sz="1400" dirty="0">
                <a:solidFill>
                  <a:schemeClr val="bg1"/>
                </a:solidFill>
                <a:latin typeface="华文新魏" pitchFamily="2" charset="-122"/>
                <a:ea typeface="华文新魏" pitchFamily="2" charset="-122"/>
              </a:rPr>
              <a:t>I/O</a:t>
            </a:r>
            <a:r>
              <a:rPr kumimoji="0" lang="zh-CN" altLang="en-US" sz="1400" dirty="0">
                <a:solidFill>
                  <a:schemeClr val="bg1"/>
                </a:solidFill>
                <a:latin typeface="华文新魏" pitchFamily="2" charset="-122"/>
                <a:ea typeface="华文新魏" pitchFamily="2" charset="-122"/>
              </a:rPr>
              <a:t>、时钟、计时器、中断、</a:t>
            </a:r>
            <a:r>
              <a:rPr kumimoji="0" lang="en-US" altLang="zh-CN" sz="1400" dirty="0">
                <a:solidFill>
                  <a:schemeClr val="bg1"/>
                </a:solidFill>
                <a:latin typeface="华文新魏" pitchFamily="2" charset="-122"/>
                <a:ea typeface="华文新魏" pitchFamily="2" charset="-122"/>
              </a:rPr>
              <a:t>DMA</a:t>
            </a:r>
            <a:r>
              <a:rPr kumimoji="0" lang="zh-CN" altLang="en-US" sz="1400" dirty="0">
                <a:solidFill>
                  <a:schemeClr val="bg1"/>
                </a:solidFill>
                <a:latin typeface="华文新魏" pitchFamily="2" charset="-122"/>
                <a:ea typeface="华文新魏" pitchFamily="2" charset="-122"/>
              </a:rPr>
              <a:t>、</a:t>
            </a:r>
            <a:r>
              <a:rPr kumimoji="0" lang="en-US" altLang="zh-CN" sz="1400" dirty="0">
                <a:solidFill>
                  <a:schemeClr val="bg1"/>
                </a:solidFill>
                <a:latin typeface="华文新魏" pitchFamily="2" charset="-122"/>
                <a:ea typeface="华文新魏" pitchFamily="2" charset="-122"/>
              </a:rPr>
              <a:t>CACHE</a:t>
            </a:r>
            <a:r>
              <a:rPr kumimoji="0" lang="zh-CN" altLang="en-US" sz="1400" dirty="0">
                <a:solidFill>
                  <a:schemeClr val="bg1"/>
                </a:solidFill>
                <a:latin typeface="华文新魏" pitchFamily="2" charset="-122"/>
                <a:ea typeface="华文新魏" pitchFamily="2" charset="-122"/>
              </a:rPr>
              <a:t>控制器）</a:t>
            </a:r>
          </a:p>
          <a:p>
            <a:pPr algn="ctr"/>
            <a:endParaRPr kumimoji="0" lang="zh-CN" altLang="en-US" sz="1400" dirty="0">
              <a:solidFill>
                <a:schemeClr val="bg1"/>
              </a:solidFill>
              <a:latin typeface="华文新魏" pitchFamily="2" charset="-122"/>
              <a:ea typeface="华文新魏" pitchFamily="2" charset="-122"/>
            </a:endParaRPr>
          </a:p>
          <a:p>
            <a:pPr algn="ctr"/>
            <a:r>
              <a:rPr kumimoji="0" lang="zh-CN" altLang="en-US" sz="1400" dirty="0">
                <a:solidFill>
                  <a:schemeClr val="bg1"/>
                </a:solidFill>
                <a:latin typeface="华文新魏" pitchFamily="2" charset="-122"/>
                <a:ea typeface="华文新魏" pitchFamily="2" charset="-122"/>
              </a:rPr>
              <a:t>  </a:t>
            </a:r>
          </a:p>
          <a:p>
            <a:pPr algn="ctr"/>
            <a:endParaRPr kumimoji="0" lang="zh-CN" altLang="en-US" sz="1400" dirty="0">
              <a:solidFill>
                <a:schemeClr val="bg1"/>
              </a:solidFill>
              <a:latin typeface="华文新魏" pitchFamily="2" charset="-122"/>
              <a:ea typeface="华文新魏" pitchFamily="2" charset="-122"/>
            </a:endParaRPr>
          </a:p>
          <a:p>
            <a:pPr algn="ctr"/>
            <a:endParaRPr kumimoji="0" lang="zh-CN" altLang="en-US" sz="1400" dirty="0">
              <a:solidFill>
                <a:schemeClr val="bg1"/>
              </a:solidFill>
              <a:latin typeface="华文新魏" pitchFamily="2" charset="-122"/>
              <a:ea typeface="华文新魏" pitchFamily="2" charset="-122"/>
            </a:endParaRPr>
          </a:p>
          <a:p>
            <a:pPr algn="ctr"/>
            <a:endParaRPr kumimoji="0" lang="en-US" altLang="zh-CN" sz="1400" dirty="0">
              <a:solidFill>
                <a:schemeClr val="bg1"/>
              </a:solidFill>
              <a:latin typeface="华文新魏" pitchFamily="2" charset="-122"/>
              <a:ea typeface="华文新魏" pitchFamily="2" charset="-122"/>
            </a:endParaRPr>
          </a:p>
        </p:txBody>
      </p:sp>
    </p:spTree>
    <p:extLst>
      <p:ext uri="{BB962C8B-B14F-4D97-AF65-F5344CB8AC3E}">
        <p14:creationId xmlns:p14="http://schemas.microsoft.com/office/powerpoint/2010/main" val="414734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 </a:t>
            </a:r>
            <a:r>
              <a:rPr lang="zh-CN" altLang="en-US" dirty="0"/>
              <a:t>什么是操作系统</a:t>
            </a:r>
          </a:p>
        </p:txBody>
      </p:sp>
      <p:sp>
        <p:nvSpPr>
          <p:cNvPr id="3" name="内容占位符 2"/>
          <p:cNvSpPr>
            <a:spLocks noGrp="1"/>
          </p:cNvSpPr>
          <p:nvPr>
            <p:ph idx="1"/>
          </p:nvPr>
        </p:nvSpPr>
        <p:spPr/>
        <p:txBody>
          <a:bodyPr/>
          <a:lstStyle/>
          <a:p>
            <a:r>
              <a:rPr lang="zh-CN" altLang="en-US" dirty="0"/>
              <a:t>定义</a:t>
            </a:r>
            <a:endParaRPr lang="en-US" altLang="zh-CN" dirty="0"/>
          </a:p>
          <a:p>
            <a:pPr lvl="1"/>
            <a:r>
              <a:rPr lang="en-US" altLang="zh-CN" dirty="0">
                <a:solidFill>
                  <a:srgbClr val="FF0000"/>
                </a:solidFill>
              </a:rPr>
              <a:t>Operating</a:t>
            </a:r>
            <a:r>
              <a:rPr lang="en-US" altLang="zh-CN" dirty="0"/>
              <a:t> System </a:t>
            </a:r>
            <a:r>
              <a:rPr lang="zh-CN" altLang="en-US" dirty="0"/>
              <a:t>：操作（运营）系统</a:t>
            </a:r>
            <a:endParaRPr lang="en-US" altLang="zh-CN" dirty="0"/>
          </a:p>
          <a:p>
            <a:pPr lvl="1"/>
            <a:r>
              <a:rPr lang="zh-CN" altLang="en-US" dirty="0">
                <a:ea typeface="华文新魏" pitchFamily="2" charset="-122"/>
              </a:rPr>
              <a:t>操作系统是管理系统资源，控制程序执行，改善人机界面，提供各种服务，合理组织计算机工作流程和为用户有效使用计算机提供良好运行环境的最基本的一种系统软件</a:t>
            </a:r>
          </a:p>
          <a:p>
            <a:endParaRPr lang="zh-CN" altLang="en-US" dirty="0"/>
          </a:p>
        </p:txBody>
      </p:sp>
      <p:sp>
        <p:nvSpPr>
          <p:cNvPr id="5" name="TextBox 4"/>
          <p:cNvSpPr txBox="1"/>
          <p:nvPr/>
        </p:nvSpPr>
        <p:spPr>
          <a:xfrm>
            <a:off x="1187624" y="4914464"/>
            <a:ext cx="7416824" cy="1384995"/>
          </a:xfrm>
          <a:prstGeom prst="rect">
            <a:avLst/>
          </a:prstGeom>
          <a:noFill/>
        </p:spPr>
        <p:txBody>
          <a:bodyPr wrap="square" rtlCol="0">
            <a:spAutoFit/>
          </a:bodyPr>
          <a:lstStyle/>
          <a:p>
            <a:r>
              <a:rPr lang="zh-CN" altLang="en-US" sz="2800" dirty="0">
                <a:latin typeface="华文新魏" pitchFamily="2" charset="-122"/>
                <a:ea typeface="华文新魏" pitchFamily="2" charset="-122"/>
              </a:rPr>
              <a:t>功能：</a:t>
            </a:r>
            <a:endParaRPr lang="en-US" altLang="zh-CN" sz="2800" dirty="0">
              <a:latin typeface="华文新魏" pitchFamily="2" charset="-122"/>
              <a:ea typeface="华文新魏" pitchFamily="2" charset="-122"/>
            </a:endParaRPr>
          </a:p>
          <a:p>
            <a:r>
              <a:rPr lang="zh-CN" altLang="en-US" sz="2800" dirty="0">
                <a:solidFill>
                  <a:srgbClr val="FF0000"/>
                </a:solidFill>
                <a:latin typeface="华文新魏" pitchFamily="2" charset="-122"/>
                <a:ea typeface="华文新魏" pitchFamily="2" charset="-122"/>
              </a:rPr>
              <a:t>管理员：</a:t>
            </a:r>
            <a:r>
              <a:rPr lang="zh-CN" altLang="en-US" sz="2800" u="sng" dirty="0">
                <a:solidFill>
                  <a:srgbClr val="FF0000"/>
                </a:solidFill>
                <a:latin typeface="华文新魏" pitchFamily="2" charset="-122"/>
                <a:ea typeface="华文新魏" pitchFamily="2" charset="-122"/>
              </a:rPr>
              <a:t>管理计算机系统软、硬件资源</a:t>
            </a:r>
            <a:endParaRPr lang="en-US" altLang="zh-CN" sz="2800" u="sng" dirty="0">
              <a:solidFill>
                <a:srgbClr val="FF0000"/>
              </a:solidFill>
              <a:latin typeface="华文新魏" pitchFamily="2" charset="-122"/>
              <a:ea typeface="华文新魏" pitchFamily="2" charset="-122"/>
            </a:endParaRPr>
          </a:p>
          <a:p>
            <a:r>
              <a:rPr lang="zh-CN" altLang="en-US" sz="2800" dirty="0">
                <a:solidFill>
                  <a:srgbClr val="FF0000"/>
                </a:solidFill>
                <a:latin typeface="华文新魏" pitchFamily="2" charset="-122"/>
                <a:ea typeface="华文新魏" pitchFamily="2" charset="-122"/>
              </a:rPr>
              <a:t>服务员</a:t>
            </a:r>
            <a:r>
              <a:rPr lang="zh-CN" altLang="en-US" sz="2800" dirty="0">
                <a:solidFill>
                  <a:srgbClr val="FF0000"/>
                </a:solidFill>
                <a:latin typeface="华文新魏" pitchFamily="2" charset="-122"/>
                <a:ea typeface="华文新魏" pitchFamily="2" charset="-122"/>
                <a:sym typeface="Wingdings" pitchFamily="2" charset="2"/>
              </a:rPr>
              <a:t>：</a:t>
            </a:r>
            <a:r>
              <a:rPr lang="zh-CN" altLang="en-US" sz="2800" u="sng" dirty="0">
                <a:solidFill>
                  <a:srgbClr val="FF0000"/>
                </a:solidFill>
                <a:latin typeface="华文新魏" pitchFamily="2" charset="-122"/>
                <a:ea typeface="华文新魏" pitchFamily="2" charset="-122"/>
              </a:rPr>
              <a:t>让用户更好、更方便的使用计算机</a:t>
            </a:r>
            <a:endParaRPr lang="en-US" altLang="zh-CN" sz="2800" u="sng" dirty="0">
              <a:solidFill>
                <a:srgbClr val="FF0000"/>
              </a:solidFill>
              <a:latin typeface="华文新魏" pitchFamily="2" charset="-122"/>
              <a:ea typeface="华文新魏" pitchFamily="2" charset="-122"/>
            </a:endParaRPr>
          </a:p>
        </p:txBody>
      </p:sp>
      <p:sp>
        <p:nvSpPr>
          <p:cNvPr id="7" name="TextBox 6"/>
          <p:cNvSpPr txBox="1"/>
          <p:nvPr/>
        </p:nvSpPr>
        <p:spPr>
          <a:xfrm>
            <a:off x="1187624" y="4417948"/>
            <a:ext cx="4134465" cy="523220"/>
          </a:xfrm>
          <a:prstGeom prst="rect">
            <a:avLst/>
          </a:prstGeom>
          <a:noFill/>
        </p:spPr>
        <p:txBody>
          <a:bodyPr wrap="none" rtlCol="0">
            <a:spAutoFit/>
          </a:bodyPr>
          <a:lstStyle/>
          <a:p>
            <a:r>
              <a:rPr lang="zh-CN" altLang="en-US" sz="2800" dirty="0">
                <a:latin typeface="华文新魏" pitchFamily="2" charset="-122"/>
                <a:ea typeface="华文新魏" pitchFamily="2" charset="-122"/>
              </a:rPr>
              <a:t>本质：</a:t>
            </a:r>
            <a:r>
              <a:rPr lang="zh-CN" altLang="en-US" sz="2800" u="sng" dirty="0">
                <a:solidFill>
                  <a:srgbClr val="FF0000"/>
                </a:solidFill>
                <a:latin typeface="华文新魏" pitchFamily="2" charset="-122"/>
                <a:ea typeface="华文新魏" pitchFamily="2" charset="-122"/>
              </a:rPr>
              <a:t>软件（系统软件）</a:t>
            </a:r>
          </a:p>
        </p:txBody>
      </p:sp>
      <p:sp>
        <p:nvSpPr>
          <p:cNvPr id="9" name="下箭头 8"/>
          <p:cNvSpPr/>
          <p:nvPr/>
        </p:nvSpPr>
        <p:spPr>
          <a:xfrm>
            <a:off x="3779912" y="4005064"/>
            <a:ext cx="360040"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524EABC3-AD53-40F5-9ED4-6F86812523C2}" type="datetime1">
              <a:rPr lang="zh-CN" altLang="en-US" smtClean="0"/>
              <a:pPr/>
              <a:t>2021/3/5</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6</a:t>
            </a:fld>
            <a:endParaRPr lang="zh-CN" altLang="en-US"/>
          </a:p>
        </p:txBody>
      </p:sp>
    </p:spTree>
    <p:extLst>
      <p:ext uri="{BB962C8B-B14F-4D97-AF65-F5344CB8AC3E}">
        <p14:creationId xmlns:p14="http://schemas.microsoft.com/office/powerpoint/2010/main" val="9596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EA175C-B823-9D4C-BCDD-BE44EFCFD7C0}"/>
              </a:ext>
            </a:extLst>
          </p:cNvPr>
          <p:cNvSpPr>
            <a:spLocks noGrp="1"/>
          </p:cNvSpPr>
          <p:nvPr>
            <p:ph type="title"/>
          </p:nvPr>
        </p:nvSpPr>
        <p:spPr/>
        <p:txBody>
          <a:bodyPr/>
          <a:lstStyle/>
          <a:p>
            <a:r>
              <a:rPr lang="en-US" altLang="zh-CN" dirty="0"/>
              <a:t>1.1.1 </a:t>
            </a:r>
            <a:r>
              <a:rPr lang="zh-CN" altLang="en-US" dirty="0"/>
              <a:t>什么是操作系统</a:t>
            </a:r>
            <a:endParaRPr kumimoji="1" lang="zh-CN" altLang="en-US" dirty="0"/>
          </a:p>
        </p:txBody>
      </p:sp>
      <p:sp>
        <p:nvSpPr>
          <p:cNvPr id="3" name="内容占位符 2">
            <a:extLst>
              <a:ext uri="{FF2B5EF4-FFF2-40B4-BE49-F238E27FC236}">
                <a16:creationId xmlns:a16="http://schemas.microsoft.com/office/drawing/2014/main" id="{EB924868-152E-C644-B955-37A4A829D658}"/>
              </a:ext>
            </a:extLst>
          </p:cNvPr>
          <p:cNvSpPr>
            <a:spLocks noGrp="1"/>
          </p:cNvSpPr>
          <p:nvPr>
            <p:ph idx="1"/>
          </p:nvPr>
        </p:nvSpPr>
        <p:spPr/>
        <p:txBody>
          <a:bodyPr/>
          <a:lstStyle/>
          <a:p>
            <a:r>
              <a:rPr kumimoji="1" lang="zh-CN" altLang="en-US" dirty="0"/>
              <a:t>计算机系统</a:t>
            </a:r>
          </a:p>
        </p:txBody>
      </p:sp>
      <p:sp>
        <p:nvSpPr>
          <p:cNvPr id="4" name="日期占位符 3">
            <a:extLst>
              <a:ext uri="{FF2B5EF4-FFF2-40B4-BE49-F238E27FC236}">
                <a16:creationId xmlns:a16="http://schemas.microsoft.com/office/drawing/2014/main" id="{CBDE3E5F-1026-1842-91A7-C50194DC404E}"/>
              </a:ext>
            </a:extLst>
          </p:cNvPr>
          <p:cNvSpPr>
            <a:spLocks noGrp="1"/>
          </p:cNvSpPr>
          <p:nvPr>
            <p:ph type="dt" sz="half" idx="10"/>
          </p:nvPr>
        </p:nvSpPr>
        <p:spPr/>
        <p:txBody>
          <a:bodyPr/>
          <a:lstStyle/>
          <a:p>
            <a:fld id="{5AC8EB17-5290-4DBE-B95A-78F7652B1597}" type="datetime1">
              <a:rPr lang="zh-CN" altLang="en-US" smtClean="0"/>
              <a:pPr/>
              <a:t>2021/3/5</a:t>
            </a:fld>
            <a:endParaRPr lang="zh-CN" altLang="en-US"/>
          </a:p>
        </p:txBody>
      </p:sp>
      <p:sp>
        <p:nvSpPr>
          <p:cNvPr id="5" name="灯片编号占位符 4">
            <a:extLst>
              <a:ext uri="{FF2B5EF4-FFF2-40B4-BE49-F238E27FC236}">
                <a16:creationId xmlns:a16="http://schemas.microsoft.com/office/drawing/2014/main" id="{F668EF1E-3E74-3B45-A32E-38C76197DB9C}"/>
              </a:ext>
            </a:extLst>
          </p:cNvPr>
          <p:cNvSpPr>
            <a:spLocks noGrp="1"/>
          </p:cNvSpPr>
          <p:nvPr>
            <p:ph type="sldNum" sz="quarter" idx="12"/>
          </p:nvPr>
        </p:nvSpPr>
        <p:spPr/>
        <p:txBody>
          <a:bodyPr/>
          <a:lstStyle/>
          <a:p>
            <a:fld id="{0C913308-F349-4B6D-A68A-DD1791B4A57B}" type="slidenum">
              <a:rPr lang="zh-CN" altLang="en-US" smtClean="0"/>
              <a:pPr/>
              <a:t>7</a:t>
            </a:fld>
            <a:endParaRPr lang="zh-CN" altLang="en-US"/>
          </a:p>
        </p:txBody>
      </p:sp>
      <p:pic>
        <p:nvPicPr>
          <p:cNvPr id="7" name="Picture 2">
            <a:extLst>
              <a:ext uri="{FF2B5EF4-FFF2-40B4-BE49-F238E27FC236}">
                <a16:creationId xmlns:a16="http://schemas.microsoft.com/office/drawing/2014/main" id="{C31D920F-327C-B34E-A3F8-C31C4D487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989138"/>
            <a:ext cx="6804025"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1401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 </a:t>
            </a:r>
            <a:r>
              <a:rPr lang="zh-CN" altLang="en-US" dirty="0"/>
              <a:t>什么是操作系统</a:t>
            </a:r>
          </a:p>
        </p:txBody>
      </p:sp>
      <p:sp>
        <p:nvSpPr>
          <p:cNvPr id="3" name="内容占位符 2"/>
          <p:cNvSpPr>
            <a:spLocks noGrp="1"/>
          </p:cNvSpPr>
          <p:nvPr>
            <p:ph idx="1"/>
          </p:nvPr>
        </p:nvSpPr>
        <p:spPr/>
        <p:txBody>
          <a:bodyPr/>
          <a:lstStyle/>
          <a:p>
            <a:r>
              <a:rPr lang="zh-CN" altLang="en-US" dirty="0"/>
              <a:t>计算机系统层次结构</a:t>
            </a:r>
          </a:p>
        </p:txBody>
      </p:sp>
      <p:grpSp>
        <p:nvGrpSpPr>
          <p:cNvPr id="4" name="Group 1028"/>
          <p:cNvGrpSpPr>
            <a:grpSpLocks/>
          </p:cNvGrpSpPr>
          <p:nvPr/>
        </p:nvGrpSpPr>
        <p:grpSpPr bwMode="auto">
          <a:xfrm>
            <a:off x="1116013" y="1988840"/>
            <a:ext cx="6840537" cy="4608512"/>
            <a:chOff x="703" y="981"/>
            <a:chExt cx="4309" cy="2903"/>
          </a:xfrm>
        </p:grpSpPr>
        <p:sp>
          <p:nvSpPr>
            <p:cNvPr id="5" name="Rectangle 38"/>
            <p:cNvSpPr>
              <a:spLocks noChangeArrowheads="1"/>
            </p:cNvSpPr>
            <p:nvPr/>
          </p:nvSpPr>
          <p:spPr bwMode="auto">
            <a:xfrm>
              <a:off x="703" y="1676"/>
              <a:ext cx="4309" cy="1257"/>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a:lstStyle/>
            <a:p>
              <a:endParaRPr lang="zh-CN" altLang="en-US">
                <a:solidFill>
                  <a:schemeClr val="bg1"/>
                </a:solidFill>
              </a:endParaRPr>
            </a:p>
          </p:txBody>
        </p:sp>
        <p:sp>
          <p:nvSpPr>
            <p:cNvPr id="6" name="Text Box 39"/>
            <p:cNvSpPr txBox="1">
              <a:spLocks noChangeArrowheads="1"/>
            </p:cNvSpPr>
            <p:nvPr/>
          </p:nvSpPr>
          <p:spPr bwMode="auto">
            <a:xfrm>
              <a:off x="766" y="1676"/>
              <a:ext cx="695"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p>
              <a:pPr algn="ctr"/>
              <a:r>
                <a:rPr lang="zh-CN" altLang="en-US" sz="1800" b="1">
                  <a:solidFill>
                    <a:schemeClr val="bg1"/>
                  </a:solidFill>
                  <a:latin typeface="华文新魏" pitchFamily="2" charset="-122"/>
                  <a:ea typeface="华文新魏" pitchFamily="2" charset="-122"/>
                </a:rPr>
                <a:t>财务系统</a:t>
              </a:r>
            </a:p>
          </p:txBody>
        </p:sp>
        <p:sp>
          <p:nvSpPr>
            <p:cNvPr id="7" name="Text Box 40"/>
            <p:cNvSpPr txBox="1">
              <a:spLocks noChangeArrowheads="1"/>
            </p:cNvSpPr>
            <p:nvPr/>
          </p:nvSpPr>
          <p:spPr bwMode="auto">
            <a:xfrm>
              <a:off x="1537" y="1676"/>
              <a:ext cx="695"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p>
              <a:pPr algn="ctr"/>
              <a:r>
                <a:rPr lang="zh-CN" altLang="en-US" sz="1800" b="1" dirty="0">
                  <a:solidFill>
                    <a:schemeClr val="bg1"/>
                  </a:solidFill>
                  <a:latin typeface="华文新魏" pitchFamily="2" charset="-122"/>
                  <a:ea typeface="华文新魏" pitchFamily="2" charset="-122"/>
                </a:rPr>
                <a:t>航空订票</a:t>
              </a:r>
            </a:p>
          </p:txBody>
        </p:sp>
        <p:sp>
          <p:nvSpPr>
            <p:cNvPr id="8" name="Text Box 41"/>
            <p:cNvSpPr txBox="1">
              <a:spLocks noChangeArrowheads="1"/>
            </p:cNvSpPr>
            <p:nvPr/>
          </p:nvSpPr>
          <p:spPr bwMode="auto">
            <a:xfrm>
              <a:off x="2371" y="1676"/>
              <a:ext cx="695"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p>
              <a:pPr algn="ctr"/>
              <a:r>
                <a:rPr lang="zh-CN" altLang="en-US" sz="1800" b="1">
                  <a:solidFill>
                    <a:schemeClr val="bg1"/>
                  </a:solidFill>
                  <a:latin typeface="华文新魏" pitchFamily="2" charset="-122"/>
                  <a:ea typeface="华文新魏" pitchFamily="2" charset="-122"/>
                </a:rPr>
                <a:t>上网浏览</a:t>
              </a:r>
            </a:p>
          </p:txBody>
        </p:sp>
        <p:sp>
          <p:nvSpPr>
            <p:cNvPr id="9" name="Text Box 42"/>
            <p:cNvSpPr txBox="1">
              <a:spLocks noChangeArrowheads="1"/>
            </p:cNvSpPr>
            <p:nvPr/>
          </p:nvSpPr>
          <p:spPr bwMode="auto">
            <a:xfrm>
              <a:off x="3205" y="1676"/>
              <a:ext cx="695"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p>
              <a:pPr algn="ctr"/>
              <a:r>
                <a:rPr lang="zh-CN" altLang="en-US" sz="1800" b="1" dirty="0">
                  <a:solidFill>
                    <a:schemeClr val="bg1"/>
                  </a:solidFill>
                  <a:latin typeface="华文新魏" pitchFamily="2" charset="-122"/>
                  <a:ea typeface="华文新魏" pitchFamily="2" charset="-122"/>
                </a:rPr>
                <a:t>电子商务</a:t>
              </a:r>
            </a:p>
          </p:txBody>
        </p:sp>
        <p:sp>
          <p:nvSpPr>
            <p:cNvPr id="10" name="Text Box 43"/>
            <p:cNvSpPr txBox="1">
              <a:spLocks noChangeArrowheads="1"/>
            </p:cNvSpPr>
            <p:nvPr/>
          </p:nvSpPr>
          <p:spPr bwMode="auto">
            <a:xfrm>
              <a:off x="4317" y="1676"/>
              <a:ext cx="695"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p>
              <a:pPr algn="ctr"/>
              <a:r>
                <a:rPr lang="zh-CN" altLang="en-US" sz="1800" b="1">
                  <a:solidFill>
                    <a:schemeClr val="bg1"/>
                  </a:solidFill>
                  <a:latin typeface="华文新魏" pitchFamily="2" charset="-122"/>
                  <a:ea typeface="华文新魏" pitchFamily="2" charset="-122"/>
                </a:rPr>
                <a:t>科学计算</a:t>
              </a:r>
            </a:p>
          </p:txBody>
        </p:sp>
        <p:sp>
          <p:nvSpPr>
            <p:cNvPr id="11" name="Rectangle 44"/>
            <p:cNvSpPr>
              <a:spLocks noChangeArrowheads="1"/>
            </p:cNvSpPr>
            <p:nvPr/>
          </p:nvSpPr>
          <p:spPr bwMode="auto">
            <a:xfrm>
              <a:off x="1044" y="2225"/>
              <a:ext cx="3475" cy="941"/>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a:lstStyle/>
            <a:p>
              <a:endParaRPr lang="zh-CN" altLang="en-US">
                <a:solidFill>
                  <a:schemeClr val="bg1"/>
                </a:solidFill>
              </a:endParaRPr>
            </a:p>
          </p:txBody>
        </p:sp>
        <p:sp>
          <p:nvSpPr>
            <p:cNvPr id="12" name="Text Box 45"/>
            <p:cNvSpPr txBox="1">
              <a:spLocks noChangeArrowheads="1"/>
            </p:cNvSpPr>
            <p:nvPr/>
          </p:nvSpPr>
          <p:spPr bwMode="auto">
            <a:xfrm>
              <a:off x="2308" y="1949"/>
              <a:ext cx="1036"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altLang="zh-CN" sz="1800" b="1">
                  <a:solidFill>
                    <a:schemeClr val="bg1"/>
                  </a:solidFill>
                  <a:latin typeface="华文新魏" pitchFamily="2" charset="-122"/>
                  <a:ea typeface="华文新魏" pitchFamily="2" charset="-122"/>
                </a:rPr>
                <a:t>(</a:t>
              </a:r>
              <a:r>
                <a:rPr lang="zh-CN" altLang="en-US" sz="1800" b="1">
                  <a:solidFill>
                    <a:schemeClr val="bg1"/>
                  </a:solidFill>
                  <a:latin typeface="华文新魏" pitchFamily="2" charset="-122"/>
                  <a:ea typeface="华文新魏" pitchFamily="2" charset="-122"/>
                </a:rPr>
                <a:t>应用软件</a:t>
              </a:r>
              <a:r>
                <a:rPr lang="en-US" altLang="zh-CN" sz="1800" b="1">
                  <a:solidFill>
                    <a:schemeClr val="bg1"/>
                  </a:solidFill>
                  <a:latin typeface="华文新魏" pitchFamily="2" charset="-122"/>
                  <a:ea typeface="华文新魏" pitchFamily="2" charset="-122"/>
                </a:rPr>
                <a:t>)</a:t>
              </a:r>
            </a:p>
          </p:txBody>
        </p:sp>
        <p:sp>
          <p:nvSpPr>
            <p:cNvPr id="13" name="Text Box 46"/>
            <p:cNvSpPr txBox="1">
              <a:spLocks noChangeArrowheads="1"/>
            </p:cNvSpPr>
            <p:nvPr/>
          </p:nvSpPr>
          <p:spPr bwMode="auto">
            <a:xfrm>
              <a:off x="1183" y="2225"/>
              <a:ext cx="695"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p>
              <a:pPr algn="ctr"/>
              <a:r>
                <a:rPr lang="zh-CN" altLang="en-US" sz="1800" b="1">
                  <a:solidFill>
                    <a:schemeClr val="bg1"/>
                  </a:solidFill>
                  <a:latin typeface="华文新魏" pitchFamily="2" charset="-122"/>
                  <a:ea typeface="华文新魏" pitchFamily="2" charset="-122"/>
                </a:rPr>
                <a:t>编译程序</a:t>
              </a:r>
            </a:p>
          </p:txBody>
        </p:sp>
        <p:sp>
          <p:nvSpPr>
            <p:cNvPr id="14" name="Text Box 47"/>
            <p:cNvSpPr txBox="1">
              <a:spLocks noChangeArrowheads="1"/>
            </p:cNvSpPr>
            <p:nvPr/>
          </p:nvSpPr>
          <p:spPr bwMode="auto">
            <a:xfrm>
              <a:off x="1878" y="2225"/>
              <a:ext cx="695"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p>
              <a:pPr algn="ctr"/>
              <a:r>
                <a:rPr lang="zh-CN" altLang="en-US" sz="1800" b="1">
                  <a:solidFill>
                    <a:schemeClr val="bg1"/>
                  </a:solidFill>
                  <a:latin typeface="华文新魏" pitchFamily="2" charset="-122"/>
                  <a:ea typeface="华文新魏" pitchFamily="2" charset="-122"/>
                </a:rPr>
                <a:t>汇编程序</a:t>
              </a:r>
            </a:p>
          </p:txBody>
        </p:sp>
        <p:sp>
          <p:nvSpPr>
            <p:cNvPr id="15" name="Text Box 48"/>
            <p:cNvSpPr txBox="1">
              <a:spLocks noChangeArrowheads="1"/>
            </p:cNvSpPr>
            <p:nvPr/>
          </p:nvSpPr>
          <p:spPr bwMode="auto">
            <a:xfrm>
              <a:off x="2712" y="2225"/>
              <a:ext cx="695"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p>
              <a:pPr algn="just"/>
              <a:r>
                <a:rPr lang="zh-CN" altLang="en-US" sz="1800" b="1">
                  <a:solidFill>
                    <a:schemeClr val="bg1"/>
                  </a:solidFill>
                  <a:latin typeface="华文新魏" pitchFamily="2" charset="-122"/>
                  <a:ea typeface="华文新魏" pitchFamily="2" charset="-122"/>
                </a:rPr>
                <a:t>数据库</a:t>
              </a:r>
            </a:p>
            <a:p>
              <a:endParaRPr lang="en-US" altLang="zh-CN" sz="1800" b="1">
                <a:solidFill>
                  <a:schemeClr val="bg1"/>
                </a:solidFill>
                <a:latin typeface="华文新魏" pitchFamily="2" charset="-122"/>
                <a:ea typeface="华文新魏" pitchFamily="2" charset="-122"/>
              </a:endParaRPr>
            </a:p>
          </p:txBody>
        </p:sp>
        <p:sp>
          <p:nvSpPr>
            <p:cNvPr id="16" name="Rectangle 49"/>
            <p:cNvSpPr>
              <a:spLocks noChangeArrowheads="1"/>
            </p:cNvSpPr>
            <p:nvPr/>
          </p:nvSpPr>
          <p:spPr bwMode="auto">
            <a:xfrm>
              <a:off x="2017" y="2778"/>
              <a:ext cx="1529" cy="774"/>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a:lstStyle/>
            <a:p>
              <a:endParaRPr lang="zh-CN" altLang="en-US">
                <a:solidFill>
                  <a:schemeClr val="bg1"/>
                </a:solidFill>
              </a:endParaRPr>
            </a:p>
          </p:txBody>
        </p:sp>
        <p:sp>
          <p:nvSpPr>
            <p:cNvPr id="17" name="Text Box 50"/>
            <p:cNvSpPr txBox="1">
              <a:spLocks noChangeArrowheads="1"/>
            </p:cNvSpPr>
            <p:nvPr/>
          </p:nvSpPr>
          <p:spPr bwMode="auto">
            <a:xfrm>
              <a:off x="2295" y="2501"/>
              <a:ext cx="973" cy="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altLang="zh-CN" sz="1800" b="1">
                  <a:solidFill>
                    <a:schemeClr val="bg1"/>
                  </a:solidFill>
                  <a:latin typeface="华文新魏" pitchFamily="2" charset="-122"/>
                  <a:ea typeface="华文新魏" pitchFamily="2" charset="-122"/>
                </a:rPr>
                <a:t>(</a:t>
              </a:r>
              <a:r>
                <a:rPr lang="zh-CN" altLang="en-US" sz="1800" b="1">
                  <a:solidFill>
                    <a:schemeClr val="bg1"/>
                  </a:solidFill>
                  <a:latin typeface="华文新魏" pitchFamily="2" charset="-122"/>
                  <a:ea typeface="华文新魏" pitchFamily="2" charset="-122"/>
                </a:rPr>
                <a:t>支撑软件</a:t>
              </a:r>
              <a:r>
                <a:rPr lang="en-US" altLang="zh-CN" sz="1800" b="1">
                  <a:solidFill>
                    <a:schemeClr val="bg1"/>
                  </a:solidFill>
                  <a:latin typeface="华文新魏" pitchFamily="2" charset="-122"/>
                  <a:ea typeface="华文新魏" pitchFamily="2" charset="-122"/>
                </a:rPr>
                <a:t>)</a:t>
              </a:r>
            </a:p>
          </p:txBody>
        </p:sp>
        <p:sp>
          <p:nvSpPr>
            <p:cNvPr id="18" name="Text Box 51"/>
            <p:cNvSpPr txBox="1">
              <a:spLocks noChangeArrowheads="1"/>
            </p:cNvSpPr>
            <p:nvPr/>
          </p:nvSpPr>
          <p:spPr bwMode="auto">
            <a:xfrm>
              <a:off x="2156" y="2851"/>
              <a:ext cx="1251" cy="4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zh-CN" altLang="en-US" sz="1800" b="1">
                  <a:solidFill>
                    <a:schemeClr val="bg1"/>
                  </a:solidFill>
                  <a:latin typeface="华文新魏" pitchFamily="2" charset="-122"/>
                  <a:ea typeface="华文新魏" pitchFamily="2" charset="-122"/>
                </a:rPr>
                <a:t>操作系统</a:t>
              </a:r>
            </a:p>
            <a:p>
              <a:pPr algn="ctr"/>
              <a:r>
                <a:rPr lang="en-US" altLang="zh-CN" sz="1800" b="1">
                  <a:solidFill>
                    <a:schemeClr val="bg1"/>
                  </a:solidFill>
                  <a:latin typeface="华文新魏" pitchFamily="2" charset="-122"/>
                  <a:ea typeface="华文新魏" pitchFamily="2" charset="-122"/>
                </a:rPr>
                <a:t>(</a:t>
              </a:r>
              <a:r>
                <a:rPr lang="zh-CN" altLang="en-US" sz="1800" b="1">
                  <a:solidFill>
                    <a:schemeClr val="bg1"/>
                  </a:solidFill>
                  <a:latin typeface="华文新魏" pitchFamily="2" charset="-122"/>
                  <a:ea typeface="华文新魏" pitchFamily="2" charset="-122"/>
                </a:rPr>
                <a:t>系统软件</a:t>
              </a:r>
              <a:r>
                <a:rPr lang="en-US" altLang="zh-CN" sz="1800" b="1">
                  <a:solidFill>
                    <a:schemeClr val="bg1"/>
                  </a:solidFill>
                  <a:latin typeface="华文新魏" pitchFamily="2" charset="-122"/>
                  <a:ea typeface="华文新魏" pitchFamily="2" charset="-122"/>
                </a:rPr>
                <a:t>)</a:t>
              </a:r>
            </a:p>
            <a:p>
              <a:pPr algn="ctr"/>
              <a:endParaRPr lang="en-US" altLang="zh-CN" sz="1800" b="1">
                <a:solidFill>
                  <a:schemeClr val="bg1"/>
                </a:solidFill>
                <a:latin typeface="华文新魏" pitchFamily="2" charset="-122"/>
                <a:ea typeface="华文新魏" pitchFamily="2" charset="-122"/>
              </a:endParaRPr>
            </a:p>
            <a:p>
              <a:pPr algn="ctr"/>
              <a:r>
                <a:rPr lang="zh-CN" altLang="en-US" sz="1800" b="1">
                  <a:solidFill>
                    <a:schemeClr val="bg1"/>
                  </a:solidFill>
                  <a:latin typeface="华文新魏" pitchFamily="2" charset="-122"/>
                  <a:ea typeface="华文新魏" pitchFamily="2" charset="-122"/>
                </a:rPr>
                <a:t>操作系统</a:t>
              </a:r>
            </a:p>
            <a:p>
              <a:pPr algn="ctr"/>
              <a:r>
                <a:rPr lang="en-US" altLang="zh-CN" sz="1800" b="1">
                  <a:solidFill>
                    <a:schemeClr val="bg1"/>
                  </a:solidFill>
                  <a:latin typeface="华文新魏" pitchFamily="2" charset="-122"/>
                  <a:ea typeface="华文新魏" pitchFamily="2" charset="-122"/>
                </a:rPr>
                <a:t>(</a:t>
              </a:r>
              <a:r>
                <a:rPr lang="zh-CN" altLang="en-US" sz="1800" b="1">
                  <a:solidFill>
                    <a:schemeClr val="bg1"/>
                  </a:solidFill>
                  <a:latin typeface="华文新魏" pitchFamily="2" charset="-122"/>
                  <a:ea typeface="华文新魏" pitchFamily="2" charset="-122"/>
                </a:rPr>
                <a:t>系统软件</a:t>
              </a:r>
              <a:r>
                <a:rPr lang="en-US" altLang="zh-CN" sz="1800" b="1">
                  <a:solidFill>
                    <a:schemeClr val="bg1"/>
                  </a:solidFill>
                  <a:latin typeface="华文新魏" pitchFamily="2" charset="-122"/>
                  <a:ea typeface="华文新魏" pitchFamily="2" charset="-122"/>
                </a:rPr>
                <a:t>)</a:t>
              </a:r>
            </a:p>
            <a:p>
              <a:pPr algn="ctr"/>
              <a:endParaRPr lang="en-US" altLang="zh-CN" sz="1800" b="1">
                <a:solidFill>
                  <a:schemeClr val="bg1"/>
                </a:solidFill>
                <a:latin typeface="华文新魏" pitchFamily="2" charset="-122"/>
                <a:ea typeface="华文新魏" pitchFamily="2" charset="-122"/>
              </a:endParaRPr>
            </a:p>
            <a:p>
              <a:pPr algn="ctr"/>
              <a:endParaRPr lang="en-US" altLang="zh-CN" sz="1800" b="1">
                <a:solidFill>
                  <a:schemeClr val="bg1"/>
                </a:solidFill>
                <a:latin typeface="华文新魏" pitchFamily="2" charset="-122"/>
                <a:ea typeface="华文新魏" pitchFamily="2" charset="-122"/>
              </a:endParaRPr>
            </a:p>
          </p:txBody>
        </p:sp>
        <p:sp>
          <p:nvSpPr>
            <p:cNvPr id="19" name="Text Box 52"/>
            <p:cNvSpPr txBox="1">
              <a:spLocks noChangeArrowheads="1"/>
            </p:cNvSpPr>
            <p:nvPr/>
          </p:nvSpPr>
          <p:spPr bwMode="auto">
            <a:xfrm>
              <a:off x="2295" y="3330"/>
              <a:ext cx="973" cy="554"/>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lIns="0" tIns="108000" rIns="0" bIns="0"/>
            <a:lstStyle/>
            <a:p>
              <a:pPr algn="ctr"/>
              <a:r>
                <a:rPr lang="zh-CN" altLang="en-US" sz="1800" b="1" dirty="0">
                  <a:solidFill>
                    <a:schemeClr val="bg1"/>
                  </a:solidFill>
                  <a:latin typeface="华文新魏" pitchFamily="2" charset="-122"/>
                  <a:ea typeface="华文新魏" pitchFamily="2" charset="-122"/>
                </a:rPr>
                <a:t>计算机硬件</a:t>
              </a:r>
            </a:p>
          </p:txBody>
        </p:sp>
        <p:sp>
          <p:nvSpPr>
            <p:cNvPr id="20" name="Text Box 53"/>
            <p:cNvSpPr txBox="1">
              <a:spLocks noChangeArrowheads="1"/>
            </p:cNvSpPr>
            <p:nvPr/>
          </p:nvSpPr>
          <p:spPr bwMode="auto">
            <a:xfrm>
              <a:off x="3900" y="1081"/>
              <a:ext cx="417"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1800" b="1">
                  <a:solidFill>
                    <a:schemeClr val="bg1"/>
                  </a:solidFill>
                  <a:latin typeface="Times New Roman"/>
                  <a:ea typeface="华文新魏" pitchFamily="2" charset="-122"/>
                </a:rPr>
                <a:t>…</a:t>
              </a:r>
              <a:endParaRPr lang="en-US" altLang="zh-CN" sz="1800" b="1">
                <a:solidFill>
                  <a:schemeClr val="bg1"/>
                </a:solidFill>
                <a:latin typeface="华文新魏" pitchFamily="2" charset="-122"/>
                <a:ea typeface="华文新魏" pitchFamily="2" charset="-122"/>
              </a:endParaRPr>
            </a:p>
          </p:txBody>
        </p:sp>
        <p:sp>
          <p:nvSpPr>
            <p:cNvPr id="21" name="Text Box 54"/>
            <p:cNvSpPr txBox="1">
              <a:spLocks noChangeArrowheads="1"/>
            </p:cNvSpPr>
            <p:nvPr/>
          </p:nvSpPr>
          <p:spPr bwMode="auto">
            <a:xfrm>
              <a:off x="3900" y="1676"/>
              <a:ext cx="417"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1800" b="1">
                  <a:solidFill>
                    <a:schemeClr val="bg1"/>
                  </a:solidFill>
                  <a:latin typeface="Times New Roman"/>
                  <a:ea typeface="华文新魏" pitchFamily="2" charset="-122"/>
                </a:rPr>
                <a:t>…</a:t>
              </a:r>
              <a:endParaRPr lang="en-US" altLang="zh-CN" sz="1800" b="1">
                <a:solidFill>
                  <a:schemeClr val="bg1"/>
                </a:solidFill>
                <a:latin typeface="华文新魏" pitchFamily="2" charset="-122"/>
                <a:ea typeface="华文新魏" pitchFamily="2" charset="-122"/>
              </a:endParaRPr>
            </a:p>
          </p:txBody>
        </p:sp>
        <p:sp>
          <p:nvSpPr>
            <p:cNvPr id="22" name="Text Box 55"/>
            <p:cNvSpPr txBox="1">
              <a:spLocks noChangeArrowheads="1"/>
            </p:cNvSpPr>
            <p:nvPr/>
          </p:nvSpPr>
          <p:spPr bwMode="auto">
            <a:xfrm>
              <a:off x="3344" y="2225"/>
              <a:ext cx="493"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b="1">
                  <a:solidFill>
                    <a:schemeClr val="bg1"/>
                  </a:solidFill>
                  <a:latin typeface="Times New Roman"/>
                  <a:ea typeface="华文新魏" pitchFamily="2" charset="-122"/>
                </a:rPr>
                <a:t>…</a:t>
              </a:r>
              <a:endParaRPr lang="en-US" altLang="zh-CN" sz="1800" b="1">
                <a:solidFill>
                  <a:schemeClr val="bg1"/>
                </a:solidFill>
                <a:latin typeface="华文新魏" pitchFamily="2" charset="-122"/>
                <a:ea typeface="华文新魏" pitchFamily="2" charset="-122"/>
              </a:endParaRPr>
            </a:p>
          </p:txBody>
        </p:sp>
        <p:sp>
          <p:nvSpPr>
            <p:cNvPr id="23" name="Line 56"/>
            <p:cNvSpPr>
              <a:spLocks noChangeShapeType="1"/>
            </p:cNvSpPr>
            <p:nvPr/>
          </p:nvSpPr>
          <p:spPr bwMode="auto">
            <a:xfrm>
              <a:off x="1120" y="1396"/>
              <a:ext cx="0" cy="280"/>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tIns="36000"/>
            <a:lstStyle/>
            <a:p>
              <a:endParaRPr lang="zh-CN" altLang="en-US">
                <a:solidFill>
                  <a:schemeClr val="bg1"/>
                </a:solidFill>
              </a:endParaRPr>
            </a:p>
          </p:txBody>
        </p:sp>
        <p:sp>
          <p:nvSpPr>
            <p:cNvPr id="24" name="Line 57"/>
            <p:cNvSpPr>
              <a:spLocks noChangeShapeType="1"/>
            </p:cNvSpPr>
            <p:nvPr/>
          </p:nvSpPr>
          <p:spPr bwMode="auto">
            <a:xfrm>
              <a:off x="1954" y="1396"/>
              <a:ext cx="0" cy="280"/>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tIns="36000"/>
            <a:lstStyle/>
            <a:p>
              <a:endParaRPr lang="zh-CN" altLang="en-US">
                <a:solidFill>
                  <a:schemeClr val="bg1"/>
                </a:solidFill>
              </a:endParaRPr>
            </a:p>
          </p:txBody>
        </p:sp>
        <p:sp>
          <p:nvSpPr>
            <p:cNvPr id="25" name="Line 58"/>
            <p:cNvSpPr>
              <a:spLocks noChangeShapeType="1"/>
            </p:cNvSpPr>
            <p:nvPr/>
          </p:nvSpPr>
          <p:spPr bwMode="auto">
            <a:xfrm>
              <a:off x="2788" y="1396"/>
              <a:ext cx="0" cy="280"/>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tIns="36000"/>
            <a:lstStyle/>
            <a:p>
              <a:endParaRPr lang="zh-CN" altLang="en-US">
                <a:solidFill>
                  <a:schemeClr val="bg1"/>
                </a:solidFill>
              </a:endParaRPr>
            </a:p>
          </p:txBody>
        </p:sp>
        <p:sp>
          <p:nvSpPr>
            <p:cNvPr id="26" name="Line 59"/>
            <p:cNvSpPr>
              <a:spLocks noChangeShapeType="1"/>
            </p:cNvSpPr>
            <p:nvPr/>
          </p:nvSpPr>
          <p:spPr bwMode="auto">
            <a:xfrm>
              <a:off x="3483" y="1396"/>
              <a:ext cx="0" cy="332"/>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tIns="36000"/>
            <a:lstStyle/>
            <a:p>
              <a:endParaRPr lang="zh-CN" altLang="en-US">
                <a:solidFill>
                  <a:schemeClr val="bg1"/>
                </a:solidFill>
              </a:endParaRPr>
            </a:p>
          </p:txBody>
        </p:sp>
        <p:sp>
          <p:nvSpPr>
            <p:cNvPr id="27" name="Line 60"/>
            <p:cNvSpPr>
              <a:spLocks noChangeShapeType="1"/>
            </p:cNvSpPr>
            <p:nvPr/>
          </p:nvSpPr>
          <p:spPr bwMode="auto">
            <a:xfrm>
              <a:off x="4595" y="1396"/>
              <a:ext cx="0" cy="280"/>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tIns="36000"/>
            <a:lstStyle/>
            <a:p>
              <a:endParaRPr lang="zh-CN" altLang="en-US">
                <a:solidFill>
                  <a:schemeClr val="bg1"/>
                </a:solidFill>
              </a:endParaRPr>
            </a:p>
          </p:txBody>
        </p:sp>
        <p:sp>
          <p:nvSpPr>
            <p:cNvPr id="28" name="Text Box 61"/>
            <p:cNvSpPr txBox="1">
              <a:spLocks noChangeArrowheads="1"/>
            </p:cNvSpPr>
            <p:nvPr/>
          </p:nvSpPr>
          <p:spPr bwMode="auto">
            <a:xfrm>
              <a:off x="4317" y="981"/>
              <a:ext cx="695" cy="415"/>
            </a:xfrm>
            <a:prstGeom prst="rect">
              <a:avLst/>
            </a:prstGeom>
            <a:solidFill>
              <a:srgbClr val="FFCCCC"/>
            </a:solidFill>
            <a:ln w="19050">
              <a:solidFill>
                <a:srgbClr val="000000"/>
              </a:solidFill>
              <a:miter lim="800000"/>
              <a:headEnd/>
              <a:tailEnd/>
            </a:ln>
            <a:effectLst>
              <a:outerShdw dist="107763" dir="18900000" algn="ctr" rotWithShape="0">
                <a:srgbClr val="808080"/>
              </a:outerShdw>
            </a:effectLst>
          </p:spPr>
          <p:txBody>
            <a:bodyPr/>
            <a:lstStyle/>
            <a:p>
              <a:r>
                <a:rPr lang="zh-CN" altLang="en-US" sz="1800" b="1">
                  <a:solidFill>
                    <a:schemeClr val="bg1"/>
                  </a:solidFill>
                  <a:latin typeface="华文新魏" pitchFamily="2" charset="-122"/>
                  <a:ea typeface="华文新魏" pitchFamily="2" charset="-122"/>
                </a:rPr>
                <a:t>用户</a:t>
              </a:r>
              <a:r>
                <a:rPr lang="en-US" altLang="zh-CN" sz="1800" b="1">
                  <a:solidFill>
                    <a:schemeClr val="bg1"/>
                  </a:solidFill>
                  <a:latin typeface="华文新魏" pitchFamily="2" charset="-122"/>
                  <a:ea typeface="华文新魏" pitchFamily="2" charset="-122"/>
                </a:rPr>
                <a:t>n</a:t>
              </a:r>
            </a:p>
          </p:txBody>
        </p:sp>
        <p:sp>
          <p:nvSpPr>
            <p:cNvPr id="29" name="Text Box 62"/>
            <p:cNvSpPr txBox="1">
              <a:spLocks noChangeArrowheads="1"/>
            </p:cNvSpPr>
            <p:nvPr/>
          </p:nvSpPr>
          <p:spPr bwMode="auto">
            <a:xfrm>
              <a:off x="3205" y="981"/>
              <a:ext cx="695" cy="415"/>
            </a:xfrm>
            <a:prstGeom prst="rect">
              <a:avLst/>
            </a:prstGeom>
            <a:solidFill>
              <a:srgbClr val="FFCCCC"/>
            </a:solidFill>
            <a:ln w="19050">
              <a:solidFill>
                <a:srgbClr val="000000"/>
              </a:solidFill>
              <a:miter lim="800000"/>
              <a:headEnd/>
              <a:tailEnd/>
            </a:ln>
            <a:effectLst>
              <a:outerShdw dist="107763" dir="18900000" algn="ctr" rotWithShape="0">
                <a:srgbClr val="808080"/>
              </a:outerShdw>
            </a:effectLst>
          </p:spPr>
          <p:txBody>
            <a:bodyPr/>
            <a:lstStyle/>
            <a:p>
              <a:r>
                <a:rPr lang="zh-CN" altLang="en-US" sz="1800" b="1">
                  <a:solidFill>
                    <a:schemeClr val="bg1"/>
                  </a:solidFill>
                  <a:latin typeface="华文新魏" pitchFamily="2" charset="-122"/>
                  <a:ea typeface="华文新魏" pitchFamily="2" charset="-122"/>
                </a:rPr>
                <a:t>用户</a:t>
              </a:r>
              <a:r>
                <a:rPr lang="en-US" altLang="zh-CN" sz="1800" b="1">
                  <a:solidFill>
                    <a:schemeClr val="bg1"/>
                  </a:solidFill>
                  <a:latin typeface="华文新魏" pitchFamily="2" charset="-122"/>
                  <a:ea typeface="华文新魏" pitchFamily="2" charset="-122"/>
                </a:rPr>
                <a:t>4</a:t>
              </a:r>
            </a:p>
          </p:txBody>
        </p:sp>
        <p:sp>
          <p:nvSpPr>
            <p:cNvPr id="30" name="Text Box 63"/>
            <p:cNvSpPr txBox="1">
              <a:spLocks noChangeArrowheads="1"/>
            </p:cNvSpPr>
            <p:nvPr/>
          </p:nvSpPr>
          <p:spPr bwMode="auto">
            <a:xfrm>
              <a:off x="2371" y="981"/>
              <a:ext cx="695" cy="415"/>
            </a:xfrm>
            <a:prstGeom prst="rect">
              <a:avLst/>
            </a:prstGeom>
            <a:solidFill>
              <a:srgbClr val="FFCCCC"/>
            </a:solidFill>
            <a:ln w="19050">
              <a:solidFill>
                <a:srgbClr val="000000"/>
              </a:solidFill>
              <a:miter lim="800000"/>
              <a:headEnd/>
              <a:tailEnd/>
            </a:ln>
            <a:effectLst>
              <a:outerShdw dist="107763" dir="18900000" algn="ctr" rotWithShape="0">
                <a:srgbClr val="808080"/>
              </a:outerShdw>
            </a:effectLst>
          </p:spPr>
          <p:txBody>
            <a:bodyPr/>
            <a:lstStyle/>
            <a:p>
              <a:r>
                <a:rPr lang="zh-CN" altLang="en-US" sz="1800" b="1">
                  <a:solidFill>
                    <a:schemeClr val="bg1"/>
                  </a:solidFill>
                  <a:latin typeface="华文新魏" pitchFamily="2" charset="-122"/>
                  <a:ea typeface="华文新魏" pitchFamily="2" charset="-122"/>
                </a:rPr>
                <a:t>用户</a:t>
              </a:r>
              <a:r>
                <a:rPr lang="en-US" altLang="zh-CN" sz="1800" b="1">
                  <a:solidFill>
                    <a:schemeClr val="bg1"/>
                  </a:solidFill>
                  <a:latin typeface="华文新魏" pitchFamily="2" charset="-122"/>
                  <a:ea typeface="华文新魏" pitchFamily="2" charset="-122"/>
                </a:rPr>
                <a:t>3</a:t>
              </a:r>
            </a:p>
          </p:txBody>
        </p:sp>
        <p:sp>
          <p:nvSpPr>
            <p:cNvPr id="31" name="Text Box 64"/>
            <p:cNvSpPr txBox="1">
              <a:spLocks noChangeArrowheads="1"/>
            </p:cNvSpPr>
            <p:nvPr/>
          </p:nvSpPr>
          <p:spPr bwMode="auto">
            <a:xfrm>
              <a:off x="1537" y="981"/>
              <a:ext cx="695" cy="415"/>
            </a:xfrm>
            <a:prstGeom prst="rect">
              <a:avLst/>
            </a:prstGeom>
            <a:solidFill>
              <a:srgbClr val="FFCCCC"/>
            </a:solidFill>
            <a:ln w="19050">
              <a:solidFill>
                <a:srgbClr val="000000"/>
              </a:solidFill>
              <a:miter lim="800000"/>
              <a:headEnd/>
              <a:tailEnd/>
            </a:ln>
            <a:effectLst>
              <a:outerShdw dist="107763" dir="18900000" algn="ctr" rotWithShape="0">
                <a:srgbClr val="808080"/>
              </a:outerShdw>
            </a:effectLst>
          </p:spPr>
          <p:txBody>
            <a:bodyPr/>
            <a:lstStyle/>
            <a:p>
              <a:r>
                <a:rPr lang="zh-CN" altLang="en-US" sz="1800" b="1">
                  <a:solidFill>
                    <a:schemeClr val="bg1"/>
                  </a:solidFill>
                  <a:latin typeface="华文新魏" pitchFamily="2" charset="-122"/>
                  <a:ea typeface="华文新魏" pitchFamily="2" charset="-122"/>
                </a:rPr>
                <a:t>用户</a:t>
              </a:r>
              <a:r>
                <a:rPr lang="en-US" altLang="zh-CN" sz="1800" b="1">
                  <a:solidFill>
                    <a:schemeClr val="bg1"/>
                  </a:solidFill>
                  <a:latin typeface="华文新魏" pitchFamily="2" charset="-122"/>
                  <a:ea typeface="华文新魏" pitchFamily="2" charset="-122"/>
                </a:rPr>
                <a:t>2</a:t>
              </a:r>
            </a:p>
          </p:txBody>
        </p:sp>
        <p:sp>
          <p:nvSpPr>
            <p:cNvPr id="32" name="Text Box 65"/>
            <p:cNvSpPr txBox="1">
              <a:spLocks noChangeArrowheads="1"/>
            </p:cNvSpPr>
            <p:nvPr/>
          </p:nvSpPr>
          <p:spPr bwMode="auto">
            <a:xfrm>
              <a:off x="703" y="981"/>
              <a:ext cx="695" cy="415"/>
            </a:xfrm>
            <a:prstGeom prst="rect">
              <a:avLst/>
            </a:prstGeom>
            <a:solidFill>
              <a:srgbClr val="FFCCCC"/>
            </a:solidFill>
            <a:ln w="19050">
              <a:solidFill>
                <a:srgbClr val="000000"/>
              </a:solidFill>
              <a:miter lim="800000"/>
              <a:headEnd/>
              <a:tailEnd/>
            </a:ln>
            <a:effectLst>
              <a:outerShdw dist="107763" dir="18900000" algn="ctr" rotWithShape="0">
                <a:srgbClr val="808080"/>
              </a:outerShdw>
            </a:effectLst>
          </p:spPr>
          <p:txBody>
            <a:bodyPr/>
            <a:lstStyle/>
            <a:p>
              <a:r>
                <a:rPr lang="zh-CN" altLang="en-US" sz="1800" b="1" dirty="0">
                  <a:solidFill>
                    <a:schemeClr val="bg1"/>
                  </a:solidFill>
                  <a:latin typeface="华文新魏" pitchFamily="2" charset="-122"/>
                  <a:ea typeface="华文新魏" pitchFamily="2" charset="-122"/>
                </a:rPr>
                <a:t>用户</a:t>
              </a:r>
              <a:r>
                <a:rPr lang="en-US" altLang="zh-CN" sz="1800" b="1" dirty="0">
                  <a:solidFill>
                    <a:schemeClr val="bg1"/>
                  </a:solidFill>
                  <a:latin typeface="华文新魏" pitchFamily="2" charset="-122"/>
                  <a:ea typeface="华文新魏" pitchFamily="2" charset="-122"/>
                </a:rPr>
                <a:t>1</a:t>
              </a:r>
            </a:p>
          </p:txBody>
        </p:sp>
        <p:sp>
          <p:nvSpPr>
            <p:cNvPr id="33" name="Text Box 66"/>
            <p:cNvSpPr txBox="1">
              <a:spLocks noChangeArrowheads="1"/>
            </p:cNvSpPr>
            <p:nvPr/>
          </p:nvSpPr>
          <p:spPr bwMode="auto">
            <a:xfrm>
              <a:off x="3761" y="2225"/>
              <a:ext cx="695"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p>
              <a:pPr algn="ctr"/>
              <a:r>
                <a:rPr lang="zh-CN" altLang="en-US" sz="1800" b="1">
                  <a:solidFill>
                    <a:schemeClr val="bg1"/>
                  </a:solidFill>
                  <a:latin typeface="华文新魏" pitchFamily="2" charset="-122"/>
                  <a:ea typeface="华文新魏" pitchFamily="2" charset="-122"/>
                </a:rPr>
                <a:t>实用程序</a:t>
              </a:r>
            </a:p>
            <a:p>
              <a:endParaRPr lang="en-US" altLang="zh-CN" sz="1800" b="1">
                <a:solidFill>
                  <a:schemeClr val="bg1"/>
                </a:solidFill>
                <a:latin typeface="华文新魏" pitchFamily="2" charset="-122"/>
                <a:ea typeface="华文新魏" pitchFamily="2" charset="-122"/>
              </a:endParaRPr>
            </a:p>
          </p:txBody>
        </p:sp>
      </p:grpSp>
      <p:sp>
        <p:nvSpPr>
          <p:cNvPr id="34" name="日期占位符 33"/>
          <p:cNvSpPr>
            <a:spLocks noGrp="1"/>
          </p:cNvSpPr>
          <p:nvPr>
            <p:ph type="dt" sz="half" idx="10"/>
          </p:nvPr>
        </p:nvSpPr>
        <p:spPr/>
        <p:txBody>
          <a:bodyPr/>
          <a:lstStyle/>
          <a:p>
            <a:fld id="{B1240731-3172-4EBB-B4DE-20CA80F8FE76}" type="datetime1">
              <a:rPr lang="zh-CN" altLang="en-US" smtClean="0"/>
              <a:pPr/>
              <a:t>2021/3/5</a:t>
            </a:fld>
            <a:endParaRPr lang="zh-CN" altLang="en-US"/>
          </a:p>
        </p:txBody>
      </p:sp>
      <p:sp>
        <p:nvSpPr>
          <p:cNvPr id="35" name="灯片编号占位符 34"/>
          <p:cNvSpPr>
            <a:spLocks noGrp="1"/>
          </p:cNvSpPr>
          <p:nvPr>
            <p:ph type="sldNum" sz="quarter" idx="12"/>
          </p:nvPr>
        </p:nvSpPr>
        <p:spPr/>
        <p:txBody>
          <a:bodyPr/>
          <a:lstStyle/>
          <a:p>
            <a:fld id="{0C913308-F349-4B6D-A68A-DD1791B4A57B}" type="slidenum">
              <a:rPr lang="zh-CN" altLang="en-US" smtClean="0"/>
              <a:pPr/>
              <a:t>8</a:t>
            </a:fld>
            <a:endParaRPr lang="zh-CN" altLang="en-US"/>
          </a:p>
        </p:txBody>
      </p:sp>
    </p:spTree>
    <p:extLst>
      <p:ext uri="{BB962C8B-B14F-4D97-AF65-F5344CB8AC3E}">
        <p14:creationId xmlns:p14="http://schemas.microsoft.com/office/powerpoint/2010/main" val="3879208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 </a:t>
            </a:r>
            <a:r>
              <a:rPr lang="zh-CN" altLang="en-US" dirty="0"/>
              <a:t>什么是操作系统</a:t>
            </a:r>
          </a:p>
        </p:txBody>
      </p:sp>
      <p:sp>
        <p:nvSpPr>
          <p:cNvPr id="3" name="内容占位符 2"/>
          <p:cNvSpPr>
            <a:spLocks noGrp="1"/>
          </p:cNvSpPr>
          <p:nvPr>
            <p:ph idx="1"/>
          </p:nvPr>
        </p:nvSpPr>
        <p:spPr/>
        <p:txBody>
          <a:bodyPr/>
          <a:lstStyle/>
          <a:p>
            <a:pPr>
              <a:lnSpc>
                <a:spcPct val="90000"/>
              </a:lnSpc>
            </a:pPr>
            <a:r>
              <a:rPr lang="zh-CN" altLang="en-US" dirty="0"/>
              <a:t>功能：</a:t>
            </a:r>
          </a:p>
          <a:p>
            <a:pPr lvl="1">
              <a:lnSpc>
                <a:spcPct val="90000"/>
              </a:lnSpc>
            </a:pPr>
            <a:r>
              <a:rPr lang="zh-CN" altLang="en-US" dirty="0"/>
              <a:t>资源管理（处理器管理、存储管理、设备管理、文件管理等）</a:t>
            </a:r>
          </a:p>
          <a:p>
            <a:pPr lvl="1">
              <a:lnSpc>
                <a:spcPct val="90000"/>
              </a:lnSpc>
            </a:pPr>
            <a:r>
              <a:rPr lang="zh-CN" altLang="en-US" dirty="0"/>
              <a:t>控制执行（</a:t>
            </a:r>
            <a:r>
              <a:rPr lang="zh-CN" altLang="en-US" dirty="0">
                <a:solidFill>
                  <a:srgbClr val="FF0000"/>
                </a:solidFill>
              </a:rPr>
              <a:t>进程调度、并发进程控制等</a:t>
            </a:r>
            <a:r>
              <a:rPr lang="zh-CN" altLang="en-US" dirty="0"/>
              <a:t>）</a:t>
            </a:r>
          </a:p>
          <a:p>
            <a:pPr lvl="1">
              <a:lnSpc>
                <a:spcPct val="90000"/>
              </a:lnSpc>
            </a:pPr>
            <a:r>
              <a:rPr lang="zh-CN" altLang="en-US" dirty="0"/>
              <a:t>提供接口（作业管理等）</a:t>
            </a:r>
          </a:p>
          <a:p>
            <a:pPr>
              <a:lnSpc>
                <a:spcPct val="90000"/>
              </a:lnSpc>
            </a:pPr>
            <a:r>
              <a:rPr lang="zh-CN" altLang="en-US" dirty="0"/>
              <a:t>目标：</a:t>
            </a:r>
          </a:p>
          <a:p>
            <a:pPr lvl="1">
              <a:lnSpc>
                <a:spcPct val="90000"/>
              </a:lnSpc>
            </a:pPr>
            <a:r>
              <a:rPr lang="zh-CN" altLang="en-US" dirty="0"/>
              <a:t>方便用户使用</a:t>
            </a:r>
          </a:p>
          <a:p>
            <a:pPr lvl="1">
              <a:lnSpc>
                <a:spcPct val="90000"/>
              </a:lnSpc>
            </a:pPr>
            <a:r>
              <a:rPr lang="zh-CN" altLang="en-US" dirty="0"/>
              <a:t>提升机器能力</a:t>
            </a:r>
          </a:p>
          <a:p>
            <a:pPr lvl="1">
              <a:lnSpc>
                <a:spcPct val="90000"/>
              </a:lnSpc>
            </a:pPr>
            <a:r>
              <a:rPr lang="zh-CN" altLang="en-US" dirty="0"/>
              <a:t>提高运行效率</a:t>
            </a:r>
          </a:p>
          <a:p>
            <a:pPr lvl="1">
              <a:lnSpc>
                <a:spcPct val="90000"/>
              </a:lnSpc>
            </a:pPr>
            <a:r>
              <a:rPr lang="zh-CN" altLang="en-US" dirty="0"/>
              <a:t>提供开放环境</a:t>
            </a:r>
            <a:endParaRPr lang="en-US" altLang="zh-CN" dirty="0"/>
          </a:p>
          <a:p>
            <a:endParaRPr lang="zh-CN" altLang="en-US" dirty="0"/>
          </a:p>
        </p:txBody>
      </p:sp>
      <p:sp>
        <p:nvSpPr>
          <p:cNvPr id="4" name="日期占位符 3"/>
          <p:cNvSpPr>
            <a:spLocks noGrp="1"/>
          </p:cNvSpPr>
          <p:nvPr>
            <p:ph type="dt" sz="half" idx="10"/>
          </p:nvPr>
        </p:nvSpPr>
        <p:spPr/>
        <p:txBody>
          <a:bodyPr/>
          <a:lstStyle/>
          <a:p>
            <a:fld id="{59F053E0-1562-4A1D-A158-9DC28C745B2C}" type="datetime1">
              <a:rPr lang="zh-CN" altLang="en-US" smtClean="0"/>
              <a:pPr/>
              <a:t>2021/3/5</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9</a:t>
            </a:fld>
            <a:endParaRPr lang="zh-CN" altLang="en-US"/>
          </a:p>
        </p:txBody>
      </p:sp>
    </p:spTree>
    <p:extLst>
      <p:ext uri="{BB962C8B-B14F-4D97-AF65-F5344CB8AC3E}">
        <p14:creationId xmlns:p14="http://schemas.microsoft.com/office/powerpoint/2010/main" val="37841959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17533</TotalTime>
  <Words>2951</Words>
  <Application>Microsoft Office PowerPoint</Application>
  <PresentationFormat>全屏显示(4:3)</PresentationFormat>
  <Paragraphs>840</Paragraphs>
  <Slides>59</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59</vt:i4>
      </vt:variant>
    </vt:vector>
  </HeadingPairs>
  <TitlesOfParts>
    <vt:vector size="66" baseType="lpstr">
      <vt:lpstr>华文新魏</vt:lpstr>
      <vt:lpstr>宋体</vt:lpstr>
      <vt:lpstr>Arial</vt:lpstr>
      <vt:lpstr>Calibri</vt:lpstr>
      <vt:lpstr>Times New Roman</vt:lpstr>
      <vt:lpstr>Wingdings</vt:lpstr>
      <vt:lpstr>Office 主题</vt:lpstr>
      <vt:lpstr>操作系统 </vt:lpstr>
      <vt:lpstr>教师信息</vt:lpstr>
      <vt:lpstr>课程安排</vt:lpstr>
      <vt:lpstr>书籍</vt:lpstr>
      <vt:lpstr>第一章 操作系统概论</vt:lpstr>
      <vt:lpstr>1.1.1 什么是操作系统</vt:lpstr>
      <vt:lpstr>1.1.1 什么是操作系统</vt:lpstr>
      <vt:lpstr>1.1.1 什么是操作系统</vt:lpstr>
      <vt:lpstr>1.1.1 什么是操作系统</vt:lpstr>
      <vt:lpstr>1.1.2 为什么学习操作系统？</vt:lpstr>
      <vt:lpstr>1.1.3 操作系统核心技术</vt:lpstr>
      <vt:lpstr>资源复用</vt:lpstr>
      <vt:lpstr>资源虚拟化</vt:lpstr>
      <vt:lpstr>资源抽象</vt:lpstr>
      <vt:lpstr>资源管理技术小结</vt:lpstr>
      <vt:lpstr>1.1.3 操作系统中最基础的抽象</vt:lpstr>
      <vt:lpstr>操作系统中最基础的抽象</vt:lpstr>
      <vt:lpstr>操作系统的主要特性 （1）</vt:lpstr>
      <vt:lpstr>操作系统的主要特性 （2）</vt:lpstr>
      <vt:lpstr>操作系统的主要特性 （3）</vt:lpstr>
      <vt:lpstr>1.2 操作系统的历史</vt:lpstr>
      <vt:lpstr>60年代以前</vt:lpstr>
      <vt:lpstr>大型机时代 (60年代)</vt:lpstr>
      <vt:lpstr>大型机时代 (60年代)</vt:lpstr>
      <vt:lpstr>多道程序设计 （1/3）</vt:lpstr>
      <vt:lpstr>多道程序设计（2/3）</vt:lpstr>
      <vt:lpstr>多道程序设计 （3/3）</vt:lpstr>
      <vt:lpstr>多道程序设计与操作系统</vt:lpstr>
      <vt:lpstr>小型机时代 (70年代)</vt:lpstr>
      <vt:lpstr>操作系统的分类</vt:lpstr>
      <vt:lpstr>1.3 操作系统提供的服务与接口</vt:lpstr>
      <vt:lpstr>操作系统提供的基本服务</vt:lpstr>
      <vt:lpstr>操作系统提供的接口</vt:lpstr>
      <vt:lpstr>操作系统提供的程序接口(1)</vt:lpstr>
      <vt:lpstr>操作系统提供的程序接口 (2)</vt:lpstr>
      <vt:lpstr>操作系统提供的程序接口 (3)</vt:lpstr>
      <vt:lpstr>操作系统提供的程序接口 (4)</vt:lpstr>
      <vt:lpstr>操作系统提供的程序接口 (5)</vt:lpstr>
      <vt:lpstr>系统调用的实现</vt:lpstr>
      <vt:lpstr>系统调用的参数传递</vt:lpstr>
      <vt:lpstr>系统调用与函数调用的区别</vt:lpstr>
      <vt:lpstr>操作系统提供的作业接口</vt:lpstr>
      <vt:lpstr>1.4 操作系统构件与运行模型</vt:lpstr>
      <vt:lpstr>操作系统构件</vt:lpstr>
      <vt:lpstr>操作系统内核 (1)</vt:lpstr>
      <vt:lpstr>操作系统内核(2)</vt:lpstr>
      <vt:lpstr>操作系统内核(3)</vt:lpstr>
      <vt:lpstr>操作系统内核(4)</vt:lpstr>
      <vt:lpstr>操作系统内核(5)</vt:lpstr>
      <vt:lpstr>内核的作用</vt:lpstr>
      <vt:lpstr>内核的基本属性</vt:lpstr>
      <vt:lpstr>虚拟机的概念</vt:lpstr>
      <vt:lpstr>内核设计思想</vt:lpstr>
      <vt:lpstr>操作系统的运行模型 (1)</vt:lpstr>
      <vt:lpstr>操作系统的运行模型 (2)</vt:lpstr>
      <vt:lpstr>操作系统的运行模型 (3)</vt:lpstr>
      <vt:lpstr>操作系统的运行模型 (4)</vt:lpstr>
      <vt:lpstr>Windows 2000/XP 内核</vt:lpstr>
      <vt:lpstr>Windows 2000/XP 内核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dc:title>
  <dc:creator>huajingyu</dc:creator>
  <cp:lastModifiedBy>hjy</cp:lastModifiedBy>
  <cp:revision>122</cp:revision>
  <dcterms:created xsi:type="dcterms:W3CDTF">2013-07-21T01:03:37Z</dcterms:created>
  <dcterms:modified xsi:type="dcterms:W3CDTF">2021-03-05T01:56:54Z</dcterms:modified>
</cp:coreProperties>
</file>