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sldIdLst>
    <p:sldId id="256" r:id="rId2"/>
    <p:sldId id="364" r:id="rId3"/>
    <p:sldId id="394" r:id="rId4"/>
    <p:sldId id="395" r:id="rId5"/>
    <p:sldId id="398" r:id="rId6"/>
    <p:sldId id="399" r:id="rId7"/>
    <p:sldId id="396" r:id="rId8"/>
    <p:sldId id="397" r:id="rId9"/>
    <p:sldId id="400" r:id="rId10"/>
    <p:sldId id="401" r:id="rId11"/>
    <p:sldId id="402" r:id="rId12"/>
    <p:sldId id="403" r:id="rId13"/>
    <p:sldId id="404" r:id="rId14"/>
    <p:sldId id="405" r:id="rId15"/>
    <p:sldId id="406" r:id="rId16"/>
    <p:sldId id="407" r:id="rId17"/>
    <p:sldId id="408" r:id="rId18"/>
    <p:sldId id="409" r:id="rId19"/>
    <p:sldId id="410" r:id="rId20"/>
    <p:sldId id="411" r:id="rId21"/>
    <p:sldId id="412" r:id="rId22"/>
    <p:sldId id="413" r:id="rId23"/>
    <p:sldId id="475" r:id="rId24"/>
    <p:sldId id="414" r:id="rId25"/>
    <p:sldId id="415" r:id="rId26"/>
    <p:sldId id="416" r:id="rId27"/>
    <p:sldId id="417" r:id="rId28"/>
    <p:sldId id="418" r:id="rId29"/>
    <p:sldId id="419" r:id="rId30"/>
    <p:sldId id="420" r:id="rId31"/>
    <p:sldId id="421" r:id="rId32"/>
    <p:sldId id="422" r:id="rId33"/>
    <p:sldId id="423" r:id="rId34"/>
    <p:sldId id="424" r:id="rId35"/>
    <p:sldId id="425" r:id="rId36"/>
    <p:sldId id="426" r:id="rId37"/>
    <p:sldId id="476" r:id="rId38"/>
    <p:sldId id="477" r:id="rId39"/>
    <p:sldId id="478" r:id="rId40"/>
    <p:sldId id="479" r:id="rId41"/>
    <p:sldId id="480" r:id="rId42"/>
    <p:sldId id="481" r:id="rId43"/>
    <p:sldId id="482" r:id="rId44"/>
    <p:sldId id="483" r:id="rId45"/>
    <p:sldId id="484" r:id="rId46"/>
    <p:sldId id="485" r:id="rId47"/>
    <p:sldId id="486" r:id="rId48"/>
    <p:sldId id="487" r:id="rId49"/>
    <p:sldId id="488" r:id="rId50"/>
    <p:sldId id="491" r:id="rId51"/>
    <p:sldId id="427" r:id="rId52"/>
    <p:sldId id="428" r:id="rId53"/>
    <p:sldId id="429" r:id="rId54"/>
    <p:sldId id="430" r:id="rId55"/>
    <p:sldId id="431" r:id="rId56"/>
    <p:sldId id="432" r:id="rId57"/>
    <p:sldId id="433" r:id="rId58"/>
    <p:sldId id="434" r:id="rId59"/>
    <p:sldId id="435" r:id="rId60"/>
    <p:sldId id="436" r:id="rId61"/>
    <p:sldId id="437" r:id="rId62"/>
    <p:sldId id="492" r:id="rId63"/>
    <p:sldId id="438" r:id="rId64"/>
    <p:sldId id="439" r:id="rId65"/>
    <p:sldId id="440" r:id="rId66"/>
    <p:sldId id="441" r:id="rId67"/>
    <p:sldId id="442" r:id="rId68"/>
    <p:sldId id="443" r:id="rId69"/>
    <p:sldId id="444" r:id="rId70"/>
    <p:sldId id="445" r:id="rId71"/>
    <p:sldId id="446" r:id="rId72"/>
    <p:sldId id="447" r:id="rId73"/>
    <p:sldId id="448" r:id="rId74"/>
    <p:sldId id="449" r:id="rId75"/>
    <p:sldId id="450" r:id="rId76"/>
    <p:sldId id="451" r:id="rId77"/>
    <p:sldId id="452" r:id="rId78"/>
    <p:sldId id="453" r:id="rId79"/>
    <p:sldId id="454" r:id="rId80"/>
    <p:sldId id="455" r:id="rId81"/>
    <p:sldId id="456" r:id="rId82"/>
    <p:sldId id="457" r:id="rId83"/>
    <p:sldId id="458" r:id="rId84"/>
    <p:sldId id="459" r:id="rId85"/>
    <p:sldId id="460" r:id="rId86"/>
    <p:sldId id="461" r:id="rId87"/>
    <p:sldId id="462" r:id="rId88"/>
    <p:sldId id="463" r:id="rId89"/>
    <p:sldId id="464" r:id="rId90"/>
    <p:sldId id="465" r:id="rId91"/>
    <p:sldId id="466" r:id="rId92"/>
    <p:sldId id="467" r:id="rId93"/>
    <p:sldId id="468" r:id="rId94"/>
    <p:sldId id="469" r:id="rId95"/>
    <p:sldId id="470" r:id="rId96"/>
    <p:sldId id="471" r:id="rId97"/>
    <p:sldId id="472" r:id="rId98"/>
    <p:sldId id="473" r:id="rId99"/>
    <p:sldId id="474" r:id="rId10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6350" autoAdjust="0"/>
  </p:normalViewPr>
  <p:slideViewPr>
    <p:cSldViewPr>
      <p:cViewPr varScale="1">
        <p:scale>
          <a:sx n="73" d="100"/>
          <a:sy n="73" d="100"/>
        </p:scale>
        <p:origin x="1320" y="6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59E167-617F-40B3-A56B-D7ABBB608AA0}" type="datetimeFigureOut">
              <a:rPr lang="zh-CN" altLang="en-US" smtClean="0"/>
              <a:t>2021/4/2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CA52B5-50B7-4DFB-9DE0-331E246A7CF3}" type="slidenum">
              <a:rPr lang="zh-CN" altLang="en-US" smtClean="0"/>
              <a:t>‹#›</a:t>
            </a:fld>
            <a:endParaRPr lang="zh-CN" altLang="en-US"/>
          </a:p>
        </p:txBody>
      </p:sp>
    </p:spTree>
    <p:extLst>
      <p:ext uri="{BB962C8B-B14F-4D97-AF65-F5344CB8AC3E}">
        <p14:creationId xmlns:p14="http://schemas.microsoft.com/office/powerpoint/2010/main" val="1202606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99592" y="2060848"/>
            <a:ext cx="7558608" cy="792088"/>
          </a:xfrm>
          <a:solidFill>
            <a:schemeClr val="accent1"/>
          </a:solidFill>
        </p:spPr>
        <p:txBody>
          <a:bodyPr/>
          <a:lstStyle>
            <a:lvl1pPr algn="ctr">
              <a:defRPr>
                <a:solidFill>
                  <a:schemeClr val="bg1"/>
                </a:solidFill>
                <a:latin typeface="华文新魏" pitchFamily="2" charset="-122"/>
                <a:ea typeface="华文新魏"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212975"/>
            <a:ext cx="6400800" cy="720080"/>
          </a:xfrm>
        </p:spPr>
        <p:txBody>
          <a:bodyPr/>
          <a:lstStyle>
            <a:lvl1pPr marL="0" indent="0" algn="ctr">
              <a:buNone/>
              <a:defRPr>
                <a:solidFill>
                  <a:schemeClr val="tx1">
                    <a:tint val="75000"/>
                  </a:schemeClr>
                </a:solidFill>
                <a:latin typeface="华文新魏" pitchFamily="2" charset="-122"/>
                <a:ea typeface="华文新魏"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23820D6-E680-4EAF-877E-E87A6F22D50B}" type="datetime1">
              <a:rPr lang="zh-CN" altLang="en-US" smtClean="0"/>
              <a:t>2021/4/2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F753FD-577B-4CF0-A1D5-4D49844E0614}" type="datetime1">
              <a:rPr lang="zh-CN" altLang="en-US" smtClean="0"/>
              <a:t>2021/4/2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C8DEC0C-1CC2-40C9-9073-652FFB304DAD}" type="datetime1">
              <a:rPr lang="zh-CN" altLang="en-US" smtClean="0"/>
              <a:t>2021/4/2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1520" y="188640"/>
            <a:ext cx="648639" cy="792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lvl1pPr>
              <a:defRPr>
                <a:latin typeface="华文新魏" pitchFamily="2" charset="-122"/>
                <a:ea typeface="华文新魏"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华文新魏" pitchFamily="2" charset="-122"/>
                <a:ea typeface="华文新魏" pitchFamily="2" charset="-122"/>
              </a:defRPr>
            </a:lvl1pPr>
            <a:lvl2pPr>
              <a:defRPr>
                <a:latin typeface="华文新魏" pitchFamily="2" charset="-122"/>
                <a:ea typeface="华文新魏" pitchFamily="2" charset="-122"/>
              </a:defRPr>
            </a:lvl2pPr>
            <a:lvl3pPr>
              <a:defRPr>
                <a:latin typeface="华文新魏" pitchFamily="2" charset="-122"/>
                <a:ea typeface="华文新魏" pitchFamily="2" charset="-122"/>
              </a:defRPr>
            </a:lvl3pPr>
            <a:lvl4pPr>
              <a:defRPr>
                <a:latin typeface="华文新魏" pitchFamily="2" charset="-122"/>
                <a:ea typeface="华文新魏" pitchFamily="2" charset="-122"/>
              </a:defRPr>
            </a:lvl4pPr>
            <a:lvl5pPr>
              <a:defRPr>
                <a:latin typeface="华文新魏" pitchFamily="2" charset="-122"/>
                <a:ea typeface="华文新魏"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cxnSp>
        <p:nvCxnSpPr>
          <p:cNvPr id="7" name="直接连接符 6"/>
          <p:cNvCxnSpPr/>
          <p:nvPr userDrawn="1"/>
        </p:nvCxnSpPr>
        <p:spPr>
          <a:xfrm>
            <a:off x="467544" y="980728"/>
            <a:ext cx="8208912" cy="0"/>
          </a:xfrm>
          <a:prstGeom prst="line">
            <a:avLst/>
          </a:prstGeom>
          <a:ln w="381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8EE5DAA-946F-4F92-A49A-86A47D5DB4A6}" type="datetime1">
              <a:rPr lang="zh-CN" altLang="en-US" smtClean="0"/>
              <a:t>2021/4/2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E9DD9E3-DF8C-4F6A-94CA-7CA13D61D141}" type="datetime1">
              <a:rPr lang="zh-CN" altLang="en-US" smtClean="0"/>
              <a:t>2021/4/2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ED530D3-7F84-4F39-B83A-D47F102045E0}" type="datetime1">
              <a:rPr lang="zh-CN" altLang="en-US" smtClean="0"/>
              <a:t>2021/4/2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1C702AC-9DF8-4635-80F1-140EEC9FA83A}" type="datetime1">
              <a:rPr lang="zh-CN" altLang="en-US" smtClean="0"/>
              <a:t>2021/4/2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E611F7-D1B4-484F-9C07-E280C0A37BA1}" type="datetime1">
              <a:rPr lang="zh-CN" altLang="en-US" smtClean="0"/>
              <a:t>2021/4/2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2C6F6E6-55C4-463C-A46A-469E7BA271AE}" type="datetime1">
              <a:rPr lang="zh-CN" altLang="en-US" smtClean="0"/>
              <a:t>2021/4/2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EE2FEBA-77D4-4C03-BE84-D95A7C235556}" type="datetime1">
              <a:rPr lang="zh-CN" altLang="en-US" smtClean="0"/>
              <a:t>2021/4/2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384"/>
            <a:ext cx="8229600" cy="100811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24744"/>
            <a:ext cx="8229600" cy="500141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E79878-96FB-4AEA-9B9A-2F4D4747479B}" type="datetime1">
              <a:rPr lang="zh-CN" altLang="en-US" smtClean="0"/>
              <a:t>2021/4/2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2.e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3.emf"/></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4.wmf"/></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5.emf"/></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操作系统 </a:t>
            </a:r>
            <a:endParaRPr lang="zh-CN" altLang="en-US" dirty="0"/>
          </a:p>
        </p:txBody>
      </p:sp>
      <p:sp>
        <p:nvSpPr>
          <p:cNvPr id="3" name="副标题 2"/>
          <p:cNvSpPr>
            <a:spLocks noGrp="1"/>
          </p:cNvSpPr>
          <p:nvPr>
            <p:ph type="subTitle" idx="1"/>
          </p:nvPr>
        </p:nvSpPr>
        <p:spPr/>
        <p:txBody>
          <a:bodyPr/>
          <a:lstStyle/>
          <a:p>
            <a:r>
              <a:rPr lang="zh-CN" altLang="en-US" dirty="0" smtClean="0">
                <a:solidFill>
                  <a:schemeClr val="tx1"/>
                </a:solidFill>
              </a:rPr>
              <a:t>第三章同步、通信与死锁</a:t>
            </a:r>
            <a:endParaRPr lang="zh-CN" altLang="en-US" dirty="0">
              <a:solidFill>
                <a:schemeClr val="tx1"/>
              </a:solidFill>
            </a:endParaRPr>
          </a:p>
        </p:txBody>
      </p:sp>
      <p:sp>
        <p:nvSpPr>
          <p:cNvPr id="6" name="TextBox 5"/>
          <p:cNvSpPr txBox="1"/>
          <p:nvPr/>
        </p:nvSpPr>
        <p:spPr>
          <a:xfrm>
            <a:off x="3107827" y="4182179"/>
            <a:ext cx="2954656" cy="830997"/>
          </a:xfrm>
          <a:prstGeom prst="rect">
            <a:avLst/>
          </a:prstGeom>
          <a:noFill/>
        </p:spPr>
        <p:txBody>
          <a:bodyPr wrap="none" rtlCol="0" anchor="t" anchorCtr="0">
            <a:spAutoFit/>
          </a:bodyPr>
          <a:lstStyle/>
          <a:p>
            <a:pPr algn="ctr"/>
            <a:r>
              <a:rPr lang="zh-CN" altLang="en-US" sz="2400" dirty="0" smtClean="0">
                <a:solidFill>
                  <a:schemeClr val="tx1">
                    <a:lumMod val="50000"/>
                    <a:lumOff val="50000"/>
                  </a:schemeClr>
                </a:solidFill>
                <a:latin typeface="华文新魏" pitchFamily="2" charset="-122"/>
                <a:ea typeface="华文新魏" pitchFamily="2" charset="-122"/>
              </a:rPr>
              <a:t>南京大学</a:t>
            </a:r>
            <a:endParaRPr lang="en-US" altLang="zh-CN" sz="2400" dirty="0" smtClean="0">
              <a:solidFill>
                <a:schemeClr val="tx1">
                  <a:lumMod val="50000"/>
                  <a:lumOff val="50000"/>
                </a:schemeClr>
              </a:solidFill>
              <a:latin typeface="华文新魏" pitchFamily="2" charset="-122"/>
              <a:ea typeface="华文新魏" pitchFamily="2" charset="-122"/>
            </a:endParaRPr>
          </a:p>
          <a:p>
            <a:pPr algn="ctr"/>
            <a:r>
              <a:rPr lang="zh-CN" altLang="en-US" sz="2400" dirty="0" smtClean="0">
                <a:solidFill>
                  <a:schemeClr val="tx1">
                    <a:lumMod val="50000"/>
                    <a:lumOff val="50000"/>
                  </a:schemeClr>
                </a:solidFill>
                <a:latin typeface="华文新魏" pitchFamily="2" charset="-122"/>
                <a:ea typeface="华文新魏" pitchFamily="2" charset="-122"/>
              </a:rPr>
              <a:t>计算机科学与技术系</a:t>
            </a:r>
            <a:endParaRPr lang="zh-CN" altLang="en-US" sz="2400" dirty="0">
              <a:solidFill>
                <a:schemeClr val="tx1">
                  <a:lumMod val="50000"/>
                  <a:lumOff val="50000"/>
                </a:schemeClr>
              </a:solidFill>
              <a:latin typeface="华文新魏" pitchFamily="2" charset="-122"/>
              <a:ea typeface="华文新魏" pitchFamily="2" charset="-122"/>
            </a:endParaRPr>
          </a:p>
        </p:txBody>
      </p:sp>
      <p:sp>
        <p:nvSpPr>
          <p:cNvPr id="4" name="日期占位符 3"/>
          <p:cNvSpPr>
            <a:spLocks noGrp="1"/>
          </p:cNvSpPr>
          <p:nvPr>
            <p:ph type="dt" sz="half" idx="10"/>
          </p:nvPr>
        </p:nvSpPr>
        <p:spPr/>
        <p:txBody>
          <a:bodyPr/>
          <a:lstStyle/>
          <a:p>
            <a:fld id="{4F733F0A-A64C-4BD8-9A07-29ABE7D73DC8}"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a:t>
            </a:fld>
            <a:endParaRPr lang="zh-CN" altLang="en-US"/>
          </a:p>
        </p:txBody>
      </p:sp>
    </p:spTree>
    <p:extLst>
      <p:ext uri="{BB962C8B-B14F-4D97-AF65-F5344CB8AC3E}">
        <p14:creationId xmlns:p14="http://schemas.microsoft.com/office/powerpoint/2010/main" val="29454464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临界区和互斥</a:t>
            </a:r>
            <a:endParaRPr lang="zh-CN" altLang="en-US" dirty="0"/>
          </a:p>
        </p:txBody>
      </p:sp>
      <p:sp>
        <p:nvSpPr>
          <p:cNvPr id="3" name="内容占位符 2"/>
          <p:cNvSpPr>
            <a:spLocks noGrp="1"/>
          </p:cNvSpPr>
          <p:nvPr>
            <p:ph idx="1"/>
          </p:nvPr>
        </p:nvSpPr>
        <p:spPr/>
        <p:txBody>
          <a:bodyPr/>
          <a:lstStyle/>
          <a:p>
            <a:r>
              <a:rPr lang="zh-CN" altLang="en-US" dirty="0" smtClean="0"/>
              <a:t>进程必须以互斥的方式执行临界区</a:t>
            </a:r>
            <a:endParaRPr lang="en-US" altLang="zh-CN" dirty="0" smtClean="0"/>
          </a:p>
          <a:p>
            <a:r>
              <a:rPr lang="zh-CN" altLang="en-US" dirty="0"/>
              <a:t>三</a:t>
            </a:r>
            <a:r>
              <a:rPr lang="zh-CN" altLang="en-US" dirty="0" smtClean="0"/>
              <a:t>原则：</a:t>
            </a:r>
            <a:endParaRPr lang="en-US" altLang="zh-CN" dirty="0" smtClean="0"/>
          </a:p>
          <a:p>
            <a:pPr lvl="1"/>
            <a:r>
              <a:rPr lang="zh-CN" altLang="en-US" dirty="0"/>
              <a:t>一</a:t>
            </a:r>
            <a:r>
              <a:rPr lang="zh-CN" altLang="en-US" dirty="0" smtClean="0"/>
              <a:t>次至多有一个进程进入临界区</a:t>
            </a:r>
            <a:endParaRPr lang="en-US" altLang="zh-CN" dirty="0" smtClean="0"/>
          </a:p>
          <a:p>
            <a:pPr lvl="1"/>
            <a:r>
              <a:rPr lang="zh-CN" altLang="en-US" dirty="0" smtClean="0"/>
              <a:t>如果已有进程在临界区，其他试图进入的进程必须等待</a:t>
            </a:r>
            <a:endParaRPr lang="en-US" altLang="zh-CN" dirty="0" smtClean="0"/>
          </a:p>
          <a:p>
            <a:pPr lvl="1"/>
            <a:r>
              <a:rPr lang="zh-CN" altLang="en-US" dirty="0" smtClean="0"/>
              <a:t>进入临界区的进程需要在有限时间内推出临界区</a:t>
            </a:r>
            <a:endParaRPr lang="en-US" altLang="zh-CN" dirty="0" smtClean="0"/>
          </a:p>
          <a:p>
            <a:r>
              <a:rPr lang="zh-CN" altLang="en-US" dirty="0"/>
              <a:t>互斥</a:t>
            </a:r>
            <a:r>
              <a:rPr lang="zh-CN" altLang="en-US" dirty="0" smtClean="0"/>
              <a:t>使用、有空让进、忙则等待、优先等待、择一而入、算法可行</a:t>
            </a:r>
            <a:endParaRPr lang="en-US" altLang="zh-CN" dirty="0" smtClean="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10</a:t>
            </a:fld>
            <a:endParaRPr lang="zh-CN" altLang="en-US"/>
          </a:p>
        </p:txBody>
      </p:sp>
    </p:spTree>
    <p:extLst>
      <p:ext uri="{BB962C8B-B14F-4D97-AF65-F5344CB8AC3E}">
        <p14:creationId xmlns:p14="http://schemas.microsoft.com/office/powerpoint/2010/main" val="6048203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1" y="2548448"/>
            <a:ext cx="5544616" cy="952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018" y="3212976"/>
            <a:ext cx="8265938"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zh-CN" altLang="en-US" dirty="0" smtClean="0"/>
              <a:t>临界区实现</a:t>
            </a:r>
            <a:endParaRPr lang="zh-CN" altLang="en-US" dirty="0"/>
          </a:p>
        </p:txBody>
      </p:sp>
      <p:sp>
        <p:nvSpPr>
          <p:cNvPr id="3" name="内容占位符 2"/>
          <p:cNvSpPr>
            <a:spLocks noGrp="1"/>
          </p:cNvSpPr>
          <p:nvPr>
            <p:ph idx="1"/>
          </p:nvPr>
        </p:nvSpPr>
        <p:spPr/>
        <p:txBody>
          <a:bodyPr/>
          <a:lstStyle/>
          <a:p>
            <a:r>
              <a:rPr lang="zh-CN" altLang="en-US" dirty="0" smtClean="0"/>
              <a:t>如何设计临界区，从而满足三原则？</a:t>
            </a:r>
            <a:endParaRPr lang="en-US" altLang="zh-CN" dirty="0" smtClean="0"/>
          </a:p>
          <a:p>
            <a:r>
              <a:rPr lang="zh-CN" altLang="en-US" dirty="0" smtClean="0"/>
              <a:t>尝试一：</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11</a:t>
            </a:fld>
            <a:endParaRPr lang="zh-CN" altLang="en-US"/>
          </a:p>
        </p:txBody>
      </p:sp>
    </p:spTree>
    <p:extLst>
      <p:ext uri="{BB962C8B-B14F-4D97-AF65-F5344CB8AC3E}">
        <p14:creationId xmlns:p14="http://schemas.microsoft.com/office/powerpoint/2010/main" val="28112843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临界区实现</a:t>
            </a:r>
            <a:endParaRPr lang="zh-CN" altLang="en-US" dirty="0"/>
          </a:p>
        </p:txBody>
      </p:sp>
      <p:sp>
        <p:nvSpPr>
          <p:cNvPr id="3" name="内容占位符 2"/>
          <p:cNvSpPr>
            <a:spLocks noGrp="1"/>
          </p:cNvSpPr>
          <p:nvPr>
            <p:ph idx="1"/>
          </p:nvPr>
        </p:nvSpPr>
        <p:spPr/>
        <p:txBody>
          <a:bodyPr/>
          <a:lstStyle/>
          <a:p>
            <a:r>
              <a:rPr lang="zh-CN" altLang="en-US" dirty="0" smtClean="0"/>
              <a:t>尝试</a:t>
            </a:r>
            <a:r>
              <a:rPr lang="en-US" altLang="zh-CN" dirty="0" smtClean="0"/>
              <a:t>2</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12</a:t>
            </a:fld>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060848"/>
            <a:ext cx="8115300" cy="381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4526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临界区实现</a:t>
            </a:r>
            <a:r>
              <a:rPr lang="en-US" altLang="zh-CN" dirty="0" smtClean="0"/>
              <a:t>-</a:t>
            </a:r>
            <a:r>
              <a:rPr lang="zh-CN" altLang="en-US" dirty="0" smtClean="0"/>
              <a:t>软件算法</a:t>
            </a:r>
            <a:endParaRPr lang="zh-CN" altLang="en-US" dirty="0"/>
          </a:p>
        </p:txBody>
      </p:sp>
      <p:sp>
        <p:nvSpPr>
          <p:cNvPr id="3" name="内容占位符 2"/>
          <p:cNvSpPr>
            <a:spLocks noGrp="1"/>
          </p:cNvSpPr>
          <p:nvPr>
            <p:ph idx="1"/>
          </p:nvPr>
        </p:nvSpPr>
        <p:spPr/>
        <p:txBody>
          <a:bodyPr/>
          <a:lstStyle/>
          <a:p>
            <a:r>
              <a:rPr lang="en-US" altLang="zh-CN" dirty="0" smtClean="0"/>
              <a:t>Peterson</a:t>
            </a:r>
            <a:r>
              <a:rPr lang="zh-CN" altLang="en-US" dirty="0" smtClean="0"/>
              <a:t>算法</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13</a:t>
            </a:fld>
            <a:endParaRPr lang="zh-CN"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844824"/>
            <a:ext cx="3905250" cy="127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455" y="2924944"/>
            <a:ext cx="8505825"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9009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临界区</a:t>
            </a:r>
            <a:r>
              <a:rPr lang="zh-CN" altLang="en-US" dirty="0" smtClean="0"/>
              <a:t>实现 </a:t>
            </a:r>
            <a:r>
              <a:rPr lang="en-US" altLang="zh-CN" dirty="0" smtClean="0"/>
              <a:t>– </a:t>
            </a:r>
            <a:r>
              <a:rPr lang="zh-CN" altLang="en-US" dirty="0" smtClean="0"/>
              <a:t>硬件算法</a:t>
            </a:r>
            <a:endParaRPr lang="zh-CN" altLang="en-US" dirty="0"/>
          </a:p>
        </p:txBody>
      </p:sp>
      <p:sp>
        <p:nvSpPr>
          <p:cNvPr id="3" name="内容占位符 2"/>
          <p:cNvSpPr>
            <a:spLocks noGrp="1"/>
          </p:cNvSpPr>
          <p:nvPr>
            <p:ph idx="1"/>
          </p:nvPr>
        </p:nvSpPr>
        <p:spPr/>
        <p:txBody>
          <a:bodyPr/>
          <a:lstStyle/>
          <a:p>
            <a:r>
              <a:rPr lang="zh-CN" altLang="en-US" dirty="0" smtClean="0"/>
              <a:t>关中断？</a:t>
            </a:r>
            <a:endParaRPr lang="en-US" altLang="zh-CN" dirty="0" smtClean="0"/>
          </a:p>
          <a:p>
            <a:pPr lvl="1"/>
            <a:r>
              <a:rPr lang="zh-CN" altLang="en-US" dirty="0"/>
              <a:t>不适用</a:t>
            </a:r>
            <a:r>
              <a:rPr lang="zh-CN" altLang="en-US" dirty="0" smtClean="0"/>
              <a:t>用于多处理器</a:t>
            </a:r>
            <a:endParaRPr lang="en-US" altLang="zh-CN" dirty="0" smtClean="0"/>
          </a:p>
          <a:p>
            <a:pPr lvl="1"/>
            <a:r>
              <a:rPr lang="zh-CN" altLang="en-US" dirty="0"/>
              <a:t>关中断</a:t>
            </a:r>
            <a:r>
              <a:rPr lang="zh-CN" altLang="en-US" dirty="0" smtClean="0"/>
              <a:t>的时间长会影响性能</a:t>
            </a:r>
            <a:endParaRPr lang="en-US" altLang="zh-CN" dirty="0" smtClean="0"/>
          </a:p>
          <a:p>
            <a:r>
              <a:rPr lang="zh-CN" altLang="en-US" dirty="0" smtClean="0"/>
              <a:t>利用原子指令</a:t>
            </a:r>
            <a:endParaRPr lang="en-US" altLang="zh-CN" dirty="0" smtClean="0"/>
          </a:p>
          <a:p>
            <a:pPr lvl="1"/>
            <a:r>
              <a:rPr lang="zh-CN" altLang="en-US" dirty="0" smtClean="0"/>
              <a:t>测试并建立指令</a:t>
            </a:r>
            <a:endParaRPr lang="en-US" altLang="zh-CN" dirty="0" smtClean="0"/>
          </a:p>
          <a:p>
            <a:pPr lvl="1"/>
            <a:r>
              <a:rPr lang="zh-CN" altLang="en-US" dirty="0" smtClean="0"/>
              <a:t>对换指令</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14</a:t>
            </a:fld>
            <a:endParaRPr lang="zh-CN" altLang="en-US"/>
          </a:p>
        </p:txBody>
      </p:sp>
    </p:spTree>
    <p:extLst>
      <p:ext uri="{BB962C8B-B14F-4D97-AF65-F5344CB8AC3E}">
        <p14:creationId xmlns:p14="http://schemas.microsoft.com/office/powerpoint/2010/main" val="10262520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临界区实现 </a:t>
            </a:r>
            <a:r>
              <a:rPr lang="en-US" altLang="zh-CN" dirty="0"/>
              <a:t>– </a:t>
            </a:r>
            <a:r>
              <a:rPr lang="zh-CN" altLang="en-US" dirty="0"/>
              <a:t>硬件算法</a:t>
            </a:r>
          </a:p>
        </p:txBody>
      </p:sp>
      <p:sp>
        <p:nvSpPr>
          <p:cNvPr id="3" name="内容占位符 2"/>
          <p:cNvSpPr>
            <a:spLocks noGrp="1"/>
          </p:cNvSpPr>
          <p:nvPr>
            <p:ph idx="1"/>
          </p:nvPr>
        </p:nvSpPr>
        <p:spPr/>
        <p:txBody>
          <a:bodyPr/>
          <a:lstStyle/>
          <a:p>
            <a:r>
              <a:rPr lang="zh-CN" altLang="en-US" dirty="0" smtClean="0"/>
              <a:t>测试并建立指令</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15</a:t>
            </a:fld>
            <a:endParaRPr lang="zh-CN"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 y="1909762"/>
            <a:ext cx="5159871"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1888618"/>
            <a:ext cx="2581275" cy="153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152" y="3431348"/>
            <a:ext cx="2314575"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直接连接符 6"/>
          <p:cNvCxnSpPr/>
          <p:nvPr/>
        </p:nvCxnSpPr>
        <p:spPr>
          <a:xfrm>
            <a:off x="5724128" y="1700808"/>
            <a:ext cx="0" cy="432048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6320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临界区实现 </a:t>
            </a:r>
            <a:r>
              <a:rPr lang="en-US" altLang="zh-CN" dirty="0"/>
              <a:t>– </a:t>
            </a:r>
            <a:r>
              <a:rPr lang="zh-CN" altLang="en-US" dirty="0"/>
              <a:t>硬件算法</a:t>
            </a:r>
          </a:p>
        </p:txBody>
      </p:sp>
      <p:sp>
        <p:nvSpPr>
          <p:cNvPr id="3" name="内容占位符 2"/>
          <p:cNvSpPr>
            <a:spLocks noGrp="1"/>
          </p:cNvSpPr>
          <p:nvPr>
            <p:ph idx="1"/>
          </p:nvPr>
        </p:nvSpPr>
        <p:spPr/>
        <p:txBody>
          <a:bodyPr/>
          <a:lstStyle/>
          <a:p>
            <a:r>
              <a:rPr lang="zh-CN" altLang="en-US" dirty="0" smtClean="0"/>
              <a:t>对换指令</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16</a:t>
            </a:fld>
            <a:endParaRPr lang="zh-CN"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5" y="1916832"/>
            <a:ext cx="5111046" cy="225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1" y="4293096"/>
            <a:ext cx="4104456"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1927879"/>
            <a:ext cx="2980953" cy="172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直接连接符 6"/>
          <p:cNvCxnSpPr/>
          <p:nvPr/>
        </p:nvCxnSpPr>
        <p:spPr>
          <a:xfrm flipH="1">
            <a:off x="5724128" y="1628800"/>
            <a:ext cx="72008" cy="436927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01913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a:t>
            </a:r>
            <a:r>
              <a:rPr lang="zh-CN" altLang="en-US" dirty="0" smtClean="0"/>
              <a:t>信号量与</a:t>
            </a:r>
            <a:r>
              <a:rPr lang="en-US" altLang="zh-CN" dirty="0" smtClean="0"/>
              <a:t>PV</a:t>
            </a:r>
            <a:r>
              <a:rPr lang="zh-CN" altLang="en-US" dirty="0" smtClean="0"/>
              <a:t>操作</a:t>
            </a:r>
            <a:endParaRPr lang="zh-CN" altLang="en-US" dirty="0"/>
          </a:p>
        </p:txBody>
      </p:sp>
      <p:sp>
        <p:nvSpPr>
          <p:cNvPr id="3" name="内容占位符 2"/>
          <p:cNvSpPr>
            <a:spLocks noGrp="1"/>
          </p:cNvSpPr>
          <p:nvPr>
            <p:ph idx="1"/>
          </p:nvPr>
        </p:nvSpPr>
        <p:spPr/>
        <p:txBody>
          <a:bodyPr/>
          <a:lstStyle/>
          <a:p>
            <a:pPr>
              <a:buFontTx/>
              <a:buNone/>
            </a:pPr>
            <a:r>
              <a:rPr lang="en-US" altLang="zh-CN" dirty="0"/>
              <a:t>3.3.1</a:t>
            </a:r>
            <a:r>
              <a:rPr lang="zh-CN" altLang="en-US" dirty="0"/>
              <a:t>同步与同步机制</a:t>
            </a:r>
          </a:p>
          <a:p>
            <a:pPr>
              <a:buFontTx/>
              <a:buNone/>
            </a:pPr>
            <a:r>
              <a:rPr lang="en-US" altLang="zh-CN" dirty="0"/>
              <a:t>3.3.2</a:t>
            </a:r>
            <a:r>
              <a:rPr lang="zh-CN" altLang="en-US" dirty="0"/>
              <a:t>信号量与</a:t>
            </a:r>
            <a:r>
              <a:rPr lang="en-US" altLang="zh-CN" dirty="0"/>
              <a:t>PV</a:t>
            </a:r>
            <a:r>
              <a:rPr lang="zh-CN" altLang="en-US" dirty="0"/>
              <a:t>操作</a:t>
            </a:r>
          </a:p>
          <a:p>
            <a:pPr>
              <a:buFontTx/>
              <a:buNone/>
            </a:pPr>
            <a:r>
              <a:rPr lang="en-US" altLang="zh-CN" dirty="0"/>
              <a:t>3.3.3</a:t>
            </a:r>
            <a:r>
              <a:rPr lang="zh-CN" altLang="en-US" dirty="0"/>
              <a:t>信号量实现互斥</a:t>
            </a:r>
          </a:p>
          <a:p>
            <a:pPr>
              <a:buFontTx/>
              <a:buNone/>
            </a:pPr>
            <a:r>
              <a:rPr lang="en-US" altLang="zh-CN" dirty="0"/>
              <a:t>3.3.4</a:t>
            </a:r>
            <a:r>
              <a:rPr lang="zh-CN" altLang="en-US" dirty="0"/>
              <a:t>信号量解决五个哲学家吃通心面问题</a:t>
            </a:r>
          </a:p>
          <a:p>
            <a:pPr>
              <a:buFontTx/>
              <a:buNone/>
            </a:pPr>
            <a:r>
              <a:rPr lang="en-US" altLang="zh-CN" dirty="0"/>
              <a:t>3.3.5</a:t>
            </a:r>
            <a:r>
              <a:rPr lang="zh-CN" altLang="en-US" dirty="0"/>
              <a:t>信号量解决生产者</a:t>
            </a:r>
            <a:r>
              <a:rPr lang="en-US" altLang="zh-CN" dirty="0"/>
              <a:t>-</a:t>
            </a:r>
            <a:r>
              <a:rPr lang="zh-CN" altLang="en-US" dirty="0"/>
              <a:t>消费者问题</a:t>
            </a:r>
          </a:p>
          <a:p>
            <a:pPr>
              <a:buFontTx/>
              <a:buNone/>
            </a:pPr>
            <a:r>
              <a:rPr lang="en-US" altLang="zh-CN" dirty="0"/>
              <a:t>3.3.6</a:t>
            </a:r>
            <a:r>
              <a:rPr lang="zh-CN" altLang="en-US" dirty="0"/>
              <a:t>记录型信号量解决读者</a:t>
            </a:r>
            <a:r>
              <a:rPr lang="en-US" altLang="zh-CN" dirty="0"/>
              <a:t>-</a:t>
            </a:r>
            <a:r>
              <a:rPr lang="zh-CN" altLang="en-US" dirty="0"/>
              <a:t>写者问题</a:t>
            </a:r>
          </a:p>
          <a:p>
            <a:pPr>
              <a:buFontTx/>
              <a:buNone/>
            </a:pPr>
            <a:r>
              <a:rPr lang="en-US" altLang="zh-CN" dirty="0"/>
              <a:t>3.3.7</a:t>
            </a:r>
            <a:r>
              <a:rPr lang="zh-CN" altLang="en-US" dirty="0"/>
              <a:t>记录型信号量解决理发师问题</a:t>
            </a:r>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17</a:t>
            </a:fld>
            <a:endParaRPr lang="zh-CN" altLang="en-US"/>
          </a:p>
        </p:txBody>
      </p:sp>
    </p:spTree>
    <p:extLst>
      <p:ext uri="{BB962C8B-B14F-4D97-AF65-F5344CB8AC3E}">
        <p14:creationId xmlns:p14="http://schemas.microsoft.com/office/powerpoint/2010/main" val="27404967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同步和同步机制</a:t>
            </a:r>
            <a:endParaRPr lang="zh-CN" altLang="en-US" dirty="0"/>
          </a:p>
        </p:txBody>
      </p:sp>
      <p:sp>
        <p:nvSpPr>
          <p:cNvPr id="3" name="内容占位符 2"/>
          <p:cNvSpPr>
            <a:spLocks noGrp="1"/>
          </p:cNvSpPr>
          <p:nvPr>
            <p:ph idx="1"/>
          </p:nvPr>
        </p:nvSpPr>
        <p:spPr/>
        <p:txBody>
          <a:bodyPr/>
          <a:lstStyle/>
          <a:p>
            <a:r>
              <a:rPr lang="zh-CN" altLang="en-US" dirty="0" smtClean="0"/>
              <a:t>生产者消费者问题</a:t>
            </a:r>
            <a:endParaRPr lang="en-US" altLang="zh-CN" dirty="0" smtClean="0"/>
          </a:p>
          <a:p>
            <a:pPr lvl="1"/>
            <a:r>
              <a:rPr lang="zh-CN" altLang="en-US" dirty="0" smtClean="0"/>
              <a:t>生产者：不断产生数据的进程</a:t>
            </a:r>
            <a:endParaRPr lang="en-US" altLang="zh-CN" dirty="0" smtClean="0"/>
          </a:p>
          <a:p>
            <a:pPr lvl="1"/>
            <a:r>
              <a:rPr lang="zh-CN" altLang="en-US" dirty="0" smtClean="0"/>
              <a:t>消费者：不断接受使用数据的进程</a:t>
            </a:r>
            <a:endParaRPr lang="en-US" altLang="zh-CN" dirty="0" smtClean="0"/>
          </a:p>
          <a:p>
            <a:r>
              <a:rPr lang="zh-CN" altLang="en-US" dirty="0" smtClean="0"/>
              <a:t>生产者进程与消费者进程需要同步</a:t>
            </a:r>
            <a:endParaRPr lang="en-US" altLang="zh-CN" dirty="0" smtClean="0"/>
          </a:p>
          <a:p>
            <a:pPr lvl="1"/>
            <a:r>
              <a:rPr lang="zh-CN" altLang="en-US" dirty="0" smtClean="0"/>
              <a:t>生产速度大于消费速度：生产者需要等待</a:t>
            </a:r>
            <a:endParaRPr lang="en-US" altLang="zh-CN" dirty="0" smtClean="0"/>
          </a:p>
          <a:p>
            <a:pPr lvl="1"/>
            <a:r>
              <a:rPr lang="zh-CN" altLang="en-US" dirty="0"/>
              <a:t>消费</a:t>
            </a:r>
            <a:r>
              <a:rPr lang="zh-CN" altLang="en-US" dirty="0" smtClean="0"/>
              <a:t>速度大于生产速度：消费者需要等待</a:t>
            </a:r>
            <a:endParaRPr lang="en-US" altLang="zh-CN" dirty="0" smtClean="0"/>
          </a:p>
          <a:p>
            <a:r>
              <a:rPr lang="zh-CN" altLang="en-US" dirty="0" smtClean="0"/>
              <a:t>进程需要同步</a:t>
            </a:r>
            <a:endParaRPr lang="en-US" altLang="zh-CN" dirty="0" smtClean="0"/>
          </a:p>
          <a:p>
            <a:pPr lvl="1"/>
            <a:r>
              <a:rPr lang="zh-CN" altLang="en-US" dirty="0" smtClean="0"/>
              <a:t>以生产者消费者问题为例学习进程同步机制</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9064013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生产者消费者问题 </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t>形式化描述</a:t>
            </a:r>
            <a:endParaRPr lang="en-US" altLang="zh-CN" dirty="0" smtClean="0"/>
          </a:p>
          <a:p>
            <a:pPr lvl="1"/>
            <a:r>
              <a:rPr lang="en-US" altLang="zh-CN" sz="1800" dirty="0"/>
              <a:t>n</a:t>
            </a:r>
            <a:r>
              <a:rPr lang="zh-CN" altLang="en-US" sz="1800" dirty="0"/>
              <a:t>个生产者，</a:t>
            </a:r>
            <a:r>
              <a:rPr lang="en-US" altLang="zh-CN" sz="1800" dirty="0"/>
              <a:t>m</a:t>
            </a:r>
            <a:r>
              <a:rPr lang="zh-CN" altLang="en-US" sz="1800" dirty="0"/>
              <a:t>个消费者，通过</a:t>
            </a:r>
            <a:r>
              <a:rPr lang="en-US" altLang="zh-CN" sz="1800" dirty="0"/>
              <a:t>k</a:t>
            </a:r>
            <a:r>
              <a:rPr lang="zh-CN" altLang="en-US" sz="1800" dirty="0"/>
              <a:t>个单位的循环缓冲区</a:t>
            </a:r>
            <a:r>
              <a:rPr lang="zh-CN" altLang="en-US" sz="1800" dirty="0" smtClean="0"/>
              <a:t>连接</a:t>
            </a:r>
            <a:endParaRPr lang="en-US" altLang="zh-CN" sz="1800" dirty="0" smtClean="0"/>
          </a:p>
          <a:p>
            <a:pPr lvl="1"/>
            <a:r>
              <a:rPr lang="en-US" altLang="zh-CN" sz="1800" dirty="0" smtClean="0"/>
              <a:t>Pi</a:t>
            </a:r>
            <a:r>
              <a:rPr lang="zh-CN" altLang="en-US" sz="1800" dirty="0" smtClean="0"/>
              <a:t>和</a:t>
            </a:r>
            <a:r>
              <a:rPr lang="en-US" altLang="zh-CN" sz="1800" dirty="0" err="1" smtClean="0"/>
              <a:t>Ci</a:t>
            </a:r>
            <a:r>
              <a:rPr lang="zh-CN" altLang="en-US" sz="1800" dirty="0" smtClean="0"/>
              <a:t>是并发进程，缓冲区不满，</a:t>
            </a:r>
            <a:r>
              <a:rPr lang="en-US" altLang="zh-CN" sz="1800" dirty="0" smtClean="0"/>
              <a:t>Pi</a:t>
            </a:r>
            <a:r>
              <a:rPr lang="zh-CN" altLang="en-US" sz="1800" dirty="0" smtClean="0"/>
              <a:t>就生产产品投入缓冲区，缓冲区不空，</a:t>
            </a:r>
            <a:r>
              <a:rPr lang="en-US" altLang="zh-CN" sz="1800" dirty="0" err="1" smtClean="0"/>
              <a:t>Ci</a:t>
            </a:r>
            <a:r>
              <a:rPr lang="zh-CN" altLang="en-US" sz="1800" dirty="0" smtClean="0"/>
              <a:t>就从缓冲区取走并消耗产品</a:t>
            </a:r>
            <a:endParaRPr lang="zh-CN" altLang="en-US" sz="1800" dirty="0"/>
          </a:p>
          <a:p>
            <a:endParaRPr lang="en-US" altLang="zh-CN" dirty="0" smtClean="0"/>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19</a:t>
            </a:fld>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2852936"/>
            <a:ext cx="4248473" cy="3706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3" y="2852936"/>
            <a:ext cx="3872350" cy="3989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47037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smtClean="0"/>
              <a:t>并发进程</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顺序程序设计</a:t>
            </a:r>
            <a:endParaRPr lang="en-US" altLang="zh-CN" dirty="0" smtClean="0"/>
          </a:p>
          <a:p>
            <a:pPr lvl="1"/>
            <a:r>
              <a:rPr lang="zh-CN" altLang="en-US" dirty="0" smtClean="0"/>
              <a:t>执行的顺序性</a:t>
            </a:r>
            <a:endParaRPr lang="en-US" altLang="zh-CN" dirty="0" smtClean="0"/>
          </a:p>
          <a:p>
            <a:pPr lvl="1"/>
            <a:r>
              <a:rPr lang="zh-CN" altLang="en-US" dirty="0" smtClean="0"/>
              <a:t>环境的封闭性</a:t>
            </a:r>
            <a:endParaRPr lang="en-US" altLang="zh-CN" dirty="0" smtClean="0"/>
          </a:p>
          <a:p>
            <a:pPr lvl="1"/>
            <a:r>
              <a:rPr lang="zh-CN" altLang="en-US" dirty="0"/>
              <a:t>结果</a:t>
            </a:r>
            <a:r>
              <a:rPr lang="zh-CN" altLang="en-US" dirty="0" smtClean="0"/>
              <a:t>的确定性</a:t>
            </a:r>
            <a:endParaRPr lang="en-US" altLang="zh-CN" dirty="0" smtClean="0"/>
          </a:p>
          <a:p>
            <a:pPr lvl="1"/>
            <a:r>
              <a:rPr lang="zh-CN" altLang="en-US" dirty="0" smtClean="0"/>
              <a:t>过程的可再现性</a:t>
            </a:r>
            <a:endParaRPr lang="en-US" altLang="zh-CN" dirty="0" smtClean="0"/>
          </a:p>
          <a:p>
            <a:r>
              <a:rPr lang="zh-CN" altLang="en-US" dirty="0" smtClean="0"/>
              <a:t>缺点：</a:t>
            </a:r>
            <a:r>
              <a:rPr lang="zh-CN" altLang="en-US" b="1" dirty="0" smtClean="0"/>
              <a:t>效率很低</a:t>
            </a:r>
            <a:endParaRPr lang="en-US" altLang="zh-CN" b="1" dirty="0"/>
          </a:p>
          <a:p>
            <a:r>
              <a:rPr lang="zh-CN" altLang="en-US" dirty="0" smtClean="0"/>
              <a:t>引入并发进程：同一个时间段内多个进程</a:t>
            </a:r>
            <a:r>
              <a:rPr lang="en-US" altLang="zh-CN" dirty="0" smtClean="0"/>
              <a:t>/</a:t>
            </a:r>
            <a:r>
              <a:rPr lang="zh-CN" altLang="en-US" dirty="0" smtClean="0"/>
              <a:t>线程同时运行</a:t>
            </a:r>
            <a:endParaRPr lang="en-US" altLang="zh-CN" dirty="0" smtClean="0"/>
          </a:p>
          <a:p>
            <a:pPr lvl="1"/>
            <a:r>
              <a:rPr lang="zh-CN" altLang="en-US" dirty="0" smtClean="0"/>
              <a:t>和并行的区别？</a:t>
            </a:r>
            <a:endParaRPr lang="en-US" altLang="zh-CN" dirty="0" smtClean="0"/>
          </a:p>
          <a:p>
            <a:pPr lvl="1"/>
            <a:r>
              <a:rPr lang="zh-CN" altLang="en-US" dirty="0" smtClean="0"/>
              <a:t>并发的基础是什么？</a:t>
            </a:r>
            <a:endParaRPr lang="en-US" altLang="zh-CN" dirty="0" smtClean="0"/>
          </a:p>
          <a:p>
            <a:pPr lvl="1"/>
            <a:endParaRPr lang="en-US" altLang="zh-CN" dirty="0" smtClean="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a:t>
            </a:fld>
            <a:endParaRPr lang="zh-CN" altLang="en-US"/>
          </a:p>
        </p:txBody>
      </p:sp>
    </p:spTree>
    <p:extLst>
      <p:ext uri="{BB962C8B-B14F-4D97-AF65-F5344CB8AC3E}">
        <p14:creationId xmlns:p14="http://schemas.microsoft.com/office/powerpoint/2010/main" val="23293867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生产者消费者问题 </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smtClean="0"/>
              <a:t>生产者和消费者通过共享资源协作</a:t>
            </a:r>
            <a:endParaRPr lang="en-US" altLang="zh-CN" dirty="0" smtClean="0"/>
          </a:p>
          <a:p>
            <a:endParaRPr lang="en-US" altLang="zh-CN" dirty="0" smtClean="0"/>
          </a:p>
          <a:p>
            <a:r>
              <a:rPr lang="zh-CN" altLang="en-US" dirty="0" smtClean="0"/>
              <a:t>临界区导致一系列问题</a:t>
            </a:r>
            <a:endParaRPr lang="en-US" altLang="zh-CN" dirty="0" smtClean="0"/>
          </a:p>
          <a:p>
            <a:pPr lvl="1"/>
            <a:r>
              <a:rPr lang="zh-CN" altLang="en-US" dirty="0" smtClean="0"/>
              <a:t>结果的不确定性：数据一致性错误</a:t>
            </a:r>
            <a:endParaRPr lang="en-US" altLang="zh-CN" dirty="0" smtClean="0"/>
          </a:p>
          <a:p>
            <a:pPr lvl="1"/>
            <a:r>
              <a:rPr lang="zh-CN" altLang="en-US" dirty="0" smtClean="0"/>
              <a:t>进程永远等待：死锁</a:t>
            </a:r>
            <a:endParaRPr lang="en-US" altLang="zh-CN" dirty="0" smtClean="0"/>
          </a:p>
          <a:p>
            <a:endParaRPr lang="en-US" altLang="zh-CN" dirty="0" smtClean="0"/>
          </a:p>
          <a:p>
            <a:r>
              <a:rPr lang="zh-CN" altLang="en-US" dirty="0" smtClean="0"/>
              <a:t>使用前述临界区管理方法？</a:t>
            </a:r>
            <a:endParaRPr lang="en-US" altLang="zh-CN" dirty="0" smtClean="0"/>
          </a:p>
          <a:p>
            <a:pPr lvl="1"/>
            <a:r>
              <a:rPr lang="zh-CN" altLang="en-US" dirty="0" smtClean="0"/>
              <a:t>软件算法太过复杂</a:t>
            </a:r>
            <a:endParaRPr lang="en-US" altLang="zh-CN" dirty="0" smtClean="0"/>
          </a:p>
          <a:p>
            <a:pPr lvl="1"/>
            <a:r>
              <a:rPr lang="zh-CN" altLang="en-US" dirty="0"/>
              <a:t>硬件</a:t>
            </a:r>
            <a:r>
              <a:rPr lang="zh-CN" altLang="en-US" dirty="0" smtClean="0"/>
              <a:t>方法虽然简单，但采用忙等待。。。</a:t>
            </a:r>
            <a:endParaRPr lang="en-US" altLang="zh-CN" dirty="0" smtClean="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20</a:t>
            </a:fld>
            <a:endParaRPr lang="zh-CN" altLang="en-US"/>
          </a:p>
        </p:txBody>
      </p:sp>
    </p:spTree>
    <p:extLst>
      <p:ext uri="{BB962C8B-B14F-4D97-AF65-F5344CB8AC3E}">
        <p14:creationId xmlns:p14="http://schemas.microsoft.com/office/powerpoint/2010/main" val="465796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信号量与</a:t>
            </a:r>
            <a:r>
              <a:rPr lang="en-US" altLang="zh-CN" dirty="0" smtClean="0"/>
              <a:t>PV</a:t>
            </a:r>
            <a:r>
              <a:rPr lang="zh-CN" altLang="en-US" dirty="0" smtClean="0"/>
              <a:t>操作</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1965</a:t>
            </a:r>
            <a:r>
              <a:rPr lang="zh-CN" altLang="en-US" dirty="0"/>
              <a:t>年</a:t>
            </a:r>
            <a:r>
              <a:rPr lang="en-US" altLang="zh-CN" dirty="0" err="1"/>
              <a:t>E.W.Dijkstra</a:t>
            </a:r>
            <a:r>
              <a:rPr lang="zh-CN" altLang="en-US" dirty="0"/>
              <a:t>提出了新的同步工具</a:t>
            </a:r>
            <a:r>
              <a:rPr lang="en-US" altLang="zh-CN" dirty="0"/>
              <a:t>--</a:t>
            </a:r>
            <a:r>
              <a:rPr lang="zh-CN" altLang="en-US" dirty="0"/>
              <a:t>信号量和</a:t>
            </a:r>
            <a:r>
              <a:rPr lang="en-US" altLang="zh-CN" dirty="0"/>
              <a:t>P</a:t>
            </a:r>
            <a:r>
              <a:rPr lang="zh-CN" altLang="en-US" dirty="0"/>
              <a:t>、</a:t>
            </a:r>
            <a:r>
              <a:rPr lang="en-US" altLang="zh-CN" dirty="0"/>
              <a:t>V</a:t>
            </a:r>
            <a:r>
              <a:rPr lang="zh-CN" altLang="en-US" dirty="0" smtClean="0"/>
              <a:t>操作</a:t>
            </a:r>
            <a:endParaRPr lang="en-US" altLang="zh-CN" dirty="0" smtClean="0"/>
          </a:p>
          <a:p>
            <a:endParaRPr lang="en-US" altLang="zh-CN" dirty="0" smtClean="0"/>
          </a:p>
          <a:p>
            <a:r>
              <a:rPr lang="zh-CN" altLang="en-US" dirty="0" smtClean="0"/>
              <a:t>信号量</a:t>
            </a:r>
            <a:r>
              <a:rPr lang="en-US" altLang="zh-CN" dirty="0" smtClean="0"/>
              <a:t>(</a:t>
            </a:r>
            <a:r>
              <a:rPr lang="en-US" altLang="zh-CN" dirty="0"/>
              <a:t>semaphore</a:t>
            </a:r>
            <a:r>
              <a:rPr lang="en-US" altLang="zh-CN" dirty="0" smtClean="0"/>
              <a:t>)</a:t>
            </a:r>
            <a:endParaRPr lang="en-US" altLang="zh-CN" dirty="0"/>
          </a:p>
          <a:p>
            <a:pPr lvl="1"/>
            <a:r>
              <a:rPr lang="zh-CN" altLang="en-US" dirty="0" smtClean="0"/>
              <a:t>旗语</a:t>
            </a:r>
            <a:endParaRPr lang="en-US" altLang="zh-CN" dirty="0" smtClean="0"/>
          </a:p>
          <a:p>
            <a:pPr lvl="1"/>
            <a:r>
              <a:rPr lang="zh-CN" altLang="en-US" dirty="0"/>
              <a:t>特殊</a:t>
            </a:r>
            <a:r>
              <a:rPr lang="zh-CN" altLang="en-US" dirty="0" smtClean="0"/>
              <a:t>变量，交互进程在关键点上一直等待直到接收到特殊变量值</a:t>
            </a:r>
            <a:endParaRPr lang="en-US" altLang="zh-CN" dirty="0"/>
          </a:p>
          <a:p>
            <a:endParaRPr lang="en-US" altLang="zh-CN" dirty="0" smtClean="0"/>
          </a:p>
          <a:p>
            <a:r>
              <a:rPr lang="en-US" altLang="zh-CN" dirty="0" smtClean="0"/>
              <a:t>P</a:t>
            </a:r>
            <a:r>
              <a:rPr lang="zh-CN" altLang="en-US" dirty="0" smtClean="0"/>
              <a:t>操作</a:t>
            </a:r>
            <a:r>
              <a:rPr lang="zh-CN" altLang="en-US" dirty="0" smtClean="0">
                <a:solidFill>
                  <a:srgbClr val="FF0000"/>
                </a:solidFill>
              </a:rPr>
              <a:t>原语</a:t>
            </a:r>
            <a:r>
              <a:rPr lang="zh-CN" altLang="en-US" dirty="0" smtClean="0"/>
              <a:t>和</a:t>
            </a:r>
            <a:r>
              <a:rPr lang="en-US" altLang="zh-CN" dirty="0" smtClean="0"/>
              <a:t>V</a:t>
            </a:r>
            <a:r>
              <a:rPr lang="zh-CN" altLang="en-US" dirty="0" smtClean="0"/>
              <a:t>操作</a:t>
            </a:r>
            <a:r>
              <a:rPr lang="zh-CN" altLang="en-US" dirty="0" smtClean="0">
                <a:solidFill>
                  <a:srgbClr val="FF0000"/>
                </a:solidFill>
              </a:rPr>
              <a:t>原语</a:t>
            </a:r>
            <a:endParaRPr lang="en-US" altLang="zh-CN" dirty="0" smtClean="0">
              <a:solidFill>
                <a:srgbClr val="FF0000"/>
              </a:solidFill>
            </a:endParaRPr>
          </a:p>
          <a:p>
            <a:pPr lvl="1"/>
            <a:r>
              <a:rPr lang="zh-CN" altLang="en-US" dirty="0" smtClean="0"/>
              <a:t>对信号量进行特殊操作</a:t>
            </a:r>
            <a:endParaRPr lang="en-US" altLang="zh-CN" dirty="0" smtClean="0"/>
          </a:p>
          <a:p>
            <a:pPr lvl="1"/>
            <a:r>
              <a:rPr lang="en-US" altLang="zh-CN" dirty="0" smtClean="0"/>
              <a:t>P</a:t>
            </a:r>
            <a:r>
              <a:rPr lang="zh-CN" altLang="en-US" dirty="0" smtClean="0"/>
              <a:t>：检测，</a:t>
            </a:r>
            <a:r>
              <a:rPr lang="en-US" altLang="zh-CN" dirty="0" smtClean="0"/>
              <a:t>V</a:t>
            </a:r>
            <a:r>
              <a:rPr lang="zh-CN" altLang="en-US" dirty="0" smtClean="0"/>
              <a:t>：增量</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21</a:t>
            </a:fld>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1628800"/>
            <a:ext cx="1080120" cy="1485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9208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信号量</a:t>
            </a:r>
            <a:endParaRPr lang="zh-CN" altLang="en-US" dirty="0"/>
          </a:p>
        </p:txBody>
      </p:sp>
      <p:sp>
        <p:nvSpPr>
          <p:cNvPr id="3" name="内容占位符 2"/>
          <p:cNvSpPr>
            <a:spLocks noGrp="1"/>
          </p:cNvSpPr>
          <p:nvPr>
            <p:ph idx="1"/>
          </p:nvPr>
        </p:nvSpPr>
        <p:spPr/>
        <p:txBody>
          <a:bodyPr>
            <a:normAutofit/>
          </a:bodyPr>
          <a:lstStyle/>
          <a:p>
            <a:r>
              <a:rPr lang="zh-CN" altLang="en-US" dirty="0"/>
              <a:t>信号量的分类</a:t>
            </a:r>
            <a:endParaRPr lang="en-US" altLang="zh-CN" dirty="0"/>
          </a:p>
          <a:p>
            <a:pPr lvl="1"/>
            <a:r>
              <a:rPr lang="zh-CN" altLang="en-US" dirty="0"/>
              <a:t>按用途可分为：</a:t>
            </a:r>
            <a:endParaRPr lang="en-US" altLang="zh-CN" dirty="0"/>
          </a:p>
          <a:p>
            <a:pPr lvl="2"/>
            <a:r>
              <a:rPr lang="zh-CN" altLang="en-US" dirty="0"/>
              <a:t>公用信号量（进程互斥）</a:t>
            </a:r>
            <a:endParaRPr lang="en-US" altLang="zh-CN" dirty="0"/>
          </a:p>
          <a:p>
            <a:pPr lvl="2"/>
            <a:r>
              <a:rPr lang="zh-CN" altLang="en-US" dirty="0"/>
              <a:t>私有信号量（进程同步）</a:t>
            </a:r>
            <a:endParaRPr lang="en-US" altLang="zh-CN" dirty="0"/>
          </a:p>
          <a:p>
            <a:pPr lvl="1"/>
            <a:r>
              <a:rPr lang="zh-CN" altLang="en-US" dirty="0"/>
              <a:t>按取值可分为：</a:t>
            </a:r>
            <a:endParaRPr lang="en-US" altLang="zh-CN" dirty="0"/>
          </a:p>
          <a:p>
            <a:pPr lvl="2"/>
            <a:r>
              <a:rPr lang="zh-CN" altLang="en-US" dirty="0"/>
              <a:t>二元信号量（</a:t>
            </a:r>
            <a:r>
              <a:rPr lang="en-US" altLang="zh-CN" dirty="0"/>
              <a:t>0/1</a:t>
            </a:r>
            <a:r>
              <a:rPr lang="zh-CN" altLang="en-US" dirty="0"/>
              <a:t>，互斥）</a:t>
            </a:r>
            <a:endParaRPr lang="en-US" altLang="zh-CN" dirty="0"/>
          </a:p>
          <a:p>
            <a:pPr lvl="2"/>
            <a:r>
              <a:rPr lang="zh-CN" altLang="en-US" dirty="0"/>
              <a:t>一般信号量（非负整数，同步）</a:t>
            </a:r>
            <a:endParaRPr lang="en-US" altLang="zh-CN" dirty="0"/>
          </a:p>
          <a:p>
            <a:pPr lvl="1"/>
            <a:r>
              <a:rPr lang="zh-CN" altLang="en-US" dirty="0"/>
              <a:t>按信号量的结构：</a:t>
            </a:r>
            <a:endParaRPr lang="en-US" altLang="zh-CN" dirty="0"/>
          </a:p>
          <a:p>
            <a:pPr lvl="2"/>
            <a:r>
              <a:rPr lang="zh-CN" altLang="en-US" dirty="0"/>
              <a:t>（简单数据类型）整型信号量</a:t>
            </a:r>
            <a:endParaRPr lang="en-US" altLang="zh-CN" dirty="0"/>
          </a:p>
          <a:p>
            <a:pPr lvl="2"/>
            <a:r>
              <a:rPr lang="zh-CN" altLang="en-US" dirty="0"/>
              <a:t>记录型信号量</a:t>
            </a:r>
            <a:endParaRPr lang="en-US" altLang="zh-CN" dirty="0"/>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22</a:t>
            </a:fld>
            <a:endParaRPr lang="zh-CN" altLang="en-US"/>
          </a:p>
        </p:txBody>
      </p:sp>
    </p:spTree>
    <p:extLst>
      <p:ext uri="{BB962C8B-B14F-4D97-AF65-F5344CB8AC3E}">
        <p14:creationId xmlns:p14="http://schemas.microsoft.com/office/powerpoint/2010/main" val="1629603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整型信号量</a:t>
            </a:r>
            <a:endParaRPr lang="zh-CN" altLang="en-US" dirty="0"/>
          </a:p>
        </p:txBody>
      </p:sp>
      <p:sp>
        <p:nvSpPr>
          <p:cNvPr id="3" name="内容占位符 2"/>
          <p:cNvSpPr>
            <a:spLocks noGrp="1"/>
          </p:cNvSpPr>
          <p:nvPr>
            <p:ph idx="1"/>
          </p:nvPr>
        </p:nvSpPr>
        <p:spPr/>
        <p:txBody>
          <a:bodyPr/>
          <a:lstStyle/>
          <a:p>
            <a:pPr>
              <a:lnSpc>
                <a:spcPct val="90000"/>
              </a:lnSpc>
            </a:pPr>
            <a:r>
              <a:rPr lang="zh-CN" altLang="en-US" dirty="0"/>
              <a:t>整型信号量（初步）</a:t>
            </a:r>
            <a:endParaRPr lang="en-US" altLang="zh-CN" dirty="0"/>
          </a:p>
          <a:p>
            <a:pPr lvl="1">
              <a:lnSpc>
                <a:spcPct val="90000"/>
              </a:lnSpc>
            </a:pPr>
            <a:r>
              <a:rPr lang="zh-CN" altLang="en-US" dirty="0"/>
              <a:t>设</a:t>
            </a:r>
            <a:r>
              <a:rPr lang="en-US" altLang="zh-CN" dirty="0"/>
              <a:t>s</a:t>
            </a:r>
            <a:r>
              <a:rPr lang="zh-CN" altLang="en-US" dirty="0"/>
              <a:t>为一正整型量</a:t>
            </a:r>
            <a:endParaRPr lang="en-US" altLang="zh-CN" dirty="0"/>
          </a:p>
          <a:p>
            <a:pPr lvl="1">
              <a:lnSpc>
                <a:spcPct val="90000"/>
              </a:lnSpc>
            </a:pPr>
            <a:r>
              <a:rPr lang="en-US" altLang="zh-CN" dirty="0"/>
              <a:t>P(s)</a:t>
            </a:r>
            <a:r>
              <a:rPr lang="zh-CN" altLang="en-US" dirty="0"/>
              <a:t>：当信号量</a:t>
            </a:r>
            <a:r>
              <a:rPr lang="en-US" altLang="zh-CN" dirty="0"/>
              <a:t>s</a:t>
            </a:r>
            <a:r>
              <a:rPr lang="zh-CN" altLang="en-US" dirty="0"/>
              <a:t>大于</a:t>
            </a:r>
            <a:r>
              <a:rPr lang="en-US" altLang="zh-CN" dirty="0"/>
              <a:t>0</a:t>
            </a:r>
            <a:r>
              <a:rPr lang="zh-CN" altLang="en-US" dirty="0"/>
              <a:t>时，将信号量</a:t>
            </a:r>
            <a:r>
              <a:rPr lang="en-US" altLang="zh-CN" dirty="0"/>
              <a:t>s</a:t>
            </a:r>
            <a:r>
              <a:rPr lang="zh-CN" altLang="en-US" dirty="0"/>
              <a:t>减一，否则调用</a:t>
            </a:r>
            <a:r>
              <a:rPr lang="en-US" altLang="zh-CN" dirty="0"/>
              <a:t>P(s)</a:t>
            </a:r>
            <a:r>
              <a:rPr lang="zh-CN" altLang="en-US" dirty="0"/>
              <a:t>的进程等待直至信号量</a:t>
            </a:r>
            <a:r>
              <a:rPr lang="en-US" altLang="zh-CN" dirty="0"/>
              <a:t>s</a:t>
            </a:r>
            <a:r>
              <a:rPr lang="zh-CN" altLang="en-US" dirty="0"/>
              <a:t>大于</a:t>
            </a:r>
            <a:r>
              <a:rPr lang="en-US" altLang="zh-CN" dirty="0"/>
              <a:t>0</a:t>
            </a:r>
            <a:r>
              <a:rPr lang="zh-CN" altLang="en-US" dirty="0"/>
              <a:t>。</a:t>
            </a:r>
            <a:endParaRPr lang="en-US" altLang="zh-CN" dirty="0"/>
          </a:p>
          <a:p>
            <a:pPr lvl="2">
              <a:lnSpc>
                <a:spcPct val="90000"/>
              </a:lnSpc>
            </a:pPr>
            <a:r>
              <a:rPr lang="zh-CN" altLang="en-US" dirty="0"/>
              <a:t>描述：</a:t>
            </a:r>
            <a:endParaRPr lang="en-US" altLang="zh-CN" dirty="0"/>
          </a:p>
          <a:p>
            <a:pPr lvl="2">
              <a:lnSpc>
                <a:spcPct val="90000"/>
              </a:lnSpc>
              <a:buNone/>
            </a:pPr>
            <a:r>
              <a:rPr lang="en-US" altLang="zh-CN" dirty="0"/>
              <a:t>     </a:t>
            </a:r>
            <a:r>
              <a:rPr lang="en-US" altLang="zh-CN" dirty="0" smtClean="0"/>
              <a:t>while </a:t>
            </a:r>
            <a:r>
              <a:rPr lang="en-US" altLang="zh-CN" dirty="0"/>
              <a:t>s &lt;= 0 do null operation //</a:t>
            </a:r>
            <a:r>
              <a:rPr lang="zh-CN" altLang="en-US" dirty="0"/>
              <a:t>忙式等待</a:t>
            </a:r>
            <a:endParaRPr lang="en-US" altLang="zh-CN" dirty="0"/>
          </a:p>
          <a:p>
            <a:pPr lvl="2">
              <a:lnSpc>
                <a:spcPct val="90000"/>
              </a:lnSpc>
              <a:buNone/>
            </a:pPr>
            <a:r>
              <a:rPr lang="en-US" altLang="zh-CN" dirty="0"/>
              <a:t>     </a:t>
            </a:r>
            <a:r>
              <a:rPr lang="en-US" altLang="zh-CN" dirty="0" smtClean="0"/>
              <a:t>s </a:t>
            </a:r>
            <a:r>
              <a:rPr lang="en-US" altLang="zh-CN" dirty="0"/>
              <a:t>:= s - 1;</a:t>
            </a:r>
          </a:p>
          <a:p>
            <a:pPr lvl="1">
              <a:lnSpc>
                <a:spcPct val="90000"/>
              </a:lnSpc>
            </a:pPr>
            <a:r>
              <a:rPr lang="en-US" altLang="zh-CN" dirty="0"/>
              <a:t>V(s)</a:t>
            </a:r>
            <a:r>
              <a:rPr lang="zh-CN" altLang="en-US" dirty="0"/>
              <a:t>：将信号量</a:t>
            </a:r>
            <a:r>
              <a:rPr lang="en-US" altLang="zh-CN" dirty="0"/>
              <a:t>s</a:t>
            </a:r>
            <a:r>
              <a:rPr lang="zh-CN" altLang="en-US" dirty="0"/>
              <a:t>加一</a:t>
            </a:r>
            <a:endParaRPr lang="en-US" altLang="zh-CN" dirty="0"/>
          </a:p>
          <a:p>
            <a:pPr lvl="2">
              <a:lnSpc>
                <a:spcPct val="90000"/>
              </a:lnSpc>
            </a:pPr>
            <a:r>
              <a:rPr lang="zh-CN" altLang="en-US" dirty="0"/>
              <a:t>描述：</a:t>
            </a:r>
            <a:endParaRPr lang="en-US" altLang="zh-CN" dirty="0"/>
          </a:p>
          <a:p>
            <a:pPr lvl="2">
              <a:lnSpc>
                <a:spcPct val="90000"/>
              </a:lnSpc>
              <a:buNone/>
            </a:pPr>
            <a:r>
              <a:rPr lang="en-US" altLang="zh-CN" dirty="0"/>
              <a:t>           s := s + 1;</a:t>
            </a:r>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23</a:t>
            </a:fld>
            <a:endParaRPr lang="zh-CN" altLang="en-US"/>
          </a:p>
        </p:txBody>
      </p:sp>
    </p:spTree>
    <p:extLst>
      <p:ext uri="{BB962C8B-B14F-4D97-AF65-F5344CB8AC3E}">
        <p14:creationId xmlns:p14="http://schemas.microsoft.com/office/powerpoint/2010/main" val="1597222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记录型</a:t>
            </a:r>
            <a:r>
              <a:rPr lang="zh-CN" altLang="en-US" dirty="0" smtClean="0"/>
              <a:t>信</a:t>
            </a:r>
            <a:r>
              <a:rPr lang="zh-CN" altLang="en-US" dirty="0" smtClean="0"/>
              <a:t>号</a:t>
            </a:r>
            <a:r>
              <a:rPr lang="zh-CN" altLang="en-US" dirty="0" smtClean="0"/>
              <a:t>量（一般信号量）</a:t>
            </a:r>
            <a:endParaRPr lang="zh-CN" altLang="en-US" dirty="0"/>
          </a:p>
        </p:txBody>
      </p:sp>
      <p:sp>
        <p:nvSpPr>
          <p:cNvPr id="3" name="内容占位符 2"/>
          <p:cNvSpPr>
            <a:spLocks noGrp="1"/>
          </p:cNvSpPr>
          <p:nvPr>
            <p:ph idx="1"/>
          </p:nvPr>
        </p:nvSpPr>
        <p:spPr/>
        <p:txBody>
          <a:bodyPr>
            <a:normAutofit/>
          </a:bodyPr>
          <a:lstStyle/>
          <a:p>
            <a:r>
              <a:rPr lang="zh-CN" altLang="en-US" dirty="0" smtClean="0"/>
              <a:t>系统内核实现</a:t>
            </a:r>
            <a:endParaRPr lang="en-US" altLang="zh-CN" dirty="0" smtClean="0"/>
          </a:p>
          <a:p>
            <a:pPr lvl="1">
              <a:lnSpc>
                <a:spcPct val="90000"/>
              </a:lnSpc>
            </a:pPr>
            <a:r>
              <a:rPr lang="en-US" altLang="zh-CN" dirty="0"/>
              <a:t>s</a:t>
            </a:r>
            <a:r>
              <a:rPr lang="zh-CN" altLang="en-US" dirty="0"/>
              <a:t>为一个记录型变量，包括两个分量</a:t>
            </a:r>
            <a:endParaRPr lang="en-US" altLang="zh-CN" dirty="0"/>
          </a:p>
          <a:p>
            <a:pPr lvl="2">
              <a:lnSpc>
                <a:spcPct val="90000"/>
              </a:lnSpc>
            </a:pPr>
            <a:r>
              <a:rPr lang="en-US" altLang="zh-CN" dirty="0"/>
              <a:t>value</a:t>
            </a:r>
            <a:r>
              <a:rPr lang="zh-CN" altLang="en-US" dirty="0"/>
              <a:t>，整型量，非负初值</a:t>
            </a:r>
            <a:endParaRPr lang="en-US" altLang="zh-CN" dirty="0"/>
          </a:p>
          <a:p>
            <a:pPr lvl="2">
              <a:lnSpc>
                <a:spcPct val="90000"/>
              </a:lnSpc>
            </a:pPr>
            <a:r>
              <a:rPr lang="en-US" altLang="zh-CN" dirty="0"/>
              <a:t>queue</a:t>
            </a:r>
            <a:r>
              <a:rPr lang="zh-CN" altLang="en-US" dirty="0"/>
              <a:t>，进程队列，初值为空</a:t>
            </a:r>
            <a:endParaRPr lang="en-US" altLang="zh-CN" dirty="0"/>
          </a:p>
          <a:p>
            <a:pPr lvl="1">
              <a:lnSpc>
                <a:spcPct val="90000"/>
              </a:lnSpc>
            </a:pPr>
            <a:r>
              <a:rPr lang="en-US" altLang="zh-CN" dirty="0"/>
              <a:t>P(s)</a:t>
            </a:r>
            <a:r>
              <a:rPr lang="zh-CN" altLang="en-US" dirty="0"/>
              <a:t>：将信号量</a:t>
            </a:r>
            <a:r>
              <a:rPr lang="en-US" altLang="zh-CN" dirty="0"/>
              <a:t>s</a:t>
            </a:r>
            <a:r>
              <a:rPr lang="zh-CN" altLang="en-US" dirty="0"/>
              <a:t>的</a:t>
            </a:r>
            <a:r>
              <a:rPr lang="en-US" altLang="zh-CN" dirty="0"/>
              <a:t>value</a:t>
            </a:r>
            <a:r>
              <a:rPr lang="zh-CN" altLang="en-US" dirty="0"/>
              <a:t>值减去</a:t>
            </a:r>
            <a:r>
              <a:rPr lang="en-US" altLang="zh-CN" dirty="0"/>
              <a:t>1</a:t>
            </a:r>
            <a:r>
              <a:rPr lang="zh-CN" altLang="en-US" dirty="0"/>
              <a:t>，若结果小于</a:t>
            </a:r>
            <a:r>
              <a:rPr lang="en-US" altLang="zh-CN" dirty="0"/>
              <a:t>0</a:t>
            </a:r>
            <a:r>
              <a:rPr lang="zh-CN" altLang="en-US" dirty="0"/>
              <a:t>，则调用</a:t>
            </a:r>
            <a:r>
              <a:rPr lang="en-US" altLang="zh-CN" dirty="0"/>
              <a:t>P(s)</a:t>
            </a:r>
            <a:r>
              <a:rPr lang="zh-CN" altLang="en-US" dirty="0"/>
              <a:t>的进程被置为等待信号量</a:t>
            </a:r>
            <a:r>
              <a:rPr lang="en-US" altLang="zh-CN" dirty="0"/>
              <a:t>s</a:t>
            </a:r>
            <a:r>
              <a:rPr lang="zh-CN" altLang="en-US" dirty="0"/>
              <a:t>的状态，并加入</a:t>
            </a:r>
            <a:r>
              <a:rPr lang="en-US" altLang="zh-CN" dirty="0"/>
              <a:t>queue</a:t>
            </a:r>
            <a:r>
              <a:rPr lang="zh-CN" altLang="en-US" dirty="0"/>
              <a:t>队列</a:t>
            </a:r>
            <a:endParaRPr lang="en-US" altLang="zh-CN" dirty="0"/>
          </a:p>
          <a:p>
            <a:pPr lvl="1">
              <a:lnSpc>
                <a:spcPct val="90000"/>
              </a:lnSpc>
            </a:pPr>
            <a:r>
              <a:rPr lang="en-US" altLang="zh-CN" dirty="0"/>
              <a:t>V(s)</a:t>
            </a:r>
            <a:r>
              <a:rPr lang="zh-CN" altLang="en-US" dirty="0"/>
              <a:t>：将信号量</a:t>
            </a:r>
            <a:r>
              <a:rPr lang="en-US" altLang="zh-CN" dirty="0"/>
              <a:t>s</a:t>
            </a:r>
            <a:r>
              <a:rPr lang="zh-CN" altLang="en-US" dirty="0"/>
              <a:t>的</a:t>
            </a:r>
            <a:r>
              <a:rPr lang="en-US" altLang="zh-CN" dirty="0"/>
              <a:t>value</a:t>
            </a:r>
            <a:r>
              <a:rPr lang="zh-CN" altLang="en-US" dirty="0"/>
              <a:t>值加</a:t>
            </a:r>
            <a:r>
              <a:rPr lang="en-US" altLang="zh-CN" dirty="0"/>
              <a:t>1</a:t>
            </a:r>
            <a:r>
              <a:rPr lang="zh-CN" altLang="en-US" dirty="0"/>
              <a:t>，若结果不大于</a:t>
            </a:r>
            <a:r>
              <a:rPr lang="en-US" altLang="zh-CN" dirty="0"/>
              <a:t>0</a:t>
            </a:r>
            <a:r>
              <a:rPr lang="zh-CN" altLang="en-US" dirty="0"/>
              <a:t>，则唤醒</a:t>
            </a:r>
            <a:r>
              <a:rPr lang="en-US" altLang="zh-CN" dirty="0"/>
              <a:t>queue</a:t>
            </a:r>
            <a:r>
              <a:rPr lang="zh-CN" altLang="en-US" dirty="0"/>
              <a:t>队列中某个等待信号量</a:t>
            </a:r>
            <a:r>
              <a:rPr lang="en-US" altLang="zh-CN" dirty="0"/>
              <a:t>s</a:t>
            </a:r>
            <a:r>
              <a:rPr lang="zh-CN" altLang="en-US" dirty="0"/>
              <a:t>的进程</a:t>
            </a:r>
            <a:endParaRPr lang="en-US" altLang="zh-CN" dirty="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24</a:t>
            </a:fld>
            <a:endParaRPr lang="zh-CN" altLang="en-US"/>
          </a:p>
        </p:txBody>
      </p:sp>
    </p:spTree>
    <p:extLst>
      <p:ext uri="{BB962C8B-B14F-4D97-AF65-F5344CB8AC3E}">
        <p14:creationId xmlns:p14="http://schemas.microsoft.com/office/powerpoint/2010/main" val="2781271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记录型</a:t>
            </a:r>
            <a:r>
              <a:rPr lang="zh-CN" altLang="en-US" dirty="0" smtClean="0"/>
              <a:t>信</a:t>
            </a:r>
            <a:r>
              <a:rPr lang="zh-CN" altLang="en-US" dirty="0" smtClean="0"/>
              <a:t>号量的实现</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25</a:t>
            </a:fld>
            <a:endParaRPr lang="zh-CN" altLang="en-US"/>
          </a:p>
        </p:txBody>
      </p:sp>
      <p:sp>
        <p:nvSpPr>
          <p:cNvPr id="6" name="Rectangle 1027"/>
          <p:cNvSpPr txBox="1">
            <a:spLocks noChangeArrowheads="1"/>
          </p:cNvSpPr>
          <p:nvPr/>
        </p:nvSpPr>
        <p:spPr>
          <a:xfrm>
            <a:off x="990600" y="990600"/>
            <a:ext cx="7543800" cy="5791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华文新魏" pitchFamily="2" charset="-122"/>
                <a:ea typeface="华文新魏" pitchFamily="2"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华文新魏" pitchFamily="2" charset="-122"/>
                <a:ea typeface="华文新魏" pitchFamily="2"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华文新魏" pitchFamily="2" charset="-122"/>
                <a:ea typeface="华文新魏" pitchFamily="2"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华文新魏" pitchFamily="2" charset="-122"/>
                <a:ea typeface="华文新魏" pitchFamily="2"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华文新魏" pitchFamily="2" charset="-122"/>
                <a:ea typeface="华文新魏"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US" altLang="zh-CN" sz="2400" smtClean="0"/>
              <a:t>typedef struct semaphore {</a:t>
            </a:r>
          </a:p>
          <a:p>
            <a:pPr>
              <a:lnSpc>
                <a:spcPct val="80000"/>
              </a:lnSpc>
            </a:pPr>
            <a:r>
              <a:rPr lang="en-US" altLang="zh-CN" sz="2400" smtClean="0"/>
              <a:t>	int value;           //</a:t>
            </a:r>
            <a:r>
              <a:rPr lang="zh-CN" altLang="en-US" sz="2400" smtClean="0"/>
              <a:t>信号量值</a:t>
            </a:r>
          </a:p>
          <a:p>
            <a:pPr>
              <a:lnSpc>
                <a:spcPct val="80000"/>
              </a:lnSpc>
            </a:pPr>
            <a:r>
              <a:rPr lang="zh-CN" altLang="en-US" sz="2400" smtClean="0"/>
              <a:t>	</a:t>
            </a:r>
            <a:r>
              <a:rPr lang="en-US" altLang="zh-CN" sz="2400" smtClean="0"/>
              <a:t>struct pcb *list;    //</a:t>
            </a:r>
            <a:r>
              <a:rPr lang="zh-CN" altLang="en-US" sz="2400" smtClean="0"/>
              <a:t>信号量队列指针</a:t>
            </a:r>
          </a:p>
          <a:p>
            <a:pPr>
              <a:lnSpc>
                <a:spcPct val="80000"/>
              </a:lnSpc>
            </a:pPr>
            <a:endParaRPr lang="zh-CN" altLang="en-US" sz="2400" smtClean="0"/>
          </a:p>
          <a:p>
            <a:pPr>
              <a:lnSpc>
                <a:spcPct val="80000"/>
              </a:lnSpc>
            </a:pPr>
            <a:r>
              <a:rPr lang="zh-CN" altLang="en-US" sz="2400" smtClean="0"/>
              <a:t> </a:t>
            </a:r>
            <a:r>
              <a:rPr lang="en-US" altLang="zh-CN" sz="2400" smtClean="0"/>
              <a:t>}; </a:t>
            </a:r>
          </a:p>
          <a:p>
            <a:pPr>
              <a:lnSpc>
                <a:spcPct val="80000"/>
              </a:lnSpc>
            </a:pPr>
            <a:r>
              <a:rPr lang="en-US" altLang="zh-CN" sz="2400" smtClean="0"/>
              <a:t>void P(semaphore &amp;s) {</a:t>
            </a:r>
          </a:p>
          <a:p>
            <a:pPr>
              <a:lnSpc>
                <a:spcPct val="80000"/>
              </a:lnSpc>
            </a:pPr>
            <a:r>
              <a:rPr lang="en-US" altLang="zh-CN" sz="2400" smtClean="0"/>
              <a:t>	 s.value--;            </a:t>
            </a:r>
          </a:p>
          <a:p>
            <a:pPr>
              <a:lnSpc>
                <a:spcPct val="80000"/>
              </a:lnSpc>
            </a:pPr>
            <a:r>
              <a:rPr lang="en-US" altLang="zh-CN" sz="2400" smtClean="0"/>
              <a:t>	 if(s.value&lt;0)         </a:t>
            </a:r>
          </a:p>
          <a:p>
            <a:pPr>
              <a:lnSpc>
                <a:spcPct val="80000"/>
              </a:lnSpc>
            </a:pPr>
            <a:r>
              <a:rPr lang="en-US" altLang="zh-CN" sz="2400" smtClean="0"/>
              <a:t>         W(s.list);      </a:t>
            </a:r>
          </a:p>
          <a:p>
            <a:pPr>
              <a:lnSpc>
                <a:spcPct val="80000"/>
              </a:lnSpc>
            </a:pPr>
            <a:r>
              <a:rPr lang="en-US" altLang="zh-CN" sz="2400" smtClean="0"/>
              <a:t>}                     </a:t>
            </a:r>
          </a:p>
          <a:p>
            <a:pPr>
              <a:lnSpc>
                <a:spcPct val="80000"/>
              </a:lnSpc>
            </a:pPr>
            <a:r>
              <a:rPr lang="en-US" altLang="zh-CN" sz="2400" smtClean="0"/>
              <a:t>void V(semaphore &amp;s) {</a:t>
            </a:r>
          </a:p>
          <a:p>
            <a:pPr>
              <a:lnSpc>
                <a:spcPct val="80000"/>
              </a:lnSpc>
            </a:pPr>
            <a:r>
              <a:rPr lang="en-US" altLang="zh-CN" sz="2400" smtClean="0"/>
              <a:t>	s.value++;            </a:t>
            </a:r>
          </a:p>
          <a:p>
            <a:pPr>
              <a:lnSpc>
                <a:spcPct val="80000"/>
              </a:lnSpc>
            </a:pPr>
            <a:r>
              <a:rPr lang="en-US" altLang="zh-CN" sz="2400" smtClean="0"/>
              <a:t>    if(s.value&lt;=0)        </a:t>
            </a:r>
          </a:p>
          <a:p>
            <a:pPr>
              <a:lnSpc>
                <a:spcPct val="80000"/>
              </a:lnSpc>
            </a:pPr>
            <a:r>
              <a:rPr lang="en-US" altLang="zh-CN" sz="2400" smtClean="0"/>
              <a:t>        R(s.list);</a:t>
            </a:r>
            <a:r>
              <a:rPr lang="en-US" altLang="zh-CN" sz="2400" b="1" smtClean="0"/>
              <a:t>        </a:t>
            </a:r>
          </a:p>
          <a:p>
            <a:pPr>
              <a:lnSpc>
                <a:spcPct val="80000"/>
              </a:lnSpc>
            </a:pPr>
            <a:r>
              <a:rPr lang="en-US" altLang="zh-CN" sz="2400" b="1" smtClean="0"/>
              <a:t>}                      </a:t>
            </a:r>
            <a:endParaRPr lang="en-US" altLang="zh-CN" sz="2400" b="1" dirty="0"/>
          </a:p>
        </p:txBody>
      </p:sp>
    </p:spTree>
    <p:extLst>
      <p:ext uri="{BB962C8B-B14F-4D97-AF65-F5344CB8AC3E}">
        <p14:creationId xmlns:p14="http://schemas.microsoft.com/office/powerpoint/2010/main" val="597331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记录型</a:t>
            </a:r>
            <a:r>
              <a:rPr lang="zh-CN" altLang="en-US" dirty="0" smtClean="0"/>
              <a:t>信</a:t>
            </a:r>
            <a:r>
              <a:rPr lang="zh-CN" altLang="en-US" dirty="0" smtClean="0"/>
              <a:t>号量的推论</a:t>
            </a:r>
            <a:endParaRPr lang="zh-CN" altLang="en-US" dirty="0"/>
          </a:p>
        </p:txBody>
      </p:sp>
      <p:sp>
        <p:nvSpPr>
          <p:cNvPr id="3" name="内容占位符 2"/>
          <p:cNvSpPr>
            <a:spLocks noGrp="1"/>
          </p:cNvSpPr>
          <p:nvPr>
            <p:ph idx="1"/>
          </p:nvPr>
        </p:nvSpPr>
        <p:spPr/>
        <p:txBody>
          <a:bodyPr>
            <a:normAutofit/>
          </a:bodyPr>
          <a:lstStyle/>
          <a:p>
            <a:pPr algn="just"/>
            <a:r>
              <a:rPr lang="zh-CN" altLang="en-US" dirty="0"/>
              <a:t>推论</a:t>
            </a:r>
            <a:r>
              <a:rPr lang="en-US" altLang="zh-CN" dirty="0"/>
              <a:t>1</a:t>
            </a:r>
            <a:r>
              <a:rPr lang="zh-CN" altLang="en-US" dirty="0"/>
              <a:t>：若信号量</a:t>
            </a:r>
            <a:r>
              <a:rPr lang="en-US" altLang="zh-CN" dirty="0"/>
              <a:t>s</a:t>
            </a:r>
            <a:r>
              <a:rPr lang="zh-CN" altLang="en-US" dirty="0"/>
              <a:t>为正值，则该值等于在封锁进程之前对信号量</a:t>
            </a:r>
            <a:r>
              <a:rPr lang="en-US" altLang="zh-CN" dirty="0"/>
              <a:t>s</a:t>
            </a:r>
            <a:r>
              <a:rPr lang="zh-CN" altLang="en-US" dirty="0"/>
              <a:t>可施行的</a:t>
            </a:r>
            <a:r>
              <a:rPr lang="en-US" altLang="zh-CN" dirty="0"/>
              <a:t>P</a:t>
            </a:r>
            <a:r>
              <a:rPr lang="zh-CN" altLang="en-US" dirty="0" smtClean="0"/>
              <a:t>操作数</a:t>
            </a:r>
            <a:endParaRPr lang="en-US" altLang="zh-CN" dirty="0" smtClean="0"/>
          </a:p>
          <a:p>
            <a:pPr algn="just"/>
            <a:r>
              <a:rPr lang="zh-CN" altLang="en-US" dirty="0" smtClean="0"/>
              <a:t>推论</a:t>
            </a:r>
            <a:r>
              <a:rPr lang="en-US" altLang="zh-CN" dirty="0"/>
              <a:t>2</a:t>
            </a:r>
            <a:r>
              <a:rPr lang="zh-CN" altLang="en-US" dirty="0"/>
              <a:t>：若信号量</a:t>
            </a:r>
            <a:r>
              <a:rPr lang="en-US" altLang="zh-CN" dirty="0"/>
              <a:t>s</a:t>
            </a:r>
            <a:r>
              <a:rPr lang="zh-CN" altLang="en-US" dirty="0"/>
              <a:t>为负值，则其绝对值等于登记排列在该信号量</a:t>
            </a:r>
            <a:r>
              <a:rPr lang="en-US" altLang="zh-CN" dirty="0"/>
              <a:t>s</a:t>
            </a:r>
            <a:r>
              <a:rPr lang="zh-CN" altLang="en-US" dirty="0"/>
              <a:t>队列之中等待的进程</a:t>
            </a:r>
            <a:r>
              <a:rPr lang="zh-CN" altLang="en-US" dirty="0" smtClean="0"/>
              <a:t>个数</a:t>
            </a:r>
            <a:endParaRPr lang="en-US" altLang="zh-CN" dirty="0" smtClean="0"/>
          </a:p>
          <a:p>
            <a:pPr algn="just"/>
            <a:r>
              <a:rPr lang="zh-CN" altLang="en-US" dirty="0" smtClean="0"/>
              <a:t>推论</a:t>
            </a:r>
            <a:r>
              <a:rPr lang="en-US" altLang="zh-CN" dirty="0"/>
              <a:t>3</a:t>
            </a:r>
            <a:r>
              <a:rPr lang="zh-CN" altLang="en-US" dirty="0"/>
              <a:t>：通常，</a:t>
            </a:r>
            <a:r>
              <a:rPr lang="en-US" altLang="zh-CN" dirty="0"/>
              <a:t>P</a:t>
            </a:r>
            <a:r>
              <a:rPr lang="zh-CN" altLang="en-US" dirty="0"/>
              <a:t>操作意味着请求一个资源，</a:t>
            </a:r>
            <a:r>
              <a:rPr lang="en-US" altLang="zh-CN" dirty="0"/>
              <a:t>V</a:t>
            </a:r>
            <a:r>
              <a:rPr lang="zh-CN" altLang="en-US" dirty="0"/>
              <a:t>操作意味着释放一个资源。在一定条件下，</a:t>
            </a:r>
            <a:r>
              <a:rPr lang="en-US" altLang="zh-CN" dirty="0"/>
              <a:t>P</a:t>
            </a:r>
            <a:r>
              <a:rPr lang="zh-CN" altLang="en-US" dirty="0"/>
              <a:t>操作代表挂起进程操作，而</a:t>
            </a:r>
            <a:r>
              <a:rPr lang="en-US" altLang="zh-CN" dirty="0"/>
              <a:t>V</a:t>
            </a:r>
            <a:r>
              <a:rPr lang="zh-CN" altLang="en-US" dirty="0"/>
              <a:t>操作代表唤醒被挂起进程的操作</a:t>
            </a:r>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26</a:t>
            </a:fld>
            <a:endParaRPr lang="zh-CN" altLang="en-US"/>
          </a:p>
        </p:txBody>
      </p:sp>
    </p:spTree>
    <p:extLst>
      <p:ext uri="{BB962C8B-B14F-4D97-AF65-F5344CB8AC3E}">
        <p14:creationId xmlns:p14="http://schemas.microsoft.com/office/powerpoint/2010/main" val="972936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信号量实现互斥</a:t>
            </a:r>
            <a:endParaRPr lang="zh-CN" altLang="en-US" dirty="0"/>
          </a:p>
        </p:txBody>
      </p:sp>
      <p:sp>
        <p:nvSpPr>
          <p:cNvPr id="3" name="内容占位符 2"/>
          <p:cNvSpPr>
            <a:spLocks noGrp="1"/>
          </p:cNvSpPr>
          <p:nvPr>
            <p:ph idx="1"/>
          </p:nvPr>
        </p:nvSpPr>
        <p:spPr/>
        <p:txBody>
          <a:bodyPr/>
          <a:lstStyle/>
          <a:p>
            <a:pPr lvl="2"/>
            <a:r>
              <a:rPr lang="en-US" altLang="zh-CN" sz="2800" dirty="0"/>
              <a:t>semaphore </a:t>
            </a:r>
            <a:r>
              <a:rPr lang="en-US" altLang="zh-CN" sz="2800" dirty="0" err="1"/>
              <a:t>mutex</a:t>
            </a:r>
            <a:r>
              <a:rPr lang="en-US" altLang="zh-CN" sz="2800" dirty="0"/>
              <a:t>;</a:t>
            </a:r>
          </a:p>
          <a:p>
            <a:pPr lvl="2"/>
            <a:r>
              <a:rPr lang="en-US" altLang="zh-CN" sz="2800" dirty="0"/>
              <a:t> </a:t>
            </a:r>
            <a:r>
              <a:rPr lang="en-US" altLang="zh-CN" sz="2800" dirty="0" err="1"/>
              <a:t>mutex</a:t>
            </a:r>
            <a:r>
              <a:rPr lang="en-US" altLang="zh-CN" sz="2800" dirty="0"/>
              <a:t>=1;</a:t>
            </a:r>
          </a:p>
          <a:p>
            <a:pPr lvl="2"/>
            <a:r>
              <a:rPr lang="en-US" altLang="zh-CN" sz="2800" dirty="0"/>
              <a:t> </a:t>
            </a:r>
            <a:r>
              <a:rPr lang="en-US" altLang="zh-CN" sz="2800" dirty="0" err="1"/>
              <a:t>cobegin</a:t>
            </a:r>
            <a:endParaRPr lang="en-US" altLang="zh-CN" sz="2800" dirty="0"/>
          </a:p>
          <a:p>
            <a:pPr lvl="2"/>
            <a:r>
              <a:rPr lang="en-US" altLang="zh-CN" sz="2800" dirty="0"/>
              <a:t> process Pi( ) { //</a:t>
            </a:r>
            <a:r>
              <a:rPr lang="en-US" altLang="zh-CN" sz="2800" dirty="0" err="1"/>
              <a:t>i</a:t>
            </a:r>
            <a:r>
              <a:rPr lang="en-US" altLang="zh-CN" sz="2800" dirty="0"/>
              <a:t>=1,</a:t>
            </a:r>
            <a:r>
              <a:rPr lang="en-GB" altLang="zh-CN" sz="2800" dirty="0">
                <a:latin typeface="Times New Roman"/>
              </a:rPr>
              <a:t>…</a:t>
            </a:r>
            <a:r>
              <a:rPr lang="en-US" altLang="zh-CN" sz="2800" dirty="0"/>
              <a:t>,n</a:t>
            </a:r>
          </a:p>
          <a:p>
            <a:pPr lvl="2"/>
            <a:r>
              <a:rPr lang="en-US" altLang="zh-CN" sz="2800" dirty="0"/>
              <a:t>	 P(</a:t>
            </a:r>
            <a:r>
              <a:rPr lang="en-US" altLang="zh-CN" sz="2800" dirty="0" err="1"/>
              <a:t>mutex</a:t>
            </a:r>
            <a:r>
              <a:rPr lang="en-US" altLang="zh-CN" sz="2800" dirty="0"/>
              <a:t>);</a:t>
            </a:r>
          </a:p>
          <a:p>
            <a:pPr lvl="2"/>
            <a:r>
              <a:rPr lang="en-US" altLang="zh-CN" sz="2800" dirty="0"/>
              <a:t>	 {</a:t>
            </a:r>
            <a:r>
              <a:rPr lang="zh-CN" altLang="en-US" sz="2800" dirty="0"/>
              <a:t>临界区</a:t>
            </a:r>
            <a:r>
              <a:rPr lang="en-US" altLang="zh-CN" sz="2800" dirty="0"/>
              <a:t>};</a:t>
            </a:r>
          </a:p>
          <a:p>
            <a:pPr lvl="2"/>
            <a:r>
              <a:rPr lang="en-US" altLang="zh-CN" sz="2800" dirty="0"/>
              <a:t>	 V(</a:t>
            </a:r>
            <a:r>
              <a:rPr lang="en-US" altLang="zh-CN" sz="2800" dirty="0" err="1"/>
              <a:t>mutex</a:t>
            </a:r>
            <a:r>
              <a:rPr lang="en-US" altLang="zh-CN" sz="2800" dirty="0"/>
              <a:t>);</a:t>
            </a:r>
          </a:p>
          <a:p>
            <a:pPr lvl="2"/>
            <a:r>
              <a:rPr lang="en-US" altLang="zh-CN" sz="2800" dirty="0"/>
              <a:t> }</a:t>
            </a:r>
          </a:p>
          <a:p>
            <a:pPr lvl="2"/>
            <a:r>
              <a:rPr lang="en-US" altLang="zh-CN" sz="2800" dirty="0"/>
              <a:t> </a:t>
            </a:r>
            <a:r>
              <a:rPr lang="en-US" altLang="zh-CN" sz="2800" dirty="0" err="1"/>
              <a:t>coend</a:t>
            </a:r>
            <a:endParaRPr lang="en-US" altLang="zh-CN" sz="2800" b="1" dirty="0">
              <a:solidFill>
                <a:srgbClr val="0033CC"/>
              </a:solidFill>
            </a:endParaRPr>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27</a:t>
            </a:fld>
            <a:endParaRPr lang="zh-CN" altLang="en-US"/>
          </a:p>
        </p:txBody>
      </p:sp>
    </p:spTree>
    <p:extLst>
      <p:ext uri="{BB962C8B-B14F-4D97-AF65-F5344CB8AC3E}">
        <p14:creationId xmlns:p14="http://schemas.microsoft.com/office/powerpoint/2010/main" val="1494792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哲学家吃面问题</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28</a:t>
            </a:fld>
            <a:endParaRPr lang="zh-CN" altLang="en-US"/>
          </a:p>
        </p:txBody>
      </p:sp>
      <p:sp>
        <p:nvSpPr>
          <p:cNvPr id="6" name="Text Box 69"/>
          <p:cNvSpPr txBox="1">
            <a:spLocks noChangeArrowheads="1"/>
          </p:cNvSpPr>
          <p:nvPr/>
        </p:nvSpPr>
        <p:spPr bwMode="auto">
          <a:xfrm>
            <a:off x="6858000" y="22860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lang="zh-CN" altLang="zh-CN"/>
          </a:p>
        </p:txBody>
      </p:sp>
      <p:grpSp>
        <p:nvGrpSpPr>
          <p:cNvPr id="7" name="Group 92"/>
          <p:cNvGrpSpPr>
            <a:grpSpLocks/>
          </p:cNvGrpSpPr>
          <p:nvPr/>
        </p:nvGrpSpPr>
        <p:grpSpPr bwMode="auto">
          <a:xfrm>
            <a:off x="2472290" y="1283493"/>
            <a:ext cx="3378200" cy="3146425"/>
            <a:chOff x="1488" y="1008"/>
            <a:chExt cx="2128" cy="2193"/>
          </a:xfrm>
        </p:grpSpPr>
        <p:sp>
          <p:nvSpPr>
            <p:cNvPr id="8" name="Oval 5"/>
            <p:cNvSpPr>
              <a:spLocks noChangeArrowheads="1"/>
            </p:cNvSpPr>
            <p:nvPr/>
          </p:nvSpPr>
          <p:spPr bwMode="auto">
            <a:xfrm>
              <a:off x="1776" y="1104"/>
              <a:ext cx="1572" cy="1602"/>
            </a:xfrm>
            <a:prstGeom prst="ellipse">
              <a:avLst/>
            </a:prstGeom>
            <a:solidFill>
              <a:schemeClr val="hlink"/>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 name="Oval 6"/>
            <p:cNvSpPr>
              <a:spLocks noChangeArrowheads="1"/>
            </p:cNvSpPr>
            <p:nvPr/>
          </p:nvSpPr>
          <p:spPr bwMode="auto">
            <a:xfrm>
              <a:off x="2112" y="1392"/>
              <a:ext cx="185" cy="168"/>
            </a:xfrm>
            <a:prstGeom prst="ellipse">
              <a:avLst/>
            </a:prstGeom>
            <a:solidFill>
              <a:srgbClr val="0033CC"/>
            </a:solidFill>
            <a:ln w="9525">
              <a:solidFill>
                <a:srgbClr val="000000"/>
              </a:solidFill>
              <a:round/>
              <a:headEnd/>
              <a:tailEnd/>
            </a:ln>
          </p:spPr>
          <p:txBody>
            <a:bodyPr/>
            <a:lstStyle/>
            <a:p>
              <a:pPr algn="l"/>
              <a:endParaRPr lang="zh-CN" altLang="zh-CN">
                <a:solidFill>
                  <a:srgbClr val="FF0000"/>
                </a:solidFill>
              </a:endParaRPr>
            </a:p>
          </p:txBody>
        </p:sp>
        <p:sp>
          <p:nvSpPr>
            <p:cNvPr id="10" name="Oval 7"/>
            <p:cNvSpPr>
              <a:spLocks noChangeArrowheads="1"/>
            </p:cNvSpPr>
            <p:nvPr/>
          </p:nvSpPr>
          <p:spPr bwMode="auto">
            <a:xfrm>
              <a:off x="2784" y="1392"/>
              <a:ext cx="185" cy="168"/>
            </a:xfrm>
            <a:prstGeom prst="ellipse">
              <a:avLst/>
            </a:prstGeom>
            <a:solidFill>
              <a:srgbClr val="0033CC"/>
            </a:solidFill>
            <a:ln w="9525">
              <a:solidFill>
                <a:srgbClr val="000000"/>
              </a:solidFill>
              <a:round/>
              <a:headEnd/>
              <a:tailEnd/>
            </a:ln>
          </p:spPr>
          <p:txBody>
            <a:bodyPr/>
            <a:lstStyle/>
            <a:p>
              <a:endParaRPr lang="zh-CN" altLang="en-US"/>
            </a:p>
          </p:txBody>
        </p:sp>
        <p:sp>
          <p:nvSpPr>
            <p:cNvPr id="11" name="Oval 8"/>
            <p:cNvSpPr>
              <a:spLocks noChangeArrowheads="1"/>
            </p:cNvSpPr>
            <p:nvPr/>
          </p:nvSpPr>
          <p:spPr bwMode="auto">
            <a:xfrm>
              <a:off x="2968" y="1936"/>
              <a:ext cx="185" cy="169"/>
            </a:xfrm>
            <a:prstGeom prst="ellipse">
              <a:avLst/>
            </a:prstGeom>
            <a:solidFill>
              <a:srgbClr val="0033CC"/>
            </a:solidFill>
            <a:ln w="9525">
              <a:solidFill>
                <a:srgbClr val="000000"/>
              </a:solidFill>
              <a:round/>
              <a:headEnd/>
              <a:tailEnd/>
            </a:ln>
          </p:spPr>
          <p:txBody>
            <a:bodyPr/>
            <a:lstStyle/>
            <a:p>
              <a:endParaRPr lang="zh-CN" altLang="en-US"/>
            </a:p>
          </p:txBody>
        </p:sp>
        <p:sp>
          <p:nvSpPr>
            <p:cNvPr id="12" name="Oval 9"/>
            <p:cNvSpPr>
              <a:spLocks noChangeArrowheads="1"/>
            </p:cNvSpPr>
            <p:nvPr/>
          </p:nvSpPr>
          <p:spPr bwMode="auto">
            <a:xfrm>
              <a:off x="2455" y="2375"/>
              <a:ext cx="185" cy="169"/>
            </a:xfrm>
            <a:prstGeom prst="ellipse">
              <a:avLst/>
            </a:prstGeom>
            <a:solidFill>
              <a:srgbClr val="0033CC"/>
            </a:solidFill>
            <a:ln w="9525">
              <a:solidFill>
                <a:srgbClr val="000000"/>
              </a:solidFill>
              <a:round/>
              <a:headEnd/>
              <a:tailEnd/>
            </a:ln>
          </p:spPr>
          <p:txBody>
            <a:bodyPr/>
            <a:lstStyle/>
            <a:p>
              <a:endParaRPr lang="zh-CN" altLang="en-US"/>
            </a:p>
          </p:txBody>
        </p:sp>
        <p:sp>
          <p:nvSpPr>
            <p:cNvPr id="13" name="Oval 10"/>
            <p:cNvSpPr>
              <a:spLocks noChangeArrowheads="1"/>
            </p:cNvSpPr>
            <p:nvPr/>
          </p:nvSpPr>
          <p:spPr bwMode="auto">
            <a:xfrm>
              <a:off x="1951" y="1991"/>
              <a:ext cx="185" cy="169"/>
            </a:xfrm>
            <a:prstGeom prst="ellipse">
              <a:avLst/>
            </a:prstGeom>
            <a:solidFill>
              <a:srgbClr val="0033CC"/>
            </a:solidFill>
            <a:ln w="9525">
              <a:solidFill>
                <a:srgbClr val="000000"/>
              </a:solidFill>
              <a:round/>
              <a:headEnd/>
              <a:tailEnd/>
            </a:ln>
          </p:spPr>
          <p:txBody>
            <a:bodyPr/>
            <a:lstStyle/>
            <a:p>
              <a:endParaRPr lang="zh-CN" altLang="en-US"/>
            </a:p>
          </p:txBody>
        </p:sp>
        <p:grpSp>
          <p:nvGrpSpPr>
            <p:cNvPr id="14" name="Group 17"/>
            <p:cNvGrpSpPr>
              <a:grpSpLocks/>
            </p:cNvGrpSpPr>
            <p:nvPr/>
          </p:nvGrpSpPr>
          <p:grpSpPr bwMode="auto">
            <a:xfrm>
              <a:off x="3338" y="1092"/>
              <a:ext cx="185" cy="423"/>
              <a:chOff x="8541" y="11926"/>
              <a:chExt cx="360" cy="780"/>
            </a:xfrm>
          </p:grpSpPr>
          <p:sp>
            <p:nvSpPr>
              <p:cNvPr id="63" name="Oval 18"/>
              <p:cNvSpPr>
                <a:spLocks noChangeArrowheads="1"/>
              </p:cNvSpPr>
              <p:nvPr/>
            </p:nvSpPr>
            <p:spPr bwMode="auto">
              <a:xfrm>
                <a:off x="8541" y="11926"/>
                <a:ext cx="360" cy="312"/>
              </a:xfrm>
              <a:prstGeom prst="ellipse">
                <a:avLst/>
              </a:prstGeom>
              <a:solidFill>
                <a:srgbClr val="FFCC66"/>
              </a:solidFill>
              <a:ln w="9525">
                <a:solidFill>
                  <a:srgbClr val="000000"/>
                </a:solidFill>
                <a:round/>
                <a:headEnd/>
                <a:tailEnd/>
              </a:ln>
            </p:spPr>
            <p:txBody>
              <a:bodyPr/>
              <a:lstStyle/>
              <a:p>
                <a:endParaRPr lang="zh-CN" altLang="en-US"/>
              </a:p>
            </p:txBody>
          </p:sp>
          <p:sp>
            <p:nvSpPr>
              <p:cNvPr id="64" name="Line 19"/>
              <p:cNvSpPr>
                <a:spLocks noChangeShapeType="1"/>
              </p:cNvSpPr>
              <p:nvPr/>
            </p:nvSpPr>
            <p:spPr bwMode="auto">
              <a:xfrm>
                <a:off x="8721" y="12238"/>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Line 20"/>
              <p:cNvSpPr>
                <a:spLocks noChangeShapeType="1"/>
              </p:cNvSpPr>
              <p:nvPr/>
            </p:nvSpPr>
            <p:spPr bwMode="auto">
              <a:xfrm>
                <a:off x="8721" y="12394"/>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 name="Line 21"/>
              <p:cNvSpPr>
                <a:spLocks noChangeShapeType="1"/>
              </p:cNvSpPr>
              <p:nvPr/>
            </p:nvSpPr>
            <p:spPr bwMode="auto">
              <a:xfrm flipH="1">
                <a:off x="8541" y="1255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 name="Line 22"/>
              <p:cNvSpPr>
                <a:spLocks noChangeShapeType="1"/>
              </p:cNvSpPr>
              <p:nvPr/>
            </p:nvSpPr>
            <p:spPr bwMode="auto">
              <a:xfrm>
                <a:off x="8721" y="1255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 name="Line 23"/>
              <p:cNvSpPr>
                <a:spLocks noChangeShapeType="1"/>
              </p:cNvSpPr>
              <p:nvPr/>
            </p:nvSpPr>
            <p:spPr bwMode="auto">
              <a:xfrm flipH="1">
                <a:off x="8541" y="1223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 name="Line 24"/>
              <p:cNvSpPr>
                <a:spLocks noChangeShapeType="1"/>
              </p:cNvSpPr>
              <p:nvPr/>
            </p:nvSpPr>
            <p:spPr bwMode="auto">
              <a:xfrm>
                <a:off x="8721" y="1223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5" name="Group 25"/>
            <p:cNvGrpSpPr>
              <a:grpSpLocks/>
            </p:cNvGrpSpPr>
            <p:nvPr/>
          </p:nvGrpSpPr>
          <p:grpSpPr bwMode="auto">
            <a:xfrm>
              <a:off x="3431" y="1851"/>
              <a:ext cx="185" cy="422"/>
              <a:chOff x="8541" y="11926"/>
              <a:chExt cx="360" cy="780"/>
            </a:xfrm>
          </p:grpSpPr>
          <p:sp>
            <p:nvSpPr>
              <p:cNvPr id="56" name="Oval 26"/>
              <p:cNvSpPr>
                <a:spLocks noChangeArrowheads="1"/>
              </p:cNvSpPr>
              <p:nvPr/>
            </p:nvSpPr>
            <p:spPr bwMode="auto">
              <a:xfrm>
                <a:off x="8541" y="11926"/>
                <a:ext cx="360" cy="312"/>
              </a:xfrm>
              <a:prstGeom prst="ellipse">
                <a:avLst/>
              </a:prstGeom>
              <a:solidFill>
                <a:srgbClr val="FFCC66"/>
              </a:solidFill>
              <a:ln w="9525">
                <a:solidFill>
                  <a:srgbClr val="000000"/>
                </a:solidFill>
                <a:round/>
                <a:headEnd/>
                <a:tailEnd/>
              </a:ln>
            </p:spPr>
            <p:txBody>
              <a:bodyPr/>
              <a:lstStyle/>
              <a:p>
                <a:endParaRPr lang="zh-CN" altLang="en-US"/>
              </a:p>
            </p:txBody>
          </p:sp>
          <p:sp>
            <p:nvSpPr>
              <p:cNvPr id="57" name="Line 27"/>
              <p:cNvSpPr>
                <a:spLocks noChangeShapeType="1"/>
              </p:cNvSpPr>
              <p:nvPr/>
            </p:nvSpPr>
            <p:spPr bwMode="auto">
              <a:xfrm>
                <a:off x="8721" y="12238"/>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28"/>
              <p:cNvSpPr>
                <a:spLocks noChangeShapeType="1"/>
              </p:cNvSpPr>
              <p:nvPr/>
            </p:nvSpPr>
            <p:spPr bwMode="auto">
              <a:xfrm>
                <a:off x="8721" y="12394"/>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Line 29"/>
              <p:cNvSpPr>
                <a:spLocks noChangeShapeType="1"/>
              </p:cNvSpPr>
              <p:nvPr/>
            </p:nvSpPr>
            <p:spPr bwMode="auto">
              <a:xfrm flipH="1">
                <a:off x="8541" y="1255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30"/>
              <p:cNvSpPr>
                <a:spLocks noChangeShapeType="1"/>
              </p:cNvSpPr>
              <p:nvPr/>
            </p:nvSpPr>
            <p:spPr bwMode="auto">
              <a:xfrm>
                <a:off x="8721" y="1255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Line 31"/>
              <p:cNvSpPr>
                <a:spLocks noChangeShapeType="1"/>
              </p:cNvSpPr>
              <p:nvPr/>
            </p:nvSpPr>
            <p:spPr bwMode="auto">
              <a:xfrm flipH="1">
                <a:off x="8541" y="1223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Line 32"/>
              <p:cNvSpPr>
                <a:spLocks noChangeShapeType="1"/>
              </p:cNvSpPr>
              <p:nvPr/>
            </p:nvSpPr>
            <p:spPr bwMode="auto">
              <a:xfrm>
                <a:off x="8721" y="1223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 name="Group 33"/>
            <p:cNvGrpSpPr>
              <a:grpSpLocks/>
            </p:cNvGrpSpPr>
            <p:nvPr/>
          </p:nvGrpSpPr>
          <p:grpSpPr bwMode="auto">
            <a:xfrm>
              <a:off x="2413" y="2779"/>
              <a:ext cx="185" cy="422"/>
              <a:chOff x="8541" y="11926"/>
              <a:chExt cx="360" cy="780"/>
            </a:xfrm>
          </p:grpSpPr>
          <p:sp>
            <p:nvSpPr>
              <p:cNvPr id="49" name="Oval 34"/>
              <p:cNvSpPr>
                <a:spLocks noChangeArrowheads="1"/>
              </p:cNvSpPr>
              <p:nvPr/>
            </p:nvSpPr>
            <p:spPr bwMode="auto">
              <a:xfrm>
                <a:off x="8541" y="11926"/>
                <a:ext cx="360" cy="312"/>
              </a:xfrm>
              <a:prstGeom prst="ellipse">
                <a:avLst/>
              </a:prstGeom>
              <a:solidFill>
                <a:srgbClr val="FFCC66"/>
              </a:solidFill>
              <a:ln w="9525">
                <a:solidFill>
                  <a:srgbClr val="000000"/>
                </a:solidFill>
                <a:round/>
                <a:headEnd/>
                <a:tailEnd/>
              </a:ln>
            </p:spPr>
            <p:txBody>
              <a:bodyPr/>
              <a:lstStyle/>
              <a:p>
                <a:endParaRPr lang="zh-CN" altLang="en-US"/>
              </a:p>
            </p:txBody>
          </p:sp>
          <p:sp>
            <p:nvSpPr>
              <p:cNvPr id="50" name="Line 35"/>
              <p:cNvSpPr>
                <a:spLocks noChangeShapeType="1"/>
              </p:cNvSpPr>
              <p:nvPr/>
            </p:nvSpPr>
            <p:spPr bwMode="auto">
              <a:xfrm>
                <a:off x="8721" y="12238"/>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Line 36"/>
              <p:cNvSpPr>
                <a:spLocks noChangeShapeType="1"/>
              </p:cNvSpPr>
              <p:nvPr/>
            </p:nvSpPr>
            <p:spPr bwMode="auto">
              <a:xfrm>
                <a:off x="8721" y="12394"/>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Line 37"/>
              <p:cNvSpPr>
                <a:spLocks noChangeShapeType="1"/>
              </p:cNvSpPr>
              <p:nvPr/>
            </p:nvSpPr>
            <p:spPr bwMode="auto">
              <a:xfrm flipH="1">
                <a:off x="8541" y="1255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Line 38"/>
              <p:cNvSpPr>
                <a:spLocks noChangeShapeType="1"/>
              </p:cNvSpPr>
              <p:nvPr/>
            </p:nvSpPr>
            <p:spPr bwMode="auto">
              <a:xfrm>
                <a:off x="8721" y="1255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39"/>
              <p:cNvSpPr>
                <a:spLocks noChangeShapeType="1"/>
              </p:cNvSpPr>
              <p:nvPr/>
            </p:nvSpPr>
            <p:spPr bwMode="auto">
              <a:xfrm flipH="1">
                <a:off x="8541" y="1223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 name="Line 40"/>
              <p:cNvSpPr>
                <a:spLocks noChangeShapeType="1"/>
              </p:cNvSpPr>
              <p:nvPr/>
            </p:nvSpPr>
            <p:spPr bwMode="auto">
              <a:xfrm>
                <a:off x="8721" y="1223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 name="Group 41"/>
            <p:cNvGrpSpPr>
              <a:grpSpLocks/>
            </p:cNvGrpSpPr>
            <p:nvPr/>
          </p:nvGrpSpPr>
          <p:grpSpPr bwMode="auto">
            <a:xfrm>
              <a:off x="1673" y="1008"/>
              <a:ext cx="185" cy="422"/>
              <a:chOff x="8541" y="11926"/>
              <a:chExt cx="360" cy="780"/>
            </a:xfrm>
          </p:grpSpPr>
          <p:sp>
            <p:nvSpPr>
              <p:cNvPr id="42" name="Oval 42"/>
              <p:cNvSpPr>
                <a:spLocks noChangeArrowheads="1"/>
              </p:cNvSpPr>
              <p:nvPr/>
            </p:nvSpPr>
            <p:spPr bwMode="auto">
              <a:xfrm>
                <a:off x="8541" y="11926"/>
                <a:ext cx="360" cy="312"/>
              </a:xfrm>
              <a:prstGeom prst="ellipse">
                <a:avLst/>
              </a:prstGeom>
              <a:solidFill>
                <a:srgbClr val="FFCC66"/>
              </a:solidFill>
              <a:ln w="9525">
                <a:solidFill>
                  <a:srgbClr val="000000"/>
                </a:solidFill>
                <a:round/>
                <a:headEnd/>
                <a:tailEnd/>
              </a:ln>
            </p:spPr>
            <p:txBody>
              <a:bodyPr/>
              <a:lstStyle/>
              <a:p>
                <a:endParaRPr lang="zh-CN" altLang="en-US"/>
              </a:p>
            </p:txBody>
          </p:sp>
          <p:sp>
            <p:nvSpPr>
              <p:cNvPr id="43" name="Line 43"/>
              <p:cNvSpPr>
                <a:spLocks noChangeShapeType="1"/>
              </p:cNvSpPr>
              <p:nvPr/>
            </p:nvSpPr>
            <p:spPr bwMode="auto">
              <a:xfrm>
                <a:off x="8721" y="12238"/>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Line 44"/>
              <p:cNvSpPr>
                <a:spLocks noChangeShapeType="1"/>
              </p:cNvSpPr>
              <p:nvPr/>
            </p:nvSpPr>
            <p:spPr bwMode="auto">
              <a:xfrm>
                <a:off x="8721" y="12394"/>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45"/>
              <p:cNvSpPr>
                <a:spLocks noChangeShapeType="1"/>
              </p:cNvSpPr>
              <p:nvPr/>
            </p:nvSpPr>
            <p:spPr bwMode="auto">
              <a:xfrm flipH="1">
                <a:off x="8541" y="1255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Line 46"/>
              <p:cNvSpPr>
                <a:spLocks noChangeShapeType="1"/>
              </p:cNvSpPr>
              <p:nvPr/>
            </p:nvSpPr>
            <p:spPr bwMode="auto">
              <a:xfrm>
                <a:off x="8721" y="1255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47"/>
              <p:cNvSpPr>
                <a:spLocks noChangeShapeType="1"/>
              </p:cNvSpPr>
              <p:nvPr/>
            </p:nvSpPr>
            <p:spPr bwMode="auto">
              <a:xfrm flipH="1">
                <a:off x="8541" y="1223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Line 48"/>
              <p:cNvSpPr>
                <a:spLocks noChangeShapeType="1"/>
              </p:cNvSpPr>
              <p:nvPr/>
            </p:nvSpPr>
            <p:spPr bwMode="auto">
              <a:xfrm>
                <a:off x="8721" y="1223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8" name="Group 49"/>
            <p:cNvGrpSpPr>
              <a:grpSpLocks/>
            </p:cNvGrpSpPr>
            <p:nvPr/>
          </p:nvGrpSpPr>
          <p:grpSpPr bwMode="auto">
            <a:xfrm>
              <a:off x="1488" y="2105"/>
              <a:ext cx="185" cy="422"/>
              <a:chOff x="8541" y="11926"/>
              <a:chExt cx="360" cy="780"/>
            </a:xfrm>
          </p:grpSpPr>
          <p:sp>
            <p:nvSpPr>
              <p:cNvPr id="35" name="Oval 50"/>
              <p:cNvSpPr>
                <a:spLocks noChangeArrowheads="1"/>
              </p:cNvSpPr>
              <p:nvPr/>
            </p:nvSpPr>
            <p:spPr bwMode="auto">
              <a:xfrm>
                <a:off x="8541" y="11926"/>
                <a:ext cx="360" cy="312"/>
              </a:xfrm>
              <a:prstGeom prst="ellipse">
                <a:avLst/>
              </a:prstGeom>
              <a:solidFill>
                <a:srgbClr val="FFCC66"/>
              </a:solidFill>
              <a:ln w="9525">
                <a:solidFill>
                  <a:srgbClr val="000000"/>
                </a:solidFill>
                <a:round/>
                <a:headEnd/>
                <a:tailEnd/>
              </a:ln>
            </p:spPr>
            <p:txBody>
              <a:bodyPr/>
              <a:lstStyle/>
              <a:p>
                <a:endParaRPr lang="zh-CN" altLang="en-US"/>
              </a:p>
            </p:txBody>
          </p:sp>
          <p:sp>
            <p:nvSpPr>
              <p:cNvPr id="36" name="Line 51"/>
              <p:cNvSpPr>
                <a:spLocks noChangeShapeType="1"/>
              </p:cNvSpPr>
              <p:nvPr/>
            </p:nvSpPr>
            <p:spPr bwMode="auto">
              <a:xfrm>
                <a:off x="8721" y="12238"/>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52"/>
              <p:cNvSpPr>
                <a:spLocks noChangeShapeType="1"/>
              </p:cNvSpPr>
              <p:nvPr/>
            </p:nvSpPr>
            <p:spPr bwMode="auto">
              <a:xfrm>
                <a:off x="8721" y="12394"/>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53"/>
              <p:cNvSpPr>
                <a:spLocks noChangeShapeType="1"/>
              </p:cNvSpPr>
              <p:nvPr/>
            </p:nvSpPr>
            <p:spPr bwMode="auto">
              <a:xfrm flipH="1">
                <a:off x="8541" y="1255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54"/>
              <p:cNvSpPr>
                <a:spLocks noChangeShapeType="1"/>
              </p:cNvSpPr>
              <p:nvPr/>
            </p:nvSpPr>
            <p:spPr bwMode="auto">
              <a:xfrm>
                <a:off x="8721" y="1255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55"/>
              <p:cNvSpPr>
                <a:spLocks noChangeShapeType="1"/>
              </p:cNvSpPr>
              <p:nvPr/>
            </p:nvSpPr>
            <p:spPr bwMode="auto">
              <a:xfrm flipH="1">
                <a:off x="8541" y="1223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56"/>
              <p:cNvSpPr>
                <a:spLocks noChangeShapeType="1"/>
              </p:cNvSpPr>
              <p:nvPr/>
            </p:nvSpPr>
            <p:spPr bwMode="auto">
              <a:xfrm>
                <a:off x="8721" y="1223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 name="Oval 58"/>
            <p:cNvSpPr>
              <a:spLocks noChangeArrowheads="1"/>
            </p:cNvSpPr>
            <p:nvPr/>
          </p:nvSpPr>
          <p:spPr bwMode="auto">
            <a:xfrm>
              <a:off x="2413" y="1811"/>
              <a:ext cx="278" cy="253"/>
            </a:xfrm>
            <a:prstGeom prst="ellipse">
              <a:avLst/>
            </a:prstGeom>
            <a:solidFill>
              <a:srgbClr val="00CC00"/>
            </a:solidFill>
            <a:ln w="9525">
              <a:solidFill>
                <a:srgbClr val="000000"/>
              </a:solidFill>
              <a:round/>
              <a:headEnd/>
              <a:tailEnd/>
            </a:ln>
          </p:spPr>
          <p:txBody>
            <a:bodyPr/>
            <a:lstStyle/>
            <a:p>
              <a:endParaRPr lang="zh-CN" altLang="en-US"/>
            </a:p>
          </p:txBody>
        </p:sp>
        <p:grpSp>
          <p:nvGrpSpPr>
            <p:cNvPr id="20" name="Group 73"/>
            <p:cNvGrpSpPr>
              <a:grpSpLocks/>
            </p:cNvGrpSpPr>
            <p:nvPr/>
          </p:nvGrpSpPr>
          <p:grpSpPr bwMode="auto">
            <a:xfrm>
              <a:off x="2400" y="1200"/>
              <a:ext cx="192" cy="432"/>
              <a:chOff x="4656" y="1488"/>
              <a:chExt cx="192" cy="432"/>
            </a:xfrm>
          </p:grpSpPr>
          <p:sp>
            <p:nvSpPr>
              <p:cNvPr id="33" name="Line 74"/>
              <p:cNvSpPr>
                <a:spLocks noChangeShapeType="1"/>
              </p:cNvSpPr>
              <p:nvPr/>
            </p:nvSpPr>
            <p:spPr bwMode="auto">
              <a:xfrm>
                <a:off x="4752" y="1488"/>
                <a:ext cx="0" cy="384"/>
              </a:xfrm>
              <a:prstGeom prst="line">
                <a:avLst/>
              </a:prstGeom>
              <a:noFill/>
              <a:ln w="38100">
                <a:solidFill>
                  <a:srgbClr val="FFCC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AutoShape 75"/>
              <p:cNvSpPr>
                <a:spLocks noChangeArrowheads="1"/>
              </p:cNvSpPr>
              <p:nvPr/>
            </p:nvSpPr>
            <p:spPr bwMode="auto">
              <a:xfrm>
                <a:off x="4656" y="1680"/>
                <a:ext cx="192" cy="24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 name="Group 76"/>
            <p:cNvGrpSpPr>
              <a:grpSpLocks/>
            </p:cNvGrpSpPr>
            <p:nvPr/>
          </p:nvGrpSpPr>
          <p:grpSpPr bwMode="auto">
            <a:xfrm rot="-5400000">
              <a:off x="1992" y="1560"/>
              <a:ext cx="192" cy="432"/>
              <a:chOff x="4656" y="1488"/>
              <a:chExt cx="192" cy="432"/>
            </a:xfrm>
          </p:grpSpPr>
          <p:sp>
            <p:nvSpPr>
              <p:cNvPr id="31" name="Line 77"/>
              <p:cNvSpPr>
                <a:spLocks noChangeShapeType="1"/>
              </p:cNvSpPr>
              <p:nvPr/>
            </p:nvSpPr>
            <p:spPr bwMode="auto">
              <a:xfrm>
                <a:off x="4752" y="1488"/>
                <a:ext cx="0" cy="384"/>
              </a:xfrm>
              <a:prstGeom prst="line">
                <a:avLst/>
              </a:prstGeom>
              <a:noFill/>
              <a:ln w="38100">
                <a:solidFill>
                  <a:srgbClr val="FFCC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AutoShape 78"/>
              <p:cNvSpPr>
                <a:spLocks noChangeArrowheads="1"/>
              </p:cNvSpPr>
              <p:nvPr/>
            </p:nvSpPr>
            <p:spPr bwMode="auto">
              <a:xfrm>
                <a:off x="4656" y="1680"/>
                <a:ext cx="192" cy="24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 name="Group 79"/>
            <p:cNvGrpSpPr>
              <a:grpSpLocks/>
            </p:cNvGrpSpPr>
            <p:nvPr/>
          </p:nvGrpSpPr>
          <p:grpSpPr bwMode="auto">
            <a:xfrm rot="-16200000">
              <a:off x="2904" y="1560"/>
              <a:ext cx="192" cy="432"/>
              <a:chOff x="4656" y="1488"/>
              <a:chExt cx="192" cy="432"/>
            </a:xfrm>
          </p:grpSpPr>
          <p:sp>
            <p:nvSpPr>
              <p:cNvPr id="29" name="Line 80"/>
              <p:cNvSpPr>
                <a:spLocks noChangeShapeType="1"/>
              </p:cNvSpPr>
              <p:nvPr/>
            </p:nvSpPr>
            <p:spPr bwMode="auto">
              <a:xfrm>
                <a:off x="4752" y="1488"/>
                <a:ext cx="0" cy="384"/>
              </a:xfrm>
              <a:prstGeom prst="line">
                <a:avLst/>
              </a:prstGeom>
              <a:noFill/>
              <a:ln w="38100">
                <a:solidFill>
                  <a:srgbClr val="FFCC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AutoShape 81"/>
              <p:cNvSpPr>
                <a:spLocks noChangeArrowheads="1"/>
              </p:cNvSpPr>
              <p:nvPr/>
            </p:nvSpPr>
            <p:spPr bwMode="auto">
              <a:xfrm>
                <a:off x="4656" y="1680"/>
                <a:ext cx="192" cy="24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 name="Group 85"/>
            <p:cNvGrpSpPr>
              <a:grpSpLocks/>
            </p:cNvGrpSpPr>
            <p:nvPr/>
          </p:nvGrpSpPr>
          <p:grpSpPr bwMode="auto">
            <a:xfrm rot="-10800000">
              <a:off x="2736" y="2064"/>
              <a:ext cx="192" cy="432"/>
              <a:chOff x="4656" y="1488"/>
              <a:chExt cx="192" cy="432"/>
            </a:xfrm>
          </p:grpSpPr>
          <p:sp>
            <p:nvSpPr>
              <p:cNvPr id="27" name="Line 86"/>
              <p:cNvSpPr>
                <a:spLocks noChangeShapeType="1"/>
              </p:cNvSpPr>
              <p:nvPr/>
            </p:nvSpPr>
            <p:spPr bwMode="auto">
              <a:xfrm>
                <a:off x="4752" y="1488"/>
                <a:ext cx="0" cy="384"/>
              </a:xfrm>
              <a:prstGeom prst="line">
                <a:avLst/>
              </a:prstGeom>
              <a:noFill/>
              <a:ln w="38100">
                <a:solidFill>
                  <a:srgbClr val="FFCC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AutoShape 87"/>
              <p:cNvSpPr>
                <a:spLocks noChangeArrowheads="1"/>
              </p:cNvSpPr>
              <p:nvPr/>
            </p:nvSpPr>
            <p:spPr bwMode="auto">
              <a:xfrm>
                <a:off x="4656" y="1680"/>
                <a:ext cx="192" cy="24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 name="Group 89"/>
            <p:cNvGrpSpPr>
              <a:grpSpLocks/>
            </p:cNvGrpSpPr>
            <p:nvPr/>
          </p:nvGrpSpPr>
          <p:grpSpPr bwMode="auto">
            <a:xfrm rot="-10800000">
              <a:off x="2160" y="2064"/>
              <a:ext cx="192" cy="432"/>
              <a:chOff x="4656" y="1488"/>
              <a:chExt cx="192" cy="432"/>
            </a:xfrm>
          </p:grpSpPr>
          <p:sp>
            <p:nvSpPr>
              <p:cNvPr id="25" name="Line 90"/>
              <p:cNvSpPr>
                <a:spLocks noChangeShapeType="1"/>
              </p:cNvSpPr>
              <p:nvPr/>
            </p:nvSpPr>
            <p:spPr bwMode="auto">
              <a:xfrm>
                <a:off x="4752" y="1488"/>
                <a:ext cx="0" cy="384"/>
              </a:xfrm>
              <a:prstGeom prst="line">
                <a:avLst/>
              </a:prstGeom>
              <a:noFill/>
              <a:ln w="38100">
                <a:solidFill>
                  <a:srgbClr val="FFCC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AutoShape 91"/>
              <p:cNvSpPr>
                <a:spLocks noChangeArrowheads="1"/>
              </p:cNvSpPr>
              <p:nvPr/>
            </p:nvSpPr>
            <p:spPr bwMode="auto">
              <a:xfrm>
                <a:off x="4656" y="1680"/>
                <a:ext cx="192" cy="24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0" name="Rectangle 3"/>
          <p:cNvSpPr>
            <a:spLocks noChangeArrowheads="1"/>
          </p:cNvSpPr>
          <p:nvPr/>
        </p:nvSpPr>
        <p:spPr bwMode="auto">
          <a:xfrm>
            <a:off x="1024490" y="4725144"/>
            <a:ext cx="7162800" cy="504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spcBef>
                <a:spcPct val="20000"/>
              </a:spcBef>
              <a:buChar char="•"/>
              <a:defRPr kumimoji="1" sz="3200">
                <a:solidFill>
                  <a:schemeClr val="tx1"/>
                </a:solidFill>
                <a:latin typeface="Times New Roman" pitchFamily="18" charset="0"/>
                <a:ea typeface="宋体" charset="-122"/>
              </a:defRPr>
            </a:lvl1pPr>
            <a:lvl2pPr marL="742950" indent="-285750" algn="l">
              <a:spcBef>
                <a:spcPct val="20000"/>
              </a:spcBef>
              <a:buChar char="–"/>
              <a:defRPr kumimoji="1" sz="2800">
                <a:solidFill>
                  <a:schemeClr val="tx1"/>
                </a:solidFill>
                <a:latin typeface="Times New Roman" pitchFamily="18" charset="0"/>
                <a:ea typeface="宋体" charset="-122"/>
              </a:defRPr>
            </a:lvl2pPr>
            <a:lvl3pPr marL="1143000" indent="-228600" algn="l">
              <a:spcBef>
                <a:spcPct val="20000"/>
              </a:spcBef>
              <a:buChar char="•"/>
              <a:defRPr kumimoji="1" sz="2400">
                <a:solidFill>
                  <a:schemeClr val="tx1"/>
                </a:solidFill>
                <a:latin typeface="Times New Roman" pitchFamily="18" charset="0"/>
                <a:ea typeface="宋体" charset="-122"/>
              </a:defRPr>
            </a:lvl3pPr>
            <a:lvl4pPr marL="1600200" indent="-228600" algn="l">
              <a:spcBef>
                <a:spcPct val="20000"/>
              </a:spcBef>
              <a:buChar char="–"/>
              <a:defRPr kumimoji="1" sz="2000">
                <a:solidFill>
                  <a:schemeClr val="tx1"/>
                </a:solidFill>
                <a:latin typeface="Times New Roman" pitchFamily="18" charset="0"/>
                <a:ea typeface="宋体" charset="-122"/>
              </a:defRPr>
            </a:lvl4pPr>
            <a:lvl5pPr marL="2057400" indent="-228600" algn="l">
              <a:spcBef>
                <a:spcPct val="20000"/>
              </a:spcBef>
              <a:buChar char="»"/>
              <a:defRPr kumimoji="1" sz="2000">
                <a:solidFill>
                  <a:schemeClr val="tx1"/>
                </a:solidFill>
                <a:latin typeface="Times New Roman" pitchFamily="18" charset="0"/>
                <a:ea typeface="宋体" charset="-122"/>
              </a:defRPr>
            </a:lvl5pPr>
            <a:lvl6pPr marL="2514600" indent="-228600" fontAlgn="base">
              <a:spcBef>
                <a:spcPct val="20000"/>
              </a:spcBef>
              <a:spcAft>
                <a:spcPct val="0"/>
              </a:spcAft>
              <a:buChar char="»"/>
              <a:defRPr kumimoji="1" sz="2000">
                <a:solidFill>
                  <a:schemeClr val="tx1"/>
                </a:solidFill>
                <a:latin typeface="Times New Roman" pitchFamily="18" charset="0"/>
                <a:ea typeface="宋体" charset="-122"/>
              </a:defRPr>
            </a:lvl6pPr>
            <a:lvl7pPr marL="2971800" indent="-228600" fontAlgn="base">
              <a:spcBef>
                <a:spcPct val="20000"/>
              </a:spcBef>
              <a:spcAft>
                <a:spcPct val="0"/>
              </a:spcAft>
              <a:buChar char="»"/>
              <a:defRPr kumimoji="1" sz="2000">
                <a:solidFill>
                  <a:schemeClr val="tx1"/>
                </a:solidFill>
                <a:latin typeface="Times New Roman" pitchFamily="18" charset="0"/>
                <a:ea typeface="宋体" charset="-122"/>
              </a:defRPr>
            </a:lvl7pPr>
            <a:lvl8pPr marL="3429000" indent="-228600" fontAlgn="base">
              <a:spcBef>
                <a:spcPct val="20000"/>
              </a:spcBef>
              <a:spcAft>
                <a:spcPct val="0"/>
              </a:spcAft>
              <a:buChar char="»"/>
              <a:defRPr kumimoji="1" sz="2000">
                <a:solidFill>
                  <a:schemeClr val="tx1"/>
                </a:solidFill>
                <a:latin typeface="Times New Roman" pitchFamily="18" charset="0"/>
                <a:ea typeface="宋体" charset="-122"/>
              </a:defRPr>
            </a:lvl8pPr>
            <a:lvl9pPr marL="3886200" indent="-228600" fontAlgn="base">
              <a:spcBef>
                <a:spcPct val="20000"/>
              </a:spcBef>
              <a:spcAft>
                <a:spcPct val="0"/>
              </a:spcAft>
              <a:buChar char="»"/>
              <a:defRPr kumimoji="1" sz="2000">
                <a:solidFill>
                  <a:schemeClr val="tx1"/>
                </a:solidFill>
                <a:latin typeface="Times New Roman" pitchFamily="18" charset="0"/>
                <a:ea typeface="宋体" charset="-122"/>
              </a:defRPr>
            </a:lvl9pPr>
          </a:lstStyle>
          <a:p>
            <a:pPr algn="just">
              <a:lnSpc>
                <a:spcPct val="120000"/>
              </a:lnSpc>
              <a:buFontTx/>
              <a:buNone/>
            </a:pPr>
            <a:r>
              <a:rPr lang="en-US" altLang="zh-CN" sz="2000" dirty="0">
                <a:latin typeface="隶书" pitchFamily="49" charset="-122"/>
                <a:ea typeface="隶书" pitchFamily="49" charset="-122"/>
              </a:rPr>
              <a:t>  </a:t>
            </a:r>
            <a:r>
              <a:rPr lang="zh-CN" altLang="en-US" sz="2000" dirty="0">
                <a:latin typeface="华文新魏" pitchFamily="2" charset="-122"/>
                <a:ea typeface="华文新魏" pitchFamily="2" charset="-122"/>
              </a:rPr>
              <a:t>有五个哲学家围坐在一圆桌旁，桌中央有一盘通心面，每人面前有一只空盘于，每两人之间放一把叉子。每个哲学家思考、饥饿、然后吃通心面。为了吃面，每个哲学家必须获得两把叉子，且每人只能直接从自己左边或右边去取叉子 </a:t>
            </a:r>
          </a:p>
        </p:txBody>
      </p:sp>
    </p:spTree>
    <p:extLst>
      <p:ext uri="{BB962C8B-B14F-4D97-AF65-F5344CB8AC3E}">
        <p14:creationId xmlns:p14="http://schemas.microsoft.com/office/powerpoint/2010/main" val="3899427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使用信号量解决吃面问题</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29</a:t>
            </a:fld>
            <a:endParaRPr lang="zh-CN" altLang="en-US"/>
          </a:p>
        </p:txBody>
      </p:sp>
      <p:sp>
        <p:nvSpPr>
          <p:cNvPr id="7" name="Rectangle 3"/>
          <p:cNvSpPr>
            <a:spLocks noChangeArrowheads="1"/>
          </p:cNvSpPr>
          <p:nvPr/>
        </p:nvSpPr>
        <p:spPr bwMode="auto">
          <a:xfrm>
            <a:off x="973481" y="1340768"/>
            <a:ext cx="3310488"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lstStyle/>
          <a:p>
            <a:r>
              <a:rPr lang="en-US" altLang="zh-CN" dirty="0">
                <a:latin typeface="华文新魏" pitchFamily="2" charset="-122"/>
                <a:ea typeface="华文新魏" pitchFamily="2" charset="-122"/>
              </a:rPr>
              <a:t>semaphore fork[5];</a:t>
            </a:r>
          </a:p>
          <a:p>
            <a:r>
              <a:rPr lang="en-US" altLang="zh-CN" dirty="0">
                <a:latin typeface="华文新魏" pitchFamily="2" charset="-122"/>
                <a:ea typeface="华文新魏" pitchFamily="2" charset="-122"/>
              </a:rPr>
              <a:t>for (</a:t>
            </a:r>
            <a:r>
              <a:rPr lang="en-US" altLang="zh-CN" dirty="0" err="1">
                <a:latin typeface="华文新魏" pitchFamily="2" charset="-122"/>
                <a:ea typeface="华文新魏" pitchFamily="2" charset="-122"/>
              </a:rPr>
              <a:t>int</a:t>
            </a:r>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i</a:t>
            </a:r>
            <a:r>
              <a:rPr lang="en-US" altLang="zh-CN" dirty="0">
                <a:latin typeface="华文新魏" pitchFamily="2" charset="-122"/>
                <a:ea typeface="华文新魏" pitchFamily="2" charset="-122"/>
              </a:rPr>
              <a:t>=0;i&lt;5;i++)</a:t>
            </a:r>
          </a:p>
          <a:p>
            <a:r>
              <a:rPr lang="en-US" altLang="zh-CN" dirty="0" smtClean="0">
                <a:latin typeface="华文新魏" pitchFamily="2" charset="-122"/>
                <a:ea typeface="华文新魏" pitchFamily="2" charset="-122"/>
              </a:rPr>
              <a:t>      fork[</a:t>
            </a:r>
            <a:r>
              <a:rPr lang="en-US" altLang="zh-CN" dirty="0" err="1" smtClean="0">
                <a:latin typeface="华文新魏" pitchFamily="2" charset="-122"/>
                <a:ea typeface="华文新魏" pitchFamily="2" charset="-122"/>
              </a:rPr>
              <a:t>i</a:t>
            </a:r>
            <a:r>
              <a:rPr lang="en-US" altLang="zh-CN" dirty="0">
                <a:latin typeface="华文新魏" pitchFamily="2" charset="-122"/>
                <a:ea typeface="华文新魏" pitchFamily="2" charset="-122"/>
              </a:rPr>
              <a:t>]=1;</a:t>
            </a:r>
          </a:p>
          <a:p>
            <a:endParaRPr lang="en-US" altLang="zh-CN" dirty="0" smtClean="0">
              <a:latin typeface="华文新魏" pitchFamily="2" charset="-122"/>
              <a:ea typeface="华文新魏" pitchFamily="2" charset="-122"/>
            </a:endParaRPr>
          </a:p>
          <a:p>
            <a:r>
              <a:rPr lang="en-US" altLang="zh-CN" dirty="0" err="1" smtClean="0">
                <a:latin typeface="华文新魏" pitchFamily="2" charset="-122"/>
                <a:ea typeface="华文新魏" pitchFamily="2" charset="-122"/>
              </a:rPr>
              <a:t>Cobegin</a:t>
            </a:r>
            <a:endParaRPr lang="en-US" altLang="zh-CN" dirty="0" smtClean="0">
              <a:latin typeface="华文新魏" pitchFamily="2" charset="-122"/>
              <a:ea typeface="华文新魏" pitchFamily="2" charset="-122"/>
            </a:endParaRPr>
          </a:p>
          <a:p>
            <a:r>
              <a:rPr lang="en-US" altLang="zh-CN" dirty="0" smtClean="0">
                <a:latin typeface="华文新魏" pitchFamily="2" charset="-122"/>
                <a:ea typeface="华文新魏" pitchFamily="2" charset="-122"/>
              </a:rPr>
              <a:t>process </a:t>
            </a:r>
            <a:r>
              <a:rPr lang="en-US" altLang="zh-CN" dirty="0" err="1">
                <a:latin typeface="华文新魏" pitchFamily="2" charset="-122"/>
                <a:ea typeface="华文新魏" pitchFamily="2" charset="-122"/>
              </a:rPr>
              <a:t>philosopher_i</a:t>
            </a:r>
            <a:r>
              <a:rPr lang="en-US" altLang="zh-CN" dirty="0">
                <a:latin typeface="华文新魏" pitchFamily="2" charset="-122"/>
                <a:ea typeface="华文新魏" pitchFamily="2" charset="-122"/>
              </a:rPr>
              <a:t>( ) {  </a:t>
            </a:r>
          </a:p>
          <a:p>
            <a:r>
              <a:rPr lang="en-US" altLang="zh-CN" dirty="0" smtClean="0">
                <a:latin typeface="华文新魏" pitchFamily="2" charset="-122"/>
                <a:ea typeface="华文新魏" pitchFamily="2" charset="-122"/>
              </a:rPr>
              <a:t>   //</a:t>
            </a:r>
            <a:r>
              <a:rPr lang="en-US" altLang="zh-CN" dirty="0" err="1">
                <a:latin typeface="华文新魏" pitchFamily="2" charset="-122"/>
                <a:ea typeface="华文新魏" pitchFamily="2" charset="-122"/>
              </a:rPr>
              <a:t>i</a:t>
            </a:r>
            <a:r>
              <a:rPr lang="en-US" altLang="zh-CN" dirty="0">
                <a:latin typeface="华文新魏" pitchFamily="2" charset="-122"/>
                <a:ea typeface="华文新魏" pitchFamily="2" charset="-122"/>
              </a:rPr>
              <a:t>= 0,1,2,3,4</a:t>
            </a:r>
          </a:p>
          <a:p>
            <a:r>
              <a:rPr lang="en-US" altLang="zh-CN" dirty="0" smtClean="0">
                <a:latin typeface="华文新魏" pitchFamily="2" charset="-122"/>
                <a:ea typeface="华文新魏" pitchFamily="2" charset="-122"/>
              </a:rPr>
              <a:t>   while(true</a:t>
            </a:r>
            <a:r>
              <a:rPr lang="en-US" altLang="zh-CN" dirty="0">
                <a:latin typeface="华文新魏" pitchFamily="2" charset="-122"/>
                <a:ea typeface="华文新魏" pitchFamily="2" charset="-122"/>
              </a:rPr>
              <a:t>) {</a:t>
            </a:r>
          </a:p>
          <a:p>
            <a:r>
              <a:rPr lang="en-US" altLang="zh-CN" dirty="0" smtClean="0">
                <a:latin typeface="华文新魏" pitchFamily="2" charset="-122"/>
                <a:ea typeface="华文新魏" pitchFamily="2" charset="-122"/>
              </a:rPr>
              <a:t>   think</a:t>
            </a:r>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  </a:t>
            </a:r>
            <a:r>
              <a:rPr lang="en-US" altLang="zh-CN" dirty="0" smtClean="0">
                <a:latin typeface="华文新魏" pitchFamily="2" charset="-122"/>
                <a:ea typeface="华文新魏" pitchFamily="2" charset="-122"/>
              </a:rPr>
              <a:t> P(fork[</a:t>
            </a:r>
            <a:r>
              <a:rPr lang="en-US" altLang="zh-CN" dirty="0" err="1" smtClean="0">
                <a:latin typeface="华文新魏" pitchFamily="2" charset="-122"/>
                <a:ea typeface="华文新魏" pitchFamily="2" charset="-122"/>
              </a:rPr>
              <a:t>i</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a:t>
            </a:r>
            <a:endParaRPr lang="en-US" altLang="zh-CN" dirty="0" smtClean="0">
              <a:latin typeface="华文新魏" pitchFamily="2" charset="-122"/>
              <a:ea typeface="华文新魏" pitchFamily="2" charset="-122"/>
            </a:endParaRPr>
          </a:p>
          <a:p>
            <a:r>
              <a:rPr lang="en-US" altLang="zh-CN" dirty="0">
                <a:latin typeface="华文新魏" pitchFamily="2" charset="-122"/>
                <a:ea typeface="华文新魏" pitchFamily="2" charset="-122"/>
              </a:rPr>
              <a:t> </a:t>
            </a:r>
            <a:r>
              <a:rPr lang="en-US" altLang="zh-CN" dirty="0" smtClean="0">
                <a:latin typeface="华文新魏" pitchFamily="2" charset="-122"/>
                <a:ea typeface="华文新魏" pitchFamily="2" charset="-122"/>
              </a:rPr>
              <a:t>  </a:t>
            </a:r>
            <a:r>
              <a:rPr lang="en-US" altLang="zh-CN" dirty="0">
                <a:latin typeface="华文新魏" pitchFamily="2" charset="-122"/>
                <a:ea typeface="华文新魏" pitchFamily="2" charset="-122"/>
              </a:rPr>
              <a:t>P(fork[(i+1)%5]);</a:t>
            </a:r>
          </a:p>
          <a:p>
            <a:r>
              <a:rPr lang="en-US" altLang="zh-CN" dirty="0" smtClean="0">
                <a:latin typeface="华文新魏" pitchFamily="2" charset="-122"/>
                <a:ea typeface="华文新魏" pitchFamily="2" charset="-122"/>
              </a:rPr>
              <a:t>   eat</a:t>
            </a:r>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  </a:t>
            </a:r>
            <a:r>
              <a:rPr lang="en-US" altLang="zh-CN" dirty="0" smtClean="0">
                <a:latin typeface="华文新魏" pitchFamily="2" charset="-122"/>
                <a:ea typeface="华文新魏" pitchFamily="2" charset="-122"/>
              </a:rPr>
              <a:t> V(fork[</a:t>
            </a:r>
            <a:r>
              <a:rPr lang="en-US" altLang="zh-CN" dirty="0" err="1" smtClean="0">
                <a:latin typeface="华文新魏" pitchFamily="2" charset="-122"/>
                <a:ea typeface="华文新魏" pitchFamily="2" charset="-122"/>
              </a:rPr>
              <a:t>i</a:t>
            </a:r>
            <a:r>
              <a:rPr lang="en-US" altLang="zh-CN" dirty="0">
                <a:latin typeface="华文新魏" pitchFamily="2" charset="-122"/>
                <a:ea typeface="华文新魏" pitchFamily="2" charset="-122"/>
              </a:rPr>
              <a:t>]);</a:t>
            </a:r>
          </a:p>
          <a:p>
            <a:r>
              <a:rPr lang="en-US" altLang="zh-CN" dirty="0" smtClean="0">
                <a:latin typeface="华文新魏" pitchFamily="2" charset="-122"/>
                <a:ea typeface="华文新魏" pitchFamily="2" charset="-122"/>
              </a:rPr>
              <a:t>   </a:t>
            </a:r>
            <a:r>
              <a:rPr lang="en-US" altLang="zh-CN" dirty="0">
                <a:latin typeface="华文新魏" pitchFamily="2" charset="-122"/>
                <a:ea typeface="华文新魏" pitchFamily="2" charset="-122"/>
              </a:rPr>
              <a:t>V(fork[(i+1)%5]);</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p>
          <a:p>
            <a:r>
              <a:rPr lang="en-US" altLang="zh-CN" dirty="0" smtClean="0">
                <a:latin typeface="华文新魏" pitchFamily="2" charset="-122"/>
                <a:ea typeface="华文新魏" pitchFamily="2" charset="-122"/>
              </a:rPr>
              <a:t> </a:t>
            </a:r>
            <a:r>
              <a:rPr lang="en-US" altLang="zh-CN" dirty="0" err="1" smtClean="0">
                <a:latin typeface="华文新魏" pitchFamily="2" charset="-122"/>
                <a:ea typeface="华文新魏" pitchFamily="2" charset="-122"/>
              </a:rPr>
              <a:t>Coend</a:t>
            </a:r>
            <a:endParaRPr lang="en-US" altLang="zh-CN" dirty="0">
              <a:latin typeface="华文新魏" pitchFamily="2" charset="-122"/>
              <a:ea typeface="华文新魏" pitchFamily="2" charset="-122"/>
            </a:endParaRPr>
          </a:p>
        </p:txBody>
      </p:sp>
      <p:sp>
        <p:nvSpPr>
          <p:cNvPr id="8" name="TextBox 7"/>
          <p:cNvSpPr txBox="1"/>
          <p:nvPr/>
        </p:nvSpPr>
        <p:spPr>
          <a:xfrm>
            <a:off x="4283969" y="1352625"/>
            <a:ext cx="4248471" cy="1015663"/>
          </a:xfrm>
          <a:prstGeom prst="rect">
            <a:avLst/>
          </a:prstGeom>
          <a:noFill/>
        </p:spPr>
        <p:txBody>
          <a:bodyPr wrap="square" rtlCol="0">
            <a:spAutoFit/>
          </a:bodyPr>
          <a:lstStyle/>
          <a:p>
            <a:r>
              <a:rPr lang="zh-CN" altLang="en-US" sz="2000" dirty="0" smtClean="0">
                <a:latin typeface="华文新魏" panose="02010800040101010101" pitchFamily="2" charset="-122"/>
                <a:ea typeface="华文新魏" panose="02010800040101010101" pitchFamily="2" charset="-122"/>
              </a:rPr>
              <a:t>死锁问题：</a:t>
            </a:r>
            <a:endParaRPr lang="en-US" altLang="zh-CN" sz="2000" dirty="0" smtClean="0">
              <a:latin typeface="华文新魏" panose="02010800040101010101" pitchFamily="2" charset="-122"/>
              <a:ea typeface="华文新魏" panose="02010800040101010101" pitchFamily="2" charset="-122"/>
            </a:endParaRPr>
          </a:p>
          <a:p>
            <a:r>
              <a:rPr lang="zh-CN" altLang="en-US" sz="2000" dirty="0">
                <a:latin typeface="华文新魏" panose="02010800040101010101" pitchFamily="2" charset="-122"/>
                <a:ea typeface="华文新魏" panose="02010800040101010101" pitchFamily="2" charset="-122"/>
              </a:rPr>
              <a:t>五</a:t>
            </a:r>
            <a:r>
              <a:rPr lang="zh-CN" altLang="en-US" sz="2000" dirty="0" smtClean="0">
                <a:latin typeface="华文新魏" panose="02010800040101010101" pitchFamily="2" charset="-122"/>
                <a:ea typeface="华文新魏" panose="02010800040101010101" pitchFamily="2" charset="-122"/>
              </a:rPr>
              <a:t>个哲学家同时拿起右边的叉子，然后再拿左边的叉子</a:t>
            </a:r>
            <a:endParaRPr lang="zh-CN" altLang="en-US" sz="2000" dirty="0">
              <a:latin typeface="华文新魏" panose="02010800040101010101" pitchFamily="2" charset="-122"/>
              <a:ea typeface="华文新魏" panose="02010800040101010101" pitchFamily="2" charset="-122"/>
            </a:endParaRPr>
          </a:p>
        </p:txBody>
      </p:sp>
      <p:sp>
        <p:nvSpPr>
          <p:cNvPr id="9" name="TextBox 8"/>
          <p:cNvSpPr txBox="1"/>
          <p:nvPr/>
        </p:nvSpPr>
        <p:spPr>
          <a:xfrm>
            <a:off x="4283968" y="2564904"/>
            <a:ext cx="4248471" cy="1938992"/>
          </a:xfrm>
          <a:prstGeom prst="rect">
            <a:avLst/>
          </a:prstGeom>
          <a:noFill/>
        </p:spPr>
        <p:txBody>
          <a:bodyPr wrap="square" rtlCol="0">
            <a:spAutoFit/>
          </a:bodyPr>
          <a:lstStyle/>
          <a:p>
            <a:r>
              <a:rPr lang="zh-CN" altLang="en-US" sz="2000" dirty="0" smtClean="0">
                <a:latin typeface="华文新魏" panose="02010800040101010101" pitchFamily="2" charset="-122"/>
                <a:ea typeface="华文新魏" panose="02010800040101010101" pitchFamily="2" charset="-122"/>
              </a:rPr>
              <a:t>解决方法：</a:t>
            </a:r>
            <a:endParaRPr lang="en-US" altLang="zh-CN" sz="2000" dirty="0">
              <a:latin typeface="华文新魏" panose="02010800040101010101" pitchFamily="2" charset="-122"/>
              <a:ea typeface="华文新魏" panose="02010800040101010101" pitchFamily="2" charset="-122"/>
            </a:endParaRPr>
          </a:p>
          <a:p>
            <a:r>
              <a:rPr lang="en-US" altLang="zh-CN" sz="2000" dirty="0" smtClean="0">
                <a:latin typeface="华文新魏" panose="02010800040101010101" pitchFamily="2" charset="-122"/>
                <a:ea typeface="华文新魏" panose="02010800040101010101" pitchFamily="2" charset="-122"/>
              </a:rPr>
              <a:t>1.</a:t>
            </a:r>
            <a:r>
              <a:rPr lang="zh-CN" altLang="en-US" sz="2000" dirty="0">
                <a:latin typeface="华文新魏" pitchFamily="2" charset="-122"/>
                <a:ea typeface="华文新魏" pitchFamily="2" charset="-122"/>
              </a:rPr>
              <a:t>至多允许四个哲学家同时</a:t>
            </a:r>
            <a:r>
              <a:rPr lang="zh-CN" altLang="en-US" sz="2000" dirty="0" smtClean="0">
                <a:latin typeface="华文新魏" pitchFamily="2" charset="-122"/>
                <a:ea typeface="华文新魏" pitchFamily="2" charset="-122"/>
              </a:rPr>
              <a:t>吃</a:t>
            </a:r>
            <a:endParaRPr lang="en-US" altLang="zh-CN" sz="2000" dirty="0" smtClean="0">
              <a:latin typeface="华文新魏" pitchFamily="2" charset="-122"/>
              <a:ea typeface="华文新魏" pitchFamily="2" charset="-122"/>
            </a:endParaRPr>
          </a:p>
          <a:p>
            <a:r>
              <a:rPr lang="en-US" altLang="zh-CN" sz="2000" dirty="0" smtClean="0">
                <a:latin typeface="华文新魏" pitchFamily="2" charset="-122"/>
                <a:ea typeface="华文新魏" pitchFamily="2" charset="-122"/>
              </a:rPr>
              <a:t>2.</a:t>
            </a:r>
            <a:r>
              <a:rPr lang="zh-CN" altLang="en-US" sz="2000" dirty="0">
                <a:latin typeface="华文新魏" pitchFamily="2" charset="-122"/>
                <a:ea typeface="华文新魏" pitchFamily="2" charset="-122"/>
              </a:rPr>
              <a:t>奇数号先取左手边的叉子，偶数号先取右手边的叉子</a:t>
            </a:r>
            <a:r>
              <a:rPr lang="zh-CN" altLang="en-US" sz="2000" dirty="0" smtClean="0">
                <a:latin typeface="华文新魏" pitchFamily="2" charset="-122"/>
                <a:ea typeface="华文新魏" pitchFamily="2" charset="-122"/>
              </a:rPr>
              <a:t>；</a:t>
            </a:r>
            <a:endParaRPr lang="en-US" altLang="zh-CN" sz="2000" dirty="0" smtClean="0">
              <a:latin typeface="华文新魏" pitchFamily="2" charset="-122"/>
              <a:ea typeface="华文新魏" pitchFamily="2" charset="-122"/>
            </a:endParaRPr>
          </a:p>
          <a:p>
            <a:r>
              <a:rPr lang="en-US" altLang="zh-CN" sz="2000" dirty="0" smtClean="0">
                <a:latin typeface="华文新魏" pitchFamily="2" charset="-122"/>
                <a:ea typeface="华文新魏" pitchFamily="2" charset="-122"/>
              </a:rPr>
              <a:t>3.</a:t>
            </a:r>
            <a:r>
              <a:rPr lang="zh-CN" altLang="en-US" sz="2000" dirty="0">
                <a:latin typeface="华文新魏" pitchFamily="2" charset="-122"/>
                <a:ea typeface="华文新魏" pitchFamily="2" charset="-122"/>
              </a:rPr>
              <a:t>每个哲学家取到手边的两把叉子才吃，否则一把叉子也不取</a:t>
            </a:r>
            <a:endParaRPr lang="en-US" altLang="zh-CN" sz="2000" dirty="0" smtClean="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971333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串行 </a:t>
            </a:r>
            <a:r>
              <a:rPr lang="en-US" altLang="zh-CN" dirty="0" err="1" smtClean="0"/>
              <a:t>vs</a:t>
            </a:r>
            <a:r>
              <a:rPr lang="en-US" altLang="zh-CN" dirty="0" smtClean="0"/>
              <a:t> </a:t>
            </a:r>
            <a:r>
              <a:rPr lang="zh-CN" altLang="en-US" dirty="0" smtClean="0"/>
              <a:t>并发</a:t>
            </a:r>
            <a:endParaRPr lang="zh-CN" altLang="en-US" dirty="0"/>
          </a:p>
        </p:txBody>
      </p:sp>
      <p:sp>
        <p:nvSpPr>
          <p:cNvPr id="3" name="内容占位符 2"/>
          <p:cNvSpPr>
            <a:spLocks noGrp="1"/>
          </p:cNvSpPr>
          <p:nvPr>
            <p:ph idx="1"/>
          </p:nvPr>
        </p:nvSpPr>
        <p:spPr/>
        <p:txBody>
          <a:bodyPr/>
          <a:lstStyle/>
          <a:p>
            <a:r>
              <a:rPr lang="zh-CN" altLang="en-US" dirty="0" smtClean="0"/>
              <a:t>设计一个音乐播放器，一边下载音乐，一边播放</a:t>
            </a:r>
            <a:endParaRPr lang="en-US" altLang="zh-CN" dirty="0" smtClean="0"/>
          </a:p>
          <a:p>
            <a:r>
              <a:rPr lang="zh-CN" altLang="en-US" dirty="0" smtClean="0"/>
              <a:t>串行设计：</a:t>
            </a:r>
            <a:endParaRPr lang="en-US" altLang="zh-CN" dirty="0" smtClean="0"/>
          </a:p>
          <a:p>
            <a:endParaRPr lang="en-US" altLang="zh-CN" dirty="0"/>
          </a:p>
          <a:p>
            <a:endParaRPr lang="en-US" altLang="zh-CN" dirty="0" smtClean="0"/>
          </a:p>
          <a:p>
            <a:endParaRPr lang="en-US" altLang="zh-CN" dirty="0" smtClean="0"/>
          </a:p>
          <a:p>
            <a:r>
              <a:rPr lang="zh-CN" altLang="en-US" dirty="0" smtClean="0"/>
              <a:t>并发设计</a:t>
            </a:r>
            <a:endParaRPr lang="en-US" altLang="zh-CN" dirty="0" smtClean="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a:t>
            </a:fld>
            <a:endParaRPr lang="zh-CN" altLang="en-US"/>
          </a:p>
        </p:txBody>
      </p:sp>
      <p:sp>
        <p:nvSpPr>
          <p:cNvPr id="6" name="TextBox 5"/>
          <p:cNvSpPr txBox="1"/>
          <p:nvPr/>
        </p:nvSpPr>
        <p:spPr>
          <a:xfrm>
            <a:off x="899592" y="2754794"/>
            <a:ext cx="1944763" cy="1754326"/>
          </a:xfrm>
          <a:prstGeom prst="rect">
            <a:avLst/>
          </a:prstGeom>
          <a:noFill/>
        </p:spPr>
        <p:txBody>
          <a:bodyPr wrap="none" rtlCol="0">
            <a:spAutoFit/>
          </a:bodyPr>
          <a:lstStyle/>
          <a:p>
            <a:r>
              <a:rPr lang="en-US" altLang="zh-CN" dirty="0"/>
              <a:t>char buffer[1024]; </a:t>
            </a:r>
            <a:endParaRPr lang="en-US" altLang="zh-CN" dirty="0" smtClean="0"/>
          </a:p>
          <a:p>
            <a:r>
              <a:rPr lang="en-US" altLang="zh-CN" dirty="0" smtClean="0"/>
              <a:t>While(true)</a:t>
            </a:r>
          </a:p>
          <a:p>
            <a:r>
              <a:rPr lang="en-US" altLang="zh-CN" dirty="0" smtClean="0"/>
              <a:t>{</a:t>
            </a:r>
          </a:p>
          <a:p>
            <a:r>
              <a:rPr lang="en-US" altLang="zh-CN" dirty="0" smtClean="0"/>
              <a:t>   download(buff);</a:t>
            </a:r>
          </a:p>
          <a:p>
            <a:r>
              <a:rPr lang="en-US" altLang="zh-CN" dirty="0"/>
              <a:t> </a:t>
            </a:r>
            <a:r>
              <a:rPr lang="en-US" altLang="zh-CN" dirty="0" smtClean="0"/>
              <a:t>  play(buff);</a:t>
            </a:r>
          </a:p>
          <a:p>
            <a:r>
              <a:rPr lang="en-US" altLang="zh-CN" dirty="0"/>
              <a:t>}</a:t>
            </a:r>
            <a:endParaRPr lang="zh-CN" altLang="en-US" dirty="0"/>
          </a:p>
        </p:txBody>
      </p:sp>
      <p:sp>
        <p:nvSpPr>
          <p:cNvPr id="7" name="TextBox 6"/>
          <p:cNvSpPr txBox="1"/>
          <p:nvPr/>
        </p:nvSpPr>
        <p:spPr>
          <a:xfrm>
            <a:off x="3203848" y="2924944"/>
            <a:ext cx="4392488" cy="830997"/>
          </a:xfrm>
          <a:prstGeom prst="rect">
            <a:avLst/>
          </a:prstGeom>
          <a:noFill/>
        </p:spPr>
        <p:txBody>
          <a:bodyPr wrap="square" rtlCol="0">
            <a:spAutoFit/>
          </a:bodyPr>
          <a:lstStyle/>
          <a:p>
            <a:pPr marL="0" lvl="1"/>
            <a:r>
              <a:rPr lang="zh-CN" altLang="en-US" sz="2400" dirty="0">
                <a:solidFill>
                  <a:srgbClr val="FF0000"/>
                </a:solidFill>
                <a:latin typeface="华文新魏" panose="02010800040101010101" pitchFamily="2" charset="-122"/>
                <a:ea typeface="华文新魏" panose="02010800040101010101" pitchFamily="2" charset="-122"/>
              </a:rPr>
              <a:t>下载的时候没法播放，播放的时候没法</a:t>
            </a:r>
            <a:r>
              <a:rPr lang="zh-CN" altLang="en-US" sz="2400" dirty="0" smtClean="0">
                <a:solidFill>
                  <a:srgbClr val="FF0000"/>
                </a:solidFill>
                <a:latin typeface="华文新魏" panose="02010800040101010101" pitchFamily="2" charset="-122"/>
                <a:ea typeface="华文新魏" panose="02010800040101010101" pitchFamily="2" charset="-122"/>
              </a:rPr>
              <a:t>下载！！！</a:t>
            </a:r>
            <a:endParaRPr lang="en-US" altLang="zh-CN" sz="2400" dirty="0">
              <a:solidFill>
                <a:srgbClr val="FF0000"/>
              </a:solidFill>
              <a:latin typeface="华文新魏" panose="02010800040101010101" pitchFamily="2" charset="-122"/>
              <a:ea typeface="华文新魏" panose="02010800040101010101" pitchFamily="2" charset="-122"/>
            </a:endParaRPr>
          </a:p>
        </p:txBody>
      </p:sp>
      <p:sp>
        <p:nvSpPr>
          <p:cNvPr id="8" name="TextBox 7"/>
          <p:cNvSpPr txBox="1"/>
          <p:nvPr/>
        </p:nvSpPr>
        <p:spPr>
          <a:xfrm>
            <a:off x="1043061" y="5131058"/>
            <a:ext cx="2539541" cy="1754326"/>
          </a:xfrm>
          <a:prstGeom prst="rect">
            <a:avLst/>
          </a:prstGeom>
          <a:noFill/>
        </p:spPr>
        <p:txBody>
          <a:bodyPr wrap="none" rtlCol="0">
            <a:spAutoFit/>
          </a:bodyPr>
          <a:lstStyle/>
          <a:p>
            <a:r>
              <a:rPr lang="en-US" altLang="zh-CN" dirty="0" smtClean="0"/>
              <a:t>Char buffer[1024];</a:t>
            </a:r>
          </a:p>
          <a:p>
            <a:r>
              <a:rPr lang="en-US" altLang="zh-CN" dirty="0" smtClean="0"/>
              <a:t>While(true)</a:t>
            </a:r>
          </a:p>
          <a:p>
            <a:r>
              <a:rPr lang="en-US" altLang="zh-CN" dirty="0" smtClean="0"/>
              <a:t>{</a:t>
            </a:r>
          </a:p>
          <a:p>
            <a:r>
              <a:rPr lang="en-US" altLang="zh-CN" dirty="0" smtClean="0"/>
              <a:t>   download(buff);</a:t>
            </a:r>
          </a:p>
          <a:p>
            <a:r>
              <a:rPr lang="en-US" altLang="zh-CN" dirty="0"/>
              <a:t> </a:t>
            </a:r>
            <a:r>
              <a:rPr lang="en-US" altLang="zh-CN" dirty="0" smtClean="0"/>
              <a:t>  write(</a:t>
            </a:r>
            <a:r>
              <a:rPr lang="en-US" altLang="zh-CN" dirty="0" err="1" smtClean="0"/>
              <a:t>sharedBuff</a:t>
            </a:r>
            <a:r>
              <a:rPr lang="en-US" altLang="zh-CN" dirty="0" smtClean="0"/>
              <a:t>, buff);</a:t>
            </a:r>
          </a:p>
          <a:p>
            <a:r>
              <a:rPr lang="en-US" altLang="zh-CN" dirty="0" smtClean="0"/>
              <a:t>}</a:t>
            </a:r>
            <a:endParaRPr lang="zh-CN" altLang="en-US" dirty="0"/>
          </a:p>
        </p:txBody>
      </p:sp>
      <p:sp>
        <p:nvSpPr>
          <p:cNvPr id="9" name="TextBox 8"/>
          <p:cNvSpPr txBox="1"/>
          <p:nvPr/>
        </p:nvSpPr>
        <p:spPr>
          <a:xfrm>
            <a:off x="4245994" y="5085184"/>
            <a:ext cx="2308196" cy="1754326"/>
          </a:xfrm>
          <a:prstGeom prst="rect">
            <a:avLst/>
          </a:prstGeom>
          <a:noFill/>
        </p:spPr>
        <p:txBody>
          <a:bodyPr wrap="none" rtlCol="0">
            <a:spAutoFit/>
          </a:bodyPr>
          <a:lstStyle/>
          <a:p>
            <a:r>
              <a:rPr lang="en-US" altLang="zh-CN" dirty="0"/>
              <a:t>Char buffer[1024</a:t>
            </a:r>
            <a:r>
              <a:rPr lang="en-US" altLang="zh-CN" dirty="0" smtClean="0"/>
              <a:t>];</a:t>
            </a:r>
          </a:p>
          <a:p>
            <a:r>
              <a:rPr lang="en-US" altLang="zh-CN" dirty="0" smtClean="0"/>
              <a:t>While(true)</a:t>
            </a:r>
          </a:p>
          <a:p>
            <a:r>
              <a:rPr lang="en-US" altLang="zh-CN" dirty="0" smtClean="0"/>
              <a:t>{</a:t>
            </a:r>
          </a:p>
          <a:p>
            <a:r>
              <a:rPr lang="en-US" altLang="zh-CN" dirty="0" smtClean="0"/>
              <a:t>  read(</a:t>
            </a:r>
            <a:r>
              <a:rPr lang="en-US" altLang="zh-CN" dirty="0" err="1" smtClean="0"/>
              <a:t>sharedBuff,buff</a:t>
            </a:r>
            <a:r>
              <a:rPr lang="en-US" altLang="zh-CN" dirty="0" smtClean="0"/>
              <a:t>)</a:t>
            </a:r>
          </a:p>
          <a:p>
            <a:r>
              <a:rPr lang="en-US" altLang="zh-CN" dirty="0" smtClean="0"/>
              <a:t>   play(buff);</a:t>
            </a:r>
          </a:p>
          <a:p>
            <a:r>
              <a:rPr lang="en-US" altLang="zh-CN" dirty="0" smtClean="0"/>
              <a:t>}</a:t>
            </a:r>
            <a:endParaRPr lang="zh-CN" altLang="en-US" dirty="0"/>
          </a:p>
        </p:txBody>
      </p:sp>
    </p:spTree>
    <p:extLst>
      <p:ext uri="{BB962C8B-B14F-4D97-AF65-F5344CB8AC3E}">
        <p14:creationId xmlns:p14="http://schemas.microsoft.com/office/powerpoint/2010/main" val="41849692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使用信号量解决生产者消费者问题</a:t>
            </a:r>
            <a:endParaRPr lang="zh-CN" altLang="en-US" dirty="0"/>
          </a:p>
        </p:txBody>
      </p:sp>
      <p:sp>
        <p:nvSpPr>
          <p:cNvPr id="3" name="内容占位符 2"/>
          <p:cNvSpPr>
            <a:spLocks noGrp="1"/>
          </p:cNvSpPr>
          <p:nvPr>
            <p:ph idx="1"/>
          </p:nvPr>
        </p:nvSpPr>
        <p:spPr/>
        <p:txBody>
          <a:bodyPr/>
          <a:lstStyle/>
          <a:p>
            <a:r>
              <a:rPr lang="zh-CN" altLang="en-US" dirty="0"/>
              <a:t>一个生产者、一个消费者共享一个缓冲区</a:t>
            </a:r>
          </a:p>
          <a:p>
            <a:r>
              <a:rPr lang="zh-CN" altLang="en-US" dirty="0" smtClean="0"/>
              <a:t>一</a:t>
            </a:r>
            <a:r>
              <a:rPr lang="zh-CN" altLang="en-US" dirty="0"/>
              <a:t>个生产者、一个消费者共享多个缓冲区</a:t>
            </a:r>
          </a:p>
          <a:p>
            <a:r>
              <a:rPr lang="zh-CN" altLang="en-US" dirty="0" smtClean="0"/>
              <a:t>多</a:t>
            </a:r>
            <a:r>
              <a:rPr lang="zh-CN" altLang="en-US" dirty="0"/>
              <a:t>个生产者、多个消费者共享多个缓冲区</a:t>
            </a:r>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30</a:t>
            </a:fld>
            <a:endParaRPr lang="zh-CN" altLang="en-US"/>
          </a:p>
        </p:txBody>
      </p:sp>
    </p:spTree>
    <p:extLst>
      <p:ext uri="{BB962C8B-B14F-4D97-AF65-F5344CB8AC3E}">
        <p14:creationId xmlns:p14="http://schemas.microsoft.com/office/powerpoint/2010/main" val="1218988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一个生产者、一</a:t>
            </a:r>
            <a:r>
              <a:rPr lang="zh-CN" altLang="en-US" sz="3600" smtClean="0"/>
              <a:t>个消费者、一个缓冲区</a:t>
            </a:r>
            <a:endParaRPr lang="zh-CN" altLang="en-US" sz="3600" dirty="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31</a:t>
            </a:fld>
            <a:endParaRPr lang="zh-CN" altLang="en-US"/>
          </a:p>
        </p:txBody>
      </p:sp>
      <p:sp>
        <p:nvSpPr>
          <p:cNvPr id="6" name="Rectangle 3"/>
          <p:cNvSpPr txBox="1">
            <a:spLocks noChangeArrowheads="1"/>
          </p:cNvSpPr>
          <p:nvPr/>
        </p:nvSpPr>
        <p:spPr>
          <a:xfrm>
            <a:off x="468313" y="1013792"/>
            <a:ext cx="8280400" cy="5943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华文新魏" pitchFamily="2" charset="-122"/>
                <a:ea typeface="华文新魏" pitchFamily="2"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华文新魏" pitchFamily="2" charset="-122"/>
                <a:ea typeface="华文新魏" pitchFamily="2"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华文新魏" pitchFamily="2" charset="-122"/>
                <a:ea typeface="华文新魏" pitchFamily="2"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华文新魏" pitchFamily="2" charset="-122"/>
                <a:ea typeface="华文新魏" pitchFamily="2"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华文新魏" pitchFamily="2" charset="-122"/>
                <a:ea typeface="华文新魏"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US" altLang="zh-CN" sz="2400" dirty="0" err="1" smtClean="0"/>
              <a:t>int</a:t>
            </a:r>
            <a:r>
              <a:rPr lang="en-US" altLang="zh-CN" sz="2400" dirty="0" smtClean="0"/>
              <a:t> B;</a:t>
            </a:r>
          </a:p>
          <a:p>
            <a:pPr>
              <a:lnSpc>
                <a:spcPct val="80000"/>
              </a:lnSpc>
            </a:pPr>
            <a:r>
              <a:rPr lang="en-US" altLang="zh-CN" sz="2400" dirty="0" smtClean="0"/>
              <a:t>semaphore empty;  //</a:t>
            </a:r>
            <a:r>
              <a:rPr lang="zh-CN" altLang="en-US" sz="2400" dirty="0" smtClean="0"/>
              <a:t>可以使用的空缓冲区数</a:t>
            </a:r>
          </a:p>
          <a:p>
            <a:pPr>
              <a:lnSpc>
                <a:spcPct val="80000"/>
              </a:lnSpc>
            </a:pPr>
            <a:r>
              <a:rPr lang="en-US" altLang="zh-CN" sz="2400" dirty="0" smtClean="0"/>
              <a:t>semaphore full;   //</a:t>
            </a:r>
            <a:r>
              <a:rPr lang="zh-CN" altLang="en-US" sz="2400" dirty="0" smtClean="0"/>
              <a:t>缓冲区内可以使用的产品数</a:t>
            </a:r>
          </a:p>
          <a:p>
            <a:pPr>
              <a:lnSpc>
                <a:spcPct val="80000"/>
              </a:lnSpc>
            </a:pPr>
            <a:r>
              <a:rPr lang="en-US" altLang="zh-CN" sz="2400" dirty="0" smtClean="0"/>
              <a:t>empty=1;          //</a:t>
            </a:r>
            <a:r>
              <a:rPr lang="zh-CN" altLang="en-US" sz="2400" dirty="0" smtClean="0"/>
              <a:t>缓冲区内允许放入一件产品</a:t>
            </a:r>
          </a:p>
          <a:p>
            <a:pPr>
              <a:lnSpc>
                <a:spcPct val="80000"/>
              </a:lnSpc>
            </a:pPr>
            <a:r>
              <a:rPr lang="en-US" altLang="zh-CN" sz="2400" dirty="0" smtClean="0"/>
              <a:t>full=0;           //</a:t>
            </a:r>
            <a:r>
              <a:rPr lang="zh-CN" altLang="en-US" sz="2400" dirty="0" smtClean="0"/>
              <a:t>缓冲区内没有产品</a:t>
            </a:r>
          </a:p>
          <a:p>
            <a:pPr algn="just">
              <a:lnSpc>
                <a:spcPct val="80000"/>
              </a:lnSpc>
            </a:pPr>
            <a:r>
              <a:rPr lang="en-US" altLang="zh-CN" sz="2400" dirty="0" err="1" smtClean="0"/>
              <a:t>cobegin</a:t>
            </a:r>
            <a:endParaRPr lang="en-US" altLang="zh-CN" sz="2400" dirty="0" smtClean="0"/>
          </a:p>
          <a:p>
            <a:pPr algn="just">
              <a:lnSpc>
                <a:spcPct val="80000"/>
              </a:lnSpc>
            </a:pPr>
            <a:r>
              <a:rPr lang="en-US" altLang="zh-CN" sz="2400" dirty="0" smtClean="0"/>
              <a:t>process producer(){   process consumer(){</a:t>
            </a:r>
          </a:p>
          <a:p>
            <a:pPr algn="just">
              <a:lnSpc>
                <a:spcPct val="80000"/>
              </a:lnSpc>
            </a:pPr>
            <a:r>
              <a:rPr lang="en-US" altLang="zh-CN" sz="2400" dirty="0" smtClean="0"/>
              <a:t>  while(true){           while(true) { </a:t>
            </a:r>
          </a:p>
          <a:p>
            <a:pPr algn="just">
              <a:lnSpc>
                <a:spcPct val="80000"/>
              </a:lnSpc>
            </a:pPr>
            <a:r>
              <a:rPr lang="en-US" altLang="zh-CN" sz="2400" dirty="0" smtClean="0"/>
              <a:t>	produce( );            P(full);</a:t>
            </a:r>
          </a:p>
          <a:p>
            <a:pPr algn="just">
              <a:lnSpc>
                <a:spcPct val="80000"/>
              </a:lnSpc>
            </a:pPr>
            <a:r>
              <a:rPr lang="en-US" altLang="zh-CN" sz="2400" dirty="0" smtClean="0"/>
              <a:t>	P(empty);              take( ) from B;</a:t>
            </a:r>
          </a:p>
          <a:p>
            <a:pPr algn="just">
              <a:lnSpc>
                <a:spcPct val="80000"/>
              </a:lnSpc>
            </a:pPr>
            <a:r>
              <a:rPr lang="en-US" altLang="zh-CN" sz="2400" dirty="0" smtClean="0"/>
              <a:t>	append( ) to B;        V(empty);</a:t>
            </a:r>
          </a:p>
          <a:p>
            <a:pPr algn="just">
              <a:lnSpc>
                <a:spcPct val="80000"/>
              </a:lnSpc>
            </a:pPr>
            <a:r>
              <a:rPr lang="en-US" altLang="zh-CN" sz="2400" dirty="0" smtClean="0"/>
              <a:t>	V(full);               consume( );</a:t>
            </a:r>
          </a:p>
          <a:p>
            <a:pPr algn="just">
              <a:lnSpc>
                <a:spcPct val="80000"/>
              </a:lnSpc>
            </a:pPr>
            <a:r>
              <a:rPr lang="en-US" altLang="zh-CN" sz="2400" dirty="0" smtClean="0"/>
              <a:t>   }                        }</a:t>
            </a:r>
          </a:p>
          <a:p>
            <a:pPr algn="just">
              <a:lnSpc>
                <a:spcPct val="80000"/>
              </a:lnSpc>
            </a:pPr>
            <a:r>
              <a:rPr lang="en-US" altLang="zh-CN" sz="2400" dirty="0" smtClean="0"/>
              <a:t> }                        }</a:t>
            </a:r>
          </a:p>
          <a:p>
            <a:pPr algn="just">
              <a:lnSpc>
                <a:spcPct val="80000"/>
              </a:lnSpc>
              <a:buFontTx/>
              <a:buNone/>
            </a:pPr>
            <a:r>
              <a:rPr lang="en-US" altLang="zh-CN" sz="2400" dirty="0" smtClean="0"/>
              <a:t>  </a:t>
            </a:r>
            <a:r>
              <a:rPr lang="en-US" altLang="zh-CN" sz="2400" dirty="0" err="1" smtClean="0"/>
              <a:t>coend</a:t>
            </a:r>
            <a:r>
              <a:rPr lang="en-US" altLang="zh-CN" sz="2400" dirty="0" smtClean="0"/>
              <a:t>	</a:t>
            </a:r>
          </a:p>
          <a:p>
            <a:pPr algn="just">
              <a:lnSpc>
                <a:spcPct val="80000"/>
              </a:lnSpc>
              <a:buFontTx/>
              <a:buNone/>
            </a:pPr>
            <a:r>
              <a:rPr lang="en-US" altLang="zh-CN" sz="2400" dirty="0" smtClean="0">
                <a:solidFill>
                  <a:srgbClr val="0033CC"/>
                </a:solidFill>
              </a:rPr>
              <a:t>			</a:t>
            </a:r>
            <a:endParaRPr lang="en-US" altLang="zh-CN" sz="2400" dirty="0">
              <a:solidFill>
                <a:srgbClr val="0033CC"/>
              </a:solidFill>
            </a:endParaRPr>
          </a:p>
        </p:txBody>
      </p:sp>
    </p:spTree>
    <p:extLst>
      <p:ext uri="{BB962C8B-B14F-4D97-AF65-F5344CB8AC3E}">
        <p14:creationId xmlns:p14="http://schemas.microsoft.com/office/powerpoint/2010/main" val="892520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多</a:t>
            </a:r>
            <a:r>
              <a:rPr lang="zh-CN" altLang="en-US" sz="3600" dirty="0" smtClean="0"/>
              <a:t>个生产者、多个消费者、多个缓冲区</a:t>
            </a:r>
            <a:endParaRPr lang="zh-CN" altLang="en-US" sz="3600" dirty="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32</a:t>
            </a:fld>
            <a:endParaRPr lang="zh-CN" altLang="en-US"/>
          </a:p>
        </p:txBody>
      </p:sp>
      <p:sp>
        <p:nvSpPr>
          <p:cNvPr id="6" name="Rectangle 3"/>
          <p:cNvSpPr txBox="1">
            <a:spLocks noChangeArrowheads="1"/>
          </p:cNvSpPr>
          <p:nvPr/>
        </p:nvSpPr>
        <p:spPr>
          <a:xfrm>
            <a:off x="827584" y="1052736"/>
            <a:ext cx="8001000" cy="60960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华文新魏" pitchFamily="2" charset="-122"/>
                <a:ea typeface="华文新魏" pitchFamily="2"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华文新魏" pitchFamily="2" charset="-122"/>
                <a:ea typeface="华文新魏" pitchFamily="2"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华文新魏" pitchFamily="2" charset="-122"/>
                <a:ea typeface="华文新魏" pitchFamily="2"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华文新魏" pitchFamily="2" charset="-122"/>
                <a:ea typeface="华文新魏" pitchFamily="2"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华文新魏" pitchFamily="2" charset="-122"/>
                <a:ea typeface="华文新魏"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US" altLang="zh-CN" sz="2000" b="1" smtClean="0"/>
              <a:t>item B[k];</a:t>
            </a:r>
          </a:p>
          <a:p>
            <a:pPr>
              <a:lnSpc>
                <a:spcPct val="80000"/>
              </a:lnSpc>
            </a:pPr>
            <a:r>
              <a:rPr lang="en-US" altLang="zh-CN" sz="2000" b="1" smtClean="0"/>
              <a:t>semaphore empty;	empty=k;  //</a:t>
            </a:r>
            <a:r>
              <a:rPr lang="zh-CN" altLang="en-US" sz="2000" b="1" smtClean="0"/>
              <a:t>可以使用的空缓冲区数</a:t>
            </a:r>
          </a:p>
          <a:p>
            <a:pPr>
              <a:lnSpc>
                <a:spcPct val="80000"/>
              </a:lnSpc>
            </a:pPr>
            <a:r>
              <a:rPr lang="en-US" altLang="zh-CN" sz="2000" b="1" smtClean="0"/>
              <a:t>semaphore full; full=0;      //</a:t>
            </a:r>
            <a:r>
              <a:rPr lang="zh-CN" altLang="en-US" sz="2000" b="1" smtClean="0"/>
              <a:t>缓冲区内可以使用的产品数</a:t>
            </a:r>
          </a:p>
          <a:p>
            <a:pPr>
              <a:lnSpc>
                <a:spcPct val="80000"/>
              </a:lnSpc>
            </a:pPr>
            <a:r>
              <a:rPr lang="en-US" altLang="zh-CN" sz="2000" b="1" smtClean="0"/>
              <a:t>semaphore mutex;	mutex=1;  //</a:t>
            </a:r>
            <a:r>
              <a:rPr lang="zh-CN" altLang="en-US" sz="2000" b="1" smtClean="0"/>
              <a:t>互斥信号量</a:t>
            </a:r>
          </a:p>
          <a:p>
            <a:pPr>
              <a:lnSpc>
                <a:spcPct val="80000"/>
              </a:lnSpc>
            </a:pPr>
            <a:r>
              <a:rPr lang="en-US" altLang="zh-CN" sz="2000" b="1" smtClean="0"/>
              <a:t>int in=0;			   //</a:t>
            </a:r>
            <a:r>
              <a:rPr lang="zh-CN" altLang="en-US" sz="2000" b="1" smtClean="0"/>
              <a:t>放入缓冲区指针</a:t>
            </a:r>
          </a:p>
          <a:p>
            <a:pPr>
              <a:lnSpc>
                <a:spcPct val="80000"/>
              </a:lnSpc>
            </a:pPr>
            <a:r>
              <a:rPr lang="en-US" altLang="zh-CN" sz="2000" b="1" smtClean="0"/>
              <a:t>int out=0;                   //</a:t>
            </a:r>
            <a:r>
              <a:rPr lang="zh-CN" altLang="en-US" sz="2000" b="1" smtClean="0"/>
              <a:t>取出缓冲区指针</a:t>
            </a:r>
            <a:r>
              <a:rPr lang="zh-CN" altLang="en-US" sz="2000" b="1" smtClean="0">
                <a:latin typeface="Times New Roman"/>
              </a:rPr>
              <a:t> </a:t>
            </a:r>
            <a:endParaRPr lang="zh-CN" altLang="en-US" sz="2000" b="1" smtClean="0"/>
          </a:p>
          <a:p>
            <a:pPr>
              <a:lnSpc>
                <a:spcPct val="80000"/>
              </a:lnSpc>
            </a:pPr>
            <a:r>
              <a:rPr lang="en-US" altLang="zh-CN" sz="2000" b="1" smtClean="0"/>
              <a:t>cobegin</a:t>
            </a:r>
          </a:p>
          <a:p>
            <a:pPr algn="just">
              <a:lnSpc>
                <a:spcPct val="80000"/>
              </a:lnSpc>
            </a:pPr>
            <a:r>
              <a:rPr lang="en-US" altLang="zh-CN" sz="2000" b="1" smtClean="0"/>
              <a:t>process producer_i ( ){     process consumer_j ( ){    </a:t>
            </a:r>
          </a:p>
          <a:p>
            <a:pPr algn="just">
              <a:lnSpc>
                <a:spcPct val="80000"/>
              </a:lnSpc>
            </a:pPr>
            <a:r>
              <a:rPr lang="en-US" altLang="zh-CN" sz="2000" b="1" smtClean="0"/>
              <a:t>     </a:t>
            </a:r>
            <a:r>
              <a:rPr lang="en-US" altLang="zh-CN" sz="2000" smtClean="0"/>
              <a:t>while(true) {                                 while(true) {</a:t>
            </a:r>
          </a:p>
          <a:p>
            <a:pPr>
              <a:lnSpc>
                <a:spcPct val="80000"/>
              </a:lnSpc>
            </a:pPr>
            <a:r>
              <a:rPr lang="en-US" altLang="zh-CN" sz="2000" smtClean="0"/>
              <a:t>            produce( );                             P(full);</a:t>
            </a:r>
          </a:p>
          <a:p>
            <a:pPr>
              <a:lnSpc>
                <a:spcPct val="80000"/>
              </a:lnSpc>
            </a:pPr>
            <a:r>
              <a:rPr lang="en-US" altLang="zh-CN" sz="2000" smtClean="0"/>
              <a:t>	   P(empty);                               P(mutex);</a:t>
            </a:r>
          </a:p>
          <a:p>
            <a:pPr>
              <a:lnSpc>
                <a:spcPct val="80000"/>
              </a:lnSpc>
            </a:pPr>
            <a:r>
              <a:rPr lang="en-US" altLang="zh-CN" sz="2000" smtClean="0"/>
              <a:t>	   P(mutex);                               take( ) from B[out];</a:t>
            </a:r>
          </a:p>
          <a:p>
            <a:pPr>
              <a:lnSpc>
                <a:spcPct val="80000"/>
              </a:lnSpc>
            </a:pPr>
            <a:r>
              <a:rPr lang="en-US" altLang="zh-CN" sz="2000" smtClean="0"/>
              <a:t>	   append to B[in];                    out=(out+1)%k;</a:t>
            </a:r>
          </a:p>
          <a:p>
            <a:pPr>
              <a:lnSpc>
                <a:spcPct val="80000"/>
              </a:lnSpc>
            </a:pPr>
            <a:r>
              <a:rPr lang="en-US" altLang="zh-CN" sz="2000" smtClean="0"/>
              <a:t>	   in=(in+1)%k;                        V(mutex);</a:t>
            </a:r>
          </a:p>
          <a:p>
            <a:pPr>
              <a:lnSpc>
                <a:spcPct val="80000"/>
              </a:lnSpc>
            </a:pPr>
            <a:r>
              <a:rPr lang="en-US" altLang="zh-CN" sz="2000" smtClean="0"/>
              <a:t>	   V(mutex);                              V(empty);</a:t>
            </a:r>
          </a:p>
          <a:p>
            <a:pPr>
              <a:lnSpc>
                <a:spcPct val="80000"/>
              </a:lnSpc>
            </a:pPr>
            <a:r>
              <a:rPr lang="en-US" altLang="zh-CN" sz="2000" smtClean="0"/>
              <a:t>	   V(full);                                   consume( );</a:t>
            </a:r>
          </a:p>
          <a:p>
            <a:pPr>
              <a:lnSpc>
                <a:spcPct val="80000"/>
              </a:lnSpc>
            </a:pPr>
            <a:r>
              <a:rPr lang="en-US" altLang="zh-CN" sz="2000" smtClean="0"/>
              <a:t>	}                                                }</a:t>
            </a:r>
          </a:p>
          <a:p>
            <a:pPr>
              <a:lnSpc>
                <a:spcPct val="80000"/>
              </a:lnSpc>
            </a:pPr>
            <a:r>
              <a:rPr lang="en-US" altLang="zh-CN" sz="2000" b="1" smtClean="0"/>
              <a:t>     }                                                }</a:t>
            </a:r>
          </a:p>
          <a:p>
            <a:pPr algn="just">
              <a:lnSpc>
                <a:spcPct val="80000"/>
              </a:lnSpc>
            </a:pPr>
            <a:r>
              <a:rPr lang="en-US" altLang="zh-CN" sz="2000" b="1" smtClean="0"/>
              <a:t>coend</a:t>
            </a:r>
          </a:p>
          <a:p>
            <a:pPr algn="just">
              <a:lnSpc>
                <a:spcPct val="80000"/>
              </a:lnSpc>
            </a:pPr>
            <a:r>
              <a:rPr lang="en-US" altLang="zh-CN" sz="1600" smtClean="0">
                <a:latin typeface="Times New Roman"/>
              </a:rPr>
              <a:t> </a:t>
            </a:r>
            <a:endParaRPr lang="en-US" altLang="zh-CN" sz="1600" smtClean="0"/>
          </a:p>
          <a:p>
            <a:pPr>
              <a:lnSpc>
                <a:spcPct val="80000"/>
              </a:lnSpc>
            </a:pPr>
            <a:endParaRPr lang="en-US" altLang="zh-CN" sz="1600" dirty="0"/>
          </a:p>
        </p:txBody>
      </p:sp>
    </p:spTree>
    <p:extLst>
      <p:ext uri="{BB962C8B-B14F-4D97-AF65-F5344CB8AC3E}">
        <p14:creationId xmlns:p14="http://schemas.microsoft.com/office/powerpoint/2010/main" val="4940974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信号量解决读者</a:t>
            </a:r>
            <a:r>
              <a:rPr lang="en-US" altLang="zh-CN" dirty="0"/>
              <a:t>-</a:t>
            </a:r>
            <a:r>
              <a:rPr lang="zh-CN" altLang="en-US" dirty="0"/>
              <a:t>写者问题</a:t>
            </a:r>
            <a:r>
              <a:rPr lang="en-US" altLang="zh-CN" dirty="0"/>
              <a:t>(1)</a:t>
            </a:r>
            <a:endParaRPr lang="zh-CN" altLang="en-US" dirty="0"/>
          </a:p>
        </p:txBody>
      </p:sp>
      <p:sp>
        <p:nvSpPr>
          <p:cNvPr id="3" name="内容占位符 2"/>
          <p:cNvSpPr>
            <a:spLocks noGrp="1"/>
          </p:cNvSpPr>
          <p:nvPr>
            <p:ph idx="1"/>
          </p:nvPr>
        </p:nvSpPr>
        <p:spPr/>
        <p:txBody>
          <a:bodyPr/>
          <a:lstStyle/>
          <a:p>
            <a:r>
              <a:rPr lang="zh-CN" altLang="en-US" dirty="0"/>
              <a:t>有两组并发进程：读者和写者，共享一个文件</a:t>
            </a:r>
            <a:r>
              <a:rPr lang="en-US" altLang="zh-CN" dirty="0"/>
              <a:t>F</a:t>
            </a:r>
            <a:r>
              <a:rPr lang="zh-CN" altLang="en-US" dirty="0"/>
              <a:t>，要求：</a:t>
            </a:r>
          </a:p>
          <a:p>
            <a:r>
              <a:rPr lang="zh-CN" altLang="en-US" dirty="0"/>
              <a:t>允许多个读者同时执行读操作</a:t>
            </a:r>
          </a:p>
          <a:p>
            <a:r>
              <a:rPr lang="zh-CN" altLang="en-US" dirty="0"/>
              <a:t>任一写者在完成写操作之前不允许其它读者或写者工作</a:t>
            </a:r>
          </a:p>
          <a:p>
            <a:r>
              <a:rPr lang="zh-CN" altLang="en-US" dirty="0"/>
              <a:t>写者执行写操作前，应让已有的写者和读者全部退出</a:t>
            </a:r>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33</a:t>
            </a:fld>
            <a:endParaRPr lang="zh-CN" altLang="en-US"/>
          </a:p>
        </p:txBody>
      </p:sp>
    </p:spTree>
    <p:extLst>
      <p:ext uri="{BB962C8B-B14F-4D97-AF65-F5344CB8AC3E}">
        <p14:creationId xmlns:p14="http://schemas.microsoft.com/office/powerpoint/2010/main" val="789102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信号量解决读者</a:t>
            </a:r>
            <a:r>
              <a:rPr lang="en-US" altLang="zh-CN" dirty="0"/>
              <a:t>-</a:t>
            </a:r>
            <a:r>
              <a:rPr lang="zh-CN" altLang="en-US" dirty="0"/>
              <a:t>写者问题</a:t>
            </a:r>
            <a:r>
              <a:rPr lang="en-US" altLang="zh-CN" dirty="0" smtClean="0"/>
              <a:t>(2)</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34</a:t>
            </a:fld>
            <a:endParaRPr lang="zh-CN" altLang="en-US"/>
          </a:p>
        </p:txBody>
      </p:sp>
      <p:sp>
        <p:nvSpPr>
          <p:cNvPr id="7" name="Rectangle 3"/>
          <p:cNvSpPr txBox="1">
            <a:spLocks noChangeArrowheads="1"/>
          </p:cNvSpPr>
          <p:nvPr/>
        </p:nvSpPr>
        <p:spPr>
          <a:xfrm>
            <a:off x="281862" y="980728"/>
            <a:ext cx="4176464" cy="12961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华文新魏" pitchFamily="2" charset="-122"/>
                <a:ea typeface="华文新魏" pitchFamily="2"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华文新魏" pitchFamily="2" charset="-122"/>
                <a:ea typeface="华文新魏" pitchFamily="2"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华文新魏" pitchFamily="2" charset="-122"/>
                <a:ea typeface="华文新魏" pitchFamily="2"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华文新魏" pitchFamily="2" charset="-122"/>
                <a:ea typeface="华文新魏" pitchFamily="2"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华文新魏" pitchFamily="2" charset="-122"/>
                <a:ea typeface="华文新魏"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000" smtClean="0"/>
              <a:t>int readcount=0;//</a:t>
            </a:r>
            <a:r>
              <a:rPr lang="zh-CN" altLang="en-US" sz="2000" smtClean="0"/>
              <a:t>读进程计数</a:t>
            </a:r>
            <a:endParaRPr lang="zh-CN" altLang="en-GB" sz="2000" smtClean="0"/>
          </a:p>
          <a:p>
            <a:r>
              <a:rPr lang="en-GB" altLang="zh-CN" sz="2000" smtClean="0"/>
              <a:t>semaphore writeblock,mutex;</a:t>
            </a:r>
          </a:p>
          <a:p>
            <a:r>
              <a:rPr lang="en-GB" altLang="zh-CN" sz="2000" smtClean="0"/>
              <a:t>writeblock=1;mutex=1;</a:t>
            </a:r>
            <a:endParaRPr lang="en-US" altLang="zh-CN" sz="2000" dirty="0"/>
          </a:p>
        </p:txBody>
      </p:sp>
      <p:sp>
        <p:nvSpPr>
          <p:cNvPr id="15" name="Rectangle 3"/>
          <p:cNvSpPr txBox="1">
            <a:spLocks noChangeArrowheads="1"/>
          </p:cNvSpPr>
          <p:nvPr/>
        </p:nvSpPr>
        <p:spPr>
          <a:xfrm>
            <a:off x="281862" y="2132856"/>
            <a:ext cx="7848600" cy="57324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华文新魏" pitchFamily="2" charset="-122"/>
                <a:ea typeface="华文新魏" pitchFamily="2"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华文新魏" pitchFamily="2" charset="-122"/>
                <a:ea typeface="华文新魏" pitchFamily="2"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华文新魏" pitchFamily="2" charset="-122"/>
                <a:ea typeface="华文新魏" pitchFamily="2"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华文新魏" pitchFamily="2" charset="-122"/>
                <a:ea typeface="华文新魏" pitchFamily="2"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华文新魏" pitchFamily="2" charset="-122"/>
                <a:ea typeface="华文新魏"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GB" altLang="zh-CN" sz="2000" dirty="0" err="1" smtClean="0"/>
              <a:t>cobegin</a:t>
            </a:r>
            <a:endParaRPr lang="en-US" altLang="zh-CN" sz="2000" dirty="0" smtClean="0"/>
          </a:p>
          <a:p>
            <a:pPr>
              <a:lnSpc>
                <a:spcPct val="80000"/>
              </a:lnSpc>
            </a:pPr>
            <a:r>
              <a:rPr lang="en-US" altLang="zh-CN" sz="2000" dirty="0" smtClean="0"/>
              <a:t>process </a:t>
            </a:r>
            <a:r>
              <a:rPr lang="en-US" altLang="zh-CN" sz="2000" dirty="0" err="1" smtClean="0"/>
              <a:t>reader_i</a:t>
            </a:r>
            <a:r>
              <a:rPr lang="en-US" altLang="zh-CN" sz="2000" dirty="0" smtClean="0"/>
              <a:t>( )</a:t>
            </a:r>
            <a:r>
              <a:rPr lang="en-GB" altLang="zh-CN" sz="2000" dirty="0" smtClean="0"/>
              <a:t>{           </a:t>
            </a:r>
            <a:r>
              <a:rPr lang="en-US" altLang="zh-CN" sz="2000" dirty="0" smtClean="0"/>
              <a:t>process </a:t>
            </a:r>
            <a:r>
              <a:rPr lang="en-US" altLang="zh-CN" sz="2000" dirty="0" err="1" smtClean="0"/>
              <a:t>writer_j</a:t>
            </a:r>
            <a:r>
              <a:rPr lang="en-US" altLang="zh-CN" sz="2000" dirty="0" smtClean="0"/>
              <a:t>( ){</a:t>
            </a:r>
            <a:endParaRPr lang="en-GB" altLang="zh-CN" sz="2000" dirty="0" smtClean="0"/>
          </a:p>
          <a:p>
            <a:pPr>
              <a:lnSpc>
                <a:spcPct val="80000"/>
              </a:lnSpc>
            </a:pPr>
            <a:r>
              <a:rPr lang="en-GB" altLang="zh-CN" sz="2000" dirty="0" smtClean="0"/>
              <a:t>  P(</a:t>
            </a:r>
            <a:r>
              <a:rPr lang="en-GB" altLang="zh-CN" sz="2000" dirty="0" err="1" smtClean="0"/>
              <a:t>mutex</a:t>
            </a:r>
            <a:r>
              <a:rPr lang="en-GB" altLang="zh-CN" sz="2000" dirty="0" smtClean="0"/>
              <a:t>);                          </a:t>
            </a:r>
            <a:r>
              <a:rPr lang="en-US" altLang="zh-CN" sz="2000" dirty="0" smtClean="0"/>
              <a:t>P(</a:t>
            </a:r>
            <a:r>
              <a:rPr lang="en-US" altLang="zh-CN" sz="2000" dirty="0" err="1" smtClean="0"/>
              <a:t>writeblock</a:t>
            </a:r>
            <a:r>
              <a:rPr lang="en-US" altLang="zh-CN" sz="2000" dirty="0" smtClean="0"/>
              <a:t>);</a:t>
            </a:r>
            <a:endParaRPr lang="en-GB" altLang="zh-CN" sz="2000" dirty="0" smtClean="0"/>
          </a:p>
          <a:p>
            <a:pPr>
              <a:lnSpc>
                <a:spcPct val="80000"/>
              </a:lnSpc>
            </a:pPr>
            <a:r>
              <a:rPr lang="en-GB" altLang="zh-CN" sz="2000" dirty="0" smtClean="0"/>
              <a:t>  </a:t>
            </a:r>
            <a:r>
              <a:rPr lang="en-US" altLang="zh-CN" sz="2000" dirty="0" err="1" smtClean="0"/>
              <a:t>readcount</a:t>
            </a:r>
            <a:r>
              <a:rPr lang="en-US" altLang="zh-CN" sz="2000" dirty="0" smtClean="0"/>
              <a:t>++;                       </a:t>
            </a:r>
            <a:r>
              <a:rPr lang="en-US" altLang="zh-CN" sz="2000" dirty="0" smtClean="0"/>
              <a:t>{</a:t>
            </a:r>
            <a:r>
              <a:rPr lang="zh-CN" altLang="en-US" sz="2000" dirty="0" smtClean="0"/>
              <a:t>写文件</a:t>
            </a:r>
            <a:r>
              <a:rPr lang="en-US" altLang="zh-CN" sz="2000" dirty="0" smtClean="0"/>
              <a:t>};</a:t>
            </a:r>
          </a:p>
          <a:p>
            <a:pPr>
              <a:lnSpc>
                <a:spcPct val="80000"/>
              </a:lnSpc>
            </a:pPr>
            <a:r>
              <a:rPr lang="en-US" altLang="zh-CN" sz="2000" dirty="0" smtClean="0"/>
              <a:t>  if(</a:t>
            </a:r>
            <a:r>
              <a:rPr lang="en-US" altLang="zh-CN" sz="2000" dirty="0" err="1" smtClean="0"/>
              <a:t>readcount</a:t>
            </a:r>
            <a:r>
              <a:rPr lang="en-US" altLang="zh-CN" sz="2000" dirty="0" smtClean="0"/>
              <a:t>==1)                   V(</a:t>
            </a:r>
            <a:r>
              <a:rPr lang="en-US" altLang="zh-CN" sz="2000" dirty="0" err="1" smtClean="0"/>
              <a:t>writeblock</a:t>
            </a:r>
            <a:r>
              <a:rPr lang="en-US" altLang="zh-CN" sz="2000" dirty="0" smtClean="0"/>
              <a:t>);</a:t>
            </a:r>
          </a:p>
          <a:p>
            <a:pPr>
              <a:lnSpc>
                <a:spcPct val="80000"/>
              </a:lnSpc>
            </a:pPr>
            <a:r>
              <a:rPr lang="en-US" altLang="zh-CN" sz="2000" dirty="0" smtClean="0"/>
              <a:t>     P(</a:t>
            </a:r>
            <a:r>
              <a:rPr lang="en-US" altLang="zh-CN" sz="2000" dirty="0" err="1" smtClean="0"/>
              <a:t>writeblock</a:t>
            </a:r>
            <a:r>
              <a:rPr lang="en-US" altLang="zh-CN" sz="2000" dirty="0" smtClean="0"/>
              <a:t>);                }</a:t>
            </a:r>
          </a:p>
          <a:p>
            <a:pPr>
              <a:lnSpc>
                <a:spcPct val="80000"/>
              </a:lnSpc>
            </a:pPr>
            <a:r>
              <a:rPr lang="en-US" altLang="zh-CN" sz="2000" dirty="0" smtClean="0"/>
              <a:t>  V(</a:t>
            </a:r>
            <a:r>
              <a:rPr lang="en-US" altLang="zh-CN" sz="2000" dirty="0" err="1" smtClean="0"/>
              <a:t>mutex</a:t>
            </a:r>
            <a:r>
              <a:rPr lang="en-US" altLang="zh-CN" sz="2000" dirty="0" smtClean="0"/>
              <a:t>);</a:t>
            </a:r>
          </a:p>
          <a:p>
            <a:pPr>
              <a:lnSpc>
                <a:spcPct val="80000"/>
              </a:lnSpc>
            </a:pPr>
            <a:r>
              <a:rPr lang="en-US" altLang="zh-CN" sz="2000" dirty="0" smtClean="0"/>
              <a:t>	{</a:t>
            </a:r>
            <a:r>
              <a:rPr lang="zh-CN" altLang="en-US" sz="2000" dirty="0" smtClean="0"/>
              <a:t>读文件</a:t>
            </a:r>
            <a:r>
              <a:rPr lang="en-US" altLang="zh-CN" sz="2000" dirty="0" smtClean="0"/>
              <a:t>};</a:t>
            </a:r>
          </a:p>
          <a:p>
            <a:pPr>
              <a:lnSpc>
                <a:spcPct val="80000"/>
              </a:lnSpc>
            </a:pPr>
            <a:r>
              <a:rPr lang="en-US" altLang="zh-CN" sz="2000" dirty="0" smtClean="0"/>
              <a:t>  P(</a:t>
            </a:r>
            <a:r>
              <a:rPr lang="en-US" altLang="zh-CN" sz="2000" dirty="0" err="1" smtClean="0"/>
              <a:t>mutex</a:t>
            </a:r>
            <a:r>
              <a:rPr lang="en-US" altLang="zh-CN" sz="2000" dirty="0" smtClean="0"/>
              <a:t>);</a:t>
            </a:r>
          </a:p>
          <a:p>
            <a:pPr>
              <a:lnSpc>
                <a:spcPct val="80000"/>
              </a:lnSpc>
            </a:pPr>
            <a:r>
              <a:rPr lang="en-US" altLang="zh-CN" sz="2000" dirty="0" smtClean="0"/>
              <a:t>	</a:t>
            </a:r>
            <a:r>
              <a:rPr lang="en-US" altLang="zh-CN" sz="2000" dirty="0" err="1" smtClean="0"/>
              <a:t>readcount</a:t>
            </a:r>
            <a:r>
              <a:rPr lang="en-US" altLang="zh-CN" sz="2000" dirty="0" smtClean="0"/>
              <a:t>--;</a:t>
            </a:r>
          </a:p>
          <a:p>
            <a:pPr>
              <a:lnSpc>
                <a:spcPct val="80000"/>
              </a:lnSpc>
            </a:pPr>
            <a:r>
              <a:rPr lang="en-US" altLang="zh-CN" sz="2000" dirty="0" smtClean="0"/>
              <a:t>	if(</a:t>
            </a:r>
            <a:r>
              <a:rPr lang="en-US" altLang="zh-CN" sz="2000" dirty="0" err="1" smtClean="0"/>
              <a:t>readcount</a:t>
            </a:r>
            <a:r>
              <a:rPr lang="en-US" altLang="zh-CN" sz="2000" dirty="0" smtClean="0"/>
              <a:t>==0)</a:t>
            </a:r>
          </a:p>
          <a:p>
            <a:pPr>
              <a:lnSpc>
                <a:spcPct val="80000"/>
              </a:lnSpc>
            </a:pPr>
            <a:r>
              <a:rPr lang="en-US" altLang="zh-CN" sz="2000" dirty="0" smtClean="0"/>
              <a:t>	  V(</a:t>
            </a:r>
            <a:r>
              <a:rPr lang="en-US" altLang="zh-CN" sz="2000" dirty="0" err="1" smtClean="0"/>
              <a:t>writeblock</a:t>
            </a:r>
            <a:r>
              <a:rPr lang="en-US" altLang="zh-CN" sz="2000" dirty="0" smtClean="0"/>
              <a:t>);</a:t>
            </a:r>
          </a:p>
          <a:p>
            <a:pPr>
              <a:lnSpc>
                <a:spcPct val="80000"/>
              </a:lnSpc>
            </a:pPr>
            <a:r>
              <a:rPr lang="en-US" altLang="zh-CN" sz="2000" dirty="0" smtClean="0"/>
              <a:t>	V(</a:t>
            </a:r>
            <a:r>
              <a:rPr lang="en-US" altLang="zh-CN" sz="2000" dirty="0" err="1" smtClean="0"/>
              <a:t>mutex</a:t>
            </a:r>
            <a:r>
              <a:rPr lang="en-US" altLang="zh-CN" sz="2000" dirty="0" smtClean="0"/>
              <a:t>);</a:t>
            </a:r>
          </a:p>
          <a:p>
            <a:pPr>
              <a:lnSpc>
                <a:spcPct val="80000"/>
              </a:lnSpc>
            </a:pPr>
            <a:r>
              <a:rPr lang="en-US" altLang="zh-CN" sz="2000" dirty="0" smtClean="0"/>
              <a:t>}</a:t>
            </a:r>
          </a:p>
          <a:p>
            <a:pPr>
              <a:lnSpc>
                <a:spcPct val="80000"/>
              </a:lnSpc>
            </a:pPr>
            <a:r>
              <a:rPr lang="en-US" altLang="zh-CN" sz="2000" dirty="0" err="1" smtClean="0"/>
              <a:t>coend</a:t>
            </a:r>
            <a:endParaRPr lang="en-US" altLang="zh-CN" sz="2000" dirty="0"/>
          </a:p>
        </p:txBody>
      </p:sp>
    </p:spTree>
    <p:extLst>
      <p:ext uri="{BB962C8B-B14F-4D97-AF65-F5344CB8AC3E}">
        <p14:creationId xmlns:p14="http://schemas.microsoft.com/office/powerpoint/2010/main" val="2152310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信号量解决理发师问题</a:t>
            </a:r>
            <a:endParaRPr lang="zh-CN" altLang="en-US" dirty="0"/>
          </a:p>
        </p:txBody>
      </p:sp>
      <p:sp>
        <p:nvSpPr>
          <p:cNvPr id="3" name="内容占位符 2"/>
          <p:cNvSpPr>
            <a:spLocks noGrp="1"/>
          </p:cNvSpPr>
          <p:nvPr>
            <p:ph idx="1"/>
          </p:nvPr>
        </p:nvSpPr>
        <p:spPr/>
        <p:txBody>
          <a:bodyPr/>
          <a:lstStyle/>
          <a:p>
            <a:pPr algn="just">
              <a:lnSpc>
                <a:spcPct val="130000"/>
              </a:lnSpc>
            </a:pPr>
            <a:r>
              <a:rPr lang="zh-CN" altLang="en-US" dirty="0"/>
              <a:t>理发店理有一位理发师、一把理发椅和</a:t>
            </a:r>
            <a:r>
              <a:rPr lang="en-US" altLang="zh-CN" dirty="0"/>
              <a:t>n</a:t>
            </a:r>
            <a:r>
              <a:rPr lang="zh-CN" altLang="en-US" dirty="0"/>
              <a:t>把供等候理发的顾客坐的椅子</a:t>
            </a:r>
          </a:p>
          <a:p>
            <a:pPr algn="just">
              <a:lnSpc>
                <a:spcPct val="130000"/>
              </a:lnSpc>
            </a:pPr>
            <a:r>
              <a:rPr lang="zh-CN" altLang="en-US" dirty="0"/>
              <a:t>如果没有顾客，理发师便在理发椅上睡觉</a:t>
            </a:r>
          </a:p>
          <a:p>
            <a:pPr algn="just">
              <a:lnSpc>
                <a:spcPct val="130000"/>
              </a:lnSpc>
            </a:pPr>
            <a:r>
              <a:rPr lang="zh-CN" altLang="en-US" dirty="0"/>
              <a:t>一个顾客到来时，它必须叫醒理发师</a:t>
            </a:r>
          </a:p>
          <a:p>
            <a:pPr algn="just">
              <a:lnSpc>
                <a:spcPct val="130000"/>
              </a:lnSpc>
            </a:pPr>
            <a:r>
              <a:rPr lang="zh-CN" altLang="en-US" dirty="0"/>
              <a:t>如果理发师正在理发时又有顾客来到，则如果有空椅子可坐，就坐下来等待，否则就离开</a:t>
            </a:r>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35</a:t>
            </a:fld>
            <a:endParaRPr lang="zh-CN" altLang="en-US"/>
          </a:p>
        </p:txBody>
      </p:sp>
    </p:spTree>
    <p:extLst>
      <p:ext uri="{BB962C8B-B14F-4D97-AF65-F5344CB8AC3E}">
        <p14:creationId xmlns:p14="http://schemas.microsoft.com/office/powerpoint/2010/main" val="26980822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信号量解决理发师问题</a:t>
            </a:r>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36</a:t>
            </a:fld>
            <a:endParaRPr lang="zh-CN"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052736"/>
            <a:ext cx="4388699" cy="1656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1988840"/>
            <a:ext cx="5472608"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44352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p:txBody>
          <a:bodyPr/>
          <a:lstStyle/>
          <a:p>
            <a:pPr algn="l" eaLnBrk="1" hangingPunct="1"/>
            <a:r>
              <a:rPr kumimoji="0" lang="zh-CN" altLang="en-US" dirty="0" smtClean="0"/>
              <a:t>  管</a:t>
            </a:r>
            <a:r>
              <a:rPr kumimoji="0" lang="zh-CN" altLang="en-US" dirty="0" smtClean="0"/>
              <a:t>程</a:t>
            </a:r>
            <a:endParaRPr kumimoji="0" lang="en-US" altLang="zh-CN" dirty="0" smtClean="0"/>
          </a:p>
        </p:txBody>
      </p:sp>
      <p:sp>
        <p:nvSpPr>
          <p:cNvPr id="86018" name="Rectangle 3"/>
          <p:cNvSpPr>
            <a:spLocks noGrp="1" noChangeArrowheads="1"/>
          </p:cNvSpPr>
          <p:nvPr>
            <p:ph type="body" idx="1"/>
          </p:nvPr>
        </p:nvSpPr>
        <p:spPr/>
        <p:txBody>
          <a:bodyPr/>
          <a:lstStyle/>
          <a:p>
            <a:pPr eaLnBrk="1" hangingPunct="1"/>
            <a:r>
              <a:rPr kumimoji="0" lang="zh-CN" altLang="en-US" smtClean="0"/>
              <a:t>为什么引入管程？</a:t>
            </a:r>
            <a:endParaRPr kumimoji="0" lang="en-US" altLang="zh-CN" smtClean="0"/>
          </a:p>
          <a:p>
            <a:pPr lvl="1" eaLnBrk="1" hangingPunct="1"/>
            <a:r>
              <a:rPr kumimoji="0" lang="zh-CN" altLang="en-US" smtClean="0"/>
              <a:t>信号量与</a:t>
            </a:r>
            <a:r>
              <a:rPr kumimoji="0" lang="en-US" altLang="zh-CN" smtClean="0"/>
              <a:t>PV</a:t>
            </a:r>
            <a:r>
              <a:rPr kumimoji="0" lang="zh-CN" altLang="en-US" smtClean="0"/>
              <a:t>操作存在的问题：</a:t>
            </a:r>
            <a:endParaRPr kumimoji="0" lang="en-US" altLang="zh-CN" smtClean="0"/>
          </a:p>
          <a:p>
            <a:pPr lvl="2" eaLnBrk="1" hangingPunct="1"/>
            <a:r>
              <a:rPr kumimoji="0" lang="zh-CN" altLang="en-US" smtClean="0"/>
              <a:t>使用信号量与</a:t>
            </a:r>
            <a:r>
              <a:rPr kumimoji="0" lang="en-US" altLang="zh-CN" smtClean="0"/>
              <a:t>PV</a:t>
            </a:r>
            <a:r>
              <a:rPr kumimoji="0" lang="zh-CN" altLang="en-US" smtClean="0"/>
              <a:t>操作实现同步时，对共享资源的管理分散在各进程中，进程能够直接对共享变量进行修改，这很可能导致：</a:t>
            </a:r>
            <a:endParaRPr kumimoji="0" lang="en-US" altLang="zh-CN" smtClean="0"/>
          </a:p>
          <a:p>
            <a:pPr lvl="3" eaLnBrk="1" hangingPunct="1"/>
            <a:r>
              <a:rPr kumimoji="0" lang="zh-CN" altLang="en-US" smtClean="0"/>
              <a:t>不利于系统对临界资源的管理</a:t>
            </a:r>
            <a:endParaRPr kumimoji="0" lang="en-US" altLang="zh-CN" smtClean="0"/>
          </a:p>
          <a:p>
            <a:pPr lvl="3" eaLnBrk="1" hangingPunct="1"/>
            <a:r>
              <a:rPr kumimoji="0" lang="zh-CN" altLang="en-US" smtClean="0"/>
              <a:t>难以防止进程有意或无意的违法同步操作</a:t>
            </a:r>
            <a:endParaRPr kumimoji="0" lang="en-US" altLang="zh-CN" smtClean="0"/>
          </a:p>
          <a:p>
            <a:pPr lvl="3" eaLnBrk="1" hangingPunct="1"/>
            <a:r>
              <a:rPr kumimoji="0" lang="zh-CN" altLang="en-US" smtClean="0"/>
              <a:t>容易造成程序设计错误</a:t>
            </a:r>
            <a:endParaRPr kumimoji="0" lang="en-US" altLang="zh-CN" smtClean="0"/>
          </a:p>
        </p:txBody>
      </p:sp>
    </p:spTree>
    <p:extLst>
      <p:ext uri="{BB962C8B-B14F-4D97-AF65-F5344CB8AC3E}">
        <p14:creationId xmlns:p14="http://schemas.microsoft.com/office/powerpoint/2010/main" val="37392343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p:txBody>
          <a:bodyPr/>
          <a:lstStyle/>
          <a:p>
            <a:pPr algn="l" eaLnBrk="1" hangingPunct="1"/>
            <a:r>
              <a:rPr kumimoji="0" lang="zh-CN" altLang="en-US" dirty="0" smtClean="0"/>
              <a:t>  管</a:t>
            </a:r>
            <a:r>
              <a:rPr kumimoji="0" lang="zh-CN" altLang="en-US" dirty="0" smtClean="0"/>
              <a:t>程</a:t>
            </a:r>
            <a:endParaRPr kumimoji="0" lang="en-US" altLang="zh-CN" dirty="0" smtClean="0"/>
          </a:p>
        </p:txBody>
      </p:sp>
      <p:sp>
        <p:nvSpPr>
          <p:cNvPr id="87042" name="Rectangle 3"/>
          <p:cNvSpPr>
            <a:spLocks noGrp="1" noChangeArrowheads="1"/>
          </p:cNvSpPr>
          <p:nvPr>
            <p:ph type="body" idx="1"/>
          </p:nvPr>
        </p:nvSpPr>
        <p:spPr/>
        <p:txBody>
          <a:bodyPr/>
          <a:lstStyle/>
          <a:p>
            <a:pPr eaLnBrk="1" hangingPunct="1"/>
            <a:r>
              <a:rPr kumimoji="0" lang="zh-CN" altLang="en-US" smtClean="0"/>
              <a:t>什么是管程？</a:t>
            </a:r>
            <a:endParaRPr kumimoji="0" lang="en-US" altLang="zh-CN" smtClean="0"/>
          </a:p>
          <a:p>
            <a:pPr lvl="1" eaLnBrk="1" hangingPunct="1"/>
            <a:r>
              <a:rPr kumimoji="0" lang="zh-CN" altLang="en-US" smtClean="0"/>
              <a:t>基本思想：</a:t>
            </a:r>
            <a:endParaRPr kumimoji="0" lang="en-US" altLang="zh-CN" smtClean="0"/>
          </a:p>
          <a:p>
            <a:pPr lvl="2" eaLnBrk="1" hangingPunct="1"/>
            <a:r>
              <a:rPr kumimoji="0" lang="zh-CN" altLang="en-US" smtClean="0"/>
              <a:t>把分散在各进程中的临界区集中起来进行管理，并把系统中的共享资源用数据结构抽象地表示出来。</a:t>
            </a:r>
            <a:endParaRPr kumimoji="0" lang="en-US" altLang="zh-CN" smtClean="0"/>
          </a:p>
          <a:p>
            <a:pPr lvl="1" eaLnBrk="1" hangingPunct="1"/>
            <a:r>
              <a:rPr kumimoji="0" lang="zh-CN" altLang="en-US" smtClean="0"/>
              <a:t>代表共享资源的数据结构及其上操作的一组过程构成了管程</a:t>
            </a:r>
            <a:endParaRPr kumimoji="0" lang="en-US" altLang="zh-CN" smtClean="0"/>
          </a:p>
          <a:p>
            <a:pPr lvl="1" eaLnBrk="1" hangingPunct="1"/>
            <a:r>
              <a:rPr kumimoji="0" lang="zh-CN" altLang="en-US" smtClean="0"/>
              <a:t>管程是一种程序设计语言结构成分，和信号量有同等的表达能力</a:t>
            </a:r>
            <a:endParaRPr kumimoji="0" lang="en-US" altLang="zh-CN" smtClean="0"/>
          </a:p>
        </p:txBody>
      </p:sp>
    </p:spTree>
    <p:extLst>
      <p:ext uri="{BB962C8B-B14F-4D97-AF65-F5344CB8AC3E}">
        <p14:creationId xmlns:p14="http://schemas.microsoft.com/office/powerpoint/2010/main" val="37208210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p:txBody>
          <a:bodyPr/>
          <a:lstStyle/>
          <a:p>
            <a:pPr algn="l" eaLnBrk="1" hangingPunct="1"/>
            <a:r>
              <a:rPr kumimoji="0" lang="zh-CN" altLang="en-US" dirty="0" smtClean="0"/>
              <a:t>  管</a:t>
            </a:r>
            <a:r>
              <a:rPr kumimoji="0" lang="zh-CN" altLang="en-US" dirty="0" smtClean="0"/>
              <a:t>程</a:t>
            </a:r>
            <a:endParaRPr kumimoji="0" lang="en-US" altLang="zh-CN" dirty="0" smtClean="0"/>
          </a:p>
        </p:txBody>
      </p:sp>
      <p:sp>
        <p:nvSpPr>
          <p:cNvPr id="88066" name="Rectangle 3"/>
          <p:cNvSpPr>
            <a:spLocks noGrp="1" noChangeArrowheads="1"/>
          </p:cNvSpPr>
          <p:nvPr>
            <p:ph type="body" idx="1"/>
          </p:nvPr>
        </p:nvSpPr>
        <p:spPr>
          <a:xfrm>
            <a:off x="457200" y="1340768"/>
            <a:ext cx="8229600" cy="5068888"/>
          </a:xfrm>
        </p:spPr>
        <p:txBody>
          <a:bodyPr>
            <a:normAutofit/>
          </a:bodyPr>
          <a:lstStyle/>
          <a:p>
            <a:pPr eaLnBrk="1" hangingPunct="1">
              <a:lnSpc>
                <a:spcPct val="80000"/>
              </a:lnSpc>
            </a:pPr>
            <a:r>
              <a:rPr kumimoji="0" lang="zh-CN" altLang="en-US" sz="2800" dirty="0" smtClean="0"/>
              <a:t>管程的基本结构</a:t>
            </a:r>
            <a:endParaRPr kumimoji="0" lang="en-US" altLang="zh-CN" sz="2800" dirty="0" smtClean="0"/>
          </a:p>
          <a:p>
            <a:pPr lvl="1" eaLnBrk="1" hangingPunct="1">
              <a:lnSpc>
                <a:spcPct val="80000"/>
              </a:lnSpc>
              <a:buFontTx/>
              <a:buNone/>
            </a:pPr>
            <a:r>
              <a:rPr kumimoji="0" lang="en-US" altLang="zh-CN" sz="2400" dirty="0" smtClean="0"/>
              <a:t>TYPE &lt;</a:t>
            </a:r>
            <a:r>
              <a:rPr kumimoji="0" lang="zh-CN" altLang="en-US" sz="2400" dirty="0" smtClean="0"/>
              <a:t>管程名</a:t>
            </a:r>
            <a:r>
              <a:rPr kumimoji="0" lang="en-US" altLang="zh-CN" sz="2400" dirty="0" smtClean="0"/>
              <a:t>&gt; = MONITOR</a:t>
            </a:r>
          </a:p>
          <a:p>
            <a:pPr lvl="1" eaLnBrk="1" hangingPunct="1">
              <a:lnSpc>
                <a:spcPct val="80000"/>
              </a:lnSpc>
              <a:buFontTx/>
              <a:buNone/>
            </a:pPr>
            <a:r>
              <a:rPr kumimoji="0" lang="en-US" altLang="zh-CN" sz="2400" dirty="0" smtClean="0"/>
              <a:t>&lt;</a:t>
            </a:r>
            <a:r>
              <a:rPr kumimoji="0" lang="zh-CN" altLang="en-US" sz="2400" dirty="0" smtClean="0"/>
              <a:t>管程变量说明</a:t>
            </a:r>
            <a:r>
              <a:rPr kumimoji="0" lang="en-US" altLang="zh-CN" sz="2400" dirty="0" smtClean="0"/>
              <a:t>&gt;;</a:t>
            </a:r>
          </a:p>
          <a:p>
            <a:pPr lvl="1" eaLnBrk="1" hangingPunct="1">
              <a:lnSpc>
                <a:spcPct val="80000"/>
              </a:lnSpc>
              <a:buFontTx/>
              <a:buNone/>
            </a:pPr>
            <a:r>
              <a:rPr kumimoji="0" lang="en-US" altLang="zh-CN" sz="2400" dirty="0" smtClean="0"/>
              <a:t>define &lt;</a:t>
            </a:r>
            <a:r>
              <a:rPr kumimoji="0" lang="zh-CN" altLang="en-US" sz="2400" dirty="0" smtClean="0"/>
              <a:t>（能被其他模块引用的）过程列表</a:t>
            </a:r>
            <a:r>
              <a:rPr kumimoji="0" lang="en-US" altLang="zh-CN" sz="2400" dirty="0" smtClean="0"/>
              <a:t>&gt;;{</a:t>
            </a:r>
            <a:r>
              <a:rPr kumimoji="0" lang="zh-CN" altLang="en-US" sz="2400" dirty="0" smtClean="0"/>
              <a:t>移出部分</a:t>
            </a:r>
            <a:r>
              <a:rPr kumimoji="0" lang="en-US" altLang="zh-CN" sz="2400" dirty="0" smtClean="0"/>
              <a:t>}</a:t>
            </a:r>
          </a:p>
          <a:p>
            <a:pPr lvl="1" eaLnBrk="1" hangingPunct="1">
              <a:lnSpc>
                <a:spcPct val="80000"/>
              </a:lnSpc>
              <a:buFontTx/>
              <a:buNone/>
            </a:pPr>
            <a:r>
              <a:rPr kumimoji="0" lang="en-US" altLang="zh-CN" sz="2400" dirty="0" smtClean="0"/>
              <a:t>use &lt;</a:t>
            </a:r>
            <a:r>
              <a:rPr kumimoji="0" lang="zh-CN" altLang="en-US" sz="2400" dirty="0" smtClean="0"/>
              <a:t>（要引用的外部模块定义的）过程列表</a:t>
            </a:r>
            <a:r>
              <a:rPr kumimoji="0" lang="en-US" altLang="zh-CN" sz="2400" dirty="0" smtClean="0"/>
              <a:t>&gt;;</a:t>
            </a:r>
          </a:p>
          <a:p>
            <a:pPr lvl="1" eaLnBrk="1" hangingPunct="1">
              <a:lnSpc>
                <a:spcPct val="80000"/>
              </a:lnSpc>
              <a:buFontTx/>
              <a:buNone/>
            </a:pPr>
            <a:r>
              <a:rPr kumimoji="0" lang="en-US" altLang="zh-CN" sz="2400" dirty="0" smtClean="0"/>
              <a:t>procedure &lt;</a:t>
            </a:r>
            <a:r>
              <a:rPr kumimoji="0" lang="zh-CN" altLang="en-US" sz="2400" dirty="0" smtClean="0"/>
              <a:t>过程名</a:t>
            </a:r>
            <a:r>
              <a:rPr kumimoji="0" lang="en-US" altLang="zh-CN" sz="2400" dirty="0" smtClean="0"/>
              <a:t>&gt;(&lt;</a:t>
            </a:r>
            <a:r>
              <a:rPr kumimoji="0" lang="zh-CN" altLang="en-US" sz="2400" dirty="0" smtClean="0"/>
              <a:t>形式参数</a:t>
            </a:r>
            <a:r>
              <a:rPr kumimoji="0" lang="en-US" altLang="zh-CN" sz="2400" dirty="0" smtClean="0"/>
              <a:t>&gt;);</a:t>
            </a:r>
          </a:p>
          <a:p>
            <a:pPr lvl="1" eaLnBrk="1" hangingPunct="1">
              <a:lnSpc>
                <a:spcPct val="80000"/>
              </a:lnSpc>
              <a:buFontTx/>
              <a:buNone/>
            </a:pPr>
            <a:r>
              <a:rPr kumimoji="0" lang="en-US" altLang="zh-CN" sz="2400" dirty="0" smtClean="0"/>
              <a:t>   begin</a:t>
            </a:r>
          </a:p>
          <a:p>
            <a:pPr lvl="1" eaLnBrk="1" hangingPunct="1">
              <a:lnSpc>
                <a:spcPct val="80000"/>
              </a:lnSpc>
              <a:buFontTx/>
              <a:buNone/>
            </a:pPr>
            <a:r>
              <a:rPr kumimoji="0" lang="en-US" altLang="zh-CN" sz="2400" dirty="0" smtClean="0"/>
              <a:t>       &lt;</a:t>
            </a:r>
            <a:r>
              <a:rPr kumimoji="0" lang="zh-CN" altLang="en-US" sz="2400" dirty="0" smtClean="0"/>
              <a:t>过程体</a:t>
            </a:r>
            <a:r>
              <a:rPr kumimoji="0" lang="en-US" altLang="zh-CN" sz="2400" dirty="0" smtClean="0"/>
              <a:t>&gt;;</a:t>
            </a:r>
          </a:p>
          <a:p>
            <a:pPr lvl="1" eaLnBrk="1" hangingPunct="1">
              <a:lnSpc>
                <a:spcPct val="80000"/>
              </a:lnSpc>
              <a:buFontTx/>
              <a:buNone/>
            </a:pPr>
            <a:r>
              <a:rPr kumimoji="0" lang="en-US" altLang="zh-CN" sz="2400" dirty="0" smtClean="0"/>
              <a:t>   end;</a:t>
            </a:r>
          </a:p>
          <a:p>
            <a:pPr lvl="1" eaLnBrk="1" hangingPunct="1">
              <a:lnSpc>
                <a:spcPct val="80000"/>
              </a:lnSpc>
              <a:buFontTx/>
              <a:buNone/>
            </a:pPr>
            <a:r>
              <a:rPr kumimoji="0" lang="en-US" altLang="zh-CN" sz="2400" dirty="0" smtClean="0"/>
              <a:t>   …</a:t>
            </a:r>
          </a:p>
          <a:p>
            <a:pPr lvl="1" eaLnBrk="1" hangingPunct="1">
              <a:lnSpc>
                <a:spcPct val="80000"/>
              </a:lnSpc>
              <a:buFontTx/>
              <a:buNone/>
            </a:pPr>
            <a:r>
              <a:rPr kumimoji="0" lang="en-US" altLang="zh-CN" sz="2400" dirty="0" smtClean="0"/>
              <a:t>begin</a:t>
            </a:r>
          </a:p>
          <a:p>
            <a:pPr lvl="1" eaLnBrk="1" hangingPunct="1">
              <a:lnSpc>
                <a:spcPct val="80000"/>
              </a:lnSpc>
              <a:buFontTx/>
              <a:buNone/>
            </a:pPr>
            <a:r>
              <a:rPr kumimoji="0" lang="en-US" altLang="zh-CN" sz="2400" dirty="0" smtClean="0"/>
              <a:t>   &lt;</a:t>
            </a:r>
            <a:r>
              <a:rPr kumimoji="0" lang="zh-CN" altLang="en-US" sz="2400" dirty="0" smtClean="0"/>
              <a:t>管程的局部数据初始化语句</a:t>
            </a:r>
            <a:r>
              <a:rPr kumimoji="0" lang="en-US" altLang="zh-CN" sz="2400" dirty="0" smtClean="0"/>
              <a:t>&gt;;</a:t>
            </a:r>
          </a:p>
          <a:p>
            <a:pPr lvl="1" eaLnBrk="1" hangingPunct="1">
              <a:lnSpc>
                <a:spcPct val="80000"/>
              </a:lnSpc>
              <a:buFontTx/>
              <a:buNone/>
            </a:pPr>
            <a:r>
              <a:rPr kumimoji="0" lang="en-US" altLang="zh-CN" sz="2400" dirty="0" smtClean="0"/>
              <a:t>end.</a:t>
            </a:r>
          </a:p>
        </p:txBody>
      </p:sp>
    </p:spTree>
    <p:extLst>
      <p:ext uri="{BB962C8B-B14F-4D97-AF65-F5344CB8AC3E}">
        <p14:creationId xmlns:p14="http://schemas.microsoft.com/office/powerpoint/2010/main" val="40902353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串行 </a:t>
            </a:r>
            <a:r>
              <a:rPr lang="en-US" altLang="zh-CN" dirty="0" err="1"/>
              <a:t>vs</a:t>
            </a:r>
            <a:r>
              <a:rPr lang="en-US" altLang="zh-CN" dirty="0"/>
              <a:t> </a:t>
            </a:r>
            <a:r>
              <a:rPr lang="zh-CN" altLang="en-US" dirty="0"/>
              <a:t>并发</a:t>
            </a:r>
          </a:p>
        </p:txBody>
      </p:sp>
      <p:sp>
        <p:nvSpPr>
          <p:cNvPr id="3" name="内容占位符 2"/>
          <p:cNvSpPr>
            <a:spLocks noGrp="1"/>
          </p:cNvSpPr>
          <p:nvPr>
            <p:ph idx="1"/>
          </p:nvPr>
        </p:nvSpPr>
        <p:spPr/>
        <p:txBody>
          <a:bodyPr/>
          <a:lstStyle/>
          <a:p>
            <a:r>
              <a:rPr lang="zh-CN" altLang="en-US" dirty="0" smtClean="0"/>
              <a:t>并发大大提高系统效率</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a:t>
            </a:fld>
            <a:endParaRPr lang="zh-CN" altLang="en-US"/>
          </a:p>
        </p:txBody>
      </p:sp>
      <p:sp>
        <p:nvSpPr>
          <p:cNvPr id="6" name="椭圆 5"/>
          <p:cNvSpPr/>
          <p:nvPr/>
        </p:nvSpPr>
        <p:spPr>
          <a:xfrm>
            <a:off x="1187624" y="1988840"/>
            <a:ext cx="79208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a:t>
            </a:r>
            <a:endParaRPr lang="zh-CN" altLang="en-US" dirty="0"/>
          </a:p>
        </p:txBody>
      </p:sp>
      <p:sp>
        <p:nvSpPr>
          <p:cNvPr id="7" name="椭圆 6"/>
          <p:cNvSpPr/>
          <p:nvPr/>
        </p:nvSpPr>
        <p:spPr>
          <a:xfrm>
            <a:off x="1187624" y="3068960"/>
            <a:ext cx="79208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a:t>
            </a:r>
            <a:endParaRPr lang="zh-CN" altLang="en-US" dirty="0"/>
          </a:p>
        </p:txBody>
      </p:sp>
      <p:sp>
        <p:nvSpPr>
          <p:cNvPr id="8" name="椭圆 7"/>
          <p:cNvSpPr/>
          <p:nvPr/>
        </p:nvSpPr>
        <p:spPr>
          <a:xfrm>
            <a:off x="1187624" y="4293096"/>
            <a:ext cx="79208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a:t>
            </a:r>
            <a:endParaRPr lang="zh-CN" altLang="en-US" dirty="0"/>
          </a:p>
        </p:txBody>
      </p:sp>
      <p:sp>
        <p:nvSpPr>
          <p:cNvPr id="9" name="椭圆 8"/>
          <p:cNvSpPr/>
          <p:nvPr/>
        </p:nvSpPr>
        <p:spPr>
          <a:xfrm>
            <a:off x="1187624" y="5517232"/>
            <a:ext cx="79208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a:t>
            </a:r>
            <a:endParaRPr lang="zh-CN" altLang="en-US" dirty="0"/>
          </a:p>
        </p:txBody>
      </p:sp>
      <p:sp>
        <p:nvSpPr>
          <p:cNvPr id="10" name="椭圆 9"/>
          <p:cNvSpPr/>
          <p:nvPr/>
        </p:nvSpPr>
        <p:spPr>
          <a:xfrm>
            <a:off x="5303520" y="2060848"/>
            <a:ext cx="79208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a:t>
            </a:r>
            <a:endParaRPr lang="zh-CN" altLang="en-US" dirty="0"/>
          </a:p>
        </p:txBody>
      </p:sp>
      <p:sp>
        <p:nvSpPr>
          <p:cNvPr id="11" name="椭圆 10"/>
          <p:cNvSpPr/>
          <p:nvPr/>
        </p:nvSpPr>
        <p:spPr>
          <a:xfrm>
            <a:off x="6743680" y="3068960"/>
            <a:ext cx="79208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a:t>
            </a:r>
            <a:endParaRPr lang="zh-CN" altLang="en-US" dirty="0"/>
          </a:p>
        </p:txBody>
      </p:sp>
      <p:sp>
        <p:nvSpPr>
          <p:cNvPr id="12" name="椭圆 11"/>
          <p:cNvSpPr/>
          <p:nvPr/>
        </p:nvSpPr>
        <p:spPr>
          <a:xfrm>
            <a:off x="5303520" y="3068960"/>
            <a:ext cx="79208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a:t>
            </a:r>
            <a:endParaRPr lang="zh-CN" altLang="en-US" dirty="0"/>
          </a:p>
        </p:txBody>
      </p:sp>
      <p:sp>
        <p:nvSpPr>
          <p:cNvPr id="13" name="椭圆 12"/>
          <p:cNvSpPr/>
          <p:nvPr/>
        </p:nvSpPr>
        <p:spPr>
          <a:xfrm>
            <a:off x="6804248" y="4221088"/>
            <a:ext cx="79208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a:t>
            </a:r>
            <a:endParaRPr lang="zh-CN" altLang="en-US" dirty="0"/>
          </a:p>
        </p:txBody>
      </p:sp>
      <p:sp>
        <p:nvSpPr>
          <p:cNvPr id="14" name="椭圆 13"/>
          <p:cNvSpPr/>
          <p:nvPr/>
        </p:nvSpPr>
        <p:spPr>
          <a:xfrm>
            <a:off x="5316967" y="4221088"/>
            <a:ext cx="79208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a:t>
            </a:r>
            <a:endParaRPr lang="zh-CN" altLang="en-US" dirty="0"/>
          </a:p>
        </p:txBody>
      </p:sp>
      <p:sp>
        <p:nvSpPr>
          <p:cNvPr id="15" name="椭圆 14"/>
          <p:cNvSpPr/>
          <p:nvPr/>
        </p:nvSpPr>
        <p:spPr>
          <a:xfrm>
            <a:off x="6802241" y="5445224"/>
            <a:ext cx="79208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a:t>
            </a:r>
            <a:endParaRPr lang="zh-CN" altLang="en-US" dirty="0"/>
          </a:p>
        </p:txBody>
      </p:sp>
      <p:sp>
        <p:nvSpPr>
          <p:cNvPr id="16" name="椭圆 15"/>
          <p:cNvSpPr/>
          <p:nvPr/>
        </p:nvSpPr>
        <p:spPr>
          <a:xfrm>
            <a:off x="5319049" y="5445224"/>
            <a:ext cx="79208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a:t>
            </a:r>
            <a:endParaRPr lang="zh-CN" altLang="en-US" dirty="0"/>
          </a:p>
        </p:txBody>
      </p:sp>
      <p:cxnSp>
        <p:nvCxnSpPr>
          <p:cNvPr id="18" name="直接箭头连接符 17"/>
          <p:cNvCxnSpPr>
            <a:stCxn id="6" idx="4"/>
            <a:endCxn id="7" idx="0"/>
          </p:cNvCxnSpPr>
          <p:nvPr/>
        </p:nvCxnSpPr>
        <p:spPr>
          <a:xfrm>
            <a:off x="1583668" y="2636912"/>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7" idx="4"/>
            <a:endCxn id="8" idx="0"/>
          </p:cNvCxnSpPr>
          <p:nvPr/>
        </p:nvCxnSpPr>
        <p:spPr>
          <a:xfrm>
            <a:off x="1583668" y="3717032"/>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8" idx="4"/>
            <a:endCxn id="9" idx="0"/>
          </p:cNvCxnSpPr>
          <p:nvPr/>
        </p:nvCxnSpPr>
        <p:spPr>
          <a:xfrm>
            <a:off x="1583668" y="4941168"/>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11" idx="0"/>
          </p:cNvCxnSpPr>
          <p:nvPr/>
        </p:nvCxnSpPr>
        <p:spPr>
          <a:xfrm>
            <a:off x="6095608" y="2564904"/>
            <a:ext cx="1044116"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2" idx="5"/>
            <a:endCxn id="13" idx="0"/>
          </p:cNvCxnSpPr>
          <p:nvPr/>
        </p:nvCxnSpPr>
        <p:spPr>
          <a:xfrm>
            <a:off x="5979609" y="3622124"/>
            <a:ext cx="1220683" cy="5989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4" idx="5"/>
            <a:endCxn id="15" idx="0"/>
          </p:cNvCxnSpPr>
          <p:nvPr/>
        </p:nvCxnSpPr>
        <p:spPr>
          <a:xfrm>
            <a:off x="5993056" y="4774252"/>
            <a:ext cx="1205229" cy="6709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0" idx="4"/>
            <a:endCxn id="12" idx="0"/>
          </p:cNvCxnSpPr>
          <p:nvPr/>
        </p:nvCxnSpPr>
        <p:spPr>
          <a:xfrm>
            <a:off x="5699564" y="2708920"/>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2" idx="4"/>
            <a:endCxn id="14" idx="0"/>
          </p:cNvCxnSpPr>
          <p:nvPr/>
        </p:nvCxnSpPr>
        <p:spPr>
          <a:xfrm>
            <a:off x="5699564" y="3717032"/>
            <a:ext cx="13447"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4" idx="4"/>
            <a:endCxn id="16" idx="0"/>
          </p:cNvCxnSpPr>
          <p:nvPr/>
        </p:nvCxnSpPr>
        <p:spPr>
          <a:xfrm>
            <a:off x="5713011" y="4869160"/>
            <a:ext cx="2082"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11" idx="4"/>
          </p:cNvCxnSpPr>
          <p:nvPr/>
        </p:nvCxnSpPr>
        <p:spPr>
          <a:xfrm>
            <a:off x="7139724" y="3717032"/>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13" idx="4"/>
            <a:endCxn id="15" idx="0"/>
          </p:cNvCxnSpPr>
          <p:nvPr/>
        </p:nvCxnSpPr>
        <p:spPr>
          <a:xfrm flipH="1">
            <a:off x="7198285" y="4869160"/>
            <a:ext cx="2007"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3743908" y="1835732"/>
            <a:ext cx="36004" cy="43924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563888" y="6309320"/>
            <a:ext cx="649537" cy="369332"/>
          </a:xfrm>
          <a:prstGeom prst="rect">
            <a:avLst/>
          </a:prstGeom>
          <a:noFill/>
        </p:spPr>
        <p:txBody>
          <a:bodyPr wrap="none" rtlCol="0">
            <a:spAutoFit/>
          </a:bodyPr>
          <a:lstStyle/>
          <a:p>
            <a:r>
              <a:rPr lang="en-US" altLang="zh-CN" dirty="0" smtClean="0"/>
              <a:t>Time</a:t>
            </a:r>
            <a:endParaRPr lang="zh-CN" altLang="en-US" dirty="0"/>
          </a:p>
        </p:txBody>
      </p:sp>
      <p:sp>
        <p:nvSpPr>
          <p:cNvPr id="48" name="TextBox 47"/>
          <p:cNvSpPr txBox="1"/>
          <p:nvPr/>
        </p:nvSpPr>
        <p:spPr>
          <a:xfrm>
            <a:off x="2411760" y="4941168"/>
            <a:ext cx="646331" cy="369332"/>
          </a:xfrm>
          <a:prstGeom prst="rect">
            <a:avLst/>
          </a:prstGeom>
          <a:noFill/>
        </p:spPr>
        <p:txBody>
          <a:bodyPr wrap="none" rtlCol="0">
            <a:spAutoFit/>
          </a:bodyPr>
          <a:lstStyle/>
          <a:p>
            <a:r>
              <a:rPr lang="zh-CN" altLang="en-US" dirty="0"/>
              <a:t>串行</a:t>
            </a:r>
          </a:p>
        </p:txBody>
      </p:sp>
      <p:sp>
        <p:nvSpPr>
          <p:cNvPr id="49" name="TextBox 48"/>
          <p:cNvSpPr txBox="1"/>
          <p:nvPr/>
        </p:nvSpPr>
        <p:spPr>
          <a:xfrm>
            <a:off x="4213701" y="4941168"/>
            <a:ext cx="646331" cy="369332"/>
          </a:xfrm>
          <a:prstGeom prst="rect">
            <a:avLst/>
          </a:prstGeom>
          <a:noFill/>
        </p:spPr>
        <p:txBody>
          <a:bodyPr wrap="none" rtlCol="0">
            <a:spAutoFit/>
          </a:bodyPr>
          <a:lstStyle/>
          <a:p>
            <a:r>
              <a:rPr lang="zh-CN" altLang="en-US" dirty="0" smtClean="0"/>
              <a:t>并发</a:t>
            </a:r>
            <a:endParaRPr lang="zh-CN" altLang="en-US" dirty="0"/>
          </a:p>
        </p:txBody>
      </p:sp>
    </p:spTree>
    <p:extLst>
      <p:ext uri="{BB962C8B-B14F-4D97-AF65-F5344CB8AC3E}">
        <p14:creationId xmlns:p14="http://schemas.microsoft.com/office/powerpoint/2010/main" val="13796362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p:txBody>
          <a:bodyPr/>
          <a:lstStyle/>
          <a:p>
            <a:pPr algn="l" eaLnBrk="1" hangingPunct="1"/>
            <a:r>
              <a:rPr kumimoji="0" lang="zh-CN" altLang="en-US" dirty="0" smtClean="0"/>
              <a:t>  管</a:t>
            </a:r>
            <a:r>
              <a:rPr kumimoji="0" lang="zh-CN" altLang="en-US" dirty="0" smtClean="0"/>
              <a:t>程</a:t>
            </a:r>
            <a:endParaRPr kumimoji="0" lang="en-US" altLang="zh-CN" dirty="0" smtClean="0"/>
          </a:p>
        </p:txBody>
      </p:sp>
      <p:sp>
        <p:nvSpPr>
          <p:cNvPr id="89090" name="Rectangle 3"/>
          <p:cNvSpPr>
            <a:spLocks noGrp="1" noChangeArrowheads="1"/>
          </p:cNvSpPr>
          <p:nvPr>
            <p:ph type="body" idx="1"/>
          </p:nvPr>
        </p:nvSpPr>
        <p:spPr/>
        <p:txBody>
          <a:bodyPr/>
          <a:lstStyle/>
          <a:p>
            <a:pPr eaLnBrk="1" hangingPunct="1"/>
            <a:r>
              <a:rPr kumimoji="0" lang="zh-CN" altLang="en-US" smtClean="0"/>
              <a:t>管程的工作流程</a:t>
            </a:r>
            <a:endParaRPr kumimoji="0" lang="en-US" altLang="zh-CN" smtClean="0"/>
          </a:p>
        </p:txBody>
      </p:sp>
      <p:sp>
        <p:nvSpPr>
          <p:cNvPr id="89091" name="Rectangle 4"/>
          <p:cNvSpPr>
            <a:spLocks noChangeArrowheads="1"/>
          </p:cNvSpPr>
          <p:nvPr/>
        </p:nvSpPr>
        <p:spPr bwMode="auto">
          <a:xfrm>
            <a:off x="4184650" y="2508250"/>
            <a:ext cx="3451225" cy="3844925"/>
          </a:xfrm>
          <a:prstGeom prst="rect">
            <a:avLst/>
          </a:prstGeom>
          <a:solidFill>
            <a:schemeClr val="accent1"/>
          </a:solidFill>
          <a:ln w="9525">
            <a:solidFill>
              <a:schemeClr val="tx1"/>
            </a:solidFill>
            <a:miter lim="800000"/>
            <a:headEnd/>
            <a:tailEnd/>
          </a:ln>
        </p:spPr>
        <p:txBody>
          <a:bodyPr/>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chemeClr val="bg1"/>
              </a:buClr>
              <a:buSzPct val="100000"/>
              <a:buFontTx/>
              <a:buNone/>
            </a:pPr>
            <a:endParaRPr kumimoji="0" lang="en-US" altLang="zh-CN" sz="2400">
              <a:latin typeface="Times New Roman" panose="02020603050405020304" pitchFamily="18" charset="0"/>
            </a:endParaRPr>
          </a:p>
        </p:txBody>
      </p:sp>
      <p:sp>
        <p:nvSpPr>
          <p:cNvPr id="89092" name="Rectangle 5"/>
          <p:cNvSpPr>
            <a:spLocks noChangeArrowheads="1"/>
          </p:cNvSpPr>
          <p:nvPr/>
        </p:nvSpPr>
        <p:spPr bwMode="auto">
          <a:xfrm>
            <a:off x="1692275" y="2508250"/>
            <a:ext cx="2492375" cy="3844925"/>
          </a:xfrm>
          <a:prstGeom prst="rect">
            <a:avLst/>
          </a:prstGeom>
          <a:solidFill>
            <a:srgbClr val="C0C0C0">
              <a:alpha val="50195"/>
            </a:srgbClr>
          </a:solidFill>
          <a:ln w="9525">
            <a:solidFill>
              <a:schemeClr val="tx1"/>
            </a:solidFill>
            <a:miter lim="800000"/>
            <a:headEnd/>
            <a:tailEnd/>
          </a:ln>
        </p:spPr>
        <p:txBody>
          <a:bodyPr/>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chemeClr val="bg1"/>
              </a:buClr>
              <a:buSzPct val="100000"/>
              <a:buFontTx/>
              <a:buNone/>
            </a:pPr>
            <a:endParaRPr kumimoji="0" lang="en-US" altLang="zh-CN" sz="2400">
              <a:latin typeface="Times New Roman" panose="02020603050405020304" pitchFamily="18" charset="0"/>
            </a:endParaRPr>
          </a:p>
        </p:txBody>
      </p:sp>
      <p:grpSp>
        <p:nvGrpSpPr>
          <p:cNvPr id="89093" name="Group 6"/>
          <p:cNvGrpSpPr>
            <a:grpSpLocks/>
          </p:cNvGrpSpPr>
          <p:nvPr/>
        </p:nvGrpSpPr>
        <p:grpSpPr bwMode="auto">
          <a:xfrm>
            <a:off x="2459038" y="3003550"/>
            <a:ext cx="1343025" cy="249238"/>
            <a:chOff x="1549" y="1892"/>
            <a:chExt cx="846" cy="157"/>
          </a:xfrm>
        </p:grpSpPr>
        <p:sp>
          <p:nvSpPr>
            <p:cNvPr id="89169" name="Line 7"/>
            <p:cNvSpPr>
              <a:spLocks noChangeShapeType="1"/>
            </p:cNvSpPr>
            <p:nvPr/>
          </p:nvSpPr>
          <p:spPr bwMode="auto">
            <a:xfrm>
              <a:off x="1549" y="1892"/>
              <a:ext cx="8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70" name="Line 8"/>
            <p:cNvSpPr>
              <a:spLocks noChangeShapeType="1"/>
            </p:cNvSpPr>
            <p:nvPr/>
          </p:nvSpPr>
          <p:spPr bwMode="auto">
            <a:xfrm>
              <a:off x="1549" y="2049"/>
              <a:ext cx="8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71" name="Line 9"/>
            <p:cNvSpPr>
              <a:spLocks noChangeShapeType="1"/>
            </p:cNvSpPr>
            <p:nvPr/>
          </p:nvSpPr>
          <p:spPr bwMode="auto">
            <a:xfrm>
              <a:off x="2395" y="1892"/>
              <a:ext cx="0" cy="1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72" name="Line 10"/>
            <p:cNvSpPr>
              <a:spLocks noChangeShapeType="1"/>
            </p:cNvSpPr>
            <p:nvPr/>
          </p:nvSpPr>
          <p:spPr bwMode="auto">
            <a:xfrm>
              <a:off x="2289" y="1892"/>
              <a:ext cx="0" cy="1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73" name="Line 11"/>
            <p:cNvSpPr>
              <a:spLocks noChangeShapeType="1"/>
            </p:cNvSpPr>
            <p:nvPr/>
          </p:nvSpPr>
          <p:spPr bwMode="auto">
            <a:xfrm>
              <a:off x="2183" y="1892"/>
              <a:ext cx="0" cy="1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74" name="Line 12"/>
            <p:cNvSpPr>
              <a:spLocks noChangeShapeType="1"/>
            </p:cNvSpPr>
            <p:nvPr/>
          </p:nvSpPr>
          <p:spPr bwMode="auto">
            <a:xfrm>
              <a:off x="2078" y="1892"/>
              <a:ext cx="0" cy="1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75" name="Line 13"/>
            <p:cNvSpPr>
              <a:spLocks noChangeShapeType="1"/>
            </p:cNvSpPr>
            <p:nvPr/>
          </p:nvSpPr>
          <p:spPr bwMode="auto">
            <a:xfrm>
              <a:off x="1972" y="1892"/>
              <a:ext cx="0" cy="1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76" name="Line 14"/>
            <p:cNvSpPr>
              <a:spLocks noChangeShapeType="1"/>
            </p:cNvSpPr>
            <p:nvPr/>
          </p:nvSpPr>
          <p:spPr bwMode="auto">
            <a:xfrm>
              <a:off x="1866" y="1892"/>
              <a:ext cx="0" cy="1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77" name="Line 15"/>
            <p:cNvSpPr>
              <a:spLocks noChangeShapeType="1"/>
            </p:cNvSpPr>
            <p:nvPr/>
          </p:nvSpPr>
          <p:spPr bwMode="auto">
            <a:xfrm>
              <a:off x="1761" y="1892"/>
              <a:ext cx="0" cy="1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78" name="Line 16"/>
            <p:cNvSpPr>
              <a:spLocks noChangeShapeType="1"/>
            </p:cNvSpPr>
            <p:nvPr/>
          </p:nvSpPr>
          <p:spPr bwMode="auto">
            <a:xfrm>
              <a:off x="1655" y="1892"/>
              <a:ext cx="0" cy="1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9094" name="Text Box 17"/>
          <p:cNvSpPr txBox="1">
            <a:spLocks noChangeArrowheads="1"/>
          </p:cNvSpPr>
          <p:nvPr/>
        </p:nvSpPr>
        <p:spPr bwMode="auto">
          <a:xfrm>
            <a:off x="2760663" y="2835275"/>
            <a:ext cx="123190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just">
              <a:lnSpc>
                <a:spcPct val="80000"/>
              </a:lnSpc>
              <a:spcBef>
                <a:spcPct val="0"/>
              </a:spcBef>
              <a:buClr>
                <a:schemeClr val="bg1"/>
              </a:buClr>
              <a:buSzPct val="100000"/>
              <a:buFontTx/>
              <a:buNone/>
            </a:pPr>
            <a:r>
              <a:rPr kumimoji="0" lang="en-US" altLang="zh-CN" sz="1600">
                <a:latin typeface="Times New Roman" panose="02020603050405020304" pitchFamily="18" charset="0"/>
              </a:rPr>
              <a:t>condition c1</a:t>
            </a:r>
          </a:p>
        </p:txBody>
      </p:sp>
      <p:sp>
        <p:nvSpPr>
          <p:cNvPr id="89095" name="Line 18"/>
          <p:cNvSpPr>
            <a:spLocks noChangeShapeType="1"/>
          </p:cNvSpPr>
          <p:nvPr/>
        </p:nvSpPr>
        <p:spPr bwMode="auto">
          <a:xfrm flipH="1">
            <a:off x="2076450" y="3500438"/>
            <a:ext cx="24923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6" name="Line 19"/>
          <p:cNvSpPr>
            <a:spLocks noChangeShapeType="1"/>
          </p:cNvSpPr>
          <p:nvPr/>
        </p:nvSpPr>
        <p:spPr bwMode="auto">
          <a:xfrm flipV="1">
            <a:off x="2076450" y="3128963"/>
            <a:ext cx="0" cy="371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7" name="Line 20"/>
          <p:cNvSpPr>
            <a:spLocks noChangeShapeType="1"/>
          </p:cNvSpPr>
          <p:nvPr/>
        </p:nvSpPr>
        <p:spPr bwMode="auto">
          <a:xfrm>
            <a:off x="2076450" y="3128963"/>
            <a:ext cx="382588"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9098" name="Line 21"/>
          <p:cNvSpPr>
            <a:spLocks noChangeShapeType="1"/>
          </p:cNvSpPr>
          <p:nvPr/>
        </p:nvSpPr>
        <p:spPr bwMode="auto">
          <a:xfrm>
            <a:off x="3802063" y="3128963"/>
            <a:ext cx="766762"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9099" name="Text Box 22"/>
          <p:cNvSpPr txBox="1">
            <a:spLocks noChangeArrowheads="1"/>
          </p:cNvSpPr>
          <p:nvPr/>
        </p:nvSpPr>
        <p:spPr bwMode="auto">
          <a:xfrm>
            <a:off x="2762250" y="3311525"/>
            <a:ext cx="977900"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just">
              <a:lnSpc>
                <a:spcPct val="80000"/>
              </a:lnSpc>
              <a:spcBef>
                <a:spcPct val="0"/>
              </a:spcBef>
              <a:buClr>
                <a:schemeClr val="bg1"/>
              </a:buClr>
              <a:buSzPct val="100000"/>
              <a:buFontTx/>
              <a:buNone/>
            </a:pPr>
            <a:r>
              <a:rPr kumimoji="0" lang="en-US" altLang="zh-CN" sz="1600">
                <a:latin typeface="Times New Roman" panose="02020603050405020304" pitchFamily="18" charset="0"/>
              </a:rPr>
              <a:t>wait(c1)</a:t>
            </a:r>
          </a:p>
        </p:txBody>
      </p:sp>
      <p:sp>
        <p:nvSpPr>
          <p:cNvPr id="89100" name="Text Box 23"/>
          <p:cNvSpPr txBox="1">
            <a:spLocks noChangeArrowheads="1"/>
          </p:cNvSpPr>
          <p:nvPr/>
        </p:nvSpPr>
        <p:spPr bwMode="auto">
          <a:xfrm>
            <a:off x="2651125" y="3625850"/>
            <a:ext cx="976313"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just">
              <a:spcBef>
                <a:spcPct val="0"/>
              </a:spcBef>
              <a:buClr>
                <a:schemeClr val="bg1"/>
              </a:buClr>
              <a:buSzPct val="100000"/>
              <a:buFontTx/>
              <a:buNone/>
            </a:pPr>
            <a:r>
              <a:rPr kumimoji="0" lang="en-US" altLang="zh-CN" sz="2400">
                <a:latin typeface="Times New Roman" panose="02020603050405020304" pitchFamily="18" charset="0"/>
              </a:rPr>
              <a:t>…</a:t>
            </a:r>
          </a:p>
          <a:p>
            <a:pPr algn="just">
              <a:lnSpc>
                <a:spcPct val="80000"/>
              </a:lnSpc>
              <a:spcBef>
                <a:spcPct val="0"/>
              </a:spcBef>
              <a:buClr>
                <a:schemeClr val="bg1"/>
              </a:buClr>
              <a:buSzPct val="100000"/>
              <a:buFontTx/>
              <a:buNone/>
            </a:pPr>
            <a:endParaRPr kumimoji="0" lang="en-US" altLang="zh-CN" sz="700">
              <a:solidFill>
                <a:srgbClr val="006600"/>
              </a:solidFill>
              <a:latin typeface="Times New Roman" panose="02020603050405020304" pitchFamily="18" charset="0"/>
            </a:endParaRPr>
          </a:p>
        </p:txBody>
      </p:sp>
      <p:grpSp>
        <p:nvGrpSpPr>
          <p:cNvPr id="89101" name="Group 24"/>
          <p:cNvGrpSpPr>
            <a:grpSpLocks/>
          </p:cNvGrpSpPr>
          <p:nvPr/>
        </p:nvGrpSpPr>
        <p:grpSpPr bwMode="auto">
          <a:xfrm>
            <a:off x="2459038" y="4538663"/>
            <a:ext cx="1343025" cy="249237"/>
            <a:chOff x="1549" y="2859"/>
            <a:chExt cx="846" cy="157"/>
          </a:xfrm>
        </p:grpSpPr>
        <p:sp>
          <p:nvSpPr>
            <p:cNvPr id="89159" name="Line 25"/>
            <p:cNvSpPr>
              <a:spLocks noChangeShapeType="1"/>
            </p:cNvSpPr>
            <p:nvPr/>
          </p:nvSpPr>
          <p:spPr bwMode="auto">
            <a:xfrm>
              <a:off x="1549" y="2859"/>
              <a:ext cx="8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60" name="Line 26"/>
            <p:cNvSpPr>
              <a:spLocks noChangeShapeType="1"/>
            </p:cNvSpPr>
            <p:nvPr/>
          </p:nvSpPr>
          <p:spPr bwMode="auto">
            <a:xfrm>
              <a:off x="1549" y="3016"/>
              <a:ext cx="8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61" name="Line 27"/>
            <p:cNvSpPr>
              <a:spLocks noChangeShapeType="1"/>
            </p:cNvSpPr>
            <p:nvPr/>
          </p:nvSpPr>
          <p:spPr bwMode="auto">
            <a:xfrm>
              <a:off x="2395" y="2859"/>
              <a:ext cx="0" cy="1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62" name="Line 28"/>
            <p:cNvSpPr>
              <a:spLocks noChangeShapeType="1"/>
            </p:cNvSpPr>
            <p:nvPr/>
          </p:nvSpPr>
          <p:spPr bwMode="auto">
            <a:xfrm>
              <a:off x="2289" y="2859"/>
              <a:ext cx="0" cy="1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63" name="Line 29"/>
            <p:cNvSpPr>
              <a:spLocks noChangeShapeType="1"/>
            </p:cNvSpPr>
            <p:nvPr/>
          </p:nvSpPr>
          <p:spPr bwMode="auto">
            <a:xfrm>
              <a:off x="2183" y="2859"/>
              <a:ext cx="0" cy="1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64" name="Line 30"/>
            <p:cNvSpPr>
              <a:spLocks noChangeShapeType="1"/>
            </p:cNvSpPr>
            <p:nvPr/>
          </p:nvSpPr>
          <p:spPr bwMode="auto">
            <a:xfrm>
              <a:off x="2078" y="2859"/>
              <a:ext cx="0" cy="1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65" name="Line 31"/>
            <p:cNvSpPr>
              <a:spLocks noChangeShapeType="1"/>
            </p:cNvSpPr>
            <p:nvPr/>
          </p:nvSpPr>
          <p:spPr bwMode="auto">
            <a:xfrm>
              <a:off x="1972" y="2859"/>
              <a:ext cx="0" cy="1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66" name="Line 32"/>
            <p:cNvSpPr>
              <a:spLocks noChangeShapeType="1"/>
            </p:cNvSpPr>
            <p:nvPr/>
          </p:nvSpPr>
          <p:spPr bwMode="auto">
            <a:xfrm>
              <a:off x="1866" y="2859"/>
              <a:ext cx="0" cy="1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67" name="Line 33"/>
            <p:cNvSpPr>
              <a:spLocks noChangeShapeType="1"/>
            </p:cNvSpPr>
            <p:nvPr/>
          </p:nvSpPr>
          <p:spPr bwMode="auto">
            <a:xfrm>
              <a:off x="1761" y="2859"/>
              <a:ext cx="0" cy="1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68" name="Line 34"/>
            <p:cNvSpPr>
              <a:spLocks noChangeShapeType="1"/>
            </p:cNvSpPr>
            <p:nvPr/>
          </p:nvSpPr>
          <p:spPr bwMode="auto">
            <a:xfrm>
              <a:off x="1655" y="2859"/>
              <a:ext cx="0" cy="1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9102" name="Text Box 35"/>
          <p:cNvSpPr txBox="1">
            <a:spLocks noChangeArrowheads="1"/>
          </p:cNvSpPr>
          <p:nvPr/>
        </p:nvSpPr>
        <p:spPr bwMode="auto">
          <a:xfrm>
            <a:off x="2587625" y="4225925"/>
            <a:ext cx="1277938"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just">
              <a:lnSpc>
                <a:spcPct val="80000"/>
              </a:lnSpc>
              <a:spcBef>
                <a:spcPct val="0"/>
              </a:spcBef>
              <a:buClr>
                <a:schemeClr val="bg1"/>
              </a:buClr>
              <a:buSzPct val="100000"/>
              <a:buFontTx/>
              <a:buNone/>
            </a:pPr>
            <a:r>
              <a:rPr kumimoji="0" lang="en-US" altLang="zh-CN" sz="1600">
                <a:latin typeface="Times New Roman" panose="02020603050405020304" pitchFamily="18" charset="0"/>
              </a:rPr>
              <a:t>condition cn</a:t>
            </a:r>
          </a:p>
        </p:txBody>
      </p:sp>
      <p:sp>
        <p:nvSpPr>
          <p:cNvPr id="89103" name="Line 36"/>
          <p:cNvSpPr>
            <a:spLocks noChangeShapeType="1"/>
          </p:cNvSpPr>
          <p:nvPr/>
        </p:nvSpPr>
        <p:spPr bwMode="auto">
          <a:xfrm flipH="1">
            <a:off x="2076450" y="5035550"/>
            <a:ext cx="24923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4" name="Line 37"/>
          <p:cNvSpPr>
            <a:spLocks noChangeShapeType="1"/>
          </p:cNvSpPr>
          <p:nvPr/>
        </p:nvSpPr>
        <p:spPr bwMode="auto">
          <a:xfrm flipV="1">
            <a:off x="2076450" y="4664075"/>
            <a:ext cx="0" cy="371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5" name="Line 38"/>
          <p:cNvSpPr>
            <a:spLocks noChangeShapeType="1"/>
          </p:cNvSpPr>
          <p:nvPr/>
        </p:nvSpPr>
        <p:spPr bwMode="auto">
          <a:xfrm>
            <a:off x="2076450" y="4664075"/>
            <a:ext cx="382588"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9106" name="Line 39"/>
          <p:cNvSpPr>
            <a:spLocks noChangeShapeType="1"/>
          </p:cNvSpPr>
          <p:nvPr/>
        </p:nvSpPr>
        <p:spPr bwMode="auto">
          <a:xfrm>
            <a:off x="3802063" y="4664075"/>
            <a:ext cx="766762"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9107" name="Text Box 40"/>
          <p:cNvSpPr txBox="1">
            <a:spLocks noChangeArrowheads="1"/>
          </p:cNvSpPr>
          <p:nvPr/>
        </p:nvSpPr>
        <p:spPr bwMode="auto">
          <a:xfrm>
            <a:off x="2762250" y="4846638"/>
            <a:ext cx="977900"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just">
              <a:lnSpc>
                <a:spcPct val="80000"/>
              </a:lnSpc>
              <a:spcBef>
                <a:spcPct val="0"/>
              </a:spcBef>
              <a:buClr>
                <a:schemeClr val="bg1"/>
              </a:buClr>
              <a:buSzPct val="100000"/>
              <a:buFontTx/>
              <a:buNone/>
            </a:pPr>
            <a:r>
              <a:rPr kumimoji="0" lang="en-US" altLang="zh-CN" sz="1600">
                <a:solidFill>
                  <a:srgbClr val="006600"/>
                </a:solidFill>
                <a:latin typeface="Times New Roman" panose="02020603050405020304" pitchFamily="18" charset="0"/>
              </a:rPr>
              <a:t>  </a:t>
            </a:r>
            <a:r>
              <a:rPr kumimoji="0" lang="en-US" altLang="zh-CN" sz="1600">
                <a:latin typeface="Times New Roman" panose="02020603050405020304" pitchFamily="18" charset="0"/>
              </a:rPr>
              <a:t>wait(cn)</a:t>
            </a:r>
          </a:p>
        </p:txBody>
      </p:sp>
      <p:grpSp>
        <p:nvGrpSpPr>
          <p:cNvPr id="89108" name="Group 41"/>
          <p:cNvGrpSpPr>
            <a:grpSpLocks/>
          </p:cNvGrpSpPr>
          <p:nvPr/>
        </p:nvGrpSpPr>
        <p:grpSpPr bwMode="auto">
          <a:xfrm>
            <a:off x="2332038" y="5540375"/>
            <a:ext cx="1341437" cy="249238"/>
            <a:chOff x="1469" y="3490"/>
            <a:chExt cx="845" cy="157"/>
          </a:xfrm>
        </p:grpSpPr>
        <p:sp>
          <p:nvSpPr>
            <p:cNvPr id="89149" name="Line 42"/>
            <p:cNvSpPr>
              <a:spLocks noChangeShapeType="1"/>
            </p:cNvSpPr>
            <p:nvPr/>
          </p:nvSpPr>
          <p:spPr bwMode="auto">
            <a:xfrm>
              <a:off x="1469" y="3490"/>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50" name="Line 43"/>
            <p:cNvSpPr>
              <a:spLocks noChangeShapeType="1"/>
            </p:cNvSpPr>
            <p:nvPr/>
          </p:nvSpPr>
          <p:spPr bwMode="auto">
            <a:xfrm>
              <a:off x="1469" y="3647"/>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51" name="Line 44"/>
            <p:cNvSpPr>
              <a:spLocks noChangeShapeType="1"/>
            </p:cNvSpPr>
            <p:nvPr/>
          </p:nvSpPr>
          <p:spPr bwMode="auto">
            <a:xfrm>
              <a:off x="2314" y="3490"/>
              <a:ext cx="0" cy="1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52" name="Line 45"/>
            <p:cNvSpPr>
              <a:spLocks noChangeShapeType="1"/>
            </p:cNvSpPr>
            <p:nvPr/>
          </p:nvSpPr>
          <p:spPr bwMode="auto">
            <a:xfrm>
              <a:off x="2208" y="3490"/>
              <a:ext cx="0" cy="1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53" name="Line 46"/>
            <p:cNvSpPr>
              <a:spLocks noChangeShapeType="1"/>
            </p:cNvSpPr>
            <p:nvPr/>
          </p:nvSpPr>
          <p:spPr bwMode="auto">
            <a:xfrm>
              <a:off x="2103" y="3490"/>
              <a:ext cx="0" cy="1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54" name="Line 47"/>
            <p:cNvSpPr>
              <a:spLocks noChangeShapeType="1"/>
            </p:cNvSpPr>
            <p:nvPr/>
          </p:nvSpPr>
          <p:spPr bwMode="auto">
            <a:xfrm>
              <a:off x="1997" y="3490"/>
              <a:ext cx="0" cy="1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55" name="Line 48"/>
            <p:cNvSpPr>
              <a:spLocks noChangeShapeType="1"/>
            </p:cNvSpPr>
            <p:nvPr/>
          </p:nvSpPr>
          <p:spPr bwMode="auto">
            <a:xfrm>
              <a:off x="1892" y="3490"/>
              <a:ext cx="0" cy="1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56" name="Line 49"/>
            <p:cNvSpPr>
              <a:spLocks noChangeShapeType="1"/>
            </p:cNvSpPr>
            <p:nvPr/>
          </p:nvSpPr>
          <p:spPr bwMode="auto">
            <a:xfrm>
              <a:off x="1786" y="3490"/>
              <a:ext cx="0" cy="1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57" name="Line 50"/>
            <p:cNvSpPr>
              <a:spLocks noChangeShapeType="1"/>
            </p:cNvSpPr>
            <p:nvPr/>
          </p:nvSpPr>
          <p:spPr bwMode="auto">
            <a:xfrm>
              <a:off x="1680" y="3490"/>
              <a:ext cx="0" cy="1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58" name="Line 51"/>
            <p:cNvSpPr>
              <a:spLocks noChangeShapeType="1"/>
            </p:cNvSpPr>
            <p:nvPr/>
          </p:nvSpPr>
          <p:spPr bwMode="auto">
            <a:xfrm>
              <a:off x="1575" y="3490"/>
              <a:ext cx="0" cy="1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9109" name="Text Box 52"/>
          <p:cNvSpPr txBox="1">
            <a:spLocks noChangeArrowheads="1"/>
          </p:cNvSpPr>
          <p:nvPr/>
        </p:nvSpPr>
        <p:spPr bwMode="auto">
          <a:xfrm>
            <a:off x="2459038" y="5276850"/>
            <a:ext cx="15335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just">
              <a:lnSpc>
                <a:spcPct val="80000"/>
              </a:lnSpc>
              <a:spcBef>
                <a:spcPct val="0"/>
              </a:spcBef>
              <a:buClr>
                <a:schemeClr val="bg1"/>
              </a:buClr>
              <a:buSzPct val="100000"/>
              <a:buFontTx/>
              <a:buNone/>
            </a:pPr>
            <a:r>
              <a:rPr kumimoji="0" lang="en-US" altLang="zh-CN" sz="1600">
                <a:latin typeface="Times New Roman" panose="02020603050405020304" pitchFamily="18" charset="0"/>
              </a:rPr>
              <a:t>urgent queue</a:t>
            </a:r>
          </a:p>
        </p:txBody>
      </p:sp>
      <p:sp>
        <p:nvSpPr>
          <p:cNvPr id="89110" name="Line 53"/>
          <p:cNvSpPr>
            <a:spLocks noChangeShapeType="1"/>
          </p:cNvSpPr>
          <p:nvPr/>
        </p:nvSpPr>
        <p:spPr bwMode="auto">
          <a:xfrm flipH="1">
            <a:off x="1947863" y="6135688"/>
            <a:ext cx="24923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11" name="Line 54"/>
          <p:cNvSpPr>
            <a:spLocks noChangeShapeType="1"/>
          </p:cNvSpPr>
          <p:nvPr/>
        </p:nvSpPr>
        <p:spPr bwMode="auto">
          <a:xfrm flipV="1">
            <a:off x="1947863" y="5665788"/>
            <a:ext cx="0" cy="469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12" name="Line 55"/>
          <p:cNvSpPr>
            <a:spLocks noChangeShapeType="1"/>
          </p:cNvSpPr>
          <p:nvPr/>
        </p:nvSpPr>
        <p:spPr bwMode="auto">
          <a:xfrm>
            <a:off x="1947863" y="5665788"/>
            <a:ext cx="384175"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9113" name="Line 56"/>
          <p:cNvSpPr>
            <a:spLocks noChangeShapeType="1"/>
          </p:cNvSpPr>
          <p:nvPr/>
        </p:nvSpPr>
        <p:spPr bwMode="auto">
          <a:xfrm>
            <a:off x="3673475" y="5665788"/>
            <a:ext cx="766763"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9114" name="Text Box 57"/>
          <p:cNvSpPr txBox="1">
            <a:spLocks noChangeArrowheads="1"/>
          </p:cNvSpPr>
          <p:nvPr/>
        </p:nvSpPr>
        <p:spPr bwMode="auto">
          <a:xfrm>
            <a:off x="2635250" y="5848350"/>
            <a:ext cx="976313"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just">
              <a:lnSpc>
                <a:spcPct val="80000"/>
              </a:lnSpc>
              <a:spcBef>
                <a:spcPct val="0"/>
              </a:spcBef>
              <a:buClr>
                <a:schemeClr val="bg1"/>
              </a:buClr>
              <a:buSzPct val="100000"/>
              <a:buFontTx/>
              <a:buNone/>
            </a:pPr>
            <a:r>
              <a:rPr kumimoji="0" lang="en-US" altLang="zh-CN" sz="1600">
                <a:latin typeface="Times New Roman" panose="02020603050405020304" pitchFamily="18" charset="0"/>
              </a:rPr>
              <a:t>  signal</a:t>
            </a:r>
          </a:p>
        </p:txBody>
      </p:sp>
      <p:sp>
        <p:nvSpPr>
          <p:cNvPr id="89115" name="Text Box 58"/>
          <p:cNvSpPr txBox="1">
            <a:spLocks noChangeArrowheads="1"/>
          </p:cNvSpPr>
          <p:nvPr/>
        </p:nvSpPr>
        <p:spPr bwMode="auto">
          <a:xfrm>
            <a:off x="5143500" y="2881313"/>
            <a:ext cx="1917700" cy="371475"/>
          </a:xfrm>
          <a:prstGeom prst="rect">
            <a:avLst/>
          </a:prstGeom>
          <a:solidFill>
            <a:schemeClr val="accent1"/>
          </a:solidFill>
          <a:ln w="9525">
            <a:solidFill>
              <a:schemeClr val="tx1"/>
            </a:solidFill>
            <a:miter lim="800000"/>
            <a:headEnd/>
            <a:tailEnd/>
          </a:ln>
        </p:spPr>
        <p:txBody>
          <a:bodyPr/>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
                <a:schemeClr val="bg1"/>
              </a:buClr>
              <a:buSzPct val="100000"/>
              <a:buFontTx/>
              <a:buNone/>
            </a:pPr>
            <a:r>
              <a:rPr kumimoji="0" lang="zh-CN" altLang="en-US" sz="2000">
                <a:latin typeface="宋体" panose="02010600030101010101" pitchFamily="2" charset="-122"/>
              </a:rPr>
              <a:t>局部数据</a:t>
            </a:r>
            <a:endParaRPr kumimoji="0" lang="en-US" altLang="zh-CN" sz="2000">
              <a:latin typeface="宋体" panose="02010600030101010101" pitchFamily="2" charset="-122"/>
            </a:endParaRPr>
          </a:p>
        </p:txBody>
      </p:sp>
      <p:sp>
        <p:nvSpPr>
          <p:cNvPr id="89116" name="Text Box 59"/>
          <p:cNvSpPr txBox="1">
            <a:spLocks noChangeArrowheads="1"/>
          </p:cNvSpPr>
          <p:nvPr/>
        </p:nvSpPr>
        <p:spPr bwMode="auto">
          <a:xfrm>
            <a:off x="5143500" y="3378200"/>
            <a:ext cx="1917700" cy="371475"/>
          </a:xfrm>
          <a:prstGeom prst="rect">
            <a:avLst/>
          </a:prstGeom>
          <a:solidFill>
            <a:schemeClr val="accent1"/>
          </a:solidFill>
          <a:ln w="9525">
            <a:solidFill>
              <a:schemeClr val="tx1"/>
            </a:solidFill>
            <a:miter lim="800000"/>
            <a:headEnd/>
            <a:tailEnd/>
          </a:ln>
        </p:spPr>
        <p:txBody>
          <a:bodyPr/>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
                <a:schemeClr val="bg1"/>
              </a:buClr>
              <a:buSzPct val="100000"/>
              <a:buFontTx/>
              <a:buNone/>
            </a:pPr>
            <a:r>
              <a:rPr kumimoji="0" lang="zh-CN" altLang="en-US" sz="2000">
                <a:latin typeface="宋体" panose="02010600030101010101" pitchFamily="2" charset="-122"/>
              </a:rPr>
              <a:t>条件变量</a:t>
            </a:r>
            <a:endParaRPr kumimoji="0" lang="en-US" altLang="zh-CN" sz="2000">
              <a:latin typeface="宋体" panose="02010600030101010101" pitchFamily="2" charset="-122"/>
            </a:endParaRPr>
          </a:p>
        </p:txBody>
      </p:sp>
      <p:sp>
        <p:nvSpPr>
          <p:cNvPr id="89117" name="Text Box 60"/>
          <p:cNvSpPr txBox="1">
            <a:spLocks noChangeArrowheads="1"/>
          </p:cNvSpPr>
          <p:nvPr/>
        </p:nvSpPr>
        <p:spPr bwMode="auto">
          <a:xfrm>
            <a:off x="5148263" y="4005263"/>
            <a:ext cx="1917700" cy="495300"/>
          </a:xfrm>
          <a:prstGeom prst="rect">
            <a:avLst/>
          </a:prstGeom>
          <a:solidFill>
            <a:schemeClr val="accent1"/>
          </a:solidFill>
          <a:ln w="9525">
            <a:solidFill>
              <a:schemeClr val="tx1"/>
            </a:solidFill>
            <a:miter lim="800000"/>
            <a:headEnd/>
            <a:tailEnd/>
          </a:ln>
        </p:spPr>
        <p:txBody>
          <a:bodyPr tIns="82800" bIns="82800"/>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
                <a:schemeClr val="bg1"/>
              </a:buClr>
              <a:buSzPct val="100000"/>
              <a:buFontTx/>
              <a:buNone/>
            </a:pPr>
            <a:r>
              <a:rPr kumimoji="0" lang="zh-CN" altLang="en-US" sz="2000">
                <a:latin typeface="宋体" panose="02010600030101010101" pitchFamily="2" charset="-122"/>
              </a:rPr>
              <a:t>过程</a:t>
            </a:r>
            <a:r>
              <a:rPr kumimoji="0" lang="en-US" altLang="zh-CN" sz="2000">
                <a:latin typeface="宋体" panose="02010600030101010101" pitchFamily="2" charset="-122"/>
              </a:rPr>
              <a:t>1</a:t>
            </a:r>
          </a:p>
        </p:txBody>
      </p:sp>
      <p:sp>
        <p:nvSpPr>
          <p:cNvPr id="89118" name="Text Box 61"/>
          <p:cNvSpPr txBox="1">
            <a:spLocks noChangeArrowheads="1"/>
          </p:cNvSpPr>
          <p:nvPr/>
        </p:nvSpPr>
        <p:spPr bwMode="auto">
          <a:xfrm>
            <a:off x="5143500" y="4989513"/>
            <a:ext cx="1917700" cy="495300"/>
          </a:xfrm>
          <a:prstGeom prst="rect">
            <a:avLst/>
          </a:prstGeom>
          <a:solidFill>
            <a:schemeClr val="accent1"/>
          </a:solidFill>
          <a:ln w="9525">
            <a:solidFill>
              <a:schemeClr val="tx1"/>
            </a:solidFill>
            <a:miter lim="800000"/>
            <a:headEnd/>
            <a:tailEnd/>
          </a:ln>
        </p:spPr>
        <p:txBody>
          <a:bodyPr tIns="82800" bIns="82800"/>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
                <a:schemeClr val="bg1"/>
              </a:buClr>
              <a:buSzPct val="100000"/>
              <a:buFontTx/>
              <a:buNone/>
            </a:pPr>
            <a:r>
              <a:rPr kumimoji="0" lang="zh-CN" altLang="en-US" sz="2000">
                <a:latin typeface="宋体" panose="02010600030101010101" pitchFamily="2" charset="-122"/>
              </a:rPr>
              <a:t>过程</a:t>
            </a:r>
            <a:r>
              <a:rPr kumimoji="0" lang="en-US" altLang="zh-CN" sz="2000">
                <a:latin typeface="宋体" panose="02010600030101010101" pitchFamily="2" charset="-122"/>
              </a:rPr>
              <a:t>k</a:t>
            </a:r>
          </a:p>
        </p:txBody>
      </p:sp>
      <p:sp>
        <p:nvSpPr>
          <p:cNvPr id="89119" name="Text Box 62"/>
          <p:cNvSpPr txBox="1">
            <a:spLocks noChangeArrowheads="1"/>
          </p:cNvSpPr>
          <p:nvPr/>
        </p:nvSpPr>
        <p:spPr bwMode="auto">
          <a:xfrm>
            <a:off x="5124450" y="6353175"/>
            <a:ext cx="977900"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
                <a:schemeClr val="bg1"/>
              </a:buClr>
              <a:buSzPct val="100000"/>
              <a:buFontTx/>
              <a:buNone/>
            </a:pPr>
            <a:r>
              <a:rPr kumimoji="0" lang="zh-CN" altLang="en-US" sz="2000">
                <a:latin typeface="宋体" panose="02010600030101010101" pitchFamily="2" charset="-122"/>
              </a:rPr>
              <a:t>出口</a:t>
            </a:r>
            <a:endParaRPr kumimoji="0" lang="en-US" altLang="zh-CN" sz="2000">
              <a:latin typeface="宋体" panose="02010600030101010101" pitchFamily="2" charset="-122"/>
            </a:endParaRPr>
          </a:p>
          <a:p>
            <a:pPr algn="ctr">
              <a:spcBef>
                <a:spcPct val="0"/>
              </a:spcBef>
              <a:buClr>
                <a:schemeClr val="bg1"/>
              </a:buClr>
              <a:buSzPct val="100000"/>
              <a:buFontTx/>
              <a:buNone/>
            </a:pPr>
            <a:endParaRPr kumimoji="0" lang="en-US" altLang="zh-CN" sz="2000">
              <a:solidFill>
                <a:srgbClr val="006600"/>
              </a:solidFill>
              <a:latin typeface="隶书" pitchFamily="49" charset="-122"/>
              <a:ea typeface="隶书" pitchFamily="49" charset="-122"/>
            </a:endParaRPr>
          </a:p>
        </p:txBody>
      </p:sp>
      <p:sp>
        <p:nvSpPr>
          <p:cNvPr id="89120" name="Text Box 63"/>
          <p:cNvSpPr txBox="1">
            <a:spLocks noChangeArrowheads="1"/>
          </p:cNvSpPr>
          <p:nvPr/>
        </p:nvSpPr>
        <p:spPr bwMode="auto">
          <a:xfrm>
            <a:off x="5143500" y="5734050"/>
            <a:ext cx="1917700" cy="371475"/>
          </a:xfrm>
          <a:prstGeom prst="rect">
            <a:avLst/>
          </a:prstGeom>
          <a:solidFill>
            <a:schemeClr val="accent1"/>
          </a:solidFill>
          <a:ln w="9525">
            <a:solidFill>
              <a:schemeClr val="tx1"/>
            </a:solidFill>
            <a:miter lim="800000"/>
            <a:headEnd/>
            <a:tailEnd/>
          </a:ln>
        </p:spPr>
        <p:txBody>
          <a:bodyPr/>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
                <a:schemeClr val="bg1"/>
              </a:buClr>
              <a:buSzPct val="100000"/>
              <a:buFontTx/>
              <a:buNone/>
            </a:pPr>
            <a:r>
              <a:rPr kumimoji="0" lang="zh-CN" altLang="en-US" sz="2000">
                <a:latin typeface="宋体" panose="02010600030101010101" pitchFamily="2" charset="-122"/>
              </a:rPr>
              <a:t>初始化代码</a:t>
            </a:r>
            <a:endParaRPr kumimoji="0" lang="en-US" altLang="zh-CN" sz="2000">
              <a:latin typeface="宋体" panose="02010600030101010101" pitchFamily="2" charset="-122"/>
            </a:endParaRPr>
          </a:p>
        </p:txBody>
      </p:sp>
      <p:sp>
        <p:nvSpPr>
          <p:cNvPr id="89121" name="Line 64"/>
          <p:cNvSpPr>
            <a:spLocks noChangeShapeType="1"/>
          </p:cNvSpPr>
          <p:nvPr/>
        </p:nvSpPr>
        <p:spPr bwMode="auto">
          <a:xfrm>
            <a:off x="6102350" y="6230938"/>
            <a:ext cx="0" cy="3714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22" name="Text Box 65"/>
          <p:cNvSpPr txBox="1">
            <a:spLocks noChangeArrowheads="1"/>
          </p:cNvSpPr>
          <p:nvPr/>
        </p:nvSpPr>
        <p:spPr bwMode="auto">
          <a:xfrm>
            <a:off x="4759325" y="2127250"/>
            <a:ext cx="977900"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
                <a:schemeClr val="bg1"/>
              </a:buClr>
              <a:buSzPct val="100000"/>
              <a:buFontTx/>
              <a:buNone/>
            </a:pPr>
            <a:r>
              <a:rPr kumimoji="0" lang="zh-CN" altLang="en-US" sz="2000">
                <a:latin typeface="宋体" panose="02010600030101010101" pitchFamily="2" charset="-122"/>
              </a:rPr>
              <a:t>入口</a:t>
            </a:r>
            <a:endParaRPr kumimoji="0" lang="en-US" altLang="zh-CN" sz="2000">
              <a:latin typeface="宋体" panose="02010600030101010101" pitchFamily="2" charset="-122"/>
            </a:endParaRPr>
          </a:p>
          <a:p>
            <a:pPr algn="ctr">
              <a:spcBef>
                <a:spcPct val="0"/>
              </a:spcBef>
              <a:buClr>
                <a:schemeClr val="bg1"/>
              </a:buClr>
              <a:buSzPct val="100000"/>
              <a:buFontTx/>
              <a:buNone/>
            </a:pPr>
            <a:endParaRPr kumimoji="0" lang="en-US" altLang="zh-CN" sz="2000">
              <a:solidFill>
                <a:srgbClr val="006600"/>
              </a:solidFill>
              <a:latin typeface="隶书" pitchFamily="49" charset="-122"/>
              <a:ea typeface="隶书" pitchFamily="49" charset="-122"/>
            </a:endParaRPr>
          </a:p>
        </p:txBody>
      </p:sp>
      <p:sp>
        <p:nvSpPr>
          <p:cNvPr id="89123" name="Text Box 66"/>
          <p:cNvSpPr txBox="1">
            <a:spLocks noChangeArrowheads="1"/>
          </p:cNvSpPr>
          <p:nvPr/>
        </p:nvSpPr>
        <p:spPr bwMode="auto">
          <a:xfrm>
            <a:off x="4376738" y="2632075"/>
            <a:ext cx="976312"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
                <a:schemeClr val="bg1"/>
              </a:buClr>
              <a:buSzPct val="100000"/>
              <a:buFontTx/>
              <a:buNone/>
            </a:pPr>
            <a:r>
              <a:rPr kumimoji="0" lang="zh-CN" altLang="en-US" sz="1800">
                <a:latin typeface="宋体" panose="02010600030101010101" pitchFamily="2" charset="-122"/>
              </a:rPr>
              <a:t>管程</a:t>
            </a:r>
            <a:endParaRPr kumimoji="0" lang="en-US" altLang="zh-CN" sz="1800">
              <a:latin typeface="宋体" panose="02010600030101010101" pitchFamily="2" charset="-122"/>
            </a:endParaRPr>
          </a:p>
          <a:p>
            <a:pPr algn="ctr">
              <a:spcBef>
                <a:spcPct val="0"/>
              </a:spcBef>
              <a:buClr>
                <a:schemeClr val="bg1"/>
              </a:buClr>
              <a:buSzPct val="100000"/>
              <a:buFontTx/>
              <a:buNone/>
            </a:pPr>
            <a:endParaRPr kumimoji="0" lang="en-US" altLang="zh-CN" sz="1400">
              <a:solidFill>
                <a:srgbClr val="006600"/>
              </a:solidFill>
              <a:latin typeface="宋体" panose="02010600030101010101" pitchFamily="2" charset="-122"/>
            </a:endParaRPr>
          </a:p>
        </p:txBody>
      </p:sp>
      <p:grpSp>
        <p:nvGrpSpPr>
          <p:cNvPr id="89124" name="Group 67"/>
          <p:cNvGrpSpPr>
            <a:grpSpLocks/>
          </p:cNvGrpSpPr>
          <p:nvPr/>
        </p:nvGrpSpPr>
        <p:grpSpPr bwMode="auto">
          <a:xfrm>
            <a:off x="5910263" y="1517650"/>
            <a:ext cx="384175" cy="868363"/>
            <a:chOff x="3723" y="956"/>
            <a:chExt cx="242" cy="547"/>
          </a:xfrm>
        </p:grpSpPr>
        <p:sp>
          <p:nvSpPr>
            <p:cNvPr id="89138" name="Line 68"/>
            <p:cNvSpPr>
              <a:spLocks noChangeShapeType="1"/>
            </p:cNvSpPr>
            <p:nvPr/>
          </p:nvSpPr>
          <p:spPr bwMode="auto">
            <a:xfrm>
              <a:off x="3723" y="956"/>
              <a:ext cx="0" cy="5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39" name="Line 69"/>
            <p:cNvSpPr>
              <a:spLocks noChangeShapeType="1"/>
            </p:cNvSpPr>
            <p:nvPr/>
          </p:nvSpPr>
          <p:spPr bwMode="auto">
            <a:xfrm>
              <a:off x="3965" y="956"/>
              <a:ext cx="0" cy="5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40" name="Line 70"/>
            <p:cNvSpPr>
              <a:spLocks noChangeShapeType="1"/>
            </p:cNvSpPr>
            <p:nvPr/>
          </p:nvSpPr>
          <p:spPr bwMode="auto">
            <a:xfrm>
              <a:off x="3723" y="1503"/>
              <a:ext cx="2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41" name="Line 71"/>
            <p:cNvSpPr>
              <a:spLocks noChangeShapeType="1"/>
            </p:cNvSpPr>
            <p:nvPr/>
          </p:nvSpPr>
          <p:spPr bwMode="auto">
            <a:xfrm>
              <a:off x="3723" y="1442"/>
              <a:ext cx="2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42" name="Line 72"/>
            <p:cNvSpPr>
              <a:spLocks noChangeShapeType="1"/>
            </p:cNvSpPr>
            <p:nvPr/>
          </p:nvSpPr>
          <p:spPr bwMode="auto">
            <a:xfrm>
              <a:off x="3723" y="1381"/>
              <a:ext cx="2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43" name="Line 73"/>
            <p:cNvSpPr>
              <a:spLocks noChangeShapeType="1"/>
            </p:cNvSpPr>
            <p:nvPr/>
          </p:nvSpPr>
          <p:spPr bwMode="auto">
            <a:xfrm>
              <a:off x="3723" y="1321"/>
              <a:ext cx="2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44" name="Line 74"/>
            <p:cNvSpPr>
              <a:spLocks noChangeShapeType="1"/>
            </p:cNvSpPr>
            <p:nvPr/>
          </p:nvSpPr>
          <p:spPr bwMode="auto">
            <a:xfrm>
              <a:off x="3723" y="1260"/>
              <a:ext cx="2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45" name="Line 75"/>
            <p:cNvSpPr>
              <a:spLocks noChangeShapeType="1"/>
            </p:cNvSpPr>
            <p:nvPr/>
          </p:nvSpPr>
          <p:spPr bwMode="auto">
            <a:xfrm>
              <a:off x="3723" y="1199"/>
              <a:ext cx="2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46" name="Line 76"/>
            <p:cNvSpPr>
              <a:spLocks noChangeShapeType="1"/>
            </p:cNvSpPr>
            <p:nvPr/>
          </p:nvSpPr>
          <p:spPr bwMode="auto">
            <a:xfrm>
              <a:off x="3723" y="1138"/>
              <a:ext cx="2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47" name="Line 77"/>
            <p:cNvSpPr>
              <a:spLocks noChangeShapeType="1"/>
            </p:cNvSpPr>
            <p:nvPr/>
          </p:nvSpPr>
          <p:spPr bwMode="auto">
            <a:xfrm>
              <a:off x="3723" y="1078"/>
              <a:ext cx="2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48" name="Line 78"/>
            <p:cNvSpPr>
              <a:spLocks noChangeShapeType="1"/>
            </p:cNvSpPr>
            <p:nvPr/>
          </p:nvSpPr>
          <p:spPr bwMode="auto">
            <a:xfrm>
              <a:off x="3723" y="1017"/>
              <a:ext cx="2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9125" name="Line 79"/>
          <p:cNvSpPr>
            <a:spLocks noChangeShapeType="1"/>
          </p:cNvSpPr>
          <p:nvPr/>
        </p:nvSpPr>
        <p:spPr bwMode="auto">
          <a:xfrm>
            <a:off x="6102350" y="2386013"/>
            <a:ext cx="0" cy="3714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26" name="Line 80"/>
          <p:cNvSpPr>
            <a:spLocks noChangeShapeType="1"/>
          </p:cNvSpPr>
          <p:nvPr/>
        </p:nvSpPr>
        <p:spPr bwMode="auto">
          <a:xfrm>
            <a:off x="6102350" y="1268413"/>
            <a:ext cx="0" cy="3714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27" name="Text Box 81"/>
          <p:cNvSpPr txBox="1">
            <a:spLocks noChangeArrowheads="1"/>
          </p:cNvSpPr>
          <p:nvPr/>
        </p:nvSpPr>
        <p:spPr bwMode="auto">
          <a:xfrm>
            <a:off x="6484938" y="1346200"/>
            <a:ext cx="95885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
                <a:schemeClr val="bg1"/>
              </a:buClr>
              <a:buSzPct val="100000"/>
              <a:buFontTx/>
              <a:buNone/>
            </a:pPr>
            <a:r>
              <a:rPr kumimoji="0" lang="zh-CN" altLang="en-US" sz="2000">
                <a:latin typeface="宋体" panose="02010600030101010101" pitchFamily="2" charset="-122"/>
              </a:rPr>
              <a:t>等待调用的进程队列</a:t>
            </a:r>
            <a:endParaRPr kumimoji="0" lang="en-US" altLang="zh-CN" sz="2000">
              <a:latin typeface="宋体" panose="02010600030101010101" pitchFamily="2" charset="-122"/>
            </a:endParaRPr>
          </a:p>
          <a:p>
            <a:pPr algn="ctr">
              <a:spcBef>
                <a:spcPct val="0"/>
              </a:spcBef>
              <a:buClr>
                <a:schemeClr val="bg1"/>
              </a:buClr>
              <a:buSzPct val="100000"/>
              <a:buFontTx/>
              <a:buNone/>
            </a:pPr>
            <a:endParaRPr kumimoji="0" lang="en-US" altLang="zh-CN" sz="2000">
              <a:solidFill>
                <a:srgbClr val="006600"/>
              </a:solidFill>
              <a:latin typeface="宋体" panose="02010600030101010101" pitchFamily="2" charset="-122"/>
            </a:endParaRPr>
          </a:p>
        </p:txBody>
      </p:sp>
      <p:sp>
        <p:nvSpPr>
          <p:cNvPr id="89128" name="Text Box 82"/>
          <p:cNvSpPr txBox="1">
            <a:spLocks noChangeArrowheads="1"/>
          </p:cNvSpPr>
          <p:nvPr/>
        </p:nvSpPr>
        <p:spPr bwMode="auto">
          <a:xfrm>
            <a:off x="1692275" y="2508250"/>
            <a:ext cx="1725613"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
                <a:schemeClr val="bg1"/>
              </a:buClr>
              <a:buSzPct val="100000"/>
              <a:buFontTx/>
              <a:buNone/>
            </a:pPr>
            <a:r>
              <a:rPr kumimoji="0" lang="zh-CN" altLang="en-US" sz="2000">
                <a:latin typeface="宋体" panose="02010600030101010101" pitchFamily="2" charset="-122"/>
              </a:rPr>
              <a:t>管程等待区域</a:t>
            </a:r>
            <a:endParaRPr kumimoji="0" lang="en-US" altLang="zh-CN" sz="2000">
              <a:latin typeface="宋体" panose="02010600030101010101" pitchFamily="2" charset="-122"/>
            </a:endParaRPr>
          </a:p>
          <a:p>
            <a:pPr algn="ctr">
              <a:spcBef>
                <a:spcPct val="0"/>
              </a:spcBef>
              <a:buClr>
                <a:schemeClr val="bg1"/>
              </a:buClr>
              <a:buSzPct val="100000"/>
              <a:buFontTx/>
              <a:buNone/>
            </a:pPr>
            <a:endParaRPr kumimoji="0" lang="en-US" altLang="zh-CN" sz="2000">
              <a:solidFill>
                <a:srgbClr val="006600"/>
              </a:solidFill>
              <a:latin typeface="宋体" panose="02010600030101010101" pitchFamily="2" charset="-122"/>
            </a:endParaRPr>
          </a:p>
        </p:txBody>
      </p:sp>
      <p:sp>
        <p:nvSpPr>
          <p:cNvPr id="89129" name="Line 83"/>
          <p:cNvSpPr>
            <a:spLocks noChangeShapeType="1"/>
          </p:cNvSpPr>
          <p:nvPr/>
        </p:nvSpPr>
        <p:spPr bwMode="auto">
          <a:xfrm>
            <a:off x="4184650" y="2508250"/>
            <a:ext cx="17256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30" name="Line 84"/>
          <p:cNvSpPr>
            <a:spLocks noChangeShapeType="1"/>
          </p:cNvSpPr>
          <p:nvPr/>
        </p:nvSpPr>
        <p:spPr bwMode="auto">
          <a:xfrm>
            <a:off x="6294438" y="2508250"/>
            <a:ext cx="11493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31" name="Line 85"/>
          <p:cNvSpPr>
            <a:spLocks noChangeShapeType="1"/>
          </p:cNvSpPr>
          <p:nvPr/>
        </p:nvSpPr>
        <p:spPr bwMode="auto">
          <a:xfrm>
            <a:off x="4184650" y="6353175"/>
            <a:ext cx="17256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32" name="Line 86"/>
          <p:cNvSpPr>
            <a:spLocks noChangeShapeType="1"/>
          </p:cNvSpPr>
          <p:nvPr/>
        </p:nvSpPr>
        <p:spPr bwMode="auto">
          <a:xfrm>
            <a:off x="6294438" y="6353175"/>
            <a:ext cx="11493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33" name="Line 87"/>
          <p:cNvSpPr>
            <a:spLocks noChangeShapeType="1"/>
          </p:cNvSpPr>
          <p:nvPr/>
        </p:nvSpPr>
        <p:spPr bwMode="auto">
          <a:xfrm>
            <a:off x="5910263" y="2508250"/>
            <a:ext cx="0" cy="123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34" name="Line 88"/>
          <p:cNvSpPr>
            <a:spLocks noChangeShapeType="1"/>
          </p:cNvSpPr>
          <p:nvPr/>
        </p:nvSpPr>
        <p:spPr bwMode="auto">
          <a:xfrm>
            <a:off x="6294438" y="2508250"/>
            <a:ext cx="0" cy="123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35" name="Line 89"/>
          <p:cNvSpPr>
            <a:spLocks noChangeShapeType="1"/>
          </p:cNvSpPr>
          <p:nvPr/>
        </p:nvSpPr>
        <p:spPr bwMode="auto">
          <a:xfrm>
            <a:off x="5910263" y="6230938"/>
            <a:ext cx="0" cy="122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36" name="Line 90"/>
          <p:cNvSpPr>
            <a:spLocks noChangeShapeType="1"/>
          </p:cNvSpPr>
          <p:nvPr/>
        </p:nvSpPr>
        <p:spPr bwMode="auto">
          <a:xfrm>
            <a:off x="6294438" y="6230938"/>
            <a:ext cx="0" cy="122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37" name="Text Box 91"/>
          <p:cNvSpPr txBox="1">
            <a:spLocks noChangeArrowheads="1"/>
          </p:cNvSpPr>
          <p:nvPr/>
        </p:nvSpPr>
        <p:spPr bwMode="auto">
          <a:xfrm>
            <a:off x="5526088" y="4618038"/>
            <a:ext cx="11509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spcBef>
                <a:spcPct val="0"/>
              </a:spcBef>
              <a:buClr>
                <a:schemeClr val="bg1"/>
              </a:buClr>
              <a:buSzPct val="100000"/>
              <a:buFontTx/>
              <a:buNone/>
            </a:pPr>
            <a:r>
              <a:rPr kumimoji="0" lang="en-US" altLang="zh-CN" sz="2000">
                <a:latin typeface="Times New Roman" panose="02020603050405020304" pitchFamily="18" charset="0"/>
              </a:rPr>
              <a:t>…</a:t>
            </a:r>
          </a:p>
          <a:p>
            <a:pPr algn="just">
              <a:lnSpc>
                <a:spcPct val="80000"/>
              </a:lnSpc>
              <a:spcBef>
                <a:spcPct val="0"/>
              </a:spcBef>
              <a:buClr>
                <a:schemeClr val="bg1"/>
              </a:buClr>
              <a:buSzPct val="100000"/>
              <a:buFontTx/>
              <a:buNone/>
            </a:pPr>
            <a:endParaRPr kumimoji="0" lang="en-US" altLang="zh-CN" sz="2000">
              <a:solidFill>
                <a:srgbClr val="006600"/>
              </a:solidFill>
              <a:latin typeface="Times New Roman" panose="02020603050405020304" pitchFamily="18" charset="0"/>
            </a:endParaRPr>
          </a:p>
        </p:txBody>
      </p:sp>
    </p:spTree>
    <p:extLst>
      <p:ext uri="{BB962C8B-B14F-4D97-AF65-F5344CB8AC3E}">
        <p14:creationId xmlns:p14="http://schemas.microsoft.com/office/powerpoint/2010/main" val="2866956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p:txBody>
          <a:bodyPr/>
          <a:lstStyle/>
          <a:p>
            <a:pPr algn="l" eaLnBrk="1" hangingPunct="1"/>
            <a:r>
              <a:rPr kumimoji="0" lang="zh-CN" altLang="en-US" dirty="0" smtClean="0"/>
              <a:t>  管</a:t>
            </a:r>
            <a:r>
              <a:rPr kumimoji="0" lang="zh-CN" altLang="en-US" dirty="0" smtClean="0"/>
              <a:t>程</a:t>
            </a:r>
            <a:endParaRPr kumimoji="0" lang="en-US" altLang="zh-CN" dirty="0" smtClean="0"/>
          </a:p>
        </p:txBody>
      </p:sp>
      <p:sp>
        <p:nvSpPr>
          <p:cNvPr id="90114" name="Rectangle 3"/>
          <p:cNvSpPr>
            <a:spLocks noGrp="1" noChangeArrowheads="1"/>
          </p:cNvSpPr>
          <p:nvPr>
            <p:ph type="body" idx="1"/>
          </p:nvPr>
        </p:nvSpPr>
        <p:spPr/>
        <p:txBody>
          <a:bodyPr/>
          <a:lstStyle/>
          <a:p>
            <a:pPr eaLnBrk="1" hangingPunct="1"/>
            <a:r>
              <a:rPr kumimoji="0" lang="zh-CN" altLang="en-US" sz="2800" smtClean="0"/>
              <a:t>条件变量：</a:t>
            </a:r>
            <a:endParaRPr kumimoji="0" lang="en-US" altLang="zh-CN" sz="2800" smtClean="0"/>
          </a:p>
          <a:p>
            <a:pPr lvl="1" eaLnBrk="1" hangingPunct="1"/>
            <a:r>
              <a:rPr kumimoji="0" lang="zh-CN" altLang="en-US" sz="2400" smtClean="0"/>
              <a:t>当调用管程过程的进程无法继续运行时，用于阻塞进程的一种信号量</a:t>
            </a:r>
            <a:endParaRPr kumimoji="0" lang="en-US" altLang="zh-CN" sz="2400" smtClean="0"/>
          </a:p>
          <a:p>
            <a:pPr eaLnBrk="1" hangingPunct="1"/>
            <a:r>
              <a:rPr kumimoji="0" lang="en-US" altLang="zh-CN" sz="2800" smtClean="0"/>
              <a:t>wait</a:t>
            </a:r>
            <a:r>
              <a:rPr kumimoji="0" lang="zh-CN" altLang="en-US" sz="2800" smtClean="0"/>
              <a:t>同步原语：</a:t>
            </a:r>
            <a:endParaRPr kumimoji="0" lang="en-US" altLang="zh-CN" sz="2800" smtClean="0"/>
          </a:p>
          <a:p>
            <a:pPr lvl="1" eaLnBrk="1" hangingPunct="1"/>
            <a:r>
              <a:rPr kumimoji="0" lang="zh-CN" altLang="en-US" sz="2400" smtClean="0"/>
              <a:t>当一个管程过程无法继续时，它在某个条件变量上执行</a:t>
            </a:r>
            <a:r>
              <a:rPr kumimoji="0" lang="en-US" altLang="zh-CN" sz="2400" smtClean="0"/>
              <a:t>wait</a:t>
            </a:r>
            <a:r>
              <a:rPr kumimoji="0" lang="zh-CN" altLang="en-US" sz="2400" smtClean="0"/>
              <a:t>原语，将使调用该管程过程的进程阻塞</a:t>
            </a:r>
            <a:endParaRPr kumimoji="0" lang="en-US" altLang="zh-CN" sz="2400" smtClean="0"/>
          </a:p>
          <a:p>
            <a:pPr eaLnBrk="1" hangingPunct="1"/>
            <a:r>
              <a:rPr kumimoji="0" lang="en-US" altLang="zh-CN" sz="2800" smtClean="0"/>
              <a:t>signal</a:t>
            </a:r>
            <a:r>
              <a:rPr kumimoji="0" lang="zh-CN" altLang="en-US" sz="2800" smtClean="0"/>
              <a:t>同步原语：</a:t>
            </a:r>
            <a:endParaRPr kumimoji="0" lang="en-US" altLang="zh-CN" sz="2800" smtClean="0"/>
          </a:p>
          <a:p>
            <a:pPr lvl="1" eaLnBrk="1" hangingPunct="1"/>
            <a:r>
              <a:rPr kumimoji="0" lang="zh-CN" altLang="en-US" sz="2400" smtClean="0"/>
              <a:t>另一个进程可以通过对其伙伴进程在等待同一个条件变量上执行</a:t>
            </a:r>
            <a:r>
              <a:rPr kumimoji="0" lang="en-US" altLang="zh-CN" sz="2400" smtClean="0"/>
              <a:t>signal</a:t>
            </a:r>
            <a:r>
              <a:rPr kumimoji="0" lang="zh-CN" altLang="en-US" sz="2400" smtClean="0"/>
              <a:t>原语，以唤醒该等待进程</a:t>
            </a:r>
            <a:endParaRPr kumimoji="0" lang="en-US" altLang="zh-CN" sz="2400" smtClean="0"/>
          </a:p>
          <a:p>
            <a:pPr lvl="1" eaLnBrk="1" hangingPunct="1"/>
            <a:endParaRPr kumimoji="0" lang="en-US" altLang="zh-CN" sz="2400" smtClean="0"/>
          </a:p>
        </p:txBody>
      </p:sp>
    </p:spTree>
    <p:extLst>
      <p:ext uri="{BB962C8B-B14F-4D97-AF65-F5344CB8AC3E}">
        <p14:creationId xmlns:p14="http://schemas.microsoft.com/office/powerpoint/2010/main" val="35016933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p:txBody>
          <a:bodyPr/>
          <a:lstStyle/>
          <a:p>
            <a:pPr algn="l" eaLnBrk="1" hangingPunct="1"/>
            <a:r>
              <a:rPr kumimoji="0" lang="zh-CN" altLang="en-US" dirty="0" smtClean="0"/>
              <a:t>  管</a:t>
            </a:r>
            <a:r>
              <a:rPr kumimoji="0" lang="zh-CN" altLang="en-US" dirty="0" smtClean="0"/>
              <a:t>程</a:t>
            </a:r>
            <a:endParaRPr kumimoji="0" lang="en-US" altLang="zh-CN" dirty="0" smtClean="0"/>
          </a:p>
        </p:txBody>
      </p:sp>
      <p:sp>
        <p:nvSpPr>
          <p:cNvPr id="91138" name="Rectangle 3"/>
          <p:cNvSpPr>
            <a:spLocks noGrp="1" noChangeArrowheads="1"/>
          </p:cNvSpPr>
          <p:nvPr>
            <p:ph type="body" idx="1"/>
          </p:nvPr>
        </p:nvSpPr>
        <p:spPr/>
        <p:txBody>
          <a:bodyPr/>
          <a:lstStyle/>
          <a:p>
            <a:pPr eaLnBrk="1" hangingPunct="1"/>
            <a:r>
              <a:rPr kumimoji="0" lang="zh-CN" altLang="en-US" smtClean="0"/>
              <a:t>使用</a:t>
            </a:r>
            <a:r>
              <a:rPr kumimoji="0" lang="en-US" altLang="zh-CN" smtClean="0"/>
              <a:t>signal</a:t>
            </a:r>
            <a:r>
              <a:rPr kumimoji="0" lang="zh-CN" altLang="en-US" smtClean="0"/>
              <a:t>原语释放等待进程时，将有可能出现两个进程同时停留在管程中的情况，这与管程的互斥性相违背，解决方法：</a:t>
            </a:r>
            <a:endParaRPr kumimoji="0" lang="en-US" altLang="zh-CN" smtClean="0"/>
          </a:p>
          <a:p>
            <a:pPr lvl="1" eaLnBrk="1" hangingPunct="1"/>
            <a:r>
              <a:rPr kumimoji="0" lang="zh-CN" altLang="en-US" smtClean="0"/>
              <a:t>执行</a:t>
            </a:r>
            <a:r>
              <a:rPr kumimoji="0" lang="en-US" altLang="zh-CN" smtClean="0"/>
              <a:t>signal</a:t>
            </a:r>
            <a:r>
              <a:rPr kumimoji="0" lang="zh-CN" altLang="en-US" smtClean="0"/>
              <a:t>的进程等待，直到唤醒的进程退出管程或等待另一条件</a:t>
            </a:r>
            <a:endParaRPr kumimoji="0" lang="en-US" altLang="zh-CN" smtClean="0"/>
          </a:p>
          <a:p>
            <a:pPr lvl="1" eaLnBrk="1" hangingPunct="1"/>
            <a:r>
              <a:rPr kumimoji="0" lang="zh-CN" altLang="en-US" smtClean="0"/>
              <a:t>被释放的进程等待，直到执行</a:t>
            </a:r>
            <a:r>
              <a:rPr kumimoji="0" lang="en-US" altLang="zh-CN" smtClean="0"/>
              <a:t>signal</a:t>
            </a:r>
            <a:r>
              <a:rPr kumimoji="0" lang="zh-CN" altLang="en-US" smtClean="0"/>
              <a:t>的进程退出管程或等待另一条件</a:t>
            </a:r>
            <a:endParaRPr kumimoji="0" lang="en-US" altLang="zh-CN" smtClean="0"/>
          </a:p>
          <a:p>
            <a:pPr lvl="1" eaLnBrk="1" hangingPunct="1"/>
            <a:endParaRPr kumimoji="0" lang="en-US" altLang="zh-CN" smtClean="0"/>
          </a:p>
        </p:txBody>
      </p:sp>
    </p:spTree>
    <p:extLst>
      <p:ext uri="{BB962C8B-B14F-4D97-AF65-F5344CB8AC3E}">
        <p14:creationId xmlns:p14="http://schemas.microsoft.com/office/powerpoint/2010/main" val="35470610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ChangeArrowheads="1"/>
          </p:cNvSpPr>
          <p:nvPr>
            <p:ph type="title"/>
          </p:nvPr>
        </p:nvSpPr>
        <p:spPr/>
        <p:txBody>
          <a:bodyPr/>
          <a:lstStyle/>
          <a:p>
            <a:pPr algn="l" eaLnBrk="1" hangingPunct="1"/>
            <a:r>
              <a:rPr kumimoji="0" lang="zh-CN" altLang="en-US" dirty="0" smtClean="0"/>
              <a:t>  管</a:t>
            </a:r>
            <a:r>
              <a:rPr kumimoji="0" lang="zh-CN" altLang="en-US" dirty="0" smtClean="0"/>
              <a:t>程</a:t>
            </a:r>
            <a:endParaRPr kumimoji="0" lang="en-US" altLang="zh-CN" dirty="0" smtClean="0"/>
          </a:p>
        </p:txBody>
      </p:sp>
      <p:sp>
        <p:nvSpPr>
          <p:cNvPr id="92162" name="Rectangle 3"/>
          <p:cNvSpPr>
            <a:spLocks noGrp="1" noChangeArrowheads="1"/>
          </p:cNvSpPr>
          <p:nvPr>
            <p:ph type="body" idx="1"/>
          </p:nvPr>
        </p:nvSpPr>
        <p:spPr/>
        <p:txBody>
          <a:bodyPr/>
          <a:lstStyle/>
          <a:p>
            <a:pPr eaLnBrk="1" hangingPunct="1"/>
            <a:r>
              <a:rPr kumimoji="0" lang="zh-CN" altLang="en-US" smtClean="0"/>
              <a:t>管程实现：</a:t>
            </a:r>
            <a:endParaRPr kumimoji="0" lang="en-US" altLang="zh-CN" smtClean="0"/>
          </a:p>
          <a:p>
            <a:pPr lvl="1" eaLnBrk="1" hangingPunct="1"/>
            <a:r>
              <a:rPr kumimoji="0" lang="en-US" altLang="zh-CN" smtClean="0"/>
              <a:t>Hoare</a:t>
            </a:r>
            <a:r>
              <a:rPr kumimoji="0" lang="zh-CN" altLang="en-US" smtClean="0"/>
              <a:t>方法，</a:t>
            </a:r>
            <a:endParaRPr kumimoji="0" lang="en-US" altLang="zh-CN" smtClean="0"/>
          </a:p>
          <a:p>
            <a:pPr lvl="2" eaLnBrk="1" hangingPunct="1"/>
            <a:r>
              <a:rPr kumimoji="0" lang="zh-CN" altLang="en-US" smtClean="0"/>
              <a:t>采用第一种方法解决</a:t>
            </a:r>
            <a:r>
              <a:rPr kumimoji="0" lang="en-US" altLang="zh-CN" smtClean="0"/>
              <a:t>signal</a:t>
            </a:r>
            <a:r>
              <a:rPr kumimoji="0" lang="zh-CN" altLang="en-US" smtClean="0"/>
              <a:t>原语导致两个进程同时在管程中的情况</a:t>
            </a:r>
            <a:endParaRPr kumimoji="0" lang="en-US" altLang="zh-CN" smtClean="0"/>
          </a:p>
          <a:p>
            <a:pPr lvl="2" eaLnBrk="1" hangingPunct="1"/>
            <a:r>
              <a:rPr kumimoji="0" lang="zh-CN" altLang="en-US" smtClean="0"/>
              <a:t>采用</a:t>
            </a:r>
            <a:r>
              <a:rPr kumimoji="0" lang="en-US" altLang="zh-CN" smtClean="0"/>
              <a:t>PV</a:t>
            </a:r>
            <a:r>
              <a:rPr kumimoji="0" lang="zh-CN" altLang="en-US" smtClean="0"/>
              <a:t>操作实现进程互斥进入管程，以及对共享资源的互斥访问</a:t>
            </a:r>
            <a:endParaRPr kumimoji="0" lang="en-US" altLang="zh-CN" smtClean="0"/>
          </a:p>
          <a:p>
            <a:pPr lvl="1" eaLnBrk="1" hangingPunct="1"/>
            <a:r>
              <a:rPr kumimoji="0" lang="en-US" altLang="zh-CN" smtClean="0"/>
              <a:t>Hanson</a:t>
            </a:r>
            <a:r>
              <a:rPr kumimoji="0" lang="zh-CN" altLang="en-US" smtClean="0"/>
              <a:t>方法，对</a:t>
            </a:r>
            <a:r>
              <a:rPr kumimoji="0" lang="en-US" altLang="zh-CN" smtClean="0"/>
              <a:t>signal</a:t>
            </a:r>
            <a:r>
              <a:rPr kumimoji="0" lang="zh-CN" altLang="en-US" smtClean="0"/>
              <a:t>原语进行了限制，仅允许在过程体的最后调用</a:t>
            </a:r>
            <a:r>
              <a:rPr kumimoji="0" lang="en-US" altLang="zh-CN" smtClean="0"/>
              <a:t>signal</a:t>
            </a:r>
            <a:r>
              <a:rPr kumimoji="0" lang="zh-CN" altLang="en-US" smtClean="0"/>
              <a:t>原语。</a:t>
            </a:r>
            <a:endParaRPr kumimoji="0" lang="en-US" altLang="zh-CN" smtClean="0"/>
          </a:p>
        </p:txBody>
      </p:sp>
    </p:spTree>
    <p:extLst>
      <p:ext uri="{BB962C8B-B14F-4D97-AF65-F5344CB8AC3E}">
        <p14:creationId xmlns:p14="http://schemas.microsoft.com/office/powerpoint/2010/main" val="27790466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p:txBody>
          <a:bodyPr/>
          <a:lstStyle/>
          <a:p>
            <a:pPr algn="l" eaLnBrk="1" hangingPunct="1"/>
            <a:r>
              <a:rPr kumimoji="0" lang="en-US" altLang="zh-CN" dirty="0" smtClean="0"/>
              <a:t>  Hoare</a:t>
            </a:r>
            <a:r>
              <a:rPr kumimoji="0" lang="zh-CN" altLang="en-US" dirty="0" smtClean="0"/>
              <a:t>方法实现管程</a:t>
            </a:r>
            <a:endParaRPr kumimoji="0" lang="en-US" altLang="zh-CN" dirty="0" smtClean="0"/>
          </a:p>
        </p:txBody>
      </p:sp>
      <p:sp>
        <p:nvSpPr>
          <p:cNvPr id="93186" name="Rectangle 3"/>
          <p:cNvSpPr>
            <a:spLocks noGrp="1" noChangeArrowheads="1"/>
          </p:cNvSpPr>
          <p:nvPr>
            <p:ph type="body" idx="1"/>
          </p:nvPr>
        </p:nvSpPr>
        <p:spPr/>
        <p:txBody>
          <a:bodyPr/>
          <a:lstStyle/>
          <a:p>
            <a:pPr eaLnBrk="1" hangingPunct="1">
              <a:lnSpc>
                <a:spcPct val="90000"/>
              </a:lnSpc>
            </a:pPr>
            <a:r>
              <a:rPr kumimoji="0" lang="zh-CN" altLang="en-US" sz="2800" smtClean="0"/>
              <a:t>每个管程需要引入两个信号量和一个计数器</a:t>
            </a:r>
            <a:endParaRPr kumimoji="0" lang="en-US" altLang="zh-CN" sz="2800" smtClean="0"/>
          </a:p>
          <a:p>
            <a:pPr lvl="1" eaLnBrk="1" hangingPunct="1">
              <a:lnSpc>
                <a:spcPct val="90000"/>
              </a:lnSpc>
            </a:pPr>
            <a:r>
              <a:rPr kumimoji="0" lang="en-US" altLang="zh-CN" sz="2400" smtClean="0"/>
              <a:t>TYPE interf = RECORD</a:t>
            </a:r>
          </a:p>
          <a:p>
            <a:pPr lvl="2" eaLnBrk="1" hangingPunct="1">
              <a:lnSpc>
                <a:spcPct val="90000"/>
              </a:lnSpc>
              <a:buFont typeface="Wingdings" panose="05000000000000000000" pitchFamily="2" charset="2"/>
              <a:buNone/>
            </a:pPr>
            <a:r>
              <a:rPr kumimoji="0" lang="en-US" altLang="zh-CN" sz="2000" smtClean="0"/>
              <a:t>semaphore mutex = 1</a:t>
            </a:r>
            <a:r>
              <a:rPr kumimoji="0" lang="zh-CN" altLang="en-US" sz="2000" smtClean="0"/>
              <a:t>，用于互斥方式调用管程过程</a:t>
            </a:r>
            <a:endParaRPr kumimoji="0" lang="en-US" altLang="zh-CN" sz="2000" smtClean="0"/>
          </a:p>
          <a:p>
            <a:pPr lvl="2" eaLnBrk="1" hangingPunct="1">
              <a:lnSpc>
                <a:spcPct val="90000"/>
              </a:lnSpc>
              <a:buFont typeface="Wingdings" panose="05000000000000000000" pitchFamily="2" charset="2"/>
              <a:buNone/>
            </a:pPr>
            <a:r>
              <a:rPr kumimoji="0" lang="en-US" altLang="zh-CN" sz="2000" smtClean="0"/>
              <a:t>semaphore next = 0, </a:t>
            </a:r>
            <a:r>
              <a:rPr kumimoji="0" lang="zh-CN" altLang="en-US" sz="2000" smtClean="0"/>
              <a:t>用于发出</a:t>
            </a:r>
            <a:r>
              <a:rPr kumimoji="0" lang="en-US" altLang="zh-CN" sz="2000" smtClean="0"/>
              <a:t>signal</a:t>
            </a:r>
            <a:r>
              <a:rPr kumimoji="0" lang="zh-CN" altLang="en-US" sz="2000" smtClean="0"/>
              <a:t>的进程挂起自己</a:t>
            </a:r>
            <a:endParaRPr kumimoji="0" lang="en-US" altLang="zh-CN" sz="2000" smtClean="0"/>
          </a:p>
          <a:p>
            <a:pPr lvl="2" eaLnBrk="1" hangingPunct="1">
              <a:lnSpc>
                <a:spcPct val="90000"/>
              </a:lnSpc>
              <a:buFont typeface="Wingdings" panose="05000000000000000000" pitchFamily="2" charset="2"/>
              <a:buNone/>
            </a:pPr>
            <a:r>
              <a:rPr kumimoji="0" lang="en-US" altLang="zh-CN" sz="2000" smtClean="0"/>
              <a:t>int next_count = 0, </a:t>
            </a:r>
            <a:r>
              <a:rPr kumimoji="0" lang="zh-CN" altLang="en-US" sz="2000" smtClean="0"/>
              <a:t>在</a:t>
            </a:r>
            <a:r>
              <a:rPr kumimoji="0" lang="en-US" altLang="zh-CN" sz="2000" smtClean="0"/>
              <a:t>next</a:t>
            </a:r>
            <a:r>
              <a:rPr kumimoji="0" lang="zh-CN" altLang="en-US" sz="2000" smtClean="0"/>
              <a:t>上等待的进程数</a:t>
            </a:r>
            <a:endParaRPr kumimoji="0" lang="en-US" altLang="zh-CN" sz="2000" smtClean="0"/>
          </a:p>
          <a:p>
            <a:pPr lvl="1" eaLnBrk="1" hangingPunct="1">
              <a:lnSpc>
                <a:spcPct val="90000"/>
              </a:lnSpc>
              <a:buFontTx/>
              <a:buNone/>
            </a:pPr>
            <a:r>
              <a:rPr kumimoji="0" lang="en-US" altLang="zh-CN" sz="2400" smtClean="0"/>
              <a:t>    END;</a:t>
            </a:r>
          </a:p>
          <a:p>
            <a:pPr eaLnBrk="1" hangingPunct="1">
              <a:lnSpc>
                <a:spcPct val="90000"/>
              </a:lnSpc>
            </a:pPr>
            <a:r>
              <a:rPr kumimoji="0" lang="zh-CN" altLang="en-US" sz="2800" smtClean="0"/>
              <a:t>实现</a:t>
            </a:r>
            <a:r>
              <a:rPr kumimoji="0" lang="en-US" altLang="zh-CN" sz="2800" smtClean="0"/>
              <a:t>wait</a:t>
            </a:r>
            <a:r>
              <a:rPr kumimoji="0" lang="zh-CN" altLang="en-US" sz="2800" smtClean="0"/>
              <a:t>操作和</a:t>
            </a:r>
            <a:r>
              <a:rPr kumimoji="0" lang="en-US" altLang="zh-CN" sz="2800" smtClean="0"/>
              <a:t>signal</a:t>
            </a:r>
            <a:r>
              <a:rPr kumimoji="0" lang="zh-CN" altLang="en-US" sz="2800" smtClean="0"/>
              <a:t>操作，用于进程间在某个特定条件上的同步</a:t>
            </a:r>
            <a:endParaRPr kumimoji="0" lang="en-US" altLang="zh-CN" sz="2800" smtClean="0"/>
          </a:p>
          <a:p>
            <a:pPr lvl="1" eaLnBrk="1" hangingPunct="1">
              <a:lnSpc>
                <a:spcPct val="90000"/>
              </a:lnSpc>
            </a:pPr>
            <a:r>
              <a:rPr kumimoji="0" lang="en-US" altLang="zh-CN" sz="2400" smtClean="0"/>
              <a:t>semaphore x_sem = 0</a:t>
            </a:r>
            <a:r>
              <a:rPr kumimoji="0" lang="zh-CN" altLang="en-US" sz="2400" smtClean="0"/>
              <a:t>，用于在某个特定条件上的同步</a:t>
            </a:r>
            <a:endParaRPr kumimoji="0" lang="en-US" altLang="zh-CN" sz="2400" smtClean="0"/>
          </a:p>
          <a:p>
            <a:pPr lvl="1" eaLnBrk="1" hangingPunct="1">
              <a:lnSpc>
                <a:spcPct val="90000"/>
              </a:lnSpc>
            </a:pPr>
            <a:r>
              <a:rPr kumimoji="0" lang="en-US" altLang="zh-CN" sz="2400" smtClean="0"/>
              <a:t>int x_count = 0, </a:t>
            </a:r>
            <a:r>
              <a:rPr kumimoji="0" lang="zh-CN" altLang="en-US" sz="2400" smtClean="0"/>
              <a:t>在特定条件上等待的进程数</a:t>
            </a:r>
            <a:endParaRPr kumimoji="0" lang="en-US" altLang="zh-CN" sz="2400" smtClean="0"/>
          </a:p>
          <a:p>
            <a:pPr eaLnBrk="1" hangingPunct="1">
              <a:lnSpc>
                <a:spcPct val="90000"/>
              </a:lnSpc>
            </a:pPr>
            <a:r>
              <a:rPr kumimoji="0" lang="zh-CN" altLang="en-US" sz="2800" smtClean="0"/>
              <a:t>外部过程确保互斥进入管程</a:t>
            </a:r>
            <a:endParaRPr kumimoji="0" lang="en-US" altLang="zh-CN" sz="2800" smtClean="0"/>
          </a:p>
        </p:txBody>
      </p:sp>
    </p:spTree>
    <p:extLst>
      <p:ext uri="{BB962C8B-B14F-4D97-AF65-F5344CB8AC3E}">
        <p14:creationId xmlns:p14="http://schemas.microsoft.com/office/powerpoint/2010/main" val="16497100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p:txBody>
          <a:bodyPr/>
          <a:lstStyle/>
          <a:p>
            <a:pPr algn="l" eaLnBrk="1" hangingPunct="1"/>
            <a:r>
              <a:rPr kumimoji="0" lang="en-US" altLang="zh-CN" dirty="0" smtClean="0"/>
              <a:t>  Hoare</a:t>
            </a:r>
            <a:r>
              <a:rPr kumimoji="0" lang="zh-CN" altLang="en-US" dirty="0" smtClean="0"/>
              <a:t>方法实现管程</a:t>
            </a:r>
            <a:endParaRPr kumimoji="0" lang="en-US" altLang="zh-CN" dirty="0" smtClean="0"/>
          </a:p>
        </p:txBody>
      </p:sp>
      <p:sp>
        <p:nvSpPr>
          <p:cNvPr id="94210" name="Rectangle 3"/>
          <p:cNvSpPr>
            <a:spLocks noGrp="1" noChangeArrowheads="1"/>
          </p:cNvSpPr>
          <p:nvPr>
            <p:ph type="body" idx="1"/>
          </p:nvPr>
        </p:nvSpPr>
        <p:spPr>
          <a:xfrm>
            <a:off x="457200" y="1600200"/>
            <a:ext cx="7931150" cy="5257800"/>
          </a:xfrm>
        </p:spPr>
        <p:txBody>
          <a:bodyPr/>
          <a:lstStyle/>
          <a:p>
            <a:pPr eaLnBrk="1" hangingPunct="1">
              <a:lnSpc>
                <a:spcPct val="80000"/>
              </a:lnSpc>
              <a:buFont typeface="Wingdings" panose="05000000000000000000" pitchFamily="2" charset="2"/>
              <a:buNone/>
            </a:pPr>
            <a:r>
              <a:rPr kumimoji="0" lang="en-US" altLang="zh-CN" sz="2000" smtClean="0"/>
              <a:t>void wait(semaphore x_sem, int x_count, interf IM){</a:t>
            </a:r>
          </a:p>
          <a:p>
            <a:pPr eaLnBrk="1" hangingPunct="1">
              <a:lnSpc>
                <a:spcPct val="80000"/>
              </a:lnSpc>
              <a:buFont typeface="Wingdings" panose="05000000000000000000" pitchFamily="2" charset="2"/>
              <a:buNone/>
            </a:pPr>
            <a:r>
              <a:rPr kumimoji="0" lang="en-US" altLang="zh-CN" sz="2000" smtClean="0"/>
              <a:t>		x_count++;</a:t>
            </a:r>
          </a:p>
          <a:p>
            <a:pPr eaLnBrk="1" hangingPunct="1">
              <a:lnSpc>
                <a:spcPct val="80000"/>
              </a:lnSpc>
              <a:buFont typeface="Wingdings" panose="05000000000000000000" pitchFamily="2" charset="2"/>
              <a:buNone/>
            </a:pPr>
            <a:r>
              <a:rPr kumimoji="0" lang="en-US" altLang="zh-CN" sz="2000" smtClean="0"/>
              <a:t>		if (IM.next_count &gt; 0) </a:t>
            </a:r>
          </a:p>
          <a:p>
            <a:pPr eaLnBrk="1" hangingPunct="1">
              <a:lnSpc>
                <a:spcPct val="80000"/>
              </a:lnSpc>
              <a:buFont typeface="Wingdings" panose="05000000000000000000" pitchFamily="2" charset="2"/>
              <a:buNone/>
            </a:pPr>
            <a:r>
              <a:rPr kumimoji="0" lang="en-US" altLang="zh-CN" sz="2000" smtClean="0"/>
              <a:t>			V(IM.next)</a:t>
            </a:r>
          </a:p>
          <a:p>
            <a:pPr eaLnBrk="1" hangingPunct="1">
              <a:lnSpc>
                <a:spcPct val="80000"/>
              </a:lnSpc>
              <a:buFont typeface="Wingdings" panose="05000000000000000000" pitchFamily="2" charset="2"/>
              <a:buNone/>
            </a:pPr>
            <a:r>
              <a:rPr kumimoji="0" lang="en-US" altLang="zh-CN" sz="2000" smtClean="0"/>
              <a:t>		else V(IM.mutex);</a:t>
            </a:r>
          </a:p>
          <a:p>
            <a:pPr eaLnBrk="1" hangingPunct="1">
              <a:lnSpc>
                <a:spcPct val="80000"/>
              </a:lnSpc>
              <a:buFont typeface="Wingdings" panose="05000000000000000000" pitchFamily="2" charset="2"/>
              <a:buNone/>
            </a:pPr>
            <a:r>
              <a:rPr kumimoji="0" lang="en-US" altLang="zh-CN" sz="2000" smtClean="0"/>
              <a:t>		P(x_sem);</a:t>
            </a:r>
          </a:p>
          <a:p>
            <a:pPr eaLnBrk="1" hangingPunct="1">
              <a:lnSpc>
                <a:spcPct val="80000"/>
              </a:lnSpc>
              <a:buFont typeface="Wingdings" panose="05000000000000000000" pitchFamily="2" charset="2"/>
              <a:buNone/>
            </a:pPr>
            <a:r>
              <a:rPr kumimoji="0" lang="en-US" altLang="zh-CN" sz="2000" smtClean="0"/>
              <a:t>		x_count --;</a:t>
            </a:r>
          </a:p>
          <a:p>
            <a:pPr eaLnBrk="1" hangingPunct="1">
              <a:lnSpc>
                <a:spcPct val="80000"/>
              </a:lnSpc>
              <a:buFont typeface="Wingdings" panose="05000000000000000000" pitchFamily="2" charset="2"/>
              <a:buNone/>
            </a:pPr>
            <a:r>
              <a:rPr kumimoji="0" lang="en-US" altLang="zh-CN" sz="2000" smtClean="0"/>
              <a:t>}</a:t>
            </a:r>
          </a:p>
          <a:p>
            <a:pPr eaLnBrk="1" hangingPunct="1">
              <a:lnSpc>
                <a:spcPct val="80000"/>
              </a:lnSpc>
              <a:buFont typeface="Wingdings" panose="05000000000000000000" pitchFamily="2" charset="2"/>
              <a:buNone/>
            </a:pPr>
            <a:r>
              <a:rPr kumimoji="0" lang="en-US" altLang="zh-CN" sz="2000" smtClean="0"/>
              <a:t>void signal(semaphore x_sem, int x_count, interf IM) {</a:t>
            </a:r>
          </a:p>
          <a:p>
            <a:pPr eaLnBrk="1" hangingPunct="1">
              <a:lnSpc>
                <a:spcPct val="80000"/>
              </a:lnSpc>
              <a:buFont typeface="Wingdings" panose="05000000000000000000" pitchFamily="2" charset="2"/>
              <a:buNone/>
            </a:pPr>
            <a:r>
              <a:rPr kumimoji="0" lang="en-US" altLang="zh-CN" sz="2000" smtClean="0"/>
              <a:t>		if (x_count &gt; 0) {</a:t>
            </a:r>
          </a:p>
          <a:p>
            <a:pPr eaLnBrk="1" hangingPunct="1">
              <a:lnSpc>
                <a:spcPct val="80000"/>
              </a:lnSpc>
              <a:buFont typeface="Wingdings" panose="05000000000000000000" pitchFamily="2" charset="2"/>
              <a:buNone/>
            </a:pPr>
            <a:r>
              <a:rPr kumimoji="0" lang="en-US" altLang="zh-CN" sz="2000" smtClean="0"/>
              <a:t>			IM.next_count ++;</a:t>
            </a:r>
          </a:p>
          <a:p>
            <a:pPr eaLnBrk="1" hangingPunct="1">
              <a:lnSpc>
                <a:spcPct val="80000"/>
              </a:lnSpc>
              <a:buFont typeface="Wingdings" panose="05000000000000000000" pitchFamily="2" charset="2"/>
              <a:buNone/>
            </a:pPr>
            <a:r>
              <a:rPr kumimoji="0" lang="en-US" altLang="zh-CN" sz="2000" smtClean="0"/>
              <a:t>			V(x_sem);</a:t>
            </a:r>
          </a:p>
          <a:p>
            <a:pPr eaLnBrk="1" hangingPunct="1">
              <a:lnSpc>
                <a:spcPct val="80000"/>
              </a:lnSpc>
              <a:buFont typeface="Wingdings" panose="05000000000000000000" pitchFamily="2" charset="2"/>
              <a:buNone/>
            </a:pPr>
            <a:r>
              <a:rPr kumimoji="0" lang="en-US" altLang="zh-CN" sz="2000" smtClean="0"/>
              <a:t>			P(IM.next);</a:t>
            </a:r>
          </a:p>
          <a:p>
            <a:pPr eaLnBrk="1" hangingPunct="1">
              <a:lnSpc>
                <a:spcPct val="80000"/>
              </a:lnSpc>
              <a:buFont typeface="Wingdings" panose="05000000000000000000" pitchFamily="2" charset="2"/>
              <a:buNone/>
            </a:pPr>
            <a:r>
              <a:rPr kumimoji="0" lang="en-US" altLang="zh-CN" sz="2000" smtClean="0"/>
              <a:t>			IM.next_count --;</a:t>
            </a:r>
          </a:p>
          <a:p>
            <a:pPr eaLnBrk="1" hangingPunct="1">
              <a:lnSpc>
                <a:spcPct val="80000"/>
              </a:lnSpc>
              <a:buFont typeface="Wingdings" panose="05000000000000000000" pitchFamily="2" charset="2"/>
              <a:buNone/>
            </a:pPr>
            <a:r>
              <a:rPr kumimoji="0" lang="en-US" altLang="zh-CN" sz="2000" smtClean="0"/>
              <a:t>		}</a:t>
            </a:r>
          </a:p>
          <a:p>
            <a:pPr eaLnBrk="1" hangingPunct="1">
              <a:lnSpc>
                <a:spcPct val="80000"/>
              </a:lnSpc>
              <a:buFont typeface="Wingdings" panose="05000000000000000000" pitchFamily="2" charset="2"/>
              <a:buNone/>
            </a:pPr>
            <a:r>
              <a:rPr kumimoji="0" lang="en-US" altLang="zh-CN" sz="2000" smtClean="0"/>
              <a:t>}</a:t>
            </a:r>
          </a:p>
          <a:p>
            <a:pPr eaLnBrk="1" hangingPunct="1">
              <a:lnSpc>
                <a:spcPct val="80000"/>
              </a:lnSpc>
              <a:buFont typeface="Wingdings" panose="05000000000000000000" pitchFamily="2" charset="2"/>
              <a:buNone/>
            </a:pPr>
            <a:r>
              <a:rPr kumimoji="0" lang="en-US" altLang="zh-CN" sz="2000" smtClean="0"/>
              <a:t>		</a:t>
            </a:r>
          </a:p>
        </p:txBody>
      </p:sp>
    </p:spTree>
    <p:extLst>
      <p:ext uri="{BB962C8B-B14F-4D97-AF65-F5344CB8AC3E}">
        <p14:creationId xmlns:p14="http://schemas.microsoft.com/office/powerpoint/2010/main" val="37302428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p:txBody>
          <a:bodyPr/>
          <a:lstStyle/>
          <a:p>
            <a:pPr algn="l" eaLnBrk="1" hangingPunct="1"/>
            <a:r>
              <a:rPr kumimoji="0" lang="en-US" altLang="zh-CN" dirty="0" smtClean="0"/>
              <a:t>  Hoare</a:t>
            </a:r>
            <a:r>
              <a:rPr kumimoji="0" lang="zh-CN" altLang="en-US" dirty="0" smtClean="0"/>
              <a:t>方法实现管程</a:t>
            </a:r>
            <a:endParaRPr kumimoji="0" lang="en-US" altLang="zh-CN" dirty="0" smtClean="0"/>
          </a:p>
        </p:txBody>
      </p:sp>
      <p:sp>
        <p:nvSpPr>
          <p:cNvPr id="95234"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kumimoji="0" lang="en-US" altLang="zh-CN" smtClean="0"/>
              <a:t>   </a:t>
            </a:r>
            <a:r>
              <a:rPr kumimoji="0" lang="zh-CN" altLang="en-US" smtClean="0"/>
              <a:t>任何外部过程必须采用如下形式，才能保证互斥进入管程</a:t>
            </a:r>
            <a:endParaRPr kumimoji="0" lang="en-US" altLang="zh-CN" smtClean="0"/>
          </a:p>
          <a:p>
            <a:pPr lvl="1" eaLnBrk="1" hangingPunct="1">
              <a:lnSpc>
                <a:spcPct val="90000"/>
              </a:lnSpc>
              <a:buFontTx/>
              <a:buNone/>
            </a:pPr>
            <a:endParaRPr kumimoji="0" lang="en-US" altLang="zh-CN" smtClean="0"/>
          </a:p>
          <a:p>
            <a:pPr lvl="1" eaLnBrk="1" hangingPunct="1">
              <a:lnSpc>
                <a:spcPct val="90000"/>
              </a:lnSpc>
              <a:buFontTx/>
              <a:buNone/>
            </a:pPr>
            <a:r>
              <a:rPr kumimoji="0" lang="en-US" altLang="zh-CN" smtClean="0"/>
              <a:t>P(IM.mutex)</a:t>
            </a:r>
          </a:p>
          <a:p>
            <a:pPr lvl="1" eaLnBrk="1" hangingPunct="1">
              <a:lnSpc>
                <a:spcPct val="90000"/>
              </a:lnSpc>
              <a:buFontTx/>
              <a:buNone/>
            </a:pPr>
            <a:r>
              <a:rPr kumimoji="0" lang="en-US" altLang="zh-CN" smtClean="0"/>
              <a:t>… //</a:t>
            </a:r>
            <a:r>
              <a:rPr kumimoji="0" lang="zh-CN" altLang="en-US" smtClean="0"/>
              <a:t>过程体</a:t>
            </a:r>
            <a:endParaRPr kumimoji="0" lang="en-US" altLang="zh-CN" smtClean="0"/>
          </a:p>
          <a:p>
            <a:pPr lvl="1" eaLnBrk="1" hangingPunct="1">
              <a:lnSpc>
                <a:spcPct val="90000"/>
              </a:lnSpc>
              <a:buFontTx/>
              <a:buNone/>
            </a:pPr>
            <a:r>
              <a:rPr kumimoji="0" lang="en-US" altLang="zh-CN" smtClean="0"/>
              <a:t>if (IM.next_count &gt; 0) </a:t>
            </a:r>
          </a:p>
          <a:p>
            <a:pPr lvl="1" eaLnBrk="1" hangingPunct="1">
              <a:lnSpc>
                <a:spcPct val="90000"/>
              </a:lnSpc>
              <a:buFontTx/>
              <a:buNone/>
            </a:pPr>
            <a:r>
              <a:rPr kumimoji="0" lang="en-US" altLang="zh-CN" smtClean="0"/>
              <a:t>	V(IM.next);</a:t>
            </a:r>
          </a:p>
          <a:p>
            <a:pPr lvl="1" eaLnBrk="1" hangingPunct="1">
              <a:lnSpc>
                <a:spcPct val="90000"/>
              </a:lnSpc>
              <a:buFontTx/>
              <a:buNone/>
            </a:pPr>
            <a:r>
              <a:rPr kumimoji="0" lang="en-US" altLang="zh-CN" smtClean="0"/>
              <a:t>else</a:t>
            </a:r>
          </a:p>
          <a:p>
            <a:pPr lvl="1" eaLnBrk="1" hangingPunct="1">
              <a:lnSpc>
                <a:spcPct val="90000"/>
              </a:lnSpc>
              <a:buFontTx/>
              <a:buNone/>
            </a:pPr>
            <a:r>
              <a:rPr kumimoji="0" lang="en-US" altLang="zh-CN" smtClean="0"/>
              <a:t>	V(IM.mutex);</a:t>
            </a:r>
          </a:p>
          <a:p>
            <a:pPr eaLnBrk="1" hangingPunct="1">
              <a:lnSpc>
                <a:spcPct val="90000"/>
              </a:lnSpc>
              <a:buFont typeface="Wingdings" panose="05000000000000000000" pitchFamily="2" charset="2"/>
              <a:buNone/>
            </a:pPr>
            <a:endParaRPr kumimoji="0" lang="en-US" altLang="zh-CN" smtClean="0"/>
          </a:p>
        </p:txBody>
      </p:sp>
    </p:spTree>
    <p:extLst>
      <p:ext uri="{BB962C8B-B14F-4D97-AF65-F5344CB8AC3E}">
        <p14:creationId xmlns:p14="http://schemas.microsoft.com/office/powerpoint/2010/main" val="40135883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标题 1"/>
          <p:cNvSpPr>
            <a:spLocks noGrp="1" noChangeArrowheads="1"/>
          </p:cNvSpPr>
          <p:nvPr>
            <p:ph type="title"/>
          </p:nvPr>
        </p:nvSpPr>
        <p:spPr/>
        <p:txBody>
          <a:bodyPr/>
          <a:lstStyle/>
          <a:p>
            <a:r>
              <a:rPr lang="zh-CN" altLang="en-US" smtClean="0"/>
              <a:t>管程实现生产者消费者问题</a:t>
            </a:r>
          </a:p>
        </p:txBody>
      </p:sp>
      <p:pic>
        <p:nvPicPr>
          <p:cNvPr id="96258"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338" y="1557338"/>
            <a:ext cx="4186237"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59"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557338"/>
            <a:ext cx="4422775"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77565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标题 1"/>
          <p:cNvSpPr>
            <a:spLocks noGrp="1" noChangeArrowheads="1"/>
          </p:cNvSpPr>
          <p:nvPr>
            <p:ph type="title"/>
          </p:nvPr>
        </p:nvSpPr>
        <p:spPr/>
        <p:txBody>
          <a:bodyPr/>
          <a:lstStyle/>
          <a:p>
            <a:pPr algn="l"/>
            <a:r>
              <a:rPr lang="en-US" altLang="zh-CN" sz="4000" dirty="0" smtClean="0"/>
              <a:t>  Java</a:t>
            </a:r>
            <a:r>
              <a:rPr lang="zh-CN" altLang="en-US" sz="4000" dirty="0" smtClean="0"/>
              <a:t>管程示例</a:t>
            </a:r>
            <a:r>
              <a:rPr lang="en-US" altLang="zh-CN" sz="4000" dirty="0" smtClean="0"/>
              <a:t>-</a:t>
            </a:r>
            <a:r>
              <a:rPr lang="zh-CN" altLang="en-US" sz="4000" dirty="0" smtClean="0"/>
              <a:t>生产者消费者问题</a:t>
            </a:r>
            <a:r>
              <a:rPr lang="en-US" altLang="zh-CN" sz="4000" dirty="0" smtClean="0"/>
              <a:t> </a:t>
            </a:r>
            <a:endParaRPr lang="zh-CN" altLang="en-US" sz="4000" dirty="0" smtClean="0"/>
          </a:p>
        </p:txBody>
      </p:sp>
      <p:pic>
        <p:nvPicPr>
          <p:cNvPr id="97282"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400175"/>
            <a:ext cx="7131050" cy="542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1358900"/>
            <a:ext cx="6353175" cy="544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8463" y="3789363"/>
            <a:ext cx="8686800" cy="272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47141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1"/>
          <p:cNvSpPr>
            <a:spLocks noGrp="1" noChangeArrowheads="1"/>
          </p:cNvSpPr>
          <p:nvPr>
            <p:ph type="title"/>
          </p:nvPr>
        </p:nvSpPr>
        <p:spPr/>
        <p:txBody>
          <a:bodyPr>
            <a:normAutofit fontScale="90000"/>
          </a:bodyPr>
          <a:lstStyle/>
          <a:p>
            <a:r>
              <a:rPr lang="en-US" altLang="zh-CN" smtClean="0"/>
              <a:t>pthread-mutex,condition</a:t>
            </a:r>
            <a:r>
              <a:rPr lang="zh-CN" altLang="en-US" smtClean="0"/>
              <a:t>实现生产者消费者问题</a:t>
            </a:r>
          </a:p>
        </p:txBody>
      </p:sp>
      <p:pic>
        <p:nvPicPr>
          <p:cNvPr id="9830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557338"/>
            <a:ext cx="6310312"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51275" y="2600325"/>
            <a:ext cx="5054600" cy="406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50380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并发带来的问题</a:t>
            </a:r>
            <a:endParaRPr lang="zh-CN" altLang="en-US" dirty="0"/>
          </a:p>
        </p:txBody>
      </p:sp>
      <p:sp>
        <p:nvSpPr>
          <p:cNvPr id="3" name="内容占位符 2"/>
          <p:cNvSpPr>
            <a:spLocks noGrp="1"/>
          </p:cNvSpPr>
          <p:nvPr>
            <p:ph idx="1"/>
          </p:nvPr>
        </p:nvSpPr>
        <p:spPr/>
        <p:txBody>
          <a:bodyPr/>
          <a:lstStyle/>
          <a:p>
            <a:r>
              <a:rPr lang="zh-CN" altLang="en-US" dirty="0" smtClean="0"/>
              <a:t>数据一致性问题</a:t>
            </a:r>
            <a:endParaRPr lang="en-US" altLang="zh-CN" dirty="0" smtClean="0"/>
          </a:p>
          <a:p>
            <a:pPr lvl="1"/>
            <a:r>
              <a:rPr lang="zh-CN" altLang="en-US" dirty="0"/>
              <a:t>丢失</a:t>
            </a:r>
            <a:r>
              <a:rPr lang="zh-CN" altLang="en-US" dirty="0" smtClean="0"/>
              <a:t>修改</a:t>
            </a:r>
            <a:endParaRPr lang="en-US" altLang="zh-CN" dirty="0" smtClean="0"/>
          </a:p>
          <a:p>
            <a:pPr lvl="1"/>
            <a:endParaRPr lang="en-US" altLang="zh-CN" dirty="0"/>
          </a:p>
          <a:p>
            <a:pPr lvl="1"/>
            <a:endParaRPr lang="en-US" altLang="zh-CN" dirty="0"/>
          </a:p>
          <a:p>
            <a:pPr lvl="1"/>
            <a:endParaRPr lang="en-US" altLang="zh-CN" dirty="0" smtClean="0"/>
          </a:p>
          <a:p>
            <a:pPr lvl="1"/>
            <a:r>
              <a:rPr lang="zh-CN" altLang="en-US" dirty="0" smtClean="0"/>
              <a:t>不可重复读</a:t>
            </a:r>
            <a:endParaRPr lang="en-US" altLang="zh-CN" dirty="0" smtClean="0"/>
          </a:p>
          <a:p>
            <a:pPr lvl="1"/>
            <a:endParaRPr lang="en-US" altLang="zh-CN" dirty="0" smtClean="0"/>
          </a:p>
          <a:p>
            <a:pPr lvl="1"/>
            <a:endParaRPr lang="en-US" altLang="zh-CN" dirty="0" smtClean="0"/>
          </a:p>
          <a:p>
            <a:pPr marL="457200" lvl="1" indent="0">
              <a:buNone/>
            </a:pP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5</a:t>
            </a:fld>
            <a:endParaRPr lang="zh-CN" altLang="en-US"/>
          </a:p>
        </p:txBody>
      </p:sp>
      <p:sp>
        <p:nvSpPr>
          <p:cNvPr id="6" name="TextBox 5"/>
          <p:cNvSpPr txBox="1"/>
          <p:nvPr/>
        </p:nvSpPr>
        <p:spPr>
          <a:xfrm>
            <a:off x="861053" y="2305306"/>
            <a:ext cx="7218643" cy="1477328"/>
          </a:xfrm>
          <a:prstGeom prst="rect">
            <a:avLst/>
          </a:prstGeom>
          <a:noFill/>
        </p:spPr>
        <p:txBody>
          <a:bodyPr wrap="none" rtlCol="0">
            <a:spAutoFit/>
          </a:bodyPr>
          <a:lstStyle/>
          <a:p>
            <a:r>
              <a:rPr lang="zh-CN" altLang="en-US" dirty="0">
                <a:latin typeface="华文新魏" panose="02010800040101010101" pitchFamily="2" charset="-122"/>
                <a:ea typeface="华文新魏" panose="02010800040101010101" pitchFamily="2" charset="-122"/>
              </a:rPr>
              <a:t>甲</a:t>
            </a:r>
            <a:r>
              <a:rPr lang="zh-CN" altLang="en-US" dirty="0" smtClean="0">
                <a:latin typeface="华文新魏" panose="02010800040101010101" pitchFamily="2" charset="-122"/>
                <a:ea typeface="华文新魏" panose="02010800040101010101" pitchFamily="2" charset="-122"/>
              </a:rPr>
              <a:t>售票点读出</a:t>
            </a:r>
            <a:r>
              <a:rPr lang="zh-CN" altLang="en-US" dirty="0">
                <a:latin typeface="华文新魏" panose="02010800040101010101" pitchFamily="2" charset="-122"/>
                <a:ea typeface="华文新魏" panose="02010800040101010101" pitchFamily="2" charset="-122"/>
              </a:rPr>
              <a:t>某航班的机票余额</a:t>
            </a:r>
            <a:r>
              <a:rPr lang="en-US" altLang="zh-CN" dirty="0">
                <a:latin typeface="华文新魏" panose="02010800040101010101" pitchFamily="2" charset="-122"/>
                <a:ea typeface="华文新魏" panose="02010800040101010101" pitchFamily="2" charset="-122"/>
              </a:rPr>
              <a:t>A,</a:t>
            </a:r>
            <a:r>
              <a:rPr lang="zh-CN" altLang="en-US" dirty="0">
                <a:latin typeface="华文新魏" panose="02010800040101010101" pitchFamily="2" charset="-122"/>
                <a:ea typeface="华文新魏" panose="02010800040101010101" pitchFamily="2" charset="-122"/>
              </a:rPr>
              <a:t>设</a:t>
            </a:r>
            <a:r>
              <a:rPr lang="en-US" altLang="zh-CN" dirty="0">
                <a:latin typeface="华文新魏" panose="02010800040101010101" pitchFamily="2" charset="-122"/>
                <a:ea typeface="华文新魏" panose="02010800040101010101" pitchFamily="2" charset="-122"/>
              </a:rPr>
              <a:t>A=16.</a:t>
            </a:r>
          </a:p>
          <a:p>
            <a:r>
              <a:rPr lang="zh-CN" altLang="en-US" dirty="0">
                <a:latin typeface="华文新魏" panose="02010800040101010101" pitchFamily="2" charset="-122"/>
                <a:ea typeface="华文新魏" panose="02010800040101010101" pitchFamily="2" charset="-122"/>
              </a:rPr>
              <a:t>乙</a:t>
            </a:r>
            <a:r>
              <a:rPr lang="zh-CN" altLang="en-US" dirty="0" smtClean="0">
                <a:latin typeface="华文新魏" panose="02010800040101010101" pitchFamily="2" charset="-122"/>
                <a:ea typeface="华文新魏" panose="02010800040101010101" pitchFamily="2" charset="-122"/>
              </a:rPr>
              <a:t>售票点读出</a:t>
            </a:r>
            <a:r>
              <a:rPr lang="zh-CN" altLang="en-US" dirty="0">
                <a:latin typeface="华文新魏" panose="02010800040101010101" pitchFamily="2" charset="-122"/>
                <a:ea typeface="华文新魏" panose="02010800040101010101" pitchFamily="2" charset="-122"/>
              </a:rPr>
              <a:t>同一航班的机票余额</a:t>
            </a:r>
            <a:r>
              <a:rPr lang="en-US" altLang="zh-CN" dirty="0">
                <a:latin typeface="华文新魏" panose="02010800040101010101" pitchFamily="2" charset="-122"/>
                <a:ea typeface="华文新魏" panose="02010800040101010101" pitchFamily="2" charset="-122"/>
              </a:rPr>
              <a:t>A,</a:t>
            </a:r>
            <a:r>
              <a:rPr lang="zh-CN" altLang="en-US" dirty="0">
                <a:latin typeface="华文新魏" panose="02010800040101010101" pitchFamily="2" charset="-122"/>
                <a:ea typeface="华文新魏" panose="02010800040101010101" pitchFamily="2" charset="-122"/>
              </a:rPr>
              <a:t>也为</a:t>
            </a:r>
            <a:r>
              <a:rPr lang="en-US" altLang="zh-CN" dirty="0">
                <a:latin typeface="华文新魏" panose="02010800040101010101" pitchFamily="2" charset="-122"/>
                <a:ea typeface="华文新魏" panose="02010800040101010101" pitchFamily="2" charset="-122"/>
              </a:rPr>
              <a:t>16.</a:t>
            </a:r>
          </a:p>
          <a:p>
            <a:r>
              <a:rPr lang="zh-CN" altLang="en-US" dirty="0">
                <a:latin typeface="华文新魏" panose="02010800040101010101" pitchFamily="2" charset="-122"/>
                <a:ea typeface="华文新魏" panose="02010800040101010101" pitchFamily="2" charset="-122"/>
              </a:rPr>
              <a:t>甲售票点卖出一张机票</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修改余额</a:t>
            </a:r>
            <a:r>
              <a:rPr lang="en-US" altLang="zh-CN" dirty="0">
                <a:latin typeface="华文新魏" panose="02010800040101010101" pitchFamily="2" charset="-122"/>
                <a:ea typeface="华文新魏" panose="02010800040101010101" pitchFamily="2" charset="-122"/>
              </a:rPr>
              <a:t>A←A-1.</a:t>
            </a:r>
            <a:r>
              <a:rPr lang="zh-CN" altLang="en-US" dirty="0">
                <a:latin typeface="华文新魏" panose="02010800040101010101" pitchFamily="2" charset="-122"/>
                <a:ea typeface="华文新魏" panose="02010800040101010101" pitchFamily="2" charset="-122"/>
              </a:rPr>
              <a:t>所以</a:t>
            </a:r>
            <a:r>
              <a:rPr lang="en-US" altLang="zh-CN" dirty="0">
                <a:latin typeface="华文新魏" panose="02010800040101010101" pitchFamily="2" charset="-122"/>
                <a:ea typeface="华文新魏" panose="02010800040101010101" pitchFamily="2" charset="-122"/>
              </a:rPr>
              <a:t>A</a:t>
            </a:r>
            <a:r>
              <a:rPr lang="zh-CN" altLang="en-US" dirty="0">
                <a:latin typeface="华文新魏" panose="02010800040101010101" pitchFamily="2" charset="-122"/>
                <a:ea typeface="华文新魏" panose="02010800040101010101" pitchFamily="2" charset="-122"/>
              </a:rPr>
              <a:t>为</a:t>
            </a:r>
            <a:r>
              <a:rPr lang="en-US" altLang="zh-CN" dirty="0">
                <a:latin typeface="华文新魏" panose="02010800040101010101" pitchFamily="2" charset="-122"/>
                <a:ea typeface="华文新魏" panose="02010800040101010101" pitchFamily="2" charset="-122"/>
              </a:rPr>
              <a:t>15,</a:t>
            </a:r>
            <a:r>
              <a:rPr lang="zh-CN" altLang="en-US" dirty="0">
                <a:latin typeface="华文新魏" panose="02010800040101010101" pitchFamily="2" charset="-122"/>
                <a:ea typeface="华文新魏" panose="02010800040101010101" pitchFamily="2" charset="-122"/>
              </a:rPr>
              <a:t>把</a:t>
            </a:r>
            <a:r>
              <a:rPr lang="en-US" altLang="zh-CN" dirty="0">
                <a:latin typeface="华文新魏" panose="02010800040101010101" pitchFamily="2" charset="-122"/>
                <a:ea typeface="华文新魏" panose="02010800040101010101" pitchFamily="2" charset="-122"/>
              </a:rPr>
              <a:t>A</a:t>
            </a:r>
            <a:r>
              <a:rPr lang="zh-CN" altLang="en-US" dirty="0">
                <a:latin typeface="华文新魏" panose="02010800040101010101" pitchFamily="2" charset="-122"/>
                <a:ea typeface="华文新魏" panose="02010800040101010101" pitchFamily="2" charset="-122"/>
              </a:rPr>
              <a:t>写回数据库</a:t>
            </a:r>
            <a:r>
              <a:rPr lang="en-US" altLang="zh-CN" dirty="0">
                <a:latin typeface="华文新魏" panose="02010800040101010101" pitchFamily="2" charset="-122"/>
                <a:ea typeface="华文新魏" panose="02010800040101010101" pitchFamily="2" charset="-122"/>
              </a:rPr>
              <a:t>.</a:t>
            </a:r>
          </a:p>
          <a:p>
            <a:r>
              <a:rPr lang="zh-CN" altLang="en-US" dirty="0">
                <a:latin typeface="华文新魏" panose="02010800040101010101" pitchFamily="2" charset="-122"/>
                <a:ea typeface="华文新魏" panose="02010800040101010101" pitchFamily="2" charset="-122"/>
              </a:rPr>
              <a:t>乙售票点也卖出一张机票</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修改余额</a:t>
            </a:r>
            <a:r>
              <a:rPr lang="en-US" altLang="zh-CN" dirty="0">
                <a:latin typeface="华文新魏" panose="02010800040101010101" pitchFamily="2" charset="-122"/>
                <a:ea typeface="华文新魏" panose="02010800040101010101" pitchFamily="2" charset="-122"/>
              </a:rPr>
              <a:t>A←A-1.</a:t>
            </a:r>
            <a:r>
              <a:rPr lang="zh-CN" altLang="en-US" dirty="0">
                <a:latin typeface="华文新魏" panose="02010800040101010101" pitchFamily="2" charset="-122"/>
                <a:ea typeface="华文新魏" panose="02010800040101010101" pitchFamily="2" charset="-122"/>
              </a:rPr>
              <a:t>所以</a:t>
            </a:r>
            <a:r>
              <a:rPr lang="en-US" altLang="zh-CN" dirty="0">
                <a:latin typeface="华文新魏" panose="02010800040101010101" pitchFamily="2" charset="-122"/>
                <a:ea typeface="华文新魏" panose="02010800040101010101" pitchFamily="2" charset="-122"/>
              </a:rPr>
              <a:t>A</a:t>
            </a:r>
            <a:r>
              <a:rPr lang="zh-CN" altLang="en-US" dirty="0">
                <a:latin typeface="华文新魏" panose="02010800040101010101" pitchFamily="2" charset="-122"/>
                <a:ea typeface="华文新魏" panose="02010800040101010101" pitchFamily="2" charset="-122"/>
              </a:rPr>
              <a:t>为</a:t>
            </a:r>
            <a:r>
              <a:rPr lang="en-US" altLang="zh-CN" dirty="0">
                <a:latin typeface="华文新魏" panose="02010800040101010101" pitchFamily="2" charset="-122"/>
                <a:ea typeface="华文新魏" panose="02010800040101010101" pitchFamily="2" charset="-122"/>
              </a:rPr>
              <a:t>15,</a:t>
            </a:r>
            <a:r>
              <a:rPr lang="zh-CN" altLang="en-US" dirty="0">
                <a:latin typeface="华文新魏" panose="02010800040101010101" pitchFamily="2" charset="-122"/>
                <a:ea typeface="华文新魏" panose="02010800040101010101" pitchFamily="2" charset="-122"/>
              </a:rPr>
              <a:t>把</a:t>
            </a:r>
            <a:r>
              <a:rPr lang="en-US" altLang="zh-CN" dirty="0">
                <a:latin typeface="华文新魏" panose="02010800040101010101" pitchFamily="2" charset="-122"/>
                <a:ea typeface="华文新魏" panose="02010800040101010101" pitchFamily="2" charset="-122"/>
              </a:rPr>
              <a:t>A</a:t>
            </a:r>
            <a:r>
              <a:rPr lang="zh-CN" altLang="en-US" dirty="0">
                <a:latin typeface="华文新魏" panose="02010800040101010101" pitchFamily="2" charset="-122"/>
                <a:ea typeface="华文新魏" panose="02010800040101010101" pitchFamily="2" charset="-122"/>
              </a:rPr>
              <a:t>写回数据库</a:t>
            </a:r>
            <a:r>
              <a:rPr lang="en-US" altLang="zh-CN" dirty="0">
                <a:latin typeface="华文新魏" panose="02010800040101010101" pitchFamily="2" charset="-122"/>
                <a:ea typeface="华文新魏" panose="02010800040101010101" pitchFamily="2" charset="-122"/>
              </a:rPr>
              <a:t>.</a:t>
            </a:r>
          </a:p>
          <a:p>
            <a:endParaRPr lang="zh-CN" altLang="en-US" dirty="0">
              <a:latin typeface="华文新魏" panose="02010800040101010101" pitchFamily="2" charset="-122"/>
              <a:ea typeface="华文新魏" panose="02010800040101010101" pitchFamily="2" charset="-122"/>
            </a:endParaRPr>
          </a:p>
        </p:txBody>
      </p:sp>
      <p:sp>
        <p:nvSpPr>
          <p:cNvPr id="7" name="TextBox 6"/>
          <p:cNvSpPr txBox="1"/>
          <p:nvPr/>
        </p:nvSpPr>
        <p:spPr>
          <a:xfrm>
            <a:off x="861053" y="4593306"/>
            <a:ext cx="5561138" cy="646331"/>
          </a:xfrm>
          <a:prstGeom prst="rect">
            <a:avLst/>
          </a:prstGeom>
          <a:noFill/>
        </p:spPr>
        <p:txBody>
          <a:bodyPr wrap="none" rtlCol="0">
            <a:spAutoFit/>
          </a:bodyPr>
          <a:lstStyle/>
          <a:p>
            <a:r>
              <a:rPr lang="zh-CN" altLang="en-US" dirty="0" smtClean="0">
                <a:latin typeface="华文新魏" panose="02010800040101010101" pitchFamily="2" charset="-122"/>
                <a:ea typeface="华文新魏" panose="02010800040101010101" pitchFamily="2" charset="-122"/>
              </a:rPr>
              <a:t>甲计算：</a:t>
            </a:r>
            <a:r>
              <a:rPr lang="en-US" altLang="zh-CN" dirty="0" smtClean="0">
                <a:latin typeface="华文新魏" panose="02010800040101010101" pitchFamily="2" charset="-122"/>
                <a:ea typeface="华文新魏" panose="02010800040101010101" pitchFamily="2" charset="-122"/>
              </a:rPr>
              <a:t>if(a&gt;0) { if(a&gt;5) b=1; else b=2;} else b=3;   </a:t>
            </a:r>
          </a:p>
          <a:p>
            <a:r>
              <a:rPr lang="zh-CN" altLang="en-US" dirty="0" smtClean="0">
                <a:latin typeface="华文新魏" panose="02010800040101010101" pitchFamily="2" charset="-122"/>
                <a:ea typeface="华文新魏" panose="02010800040101010101" pitchFamily="2" charset="-122"/>
              </a:rPr>
              <a:t>乙计算：          </a:t>
            </a:r>
            <a:r>
              <a:rPr lang="en-US" altLang="zh-CN" dirty="0" smtClean="0">
                <a:latin typeface="华文新魏" panose="02010800040101010101" pitchFamily="2" charset="-122"/>
                <a:ea typeface="华文新魏" panose="02010800040101010101" pitchFamily="2" charset="-122"/>
              </a:rPr>
              <a:t>a=-1; </a:t>
            </a:r>
            <a:endParaRPr lang="zh-CN" altLang="en-US"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86059557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title"/>
          </p:nvPr>
        </p:nvSpPr>
        <p:spPr/>
        <p:txBody>
          <a:bodyPr/>
          <a:lstStyle/>
          <a:p>
            <a:pPr algn="l" eaLnBrk="1" hangingPunct="1"/>
            <a:r>
              <a:rPr kumimoji="0" lang="zh-CN" altLang="en-US" dirty="0" smtClean="0"/>
              <a:t>  管</a:t>
            </a:r>
            <a:r>
              <a:rPr kumimoji="0" lang="zh-CN" altLang="en-US" dirty="0" smtClean="0"/>
              <a:t>程</a:t>
            </a:r>
            <a:endParaRPr kumimoji="0" lang="en-US" altLang="zh-CN" dirty="0" smtClean="0"/>
          </a:p>
        </p:txBody>
      </p:sp>
      <p:sp>
        <p:nvSpPr>
          <p:cNvPr id="101378" name="Rectangle 3"/>
          <p:cNvSpPr>
            <a:spLocks noGrp="1" noChangeArrowheads="1"/>
          </p:cNvSpPr>
          <p:nvPr>
            <p:ph type="body" idx="1"/>
          </p:nvPr>
        </p:nvSpPr>
        <p:spPr/>
        <p:txBody>
          <a:bodyPr/>
          <a:lstStyle/>
          <a:p>
            <a:pPr eaLnBrk="1" hangingPunct="1"/>
            <a:r>
              <a:rPr kumimoji="0" lang="zh-CN" altLang="en-US" sz="2800" smtClean="0"/>
              <a:t>管程与进程的区别</a:t>
            </a:r>
            <a:endParaRPr kumimoji="0" lang="en-US" altLang="zh-CN" sz="2800" smtClean="0"/>
          </a:p>
          <a:p>
            <a:pPr lvl="1" eaLnBrk="1" hangingPunct="1"/>
            <a:r>
              <a:rPr kumimoji="0" lang="zh-CN" altLang="en-US" sz="2400" smtClean="0"/>
              <a:t>管程定义公共数据结构；进程定义私有数据结构</a:t>
            </a:r>
            <a:endParaRPr kumimoji="0" lang="en-US" altLang="zh-CN" sz="2400" smtClean="0"/>
          </a:p>
          <a:p>
            <a:pPr lvl="1" eaLnBrk="1" hangingPunct="1"/>
            <a:r>
              <a:rPr kumimoji="0" lang="zh-CN" altLang="en-US" sz="2400" smtClean="0"/>
              <a:t>管程把共享变量上的同步操作集中在一起；而临界区则分散在各进程中</a:t>
            </a:r>
            <a:endParaRPr kumimoji="0" lang="en-US" altLang="zh-CN" sz="2400" smtClean="0"/>
          </a:p>
          <a:p>
            <a:pPr lvl="1" eaLnBrk="1" hangingPunct="1"/>
            <a:r>
              <a:rPr kumimoji="0" lang="zh-CN" altLang="en-US" sz="2400" smtClean="0"/>
              <a:t>管程为管理共享资源而建立；进程为占有资源和实现系统并发而存在</a:t>
            </a:r>
            <a:endParaRPr kumimoji="0" lang="en-US" altLang="zh-CN" sz="2400" smtClean="0"/>
          </a:p>
          <a:p>
            <a:pPr lvl="1" eaLnBrk="1" hangingPunct="1"/>
            <a:r>
              <a:rPr kumimoji="0" lang="zh-CN" altLang="en-US" sz="2400" smtClean="0"/>
              <a:t>管程与调用它的进程串行工作；而进程之间可并行工作</a:t>
            </a:r>
            <a:endParaRPr kumimoji="0" lang="en-US" altLang="zh-CN" sz="2400" smtClean="0"/>
          </a:p>
          <a:p>
            <a:pPr lvl="1" eaLnBrk="1" hangingPunct="1"/>
            <a:r>
              <a:rPr kumimoji="0" lang="zh-CN" altLang="en-US" sz="2400" smtClean="0"/>
              <a:t>管程是语言和操作系统的成分，具有静态性；进程是动态的，存在生命周期，需要创建和撤消</a:t>
            </a:r>
            <a:endParaRPr kumimoji="0" lang="en-US" altLang="zh-CN" sz="2400" smtClean="0"/>
          </a:p>
        </p:txBody>
      </p:sp>
    </p:spTree>
    <p:extLst>
      <p:ext uri="{BB962C8B-B14F-4D97-AF65-F5344CB8AC3E}">
        <p14:creationId xmlns:p14="http://schemas.microsoft.com/office/powerpoint/2010/main" val="5031755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进程通信</a:t>
            </a:r>
            <a:endParaRPr lang="zh-CN" altLang="en-US" dirty="0"/>
          </a:p>
        </p:txBody>
      </p:sp>
      <p:sp>
        <p:nvSpPr>
          <p:cNvPr id="3" name="内容占位符 2"/>
          <p:cNvSpPr>
            <a:spLocks noGrp="1"/>
          </p:cNvSpPr>
          <p:nvPr>
            <p:ph idx="1"/>
          </p:nvPr>
        </p:nvSpPr>
        <p:spPr/>
        <p:txBody>
          <a:bodyPr/>
          <a:lstStyle/>
          <a:p>
            <a:pPr>
              <a:buFontTx/>
              <a:buNone/>
            </a:pPr>
            <a:r>
              <a:rPr lang="en-US" altLang="zh-CN" dirty="0"/>
              <a:t>3.5.1 </a:t>
            </a:r>
            <a:r>
              <a:rPr lang="zh-CN" altLang="en-US" dirty="0"/>
              <a:t>信号通信机制 </a:t>
            </a:r>
          </a:p>
          <a:p>
            <a:pPr>
              <a:buFontTx/>
              <a:buNone/>
            </a:pPr>
            <a:r>
              <a:rPr lang="en-US" altLang="zh-CN" dirty="0"/>
              <a:t>3.5.2 </a:t>
            </a:r>
            <a:r>
              <a:rPr lang="zh-CN" altLang="en-US" dirty="0"/>
              <a:t>管道通信机制 </a:t>
            </a:r>
          </a:p>
          <a:p>
            <a:pPr>
              <a:buFontTx/>
              <a:buNone/>
            </a:pPr>
            <a:r>
              <a:rPr lang="en-US" altLang="zh-CN" dirty="0"/>
              <a:t>3.5.3 </a:t>
            </a:r>
            <a:r>
              <a:rPr lang="zh-CN" altLang="en-US" dirty="0"/>
              <a:t>共享主存通信机制 </a:t>
            </a:r>
          </a:p>
          <a:p>
            <a:pPr>
              <a:buFontTx/>
              <a:buNone/>
            </a:pPr>
            <a:r>
              <a:rPr lang="en-US" altLang="zh-CN" dirty="0"/>
              <a:t>3.5.4 </a:t>
            </a:r>
            <a:r>
              <a:rPr lang="zh-CN" altLang="en-US" dirty="0"/>
              <a:t>消息传递通信机制 </a:t>
            </a:r>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51</a:t>
            </a:fld>
            <a:endParaRPr lang="zh-CN" altLang="en-US"/>
          </a:p>
        </p:txBody>
      </p:sp>
    </p:spTree>
    <p:extLst>
      <p:ext uri="{BB962C8B-B14F-4D97-AF65-F5344CB8AC3E}">
        <p14:creationId xmlns:p14="http://schemas.microsoft.com/office/powerpoint/2010/main" val="15469405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进程通信概念</a:t>
            </a:r>
            <a:endParaRPr lang="zh-CN" altLang="en-US" dirty="0"/>
          </a:p>
        </p:txBody>
      </p:sp>
      <p:sp>
        <p:nvSpPr>
          <p:cNvPr id="3" name="内容占位符 2"/>
          <p:cNvSpPr>
            <a:spLocks noGrp="1"/>
          </p:cNvSpPr>
          <p:nvPr>
            <p:ph idx="1"/>
          </p:nvPr>
        </p:nvSpPr>
        <p:spPr/>
        <p:txBody>
          <a:bodyPr/>
          <a:lstStyle/>
          <a:p>
            <a:r>
              <a:rPr lang="zh-CN" altLang="en-US" dirty="0" smtClean="0"/>
              <a:t>并发进程交互的两个基本需求</a:t>
            </a:r>
            <a:endParaRPr lang="en-US" altLang="zh-CN" dirty="0" smtClean="0"/>
          </a:p>
          <a:p>
            <a:pPr lvl="1"/>
            <a:r>
              <a:rPr lang="zh-CN" altLang="en-US" dirty="0" smtClean="0"/>
              <a:t>同步</a:t>
            </a:r>
            <a:endParaRPr lang="en-US" altLang="zh-CN" dirty="0" smtClean="0"/>
          </a:p>
          <a:p>
            <a:pPr lvl="1"/>
            <a:r>
              <a:rPr lang="zh-CN" altLang="en-US" dirty="0"/>
              <a:t>通信</a:t>
            </a:r>
            <a:endParaRPr lang="en-US" altLang="zh-CN" dirty="0" smtClean="0"/>
          </a:p>
          <a:p>
            <a:r>
              <a:rPr lang="zh-CN" altLang="en-US" dirty="0" smtClean="0"/>
              <a:t>并发进程需要交换信息</a:t>
            </a:r>
            <a:endParaRPr lang="en-US" altLang="zh-CN" dirty="0" smtClean="0"/>
          </a:p>
          <a:p>
            <a:pPr lvl="1"/>
            <a:r>
              <a:rPr lang="zh-CN" altLang="en-US" dirty="0" smtClean="0"/>
              <a:t>少量信息</a:t>
            </a:r>
            <a:endParaRPr lang="en-US" altLang="zh-CN" dirty="0" smtClean="0"/>
          </a:p>
          <a:p>
            <a:pPr lvl="2"/>
            <a:r>
              <a:rPr lang="zh-CN" altLang="en-US" dirty="0" smtClean="0"/>
              <a:t>同步信号</a:t>
            </a:r>
            <a:endParaRPr lang="en-US" altLang="zh-CN" dirty="0" smtClean="0"/>
          </a:p>
          <a:p>
            <a:pPr lvl="1"/>
            <a:r>
              <a:rPr lang="zh-CN" altLang="en-US" dirty="0" smtClean="0"/>
              <a:t>大量信息</a:t>
            </a:r>
            <a:endParaRPr lang="en-US" altLang="zh-CN" dirty="0" smtClean="0"/>
          </a:p>
          <a:p>
            <a:r>
              <a:rPr lang="zh-CN" altLang="en-US" dirty="0"/>
              <a:t>进程之间互相交换信息的工作称为</a:t>
            </a:r>
            <a:r>
              <a:rPr lang="zh-CN" altLang="en-US" b="1" dirty="0"/>
              <a:t>进程通信</a:t>
            </a:r>
            <a:r>
              <a:rPr lang="en-US" altLang="zh-CN" b="1" dirty="0"/>
              <a:t>IPC</a:t>
            </a:r>
            <a:r>
              <a:rPr lang="zh-CN" altLang="en-US" dirty="0"/>
              <a:t>（</a:t>
            </a:r>
            <a:r>
              <a:rPr lang="en-US" altLang="zh-CN" dirty="0" err="1"/>
              <a:t>InterProcess</a:t>
            </a:r>
            <a:r>
              <a:rPr lang="en-US" altLang="zh-CN" dirty="0"/>
              <a:t> Communication</a:t>
            </a:r>
            <a:r>
              <a:rPr lang="zh-CN" altLang="en-US" dirty="0"/>
              <a:t>）</a:t>
            </a:r>
            <a:endParaRPr lang="en-US" altLang="zh-CN" dirty="0" smtClean="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52</a:t>
            </a:fld>
            <a:endParaRPr lang="zh-CN" altLang="en-US"/>
          </a:p>
        </p:txBody>
      </p:sp>
    </p:spTree>
    <p:extLst>
      <p:ext uri="{BB962C8B-B14F-4D97-AF65-F5344CB8AC3E}">
        <p14:creationId xmlns:p14="http://schemas.microsoft.com/office/powerpoint/2010/main" val="29496782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IPC</a:t>
            </a:r>
            <a:r>
              <a:rPr lang="zh-CN" altLang="en-US" dirty="0"/>
              <a:t>方式</a:t>
            </a:r>
          </a:p>
        </p:txBody>
      </p:sp>
      <p:sp>
        <p:nvSpPr>
          <p:cNvPr id="3" name="内容占位符 2"/>
          <p:cNvSpPr>
            <a:spLocks noGrp="1"/>
          </p:cNvSpPr>
          <p:nvPr>
            <p:ph idx="1"/>
          </p:nvPr>
        </p:nvSpPr>
        <p:spPr/>
        <p:txBody>
          <a:bodyPr>
            <a:normAutofit lnSpcReduction="10000"/>
          </a:bodyPr>
          <a:lstStyle/>
          <a:p>
            <a:r>
              <a:rPr lang="zh-CN" altLang="en-US" dirty="0"/>
              <a:t>信号</a:t>
            </a:r>
            <a:r>
              <a:rPr lang="en-US" altLang="zh-CN" dirty="0"/>
              <a:t>(signal)</a:t>
            </a:r>
            <a:r>
              <a:rPr lang="zh-CN" altLang="en-US" dirty="0"/>
              <a:t>通信机制</a:t>
            </a:r>
            <a:r>
              <a:rPr lang="zh-CN" altLang="en-US" dirty="0" smtClean="0"/>
              <a:t></a:t>
            </a:r>
            <a:endParaRPr lang="en-US" altLang="zh-CN" dirty="0" smtClean="0"/>
          </a:p>
          <a:p>
            <a:pPr lvl="1"/>
            <a:r>
              <a:rPr lang="zh-CN" altLang="en-US" dirty="0" smtClean="0"/>
              <a:t>发送单个信号、无法传送数据</a:t>
            </a:r>
            <a:endParaRPr lang="zh-CN" altLang="en-US" dirty="0"/>
          </a:p>
          <a:p>
            <a:r>
              <a:rPr lang="zh-CN" altLang="en-US" dirty="0"/>
              <a:t>管道</a:t>
            </a:r>
            <a:r>
              <a:rPr lang="en-US" altLang="zh-CN" dirty="0"/>
              <a:t>(pipeline)</a:t>
            </a:r>
            <a:r>
              <a:rPr lang="zh-CN" altLang="en-US" dirty="0"/>
              <a:t>通信机制 </a:t>
            </a:r>
            <a:endParaRPr lang="en-US" altLang="zh-CN" dirty="0" smtClean="0"/>
          </a:p>
          <a:p>
            <a:pPr lvl="1"/>
            <a:r>
              <a:rPr lang="zh-CN" altLang="en-US" dirty="0" smtClean="0"/>
              <a:t>进程家族之间</a:t>
            </a:r>
            <a:r>
              <a:rPr lang="en-US" altLang="zh-CN" dirty="0" smtClean="0"/>
              <a:t>(</a:t>
            </a:r>
            <a:r>
              <a:rPr lang="zh-CN" altLang="en-US" dirty="0" smtClean="0"/>
              <a:t>非命名管道</a:t>
            </a:r>
            <a:r>
              <a:rPr lang="en-US" altLang="zh-CN" dirty="0" smtClean="0"/>
              <a:t>)</a:t>
            </a:r>
          </a:p>
          <a:p>
            <a:r>
              <a:rPr lang="en-US" altLang="zh-CN" dirty="0" smtClean="0"/>
              <a:t>System V IPC (Bell)</a:t>
            </a:r>
            <a:endParaRPr lang="zh-CN" altLang="en-US" dirty="0"/>
          </a:p>
          <a:p>
            <a:pPr lvl="1"/>
            <a:r>
              <a:rPr lang="zh-CN" altLang="en-US" dirty="0"/>
              <a:t>消息传递</a:t>
            </a:r>
            <a:r>
              <a:rPr lang="en-US" altLang="zh-CN" dirty="0"/>
              <a:t>(message passing)</a:t>
            </a:r>
            <a:r>
              <a:rPr lang="zh-CN" altLang="en-US" dirty="0"/>
              <a:t>通信机制 </a:t>
            </a:r>
          </a:p>
          <a:p>
            <a:pPr lvl="1"/>
            <a:r>
              <a:rPr lang="zh-CN" altLang="en-US" dirty="0"/>
              <a:t>信号量</a:t>
            </a:r>
            <a:r>
              <a:rPr lang="en-US" altLang="zh-CN" dirty="0"/>
              <a:t>(semaphore)</a:t>
            </a:r>
            <a:r>
              <a:rPr lang="zh-CN" altLang="en-US" dirty="0"/>
              <a:t>通信机制</a:t>
            </a:r>
          </a:p>
          <a:p>
            <a:pPr lvl="1"/>
            <a:r>
              <a:rPr lang="zh-CN" altLang="en-US" dirty="0"/>
              <a:t>共享主存</a:t>
            </a:r>
            <a:r>
              <a:rPr lang="en-US" altLang="zh-CN" dirty="0"/>
              <a:t>(shared memory)</a:t>
            </a:r>
            <a:r>
              <a:rPr lang="zh-CN" altLang="en-US" dirty="0"/>
              <a:t>通信</a:t>
            </a:r>
            <a:r>
              <a:rPr lang="zh-CN" altLang="en-US" dirty="0" smtClean="0"/>
              <a:t>机制</a:t>
            </a:r>
            <a:endParaRPr lang="en-US" altLang="zh-CN" dirty="0" smtClean="0"/>
          </a:p>
          <a:p>
            <a:r>
              <a:rPr lang="zh-CN" altLang="en-US" dirty="0"/>
              <a:t>套接</a:t>
            </a:r>
            <a:r>
              <a:rPr lang="zh-CN" altLang="en-US" dirty="0" smtClean="0"/>
              <a:t>字</a:t>
            </a:r>
            <a:r>
              <a:rPr lang="en-US" altLang="zh-CN" dirty="0" smtClean="0"/>
              <a:t>(BSD)</a:t>
            </a:r>
          </a:p>
          <a:p>
            <a:pPr lvl="1"/>
            <a:r>
              <a:rPr lang="zh-CN" altLang="en-US" dirty="0" smtClean="0"/>
              <a:t>网络通信</a:t>
            </a:r>
            <a:r>
              <a:rPr lang="en-US" altLang="zh-CN" dirty="0" smtClean="0"/>
              <a:t>(TCP/IP)</a:t>
            </a:r>
            <a:endParaRPr lang="zh-CN" altLang="en-US" dirty="0"/>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53</a:t>
            </a:fld>
            <a:endParaRPr lang="zh-CN" altLang="en-US"/>
          </a:p>
        </p:txBody>
      </p:sp>
    </p:spTree>
    <p:extLst>
      <p:ext uri="{BB962C8B-B14F-4D97-AF65-F5344CB8AC3E}">
        <p14:creationId xmlns:p14="http://schemas.microsoft.com/office/powerpoint/2010/main" val="37042405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信号通信机制</a:t>
            </a:r>
            <a:endParaRPr lang="zh-CN" altLang="en-US" dirty="0"/>
          </a:p>
        </p:txBody>
      </p:sp>
      <p:sp>
        <p:nvSpPr>
          <p:cNvPr id="3" name="内容占位符 2"/>
          <p:cNvSpPr>
            <a:spLocks noGrp="1"/>
          </p:cNvSpPr>
          <p:nvPr>
            <p:ph idx="1"/>
          </p:nvPr>
        </p:nvSpPr>
        <p:spPr/>
        <p:txBody>
          <a:bodyPr>
            <a:normAutofit/>
          </a:bodyPr>
          <a:lstStyle/>
          <a:p>
            <a:r>
              <a:rPr lang="zh-CN" altLang="en-US" dirty="0"/>
              <a:t>信号</a:t>
            </a:r>
            <a:r>
              <a:rPr lang="zh-CN" altLang="en-US" dirty="0" smtClean="0"/>
              <a:t>机制是一种软中断</a:t>
            </a:r>
            <a:endParaRPr lang="en-US" altLang="zh-CN" dirty="0" smtClean="0"/>
          </a:p>
          <a:p>
            <a:r>
              <a:rPr lang="zh-CN" altLang="en-US" dirty="0"/>
              <a:t>用户、内核和进程</a:t>
            </a:r>
            <a:r>
              <a:rPr lang="zh-CN" altLang="en-US" dirty="0" smtClean="0"/>
              <a:t>都发送信号</a:t>
            </a:r>
            <a:endParaRPr lang="en-US" altLang="zh-CN" dirty="0" smtClean="0"/>
          </a:p>
          <a:p>
            <a:pPr lvl="1"/>
            <a:r>
              <a:rPr lang="zh-CN" altLang="en-US" dirty="0" smtClean="0"/>
              <a:t>用户</a:t>
            </a:r>
            <a:r>
              <a:rPr lang="zh-CN" altLang="en-US" dirty="0"/>
              <a:t>：</a:t>
            </a:r>
            <a:r>
              <a:rPr lang="zh-CN" altLang="en-US" dirty="0" smtClean="0"/>
              <a:t>输入</a:t>
            </a:r>
            <a:r>
              <a:rPr lang="en-US" altLang="zh-CN" dirty="0" err="1"/>
              <a:t>ctrl+c</a:t>
            </a:r>
            <a:r>
              <a:rPr lang="zh-CN" altLang="en-US" dirty="0"/>
              <a:t>，或终端驱动程序分配给信号控制字符的其他任何键来请求内核产生信号</a:t>
            </a:r>
            <a:r>
              <a:rPr lang="zh-CN" altLang="en-US" dirty="0" smtClean="0"/>
              <a:t>。</a:t>
            </a:r>
            <a:endParaRPr lang="en-US" altLang="zh-CN" dirty="0" smtClean="0"/>
          </a:p>
          <a:p>
            <a:pPr lvl="1"/>
            <a:r>
              <a:rPr lang="zh-CN" altLang="en-US" dirty="0" smtClean="0"/>
              <a:t>内核：当</a:t>
            </a:r>
            <a:r>
              <a:rPr lang="zh-CN" altLang="en-US" dirty="0"/>
              <a:t>进程执行出错时，内核检测到事件并给进程发送信号，例如，非法段存取、浮点数溢出、或非法操作码，内核也利用信号通知进程种种特定事件发生</a:t>
            </a:r>
            <a:r>
              <a:rPr lang="zh-CN" altLang="en-US" dirty="0" smtClean="0"/>
              <a:t>。</a:t>
            </a:r>
            <a:endParaRPr lang="en-US" altLang="zh-CN" dirty="0" smtClean="0"/>
          </a:p>
          <a:p>
            <a:pPr lvl="1"/>
            <a:r>
              <a:rPr lang="zh-CN" altLang="en-US" dirty="0" smtClean="0"/>
              <a:t>进程</a:t>
            </a:r>
            <a:r>
              <a:rPr lang="zh-CN" altLang="en-US" dirty="0"/>
              <a:t>：</a:t>
            </a:r>
            <a:r>
              <a:rPr lang="zh-CN" altLang="en-US" dirty="0" smtClean="0"/>
              <a:t>通过</a:t>
            </a:r>
            <a:r>
              <a:rPr lang="zh-CN" altLang="en-US" dirty="0"/>
              <a:t>系统调用</a:t>
            </a:r>
            <a:r>
              <a:rPr lang="en-US" altLang="zh-CN" dirty="0"/>
              <a:t>kill</a:t>
            </a:r>
            <a:r>
              <a:rPr lang="zh-CN" altLang="en-US" dirty="0"/>
              <a:t>给另一个进程发送信号，一个进程可通过信号与另一个进程通信。</a:t>
            </a:r>
          </a:p>
          <a:p>
            <a:endParaRPr lang="en-US" altLang="zh-CN" dirty="0" smtClean="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54</a:t>
            </a:fld>
            <a:endParaRPr lang="zh-CN" altLang="en-US"/>
          </a:p>
        </p:txBody>
      </p:sp>
    </p:spTree>
    <p:extLst>
      <p:ext uri="{BB962C8B-B14F-4D97-AF65-F5344CB8AC3E}">
        <p14:creationId xmlns:p14="http://schemas.microsoft.com/office/powerpoint/2010/main" val="22503390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Linux</a:t>
            </a:r>
            <a:r>
              <a:rPr lang="zh-CN" altLang="en-US" dirty="0"/>
              <a:t>系统</a:t>
            </a:r>
            <a:r>
              <a:rPr lang="zh-CN" altLang="en-US" dirty="0" smtClean="0"/>
              <a:t>信号分类</a:t>
            </a:r>
            <a:endParaRPr lang="zh-CN" altLang="en-US" dirty="0"/>
          </a:p>
        </p:txBody>
      </p:sp>
      <p:sp>
        <p:nvSpPr>
          <p:cNvPr id="3" name="内容占位符 2"/>
          <p:cNvSpPr>
            <a:spLocks noGrp="1"/>
          </p:cNvSpPr>
          <p:nvPr>
            <p:ph idx="1"/>
          </p:nvPr>
        </p:nvSpPr>
        <p:spPr/>
        <p:txBody>
          <a:bodyPr/>
          <a:lstStyle/>
          <a:p>
            <a:r>
              <a:rPr lang="zh-CN" altLang="en-US" dirty="0" smtClean="0"/>
              <a:t>与</a:t>
            </a:r>
            <a:r>
              <a:rPr lang="zh-CN" altLang="en-US" dirty="0"/>
              <a:t>进程终止相关的信号</a:t>
            </a:r>
          </a:p>
          <a:p>
            <a:r>
              <a:rPr lang="zh-CN" altLang="en-US" dirty="0" smtClean="0"/>
              <a:t>与</a:t>
            </a:r>
            <a:r>
              <a:rPr lang="zh-CN" altLang="en-US" dirty="0"/>
              <a:t>进程例外事件相关的信号</a:t>
            </a:r>
          </a:p>
          <a:p>
            <a:r>
              <a:rPr lang="zh-CN" altLang="en-US" dirty="0" smtClean="0"/>
              <a:t>与</a:t>
            </a:r>
            <a:r>
              <a:rPr lang="zh-CN" altLang="en-US" dirty="0"/>
              <a:t>进程执行系统调用相关的信号</a:t>
            </a:r>
          </a:p>
          <a:p>
            <a:r>
              <a:rPr lang="zh-CN" altLang="en-US" dirty="0" smtClean="0"/>
              <a:t>与</a:t>
            </a:r>
            <a:r>
              <a:rPr lang="zh-CN" altLang="en-US" dirty="0"/>
              <a:t>进程终端交互相关的信号</a:t>
            </a:r>
          </a:p>
          <a:p>
            <a:r>
              <a:rPr lang="zh-CN" altLang="en-US" dirty="0" smtClean="0"/>
              <a:t>用户进程发送的信号</a:t>
            </a:r>
            <a:endParaRPr lang="zh-CN" altLang="en-US" dirty="0"/>
          </a:p>
          <a:p>
            <a:r>
              <a:rPr lang="zh-CN" altLang="en-US" dirty="0" smtClean="0"/>
              <a:t>跟踪</a:t>
            </a:r>
            <a:r>
              <a:rPr lang="zh-CN" altLang="en-US" dirty="0"/>
              <a:t>进程执行的信号</a:t>
            </a:r>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55</a:t>
            </a:fld>
            <a:endParaRPr lang="zh-CN" altLang="en-US"/>
          </a:p>
        </p:txBody>
      </p:sp>
    </p:spTree>
    <p:extLst>
      <p:ext uri="{BB962C8B-B14F-4D97-AF65-F5344CB8AC3E}">
        <p14:creationId xmlns:p14="http://schemas.microsoft.com/office/powerpoint/2010/main" val="14954661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信号机制的实现</a:t>
            </a:r>
            <a:r>
              <a:rPr lang="en-US" altLang="zh-CN" dirty="0" smtClean="0"/>
              <a:t>(1)</a:t>
            </a:r>
            <a:endParaRPr lang="zh-CN" altLang="en-US" dirty="0"/>
          </a:p>
        </p:txBody>
      </p:sp>
      <p:sp>
        <p:nvSpPr>
          <p:cNvPr id="3" name="内容占位符 2"/>
          <p:cNvSpPr>
            <a:spLocks noGrp="1"/>
          </p:cNvSpPr>
          <p:nvPr>
            <p:ph idx="1"/>
          </p:nvPr>
        </p:nvSpPr>
        <p:spPr/>
        <p:txBody>
          <a:bodyPr>
            <a:normAutofit/>
          </a:bodyPr>
          <a:lstStyle/>
          <a:p>
            <a:r>
              <a:rPr lang="zh-CN" altLang="en-US" dirty="0" smtClean="0"/>
              <a:t>信号的生命周期</a:t>
            </a:r>
            <a:endParaRPr lang="en-US" altLang="zh-CN" dirty="0" smtClean="0"/>
          </a:p>
          <a:p>
            <a:pPr lvl="1"/>
            <a:r>
              <a:rPr lang="zh-CN" altLang="en-US" dirty="0" smtClean="0"/>
              <a:t>产生</a:t>
            </a:r>
            <a:r>
              <a:rPr lang="en-US" altLang="zh-CN" dirty="0" smtClean="0">
                <a:sym typeface="Wingdings" panose="05000000000000000000" pitchFamily="2" charset="2"/>
              </a:rPr>
              <a:t></a:t>
            </a:r>
            <a:r>
              <a:rPr lang="zh-CN" altLang="en-US" dirty="0" smtClean="0"/>
              <a:t>传送</a:t>
            </a:r>
            <a:r>
              <a:rPr lang="en-US" altLang="zh-CN" dirty="0" smtClean="0">
                <a:sym typeface="Wingdings" panose="05000000000000000000" pitchFamily="2" charset="2"/>
              </a:rPr>
              <a:t></a:t>
            </a:r>
            <a:r>
              <a:rPr lang="zh-CN" altLang="en-US" dirty="0" smtClean="0"/>
              <a:t>捕获</a:t>
            </a:r>
            <a:r>
              <a:rPr lang="en-US" altLang="zh-CN" dirty="0" smtClean="0">
                <a:sym typeface="Wingdings" panose="05000000000000000000" pitchFamily="2" charset="2"/>
              </a:rPr>
              <a:t></a:t>
            </a:r>
            <a:r>
              <a:rPr lang="zh-CN" altLang="en-US" dirty="0" smtClean="0"/>
              <a:t>释放</a:t>
            </a:r>
            <a:endParaRPr lang="en-US" altLang="zh-CN" dirty="0" smtClean="0"/>
          </a:p>
          <a:p>
            <a:r>
              <a:rPr lang="en-US" altLang="zh-CN" dirty="0" err="1" smtClean="0"/>
              <a:t>task_struct</a:t>
            </a:r>
            <a:endParaRPr lang="en-US" altLang="zh-CN" dirty="0"/>
          </a:p>
          <a:p>
            <a:pPr lvl="1"/>
            <a:r>
              <a:rPr lang="en-US" altLang="zh-CN" dirty="0"/>
              <a:t>s</a:t>
            </a:r>
            <a:r>
              <a:rPr lang="en-US" altLang="zh-CN" dirty="0" smtClean="0"/>
              <a:t>ignal</a:t>
            </a:r>
            <a:r>
              <a:rPr lang="zh-CN" altLang="en-US" dirty="0"/>
              <a:t>域</a:t>
            </a:r>
            <a:r>
              <a:rPr lang="zh-CN" altLang="en-US" dirty="0" smtClean="0"/>
              <a:t>：保存接受到的信号</a:t>
            </a:r>
            <a:endParaRPr lang="en-US" altLang="zh-CN" dirty="0" smtClean="0"/>
          </a:p>
          <a:p>
            <a:pPr lvl="1"/>
            <a:r>
              <a:rPr lang="en-US" altLang="zh-CN" dirty="0"/>
              <a:t>b</a:t>
            </a:r>
            <a:r>
              <a:rPr lang="en-US" altLang="zh-CN" dirty="0" smtClean="0"/>
              <a:t>locked</a:t>
            </a:r>
            <a:r>
              <a:rPr lang="zh-CN" altLang="en-US" dirty="0"/>
              <a:t>域</a:t>
            </a:r>
            <a:r>
              <a:rPr lang="zh-CN" altLang="en-US" dirty="0" smtClean="0"/>
              <a:t>：</a:t>
            </a:r>
            <a:r>
              <a:rPr lang="zh-CN" altLang="en-US" dirty="0"/>
              <a:t>信号</a:t>
            </a:r>
            <a:r>
              <a:rPr lang="zh-CN" altLang="en-US" dirty="0" smtClean="0"/>
              <a:t>屏蔽标记</a:t>
            </a:r>
            <a:endParaRPr lang="en-US" altLang="zh-CN" dirty="0" smtClean="0"/>
          </a:p>
          <a:p>
            <a:pPr lvl="1"/>
            <a:r>
              <a:rPr lang="en-US" altLang="zh-CN" dirty="0" err="1"/>
              <a:t>s</a:t>
            </a:r>
            <a:r>
              <a:rPr lang="en-US" altLang="zh-CN" dirty="0" err="1" smtClean="0"/>
              <a:t>igaction</a:t>
            </a:r>
            <a:r>
              <a:rPr lang="zh-CN" altLang="en-US" dirty="0" smtClean="0"/>
              <a:t>数组：存储处理程序的入口地址（</a:t>
            </a:r>
            <a:r>
              <a:rPr lang="en-US" altLang="zh-CN" dirty="0" smtClean="0"/>
              <a:t>64</a:t>
            </a:r>
            <a:r>
              <a:rPr lang="zh-CN" altLang="en-US" dirty="0" smtClean="0"/>
              <a:t>个元素）</a:t>
            </a:r>
            <a:endParaRPr lang="en-US" altLang="zh-CN" dirty="0"/>
          </a:p>
          <a:p>
            <a:r>
              <a:rPr lang="zh-CN" altLang="en-US" dirty="0" smtClean="0"/>
              <a:t>系统</a:t>
            </a:r>
            <a:r>
              <a:rPr lang="zh-CN" altLang="en-US" dirty="0"/>
              <a:t>调用</a:t>
            </a:r>
            <a:r>
              <a:rPr lang="en-US" altLang="zh-CN" dirty="0" smtClean="0"/>
              <a:t>kill</a:t>
            </a:r>
            <a:r>
              <a:rPr lang="zh-CN" altLang="en-US" dirty="0" smtClean="0"/>
              <a:t>：发送信号  </a:t>
            </a:r>
            <a:endParaRPr lang="zh-CN" altLang="en-US" dirty="0"/>
          </a:p>
          <a:p>
            <a:r>
              <a:rPr lang="en-US" altLang="zh-CN" dirty="0" err="1" smtClean="0"/>
              <a:t>Sigaction</a:t>
            </a:r>
            <a:r>
              <a:rPr lang="zh-CN" altLang="en-US" dirty="0" smtClean="0"/>
              <a:t>系统调用：设定响应函数</a:t>
            </a:r>
            <a:endParaRPr lang="en-US" altLang="zh-CN" dirty="0" smtClean="0"/>
          </a:p>
          <a:p>
            <a:endParaRPr lang="zh-CN" altLang="en-US" dirty="0"/>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56</a:t>
            </a:fld>
            <a:endParaRPr lang="zh-CN" altLang="en-US"/>
          </a:p>
        </p:txBody>
      </p:sp>
    </p:spTree>
    <p:extLst>
      <p:ext uri="{BB962C8B-B14F-4D97-AF65-F5344CB8AC3E}">
        <p14:creationId xmlns:p14="http://schemas.microsoft.com/office/powerpoint/2010/main" val="11897072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信号机制的实现</a:t>
            </a:r>
            <a:r>
              <a:rPr lang="en-US" altLang="zh-CN" dirty="0" smtClean="0"/>
              <a:t>(2)</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57</a:t>
            </a:fld>
            <a:endParaRPr lang="zh-CN" altLang="en-US"/>
          </a:p>
        </p:txBody>
      </p:sp>
      <p:sp>
        <p:nvSpPr>
          <p:cNvPr id="6" name="Rectangle 3"/>
          <p:cNvSpPr txBox="1">
            <a:spLocks noChangeArrowheads="1"/>
          </p:cNvSpPr>
          <p:nvPr/>
        </p:nvSpPr>
        <p:spPr>
          <a:xfrm>
            <a:off x="685800" y="1219200"/>
            <a:ext cx="8077200" cy="5029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华文新魏" pitchFamily="2" charset="-122"/>
                <a:ea typeface="华文新魏" pitchFamily="2"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华文新魏" pitchFamily="2" charset="-122"/>
                <a:ea typeface="华文新魏" pitchFamily="2"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华文新魏" pitchFamily="2" charset="-122"/>
                <a:ea typeface="华文新魏" pitchFamily="2"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华文新魏" pitchFamily="2" charset="-122"/>
                <a:ea typeface="华文新魏" pitchFamily="2"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华文新魏" pitchFamily="2" charset="-122"/>
                <a:ea typeface="华文新魏"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en-US" altLang="zh-CN" sz="3600" smtClean="0">
                <a:latin typeface="隶书" pitchFamily="49" charset="-122"/>
                <a:ea typeface="隶书" pitchFamily="49" charset="-122"/>
              </a:rPr>
              <a:t>   </a:t>
            </a:r>
            <a:endParaRPr lang="en-US" altLang="zh-CN" sz="3600">
              <a:latin typeface="隶书" pitchFamily="49" charset="-122"/>
              <a:ea typeface="隶书" pitchFamily="49" charset="-122"/>
            </a:endParaRPr>
          </a:p>
        </p:txBody>
      </p:sp>
      <p:sp>
        <p:nvSpPr>
          <p:cNvPr id="7" name="Text Box 37"/>
          <p:cNvSpPr txBox="1">
            <a:spLocks noChangeArrowheads="1"/>
          </p:cNvSpPr>
          <p:nvPr/>
        </p:nvSpPr>
        <p:spPr bwMode="auto">
          <a:xfrm>
            <a:off x="250825" y="3676650"/>
            <a:ext cx="1403350" cy="3286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800">
                <a:solidFill>
                  <a:srgbClr val="6600CC"/>
                </a:solidFill>
                <a:latin typeface="华文新魏" pitchFamily="2" charset="-122"/>
              </a:rPr>
              <a:t>系统空间</a:t>
            </a:r>
            <a:endParaRPr lang="zh-CN" altLang="en-US" sz="1800">
              <a:latin typeface="华文新魏" pitchFamily="2" charset="-122"/>
            </a:endParaRPr>
          </a:p>
        </p:txBody>
      </p:sp>
      <p:sp>
        <p:nvSpPr>
          <p:cNvPr id="8" name="Text Box 41"/>
          <p:cNvSpPr txBox="1">
            <a:spLocks noChangeArrowheads="1"/>
          </p:cNvSpPr>
          <p:nvPr/>
        </p:nvSpPr>
        <p:spPr bwMode="auto">
          <a:xfrm>
            <a:off x="2673350" y="3821113"/>
            <a:ext cx="1970088" cy="4000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800">
                <a:solidFill>
                  <a:srgbClr val="6600CC"/>
                </a:solidFill>
                <a:latin typeface="华文新魏" pitchFamily="2" charset="-122"/>
              </a:rPr>
              <a:t>中断或异常服务</a:t>
            </a:r>
            <a:endParaRPr lang="zh-CN" altLang="en-US" sz="1800">
              <a:latin typeface="华文新魏" pitchFamily="2" charset="-122"/>
            </a:endParaRPr>
          </a:p>
        </p:txBody>
      </p:sp>
      <p:sp>
        <p:nvSpPr>
          <p:cNvPr id="9" name="Line 43"/>
          <p:cNvSpPr>
            <a:spLocks noChangeShapeType="1"/>
          </p:cNvSpPr>
          <p:nvPr/>
        </p:nvSpPr>
        <p:spPr bwMode="auto">
          <a:xfrm>
            <a:off x="2581275" y="3575050"/>
            <a:ext cx="0" cy="7223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44"/>
          <p:cNvSpPr>
            <a:spLocks noChangeShapeType="1"/>
          </p:cNvSpPr>
          <p:nvPr/>
        </p:nvSpPr>
        <p:spPr bwMode="auto">
          <a:xfrm>
            <a:off x="2581275" y="4297363"/>
            <a:ext cx="233362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45"/>
          <p:cNvSpPr>
            <a:spLocks noChangeShapeType="1"/>
          </p:cNvSpPr>
          <p:nvPr/>
        </p:nvSpPr>
        <p:spPr bwMode="auto">
          <a:xfrm flipV="1">
            <a:off x="4914900" y="3575050"/>
            <a:ext cx="0" cy="7223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50"/>
          <p:cNvSpPr>
            <a:spLocks noChangeShapeType="1"/>
          </p:cNvSpPr>
          <p:nvPr/>
        </p:nvSpPr>
        <p:spPr bwMode="auto">
          <a:xfrm>
            <a:off x="6348413" y="3575050"/>
            <a:ext cx="0" cy="7223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51"/>
          <p:cNvSpPr>
            <a:spLocks noChangeShapeType="1"/>
          </p:cNvSpPr>
          <p:nvPr/>
        </p:nvSpPr>
        <p:spPr bwMode="auto">
          <a:xfrm>
            <a:off x="6348413" y="4297363"/>
            <a:ext cx="35877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52"/>
          <p:cNvSpPr>
            <a:spLocks noChangeShapeType="1"/>
          </p:cNvSpPr>
          <p:nvPr/>
        </p:nvSpPr>
        <p:spPr bwMode="auto">
          <a:xfrm flipV="1">
            <a:off x="6707188" y="3575050"/>
            <a:ext cx="0" cy="7223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Text Box 56"/>
          <p:cNvSpPr txBox="1">
            <a:spLocks noChangeArrowheads="1"/>
          </p:cNvSpPr>
          <p:nvPr/>
        </p:nvSpPr>
        <p:spPr bwMode="auto">
          <a:xfrm>
            <a:off x="952500" y="4478338"/>
            <a:ext cx="1928813" cy="1060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000">
                <a:solidFill>
                  <a:srgbClr val="6600CC"/>
                </a:solidFill>
                <a:latin typeface="华文新魏" pitchFamily="2" charset="-122"/>
              </a:rPr>
              <a:t>当前进程因中断</a:t>
            </a:r>
            <a:r>
              <a:rPr lang="en-US" altLang="zh-CN" sz="2000">
                <a:solidFill>
                  <a:srgbClr val="6600CC"/>
                </a:solidFill>
                <a:latin typeface="华文新魏" pitchFamily="2" charset="-122"/>
              </a:rPr>
              <a:t>/</a:t>
            </a:r>
            <a:r>
              <a:rPr lang="zh-CN" altLang="en-US" sz="2000">
                <a:solidFill>
                  <a:srgbClr val="6600CC"/>
                </a:solidFill>
                <a:latin typeface="华文新魏" pitchFamily="2" charset="-122"/>
              </a:rPr>
              <a:t>异常而进入核心态</a:t>
            </a:r>
          </a:p>
        </p:txBody>
      </p:sp>
      <p:sp>
        <p:nvSpPr>
          <p:cNvPr id="16" name="Text Box 57"/>
          <p:cNvSpPr txBox="1">
            <a:spLocks noChangeArrowheads="1"/>
          </p:cNvSpPr>
          <p:nvPr/>
        </p:nvSpPr>
        <p:spPr bwMode="auto">
          <a:xfrm>
            <a:off x="3232150" y="4478338"/>
            <a:ext cx="2276475" cy="13271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800">
                <a:solidFill>
                  <a:srgbClr val="6600CC"/>
                </a:solidFill>
                <a:latin typeface="华文新魏" pitchFamily="2" charset="-122"/>
              </a:rPr>
              <a:t>在返回用户态之前，调用</a:t>
            </a:r>
            <a:r>
              <a:rPr lang="en-US" altLang="zh-CN" sz="1800">
                <a:solidFill>
                  <a:srgbClr val="6600CC"/>
                </a:solidFill>
                <a:latin typeface="华文新魏" pitchFamily="2" charset="-122"/>
              </a:rPr>
              <a:t>do_signal( )</a:t>
            </a:r>
            <a:r>
              <a:rPr lang="zh-CN" altLang="en-US" sz="1800">
                <a:solidFill>
                  <a:srgbClr val="6600CC"/>
                </a:solidFill>
                <a:latin typeface="华文新魏" pitchFamily="2" charset="-122"/>
              </a:rPr>
              <a:t>，</a:t>
            </a:r>
            <a:r>
              <a:rPr lang="en-US" altLang="zh-CN" sz="1800">
                <a:solidFill>
                  <a:srgbClr val="6600CC"/>
                </a:solidFill>
                <a:latin typeface="华文新魏" pitchFamily="2" charset="-122"/>
              </a:rPr>
              <a:t>handle_signal( )</a:t>
            </a:r>
            <a:r>
              <a:rPr lang="zh-CN" altLang="en-US" sz="1800">
                <a:solidFill>
                  <a:srgbClr val="6600CC"/>
                </a:solidFill>
                <a:latin typeface="华文新魏" pitchFamily="2" charset="-122"/>
              </a:rPr>
              <a:t>转向用户空间执行信号处理程序</a:t>
            </a:r>
          </a:p>
        </p:txBody>
      </p:sp>
      <p:sp>
        <p:nvSpPr>
          <p:cNvPr id="17" name="Text Box 58"/>
          <p:cNvSpPr txBox="1">
            <a:spLocks noChangeArrowheads="1"/>
          </p:cNvSpPr>
          <p:nvPr/>
        </p:nvSpPr>
        <p:spPr bwMode="auto">
          <a:xfrm>
            <a:off x="5651500" y="4470400"/>
            <a:ext cx="649288" cy="18383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800">
                <a:solidFill>
                  <a:srgbClr val="6600CC"/>
                </a:solidFill>
                <a:latin typeface="华文新魏" pitchFamily="2" charset="-122"/>
              </a:rPr>
              <a:t>陷入内核后执行善后工作</a:t>
            </a:r>
          </a:p>
        </p:txBody>
      </p:sp>
      <p:sp>
        <p:nvSpPr>
          <p:cNvPr id="18" name="Text Box 59"/>
          <p:cNvSpPr txBox="1">
            <a:spLocks noChangeArrowheads="1"/>
          </p:cNvSpPr>
          <p:nvPr/>
        </p:nvSpPr>
        <p:spPr bwMode="auto">
          <a:xfrm>
            <a:off x="6707188" y="4478338"/>
            <a:ext cx="887412" cy="96678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800">
                <a:solidFill>
                  <a:srgbClr val="6600CC"/>
                </a:solidFill>
                <a:latin typeface="华文新魏" pitchFamily="2" charset="-122"/>
              </a:rPr>
              <a:t>从内核返回用户空间</a:t>
            </a:r>
          </a:p>
        </p:txBody>
      </p:sp>
      <p:sp>
        <p:nvSpPr>
          <p:cNvPr id="19" name="Line 60"/>
          <p:cNvSpPr>
            <a:spLocks noChangeShapeType="1"/>
          </p:cNvSpPr>
          <p:nvPr/>
        </p:nvSpPr>
        <p:spPr bwMode="auto">
          <a:xfrm flipV="1">
            <a:off x="2224088" y="4297363"/>
            <a:ext cx="357187" cy="18097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61"/>
          <p:cNvSpPr>
            <a:spLocks noChangeShapeType="1"/>
          </p:cNvSpPr>
          <p:nvPr/>
        </p:nvSpPr>
        <p:spPr bwMode="auto">
          <a:xfrm flipV="1">
            <a:off x="5989638" y="4297363"/>
            <a:ext cx="358775" cy="18097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62"/>
          <p:cNvSpPr>
            <a:spLocks noChangeShapeType="1"/>
          </p:cNvSpPr>
          <p:nvPr/>
        </p:nvSpPr>
        <p:spPr bwMode="auto">
          <a:xfrm flipH="1" flipV="1">
            <a:off x="6707188" y="4297363"/>
            <a:ext cx="358775" cy="18097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63"/>
          <p:cNvSpPr>
            <a:spLocks noChangeShapeType="1"/>
          </p:cNvSpPr>
          <p:nvPr/>
        </p:nvSpPr>
        <p:spPr bwMode="auto">
          <a:xfrm flipV="1">
            <a:off x="4633913" y="4297363"/>
            <a:ext cx="280987" cy="32543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Text Box 64"/>
          <p:cNvSpPr txBox="1">
            <a:spLocks noChangeArrowheads="1"/>
          </p:cNvSpPr>
          <p:nvPr/>
        </p:nvSpPr>
        <p:spPr bwMode="auto">
          <a:xfrm>
            <a:off x="395288" y="5911850"/>
            <a:ext cx="4464050" cy="612775"/>
          </a:xfrm>
          <a:prstGeom prst="rect">
            <a:avLst/>
          </a:prstGeom>
          <a:solidFill>
            <a:srgbClr val="CC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a:solidFill>
                  <a:srgbClr val="6600CC"/>
                </a:solidFill>
                <a:latin typeface="华文新魏" pitchFamily="2" charset="-122"/>
              </a:rPr>
              <a:t>  </a:t>
            </a:r>
            <a:r>
              <a:rPr lang="zh-CN" altLang="en-US" sz="3200">
                <a:solidFill>
                  <a:srgbClr val="6600CC"/>
                </a:solidFill>
                <a:latin typeface="华文新魏" pitchFamily="2" charset="-122"/>
              </a:rPr>
              <a:t>信号的检测与处理流程</a:t>
            </a:r>
          </a:p>
        </p:txBody>
      </p:sp>
      <p:grpSp>
        <p:nvGrpSpPr>
          <p:cNvPr id="24" name="Group 72"/>
          <p:cNvGrpSpPr>
            <a:grpSpLocks/>
          </p:cNvGrpSpPr>
          <p:nvPr/>
        </p:nvGrpSpPr>
        <p:grpSpPr bwMode="auto">
          <a:xfrm>
            <a:off x="250825" y="1052513"/>
            <a:ext cx="8066088" cy="2522537"/>
            <a:chOff x="158" y="663"/>
            <a:chExt cx="5081" cy="1589"/>
          </a:xfrm>
        </p:grpSpPr>
        <p:sp>
          <p:nvSpPr>
            <p:cNvPr id="25" name="Text Box 36"/>
            <p:cNvSpPr txBox="1">
              <a:spLocks noChangeArrowheads="1"/>
            </p:cNvSpPr>
            <p:nvPr/>
          </p:nvSpPr>
          <p:spPr bwMode="auto">
            <a:xfrm>
              <a:off x="158" y="1979"/>
              <a:ext cx="884" cy="218"/>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800">
                  <a:solidFill>
                    <a:srgbClr val="6600CC"/>
                  </a:solidFill>
                  <a:latin typeface="华文新魏" pitchFamily="2" charset="-122"/>
                </a:rPr>
                <a:t>用户空间</a:t>
              </a:r>
              <a:endParaRPr lang="zh-CN" altLang="en-US" sz="1800">
                <a:latin typeface="华文新魏" pitchFamily="2" charset="-122"/>
              </a:endParaRPr>
            </a:p>
          </p:txBody>
        </p:sp>
        <p:sp>
          <p:nvSpPr>
            <p:cNvPr id="26" name="Text Box 38"/>
            <p:cNvSpPr txBox="1">
              <a:spLocks noChangeArrowheads="1"/>
            </p:cNvSpPr>
            <p:nvPr/>
          </p:nvSpPr>
          <p:spPr bwMode="auto">
            <a:xfrm>
              <a:off x="835" y="1612"/>
              <a:ext cx="730" cy="23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800">
                  <a:solidFill>
                    <a:srgbClr val="6600CC"/>
                  </a:solidFill>
                  <a:latin typeface="华文新魏" pitchFamily="2" charset="-122"/>
                </a:rPr>
                <a:t>应用程序</a:t>
              </a:r>
              <a:endParaRPr lang="zh-CN" altLang="en-US" sz="1800">
                <a:latin typeface="华文新魏" pitchFamily="2" charset="-122"/>
              </a:endParaRPr>
            </a:p>
          </p:txBody>
        </p:sp>
        <p:sp>
          <p:nvSpPr>
            <p:cNvPr id="27" name="Line 39"/>
            <p:cNvSpPr>
              <a:spLocks noChangeShapeType="1"/>
            </p:cNvSpPr>
            <p:nvPr/>
          </p:nvSpPr>
          <p:spPr bwMode="auto">
            <a:xfrm>
              <a:off x="158" y="2252"/>
              <a:ext cx="4971" cy="0"/>
            </a:xfrm>
            <a:prstGeom prst="line">
              <a:avLst/>
            </a:prstGeom>
            <a:noFill/>
            <a:ln w="9525">
              <a:solidFill>
                <a:srgbClr val="000000"/>
              </a:solidFill>
              <a:prstDash val="dash"/>
              <a:round/>
              <a:headEnd/>
              <a:tailEnd/>
            </a:ln>
          </p:spPr>
          <p:txBody>
            <a:bodyPr/>
            <a:lstStyle/>
            <a:p>
              <a:endParaRPr lang="zh-CN" altLang="en-US"/>
            </a:p>
          </p:txBody>
        </p:sp>
        <p:sp>
          <p:nvSpPr>
            <p:cNvPr id="28" name="Line 40"/>
            <p:cNvSpPr>
              <a:spLocks noChangeShapeType="1"/>
            </p:cNvSpPr>
            <p:nvPr/>
          </p:nvSpPr>
          <p:spPr bwMode="auto">
            <a:xfrm>
              <a:off x="835" y="1567"/>
              <a:ext cx="791" cy="0"/>
            </a:xfrm>
            <a:prstGeom prst="line">
              <a:avLst/>
            </a:prstGeom>
            <a:noFill/>
            <a:ln w="38100">
              <a:solidFill>
                <a:srgbClr val="000000"/>
              </a:solidFill>
              <a:round/>
              <a:headEnd/>
              <a:tailEnd/>
            </a:ln>
          </p:spPr>
          <p:txBody>
            <a:bodyPr/>
            <a:lstStyle/>
            <a:p>
              <a:endParaRPr lang="zh-CN" altLang="en-US"/>
            </a:p>
          </p:txBody>
        </p:sp>
        <p:sp>
          <p:nvSpPr>
            <p:cNvPr id="29" name="Line 42"/>
            <p:cNvSpPr>
              <a:spLocks noChangeShapeType="1"/>
            </p:cNvSpPr>
            <p:nvPr/>
          </p:nvSpPr>
          <p:spPr bwMode="auto">
            <a:xfrm>
              <a:off x="1626" y="1567"/>
              <a:ext cx="0" cy="685"/>
            </a:xfrm>
            <a:prstGeom prst="line">
              <a:avLst/>
            </a:prstGeom>
            <a:noFill/>
            <a:ln w="9525">
              <a:solidFill>
                <a:srgbClr val="000000"/>
              </a:solidFill>
              <a:round/>
              <a:headEnd/>
              <a:tailEnd type="triangle" w="med" len="med"/>
            </a:ln>
          </p:spPr>
          <p:txBody>
            <a:bodyPr/>
            <a:lstStyle/>
            <a:p>
              <a:endParaRPr lang="zh-CN" altLang="en-US"/>
            </a:p>
          </p:txBody>
        </p:sp>
        <p:sp>
          <p:nvSpPr>
            <p:cNvPr id="30" name="Text Box 46"/>
            <p:cNvSpPr txBox="1">
              <a:spLocks noChangeArrowheads="1"/>
            </p:cNvSpPr>
            <p:nvPr/>
          </p:nvSpPr>
          <p:spPr bwMode="auto">
            <a:xfrm>
              <a:off x="3141" y="1637"/>
              <a:ext cx="555" cy="34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a:solidFill>
                    <a:srgbClr val="6600CC"/>
                  </a:solidFill>
                  <a:latin typeface="华文新魏" pitchFamily="2" charset="-122"/>
                </a:rPr>
                <a:t>信号处</a:t>
              </a:r>
            </a:p>
            <a:p>
              <a:pPr algn="just"/>
              <a:r>
                <a:rPr lang="zh-CN" altLang="en-US" sz="1600">
                  <a:solidFill>
                    <a:srgbClr val="6600CC"/>
                  </a:solidFill>
                  <a:latin typeface="华文新魏" pitchFamily="2" charset="-122"/>
                </a:rPr>
                <a:t>理程序</a:t>
              </a:r>
              <a:endParaRPr lang="zh-CN" altLang="en-US" sz="1600">
                <a:latin typeface="华文新魏" pitchFamily="2" charset="-122"/>
              </a:endParaRPr>
            </a:p>
          </p:txBody>
        </p:sp>
        <p:sp>
          <p:nvSpPr>
            <p:cNvPr id="31" name="Line 47"/>
            <p:cNvSpPr>
              <a:spLocks noChangeShapeType="1"/>
            </p:cNvSpPr>
            <p:nvPr/>
          </p:nvSpPr>
          <p:spPr bwMode="auto">
            <a:xfrm>
              <a:off x="3096" y="1567"/>
              <a:ext cx="903" cy="0"/>
            </a:xfrm>
            <a:prstGeom prst="line">
              <a:avLst/>
            </a:prstGeom>
            <a:noFill/>
            <a:ln w="38100">
              <a:solidFill>
                <a:srgbClr val="000000"/>
              </a:solidFill>
              <a:round/>
              <a:headEnd/>
              <a:tailEnd/>
            </a:ln>
          </p:spPr>
          <p:txBody>
            <a:bodyPr/>
            <a:lstStyle/>
            <a:p>
              <a:endParaRPr lang="zh-CN" altLang="en-US"/>
            </a:p>
          </p:txBody>
        </p:sp>
        <p:sp>
          <p:nvSpPr>
            <p:cNvPr id="32" name="Line 48"/>
            <p:cNvSpPr>
              <a:spLocks noChangeShapeType="1"/>
            </p:cNvSpPr>
            <p:nvPr/>
          </p:nvSpPr>
          <p:spPr bwMode="auto">
            <a:xfrm flipV="1">
              <a:off x="3096" y="1567"/>
              <a:ext cx="0" cy="685"/>
            </a:xfrm>
            <a:prstGeom prst="line">
              <a:avLst/>
            </a:prstGeom>
            <a:noFill/>
            <a:ln w="9525">
              <a:solidFill>
                <a:srgbClr val="000000"/>
              </a:solidFill>
              <a:round/>
              <a:headEnd/>
              <a:tailEnd/>
            </a:ln>
          </p:spPr>
          <p:txBody>
            <a:bodyPr/>
            <a:lstStyle/>
            <a:p>
              <a:endParaRPr lang="zh-CN" altLang="en-US"/>
            </a:p>
          </p:txBody>
        </p:sp>
        <p:sp>
          <p:nvSpPr>
            <p:cNvPr id="33" name="Line 49"/>
            <p:cNvSpPr>
              <a:spLocks noChangeShapeType="1"/>
            </p:cNvSpPr>
            <p:nvPr/>
          </p:nvSpPr>
          <p:spPr bwMode="auto">
            <a:xfrm>
              <a:off x="3999" y="1567"/>
              <a:ext cx="0" cy="685"/>
            </a:xfrm>
            <a:prstGeom prst="line">
              <a:avLst/>
            </a:prstGeom>
            <a:noFill/>
            <a:ln w="9525">
              <a:solidFill>
                <a:srgbClr val="000000"/>
              </a:solidFill>
              <a:round/>
              <a:headEnd/>
              <a:tailEnd type="triangle" w="med" len="med"/>
            </a:ln>
          </p:spPr>
          <p:txBody>
            <a:bodyPr/>
            <a:lstStyle/>
            <a:p>
              <a:endParaRPr lang="zh-CN" altLang="en-US"/>
            </a:p>
          </p:txBody>
        </p:sp>
        <p:sp>
          <p:nvSpPr>
            <p:cNvPr id="34" name="Line 53"/>
            <p:cNvSpPr>
              <a:spLocks noChangeShapeType="1"/>
            </p:cNvSpPr>
            <p:nvPr/>
          </p:nvSpPr>
          <p:spPr bwMode="auto">
            <a:xfrm flipV="1">
              <a:off x="4225" y="1567"/>
              <a:ext cx="0" cy="685"/>
            </a:xfrm>
            <a:prstGeom prst="line">
              <a:avLst/>
            </a:prstGeom>
            <a:noFill/>
            <a:ln w="9525">
              <a:solidFill>
                <a:srgbClr val="000000"/>
              </a:solidFill>
              <a:round/>
              <a:headEnd/>
              <a:tailEnd/>
            </a:ln>
          </p:spPr>
          <p:txBody>
            <a:bodyPr/>
            <a:lstStyle/>
            <a:p>
              <a:endParaRPr lang="zh-CN" altLang="en-US"/>
            </a:p>
          </p:txBody>
        </p:sp>
        <p:sp>
          <p:nvSpPr>
            <p:cNvPr id="35" name="Text Box 54"/>
            <p:cNvSpPr txBox="1">
              <a:spLocks noChangeArrowheads="1"/>
            </p:cNvSpPr>
            <p:nvPr/>
          </p:nvSpPr>
          <p:spPr bwMode="auto">
            <a:xfrm>
              <a:off x="4338" y="1657"/>
              <a:ext cx="765" cy="41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800">
                  <a:solidFill>
                    <a:srgbClr val="6600CC"/>
                  </a:solidFill>
                  <a:latin typeface="华文新魏" pitchFamily="2" charset="-122"/>
                </a:rPr>
                <a:t>应用程序</a:t>
              </a:r>
            </a:p>
            <a:p>
              <a:r>
                <a:rPr lang="zh-CN" altLang="en-US" sz="1800">
                  <a:solidFill>
                    <a:srgbClr val="6600CC"/>
                  </a:solidFill>
                  <a:latin typeface="华文新魏" pitchFamily="2" charset="-122"/>
                </a:rPr>
                <a:t>继续执行</a:t>
              </a:r>
              <a:endParaRPr lang="zh-CN" altLang="en-US" sz="1800">
                <a:latin typeface="华文新魏" pitchFamily="2" charset="-122"/>
              </a:endParaRPr>
            </a:p>
          </p:txBody>
        </p:sp>
        <p:sp>
          <p:nvSpPr>
            <p:cNvPr id="36" name="Line 55"/>
            <p:cNvSpPr>
              <a:spLocks noChangeShapeType="1"/>
            </p:cNvSpPr>
            <p:nvPr/>
          </p:nvSpPr>
          <p:spPr bwMode="auto">
            <a:xfrm>
              <a:off x="4225" y="1567"/>
              <a:ext cx="904" cy="0"/>
            </a:xfrm>
            <a:prstGeom prst="line">
              <a:avLst/>
            </a:prstGeom>
            <a:noFill/>
            <a:ln w="38100">
              <a:solidFill>
                <a:srgbClr val="000000"/>
              </a:solidFill>
              <a:round/>
              <a:headEnd/>
              <a:tailEnd/>
            </a:ln>
          </p:spPr>
          <p:txBody>
            <a:bodyPr/>
            <a:lstStyle/>
            <a:p>
              <a:endParaRPr lang="zh-CN" altLang="en-US"/>
            </a:p>
          </p:txBody>
        </p:sp>
        <p:sp>
          <p:nvSpPr>
            <p:cNvPr id="37" name="AutoShape 65"/>
            <p:cNvSpPr>
              <a:spLocks noChangeArrowheads="1"/>
            </p:cNvSpPr>
            <p:nvPr/>
          </p:nvSpPr>
          <p:spPr bwMode="auto">
            <a:xfrm>
              <a:off x="931" y="1087"/>
              <a:ext cx="773" cy="288"/>
            </a:xfrm>
            <a:prstGeom prst="wedgeRectCallout">
              <a:avLst>
                <a:gd name="adj1" fmla="val 30468"/>
                <a:gd name="adj2" fmla="val 108681"/>
              </a:avLst>
            </a:prstGeom>
            <a:solidFill>
              <a:srgbClr val="FFCC00"/>
            </a:solidFill>
            <a:ln w="9525">
              <a:solidFill>
                <a:srgbClr val="000000"/>
              </a:solidFill>
              <a:miter lim="800000"/>
              <a:headEnd/>
              <a:tailEnd/>
            </a:ln>
          </p:spPr>
          <p:txBody>
            <a:bodyPr/>
            <a:lstStyle/>
            <a:p>
              <a:pPr algn="just"/>
              <a:r>
                <a:rPr lang="zh-CN" altLang="en-US" sz="1800">
                  <a:solidFill>
                    <a:srgbClr val="6600CC"/>
                  </a:solidFill>
                  <a:latin typeface="华文新魏" pitchFamily="2" charset="-122"/>
                </a:rPr>
                <a:t>发送信号</a:t>
              </a:r>
            </a:p>
          </p:txBody>
        </p:sp>
        <p:sp>
          <p:nvSpPr>
            <p:cNvPr id="38" name="AutoShape 66"/>
            <p:cNvSpPr>
              <a:spLocks noChangeArrowheads="1"/>
            </p:cNvSpPr>
            <p:nvPr/>
          </p:nvSpPr>
          <p:spPr bwMode="auto">
            <a:xfrm>
              <a:off x="2478" y="981"/>
              <a:ext cx="883" cy="394"/>
            </a:xfrm>
            <a:prstGeom prst="wedgeRectCallout">
              <a:avLst>
                <a:gd name="adj1" fmla="val 22139"/>
                <a:gd name="adj2" fmla="val 90356"/>
              </a:avLst>
            </a:prstGeom>
            <a:solidFill>
              <a:srgbClr val="FFCC00"/>
            </a:solidFill>
            <a:ln w="9525">
              <a:solidFill>
                <a:srgbClr val="000000"/>
              </a:solidFill>
              <a:miter lim="800000"/>
              <a:headEnd/>
              <a:tailEnd/>
            </a:ln>
          </p:spPr>
          <p:txBody>
            <a:bodyPr/>
            <a:lstStyle/>
            <a:p>
              <a:pPr algn="just"/>
              <a:r>
                <a:rPr lang="zh-CN" altLang="en-US" sz="1800">
                  <a:solidFill>
                    <a:srgbClr val="6600CC"/>
                  </a:solidFill>
                  <a:latin typeface="华文新魏" pitchFamily="2" charset="-122"/>
                </a:rPr>
                <a:t>执行信号处理程序</a:t>
              </a:r>
            </a:p>
          </p:txBody>
        </p:sp>
        <p:sp>
          <p:nvSpPr>
            <p:cNvPr id="39" name="AutoShape 67"/>
            <p:cNvSpPr>
              <a:spLocks noChangeArrowheads="1"/>
            </p:cNvSpPr>
            <p:nvPr/>
          </p:nvSpPr>
          <p:spPr bwMode="auto">
            <a:xfrm>
              <a:off x="1815" y="1087"/>
              <a:ext cx="552" cy="288"/>
            </a:xfrm>
            <a:prstGeom prst="wedgeRectCallout">
              <a:avLst>
                <a:gd name="adj1" fmla="val -84602"/>
                <a:gd name="adj2" fmla="val 117361"/>
              </a:avLst>
            </a:prstGeom>
            <a:solidFill>
              <a:srgbClr val="FFCC00"/>
            </a:solidFill>
            <a:ln w="9525">
              <a:solidFill>
                <a:srgbClr val="000000"/>
              </a:solidFill>
              <a:miter lim="800000"/>
              <a:headEnd/>
              <a:tailEnd/>
            </a:ln>
          </p:spPr>
          <p:txBody>
            <a:bodyPr/>
            <a:lstStyle/>
            <a:p>
              <a:pPr algn="just"/>
              <a:r>
                <a:rPr lang="zh-CN" altLang="en-US" sz="1800">
                  <a:solidFill>
                    <a:srgbClr val="6600CC"/>
                  </a:solidFill>
                  <a:latin typeface="华文新魏" pitchFamily="2" charset="-122"/>
                </a:rPr>
                <a:t>断点</a:t>
              </a:r>
            </a:p>
          </p:txBody>
        </p:sp>
        <p:sp>
          <p:nvSpPr>
            <p:cNvPr id="40" name="AutoShape 68"/>
            <p:cNvSpPr>
              <a:spLocks noChangeArrowheads="1"/>
            </p:cNvSpPr>
            <p:nvPr/>
          </p:nvSpPr>
          <p:spPr bwMode="auto">
            <a:xfrm>
              <a:off x="4466" y="1087"/>
              <a:ext cx="773" cy="288"/>
            </a:xfrm>
            <a:prstGeom prst="wedgeRectCallout">
              <a:avLst>
                <a:gd name="adj1" fmla="val -79495"/>
                <a:gd name="adj2" fmla="val 106597"/>
              </a:avLst>
            </a:prstGeom>
            <a:solidFill>
              <a:srgbClr val="FFCC00"/>
            </a:solidFill>
            <a:ln w="9525">
              <a:solidFill>
                <a:srgbClr val="000000"/>
              </a:solidFill>
              <a:miter lim="800000"/>
              <a:headEnd/>
              <a:tailEnd/>
            </a:ln>
          </p:spPr>
          <p:txBody>
            <a:bodyPr/>
            <a:lstStyle/>
            <a:p>
              <a:pPr algn="just"/>
              <a:r>
                <a:rPr lang="zh-CN" altLang="en-US" sz="1800">
                  <a:solidFill>
                    <a:srgbClr val="6600CC"/>
                  </a:solidFill>
                  <a:latin typeface="华文新魏" pitchFamily="2" charset="-122"/>
                </a:rPr>
                <a:t>断点返回</a:t>
              </a:r>
            </a:p>
          </p:txBody>
        </p:sp>
        <p:sp>
          <p:nvSpPr>
            <p:cNvPr id="41" name="AutoShape 69"/>
            <p:cNvSpPr>
              <a:spLocks noChangeArrowheads="1"/>
            </p:cNvSpPr>
            <p:nvPr/>
          </p:nvSpPr>
          <p:spPr bwMode="auto">
            <a:xfrm>
              <a:off x="3472" y="663"/>
              <a:ext cx="883" cy="712"/>
            </a:xfrm>
            <a:prstGeom prst="wedgeRectCallout">
              <a:avLst>
                <a:gd name="adj1" fmla="val 6171"/>
                <a:gd name="adj2" fmla="val 74157"/>
              </a:avLst>
            </a:prstGeom>
            <a:solidFill>
              <a:srgbClr val="FFCC00"/>
            </a:solidFill>
            <a:ln w="9525">
              <a:solidFill>
                <a:srgbClr val="000000"/>
              </a:solidFill>
              <a:miter lim="800000"/>
              <a:headEnd/>
              <a:tailEnd/>
            </a:ln>
          </p:spPr>
          <p:txBody>
            <a:bodyPr/>
            <a:lstStyle/>
            <a:p>
              <a:r>
                <a:rPr lang="zh-CN" altLang="en-US" sz="1600">
                  <a:solidFill>
                    <a:srgbClr val="6600CC"/>
                  </a:solidFill>
                  <a:latin typeface="华文新魏" pitchFamily="2" charset="-122"/>
                </a:rPr>
                <a:t>信号处理程序执行结束，执行</a:t>
              </a:r>
              <a:r>
                <a:rPr lang="en-US" altLang="zh-CN" sz="1600">
                  <a:solidFill>
                    <a:srgbClr val="6600CC"/>
                  </a:solidFill>
                  <a:latin typeface="华文新魏" pitchFamily="2" charset="-122"/>
                </a:rPr>
                <a:t>sigreturn( )</a:t>
              </a:r>
            </a:p>
          </p:txBody>
        </p:sp>
      </p:grpSp>
    </p:spTree>
    <p:extLst>
      <p:ext uri="{BB962C8B-B14F-4D97-AF65-F5344CB8AC3E}">
        <p14:creationId xmlns:p14="http://schemas.microsoft.com/office/powerpoint/2010/main" val="35628101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管道通信机制</a:t>
            </a:r>
            <a:endParaRPr lang="zh-CN" altLang="en-US" dirty="0"/>
          </a:p>
        </p:txBody>
      </p:sp>
      <p:sp>
        <p:nvSpPr>
          <p:cNvPr id="3" name="内容占位符 2"/>
          <p:cNvSpPr>
            <a:spLocks noGrp="1"/>
          </p:cNvSpPr>
          <p:nvPr>
            <p:ph idx="1"/>
          </p:nvPr>
        </p:nvSpPr>
        <p:spPr/>
        <p:txBody>
          <a:bodyPr/>
          <a:lstStyle/>
          <a:p>
            <a:r>
              <a:rPr lang="zh-CN" altLang="en-US" dirty="0"/>
              <a:t>管道</a:t>
            </a:r>
            <a:r>
              <a:rPr lang="en-US" altLang="zh-CN" dirty="0"/>
              <a:t>(pipeline)</a:t>
            </a:r>
            <a:r>
              <a:rPr lang="zh-CN" altLang="en-US" dirty="0"/>
              <a:t>是连接读写进程的一个</a:t>
            </a:r>
            <a:r>
              <a:rPr lang="zh-CN" altLang="en-US" u="sng" dirty="0">
                <a:solidFill>
                  <a:srgbClr val="FF0000"/>
                </a:solidFill>
              </a:rPr>
              <a:t>特殊文件</a:t>
            </a:r>
            <a:r>
              <a:rPr lang="zh-CN" altLang="en-US" dirty="0"/>
              <a:t>，允许进程按</a:t>
            </a:r>
            <a:r>
              <a:rPr lang="zh-CN" altLang="en-US" u="sng" dirty="0">
                <a:solidFill>
                  <a:srgbClr val="FF0000"/>
                </a:solidFill>
              </a:rPr>
              <a:t>先进先出方式传送数据</a:t>
            </a:r>
            <a:r>
              <a:rPr lang="en-US" altLang="zh-CN" dirty="0"/>
              <a:t>,</a:t>
            </a:r>
            <a:r>
              <a:rPr lang="zh-CN" altLang="en-US" dirty="0"/>
              <a:t>也能使进程</a:t>
            </a:r>
            <a:r>
              <a:rPr lang="zh-CN" altLang="en-US" u="sng" dirty="0">
                <a:solidFill>
                  <a:srgbClr val="FF0000"/>
                </a:solidFill>
              </a:rPr>
              <a:t>同步执行</a:t>
            </a:r>
            <a:r>
              <a:rPr lang="zh-CN" altLang="en-US" dirty="0" smtClean="0"/>
              <a:t>操作</a:t>
            </a:r>
            <a:endParaRPr lang="en-US" altLang="zh-CN" dirty="0" smtClean="0"/>
          </a:p>
          <a:p>
            <a:r>
              <a:rPr lang="zh-CN" altLang="en-US" dirty="0"/>
              <a:t>发送进程以字符流形式把大量数据送入管道，接收进程从管道中接收数据，所以叫管道</a:t>
            </a:r>
            <a:r>
              <a:rPr lang="zh-CN" altLang="en-US" dirty="0" smtClean="0"/>
              <a:t>通信</a:t>
            </a:r>
            <a:endParaRPr lang="en-US" altLang="zh-CN" dirty="0" smtClean="0"/>
          </a:p>
          <a:p>
            <a:r>
              <a:rPr lang="zh-CN" altLang="en-US" dirty="0" smtClean="0"/>
              <a:t>管道</a:t>
            </a:r>
            <a:r>
              <a:rPr lang="zh-CN" altLang="en-US" dirty="0"/>
              <a:t>的</a:t>
            </a:r>
            <a:r>
              <a:rPr lang="zh-CN" altLang="en-US" u="sng" dirty="0">
                <a:solidFill>
                  <a:srgbClr val="FF0000"/>
                </a:solidFill>
              </a:rPr>
              <a:t>实质是一个共享文件</a:t>
            </a:r>
            <a:r>
              <a:rPr lang="zh-CN" altLang="en-US" dirty="0"/>
              <a:t>，基本上可借助于文件系统的机制实现，包括（管道）文件的创建、打开、关闭和读写。</a:t>
            </a:r>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58</a:t>
            </a:fld>
            <a:endParaRPr lang="zh-CN" altLang="en-US"/>
          </a:p>
        </p:txBody>
      </p:sp>
    </p:spTree>
    <p:extLst>
      <p:ext uri="{BB962C8B-B14F-4D97-AF65-F5344CB8AC3E}">
        <p14:creationId xmlns:p14="http://schemas.microsoft.com/office/powerpoint/2010/main" val="13509887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共享文件通信机制</a:t>
            </a:r>
          </a:p>
        </p:txBody>
      </p:sp>
      <p:sp>
        <p:nvSpPr>
          <p:cNvPr id="3" name="内容占位符 2"/>
          <p:cNvSpPr>
            <a:spLocks noGrp="1"/>
          </p:cNvSpPr>
          <p:nvPr>
            <p:ph idx="1"/>
          </p:nvPr>
        </p:nvSpPr>
        <p:spPr/>
        <p:txBody>
          <a:bodyPr/>
          <a:lstStyle/>
          <a:p>
            <a:r>
              <a:rPr lang="zh-CN" altLang="en-US" dirty="0" smtClean="0"/>
              <a:t>进程读写管道需要同步</a:t>
            </a:r>
            <a:endParaRPr lang="en-US" altLang="zh-CN" dirty="0" smtClean="0"/>
          </a:p>
          <a:p>
            <a:pPr lvl="1"/>
            <a:r>
              <a:rPr lang="zh-CN" altLang="en-US" dirty="0" smtClean="0"/>
              <a:t>互斥：</a:t>
            </a:r>
            <a:r>
              <a:rPr lang="zh-CN" altLang="en-US" dirty="0"/>
              <a:t>一个进程正在使用某个管道写入或读出数据时，另一个进程就必须</a:t>
            </a:r>
            <a:r>
              <a:rPr lang="zh-CN" altLang="en-US" dirty="0" smtClean="0"/>
              <a:t>等待</a:t>
            </a:r>
            <a:r>
              <a:rPr lang="en-US" altLang="zh-CN" dirty="0" smtClean="0"/>
              <a:t>(</a:t>
            </a:r>
            <a:r>
              <a:rPr lang="en-US" altLang="zh-CN" dirty="0"/>
              <a:t>write</a:t>
            </a:r>
            <a:r>
              <a:rPr lang="zh-CN" altLang="en-US" dirty="0"/>
              <a:t>阻塞、</a:t>
            </a:r>
            <a:r>
              <a:rPr lang="en-US" altLang="zh-CN" dirty="0"/>
              <a:t>read</a:t>
            </a:r>
            <a:r>
              <a:rPr lang="zh-CN" altLang="en-US" dirty="0"/>
              <a:t>阻塞</a:t>
            </a:r>
            <a:r>
              <a:rPr lang="en-US" altLang="zh-CN" dirty="0" smtClean="0"/>
              <a:t>)</a:t>
            </a:r>
          </a:p>
          <a:p>
            <a:pPr lvl="1"/>
            <a:r>
              <a:rPr lang="zh-CN" altLang="en-US" dirty="0" smtClean="0"/>
              <a:t>通信双方需要知道对方是否存在</a:t>
            </a:r>
            <a:r>
              <a:rPr lang="en-US" altLang="zh-CN" dirty="0" smtClean="0"/>
              <a:t>:</a:t>
            </a:r>
            <a:r>
              <a:rPr lang="zh-CN" altLang="en-US" dirty="0" smtClean="0"/>
              <a:t>一方关闭了怎么办</a:t>
            </a:r>
            <a:endParaRPr lang="en-US" altLang="zh-CN" dirty="0" smtClean="0"/>
          </a:p>
          <a:p>
            <a:pPr lvl="1"/>
            <a:r>
              <a:rPr lang="zh-CN" altLang="en-US" dirty="0" smtClean="0"/>
              <a:t>解决生产者消费者问题</a:t>
            </a:r>
            <a:endParaRPr lang="en-US" altLang="zh-CN" dirty="0"/>
          </a:p>
          <a:p>
            <a:pPr lvl="1"/>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59</a:t>
            </a:fld>
            <a:endParaRPr lang="zh-CN" altLang="en-US"/>
          </a:p>
        </p:txBody>
      </p:sp>
    </p:spTree>
    <p:extLst>
      <p:ext uri="{BB962C8B-B14F-4D97-AF65-F5344CB8AC3E}">
        <p14:creationId xmlns:p14="http://schemas.microsoft.com/office/powerpoint/2010/main" val="615776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死锁与饥饿</a:t>
            </a:r>
            <a:endParaRPr lang="zh-CN" altLang="en-US" dirty="0"/>
          </a:p>
        </p:txBody>
      </p:sp>
      <p:sp>
        <p:nvSpPr>
          <p:cNvPr id="3" name="内容占位符 2"/>
          <p:cNvSpPr>
            <a:spLocks noGrp="1"/>
          </p:cNvSpPr>
          <p:nvPr>
            <p:ph idx="1"/>
          </p:nvPr>
        </p:nvSpPr>
        <p:spPr/>
        <p:txBody>
          <a:bodyPr/>
          <a:lstStyle/>
          <a:p>
            <a:r>
              <a:rPr lang="zh-CN" altLang="en-US" dirty="0" smtClean="0"/>
              <a:t>资源竞争引起死锁与饥饿</a:t>
            </a:r>
            <a:endParaRPr lang="en-US" altLang="zh-CN" dirty="0" smtClean="0"/>
          </a:p>
          <a:p>
            <a:r>
              <a:rPr lang="zh-CN" altLang="en-US" dirty="0" smtClean="0"/>
              <a:t>死锁</a:t>
            </a:r>
            <a:endParaRPr lang="en-US" altLang="zh-CN" dirty="0" smtClean="0"/>
          </a:p>
          <a:p>
            <a:pPr lvl="1"/>
            <a:r>
              <a:rPr lang="zh-CN" altLang="en-US" dirty="0"/>
              <a:t>一组</a:t>
            </a:r>
            <a:r>
              <a:rPr lang="zh-CN" altLang="en-US" dirty="0" smtClean="0"/>
              <a:t>进程都获得部分资源，又要申请彼此占有的资源</a:t>
            </a:r>
            <a:r>
              <a:rPr lang="en-US" altLang="zh-CN" dirty="0" smtClean="0">
                <a:sym typeface="Wingdings" panose="05000000000000000000" pitchFamily="2" charset="2"/>
              </a:rPr>
              <a:t></a:t>
            </a:r>
            <a:r>
              <a:rPr lang="zh-CN" altLang="en-US" dirty="0" smtClean="0">
                <a:sym typeface="Wingdings" panose="05000000000000000000" pitchFamily="2" charset="2"/>
              </a:rPr>
              <a:t>死锁</a:t>
            </a:r>
            <a:endParaRPr lang="en-US" altLang="zh-CN" dirty="0" smtClean="0">
              <a:sym typeface="Wingdings" panose="05000000000000000000" pitchFamily="2" charset="2"/>
            </a:endParaRPr>
          </a:p>
          <a:p>
            <a:pPr lvl="1"/>
            <a:r>
              <a:rPr lang="zh-CN" altLang="en-US" dirty="0" smtClean="0">
                <a:sym typeface="Wingdings" panose="05000000000000000000" pitchFamily="2" charset="2"/>
              </a:rPr>
              <a:t>死锁条件：</a:t>
            </a:r>
            <a:endParaRPr lang="en-US" altLang="zh-CN" dirty="0" smtClean="0">
              <a:sym typeface="Wingdings" panose="05000000000000000000" pitchFamily="2" charset="2"/>
            </a:endParaRPr>
          </a:p>
          <a:p>
            <a:pPr lvl="2"/>
            <a:r>
              <a:rPr lang="zh-CN" altLang="en-US" dirty="0" smtClean="0">
                <a:sym typeface="Wingdings" panose="05000000000000000000" pitchFamily="2" charset="2"/>
              </a:rPr>
              <a:t>互斥条件、不可剥夺、请求和保持、循环等待</a:t>
            </a:r>
            <a:endParaRPr lang="en-US" altLang="zh-CN" dirty="0" smtClean="0">
              <a:sym typeface="Wingdings" panose="05000000000000000000" pitchFamily="2" charset="2"/>
            </a:endParaRPr>
          </a:p>
          <a:p>
            <a:r>
              <a:rPr lang="zh-CN" altLang="en-US" dirty="0" smtClean="0">
                <a:sym typeface="Wingdings" panose="05000000000000000000" pitchFamily="2" charset="2"/>
              </a:rPr>
              <a:t>饥饿</a:t>
            </a:r>
            <a:endParaRPr lang="en-US" altLang="zh-CN" dirty="0" smtClean="0">
              <a:sym typeface="Wingdings" panose="05000000000000000000" pitchFamily="2" charset="2"/>
            </a:endParaRPr>
          </a:p>
          <a:p>
            <a:pPr lvl="1"/>
            <a:r>
              <a:rPr lang="zh-CN" altLang="en-US" dirty="0" smtClean="0">
                <a:sym typeface="Wingdings" panose="05000000000000000000" pitchFamily="2" charset="2"/>
              </a:rPr>
              <a:t>进程一直抢占不到资源</a:t>
            </a:r>
            <a:endParaRPr lang="en-US" altLang="zh-CN" dirty="0" smtClean="0">
              <a:sym typeface="Wingdings" panose="05000000000000000000" pitchFamily="2" charset="2"/>
            </a:endParaRPr>
          </a:p>
          <a:p>
            <a:pPr lvl="1"/>
            <a:r>
              <a:rPr lang="en-US" altLang="zh-CN" dirty="0" smtClean="0">
                <a:sym typeface="Wingdings" panose="05000000000000000000" pitchFamily="2" charset="2"/>
              </a:rPr>
              <a:t>SJF</a:t>
            </a:r>
            <a:r>
              <a:rPr lang="zh-CN" altLang="en-US" dirty="0" smtClean="0">
                <a:sym typeface="Wingdings" panose="05000000000000000000" pitchFamily="2" charset="2"/>
              </a:rPr>
              <a:t>调度方法</a:t>
            </a:r>
            <a:endParaRPr lang="en-US" altLang="zh-CN" dirty="0">
              <a:sym typeface="Wingdings" panose="05000000000000000000" pitchFamily="2" charset="2"/>
            </a:endParaRPr>
          </a:p>
          <a:p>
            <a:pPr lvl="1"/>
            <a:endParaRPr lang="en-US" altLang="zh-CN" dirty="0" smtClean="0">
              <a:sym typeface="Wingdings" panose="05000000000000000000" pitchFamily="2" charset="2"/>
            </a:endParaRPr>
          </a:p>
          <a:p>
            <a:pPr lvl="1"/>
            <a:endParaRPr lang="en-US" altLang="zh-CN" dirty="0">
              <a:sym typeface="Wingdings" panose="05000000000000000000" pitchFamily="2" charset="2"/>
            </a:endParaRPr>
          </a:p>
          <a:p>
            <a:pPr lvl="1"/>
            <a:endParaRPr lang="en-US" altLang="zh-CN" dirty="0" smtClean="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20460658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管道的数据结构</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60</a:t>
            </a:fld>
            <a:endParaRPr lang="zh-CN" altLang="en-US"/>
          </a:p>
        </p:txBody>
      </p:sp>
      <p:sp>
        <p:nvSpPr>
          <p:cNvPr id="6" name="Rectangle 3"/>
          <p:cNvSpPr txBox="1">
            <a:spLocks noChangeArrowheads="1"/>
          </p:cNvSpPr>
          <p:nvPr/>
        </p:nvSpPr>
        <p:spPr>
          <a:xfrm>
            <a:off x="685800" y="1981200"/>
            <a:ext cx="7772400" cy="4114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华文新魏" pitchFamily="2" charset="-122"/>
                <a:ea typeface="华文新魏" pitchFamily="2"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华文新魏" pitchFamily="2" charset="-122"/>
                <a:ea typeface="华文新魏" pitchFamily="2"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华文新魏" pitchFamily="2" charset="-122"/>
                <a:ea typeface="华文新魏" pitchFamily="2"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华文新魏" pitchFamily="2" charset="-122"/>
                <a:ea typeface="华文新魏" pitchFamily="2"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华文新魏" pitchFamily="2" charset="-122"/>
                <a:ea typeface="华文新魏"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en-US" altLang="zh-CN" smtClean="0"/>
              <a:t>     </a:t>
            </a:r>
            <a:endParaRPr lang="en-US" altLang="zh-CN"/>
          </a:p>
        </p:txBody>
      </p:sp>
      <p:grpSp>
        <p:nvGrpSpPr>
          <p:cNvPr id="7" name="Group 41"/>
          <p:cNvGrpSpPr>
            <a:grpSpLocks/>
          </p:cNvGrpSpPr>
          <p:nvPr/>
        </p:nvGrpSpPr>
        <p:grpSpPr bwMode="auto">
          <a:xfrm>
            <a:off x="667770" y="1688306"/>
            <a:ext cx="6934200" cy="3198813"/>
            <a:chOff x="432" y="1489"/>
            <a:chExt cx="4368" cy="2015"/>
          </a:xfrm>
        </p:grpSpPr>
        <p:sp>
          <p:nvSpPr>
            <p:cNvPr id="8" name="Text Box 5"/>
            <p:cNvSpPr txBox="1">
              <a:spLocks noChangeArrowheads="1"/>
            </p:cNvSpPr>
            <p:nvPr/>
          </p:nvSpPr>
          <p:spPr bwMode="auto">
            <a:xfrm>
              <a:off x="1968" y="1489"/>
              <a:ext cx="867" cy="399"/>
            </a:xfrm>
            <a:prstGeom prst="rect">
              <a:avLst/>
            </a:prstGeom>
            <a:solidFill>
              <a:srgbClr val="FFCC00"/>
            </a:solidFill>
            <a:ln w="9525">
              <a:solidFill>
                <a:srgbClr val="FFFFFF"/>
              </a:solidFill>
              <a:miter lim="800000"/>
              <a:headEnd/>
              <a:tailEnd/>
            </a:ln>
          </p:spPr>
          <p:txBody>
            <a:bodyPr/>
            <a:lstStyle/>
            <a:p>
              <a:pPr eaLnBrk="0" hangingPunct="0"/>
              <a:r>
                <a:rPr kumimoji="0" lang="zh-CN" altLang="en-US" sz="2000">
                  <a:solidFill>
                    <a:schemeClr val="accent2"/>
                  </a:solidFill>
                  <a:latin typeface="华文新魏" pitchFamily="2" charset="-122"/>
                </a:rPr>
                <a:t>系统打开</a:t>
              </a:r>
            </a:p>
            <a:p>
              <a:pPr eaLnBrk="0" hangingPunct="0"/>
              <a:r>
                <a:rPr kumimoji="0" lang="zh-CN" altLang="en-US" sz="2000">
                  <a:solidFill>
                    <a:schemeClr val="accent2"/>
                  </a:solidFill>
                  <a:latin typeface="华文新魏" pitchFamily="2" charset="-122"/>
                </a:rPr>
                <a:t>文件表</a:t>
              </a:r>
            </a:p>
          </p:txBody>
        </p:sp>
        <p:sp>
          <p:nvSpPr>
            <p:cNvPr id="9" name="Text Box 6"/>
            <p:cNvSpPr txBox="1">
              <a:spLocks noChangeArrowheads="1"/>
            </p:cNvSpPr>
            <p:nvPr/>
          </p:nvSpPr>
          <p:spPr bwMode="auto">
            <a:xfrm>
              <a:off x="940" y="1489"/>
              <a:ext cx="912" cy="417"/>
            </a:xfrm>
            <a:prstGeom prst="rect">
              <a:avLst/>
            </a:prstGeom>
            <a:solidFill>
              <a:srgbClr val="FFCC00"/>
            </a:solidFill>
            <a:ln w="9525">
              <a:solidFill>
                <a:srgbClr val="FFFFFF"/>
              </a:solidFill>
              <a:miter lim="800000"/>
              <a:headEnd/>
              <a:tailEnd/>
            </a:ln>
          </p:spPr>
          <p:txBody>
            <a:bodyPr/>
            <a:lstStyle/>
            <a:p>
              <a:pPr eaLnBrk="0" hangingPunct="0"/>
              <a:r>
                <a:rPr kumimoji="0" lang="zh-CN" altLang="en-US" sz="2000">
                  <a:solidFill>
                    <a:schemeClr val="accent2"/>
                  </a:solidFill>
                  <a:latin typeface="华文新魏" pitchFamily="2" charset="-122"/>
                </a:rPr>
                <a:t>用户打开</a:t>
              </a:r>
            </a:p>
            <a:p>
              <a:pPr eaLnBrk="0" hangingPunct="0"/>
              <a:r>
                <a:rPr kumimoji="0" lang="zh-CN" altLang="en-US" sz="2000">
                  <a:solidFill>
                    <a:schemeClr val="accent2"/>
                  </a:solidFill>
                  <a:latin typeface="华文新魏" pitchFamily="2" charset="-122"/>
                </a:rPr>
                <a:t>文件表</a:t>
              </a:r>
            </a:p>
          </p:txBody>
        </p:sp>
        <p:sp>
          <p:nvSpPr>
            <p:cNvPr id="10" name="Text Box 7"/>
            <p:cNvSpPr txBox="1">
              <a:spLocks noChangeArrowheads="1"/>
            </p:cNvSpPr>
            <p:nvPr/>
          </p:nvSpPr>
          <p:spPr bwMode="auto">
            <a:xfrm>
              <a:off x="3018" y="1489"/>
              <a:ext cx="966" cy="383"/>
            </a:xfrm>
            <a:prstGeom prst="rect">
              <a:avLst/>
            </a:prstGeom>
            <a:solidFill>
              <a:srgbClr val="FFCC00"/>
            </a:solidFill>
            <a:ln w="9525">
              <a:solidFill>
                <a:srgbClr val="FFFFFF"/>
              </a:solidFill>
              <a:miter lim="800000"/>
              <a:headEnd/>
              <a:tailEnd/>
            </a:ln>
          </p:spPr>
          <p:txBody>
            <a:bodyPr/>
            <a:lstStyle/>
            <a:p>
              <a:pPr eaLnBrk="0" hangingPunct="0"/>
              <a:r>
                <a:rPr kumimoji="0" lang="zh-CN" altLang="en-US" sz="2000">
                  <a:solidFill>
                    <a:schemeClr val="accent2"/>
                  </a:solidFill>
                  <a:latin typeface="华文新魏" pitchFamily="2" charset="-122"/>
                </a:rPr>
                <a:t>主存活动</a:t>
              </a:r>
            </a:p>
            <a:p>
              <a:pPr eaLnBrk="0" hangingPunct="0"/>
              <a:r>
                <a:rPr kumimoji="0" lang="zh-CN" altLang="en-US" sz="2000">
                  <a:solidFill>
                    <a:schemeClr val="accent2"/>
                  </a:solidFill>
                  <a:latin typeface="华文新魏" pitchFamily="2" charset="-122"/>
                </a:rPr>
                <a:t>索引节点表</a:t>
              </a:r>
            </a:p>
          </p:txBody>
        </p:sp>
        <p:sp>
          <p:nvSpPr>
            <p:cNvPr id="11" name="Text Box 8"/>
            <p:cNvSpPr txBox="1">
              <a:spLocks noChangeArrowheads="1"/>
            </p:cNvSpPr>
            <p:nvPr/>
          </p:nvSpPr>
          <p:spPr bwMode="auto">
            <a:xfrm>
              <a:off x="4093" y="1559"/>
              <a:ext cx="509" cy="256"/>
            </a:xfrm>
            <a:prstGeom prst="rect">
              <a:avLst/>
            </a:prstGeom>
            <a:solidFill>
              <a:srgbClr val="FFCC00"/>
            </a:solidFill>
            <a:ln w="9525">
              <a:solidFill>
                <a:srgbClr val="FFFFFF"/>
              </a:solidFill>
              <a:miter lim="800000"/>
              <a:headEnd/>
              <a:tailEnd/>
            </a:ln>
          </p:spPr>
          <p:txBody>
            <a:bodyPr/>
            <a:lstStyle/>
            <a:p>
              <a:pPr eaLnBrk="0" hangingPunct="0"/>
              <a:r>
                <a:rPr kumimoji="0" lang="zh-CN" altLang="en-US" sz="2000">
                  <a:solidFill>
                    <a:schemeClr val="accent2"/>
                  </a:solidFill>
                  <a:latin typeface="华文新魏" pitchFamily="2" charset="-122"/>
                </a:rPr>
                <a:t>外存</a:t>
              </a:r>
            </a:p>
          </p:txBody>
        </p:sp>
        <p:sp>
          <p:nvSpPr>
            <p:cNvPr id="12" name="Text Box 10"/>
            <p:cNvSpPr txBox="1">
              <a:spLocks noChangeArrowheads="1"/>
            </p:cNvSpPr>
            <p:nvPr/>
          </p:nvSpPr>
          <p:spPr bwMode="auto">
            <a:xfrm>
              <a:off x="1139" y="1950"/>
              <a:ext cx="408" cy="512"/>
            </a:xfrm>
            <a:prstGeom prst="rect">
              <a:avLst/>
            </a:prstGeom>
            <a:solidFill>
              <a:schemeClr val="accent1"/>
            </a:solidFill>
            <a:ln w="9525">
              <a:solidFill>
                <a:srgbClr val="000000"/>
              </a:solidFill>
              <a:miter lim="800000"/>
              <a:headEnd/>
              <a:tailEnd/>
            </a:ln>
          </p:spPr>
          <p:txBody>
            <a:bodyPr/>
            <a:lstStyle/>
            <a:p>
              <a:pPr eaLnBrk="0" hangingPunct="0"/>
              <a:endParaRPr kumimoji="0" lang="en-US" altLang="zh-CN" sz="900">
                <a:solidFill>
                  <a:schemeClr val="accent2"/>
                </a:solidFill>
                <a:latin typeface="华文新魏" pitchFamily="2" charset="-122"/>
              </a:endParaRPr>
            </a:p>
            <a:p>
              <a:pPr eaLnBrk="0" hangingPunct="0"/>
              <a:r>
                <a:rPr kumimoji="0" lang="en-US" altLang="zh-CN" sz="2000">
                  <a:solidFill>
                    <a:schemeClr val="accent2"/>
                  </a:solidFill>
                  <a:latin typeface="华文新魏" pitchFamily="2" charset="-122"/>
                </a:rPr>
                <a:t>fp</a:t>
              </a:r>
            </a:p>
          </p:txBody>
        </p:sp>
        <p:sp>
          <p:nvSpPr>
            <p:cNvPr id="13" name="Line 11"/>
            <p:cNvSpPr>
              <a:spLocks noChangeShapeType="1"/>
            </p:cNvSpPr>
            <p:nvPr/>
          </p:nvSpPr>
          <p:spPr bwMode="auto">
            <a:xfrm>
              <a:off x="1139" y="2112"/>
              <a:ext cx="4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2"/>
            <p:cNvSpPr>
              <a:spLocks noChangeShapeType="1"/>
            </p:cNvSpPr>
            <p:nvPr/>
          </p:nvSpPr>
          <p:spPr bwMode="auto">
            <a:xfrm>
              <a:off x="1139" y="2335"/>
              <a:ext cx="4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Text Box 13"/>
            <p:cNvSpPr txBox="1">
              <a:spLocks noChangeArrowheads="1"/>
            </p:cNvSpPr>
            <p:nvPr/>
          </p:nvSpPr>
          <p:spPr bwMode="auto">
            <a:xfrm>
              <a:off x="432" y="2071"/>
              <a:ext cx="624" cy="233"/>
            </a:xfrm>
            <a:prstGeom prst="rect">
              <a:avLst/>
            </a:prstGeom>
            <a:solidFill>
              <a:srgbClr val="FFCC00"/>
            </a:solidFill>
            <a:ln w="9525">
              <a:solidFill>
                <a:srgbClr val="FFFFFF"/>
              </a:solidFill>
              <a:miter lim="800000"/>
              <a:headEnd/>
              <a:tailEnd/>
            </a:ln>
          </p:spPr>
          <p:txBody>
            <a:bodyPr/>
            <a:lstStyle/>
            <a:p>
              <a:pPr eaLnBrk="0" hangingPunct="0"/>
              <a:r>
                <a:rPr kumimoji="0" lang="zh-CN" altLang="en-US" sz="2000">
                  <a:solidFill>
                    <a:schemeClr val="accent2"/>
                  </a:solidFill>
                  <a:latin typeface="华文新魏" pitchFamily="2" charset="-122"/>
                </a:rPr>
                <a:t>读进程</a:t>
              </a:r>
            </a:p>
          </p:txBody>
        </p:sp>
        <p:sp>
          <p:nvSpPr>
            <p:cNvPr id="16" name="Text Box 14"/>
            <p:cNvSpPr txBox="1">
              <a:spLocks noChangeArrowheads="1"/>
            </p:cNvSpPr>
            <p:nvPr/>
          </p:nvSpPr>
          <p:spPr bwMode="auto">
            <a:xfrm>
              <a:off x="432" y="3094"/>
              <a:ext cx="624" cy="218"/>
            </a:xfrm>
            <a:prstGeom prst="rect">
              <a:avLst/>
            </a:prstGeom>
            <a:solidFill>
              <a:srgbClr val="FFCC00"/>
            </a:solidFill>
            <a:ln w="9525">
              <a:solidFill>
                <a:srgbClr val="FFFFFF"/>
              </a:solidFill>
              <a:miter lim="800000"/>
              <a:headEnd/>
              <a:tailEnd/>
            </a:ln>
          </p:spPr>
          <p:txBody>
            <a:bodyPr/>
            <a:lstStyle/>
            <a:p>
              <a:pPr eaLnBrk="0" hangingPunct="0"/>
              <a:r>
                <a:rPr kumimoji="0" lang="zh-CN" altLang="en-US" sz="2000">
                  <a:solidFill>
                    <a:schemeClr val="accent2"/>
                  </a:solidFill>
                  <a:latin typeface="华文新魏" pitchFamily="2" charset="-122"/>
                </a:rPr>
                <a:t>写进程</a:t>
              </a:r>
            </a:p>
          </p:txBody>
        </p:sp>
        <p:sp>
          <p:nvSpPr>
            <p:cNvPr id="17" name="Text Box 16"/>
            <p:cNvSpPr txBox="1">
              <a:spLocks noChangeArrowheads="1"/>
            </p:cNvSpPr>
            <p:nvPr/>
          </p:nvSpPr>
          <p:spPr bwMode="auto">
            <a:xfrm>
              <a:off x="1139" y="2993"/>
              <a:ext cx="408" cy="511"/>
            </a:xfrm>
            <a:prstGeom prst="rect">
              <a:avLst/>
            </a:prstGeom>
            <a:solidFill>
              <a:schemeClr val="accent1"/>
            </a:solidFill>
            <a:ln w="9525">
              <a:solidFill>
                <a:srgbClr val="000000"/>
              </a:solidFill>
              <a:miter lim="800000"/>
              <a:headEnd/>
              <a:tailEnd/>
            </a:ln>
          </p:spPr>
          <p:txBody>
            <a:bodyPr/>
            <a:lstStyle/>
            <a:p>
              <a:pPr eaLnBrk="0" hangingPunct="0"/>
              <a:endParaRPr kumimoji="0" lang="en-US" altLang="zh-CN" sz="900">
                <a:solidFill>
                  <a:schemeClr val="accent2"/>
                </a:solidFill>
                <a:latin typeface="华文新魏" pitchFamily="2" charset="-122"/>
              </a:endParaRPr>
            </a:p>
            <a:p>
              <a:pPr eaLnBrk="0" hangingPunct="0"/>
              <a:r>
                <a:rPr kumimoji="0" lang="en-US" altLang="zh-CN" sz="2000">
                  <a:solidFill>
                    <a:schemeClr val="accent2"/>
                  </a:solidFill>
                  <a:latin typeface="华文新魏" pitchFamily="2" charset="-122"/>
                </a:rPr>
                <a:t>fp</a:t>
              </a:r>
            </a:p>
          </p:txBody>
        </p:sp>
        <p:sp>
          <p:nvSpPr>
            <p:cNvPr id="18" name="Line 17"/>
            <p:cNvSpPr>
              <a:spLocks noChangeShapeType="1"/>
            </p:cNvSpPr>
            <p:nvPr/>
          </p:nvSpPr>
          <p:spPr bwMode="auto">
            <a:xfrm>
              <a:off x="1139" y="3120"/>
              <a:ext cx="4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8"/>
            <p:cNvSpPr>
              <a:spLocks noChangeShapeType="1"/>
            </p:cNvSpPr>
            <p:nvPr/>
          </p:nvSpPr>
          <p:spPr bwMode="auto">
            <a:xfrm>
              <a:off x="1139" y="3377"/>
              <a:ext cx="4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 Box 19"/>
            <p:cNvSpPr txBox="1">
              <a:spLocks noChangeArrowheads="1"/>
            </p:cNvSpPr>
            <p:nvPr/>
          </p:nvSpPr>
          <p:spPr bwMode="auto">
            <a:xfrm>
              <a:off x="2158" y="1942"/>
              <a:ext cx="610" cy="1409"/>
            </a:xfrm>
            <a:prstGeom prst="rect">
              <a:avLst/>
            </a:prstGeom>
            <a:solidFill>
              <a:schemeClr val="accent1"/>
            </a:solidFill>
            <a:ln w="9525">
              <a:solidFill>
                <a:srgbClr val="000000"/>
              </a:solidFill>
              <a:miter lim="800000"/>
              <a:headEnd/>
              <a:tailEnd/>
            </a:ln>
          </p:spPr>
          <p:txBody>
            <a:bodyPr/>
            <a:lstStyle/>
            <a:p>
              <a:pPr algn="just" eaLnBrk="0" hangingPunct="0">
                <a:lnSpc>
                  <a:spcPct val="80000"/>
                </a:lnSpc>
              </a:pPr>
              <a:endParaRPr kumimoji="0" lang="en-US" altLang="zh-CN" sz="1400">
                <a:solidFill>
                  <a:schemeClr val="accent2"/>
                </a:solidFill>
                <a:latin typeface="华文新魏" pitchFamily="2" charset="-122"/>
              </a:endParaRPr>
            </a:p>
            <a:p>
              <a:pPr algn="just" eaLnBrk="0" hangingPunct="0">
                <a:lnSpc>
                  <a:spcPct val="80000"/>
                </a:lnSpc>
              </a:pPr>
              <a:r>
                <a:rPr kumimoji="0" lang="zh-CN" altLang="en-US" sz="2000">
                  <a:solidFill>
                    <a:schemeClr val="accent2"/>
                  </a:solidFill>
                  <a:latin typeface="华文新魏" pitchFamily="2" charset="-122"/>
                </a:rPr>
                <a:t>文件节点指针</a:t>
              </a:r>
            </a:p>
            <a:p>
              <a:pPr algn="just" eaLnBrk="0" hangingPunct="0"/>
              <a:endParaRPr kumimoji="0" lang="zh-CN" altLang="en-US" sz="1400">
                <a:solidFill>
                  <a:schemeClr val="accent2"/>
                </a:solidFill>
                <a:latin typeface="华文新魏" pitchFamily="2" charset="-122"/>
              </a:endParaRPr>
            </a:p>
            <a:p>
              <a:pPr algn="just" eaLnBrk="0" hangingPunct="0">
                <a:lnSpc>
                  <a:spcPct val="80000"/>
                </a:lnSpc>
              </a:pPr>
              <a:endParaRPr kumimoji="0" lang="zh-CN" altLang="en-US" sz="1400">
                <a:solidFill>
                  <a:schemeClr val="accent2"/>
                </a:solidFill>
                <a:latin typeface="华文新魏" pitchFamily="2" charset="-122"/>
              </a:endParaRPr>
            </a:p>
            <a:p>
              <a:pPr algn="just" eaLnBrk="0" hangingPunct="0">
                <a:lnSpc>
                  <a:spcPct val="80000"/>
                </a:lnSpc>
              </a:pPr>
              <a:r>
                <a:rPr kumimoji="0" lang="zh-CN" altLang="en-US" sz="2000">
                  <a:solidFill>
                    <a:schemeClr val="accent2"/>
                  </a:solidFill>
                  <a:latin typeface="华文新魏" pitchFamily="2" charset="-122"/>
                </a:rPr>
                <a:t>文件节点指针</a:t>
              </a:r>
            </a:p>
          </p:txBody>
        </p:sp>
        <p:sp>
          <p:nvSpPr>
            <p:cNvPr id="21" name="Line 20"/>
            <p:cNvSpPr>
              <a:spLocks noChangeShapeType="1"/>
            </p:cNvSpPr>
            <p:nvPr/>
          </p:nvSpPr>
          <p:spPr bwMode="auto">
            <a:xfrm>
              <a:off x="2158" y="2448"/>
              <a:ext cx="61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21"/>
            <p:cNvSpPr>
              <a:spLocks noChangeShapeType="1"/>
            </p:cNvSpPr>
            <p:nvPr/>
          </p:nvSpPr>
          <p:spPr bwMode="auto">
            <a:xfrm>
              <a:off x="2158" y="2976"/>
              <a:ext cx="61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22"/>
            <p:cNvSpPr>
              <a:spLocks noChangeShapeType="1"/>
            </p:cNvSpPr>
            <p:nvPr/>
          </p:nvSpPr>
          <p:spPr bwMode="auto">
            <a:xfrm>
              <a:off x="1547" y="2198"/>
              <a:ext cx="611" cy="1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23"/>
            <p:cNvSpPr>
              <a:spLocks noChangeShapeType="1"/>
            </p:cNvSpPr>
            <p:nvPr/>
          </p:nvSpPr>
          <p:spPr bwMode="auto">
            <a:xfrm flipV="1">
              <a:off x="1547" y="2784"/>
              <a:ext cx="613" cy="4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Text Box 24"/>
            <p:cNvSpPr txBox="1">
              <a:spLocks noChangeArrowheads="1"/>
            </p:cNvSpPr>
            <p:nvPr/>
          </p:nvSpPr>
          <p:spPr bwMode="auto">
            <a:xfrm>
              <a:off x="3074" y="1942"/>
              <a:ext cx="611" cy="1409"/>
            </a:xfrm>
            <a:prstGeom prst="rect">
              <a:avLst/>
            </a:prstGeom>
            <a:solidFill>
              <a:schemeClr val="accent1"/>
            </a:solidFill>
            <a:ln w="9525">
              <a:solidFill>
                <a:srgbClr val="000000"/>
              </a:solidFill>
              <a:miter lim="800000"/>
              <a:headEnd/>
              <a:tailEnd/>
            </a:ln>
          </p:spPr>
          <p:txBody>
            <a:bodyPr/>
            <a:lstStyle/>
            <a:p>
              <a:pPr algn="just" eaLnBrk="0" hangingPunct="0"/>
              <a:endParaRPr kumimoji="0" lang="en-US" altLang="zh-CN" sz="900">
                <a:solidFill>
                  <a:schemeClr val="accent2"/>
                </a:solidFill>
                <a:latin typeface="华文新魏" pitchFamily="2" charset="-122"/>
              </a:endParaRPr>
            </a:p>
            <a:p>
              <a:pPr algn="just" eaLnBrk="0" hangingPunct="0"/>
              <a:endParaRPr kumimoji="0" lang="en-US" altLang="zh-CN" sz="900">
                <a:solidFill>
                  <a:schemeClr val="accent2"/>
                </a:solidFill>
                <a:latin typeface="华文新魏" pitchFamily="2" charset="-122"/>
              </a:endParaRPr>
            </a:p>
            <a:p>
              <a:pPr algn="just" eaLnBrk="0" hangingPunct="0">
                <a:lnSpc>
                  <a:spcPct val="80000"/>
                </a:lnSpc>
              </a:pPr>
              <a:endParaRPr kumimoji="0" lang="en-US" altLang="zh-CN" sz="1400">
                <a:solidFill>
                  <a:schemeClr val="accent2"/>
                </a:solidFill>
                <a:latin typeface="华文新魏" pitchFamily="2" charset="-122"/>
              </a:endParaRPr>
            </a:p>
            <a:p>
              <a:pPr algn="just" eaLnBrk="0" hangingPunct="0">
                <a:lnSpc>
                  <a:spcPct val="80000"/>
                </a:lnSpc>
              </a:pPr>
              <a:r>
                <a:rPr kumimoji="0" lang="zh-CN" altLang="en-US" sz="2000">
                  <a:solidFill>
                    <a:schemeClr val="accent2"/>
                  </a:solidFill>
                  <a:latin typeface="华文新魏" pitchFamily="2" charset="-122"/>
                </a:rPr>
                <a:t>索引</a:t>
              </a:r>
            </a:p>
            <a:p>
              <a:pPr algn="just" eaLnBrk="0" hangingPunct="0">
                <a:lnSpc>
                  <a:spcPct val="80000"/>
                </a:lnSpc>
              </a:pPr>
              <a:r>
                <a:rPr kumimoji="0" lang="zh-CN" altLang="en-US" sz="2000">
                  <a:solidFill>
                    <a:schemeClr val="accent2"/>
                  </a:solidFill>
                  <a:latin typeface="华文新魏" pitchFamily="2" charset="-122"/>
                </a:rPr>
                <a:t>节点</a:t>
              </a:r>
            </a:p>
          </p:txBody>
        </p:sp>
        <p:sp>
          <p:nvSpPr>
            <p:cNvPr id="26" name="Line 25"/>
            <p:cNvSpPr>
              <a:spLocks noChangeShapeType="1"/>
            </p:cNvSpPr>
            <p:nvPr/>
          </p:nvSpPr>
          <p:spPr bwMode="auto">
            <a:xfrm>
              <a:off x="3074" y="2184"/>
              <a:ext cx="61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26"/>
            <p:cNvSpPr>
              <a:spLocks noChangeShapeType="1"/>
            </p:cNvSpPr>
            <p:nvPr/>
          </p:nvSpPr>
          <p:spPr bwMode="auto">
            <a:xfrm>
              <a:off x="3074" y="2569"/>
              <a:ext cx="61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27"/>
            <p:cNvSpPr>
              <a:spLocks noChangeShapeType="1"/>
            </p:cNvSpPr>
            <p:nvPr/>
          </p:nvSpPr>
          <p:spPr bwMode="auto">
            <a:xfrm>
              <a:off x="2768" y="2198"/>
              <a:ext cx="306" cy="1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Line 28"/>
            <p:cNvSpPr>
              <a:spLocks noChangeShapeType="1"/>
            </p:cNvSpPr>
            <p:nvPr/>
          </p:nvSpPr>
          <p:spPr bwMode="auto">
            <a:xfrm flipV="1">
              <a:off x="2784" y="2455"/>
              <a:ext cx="290" cy="37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Text Box 29"/>
            <p:cNvSpPr txBox="1">
              <a:spLocks noChangeArrowheads="1"/>
            </p:cNvSpPr>
            <p:nvPr/>
          </p:nvSpPr>
          <p:spPr bwMode="auto">
            <a:xfrm>
              <a:off x="4093" y="1942"/>
              <a:ext cx="707" cy="1466"/>
            </a:xfrm>
            <a:prstGeom prst="rect">
              <a:avLst/>
            </a:prstGeom>
            <a:solidFill>
              <a:schemeClr val="accent1"/>
            </a:solidFill>
            <a:ln w="9525">
              <a:solidFill>
                <a:srgbClr val="000000"/>
              </a:solidFill>
              <a:miter lim="800000"/>
              <a:headEnd/>
              <a:tailEnd/>
            </a:ln>
          </p:spPr>
          <p:txBody>
            <a:bodyPr/>
            <a:lstStyle/>
            <a:p>
              <a:pPr algn="just" eaLnBrk="0" hangingPunct="0"/>
              <a:endParaRPr kumimoji="0" lang="en-US" altLang="zh-CN" sz="900">
                <a:solidFill>
                  <a:schemeClr val="accent2"/>
                </a:solidFill>
                <a:latin typeface="华文新魏" pitchFamily="2" charset="-122"/>
              </a:endParaRPr>
            </a:p>
            <a:p>
              <a:pPr algn="just" eaLnBrk="0" hangingPunct="0"/>
              <a:endParaRPr kumimoji="0" lang="en-US" altLang="zh-CN" sz="900">
                <a:solidFill>
                  <a:schemeClr val="accent2"/>
                </a:solidFill>
                <a:latin typeface="华文新魏" pitchFamily="2" charset="-122"/>
              </a:endParaRPr>
            </a:p>
            <a:p>
              <a:pPr algn="just" eaLnBrk="0" hangingPunct="0"/>
              <a:endParaRPr kumimoji="0" lang="en-US" altLang="zh-CN" sz="900">
                <a:solidFill>
                  <a:schemeClr val="accent2"/>
                </a:solidFill>
                <a:latin typeface="华文新魏" pitchFamily="2" charset="-122"/>
              </a:endParaRPr>
            </a:p>
            <a:p>
              <a:pPr algn="just" eaLnBrk="0" hangingPunct="0"/>
              <a:endParaRPr kumimoji="0" lang="en-US" altLang="zh-CN" sz="900">
                <a:solidFill>
                  <a:schemeClr val="accent2"/>
                </a:solidFill>
                <a:latin typeface="华文新魏" pitchFamily="2" charset="-122"/>
              </a:endParaRPr>
            </a:p>
            <a:p>
              <a:pPr algn="just" eaLnBrk="0" hangingPunct="0"/>
              <a:r>
                <a:rPr kumimoji="0" lang="en-US" altLang="zh-CN" sz="1800">
                  <a:solidFill>
                    <a:schemeClr val="accent2"/>
                  </a:solidFill>
                  <a:latin typeface="华文新魏" pitchFamily="2" charset="-122"/>
                </a:rPr>
                <a:t>pipe</a:t>
              </a:r>
              <a:r>
                <a:rPr kumimoji="0" lang="zh-CN" altLang="en-US" sz="1800">
                  <a:solidFill>
                    <a:schemeClr val="accent2"/>
                  </a:solidFill>
                  <a:latin typeface="华文新魏" pitchFamily="2" charset="-122"/>
                </a:rPr>
                <a:t>文件</a:t>
              </a:r>
            </a:p>
          </p:txBody>
        </p:sp>
        <p:sp>
          <p:nvSpPr>
            <p:cNvPr id="31" name="Line 32"/>
            <p:cNvSpPr>
              <a:spLocks noChangeShapeType="1"/>
            </p:cNvSpPr>
            <p:nvPr/>
          </p:nvSpPr>
          <p:spPr bwMode="auto">
            <a:xfrm>
              <a:off x="3685" y="2455"/>
              <a:ext cx="40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Line 38"/>
            <p:cNvSpPr>
              <a:spLocks noChangeShapeType="1"/>
            </p:cNvSpPr>
            <p:nvPr/>
          </p:nvSpPr>
          <p:spPr bwMode="auto">
            <a:xfrm>
              <a:off x="4080" y="2208"/>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39"/>
            <p:cNvSpPr>
              <a:spLocks noChangeShapeType="1"/>
            </p:cNvSpPr>
            <p:nvPr/>
          </p:nvSpPr>
          <p:spPr bwMode="auto">
            <a:xfrm>
              <a:off x="4080" y="2688"/>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5" name="TextBox 34"/>
          <p:cNvSpPr txBox="1"/>
          <p:nvPr/>
        </p:nvSpPr>
        <p:spPr>
          <a:xfrm>
            <a:off x="2557154" y="2542246"/>
            <a:ext cx="734496" cy="369332"/>
          </a:xfrm>
          <a:prstGeom prst="rect">
            <a:avLst/>
          </a:prstGeom>
          <a:noFill/>
        </p:spPr>
        <p:txBody>
          <a:bodyPr wrap="none" rtlCol="0">
            <a:spAutoFit/>
          </a:bodyPr>
          <a:lstStyle/>
          <a:p>
            <a:r>
              <a:rPr lang="en-US" altLang="zh-CN" dirty="0">
                <a:solidFill>
                  <a:srgbClr val="FF0000"/>
                </a:solidFill>
              </a:rPr>
              <a:t>f</a:t>
            </a:r>
            <a:r>
              <a:rPr lang="en-US" altLang="zh-CN" dirty="0" smtClean="0">
                <a:solidFill>
                  <a:srgbClr val="FF0000"/>
                </a:solidFill>
              </a:rPr>
              <a:t>ile[0]</a:t>
            </a:r>
            <a:endParaRPr lang="zh-CN" altLang="en-US" dirty="0">
              <a:solidFill>
                <a:srgbClr val="FF0000"/>
              </a:solidFill>
            </a:endParaRPr>
          </a:p>
        </p:txBody>
      </p:sp>
      <p:sp>
        <p:nvSpPr>
          <p:cNvPr id="36" name="TextBox 35"/>
          <p:cNvSpPr txBox="1"/>
          <p:nvPr/>
        </p:nvSpPr>
        <p:spPr>
          <a:xfrm>
            <a:off x="2555776" y="3717032"/>
            <a:ext cx="734496" cy="369332"/>
          </a:xfrm>
          <a:prstGeom prst="rect">
            <a:avLst/>
          </a:prstGeom>
          <a:noFill/>
        </p:spPr>
        <p:txBody>
          <a:bodyPr wrap="none" rtlCol="0">
            <a:spAutoFit/>
          </a:bodyPr>
          <a:lstStyle/>
          <a:p>
            <a:r>
              <a:rPr lang="en-US" altLang="zh-CN" dirty="0" smtClean="0">
                <a:solidFill>
                  <a:srgbClr val="FF0000"/>
                </a:solidFill>
              </a:rPr>
              <a:t>file[1]</a:t>
            </a:r>
            <a:endParaRPr lang="zh-CN" altLang="en-US" dirty="0">
              <a:solidFill>
                <a:srgbClr val="FF0000"/>
              </a:solidFill>
            </a:endParaRPr>
          </a:p>
        </p:txBody>
      </p:sp>
    </p:spTree>
    <p:extLst>
      <p:ext uri="{BB962C8B-B14F-4D97-AF65-F5344CB8AC3E}">
        <p14:creationId xmlns:p14="http://schemas.microsoft.com/office/powerpoint/2010/main" val="22398039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父</a:t>
            </a:r>
            <a:r>
              <a:rPr lang="zh-CN" altLang="en-US" dirty="0" smtClean="0"/>
              <a:t>进程与子进程管道通信</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61</a:t>
            </a:fld>
            <a:endParaRPr lang="zh-CN" altLang="en-US"/>
          </a:p>
        </p:txBody>
      </p:sp>
      <p:grpSp>
        <p:nvGrpSpPr>
          <p:cNvPr id="7" name="Group 23"/>
          <p:cNvGrpSpPr>
            <a:grpSpLocks/>
          </p:cNvGrpSpPr>
          <p:nvPr/>
        </p:nvGrpSpPr>
        <p:grpSpPr bwMode="auto">
          <a:xfrm>
            <a:off x="1447800" y="1447800"/>
            <a:ext cx="6019800" cy="4645025"/>
            <a:chOff x="912" y="912"/>
            <a:chExt cx="3792" cy="2926"/>
          </a:xfrm>
        </p:grpSpPr>
        <p:grpSp>
          <p:nvGrpSpPr>
            <p:cNvPr id="8" name="Group 5"/>
            <p:cNvGrpSpPr>
              <a:grpSpLocks/>
            </p:cNvGrpSpPr>
            <p:nvPr/>
          </p:nvGrpSpPr>
          <p:grpSpPr bwMode="auto">
            <a:xfrm>
              <a:off x="1680" y="912"/>
              <a:ext cx="575" cy="1767"/>
              <a:chOff x="1680" y="1200"/>
              <a:chExt cx="575" cy="1767"/>
            </a:xfrm>
          </p:grpSpPr>
          <p:sp>
            <p:nvSpPr>
              <p:cNvPr id="23" name="Text Box 6"/>
              <p:cNvSpPr txBox="1">
                <a:spLocks noChangeArrowheads="1"/>
              </p:cNvSpPr>
              <p:nvPr/>
            </p:nvSpPr>
            <p:spPr bwMode="auto">
              <a:xfrm>
                <a:off x="1680" y="1200"/>
                <a:ext cx="575" cy="1767"/>
              </a:xfrm>
              <a:prstGeom prst="rect">
                <a:avLst/>
              </a:prstGeom>
              <a:solidFill>
                <a:schemeClr val="accent1"/>
              </a:solidFill>
              <a:ln w="9525">
                <a:solidFill>
                  <a:srgbClr val="000000"/>
                </a:solidFill>
                <a:miter lim="800000"/>
                <a:headEnd/>
                <a:tailEnd/>
              </a:ln>
            </p:spPr>
            <p:txBody>
              <a:bodyPr/>
              <a:lstStyle/>
              <a:p>
                <a:pPr algn="just" eaLnBrk="0" hangingPunct="0"/>
                <a:endParaRPr kumimoji="0" lang="en-US" altLang="zh-CN" sz="2000">
                  <a:solidFill>
                    <a:schemeClr val="accent2"/>
                  </a:solidFill>
                  <a:latin typeface="华文新魏" pitchFamily="2" charset="-122"/>
                </a:endParaRPr>
              </a:p>
              <a:p>
                <a:pPr algn="just" eaLnBrk="0" hangingPunct="0"/>
                <a:r>
                  <a:rPr kumimoji="0" lang="zh-CN" altLang="en-US" sz="2000">
                    <a:solidFill>
                      <a:schemeClr val="accent2"/>
                    </a:solidFill>
                    <a:latin typeface="华文新魏" pitchFamily="2" charset="-122"/>
                  </a:rPr>
                  <a:t>写端</a:t>
                </a:r>
              </a:p>
              <a:p>
                <a:pPr algn="just" eaLnBrk="0" hangingPunct="0"/>
                <a:endParaRPr kumimoji="0" lang="zh-CN" altLang="en-US" sz="2000">
                  <a:solidFill>
                    <a:schemeClr val="accent2"/>
                  </a:solidFill>
                  <a:latin typeface="华文新魏" pitchFamily="2" charset="-122"/>
                </a:endParaRPr>
              </a:p>
              <a:p>
                <a:pPr algn="just" eaLnBrk="0" hangingPunct="0"/>
                <a:r>
                  <a:rPr kumimoji="0" lang="zh-CN" altLang="en-US" sz="2000">
                    <a:solidFill>
                      <a:schemeClr val="accent2"/>
                    </a:solidFill>
                    <a:latin typeface="华文新魏" pitchFamily="2" charset="-122"/>
                  </a:rPr>
                  <a:t>读端</a:t>
                </a:r>
              </a:p>
              <a:p>
                <a:pPr algn="just" eaLnBrk="0" hangingPunct="0"/>
                <a:endParaRPr kumimoji="0" lang="zh-CN" altLang="en-US" sz="2000">
                  <a:solidFill>
                    <a:schemeClr val="accent2"/>
                  </a:solidFill>
                  <a:latin typeface="华文新魏" pitchFamily="2" charset="-122"/>
                </a:endParaRPr>
              </a:p>
              <a:p>
                <a:pPr algn="just" eaLnBrk="0" hangingPunct="0"/>
                <a:r>
                  <a:rPr kumimoji="0" lang="en-US" altLang="zh-CN">
                    <a:solidFill>
                      <a:schemeClr val="accent2"/>
                    </a:solidFill>
                    <a:latin typeface="Times New Roman"/>
                  </a:rPr>
                  <a:t>…</a:t>
                </a:r>
                <a:endParaRPr kumimoji="0" lang="en-US" altLang="zh-CN">
                  <a:solidFill>
                    <a:schemeClr val="accent2"/>
                  </a:solidFill>
                  <a:latin typeface="华文新魏" pitchFamily="2" charset="-122"/>
                </a:endParaRPr>
              </a:p>
            </p:txBody>
          </p:sp>
          <p:sp>
            <p:nvSpPr>
              <p:cNvPr id="24" name="Line 7"/>
              <p:cNvSpPr>
                <a:spLocks noChangeShapeType="1"/>
              </p:cNvSpPr>
              <p:nvPr/>
            </p:nvSpPr>
            <p:spPr bwMode="auto">
              <a:xfrm>
                <a:off x="1680" y="1671"/>
                <a:ext cx="5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8"/>
              <p:cNvSpPr>
                <a:spLocks noChangeShapeType="1"/>
              </p:cNvSpPr>
              <p:nvPr/>
            </p:nvSpPr>
            <p:spPr bwMode="auto">
              <a:xfrm>
                <a:off x="1680" y="2142"/>
                <a:ext cx="5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 name="Text Box 9"/>
            <p:cNvSpPr txBox="1">
              <a:spLocks noChangeArrowheads="1"/>
            </p:cNvSpPr>
            <p:nvPr/>
          </p:nvSpPr>
          <p:spPr bwMode="auto">
            <a:xfrm>
              <a:off x="912" y="912"/>
              <a:ext cx="575" cy="25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zh-CN" altLang="en-US" sz="2000">
                  <a:solidFill>
                    <a:schemeClr val="accent2"/>
                  </a:solidFill>
                  <a:latin typeface="华文新魏" pitchFamily="2" charset="-122"/>
                </a:rPr>
                <a:t>进程</a:t>
              </a:r>
              <a:r>
                <a:rPr kumimoji="0" lang="en-US" altLang="zh-CN" sz="2000">
                  <a:solidFill>
                    <a:schemeClr val="accent2"/>
                  </a:solidFill>
                  <a:latin typeface="华文新魏" pitchFamily="2" charset="-122"/>
                </a:rPr>
                <a:t>A</a:t>
              </a:r>
            </a:p>
          </p:txBody>
        </p:sp>
        <p:grpSp>
          <p:nvGrpSpPr>
            <p:cNvPr id="10" name="Group 10"/>
            <p:cNvGrpSpPr>
              <a:grpSpLocks/>
            </p:cNvGrpSpPr>
            <p:nvPr/>
          </p:nvGrpSpPr>
          <p:grpSpPr bwMode="auto">
            <a:xfrm>
              <a:off x="3408" y="912"/>
              <a:ext cx="575" cy="1767"/>
              <a:chOff x="3408" y="1200"/>
              <a:chExt cx="575" cy="1767"/>
            </a:xfrm>
          </p:grpSpPr>
          <p:sp>
            <p:nvSpPr>
              <p:cNvPr id="20" name="Text Box 11"/>
              <p:cNvSpPr txBox="1">
                <a:spLocks noChangeArrowheads="1"/>
              </p:cNvSpPr>
              <p:nvPr/>
            </p:nvSpPr>
            <p:spPr bwMode="auto">
              <a:xfrm>
                <a:off x="3408" y="1200"/>
                <a:ext cx="575" cy="1767"/>
              </a:xfrm>
              <a:prstGeom prst="rect">
                <a:avLst/>
              </a:prstGeom>
              <a:solidFill>
                <a:schemeClr val="accent1"/>
              </a:solidFill>
              <a:ln w="9525">
                <a:solidFill>
                  <a:srgbClr val="000000"/>
                </a:solidFill>
                <a:miter lim="800000"/>
                <a:headEnd/>
                <a:tailEnd/>
              </a:ln>
            </p:spPr>
            <p:txBody>
              <a:bodyPr/>
              <a:lstStyle/>
              <a:p>
                <a:pPr algn="just" eaLnBrk="0" hangingPunct="0"/>
                <a:endParaRPr kumimoji="0" lang="en-US" altLang="zh-CN" sz="2000">
                  <a:solidFill>
                    <a:schemeClr val="accent2"/>
                  </a:solidFill>
                  <a:latin typeface="华文新魏" pitchFamily="2" charset="-122"/>
                </a:endParaRPr>
              </a:p>
              <a:p>
                <a:pPr algn="just" eaLnBrk="0" hangingPunct="0"/>
                <a:r>
                  <a:rPr kumimoji="0" lang="zh-CN" altLang="en-US" sz="2000">
                    <a:solidFill>
                      <a:schemeClr val="accent2"/>
                    </a:solidFill>
                    <a:latin typeface="华文新魏" pitchFamily="2" charset="-122"/>
                  </a:rPr>
                  <a:t>写端</a:t>
                </a:r>
              </a:p>
              <a:p>
                <a:pPr algn="just" eaLnBrk="0" hangingPunct="0"/>
                <a:endParaRPr kumimoji="0" lang="zh-CN" altLang="en-US" sz="2000">
                  <a:solidFill>
                    <a:schemeClr val="accent2"/>
                  </a:solidFill>
                  <a:latin typeface="华文新魏" pitchFamily="2" charset="-122"/>
                </a:endParaRPr>
              </a:p>
              <a:p>
                <a:pPr algn="just" eaLnBrk="0" hangingPunct="0"/>
                <a:r>
                  <a:rPr kumimoji="0" lang="zh-CN" altLang="en-US" sz="2000">
                    <a:solidFill>
                      <a:schemeClr val="accent2"/>
                    </a:solidFill>
                    <a:latin typeface="华文新魏" pitchFamily="2" charset="-122"/>
                  </a:rPr>
                  <a:t>读端</a:t>
                </a:r>
              </a:p>
              <a:p>
                <a:pPr algn="just" eaLnBrk="0" hangingPunct="0"/>
                <a:endParaRPr kumimoji="0" lang="zh-CN" altLang="en-US" sz="2000">
                  <a:solidFill>
                    <a:schemeClr val="accent2"/>
                  </a:solidFill>
                  <a:latin typeface="华文新魏" pitchFamily="2" charset="-122"/>
                </a:endParaRPr>
              </a:p>
              <a:p>
                <a:pPr algn="just" eaLnBrk="0" hangingPunct="0"/>
                <a:r>
                  <a:rPr kumimoji="0" lang="en-US" altLang="zh-CN" sz="2000">
                    <a:solidFill>
                      <a:schemeClr val="accent2"/>
                    </a:solidFill>
                    <a:latin typeface="Times New Roman"/>
                  </a:rPr>
                  <a:t>…</a:t>
                </a:r>
                <a:endParaRPr kumimoji="0" lang="en-US" altLang="zh-CN" sz="2000">
                  <a:solidFill>
                    <a:schemeClr val="accent2"/>
                  </a:solidFill>
                  <a:latin typeface="华文新魏" pitchFamily="2" charset="-122"/>
                </a:endParaRPr>
              </a:p>
            </p:txBody>
          </p:sp>
          <p:sp>
            <p:nvSpPr>
              <p:cNvPr id="21" name="Line 12"/>
              <p:cNvSpPr>
                <a:spLocks noChangeShapeType="1"/>
              </p:cNvSpPr>
              <p:nvPr/>
            </p:nvSpPr>
            <p:spPr bwMode="auto">
              <a:xfrm>
                <a:off x="3408" y="1671"/>
                <a:ext cx="5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13"/>
              <p:cNvSpPr>
                <a:spLocks noChangeShapeType="1"/>
              </p:cNvSpPr>
              <p:nvPr/>
            </p:nvSpPr>
            <p:spPr bwMode="auto">
              <a:xfrm>
                <a:off x="3408" y="2142"/>
                <a:ext cx="5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 name="Text Box 14"/>
            <p:cNvSpPr txBox="1">
              <a:spLocks noChangeArrowheads="1"/>
            </p:cNvSpPr>
            <p:nvPr/>
          </p:nvSpPr>
          <p:spPr bwMode="auto">
            <a:xfrm>
              <a:off x="4129" y="912"/>
              <a:ext cx="575" cy="25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zh-CN" altLang="en-US" sz="2000">
                  <a:solidFill>
                    <a:schemeClr val="accent2"/>
                  </a:solidFill>
                  <a:latin typeface="华文新魏" pitchFamily="2" charset="-122"/>
                </a:rPr>
                <a:t>进程</a:t>
              </a:r>
              <a:r>
                <a:rPr kumimoji="0" lang="en-US" altLang="zh-CN" sz="2000">
                  <a:solidFill>
                    <a:schemeClr val="accent2"/>
                  </a:solidFill>
                  <a:latin typeface="华文新魏" pitchFamily="2" charset="-122"/>
                </a:rPr>
                <a:t>B</a:t>
              </a:r>
            </a:p>
          </p:txBody>
        </p:sp>
        <p:sp>
          <p:nvSpPr>
            <p:cNvPr id="12" name="Text Box 15"/>
            <p:cNvSpPr txBox="1">
              <a:spLocks noChangeArrowheads="1"/>
            </p:cNvSpPr>
            <p:nvPr/>
          </p:nvSpPr>
          <p:spPr bwMode="auto">
            <a:xfrm>
              <a:off x="2521" y="1855"/>
              <a:ext cx="804" cy="706"/>
            </a:xfrm>
            <a:prstGeom prst="rect">
              <a:avLst/>
            </a:prstGeom>
            <a:solidFill>
              <a:schemeClr val="accent1"/>
            </a:solidFill>
            <a:ln w="9525">
              <a:solidFill>
                <a:srgbClr val="000000"/>
              </a:solidFill>
              <a:miter lim="800000"/>
              <a:headEnd/>
              <a:tailEnd/>
            </a:ln>
          </p:spPr>
          <p:txBody>
            <a:bodyPr/>
            <a:lstStyle/>
            <a:p>
              <a:pPr eaLnBrk="0" hangingPunct="0"/>
              <a:r>
                <a:rPr kumimoji="0" lang="zh-CN" altLang="en-US" sz="2000">
                  <a:solidFill>
                    <a:schemeClr val="accent2"/>
                  </a:solidFill>
                  <a:latin typeface="华文新魏" pitchFamily="2" charset="-122"/>
                </a:rPr>
                <a:t>管道文件</a:t>
              </a:r>
            </a:p>
            <a:p>
              <a:pPr eaLnBrk="0" hangingPunct="0"/>
              <a:r>
                <a:rPr kumimoji="0" lang="en-US" altLang="zh-CN" sz="2000">
                  <a:solidFill>
                    <a:schemeClr val="accent2"/>
                  </a:solidFill>
                  <a:latin typeface="华文新魏" pitchFamily="2" charset="-122"/>
                </a:rPr>
                <a:t>(</a:t>
              </a:r>
              <a:r>
                <a:rPr kumimoji="0" lang="zh-CN" altLang="en-US" sz="2000">
                  <a:solidFill>
                    <a:schemeClr val="accent2"/>
                  </a:solidFill>
                  <a:latin typeface="华文新魏" pitchFamily="2" charset="-122"/>
                </a:rPr>
                <a:t>缓冲区</a:t>
              </a:r>
              <a:r>
                <a:rPr kumimoji="0" lang="en-US" altLang="zh-CN" sz="2000">
                  <a:solidFill>
                    <a:schemeClr val="accent2"/>
                  </a:solidFill>
                  <a:latin typeface="华文新魏" pitchFamily="2" charset="-122"/>
                </a:rPr>
                <a:t>)</a:t>
              </a:r>
            </a:p>
          </p:txBody>
        </p:sp>
        <p:sp>
          <p:nvSpPr>
            <p:cNvPr id="13" name="Line 16"/>
            <p:cNvSpPr>
              <a:spLocks noChangeShapeType="1"/>
            </p:cNvSpPr>
            <p:nvPr/>
          </p:nvSpPr>
          <p:spPr bwMode="auto">
            <a:xfrm>
              <a:off x="2176" y="1148"/>
              <a:ext cx="5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7"/>
            <p:cNvSpPr>
              <a:spLocks noChangeShapeType="1"/>
            </p:cNvSpPr>
            <p:nvPr/>
          </p:nvSpPr>
          <p:spPr bwMode="auto">
            <a:xfrm>
              <a:off x="2751" y="1148"/>
              <a:ext cx="0" cy="7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Line 18"/>
            <p:cNvSpPr>
              <a:spLocks noChangeShapeType="1"/>
            </p:cNvSpPr>
            <p:nvPr/>
          </p:nvSpPr>
          <p:spPr bwMode="auto">
            <a:xfrm flipV="1">
              <a:off x="3095" y="1501"/>
              <a:ext cx="0" cy="3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9"/>
            <p:cNvSpPr>
              <a:spLocks noChangeShapeType="1"/>
            </p:cNvSpPr>
            <p:nvPr/>
          </p:nvSpPr>
          <p:spPr bwMode="auto">
            <a:xfrm>
              <a:off x="3095" y="1501"/>
              <a:ext cx="34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Text Box 20"/>
            <p:cNvSpPr txBox="1">
              <a:spLocks noChangeArrowheads="1"/>
            </p:cNvSpPr>
            <p:nvPr/>
          </p:nvSpPr>
          <p:spPr bwMode="auto">
            <a:xfrm>
              <a:off x="960" y="2736"/>
              <a:ext cx="1440" cy="336"/>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zh-CN" altLang="en-US" sz="2000">
                  <a:solidFill>
                    <a:schemeClr val="accent2"/>
                  </a:solidFill>
                  <a:latin typeface="华文新魏" pitchFamily="2" charset="-122"/>
                </a:rPr>
                <a:t>进程</a:t>
              </a:r>
              <a:r>
                <a:rPr kumimoji="0" lang="en-US" altLang="zh-CN" sz="2000">
                  <a:solidFill>
                    <a:schemeClr val="accent2"/>
                  </a:solidFill>
                  <a:latin typeface="华文新魏" pitchFamily="2" charset="-122"/>
                </a:rPr>
                <a:t>A</a:t>
              </a:r>
              <a:r>
                <a:rPr kumimoji="0" lang="zh-CN" altLang="en-US" sz="2000">
                  <a:solidFill>
                    <a:schemeClr val="accent2"/>
                  </a:solidFill>
                  <a:latin typeface="华文新魏" pitchFamily="2" charset="-122"/>
                </a:rPr>
                <a:t>打开文件表</a:t>
              </a:r>
            </a:p>
          </p:txBody>
        </p:sp>
        <p:sp>
          <p:nvSpPr>
            <p:cNvPr id="18" name="Text Box 21"/>
            <p:cNvSpPr txBox="1">
              <a:spLocks noChangeArrowheads="1"/>
            </p:cNvSpPr>
            <p:nvPr/>
          </p:nvSpPr>
          <p:spPr bwMode="auto">
            <a:xfrm>
              <a:off x="3168" y="2736"/>
              <a:ext cx="1488" cy="336"/>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zh-CN" altLang="en-US" sz="2000">
                  <a:solidFill>
                    <a:schemeClr val="accent2"/>
                  </a:solidFill>
                  <a:latin typeface="华文新魏" pitchFamily="2" charset="-122"/>
                </a:rPr>
                <a:t>进程</a:t>
              </a:r>
              <a:r>
                <a:rPr kumimoji="0" lang="en-US" altLang="zh-CN" sz="2000">
                  <a:solidFill>
                    <a:schemeClr val="accent2"/>
                  </a:solidFill>
                  <a:latin typeface="华文新魏" pitchFamily="2" charset="-122"/>
                </a:rPr>
                <a:t>B</a:t>
              </a:r>
              <a:r>
                <a:rPr kumimoji="0" lang="zh-CN" altLang="en-US" sz="2000">
                  <a:solidFill>
                    <a:schemeClr val="accent2"/>
                  </a:solidFill>
                  <a:latin typeface="华文新魏" pitchFamily="2" charset="-122"/>
                </a:rPr>
                <a:t>打开文件表</a:t>
              </a:r>
            </a:p>
          </p:txBody>
        </p:sp>
        <p:sp>
          <p:nvSpPr>
            <p:cNvPr id="19" name="Text Box 22"/>
            <p:cNvSpPr txBox="1">
              <a:spLocks noChangeArrowheads="1"/>
            </p:cNvSpPr>
            <p:nvPr/>
          </p:nvSpPr>
          <p:spPr bwMode="auto">
            <a:xfrm>
              <a:off x="1968" y="3247"/>
              <a:ext cx="1502" cy="591"/>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zh-CN" altLang="en-US" sz="2800">
                  <a:solidFill>
                    <a:schemeClr val="accent2"/>
                  </a:solidFill>
                  <a:latin typeface="华文新魏" pitchFamily="2" charset="-122"/>
                </a:rPr>
                <a:t>父子进程通过</a:t>
              </a:r>
            </a:p>
            <a:p>
              <a:pPr algn="just" eaLnBrk="0" hangingPunct="0"/>
              <a:r>
                <a:rPr kumimoji="0" lang="zh-CN" altLang="en-US" sz="2800">
                  <a:solidFill>
                    <a:schemeClr val="accent2"/>
                  </a:solidFill>
                  <a:latin typeface="华文新魏" pitchFamily="2" charset="-122"/>
                </a:rPr>
                <a:t>管道单向通信</a:t>
              </a:r>
            </a:p>
          </p:txBody>
        </p:sp>
      </p:grpSp>
    </p:spTree>
    <p:extLst>
      <p:ext uri="{BB962C8B-B14F-4D97-AF65-F5344CB8AC3E}">
        <p14:creationId xmlns:p14="http://schemas.microsoft.com/office/powerpoint/2010/main" val="15606222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无</a:t>
            </a:r>
            <a:r>
              <a:rPr lang="zh-CN" altLang="en-US" dirty="0" smtClean="0"/>
              <a:t>名管道 </a:t>
            </a:r>
            <a:r>
              <a:rPr lang="en-US" altLang="zh-CN" dirty="0" smtClean="0"/>
              <a:t>vs.</a:t>
            </a:r>
            <a:r>
              <a:rPr lang="zh-CN" altLang="en-US" dirty="0" smtClean="0"/>
              <a:t>有名管道</a:t>
            </a:r>
            <a:endParaRPr lang="zh-CN" altLang="en-US" dirty="0"/>
          </a:p>
        </p:txBody>
      </p:sp>
      <p:sp>
        <p:nvSpPr>
          <p:cNvPr id="3" name="内容占位符 2"/>
          <p:cNvSpPr>
            <a:spLocks noGrp="1"/>
          </p:cNvSpPr>
          <p:nvPr>
            <p:ph idx="1"/>
          </p:nvPr>
        </p:nvSpPr>
        <p:spPr/>
        <p:txBody>
          <a:bodyPr/>
          <a:lstStyle/>
          <a:p>
            <a:r>
              <a:rPr lang="zh-CN" altLang="en-US" dirty="0"/>
              <a:t>有名管道或</a:t>
            </a:r>
            <a:r>
              <a:rPr lang="en-US" altLang="zh-CN" dirty="0"/>
              <a:t>FIFO</a:t>
            </a:r>
            <a:r>
              <a:rPr lang="zh-CN" altLang="en-US" dirty="0"/>
              <a:t>通信机制</a:t>
            </a:r>
            <a:r>
              <a:rPr lang="en-US" altLang="zh-CN" dirty="0"/>
              <a:t>(UNIX)</a:t>
            </a:r>
          </a:p>
          <a:p>
            <a:pPr lvl="1"/>
            <a:r>
              <a:rPr lang="zh-CN" altLang="en-US" dirty="0"/>
              <a:t>普通管道机制的缺陷</a:t>
            </a:r>
            <a:endParaRPr lang="en-US" altLang="zh-CN" dirty="0"/>
          </a:p>
          <a:p>
            <a:pPr lvl="2"/>
            <a:r>
              <a:rPr lang="zh-CN" altLang="en-US" dirty="0"/>
              <a:t>仅能连接具有共同祖先的进程</a:t>
            </a:r>
            <a:endParaRPr lang="en-US" altLang="zh-CN" dirty="0"/>
          </a:p>
          <a:p>
            <a:pPr lvl="2"/>
            <a:r>
              <a:rPr lang="zh-CN" altLang="en-US" dirty="0"/>
              <a:t>管道具有临时性，难以提供全局服务</a:t>
            </a:r>
            <a:endParaRPr lang="en-US" altLang="zh-CN" dirty="0"/>
          </a:p>
          <a:p>
            <a:pPr lvl="1"/>
            <a:r>
              <a:rPr lang="zh-CN" altLang="en-US" dirty="0"/>
              <a:t>一种永久性通信机制，具有</a:t>
            </a:r>
            <a:r>
              <a:rPr lang="en-US" altLang="zh-CN" dirty="0"/>
              <a:t>Unix</a:t>
            </a:r>
            <a:r>
              <a:rPr lang="zh-CN" altLang="en-US" dirty="0"/>
              <a:t>文件名、访问权限，并且性能与普通的管道相同</a:t>
            </a:r>
            <a:endParaRPr lang="en-US" altLang="zh-CN" dirty="0"/>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62</a:t>
            </a:fld>
            <a:endParaRPr lang="zh-CN" altLang="en-US"/>
          </a:p>
        </p:txBody>
      </p:sp>
    </p:spTree>
    <p:extLst>
      <p:ext uri="{BB962C8B-B14F-4D97-AF65-F5344CB8AC3E}">
        <p14:creationId xmlns:p14="http://schemas.microsoft.com/office/powerpoint/2010/main" val="22386924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共享主存通信机制</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63</a:t>
            </a:fld>
            <a:endParaRPr lang="zh-CN" altLang="en-US"/>
          </a:p>
        </p:txBody>
      </p:sp>
      <p:sp>
        <p:nvSpPr>
          <p:cNvPr id="6" name="Text Box 19"/>
          <p:cNvSpPr txBox="1">
            <a:spLocks noChangeArrowheads="1"/>
          </p:cNvSpPr>
          <p:nvPr/>
        </p:nvSpPr>
        <p:spPr bwMode="auto">
          <a:xfrm>
            <a:off x="1476375" y="1125538"/>
            <a:ext cx="2566988" cy="55721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dirty="0">
                <a:solidFill>
                  <a:schemeClr val="accent2"/>
                </a:solidFill>
                <a:latin typeface="华文新魏" pitchFamily="2" charset="-122"/>
              </a:rPr>
              <a:t>进程</a:t>
            </a:r>
            <a:r>
              <a:rPr lang="en-US" altLang="zh-CN" dirty="0">
                <a:solidFill>
                  <a:schemeClr val="accent2"/>
                </a:solidFill>
                <a:latin typeface="华文新魏" pitchFamily="2" charset="-122"/>
              </a:rPr>
              <a:t>1</a:t>
            </a:r>
            <a:r>
              <a:rPr lang="zh-CN" altLang="en-US" dirty="0">
                <a:solidFill>
                  <a:schemeClr val="accent2"/>
                </a:solidFill>
                <a:latin typeface="华文新魏" pitchFamily="2" charset="-122"/>
              </a:rPr>
              <a:t>的虚存空间</a:t>
            </a:r>
          </a:p>
        </p:txBody>
      </p:sp>
      <p:sp>
        <p:nvSpPr>
          <p:cNvPr id="7" name="Text Box 20"/>
          <p:cNvSpPr txBox="1">
            <a:spLocks noChangeArrowheads="1"/>
          </p:cNvSpPr>
          <p:nvPr/>
        </p:nvSpPr>
        <p:spPr bwMode="auto">
          <a:xfrm>
            <a:off x="1709738" y="1825625"/>
            <a:ext cx="1866900" cy="1670050"/>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p>
            <a:pPr algn="just"/>
            <a:endParaRPr lang="en-US" altLang="zh-CN" dirty="0">
              <a:solidFill>
                <a:schemeClr val="bg1"/>
              </a:solidFill>
              <a:latin typeface="华文新魏" pitchFamily="2" charset="-122"/>
            </a:endParaRPr>
          </a:p>
          <a:p>
            <a:pPr algn="just"/>
            <a:endParaRPr lang="en-US" altLang="zh-CN" dirty="0">
              <a:solidFill>
                <a:schemeClr val="bg1"/>
              </a:solidFill>
              <a:latin typeface="华文新魏" pitchFamily="2" charset="-122"/>
            </a:endParaRPr>
          </a:p>
          <a:p>
            <a:pPr algn="just"/>
            <a:r>
              <a:rPr lang="zh-CN" altLang="en-US" dirty="0">
                <a:solidFill>
                  <a:schemeClr val="bg1"/>
                </a:solidFill>
                <a:latin typeface="华文新魏" pitchFamily="2" charset="-122"/>
              </a:rPr>
              <a:t>虚存段</a:t>
            </a:r>
          </a:p>
        </p:txBody>
      </p:sp>
      <p:grpSp>
        <p:nvGrpSpPr>
          <p:cNvPr id="8" name="Group 39"/>
          <p:cNvGrpSpPr>
            <a:grpSpLocks/>
          </p:cNvGrpSpPr>
          <p:nvPr/>
        </p:nvGrpSpPr>
        <p:grpSpPr bwMode="auto">
          <a:xfrm>
            <a:off x="1476375" y="3681413"/>
            <a:ext cx="2566988" cy="2339975"/>
            <a:chOff x="930" y="2319"/>
            <a:chExt cx="1617" cy="1474"/>
          </a:xfrm>
        </p:grpSpPr>
        <p:sp>
          <p:nvSpPr>
            <p:cNvPr id="9" name="Text Box 24"/>
            <p:cNvSpPr txBox="1">
              <a:spLocks noChangeArrowheads="1"/>
            </p:cNvSpPr>
            <p:nvPr/>
          </p:nvSpPr>
          <p:spPr bwMode="auto">
            <a:xfrm>
              <a:off x="930" y="2319"/>
              <a:ext cx="1617" cy="351"/>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solidFill>
                    <a:schemeClr val="bg1"/>
                  </a:solidFill>
                  <a:latin typeface="华文新魏" pitchFamily="2" charset="-122"/>
                </a:rPr>
                <a:t>进程</a:t>
              </a:r>
              <a:r>
                <a:rPr lang="en-US" altLang="zh-CN">
                  <a:solidFill>
                    <a:schemeClr val="bg1"/>
                  </a:solidFill>
                  <a:latin typeface="华文新魏" pitchFamily="2" charset="-122"/>
                </a:rPr>
                <a:t>2</a:t>
              </a:r>
              <a:r>
                <a:rPr lang="zh-CN" altLang="en-US">
                  <a:solidFill>
                    <a:schemeClr val="bg1"/>
                  </a:solidFill>
                  <a:latin typeface="华文新魏" pitchFamily="2" charset="-122"/>
                </a:rPr>
                <a:t>的虚存空间</a:t>
              </a:r>
            </a:p>
          </p:txBody>
        </p:sp>
        <p:sp>
          <p:nvSpPr>
            <p:cNvPr id="10" name="Text Box 25"/>
            <p:cNvSpPr txBox="1">
              <a:spLocks noChangeArrowheads="1"/>
            </p:cNvSpPr>
            <p:nvPr/>
          </p:nvSpPr>
          <p:spPr bwMode="auto">
            <a:xfrm>
              <a:off x="1077" y="2742"/>
              <a:ext cx="1176" cy="1051"/>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p>
              <a:pPr algn="just"/>
              <a:endParaRPr lang="en-US" altLang="zh-CN" dirty="0">
                <a:solidFill>
                  <a:schemeClr val="bg1"/>
                </a:solidFill>
                <a:latin typeface="华文新魏" pitchFamily="2" charset="-122"/>
              </a:endParaRPr>
            </a:p>
            <a:p>
              <a:pPr algn="just"/>
              <a:endParaRPr lang="en-US" altLang="zh-CN" dirty="0">
                <a:solidFill>
                  <a:schemeClr val="bg1"/>
                </a:solidFill>
                <a:latin typeface="华文新魏" pitchFamily="2" charset="-122"/>
              </a:endParaRPr>
            </a:p>
            <a:p>
              <a:pPr algn="just"/>
              <a:r>
                <a:rPr lang="zh-CN" altLang="en-US" dirty="0">
                  <a:solidFill>
                    <a:schemeClr val="bg1"/>
                  </a:solidFill>
                  <a:latin typeface="华文新魏" pitchFamily="2" charset="-122"/>
                </a:rPr>
                <a:t>虚存段</a:t>
              </a:r>
            </a:p>
          </p:txBody>
        </p:sp>
        <p:sp>
          <p:nvSpPr>
            <p:cNvPr id="11" name="Line 26"/>
            <p:cNvSpPr>
              <a:spLocks noChangeShapeType="1"/>
            </p:cNvSpPr>
            <p:nvPr/>
          </p:nvSpPr>
          <p:spPr bwMode="auto">
            <a:xfrm>
              <a:off x="1077" y="3137"/>
              <a:ext cx="117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1"/>
                </a:solidFill>
              </a:endParaRPr>
            </a:p>
          </p:txBody>
        </p:sp>
        <p:sp>
          <p:nvSpPr>
            <p:cNvPr id="12" name="Line 27"/>
            <p:cNvSpPr>
              <a:spLocks noChangeShapeType="1"/>
            </p:cNvSpPr>
            <p:nvPr/>
          </p:nvSpPr>
          <p:spPr bwMode="auto">
            <a:xfrm>
              <a:off x="1077" y="3487"/>
              <a:ext cx="117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1"/>
                </a:solidFill>
              </a:endParaRPr>
            </a:p>
          </p:txBody>
        </p:sp>
      </p:grpSp>
      <p:sp>
        <p:nvSpPr>
          <p:cNvPr id="13" name="Text Box 29"/>
          <p:cNvSpPr txBox="1">
            <a:spLocks noChangeArrowheads="1"/>
          </p:cNvSpPr>
          <p:nvPr/>
        </p:nvSpPr>
        <p:spPr bwMode="auto">
          <a:xfrm>
            <a:off x="5497513" y="2276475"/>
            <a:ext cx="1666875" cy="55721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solidFill>
                  <a:schemeClr val="accent2"/>
                </a:solidFill>
                <a:latin typeface="华文新魏" pitchFamily="2" charset="-122"/>
              </a:rPr>
              <a:t>  </a:t>
            </a:r>
            <a:r>
              <a:rPr lang="zh-CN" altLang="en-US">
                <a:solidFill>
                  <a:schemeClr val="accent2"/>
                </a:solidFill>
                <a:latin typeface="华文新魏" pitchFamily="2" charset="-122"/>
              </a:rPr>
              <a:t>物理主存</a:t>
            </a:r>
          </a:p>
        </p:txBody>
      </p:sp>
      <p:sp>
        <p:nvSpPr>
          <p:cNvPr id="14" name="Line 32"/>
          <p:cNvSpPr>
            <a:spLocks noChangeShapeType="1"/>
          </p:cNvSpPr>
          <p:nvPr/>
        </p:nvSpPr>
        <p:spPr bwMode="auto">
          <a:xfrm>
            <a:off x="5443538" y="4237038"/>
            <a:ext cx="1866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33"/>
          <p:cNvSpPr>
            <a:spLocks noChangeShapeType="1"/>
          </p:cNvSpPr>
          <p:nvPr/>
        </p:nvSpPr>
        <p:spPr bwMode="auto">
          <a:xfrm>
            <a:off x="3576638" y="2566988"/>
            <a:ext cx="1866900" cy="1114425"/>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34"/>
          <p:cNvSpPr>
            <a:spLocks noChangeShapeType="1"/>
          </p:cNvSpPr>
          <p:nvPr/>
        </p:nvSpPr>
        <p:spPr bwMode="auto">
          <a:xfrm>
            <a:off x="3576638" y="3124200"/>
            <a:ext cx="1866900" cy="1112838"/>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35"/>
          <p:cNvSpPr>
            <a:spLocks noChangeShapeType="1"/>
          </p:cNvSpPr>
          <p:nvPr/>
        </p:nvSpPr>
        <p:spPr bwMode="auto">
          <a:xfrm flipV="1">
            <a:off x="3576638" y="3681413"/>
            <a:ext cx="1866900" cy="1298575"/>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36"/>
          <p:cNvSpPr>
            <a:spLocks noChangeShapeType="1"/>
          </p:cNvSpPr>
          <p:nvPr/>
        </p:nvSpPr>
        <p:spPr bwMode="auto">
          <a:xfrm flipV="1">
            <a:off x="3576638" y="4237038"/>
            <a:ext cx="1866900" cy="1298575"/>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32"/>
          <p:cNvSpPr>
            <a:spLocks noChangeShapeType="1"/>
          </p:cNvSpPr>
          <p:nvPr/>
        </p:nvSpPr>
        <p:spPr bwMode="auto">
          <a:xfrm>
            <a:off x="5497513" y="3681413"/>
            <a:ext cx="1866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7947975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Linux</a:t>
            </a:r>
            <a:r>
              <a:rPr lang="zh-CN" altLang="en-US" dirty="0" smtClean="0"/>
              <a:t>与</a:t>
            </a:r>
            <a:r>
              <a:rPr lang="zh-CN" altLang="en-US" dirty="0"/>
              <a:t>共享存储有关的系统调用</a:t>
            </a:r>
          </a:p>
        </p:txBody>
      </p:sp>
      <p:sp>
        <p:nvSpPr>
          <p:cNvPr id="3" name="内容占位符 2"/>
          <p:cNvSpPr>
            <a:spLocks noGrp="1"/>
          </p:cNvSpPr>
          <p:nvPr>
            <p:ph idx="1"/>
          </p:nvPr>
        </p:nvSpPr>
        <p:spPr/>
        <p:txBody>
          <a:bodyPr/>
          <a:lstStyle/>
          <a:p>
            <a:r>
              <a:rPr lang="en-US" altLang="zh-CN" dirty="0" err="1" smtClean="0">
                <a:solidFill>
                  <a:srgbClr val="000000"/>
                </a:solidFill>
                <a:cs typeface="Times New Roman" pitchFamily="18" charset="0"/>
              </a:rPr>
              <a:t>shmget</a:t>
            </a:r>
            <a:r>
              <a:rPr lang="en-US" altLang="zh-CN" dirty="0" smtClean="0">
                <a:solidFill>
                  <a:srgbClr val="000000"/>
                </a:solidFill>
                <a:cs typeface="Times New Roman" pitchFamily="18" charset="0"/>
              </a:rPr>
              <a:t>(</a:t>
            </a:r>
            <a:r>
              <a:rPr lang="en-US" altLang="zh-CN" dirty="0" err="1" smtClean="0">
                <a:solidFill>
                  <a:srgbClr val="000000"/>
                </a:solidFill>
                <a:cs typeface="Times New Roman" pitchFamily="18" charset="0"/>
              </a:rPr>
              <a:t>key,size,permflags</a:t>
            </a:r>
            <a:r>
              <a:rPr lang="en-US" altLang="zh-CN" dirty="0" smtClean="0">
                <a:solidFill>
                  <a:srgbClr val="000000"/>
                </a:solidFill>
                <a:cs typeface="Times New Roman" pitchFamily="18" charset="0"/>
              </a:rPr>
              <a:t>)</a:t>
            </a:r>
          </a:p>
          <a:p>
            <a:pPr lvl="1"/>
            <a:r>
              <a:rPr lang="zh-CN" altLang="en-US" dirty="0" smtClean="0">
                <a:solidFill>
                  <a:srgbClr val="000000"/>
                </a:solidFill>
                <a:cs typeface="Times New Roman" pitchFamily="18" charset="0"/>
              </a:rPr>
              <a:t>开辟共享内存</a:t>
            </a:r>
            <a:endParaRPr lang="en-US" altLang="zh-CN" dirty="0" smtClean="0">
              <a:solidFill>
                <a:srgbClr val="000000"/>
              </a:solidFill>
              <a:cs typeface="Times New Roman" pitchFamily="18" charset="0"/>
            </a:endParaRPr>
          </a:p>
          <a:p>
            <a:r>
              <a:rPr lang="en-US" altLang="zh-CN" dirty="0" err="1" smtClean="0">
                <a:solidFill>
                  <a:srgbClr val="000000"/>
                </a:solidFill>
                <a:cs typeface="Times New Roman" pitchFamily="18" charset="0"/>
              </a:rPr>
              <a:t>shmat</a:t>
            </a:r>
            <a:r>
              <a:rPr lang="en-US" altLang="zh-CN" dirty="0" smtClean="0">
                <a:solidFill>
                  <a:srgbClr val="000000"/>
                </a:solidFill>
                <a:cs typeface="Times New Roman" pitchFamily="18" charset="0"/>
              </a:rPr>
              <a:t>(</a:t>
            </a:r>
            <a:r>
              <a:rPr lang="en-US" altLang="zh-CN" dirty="0" err="1" smtClean="0">
                <a:solidFill>
                  <a:srgbClr val="000000"/>
                </a:solidFill>
                <a:cs typeface="Times New Roman" pitchFamily="18" charset="0"/>
              </a:rPr>
              <a:t>shm-id,daddr,shmflags</a:t>
            </a:r>
            <a:r>
              <a:rPr lang="en-US" altLang="zh-CN" dirty="0" smtClean="0">
                <a:solidFill>
                  <a:srgbClr val="000000"/>
                </a:solidFill>
                <a:cs typeface="Times New Roman" pitchFamily="18" charset="0"/>
              </a:rPr>
              <a:t>)</a:t>
            </a:r>
          </a:p>
          <a:p>
            <a:pPr lvl="1"/>
            <a:r>
              <a:rPr lang="zh-CN" altLang="en-US" dirty="0" smtClean="0">
                <a:solidFill>
                  <a:srgbClr val="000000"/>
                </a:solidFill>
                <a:cs typeface="Times New Roman" pitchFamily="18" charset="0"/>
              </a:rPr>
              <a:t>将共享内存映射到进程地址空间</a:t>
            </a:r>
            <a:endParaRPr lang="en-US" altLang="zh-CN" dirty="0">
              <a:solidFill>
                <a:srgbClr val="000000"/>
              </a:solidFill>
              <a:cs typeface="Times New Roman" pitchFamily="18" charset="0"/>
            </a:endParaRPr>
          </a:p>
          <a:p>
            <a:r>
              <a:rPr lang="en-US" altLang="zh-CN" dirty="0" err="1" smtClean="0">
                <a:solidFill>
                  <a:srgbClr val="000000"/>
                </a:solidFill>
                <a:cs typeface="Times New Roman" pitchFamily="18" charset="0"/>
              </a:rPr>
              <a:t>shmdt</a:t>
            </a:r>
            <a:r>
              <a:rPr lang="en-US" altLang="zh-CN" dirty="0" smtClean="0">
                <a:solidFill>
                  <a:srgbClr val="000000"/>
                </a:solidFill>
                <a:cs typeface="Times New Roman" pitchFamily="18" charset="0"/>
              </a:rPr>
              <a:t>(</a:t>
            </a:r>
            <a:r>
              <a:rPr lang="en-US" altLang="zh-CN" dirty="0" err="1" smtClean="0">
                <a:solidFill>
                  <a:srgbClr val="000000"/>
                </a:solidFill>
                <a:cs typeface="Times New Roman" pitchFamily="18" charset="0"/>
              </a:rPr>
              <a:t>memptr</a:t>
            </a:r>
            <a:r>
              <a:rPr lang="en-US" altLang="zh-CN" dirty="0" smtClean="0">
                <a:solidFill>
                  <a:srgbClr val="000000"/>
                </a:solidFill>
                <a:cs typeface="Times New Roman" pitchFamily="18" charset="0"/>
              </a:rPr>
              <a:t>)</a:t>
            </a:r>
          </a:p>
          <a:p>
            <a:pPr lvl="1"/>
            <a:r>
              <a:rPr lang="zh-CN" altLang="en-US" dirty="0" smtClean="0">
                <a:solidFill>
                  <a:srgbClr val="000000"/>
                </a:solidFill>
                <a:cs typeface="Times New Roman" pitchFamily="18" charset="0"/>
              </a:rPr>
              <a:t>断开共享内存映射</a:t>
            </a:r>
            <a:endParaRPr lang="en-US" altLang="zh-CN" dirty="0" smtClean="0">
              <a:solidFill>
                <a:srgbClr val="000000"/>
              </a:solidFill>
              <a:cs typeface="Times New Roman" pitchFamily="18" charset="0"/>
            </a:endParaRPr>
          </a:p>
          <a:p>
            <a:r>
              <a:rPr lang="en-US" altLang="zh-CN" dirty="0" err="1" smtClean="0">
                <a:solidFill>
                  <a:srgbClr val="000000"/>
                </a:solidFill>
                <a:cs typeface="Times New Roman" pitchFamily="18" charset="0"/>
              </a:rPr>
              <a:t>shmctl</a:t>
            </a:r>
            <a:r>
              <a:rPr lang="en-US" altLang="zh-CN" dirty="0" smtClean="0">
                <a:solidFill>
                  <a:srgbClr val="000000"/>
                </a:solidFill>
                <a:cs typeface="Times New Roman" pitchFamily="18" charset="0"/>
              </a:rPr>
              <a:t>(shm-id,command</a:t>
            </a:r>
            <a:r>
              <a:rPr lang="en-US" altLang="zh-CN" dirty="0">
                <a:solidFill>
                  <a:srgbClr val="000000"/>
                </a:solidFill>
                <a:cs typeface="Times New Roman" pitchFamily="18" charset="0"/>
              </a:rPr>
              <a:t>,&amp;</a:t>
            </a:r>
            <a:r>
              <a:rPr lang="en-US" altLang="zh-CN" dirty="0" err="1">
                <a:solidFill>
                  <a:srgbClr val="000000"/>
                </a:solidFill>
                <a:cs typeface="Times New Roman" pitchFamily="18" charset="0"/>
              </a:rPr>
              <a:t>shm</a:t>
            </a:r>
            <a:r>
              <a:rPr lang="en-US" altLang="zh-CN" dirty="0">
                <a:solidFill>
                  <a:srgbClr val="000000"/>
                </a:solidFill>
                <a:cs typeface="Times New Roman" pitchFamily="18" charset="0"/>
              </a:rPr>
              <a:t>-stat</a:t>
            </a:r>
            <a:r>
              <a:rPr lang="en-US" altLang="zh-CN" dirty="0" smtClean="0">
                <a:solidFill>
                  <a:srgbClr val="000000"/>
                </a:solidFill>
                <a:cs typeface="Times New Roman" pitchFamily="18" charset="0"/>
              </a:rPr>
              <a:t>)</a:t>
            </a:r>
          </a:p>
          <a:p>
            <a:pPr lvl="1"/>
            <a:r>
              <a:rPr lang="zh-CN" altLang="en-US" dirty="0" smtClean="0">
                <a:solidFill>
                  <a:srgbClr val="000000"/>
                </a:solidFill>
                <a:cs typeface="Times New Roman" pitchFamily="18" charset="0"/>
              </a:rPr>
              <a:t>操作共享内存</a:t>
            </a:r>
            <a:endParaRPr lang="en-US" altLang="zh-CN" dirty="0" smtClean="0">
              <a:solidFill>
                <a:srgbClr val="000000"/>
              </a:solidFill>
              <a:cs typeface="Times New Roman" pitchFamily="18" charset="0"/>
            </a:endParaRPr>
          </a:p>
          <a:p>
            <a:r>
              <a:rPr lang="zh-CN" altLang="en-US" dirty="0" smtClean="0">
                <a:solidFill>
                  <a:srgbClr val="000000"/>
                </a:solidFill>
                <a:cs typeface="Times New Roman" pitchFamily="18" charset="0"/>
              </a:rPr>
              <a:t>操作共享内存的代码通常被视作临界区</a:t>
            </a:r>
            <a:endParaRPr lang="en-US" altLang="zh-CN" dirty="0">
              <a:solidFill>
                <a:srgbClr val="000000"/>
              </a:solidFill>
              <a:cs typeface="Times New Roman" pitchFamily="18" charset="0"/>
            </a:endParaRPr>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64</a:t>
            </a:fld>
            <a:endParaRPr lang="zh-CN" altLang="en-US"/>
          </a:p>
        </p:txBody>
      </p:sp>
    </p:spTree>
    <p:extLst>
      <p:ext uri="{BB962C8B-B14F-4D97-AF65-F5344CB8AC3E}">
        <p14:creationId xmlns:p14="http://schemas.microsoft.com/office/powerpoint/2010/main" val="37656668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消息传递机制</a:t>
            </a:r>
            <a:endParaRPr lang="zh-CN" altLang="en-US" dirty="0"/>
          </a:p>
        </p:txBody>
      </p:sp>
      <p:sp>
        <p:nvSpPr>
          <p:cNvPr id="3" name="内容占位符 2"/>
          <p:cNvSpPr>
            <a:spLocks noGrp="1"/>
          </p:cNvSpPr>
          <p:nvPr>
            <p:ph idx="1"/>
          </p:nvPr>
        </p:nvSpPr>
        <p:spPr/>
        <p:txBody>
          <a:bodyPr/>
          <a:lstStyle/>
          <a:p>
            <a:r>
              <a:rPr lang="zh-CN" altLang="en-US" dirty="0" smtClean="0"/>
              <a:t>消息传递机制</a:t>
            </a:r>
            <a:endParaRPr lang="en-US" altLang="zh-CN" dirty="0" smtClean="0"/>
          </a:p>
          <a:p>
            <a:pPr lvl="1"/>
            <a:r>
              <a:rPr lang="zh-CN" altLang="en-US" dirty="0" smtClean="0"/>
              <a:t>一进程</a:t>
            </a:r>
            <a:r>
              <a:rPr lang="zh-CN" altLang="en-US" dirty="0"/>
              <a:t>可在任何时刻向另一</a:t>
            </a:r>
            <a:r>
              <a:rPr lang="zh-CN" altLang="en-US" dirty="0" smtClean="0"/>
              <a:t>个进程</a:t>
            </a:r>
            <a:r>
              <a:rPr lang="zh-CN" altLang="en-US" dirty="0"/>
              <a:t>发送</a:t>
            </a:r>
            <a:r>
              <a:rPr lang="zh-CN" altLang="en-US" dirty="0" smtClean="0"/>
              <a:t>消息，一进程</a:t>
            </a:r>
            <a:r>
              <a:rPr lang="zh-CN" altLang="en-US" dirty="0"/>
              <a:t>也可在任何</a:t>
            </a:r>
            <a:r>
              <a:rPr lang="zh-CN" altLang="en-US" dirty="0" smtClean="0"/>
              <a:t>时刻向另</a:t>
            </a:r>
            <a:r>
              <a:rPr lang="zh-CN" altLang="en-US" dirty="0"/>
              <a:t>一个进程请求</a:t>
            </a:r>
            <a:r>
              <a:rPr lang="zh-CN" altLang="en-US" dirty="0" smtClean="0"/>
              <a:t>消息</a:t>
            </a:r>
            <a:endParaRPr lang="en-US" altLang="zh-CN" dirty="0" smtClean="0"/>
          </a:p>
          <a:p>
            <a:r>
              <a:rPr lang="zh-CN" altLang="en-US" dirty="0" smtClean="0"/>
              <a:t>进程地址空间隔离</a:t>
            </a:r>
            <a:endParaRPr lang="en-US" altLang="zh-CN" dirty="0" smtClean="0"/>
          </a:p>
          <a:p>
            <a:pPr lvl="1"/>
            <a:r>
              <a:rPr lang="zh-CN" altLang="en-US" dirty="0" smtClean="0"/>
              <a:t>消息传统无法在用户空间完成</a:t>
            </a:r>
            <a:endParaRPr lang="en-US" altLang="zh-CN" dirty="0" smtClean="0"/>
          </a:p>
          <a:p>
            <a:pPr lvl="1"/>
            <a:r>
              <a:rPr lang="zh-CN" altLang="en-US" dirty="0" smtClean="0"/>
              <a:t>消息传递通过内核完成</a:t>
            </a:r>
            <a:endParaRPr lang="en-US" altLang="zh-CN" dirty="0" smtClean="0"/>
          </a:p>
          <a:p>
            <a:r>
              <a:rPr lang="zh-CN" altLang="en-US" dirty="0" smtClean="0"/>
              <a:t>支持进程间大量交换信息，使用方便</a:t>
            </a:r>
            <a:endParaRPr lang="en-US" altLang="zh-CN" dirty="0" smtClean="0"/>
          </a:p>
          <a:p>
            <a:r>
              <a:rPr lang="zh-CN" altLang="en-US" dirty="0" smtClean="0"/>
              <a:t>提高进程的同步能力</a:t>
            </a:r>
            <a:endParaRPr lang="en-US" altLang="zh-CN" dirty="0" smtClean="0"/>
          </a:p>
          <a:p>
            <a:pPr lvl="1"/>
            <a:r>
              <a:rPr lang="zh-CN" altLang="en-US" dirty="0" smtClean="0"/>
              <a:t>通过传递消息来进行同步</a:t>
            </a:r>
            <a:endParaRPr lang="en-US" altLang="zh-CN" dirty="0" smtClean="0"/>
          </a:p>
          <a:p>
            <a:pPr marL="0" indent="0">
              <a:buNone/>
            </a:pP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65</a:t>
            </a:fld>
            <a:endParaRPr lang="zh-CN" altLang="en-US"/>
          </a:p>
        </p:txBody>
      </p:sp>
    </p:spTree>
    <p:extLst>
      <p:ext uri="{BB962C8B-B14F-4D97-AF65-F5344CB8AC3E}">
        <p14:creationId xmlns:p14="http://schemas.microsoft.com/office/powerpoint/2010/main" val="3207978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直接通信</a:t>
            </a:r>
            <a:endParaRPr lang="zh-CN" altLang="en-US" dirty="0"/>
          </a:p>
        </p:txBody>
      </p:sp>
      <p:sp>
        <p:nvSpPr>
          <p:cNvPr id="3" name="内容占位符 2"/>
          <p:cNvSpPr>
            <a:spLocks noGrp="1"/>
          </p:cNvSpPr>
          <p:nvPr>
            <p:ph idx="1"/>
          </p:nvPr>
        </p:nvSpPr>
        <p:spPr/>
        <p:txBody>
          <a:bodyPr/>
          <a:lstStyle/>
          <a:p>
            <a:r>
              <a:rPr lang="zh-CN" altLang="en-US" dirty="0"/>
              <a:t>发送或接收消息的进程必须指出信件发给谁或从谁那里接收消息</a:t>
            </a:r>
          </a:p>
          <a:p>
            <a:r>
              <a:rPr lang="zh-CN" altLang="en-US" dirty="0"/>
              <a:t>原语</a:t>
            </a:r>
            <a:r>
              <a:rPr lang="en-US" altLang="zh-CN" dirty="0"/>
              <a:t>send</a:t>
            </a:r>
            <a:r>
              <a:rPr lang="zh-CN" altLang="en-US" dirty="0"/>
              <a:t>（</a:t>
            </a:r>
            <a:r>
              <a:rPr lang="en-US" altLang="zh-CN" dirty="0"/>
              <a:t>P</a:t>
            </a:r>
            <a:r>
              <a:rPr lang="zh-CN" altLang="en-US" dirty="0"/>
              <a:t>，消息）：把一个消息发送给进程</a:t>
            </a:r>
            <a:r>
              <a:rPr lang="en-US" altLang="zh-CN" dirty="0"/>
              <a:t>P</a:t>
            </a:r>
          </a:p>
          <a:p>
            <a:r>
              <a:rPr lang="zh-CN" altLang="en-US" dirty="0"/>
              <a:t>原语</a:t>
            </a:r>
            <a:r>
              <a:rPr lang="en-US" altLang="zh-CN" dirty="0"/>
              <a:t>receive</a:t>
            </a:r>
            <a:r>
              <a:rPr lang="zh-CN" altLang="en-US" dirty="0"/>
              <a:t>（</a:t>
            </a:r>
            <a:r>
              <a:rPr lang="en-US" altLang="zh-CN" dirty="0"/>
              <a:t>Q</a:t>
            </a:r>
            <a:r>
              <a:rPr lang="zh-CN" altLang="en-US" dirty="0"/>
              <a:t>，消息）：从进程</a:t>
            </a:r>
            <a:r>
              <a:rPr lang="en-US" altLang="zh-CN" dirty="0"/>
              <a:t>Q</a:t>
            </a:r>
            <a:r>
              <a:rPr lang="zh-CN" altLang="en-US" dirty="0"/>
              <a:t>接收一个</a:t>
            </a:r>
            <a:r>
              <a:rPr lang="zh-CN" altLang="en-US" dirty="0" smtClean="0"/>
              <a:t>消息</a:t>
            </a:r>
            <a:endParaRPr lang="en-US" altLang="zh-CN" dirty="0" smtClean="0"/>
          </a:p>
          <a:p>
            <a:pPr lvl="1"/>
            <a:r>
              <a:rPr lang="zh-CN" altLang="en-US" dirty="0" smtClean="0"/>
              <a:t>没有消息</a:t>
            </a:r>
            <a:r>
              <a:rPr lang="en-US" altLang="zh-CN" dirty="0" smtClean="0">
                <a:sym typeface="Wingdings" panose="05000000000000000000" pitchFamily="2" charset="2"/>
              </a:rPr>
              <a:t></a:t>
            </a:r>
            <a:r>
              <a:rPr lang="zh-CN" altLang="en-US" dirty="0" smtClean="0">
                <a:sym typeface="Wingdings" panose="05000000000000000000" pitchFamily="2" charset="2"/>
              </a:rPr>
              <a:t>阻塞</a:t>
            </a:r>
            <a:endParaRPr lang="zh-CN" altLang="en-US" dirty="0"/>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66</a:t>
            </a:fld>
            <a:endParaRPr lang="zh-CN" altLang="en-US"/>
          </a:p>
        </p:txBody>
      </p:sp>
    </p:spTree>
    <p:extLst>
      <p:ext uri="{BB962C8B-B14F-4D97-AF65-F5344CB8AC3E}">
        <p14:creationId xmlns:p14="http://schemas.microsoft.com/office/powerpoint/2010/main" val="21001763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间接通信</a:t>
            </a:r>
            <a:endParaRPr lang="zh-CN" altLang="en-US" dirty="0"/>
          </a:p>
        </p:txBody>
      </p:sp>
      <p:sp>
        <p:nvSpPr>
          <p:cNvPr id="3" name="内容占位符 2"/>
          <p:cNvSpPr>
            <a:spLocks noGrp="1"/>
          </p:cNvSpPr>
          <p:nvPr>
            <p:ph idx="1"/>
          </p:nvPr>
        </p:nvSpPr>
        <p:spPr/>
        <p:txBody>
          <a:bodyPr/>
          <a:lstStyle/>
          <a:p>
            <a:r>
              <a:rPr lang="zh-CN" altLang="en-US" dirty="0"/>
              <a:t>原语</a:t>
            </a:r>
            <a:r>
              <a:rPr lang="en-US" altLang="zh-CN" dirty="0"/>
              <a:t>send</a:t>
            </a:r>
            <a:r>
              <a:rPr lang="zh-CN" altLang="en-US" dirty="0"/>
              <a:t>（</a:t>
            </a:r>
            <a:r>
              <a:rPr lang="en-US" altLang="zh-CN" dirty="0"/>
              <a:t>A</a:t>
            </a:r>
            <a:r>
              <a:rPr lang="zh-CN" altLang="en-US" dirty="0"/>
              <a:t>，信件）：把一封信件（消息）传送到信箱</a:t>
            </a:r>
            <a:r>
              <a:rPr lang="en-US" altLang="zh-CN" dirty="0"/>
              <a:t>A</a:t>
            </a:r>
          </a:p>
          <a:p>
            <a:r>
              <a:rPr lang="en-US" altLang="zh-CN" dirty="0"/>
              <a:t>•</a:t>
            </a:r>
            <a:r>
              <a:rPr lang="zh-CN" altLang="en-US" dirty="0"/>
              <a:t>原语</a:t>
            </a:r>
            <a:r>
              <a:rPr lang="en-US" altLang="zh-CN" dirty="0"/>
              <a:t>receive</a:t>
            </a:r>
            <a:r>
              <a:rPr lang="zh-CN" altLang="en-US" dirty="0"/>
              <a:t>（</a:t>
            </a:r>
            <a:r>
              <a:rPr lang="en-US" altLang="zh-CN" dirty="0"/>
              <a:t>A</a:t>
            </a:r>
            <a:r>
              <a:rPr lang="zh-CN" altLang="en-US" dirty="0"/>
              <a:t>，信件）：从信箱</a:t>
            </a:r>
            <a:r>
              <a:rPr lang="en-US" altLang="zh-CN" dirty="0"/>
              <a:t>A</a:t>
            </a:r>
            <a:r>
              <a:rPr lang="zh-CN" altLang="en-US" dirty="0"/>
              <a:t>接收一封信件（消息）</a:t>
            </a:r>
          </a:p>
          <a:p>
            <a:r>
              <a:rPr lang="zh-CN" altLang="en-US" dirty="0"/>
              <a:t>信箱是存放信件的存储区域，每个信箱可分成信箱特征和信箱体两部分。</a:t>
            </a:r>
          </a:p>
          <a:p>
            <a:r>
              <a:rPr lang="zh-CN" altLang="en-US" dirty="0"/>
              <a:t>信箱特征指出信箱容量、信件格式、指针等；信箱体用来存放信件</a:t>
            </a:r>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67</a:t>
            </a:fld>
            <a:endParaRPr lang="zh-CN" altLang="en-US"/>
          </a:p>
        </p:txBody>
      </p:sp>
    </p:spTree>
    <p:extLst>
      <p:ext uri="{BB962C8B-B14F-4D97-AF65-F5344CB8AC3E}">
        <p14:creationId xmlns:p14="http://schemas.microsoft.com/office/powerpoint/2010/main" val="28342875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间接通信的实现</a:t>
            </a:r>
            <a:endParaRPr lang="zh-CN" altLang="en-US" dirty="0"/>
          </a:p>
        </p:txBody>
      </p:sp>
      <p:sp>
        <p:nvSpPr>
          <p:cNvPr id="3" name="内容占位符 2"/>
          <p:cNvSpPr>
            <a:spLocks noGrp="1"/>
          </p:cNvSpPr>
          <p:nvPr>
            <p:ph idx="1"/>
          </p:nvPr>
        </p:nvSpPr>
        <p:spPr/>
        <p:txBody>
          <a:bodyPr/>
          <a:lstStyle/>
          <a:p>
            <a:r>
              <a:rPr lang="zh-CN" altLang="en-US" dirty="0" smtClean="0"/>
              <a:t>典型的生产者消费者问题</a:t>
            </a:r>
            <a:endParaRPr lang="en-US" altLang="zh-CN" dirty="0" smtClean="0"/>
          </a:p>
          <a:p>
            <a:r>
              <a:rPr lang="zh-CN" altLang="en-US" dirty="0" smtClean="0"/>
              <a:t>发送信件</a:t>
            </a:r>
            <a:endParaRPr lang="en-US" altLang="zh-CN" dirty="0" smtClean="0"/>
          </a:p>
          <a:p>
            <a:pPr lvl="1"/>
            <a:r>
              <a:rPr lang="zh-CN" altLang="en-US" dirty="0" smtClean="0"/>
              <a:t>满则等待</a:t>
            </a:r>
            <a:endParaRPr lang="en-US" altLang="zh-CN" dirty="0" smtClean="0"/>
          </a:p>
          <a:p>
            <a:pPr lvl="1"/>
            <a:r>
              <a:rPr lang="zh-CN" altLang="en-US" dirty="0" smtClean="0"/>
              <a:t>不满则发送，并释放等待接受的进程</a:t>
            </a:r>
            <a:endParaRPr lang="en-US" altLang="zh-CN" dirty="0" smtClean="0"/>
          </a:p>
          <a:p>
            <a:r>
              <a:rPr lang="zh-CN" altLang="en-US" dirty="0" smtClean="0"/>
              <a:t>接受信件</a:t>
            </a:r>
            <a:endParaRPr lang="en-US" altLang="zh-CN" dirty="0" smtClean="0"/>
          </a:p>
          <a:p>
            <a:pPr lvl="1"/>
            <a:r>
              <a:rPr lang="zh-CN" altLang="en-US" dirty="0" smtClean="0"/>
              <a:t>空则等待</a:t>
            </a:r>
            <a:endParaRPr lang="en-US" altLang="zh-CN" dirty="0" smtClean="0"/>
          </a:p>
          <a:p>
            <a:pPr lvl="1"/>
            <a:r>
              <a:rPr lang="zh-CN" altLang="en-US" dirty="0"/>
              <a:t>非</a:t>
            </a:r>
            <a:r>
              <a:rPr lang="zh-CN" altLang="en-US" dirty="0" smtClean="0"/>
              <a:t>空则接受，并释放等待发送的进程</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68</a:t>
            </a:fld>
            <a:endParaRPr lang="zh-CN" altLang="en-US"/>
          </a:p>
        </p:txBody>
      </p:sp>
    </p:spTree>
    <p:extLst>
      <p:ext uri="{BB962C8B-B14F-4D97-AF65-F5344CB8AC3E}">
        <p14:creationId xmlns:p14="http://schemas.microsoft.com/office/powerpoint/2010/main" val="34900325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消息传递机制解决临界区互斥问题</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69</a:t>
            </a:fld>
            <a:endParaRPr lang="zh-CN" altLang="en-US"/>
          </a:p>
        </p:txBody>
      </p:sp>
      <p:sp>
        <p:nvSpPr>
          <p:cNvPr id="6" name="Rectangle 3"/>
          <p:cNvSpPr txBox="1">
            <a:spLocks noChangeArrowheads="1"/>
          </p:cNvSpPr>
          <p:nvPr/>
        </p:nvSpPr>
        <p:spPr>
          <a:xfrm>
            <a:off x="685800" y="1196975"/>
            <a:ext cx="7772400" cy="525621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华文新魏" pitchFamily="2" charset="-122"/>
                <a:ea typeface="华文新魏" pitchFamily="2"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华文新魏" pitchFamily="2" charset="-122"/>
                <a:ea typeface="华文新魏" pitchFamily="2"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华文新魏" pitchFamily="2" charset="-122"/>
                <a:ea typeface="华文新魏" pitchFamily="2"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华文新魏" pitchFamily="2" charset="-122"/>
                <a:ea typeface="华文新魏" pitchFamily="2"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华文新魏" pitchFamily="2" charset="-122"/>
                <a:ea typeface="华文新魏"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zh-CN" sz="2400" smtClean="0"/>
              <a:t>create_mailbox(box);</a:t>
            </a:r>
          </a:p>
          <a:p>
            <a:pPr>
              <a:lnSpc>
                <a:spcPct val="90000"/>
              </a:lnSpc>
            </a:pPr>
            <a:r>
              <a:rPr lang="en-US" altLang="zh-CN" sz="2400" smtClean="0"/>
              <a:t>send(box,null);</a:t>
            </a:r>
          </a:p>
          <a:p>
            <a:pPr>
              <a:lnSpc>
                <a:spcPct val="90000"/>
              </a:lnSpc>
            </a:pPr>
            <a:r>
              <a:rPr lang="en-US" altLang="zh-CN" sz="2400" smtClean="0"/>
              <a:t>void Pi( ) {              //i=1,2,</a:t>
            </a:r>
            <a:r>
              <a:rPr lang="en-GB" altLang="zh-CN" sz="2400" smtClean="0">
                <a:latin typeface="Times New Roman"/>
              </a:rPr>
              <a:t>…</a:t>
            </a:r>
            <a:r>
              <a:rPr lang="en-US" altLang="zh-CN" sz="2400" smtClean="0"/>
              <a:t>,n</a:t>
            </a:r>
          </a:p>
          <a:p>
            <a:pPr>
              <a:lnSpc>
                <a:spcPct val="90000"/>
              </a:lnSpc>
            </a:pPr>
            <a:r>
              <a:rPr lang="en-US" altLang="zh-CN" sz="2400" smtClean="0"/>
              <a:t>        message msg;</a:t>
            </a:r>
          </a:p>
          <a:p>
            <a:pPr>
              <a:lnSpc>
                <a:spcPct val="90000"/>
              </a:lnSpc>
            </a:pPr>
            <a:r>
              <a:rPr lang="en-US" altLang="zh-CN" sz="2400" smtClean="0"/>
              <a:t>        while(true) {</a:t>
            </a:r>
          </a:p>
          <a:p>
            <a:pPr>
              <a:lnSpc>
                <a:spcPct val="90000"/>
              </a:lnSpc>
            </a:pPr>
            <a:r>
              <a:rPr lang="en-US" altLang="zh-CN" sz="2400" smtClean="0"/>
              <a:t>        receive(box,msg);</a:t>
            </a:r>
          </a:p>
          <a:p>
            <a:pPr>
              <a:lnSpc>
                <a:spcPct val="90000"/>
              </a:lnSpc>
            </a:pPr>
            <a:r>
              <a:rPr lang="en-US" altLang="zh-CN" sz="2400" smtClean="0"/>
              <a:t>        {</a:t>
            </a:r>
            <a:r>
              <a:rPr lang="zh-CN" altLang="en-US" sz="2400" smtClean="0"/>
              <a:t>临界区</a:t>
            </a:r>
            <a:r>
              <a:rPr lang="en-US" altLang="zh-CN" sz="2400" smtClean="0"/>
              <a:t>};</a:t>
            </a:r>
          </a:p>
          <a:p>
            <a:pPr>
              <a:lnSpc>
                <a:spcPct val="90000"/>
              </a:lnSpc>
            </a:pPr>
            <a:r>
              <a:rPr lang="en-US" altLang="zh-CN" sz="2400" smtClean="0"/>
              <a:t>        send(box,msg);</a:t>
            </a:r>
          </a:p>
          <a:p>
            <a:pPr>
              <a:lnSpc>
                <a:spcPct val="90000"/>
              </a:lnSpc>
            </a:pPr>
            <a:r>
              <a:rPr lang="en-US" altLang="zh-CN" sz="2400" smtClean="0"/>
              <a:t>    }</a:t>
            </a:r>
          </a:p>
          <a:p>
            <a:pPr>
              <a:lnSpc>
                <a:spcPct val="90000"/>
              </a:lnSpc>
            </a:pPr>
            <a:r>
              <a:rPr lang="en-US" altLang="zh-CN" sz="2400" smtClean="0"/>
              <a:t>  }</a:t>
            </a:r>
          </a:p>
          <a:p>
            <a:pPr>
              <a:lnSpc>
                <a:spcPct val="90000"/>
              </a:lnSpc>
            </a:pPr>
            <a:r>
              <a:rPr lang="en-US" altLang="zh-CN" sz="2400" smtClean="0"/>
              <a:t> cobegin</a:t>
            </a:r>
          </a:p>
          <a:p>
            <a:pPr>
              <a:lnSpc>
                <a:spcPct val="90000"/>
              </a:lnSpc>
            </a:pPr>
            <a:r>
              <a:rPr lang="en-US" altLang="zh-CN" sz="2400" smtClean="0"/>
              <a:t>  Pi( );</a:t>
            </a:r>
          </a:p>
          <a:p>
            <a:pPr>
              <a:lnSpc>
                <a:spcPct val="90000"/>
              </a:lnSpc>
            </a:pPr>
            <a:r>
              <a:rPr lang="en-US" altLang="zh-CN" sz="2400" smtClean="0"/>
              <a:t> coend</a:t>
            </a:r>
          </a:p>
          <a:p>
            <a:pPr>
              <a:lnSpc>
                <a:spcPct val="90000"/>
              </a:lnSpc>
            </a:pPr>
            <a:endParaRPr lang="en-US" altLang="zh-CN" sz="2400" dirty="0"/>
          </a:p>
        </p:txBody>
      </p:sp>
    </p:spTree>
    <p:extLst>
      <p:ext uri="{BB962C8B-B14F-4D97-AF65-F5344CB8AC3E}">
        <p14:creationId xmlns:p14="http://schemas.microsoft.com/office/powerpoint/2010/main" val="3857187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并发进程的关系</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sym typeface="Wingdings" panose="05000000000000000000" pitchFamily="2" charset="2"/>
              </a:rPr>
              <a:t>完全无关</a:t>
            </a:r>
            <a:endParaRPr lang="en-US" altLang="zh-CN" dirty="0" smtClean="0">
              <a:sym typeface="Wingdings" panose="05000000000000000000" pitchFamily="2" charset="2"/>
            </a:endParaRPr>
          </a:p>
          <a:p>
            <a:pPr lvl="1"/>
            <a:r>
              <a:rPr lang="zh-CN" altLang="en-US" dirty="0" smtClean="0">
                <a:sym typeface="Wingdings" panose="05000000000000000000" pitchFamily="2" charset="2"/>
              </a:rPr>
              <a:t>条件</a:t>
            </a:r>
            <a:endParaRPr lang="en-US" altLang="zh-CN" dirty="0" smtClean="0">
              <a:sym typeface="Wingdings" panose="05000000000000000000" pitchFamily="2" charset="2"/>
            </a:endParaRPr>
          </a:p>
          <a:p>
            <a:pPr lvl="1"/>
            <a:r>
              <a:rPr lang="zh-CN" altLang="en-US" dirty="0" smtClean="0">
                <a:sym typeface="Wingdings" panose="05000000000000000000" pitchFamily="2" charset="2"/>
              </a:rPr>
              <a:t>并发进程的执行与时间无关，不会产生任何错误</a:t>
            </a:r>
            <a:endParaRPr lang="en-US" altLang="zh-CN" dirty="0" smtClean="0">
              <a:sym typeface="Wingdings" panose="05000000000000000000" pitchFamily="2" charset="2"/>
            </a:endParaRPr>
          </a:p>
          <a:p>
            <a:r>
              <a:rPr lang="zh-CN" altLang="en-US" dirty="0" smtClean="0">
                <a:sym typeface="Wingdings" panose="05000000000000000000" pitchFamily="2" charset="2"/>
              </a:rPr>
              <a:t>竞争</a:t>
            </a:r>
            <a:endParaRPr lang="en-US" altLang="zh-CN" dirty="0" smtClean="0">
              <a:sym typeface="Wingdings" panose="05000000000000000000" pitchFamily="2" charset="2"/>
            </a:endParaRPr>
          </a:p>
          <a:p>
            <a:pPr lvl="1"/>
            <a:r>
              <a:rPr lang="zh-CN" altLang="en-US" dirty="0" smtClean="0"/>
              <a:t>彼此不知道对方的存在</a:t>
            </a:r>
            <a:endParaRPr lang="en-US" altLang="zh-CN" dirty="0" smtClean="0"/>
          </a:p>
          <a:p>
            <a:pPr lvl="1"/>
            <a:r>
              <a:rPr lang="zh-CN" altLang="en-US" dirty="0" smtClean="0"/>
              <a:t>竞争独占性资源</a:t>
            </a:r>
            <a:endParaRPr lang="en-US" altLang="zh-CN" dirty="0" smtClean="0"/>
          </a:p>
          <a:p>
            <a:pPr lvl="1"/>
            <a:r>
              <a:rPr lang="zh-CN" altLang="en-US" dirty="0">
                <a:sym typeface="Wingdings" panose="05000000000000000000" pitchFamily="2" charset="2"/>
              </a:rPr>
              <a:t>需要</a:t>
            </a:r>
            <a:r>
              <a:rPr lang="zh-CN" altLang="en-US" dirty="0" smtClean="0">
                <a:sym typeface="Wingdings" panose="05000000000000000000" pitchFamily="2" charset="2"/>
              </a:rPr>
              <a:t>互斥</a:t>
            </a:r>
            <a:endParaRPr lang="en-US" altLang="zh-CN" dirty="0" smtClean="0">
              <a:sym typeface="Wingdings" panose="05000000000000000000" pitchFamily="2" charset="2"/>
            </a:endParaRPr>
          </a:p>
          <a:p>
            <a:pPr lvl="1"/>
            <a:r>
              <a:rPr lang="zh-CN" altLang="en-US" dirty="0" smtClean="0">
                <a:sym typeface="Wingdings" panose="05000000000000000000" pitchFamily="2" charset="2"/>
              </a:rPr>
              <a:t>问题：死锁、饥饿</a:t>
            </a:r>
            <a:endParaRPr lang="en-US" altLang="zh-CN" dirty="0" smtClean="0">
              <a:sym typeface="Wingdings" panose="05000000000000000000" pitchFamily="2" charset="2"/>
            </a:endParaRPr>
          </a:p>
          <a:p>
            <a:pPr marL="0" indent="0">
              <a:buNone/>
            </a:pPr>
            <a:endParaRPr lang="en-US" altLang="zh-CN" dirty="0" smtClean="0">
              <a:sym typeface="Wingdings" panose="05000000000000000000" pitchFamily="2" charset="2"/>
            </a:endParaRPr>
          </a:p>
          <a:p>
            <a:endParaRPr lang="en-US" altLang="zh-CN" dirty="0" smtClean="0">
              <a:sym typeface="Wingdings" panose="05000000000000000000" pitchFamily="2" charset="2"/>
            </a:endParaRPr>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7</a:t>
            </a:fld>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150" y="1772816"/>
            <a:ext cx="6724650"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267313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600" dirty="0" smtClean="0"/>
              <a:t>消息传递机制解决生产者消费者问题</a:t>
            </a:r>
            <a:endParaRPr lang="zh-CN" altLang="en-US" sz="3600" dirty="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70</a:t>
            </a:fld>
            <a:endParaRPr lang="zh-CN" altLang="en-US"/>
          </a:p>
        </p:txBody>
      </p:sp>
      <p:sp>
        <p:nvSpPr>
          <p:cNvPr id="6" name="TextBox 5"/>
          <p:cNvSpPr txBox="1"/>
          <p:nvPr/>
        </p:nvSpPr>
        <p:spPr>
          <a:xfrm>
            <a:off x="467544" y="1268760"/>
            <a:ext cx="4311052" cy="4801314"/>
          </a:xfrm>
          <a:prstGeom prst="rect">
            <a:avLst/>
          </a:prstGeom>
          <a:noFill/>
        </p:spPr>
        <p:txBody>
          <a:bodyPr wrap="none" rtlCol="0">
            <a:spAutoFit/>
          </a:bodyPr>
          <a:lstStyle/>
          <a:p>
            <a:r>
              <a:rPr lang="en-US" altLang="zh-CN" dirty="0" err="1">
                <a:latin typeface="华文新魏" pitchFamily="2" charset="-122"/>
                <a:ea typeface="华文新魏" pitchFamily="2" charset="-122"/>
              </a:rPr>
              <a:t>int</a:t>
            </a:r>
            <a:r>
              <a:rPr lang="en-US" altLang="zh-CN" dirty="0">
                <a:latin typeface="华文新魏" pitchFamily="2" charset="-122"/>
                <a:ea typeface="华文新魏" pitchFamily="2" charset="-122"/>
              </a:rPr>
              <a:t> capacity, </a:t>
            </a:r>
            <a:r>
              <a:rPr lang="en-US" altLang="zh-CN" dirty="0" err="1">
                <a:latin typeface="华文新魏" pitchFamily="2" charset="-122"/>
                <a:ea typeface="华文新魏" pitchFamily="2" charset="-122"/>
              </a:rPr>
              <a:t>i</a:t>
            </a:r>
            <a:r>
              <a:rPr lang="en-US" altLang="zh-CN" dirty="0">
                <a:latin typeface="华文新魏" pitchFamily="2" charset="-122"/>
                <a:ea typeface="华文新魏" pitchFamily="2" charset="-122"/>
              </a:rPr>
              <a:t> ;        //</a:t>
            </a:r>
            <a:r>
              <a:rPr lang="zh-CN" altLang="en-US" dirty="0">
                <a:latin typeface="华文新魏" pitchFamily="2" charset="-122"/>
                <a:ea typeface="华文新魏" pitchFamily="2" charset="-122"/>
              </a:rPr>
              <a:t>缓冲大小</a:t>
            </a:r>
          </a:p>
          <a:p>
            <a:r>
              <a:rPr lang="en-US" altLang="zh-CN" dirty="0" err="1">
                <a:latin typeface="华文新魏" pitchFamily="2" charset="-122"/>
                <a:ea typeface="华文新魏" pitchFamily="2" charset="-122"/>
              </a:rPr>
              <a:t>creat</a:t>
            </a:r>
            <a:r>
              <a:rPr lang="en-US" altLang="zh-CN" dirty="0">
                <a:latin typeface="华文新魏" pitchFamily="2" charset="-122"/>
                <a:ea typeface="华文新魏" pitchFamily="2" charset="-122"/>
              </a:rPr>
              <a:t>-mailbox(producer); //</a:t>
            </a:r>
            <a:r>
              <a:rPr lang="zh-CN" altLang="en-US" dirty="0">
                <a:latin typeface="华文新魏" pitchFamily="2" charset="-122"/>
                <a:ea typeface="华文新魏" pitchFamily="2" charset="-122"/>
              </a:rPr>
              <a:t>创建信箱</a:t>
            </a:r>
          </a:p>
          <a:p>
            <a:r>
              <a:rPr lang="en-US" altLang="zh-CN" dirty="0" err="1">
                <a:latin typeface="华文新魏" pitchFamily="2" charset="-122"/>
                <a:ea typeface="华文新魏" pitchFamily="2" charset="-122"/>
              </a:rPr>
              <a:t>creat</a:t>
            </a:r>
            <a:r>
              <a:rPr lang="en-US" altLang="zh-CN" dirty="0">
                <a:latin typeface="华文新魏" pitchFamily="2" charset="-122"/>
                <a:ea typeface="华文新魏" pitchFamily="2" charset="-122"/>
              </a:rPr>
              <a:t>-mailbox(consumer);</a:t>
            </a:r>
          </a:p>
          <a:p>
            <a:r>
              <a:rPr lang="en-US" altLang="zh-CN" dirty="0">
                <a:latin typeface="华文新魏" pitchFamily="2" charset="-122"/>
                <a:ea typeface="华文新魏" pitchFamily="2" charset="-122"/>
              </a:rPr>
              <a:t>for(</a:t>
            </a:r>
            <a:r>
              <a:rPr lang="en-US" altLang="zh-CN" dirty="0" err="1">
                <a:latin typeface="华文新魏" pitchFamily="2" charset="-122"/>
                <a:ea typeface="华文新魏" pitchFamily="2" charset="-122"/>
              </a:rPr>
              <a:t>i</a:t>
            </a:r>
            <a:r>
              <a:rPr lang="en-US" altLang="zh-CN" dirty="0">
                <a:latin typeface="华文新魏" pitchFamily="2" charset="-122"/>
                <a:ea typeface="华文新魏" pitchFamily="2" charset="-122"/>
              </a:rPr>
              <a:t>=0;i&lt;</a:t>
            </a:r>
            <a:r>
              <a:rPr lang="en-US" altLang="zh-CN" dirty="0" err="1">
                <a:latin typeface="华文新魏" pitchFamily="2" charset="-122"/>
                <a:ea typeface="华文新魏" pitchFamily="2" charset="-122"/>
              </a:rPr>
              <a:t>capacity;i</a:t>
            </a:r>
            <a:r>
              <a:rPr lang="en-US" altLang="zh-CN" dirty="0">
                <a:latin typeface="华文新魏" pitchFamily="2" charset="-122"/>
                <a:ea typeface="华文新魏" pitchFamily="2" charset="-122"/>
              </a:rPr>
              <a:t>++)</a:t>
            </a:r>
          </a:p>
          <a:p>
            <a:r>
              <a:rPr lang="en-US" altLang="zh-CN" dirty="0">
                <a:latin typeface="华文新魏" pitchFamily="2" charset="-122"/>
                <a:ea typeface="华文新魏" pitchFamily="2" charset="-122"/>
              </a:rPr>
              <a:t>     send(</a:t>
            </a:r>
            <a:r>
              <a:rPr lang="en-US" altLang="zh-CN" dirty="0" err="1">
                <a:latin typeface="华文新魏" pitchFamily="2" charset="-122"/>
                <a:ea typeface="华文新魏" pitchFamily="2" charset="-122"/>
              </a:rPr>
              <a:t>producer,null</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发送空</a:t>
            </a:r>
            <a:r>
              <a:rPr lang="zh-CN" altLang="en-US" dirty="0" smtClean="0">
                <a:latin typeface="华文新魏" pitchFamily="2" charset="-122"/>
                <a:ea typeface="华文新魏" pitchFamily="2" charset="-122"/>
              </a:rPr>
              <a:t>消息</a:t>
            </a:r>
            <a:endParaRPr lang="en-US" altLang="zh-CN" dirty="0" smtClean="0">
              <a:latin typeface="华文新魏" pitchFamily="2" charset="-122"/>
              <a:ea typeface="华文新魏" pitchFamily="2" charset="-122"/>
            </a:endParaRPr>
          </a:p>
          <a:p>
            <a:endParaRPr lang="en-US" altLang="zh-CN" dirty="0">
              <a:latin typeface="华文新魏" pitchFamily="2" charset="-122"/>
              <a:ea typeface="华文新魏" pitchFamily="2" charset="-122"/>
            </a:endParaRPr>
          </a:p>
          <a:p>
            <a:endParaRPr lang="zh-CN" altLang="en-US" dirty="0">
              <a:latin typeface="华文新魏" pitchFamily="2" charset="-122"/>
              <a:ea typeface="华文新魏" pitchFamily="2" charset="-122"/>
            </a:endParaRPr>
          </a:p>
          <a:p>
            <a:r>
              <a:rPr lang="en-US" altLang="zh-CN" dirty="0"/>
              <a:t>void </a:t>
            </a:r>
            <a:r>
              <a:rPr lang="en-US" altLang="zh-CN" dirty="0" err="1"/>
              <a:t>producer_i</a:t>
            </a:r>
            <a:r>
              <a:rPr lang="en-US" altLang="zh-CN" dirty="0"/>
              <a:t>( ) {               //</a:t>
            </a:r>
            <a:r>
              <a:rPr lang="en-US" altLang="zh-CN" dirty="0" err="1"/>
              <a:t>i</a:t>
            </a:r>
            <a:r>
              <a:rPr lang="en-US" altLang="zh-CN" dirty="0"/>
              <a:t>=1,…,n</a:t>
            </a:r>
          </a:p>
          <a:p>
            <a:r>
              <a:rPr lang="en-US" altLang="zh-CN" dirty="0"/>
              <a:t>      message </a:t>
            </a:r>
            <a:r>
              <a:rPr lang="en-US" altLang="zh-CN" dirty="0" err="1"/>
              <a:t>pmsg</a:t>
            </a:r>
            <a:r>
              <a:rPr lang="en-US" altLang="zh-CN" dirty="0"/>
              <a:t>;</a:t>
            </a:r>
          </a:p>
          <a:p>
            <a:r>
              <a:rPr lang="en-US" altLang="zh-CN" dirty="0"/>
              <a:t>      while(true) {</a:t>
            </a:r>
          </a:p>
          <a:p>
            <a:r>
              <a:rPr lang="en-US" altLang="zh-CN" dirty="0"/>
              <a:t>        produce( );                       //</a:t>
            </a:r>
            <a:r>
              <a:rPr lang="zh-CN" altLang="en-US" dirty="0"/>
              <a:t>生产消息</a:t>
            </a:r>
          </a:p>
          <a:p>
            <a:r>
              <a:rPr lang="zh-CN" altLang="en-US" dirty="0"/>
              <a:t>        </a:t>
            </a:r>
            <a:r>
              <a:rPr lang="en-US" altLang="zh-CN" dirty="0"/>
              <a:t>receive(</a:t>
            </a:r>
            <a:r>
              <a:rPr lang="en-US" altLang="zh-CN" dirty="0" err="1"/>
              <a:t>producerer,null</a:t>
            </a:r>
            <a:r>
              <a:rPr lang="en-US" altLang="zh-CN" dirty="0"/>
              <a:t>); //</a:t>
            </a:r>
            <a:r>
              <a:rPr lang="zh-CN" altLang="en-US" dirty="0"/>
              <a:t>等待空消息</a:t>
            </a:r>
          </a:p>
          <a:p>
            <a:r>
              <a:rPr lang="zh-CN" altLang="en-US" dirty="0"/>
              <a:t>        </a:t>
            </a:r>
            <a:r>
              <a:rPr lang="en-US" altLang="zh-CN" dirty="0"/>
              <a:t>build( );                   //</a:t>
            </a:r>
            <a:r>
              <a:rPr lang="zh-CN" altLang="en-US" dirty="0"/>
              <a:t>构造一条消息</a:t>
            </a:r>
          </a:p>
          <a:p>
            <a:r>
              <a:rPr lang="zh-CN" altLang="en-US" dirty="0"/>
              <a:t>        </a:t>
            </a:r>
            <a:r>
              <a:rPr lang="en-US" altLang="zh-CN" dirty="0"/>
              <a:t>send(</a:t>
            </a:r>
            <a:r>
              <a:rPr lang="en-US" altLang="zh-CN" dirty="0" err="1"/>
              <a:t>consumer,pmsg</a:t>
            </a:r>
            <a:r>
              <a:rPr lang="en-US" altLang="zh-CN" dirty="0"/>
              <a:t>);     //</a:t>
            </a:r>
            <a:r>
              <a:rPr lang="zh-CN" altLang="en-US" dirty="0"/>
              <a:t>发送消息</a:t>
            </a:r>
          </a:p>
          <a:p>
            <a:r>
              <a:rPr lang="zh-CN" altLang="en-US" dirty="0"/>
              <a:t>      </a:t>
            </a:r>
            <a:r>
              <a:rPr lang="en-US" altLang="zh-CN" dirty="0"/>
              <a:t>}</a:t>
            </a:r>
          </a:p>
          <a:p>
            <a:r>
              <a:rPr lang="en-US" altLang="zh-CN" dirty="0"/>
              <a:t>    }</a:t>
            </a:r>
          </a:p>
          <a:p>
            <a:endParaRPr lang="zh-CN" altLang="en-US" dirty="0"/>
          </a:p>
        </p:txBody>
      </p:sp>
      <p:sp>
        <p:nvSpPr>
          <p:cNvPr id="7" name="TextBox 6"/>
          <p:cNvSpPr txBox="1"/>
          <p:nvPr/>
        </p:nvSpPr>
        <p:spPr>
          <a:xfrm>
            <a:off x="4654766" y="3155024"/>
            <a:ext cx="4251741" cy="2862322"/>
          </a:xfrm>
          <a:prstGeom prst="rect">
            <a:avLst/>
          </a:prstGeom>
          <a:noFill/>
        </p:spPr>
        <p:txBody>
          <a:bodyPr wrap="none" rtlCol="0">
            <a:spAutoFit/>
          </a:bodyPr>
          <a:lstStyle/>
          <a:p>
            <a:r>
              <a:rPr lang="en-US" altLang="zh-CN" dirty="0"/>
              <a:t>void </a:t>
            </a:r>
            <a:r>
              <a:rPr lang="en-US" altLang="zh-CN" dirty="0" err="1"/>
              <a:t>consumer_j</a:t>
            </a:r>
            <a:r>
              <a:rPr lang="en-US" altLang="zh-CN" dirty="0"/>
              <a:t>( ) {             //j=1,…,m</a:t>
            </a:r>
          </a:p>
          <a:p>
            <a:r>
              <a:rPr lang="en-US" altLang="zh-CN" dirty="0"/>
              <a:t>       message </a:t>
            </a:r>
            <a:r>
              <a:rPr lang="en-US" altLang="zh-CN" dirty="0" err="1"/>
              <a:t>cmsg</a:t>
            </a:r>
            <a:r>
              <a:rPr lang="en-US" altLang="zh-CN" dirty="0"/>
              <a:t>;</a:t>
            </a:r>
          </a:p>
          <a:p>
            <a:r>
              <a:rPr lang="en-US" altLang="zh-CN" dirty="0"/>
              <a:t>       while(true) {</a:t>
            </a:r>
          </a:p>
          <a:p>
            <a:r>
              <a:rPr lang="en-US" altLang="zh-CN" dirty="0"/>
              <a:t>        receive (</a:t>
            </a:r>
            <a:r>
              <a:rPr lang="en-US" altLang="zh-CN" dirty="0" err="1"/>
              <a:t>consumer,cmsg</a:t>
            </a:r>
            <a:r>
              <a:rPr lang="en-US" altLang="zh-CN" dirty="0"/>
              <a:t>);   //</a:t>
            </a:r>
            <a:r>
              <a:rPr lang="zh-CN" altLang="en-US" dirty="0"/>
              <a:t>接收消息</a:t>
            </a:r>
          </a:p>
          <a:p>
            <a:r>
              <a:rPr lang="zh-CN" altLang="en-US" dirty="0"/>
              <a:t>        </a:t>
            </a:r>
            <a:r>
              <a:rPr lang="en-US" altLang="zh-CN" dirty="0"/>
              <a:t>extract( ) ;                   //</a:t>
            </a:r>
            <a:r>
              <a:rPr lang="zh-CN" altLang="en-US" dirty="0"/>
              <a:t>取消息</a:t>
            </a:r>
          </a:p>
          <a:p>
            <a:r>
              <a:rPr lang="zh-CN" altLang="en-US" dirty="0"/>
              <a:t>        </a:t>
            </a:r>
            <a:r>
              <a:rPr lang="en-US" altLang="zh-CN" dirty="0"/>
              <a:t>send(</a:t>
            </a:r>
            <a:r>
              <a:rPr lang="en-US" altLang="zh-CN" dirty="0" err="1"/>
              <a:t>producer,null</a:t>
            </a:r>
            <a:r>
              <a:rPr lang="en-US" altLang="zh-CN" dirty="0"/>
              <a:t>);    //</a:t>
            </a:r>
            <a:r>
              <a:rPr lang="zh-CN" altLang="en-US" dirty="0"/>
              <a:t>回送空消息</a:t>
            </a:r>
          </a:p>
          <a:p>
            <a:r>
              <a:rPr lang="zh-CN" altLang="en-US" dirty="0"/>
              <a:t>        </a:t>
            </a:r>
            <a:r>
              <a:rPr lang="en-US" altLang="zh-CN" dirty="0"/>
              <a:t>consume(</a:t>
            </a:r>
            <a:r>
              <a:rPr lang="en-US" altLang="zh-CN" dirty="0" err="1"/>
              <a:t>csmg</a:t>
            </a:r>
            <a:r>
              <a:rPr lang="en-US" altLang="zh-CN" dirty="0"/>
              <a:t>);          //</a:t>
            </a:r>
            <a:r>
              <a:rPr lang="zh-CN" altLang="en-US" dirty="0"/>
              <a:t>消耗消息</a:t>
            </a:r>
          </a:p>
          <a:p>
            <a:r>
              <a:rPr lang="zh-CN" altLang="en-US" dirty="0"/>
              <a:t>      </a:t>
            </a:r>
            <a:r>
              <a:rPr lang="en-US" altLang="zh-CN" dirty="0"/>
              <a:t>}</a:t>
            </a:r>
          </a:p>
          <a:p>
            <a:r>
              <a:rPr lang="en-US" altLang="zh-CN" dirty="0"/>
              <a:t>   }</a:t>
            </a:r>
          </a:p>
          <a:p>
            <a:endParaRPr lang="zh-CN" altLang="en-US" dirty="0"/>
          </a:p>
        </p:txBody>
      </p:sp>
    </p:spTree>
    <p:extLst>
      <p:ext uri="{BB962C8B-B14F-4D97-AF65-F5344CB8AC3E}">
        <p14:creationId xmlns:p14="http://schemas.microsoft.com/office/powerpoint/2010/main" val="24742720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3.6</a:t>
            </a:r>
            <a:r>
              <a:rPr lang="zh-CN" altLang="en-US" dirty="0" smtClean="0"/>
              <a:t>死锁</a:t>
            </a:r>
            <a:endParaRPr lang="zh-CN" altLang="en-US" dirty="0"/>
          </a:p>
        </p:txBody>
      </p:sp>
      <p:sp>
        <p:nvSpPr>
          <p:cNvPr id="3" name="内容占位符 2"/>
          <p:cNvSpPr>
            <a:spLocks noGrp="1"/>
          </p:cNvSpPr>
          <p:nvPr>
            <p:ph idx="1"/>
          </p:nvPr>
        </p:nvSpPr>
        <p:spPr/>
        <p:txBody>
          <a:bodyPr/>
          <a:lstStyle/>
          <a:p>
            <a:r>
              <a:rPr lang="en-US" altLang="zh-CN" dirty="0"/>
              <a:t>3.6.1 </a:t>
            </a:r>
            <a:r>
              <a:rPr lang="zh-CN" altLang="en-US" dirty="0"/>
              <a:t>死锁产生</a:t>
            </a:r>
          </a:p>
          <a:p>
            <a:r>
              <a:rPr lang="en-US" altLang="zh-CN" dirty="0"/>
              <a:t>3.6.2 </a:t>
            </a:r>
            <a:r>
              <a:rPr lang="zh-CN" altLang="en-US" dirty="0"/>
              <a:t>死锁防止</a:t>
            </a:r>
          </a:p>
          <a:p>
            <a:r>
              <a:rPr lang="en-US" altLang="zh-CN" dirty="0"/>
              <a:t>3.6.3 </a:t>
            </a:r>
            <a:r>
              <a:rPr lang="zh-CN" altLang="en-US" dirty="0"/>
              <a:t>死锁避免</a:t>
            </a:r>
          </a:p>
          <a:p>
            <a:r>
              <a:rPr lang="en-US" altLang="zh-CN" dirty="0"/>
              <a:t>3.6.4 </a:t>
            </a:r>
            <a:r>
              <a:rPr lang="zh-CN" altLang="en-US" dirty="0"/>
              <a:t>死锁检测和解除</a:t>
            </a:r>
          </a:p>
          <a:p>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AC8EB17-5290-4DBE-B95A-78F7652B1597}"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137724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死锁例子</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a:t>例１进程推进顺序不当产生死锁</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AC8EB17-5290-4DBE-B95A-78F7652B1597}"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TextBox 5"/>
          <p:cNvSpPr txBox="1"/>
          <p:nvPr/>
        </p:nvSpPr>
        <p:spPr>
          <a:xfrm>
            <a:off x="1115616" y="2060848"/>
            <a:ext cx="6552728" cy="2973122"/>
          </a:xfrm>
          <a:prstGeom prst="rect">
            <a:avLst/>
          </a:prstGeom>
          <a:noFill/>
        </p:spPr>
        <p:txBody>
          <a:bodyPr wrap="square" rtlCol="0">
            <a:spAutoFit/>
          </a:bodyPr>
          <a:lstStyle/>
          <a:p>
            <a:pPr marL="0" marR="0" lvl="0" indent="0" algn="just" defTabSz="914400" rtl="0" eaLnBrk="1" fontAlgn="auto" latinLnBrk="0" hangingPunct="1">
              <a:lnSpc>
                <a:spcPct val="85000"/>
              </a:lnSpc>
              <a:spcBef>
                <a:spcPct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华文新魏" pitchFamily="2" charset="-122"/>
                <a:ea typeface="华文新魏" pitchFamily="2" charset="-122"/>
                <a:cs typeface="+mn-cs"/>
              </a:rPr>
              <a:t>设系统有打印机、读卡机各一台，被进程Ｐ和Ｑ共享。两个进程并发执行，按下列次序请求和释放资源：</a:t>
            </a:r>
          </a:p>
          <a:p>
            <a:pPr marL="0" marR="0" lvl="0" indent="0" algn="just" defTabSz="914400" rtl="0" eaLnBrk="1" fontAlgn="auto" latinLnBrk="0" hangingPunct="1">
              <a:lnSpc>
                <a:spcPct val="85000"/>
              </a:lnSpc>
              <a:spcBef>
                <a:spcPct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华文新魏" pitchFamily="2" charset="-122"/>
                <a:ea typeface="华文新魏" pitchFamily="2" charset="-122"/>
                <a:cs typeface="+mn-cs"/>
              </a:rPr>
              <a:t>     进程Ｐ          </a:t>
            </a:r>
            <a:r>
              <a:rPr kumimoji="0" lang="zh-CN" altLang="en-US" sz="2400" b="0" i="0" u="none" strike="noStrike" kern="1200" cap="none" spc="0" normalizeH="0" baseline="0" noProof="0" dirty="0" smtClean="0">
                <a:ln>
                  <a:noFill/>
                </a:ln>
                <a:solidFill>
                  <a:prstClr val="black"/>
                </a:solidFill>
                <a:effectLst/>
                <a:uLnTx/>
                <a:uFillTx/>
                <a:latin typeface="华文新魏" pitchFamily="2" charset="-122"/>
                <a:ea typeface="华文新魏" pitchFamily="2" charset="-122"/>
                <a:cs typeface="+mn-cs"/>
              </a:rPr>
              <a:t>                    进程</a:t>
            </a:r>
            <a:r>
              <a:rPr kumimoji="0" lang="zh-CN" altLang="en-US" sz="2400" b="0" i="0" u="none" strike="noStrike" kern="1200" cap="none" spc="0" normalizeH="0" baseline="0" noProof="0" dirty="0">
                <a:ln>
                  <a:noFill/>
                </a:ln>
                <a:solidFill>
                  <a:prstClr val="black"/>
                </a:solidFill>
                <a:effectLst/>
                <a:uLnTx/>
                <a:uFillTx/>
                <a:latin typeface="华文新魏" pitchFamily="2" charset="-122"/>
                <a:ea typeface="华文新魏" pitchFamily="2" charset="-122"/>
                <a:cs typeface="+mn-cs"/>
              </a:rPr>
              <a:t>Ｑ</a:t>
            </a:r>
          </a:p>
          <a:p>
            <a:pPr marL="0" marR="0" lvl="0" indent="0" algn="just" defTabSz="914400" rtl="0" eaLnBrk="1" fontAlgn="auto" latinLnBrk="0" hangingPunct="1">
              <a:lnSpc>
                <a:spcPct val="85000"/>
              </a:lnSpc>
              <a:spcBef>
                <a:spcPct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华文新魏" pitchFamily="2" charset="-122"/>
                <a:ea typeface="华文新魏" pitchFamily="2" charset="-122"/>
                <a:cs typeface="+mn-cs"/>
              </a:rPr>
              <a:t>   请求读卡机      </a:t>
            </a:r>
            <a:r>
              <a:rPr kumimoji="0" lang="zh-CN" altLang="en-US" sz="2400" b="0" i="0" u="none" strike="noStrike" kern="1200" cap="none" spc="0" normalizeH="0" baseline="0" noProof="0" dirty="0" smtClean="0">
                <a:ln>
                  <a:noFill/>
                </a:ln>
                <a:solidFill>
                  <a:prstClr val="black"/>
                </a:solidFill>
                <a:effectLst/>
                <a:uLnTx/>
                <a:uFillTx/>
                <a:latin typeface="华文新魏" pitchFamily="2" charset="-122"/>
                <a:ea typeface="华文新魏" pitchFamily="2" charset="-122"/>
                <a:cs typeface="+mn-cs"/>
              </a:rPr>
              <a:t>               请求</a:t>
            </a:r>
            <a:r>
              <a:rPr kumimoji="0" lang="zh-CN" altLang="en-US" sz="2400" b="0" i="0" u="none" strike="noStrike" kern="1200" cap="none" spc="0" normalizeH="0" baseline="0" noProof="0" dirty="0">
                <a:ln>
                  <a:noFill/>
                </a:ln>
                <a:solidFill>
                  <a:prstClr val="black"/>
                </a:solidFill>
                <a:effectLst/>
                <a:uLnTx/>
                <a:uFillTx/>
                <a:latin typeface="华文新魏" pitchFamily="2" charset="-122"/>
                <a:ea typeface="华文新魏" pitchFamily="2" charset="-122"/>
                <a:cs typeface="+mn-cs"/>
              </a:rPr>
              <a:t>打印机</a:t>
            </a:r>
          </a:p>
          <a:p>
            <a:pPr marL="0" marR="0" lvl="0" indent="0" algn="just" defTabSz="914400" rtl="0" eaLnBrk="1" fontAlgn="auto" latinLnBrk="0" hangingPunct="1">
              <a:lnSpc>
                <a:spcPct val="85000"/>
              </a:lnSpc>
              <a:spcBef>
                <a:spcPct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华文新魏" pitchFamily="2" charset="-122"/>
                <a:ea typeface="华文新魏" pitchFamily="2" charset="-122"/>
                <a:cs typeface="+mn-cs"/>
              </a:rPr>
              <a:t>   请求打印机      </a:t>
            </a:r>
            <a:r>
              <a:rPr kumimoji="0" lang="zh-CN" altLang="en-US" sz="2400" b="0" i="0" u="none" strike="noStrike" kern="1200" cap="none" spc="0" normalizeH="0" baseline="0" noProof="0" dirty="0" smtClean="0">
                <a:ln>
                  <a:noFill/>
                </a:ln>
                <a:solidFill>
                  <a:prstClr val="black"/>
                </a:solidFill>
                <a:effectLst/>
                <a:uLnTx/>
                <a:uFillTx/>
                <a:latin typeface="华文新魏" pitchFamily="2" charset="-122"/>
                <a:ea typeface="华文新魏" pitchFamily="2" charset="-122"/>
                <a:cs typeface="+mn-cs"/>
              </a:rPr>
              <a:t>               请求</a:t>
            </a:r>
            <a:r>
              <a:rPr kumimoji="0" lang="zh-CN" altLang="en-US" sz="2400" b="0" i="0" u="none" strike="noStrike" kern="1200" cap="none" spc="0" normalizeH="0" baseline="0" noProof="0" dirty="0">
                <a:ln>
                  <a:noFill/>
                </a:ln>
                <a:solidFill>
                  <a:prstClr val="black"/>
                </a:solidFill>
                <a:effectLst/>
                <a:uLnTx/>
                <a:uFillTx/>
                <a:latin typeface="华文新魏" pitchFamily="2" charset="-122"/>
                <a:ea typeface="华文新魏" pitchFamily="2" charset="-122"/>
                <a:cs typeface="+mn-cs"/>
              </a:rPr>
              <a:t>读卡机</a:t>
            </a:r>
          </a:p>
          <a:p>
            <a:pPr marL="0" marR="0" lvl="0" indent="0" algn="just" defTabSz="914400" rtl="0" eaLnBrk="1" fontAlgn="auto" latinLnBrk="0" hangingPunct="1">
              <a:lnSpc>
                <a:spcPct val="85000"/>
              </a:lnSpc>
              <a:spcBef>
                <a:spcPct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华文新魏" pitchFamily="2" charset="-122"/>
                <a:ea typeface="华文新魏" pitchFamily="2" charset="-122"/>
                <a:cs typeface="+mn-cs"/>
              </a:rPr>
              <a:t>   释放读卡机      </a:t>
            </a:r>
            <a:r>
              <a:rPr kumimoji="0" lang="zh-CN" altLang="en-US" sz="2400" b="0" i="0" u="none" strike="noStrike" kern="1200" cap="none" spc="0" normalizeH="0" baseline="0" noProof="0" dirty="0" smtClean="0">
                <a:ln>
                  <a:noFill/>
                </a:ln>
                <a:solidFill>
                  <a:prstClr val="black"/>
                </a:solidFill>
                <a:effectLst/>
                <a:uLnTx/>
                <a:uFillTx/>
                <a:latin typeface="华文新魏" pitchFamily="2" charset="-122"/>
                <a:ea typeface="华文新魏" pitchFamily="2" charset="-122"/>
                <a:cs typeface="+mn-cs"/>
              </a:rPr>
              <a:t>               释放</a:t>
            </a:r>
            <a:r>
              <a:rPr kumimoji="0" lang="zh-CN" altLang="en-US" sz="2400" b="0" i="0" u="none" strike="noStrike" kern="1200" cap="none" spc="0" normalizeH="0" baseline="0" noProof="0" dirty="0">
                <a:ln>
                  <a:noFill/>
                </a:ln>
                <a:solidFill>
                  <a:prstClr val="black"/>
                </a:solidFill>
                <a:effectLst/>
                <a:uLnTx/>
                <a:uFillTx/>
                <a:latin typeface="华文新魏" pitchFamily="2" charset="-122"/>
                <a:ea typeface="华文新魏" pitchFamily="2" charset="-122"/>
                <a:cs typeface="+mn-cs"/>
              </a:rPr>
              <a:t>读卡机</a:t>
            </a:r>
          </a:p>
          <a:p>
            <a:pPr marL="0" marR="0" lvl="0" indent="0" algn="just" defTabSz="914400" rtl="0" eaLnBrk="1" fontAlgn="auto" latinLnBrk="0" hangingPunct="1">
              <a:lnSpc>
                <a:spcPct val="85000"/>
              </a:lnSpc>
              <a:spcBef>
                <a:spcPct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华文新魏" pitchFamily="2" charset="-122"/>
                <a:ea typeface="华文新魏" pitchFamily="2" charset="-122"/>
                <a:cs typeface="+mn-cs"/>
              </a:rPr>
              <a:t>   释放打印机      </a:t>
            </a:r>
            <a:r>
              <a:rPr kumimoji="0" lang="zh-CN" altLang="en-US" sz="2400" b="0" i="0" u="none" strike="noStrike" kern="1200" cap="none" spc="0" normalizeH="0" baseline="0" noProof="0" dirty="0" smtClean="0">
                <a:ln>
                  <a:noFill/>
                </a:ln>
                <a:solidFill>
                  <a:prstClr val="black"/>
                </a:solidFill>
                <a:effectLst/>
                <a:uLnTx/>
                <a:uFillTx/>
                <a:latin typeface="华文新魏" pitchFamily="2" charset="-122"/>
                <a:ea typeface="华文新魏" pitchFamily="2" charset="-122"/>
                <a:cs typeface="+mn-cs"/>
              </a:rPr>
              <a:t>               释放</a:t>
            </a:r>
            <a:r>
              <a:rPr kumimoji="0" lang="zh-CN" altLang="en-US" sz="2400" b="0" i="0" u="none" strike="noStrike" kern="1200" cap="none" spc="0" normalizeH="0" baseline="0" noProof="0" dirty="0">
                <a:ln>
                  <a:noFill/>
                </a:ln>
                <a:solidFill>
                  <a:prstClr val="black"/>
                </a:solidFill>
                <a:effectLst/>
                <a:uLnTx/>
                <a:uFillTx/>
                <a:latin typeface="华文新魏" pitchFamily="2" charset="-122"/>
                <a:ea typeface="华文新魏" pitchFamily="2" charset="-122"/>
                <a:cs typeface="+mn-cs"/>
              </a:rPr>
              <a:t>打印机</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6589862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死锁例子</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a:t>例２</a:t>
            </a:r>
            <a:r>
              <a:rPr lang="en-US" altLang="zh-CN" dirty="0"/>
              <a:t>PV</a:t>
            </a:r>
            <a:r>
              <a:rPr lang="zh-CN" altLang="en-US" dirty="0"/>
              <a:t>操作使用不当产生</a:t>
            </a:r>
            <a:r>
              <a:rPr lang="zh-CN" altLang="en-US" dirty="0" smtClean="0"/>
              <a:t>死锁</a:t>
            </a:r>
            <a:endParaRPr lang="en-US" altLang="zh-CN" dirty="0" smtClean="0"/>
          </a:p>
          <a:p>
            <a:pPr lvl="1"/>
            <a:r>
              <a:rPr lang="zh-CN" altLang="en-US" dirty="0" smtClean="0"/>
              <a:t>生产者消费者程序 </a:t>
            </a:r>
            <a:r>
              <a:rPr lang="en-US" altLang="zh-CN" dirty="0" smtClean="0"/>
              <a:t>p(</a:t>
            </a:r>
            <a:r>
              <a:rPr lang="en-US" altLang="zh-CN" dirty="0" err="1" smtClean="0"/>
              <a:t>mutex</a:t>
            </a:r>
            <a:r>
              <a:rPr lang="en-US" altLang="zh-CN" dirty="0" smtClean="0"/>
              <a:t>); p(empty)</a:t>
            </a:r>
          </a:p>
          <a:p>
            <a:pPr lvl="1"/>
            <a:r>
              <a:rPr lang="zh-CN" altLang="en-US" dirty="0" smtClean="0"/>
              <a:t>如下执行顺序</a:t>
            </a:r>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AC8EB17-5290-4DBE-B95A-78F7652B1597}"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Rectangle 3"/>
          <p:cNvSpPr txBox="1">
            <a:spLocks noChangeArrowheads="1"/>
          </p:cNvSpPr>
          <p:nvPr/>
        </p:nvSpPr>
        <p:spPr>
          <a:xfrm>
            <a:off x="1403648" y="2708920"/>
            <a:ext cx="7091362" cy="46339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华文新魏" pitchFamily="2" charset="-122"/>
                <a:ea typeface="华文新魏" pitchFamily="2"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华文新魏" pitchFamily="2" charset="-122"/>
                <a:ea typeface="华文新魏" pitchFamily="2"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华文新魏" pitchFamily="2" charset="-122"/>
                <a:ea typeface="华文新魏" pitchFamily="2"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华文新魏" pitchFamily="2" charset="-122"/>
                <a:ea typeface="华文新魏" pitchFamily="2"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华文新魏" pitchFamily="2" charset="-122"/>
                <a:ea typeface="华文新魏"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just" defTabSz="914400" rtl="0" eaLnBrk="1" fontAlgn="auto" latinLnBrk="0" hangingPunct="1">
              <a:lnSpc>
                <a:spcPct val="100000"/>
              </a:lnSpc>
              <a:spcBef>
                <a:spcPct val="20000"/>
              </a:spcBef>
              <a:spcAft>
                <a:spcPts val="0"/>
              </a:spcAft>
              <a:buClrTx/>
              <a:buSzTx/>
              <a:buFontTx/>
              <a:buNone/>
              <a:tabLst/>
              <a:defRPr/>
            </a:pPr>
            <a:r>
              <a:rPr kumimoji="0" lang="en-US" altLang="zh-CN" sz="2400" b="0" i="0" u="none" strike="noStrike" kern="1200" cap="none" spc="0" normalizeH="0" baseline="0" noProof="0" smtClean="0">
                <a:ln>
                  <a:noFill/>
                </a:ln>
                <a:solidFill>
                  <a:prstClr val="black"/>
                </a:solidFill>
                <a:effectLst/>
                <a:uLnTx/>
                <a:uFillTx/>
                <a:latin typeface="华文新魏" pitchFamily="2" charset="-122"/>
                <a:ea typeface="华文新魏" pitchFamily="2" charset="-122"/>
                <a:cs typeface="+mn-cs"/>
              </a:rPr>
              <a:t>   </a:t>
            </a:r>
            <a:r>
              <a:rPr kumimoji="0" lang="zh-CN" altLang="en-US" sz="2400" b="0" i="0" u="none" strike="noStrike" kern="1200" cap="none" spc="0" normalizeH="0" baseline="0" noProof="0" smtClean="0">
                <a:ln>
                  <a:noFill/>
                </a:ln>
                <a:solidFill>
                  <a:prstClr val="black"/>
                </a:solidFill>
                <a:effectLst/>
                <a:uLnTx/>
                <a:uFillTx/>
                <a:latin typeface="华文新魏" pitchFamily="2" charset="-122"/>
                <a:ea typeface="华文新魏" pitchFamily="2" charset="-122"/>
                <a:cs typeface="+mn-cs"/>
              </a:rPr>
              <a:t>进程</a:t>
            </a:r>
            <a:r>
              <a:rPr kumimoji="0" lang="en-US" altLang="zh-CN" sz="2400" b="0" i="0" u="none" strike="noStrike" kern="1200" cap="none" spc="0" normalizeH="0" baseline="0" noProof="0" smtClean="0">
                <a:ln>
                  <a:noFill/>
                </a:ln>
                <a:solidFill>
                  <a:prstClr val="black"/>
                </a:solidFill>
                <a:effectLst/>
                <a:uLnTx/>
                <a:uFillTx/>
                <a:latin typeface="华文新魏" pitchFamily="2" charset="-122"/>
                <a:ea typeface="华文新魏" pitchFamily="2" charset="-122"/>
                <a:cs typeface="+mn-cs"/>
              </a:rPr>
              <a:t>Q1         </a:t>
            </a:r>
            <a:r>
              <a:rPr kumimoji="0" lang="zh-CN" altLang="en-US" sz="2400" b="0" i="0" u="none" strike="noStrike" kern="1200" cap="none" spc="0" normalizeH="0" baseline="0" noProof="0" smtClean="0">
                <a:ln>
                  <a:noFill/>
                </a:ln>
                <a:solidFill>
                  <a:prstClr val="black"/>
                </a:solidFill>
                <a:effectLst/>
                <a:uLnTx/>
                <a:uFillTx/>
                <a:latin typeface="华文新魏" pitchFamily="2" charset="-122"/>
                <a:ea typeface="华文新魏" pitchFamily="2" charset="-122"/>
                <a:cs typeface="+mn-cs"/>
              </a:rPr>
              <a:t>进程</a:t>
            </a:r>
            <a:r>
              <a:rPr kumimoji="0" lang="en-US" altLang="zh-CN" sz="2400" b="0" i="0" u="none" strike="noStrike" kern="1200" cap="none" spc="0" normalizeH="0" baseline="0" noProof="0" smtClean="0">
                <a:ln>
                  <a:noFill/>
                </a:ln>
                <a:solidFill>
                  <a:prstClr val="black"/>
                </a:solidFill>
                <a:effectLst/>
                <a:uLnTx/>
                <a:uFillTx/>
                <a:latin typeface="华文新魏" pitchFamily="2" charset="-122"/>
                <a:ea typeface="华文新魏" pitchFamily="2" charset="-122"/>
                <a:cs typeface="+mn-cs"/>
              </a:rPr>
              <a:t>Q2    </a:t>
            </a:r>
          </a:p>
          <a:p>
            <a:pPr marL="342900" marR="0" lvl="0" indent="-342900" algn="just" defTabSz="914400" rtl="0" eaLnBrk="1" fontAlgn="auto" latinLnBrk="0" hangingPunct="1">
              <a:lnSpc>
                <a:spcPct val="100000"/>
              </a:lnSpc>
              <a:spcBef>
                <a:spcPct val="20000"/>
              </a:spcBef>
              <a:spcAft>
                <a:spcPts val="0"/>
              </a:spcAft>
              <a:buClrTx/>
              <a:buSzTx/>
              <a:buFontTx/>
              <a:buNone/>
              <a:tabLst/>
              <a:defRPr/>
            </a:pPr>
            <a:r>
              <a:rPr kumimoji="0" lang="en-US" altLang="zh-CN" sz="2400" b="0" i="0" u="none" strike="noStrike" kern="1200" cap="none" spc="0" normalizeH="0" baseline="0" noProof="0" smtClean="0">
                <a:ln>
                  <a:noFill/>
                </a:ln>
                <a:solidFill>
                  <a:prstClr val="black"/>
                </a:solidFill>
                <a:effectLst/>
                <a:uLnTx/>
                <a:uFillTx/>
                <a:latin typeface="华文新魏" pitchFamily="2" charset="-122"/>
                <a:ea typeface="华文新魏" pitchFamily="2" charset="-122"/>
                <a:cs typeface="+mn-cs"/>
              </a:rPr>
              <a:t>    </a:t>
            </a:r>
            <a:r>
              <a:rPr kumimoji="0" lang="en-US" altLang="zh-CN" sz="2400" b="0" i="0" u="none" strike="noStrike" kern="1200" cap="none" spc="0" normalizeH="0" baseline="0" noProof="0" smtClean="0">
                <a:ln>
                  <a:noFill/>
                </a:ln>
                <a:solidFill>
                  <a:prstClr val="black"/>
                </a:solidFill>
                <a:effectLst/>
                <a:uLnTx/>
                <a:uFillTx/>
                <a:latin typeface="Times New Roman"/>
                <a:ea typeface="华文新魏" pitchFamily="2" charset="-122"/>
                <a:cs typeface="+mn-cs"/>
              </a:rPr>
              <a:t>………</a:t>
            </a:r>
            <a:r>
              <a:rPr kumimoji="0" lang="en-US" altLang="zh-CN" sz="2400" b="0" i="0" u="none" strike="noStrike" kern="1200" cap="none" spc="0" normalizeH="0" baseline="0" noProof="0" smtClean="0">
                <a:ln>
                  <a:noFill/>
                </a:ln>
                <a:solidFill>
                  <a:prstClr val="black"/>
                </a:solidFill>
                <a:effectLst/>
                <a:uLnTx/>
                <a:uFillTx/>
                <a:latin typeface="华文新魏" pitchFamily="2" charset="-122"/>
                <a:ea typeface="华文新魏" pitchFamily="2" charset="-122"/>
                <a:cs typeface="+mn-cs"/>
              </a:rPr>
              <a:t>        </a:t>
            </a:r>
            <a:r>
              <a:rPr kumimoji="0" lang="en-US" altLang="zh-CN" sz="2400" b="0" i="0" u="none" strike="noStrike" kern="1200" cap="none" spc="0" normalizeH="0" baseline="0" noProof="0" smtClean="0">
                <a:ln>
                  <a:noFill/>
                </a:ln>
                <a:solidFill>
                  <a:prstClr val="black"/>
                </a:solidFill>
                <a:effectLst/>
                <a:uLnTx/>
                <a:uFillTx/>
                <a:latin typeface="Times New Roman"/>
                <a:ea typeface="华文新魏" pitchFamily="2" charset="-122"/>
                <a:cs typeface="+mn-cs"/>
              </a:rPr>
              <a:t>………</a:t>
            </a:r>
            <a:endParaRPr kumimoji="0" lang="en-US" altLang="zh-CN" sz="2400" b="0" i="0" u="none" strike="noStrike" kern="1200" cap="none" spc="0" normalizeH="0" baseline="0" noProof="0" smtClean="0">
              <a:ln>
                <a:noFill/>
              </a:ln>
              <a:solidFill>
                <a:prstClr val="black"/>
              </a:solidFill>
              <a:effectLst/>
              <a:uLnTx/>
              <a:uFillTx/>
              <a:latin typeface="华文新魏" pitchFamily="2" charset="-122"/>
              <a:ea typeface="华文新魏" pitchFamily="2" charset="-122"/>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0" i="0" u="none" strike="noStrike" kern="1200" cap="none" spc="0" normalizeH="0" baseline="0" noProof="0" smtClean="0">
                <a:ln>
                  <a:noFill/>
                </a:ln>
                <a:solidFill>
                  <a:prstClr val="black"/>
                </a:solidFill>
                <a:effectLst/>
                <a:uLnTx/>
                <a:uFillTx/>
                <a:latin typeface="华文新魏" pitchFamily="2" charset="-122"/>
                <a:ea typeface="华文新魏" pitchFamily="2" charset="-122"/>
                <a:cs typeface="+mn-cs"/>
              </a:rPr>
              <a:t>   P(S1);        P(s2);</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0" i="0" u="none" strike="noStrike" kern="1200" cap="none" spc="0" normalizeH="0" baseline="0" noProof="0" smtClean="0">
                <a:ln>
                  <a:noFill/>
                </a:ln>
                <a:solidFill>
                  <a:prstClr val="black"/>
                </a:solidFill>
                <a:effectLst/>
                <a:uLnTx/>
                <a:uFillTx/>
                <a:latin typeface="华文新魏" pitchFamily="2" charset="-122"/>
                <a:ea typeface="华文新魏" pitchFamily="2" charset="-122"/>
                <a:cs typeface="+mn-cs"/>
              </a:rPr>
              <a:t>   P(s2);        P(s1);</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smtClean="0">
                <a:ln>
                  <a:noFill/>
                </a:ln>
                <a:solidFill>
                  <a:prstClr val="black"/>
                </a:solidFill>
                <a:effectLst/>
                <a:uLnTx/>
                <a:uFillTx/>
                <a:latin typeface="华文新魏" pitchFamily="2" charset="-122"/>
                <a:ea typeface="华文新魏" pitchFamily="2" charset="-122"/>
                <a:cs typeface="+mn-cs"/>
              </a:rPr>
              <a:t>使用</a:t>
            </a:r>
            <a:r>
              <a:rPr kumimoji="0" lang="en-US" altLang="zh-CN" sz="2400" b="0" i="0" u="none" strike="noStrike" kern="1200" cap="none" spc="0" normalizeH="0" baseline="0" noProof="0" smtClean="0">
                <a:ln>
                  <a:noFill/>
                </a:ln>
                <a:solidFill>
                  <a:prstClr val="black"/>
                </a:solidFill>
                <a:effectLst/>
                <a:uLnTx/>
                <a:uFillTx/>
                <a:latin typeface="华文新魏" pitchFamily="2" charset="-122"/>
                <a:ea typeface="华文新魏" pitchFamily="2" charset="-122"/>
                <a:cs typeface="+mn-cs"/>
              </a:rPr>
              <a:t>r1</a:t>
            </a:r>
            <a:r>
              <a:rPr kumimoji="0" lang="zh-CN" altLang="en-US" sz="2400" b="0" i="0" u="none" strike="noStrike" kern="1200" cap="none" spc="0" normalizeH="0" baseline="0" noProof="0" smtClean="0">
                <a:ln>
                  <a:noFill/>
                </a:ln>
                <a:solidFill>
                  <a:prstClr val="black"/>
                </a:solidFill>
                <a:effectLst/>
                <a:uLnTx/>
                <a:uFillTx/>
                <a:latin typeface="华文新魏" pitchFamily="2" charset="-122"/>
                <a:ea typeface="华文新魏" pitchFamily="2" charset="-122"/>
                <a:cs typeface="+mn-cs"/>
              </a:rPr>
              <a:t>和</a:t>
            </a:r>
            <a:r>
              <a:rPr kumimoji="0" lang="en-US" altLang="zh-CN" sz="2400" b="0" i="0" u="none" strike="noStrike" kern="1200" cap="none" spc="0" normalizeH="0" baseline="0" noProof="0" smtClean="0">
                <a:ln>
                  <a:noFill/>
                </a:ln>
                <a:solidFill>
                  <a:prstClr val="black"/>
                </a:solidFill>
                <a:effectLst/>
                <a:uLnTx/>
                <a:uFillTx/>
                <a:latin typeface="华文新魏" pitchFamily="2" charset="-122"/>
                <a:ea typeface="华文新魏" pitchFamily="2" charset="-122"/>
                <a:cs typeface="+mn-cs"/>
              </a:rPr>
              <a:t>r2;    </a:t>
            </a:r>
            <a:r>
              <a:rPr kumimoji="0" lang="zh-CN" altLang="en-US" sz="2400" b="0" i="0" u="none" strike="noStrike" kern="1200" cap="none" spc="0" normalizeH="0" baseline="0" noProof="0" smtClean="0">
                <a:ln>
                  <a:noFill/>
                </a:ln>
                <a:solidFill>
                  <a:prstClr val="black"/>
                </a:solidFill>
                <a:effectLst/>
                <a:uLnTx/>
                <a:uFillTx/>
                <a:latin typeface="华文新魏" pitchFamily="2" charset="-122"/>
                <a:ea typeface="华文新魏" pitchFamily="2" charset="-122"/>
                <a:cs typeface="+mn-cs"/>
              </a:rPr>
              <a:t>使用</a:t>
            </a:r>
            <a:r>
              <a:rPr kumimoji="0" lang="en-US" altLang="zh-CN" sz="2400" b="0" i="0" u="none" strike="noStrike" kern="1200" cap="none" spc="0" normalizeH="0" baseline="0" noProof="0" smtClean="0">
                <a:ln>
                  <a:noFill/>
                </a:ln>
                <a:solidFill>
                  <a:prstClr val="black"/>
                </a:solidFill>
                <a:effectLst/>
                <a:uLnTx/>
                <a:uFillTx/>
                <a:latin typeface="华文新魏" pitchFamily="2" charset="-122"/>
                <a:ea typeface="华文新魏" pitchFamily="2" charset="-122"/>
                <a:cs typeface="+mn-cs"/>
              </a:rPr>
              <a:t>r1</a:t>
            </a:r>
            <a:r>
              <a:rPr kumimoji="0" lang="zh-CN" altLang="en-US" sz="2400" b="0" i="0" u="none" strike="noStrike" kern="1200" cap="none" spc="0" normalizeH="0" baseline="0" noProof="0" smtClean="0">
                <a:ln>
                  <a:noFill/>
                </a:ln>
                <a:solidFill>
                  <a:prstClr val="black"/>
                </a:solidFill>
                <a:effectLst/>
                <a:uLnTx/>
                <a:uFillTx/>
                <a:latin typeface="华文新魏" pitchFamily="2" charset="-122"/>
                <a:ea typeface="华文新魏" pitchFamily="2" charset="-122"/>
                <a:cs typeface="+mn-cs"/>
              </a:rPr>
              <a:t>和</a:t>
            </a:r>
            <a:r>
              <a:rPr kumimoji="0" lang="en-US" altLang="zh-CN" sz="2400" b="0" i="0" u="none" strike="noStrike" kern="1200" cap="none" spc="0" normalizeH="0" baseline="0" noProof="0" smtClean="0">
                <a:ln>
                  <a:noFill/>
                </a:ln>
                <a:solidFill>
                  <a:prstClr val="black"/>
                </a:solidFill>
                <a:effectLst/>
                <a:uLnTx/>
                <a:uFillTx/>
                <a:latin typeface="华文新魏" pitchFamily="2" charset="-122"/>
                <a:ea typeface="华文新魏" pitchFamily="2" charset="-122"/>
                <a:cs typeface="+mn-cs"/>
              </a:rPr>
              <a:t>r2</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0" i="0" u="none" strike="noStrike" kern="1200" cap="none" spc="0" normalizeH="0" baseline="0" noProof="0" smtClean="0">
                <a:ln>
                  <a:noFill/>
                </a:ln>
                <a:solidFill>
                  <a:prstClr val="black"/>
                </a:solidFill>
                <a:effectLst/>
                <a:uLnTx/>
                <a:uFillTx/>
                <a:latin typeface="华文新魏" pitchFamily="2" charset="-122"/>
                <a:ea typeface="华文新魏" pitchFamily="2" charset="-122"/>
                <a:cs typeface="+mn-cs"/>
              </a:rPr>
              <a:t>   V(S1); 	     V(s2);</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0" i="0" u="none" strike="noStrike" kern="1200" cap="none" spc="0" normalizeH="0" baseline="0" noProof="0" smtClean="0">
                <a:ln>
                  <a:noFill/>
                </a:ln>
                <a:solidFill>
                  <a:prstClr val="black"/>
                </a:solidFill>
                <a:effectLst/>
                <a:uLnTx/>
                <a:uFillTx/>
                <a:latin typeface="华文新魏" pitchFamily="2" charset="-122"/>
                <a:ea typeface="华文新魏" pitchFamily="2" charset="-122"/>
                <a:cs typeface="+mn-cs"/>
              </a:rPr>
              <a:t>   V(S2);        V(S1);</a:t>
            </a:r>
          </a:p>
          <a:p>
            <a:pPr marL="342900" marR="0" lvl="0" indent="-342900" algn="just" defTabSz="914400" rtl="0" eaLnBrk="1" fontAlgn="auto" latinLnBrk="0" hangingPunct="1">
              <a:lnSpc>
                <a:spcPct val="100000"/>
              </a:lnSpc>
              <a:spcBef>
                <a:spcPct val="20000"/>
              </a:spcBef>
              <a:spcAft>
                <a:spcPts val="0"/>
              </a:spcAft>
              <a:buClrTx/>
              <a:buSzTx/>
              <a:buFontTx/>
              <a:buNone/>
              <a:tabLst/>
              <a:defRPr/>
            </a:pPr>
            <a:r>
              <a:rPr kumimoji="0" lang="en-US" altLang="zh-CN" sz="2400" b="0" i="0" u="none" strike="noStrike" kern="1200" cap="none" spc="0" normalizeH="0" baseline="0" noProof="0" smtClean="0">
                <a:ln>
                  <a:noFill/>
                </a:ln>
                <a:solidFill>
                  <a:prstClr val="black"/>
                </a:solidFill>
                <a:effectLst/>
                <a:uLnTx/>
                <a:uFillTx/>
                <a:latin typeface="华文新魏" pitchFamily="2" charset="-122"/>
                <a:ea typeface="华文新魏" pitchFamily="2" charset="-122"/>
                <a:cs typeface="+mn-cs"/>
              </a:rPr>
              <a:t>    		</a:t>
            </a:r>
            <a:endParaRPr kumimoji="0" lang="en-US" altLang="zh-CN" sz="2400" b="0" i="0" u="none" strike="noStrike" kern="1200" cap="none" spc="0" normalizeH="0" baseline="0" noProof="0" dirty="0">
              <a:ln>
                <a:noFill/>
              </a:ln>
              <a:solidFill>
                <a:prstClr val="black"/>
              </a:solidFill>
              <a:effectLst/>
              <a:uLnTx/>
              <a:uFillTx/>
              <a:latin typeface="华文新魏" pitchFamily="2" charset="-122"/>
              <a:ea typeface="华文新魏" pitchFamily="2" charset="-122"/>
              <a:cs typeface="+mn-cs"/>
            </a:endParaRPr>
          </a:p>
        </p:txBody>
      </p:sp>
    </p:spTree>
    <p:extLst>
      <p:ext uri="{BB962C8B-B14F-4D97-AF65-F5344CB8AC3E}">
        <p14:creationId xmlns:p14="http://schemas.microsoft.com/office/powerpoint/2010/main" val="5754016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死锁例子 </a:t>
            </a:r>
            <a:r>
              <a:rPr lang="en-US" altLang="zh-CN" dirty="0" smtClean="0"/>
              <a:t>(3)</a:t>
            </a:r>
            <a:endParaRPr lang="zh-CN" altLang="en-US" dirty="0"/>
          </a:p>
        </p:txBody>
      </p:sp>
      <p:sp>
        <p:nvSpPr>
          <p:cNvPr id="3" name="内容占位符 2"/>
          <p:cNvSpPr>
            <a:spLocks noGrp="1"/>
          </p:cNvSpPr>
          <p:nvPr>
            <p:ph idx="1"/>
          </p:nvPr>
        </p:nvSpPr>
        <p:spPr/>
        <p:txBody>
          <a:bodyPr/>
          <a:lstStyle/>
          <a:p>
            <a:r>
              <a:rPr lang="zh-CN" altLang="en-US" dirty="0"/>
              <a:t>资源分配不当引起死锁</a:t>
            </a:r>
            <a:br>
              <a:rPr lang="zh-CN" altLang="en-US" dirty="0"/>
            </a:br>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AC8EB17-5290-4DBE-B95A-78F7652B1597}"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Rectangle 3"/>
          <p:cNvSpPr txBox="1">
            <a:spLocks noChangeArrowheads="1"/>
          </p:cNvSpPr>
          <p:nvPr/>
        </p:nvSpPr>
        <p:spPr>
          <a:xfrm>
            <a:off x="596447" y="2132856"/>
            <a:ext cx="6858000" cy="1584176"/>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华文新魏" pitchFamily="2" charset="-122"/>
                <a:ea typeface="华文新魏" pitchFamily="2"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华文新魏" pitchFamily="2" charset="-122"/>
                <a:ea typeface="华文新魏" pitchFamily="2"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华文新魏" pitchFamily="2" charset="-122"/>
                <a:ea typeface="华文新魏" pitchFamily="2"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华文新魏" pitchFamily="2" charset="-122"/>
                <a:ea typeface="华文新魏" pitchFamily="2"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华文新魏" pitchFamily="2" charset="-122"/>
                <a:ea typeface="华文新魏"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0" algn="just" defTabSz="914400" rtl="0" eaLnBrk="1" fontAlgn="auto" latinLnBrk="0" hangingPunct="1">
              <a:lnSpc>
                <a:spcPct val="100000"/>
              </a:lnSpc>
              <a:spcBef>
                <a:spcPct val="2000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华文新魏" pitchFamily="2" charset="-122"/>
                <a:ea typeface="华文新魏" pitchFamily="2" charset="-122"/>
                <a:cs typeface="+mn-cs"/>
              </a:rPr>
              <a:t>若系统中有</a:t>
            </a:r>
            <a:r>
              <a:rPr kumimoji="0" lang="en-US" altLang="zh-CN" sz="2400" b="0" i="0" u="none" strike="noStrike" kern="1200" cap="none" spc="0" normalizeH="0" baseline="0" noProof="0" dirty="0" smtClean="0">
                <a:ln>
                  <a:noFill/>
                </a:ln>
                <a:solidFill>
                  <a:prstClr val="black"/>
                </a:solidFill>
                <a:effectLst/>
                <a:uLnTx/>
                <a:uFillTx/>
                <a:latin typeface="华文新魏" pitchFamily="2" charset="-122"/>
                <a:ea typeface="华文新魏" pitchFamily="2" charset="-122"/>
                <a:cs typeface="+mn-cs"/>
              </a:rPr>
              <a:t>m</a:t>
            </a:r>
            <a:r>
              <a:rPr kumimoji="0" lang="zh-CN" altLang="en-US" sz="2400" b="0" i="0" u="none" strike="noStrike" kern="1200" cap="none" spc="0" normalizeH="0" baseline="0" noProof="0" dirty="0" smtClean="0">
                <a:ln>
                  <a:noFill/>
                </a:ln>
                <a:solidFill>
                  <a:prstClr val="black"/>
                </a:solidFill>
                <a:effectLst/>
                <a:uLnTx/>
                <a:uFillTx/>
                <a:latin typeface="华文新魏" pitchFamily="2" charset="-122"/>
                <a:ea typeface="华文新魏" pitchFamily="2" charset="-122"/>
                <a:cs typeface="+mn-cs"/>
              </a:rPr>
              <a:t>个资源被</a:t>
            </a:r>
            <a:r>
              <a:rPr kumimoji="0" lang="en-US" altLang="zh-CN" sz="2400" b="0" i="0" u="none" strike="noStrike" kern="1200" cap="none" spc="0" normalizeH="0" baseline="0" noProof="0" dirty="0" smtClean="0">
                <a:ln>
                  <a:noFill/>
                </a:ln>
                <a:solidFill>
                  <a:prstClr val="black"/>
                </a:solidFill>
                <a:effectLst/>
                <a:uLnTx/>
                <a:uFillTx/>
                <a:latin typeface="华文新魏" pitchFamily="2" charset="-122"/>
                <a:ea typeface="华文新魏" pitchFamily="2" charset="-122"/>
                <a:cs typeface="+mn-cs"/>
              </a:rPr>
              <a:t>n</a:t>
            </a:r>
            <a:r>
              <a:rPr kumimoji="0" lang="zh-CN" altLang="en-US" sz="2400" b="0" i="0" u="none" strike="noStrike" kern="1200" cap="none" spc="0" normalizeH="0" baseline="0" noProof="0" dirty="0" smtClean="0">
                <a:ln>
                  <a:noFill/>
                </a:ln>
                <a:solidFill>
                  <a:prstClr val="black"/>
                </a:solidFill>
                <a:effectLst/>
                <a:uLnTx/>
                <a:uFillTx/>
                <a:latin typeface="华文新魏" pitchFamily="2" charset="-122"/>
                <a:ea typeface="华文新魏" pitchFamily="2" charset="-122"/>
                <a:cs typeface="+mn-cs"/>
              </a:rPr>
              <a:t>个进程共享，每个进程都要求Ｋ个资源，而</a:t>
            </a:r>
            <a:r>
              <a:rPr kumimoji="0" lang="en-US" altLang="zh-CN" sz="2400" b="0" i="0" u="none" strike="noStrike" kern="1200" cap="none" spc="0" normalizeH="0" baseline="0" noProof="0" dirty="0" smtClean="0">
                <a:ln>
                  <a:noFill/>
                </a:ln>
                <a:solidFill>
                  <a:prstClr val="black"/>
                </a:solidFill>
                <a:effectLst/>
                <a:uLnTx/>
                <a:uFillTx/>
                <a:latin typeface="华文新魏" pitchFamily="2" charset="-122"/>
                <a:ea typeface="华文新魏" pitchFamily="2" charset="-122"/>
                <a:cs typeface="+mn-cs"/>
              </a:rPr>
              <a:t>m &lt; </a:t>
            </a:r>
            <a:r>
              <a:rPr kumimoji="0" lang="en-US" altLang="zh-CN" sz="2400" b="0" i="0" u="none" strike="noStrike" kern="1200" cap="none" spc="0" normalizeH="0" baseline="0" noProof="0" dirty="0" err="1" smtClean="0">
                <a:ln>
                  <a:noFill/>
                </a:ln>
                <a:solidFill>
                  <a:prstClr val="black"/>
                </a:solidFill>
                <a:effectLst/>
                <a:uLnTx/>
                <a:uFillTx/>
                <a:latin typeface="华文新魏" pitchFamily="2" charset="-122"/>
                <a:ea typeface="华文新魏" pitchFamily="2" charset="-122"/>
                <a:cs typeface="+mn-cs"/>
              </a:rPr>
              <a:t>n</a:t>
            </a:r>
            <a:r>
              <a:rPr kumimoji="0" lang="en-US" altLang="zh-CN" sz="2400" b="0" i="0" u="none" strike="noStrike" kern="1200" cap="none" spc="0" normalizeH="0" baseline="0" noProof="0" dirty="0" err="1" smtClean="0">
                <a:ln>
                  <a:noFill/>
                </a:ln>
                <a:solidFill>
                  <a:prstClr val="black"/>
                </a:solidFill>
                <a:effectLst/>
                <a:uLnTx/>
                <a:uFillTx/>
                <a:latin typeface="Times New Roman"/>
                <a:ea typeface="华文新魏" pitchFamily="2" charset="-122"/>
                <a:cs typeface="+mn-cs"/>
              </a:rPr>
              <a:t>·</a:t>
            </a:r>
            <a:r>
              <a:rPr kumimoji="0" lang="en-US" altLang="zh-CN" sz="2400" b="0" i="0" u="none" strike="noStrike" kern="1200" cap="none" spc="0" normalizeH="0" baseline="0" noProof="0" dirty="0" err="1" smtClean="0">
                <a:ln>
                  <a:noFill/>
                </a:ln>
                <a:solidFill>
                  <a:prstClr val="black"/>
                </a:solidFill>
                <a:effectLst/>
                <a:uLnTx/>
                <a:uFillTx/>
                <a:latin typeface="华文新魏" pitchFamily="2" charset="-122"/>
                <a:ea typeface="华文新魏" pitchFamily="2" charset="-122"/>
                <a:cs typeface="+mn-cs"/>
              </a:rPr>
              <a:t>K</a:t>
            </a:r>
            <a:r>
              <a:rPr kumimoji="0" lang="zh-CN" altLang="en-US" sz="2400" b="0" i="0" u="none" strike="noStrike" kern="1200" cap="none" spc="0" normalizeH="0" baseline="0" noProof="0" dirty="0" smtClean="0">
                <a:ln>
                  <a:noFill/>
                </a:ln>
                <a:solidFill>
                  <a:prstClr val="black"/>
                </a:solidFill>
                <a:effectLst/>
                <a:uLnTx/>
                <a:uFillTx/>
                <a:latin typeface="华文新魏" pitchFamily="2" charset="-122"/>
                <a:ea typeface="华文新魏" pitchFamily="2" charset="-122"/>
                <a:cs typeface="+mn-cs"/>
              </a:rPr>
              <a:t>时，即资源数小于进程所要求的总数时，如果分配不得当就可能引起死锁。</a:t>
            </a:r>
          </a:p>
          <a:p>
            <a:pPr marL="342900" marR="0" lvl="0" indent="-342900" algn="just" defTabSz="914400" rtl="0" eaLnBrk="1" fontAlgn="auto" latinLnBrk="0" hangingPunct="1">
              <a:lnSpc>
                <a:spcPct val="90000"/>
              </a:lnSpc>
              <a:spcBef>
                <a:spcPct val="2000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华文新魏" pitchFamily="2" charset="-122"/>
                <a:ea typeface="华文新魏" pitchFamily="2" charset="-122"/>
                <a:cs typeface="+mn-cs"/>
              </a:rPr>
              <a:t> </a:t>
            </a:r>
            <a:endParaRPr kumimoji="0" lang="zh-CN" altLang="en-US" sz="2400" b="0" i="0" u="none" strike="noStrike" kern="1200" cap="none" spc="0" normalizeH="0" baseline="0" noProof="0" dirty="0">
              <a:ln>
                <a:noFill/>
              </a:ln>
              <a:solidFill>
                <a:prstClr val="black"/>
              </a:solidFill>
              <a:effectLst/>
              <a:uLnTx/>
              <a:uFillTx/>
              <a:latin typeface="华文新魏" pitchFamily="2" charset="-122"/>
              <a:ea typeface="华文新魏" pitchFamily="2" charset="-122"/>
              <a:cs typeface="+mn-cs"/>
            </a:endParaRPr>
          </a:p>
        </p:txBody>
      </p:sp>
      <p:sp>
        <p:nvSpPr>
          <p:cNvPr id="7" name="Rectangle 3"/>
          <p:cNvSpPr txBox="1">
            <a:spLocks noChangeArrowheads="1"/>
          </p:cNvSpPr>
          <p:nvPr/>
        </p:nvSpPr>
        <p:spPr>
          <a:xfrm>
            <a:off x="1907704" y="3429000"/>
            <a:ext cx="6858000" cy="15841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华文新魏" pitchFamily="2" charset="-122"/>
                <a:ea typeface="华文新魏" pitchFamily="2"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华文新魏" pitchFamily="2" charset="-122"/>
                <a:ea typeface="华文新魏" pitchFamily="2"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华文新魏" pitchFamily="2" charset="-122"/>
                <a:ea typeface="华文新魏" pitchFamily="2"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华文新魏" pitchFamily="2" charset="-122"/>
                <a:ea typeface="华文新魏" pitchFamily="2"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华文新魏" pitchFamily="2" charset="-122"/>
                <a:ea typeface="华文新魏"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0" algn="just" defTabSz="914400" rtl="0" eaLnBrk="1" fontAlgn="auto" latinLnBrk="0" hangingPunct="1">
              <a:lnSpc>
                <a:spcPct val="100000"/>
              </a:lnSpc>
              <a:spcBef>
                <a:spcPct val="20000"/>
              </a:spcBef>
              <a:spcAft>
                <a:spcPts val="0"/>
              </a:spcAft>
              <a:buClrTx/>
              <a:buSzTx/>
              <a:buFontTx/>
              <a:buNone/>
              <a:tabLst/>
              <a:defRPr/>
            </a:pPr>
            <a:r>
              <a:rPr kumimoji="0" lang="zh-CN" altLang="en-US" sz="2400" b="0" i="0" u="none" strike="noStrike" kern="1200" cap="none" spc="0" normalizeH="0" baseline="0" noProof="0" dirty="0" smtClean="0">
                <a:ln>
                  <a:noFill/>
                </a:ln>
                <a:solidFill>
                  <a:srgbClr val="FF0000"/>
                </a:solidFill>
                <a:effectLst/>
                <a:uLnTx/>
                <a:uFillTx/>
                <a:latin typeface="华文新魏" pitchFamily="2" charset="-122"/>
                <a:ea typeface="华文新魏" pitchFamily="2" charset="-122"/>
                <a:cs typeface="+mn-cs"/>
              </a:rPr>
              <a:t>能否举个例子？？？</a:t>
            </a:r>
          </a:p>
          <a:p>
            <a:pPr marL="342900" marR="0" lvl="0" indent="-342900" algn="just" defTabSz="914400" rtl="0" eaLnBrk="1" fontAlgn="auto" latinLnBrk="0" hangingPunct="1">
              <a:lnSpc>
                <a:spcPct val="90000"/>
              </a:lnSpc>
              <a:spcBef>
                <a:spcPct val="20000"/>
              </a:spcBef>
              <a:spcAft>
                <a:spcPts val="0"/>
              </a:spcAft>
              <a:buClrTx/>
              <a:buSzTx/>
              <a:buFontTx/>
              <a:buNone/>
              <a:tabLst/>
              <a:defRPr/>
            </a:pPr>
            <a:r>
              <a:rPr kumimoji="0" lang="zh-CN" altLang="en-US" sz="2400" b="0" i="0" u="none" strike="noStrike" kern="1200" cap="none" spc="0" normalizeH="0" baseline="0" noProof="0" dirty="0" smtClean="0">
                <a:ln>
                  <a:noFill/>
                </a:ln>
                <a:solidFill>
                  <a:srgbClr val="FF0000"/>
                </a:solidFill>
                <a:effectLst/>
                <a:uLnTx/>
                <a:uFillTx/>
                <a:latin typeface="华文新魏" pitchFamily="2" charset="-122"/>
                <a:ea typeface="华文新魏" pitchFamily="2" charset="-122"/>
                <a:cs typeface="+mn-cs"/>
              </a:rPr>
              <a:t> </a:t>
            </a:r>
            <a:endParaRPr kumimoji="0" lang="zh-CN" altLang="en-US" sz="2400" b="0" i="0" u="none" strike="noStrike" kern="1200" cap="none" spc="0" normalizeH="0" baseline="0" noProof="0" dirty="0">
              <a:ln>
                <a:noFill/>
              </a:ln>
              <a:solidFill>
                <a:srgbClr val="FF0000"/>
              </a:solidFill>
              <a:effectLst/>
              <a:uLnTx/>
              <a:uFillTx/>
              <a:latin typeface="华文新魏" pitchFamily="2" charset="-122"/>
              <a:ea typeface="华文新魏" pitchFamily="2" charset="-122"/>
              <a:cs typeface="+mn-cs"/>
            </a:endParaRPr>
          </a:p>
        </p:txBody>
      </p:sp>
    </p:spTree>
    <p:extLst>
      <p:ext uri="{BB962C8B-B14F-4D97-AF65-F5344CB8AC3E}">
        <p14:creationId xmlns:p14="http://schemas.microsoft.com/office/powerpoint/2010/main" val="16908029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死锁定义</a:t>
            </a:r>
            <a:endParaRPr lang="zh-CN" altLang="en-US" dirty="0"/>
          </a:p>
        </p:txBody>
      </p:sp>
      <p:sp>
        <p:nvSpPr>
          <p:cNvPr id="3" name="内容占位符 2"/>
          <p:cNvSpPr>
            <a:spLocks noGrp="1"/>
          </p:cNvSpPr>
          <p:nvPr>
            <p:ph idx="1"/>
          </p:nvPr>
        </p:nvSpPr>
        <p:spPr/>
        <p:txBody>
          <a:bodyPr/>
          <a:lstStyle/>
          <a:p>
            <a:r>
              <a:rPr lang="zh-CN" altLang="en-US" dirty="0"/>
              <a:t>如果在一个进程集合中的每个进程都在等待只能由该集合中的其他一个进程才能引发的事件，则称一组进程或系统此时发生死锁。</a:t>
            </a:r>
          </a:p>
          <a:p>
            <a:r>
              <a:rPr lang="zh-CN" altLang="en-US" dirty="0"/>
              <a:t>例如，</a:t>
            </a:r>
            <a:r>
              <a:rPr lang="en-US" altLang="zh-CN" dirty="0"/>
              <a:t>n</a:t>
            </a:r>
            <a:r>
              <a:rPr lang="zh-CN" altLang="en-US" dirty="0"/>
              <a:t>个进程</a:t>
            </a:r>
            <a:r>
              <a:rPr lang="en-US" altLang="zh-CN" dirty="0"/>
              <a:t>P1</a:t>
            </a:r>
            <a:r>
              <a:rPr lang="zh-CN" altLang="en-US" dirty="0"/>
              <a:t>、</a:t>
            </a:r>
            <a:r>
              <a:rPr lang="en-US" altLang="zh-CN" dirty="0"/>
              <a:t>P2</a:t>
            </a:r>
            <a:r>
              <a:rPr lang="zh-CN" altLang="en-US" dirty="0"/>
              <a:t>，</a:t>
            </a:r>
            <a:r>
              <a:rPr lang="en-US" altLang="zh-CN" dirty="0">
                <a:latin typeface="Times New Roman"/>
              </a:rPr>
              <a:t>…</a:t>
            </a:r>
            <a:r>
              <a:rPr lang="zh-CN" altLang="en-US" dirty="0"/>
              <a:t>，</a:t>
            </a:r>
            <a:r>
              <a:rPr lang="en-US" altLang="zh-CN" dirty="0" err="1"/>
              <a:t>Pn</a:t>
            </a:r>
            <a:r>
              <a:rPr lang="zh-CN" altLang="en-US" dirty="0"/>
              <a:t>，</a:t>
            </a:r>
            <a:r>
              <a:rPr lang="en-US" altLang="zh-CN" dirty="0"/>
              <a:t>Pi</a:t>
            </a:r>
            <a:r>
              <a:rPr lang="zh-CN" altLang="en-US" dirty="0"/>
              <a:t>因为申请不到资源</a:t>
            </a:r>
            <a:r>
              <a:rPr lang="en-US" altLang="zh-CN" dirty="0" err="1"/>
              <a:t>Rj</a:t>
            </a:r>
            <a:r>
              <a:rPr lang="zh-CN" altLang="en-US" dirty="0"/>
              <a:t>而处于等待状态，而</a:t>
            </a:r>
            <a:r>
              <a:rPr lang="en-US" altLang="zh-CN" dirty="0" err="1"/>
              <a:t>Rj</a:t>
            </a:r>
            <a:r>
              <a:rPr lang="zh-CN" altLang="en-US" dirty="0"/>
              <a:t>又被</a:t>
            </a:r>
            <a:r>
              <a:rPr lang="en-US" altLang="zh-CN" dirty="0"/>
              <a:t>Pi+1</a:t>
            </a:r>
            <a:r>
              <a:rPr lang="zh-CN" altLang="en-US" dirty="0"/>
              <a:t>占有，</a:t>
            </a:r>
            <a:r>
              <a:rPr lang="en-US" altLang="zh-CN" dirty="0" err="1"/>
              <a:t>Pn</a:t>
            </a:r>
            <a:r>
              <a:rPr lang="zh-CN" altLang="en-US" dirty="0"/>
              <a:t>欲申请的资源被</a:t>
            </a:r>
            <a:r>
              <a:rPr lang="en-US" altLang="zh-CN" dirty="0"/>
              <a:t>P1</a:t>
            </a:r>
            <a:r>
              <a:rPr lang="zh-CN" altLang="en-US" dirty="0"/>
              <a:t>占有，此时这</a:t>
            </a:r>
            <a:r>
              <a:rPr lang="en-US" altLang="zh-CN" dirty="0"/>
              <a:t>n</a:t>
            </a:r>
            <a:r>
              <a:rPr lang="zh-CN" altLang="en-US" dirty="0"/>
              <a:t>个进程的等待状态永远不能结束，则说这</a:t>
            </a:r>
            <a:r>
              <a:rPr lang="en-US" altLang="zh-CN" dirty="0"/>
              <a:t>n</a:t>
            </a:r>
            <a:r>
              <a:rPr lang="zh-CN" altLang="en-US" dirty="0"/>
              <a:t>个进程处于死锁状态。</a:t>
            </a:r>
          </a:p>
          <a:p>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AC8EB17-5290-4DBE-B95A-78F7652B1597}"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83742902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形成死锁的四个条件</a:t>
            </a:r>
            <a:endParaRPr lang="zh-CN" altLang="en-US" dirty="0"/>
          </a:p>
        </p:txBody>
      </p:sp>
      <p:sp>
        <p:nvSpPr>
          <p:cNvPr id="3" name="内容占位符 2"/>
          <p:cNvSpPr>
            <a:spLocks noGrp="1"/>
          </p:cNvSpPr>
          <p:nvPr>
            <p:ph idx="1"/>
          </p:nvPr>
        </p:nvSpPr>
        <p:spPr/>
        <p:txBody>
          <a:bodyPr/>
          <a:lstStyle/>
          <a:p>
            <a:r>
              <a:rPr lang="zh-CN" altLang="en-US" dirty="0" smtClean="0"/>
              <a:t>四个条件</a:t>
            </a:r>
            <a:endParaRPr lang="en-US" altLang="zh-CN" dirty="0" smtClean="0"/>
          </a:p>
          <a:p>
            <a:pPr lvl="1"/>
            <a:r>
              <a:rPr lang="zh-CN" altLang="en-US" dirty="0" smtClean="0"/>
              <a:t>互斥</a:t>
            </a:r>
            <a:r>
              <a:rPr lang="zh-CN" altLang="en-US" dirty="0"/>
              <a:t>条件：进程互斥使用</a:t>
            </a:r>
            <a:r>
              <a:rPr lang="zh-CN" altLang="en-US" dirty="0" smtClean="0"/>
              <a:t>资源</a:t>
            </a:r>
            <a:endParaRPr lang="en-US" altLang="zh-CN" dirty="0" smtClean="0"/>
          </a:p>
          <a:p>
            <a:pPr lvl="1"/>
            <a:r>
              <a:rPr lang="zh-CN" altLang="en-US" dirty="0" smtClean="0"/>
              <a:t>请求</a:t>
            </a:r>
            <a:r>
              <a:rPr lang="zh-CN" altLang="en-US" dirty="0"/>
              <a:t>与保持条件</a:t>
            </a:r>
            <a:r>
              <a:rPr lang="zh-CN" altLang="en-US" dirty="0" smtClean="0"/>
              <a:t>：</a:t>
            </a:r>
            <a:r>
              <a:rPr lang="zh-CN" altLang="en-US" dirty="0"/>
              <a:t>申请新资源时不释放已占有</a:t>
            </a:r>
            <a:r>
              <a:rPr lang="zh-CN" altLang="en-US" dirty="0" smtClean="0"/>
              <a:t>资源</a:t>
            </a:r>
            <a:endParaRPr lang="en-US" altLang="zh-CN" dirty="0" smtClean="0"/>
          </a:p>
          <a:p>
            <a:pPr lvl="1"/>
            <a:r>
              <a:rPr lang="zh-CN" altLang="en-US" dirty="0" smtClean="0"/>
              <a:t>不可剥夺</a:t>
            </a:r>
            <a:r>
              <a:rPr lang="zh-CN" altLang="en-US" dirty="0"/>
              <a:t>条件：一个进程不能抢夺其他进程占有的</a:t>
            </a:r>
            <a:r>
              <a:rPr lang="zh-CN" altLang="en-US" dirty="0" smtClean="0"/>
              <a:t>资源</a:t>
            </a:r>
            <a:endParaRPr lang="en-US" altLang="zh-CN" dirty="0" smtClean="0"/>
          </a:p>
          <a:p>
            <a:pPr lvl="1"/>
            <a:r>
              <a:rPr lang="zh-CN" altLang="en-US" dirty="0" smtClean="0"/>
              <a:t>循环</a:t>
            </a:r>
            <a:r>
              <a:rPr lang="zh-CN" altLang="en-US" dirty="0"/>
              <a:t>等待条件</a:t>
            </a:r>
            <a:r>
              <a:rPr lang="zh-CN" altLang="en-US" dirty="0" smtClean="0"/>
              <a:t>：</a:t>
            </a:r>
            <a:r>
              <a:rPr lang="zh-CN" altLang="en-US" dirty="0"/>
              <a:t>存在一组进程循环等待</a:t>
            </a:r>
            <a:r>
              <a:rPr lang="zh-CN" altLang="en-US" dirty="0" smtClean="0"/>
              <a:t>资源</a:t>
            </a:r>
            <a:endParaRPr lang="en-US" altLang="zh-CN" dirty="0" smtClean="0"/>
          </a:p>
          <a:p>
            <a:r>
              <a:rPr lang="zh-CN" altLang="en-US" dirty="0" smtClean="0"/>
              <a:t>必要条件、非充分条件</a:t>
            </a:r>
            <a:endParaRPr lang="en-US" altLang="zh-CN" dirty="0" smtClean="0"/>
          </a:p>
          <a:p>
            <a:r>
              <a:rPr lang="zh-CN" altLang="en-US" dirty="0" smtClean="0"/>
              <a:t>四个都满足</a:t>
            </a:r>
            <a:r>
              <a:rPr lang="en-US" altLang="zh-CN" dirty="0" smtClean="0">
                <a:sym typeface="Wingdings" panose="05000000000000000000" pitchFamily="2" charset="2"/>
              </a:rPr>
              <a:t></a:t>
            </a:r>
            <a:r>
              <a:rPr lang="zh-CN" altLang="en-US" dirty="0">
                <a:sym typeface="Wingdings" panose="05000000000000000000" pitchFamily="2" charset="2"/>
              </a:rPr>
              <a:t>死锁</a:t>
            </a:r>
            <a:endParaRPr lang="en-US" altLang="zh-CN" dirty="0" smtClean="0"/>
          </a:p>
          <a:p>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AC8EB17-5290-4DBE-B95A-78F7652B1597}"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7548624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死锁解决办法</a:t>
            </a:r>
            <a:endParaRPr lang="zh-CN" altLang="en-US" dirty="0"/>
          </a:p>
        </p:txBody>
      </p:sp>
      <p:sp>
        <p:nvSpPr>
          <p:cNvPr id="3" name="内容占位符 2"/>
          <p:cNvSpPr>
            <a:spLocks noGrp="1"/>
          </p:cNvSpPr>
          <p:nvPr>
            <p:ph idx="1"/>
          </p:nvPr>
        </p:nvSpPr>
        <p:spPr/>
        <p:txBody>
          <a:bodyPr/>
          <a:lstStyle/>
          <a:p>
            <a:r>
              <a:rPr lang="zh-CN" altLang="en-US" dirty="0" smtClean="0"/>
              <a:t>死锁防止</a:t>
            </a:r>
            <a:r>
              <a:rPr lang="en-US" altLang="zh-CN" dirty="0" smtClean="0"/>
              <a:t>(Deadlock Prevention)</a:t>
            </a:r>
          </a:p>
          <a:p>
            <a:pPr lvl="1"/>
            <a:r>
              <a:rPr lang="zh-CN" altLang="en-US" dirty="0" smtClean="0"/>
              <a:t>破坏产生死锁的必要条件，防止死锁发生</a:t>
            </a:r>
            <a:endParaRPr lang="en-US" altLang="zh-CN" dirty="0" smtClean="0"/>
          </a:p>
          <a:p>
            <a:pPr lvl="1"/>
            <a:r>
              <a:rPr lang="zh-CN" altLang="en-US" dirty="0" smtClean="0"/>
              <a:t>强制规则 </a:t>
            </a:r>
            <a:r>
              <a:rPr lang="en-US" altLang="zh-CN" dirty="0" smtClean="0">
                <a:sym typeface="Wingdings" panose="05000000000000000000" pitchFamily="2" charset="2"/>
              </a:rPr>
              <a:t> </a:t>
            </a:r>
            <a:r>
              <a:rPr lang="zh-CN" altLang="en-US" dirty="0" smtClean="0"/>
              <a:t>降低进程的并发度</a:t>
            </a:r>
            <a:endParaRPr lang="en-US" altLang="zh-CN" dirty="0" smtClean="0"/>
          </a:p>
          <a:p>
            <a:r>
              <a:rPr lang="zh-CN" altLang="en-US" dirty="0" smtClean="0"/>
              <a:t>死锁避免</a:t>
            </a:r>
            <a:r>
              <a:rPr lang="en-US" altLang="zh-CN" dirty="0" smtClean="0"/>
              <a:t>(Deadlock Avoidance)</a:t>
            </a:r>
          </a:p>
          <a:p>
            <a:pPr lvl="1"/>
            <a:r>
              <a:rPr lang="zh-CN" altLang="en-US" dirty="0" smtClean="0"/>
              <a:t>允许前三个条件</a:t>
            </a:r>
            <a:r>
              <a:rPr lang="en-US" altLang="zh-CN" dirty="0" smtClean="0"/>
              <a:t>,</a:t>
            </a:r>
            <a:r>
              <a:rPr lang="zh-CN" altLang="en-US" dirty="0" smtClean="0"/>
              <a:t>避免第四个条件</a:t>
            </a:r>
            <a:endParaRPr lang="en-US" altLang="zh-CN" dirty="0" smtClean="0"/>
          </a:p>
          <a:p>
            <a:pPr lvl="1"/>
            <a:r>
              <a:rPr lang="zh-CN" altLang="en-US" dirty="0"/>
              <a:t>并发度高</a:t>
            </a:r>
            <a:endParaRPr lang="en-US" altLang="zh-CN" dirty="0" smtClean="0"/>
          </a:p>
          <a:p>
            <a:r>
              <a:rPr lang="zh-CN" altLang="en-US" dirty="0" smtClean="0"/>
              <a:t>死锁检测和恢复</a:t>
            </a:r>
            <a:r>
              <a:rPr lang="en-US" altLang="zh-CN" dirty="0" smtClean="0"/>
              <a:t>(Deadlock detection &amp; </a:t>
            </a:r>
            <a:r>
              <a:rPr lang="en-US" altLang="zh-CN" dirty="0" err="1" smtClean="0"/>
              <a:t>recorvery</a:t>
            </a:r>
            <a:r>
              <a:rPr lang="en-US" altLang="zh-CN" dirty="0" smtClean="0"/>
              <a:t>)</a:t>
            </a:r>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AC8EB17-5290-4DBE-B95A-78F7652B1597}"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6640709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死锁防止 </a:t>
            </a:r>
            <a:r>
              <a:rPr lang="en-US" altLang="zh-CN" dirty="0" smtClean="0"/>
              <a:t>(1)</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破坏条件</a:t>
            </a:r>
            <a:r>
              <a:rPr lang="en-US" altLang="zh-CN" dirty="0" smtClean="0"/>
              <a:t>1</a:t>
            </a:r>
            <a:r>
              <a:rPr lang="zh-CN" altLang="en-US" dirty="0" smtClean="0"/>
              <a:t>？</a:t>
            </a:r>
            <a:endParaRPr lang="en-US" altLang="zh-CN" dirty="0" smtClean="0"/>
          </a:p>
          <a:p>
            <a:pPr lvl="1"/>
            <a:r>
              <a:rPr lang="zh-CN" altLang="en-US" dirty="0"/>
              <a:t>使资源可同时访问而不是互斥</a:t>
            </a:r>
            <a:r>
              <a:rPr lang="zh-CN" altLang="en-US" dirty="0" smtClean="0"/>
              <a:t>使用</a:t>
            </a:r>
            <a:endParaRPr lang="en-US" altLang="zh-CN" dirty="0" smtClean="0"/>
          </a:p>
          <a:p>
            <a:r>
              <a:rPr lang="zh-CN" altLang="en-US" dirty="0" smtClean="0"/>
              <a:t>破坏条件</a:t>
            </a:r>
            <a:r>
              <a:rPr lang="en-US" altLang="zh-CN" dirty="0" smtClean="0"/>
              <a:t>2</a:t>
            </a:r>
            <a:r>
              <a:rPr lang="zh-CN" altLang="en-US" dirty="0" smtClean="0"/>
              <a:t>？</a:t>
            </a:r>
            <a:endParaRPr lang="en-US" altLang="zh-CN" dirty="0" smtClean="0"/>
          </a:p>
          <a:p>
            <a:pPr lvl="1"/>
            <a:r>
              <a:rPr lang="zh-CN" altLang="en-US" dirty="0" smtClean="0"/>
              <a:t>静态分配：一个进程先申请所需的所有资源，都满足后再执行</a:t>
            </a:r>
            <a:endParaRPr lang="en-US" altLang="zh-CN" dirty="0"/>
          </a:p>
          <a:p>
            <a:pPr lvl="1"/>
            <a:r>
              <a:rPr lang="zh-CN" altLang="en-US" dirty="0" smtClean="0"/>
              <a:t>效率低下</a:t>
            </a:r>
            <a:endParaRPr lang="en-US" altLang="zh-CN" dirty="0" smtClean="0"/>
          </a:p>
          <a:p>
            <a:r>
              <a:rPr lang="zh-CN" altLang="en-US" dirty="0" smtClean="0"/>
              <a:t>破坏条件</a:t>
            </a:r>
            <a:r>
              <a:rPr lang="en-US" altLang="zh-CN" dirty="0" smtClean="0"/>
              <a:t>3</a:t>
            </a:r>
            <a:r>
              <a:rPr lang="zh-CN" altLang="en-US" dirty="0" smtClean="0"/>
              <a:t>？</a:t>
            </a:r>
            <a:endParaRPr lang="en-US" altLang="zh-CN" dirty="0" smtClean="0"/>
          </a:p>
          <a:p>
            <a:pPr lvl="1"/>
            <a:r>
              <a:rPr lang="zh-CN" altLang="en-US" dirty="0" smtClean="0"/>
              <a:t>请求新的资源前需要释放已占有资源</a:t>
            </a:r>
            <a:endParaRPr lang="en-US" altLang="zh-CN" dirty="0" smtClean="0"/>
          </a:p>
          <a:p>
            <a:pPr lvl="1"/>
            <a:r>
              <a:rPr lang="zh-CN" altLang="en-US" dirty="0" smtClean="0"/>
              <a:t>效率低下</a:t>
            </a:r>
            <a:endParaRPr lang="en-US" altLang="zh-CN" dirty="0" smtClean="0"/>
          </a:p>
          <a:p>
            <a:r>
              <a:rPr lang="zh-CN" altLang="en-US" dirty="0" smtClean="0"/>
              <a:t>破坏条件</a:t>
            </a:r>
            <a:r>
              <a:rPr lang="en-US" altLang="zh-CN" dirty="0" smtClean="0"/>
              <a:t>4</a:t>
            </a:r>
            <a:r>
              <a:rPr lang="zh-CN" altLang="en-US" dirty="0" smtClean="0"/>
              <a:t>？</a:t>
            </a:r>
            <a:endParaRPr lang="en-US" altLang="zh-CN" dirty="0" smtClean="0"/>
          </a:p>
          <a:p>
            <a:pPr lvl="1"/>
            <a:r>
              <a:rPr lang="zh-CN" altLang="en-US" dirty="0" smtClean="0"/>
              <a:t>层次策略、按序分配策略</a:t>
            </a:r>
            <a:endParaRPr lang="en-US" altLang="zh-CN" dirty="0" smtClean="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AC8EB17-5290-4DBE-B95A-78F7652B1597}"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72122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死锁防止 </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smtClean="0"/>
              <a:t>层次分配策略</a:t>
            </a:r>
            <a:endParaRPr lang="en-US" altLang="zh-CN" dirty="0" smtClean="0"/>
          </a:p>
          <a:p>
            <a:pPr lvl="1" algn="just">
              <a:spcBef>
                <a:spcPct val="10000"/>
              </a:spcBef>
            </a:pPr>
            <a:r>
              <a:rPr lang="zh-CN" altLang="en-US" sz="3200" dirty="0"/>
              <a:t>资源被分成多个层次</a:t>
            </a:r>
          </a:p>
          <a:p>
            <a:pPr lvl="1" algn="just">
              <a:spcBef>
                <a:spcPct val="10000"/>
              </a:spcBef>
            </a:pPr>
            <a:r>
              <a:rPr lang="zh-CN" altLang="en-US" sz="3200" dirty="0"/>
              <a:t>当进程得到某一层的一个资源后，它只能再申请较高层次的资源</a:t>
            </a:r>
          </a:p>
          <a:p>
            <a:pPr lvl="1" algn="just">
              <a:spcBef>
                <a:spcPct val="10000"/>
              </a:spcBef>
            </a:pPr>
            <a:r>
              <a:rPr lang="zh-CN" altLang="en-US" sz="3200" dirty="0"/>
              <a:t>当进程要释放某层的一个资源时，必须先释放占有的较高层次的资源</a:t>
            </a:r>
          </a:p>
          <a:p>
            <a:pPr lvl="1" algn="just">
              <a:spcBef>
                <a:spcPct val="10000"/>
              </a:spcBef>
            </a:pPr>
            <a:r>
              <a:rPr lang="zh-CN" altLang="en-US" sz="3200" dirty="0"/>
              <a:t>当进程得到某一层的一个资源后，它想申请该层的另一个资源时，必须先释放该层中的已占资源</a:t>
            </a:r>
            <a:endParaRPr lang="zh-CN" altLang="en-US" sz="3200" dirty="0">
              <a:latin typeface="隶书" pitchFamily="49" charset="-122"/>
            </a:endParaRPr>
          </a:p>
          <a:p>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AC8EB17-5290-4DBE-B95A-78F7652B1597}"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08174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并发进程的关系</a:t>
            </a:r>
            <a:r>
              <a:rPr lang="en-US" altLang="zh-CN" dirty="0" smtClean="0"/>
              <a:t>(2)</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共享合作</a:t>
            </a:r>
            <a:endParaRPr lang="en-US" altLang="zh-CN" dirty="0" smtClean="0"/>
          </a:p>
          <a:p>
            <a:pPr lvl="1"/>
            <a:r>
              <a:rPr lang="zh-CN" altLang="en-US" dirty="0" smtClean="0"/>
              <a:t>进程不知道彼此的存在</a:t>
            </a:r>
            <a:endParaRPr lang="en-US" altLang="zh-CN" dirty="0" smtClean="0"/>
          </a:p>
          <a:p>
            <a:pPr lvl="1"/>
            <a:r>
              <a:rPr lang="zh-CN" altLang="en-US" dirty="0" smtClean="0"/>
              <a:t>有共享数据：变量、文件、数据库等</a:t>
            </a:r>
            <a:endParaRPr lang="en-US" altLang="zh-CN" dirty="0" smtClean="0"/>
          </a:p>
          <a:p>
            <a:pPr lvl="1"/>
            <a:r>
              <a:rPr lang="zh-CN" altLang="en-US" dirty="0" smtClean="0"/>
              <a:t>互斥需求</a:t>
            </a:r>
            <a:endParaRPr lang="en-US" altLang="zh-CN" dirty="0" smtClean="0"/>
          </a:p>
          <a:p>
            <a:pPr lvl="1"/>
            <a:r>
              <a:rPr lang="zh-CN" altLang="en-US" dirty="0" smtClean="0"/>
              <a:t>问题：数据一致性问题、死锁、饥饿等</a:t>
            </a:r>
            <a:endParaRPr lang="en-US" altLang="zh-CN" dirty="0" smtClean="0"/>
          </a:p>
          <a:p>
            <a:r>
              <a:rPr lang="zh-CN" altLang="en-US" dirty="0" smtClean="0"/>
              <a:t>通信合作</a:t>
            </a:r>
            <a:endParaRPr lang="en-US" altLang="zh-CN" dirty="0" smtClean="0"/>
          </a:p>
          <a:p>
            <a:pPr lvl="1"/>
            <a:r>
              <a:rPr lang="zh-CN" altLang="en-US" dirty="0" smtClean="0"/>
              <a:t>进程知道彼此的存在</a:t>
            </a:r>
            <a:endParaRPr lang="en-US" altLang="zh-CN" dirty="0" smtClean="0"/>
          </a:p>
          <a:p>
            <a:pPr lvl="1"/>
            <a:r>
              <a:rPr lang="zh-CN" altLang="en-US" dirty="0" smtClean="0"/>
              <a:t>通过通信协作</a:t>
            </a:r>
            <a:endParaRPr lang="en-US" altLang="zh-CN" dirty="0" smtClean="0"/>
          </a:p>
          <a:p>
            <a:pPr lvl="1"/>
            <a:r>
              <a:rPr lang="zh-CN" altLang="en-US" dirty="0" smtClean="0"/>
              <a:t>同步需求</a:t>
            </a:r>
            <a:endParaRPr lang="en-US" altLang="zh-CN" dirty="0" smtClean="0"/>
          </a:p>
          <a:p>
            <a:pPr lvl="1"/>
            <a:r>
              <a:rPr lang="zh-CN" altLang="en-US" dirty="0" smtClean="0"/>
              <a:t>死锁、饥饿</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341090795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死锁防止 </a:t>
            </a:r>
            <a:r>
              <a:rPr lang="en-US" altLang="zh-CN" dirty="0" smtClean="0"/>
              <a:t>(3)</a:t>
            </a:r>
            <a:endParaRPr lang="zh-CN" altLang="en-US" dirty="0"/>
          </a:p>
        </p:txBody>
      </p:sp>
      <p:sp>
        <p:nvSpPr>
          <p:cNvPr id="3" name="内容占位符 2"/>
          <p:cNvSpPr>
            <a:spLocks noGrp="1"/>
          </p:cNvSpPr>
          <p:nvPr>
            <p:ph idx="1"/>
          </p:nvPr>
        </p:nvSpPr>
        <p:spPr/>
        <p:txBody>
          <a:bodyPr/>
          <a:lstStyle/>
          <a:p>
            <a:r>
              <a:rPr lang="zh-CN" altLang="en-US" dirty="0" smtClean="0"/>
              <a:t>按序分配策略</a:t>
            </a:r>
            <a:endParaRPr lang="en-US" altLang="zh-CN" dirty="0" smtClean="0"/>
          </a:p>
          <a:p>
            <a:pPr lvl="1"/>
            <a:r>
              <a:rPr lang="zh-CN" altLang="en-US" dirty="0" smtClean="0"/>
              <a:t>将资源排序编号：</a:t>
            </a:r>
            <a:r>
              <a:rPr lang="en-US" altLang="zh-CN" dirty="0"/>
              <a:t>r1,r2</a:t>
            </a:r>
            <a:r>
              <a:rPr lang="en-US" altLang="zh-CN" dirty="0">
                <a:latin typeface="Times New Roman"/>
              </a:rPr>
              <a:t>……</a:t>
            </a:r>
            <a:r>
              <a:rPr lang="en-US" altLang="zh-CN" dirty="0"/>
              <a:t>,</a:t>
            </a:r>
            <a:r>
              <a:rPr lang="en-US" altLang="zh-CN" dirty="0" err="1"/>
              <a:t>rm</a:t>
            </a:r>
            <a:endParaRPr lang="en-US" altLang="zh-CN" dirty="0"/>
          </a:p>
          <a:p>
            <a:pPr lvl="1"/>
            <a:r>
              <a:rPr lang="zh-CN" altLang="en-US" dirty="0"/>
              <a:t>如果进程不得在占用资源</a:t>
            </a:r>
            <a:r>
              <a:rPr lang="en-US" altLang="zh-CN" dirty="0" err="1"/>
              <a:t>ri</a:t>
            </a:r>
            <a:r>
              <a:rPr lang="en-US" altLang="zh-CN" dirty="0"/>
              <a:t>(1≤i≤m)</a:t>
            </a:r>
            <a:r>
              <a:rPr lang="zh-CN" altLang="en-US" dirty="0"/>
              <a:t>后再申请</a:t>
            </a:r>
            <a:r>
              <a:rPr lang="en-US" altLang="zh-CN" dirty="0" err="1"/>
              <a:t>rj</a:t>
            </a:r>
            <a:r>
              <a:rPr lang="en-US" altLang="zh-CN" dirty="0"/>
              <a:t>(j&lt;</a:t>
            </a:r>
            <a:r>
              <a:rPr lang="en-US" altLang="zh-CN" dirty="0" err="1"/>
              <a:t>i</a:t>
            </a:r>
            <a:r>
              <a:rPr lang="en-US" altLang="zh-CN" dirty="0"/>
              <a:t>)</a:t>
            </a:r>
            <a:r>
              <a:rPr lang="zh-CN" altLang="en-US" dirty="0"/>
              <a:t>。</a:t>
            </a:r>
            <a:endParaRPr lang="en-US" altLang="zh-CN" dirty="0" smtClean="0"/>
          </a:p>
          <a:p>
            <a:pPr lvl="1"/>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AC8EB17-5290-4DBE-B95A-78F7652B1597}"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989689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死锁避免</a:t>
            </a:r>
            <a:endParaRPr lang="zh-CN" altLang="en-US" dirty="0"/>
          </a:p>
        </p:txBody>
      </p:sp>
      <p:sp>
        <p:nvSpPr>
          <p:cNvPr id="3" name="内容占位符 2"/>
          <p:cNvSpPr>
            <a:spLocks noGrp="1"/>
          </p:cNvSpPr>
          <p:nvPr>
            <p:ph idx="1"/>
          </p:nvPr>
        </p:nvSpPr>
        <p:spPr/>
        <p:txBody>
          <a:bodyPr/>
          <a:lstStyle/>
          <a:p>
            <a:r>
              <a:rPr lang="zh-CN" altLang="en-US" dirty="0" smtClean="0"/>
              <a:t>主要思想：</a:t>
            </a:r>
            <a:endParaRPr lang="en-US" altLang="zh-CN" dirty="0" smtClean="0"/>
          </a:p>
          <a:p>
            <a:pPr lvl="1"/>
            <a:r>
              <a:rPr lang="zh-CN" altLang="en-US" dirty="0" smtClean="0"/>
              <a:t>通过合理的资源分配算法避免第四个条件</a:t>
            </a:r>
            <a:endParaRPr lang="en-US" altLang="zh-CN" dirty="0" smtClean="0"/>
          </a:p>
          <a:p>
            <a:pPr lvl="1"/>
            <a:r>
              <a:rPr lang="zh-CN" altLang="en-US" dirty="0" smtClean="0"/>
              <a:t>允许前三个条件发生</a:t>
            </a:r>
            <a:endParaRPr lang="en-US" altLang="zh-CN" dirty="0" smtClean="0"/>
          </a:p>
          <a:p>
            <a:r>
              <a:rPr lang="zh-CN" altLang="en-US" dirty="0" smtClean="0"/>
              <a:t>优点：并发度高</a:t>
            </a:r>
            <a:endParaRPr lang="en-US" altLang="zh-CN" dirty="0" smtClean="0"/>
          </a:p>
          <a:p>
            <a:r>
              <a:rPr lang="zh-CN" altLang="en-US" dirty="0" smtClean="0"/>
              <a:t>主要代表：银行家算法</a:t>
            </a:r>
            <a:endParaRPr lang="en-US" altLang="zh-CN" dirty="0" smtClean="0"/>
          </a:p>
          <a:p>
            <a:pPr lvl="1"/>
            <a:r>
              <a:rPr lang="en-US" altLang="zh-CN" dirty="0" err="1" smtClean="0"/>
              <a:t>Dijkstra</a:t>
            </a:r>
            <a:r>
              <a:rPr lang="zh-CN" altLang="en-US" dirty="0" smtClean="0"/>
              <a:t>老人家的又一经典算法</a:t>
            </a:r>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AC8EB17-5290-4DBE-B95A-78F7652B1597}"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2847259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银行家算法</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问题：</a:t>
            </a:r>
            <a:endParaRPr lang="en-US" altLang="zh-CN" dirty="0" smtClean="0"/>
          </a:p>
          <a:p>
            <a:pPr lvl="1"/>
            <a:r>
              <a:rPr lang="zh-CN" altLang="en-US" dirty="0" smtClean="0"/>
              <a:t>银行家拥有一笔资金</a:t>
            </a:r>
            <a:endParaRPr lang="en-US" altLang="zh-CN" dirty="0" smtClean="0"/>
          </a:p>
          <a:p>
            <a:pPr lvl="1"/>
            <a:r>
              <a:rPr lang="zh-CN" altLang="en-US" dirty="0"/>
              <a:t>每个客户在第一次申请贷款时要声明完成该项目所需的最大资金</a:t>
            </a:r>
            <a:r>
              <a:rPr lang="zh-CN" altLang="en-US" dirty="0" smtClean="0"/>
              <a:t>量</a:t>
            </a:r>
            <a:endParaRPr lang="en-US" altLang="zh-CN" dirty="0" smtClean="0"/>
          </a:p>
          <a:p>
            <a:pPr lvl="1"/>
            <a:r>
              <a:rPr lang="zh-CN" altLang="en-US" dirty="0"/>
              <a:t>在满足</a:t>
            </a:r>
            <a:r>
              <a:rPr lang="zh-CN" altLang="en-US" dirty="0" smtClean="0"/>
              <a:t>所有</a:t>
            </a:r>
            <a:r>
              <a:rPr lang="zh-CN" altLang="en-US" dirty="0"/>
              <a:t>贷款要求时，客户应及时</a:t>
            </a:r>
            <a:r>
              <a:rPr lang="zh-CN" altLang="en-US" dirty="0" smtClean="0"/>
              <a:t>归还</a:t>
            </a:r>
            <a:endParaRPr lang="en-US" altLang="zh-CN" dirty="0" smtClean="0"/>
          </a:p>
          <a:p>
            <a:pPr lvl="1"/>
            <a:r>
              <a:rPr lang="zh-CN" altLang="en-US" dirty="0"/>
              <a:t>银行家在客户申请的贷款数量不超过自己拥有的最大值时，都应尽量满足客户的</a:t>
            </a:r>
            <a:r>
              <a:rPr lang="zh-CN" altLang="en-US" dirty="0" smtClean="0"/>
              <a:t>需要</a:t>
            </a:r>
            <a:endParaRPr lang="en-US" altLang="zh-CN" dirty="0" smtClean="0"/>
          </a:p>
          <a:p>
            <a:r>
              <a:rPr lang="zh-CN" altLang="en-US" dirty="0" smtClean="0"/>
              <a:t>类比</a:t>
            </a:r>
            <a:endParaRPr lang="en-US" altLang="zh-CN" dirty="0" smtClean="0"/>
          </a:p>
          <a:p>
            <a:pPr lvl="1"/>
            <a:r>
              <a:rPr lang="zh-CN" altLang="en-US" dirty="0" smtClean="0"/>
              <a:t>银行家：操作系统</a:t>
            </a:r>
            <a:endParaRPr lang="en-US" altLang="zh-CN" dirty="0" smtClean="0"/>
          </a:p>
          <a:p>
            <a:pPr lvl="1"/>
            <a:r>
              <a:rPr lang="zh-CN" altLang="en-US" dirty="0" smtClean="0"/>
              <a:t>资金：资源</a:t>
            </a:r>
            <a:endParaRPr lang="en-US" altLang="zh-CN" dirty="0" smtClean="0"/>
          </a:p>
          <a:p>
            <a:pPr lvl="1"/>
            <a:r>
              <a:rPr lang="zh-CN" altLang="en-US" dirty="0" smtClean="0"/>
              <a:t>客户：进程</a:t>
            </a:r>
            <a:endParaRPr lang="en-US" altLang="zh-CN" dirty="0" smtClean="0"/>
          </a:p>
          <a:p>
            <a:r>
              <a:rPr lang="zh-CN" altLang="en-US" dirty="0" smtClean="0"/>
              <a:t>银行家算法思想：在一个进程请求资源时，判断一旦分配系统状态是否安全</a:t>
            </a:r>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AC8EB17-5290-4DBE-B95A-78F7652B1597}"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576781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进程资源状态图</a:t>
            </a:r>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AC8EB17-5290-4DBE-B95A-78F7652B1597}"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412776"/>
            <a:ext cx="7408620"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10124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银行家算法数据结构</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a:t>一个系统有</a:t>
            </a:r>
            <a:r>
              <a:rPr lang="en-US" altLang="zh-CN" dirty="0"/>
              <a:t>n</a:t>
            </a:r>
            <a:r>
              <a:rPr lang="zh-CN" altLang="en-US" dirty="0"/>
              <a:t>个进程和</a:t>
            </a:r>
            <a:r>
              <a:rPr lang="en-US" altLang="zh-CN" dirty="0"/>
              <a:t>m</a:t>
            </a:r>
            <a:r>
              <a:rPr lang="zh-CN" altLang="en-US" dirty="0"/>
              <a:t>种不同类型的资源</a:t>
            </a:r>
            <a:r>
              <a:rPr lang="en-US" altLang="zh-CN" dirty="0"/>
              <a:t>,</a:t>
            </a:r>
            <a:r>
              <a:rPr lang="zh-CN" altLang="en-US" dirty="0"/>
              <a:t>定义包含以下向量和矩阵的</a:t>
            </a:r>
            <a:r>
              <a:rPr lang="zh-CN" altLang="en-US" dirty="0" smtClean="0"/>
              <a:t>数据结构</a:t>
            </a:r>
            <a:endParaRPr lang="en-US" altLang="zh-CN" dirty="0" smtClean="0"/>
          </a:p>
          <a:p>
            <a:pPr lvl="1"/>
            <a:r>
              <a:rPr lang="zh-CN" altLang="en-US" dirty="0"/>
              <a:t>系统每类资源总数</a:t>
            </a:r>
            <a:r>
              <a:rPr lang="en-US" altLang="zh-CN" dirty="0"/>
              <a:t>--</a:t>
            </a:r>
            <a:r>
              <a:rPr lang="zh-CN" altLang="en-US" dirty="0"/>
              <a:t>该</a:t>
            </a:r>
            <a:r>
              <a:rPr lang="en-US" altLang="zh-CN" dirty="0"/>
              <a:t>m</a:t>
            </a:r>
            <a:r>
              <a:rPr lang="zh-CN" altLang="en-US" dirty="0"/>
              <a:t>个元素的向量为系统中每类资源的</a:t>
            </a:r>
            <a:r>
              <a:rPr lang="zh-CN" altLang="en-US" dirty="0" smtClean="0"/>
              <a:t>数量 </a:t>
            </a:r>
            <a:endParaRPr lang="en-US" altLang="zh-CN" dirty="0" smtClean="0"/>
          </a:p>
          <a:p>
            <a:pPr marL="457200" lvl="1" indent="0">
              <a:buNone/>
            </a:pPr>
            <a:r>
              <a:rPr lang="en-US" altLang="zh-CN" dirty="0" smtClean="0">
                <a:solidFill>
                  <a:srgbClr val="CC0000"/>
                </a:solidFill>
              </a:rPr>
              <a:t>     Resource</a:t>
            </a:r>
            <a:r>
              <a:rPr lang="en-US" altLang="zh-CN" dirty="0">
                <a:solidFill>
                  <a:srgbClr val="CC0000"/>
                </a:solidFill>
              </a:rPr>
              <a:t>=(R</a:t>
            </a:r>
            <a:r>
              <a:rPr lang="en-US" altLang="zh-CN" baseline="-30000" dirty="0">
                <a:solidFill>
                  <a:srgbClr val="CC0000"/>
                </a:solidFill>
              </a:rPr>
              <a:t>1</a:t>
            </a:r>
            <a:r>
              <a:rPr lang="en-US" altLang="zh-CN" dirty="0">
                <a:solidFill>
                  <a:srgbClr val="CC0000"/>
                </a:solidFill>
              </a:rPr>
              <a:t>,R</a:t>
            </a:r>
            <a:r>
              <a:rPr lang="en-US" altLang="zh-CN" baseline="-30000" dirty="0">
                <a:solidFill>
                  <a:srgbClr val="CC0000"/>
                </a:solidFill>
              </a:rPr>
              <a:t>2</a:t>
            </a:r>
            <a:r>
              <a:rPr lang="en-US" altLang="zh-CN" dirty="0">
                <a:solidFill>
                  <a:srgbClr val="CC0000"/>
                </a:solidFill>
              </a:rPr>
              <a:t>,</a:t>
            </a:r>
            <a:r>
              <a:rPr lang="en-US" altLang="zh-CN" dirty="0">
                <a:solidFill>
                  <a:srgbClr val="CC0000"/>
                </a:solidFill>
                <a:latin typeface="Times New Roman"/>
              </a:rPr>
              <a:t>…</a:t>
            </a:r>
            <a:r>
              <a:rPr lang="en-US" altLang="zh-CN" dirty="0">
                <a:solidFill>
                  <a:srgbClr val="CC0000"/>
                </a:solidFill>
              </a:rPr>
              <a:t>,</a:t>
            </a:r>
            <a:r>
              <a:rPr lang="en-US" altLang="zh-CN" dirty="0" err="1">
                <a:solidFill>
                  <a:srgbClr val="CC0000"/>
                </a:solidFill>
              </a:rPr>
              <a:t>R</a:t>
            </a:r>
            <a:r>
              <a:rPr lang="en-US" altLang="zh-CN" baseline="-30000" dirty="0" err="1">
                <a:solidFill>
                  <a:srgbClr val="CC0000"/>
                </a:solidFill>
              </a:rPr>
              <a:t>m</a:t>
            </a:r>
            <a:r>
              <a:rPr lang="en-US" altLang="zh-CN" dirty="0" smtClean="0">
                <a:solidFill>
                  <a:srgbClr val="CC0000"/>
                </a:solidFill>
              </a:rPr>
              <a:t>)</a:t>
            </a:r>
          </a:p>
          <a:p>
            <a:pPr lvl="1"/>
            <a:r>
              <a:rPr lang="zh-CN" altLang="en-US" dirty="0" smtClean="0"/>
              <a:t>每</a:t>
            </a:r>
            <a:r>
              <a:rPr lang="zh-CN" altLang="en-US" dirty="0"/>
              <a:t>类资源未分配数量</a:t>
            </a:r>
            <a:r>
              <a:rPr lang="en-US" altLang="zh-CN" dirty="0"/>
              <a:t>--</a:t>
            </a:r>
            <a:r>
              <a:rPr lang="zh-CN" altLang="en-US" dirty="0"/>
              <a:t>该</a:t>
            </a:r>
            <a:r>
              <a:rPr lang="en-US" altLang="zh-CN" dirty="0"/>
              <a:t>m</a:t>
            </a:r>
            <a:r>
              <a:rPr lang="zh-CN" altLang="en-US" dirty="0"/>
              <a:t>个元素的向量为系统中每类资源尚可供分配的数量</a:t>
            </a:r>
          </a:p>
          <a:p>
            <a:pPr algn="just">
              <a:buFontTx/>
              <a:buNone/>
            </a:pPr>
            <a:r>
              <a:rPr lang="zh-CN" altLang="en-US" dirty="0"/>
              <a:t>     </a:t>
            </a:r>
            <a:r>
              <a:rPr lang="zh-CN" altLang="en-US" dirty="0" smtClean="0"/>
              <a:t> </a:t>
            </a:r>
            <a:r>
              <a:rPr lang="en-US" altLang="zh-CN" dirty="0" err="1" smtClean="0">
                <a:solidFill>
                  <a:srgbClr val="CC0000"/>
                </a:solidFill>
              </a:rPr>
              <a:t>Avilable</a:t>
            </a:r>
            <a:r>
              <a:rPr lang="en-US" altLang="zh-CN" dirty="0">
                <a:solidFill>
                  <a:srgbClr val="CC0000"/>
                </a:solidFill>
              </a:rPr>
              <a:t>=(V</a:t>
            </a:r>
            <a:r>
              <a:rPr lang="en-US" altLang="zh-CN" baseline="-30000" dirty="0">
                <a:solidFill>
                  <a:srgbClr val="CC0000"/>
                </a:solidFill>
              </a:rPr>
              <a:t>1</a:t>
            </a:r>
            <a:r>
              <a:rPr lang="en-US" altLang="zh-CN" dirty="0">
                <a:solidFill>
                  <a:srgbClr val="CC0000"/>
                </a:solidFill>
              </a:rPr>
              <a:t>,V</a:t>
            </a:r>
            <a:r>
              <a:rPr lang="en-US" altLang="zh-CN" baseline="-30000" dirty="0">
                <a:solidFill>
                  <a:srgbClr val="CC0000"/>
                </a:solidFill>
              </a:rPr>
              <a:t>2</a:t>
            </a:r>
            <a:r>
              <a:rPr lang="en-US" altLang="zh-CN" dirty="0">
                <a:solidFill>
                  <a:srgbClr val="CC0000"/>
                </a:solidFill>
              </a:rPr>
              <a:t>,</a:t>
            </a:r>
            <a:r>
              <a:rPr lang="en-US" altLang="zh-CN" dirty="0">
                <a:solidFill>
                  <a:srgbClr val="CC0000"/>
                </a:solidFill>
                <a:latin typeface="Times New Roman"/>
              </a:rPr>
              <a:t>…</a:t>
            </a:r>
            <a:r>
              <a:rPr lang="en-US" altLang="zh-CN" dirty="0">
                <a:solidFill>
                  <a:srgbClr val="CC0000"/>
                </a:solidFill>
              </a:rPr>
              <a:t>,</a:t>
            </a:r>
            <a:r>
              <a:rPr lang="en-US" altLang="zh-CN" dirty="0" err="1">
                <a:solidFill>
                  <a:srgbClr val="CC0000"/>
                </a:solidFill>
              </a:rPr>
              <a:t>V</a:t>
            </a:r>
            <a:r>
              <a:rPr lang="en-US" altLang="zh-CN" baseline="-30000" dirty="0" err="1">
                <a:solidFill>
                  <a:srgbClr val="CC0000"/>
                </a:solidFill>
              </a:rPr>
              <a:t>m</a:t>
            </a:r>
            <a:r>
              <a:rPr lang="en-US" altLang="zh-CN" dirty="0">
                <a:solidFill>
                  <a:srgbClr val="CC0000"/>
                </a:solidFill>
              </a:rPr>
              <a:t>)</a:t>
            </a:r>
          </a:p>
          <a:p>
            <a:pPr lvl="1"/>
            <a:endParaRPr lang="zh-CN" altLang="en-US" dirty="0"/>
          </a:p>
          <a:p>
            <a:pPr lvl="1"/>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AC8EB17-5290-4DBE-B95A-78F7652B1597}"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022195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银行家算法数据结构</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sz="2400" dirty="0"/>
              <a:t>最大需求矩阵</a:t>
            </a:r>
            <a:r>
              <a:rPr lang="en-US" altLang="zh-CN" sz="2400" dirty="0"/>
              <a:t>--</a:t>
            </a:r>
            <a:r>
              <a:rPr lang="zh-CN" altLang="en-US" sz="2400" dirty="0"/>
              <a:t>每个进程对每类资源的最大需求量</a:t>
            </a:r>
            <a:r>
              <a:rPr lang="en-US" altLang="zh-CN" sz="2400" dirty="0"/>
              <a:t>,</a:t>
            </a:r>
            <a:r>
              <a:rPr lang="en-US" altLang="zh-CN" sz="2400" dirty="0" err="1"/>
              <a:t>Cij</a:t>
            </a:r>
            <a:r>
              <a:rPr lang="zh-CN" altLang="en-US" sz="2400" dirty="0"/>
              <a:t>表示进程</a:t>
            </a:r>
            <a:r>
              <a:rPr lang="en-US" altLang="zh-CN" sz="2400" dirty="0"/>
              <a:t>Pi</a:t>
            </a:r>
            <a:r>
              <a:rPr lang="zh-CN" altLang="en-US" sz="2400" dirty="0"/>
              <a:t>需</a:t>
            </a:r>
            <a:r>
              <a:rPr lang="en-US" altLang="zh-CN" sz="2400" dirty="0" err="1"/>
              <a:t>Rj</a:t>
            </a:r>
            <a:r>
              <a:rPr lang="zh-CN" altLang="en-US" sz="2400" dirty="0"/>
              <a:t>类资源最</a:t>
            </a:r>
            <a:r>
              <a:rPr lang="zh-CN" altLang="en-US" sz="2400" dirty="0" smtClean="0"/>
              <a:t>大数</a:t>
            </a:r>
            <a:endParaRPr lang="en-US" altLang="zh-CN" sz="2400" dirty="0" smtClean="0"/>
          </a:p>
          <a:p>
            <a:endParaRPr lang="en-US" altLang="zh-CN" dirty="0"/>
          </a:p>
          <a:p>
            <a:endParaRPr lang="en-US" altLang="zh-CN" dirty="0" smtClean="0"/>
          </a:p>
          <a:p>
            <a:endParaRPr lang="en-US" altLang="zh-CN" dirty="0"/>
          </a:p>
          <a:p>
            <a:r>
              <a:rPr lang="zh-CN" altLang="en-US" sz="2400" dirty="0"/>
              <a:t>分配矩阵</a:t>
            </a:r>
            <a:r>
              <a:rPr lang="en-US" altLang="zh-CN" sz="2400" dirty="0"/>
              <a:t>—</a:t>
            </a:r>
            <a:r>
              <a:rPr lang="zh-CN" altLang="en-US" sz="2400" dirty="0"/>
              <a:t>表示进程当前已分得的资源数</a:t>
            </a:r>
            <a:r>
              <a:rPr lang="en-US" altLang="zh-CN" sz="2400" dirty="0"/>
              <a:t>,</a:t>
            </a:r>
            <a:r>
              <a:rPr lang="en-US" altLang="zh-CN" sz="2400" dirty="0" err="1"/>
              <a:t>Aij</a:t>
            </a:r>
            <a:r>
              <a:rPr lang="zh-CN" altLang="en-US" sz="2400" dirty="0"/>
              <a:t>表示进程</a:t>
            </a:r>
            <a:r>
              <a:rPr lang="en-US" altLang="zh-CN" sz="2400" dirty="0"/>
              <a:t>Pi</a:t>
            </a:r>
            <a:r>
              <a:rPr lang="zh-CN" altLang="en-US" sz="2400" dirty="0"/>
              <a:t>已分到</a:t>
            </a:r>
            <a:r>
              <a:rPr lang="en-US" altLang="zh-CN" sz="2400" dirty="0" err="1"/>
              <a:t>Rj</a:t>
            </a:r>
            <a:r>
              <a:rPr lang="zh-CN" altLang="en-US" sz="2400" dirty="0"/>
              <a:t>类资源的个数</a:t>
            </a:r>
            <a:r>
              <a:rPr lang="zh-CN" altLang="en-US" dirty="0"/>
              <a:t/>
            </a:r>
            <a:br>
              <a:rPr lang="zh-CN" altLang="en-US" dirty="0"/>
            </a:br>
            <a:endParaRPr lang="zh-CN" altLang="en-US" dirty="0"/>
          </a:p>
          <a:p>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AC8EB17-5290-4DBE-B95A-78F7652B1597}"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grpSp>
        <p:nvGrpSpPr>
          <p:cNvPr id="6" name="Group 35"/>
          <p:cNvGrpSpPr>
            <a:grpSpLocks/>
          </p:cNvGrpSpPr>
          <p:nvPr/>
        </p:nvGrpSpPr>
        <p:grpSpPr bwMode="auto">
          <a:xfrm>
            <a:off x="2106347" y="2039346"/>
            <a:ext cx="4564732" cy="1536948"/>
            <a:chOff x="1008" y="1824"/>
            <a:chExt cx="2544" cy="1296"/>
          </a:xfrm>
        </p:grpSpPr>
        <p:sp>
          <p:nvSpPr>
            <p:cNvPr id="7" name="Text Box 19"/>
            <p:cNvSpPr txBox="1">
              <a:spLocks noChangeArrowheads="1"/>
            </p:cNvSpPr>
            <p:nvPr/>
          </p:nvSpPr>
          <p:spPr bwMode="auto">
            <a:xfrm>
              <a:off x="1008" y="2256"/>
              <a:ext cx="62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400" b="1" i="0" u="none" strike="noStrike" kern="1200" cap="none" spc="0" normalizeH="0" baseline="0" noProof="0">
                  <a:ln>
                    <a:noFill/>
                  </a:ln>
                  <a:solidFill>
                    <a:srgbClr val="CC0000"/>
                  </a:solidFill>
                  <a:effectLst/>
                  <a:uLnTx/>
                  <a:uFillTx/>
                  <a:latin typeface="华文新魏" pitchFamily="2" charset="-122"/>
                  <a:ea typeface="华文新魏" pitchFamily="2" charset="-122"/>
                  <a:cs typeface="+mn-cs"/>
                </a:rPr>
                <a:t>Claim  =</a:t>
              </a:r>
            </a:p>
          </p:txBody>
        </p:sp>
        <p:sp>
          <p:nvSpPr>
            <p:cNvPr id="8" name="AutoShape 20"/>
            <p:cNvSpPr>
              <a:spLocks/>
            </p:cNvSpPr>
            <p:nvPr/>
          </p:nvSpPr>
          <p:spPr bwMode="auto">
            <a:xfrm>
              <a:off x="1584" y="1824"/>
              <a:ext cx="192" cy="1296"/>
            </a:xfrm>
            <a:prstGeom prst="leftBracket">
              <a:avLst>
                <a:gd name="adj" fmla="val 5625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 name="Text Box 21"/>
            <p:cNvSpPr txBox="1">
              <a:spLocks noChangeArrowheads="1"/>
            </p:cNvSpPr>
            <p:nvPr/>
          </p:nvSpPr>
          <p:spPr bwMode="auto">
            <a:xfrm>
              <a:off x="1824" y="1872"/>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000" b="1" i="0" u="none" strike="noStrike" kern="1200" cap="none" spc="0" normalizeH="0" baseline="0" noProof="0">
                  <a:ln>
                    <a:noFill/>
                  </a:ln>
                  <a:solidFill>
                    <a:srgbClr val="CC0000"/>
                  </a:solidFill>
                  <a:effectLst/>
                  <a:uLnTx/>
                  <a:uFillTx/>
                  <a:latin typeface="华文新魏" pitchFamily="2" charset="-122"/>
                  <a:ea typeface="华文新魏" pitchFamily="2" charset="-122"/>
                  <a:cs typeface="+mn-cs"/>
                </a:rPr>
                <a:t>C11</a:t>
              </a:r>
            </a:p>
          </p:txBody>
        </p:sp>
        <p:sp>
          <p:nvSpPr>
            <p:cNvPr id="10" name="Text Box 22"/>
            <p:cNvSpPr txBox="1">
              <a:spLocks noChangeArrowheads="1"/>
            </p:cNvSpPr>
            <p:nvPr/>
          </p:nvSpPr>
          <p:spPr bwMode="auto">
            <a:xfrm>
              <a:off x="2064" y="1872"/>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000" b="1" i="0" u="none" strike="noStrike" kern="1200" cap="none" spc="0" normalizeH="0" baseline="0" noProof="0">
                  <a:ln>
                    <a:noFill/>
                  </a:ln>
                  <a:solidFill>
                    <a:srgbClr val="CC0000"/>
                  </a:solidFill>
                  <a:effectLst/>
                  <a:uLnTx/>
                  <a:uFillTx/>
                  <a:latin typeface="华文新魏" pitchFamily="2" charset="-122"/>
                  <a:ea typeface="华文新魏" pitchFamily="2" charset="-122"/>
                  <a:cs typeface="+mn-cs"/>
                </a:rPr>
                <a:t>C12</a:t>
              </a:r>
            </a:p>
          </p:txBody>
        </p:sp>
        <p:sp>
          <p:nvSpPr>
            <p:cNvPr id="11" name="Text Box 23"/>
            <p:cNvSpPr txBox="1">
              <a:spLocks noChangeArrowheads="1"/>
            </p:cNvSpPr>
            <p:nvPr/>
          </p:nvSpPr>
          <p:spPr bwMode="auto">
            <a:xfrm>
              <a:off x="3120" y="1872"/>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000" b="1" i="0" u="none" strike="noStrike" kern="1200" cap="none" spc="0" normalizeH="0" baseline="0" noProof="0">
                  <a:ln>
                    <a:noFill/>
                  </a:ln>
                  <a:solidFill>
                    <a:srgbClr val="CC0000"/>
                  </a:solidFill>
                  <a:effectLst/>
                  <a:uLnTx/>
                  <a:uFillTx/>
                  <a:latin typeface="华文新魏" pitchFamily="2" charset="-122"/>
                  <a:ea typeface="华文新魏" pitchFamily="2" charset="-122"/>
                  <a:cs typeface="+mn-cs"/>
                </a:rPr>
                <a:t>C1m</a:t>
              </a:r>
            </a:p>
          </p:txBody>
        </p:sp>
        <p:sp>
          <p:nvSpPr>
            <p:cNvPr id="12" name="Text Box 24"/>
            <p:cNvSpPr txBox="1">
              <a:spLocks noChangeArrowheads="1"/>
            </p:cNvSpPr>
            <p:nvPr/>
          </p:nvSpPr>
          <p:spPr bwMode="auto">
            <a:xfrm>
              <a:off x="1824" y="2112"/>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000" b="1" i="0" u="none" strike="noStrike" kern="1200" cap="none" spc="0" normalizeH="0" baseline="0" noProof="0">
                  <a:ln>
                    <a:noFill/>
                  </a:ln>
                  <a:solidFill>
                    <a:srgbClr val="CC0000"/>
                  </a:solidFill>
                  <a:effectLst/>
                  <a:uLnTx/>
                  <a:uFillTx/>
                  <a:latin typeface="华文新魏" pitchFamily="2" charset="-122"/>
                  <a:ea typeface="华文新魏" pitchFamily="2" charset="-122"/>
                  <a:cs typeface="+mn-cs"/>
                </a:rPr>
                <a:t>C21</a:t>
              </a:r>
            </a:p>
          </p:txBody>
        </p:sp>
        <p:sp>
          <p:nvSpPr>
            <p:cNvPr id="13" name="Text Box 25"/>
            <p:cNvSpPr txBox="1">
              <a:spLocks noChangeArrowheads="1"/>
            </p:cNvSpPr>
            <p:nvPr/>
          </p:nvSpPr>
          <p:spPr bwMode="auto">
            <a:xfrm>
              <a:off x="2064" y="2112"/>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000" b="1" i="0" u="none" strike="noStrike" kern="1200" cap="none" spc="0" normalizeH="0" baseline="0" noProof="0">
                  <a:ln>
                    <a:noFill/>
                  </a:ln>
                  <a:solidFill>
                    <a:srgbClr val="CC0000"/>
                  </a:solidFill>
                  <a:effectLst/>
                  <a:uLnTx/>
                  <a:uFillTx/>
                  <a:latin typeface="华文新魏" pitchFamily="2" charset="-122"/>
                  <a:ea typeface="华文新魏" pitchFamily="2" charset="-122"/>
                  <a:cs typeface="+mn-cs"/>
                </a:rPr>
                <a:t>C22</a:t>
              </a:r>
            </a:p>
          </p:txBody>
        </p:sp>
        <p:sp>
          <p:nvSpPr>
            <p:cNvPr id="14" name="Text Box 26"/>
            <p:cNvSpPr txBox="1">
              <a:spLocks noChangeArrowheads="1"/>
            </p:cNvSpPr>
            <p:nvPr/>
          </p:nvSpPr>
          <p:spPr bwMode="auto">
            <a:xfrm>
              <a:off x="3120" y="2112"/>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000" b="1" i="0" u="none" strike="noStrike" kern="1200" cap="none" spc="0" normalizeH="0" baseline="0" noProof="0">
                  <a:ln>
                    <a:noFill/>
                  </a:ln>
                  <a:solidFill>
                    <a:srgbClr val="CC0000"/>
                  </a:solidFill>
                  <a:effectLst/>
                  <a:uLnTx/>
                  <a:uFillTx/>
                  <a:latin typeface="华文新魏" pitchFamily="2" charset="-122"/>
                  <a:ea typeface="华文新魏" pitchFamily="2" charset="-122"/>
                  <a:cs typeface="+mn-cs"/>
                </a:rPr>
                <a:t>C2m</a:t>
              </a:r>
            </a:p>
          </p:txBody>
        </p:sp>
        <p:sp>
          <p:nvSpPr>
            <p:cNvPr id="15" name="Text Box 27"/>
            <p:cNvSpPr txBox="1">
              <a:spLocks noChangeArrowheads="1"/>
            </p:cNvSpPr>
            <p:nvPr/>
          </p:nvSpPr>
          <p:spPr bwMode="auto">
            <a:xfrm>
              <a:off x="1776" y="2880"/>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000" b="1" i="0" u="none" strike="noStrike" kern="1200" cap="none" spc="0" normalizeH="0" baseline="0" noProof="0">
                  <a:ln>
                    <a:noFill/>
                  </a:ln>
                  <a:solidFill>
                    <a:srgbClr val="CC0000"/>
                  </a:solidFill>
                  <a:effectLst/>
                  <a:uLnTx/>
                  <a:uFillTx/>
                  <a:latin typeface="华文新魏" pitchFamily="2" charset="-122"/>
                  <a:ea typeface="华文新魏" pitchFamily="2" charset="-122"/>
                  <a:cs typeface="+mn-cs"/>
                </a:rPr>
                <a:t>Cn1</a:t>
              </a:r>
            </a:p>
          </p:txBody>
        </p:sp>
        <p:sp>
          <p:nvSpPr>
            <p:cNvPr id="16" name="Text Box 28"/>
            <p:cNvSpPr txBox="1">
              <a:spLocks noChangeArrowheads="1"/>
            </p:cNvSpPr>
            <p:nvPr/>
          </p:nvSpPr>
          <p:spPr bwMode="auto">
            <a:xfrm>
              <a:off x="1968" y="2880"/>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000" b="1" i="0" u="none" strike="noStrike" kern="1200" cap="none" spc="0" normalizeH="0" baseline="0" noProof="0">
                  <a:ln>
                    <a:noFill/>
                  </a:ln>
                  <a:solidFill>
                    <a:srgbClr val="CC0000"/>
                  </a:solidFill>
                  <a:effectLst/>
                  <a:uLnTx/>
                  <a:uFillTx/>
                  <a:latin typeface="华文新魏" pitchFamily="2" charset="-122"/>
                  <a:ea typeface="华文新魏" pitchFamily="2" charset="-122"/>
                  <a:cs typeface="+mn-cs"/>
                </a:rPr>
                <a:t>Cn1</a:t>
              </a:r>
            </a:p>
          </p:txBody>
        </p:sp>
        <p:sp>
          <p:nvSpPr>
            <p:cNvPr id="17" name="Text Box 29"/>
            <p:cNvSpPr txBox="1">
              <a:spLocks noChangeArrowheads="1"/>
            </p:cNvSpPr>
            <p:nvPr/>
          </p:nvSpPr>
          <p:spPr bwMode="auto">
            <a:xfrm>
              <a:off x="3072" y="2880"/>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000" b="1" i="0" u="none" strike="noStrike" kern="1200" cap="none" spc="0" normalizeH="0" baseline="0" noProof="0">
                  <a:ln>
                    <a:noFill/>
                  </a:ln>
                  <a:solidFill>
                    <a:srgbClr val="CC0000"/>
                  </a:solidFill>
                  <a:effectLst/>
                  <a:uLnTx/>
                  <a:uFillTx/>
                  <a:latin typeface="华文新魏" pitchFamily="2" charset="-122"/>
                  <a:ea typeface="华文新魏" pitchFamily="2" charset="-122"/>
                  <a:cs typeface="+mn-cs"/>
                </a:rPr>
                <a:t>Cnm</a:t>
              </a:r>
            </a:p>
          </p:txBody>
        </p:sp>
        <p:sp>
          <p:nvSpPr>
            <p:cNvPr id="18" name="AutoShape 30"/>
            <p:cNvSpPr>
              <a:spLocks/>
            </p:cNvSpPr>
            <p:nvPr/>
          </p:nvSpPr>
          <p:spPr bwMode="auto">
            <a:xfrm>
              <a:off x="3504" y="1824"/>
              <a:ext cx="48" cy="1248"/>
            </a:xfrm>
            <a:prstGeom prst="rightBracket">
              <a:avLst>
                <a:gd name="adj" fmla="val 2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9" name="Text Box 31"/>
            <p:cNvSpPr txBox="1">
              <a:spLocks noChangeArrowheads="1"/>
            </p:cNvSpPr>
            <p:nvPr/>
          </p:nvSpPr>
          <p:spPr bwMode="auto">
            <a:xfrm>
              <a:off x="2544" y="1872"/>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000" b="1" i="0" u="none" strike="noStrike" kern="1200" cap="none" spc="0" normalizeH="0" baseline="0" noProof="0">
                  <a:ln>
                    <a:noFill/>
                  </a:ln>
                  <a:solidFill>
                    <a:srgbClr val="CC0000"/>
                  </a:solidFill>
                  <a:effectLst/>
                  <a:uLnTx/>
                  <a:uFillTx/>
                  <a:latin typeface="Times New Roman"/>
                  <a:ea typeface="华文新魏" pitchFamily="2" charset="-122"/>
                  <a:cs typeface="+mn-cs"/>
                </a:rPr>
                <a:t>…</a:t>
              </a:r>
              <a:endParaRPr kumimoji="0" lang="en-US" altLang="zh-CN" sz="1000" b="1" i="0" u="none" strike="noStrike" kern="1200" cap="none" spc="0" normalizeH="0" baseline="0" noProof="0">
                <a:ln>
                  <a:noFill/>
                </a:ln>
                <a:solidFill>
                  <a:srgbClr val="CC0000"/>
                </a:solidFill>
                <a:effectLst/>
                <a:uLnTx/>
                <a:uFillTx/>
                <a:latin typeface="华文新魏" pitchFamily="2" charset="-122"/>
                <a:ea typeface="华文新魏" pitchFamily="2" charset="-122"/>
                <a:cs typeface="+mn-cs"/>
              </a:endParaRPr>
            </a:p>
          </p:txBody>
        </p:sp>
        <p:sp>
          <p:nvSpPr>
            <p:cNvPr id="20" name="Text Box 32"/>
            <p:cNvSpPr txBox="1">
              <a:spLocks noChangeArrowheads="1"/>
            </p:cNvSpPr>
            <p:nvPr/>
          </p:nvSpPr>
          <p:spPr bwMode="auto">
            <a:xfrm>
              <a:off x="2544" y="2064"/>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000" b="1" i="0" u="none" strike="noStrike" kern="1200" cap="none" spc="0" normalizeH="0" baseline="0" noProof="0">
                  <a:ln>
                    <a:noFill/>
                  </a:ln>
                  <a:solidFill>
                    <a:srgbClr val="CC0000"/>
                  </a:solidFill>
                  <a:effectLst/>
                  <a:uLnTx/>
                  <a:uFillTx/>
                  <a:latin typeface="Times New Roman"/>
                  <a:ea typeface="华文新魏" pitchFamily="2" charset="-122"/>
                  <a:cs typeface="+mn-cs"/>
                </a:rPr>
                <a:t>…</a:t>
              </a:r>
              <a:endParaRPr kumimoji="0" lang="en-US" altLang="zh-CN" sz="1000" b="1" i="0" u="none" strike="noStrike" kern="1200" cap="none" spc="0" normalizeH="0" baseline="0" noProof="0">
                <a:ln>
                  <a:noFill/>
                </a:ln>
                <a:solidFill>
                  <a:srgbClr val="CC0000"/>
                </a:solidFill>
                <a:effectLst/>
                <a:uLnTx/>
                <a:uFillTx/>
                <a:latin typeface="华文新魏" pitchFamily="2" charset="-122"/>
                <a:ea typeface="华文新魏" pitchFamily="2" charset="-122"/>
                <a:cs typeface="+mn-cs"/>
              </a:endParaRPr>
            </a:p>
          </p:txBody>
        </p:sp>
        <p:sp>
          <p:nvSpPr>
            <p:cNvPr id="21" name="Text Box 33"/>
            <p:cNvSpPr txBox="1">
              <a:spLocks noChangeArrowheads="1"/>
            </p:cNvSpPr>
            <p:nvPr/>
          </p:nvSpPr>
          <p:spPr bwMode="auto">
            <a:xfrm>
              <a:off x="2448" y="2880"/>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000" b="1" i="0" u="none" strike="noStrike" kern="1200" cap="none" spc="0" normalizeH="0" baseline="0" noProof="0">
                  <a:ln>
                    <a:noFill/>
                  </a:ln>
                  <a:solidFill>
                    <a:srgbClr val="CC0000"/>
                  </a:solidFill>
                  <a:effectLst/>
                  <a:uLnTx/>
                  <a:uFillTx/>
                  <a:latin typeface="Times New Roman"/>
                  <a:ea typeface="华文新魏" pitchFamily="2" charset="-122"/>
                  <a:cs typeface="+mn-cs"/>
                </a:rPr>
                <a:t>…</a:t>
              </a:r>
              <a:endParaRPr kumimoji="0" lang="en-US" altLang="zh-CN" sz="1000" b="1" i="0" u="none" strike="noStrike" kern="1200" cap="none" spc="0" normalizeH="0" baseline="0" noProof="0">
                <a:ln>
                  <a:noFill/>
                </a:ln>
                <a:solidFill>
                  <a:srgbClr val="CC0000"/>
                </a:solidFill>
                <a:effectLst/>
                <a:uLnTx/>
                <a:uFillTx/>
                <a:latin typeface="华文新魏" pitchFamily="2" charset="-122"/>
                <a:ea typeface="华文新魏" pitchFamily="2" charset="-122"/>
                <a:cs typeface="+mn-cs"/>
              </a:endParaRPr>
            </a:p>
          </p:txBody>
        </p:sp>
      </p:grpSp>
      <p:grpSp>
        <p:nvGrpSpPr>
          <p:cNvPr id="23" name="Group 1060"/>
          <p:cNvGrpSpPr>
            <a:grpSpLocks/>
          </p:cNvGrpSpPr>
          <p:nvPr/>
        </p:nvGrpSpPr>
        <p:grpSpPr bwMode="auto">
          <a:xfrm>
            <a:off x="2212048" y="4789691"/>
            <a:ext cx="4520191" cy="1676400"/>
            <a:chOff x="1200" y="1584"/>
            <a:chExt cx="2688" cy="1296"/>
          </a:xfrm>
        </p:grpSpPr>
        <p:sp>
          <p:nvSpPr>
            <p:cNvPr id="24" name="Text Box 1044"/>
            <p:cNvSpPr txBox="1">
              <a:spLocks noChangeArrowheads="1"/>
            </p:cNvSpPr>
            <p:nvPr/>
          </p:nvSpPr>
          <p:spPr bwMode="auto">
            <a:xfrm>
              <a:off x="1200" y="2016"/>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华文新魏" pitchFamily="2" charset="-122"/>
                  <a:ea typeface="华文新魏" pitchFamily="2" charset="-122"/>
                  <a:cs typeface="+mn-cs"/>
                </a:rPr>
                <a:t>Allocation=</a:t>
              </a:r>
            </a:p>
          </p:txBody>
        </p:sp>
        <p:sp>
          <p:nvSpPr>
            <p:cNvPr id="25" name="AutoShape 1045"/>
            <p:cNvSpPr>
              <a:spLocks/>
            </p:cNvSpPr>
            <p:nvPr/>
          </p:nvSpPr>
          <p:spPr bwMode="auto">
            <a:xfrm>
              <a:off x="1920" y="1584"/>
              <a:ext cx="192" cy="1296"/>
            </a:xfrm>
            <a:prstGeom prst="leftBracket">
              <a:avLst>
                <a:gd name="adj" fmla="val 5625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6" name="Text Box 1046"/>
            <p:cNvSpPr txBox="1">
              <a:spLocks noChangeArrowheads="1"/>
            </p:cNvSpPr>
            <p:nvPr/>
          </p:nvSpPr>
          <p:spPr bwMode="auto">
            <a:xfrm>
              <a:off x="2160" y="1632"/>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000" b="1" i="0" u="none" strike="noStrike" kern="1200" cap="none" spc="0" normalizeH="0" baseline="0" noProof="0" dirty="0">
                  <a:ln>
                    <a:noFill/>
                  </a:ln>
                  <a:solidFill>
                    <a:prstClr val="black"/>
                  </a:solidFill>
                  <a:effectLst/>
                  <a:uLnTx/>
                  <a:uFillTx/>
                  <a:latin typeface="华文新魏" pitchFamily="2" charset="-122"/>
                  <a:ea typeface="华文新魏" pitchFamily="2" charset="-122"/>
                  <a:cs typeface="+mn-cs"/>
                </a:rPr>
                <a:t>A11</a:t>
              </a:r>
            </a:p>
          </p:txBody>
        </p:sp>
        <p:sp>
          <p:nvSpPr>
            <p:cNvPr id="27" name="Text Box 1047"/>
            <p:cNvSpPr txBox="1">
              <a:spLocks noChangeArrowheads="1"/>
            </p:cNvSpPr>
            <p:nvPr/>
          </p:nvSpPr>
          <p:spPr bwMode="auto">
            <a:xfrm>
              <a:off x="2400" y="1632"/>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000" b="1" i="0" u="none" strike="noStrike" kern="1200" cap="none" spc="0" normalizeH="0" baseline="0" noProof="0">
                  <a:ln>
                    <a:noFill/>
                  </a:ln>
                  <a:solidFill>
                    <a:prstClr val="black"/>
                  </a:solidFill>
                  <a:effectLst/>
                  <a:uLnTx/>
                  <a:uFillTx/>
                  <a:latin typeface="华文新魏" pitchFamily="2" charset="-122"/>
                  <a:ea typeface="华文新魏" pitchFamily="2" charset="-122"/>
                  <a:cs typeface="+mn-cs"/>
                </a:rPr>
                <a:t>A12</a:t>
              </a:r>
            </a:p>
          </p:txBody>
        </p:sp>
        <p:sp>
          <p:nvSpPr>
            <p:cNvPr id="28" name="Text Box 1048"/>
            <p:cNvSpPr txBox="1">
              <a:spLocks noChangeArrowheads="1"/>
            </p:cNvSpPr>
            <p:nvPr/>
          </p:nvSpPr>
          <p:spPr bwMode="auto">
            <a:xfrm>
              <a:off x="3456" y="1632"/>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000" b="1" i="0" u="none" strike="noStrike" kern="1200" cap="none" spc="0" normalizeH="0" baseline="0" noProof="0">
                  <a:ln>
                    <a:noFill/>
                  </a:ln>
                  <a:solidFill>
                    <a:prstClr val="black"/>
                  </a:solidFill>
                  <a:effectLst/>
                  <a:uLnTx/>
                  <a:uFillTx/>
                  <a:latin typeface="华文新魏" pitchFamily="2" charset="-122"/>
                  <a:ea typeface="华文新魏" pitchFamily="2" charset="-122"/>
                  <a:cs typeface="+mn-cs"/>
                </a:rPr>
                <a:t>A1m</a:t>
              </a:r>
            </a:p>
          </p:txBody>
        </p:sp>
        <p:sp>
          <p:nvSpPr>
            <p:cNvPr id="29" name="Text Box 1049"/>
            <p:cNvSpPr txBox="1">
              <a:spLocks noChangeArrowheads="1"/>
            </p:cNvSpPr>
            <p:nvPr/>
          </p:nvSpPr>
          <p:spPr bwMode="auto">
            <a:xfrm>
              <a:off x="2160" y="1872"/>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000" b="1" i="0" u="none" strike="noStrike" kern="1200" cap="none" spc="0" normalizeH="0" baseline="0" noProof="0">
                  <a:ln>
                    <a:noFill/>
                  </a:ln>
                  <a:solidFill>
                    <a:prstClr val="black"/>
                  </a:solidFill>
                  <a:effectLst/>
                  <a:uLnTx/>
                  <a:uFillTx/>
                  <a:latin typeface="华文新魏" pitchFamily="2" charset="-122"/>
                  <a:ea typeface="华文新魏" pitchFamily="2" charset="-122"/>
                  <a:cs typeface="+mn-cs"/>
                </a:rPr>
                <a:t>A21</a:t>
              </a:r>
            </a:p>
          </p:txBody>
        </p:sp>
        <p:sp>
          <p:nvSpPr>
            <p:cNvPr id="30" name="Text Box 1050"/>
            <p:cNvSpPr txBox="1">
              <a:spLocks noChangeArrowheads="1"/>
            </p:cNvSpPr>
            <p:nvPr/>
          </p:nvSpPr>
          <p:spPr bwMode="auto">
            <a:xfrm>
              <a:off x="2400" y="1872"/>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000" b="1" i="0" u="none" strike="noStrike" kern="1200" cap="none" spc="0" normalizeH="0" baseline="0" noProof="0" dirty="0">
                  <a:ln>
                    <a:noFill/>
                  </a:ln>
                  <a:solidFill>
                    <a:prstClr val="black"/>
                  </a:solidFill>
                  <a:effectLst/>
                  <a:uLnTx/>
                  <a:uFillTx/>
                  <a:latin typeface="华文新魏" pitchFamily="2" charset="-122"/>
                  <a:ea typeface="华文新魏" pitchFamily="2" charset="-122"/>
                  <a:cs typeface="+mn-cs"/>
                </a:rPr>
                <a:t>A21</a:t>
              </a:r>
            </a:p>
          </p:txBody>
        </p:sp>
        <p:sp>
          <p:nvSpPr>
            <p:cNvPr id="31" name="Text Box 1051"/>
            <p:cNvSpPr txBox="1">
              <a:spLocks noChangeArrowheads="1"/>
            </p:cNvSpPr>
            <p:nvPr/>
          </p:nvSpPr>
          <p:spPr bwMode="auto">
            <a:xfrm>
              <a:off x="3456" y="1872"/>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000" b="1" i="0" u="none" strike="noStrike" kern="1200" cap="none" spc="0" normalizeH="0" baseline="0" noProof="0">
                  <a:ln>
                    <a:noFill/>
                  </a:ln>
                  <a:solidFill>
                    <a:prstClr val="black"/>
                  </a:solidFill>
                  <a:effectLst/>
                  <a:uLnTx/>
                  <a:uFillTx/>
                  <a:latin typeface="华文新魏" pitchFamily="2" charset="-122"/>
                  <a:ea typeface="华文新魏" pitchFamily="2" charset="-122"/>
                  <a:cs typeface="+mn-cs"/>
                </a:rPr>
                <a:t>A21</a:t>
              </a:r>
            </a:p>
          </p:txBody>
        </p:sp>
        <p:sp>
          <p:nvSpPr>
            <p:cNvPr id="32" name="Text Box 1052"/>
            <p:cNvSpPr txBox="1">
              <a:spLocks noChangeArrowheads="1"/>
            </p:cNvSpPr>
            <p:nvPr/>
          </p:nvSpPr>
          <p:spPr bwMode="auto">
            <a:xfrm>
              <a:off x="2112" y="2640"/>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000" b="1" i="0" u="none" strike="noStrike" kern="1200" cap="none" spc="0" normalizeH="0" baseline="0" noProof="0">
                  <a:ln>
                    <a:noFill/>
                  </a:ln>
                  <a:solidFill>
                    <a:prstClr val="black"/>
                  </a:solidFill>
                  <a:effectLst/>
                  <a:uLnTx/>
                  <a:uFillTx/>
                  <a:latin typeface="华文新魏" pitchFamily="2" charset="-122"/>
                  <a:ea typeface="华文新魏" pitchFamily="2" charset="-122"/>
                  <a:cs typeface="+mn-cs"/>
                </a:rPr>
                <a:t>An1</a:t>
              </a:r>
            </a:p>
          </p:txBody>
        </p:sp>
        <p:sp>
          <p:nvSpPr>
            <p:cNvPr id="33" name="Text Box 1053"/>
            <p:cNvSpPr txBox="1">
              <a:spLocks noChangeArrowheads="1"/>
            </p:cNvSpPr>
            <p:nvPr/>
          </p:nvSpPr>
          <p:spPr bwMode="auto">
            <a:xfrm>
              <a:off x="2304" y="2640"/>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000" b="1" i="0" u="none" strike="noStrike" kern="1200" cap="none" spc="0" normalizeH="0" baseline="0" noProof="0">
                  <a:ln>
                    <a:noFill/>
                  </a:ln>
                  <a:solidFill>
                    <a:prstClr val="black"/>
                  </a:solidFill>
                  <a:effectLst/>
                  <a:uLnTx/>
                  <a:uFillTx/>
                  <a:latin typeface="华文新魏" pitchFamily="2" charset="-122"/>
                  <a:ea typeface="华文新魏" pitchFamily="2" charset="-122"/>
                  <a:cs typeface="+mn-cs"/>
                </a:rPr>
                <a:t>An1</a:t>
              </a:r>
            </a:p>
          </p:txBody>
        </p:sp>
        <p:sp>
          <p:nvSpPr>
            <p:cNvPr id="34" name="Text Box 1054"/>
            <p:cNvSpPr txBox="1">
              <a:spLocks noChangeArrowheads="1"/>
            </p:cNvSpPr>
            <p:nvPr/>
          </p:nvSpPr>
          <p:spPr bwMode="auto">
            <a:xfrm>
              <a:off x="3408" y="2640"/>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000" b="1" i="0" u="none" strike="noStrike" kern="1200" cap="none" spc="0" normalizeH="0" baseline="0" noProof="0">
                  <a:ln>
                    <a:noFill/>
                  </a:ln>
                  <a:solidFill>
                    <a:prstClr val="black"/>
                  </a:solidFill>
                  <a:effectLst/>
                  <a:uLnTx/>
                  <a:uFillTx/>
                  <a:latin typeface="华文新魏" pitchFamily="2" charset="-122"/>
                  <a:ea typeface="华文新魏" pitchFamily="2" charset="-122"/>
                  <a:cs typeface="+mn-cs"/>
                </a:rPr>
                <a:t>Anm</a:t>
              </a:r>
            </a:p>
          </p:txBody>
        </p:sp>
        <p:sp>
          <p:nvSpPr>
            <p:cNvPr id="35" name="AutoShape 1055"/>
            <p:cNvSpPr>
              <a:spLocks/>
            </p:cNvSpPr>
            <p:nvPr/>
          </p:nvSpPr>
          <p:spPr bwMode="auto">
            <a:xfrm>
              <a:off x="3840" y="1584"/>
              <a:ext cx="48" cy="1248"/>
            </a:xfrm>
            <a:prstGeom prst="rightBracket">
              <a:avLst>
                <a:gd name="adj" fmla="val 2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6" name="Text Box 1056"/>
            <p:cNvSpPr txBox="1">
              <a:spLocks noChangeArrowheads="1"/>
            </p:cNvSpPr>
            <p:nvPr/>
          </p:nvSpPr>
          <p:spPr bwMode="auto">
            <a:xfrm>
              <a:off x="2880" y="1632"/>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000" b="1" i="0" u="none" strike="noStrike" kern="1200" cap="none" spc="0" normalizeH="0" baseline="0" noProof="0">
                  <a:ln>
                    <a:noFill/>
                  </a:ln>
                  <a:solidFill>
                    <a:prstClr val="black"/>
                  </a:solidFill>
                  <a:effectLst/>
                  <a:uLnTx/>
                  <a:uFillTx/>
                  <a:latin typeface="Times New Roman"/>
                  <a:ea typeface="华文新魏" pitchFamily="2" charset="-122"/>
                  <a:cs typeface="+mn-cs"/>
                </a:rPr>
                <a:t>…</a:t>
              </a:r>
              <a:endParaRPr kumimoji="0" lang="en-US" altLang="zh-CN" sz="1000" b="1" i="0" u="none" strike="noStrike" kern="1200" cap="none" spc="0" normalizeH="0" baseline="0" noProof="0">
                <a:ln>
                  <a:noFill/>
                </a:ln>
                <a:solidFill>
                  <a:prstClr val="black"/>
                </a:solidFill>
                <a:effectLst/>
                <a:uLnTx/>
                <a:uFillTx/>
                <a:latin typeface="华文新魏" pitchFamily="2" charset="-122"/>
                <a:ea typeface="华文新魏" pitchFamily="2" charset="-122"/>
                <a:cs typeface="+mn-cs"/>
              </a:endParaRPr>
            </a:p>
          </p:txBody>
        </p:sp>
        <p:sp>
          <p:nvSpPr>
            <p:cNvPr id="37" name="Text Box 1057"/>
            <p:cNvSpPr txBox="1">
              <a:spLocks noChangeArrowheads="1"/>
            </p:cNvSpPr>
            <p:nvPr/>
          </p:nvSpPr>
          <p:spPr bwMode="auto">
            <a:xfrm>
              <a:off x="2880" y="1824"/>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000" b="1" i="0" u="none" strike="noStrike" kern="1200" cap="none" spc="0" normalizeH="0" baseline="0" noProof="0">
                  <a:ln>
                    <a:noFill/>
                  </a:ln>
                  <a:solidFill>
                    <a:prstClr val="black"/>
                  </a:solidFill>
                  <a:effectLst/>
                  <a:uLnTx/>
                  <a:uFillTx/>
                  <a:latin typeface="Times New Roman"/>
                  <a:ea typeface="华文新魏" pitchFamily="2" charset="-122"/>
                  <a:cs typeface="+mn-cs"/>
                </a:rPr>
                <a:t>…</a:t>
              </a:r>
              <a:endParaRPr kumimoji="0" lang="en-US" altLang="zh-CN" sz="1000" b="1" i="0" u="none" strike="noStrike" kern="1200" cap="none" spc="0" normalizeH="0" baseline="0" noProof="0">
                <a:ln>
                  <a:noFill/>
                </a:ln>
                <a:solidFill>
                  <a:prstClr val="black"/>
                </a:solidFill>
                <a:effectLst/>
                <a:uLnTx/>
                <a:uFillTx/>
                <a:latin typeface="华文新魏" pitchFamily="2" charset="-122"/>
                <a:ea typeface="华文新魏" pitchFamily="2" charset="-122"/>
                <a:cs typeface="+mn-cs"/>
              </a:endParaRPr>
            </a:p>
          </p:txBody>
        </p:sp>
        <p:sp>
          <p:nvSpPr>
            <p:cNvPr id="38" name="Text Box 1058"/>
            <p:cNvSpPr txBox="1">
              <a:spLocks noChangeArrowheads="1"/>
            </p:cNvSpPr>
            <p:nvPr/>
          </p:nvSpPr>
          <p:spPr bwMode="auto">
            <a:xfrm>
              <a:off x="2784" y="2640"/>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000" b="1" i="0" u="none" strike="noStrike" kern="1200" cap="none" spc="0" normalizeH="0" baseline="0" noProof="0">
                  <a:ln>
                    <a:noFill/>
                  </a:ln>
                  <a:solidFill>
                    <a:prstClr val="black"/>
                  </a:solidFill>
                  <a:effectLst/>
                  <a:uLnTx/>
                  <a:uFillTx/>
                  <a:latin typeface="Times New Roman"/>
                  <a:ea typeface="华文新魏" pitchFamily="2" charset="-122"/>
                  <a:cs typeface="+mn-cs"/>
                </a:rPr>
                <a:t>…</a:t>
              </a:r>
              <a:endParaRPr kumimoji="0" lang="en-US" altLang="zh-CN" sz="1000" b="1" i="0" u="none" strike="noStrike" kern="1200" cap="none" spc="0" normalizeH="0" baseline="0" noProof="0">
                <a:ln>
                  <a:noFill/>
                </a:ln>
                <a:solidFill>
                  <a:prstClr val="black"/>
                </a:solidFill>
                <a:effectLst/>
                <a:uLnTx/>
                <a:uFillTx/>
                <a:latin typeface="华文新魏" pitchFamily="2" charset="-122"/>
                <a:ea typeface="华文新魏" pitchFamily="2" charset="-122"/>
                <a:cs typeface="+mn-cs"/>
              </a:endParaRPr>
            </a:p>
          </p:txBody>
        </p:sp>
      </p:grpSp>
    </p:spTree>
    <p:extLst>
      <p:ext uri="{BB962C8B-B14F-4D97-AF65-F5344CB8AC3E}">
        <p14:creationId xmlns:p14="http://schemas.microsoft.com/office/powerpoint/2010/main" val="21771537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一些约束条件</a:t>
            </a:r>
            <a:endParaRPr lang="zh-CN" altLang="en-US" dirty="0"/>
          </a:p>
        </p:txBody>
      </p:sp>
      <p:sp>
        <p:nvSpPr>
          <p:cNvPr id="3" name="内容占位符 2"/>
          <p:cNvSpPr>
            <a:spLocks noGrp="1"/>
          </p:cNvSpPr>
          <p:nvPr>
            <p:ph idx="1"/>
          </p:nvPr>
        </p:nvSpPr>
        <p:spPr/>
        <p:txBody>
          <a:bodyPr>
            <a:normAutofit fontScale="92500" lnSpcReduction="10000"/>
          </a:bodyPr>
          <a:lstStyle/>
          <a:p>
            <a:pPr algn="just">
              <a:buFontTx/>
              <a:buNone/>
            </a:pPr>
            <a:r>
              <a:rPr lang="en-US" altLang="zh-CN" dirty="0" err="1" smtClean="0">
                <a:solidFill>
                  <a:srgbClr val="CC0000"/>
                </a:solidFill>
              </a:rPr>
              <a:t>R</a:t>
            </a:r>
            <a:r>
              <a:rPr lang="en-US" altLang="zh-CN" baseline="-30000" dirty="0" err="1" smtClean="0">
                <a:solidFill>
                  <a:srgbClr val="CC0000"/>
                </a:solidFill>
              </a:rPr>
              <a:t>i</a:t>
            </a:r>
            <a:r>
              <a:rPr lang="en-US" altLang="zh-CN" dirty="0" smtClean="0">
                <a:solidFill>
                  <a:srgbClr val="CC0000"/>
                </a:solidFill>
              </a:rPr>
              <a:t>=V</a:t>
            </a:r>
            <a:r>
              <a:rPr lang="en-US" altLang="zh-CN" baseline="-30000" dirty="0" smtClean="0">
                <a:solidFill>
                  <a:srgbClr val="CC0000"/>
                </a:solidFill>
              </a:rPr>
              <a:t>i</a:t>
            </a:r>
            <a:r>
              <a:rPr lang="en-US" altLang="zh-CN" dirty="0">
                <a:solidFill>
                  <a:srgbClr val="CC0000"/>
                </a:solidFill>
              </a:rPr>
              <a:t>+∑A</a:t>
            </a:r>
            <a:r>
              <a:rPr lang="en-US" altLang="zh-CN" baseline="-30000" dirty="0">
                <a:solidFill>
                  <a:srgbClr val="CC0000"/>
                </a:solidFill>
              </a:rPr>
              <a:t>ki</a:t>
            </a:r>
            <a:r>
              <a:rPr lang="en-US" altLang="zh-CN" dirty="0">
                <a:solidFill>
                  <a:srgbClr val="CC0000"/>
                </a:solidFill>
              </a:rPr>
              <a:t> </a:t>
            </a:r>
            <a:r>
              <a:rPr lang="zh-CN" altLang="en-US" dirty="0">
                <a:solidFill>
                  <a:srgbClr val="CC0000"/>
                </a:solidFill>
              </a:rPr>
              <a:t>对</a:t>
            </a:r>
            <a:r>
              <a:rPr lang="en-US" altLang="zh-CN" dirty="0" err="1">
                <a:solidFill>
                  <a:srgbClr val="CC0000"/>
                </a:solidFill>
              </a:rPr>
              <a:t>i</a:t>
            </a:r>
            <a:r>
              <a:rPr lang="en-US" altLang="zh-CN" dirty="0">
                <a:solidFill>
                  <a:srgbClr val="CC0000"/>
                </a:solidFill>
              </a:rPr>
              <a:t>=1,..,m,k=1,..,n</a:t>
            </a:r>
            <a:r>
              <a:rPr lang="en-US" altLang="zh-CN" dirty="0" smtClean="0">
                <a:solidFill>
                  <a:srgbClr val="CC0000"/>
                </a:solidFill>
              </a:rPr>
              <a:t>;</a:t>
            </a:r>
            <a:endParaRPr lang="en-US" altLang="zh-CN" dirty="0"/>
          </a:p>
          <a:p>
            <a:pPr algn="just"/>
            <a:r>
              <a:rPr lang="zh-CN" altLang="en-US" dirty="0" smtClean="0"/>
              <a:t>表</a:t>
            </a:r>
            <a:r>
              <a:rPr lang="zh-CN" altLang="en-US" dirty="0"/>
              <a:t>示所有资源要么已被分配、要么尚可分配</a:t>
            </a:r>
          </a:p>
          <a:p>
            <a:pPr algn="just">
              <a:buFontTx/>
              <a:buNone/>
            </a:pPr>
            <a:endParaRPr lang="en-US" altLang="zh-CN" dirty="0" smtClean="0">
              <a:solidFill>
                <a:srgbClr val="CC0000"/>
              </a:solidFill>
            </a:endParaRPr>
          </a:p>
          <a:p>
            <a:pPr algn="just">
              <a:buFontTx/>
              <a:buNone/>
            </a:pPr>
            <a:r>
              <a:rPr lang="en-US" altLang="zh-CN" dirty="0" err="1" smtClean="0">
                <a:solidFill>
                  <a:srgbClr val="CC0000"/>
                </a:solidFill>
              </a:rPr>
              <a:t>C</a:t>
            </a:r>
            <a:r>
              <a:rPr lang="en-US" altLang="zh-CN" baseline="-30000" dirty="0" err="1" smtClean="0">
                <a:solidFill>
                  <a:srgbClr val="CC0000"/>
                </a:solidFill>
              </a:rPr>
              <a:t>ki</a:t>
            </a:r>
            <a:r>
              <a:rPr lang="en-US" altLang="zh-CN" baseline="-30000" dirty="0" smtClean="0">
                <a:solidFill>
                  <a:srgbClr val="CC0000"/>
                </a:solidFill>
              </a:rPr>
              <a:t> </a:t>
            </a:r>
            <a:r>
              <a:rPr lang="en-US" altLang="zh-CN" dirty="0">
                <a:solidFill>
                  <a:srgbClr val="CC0000"/>
                </a:solidFill>
              </a:rPr>
              <a:t>≤</a:t>
            </a:r>
            <a:r>
              <a:rPr lang="en-US" altLang="zh-CN" dirty="0" err="1">
                <a:solidFill>
                  <a:srgbClr val="CC0000"/>
                </a:solidFill>
              </a:rPr>
              <a:t>R</a:t>
            </a:r>
            <a:r>
              <a:rPr lang="en-US" altLang="zh-CN" baseline="-30000" dirty="0" err="1">
                <a:solidFill>
                  <a:srgbClr val="CC0000"/>
                </a:solidFill>
              </a:rPr>
              <a:t>j</a:t>
            </a:r>
            <a:r>
              <a:rPr lang="en-US" altLang="zh-CN" baseline="-30000" dirty="0">
                <a:solidFill>
                  <a:srgbClr val="CC0000"/>
                </a:solidFill>
              </a:rPr>
              <a:t>  </a:t>
            </a:r>
            <a:r>
              <a:rPr lang="en-US" altLang="zh-CN" dirty="0">
                <a:solidFill>
                  <a:srgbClr val="CC0000"/>
                </a:solidFill>
              </a:rPr>
              <a:t>  </a:t>
            </a:r>
            <a:r>
              <a:rPr lang="zh-CN" altLang="en-US" dirty="0">
                <a:solidFill>
                  <a:srgbClr val="CC0000"/>
                </a:solidFill>
              </a:rPr>
              <a:t>对</a:t>
            </a:r>
            <a:r>
              <a:rPr lang="en-US" altLang="zh-CN" dirty="0" err="1">
                <a:solidFill>
                  <a:srgbClr val="CC0000"/>
                </a:solidFill>
              </a:rPr>
              <a:t>i</a:t>
            </a:r>
            <a:r>
              <a:rPr lang="en-US" altLang="zh-CN" dirty="0">
                <a:solidFill>
                  <a:srgbClr val="CC0000"/>
                </a:solidFill>
              </a:rPr>
              <a:t>=1,..,m,k=1,..,n;</a:t>
            </a:r>
            <a:r>
              <a:rPr lang="en-US" altLang="zh-CN" dirty="0"/>
              <a:t> </a:t>
            </a:r>
            <a:endParaRPr lang="en-US" altLang="zh-CN" dirty="0" smtClean="0"/>
          </a:p>
          <a:p>
            <a:pPr algn="just"/>
            <a:r>
              <a:rPr lang="zh-CN" altLang="en-US" dirty="0" smtClean="0"/>
              <a:t>表</a:t>
            </a:r>
            <a:r>
              <a:rPr lang="zh-CN" altLang="en-US" dirty="0"/>
              <a:t>示进程申请资源数不能超过系统拥有的资源总数</a:t>
            </a:r>
          </a:p>
          <a:p>
            <a:pPr algn="just">
              <a:buFontTx/>
              <a:buNone/>
            </a:pPr>
            <a:endParaRPr lang="en-US" altLang="zh-CN" sz="3600" dirty="0">
              <a:latin typeface="Times New Roman"/>
            </a:endParaRPr>
          </a:p>
          <a:p>
            <a:pPr algn="just">
              <a:buFontTx/>
              <a:buNone/>
            </a:pPr>
            <a:r>
              <a:rPr lang="en-US" altLang="zh-CN" dirty="0" smtClean="0">
                <a:solidFill>
                  <a:srgbClr val="CC0000"/>
                </a:solidFill>
              </a:rPr>
              <a:t>A</a:t>
            </a:r>
            <a:r>
              <a:rPr lang="en-US" altLang="zh-CN" baseline="-30000" dirty="0" smtClean="0">
                <a:solidFill>
                  <a:srgbClr val="CC0000"/>
                </a:solidFill>
              </a:rPr>
              <a:t>ki</a:t>
            </a:r>
            <a:r>
              <a:rPr lang="en-US" altLang="zh-CN" dirty="0" smtClean="0">
                <a:solidFill>
                  <a:srgbClr val="CC0000"/>
                </a:solidFill>
              </a:rPr>
              <a:t> </a:t>
            </a:r>
            <a:r>
              <a:rPr lang="en-US" altLang="zh-CN" dirty="0">
                <a:solidFill>
                  <a:srgbClr val="CC0000"/>
                </a:solidFill>
              </a:rPr>
              <a:t>≤</a:t>
            </a:r>
            <a:r>
              <a:rPr lang="en-US" altLang="zh-CN" dirty="0" err="1">
                <a:solidFill>
                  <a:srgbClr val="CC0000"/>
                </a:solidFill>
              </a:rPr>
              <a:t>C</a:t>
            </a:r>
            <a:r>
              <a:rPr lang="en-US" altLang="zh-CN" baseline="-30000" dirty="0" err="1">
                <a:solidFill>
                  <a:srgbClr val="CC0000"/>
                </a:solidFill>
              </a:rPr>
              <a:t>ki</a:t>
            </a:r>
            <a:r>
              <a:rPr lang="en-US" altLang="zh-CN" dirty="0">
                <a:solidFill>
                  <a:srgbClr val="CC0000"/>
                </a:solidFill>
              </a:rPr>
              <a:t>  </a:t>
            </a:r>
            <a:r>
              <a:rPr lang="zh-CN" altLang="en-US" dirty="0">
                <a:solidFill>
                  <a:srgbClr val="CC0000"/>
                </a:solidFill>
              </a:rPr>
              <a:t>对</a:t>
            </a:r>
            <a:r>
              <a:rPr lang="en-US" altLang="zh-CN" dirty="0" err="1">
                <a:solidFill>
                  <a:srgbClr val="CC0000"/>
                </a:solidFill>
              </a:rPr>
              <a:t>i</a:t>
            </a:r>
            <a:r>
              <a:rPr lang="en-US" altLang="zh-CN" dirty="0">
                <a:solidFill>
                  <a:srgbClr val="CC0000"/>
                </a:solidFill>
              </a:rPr>
              <a:t>=1,..,m,k=1,..,n</a:t>
            </a:r>
            <a:r>
              <a:rPr lang="en-US" altLang="zh-CN" dirty="0" smtClean="0">
                <a:solidFill>
                  <a:srgbClr val="CC0000"/>
                </a:solidFill>
              </a:rPr>
              <a:t>;</a:t>
            </a:r>
            <a:endParaRPr lang="en-US" altLang="zh-CN" dirty="0"/>
          </a:p>
          <a:p>
            <a:pPr algn="just"/>
            <a:r>
              <a:rPr lang="zh-CN" altLang="en-US" dirty="0" smtClean="0"/>
              <a:t>表</a:t>
            </a:r>
            <a:r>
              <a:rPr lang="zh-CN" altLang="en-US" dirty="0"/>
              <a:t>示进程申请任何类资源数不能超过声明的最大资源需求数</a:t>
            </a:r>
          </a:p>
          <a:p>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AC8EB17-5290-4DBE-B95A-78F7652B1597}"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2114649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一种简单实现策略</a:t>
            </a:r>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AC8EB17-5290-4DBE-B95A-78F7652B1597}"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内容占位符 5"/>
          <p:cNvSpPr>
            <a:spLocks noGrp="1"/>
          </p:cNvSpPr>
          <p:nvPr>
            <p:ph idx="1"/>
          </p:nvPr>
        </p:nvSpPr>
        <p:spPr/>
        <p:txBody>
          <a:bodyPr/>
          <a:lstStyle/>
          <a:p>
            <a:r>
              <a:rPr lang="zh-CN" altLang="en-US" dirty="0"/>
              <a:t>系统中若要启动一个新进程工作</a:t>
            </a:r>
            <a:r>
              <a:rPr lang="en-US" altLang="zh-CN" dirty="0"/>
              <a:t>,</a:t>
            </a:r>
            <a:r>
              <a:rPr lang="zh-CN" altLang="en-US" dirty="0"/>
              <a:t>其对资源</a:t>
            </a:r>
            <a:r>
              <a:rPr lang="en-US" altLang="zh-CN" dirty="0" err="1"/>
              <a:t>Ri</a:t>
            </a:r>
            <a:r>
              <a:rPr lang="zh-CN" altLang="en-US" dirty="0"/>
              <a:t>的需求仅当满足下列不等式</a:t>
            </a:r>
            <a:r>
              <a:rPr lang="zh-CN" altLang="en-US" dirty="0" smtClean="0"/>
              <a:t>：</a:t>
            </a:r>
            <a:endParaRPr lang="en-US" altLang="zh-CN" dirty="0" smtClean="0"/>
          </a:p>
          <a:p>
            <a:pPr marL="457200" lvl="1" indent="0">
              <a:buNone/>
            </a:pPr>
            <a:r>
              <a:rPr lang="en-US" altLang="zh-CN" dirty="0" err="1">
                <a:solidFill>
                  <a:srgbClr val="CC0000"/>
                </a:solidFill>
              </a:rPr>
              <a:t>R</a:t>
            </a:r>
            <a:r>
              <a:rPr lang="en-US" altLang="zh-CN" baseline="-30000" dirty="0" err="1">
                <a:solidFill>
                  <a:srgbClr val="CC0000"/>
                </a:solidFill>
              </a:rPr>
              <a:t>i</a:t>
            </a:r>
            <a:r>
              <a:rPr lang="en-US" altLang="zh-CN" baseline="-30000" dirty="0">
                <a:solidFill>
                  <a:srgbClr val="CC0000"/>
                </a:solidFill>
              </a:rPr>
              <a:t> </a:t>
            </a:r>
            <a:r>
              <a:rPr lang="en-US" altLang="zh-CN" dirty="0">
                <a:solidFill>
                  <a:srgbClr val="CC0000"/>
                </a:solidFill>
              </a:rPr>
              <a:t>≥ C</a:t>
            </a:r>
            <a:r>
              <a:rPr lang="en-US" altLang="zh-CN" baseline="-30000" dirty="0">
                <a:solidFill>
                  <a:srgbClr val="CC0000"/>
                </a:solidFill>
              </a:rPr>
              <a:t>(n+1)</a:t>
            </a:r>
            <a:r>
              <a:rPr lang="en-US" altLang="zh-CN" baseline="-30000" dirty="0" err="1">
                <a:solidFill>
                  <a:srgbClr val="CC0000"/>
                </a:solidFill>
              </a:rPr>
              <a:t>i</a:t>
            </a:r>
            <a:r>
              <a:rPr lang="en-US" altLang="zh-CN" dirty="0">
                <a:solidFill>
                  <a:srgbClr val="CC0000"/>
                </a:solidFill>
              </a:rPr>
              <a:t>+ ∑</a:t>
            </a:r>
            <a:r>
              <a:rPr lang="en-US" altLang="zh-CN" dirty="0" err="1">
                <a:solidFill>
                  <a:srgbClr val="CC0000"/>
                </a:solidFill>
              </a:rPr>
              <a:t>C</a:t>
            </a:r>
            <a:r>
              <a:rPr lang="en-US" altLang="zh-CN" baseline="-30000" dirty="0" err="1">
                <a:solidFill>
                  <a:srgbClr val="CC0000"/>
                </a:solidFill>
              </a:rPr>
              <a:t>ki</a:t>
            </a:r>
            <a:r>
              <a:rPr lang="en-US" altLang="zh-CN" dirty="0">
                <a:solidFill>
                  <a:srgbClr val="CC0000"/>
                </a:solidFill>
              </a:rPr>
              <a:t>  </a:t>
            </a:r>
            <a:r>
              <a:rPr lang="zh-CN" altLang="en-US" dirty="0">
                <a:solidFill>
                  <a:srgbClr val="CC0000"/>
                </a:solidFill>
              </a:rPr>
              <a:t>对</a:t>
            </a:r>
            <a:r>
              <a:rPr lang="en-US" altLang="zh-CN" dirty="0" err="1">
                <a:solidFill>
                  <a:srgbClr val="CC0000"/>
                </a:solidFill>
              </a:rPr>
              <a:t>i</a:t>
            </a:r>
            <a:r>
              <a:rPr lang="en-US" altLang="zh-CN" dirty="0">
                <a:solidFill>
                  <a:srgbClr val="CC0000"/>
                </a:solidFill>
              </a:rPr>
              <a:t>=1,..,m,k=1,..,n</a:t>
            </a:r>
            <a:r>
              <a:rPr lang="en-US" altLang="zh-CN" dirty="0" smtClean="0">
                <a:solidFill>
                  <a:srgbClr val="CC0000"/>
                </a:solidFill>
              </a:rPr>
              <a:t>;</a:t>
            </a:r>
          </a:p>
          <a:p>
            <a:pPr lvl="1"/>
            <a:endParaRPr lang="en-US" altLang="zh-CN" dirty="0" smtClean="0"/>
          </a:p>
          <a:p>
            <a:r>
              <a:rPr lang="zh-CN" altLang="en-US" dirty="0" smtClean="0"/>
              <a:t>缺点</a:t>
            </a:r>
            <a:r>
              <a:rPr lang="zh-CN" altLang="en-US" dirty="0"/>
              <a:t>：</a:t>
            </a:r>
            <a:endParaRPr lang="en-US" altLang="zh-CN" dirty="0"/>
          </a:p>
          <a:p>
            <a:pPr lvl="1"/>
            <a:r>
              <a:rPr lang="zh-CN" altLang="en-US" sz="3200" dirty="0"/>
              <a:t>进程未必需要立即申请所有资源</a:t>
            </a:r>
            <a:endParaRPr lang="en-US" altLang="zh-CN" sz="3200" dirty="0"/>
          </a:p>
          <a:p>
            <a:pPr lvl="1"/>
            <a:r>
              <a:rPr lang="zh-CN" altLang="en-US" sz="3200" dirty="0"/>
              <a:t>降低并发度</a:t>
            </a:r>
          </a:p>
          <a:p>
            <a:endParaRPr lang="zh-CN" altLang="en-US" dirty="0"/>
          </a:p>
        </p:txBody>
      </p:sp>
    </p:spTree>
    <p:extLst>
      <p:ext uri="{BB962C8B-B14F-4D97-AF65-F5344CB8AC3E}">
        <p14:creationId xmlns:p14="http://schemas.microsoft.com/office/powerpoint/2010/main" val="220617773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系统安全性定义</a:t>
            </a:r>
            <a:endParaRPr lang="zh-CN" altLang="en-US" dirty="0"/>
          </a:p>
        </p:txBody>
      </p:sp>
      <p:sp>
        <p:nvSpPr>
          <p:cNvPr id="3" name="内容占位符 2"/>
          <p:cNvSpPr>
            <a:spLocks noGrp="1"/>
          </p:cNvSpPr>
          <p:nvPr>
            <p:ph idx="1"/>
          </p:nvPr>
        </p:nvSpPr>
        <p:spPr/>
        <p:txBody>
          <a:bodyPr/>
          <a:lstStyle/>
          <a:p>
            <a:r>
              <a:rPr lang="zh-CN" altLang="en-US" dirty="0"/>
              <a:t>在时刻</a:t>
            </a:r>
            <a:r>
              <a:rPr lang="en-US" altLang="zh-CN" dirty="0"/>
              <a:t>T0</a:t>
            </a:r>
            <a:r>
              <a:rPr lang="zh-CN" altLang="en-US" dirty="0"/>
              <a:t>系统是安全的</a:t>
            </a:r>
            <a:r>
              <a:rPr lang="en-US" altLang="zh-CN" dirty="0"/>
              <a:t>,</a:t>
            </a:r>
            <a:r>
              <a:rPr lang="zh-CN" altLang="en-US" dirty="0"/>
              <a:t>仅当存在一个进程序列</a:t>
            </a:r>
            <a:r>
              <a:rPr lang="en-US" altLang="zh-CN" dirty="0"/>
              <a:t>P</a:t>
            </a:r>
            <a:r>
              <a:rPr lang="en-US" altLang="zh-CN" baseline="-30000" dirty="0"/>
              <a:t>1,</a:t>
            </a:r>
            <a:r>
              <a:rPr lang="en-US" altLang="zh-CN" dirty="0"/>
              <a:t>..,P</a:t>
            </a:r>
            <a:r>
              <a:rPr lang="en-US" altLang="zh-CN" baseline="-30000" dirty="0"/>
              <a:t>n</a:t>
            </a:r>
            <a:r>
              <a:rPr lang="en-US" altLang="zh-CN" dirty="0"/>
              <a:t>,</a:t>
            </a:r>
            <a:r>
              <a:rPr lang="zh-CN" altLang="en-US" dirty="0"/>
              <a:t>对进程</a:t>
            </a:r>
            <a:r>
              <a:rPr lang="en-US" altLang="zh-CN" dirty="0" err="1"/>
              <a:t>P</a:t>
            </a:r>
            <a:r>
              <a:rPr lang="en-US" altLang="zh-CN" baseline="-30000" dirty="0" err="1"/>
              <a:t>k</a:t>
            </a:r>
            <a:r>
              <a:rPr lang="zh-CN" altLang="en-US" dirty="0"/>
              <a:t>满足公式</a:t>
            </a:r>
            <a:r>
              <a:rPr lang="zh-CN" altLang="en-US" dirty="0" smtClean="0"/>
              <a:t>：</a:t>
            </a:r>
            <a:endParaRPr lang="en-US" altLang="zh-CN" dirty="0" smtClean="0"/>
          </a:p>
          <a:p>
            <a:pPr>
              <a:buFontTx/>
              <a:buNone/>
            </a:pPr>
            <a:r>
              <a:rPr lang="en-US" altLang="zh-CN" dirty="0" smtClean="0"/>
              <a:t>       </a:t>
            </a:r>
            <a:endParaRPr lang="en-US" altLang="zh-CN" dirty="0"/>
          </a:p>
          <a:p>
            <a:pPr>
              <a:buFontTx/>
              <a:buNone/>
            </a:pPr>
            <a:r>
              <a:rPr lang="en-US" altLang="zh-CN" dirty="0" smtClean="0"/>
              <a:t>               </a:t>
            </a:r>
            <a:endParaRPr lang="zh-CN" altLang="en-US" dirty="0"/>
          </a:p>
          <a:p>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AC8EB17-5290-4DBE-B95A-78F7652B1597}"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780928"/>
            <a:ext cx="7839075"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844169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实例</a:t>
            </a:r>
          </a:p>
        </p:txBody>
      </p:sp>
      <p:sp>
        <p:nvSpPr>
          <p:cNvPr id="3" name="内容占位符 2"/>
          <p:cNvSpPr>
            <a:spLocks noGrp="1"/>
          </p:cNvSpPr>
          <p:nvPr>
            <p:ph idx="1"/>
          </p:nvPr>
        </p:nvSpPr>
        <p:spPr/>
        <p:txBody>
          <a:bodyPr/>
          <a:lstStyle/>
          <a:p>
            <a:r>
              <a:rPr lang="zh-CN" altLang="en-US" dirty="0"/>
              <a:t>系统中共有五个进程和</a:t>
            </a:r>
            <a:r>
              <a:rPr lang="en-US" altLang="zh-CN" dirty="0"/>
              <a:t>A</a:t>
            </a:r>
            <a:r>
              <a:rPr lang="zh-CN" altLang="en-US" dirty="0"/>
              <a:t>、</a:t>
            </a:r>
            <a:r>
              <a:rPr lang="en-US" altLang="zh-CN" dirty="0"/>
              <a:t>B</a:t>
            </a:r>
            <a:r>
              <a:rPr lang="zh-CN" altLang="en-US" dirty="0"/>
              <a:t>、</a:t>
            </a:r>
            <a:r>
              <a:rPr lang="en-US" altLang="zh-CN" dirty="0"/>
              <a:t>C</a:t>
            </a:r>
            <a:r>
              <a:rPr lang="zh-CN" altLang="en-US" dirty="0"/>
              <a:t>三类</a:t>
            </a:r>
            <a:r>
              <a:rPr lang="zh-CN" altLang="en-US" dirty="0" smtClean="0"/>
              <a:t>资源</a:t>
            </a:r>
            <a:endParaRPr lang="en-US" altLang="zh-CN" dirty="0" smtClean="0"/>
          </a:p>
          <a:p>
            <a:r>
              <a:rPr lang="en-US" altLang="zh-CN" dirty="0" smtClean="0"/>
              <a:t>A</a:t>
            </a:r>
            <a:r>
              <a:rPr lang="zh-CN" altLang="en-US" dirty="0"/>
              <a:t>类资源共有</a:t>
            </a:r>
            <a:r>
              <a:rPr lang="en-US" altLang="zh-CN" dirty="0"/>
              <a:t>10</a:t>
            </a:r>
            <a:r>
              <a:rPr lang="zh-CN" altLang="en-US" dirty="0"/>
              <a:t>个</a:t>
            </a:r>
            <a:r>
              <a:rPr lang="en-US" altLang="zh-CN" dirty="0"/>
              <a:t>,B</a:t>
            </a:r>
            <a:r>
              <a:rPr lang="zh-CN" altLang="en-US" dirty="0"/>
              <a:t>类资源共有</a:t>
            </a:r>
            <a:r>
              <a:rPr lang="en-US" altLang="zh-CN" dirty="0"/>
              <a:t>5</a:t>
            </a:r>
            <a:r>
              <a:rPr lang="zh-CN" altLang="en-US" dirty="0"/>
              <a:t>个</a:t>
            </a:r>
            <a:r>
              <a:rPr lang="en-US" altLang="zh-CN" dirty="0"/>
              <a:t>,C</a:t>
            </a:r>
            <a:r>
              <a:rPr lang="zh-CN" altLang="en-US" dirty="0"/>
              <a:t>类资源共有</a:t>
            </a:r>
            <a:r>
              <a:rPr lang="en-US" altLang="zh-CN" dirty="0"/>
              <a:t>7</a:t>
            </a:r>
            <a:r>
              <a:rPr lang="zh-CN" altLang="en-US" dirty="0" smtClean="0"/>
              <a:t>个</a:t>
            </a:r>
            <a:endParaRPr lang="en-US" altLang="zh-CN" dirty="0" smtClean="0"/>
          </a:p>
          <a:p>
            <a:r>
              <a:rPr lang="zh-CN" altLang="en-US" dirty="0"/>
              <a:t>在时刻</a:t>
            </a:r>
            <a:r>
              <a:rPr lang="en-US" altLang="zh-CN" dirty="0"/>
              <a:t>T</a:t>
            </a:r>
            <a:r>
              <a:rPr lang="en-US" altLang="zh-CN" baseline="-30000" dirty="0"/>
              <a:t>0</a:t>
            </a:r>
            <a:r>
              <a:rPr lang="en-US" altLang="zh-CN" dirty="0"/>
              <a:t>,</a:t>
            </a:r>
            <a:r>
              <a:rPr lang="zh-CN" altLang="en-US" dirty="0"/>
              <a:t>系统目前资源分配情况如下：</a:t>
            </a:r>
          </a:p>
          <a:p>
            <a:endParaRPr lang="en-US" altLang="zh-CN" dirty="0" smtClean="0"/>
          </a:p>
          <a:p>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AC8EB17-5290-4DBE-B95A-78F7652B1597}"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graphicFrame>
        <p:nvGraphicFramePr>
          <p:cNvPr id="6" name="表格 5"/>
          <p:cNvGraphicFramePr>
            <a:graphicFrameLocks noGrp="1"/>
          </p:cNvGraphicFramePr>
          <p:nvPr>
            <p:extLst/>
          </p:nvPr>
        </p:nvGraphicFramePr>
        <p:xfrm>
          <a:off x="1331640" y="3356992"/>
          <a:ext cx="4374486" cy="2856315"/>
        </p:xfrm>
        <a:graphic>
          <a:graphicData uri="http://schemas.openxmlformats.org/drawingml/2006/table">
            <a:tbl>
              <a:tblPr firstRow="1" bandRow="1">
                <a:tableStyleId>{5C22544A-7EE6-4342-B048-85BDC9FD1C3A}</a:tableStyleId>
              </a:tblPr>
              <a:tblGrid>
                <a:gridCol w="1458162">
                  <a:extLst>
                    <a:ext uri="{9D8B030D-6E8A-4147-A177-3AD203B41FA5}">
                      <a16:colId xmlns:a16="http://schemas.microsoft.com/office/drawing/2014/main" val="20000"/>
                    </a:ext>
                  </a:extLst>
                </a:gridCol>
                <a:gridCol w="486054">
                  <a:extLst>
                    <a:ext uri="{9D8B030D-6E8A-4147-A177-3AD203B41FA5}">
                      <a16:colId xmlns:a16="http://schemas.microsoft.com/office/drawing/2014/main" val="20001"/>
                    </a:ext>
                  </a:extLst>
                </a:gridCol>
                <a:gridCol w="486054">
                  <a:extLst>
                    <a:ext uri="{9D8B030D-6E8A-4147-A177-3AD203B41FA5}">
                      <a16:colId xmlns:a16="http://schemas.microsoft.com/office/drawing/2014/main" val="20002"/>
                    </a:ext>
                  </a:extLst>
                </a:gridCol>
                <a:gridCol w="486054">
                  <a:extLst>
                    <a:ext uri="{9D8B030D-6E8A-4147-A177-3AD203B41FA5}">
                      <a16:colId xmlns:a16="http://schemas.microsoft.com/office/drawing/2014/main" val="20003"/>
                    </a:ext>
                  </a:extLst>
                </a:gridCol>
                <a:gridCol w="486054">
                  <a:extLst>
                    <a:ext uri="{9D8B030D-6E8A-4147-A177-3AD203B41FA5}">
                      <a16:colId xmlns:a16="http://schemas.microsoft.com/office/drawing/2014/main" val="20004"/>
                    </a:ext>
                  </a:extLst>
                </a:gridCol>
                <a:gridCol w="486054">
                  <a:extLst>
                    <a:ext uri="{9D8B030D-6E8A-4147-A177-3AD203B41FA5}">
                      <a16:colId xmlns:a16="http://schemas.microsoft.com/office/drawing/2014/main" val="20005"/>
                    </a:ext>
                  </a:extLst>
                </a:gridCol>
                <a:gridCol w="486054">
                  <a:extLst>
                    <a:ext uri="{9D8B030D-6E8A-4147-A177-3AD203B41FA5}">
                      <a16:colId xmlns:a16="http://schemas.microsoft.com/office/drawing/2014/main" val="20006"/>
                    </a:ext>
                  </a:extLst>
                </a:gridCol>
              </a:tblGrid>
              <a:tr h="408045">
                <a:tc>
                  <a:txBody>
                    <a:bodyPr/>
                    <a:lstStyle/>
                    <a:p>
                      <a:r>
                        <a:rPr lang="en-US" altLang="zh-CN" dirty="0" smtClean="0">
                          <a:solidFill>
                            <a:srgbClr val="CC0000"/>
                          </a:solidFill>
                        </a:rPr>
                        <a:t>process</a:t>
                      </a:r>
                      <a:endParaRPr lang="zh-CN" altLang="en-US" dirty="0"/>
                    </a:p>
                  </a:txBody>
                  <a:tcPr/>
                </a:tc>
                <a:tc gridSpan="3">
                  <a:txBody>
                    <a:bodyPr/>
                    <a:lstStyle/>
                    <a:p>
                      <a:r>
                        <a:rPr lang="en-US" altLang="zh-CN" dirty="0" smtClean="0">
                          <a:solidFill>
                            <a:srgbClr val="CC0000"/>
                          </a:solidFill>
                        </a:rPr>
                        <a:t>Allocation </a:t>
                      </a:r>
                      <a:endParaRPr lang="zh-CN" altLang="en-US" dirty="0"/>
                    </a:p>
                  </a:txBody>
                  <a:tcPr/>
                </a:tc>
                <a:tc hMerge="1">
                  <a:txBody>
                    <a:bodyPr/>
                    <a:lstStyle/>
                    <a:p>
                      <a:endParaRPr lang="zh-CN" altLang="en-US"/>
                    </a:p>
                  </a:txBody>
                  <a:tcPr/>
                </a:tc>
                <a:tc hMerge="1">
                  <a:txBody>
                    <a:bodyPr/>
                    <a:lstStyle/>
                    <a:p>
                      <a:endParaRPr lang="zh-CN" altLang="en-US"/>
                    </a:p>
                  </a:txBody>
                  <a:tcPr/>
                </a:tc>
                <a:tc gridSpan="3">
                  <a:txBody>
                    <a:bodyPr/>
                    <a:lstStyle/>
                    <a:p>
                      <a:r>
                        <a:rPr lang="en-US" altLang="zh-CN" dirty="0" smtClean="0">
                          <a:solidFill>
                            <a:srgbClr val="CC0000"/>
                          </a:solidFill>
                        </a:rPr>
                        <a:t>Claim</a:t>
                      </a:r>
                      <a:endParaRPr lang="zh-CN" altLang="en-US" dirty="0"/>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08045">
                <a:tc>
                  <a:txBody>
                    <a:bodyPr/>
                    <a:lstStyle/>
                    <a:p>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C</a:t>
                      </a:r>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C</a:t>
                      </a:r>
                      <a:endParaRPr lang="zh-CN" altLang="en-US" dirty="0"/>
                    </a:p>
                  </a:txBody>
                  <a:tcPr/>
                </a:tc>
                <a:extLst>
                  <a:ext uri="{0D108BD9-81ED-4DB2-BD59-A6C34878D82A}">
                    <a16:rowId xmlns:a16="http://schemas.microsoft.com/office/drawing/2014/main" val="10001"/>
                  </a:ext>
                </a:extLst>
              </a:tr>
              <a:tr h="408045">
                <a:tc>
                  <a:txBody>
                    <a:bodyPr/>
                    <a:lstStyle/>
                    <a:p>
                      <a:r>
                        <a:rPr lang="en-US" altLang="zh-CN" dirty="0" smtClean="0"/>
                        <a:t>p0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3</a:t>
                      </a:r>
                      <a:endParaRPr lang="zh-CN" altLang="en-US" dirty="0"/>
                    </a:p>
                  </a:txBody>
                  <a:tcPr/>
                </a:tc>
                <a:extLst>
                  <a:ext uri="{0D108BD9-81ED-4DB2-BD59-A6C34878D82A}">
                    <a16:rowId xmlns:a16="http://schemas.microsoft.com/office/drawing/2014/main" val="10002"/>
                  </a:ext>
                </a:extLst>
              </a:tr>
              <a:tr h="408045">
                <a:tc>
                  <a:txBody>
                    <a:bodyPr/>
                    <a:lstStyle/>
                    <a:p>
                      <a:r>
                        <a:rPr lang="en-US" altLang="zh-CN" dirty="0" smtClean="0"/>
                        <a:t>p1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2</a:t>
                      </a:r>
                      <a:endParaRPr lang="zh-CN" altLang="en-US" dirty="0"/>
                    </a:p>
                  </a:txBody>
                  <a:tcPr/>
                </a:tc>
                <a:extLst>
                  <a:ext uri="{0D108BD9-81ED-4DB2-BD59-A6C34878D82A}">
                    <a16:rowId xmlns:a16="http://schemas.microsoft.com/office/drawing/2014/main" val="10003"/>
                  </a:ext>
                </a:extLst>
              </a:tr>
              <a:tr h="408045">
                <a:tc>
                  <a:txBody>
                    <a:bodyPr/>
                    <a:lstStyle/>
                    <a:p>
                      <a:r>
                        <a:rPr lang="en-US" altLang="zh-CN" dirty="0" smtClean="0"/>
                        <a:t>p2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2</a:t>
                      </a:r>
                      <a:endParaRPr lang="zh-CN" altLang="en-US" dirty="0"/>
                    </a:p>
                  </a:txBody>
                  <a:tcPr/>
                </a:tc>
                <a:extLst>
                  <a:ext uri="{0D108BD9-81ED-4DB2-BD59-A6C34878D82A}">
                    <a16:rowId xmlns:a16="http://schemas.microsoft.com/office/drawing/2014/main" val="10004"/>
                  </a:ext>
                </a:extLst>
              </a:tr>
              <a:tr h="408045">
                <a:tc>
                  <a:txBody>
                    <a:bodyPr/>
                    <a:lstStyle/>
                    <a:p>
                      <a:r>
                        <a:rPr lang="en-US" altLang="zh-CN" dirty="0" smtClean="0"/>
                        <a:t>P3</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2</a:t>
                      </a:r>
                      <a:endParaRPr lang="zh-CN" altLang="en-US" dirty="0"/>
                    </a:p>
                  </a:txBody>
                  <a:tcPr/>
                </a:tc>
                <a:extLst>
                  <a:ext uri="{0D108BD9-81ED-4DB2-BD59-A6C34878D82A}">
                    <a16:rowId xmlns:a16="http://schemas.microsoft.com/office/drawing/2014/main" val="10005"/>
                  </a:ext>
                </a:extLst>
              </a:tr>
              <a:tr h="408045">
                <a:tc>
                  <a:txBody>
                    <a:bodyPr/>
                    <a:lstStyle/>
                    <a:p>
                      <a:r>
                        <a:rPr lang="en-US" altLang="zh-CN" dirty="0" smtClean="0"/>
                        <a:t>p4</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3</a:t>
                      </a:r>
                      <a:endParaRPr lang="zh-CN" altLang="en-US" dirty="0"/>
                    </a:p>
                  </a:txBody>
                  <a:tcPr/>
                </a:tc>
                <a:extLst>
                  <a:ext uri="{0D108BD9-81ED-4DB2-BD59-A6C34878D82A}">
                    <a16:rowId xmlns:a16="http://schemas.microsoft.com/office/drawing/2014/main" val="10006"/>
                  </a:ext>
                </a:extLst>
              </a:tr>
            </a:tbl>
          </a:graphicData>
        </a:graphic>
      </p:graphicFrame>
      <p:graphicFrame>
        <p:nvGraphicFramePr>
          <p:cNvPr id="7" name="表格 6"/>
          <p:cNvGraphicFramePr>
            <a:graphicFrameLocks noGrp="1"/>
          </p:cNvGraphicFramePr>
          <p:nvPr>
            <p:extLst/>
          </p:nvPr>
        </p:nvGraphicFramePr>
        <p:xfrm>
          <a:off x="6156176" y="3356992"/>
          <a:ext cx="1458162" cy="1224135"/>
        </p:xfrm>
        <a:graphic>
          <a:graphicData uri="http://schemas.openxmlformats.org/drawingml/2006/table">
            <a:tbl>
              <a:tblPr firstRow="1" bandRow="1">
                <a:tableStyleId>{5C22544A-7EE6-4342-B048-85BDC9FD1C3A}</a:tableStyleId>
              </a:tblPr>
              <a:tblGrid>
                <a:gridCol w="486054">
                  <a:extLst>
                    <a:ext uri="{9D8B030D-6E8A-4147-A177-3AD203B41FA5}">
                      <a16:colId xmlns:a16="http://schemas.microsoft.com/office/drawing/2014/main" val="20000"/>
                    </a:ext>
                  </a:extLst>
                </a:gridCol>
                <a:gridCol w="486054">
                  <a:extLst>
                    <a:ext uri="{9D8B030D-6E8A-4147-A177-3AD203B41FA5}">
                      <a16:colId xmlns:a16="http://schemas.microsoft.com/office/drawing/2014/main" val="20001"/>
                    </a:ext>
                  </a:extLst>
                </a:gridCol>
                <a:gridCol w="486054">
                  <a:extLst>
                    <a:ext uri="{9D8B030D-6E8A-4147-A177-3AD203B41FA5}">
                      <a16:colId xmlns:a16="http://schemas.microsoft.com/office/drawing/2014/main" val="20002"/>
                    </a:ext>
                  </a:extLst>
                </a:gridCol>
              </a:tblGrid>
              <a:tr h="408045">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CC0000"/>
                          </a:solidFill>
                        </a:rPr>
                        <a:t>Available</a:t>
                      </a:r>
                      <a:endParaRPr lang="zh-CN" altLang="en-US" dirty="0" smtClean="0"/>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08045">
                <a:tc>
                  <a:txBody>
                    <a:bodyPr/>
                    <a:lstStyle/>
                    <a:p>
                      <a:r>
                        <a:rPr lang="en-US" altLang="zh-CN" dirty="0" smtClean="0"/>
                        <a:t>A</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C</a:t>
                      </a:r>
                      <a:endParaRPr lang="zh-CN" altLang="en-US" dirty="0"/>
                    </a:p>
                  </a:txBody>
                  <a:tcPr/>
                </a:tc>
                <a:extLst>
                  <a:ext uri="{0D108BD9-81ED-4DB2-BD59-A6C34878D82A}">
                    <a16:rowId xmlns:a16="http://schemas.microsoft.com/office/drawing/2014/main" val="10001"/>
                  </a:ext>
                </a:extLst>
              </a:tr>
              <a:tr h="408045">
                <a:tc>
                  <a:txBody>
                    <a:bodyPr/>
                    <a:lstStyle/>
                    <a:p>
                      <a:r>
                        <a:rPr lang="en-US" altLang="zh-CN" dirty="0" smtClean="0"/>
                        <a:t>3</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2</a:t>
                      </a:r>
                      <a:endParaRPr lang="zh-CN" alt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15920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临界区</a:t>
            </a:r>
            <a:endParaRPr lang="zh-CN" altLang="en-US" dirty="0"/>
          </a:p>
        </p:txBody>
      </p:sp>
      <p:sp>
        <p:nvSpPr>
          <p:cNvPr id="3" name="内容占位符 2"/>
          <p:cNvSpPr>
            <a:spLocks noGrp="1"/>
          </p:cNvSpPr>
          <p:nvPr>
            <p:ph idx="1"/>
          </p:nvPr>
        </p:nvSpPr>
        <p:spPr/>
        <p:txBody>
          <a:bodyPr/>
          <a:lstStyle/>
          <a:p>
            <a:r>
              <a:rPr lang="zh-CN" altLang="en-US" dirty="0" smtClean="0"/>
              <a:t>临界区</a:t>
            </a:r>
            <a:endParaRPr lang="en-US" altLang="zh-CN" dirty="0" smtClean="0"/>
          </a:p>
          <a:p>
            <a:pPr lvl="1"/>
            <a:r>
              <a:rPr lang="zh-CN" altLang="en-US" dirty="0" smtClean="0"/>
              <a:t>并发进程中与共享资源有关的程序段</a:t>
            </a:r>
            <a:endParaRPr lang="en-US" altLang="zh-CN" dirty="0" smtClean="0"/>
          </a:p>
          <a:p>
            <a:endParaRPr lang="en-US" altLang="zh-CN" dirty="0" smtClean="0"/>
          </a:p>
          <a:p>
            <a:endParaRPr lang="en-US" altLang="zh-CN" dirty="0" smtClean="0"/>
          </a:p>
          <a:p>
            <a:endParaRPr lang="en-US" altLang="zh-CN" dirty="0"/>
          </a:p>
          <a:p>
            <a:r>
              <a:rPr lang="zh-CN" altLang="en-US" dirty="0" smtClean="0"/>
              <a:t>竞争条件</a:t>
            </a:r>
            <a:endParaRPr lang="en-US" altLang="zh-CN" dirty="0" smtClean="0"/>
          </a:p>
          <a:p>
            <a:pPr lvl="1"/>
            <a:r>
              <a:rPr lang="zh-CN" altLang="en-US" dirty="0"/>
              <a:t>多</a:t>
            </a:r>
            <a:r>
              <a:rPr lang="zh-CN" altLang="en-US" dirty="0" smtClean="0"/>
              <a:t>个进程同时进入临界区</a:t>
            </a:r>
            <a:endParaRPr lang="en-US" altLang="zh-CN" dirty="0" smtClean="0"/>
          </a:p>
          <a:p>
            <a:pPr lvl="1"/>
            <a:r>
              <a:rPr lang="zh-CN" altLang="en-US" dirty="0"/>
              <a:t>结果依赖</a:t>
            </a:r>
            <a:r>
              <a:rPr lang="zh-CN" altLang="en-US" dirty="0" smtClean="0"/>
              <a:t>于进程的相对顺</a:t>
            </a:r>
            <a:endParaRPr lang="en-US" altLang="zh-CN" dirty="0" smtClean="0"/>
          </a:p>
          <a:p>
            <a:pPr marL="0" indent="0">
              <a:buNone/>
            </a:pPr>
            <a:endParaRPr lang="en-US" altLang="zh-CN" dirty="0" smtClean="0"/>
          </a:p>
          <a:p>
            <a:endParaRPr lang="en-US" altLang="zh-CN" dirty="0" smtClean="0"/>
          </a:p>
        </p:txBody>
      </p:sp>
      <p:sp>
        <p:nvSpPr>
          <p:cNvPr id="4" name="日期占位符 3"/>
          <p:cNvSpPr>
            <a:spLocks noGrp="1"/>
          </p:cNvSpPr>
          <p:nvPr>
            <p:ph type="dt" sz="half" idx="10"/>
          </p:nvPr>
        </p:nvSpPr>
        <p:spPr/>
        <p:txBody>
          <a:bodyPr/>
          <a:lstStyle/>
          <a:p>
            <a:fld id="{5AC8EB17-5290-4DBE-B95A-78F7652B1597}" type="datetime1">
              <a:rPr lang="zh-CN" altLang="en-US" smtClean="0"/>
              <a:t>2021/4/2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9</a:t>
            </a:fld>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213" y="2204864"/>
            <a:ext cx="5049671" cy="1656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075602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上述状态安全吗？</a:t>
            </a:r>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smtClean="0">
                <a:solidFill>
                  <a:srgbClr val="FF0000"/>
                </a:solidFill>
              </a:rPr>
              <a:t>{</a:t>
            </a:r>
            <a:r>
              <a:rPr lang="en-US" altLang="zh-CN" dirty="0">
                <a:solidFill>
                  <a:srgbClr val="FF0000"/>
                </a:solidFill>
              </a:rPr>
              <a:t>P</a:t>
            </a:r>
            <a:r>
              <a:rPr lang="en-US" altLang="zh-CN" baseline="-30000" dirty="0">
                <a:solidFill>
                  <a:srgbClr val="FF0000"/>
                </a:solidFill>
              </a:rPr>
              <a:t>1</a:t>
            </a:r>
            <a:r>
              <a:rPr lang="en-US" altLang="zh-CN" dirty="0">
                <a:solidFill>
                  <a:srgbClr val="FF0000"/>
                </a:solidFill>
              </a:rPr>
              <a:t>,P</a:t>
            </a:r>
            <a:r>
              <a:rPr lang="en-US" altLang="zh-CN" baseline="-30000" dirty="0">
                <a:solidFill>
                  <a:srgbClr val="FF0000"/>
                </a:solidFill>
              </a:rPr>
              <a:t>3</a:t>
            </a:r>
            <a:r>
              <a:rPr lang="en-US" altLang="zh-CN" dirty="0">
                <a:solidFill>
                  <a:srgbClr val="FF0000"/>
                </a:solidFill>
              </a:rPr>
              <a:t>,P</a:t>
            </a:r>
            <a:r>
              <a:rPr lang="en-US" altLang="zh-CN" baseline="-30000" dirty="0">
                <a:solidFill>
                  <a:srgbClr val="FF0000"/>
                </a:solidFill>
              </a:rPr>
              <a:t>4</a:t>
            </a:r>
            <a:r>
              <a:rPr lang="en-US" altLang="zh-CN" dirty="0">
                <a:solidFill>
                  <a:srgbClr val="FF0000"/>
                </a:solidFill>
              </a:rPr>
              <a:t>,P</a:t>
            </a:r>
            <a:r>
              <a:rPr lang="en-US" altLang="zh-CN" baseline="-30000" dirty="0">
                <a:solidFill>
                  <a:srgbClr val="FF0000"/>
                </a:solidFill>
              </a:rPr>
              <a:t>2</a:t>
            </a:r>
            <a:r>
              <a:rPr lang="en-US" altLang="zh-CN" dirty="0">
                <a:solidFill>
                  <a:srgbClr val="FF0000"/>
                </a:solidFill>
              </a:rPr>
              <a:t>,P</a:t>
            </a:r>
            <a:r>
              <a:rPr lang="en-US" altLang="zh-CN" baseline="-30000" dirty="0">
                <a:solidFill>
                  <a:srgbClr val="FF0000"/>
                </a:solidFill>
              </a:rPr>
              <a:t>0</a:t>
            </a:r>
            <a:r>
              <a:rPr lang="en-US" altLang="zh-CN" dirty="0">
                <a:solidFill>
                  <a:srgbClr val="FF0000"/>
                </a:solidFill>
              </a:rPr>
              <a:t>}</a:t>
            </a:r>
            <a:r>
              <a:rPr lang="zh-CN" altLang="en-US" dirty="0">
                <a:solidFill>
                  <a:srgbClr val="FF0000"/>
                </a:solidFill>
              </a:rPr>
              <a:t>能满足安全性条件</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AC8EB17-5290-4DBE-B95A-78F7652B1597}"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116185518"/>
              </p:ext>
            </p:extLst>
          </p:nvPr>
        </p:nvGraphicFramePr>
        <p:xfrm>
          <a:off x="-252413" y="1412875"/>
          <a:ext cx="9775826" cy="3535363"/>
        </p:xfrm>
        <a:graphic>
          <a:graphicData uri="http://schemas.openxmlformats.org/presentationml/2006/ole">
            <mc:AlternateContent xmlns:mc="http://schemas.openxmlformats.org/markup-compatibility/2006">
              <mc:Choice xmlns:v="urn:schemas-microsoft-com:vml" Requires="v">
                <p:oleObj spid="_x0000_s1036" name="Document" r:id="rId3" imgW="5624785" imgH="1437387" progId="Word.Document.8">
                  <p:embed/>
                </p:oleObj>
              </mc:Choice>
              <mc:Fallback>
                <p:oleObj name="Document" r:id="rId3" imgW="5624785" imgH="1437387" progId="Word.Document.8">
                  <p:embed/>
                  <p:pic>
                    <p:nvPicPr>
                      <p:cNvPr id="7" name="对象 6"/>
                      <p:cNvPicPr>
                        <a:picLocks noChangeAspect="1" noChangeArrowheads="1"/>
                      </p:cNvPicPr>
                      <p:nvPr/>
                    </p:nvPicPr>
                    <p:blipFill>
                      <a:blip r:embed="rId4"/>
                      <a:srcRect/>
                      <a:stretch>
                        <a:fillRect/>
                      </a:stretch>
                    </p:blipFill>
                    <p:spPr bwMode="auto">
                      <a:xfrm>
                        <a:off x="-252413" y="1412875"/>
                        <a:ext cx="9775826" cy="353536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48409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继续实例</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a:t>进程</a:t>
            </a:r>
            <a:r>
              <a:rPr lang="en-US" altLang="zh-CN" dirty="0"/>
              <a:t>P1</a:t>
            </a:r>
            <a:r>
              <a:rPr lang="zh-CN" altLang="en-US" dirty="0"/>
              <a:t>申请资源</a:t>
            </a:r>
            <a:r>
              <a:rPr lang="en-US" altLang="zh-CN" dirty="0"/>
              <a:t>request1=(1,0,2) </a:t>
            </a:r>
            <a:r>
              <a:rPr lang="zh-CN" altLang="en-US" dirty="0" smtClean="0"/>
              <a:t>，可以满足它吗？</a:t>
            </a:r>
            <a:endParaRPr lang="en-US" altLang="zh-CN" dirty="0" smtClean="0"/>
          </a:p>
          <a:p>
            <a:r>
              <a:rPr lang="zh-CN" altLang="en-US" dirty="0" smtClean="0"/>
              <a:t>假设可以</a:t>
            </a:r>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AC8EB17-5290-4DBE-B95A-78F7652B1597}"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326444503"/>
              </p:ext>
            </p:extLst>
          </p:nvPr>
        </p:nvGraphicFramePr>
        <p:xfrm>
          <a:off x="471488" y="2843187"/>
          <a:ext cx="8886825" cy="2386013"/>
        </p:xfrm>
        <a:graphic>
          <a:graphicData uri="http://schemas.openxmlformats.org/presentationml/2006/ole">
            <mc:AlternateContent xmlns:mc="http://schemas.openxmlformats.org/markup-compatibility/2006">
              <mc:Choice xmlns:v="urn:schemas-microsoft-com:vml" Requires="v">
                <p:oleObj spid="_x0000_s2060" name="Document" r:id="rId3" imgW="5481279" imgH="1473358" progId="Word.Document.8">
                  <p:embed/>
                </p:oleObj>
              </mc:Choice>
              <mc:Fallback>
                <p:oleObj name="Document" r:id="rId3" imgW="5481279" imgH="1473358" progId="Word.Document.8">
                  <p:embed/>
                  <p:pic>
                    <p:nvPicPr>
                      <p:cNvPr id="7" name="对象 6"/>
                      <p:cNvPicPr>
                        <a:picLocks noChangeAspect="1" noChangeArrowheads="1"/>
                      </p:cNvPicPr>
                      <p:nvPr/>
                    </p:nvPicPr>
                    <p:blipFill>
                      <a:blip r:embed="rId4"/>
                      <a:srcRect/>
                      <a:stretch>
                        <a:fillRect/>
                      </a:stretch>
                    </p:blipFill>
                    <p:spPr bwMode="auto">
                      <a:xfrm>
                        <a:off x="471488" y="2843187"/>
                        <a:ext cx="8886825" cy="2386013"/>
                      </a:xfrm>
                      <a:prstGeom prst="rect">
                        <a:avLst/>
                      </a:prstGeom>
                      <a:noFill/>
                      <a:ln>
                        <a:noFill/>
                      </a:ln>
                      <a:effectLst/>
                    </p:spPr>
                  </p:pic>
                </p:oleObj>
              </mc:Fallback>
            </mc:AlternateContent>
          </a:graphicData>
        </a:graphic>
      </p:graphicFrame>
      <p:sp>
        <p:nvSpPr>
          <p:cNvPr id="8" name="TextBox 7"/>
          <p:cNvSpPr txBox="1"/>
          <p:nvPr/>
        </p:nvSpPr>
        <p:spPr>
          <a:xfrm>
            <a:off x="2195736" y="5852591"/>
            <a:ext cx="3467616"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FF0000"/>
                </a:solidFill>
                <a:effectLst/>
                <a:uLnTx/>
                <a:uFillTx/>
                <a:latin typeface="华文新魏" pitchFamily="2" charset="-122"/>
                <a:ea typeface="华文新魏" pitchFamily="2" charset="-122"/>
                <a:cs typeface="+mn-cs"/>
              </a:rPr>
              <a:t>上述状态安全吗？</a:t>
            </a:r>
            <a:endParaRPr kumimoji="0" lang="zh-CN" altLang="en-US" sz="32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0674950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继续实例</a:t>
            </a:r>
            <a:r>
              <a:rPr lang="en-US" altLang="zh-CN" dirty="0" smtClean="0"/>
              <a:t>(2)</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AC8EB17-5290-4DBE-B95A-78F7652B1597}"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graphicFrame>
        <p:nvGraphicFramePr>
          <p:cNvPr id="8" name="对象 7"/>
          <p:cNvGraphicFramePr>
            <a:graphicFrameLocks noChangeAspect="1"/>
          </p:cNvGraphicFramePr>
          <p:nvPr>
            <p:extLst/>
          </p:nvPr>
        </p:nvGraphicFramePr>
        <p:xfrm>
          <a:off x="179512" y="1340768"/>
          <a:ext cx="8763000" cy="2514600"/>
        </p:xfrm>
        <a:graphic>
          <a:graphicData uri="http://schemas.openxmlformats.org/presentationml/2006/ole">
            <mc:AlternateContent xmlns:mc="http://schemas.openxmlformats.org/markup-compatibility/2006">
              <mc:Choice xmlns:v="urn:schemas-microsoft-com:vml" Requires="v">
                <p:oleObj spid="_x0000_s3084" name="文档" r:id="rId3" imgW="5629656" imgH="1385316" progId="Word.Document.8">
                  <p:embed/>
                </p:oleObj>
              </mc:Choice>
              <mc:Fallback>
                <p:oleObj name="文档" r:id="rId3" imgW="5629656" imgH="1385316" progId="Word.Document.8">
                  <p:embed/>
                  <p:pic>
                    <p:nvPicPr>
                      <p:cNvPr id="8"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1340768"/>
                        <a:ext cx="87630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Box 8"/>
          <p:cNvSpPr txBox="1"/>
          <p:nvPr/>
        </p:nvSpPr>
        <p:spPr>
          <a:xfrm>
            <a:off x="755576" y="4005064"/>
            <a:ext cx="6428363" cy="1452705"/>
          </a:xfrm>
          <a:prstGeom prst="rect">
            <a:avLst/>
          </a:prstGeom>
          <a:noFill/>
        </p:spPr>
        <p:txBody>
          <a:bodyPr wrap="none" rtlCol="0">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a:ln>
                  <a:noFill/>
                </a:ln>
                <a:solidFill>
                  <a:srgbClr val="FF0000"/>
                </a:solidFill>
                <a:effectLst/>
                <a:uLnTx/>
                <a:uFillTx/>
                <a:latin typeface="华文新魏" pitchFamily="2" charset="-122"/>
                <a:ea typeface="华文新魏" pitchFamily="2" charset="-122"/>
                <a:cs typeface="+mn-cs"/>
              </a:rPr>
              <a:t>{P</a:t>
            </a:r>
            <a:r>
              <a:rPr kumimoji="0" lang="en-US" altLang="zh-CN" sz="3200" b="0" i="0" u="none" strike="noStrike" kern="1200" cap="none" spc="0" normalizeH="0" baseline="-30000" noProof="0" dirty="0">
                <a:ln>
                  <a:noFill/>
                </a:ln>
                <a:solidFill>
                  <a:srgbClr val="FF0000"/>
                </a:solidFill>
                <a:effectLst/>
                <a:uLnTx/>
                <a:uFillTx/>
                <a:latin typeface="华文新魏" pitchFamily="2" charset="-122"/>
                <a:ea typeface="华文新魏" pitchFamily="2" charset="-122"/>
                <a:cs typeface="+mn-cs"/>
              </a:rPr>
              <a:t>1</a:t>
            </a:r>
            <a:r>
              <a:rPr kumimoji="0" lang="en-US" altLang="zh-CN" sz="3200" b="0" i="0" u="none" strike="noStrike" kern="1200" cap="none" spc="0" normalizeH="0" baseline="0" noProof="0" dirty="0">
                <a:ln>
                  <a:noFill/>
                </a:ln>
                <a:solidFill>
                  <a:srgbClr val="FF0000"/>
                </a:solidFill>
                <a:effectLst/>
                <a:uLnTx/>
                <a:uFillTx/>
                <a:latin typeface="华文新魏" pitchFamily="2" charset="-122"/>
                <a:ea typeface="华文新魏" pitchFamily="2" charset="-122"/>
                <a:cs typeface="+mn-cs"/>
              </a:rPr>
              <a:t>,P</a:t>
            </a:r>
            <a:r>
              <a:rPr kumimoji="0" lang="en-US" altLang="zh-CN" sz="3200" b="0" i="0" u="none" strike="noStrike" kern="1200" cap="none" spc="0" normalizeH="0" baseline="-30000" noProof="0" dirty="0">
                <a:ln>
                  <a:noFill/>
                </a:ln>
                <a:solidFill>
                  <a:srgbClr val="FF0000"/>
                </a:solidFill>
                <a:effectLst/>
                <a:uLnTx/>
                <a:uFillTx/>
                <a:latin typeface="华文新魏" pitchFamily="2" charset="-122"/>
                <a:ea typeface="华文新魏" pitchFamily="2" charset="-122"/>
                <a:cs typeface="+mn-cs"/>
              </a:rPr>
              <a:t>3</a:t>
            </a:r>
            <a:r>
              <a:rPr kumimoji="0" lang="en-US" altLang="zh-CN" sz="3200" b="0" i="0" u="none" strike="noStrike" kern="1200" cap="none" spc="0" normalizeH="0" baseline="0" noProof="0" dirty="0">
                <a:ln>
                  <a:noFill/>
                </a:ln>
                <a:solidFill>
                  <a:srgbClr val="FF0000"/>
                </a:solidFill>
                <a:effectLst/>
                <a:uLnTx/>
                <a:uFillTx/>
                <a:latin typeface="华文新魏" pitchFamily="2" charset="-122"/>
                <a:ea typeface="华文新魏" pitchFamily="2" charset="-122"/>
                <a:cs typeface="+mn-cs"/>
              </a:rPr>
              <a:t>,P</a:t>
            </a:r>
            <a:r>
              <a:rPr kumimoji="0" lang="en-US" altLang="zh-CN" sz="3200" b="0" i="0" u="none" strike="noStrike" kern="1200" cap="none" spc="0" normalizeH="0" baseline="-30000" noProof="0" dirty="0">
                <a:ln>
                  <a:noFill/>
                </a:ln>
                <a:solidFill>
                  <a:srgbClr val="FF0000"/>
                </a:solidFill>
                <a:effectLst/>
                <a:uLnTx/>
                <a:uFillTx/>
                <a:latin typeface="华文新魏" pitchFamily="2" charset="-122"/>
                <a:ea typeface="华文新魏" pitchFamily="2" charset="-122"/>
                <a:cs typeface="+mn-cs"/>
              </a:rPr>
              <a:t>4</a:t>
            </a:r>
            <a:r>
              <a:rPr kumimoji="0" lang="en-US" altLang="zh-CN" sz="3200" b="0" i="0" u="none" strike="noStrike" kern="1200" cap="none" spc="0" normalizeH="0" baseline="0" noProof="0" dirty="0">
                <a:ln>
                  <a:noFill/>
                </a:ln>
                <a:solidFill>
                  <a:srgbClr val="FF0000"/>
                </a:solidFill>
                <a:effectLst/>
                <a:uLnTx/>
                <a:uFillTx/>
                <a:latin typeface="华文新魏" pitchFamily="2" charset="-122"/>
                <a:ea typeface="华文新魏" pitchFamily="2" charset="-122"/>
                <a:cs typeface="+mn-cs"/>
              </a:rPr>
              <a:t>,P</a:t>
            </a:r>
            <a:r>
              <a:rPr kumimoji="0" lang="en-US" altLang="zh-CN" sz="3200" b="0" i="0" u="none" strike="noStrike" kern="1200" cap="none" spc="0" normalizeH="0" baseline="-30000" noProof="0" dirty="0">
                <a:ln>
                  <a:noFill/>
                </a:ln>
                <a:solidFill>
                  <a:srgbClr val="FF0000"/>
                </a:solidFill>
                <a:effectLst/>
                <a:uLnTx/>
                <a:uFillTx/>
                <a:latin typeface="华文新魏" pitchFamily="2" charset="-122"/>
                <a:ea typeface="华文新魏" pitchFamily="2" charset="-122"/>
                <a:cs typeface="+mn-cs"/>
              </a:rPr>
              <a:t>2</a:t>
            </a:r>
            <a:r>
              <a:rPr kumimoji="0" lang="en-US" altLang="zh-CN" sz="3200" b="0" i="0" u="none" strike="noStrike" kern="1200" cap="none" spc="0" normalizeH="0" baseline="0" noProof="0" dirty="0">
                <a:ln>
                  <a:noFill/>
                </a:ln>
                <a:solidFill>
                  <a:srgbClr val="FF0000"/>
                </a:solidFill>
                <a:effectLst/>
                <a:uLnTx/>
                <a:uFillTx/>
                <a:latin typeface="华文新魏" pitchFamily="2" charset="-122"/>
                <a:ea typeface="华文新魏" pitchFamily="2" charset="-122"/>
                <a:cs typeface="+mn-cs"/>
              </a:rPr>
              <a:t>,P</a:t>
            </a:r>
            <a:r>
              <a:rPr kumimoji="0" lang="en-US" altLang="zh-CN" sz="3200" b="0" i="0" u="none" strike="noStrike" kern="1200" cap="none" spc="0" normalizeH="0" baseline="-30000" noProof="0" dirty="0">
                <a:ln>
                  <a:noFill/>
                </a:ln>
                <a:solidFill>
                  <a:srgbClr val="FF0000"/>
                </a:solidFill>
                <a:effectLst/>
                <a:uLnTx/>
                <a:uFillTx/>
                <a:latin typeface="华文新魏" pitchFamily="2" charset="-122"/>
                <a:ea typeface="华文新魏" pitchFamily="2" charset="-122"/>
                <a:cs typeface="+mn-cs"/>
              </a:rPr>
              <a:t>0</a:t>
            </a:r>
            <a:r>
              <a:rPr kumimoji="0" lang="en-US" altLang="zh-CN" sz="3200" b="0" i="0" u="none" strike="noStrike" kern="1200" cap="none" spc="0" normalizeH="0" baseline="0" noProof="0" dirty="0">
                <a:ln>
                  <a:noFill/>
                </a:ln>
                <a:solidFill>
                  <a:srgbClr val="FF0000"/>
                </a:solidFill>
                <a:effectLst/>
                <a:uLnTx/>
                <a:uFillTx/>
                <a:latin typeface="华文新魏" pitchFamily="2" charset="-122"/>
                <a:ea typeface="华文新魏" pitchFamily="2" charset="-122"/>
                <a:cs typeface="+mn-cs"/>
              </a:rPr>
              <a:t>}</a:t>
            </a:r>
            <a:r>
              <a:rPr kumimoji="0" lang="zh-CN" altLang="en-US" sz="3200" b="0" i="0" u="none" strike="noStrike" kern="1200" cap="none" spc="0" normalizeH="0" baseline="0" noProof="0" dirty="0">
                <a:ln>
                  <a:noFill/>
                </a:ln>
                <a:solidFill>
                  <a:srgbClr val="FF0000"/>
                </a:solidFill>
                <a:effectLst/>
                <a:uLnTx/>
                <a:uFillTx/>
                <a:latin typeface="华文新魏" pitchFamily="2" charset="-122"/>
                <a:ea typeface="华文新魏" pitchFamily="2" charset="-122"/>
                <a:cs typeface="+mn-cs"/>
              </a:rPr>
              <a:t>能满足安全性</a:t>
            </a:r>
            <a:r>
              <a:rPr kumimoji="0" lang="zh-CN" altLang="en-US" sz="3200" b="0" i="0" u="none" strike="noStrike" kern="1200" cap="none" spc="0" normalizeH="0" baseline="0" noProof="0" dirty="0" smtClean="0">
                <a:ln>
                  <a:noFill/>
                </a:ln>
                <a:solidFill>
                  <a:srgbClr val="FF0000"/>
                </a:solidFill>
                <a:effectLst/>
                <a:uLnTx/>
                <a:uFillTx/>
                <a:latin typeface="华文新魏" pitchFamily="2" charset="-122"/>
                <a:ea typeface="华文新魏" pitchFamily="2" charset="-122"/>
                <a:cs typeface="+mn-cs"/>
              </a:rPr>
              <a:t>条件</a:t>
            </a:r>
            <a:endParaRPr kumimoji="0" lang="en-US" altLang="zh-CN" sz="3200" b="0" i="0" u="none" strike="noStrike" kern="1200" cap="none" spc="0" normalizeH="0" baseline="0" noProof="0" dirty="0" smtClean="0">
              <a:ln>
                <a:noFill/>
              </a:ln>
              <a:solidFill>
                <a:srgbClr val="FF0000"/>
              </a:solidFill>
              <a:effectLst/>
              <a:uLnTx/>
              <a:uFillTx/>
              <a:latin typeface="华文新魏" pitchFamily="2" charset="-122"/>
              <a:ea typeface="华文新魏" pitchFamily="2"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3200" b="0" i="0" u="none" strike="noStrike" kern="1200" cap="none" spc="0" normalizeH="0" baseline="0" noProof="0" dirty="0" smtClean="0">
                <a:ln>
                  <a:noFill/>
                </a:ln>
                <a:solidFill>
                  <a:srgbClr val="FF0000"/>
                </a:solidFill>
                <a:effectLst/>
                <a:uLnTx/>
                <a:uFillTx/>
                <a:latin typeface="华文新魏" pitchFamily="2" charset="-122"/>
                <a:ea typeface="华文新魏" pitchFamily="2" charset="-122"/>
                <a:cs typeface="+mn-cs"/>
              </a:rPr>
              <a:t>所以</a:t>
            </a:r>
            <a:r>
              <a:rPr kumimoji="0" lang="en-US" altLang="zh-CN" sz="3200" b="0" i="0" u="none" strike="noStrike" kern="1200" cap="none" spc="0" normalizeH="0" baseline="0" noProof="0" dirty="0">
                <a:ln>
                  <a:noFill/>
                </a:ln>
                <a:solidFill>
                  <a:srgbClr val="FF0000"/>
                </a:solidFill>
                <a:effectLst/>
                <a:uLnTx/>
                <a:uFillTx/>
                <a:latin typeface="华文新魏" pitchFamily="2" charset="-122"/>
                <a:ea typeface="华文新魏" pitchFamily="2" charset="-122"/>
                <a:cs typeface="+mn-cs"/>
              </a:rPr>
              <a:t>P</a:t>
            </a:r>
            <a:r>
              <a:rPr kumimoji="0" lang="en-US" altLang="zh-CN" sz="3200" b="0" i="0" u="none" strike="noStrike" kern="1200" cap="none" spc="0" normalizeH="0" baseline="-30000" noProof="0" dirty="0">
                <a:ln>
                  <a:noFill/>
                </a:ln>
                <a:solidFill>
                  <a:srgbClr val="FF0000"/>
                </a:solidFill>
                <a:effectLst/>
                <a:uLnTx/>
                <a:uFillTx/>
                <a:latin typeface="华文新魏" pitchFamily="2" charset="-122"/>
                <a:ea typeface="华文新魏" pitchFamily="2" charset="-122"/>
                <a:cs typeface="+mn-cs"/>
              </a:rPr>
              <a:t>1</a:t>
            </a:r>
            <a:r>
              <a:rPr kumimoji="0" lang="zh-CN" altLang="en-US" sz="3200" b="0" i="0" u="none" strike="noStrike" kern="1200" cap="none" spc="0" normalizeH="0" baseline="0" noProof="0" dirty="0" smtClean="0">
                <a:ln>
                  <a:noFill/>
                </a:ln>
                <a:solidFill>
                  <a:srgbClr val="FF0000"/>
                </a:solidFill>
                <a:effectLst/>
                <a:uLnTx/>
                <a:uFillTx/>
                <a:latin typeface="华文新魏" pitchFamily="2" charset="-122"/>
                <a:ea typeface="华文新魏" pitchFamily="2" charset="-122"/>
                <a:cs typeface="+mn-cs"/>
              </a:rPr>
              <a:t>的请求可以满足</a:t>
            </a:r>
            <a:endParaRPr kumimoji="0" lang="zh-CN" altLang="en-US" sz="3200" b="0" i="0" u="none" strike="noStrike" kern="1200" cap="none" spc="0" normalizeH="0" baseline="0" noProof="0" dirty="0">
              <a:ln>
                <a:noFill/>
              </a:ln>
              <a:solidFill>
                <a:srgbClr val="FF0000"/>
              </a:solidFill>
              <a:effectLst/>
              <a:uLnTx/>
              <a:uFillTx/>
              <a:latin typeface="华文新魏" pitchFamily="2" charset="-122"/>
              <a:ea typeface="华文新魏"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3082973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继续实例</a:t>
            </a:r>
            <a:r>
              <a:rPr lang="en-US" altLang="zh-CN" dirty="0" smtClean="0"/>
              <a:t>(3)</a:t>
            </a:r>
            <a:endParaRPr lang="zh-CN" altLang="en-US" dirty="0"/>
          </a:p>
        </p:txBody>
      </p:sp>
      <p:sp>
        <p:nvSpPr>
          <p:cNvPr id="3" name="内容占位符 2"/>
          <p:cNvSpPr>
            <a:spLocks noGrp="1"/>
          </p:cNvSpPr>
          <p:nvPr>
            <p:ph idx="1"/>
          </p:nvPr>
        </p:nvSpPr>
        <p:spPr/>
        <p:txBody>
          <a:bodyPr/>
          <a:lstStyle/>
          <a:p>
            <a:r>
              <a:rPr lang="zh-CN" altLang="en-US" dirty="0"/>
              <a:t>系统若处在下面状态中</a:t>
            </a:r>
            <a:r>
              <a:rPr lang="en-US" altLang="zh-CN" dirty="0"/>
              <a:t>, </a:t>
            </a:r>
            <a:r>
              <a:rPr lang="zh-CN" altLang="en-US" dirty="0"/>
              <a:t>进程</a:t>
            </a:r>
            <a:r>
              <a:rPr lang="en-US" altLang="zh-CN" dirty="0"/>
              <a:t>P4</a:t>
            </a:r>
            <a:r>
              <a:rPr lang="zh-CN" altLang="en-US" dirty="0"/>
              <a:t>请求资源</a:t>
            </a:r>
            <a:r>
              <a:rPr lang="en-US" altLang="zh-CN" dirty="0"/>
              <a:t>(3,3,0),</a:t>
            </a:r>
            <a:r>
              <a:rPr lang="zh-CN" altLang="en-US" dirty="0"/>
              <a:t>由于可用资源不足</a:t>
            </a:r>
            <a:r>
              <a:rPr lang="en-US" altLang="zh-CN" dirty="0"/>
              <a:t>,</a:t>
            </a:r>
            <a:r>
              <a:rPr lang="zh-CN" altLang="en-US" dirty="0"/>
              <a:t>申请被系统拒绝</a:t>
            </a:r>
            <a:r>
              <a:rPr lang="en-US" altLang="zh-CN" dirty="0"/>
              <a:t>;</a:t>
            </a:r>
            <a:r>
              <a:rPr lang="zh-CN" altLang="en-US" dirty="0"/>
              <a:t>此时</a:t>
            </a:r>
            <a:r>
              <a:rPr lang="en-US" altLang="zh-CN" dirty="0"/>
              <a:t>, </a:t>
            </a:r>
            <a:r>
              <a:rPr lang="zh-CN" altLang="en-US" dirty="0"/>
              <a:t>系统能满足进程</a:t>
            </a:r>
            <a:r>
              <a:rPr lang="en-US" altLang="zh-CN" dirty="0"/>
              <a:t>P0</a:t>
            </a:r>
            <a:r>
              <a:rPr lang="zh-CN" altLang="en-US" dirty="0"/>
              <a:t>的资源请求</a:t>
            </a:r>
            <a:r>
              <a:rPr lang="en-US" altLang="zh-CN" dirty="0"/>
              <a:t>(0,2,0);</a:t>
            </a:r>
            <a:r>
              <a:rPr lang="zh-CN" altLang="en-US" dirty="0"/>
              <a:t>但可看出系统已处于不安全状态了。</a:t>
            </a:r>
          </a:p>
          <a:p>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AC8EB17-5290-4DBE-B95A-78F7652B1597}"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79106551"/>
              </p:ext>
            </p:extLst>
          </p:nvPr>
        </p:nvGraphicFramePr>
        <p:xfrm>
          <a:off x="0" y="3266082"/>
          <a:ext cx="11015663" cy="3043238"/>
        </p:xfrm>
        <a:graphic>
          <a:graphicData uri="http://schemas.openxmlformats.org/presentationml/2006/ole">
            <mc:AlternateContent xmlns:mc="http://schemas.openxmlformats.org/markup-compatibility/2006">
              <mc:Choice xmlns:v="urn:schemas-microsoft-com:vml" Requires="v">
                <p:oleObj spid="_x0000_s4108" name="Document" r:id="rId3" imgW="5481279" imgH="1516523" progId="Word.Document.8">
                  <p:embed/>
                </p:oleObj>
              </mc:Choice>
              <mc:Fallback>
                <p:oleObj name="Document" r:id="rId3" imgW="5481279" imgH="1516523" progId="Word.Document.8">
                  <p:embed/>
                  <p:pic>
                    <p:nvPicPr>
                      <p:cNvPr id="6" name="对象 5"/>
                      <p:cNvPicPr>
                        <a:picLocks noChangeAspect="1" noChangeArrowheads="1"/>
                      </p:cNvPicPr>
                      <p:nvPr/>
                    </p:nvPicPr>
                    <p:blipFill>
                      <a:blip r:embed="rId4"/>
                      <a:srcRect/>
                      <a:stretch>
                        <a:fillRect/>
                      </a:stretch>
                    </p:blipFill>
                    <p:spPr bwMode="auto">
                      <a:xfrm>
                        <a:off x="0" y="3266082"/>
                        <a:ext cx="11015663" cy="304323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1353161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银行家算法的基本思想</a:t>
            </a:r>
          </a:p>
        </p:txBody>
      </p:sp>
      <p:sp>
        <p:nvSpPr>
          <p:cNvPr id="3" name="内容占位符 2"/>
          <p:cNvSpPr>
            <a:spLocks noGrp="1"/>
          </p:cNvSpPr>
          <p:nvPr>
            <p:ph idx="1"/>
          </p:nvPr>
        </p:nvSpPr>
        <p:spPr/>
        <p:txBody>
          <a:bodyPr>
            <a:normAutofit fontScale="92500"/>
          </a:bodyPr>
          <a:lstStyle/>
          <a:p>
            <a:pPr>
              <a:lnSpc>
                <a:spcPct val="90000"/>
              </a:lnSpc>
            </a:pPr>
            <a:r>
              <a:rPr lang="zh-CN" altLang="en-US" dirty="0"/>
              <a:t>系统中的所有进程进入进程集合</a:t>
            </a:r>
            <a:r>
              <a:rPr lang="en-US" altLang="zh-CN" dirty="0"/>
              <a:t>,</a:t>
            </a:r>
          </a:p>
          <a:p>
            <a:pPr>
              <a:lnSpc>
                <a:spcPct val="90000"/>
              </a:lnSpc>
            </a:pPr>
            <a:r>
              <a:rPr lang="zh-CN" altLang="en-US" dirty="0" smtClean="0"/>
              <a:t>收</a:t>
            </a:r>
            <a:r>
              <a:rPr lang="zh-CN" altLang="en-US" dirty="0"/>
              <a:t>到进程的资源请求后</a:t>
            </a:r>
            <a:r>
              <a:rPr lang="en-US" altLang="zh-CN" dirty="0"/>
              <a:t>,</a:t>
            </a:r>
            <a:r>
              <a:rPr lang="zh-CN" altLang="en-US" dirty="0" smtClean="0"/>
              <a:t>先试</a:t>
            </a:r>
            <a:r>
              <a:rPr lang="zh-CN" altLang="en-US" dirty="0"/>
              <a:t>探性分配给</a:t>
            </a:r>
            <a:r>
              <a:rPr lang="zh-CN" altLang="en-US" dirty="0" smtClean="0"/>
              <a:t>它</a:t>
            </a:r>
            <a:endParaRPr lang="zh-CN" altLang="en-US" dirty="0"/>
          </a:p>
          <a:p>
            <a:pPr>
              <a:lnSpc>
                <a:spcPct val="90000"/>
              </a:lnSpc>
            </a:pPr>
            <a:r>
              <a:rPr lang="zh-CN" altLang="en-US" dirty="0" smtClean="0"/>
              <a:t>用</a:t>
            </a:r>
            <a:r>
              <a:rPr lang="zh-CN" altLang="en-US" dirty="0"/>
              <a:t>剩下的可用资源</a:t>
            </a:r>
            <a:r>
              <a:rPr lang="zh-CN" altLang="en-US" dirty="0" smtClean="0"/>
              <a:t>和其</a:t>
            </a:r>
            <a:r>
              <a:rPr lang="zh-CN" altLang="en-US" dirty="0"/>
              <a:t>他进程还要的资源数作比较，在进程集合中找到剩余资源能满足最大需求量的进程</a:t>
            </a:r>
            <a:r>
              <a:rPr lang="en-US" altLang="zh-CN" dirty="0" smtClean="0"/>
              <a:t>,</a:t>
            </a:r>
            <a:r>
              <a:rPr lang="zh-CN" altLang="en-US" dirty="0" smtClean="0"/>
              <a:t>保</a:t>
            </a:r>
            <a:r>
              <a:rPr lang="zh-CN" altLang="en-US" dirty="0"/>
              <a:t>证这个进程运行完毕并归还全部</a:t>
            </a:r>
            <a:r>
              <a:rPr lang="zh-CN" altLang="en-US" dirty="0" smtClean="0"/>
              <a:t>资源</a:t>
            </a:r>
            <a:endParaRPr lang="zh-CN" altLang="en-US" dirty="0"/>
          </a:p>
          <a:p>
            <a:pPr>
              <a:lnSpc>
                <a:spcPct val="90000"/>
              </a:lnSpc>
            </a:pPr>
            <a:r>
              <a:rPr lang="zh-CN" altLang="en-US" dirty="0"/>
              <a:t>把这个进程从集合中去掉</a:t>
            </a:r>
            <a:r>
              <a:rPr lang="en-US" altLang="zh-CN" dirty="0" smtClean="0"/>
              <a:t>,</a:t>
            </a:r>
            <a:r>
              <a:rPr lang="zh-CN" altLang="en-US" dirty="0" smtClean="0"/>
              <a:t>反</a:t>
            </a:r>
            <a:r>
              <a:rPr lang="zh-CN" altLang="en-US" dirty="0"/>
              <a:t>复执行上述</a:t>
            </a:r>
            <a:r>
              <a:rPr lang="zh-CN" altLang="en-US" dirty="0" smtClean="0"/>
              <a:t>步骤</a:t>
            </a:r>
            <a:endParaRPr lang="zh-CN" altLang="en-US" dirty="0"/>
          </a:p>
          <a:p>
            <a:pPr>
              <a:lnSpc>
                <a:spcPct val="90000"/>
              </a:lnSpc>
            </a:pPr>
            <a:r>
              <a:rPr lang="zh-CN" altLang="en-US" dirty="0"/>
              <a:t>最后</a:t>
            </a:r>
            <a:r>
              <a:rPr lang="en-US" altLang="zh-CN" dirty="0" smtClean="0"/>
              <a:t>,</a:t>
            </a:r>
            <a:r>
              <a:rPr lang="zh-CN" altLang="en-US" dirty="0" smtClean="0"/>
              <a:t> 若剩下的进程集合为</a:t>
            </a:r>
            <a:r>
              <a:rPr lang="zh-CN" altLang="en-US" dirty="0"/>
              <a:t>空表明本次申请可行</a:t>
            </a:r>
            <a:r>
              <a:rPr lang="en-US" altLang="zh-CN" dirty="0"/>
              <a:t>,</a:t>
            </a:r>
            <a:r>
              <a:rPr lang="zh-CN" altLang="en-US" dirty="0"/>
              <a:t>系统处于安全状态</a:t>
            </a:r>
            <a:r>
              <a:rPr lang="en-US" altLang="zh-CN" dirty="0"/>
              <a:t>,</a:t>
            </a:r>
            <a:r>
              <a:rPr lang="zh-CN" altLang="en-US" dirty="0"/>
              <a:t>可实</a:t>
            </a:r>
            <a:r>
              <a:rPr lang="zh-CN" altLang="en-US" dirty="0" smtClean="0"/>
              <a:t>施分</a:t>
            </a:r>
            <a:r>
              <a:rPr lang="zh-CN" altLang="en-US" dirty="0"/>
              <a:t>配</a:t>
            </a:r>
            <a:r>
              <a:rPr lang="en-US" altLang="zh-CN" dirty="0"/>
              <a:t>;</a:t>
            </a:r>
            <a:r>
              <a:rPr lang="zh-CN" altLang="en-US" dirty="0"/>
              <a:t>否则</a:t>
            </a:r>
            <a:r>
              <a:rPr lang="en-US" altLang="zh-CN" dirty="0" smtClean="0"/>
              <a:t>,</a:t>
            </a:r>
            <a:r>
              <a:rPr lang="zh-CN" altLang="en-US" dirty="0" smtClean="0"/>
              <a:t> 系</a:t>
            </a:r>
            <a:r>
              <a:rPr lang="zh-CN" altLang="en-US" dirty="0"/>
              <a:t>统处于不安全状态</a:t>
            </a:r>
            <a:r>
              <a:rPr lang="en-US" altLang="zh-CN" dirty="0"/>
              <a:t>,</a:t>
            </a:r>
            <a:r>
              <a:rPr lang="zh-CN" altLang="en-US" dirty="0"/>
              <a:t>本次资源分配暂不实施</a:t>
            </a:r>
            <a:r>
              <a:rPr lang="en-US" altLang="zh-CN" dirty="0"/>
              <a:t>,</a:t>
            </a:r>
            <a:r>
              <a:rPr lang="zh-CN" altLang="en-US" dirty="0"/>
              <a:t>让申请进程等待。 </a:t>
            </a:r>
          </a:p>
          <a:p>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AC8EB17-5290-4DBE-B95A-78F7652B1597}"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0430641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死锁检测和解除</a:t>
            </a:r>
            <a:endParaRPr lang="zh-CN" altLang="en-US" dirty="0"/>
          </a:p>
        </p:txBody>
      </p:sp>
      <p:sp>
        <p:nvSpPr>
          <p:cNvPr id="3" name="内容占位符 2"/>
          <p:cNvSpPr>
            <a:spLocks noGrp="1"/>
          </p:cNvSpPr>
          <p:nvPr>
            <p:ph idx="1"/>
          </p:nvPr>
        </p:nvSpPr>
        <p:spPr/>
        <p:txBody>
          <a:bodyPr/>
          <a:lstStyle/>
          <a:p>
            <a:r>
              <a:rPr lang="zh-CN" altLang="en-US" dirty="0" smtClean="0"/>
              <a:t>基本思想：</a:t>
            </a:r>
            <a:endParaRPr lang="en-US" altLang="zh-CN" dirty="0" smtClean="0"/>
          </a:p>
          <a:p>
            <a:pPr lvl="1"/>
            <a:r>
              <a:rPr lang="zh-CN" altLang="en-US" dirty="0" smtClean="0"/>
              <a:t>系统对资源分配不加限制，允许死锁</a:t>
            </a:r>
            <a:endParaRPr lang="en-US" altLang="zh-CN" dirty="0" smtClean="0"/>
          </a:p>
          <a:p>
            <a:pPr lvl="1"/>
            <a:r>
              <a:rPr lang="zh-CN" altLang="en-US" dirty="0" smtClean="0"/>
              <a:t>系统定期运行死锁检测程序，一旦发现死锁，将它解除</a:t>
            </a:r>
            <a:endParaRPr lang="en-US" altLang="zh-CN" dirty="0" smtClean="0"/>
          </a:p>
          <a:p>
            <a:r>
              <a:rPr lang="zh-CN" altLang="en-US" dirty="0" smtClean="0"/>
              <a:t>难点：</a:t>
            </a:r>
            <a:endParaRPr lang="en-US" altLang="zh-CN" dirty="0" smtClean="0"/>
          </a:p>
          <a:p>
            <a:pPr lvl="1"/>
            <a:r>
              <a:rPr lang="zh-CN" altLang="en-US" dirty="0" smtClean="0"/>
              <a:t>何时运行死锁检测算法</a:t>
            </a:r>
            <a:endParaRPr lang="en-US" altLang="zh-CN" dirty="0" smtClean="0"/>
          </a:p>
          <a:p>
            <a:pPr lvl="1"/>
            <a:r>
              <a:rPr lang="zh-CN" altLang="en-US" dirty="0"/>
              <a:t>太</a:t>
            </a:r>
            <a:r>
              <a:rPr lang="zh-CN" altLang="en-US" dirty="0" smtClean="0"/>
              <a:t>频繁：浪费处理器资源</a:t>
            </a:r>
            <a:endParaRPr lang="en-US" altLang="zh-CN" dirty="0" smtClean="0"/>
          </a:p>
          <a:p>
            <a:pPr lvl="1"/>
            <a:r>
              <a:rPr lang="zh-CN" altLang="en-US" dirty="0"/>
              <a:t>太</a:t>
            </a:r>
            <a:r>
              <a:rPr lang="zh-CN" altLang="en-US" dirty="0" smtClean="0"/>
              <a:t>稀疏：影响死锁进程效率</a:t>
            </a:r>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AC8EB17-5290-4DBE-B95A-78F7652B1597}"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5224487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a:t>
            </a:r>
            <a:r>
              <a:rPr lang="en-US" altLang="zh-CN" dirty="0" smtClean="0"/>
              <a:t>-</a:t>
            </a:r>
            <a:r>
              <a:rPr lang="zh-CN" altLang="en-US" dirty="0" smtClean="0"/>
              <a:t>资源分配图</a:t>
            </a:r>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AC8EB17-5290-4DBE-B95A-78F7652B1597}"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00" y="1340768"/>
            <a:ext cx="6622504" cy="477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3" name="Group 34"/>
          <p:cNvGrpSpPr>
            <a:grpSpLocks/>
          </p:cNvGrpSpPr>
          <p:nvPr/>
        </p:nvGrpSpPr>
        <p:grpSpPr bwMode="auto">
          <a:xfrm>
            <a:off x="5288280" y="1142768"/>
            <a:ext cx="3337560" cy="4038600"/>
            <a:chOff x="1329" y="1104"/>
            <a:chExt cx="2100" cy="1766"/>
          </a:xfrm>
        </p:grpSpPr>
        <p:sp>
          <p:nvSpPr>
            <p:cNvPr id="94" name="Text Box 5"/>
            <p:cNvSpPr txBox="1">
              <a:spLocks noChangeArrowheads="1"/>
            </p:cNvSpPr>
            <p:nvPr/>
          </p:nvSpPr>
          <p:spPr bwMode="auto">
            <a:xfrm>
              <a:off x="1529" y="1398"/>
              <a:ext cx="400" cy="196"/>
            </a:xfrm>
            <a:prstGeom prst="rect">
              <a:avLst/>
            </a:prstGeom>
            <a:solidFill>
              <a:srgbClr val="FFCC66"/>
            </a:solidFill>
            <a:ln w="9525">
              <a:solidFill>
                <a:srgbClr val="FFFFFF"/>
              </a:solidFill>
              <a:miter lim="800000"/>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0" cap="none" spc="0" normalizeH="0" baseline="0" noProof="0" smtClean="0">
                  <a:ln>
                    <a:noFill/>
                  </a:ln>
                  <a:solidFill>
                    <a:srgbClr val="CC0000"/>
                  </a:solidFill>
                  <a:effectLst/>
                  <a:uLnTx/>
                  <a:uFillTx/>
                  <a:latin typeface="华文新魏" pitchFamily="2" charset="-122"/>
                  <a:ea typeface="华文新魏" pitchFamily="2" charset="-122"/>
                  <a:cs typeface="+mn-cs"/>
                </a:rPr>
                <a:t>R1</a:t>
              </a:r>
            </a:p>
          </p:txBody>
        </p:sp>
        <p:sp>
          <p:nvSpPr>
            <p:cNvPr id="95" name="Text Box 6"/>
            <p:cNvSpPr txBox="1">
              <a:spLocks noChangeArrowheads="1"/>
            </p:cNvSpPr>
            <p:nvPr/>
          </p:nvSpPr>
          <p:spPr bwMode="auto">
            <a:xfrm>
              <a:off x="2996" y="1398"/>
              <a:ext cx="400" cy="196"/>
            </a:xfrm>
            <a:prstGeom prst="rect">
              <a:avLst/>
            </a:prstGeom>
            <a:solidFill>
              <a:srgbClr val="FFCC66"/>
            </a:solidFill>
            <a:ln w="9525">
              <a:solidFill>
                <a:srgbClr val="FFFFFF"/>
              </a:solidFill>
              <a:miter lim="800000"/>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0" cap="none" spc="0" normalizeH="0" baseline="0" noProof="0" smtClean="0">
                  <a:ln>
                    <a:noFill/>
                  </a:ln>
                  <a:solidFill>
                    <a:srgbClr val="CC0000"/>
                  </a:solidFill>
                  <a:effectLst/>
                  <a:uLnTx/>
                  <a:uFillTx/>
                  <a:latin typeface="华文新魏" pitchFamily="2" charset="-122"/>
                  <a:ea typeface="华文新魏" pitchFamily="2" charset="-122"/>
                  <a:cs typeface="+mn-cs"/>
                </a:rPr>
                <a:t>R2</a:t>
              </a:r>
            </a:p>
          </p:txBody>
        </p:sp>
        <p:grpSp>
          <p:nvGrpSpPr>
            <p:cNvPr id="96" name="Group 7"/>
            <p:cNvGrpSpPr>
              <a:grpSpLocks/>
            </p:cNvGrpSpPr>
            <p:nvPr/>
          </p:nvGrpSpPr>
          <p:grpSpPr bwMode="auto">
            <a:xfrm>
              <a:off x="1329" y="2379"/>
              <a:ext cx="500" cy="491"/>
              <a:chOff x="3681" y="9430"/>
              <a:chExt cx="900" cy="780"/>
            </a:xfrm>
          </p:grpSpPr>
          <p:sp>
            <p:nvSpPr>
              <p:cNvPr id="120" name="Oval 8"/>
              <p:cNvSpPr>
                <a:spLocks noChangeArrowheads="1"/>
              </p:cNvSpPr>
              <p:nvPr/>
            </p:nvSpPr>
            <p:spPr bwMode="auto">
              <a:xfrm>
                <a:off x="3681" y="9430"/>
                <a:ext cx="900" cy="780"/>
              </a:xfrm>
              <a:prstGeom prst="ellipse">
                <a:avLst/>
              </a:prstGeom>
              <a:solidFill>
                <a:srgbClr val="66FF66"/>
              </a:solid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smtClean="0">
                  <a:ln>
                    <a:noFill/>
                  </a:ln>
                  <a:solidFill>
                    <a:srgbClr val="33CC33"/>
                  </a:solidFill>
                  <a:effectLst/>
                  <a:uLnTx/>
                  <a:uFillTx/>
                  <a:latin typeface="Times New Roman" pitchFamily="18" charset="0"/>
                  <a:ea typeface="宋体" panose="02010600030101010101" pitchFamily="2" charset="-122"/>
                  <a:cs typeface="+mn-cs"/>
                </a:endParaRPr>
              </a:p>
            </p:txBody>
          </p:sp>
          <p:sp>
            <p:nvSpPr>
              <p:cNvPr id="121" name="Text Box 9"/>
              <p:cNvSpPr txBox="1">
                <a:spLocks noChangeArrowheads="1"/>
              </p:cNvSpPr>
              <p:nvPr/>
            </p:nvSpPr>
            <p:spPr bwMode="auto">
              <a:xfrm>
                <a:off x="3861" y="9742"/>
                <a:ext cx="540" cy="312"/>
              </a:xfrm>
              <a:prstGeom prst="rect">
                <a:avLst/>
              </a:prstGeom>
              <a:solidFill>
                <a:srgbClr val="66FF66"/>
              </a:solidFill>
              <a:ln w="9525">
                <a:solidFill>
                  <a:srgbClr val="FFFFFF"/>
                </a:solidFill>
                <a:miter lim="800000"/>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0" cap="none" spc="0" normalizeH="0" baseline="0" noProof="0" smtClean="0">
                    <a:ln>
                      <a:noFill/>
                    </a:ln>
                    <a:solidFill>
                      <a:srgbClr val="CC0000"/>
                    </a:solidFill>
                    <a:effectLst/>
                    <a:uLnTx/>
                    <a:uFillTx/>
                    <a:latin typeface="华文新魏" pitchFamily="2" charset="-122"/>
                    <a:ea typeface="华文新魏" pitchFamily="2" charset="-122"/>
                    <a:cs typeface="+mn-cs"/>
                  </a:rPr>
                  <a:t>P2</a:t>
                </a:r>
              </a:p>
            </p:txBody>
          </p:sp>
        </p:grpSp>
        <p:grpSp>
          <p:nvGrpSpPr>
            <p:cNvPr id="97" name="Group 10"/>
            <p:cNvGrpSpPr>
              <a:grpSpLocks/>
            </p:cNvGrpSpPr>
            <p:nvPr/>
          </p:nvGrpSpPr>
          <p:grpSpPr bwMode="auto">
            <a:xfrm>
              <a:off x="2129" y="2379"/>
              <a:ext cx="500" cy="491"/>
              <a:chOff x="3681" y="9430"/>
              <a:chExt cx="900" cy="780"/>
            </a:xfrm>
          </p:grpSpPr>
          <p:sp>
            <p:nvSpPr>
              <p:cNvPr id="118" name="Oval 11"/>
              <p:cNvSpPr>
                <a:spLocks noChangeArrowheads="1"/>
              </p:cNvSpPr>
              <p:nvPr/>
            </p:nvSpPr>
            <p:spPr bwMode="auto">
              <a:xfrm>
                <a:off x="3681" y="9430"/>
                <a:ext cx="900" cy="780"/>
              </a:xfrm>
              <a:prstGeom prst="ellipse">
                <a:avLst/>
              </a:prstGeom>
              <a:solidFill>
                <a:srgbClr val="66FF66"/>
              </a:solid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smtClean="0">
                  <a:ln>
                    <a:noFill/>
                  </a:ln>
                  <a:solidFill>
                    <a:srgbClr val="33CC33"/>
                  </a:solidFill>
                  <a:effectLst/>
                  <a:uLnTx/>
                  <a:uFillTx/>
                  <a:latin typeface="Times New Roman" pitchFamily="18" charset="0"/>
                  <a:ea typeface="宋体" panose="02010600030101010101" pitchFamily="2" charset="-122"/>
                  <a:cs typeface="+mn-cs"/>
                </a:endParaRPr>
              </a:p>
            </p:txBody>
          </p:sp>
          <p:sp>
            <p:nvSpPr>
              <p:cNvPr id="119" name="Text Box 12"/>
              <p:cNvSpPr txBox="1">
                <a:spLocks noChangeArrowheads="1"/>
              </p:cNvSpPr>
              <p:nvPr/>
            </p:nvSpPr>
            <p:spPr bwMode="auto">
              <a:xfrm>
                <a:off x="3861" y="9742"/>
                <a:ext cx="540" cy="312"/>
              </a:xfrm>
              <a:prstGeom prst="rect">
                <a:avLst/>
              </a:prstGeom>
              <a:solidFill>
                <a:srgbClr val="66FF66"/>
              </a:solidFill>
              <a:ln w="9525">
                <a:solidFill>
                  <a:srgbClr val="FFFFFF"/>
                </a:solidFill>
                <a:miter lim="800000"/>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0" cap="none" spc="0" normalizeH="0" baseline="0" noProof="0" smtClean="0">
                    <a:ln>
                      <a:noFill/>
                    </a:ln>
                    <a:solidFill>
                      <a:srgbClr val="CC0000"/>
                    </a:solidFill>
                    <a:effectLst/>
                    <a:uLnTx/>
                    <a:uFillTx/>
                    <a:latin typeface="华文新魏" pitchFamily="2" charset="-122"/>
                    <a:ea typeface="华文新魏" pitchFamily="2" charset="-122"/>
                    <a:cs typeface="+mn-cs"/>
                  </a:rPr>
                  <a:t>P3</a:t>
                </a:r>
              </a:p>
            </p:txBody>
          </p:sp>
        </p:grpSp>
        <p:grpSp>
          <p:nvGrpSpPr>
            <p:cNvPr id="98" name="Group 13"/>
            <p:cNvGrpSpPr>
              <a:grpSpLocks/>
            </p:cNvGrpSpPr>
            <p:nvPr/>
          </p:nvGrpSpPr>
          <p:grpSpPr bwMode="auto">
            <a:xfrm>
              <a:off x="2929" y="2379"/>
              <a:ext cx="500" cy="491"/>
              <a:chOff x="3681" y="9430"/>
              <a:chExt cx="900" cy="780"/>
            </a:xfrm>
          </p:grpSpPr>
          <p:sp>
            <p:nvSpPr>
              <p:cNvPr id="116" name="Oval 14"/>
              <p:cNvSpPr>
                <a:spLocks noChangeArrowheads="1"/>
              </p:cNvSpPr>
              <p:nvPr/>
            </p:nvSpPr>
            <p:spPr bwMode="auto">
              <a:xfrm>
                <a:off x="3681" y="9430"/>
                <a:ext cx="900" cy="780"/>
              </a:xfrm>
              <a:prstGeom prst="ellipse">
                <a:avLst/>
              </a:prstGeom>
              <a:solidFill>
                <a:srgbClr val="66FF66"/>
              </a:solid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smtClean="0">
                  <a:ln>
                    <a:noFill/>
                  </a:ln>
                  <a:solidFill>
                    <a:srgbClr val="33CC33"/>
                  </a:solidFill>
                  <a:effectLst/>
                  <a:uLnTx/>
                  <a:uFillTx/>
                  <a:latin typeface="Times New Roman" pitchFamily="18" charset="0"/>
                  <a:ea typeface="宋体" panose="02010600030101010101" pitchFamily="2" charset="-122"/>
                  <a:cs typeface="+mn-cs"/>
                </a:endParaRPr>
              </a:p>
            </p:txBody>
          </p:sp>
          <p:sp>
            <p:nvSpPr>
              <p:cNvPr id="117" name="Text Box 15"/>
              <p:cNvSpPr txBox="1">
                <a:spLocks noChangeArrowheads="1"/>
              </p:cNvSpPr>
              <p:nvPr/>
            </p:nvSpPr>
            <p:spPr bwMode="auto">
              <a:xfrm>
                <a:off x="3861" y="9742"/>
                <a:ext cx="540" cy="312"/>
              </a:xfrm>
              <a:prstGeom prst="rect">
                <a:avLst/>
              </a:prstGeom>
              <a:solidFill>
                <a:srgbClr val="66FF66"/>
              </a:solidFill>
              <a:ln w="9525">
                <a:solidFill>
                  <a:srgbClr val="FFFFFF"/>
                </a:solidFill>
                <a:miter lim="800000"/>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0" cap="none" spc="0" normalizeH="0" baseline="0" noProof="0" smtClean="0">
                    <a:ln>
                      <a:noFill/>
                    </a:ln>
                    <a:solidFill>
                      <a:srgbClr val="CC0000"/>
                    </a:solidFill>
                    <a:effectLst/>
                    <a:uLnTx/>
                    <a:uFillTx/>
                    <a:latin typeface="华文新魏" pitchFamily="2" charset="-122"/>
                    <a:ea typeface="华文新魏" pitchFamily="2" charset="-122"/>
                    <a:cs typeface="+mn-cs"/>
                  </a:rPr>
                  <a:t>P4</a:t>
                </a:r>
              </a:p>
            </p:txBody>
          </p:sp>
        </p:grpSp>
        <p:grpSp>
          <p:nvGrpSpPr>
            <p:cNvPr id="99" name="Group 17"/>
            <p:cNvGrpSpPr>
              <a:grpSpLocks/>
            </p:cNvGrpSpPr>
            <p:nvPr/>
          </p:nvGrpSpPr>
          <p:grpSpPr bwMode="auto">
            <a:xfrm>
              <a:off x="2196" y="1104"/>
              <a:ext cx="500" cy="490"/>
              <a:chOff x="3681" y="9430"/>
              <a:chExt cx="900" cy="780"/>
            </a:xfrm>
          </p:grpSpPr>
          <p:sp>
            <p:nvSpPr>
              <p:cNvPr id="114" name="Oval 18"/>
              <p:cNvSpPr>
                <a:spLocks noChangeArrowheads="1"/>
              </p:cNvSpPr>
              <p:nvPr/>
            </p:nvSpPr>
            <p:spPr bwMode="auto">
              <a:xfrm>
                <a:off x="3681" y="9430"/>
                <a:ext cx="900" cy="780"/>
              </a:xfrm>
              <a:prstGeom prst="ellipse">
                <a:avLst/>
              </a:prstGeom>
              <a:solidFill>
                <a:srgbClr val="66FF66"/>
              </a:solid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smtClean="0">
                  <a:ln>
                    <a:noFill/>
                  </a:ln>
                  <a:solidFill>
                    <a:srgbClr val="33CC33"/>
                  </a:solidFill>
                  <a:effectLst/>
                  <a:uLnTx/>
                  <a:uFillTx/>
                  <a:latin typeface="Times New Roman" pitchFamily="18" charset="0"/>
                  <a:ea typeface="宋体" panose="02010600030101010101" pitchFamily="2" charset="-122"/>
                  <a:cs typeface="+mn-cs"/>
                </a:endParaRPr>
              </a:p>
            </p:txBody>
          </p:sp>
          <p:sp>
            <p:nvSpPr>
              <p:cNvPr id="115" name="Text Box 19"/>
              <p:cNvSpPr txBox="1">
                <a:spLocks noChangeArrowheads="1"/>
              </p:cNvSpPr>
              <p:nvPr/>
            </p:nvSpPr>
            <p:spPr bwMode="auto">
              <a:xfrm>
                <a:off x="3861" y="9742"/>
                <a:ext cx="540" cy="312"/>
              </a:xfrm>
              <a:prstGeom prst="rect">
                <a:avLst/>
              </a:prstGeom>
              <a:solidFill>
                <a:srgbClr val="66FF66"/>
              </a:solidFill>
              <a:ln w="9525">
                <a:solidFill>
                  <a:srgbClr val="FFFFFF"/>
                </a:solidFill>
                <a:miter lim="800000"/>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0" cap="none" spc="0" normalizeH="0" baseline="0" noProof="0" smtClean="0">
                    <a:ln>
                      <a:noFill/>
                    </a:ln>
                    <a:solidFill>
                      <a:srgbClr val="CC0000"/>
                    </a:solidFill>
                    <a:effectLst/>
                    <a:uLnTx/>
                    <a:uFillTx/>
                    <a:latin typeface="华文新魏" pitchFamily="2" charset="-122"/>
                    <a:ea typeface="华文新魏" pitchFamily="2" charset="-122"/>
                    <a:cs typeface="+mn-cs"/>
                  </a:rPr>
                  <a:t>P1</a:t>
                </a:r>
              </a:p>
            </p:txBody>
          </p:sp>
        </p:grpSp>
        <p:grpSp>
          <p:nvGrpSpPr>
            <p:cNvPr id="100" name="Group 20"/>
            <p:cNvGrpSpPr>
              <a:grpSpLocks/>
            </p:cNvGrpSpPr>
            <p:nvPr/>
          </p:nvGrpSpPr>
          <p:grpSpPr bwMode="auto">
            <a:xfrm>
              <a:off x="2896" y="1693"/>
              <a:ext cx="500" cy="294"/>
              <a:chOff x="6741" y="1942"/>
              <a:chExt cx="900" cy="468"/>
            </a:xfrm>
          </p:grpSpPr>
          <p:sp>
            <p:nvSpPr>
              <p:cNvPr id="111" name="Text Box 21"/>
              <p:cNvSpPr txBox="1">
                <a:spLocks noChangeArrowheads="1"/>
              </p:cNvSpPr>
              <p:nvPr/>
            </p:nvSpPr>
            <p:spPr bwMode="auto">
              <a:xfrm>
                <a:off x="6741" y="1942"/>
                <a:ext cx="900" cy="468"/>
              </a:xfrm>
              <a:prstGeom prst="rect">
                <a:avLst/>
              </a:prstGeom>
              <a:solidFill>
                <a:srgbClr val="0066CC"/>
              </a:solidFill>
              <a:ln w="9525">
                <a:solidFill>
                  <a:srgbClr val="000000"/>
                </a:solidFill>
                <a:miter lim="800000"/>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zh-CN" sz="1800" b="0" i="0" u="none" strike="noStrike" kern="0" cap="none" spc="0" normalizeH="0" baseline="0" noProof="0" smtClean="0">
                  <a:ln>
                    <a:noFill/>
                  </a:ln>
                  <a:solidFill>
                    <a:srgbClr val="CC0000"/>
                  </a:solidFill>
                  <a:effectLst/>
                  <a:uLnTx/>
                  <a:uFillTx/>
                  <a:latin typeface="华文新魏" pitchFamily="2" charset="-122"/>
                  <a:ea typeface="华文新魏" pitchFamily="2" charset="-122"/>
                  <a:cs typeface="+mn-cs"/>
                </a:endParaRPr>
              </a:p>
            </p:txBody>
          </p:sp>
          <p:sp>
            <p:nvSpPr>
              <p:cNvPr id="112" name="Oval 22"/>
              <p:cNvSpPr>
                <a:spLocks noChangeArrowheads="1"/>
              </p:cNvSpPr>
              <p:nvPr/>
            </p:nvSpPr>
            <p:spPr bwMode="auto">
              <a:xfrm>
                <a:off x="6921" y="2098"/>
                <a:ext cx="180" cy="156"/>
              </a:xfrm>
              <a:prstGeom prst="ellipse">
                <a:avLst/>
              </a:prstGeom>
              <a:solidFill>
                <a:srgbClr val="000000"/>
              </a:solid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smtClean="0">
                  <a:ln>
                    <a:noFill/>
                  </a:ln>
                  <a:solidFill>
                    <a:srgbClr val="33CC33"/>
                  </a:solidFill>
                  <a:effectLst/>
                  <a:uLnTx/>
                  <a:uFillTx/>
                  <a:latin typeface="Times New Roman" pitchFamily="18" charset="0"/>
                  <a:ea typeface="宋体" panose="02010600030101010101" pitchFamily="2" charset="-122"/>
                  <a:cs typeface="+mn-cs"/>
                </a:endParaRPr>
              </a:p>
            </p:txBody>
          </p:sp>
          <p:sp>
            <p:nvSpPr>
              <p:cNvPr id="113" name="Oval 23"/>
              <p:cNvSpPr>
                <a:spLocks noChangeArrowheads="1"/>
              </p:cNvSpPr>
              <p:nvPr/>
            </p:nvSpPr>
            <p:spPr bwMode="auto">
              <a:xfrm>
                <a:off x="7281" y="2098"/>
                <a:ext cx="180" cy="156"/>
              </a:xfrm>
              <a:prstGeom prst="ellipse">
                <a:avLst/>
              </a:prstGeom>
              <a:solidFill>
                <a:srgbClr val="000000"/>
              </a:solid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smtClean="0">
                  <a:ln>
                    <a:noFill/>
                  </a:ln>
                  <a:solidFill>
                    <a:srgbClr val="33CC33"/>
                  </a:solidFill>
                  <a:effectLst/>
                  <a:uLnTx/>
                  <a:uFillTx/>
                  <a:latin typeface="Times New Roman" pitchFamily="18" charset="0"/>
                  <a:ea typeface="宋体" panose="02010600030101010101" pitchFamily="2" charset="-122"/>
                  <a:cs typeface="+mn-cs"/>
                </a:endParaRPr>
              </a:p>
            </p:txBody>
          </p:sp>
        </p:grpSp>
        <p:grpSp>
          <p:nvGrpSpPr>
            <p:cNvPr id="101" name="Group 24"/>
            <p:cNvGrpSpPr>
              <a:grpSpLocks/>
            </p:cNvGrpSpPr>
            <p:nvPr/>
          </p:nvGrpSpPr>
          <p:grpSpPr bwMode="auto">
            <a:xfrm>
              <a:off x="1396" y="1693"/>
              <a:ext cx="500" cy="294"/>
              <a:chOff x="6741" y="1942"/>
              <a:chExt cx="900" cy="468"/>
            </a:xfrm>
          </p:grpSpPr>
          <p:sp>
            <p:nvSpPr>
              <p:cNvPr id="108" name="Text Box 25"/>
              <p:cNvSpPr txBox="1">
                <a:spLocks noChangeArrowheads="1"/>
              </p:cNvSpPr>
              <p:nvPr/>
            </p:nvSpPr>
            <p:spPr bwMode="auto">
              <a:xfrm>
                <a:off x="6741" y="1942"/>
                <a:ext cx="900" cy="468"/>
              </a:xfrm>
              <a:prstGeom prst="rect">
                <a:avLst/>
              </a:prstGeom>
              <a:solidFill>
                <a:srgbClr val="0066CC"/>
              </a:solidFill>
              <a:ln w="9525">
                <a:solidFill>
                  <a:srgbClr val="000000"/>
                </a:solidFill>
                <a:miter lim="800000"/>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zh-CN" sz="1800" b="0" i="0" u="none" strike="noStrike" kern="0" cap="none" spc="0" normalizeH="0" baseline="0" noProof="0" smtClean="0">
                  <a:ln>
                    <a:noFill/>
                  </a:ln>
                  <a:solidFill>
                    <a:srgbClr val="CC0000"/>
                  </a:solidFill>
                  <a:effectLst/>
                  <a:uLnTx/>
                  <a:uFillTx/>
                  <a:latin typeface="华文新魏" pitchFamily="2" charset="-122"/>
                  <a:ea typeface="华文新魏" pitchFamily="2" charset="-122"/>
                  <a:cs typeface="+mn-cs"/>
                </a:endParaRPr>
              </a:p>
            </p:txBody>
          </p:sp>
          <p:sp>
            <p:nvSpPr>
              <p:cNvPr id="109" name="Oval 26"/>
              <p:cNvSpPr>
                <a:spLocks noChangeArrowheads="1"/>
              </p:cNvSpPr>
              <p:nvPr/>
            </p:nvSpPr>
            <p:spPr bwMode="auto">
              <a:xfrm>
                <a:off x="6921" y="2098"/>
                <a:ext cx="180" cy="156"/>
              </a:xfrm>
              <a:prstGeom prst="ellipse">
                <a:avLst/>
              </a:prstGeom>
              <a:solidFill>
                <a:srgbClr val="000000"/>
              </a:solid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smtClean="0">
                  <a:ln>
                    <a:noFill/>
                  </a:ln>
                  <a:solidFill>
                    <a:srgbClr val="33CC33"/>
                  </a:solidFill>
                  <a:effectLst/>
                  <a:uLnTx/>
                  <a:uFillTx/>
                  <a:latin typeface="Times New Roman" pitchFamily="18" charset="0"/>
                  <a:ea typeface="宋体" panose="02010600030101010101" pitchFamily="2" charset="-122"/>
                  <a:cs typeface="+mn-cs"/>
                </a:endParaRPr>
              </a:p>
            </p:txBody>
          </p:sp>
          <p:sp>
            <p:nvSpPr>
              <p:cNvPr id="110" name="Oval 27"/>
              <p:cNvSpPr>
                <a:spLocks noChangeArrowheads="1"/>
              </p:cNvSpPr>
              <p:nvPr/>
            </p:nvSpPr>
            <p:spPr bwMode="auto">
              <a:xfrm>
                <a:off x="7281" y="2098"/>
                <a:ext cx="180" cy="156"/>
              </a:xfrm>
              <a:prstGeom prst="ellipse">
                <a:avLst/>
              </a:prstGeom>
              <a:solidFill>
                <a:srgbClr val="000000"/>
              </a:solid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smtClean="0">
                  <a:ln>
                    <a:noFill/>
                  </a:ln>
                  <a:solidFill>
                    <a:srgbClr val="33CC33"/>
                  </a:solidFill>
                  <a:effectLst/>
                  <a:uLnTx/>
                  <a:uFillTx/>
                  <a:latin typeface="Times New Roman" pitchFamily="18" charset="0"/>
                  <a:ea typeface="宋体" panose="02010600030101010101" pitchFamily="2" charset="-122"/>
                  <a:cs typeface="+mn-cs"/>
                </a:endParaRPr>
              </a:p>
            </p:txBody>
          </p:sp>
        </p:grpSp>
        <p:sp>
          <p:nvSpPr>
            <p:cNvPr id="102" name="Line 28"/>
            <p:cNvSpPr>
              <a:spLocks noChangeShapeType="1"/>
            </p:cNvSpPr>
            <p:nvPr/>
          </p:nvSpPr>
          <p:spPr bwMode="auto">
            <a:xfrm flipV="1">
              <a:off x="1796" y="1496"/>
              <a:ext cx="400" cy="29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smtClean="0">
                <a:ln>
                  <a:noFill/>
                </a:ln>
                <a:solidFill>
                  <a:srgbClr val="33CC33"/>
                </a:solidFill>
                <a:effectLst/>
                <a:uLnTx/>
                <a:uFillTx/>
                <a:latin typeface="Times New Roman" pitchFamily="18" charset="0"/>
                <a:ea typeface="宋体" panose="02010600030101010101" pitchFamily="2" charset="-122"/>
                <a:cs typeface="+mn-cs"/>
              </a:endParaRPr>
            </a:p>
          </p:txBody>
        </p:sp>
        <p:sp>
          <p:nvSpPr>
            <p:cNvPr id="103" name="Line 29"/>
            <p:cNvSpPr>
              <a:spLocks noChangeShapeType="1"/>
            </p:cNvSpPr>
            <p:nvPr/>
          </p:nvSpPr>
          <p:spPr bwMode="auto">
            <a:xfrm>
              <a:off x="2696" y="1496"/>
              <a:ext cx="200" cy="19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smtClean="0">
                <a:ln>
                  <a:noFill/>
                </a:ln>
                <a:solidFill>
                  <a:srgbClr val="33CC33"/>
                </a:solidFill>
                <a:effectLst/>
                <a:uLnTx/>
                <a:uFillTx/>
                <a:latin typeface="Times New Roman" pitchFamily="18" charset="0"/>
                <a:ea typeface="宋体" panose="02010600030101010101" pitchFamily="2" charset="-122"/>
                <a:cs typeface="+mn-cs"/>
              </a:endParaRPr>
            </a:p>
          </p:txBody>
        </p:sp>
        <p:sp>
          <p:nvSpPr>
            <p:cNvPr id="104" name="Line 30"/>
            <p:cNvSpPr>
              <a:spLocks noChangeShapeType="1"/>
            </p:cNvSpPr>
            <p:nvPr/>
          </p:nvSpPr>
          <p:spPr bwMode="auto">
            <a:xfrm>
              <a:off x="3196" y="1889"/>
              <a:ext cx="0" cy="49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smtClean="0">
                <a:ln>
                  <a:noFill/>
                </a:ln>
                <a:solidFill>
                  <a:srgbClr val="33CC33"/>
                </a:solidFill>
                <a:effectLst/>
                <a:uLnTx/>
                <a:uFillTx/>
                <a:latin typeface="Times New Roman" pitchFamily="18" charset="0"/>
                <a:ea typeface="宋体" panose="02010600030101010101" pitchFamily="2" charset="-122"/>
                <a:cs typeface="+mn-cs"/>
              </a:endParaRPr>
            </a:p>
          </p:txBody>
        </p:sp>
        <p:sp>
          <p:nvSpPr>
            <p:cNvPr id="105" name="Line 31"/>
            <p:cNvSpPr>
              <a:spLocks noChangeShapeType="1"/>
            </p:cNvSpPr>
            <p:nvPr/>
          </p:nvSpPr>
          <p:spPr bwMode="auto">
            <a:xfrm flipH="1">
              <a:off x="2496" y="1889"/>
              <a:ext cx="500" cy="49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smtClean="0">
                <a:ln>
                  <a:noFill/>
                </a:ln>
                <a:solidFill>
                  <a:srgbClr val="33CC33"/>
                </a:solidFill>
                <a:effectLst/>
                <a:uLnTx/>
                <a:uFillTx/>
                <a:latin typeface="Times New Roman" pitchFamily="18" charset="0"/>
                <a:ea typeface="宋体" panose="02010600030101010101" pitchFamily="2" charset="-122"/>
                <a:cs typeface="+mn-cs"/>
              </a:endParaRPr>
            </a:p>
          </p:txBody>
        </p:sp>
        <p:sp>
          <p:nvSpPr>
            <p:cNvPr id="106" name="Line 32"/>
            <p:cNvSpPr>
              <a:spLocks noChangeShapeType="1"/>
            </p:cNvSpPr>
            <p:nvPr/>
          </p:nvSpPr>
          <p:spPr bwMode="auto">
            <a:xfrm flipH="1" flipV="1">
              <a:off x="1896" y="1987"/>
              <a:ext cx="300" cy="49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smtClean="0">
                <a:ln>
                  <a:noFill/>
                </a:ln>
                <a:solidFill>
                  <a:srgbClr val="33CC33"/>
                </a:solidFill>
                <a:effectLst/>
                <a:uLnTx/>
                <a:uFillTx/>
                <a:latin typeface="Times New Roman" pitchFamily="18" charset="0"/>
                <a:ea typeface="宋体" panose="02010600030101010101" pitchFamily="2" charset="-122"/>
                <a:cs typeface="+mn-cs"/>
              </a:endParaRPr>
            </a:p>
          </p:txBody>
        </p:sp>
        <p:sp>
          <p:nvSpPr>
            <p:cNvPr id="107" name="Line 33"/>
            <p:cNvSpPr>
              <a:spLocks noChangeShapeType="1"/>
            </p:cNvSpPr>
            <p:nvPr/>
          </p:nvSpPr>
          <p:spPr bwMode="auto">
            <a:xfrm>
              <a:off x="1596" y="1889"/>
              <a:ext cx="0" cy="49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smtClean="0">
                <a:ln>
                  <a:noFill/>
                </a:ln>
                <a:solidFill>
                  <a:srgbClr val="33CC33"/>
                </a:solidFill>
                <a:effectLst/>
                <a:uLnTx/>
                <a:uFillTx/>
                <a:latin typeface="Times New Roman" pitchFamily="18" charset="0"/>
                <a:ea typeface="宋体" panose="02010600030101010101" pitchFamily="2" charset="-122"/>
                <a:cs typeface="+mn-cs"/>
              </a:endParaRPr>
            </a:p>
          </p:txBody>
        </p:sp>
      </p:grpSp>
    </p:spTree>
    <p:extLst>
      <p:ext uri="{BB962C8B-B14F-4D97-AF65-F5344CB8AC3E}">
        <p14:creationId xmlns:p14="http://schemas.microsoft.com/office/powerpoint/2010/main" val="191652275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依赖于资源分配图的死锁检测算法</a:t>
            </a:r>
            <a:r>
              <a:rPr lang="en-US" altLang="zh-CN" sz="3600" dirty="0" smtClean="0"/>
              <a:t>(1)</a:t>
            </a:r>
            <a:endParaRPr lang="zh-CN" altLang="en-US" sz="3600" dirty="0"/>
          </a:p>
        </p:txBody>
      </p:sp>
      <p:sp>
        <p:nvSpPr>
          <p:cNvPr id="3" name="内容占位符 2"/>
          <p:cNvSpPr>
            <a:spLocks noGrp="1"/>
          </p:cNvSpPr>
          <p:nvPr>
            <p:ph idx="1"/>
          </p:nvPr>
        </p:nvSpPr>
        <p:spPr/>
        <p:txBody>
          <a:bodyPr/>
          <a:lstStyle/>
          <a:p>
            <a:r>
              <a:rPr lang="en-US" altLang="zh-CN" dirty="0" smtClean="0"/>
              <a:t>(1)</a:t>
            </a:r>
            <a:r>
              <a:rPr lang="zh-CN" altLang="en-US" dirty="0"/>
              <a:t>如果进程</a:t>
            </a:r>
            <a:r>
              <a:rPr lang="en-US" altLang="zh-CN" dirty="0"/>
              <a:t>-</a:t>
            </a:r>
            <a:r>
              <a:rPr lang="zh-CN" altLang="en-US" dirty="0"/>
              <a:t>资源分配图中无环路，则此时系统没有发生</a:t>
            </a:r>
            <a:r>
              <a:rPr lang="zh-CN" altLang="en-US" dirty="0" smtClean="0"/>
              <a:t>死锁</a:t>
            </a:r>
            <a:endParaRPr lang="zh-CN" altLang="en-US" dirty="0"/>
          </a:p>
          <a:p>
            <a:r>
              <a:rPr lang="en-US" altLang="zh-CN" dirty="0" smtClean="0"/>
              <a:t>(2)</a:t>
            </a:r>
            <a:r>
              <a:rPr lang="zh-CN" altLang="en-US" dirty="0"/>
              <a:t>如果进程</a:t>
            </a:r>
            <a:r>
              <a:rPr lang="en-US" altLang="zh-CN" dirty="0"/>
              <a:t>-</a:t>
            </a:r>
            <a:r>
              <a:rPr lang="zh-CN" altLang="en-US" dirty="0"/>
              <a:t>资源分配图中有环路，且每个资源类中仅有一个资源，则系统中发生了</a:t>
            </a:r>
            <a:r>
              <a:rPr lang="zh-CN" altLang="en-US" dirty="0" smtClean="0"/>
              <a:t>死锁</a:t>
            </a:r>
            <a:endParaRPr lang="en-US" altLang="zh-CN" dirty="0" smtClean="0"/>
          </a:p>
          <a:p>
            <a:r>
              <a:rPr lang="en-US" altLang="zh-CN" dirty="0" smtClean="0"/>
              <a:t>(3)</a:t>
            </a:r>
            <a:r>
              <a:rPr lang="zh-CN" altLang="en-US" dirty="0"/>
              <a:t>如果进程</a:t>
            </a:r>
            <a:r>
              <a:rPr lang="en-US" altLang="zh-CN" dirty="0"/>
              <a:t>-</a:t>
            </a:r>
            <a:r>
              <a:rPr lang="zh-CN" altLang="en-US" dirty="0"/>
              <a:t>资源分配图中有环路，且涉及的资源类中有多个资源，则环路的存在只是产生死锁的必要条件而不是</a:t>
            </a:r>
            <a:r>
              <a:rPr lang="zh-CN" altLang="en-US" dirty="0" smtClean="0"/>
              <a:t>充分条件</a:t>
            </a:r>
            <a:endParaRPr lang="zh-CN" altLang="en-US" dirty="0"/>
          </a:p>
          <a:p>
            <a:endParaRPr lang="zh-CN" altLang="en-US" dirty="0"/>
          </a:p>
          <a:p>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AC8EB17-5290-4DBE-B95A-78F7652B1597}"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9164462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依赖于资源分配图的死锁检测算法</a:t>
            </a:r>
            <a:r>
              <a:rPr lang="en-US" altLang="zh-CN" sz="3600" dirty="0" smtClean="0"/>
              <a:t>(2)</a:t>
            </a:r>
            <a:endParaRPr lang="zh-CN" altLang="en-US" sz="3600" dirty="0"/>
          </a:p>
        </p:txBody>
      </p:sp>
      <p:sp>
        <p:nvSpPr>
          <p:cNvPr id="3" name="内容占位符 2"/>
          <p:cNvSpPr>
            <a:spLocks noGrp="1"/>
          </p:cNvSpPr>
          <p:nvPr>
            <p:ph idx="1"/>
          </p:nvPr>
        </p:nvSpPr>
        <p:spPr/>
        <p:txBody>
          <a:bodyPr/>
          <a:lstStyle/>
          <a:p>
            <a:r>
              <a:rPr lang="zh-CN" altLang="en-US" dirty="0"/>
              <a:t>如果能在进程</a:t>
            </a:r>
            <a:r>
              <a:rPr lang="en-US" altLang="zh-CN" dirty="0"/>
              <a:t>-</a:t>
            </a:r>
            <a:r>
              <a:rPr lang="zh-CN" altLang="en-US" dirty="0"/>
              <a:t>资源分配图中消去此进程的所有请求边和分配边</a:t>
            </a:r>
            <a:r>
              <a:rPr lang="zh-CN" altLang="en-US" dirty="0" smtClean="0"/>
              <a:t>，则其成为</a:t>
            </a:r>
            <a:r>
              <a:rPr lang="zh-CN" altLang="en-US" dirty="0"/>
              <a:t>孤立</a:t>
            </a:r>
            <a:r>
              <a:rPr lang="zh-CN" altLang="en-US" dirty="0" smtClean="0"/>
              <a:t>结点</a:t>
            </a:r>
            <a:endParaRPr lang="en-US" altLang="zh-CN" dirty="0" smtClean="0"/>
          </a:p>
          <a:p>
            <a:r>
              <a:rPr lang="zh-CN" altLang="en-US" dirty="0" smtClean="0"/>
              <a:t>如果能使</a:t>
            </a:r>
            <a:r>
              <a:rPr lang="zh-CN" altLang="en-US" dirty="0"/>
              <a:t>所有进程成为孤立结点，则该图是可完全简化的；否则则称该图是不可完全简化</a:t>
            </a:r>
            <a:r>
              <a:rPr lang="zh-CN" altLang="en-US" dirty="0" smtClean="0"/>
              <a:t>的</a:t>
            </a:r>
            <a:endParaRPr lang="en-US" altLang="zh-CN" dirty="0" smtClean="0"/>
          </a:p>
          <a:p>
            <a:r>
              <a:rPr lang="zh-CN" altLang="en-US" dirty="0"/>
              <a:t>系统为死锁状态的</a:t>
            </a:r>
            <a:r>
              <a:rPr lang="zh-CN" altLang="en-US" dirty="0" smtClean="0"/>
              <a:t>充分条件</a:t>
            </a:r>
            <a:endParaRPr lang="en-US" altLang="zh-CN" dirty="0" smtClean="0"/>
          </a:p>
          <a:p>
            <a:pPr lvl="1"/>
            <a:r>
              <a:rPr lang="zh-CN" altLang="en-US" dirty="0"/>
              <a:t>当且仅当该状态的进程</a:t>
            </a:r>
            <a:r>
              <a:rPr lang="en-US" altLang="zh-CN" dirty="0"/>
              <a:t>-</a:t>
            </a:r>
            <a:r>
              <a:rPr lang="zh-CN" altLang="en-US" dirty="0"/>
              <a:t>资源分配图是不可完全简化的</a:t>
            </a:r>
          </a:p>
          <a:p>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AC8EB17-5290-4DBE-B95A-78F7652B1597}"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6362624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死锁的解除</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方法</a:t>
            </a:r>
            <a:r>
              <a:rPr lang="en-US" altLang="zh-CN" dirty="0" smtClean="0"/>
              <a:t>1</a:t>
            </a:r>
            <a:r>
              <a:rPr lang="zh-CN" altLang="en-US" dirty="0" smtClean="0"/>
              <a:t>：重启所有死锁进程</a:t>
            </a:r>
            <a:endParaRPr lang="en-US" altLang="zh-CN" dirty="0" smtClean="0"/>
          </a:p>
          <a:p>
            <a:r>
              <a:rPr lang="zh-CN" altLang="en-US" dirty="0" smtClean="0"/>
              <a:t>方法</a:t>
            </a:r>
            <a:r>
              <a:rPr lang="en-US" altLang="zh-CN" dirty="0" smtClean="0"/>
              <a:t>2</a:t>
            </a:r>
            <a:r>
              <a:rPr lang="zh-CN" altLang="en-US" dirty="0"/>
              <a:t>：逐个撤销陷于死锁的进程，回收其资源重新分派</a:t>
            </a:r>
            <a:r>
              <a:rPr lang="zh-CN" altLang="en-US" dirty="0" smtClean="0"/>
              <a:t>，直至</a:t>
            </a:r>
            <a:r>
              <a:rPr lang="zh-CN" altLang="en-US" dirty="0"/>
              <a:t>死锁</a:t>
            </a:r>
            <a:r>
              <a:rPr lang="zh-CN" altLang="en-US" dirty="0" smtClean="0"/>
              <a:t>解除</a:t>
            </a:r>
            <a:endParaRPr lang="en-US" altLang="zh-CN" dirty="0" smtClean="0"/>
          </a:p>
          <a:p>
            <a:r>
              <a:rPr lang="zh-CN" altLang="en-US" dirty="0" smtClean="0"/>
              <a:t>方法</a:t>
            </a:r>
            <a:r>
              <a:rPr lang="en-US" altLang="zh-CN" dirty="0" smtClean="0"/>
              <a:t>3</a:t>
            </a:r>
            <a:r>
              <a:rPr lang="zh-CN" altLang="en-US" dirty="0" smtClean="0"/>
              <a:t>：剥夺</a:t>
            </a:r>
            <a:r>
              <a:rPr lang="zh-CN" altLang="en-US" dirty="0"/>
              <a:t>陷于死锁的进程占用的资源，但并不撤销它，直至死锁</a:t>
            </a:r>
            <a:r>
              <a:rPr lang="zh-CN" altLang="en-US" dirty="0" smtClean="0"/>
              <a:t>解除</a:t>
            </a:r>
            <a:endParaRPr lang="zh-CN" altLang="en-US" dirty="0"/>
          </a:p>
          <a:p>
            <a:r>
              <a:rPr lang="zh-CN" altLang="en-US" dirty="0" smtClean="0"/>
              <a:t>方法</a:t>
            </a:r>
            <a:r>
              <a:rPr lang="en-US" altLang="zh-CN" dirty="0" smtClean="0"/>
              <a:t>4</a:t>
            </a:r>
            <a:r>
              <a:rPr lang="zh-CN" altLang="en-US" dirty="0" smtClean="0"/>
              <a:t>：根据</a:t>
            </a:r>
            <a:r>
              <a:rPr lang="zh-CN" altLang="en-US" dirty="0"/>
              <a:t>系统保存的检查点，让所有进程回退，直到足以解除</a:t>
            </a:r>
            <a:r>
              <a:rPr lang="zh-CN" altLang="en-US" dirty="0" smtClean="0"/>
              <a:t>死锁</a:t>
            </a:r>
            <a:endParaRPr lang="zh-CN" altLang="en-US" dirty="0"/>
          </a:p>
          <a:p>
            <a:r>
              <a:rPr lang="zh-CN" altLang="en-US" dirty="0" smtClean="0"/>
              <a:t>方法</a:t>
            </a:r>
            <a:r>
              <a:rPr lang="en-US" altLang="zh-CN" dirty="0"/>
              <a:t>5</a:t>
            </a:r>
            <a:r>
              <a:rPr lang="zh-CN" altLang="en-US" dirty="0" smtClean="0"/>
              <a:t>：如果</a:t>
            </a:r>
            <a:r>
              <a:rPr lang="zh-CN" altLang="en-US" dirty="0"/>
              <a:t>存在某些未卷入死锁的进程，而随着这些进程执行到结束，有可能释放足够的资源来解除死锁</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AC8EB17-5290-4DBE-B95A-78F7652B1597}"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3747150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3707</TotalTime>
  <Words>8563</Words>
  <Application>Microsoft Office PowerPoint</Application>
  <PresentationFormat>全屏显示(4:3)</PresentationFormat>
  <Paragraphs>1097</Paragraphs>
  <Slides>99</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99</vt:i4>
      </vt:variant>
    </vt:vector>
  </HeadingPairs>
  <TitlesOfParts>
    <vt:vector size="109" baseType="lpstr">
      <vt:lpstr>华文新魏</vt:lpstr>
      <vt:lpstr>隶书</vt:lpstr>
      <vt:lpstr>宋体</vt:lpstr>
      <vt:lpstr>Arial</vt:lpstr>
      <vt:lpstr>Calibri</vt:lpstr>
      <vt:lpstr>Times New Roman</vt:lpstr>
      <vt:lpstr>Wingdings</vt:lpstr>
      <vt:lpstr>Office 主题</vt:lpstr>
      <vt:lpstr>Document</vt:lpstr>
      <vt:lpstr>文档</vt:lpstr>
      <vt:lpstr>操作系统 </vt:lpstr>
      <vt:lpstr>3.1 并发进程</vt:lpstr>
      <vt:lpstr>串行 vs 并发</vt:lpstr>
      <vt:lpstr>串行 vs 并发</vt:lpstr>
      <vt:lpstr>并发带来的问题</vt:lpstr>
      <vt:lpstr>死锁与饥饿</vt:lpstr>
      <vt:lpstr>并发进程的关系(1)</vt:lpstr>
      <vt:lpstr>并发进程的关系(2)</vt:lpstr>
      <vt:lpstr>3.2 临界区</vt:lpstr>
      <vt:lpstr>临界区和互斥</vt:lpstr>
      <vt:lpstr>临界区实现</vt:lpstr>
      <vt:lpstr>临界区实现</vt:lpstr>
      <vt:lpstr>临界区实现-软件算法</vt:lpstr>
      <vt:lpstr>临界区实现 – 硬件算法</vt:lpstr>
      <vt:lpstr>临界区实现 – 硬件算法</vt:lpstr>
      <vt:lpstr>临界区实现 – 硬件算法</vt:lpstr>
      <vt:lpstr>3.3 信号量与PV操作</vt:lpstr>
      <vt:lpstr>同步和同步机制</vt:lpstr>
      <vt:lpstr>生产者消费者问题 (1)</vt:lpstr>
      <vt:lpstr>生产者消费者问题 (2)</vt:lpstr>
      <vt:lpstr>信号量与PV操作</vt:lpstr>
      <vt:lpstr>信号量</vt:lpstr>
      <vt:lpstr>整型信号量</vt:lpstr>
      <vt:lpstr>记录型信号量（一般信号量）</vt:lpstr>
      <vt:lpstr>记录型信号量的实现</vt:lpstr>
      <vt:lpstr>记录型信号量的推论</vt:lpstr>
      <vt:lpstr>信号量实现互斥</vt:lpstr>
      <vt:lpstr>哲学家吃面问题</vt:lpstr>
      <vt:lpstr>使用信号量解决吃面问题</vt:lpstr>
      <vt:lpstr>使用信号量解决生产者消费者问题</vt:lpstr>
      <vt:lpstr>一个生产者、一个消费者、一个缓冲区</vt:lpstr>
      <vt:lpstr>多个生产者、多个消费者、多个缓冲区</vt:lpstr>
      <vt:lpstr>信号量解决读者-写者问题(1)</vt:lpstr>
      <vt:lpstr>信号量解决读者-写者问题(2)</vt:lpstr>
      <vt:lpstr>信号量解决理发师问题</vt:lpstr>
      <vt:lpstr>信号量解决理发师问题</vt:lpstr>
      <vt:lpstr>  管程</vt:lpstr>
      <vt:lpstr>  管程</vt:lpstr>
      <vt:lpstr>  管程</vt:lpstr>
      <vt:lpstr>  管程</vt:lpstr>
      <vt:lpstr>  管程</vt:lpstr>
      <vt:lpstr>  管程</vt:lpstr>
      <vt:lpstr>  管程</vt:lpstr>
      <vt:lpstr>  Hoare方法实现管程</vt:lpstr>
      <vt:lpstr>  Hoare方法实现管程</vt:lpstr>
      <vt:lpstr>  Hoare方法实现管程</vt:lpstr>
      <vt:lpstr>管程实现生产者消费者问题</vt:lpstr>
      <vt:lpstr>  Java管程示例-生产者消费者问题 </vt:lpstr>
      <vt:lpstr>pthread-mutex,condition实现生产者消费者问题</vt:lpstr>
      <vt:lpstr>  管程</vt:lpstr>
      <vt:lpstr>进程通信</vt:lpstr>
      <vt:lpstr>进程通信概念</vt:lpstr>
      <vt:lpstr>IPC方式</vt:lpstr>
      <vt:lpstr>Linux信号通信机制</vt:lpstr>
      <vt:lpstr>Linux系统信号分类</vt:lpstr>
      <vt:lpstr>信号机制的实现(1)</vt:lpstr>
      <vt:lpstr>信号机制的实现(2)</vt:lpstr>
      <vt:lpstr>管道通信机制</vt:lpstr>
      <vt:lpstr>共享文件通信机制</vt:lpstr>
      <vt:lpstr>管道的数据结构</vt:lpstr>
      <vt:lpstr>父进程与子进程管道通信</vt:lpstr>
      <vt:lpstr>无名管道 vs.有名管道</vt:lpstr>
      <vt:lpstr>共享主存通信机制</vt:lpstr>
      <vt:lpstr>Linux与共享存储有关的系统调用</vt:lpstr>
      <vt:lpstr>消息传递机制</vt:lpstr>
      <vt:lpstr>直接通信</vt:lpstr>
      <vt:lpstr>间接通信</vt:lpstr>
      <vt:lpstr>间接通信的实现</vt:lpstr>
      <vt:lpstr>消息传递机制解决临界区互斥问题</vt:lpstr>
      <vt:lpstr>消息传递机制解决生产者消费者问题</vt:lpstr>
      <vt:lpstr>3.6死锁</vt:lpstr>
      <vt:lpstr>死锁例子(1)</vt:lpstr>
      <vt:lpstr>死锁例子(2)</vt:lpstr>
      <vt:lpstr>死锁例子 (3)</vt:lpstr>
      <vt:lpstr>死锁定义</vt:lpstr>
      <vt:lpstr>形成死锁的四个条件</vt:lpstr>
      <vt:lpstr>死锁解决办法</vt:lpstr>
      <vt:lpstr>死锁防止 (1)</vt:lpstr>
      <vt:lpstr>死锁防止 (2)</vt:lpstr>
      <vt:lpstr>死锁防止 (3)</vt:lpstr>
      <vt:lpstr>死锁避免</vt:lpstr>
      <vt:lpstr>银行家算法</vt:lpstr>
      <vt:lpstr>进程资源状态图</vt:lpstr>
      <vt:lpstr>银行家算法数据结构(1)</vt:lpstr>
      <vt:lpstr>银行家算法数据结构(2)</vt:lpstr>
      <vt:lpstr>一些约束条件</vt:lpstr>
      <vt:lpstr>一种简单实现策略</vt:lpstr>
      <vt:lpstr>系统安全性定义</vt:lpstr>
      <vt:lpstr>实例</vt:lpstr>
      <vt:lpstr>上述状态安全吗？</vt:lpstr>
      <vt:lpstr>继续实例(1)</vt:lpstr>
      <vt:lpstr>继续实例(2)</vt:lpstr>
      <vt:lpstr>继续实例(3)</vt:lpstr>
      <vt:lpstr>银行家算法的基本思想</vt:lpstr>
      <vt:lpstr>死锁检测和解除</vt:lpstr>
      <vt:lpstr>进程-资源分配图</vt:lpstr>
      <vt:lpstr>依赖于资源分配图的死锁检测算法(1)</vt:lpstr>
      <vt:lpstr>依赖于资源分配图的死锁检测算法(2)</vt:lpstr>
      <vt:lpstr>死锁的解除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dc:title>
  <dc:creator>huajingyu</dc:creator>
  <cp:lastModifiedBy>hua</cp:lastModifiedBy>
  <cp:revision>283</cp:revision>
  <dcterms:created xsi:type="dcterms:W3CDTF">2013-07-21T01:03:37Z</dcterms:created>
  <dcterms:modified xsi:type="dcterms:W3CDTF">2021-04-02T01:49:17Z</dcterms:modified>
</cp:coreProperties>
</file>